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2"/>
  </p:notesMasterIdLst>
  <p:handoutMasterIdLst>
    <p:handoutMasterId r:id="rId53"/>
  </p:handoutMasterIdLst>
  <p:sldIdLst>
    <p:sldId id="4401" r:id="rId2"/>
    <p:sldId id="4273" r:id="rId3"/>
    <p:sldId id="4457" r:id="rId4"/>
    <p:sldId id="4402" r:id="rId5"/>
    <p:sldId id="4321" r:id="rId6"/>
    <p:sldId id="4312" r:id="rId7"/>
    <p:sldId id="4762" r:id="rId8"/>
    <p:sldId id="4763" r:id="rId9"/>
    <p:sldId id="4764" r:id="rId10"/>
    <p:sldId id="4436" r:id="rId11"/>
    <p:sldId id="4765" r:id="rId12"/>
    <p:sldId id="4766" r:id="rId13"/>
    <p:sldId id="4767" r:id="rId14"/>
    <p:sldId id="4768" r:id="rId15"/>
    <p:sldId id="4772" r:id="rId16"/>
    <p:sldId id="4773" r:id="rId17"/>
    <p:sldId id="4774" r:id="rId18"/>
    <p:sldId id="4775" r:id="rId19"/>
    <p:sldId id="4304" r:id="rId20"/>
    <p:sldId id="4824" r:id="rId21"/>
    <p:sldId id="4802" r:id="rId22"/>
    <p:sldId id="4801" r:id="rId23"/>
    <p:sldId id="4803" r:id="rId24"/>
    <p:sldId id="4324" r:id="rId25"/>
    <p:sldId id="4804" r:id="rId26"/>
    <p:sldId id="4805" r:id="rId27"/>
    <p:sldId id="4806" r:id="rId28"/>
    <p:sldId id="4807" r:id="rId29"/>
    <p:sldId id="4808" r:id="rId30"/>
    <p:sldId id="4510" r:id="rId31"/>
    <p:sldId id="4292" r:id="rId32"/>
    <p:sldId id="4814" r:id="rId33"/>
    <p:sldId id="4815" r:id="rId34"/>
    <p:sldId id="4816" r:id="rId35"/>
    <p:sldId id="4817" r:id="rId36"/>
    <p:sldId id="4738" r:id="rId37"/>
    <p:sldId id="4330" r:id="rId38"/>
    <p:sldId id="4813" r:id="rId39"/>
    <p:sldId id="4776" r:id="rId40"/>
    <p:sldId id="4811" r:id="rId41"/>
    <p:sldId id="4812" r:id="rId42"/>
    <p:sldId id="4331" r:id="rId43"/>
    <p:sldId id="4810" r:id="rId44"/>
    <p:sldId id="4818" r:id="rId45"/>
    <p:sldId id="4820" r:id="rId46"/>
    <p:sldId id="4819" r:id="rId47"/>
    <p:sldId id="4821" r:id="rId48"/>
    <p:sldId id="4822" r:id="rId49"/>
    <p:sldId id="4823" r:id="rId50"/>
    <p:sldId id="440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a mustajbasic" initials="em" lastIdx="8" clrIdx="0">
    <p:extLst>
      <p:ext uri="{19B8F6BF-5375-455C-9EA6-DF929625EA0E}">
        <p15:presenceInfo xmlns:p15="http://schemas.microsoft.com/office/powerpoint/2012/main" userId="df2f4723eb66fae4" providerId="Windows Live"/>
      </p:ext>
    </p:extLst>
  </p:cmAuthor>
  <p:cmAuthor id="2" name="Elaine Voigt" initials="EV" lastIdx="12" clrIdx="1">
    <p:extLst>
      <p:ext uri="{19B8F6BF-5375-455C-9EA6-DF929625EA0E}">
        <p15:presenceInfo xmlns:p15="http://schemas.microsoft.com/office/powerpoint/2012/main" userId="93d85093fdedce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C58"/>
    <a:srgbClr val="B41F7A"/>
    <a:srgbClr val="595959"/>
    <a:srgbClr val="F16924"/>
    <a:srgbClr val="CD6634"/>
    <a:srgbClr val="EDA13E"/>
    <a:srgbClr val="083553"/>
    <a:srgbClr val="29C2F2"/>
    <a:srgbClr val="74CEE7"/>
    <a:srgbClr val="CCE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3741" autoAdjust="0"/>
  </p:normalViewPr>
  <p:slideViewPr>
    <p:cSldViewPr snapToGrid="0" snapToObjects="1">
      <p:cViewPr>
        <p:scale>
          <a:sx n="66" d="100"/>
          <a:sy n="66" d="100"/>
        </p:scale>
        <p:origin x="996" y="666"/>
      </p:cViewPr>
      <p:guideLst/>
    </p:cSldViewPr>
  </p:slideViewPr>
  <p:notesTextViewPr>
    <p:cViewPr>
      <p:scale>
        <a:sx n="1" d="1"/>
        <a:sy n="1" d="1"/>
      </p:scale>
      <p:origin x="0" y="0"/>
    </p:cViewPr>
  </p:notesTextViewPr>
  <p:sorterViewPr>
    <p:cViewPr>
      <p:scale>
        <a:sx n="142" d="100"/>
        <a:sy n="142" d="100"/>
      </p:scale>
      <p:origin x="0" y="0"/>
    </p:cViewPr>
  </p:sorterViewPr>
  <p:notesViewPr>
    <p:cSldViewPr snapToGrid="0" snapToObjects="1">
      <p:cViewPr varScale="1">
        <p:scale>
          <a:sx n="71" d="100"/>
          <a:sy n="71" d="100"/>
        </p:scale>
        <p:origin x="35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r>
              <a:rPr lang="en-US" sz="1800" b="1" dirty="0">
                <a:solidFill>
                  <a:srgbClr val="595959"/>
                </a:solidFill>
              </a:rPr>
              <a:t>Zahl der </a:t>
            </a:r>
            <a:r>
              <a:rPr lang="en-US" sz="1800" b="1" baseline="0" dirty="0">
                <a:solidFill>
                  <a:srgbClr val="595959"/>
                </a:solidFill>
              </a:rPr>
              <a:t>Insolvenzen in Deutschland im Jahr 2016 nach Unternehmensgröße</a:t>
            </a:r>
            <a:endParaRPr lang="en-US" sz="1800" b="1" dirty="0">
              <a:solidFill>
                <a:srgbClr val="595959"/>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Umsatz in Mio. EUR</c:v>
                </c:pt>
              </c:strCache>
            </c:strRef>
          </c:tx>
          <c:spPr>
            <a:solidFill>
              <a:srgbClr val="F16924"/>
            </a:solidFill>
            <a:ln>
              <a:noFill/>
            </a:ln>
            <a:effectLst/>
          </c:spPr>
          <c:invertIfNegative val="0"/>
          <c:cat>
            <c:strRef>
              <c:f>Tabelle1!$A$2:$A$8</c:f>
              <c:strCache>
                <c:ptCount val="7"/>
                <c:pt idx="0">
                  <c:v>up to 0,1</c:v>
                </c:pt>
                <c:pt idx="1">
                  <c:v>&gt; 0,1 - 0,25</c:v>
                </c:pt>
                <c:pt idx="2">
                  <c:v>&gt; 0,25 - 0,5</c:v>
                </c:pt>
                <c:pt idx="3">
                  <c:v>&gt; 0,5 - 5</c:v>
                </c:pt>
                <c:pt idx="4">
                  <c:v>&gt; 5,0 - 25,0</c:v>
                </c:pt>
                <c:pt idx="5">
                  <c:v>&gt; 25,0 - 50,0</c:v>
                </c:pt>
                <c:pt idx="6">
                  <c:v>&gt; 50</c:v>
                </c:pt>
              </c:strCache>
            </c:strRef>
          </c:cat>
          <c:val>
            <c:numRef>
              <c:f>Tabelle1!$B$2:$B$8</c:f>
              <c:numCache>
                <c:formatCode>General</c:formatCode>
                <c:ptCount val="7"/>
                <c:pt idx="0">
                  <c:v>5880</c:v>
                </c:pt>
                <c:pt idx="1">
                  <c:v>4730</c:v>
                </c:pt>
                <c:pt idx="2">
                  <c:v>3680</c:v>
                </c:pt>
                <c:pt idx="3">
                  <c:v>6350</c:v>
                </c:pt>
                <c:pt idx="4">
                  <c:v>890</c:v>
                </c:pt>
                <c:pt idx="5">
                  <c:v>110</c:v>
                </c:pt>
                <c:pt idx="6">
                  <c:v>60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963-7041-A159-FE50BBD6B005}"/>
            </c:ext>
          </c:extLst>
        </c:ser>
        <c:dLbls>
          <c:showLegendKey val="0"/>
          <c:showVal val="0"/>
          <c:showCatName val="0"/>
          <c:showSerName val="0"/>
          <c:showPercent val="0"/>
          <c:showBubbleSize val="0"/>
        </c:dLbls>
        <c:gapWidth val="219"/>
        <c:overlap val="-27"/>
        <c:axId val="151219584"/>
        <c:axId val="152024192"/>
      </c:barChart>
      <c:catAx>
        <c:axId val="15121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de-DE"/>
          </a:p>
        </c:txPr>
        <c:crossAx val="152024192"/>
        <c:crosses val="autoZero"/>
        <c:auto val="1"/>
        <c:lblAlgn val="ctr"/>
        <c:lblOffset val="100"/>
        <c:noMultiLvlLbl val="0"/>
      </c:catAx>
      <c:valAx>
        <c:axId val="152024192"/>
        <c:scaling>
          <c:orientation val="minMax"/>
        </c:scaling>
        <c:delete val="0"/>
        <c:axPos val="l"/>
        <c:majorGridlines>
          <c:spPr>
            <a:ln w="9525" cap="flat" cmpd="sng" algn="ctr">
              <a:solidFill>
                <a:srgbClr val="59595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de-DE"/>
          </a:p>
        </c:txPr>
        <c:crossAx val="151219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de-DE"/>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595959"/>
                </a:solidFill>
                <a:latin typeface="+mn-lt"/>
                <a:ea typeface="+mn-ea"/>
                <a:cs typeface="+mn-cs"/>
              </a:defRPr>
            </a:pPr>
            <a:r>
              <a:rPr lang="en-US" sz="1800" b="1" dirty="0">
                <a:solidFill>
                  <a:srgbClr val="595959"/>
                </a:solidFill>
              </a:rPr>
              <a:t>Zahl der </a:t>
            </a:r>
            <a:r>
              <a:rPr lang="en-US" sz="1800" b="1" baseline="0" dirty="0">
                <a:solidFill>
                  <a:srgbClr val="595959"/>
                </a:solidFill>
              </a:rPr>
              <a:t>Insolvenzen in Deutschland im Jahr 2016 nach Unternehmensalter</a:t>
            </a:r>
            <a:endParaRPr lang="en-US" sz="1800" b="1" dirty="0">
              <a:solidFill>
                <a:srgbClr val="595959"/>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595959"/>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Anteil an Insolvenzen</c:v>
                </c:pt>
              </c:strCache>
            </c:strRef>
          </c:tx>
          <c:spPr>
            <a:solidFill>
              <a:srgbClr val="B41F7A"/>
            </a:solidFill>
            <a:ln>
              <a:noFill/>
            </a:ln>
            <a:effectLst/>
          </c:spPr>
          <c:invertIfNegative val="0"/>
          <c:cat>
            <c:strRef>
              <c:f>Tabelle1!$A$2:$A$4</c:f>
              <c:strCache>
                <c:ptCount val="3"/>
                <c:pt idx="0">
                  <c:v>bis 10 Jahre</c:v>
                </c:pt>
                <c:pt idx="1">
                  <c:v>11 - 20 Jahre </c:v>
                </c:pt>
                <c:pt idx="2">
                  <c:v>über 20 Jahre</c:v>
                </c:pt>
              </c:strCache>
            </c:strRef>
          </c:cat>
          <c:val>
            <c:numRef>
              <c:f>Tabelle1!$B$2:$B$4</c:f>
              <c:numCache>
                <c:formatCode>General</c:formatCode>
                <c:ptCount val="3"/>
                <c:pt idx="0">
                  <c:v>58.7</c:v>
                </c:pt>
                <c:pt idx="1">
                  <c:v>24.9</c:v>
                </c:pt>
                <c:pt idx="2">
                  <c:v>16.399999999999999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F3-B340-861B-CA374FF110ED}"/>
            </c:ext>
          </c:extLst>
        </c:ser>
        <c:ser>
          <c:idx val="1"/>
          <c:order val="1"/>
          <c:tx>
            <c:strRef>
              <c:f>Tabelle1!$C$1</c:f>
              <c:strCache>
                <c:ptCount val="1"/>
                <c:pt idx="0">
                  <c:v>Anteil der Unternehmen</c:v>
                </c:pt>
              </c:strCache>
            </c:strRef>
          </c:tx>
          <c:spPr>
            <a:solidFill>
              <a:srgbClr val="F16924"/>
            </a:solidFill>
            <a:ln>
              <a:noFill/>
            </a:ln>
            <a:effectLst/>
          </c:spPr>
          <c:invertIfNegative val="0"/>
          <c:cat>
            <c:strRef>
              <c:f>Tabelle1!$A$2:$A$4</c:f>
              <c:strCache>
                <c:ptCount val="3"/>
                <c:pt idx="0">
                  <c:v>bis 10 Jahre</c:v>
                </c:pt>
                <c:pt idx="1">
                  <c:v>11 - 20 Jahre </c:v>
                </c:pt>
                <c:pt idx="2">
                  <c:v>über 20 Jahre</c:v>
                </c:pt>
              </c:strCache>
            </c:strRef>
          </c:cat>
          <c:val>
            <c:numRef>
              <c:f>Tabelle1!$C$2:$C$4</c:f>
              <c:numCache>
                <c:formatCode>General</c:formatCode>
                <c:ptCount val="3"/>
                <c:pt idx="0">
                  <c:v>34.200000000000003</c:v>
                </c:pt>
                <c:pt idx="1">
                  <c:v>28.8</c:v>
                </c:pt>
                <c:pt idx="2">
                  <c:v>37</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F3-B340-861B-CA374FF110ED}"/>
            </c:ext>
          </c:extLst>
        </c:ser>
        <c:dLbls>
          <c:showLegendKey val="0"/>
          <c:showVal val="0"/>
          <c:showCatName val="0"/>
          <c:showSerName val="0"/>
          <c:showPercent val="0"/>
          <c:showBubbleSize val="0"/>
        </c:dLbls>
        <c:gapWidth val="219"/>
        <c:axId val="153028864"/>
        <c:axId val="153034752"/>
      </c:barChart>
      <c:catAx>
        <c:axId val="15302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de-DE"/>
          </a:p>
        </c:txPr>
        <c:crossAx val="153034752"/>
        <c:crosses val="autoZero"/>
        <c:auto val="1"/>
        <c:lblAlgn val="ctr"/>
        <c:lblOffset val="100"/>
        <c:noMultiLvlLbl val="0"/>
      </c:catAx>
      <c:valAx>
        <c:axId val="153034752"/>
        <c:scaling>
          <c:orientation val="minMax"/>
        </c:scaling>
        <c:delete val="0"/>
        <c:axPos val="l"/>
        <c:majorGridlines>
          <c:spPr>
            <a:ln w="9525" cap="flat" cmpd="sng" algn="ctr">
              <a:solidFill>
                <a:srgbClr val="59595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de-DE"/>
          </a:p>
        </c:txPr>
        <c:crossAx val="1530288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de-DE"/>
          </a:p>
        </c:txPr>
      </c:legendEntry>
      <c:legendEntry>
        <c:idx val="1"/>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de-DE"/>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r>
              <a:rPr lang="en-US" sz="1800" b="1" dirty="0">
                <a:solidFill>
                  <a:srgbClr val="595959"/>
                </a:solidFill>
              </a:rPr>
              <a:t>Anzahl der </a:t>
            </a:r>
            <a:r>
              <a:rPr lang="en-US" sz="1800" b="1" baseline="0" dirty="0">
                <a:solidFill>
                  <a:srgbClr val="595959"/>
                </a:solidFill>
              </a:rPr>
              <a:t>Insolvenzen in Deutschland im Jahr 2016 nach Wirtschaftszweigen (Top Ten)</a:t>
            </a:r>
            <a:endParaRPr lang="en-US" sz="1800" b="1" dirty="0">
              <a:solidFill>
                <a:srgbClr val="595959"/>
              </a:solidFill>
            </a:endParaRPr>
          </a:p>
        </c:rich>
      </c:tx>
      <c:layout>
        <c:manualLayout>
          <c:xMode val="edge"/>
          <c:yMode val="edge"/>
          <c:x val="0.16324243214045583"/>
          <c:y val="3.77851364578963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endParaRPr lang="de-DE"/>
        </a:p>
      </c:txPr>
    </c:title>
    <c:autoTitleDeleted val="0"/>
    <c:plotArea>
      <c:layout>
        <c:manualLayout>
          <c:layoutTarget val="inner"/>
          <c:xMode val="edge"/>
          <c:yMode val="edge"/>
          <c:x val="0.33596046901925791"/>
          <c:y val="0.14761979335289938"/>
          <c:w val="0.63670509873872039"/>
          <c:h val="0.62387831292746632"/>
        </c:manualLayout>
      </c:layout>
      <c:barChart>
        <c:barDir val="bar"/>
        <c:grouping val="clustered"/>
        <c:varyColors val="0"/>
        <c:ser>
          <c:idx val="0"/>
          <c:order val="0"/>
          <c:tx>
            <c:strRef>
              <c:f>Tabelle1!$B$1</c:f>
              <c:strCache>
                <c:ptCount val="1"/>
                <c:pt idx="0">
                  <c:v>Zahl der Insolvenzen pro 10.000 Unternehmen</c:v>
                </c:pt>
              </c:strCache>
            </c:strRef>
          </c:tx>
          <c:spPr>
            <a:solidFill>
              <a:srgbClr val="F16924"/>
            </a:solidFill>
            <a:ln>
              <a:noFill/>
            </a:ln>
            <a:effectLst/>
          </c:spPr>
          <c:invertIfNegative val="0"/>
          <c:cat>
            <c:strRef>
              <c:f>Tabelle1!$A$2:$A$11</c:f>
              <c:strCache>
                <c:ptCount val="10"/>
                <c:pt idx="0">
                  <c:v>Umzugs-Transporte</c:v>
                </c:pt>
                <c:pt idx="1">
                  <c:v>Bars</c:v>
                </c:pt>
                <c:pt idx="2">
                  <c:v>Post-, Kurier- und Expressdienste</c:v>
                </c:pt>
                <c:pt idx="3">
                  <c:v>Detektei</c:v>
                </c:pt>
                <c:pt idx="4">
                  <c:v>Herstellung von Drahtwaren, Ketten und Federn</c:v>
                </c:pt>
                <c:pt idx="5">
                  <c:v>Abrisswirtschaft</c:v>
                </c:pt>
                <c:pt idx="6">
                  <c:v>Restaurants, Bistros, Cafes, Eisverkauf etc.</c:v>
                </c:pt>
                <c:pt idx="7">
                  <c:v>Reinigung von Gebäuden und Maschinen </c:v>
                </c:pt>
                <c:pt idx="8">
                  <c:v>Diskotheken und Tanzclubs</c:v>
                </c:pt>
                <c:pt idx="9">
                  <c:v>Isolierung gegen Kälte, Hitze, Schall und Vibration</c:v>
                </c:pt>
              </c:strCache>
            </c:strRef>
          </c:cat>
          <c:val>
            <c:numRef>
              <c:f>Tabelle1!$B$2:$B$11</c:f>
              <c:numCache>
                <c:formatCode>General</c:formatCode>
                <c:ptCount val="10"/>
                <c:pt idx="0">
                  <c:v>524</c:v>
                </c:pt>
                <c:pt idx="1">
                  <c:v>508</c:v>
                </c:pt>
                <c:pt idx="2">
                  <c:v>495</c:v>
                </c:pt>
                <c:pt idx="3">
                  <c:v>473</c:v>
                </c:pt>
                <c:pt idx="4">
                  <c:v>439</c:v>
                </c:pt>
                <c:pt idx="5">
                  <c:v>433</c:v>
                </c:pt>
                <c:pt idx="6">
                  <c:v>430</c:v>
                </c:pt>
                <c:pt idx="7">
                  <c:v>418</c:v>
                </c:pt>
                <c:pt idx="8">
                  <c:v>417</c:v>
                </c:pt>
                <c:pt idx="9">
                  <c:v>381</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645-D84F-AE0B-E06C5B02FCF9}"/>
            </c:ext>
          </c:extLst>
        </c:ser>
        <c:dLbls>
          <c:showLegendKey val="0"/>
          <c:showVal val="0"/>
          <c:showCatName val="0"/>
          <c:showSerName val="0"/>
          <c:showPercent val="0"/>
          <c:showBubbleSize val="0"/>
        </c:dLbls>
        <c:gapWidth val="219"/>
        <c:axId val="153439616"/>
        <c:axId val="153449600"/>
      </c:barChart>
      <c:catAx>
        <c:axId val="153439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mn-lt"/>
                <a:ea typeface="+mn-ea"/>
                <a:cs typeface="+mn-cs"/>
              </a:defRPr>
            </a:pPr>
            <a:endParaRPr lang="de-DE"/>
          </a:p>
        </c:txPr>
        <c:crossAx val="153449600"/>
        <c:crosses val="autoZero"/>
        <c:auto val="1"/>
        <c:lblAlgn val="ctr"/>
        <c:lblOffset val="100"/>
        <c:noMultiLvlLbl val="0"/>
      </c:catAx>
      <c:valAx>
        <c:axId val="153449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de-DE"/>
          </a:p>
        </c:txPr>
        <c:crossAx val="15343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de-DE"/>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0.09364</cdr:x>
      <cdr:y>0.78667</cdr:y>
    </cdr:from>
    <cdr:to>
      <cdr:x>0.16972</cdr:x>
      <cdr:y>0.86461</cdr:y>
    </cdr:to>
    <cdr:sp macro="" textlink="">
      <cdr:nvSpPr>
        <cdr:cNvPr id="2" name="Textfeld 1">
          <a:extLst xmlns:a="http://schemas.openxmlformats.org/drawingml/2006/main">
            <a:ext uri="{FF2B5EF4-FFF2-40B4-BE49-F238E27FC236}">
              <a16:creationId xmlns:a16="http://schemas.microsoft.com/office/drawing/2014/main" id="{06DA4E4F-3526-E9D5-280A-8A7B7C498039}"/>
            </a:ext>
          </a:extLst>
        </cdr:cNvPr>
        <cdr:cNvSpPr txBox="1"/>
      </cdr:nvSpPr>
      <cdr:spPr>
        <a:xfrm xmlns:a="http://schemas.openxmlformats.org/drawingml/2006/main">
          <a:off x="1016841" y="2780125"/>
          <a:ext cx="826263" cy="27542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de-DE" sz="1600" dirty="0">
              <a:solidFill>
                <a:srgbClr val="595959"/>
              </a:solidFill>
            </a:rPr>
            <a:t>bis 0,1</a:t>
          </a:r>
          <a:endParaRPr lang="de-DE" sz="1100" dirty="0">
            <a:solidFill>
              <a:srgbClr val="595959"/>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7C50E-EC58-CAD5-092F-2E0FBA2A3B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35F7E9-181C-53F7-A611-790AD30D9D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1209C2-2AE0-0E44-86BD-BFDA49A06BFB}" type="datetimeFigureOut">
              <a:rPr lang="en-US" smtClean="0"/>
              <a:t>12/8/2022</a:t>
            </a:fld>
            <a:endParaRPr lang="en-US"/>
          </a:p>
        </p:txBody>
      </p:sp>
      <p:sp>
        <p:nvSpPr>
          <p:cNvPr id="4" name="Footer Placeholder 3">
            <a:extLst>
              <a:ext uri="{FF2B5EF4-FFF2-40B4-BE49-F238E27FC236}">
                <a16:creationId xmlns:a16="http://schemas.microsoft.com/office/drawing/2014/main" id="{0E8CE030-4217-092B-6DBC-10B845C98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0027CE-68D9-5811-0BA6-8B43B3F54C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E1D938-F8DC-DB47-9E6C-657FF2F3E75A}" type="slidenum">
              <a:rPr lang="en-US" smtClean="0"/>
              <a:t>‹Nr.›</a:t>
            </a:fld>
            <a:endParaRPr lang="en-US"/>
          </a:p>
        </p:txBody>
      </p:sp>
    </p:spTree>
    <p:extLst>
      <p:ext uri="{BB962C8B-B14F-4D97-AF65-F5344CB8AC3E}">
        <p14:creationId xmlns:p14="http://schemas.microsoft.com/office/powerpoint/2010/main" val="3935092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08/12/2022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‹Nr.›</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2780054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41</a:t>
            </a:fld>
            <a:endParaRPr lang="en-GB" dirty="0"/>
          </a:p>
        </p:txBody>
      </p:sp>
    </p:spTree>
    <p:extLst>
      <p:ext uri="{BB962C8B-B14F-4D97-AF65-F5344CB8AC3E}">
        <p14:creationId xmlns:p14="http://schemas.microsoft.com/office/powerpoint/2010/main" val="150040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ECA971F-9F71-45AC-B80A-D85269BAA52C}" type="slidenum">
              <a:rPr lang="en-IE" smtClean="0"/>
              <a:t>47</a:t>
            </a:fld>
            <a:endParaRPr lang="en-IE"/>
          </a:p>
        </p:txBody>
      </p:sp>
    </p:spTree>
    <p:extLst>
      <p:ext uri="{BB962C8B-B14F-4D97-AF65-F5344CB8AC3E}">
        <p14:creationId xmlns:p14="http://schemas.microsoft.com/office/powerpoint/2010/main" val="212029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400635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ECA971F-9F71-45AC-B80A-D85269BAA52C}" type="slidenum">
              <a:rPr lang="en-IE" smtClean="0"/>
              <a:t>29</a:t>
            </a:fld>
            <a:endParaRPr lang="en-IE"/>
          </a:p>
        </p:txBody>
      </p:sp>
    </p:spTree>
    <p:extLst>
      <p:ext uri="{BB962C8B-B14F-4D97-AF65-F5344CB8AC3E}">
        <p14:creationId xmlns:p14="http://schemas.microsoft.com/office/powerpoint/2010/main" val="238877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309317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389397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4094783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3436970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139756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40</a:t>
            </a:fld>
            <a:endParaRPr lang="en-GB" dirty="0"/>
          </a:p>
        </p:txBody>
      </p:sp>
    </p:spTree>
    <p:extLst>
      <p:ext uri="{BB962C8B-B14F-4D97-AF65-F5344CB8AC3E}">
        <p14:creationId xmlns:p14="http://schemas.microsoft.com/office/powerpoint/2010/main" val="268152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0265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B8D17229-747C-F44E-BD6D-9DEA1E784AC8}"/>
              </a:ext>
            </a:extLst>
          </p:cNvPr>
          <p:cNvSpPr/>
          <p:nvPr userDrawn="1"/>
        </p:nvSpPr>
        <p:spPr>
          <a:xfrm>
            <a:off x="831350" y="1502804"/>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email">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pic>
        <p:nvPicPr>
          <p:cNvPr id="2" name="Grafik 1">
            <a:extLst>
              <a:ext uri="{FF2B5EF4-FFF2-40B4-BE49-F238E27FC236}">
                <a16:creationId xmlns:a16="http://schemas.microsoft.com/office/drawing/2014/main" id="{018570E3-3A55-4BAA-39AE-86B4855DC1B6}"/>
              </a:ext>
            </a:extLst>
          </p:cNvPr>
          <p:cNvPicPr>
            <a:picLocks noChangeAspect="1"/>
          </p:cNvPicPr>
          <p:nvPr userDrawn="1"/>
        </p:nvPicPr>
        <p:blipFill>
          <a:blip r:embed="rId4"/>
          <a:stretch>
            <a:fillRect/>
          </a:stretch>
        </p:blipFill>
        <p:spPr>
          <a:xfrm>
            <a:off x="1176820" y="5839662"/>
            <a:ext cx="2390943" cy="61958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pic>
        <p:nvPicPr>
          <p:cNvPr id="3" name="Grafik 2">
            <a:extLst>
              <a:ext uri="{FF2B5EF4-FFF2-40B4-BE49-F238E27FC236}">
                <a16:creationId xmlns:a16="http://schemas.microsoft.com/office/drawing/2014/main" id="{A2930E95-EED5-7BB5-0249-861BD16927DD}"/>
              </a:ext>
            </a:extLst>
          </p:cNvPr>
          <p:cNvPicPr>
            <a:picLocks noChangeAspect="1"/>
          </p:cNvPicPr>
          <p:nvPr userDrawn="1"/>
        </p:nvPicPr>
        <p:blipFill>
          <a:blip r:embed="rId3"/>
          <a:stretch>
            <a:fillRect/>
          </a:stretch>
        </p:blipFill>
        <p:spPr>
          <a:xfrm>
            <a:off x="778986" y="5924730"/>
            <a:ext cx="2390943" cy="619584"/>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81B241F7-2CE0-4786-0B65-6F7574C90185}"/>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9" name="Rectangle 48">
            <a:extLst>
              <a:ext uri="{FF2B5EF4-FFF2-40B4-BE49-F238E27FC236}">
                <a16:creationId xmlns:a16="http://schemas.microsoft.com/office/drawing/2014/main" id="{818B98B7-0B2D-7049-BE12-5F81F550DCFB}"/>
              </a:ext>
            </a:extLst>
          </p:cNvPr>
          <p:cNvSpPr/>
          <p:nvPr userDrawn="1"/>
        </p:nvSpPr>
        <p:spPr>
          <a:xfrm flipV="1">
            <a:off x="371133" y="5724018"/>
            <a:ext cx="2851010"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3652876"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cstate="email">
            <a:extLst>
              <a:ext uri="{28A0092B-C50C-407E-A947-70E740481C1C}">
                <a14:useLocalDpi xmlns:a14="http://schemas.microsoft.com/office/drawing/2010/main"/>
              </a:ext>
            </a:extLst>
          </a:blip>
          <a:srcRect l="-5634" t="8478" r="38806" b="9640"/>
          <a:stretch/>
        </p:blipFill>
        <p:spPr>
          <a:xfrm>
            <a:off x="2766729" y="68820"/>
            <a:ext cx="6056868" cy="6817011"/>
          </a:xfrm>
          <a:prstGeom prst="rect">
            <a:avLst/>
          </a:prstGeom>
        </p:spPr>
      </p:pic>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pic>
        <p:nvPicPr>
          <p:cNvPr id="4" name="Grafik 3">
            <a:extLst>
              <a:ext uri="{FF2B5EF4-FFF2-40B4-BE49-F238E27FC236}">
                <a16:creationId xmlns:a16="http://schemas.microsoft.com/office/drawing/2014/main" id="{6CC4384C-8AC3-B257-BA99-E410E57349F1}"/>
              </a:ext>
            </a:extLst>
          </p:cNvPr>
          <p:cNvPicPr>
            <a:picLocks noChangeAspect="1"/>
          </p:cNvPicPr>
          <p:nvPr userDrawn="1"/>
        </p:nvPicPr>
        <p:blipFill>
          <a:blip r:embed="rId4"/>
          <a:stretch>
            <a:fillRect/>
          </a:stretch>
        </p:blipFill>
        <p:spPr>
          <a:xfrm>
            <a:off x="9124924" y="5858669"/>
            <a:ext cx="2390943" cy="619584"/>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552780"/>
          </a:xfrm>
          <a:prstGeom prst="rect">
            <a:avLst/>
          </a:prstGeom>
        </p:spPr>
        <p:txBody>
          <a:bodyPr wrap="square">
            <a:spAutoFit/>
          </a:bodyPr>
          <a:lstStyle/>
          <a:p>
            <a:pPr>
              <a:lnSpc>
                <a:spcPct val="120000"/>
              </a:lnSpc>
            </a:pPr>
            <a:r>
              <a:rPr lang="de-DE" sz="850" dirty="0">
                <a:solidFill>
                  <a:srgbClr val="000000"/>
                </a:solidFill>
                <a:effectLst/>
                <a:latin typeface="Calibri" panose="020F0502020204030204" pitchFamily="34" charset="0"/>
                <a:ea typeface="Calibri" panose="020F0502020204030204" pitchFamily="34" charset="0"/>
                <a:cs typeface="MinionPro-Regular"/>
              </a:rPr>
              <a:t>Dieses Projekt wurde mit Unterstützung der Europäischen Kommission finanziert. Die Verantwortung für den Inhalt dieser Veröffentlichung [Mitteilung] trägt allein der Verfasser; die Kommission haftet nicht für die weitere Verwendung der darin enthaltenen Angaben.</a:t>
            </a:r>
            <a:endParaRPr lang="de-DE" sz="850" dirty="0">
              <a:solidFill>
                <a:srgbClr val="000000"/>
              </a:solidFill>
              <a:effectLst/>
              <a:latin typeface="MinionPro-Regular"/>
              <a:ea typeface="Calibri" panose="020F0502020204030204" pitchFamily="34" charset="0"/>
              <a:cs typeface="MinionPro-Regular"/>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350DA-6832-B9D5-C6FD-FDBE56CB6521}"/>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3D2A396B-B52B-0D02-8893-61C6A9431B77}"/>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215D8690-CD36-78BA-3A79-A210AA75E9C7}"/>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162C74C3-9C1A-60C0-5BA5-01E43481CE3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AE5B8E2B-CC0C-D2BB-EF89-A890240E3B8D}"/>
              </a:ext>
            </a:extLst>
          </p:cNvPr>
          <p:cNvPicPr/>
          <p:nvPr userDrawn="1"/>
        </p:nvPicPr>
        <p:blipFill rotWithShape="1">
          <a:blip r:embed="rId2" cstate="email">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C367D951-C3C9-5511-28F2-E45480F2BA4C}"/>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F51A14B1-1D8B-21D8-60AA-C706D7A2F991}"/>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email">
            <a:extLst>
              <a:ext uri="{28A0092B-C50C-407E-A947-70E740481C1C}">
                <a14:useLocalDpi xmlns:a14="http://schemas.microsoft.com/office/drawing/2010/main"/>
              </a:ext>
            </a:extLst>
          </a:blip>
          <a:srcRect l="6291" t="19337" r="13258" b="10881"/>
          <a:stretch/>
        </p:blipFill>
        <p:spPr>
          <a:xfrm>
            <a:off x="5866785" y="863793"/>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Klicken Sie hier, um den Master-Titelstil zu bearbeiten</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12/8/2022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‹Nr.›</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78" r:id="rId20"/>
    <p:sldLayoutId id="2147483833" r:id="rId21"/>
    <p:sldLayoutId id="2147483847" r:id="rId22"/>
    <p:sldLayoutId id="2147483871" r:id="rId23"/>
    <p:sldLayoutId id="2147483875"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59" r:id="rId38"/>
    <p:sldLayoutId id="2147483860" r:id="rId39"/>
    <p:sldLayoutId id="2147483874"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hyperlink" Target="https://www.investopedia.com/terms/s/solvencyratio.as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40.xml"/><Relationship Id="rId4" Type="http://schemas.openxmlformats.org/officeDocument/2006/relationships/hyperlink" Target="https://www.linkedin.com/company/secure-projec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AFBB3F0-576E-459C-32D6-C8DB0108296F}"/>
              </a:ext>
            </a:extLst>
          </p:cNvPr>
          <p:cNvPicPr>
            <a:picLocks noGrp="1" noChangeAspect="1"/>
          </p:cNvPicPr>
          <p:nvPr>
            <p:ph type="pic" sz="quarter" idx="17"/>
          </p:nvPr>
        </p:nvPicPr>
        <p:blipFill rotWithShape="1">
          <a:blip r:embed="rId2" cstate="email">
            <a:extLst>
              <a:ext uri="{28A0092B-C50C-407E-A947-70E740481C1C}">
                <a14:useLocalDpi xmlns:a14="http://schemas.microsoft.com/office/drawing/2010/main"/>
              </a:ext>
            </a:extLst>
          </a:blip>
          <a:srcRect l="2976" r="2976"/>
          <a:stretch/>
        </p:blipFill>
        <p:spPr>
          <a:xfrm>
            <a:off x="6943725" y="0"/>
            <a:ext cx="5248274" cy="6858000"/>
          </a:xfrm>
        </p:spPr>
      </p:pic>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326023" y="2786223"/>
            <a:ext cx="6026832" cy="2403642"/>
          </a:xfrm>
        </p:spPr>
        <p:txBody>
          <a:bodyPr anchor="t">
            <a:normAutofit/>
          </a:bodyPr>
          <a:lstStyle/>
          <a:p>
            <a:r>
              <a:rPr lang="en-US" sz="4000" b="1" dirty="0"/>
              <a:t>MODUL 5</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3" cstate="email">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326023" y="3760839"/>
            <a:ext cx="6579451" cy="20661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err="1">
                <a:latin typeface="Calibri" panose="020F0502020204030204" pitchFamily="34" charset="0"/>
                <a:ea typeface="Calibri" panose="020F0502020204030204" pitchFamily="34" charset="0"/>
                <a:cs typeface="Calibri" panose="020F0502020204030204" pitchFamily="34" charset="0"/>
              </a:rPr>
              <a:t>Verständnis</a:t>
            </a:r>
            <a:r>
              <a:rPr lang="en-US" sz="4000" dirty="0">
                <a:latin typeface="Calibri" panose="020F0502020204030204" pitchFamily="34" charset="0"/>
                <a:ea typeface="Calibri" panose="020F0502020204030204" pitchFamily="34" charset="0"/>
                <a:cs typeface="Calibri" panose="020F0502020204030204" pitchFamily="34" charset="0"/>
              </a:rPr>
              <a:t> von </a:t>
            </a:r>
            <a:r>
              <a:rPr lang="en-US" sz="4000" dirty="0" err="1">
                <a:latin typeface="Calibri" panose="020F0502020204030204" pitchFamily="34" charset="0"/>
                <a:ea typeface="Calibri" panose="020F0502020204030204" pitchFamily="34" charset="0"/>
                <a:cs typeface="Calibri" panose="020F0502020204030204" pitchFamily="34" charset="0"/>
              </a:rPr>
              <a:t>Finanz</a:t>
            </a:r>
            <a:r>
              <a:rPr lang="en-US" sz="4000" dirty="0">
                <a:latin typeface="Calibri" panose="020F0502020204030204" pitchFamily="34" charset="0"/>
                <a:ea typeface="Calibri" panose="020F0502020204030204" pitchFamily="34" charset="0"/>
                <a:cs typeface="Calibri" panose="020F0502020204030204" pitchFamily="34" charset="0"/>
              </a:rPr>
              <a:t>- und </a:t>
            </a:r>
            <a:r>
              <a:rPr lang="en-US" sz="4000" dirty="0" err="1">
                <a:latin typeface="Calibri" panose="020F0502020204030204" pitchFamily="34" charset="0"/>
                <a:ea typeface="Calibri" panose="020F0502020204030204" pitchFamily="34" charset="0"/>
                <a:cs typeface="Calibri" panose="020F0502020204030204" pitchFamily="34" charset="0"/>
              </a:rPr>
              <a:t>Liquiditätskennzahlen</a:t>
            </a:r>
            <a:r>
              <a:rPr lang="en-US" sz="4000" dirty="0">
                <a:latin typeface="Calibri" panose="020F0502020204030204" pitchFamily="34" charset="0"/>
                <a:ea typeface="Calibri" panose="020F0502020204030204" pitchFamily="34" charset="0"/>
                <a:cs typeface="Calibri" panose="020F0502020204030204" pitchFamily="34" charset="0"/>
              </a:rPr>
              <a:t> &amp; Insolvenz als Sanierungsansatz </a:t>
            </a:r>
          </a:p>
        </p:txBody>
      </p:sp>
      <p:sp>
        <p:nvSpPr>
          <p:cNvPr id="5" name="TextBox 8">
            <a:extLst>
              <a:ext uri="{FF2B5EF4-FFF2-40B4-BE49-F238E27FC236}">
                <a16:creationId xmlns:a16="http://schemas.microsoft.com/office/drawing/2014/main" id="{61089272-7B48-87E7-7573-E4C132EB391E}"/>
              </a:ext>
            </a:extLst>
          </p:cNvPr>
          <p:cNvSpPr txBox="1"/>
          <p:nvPr/>
        </p:nvSpPr>
        <p:spPr>
          <a:xfrm>
            <a:off x="6862942" y="163981"/>
            <a:ext cx="5809147" cy="954107"/>
          </a:xfrm>
          <a:prstGeom prst="rect">
            <a:avLst/>
          </a:prstGeom>
          <a:noFill/>
        </p:spPr>
        <p:txBody>
          <a:bodyPr wrap="square">
            <a:spAutoFit/>
          </a:bodyPr>
          <a:lstStyle/>
          <a:p>
            <a:r>
              <a:rPr lang="en-GB" sz="2800" dirty="0">
                <a:solidFill>
                  <a:schemeClr val="bg1"/>
                </a:solidFill>
                <a:highlight>
                  <a:srgbClr val="F16924"/>
                </a:highlight>
              </a:rPr>
              <a:t> SECURE LEHRPLAN UND </a:t>
            </a:r>
          </a:p>
          <a:p>
            <a:r>
              <a:rPr lang="en-GB" sz="2800" dirty="0">
                <a:solidFill>
                  <a:schemeClr val="bg1"/>
                </a:solidFill>
                <a:highlight>
                  <a:srgbClr val="F16924"/>
                </a:highlight>
              </a:rPr>
              <a:t>TRAININGSPAKET</a:t>
            </a:r>
          </a:p>
        </p:txBody>
      </p:sp>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709437"/>
            <a:ext cx="9082007" cy="1320345"/>
          </a:xfrm>
          <a:prstGeom prst="round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EDA13E"/>
                </a:solidFill>
              </a:rPr>
              <a:t>Current Ratio</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4869242"/>
          </a:xfrm>
        </p:spPr>
        <p:txBody>
          <a:bodyPr>
            <a:normAutofit/>
          </a:bodyPr>
          <a:lstStyle/>
          <a:p>
            <a:pPr marL="15875" indent="-15875">
              <a:lnSpc>
                <a:spcPts val="2280"/>
              </a:lnSpc>
              <a:spcBef>
                <a:spcPts val="0"/>
              </a:spcBef>
            </a:pPr>
            <a:r>
              <a:rPr lang="en-US" sz="2200" dirty="0"/>
              <a:t>Die </a:t>
            </a:r>
            <a:r>
              <a:rPr lang="en-US" sz="2200" b="1" dirty="0"/>
              <a:t>Current Ratio </a:t>
            </a:r>
            <a:r>
              <a:rPr lang="en-US" sz="2200" dirty="0"/>
              <a:t>misst die Fähigkeit eines Unternehmens, kurzfristige Verbindlichkeiten mit dem Umlaufvermögen zu begleichen:</a:t>
            </a:r>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r>
              <a:rPr lang="en-US" sz="2200" dirty="0"/>
              <a:t>Sie </a:t>
            </a:r>
            <a:r>
              <a:rPr lang="en-US" sz="2200" dirty="0" err="1"/>
              <a:t>ist</a:t>
            </a:r>
            <a:r>
              <a:rPr lang="en-US" sz="2200" dirty="0"/>
              <a:t> wahrscheinlich die bekannteste und am häufigsten </a:t>
            </a:r>
            <a:r>
              <a:rPr lang="en-US" sz="2200" dirty="0" err="1"/>
              <a:t>verwendete</a:t>
            </a:r>
            <a:r>
              <a:rPr lang="en-US" sz="2200" dirty="0"/>
              <a:t> </a:t>
            </a:r>
            <a:r>
              <a:rPr lang="en-US" sz="2200" dirty="0" err="1"/>
              <a:t>Liquiditätskennzahl</a:t>
            </a:r>
            <a:r>
              <a:rPr lang="en-US" sz="2200" dirty="0"/>
              <a:t>.</a:t>
            </a:r>
          </a:p>
          <a:p>
            <a:pPr marL="15875" indent="-15875">
              <a:lnSpc>
                <a:spcPts val="2280"/>
              </a:lnSpc>
              <a:spcBef>
                <a:spcPts val="0"/>
              </a:spcBef>
            </a:pPr>
            <a:r>
              <a:rPr lang="en-US" sz="2200" dirty="0"/>
              <a:t>Dazu </a:t>
            </a:r>
            <a:r>
              <a:rPr lang="en-US" sz="2200" dirty="0" err="1"/>
              <a:t>gehören</a:t>
            </a:r>
            <a:r>
              <a:rPr lang="en-US" sz="2200" dirty="0"/>
              <a:t> u. a. </a:t>
            </a:r>
            <a:r>
              <a:rPr lang="en-US" sz="2200" dirty="0" err="1"/>
              <a:t>Lieferungen</a:t>
            </a:r>
            <a:r>
              <a:rPr lang="en-US" sz="2200" dirty="0"/>
              <a:t> und Leistungen (Zahlungen an </a:t>
            </a:r>
            <a:r>
              <a:rPr lang="en-US" sz="2200" dirty="0" err="1"/>
              <a:t>Lieferant:innen</a:t>
            </a:r>
            <a:r>
              <a:rPr lang="en-US" sz="2200" dirty="0"/>
              <a:t>) sowie Steuern und </a:t>
            </a:r>
            <a:r>
              <a:rPr lang="en-US" sz="2200" dirty="0" err="1"/>
              <a:t>Löhne</a:t>
            </a:r>
            <a:r>
              <a:rPr lang="en-US" sz="2200" dirty="0"/>
              <a:t>. Auch kurzfristige Wechselverbindlichkeiten gegenüber einer Bank können relevant sein. </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286930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mc:AlternateContent xmlns:mc="http://schemas.openxmlformats.org/markup-compatibility/2006" xmlns:a14="http://schemas.microsoft.com/office/drawing/2010/main">
        <mc:Choice Requires="a14">
          <p:sp>
            <p:nvSpPr>
              <p:cNvPr id="48" name="TekstniOkvir 1">
                <a:extLst>
                  <a:ext uri="{FF2B5EF4-FFF2-40B4-BE49-F238E27FC236}">
                    <a16:creationId xmlns:a16="http://schemas.microsoft.com/office/drawing/2014/main" id="{C416E278-325C-253D-BDE1-F99B71C4B676}"/>
                  </a:ext>
                </a:extLst>
              </p:cNvPr>
              <p:cNvSpPr txBox="1"/>
              <p:nvPr/>
            </p:nvSpPr>
            <p:spPr>
              <a:xfrm>
                <a:off x="5718511" y="2602396"/>
                <a:ext cx="5985940" cy="1054135"/>
              </a:xfrm>
              <a:prstGeom prst="rect">
                <a:avLst/>
              </a:prstGeom>
              <a:noFill/>
            </p:spPr>
            <p:txBody>
              <a:bodyPr wrap="square" rtlCol="0">
                <a:spAutoFit/>
              </a:bodyPr>
              <a:lstStyle/>
              <a:p>
                <a:pPr algn="ctr">
                  <a:lnSpc>
                    <a:spcPts val="2480"/>
                  </a:lnSpc>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							</a:t>
                </a:r>
              </a:p>
              <a:p>
                <a:pPr lvl="0" algn="ctr">
                  <a:lnSpc>
                    <a:spcPts val="2480"/>
                  </a:lnSpc>
                  <a:defRPr/>
                </a:pPr>
                <a14:m>
                  <m:oMathPara xmlns:m="http://schemas.openxmlformats.org/officeDocument/2006/math">
                    <m:oMathParaPr>
                      <m:jc m:val="centerGroup"/>
                    </m:oMathParaPr>
                    <m:oMath xmlns:m="http://schemas.openxmlformats.org/officeDocument/2006/math">
                      <m:f>
                        <m:fPr>
                          <m:ctrlPr>
                            <a:rPr kumimoji="0" lang="en-US" sz="2400" b="0" i="1" u="none" strike="noStrike" kern="1200" cap="none" spc="0" normalizeH="0" baseline="0" noProof="0" smtClean="0">
                              <a:ln>
                                <a:noFill/>
                              </a:ln>
                              <a:solidFill>
                                <a:schemeClr val="bg1"/>
                              </a:solidFill>
                              <a:effectLst/>
                              <a:uLnTx/>
                              <a:uFillTx/>
                              <a:latin typeface="Cambria Math" panose="02040503050406030204" pitchFamily="18" charset="0"/>
                              <a:ea typeface="+mn-ea"/>
                              <a:cs typeface="+mn-cs"/>
                            </a:rPr>
                          </m:ctrlPr>
                        </m:fPr>
                        <m:num>
                          <m:r>
                            <m:rPr>
                              <m:nor/>
                            </m:rPr>
                            <a:rPr lang="en-US" sz="2400" dirty="0">
                              <a:solidFill>
                                <a:schemeClr val="bg1"/>
                              </a:solidFill>
                            </a:rPr>
                            <m:t>Umlaufverm</m:t>
                          </m:r>
                          <m:r>
                            <m:rPr>
                              <m:nor/>
                            </m:rPr>
                            <a:rPr lang="en-US" sz="2400" dirty="0">
                              <a:solidFill>
                                <a:schemeClr val="bg1"/>
                              </a:solidFill>
                            </a:rPr>
                            <m:t>ö</m:t>
                          </m:r>
                          <m:r>
                            <m:rPr>
                              <m:nor/>
                            </m:rPr>
                            <a:rPr lang="en-US" sz="2400" dirty="0">
                              <a:solidFill>
                                <a:schemeClr val="bg1"/>
                              </a:solidFill>
                            </a:rPr>
                            <m:t>gen</m:t>
                          </m:r>
                        </m:num>
                        <m:den>
                          <m:r>
                            <m:rPr>
                              <m:nor/>
                            </m:rPr>
                            <a:rPr lang="en-US" sz="2400" dirty="0">
                              <a:solidFill>
                                <a:schemeClr val="bg1"/>
                              </a:solidFill>
                            </a:rPr>
                            <m:t>Kurzfristige</m:t>
                          </m:r>
                          <m:r>
                            <m:rPr>
                              <m:nor/>
                            </m:rPr>
                            <a:rPr lang="en-US" sz="2400" dirty="0">
                              <a:solidFill>
                                <a:schemeClr val="bg1"/>
                              </a:solidFill>
                            </a:rPr>
                            <m:t> </m:t>
                          </m:r>
                          <m:r>
                            <m:rPr>
                              <m:nor/>
                            </m:rPr>
                            <a:rPr lang="en-US" sz="2400" dirty="0">
                              <a:solidFill>
                                <a:schemeClr val="bg1"/>
                              </a:solidFill>
                            </a:rPr>
                            <m:t>Verbindlichkeiten</m:t>
                          </m:r>
                        </m:den>
                      </m:f>
                    </m:oMath>
                  </m:oMathPara>
                </a14:m>
                <a:endPar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mc:Choice>
        <mc:Fallback xmlns="">
          <p:sp>
            <p:nvSpPr>
              <p:cNvPr id="48" name="TekstniOkvir 1">
                <a:extLst>
                  <a:ext uri="{FF2B5EF4-FFF2-40B4-BE49-F238E27FC236}">
                    <a16:creationId xmlns:a16="http://schemas.microsoft.com/office/drawing/2014/main" id="{C416E278-325C-253D-BDE1-F99B71C4B676}"/>
                  </a:ext>
                </a:extLst>
              </p:cNvPr>
              <p:cNvSpPr txBox="1">
                <a:spLocks noRot="1" noChangeAspect="1" noMove="1" noResize="1" noEditPoints="1" noAdjustHandles="1" noChangeArrowheads="1" noChangeShapeType="1" noTextEdit="1"/>
              </p:cNvSpPr>
              <p:nvPr/>
            </p:nvSpPr>
            <p:spPr>
              <a:xfrm>
                <a:off x="5718511" y="2602396"/>
                <a:ext cx="5985940" cy="1054135"/>
              </a:xfrm>
              <a:prstGeom prst="rect">
                <a:avLst/>
              </a:prstGeom>
              <a:blipFill>
                <a:blip r:embed="rId2"/>
                <a:stretch>
                  <a:fillRect b="-17341"/>
                </a:stretch>
              </a:blipFill>
            </p:spPr>
            <p:txBody>
              <a:bodyPr/>
              <a:lstStyle/>
              <a:p>
                <a:r>
                  <a:rPr lang="de-DE">
                    <a:noFill/>
                  </a:rPr>
                  <a:t> </a:t>
                </a:r>
              </a:p>
            </p:txBody>
          </p:sp>
        </mc:Fallback>
      </mc:AlternateContent>
      <p:sp>
        <p:nvSpPr>
          <p:cNvPr id="9" name="Textfeld 8">
            <a:extLst>
              <a:ext uri="{FF2B5EF4-FFF2-40B4-BE49-F238E27FC236}">
                <a16:creationId xmlns:a16="http://schemas.microsoft.com/office/drawing/2014/main" id="{3379B8C4-3628-65C1-DF4E-F1F8C6B10F32}"/>
              </a:ext>
            </a:extLst>
          </p:cNvPr>
          <p:cNvSpPr txBox="1"/>
          <p:nvPr/>
        </p:nvSpPr>
        <p:spPr>
          <a:xfrm>
            <a:off x="4103063" y="3146823"/>
            <a:ext cx="2575279" cy="400110"/>
          </a:xfrm>
          <a:prstGeom prst="rect">
            <a:avLst/>
          </a:prstGeom>
          <a:noFill/>
        </p:spPr>
        <p:txBody>
          <a:bodyPr wrap="square" rtlCol="0">
            <a:spAutoFit/>
          </a:bodyPr>
          <a:lstStyle/>
          <a:p>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Current Ratio =</a:t>
            </a:r>
            <a:endParaRPr lang="de-DE" sz="2000" dirty="0"/>
          </a:p>
        </p:txBody>
      </p:sp>
    </p:spTree>
    <p:extLst>
      <p:ext uri="{BB962C8B-B14F-4D97-AF65-F5344CB8AC3E}">
        <p14:creationId xmlns:p14="http://schemas.microsoft.com/office/powerpoint/2010/main" val="12466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074305" y="1798745"/>
            <a:ext cx="9084810" cy="4368148"/>
          </a:xfrm>
        </p:spPr>
        <p:txBody>
          <a:bodyPr>
            <a:normAutofit fontScale="85000" lnSpcReduction="10000"/>
          </a:bodyPr>
          <a:lstStyle/>
          <a:p>
            <a:pPr marL="15875" indent="-15875">
              <a:lnSpc>
                <a:spcPts val="2280"/>
              </a:lnSpc>
              <a:spcBef>
                <a:spcPts val="0"/>
              </a:spcBef>
            </a:pPr>
            <a:r>
              <a:rPr lang="en-US" sz="2200" dirty="0"/>
              <a:t>Die </a:t>
            </a:r>
            <a:r>
              <a:rPr lang="en-US" sz="2200" b="1" dirty="0"/>
              <a:t>Quick Ratio </a:t>
            </a:r>
            <a:r>
              <a:rPr lang="en-US" sz="2200" dirty="0" err="1"/>
              <a:t>misst</a:t>
            </a:r>
            <a:r>
              <a:rPr lang="en-US" sz="2200" dirty="0"/>
              <a:t> die Fähigkeit eines Unternehmens, kurzfristige Verbindlichkeiten mit kurzfristigen Vermögenswerten zu begleichen:</a:t>
            </a:r>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r>
              <a:rPr lang="en-US" sz="2000" dirty="0"/>
              <a:t>Die Quick Ratio </a:t>
            </a:r>
            <a:r>
              <a:rPr lang="en-US" sz="2000" dirty="0" err="1"/>
              <a:t>misst</a:t>
            </a:r>
            <a:r>
              <a:rPr lang="en-US" sz="2000" dirty="0"/>
              <a:t> </a:t>
            </a:r>
            <a:r>
              <a:rPr lang="en-US" sz="2000" dirty="0" err="1"/>
              <a:t>dessen</a:t>
            </a:r>
            <a:r>
              <a:rPr lang="en-US" sz="2000" dirty="0"/>
              <a:t> </a:t>
            </a:r>
            <a:r>
              <a:rPr lang="en-US" sz="2000" dirty="0" err="1"/>
              <a:t>Fähigkeit</a:t>
            </a:r>
            <a:r>
              <a:rPr lang="en-US" sz="2000" dirty="0"/>
              <a:t>, seine kurzfristigen Verpflichtungen mit </a:t>
            </a:r>
            <a:r>
              <a:rPr lang="en-US" sz="2000" dirty="0" err="1"/>
              <a:t>seinen</a:t>
            </a:r>
            <a:r>
              <a:rPr lang="en-US" sz="2000" dirty="0"/>
              <a:t> </a:t>
            </a:r>
            <a:r>
              <a:rPr lang="en-US" sz="2000" dirty="0" err="1"/>
              <a:t>liquiden</a:t>
            </a:r>
            <a:r>
              <a:rPr lang="en-US" sz="2000" dirty="0"/>
              <a:t> </a:t>
            </a:r>
            <a:r>
              <a:rPr lang="en-US" sz="2000" dirty="0" err="1"/>
              <a:t>Vermögenswerten</a:t>
            </a:r>
            <a:r>
              <a:rPr lang="en-US" sz="2000" dirty="0"/>
              <a:t> (</a:t>
            </a:r>
            <a:r>
              <a:rPr lang="en-US" sz="2000" dirty="0" err="1"/>
              <a:t>solche</a:t>
            </a:r>
            <a:r>
              <a:rPr lang="en-US" sz="2000" dirty="0"/>
              <a:t>, die schnell in </a:t>
            </a:r>
            <a:r>
              <a:rPr lang="en-US" sz="2000" dirty="0" err="1"/>
              <a:t>Bargeld</a:t>
            </a:r>
            <a:r>
              <a:rPr lang="en-US" sz="2000" dirty="0"/>
              <a:t> </a:t>
            </a:r>
            <a:r>
              <a:rPr lang="en-US" sz="2000" dirty="0" err="1"/>
              <a:t>umgewandelt</a:t>
            </a:r>
            <a:r>
              <a:rPr lang="en-US" sz="2000" dirty="0"/>
              <a:t> </a:t>
            </a:r>
            <a:r>
              <a:rPr lang="en-US" sz="2000" dirty="0" err="1"/>
              <a:t>werden</a:t>
            </a:r>
            <a:r>
              <a:rPr lang="en-US" sz="2000" dirty="0"/>
              <a:t> </a:t>
            </a:r>
            <a:r>
              <a:rPr lang="en-US" sz="2000" dirty="0" err="1"/>
              <a:t>können</a:t>
            </a:r>
            <a:r>
              <a:rPr lang="en-US" sz="2000" dirty="0"/>
              <a:t>) </a:t>
            </a:r>
            <a:r>
              <a:rPr lang="en-US" sz="2000" dirty="0" err="1"/>
              <a:t>zu</a:t>
            </a:r>
            <a:r>
              <a:rPr lang="en-US" sz="2000" dirty="0"/>
              <a:t> erfüllen. Dazu </a:t>
            </a:r>
            <a:r>
              <a:rPr lang="en-US" sz="2000" dirty="0" err="1"/>
              <a:t>wird</a:t>
            </a:r>
            <a:r>
              <a:rPr lang="en-US" sz="2000" dirty="0"/>
              <a:t> die </a:t>
            </a:r>
            <a:r>
              <a:rPr lang="en-US" sz="2000" dirty="0" err="1"/>
              <a:t>Differenz</a:t>
            </a:r>
            <a:r>
              <a:rPr lang="en-US" sz="2000" dirty="0"/>
              <a:t> </a:t>
            </a:r>
            <a:r>
              <a:rPr lang="en-US" sz="2000" dirty="0" err="1"/>
              <a:t>aus</a:t>
            </a:r>
            <a:r>
              <a:rPr lang="en-US" sz="2000" dirty="0"/>
              <a:t> </a:t>
            </a:r>
            <a:r>
              <a:rPr lang="en-US" sz="2000" dirty="0" err="1"/>
              <a:t>Umlaufvermögen</a:t>
            </a:r>
            <a:r>
              <a:rPr lang="en-US" sz="2000" dirty="0"/>
              <a:t> und </a:t>
            </a:r>
            <a:r>
              <a:rPr lang="en-US" sz="2000" dirty="0" err="1"/>
              <a:t>Rücklagen</a:t>
            </a:r>
            <a:r>
              <a:rPr lang="en-US" sz="2000" dirty="0"/>
              <a:t> (</a:t>
            </a:r>
            <a:r>
              <a:rPr lang="en-US" sz="2000" dirty="0" err="1"/>
              <a:t>auch</a:t>
            </a:r>
            <a:r>
              <a:rPr lang="en-US" sz="2000" dirty="0"/>
              <a:t> </a:t>
            </a:r>
            <a:r>
              <a:rPr lang="en-US" sz="2000" dirty="0" err="1"/>
              <a:t>als</a:t>
            </a:r>
            <a:r>
              <a:rPr lang="en-US" sz="2000" dirty="0"/>
              <a:t> “</a:t>
            </a:r>
            <a:r>
              <a:rPr lang="en-US" sz="2000" dirty="0" err="1"/>
              <a:t>schnelles</a:t>
            </a:r>
            <a:r>
              <a:rPr lang="en-US" sz="2000" dirty="0"/>
              <a:t> </a:t>
            </a:r>
            <a:r>
              <a:rPr lang="en-US" sz="2000" dirty="0" err="1"/>
              <a:t>Vermögen</a:t>
            </a:r>
            <a:r>
              <a:rPr lang="en-US" sz="2000" dirty="0"/>
              <a:t>” </a:t>
            </a:r>
            <a:r>
              <a:rPr lang="en-US" sz="2000" dirty="0" err="1"/>
              <a:t>bezeichnet</a:t>
            </a:r>
            <a:r>
              <a:rPr lang="en-US" sz="2000" dirty="0"/>
              <a:t>) </a:t>
            </a:r>
            <a:r>
              <a:rPr lang="en-US" sz="2000" dirty="0" err="1"/>
              <a:t>mit</a:t>
            </a:r>
            <a:r>
              <a:rPr lang="en-US" sz="2000" dirty="0"/>
              <a:t> den </a:t>
            </a:r>
            <a:r>
              <a:rPr lang="en-US" sz="2000" dirty="0" err="1"/>
              <a:t>kurzfristigen</a:t>
            </a:r>
            <a:r>
              <a:rPr lang="en-US" sz="2000" dirty="0"/>
              <a:t> </a:t>
            </a:r>
            <a:r>
              <a:rPr lang="en-US" sz="2000" dirty="0" err="1"/>
              <a:t>Verbindlichkeiten</a:t>
            </a:r>
            <a:r>
              <a:rPr lang="en-US" sz="2000" dirty="0"/>
              <a:t> ins </a:t>
            </a:r>
            <a:r>
              <a:rPr lang="en-US" sz="2000" dirty="0" err="1"/>
              <a:t>Verhältnis</a:t>
            </a:r>
            <a:r>
              <a:rPr lang="en-US" sz="2000" dirty="0"/>
              <a:t> </a:t>
            </a:r>
            <a:r>
              <a:rPr lang="en-US" sz="2000" dirty="0" err="1"/>
              <a:t>gesetzt</a:t>
            </a:r>
            <a:r>
              <a:rPr lang="en-US" sz="2000" dirty="0"/>
              <a:t>.</a:t>
            </a:r>
          </a:p>
          <a:p>
            <a:pPr marL="15875" indent="-15875">
              <a:lnSpc>
                <a:spcPts val="2280"/>
              </a:lnSpc>
              <a:spcBef>
                <a:spcPts val="0"/>
              </a:spcBef>
            </a:pPr>
            <a:r>
              <a:rPr lang="en-US" sz="2000" dirty="0"/>
              <a:t>Da die Quick Ratio </a:t>
            </a:r>
            <a:r>
              <a:rPr lang="en-US" sz="2000" dirty="0" err="1"/>
              <a:t>Auskunft</a:t>
            </a:r>
            <a:r>
              <a:rPr lang="en-US" sz="2000" dirty="0"/>
              <a:t> </a:t>
            </a:r>
            <a:r>
              <a:rPr lang="en-US" sz="2000" dirty="0" err="1"/>
              <a:t>über</a:t>
            </a:r>
            <a:r>
              <a:rPr lang="en-US" sz="2000" dirty="0"/>
              <a:t> die </a:t>
            </a:r>
            <a:r>
              <a:rPr lang="en-US" sz="2000" dirty="0" err="1"/>
              <a:t>sofortige</a:t>
            </a:r>
            <a:r>
              <a:rPr lang="en-US" sz="2000" dirty="0"/>
              <a:t> </a:t>
            </a:r>
            <a:r>
              <a:rPr lang="en-US" sz="2000" dirty="0" err="1"/>
              <a:t>Tilgungsfähigkeit</a:t>
            </a:r>
            <a:r>
              <a:rPr lang="en-US" sz="2000" dirty="0"/>
              <a:t> von </a:t>
            </a:r>
            <a:r>
              <a:rPr lang="en-US" sz="2000" dirty="0" err="1"/>
              <a:t>kurzfristigen</a:t>
            </a:r>
            <a:r>
              <a:rPr lang="en-US" sz="2000" dirty="0"/>
              <a:t> </a:t>
            </a:r>
            <a:r>
              <a:rPr lang="en-US" sz="2000" dirty="0" err="1"/>
              <a:t>Verbindlichkeiten</a:t>
            </a:r>
            <a:r>
              <a:rPr lang="en-US" sz="2000" dirty="0"/>
              <a:t> </a:t>
            </a:r>
            <a:r>
              <a:rPr lang="en-US" sz="2000" dirty="0" err="1"/>
              <a:t>gibt</a:t>
            </a:r>
            <a:r>
              <a:rPr lang="en-US" sz="2000" dirty="0"/>
              <a:t>, wird sie auch als "Acid Test Ratio“ (“</a:t>
            </a:r>
            <a:r>
              <a:rPr lang="en-US" sz="2000" dirty="0" err="1"/>
              <a:t>Schnelltest</a:t>
            </a:r>
            <a:r>
              <a:rPr lang="en-US" sz="2000" dirty="0"/>
              <a:t>-Ratio”) bezeichnet. </a:t>
            </a:r>
            <a:endParaRPr lang="en-US" sz="2200" dirty="0"/>
          </a:p>
        </p:txBody>
      </p:sp>
      <p:sp>
        <p:nvSpPr>
          <p:cNvPr id="49" name="Rounded Rectangle 48">
            <a:extLst>
              <a:ext uri="{FF2B5EF4-FFF2-40B4-BE49-F238E27FC236}">
                <a16:creationId xmlns:a16="http://schemas.microsoft.com/office/drawing/2014/main" id="{C8827262-C41B-D800-EB45-A15F30CBB650}"/>
              </a:ext>
            </a:extLst>
          </p:cNvPr>
          <p:cNvSpPr/>
          <p:nvPr/>
        </p:nvSpPr>
        <p:spPr>
          <a:xfrm>
            <a:off x="2085265" y="2549327"/>
            <a:ext cx="9082007" cy="1320345"/>
          </a:xfrm>
          <a:prstGeom prst="round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F16924"/>
                </a:solidFill>
              </a:rPr>
              <a:t>Quick Ratio (“Acid Test Ratio”)</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483086" y="275427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5720039" y="2895351"/>
            <a:ext cx="4407976" cy="734625"/>
          </a:xfrm>
          <a:prstGeom prst="rect">
            <a:avLst/>
          </a:prstGeom>
          <a:noFill/>
        </p:spPr>
        <p:txBody>
          <a:bodyPr wrap="square" rtlCol="0">
            <a:spAutoFit/>
          </a:bodyPr>
          <a:lstStyle/>
          <a:p>
            <a:pPr lvl="0" algn="ctr">
              <a:lnSpc>
                <a:spcPts val="2480"/>
              </a:lnSpc>
              <a:defRPr/>
            </a:pPr>
            <a:r>
              <a:rPr lang="en-US" sz="2400" dirty="0">
                <a:solidFill>
                  <a:schemeClr val="bg1"/>
                </a:solidFill>
              </a:rPr>
              <a:t>   </a:t>
            </a:r>
            <a:r>
              <a:rPr lang="en-US" sz="2400" dirty="0" err="1">
                <a:solidFill>
                  <a:schemeClr val="bg1"/>
                </a:solidFill>
              </a:rPr>
              <a:t>Umlaufvermögen</a:t>
            </a:r>
            <a:r>
              <a:rPr lang="en-US" sz="2400" dirty="0">
                <a:solidFill>
                  <a:schemeClr val="bg1"/>
                </a:solidFill>
              </a:rPr>
              <a:t> - </a:t>
            </a:r>
            <a:r>
              <a:rPr lang="en-US" sz="2400" dirty="0" err="1">
                <a:solidFill>
                  <a:schemeClr val="bg1"/>
                </a:solidFill>
              </a:rPr>
              <a:t>Rücklagen</a:t>
            </a:r>
            <a:r>
              <a:rPr lang="en-US" sz="2400" dirty="0">
                <a:solidFill>
                  <a:schemeClr val="bg1"/>
                </a:solidFill>
              </a:rPr>
              <a:t>  </a:t>
            </a:r>
          </a:p>
          <a:p>
            <a:pPr lvl="0" algn="ctr">
              <a:lnSpc>
                <a:spcPts val="2480"/>
              </a:lnSpc>
              <a:defRPr/>
            </a:pPr>
            <a:r>
              <a:rPr lang="en-US" sz="2400" dirty="0">
                <a:solidFill>
                  <a:schemeClr val="bg1"/>
                </a:solidFill>
              </a:rPr>
              <a:t>    </a:t>
            </a:r>
            <a:r>
              <a:rPr lang="en-US" sz="2400" dirty="0" err="1">
                <a:solidFill>
                  <a:schemeClr val="bg1"/>
                </a:solidFill>
              </a:rPr>
              <a:t>Kurzfristige</a:t>
            </a:r>
            <a:r>
              <a:rPr lang="en-US" sz="2400" dirty="0">
                <a:solidFill>
                  <a:schemeClr val="bg1"/>
                </a:solidFill>
              </a:rPr>
              <a:t> Verbindlichkeiten</a:t>
            </a:r>
          </a:p>
        </p:txBody>
      </p:sp>
      <p:cxnSp>
        <p:nvCxnSpPr>
          <p:cNvPr id="10" name="Gerader Verbinder 9">
            <a:extLst>
              <a:ext uri="{FF2B5EF4-FFF2-40B4-BE49-F238E27FC236}">
                <a16:creationId xmlns:a16="http://schemas.microsoft.com/office/drawing/2014/main" id="{0FBC6F63-92EF-41A3-CB16-B4F4E5473BB8}"/>
              </a:ext>
            </a:extLst>
          </p:cNvPr>
          <p:cNvCxnSpPr>
            <a:cxnSpLocks/>
          </p:cNvCxnSpPr>
          <p:nvPr/>
        </p:nvCxnSpPr>
        <p:spPr>
          <a:xfrm>
            <a:off x="6126921" y="3242406"/>
            <a:ext cx="3850106" cy="19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7EA4796E-32A7-033D-171C-9162B40E2D26}"/>
              </a:ext>
            </a:extLst>
          </p:cNvPr>
          <p:cNvSpPr txBox="1"/>
          <p:nvPr/>
        </p:nvSpPr>
        <p:spPr>
          <a:xfrm>
            <a:off x="3738012" y="3023517"/>
            <a:ext cx="2556905" cy="707886"/>
          </a:xfrm>
          <a:prstGeom prst="rect">
            <a:avLst/>
          </a:prstGeom>
          <a:noFill/>
        </p:spPr>
        <p:txBody>
          <a:bodyPr wrap="square" rtlCol="0">
            <a:spAutoFit/>
          </a:bodyPr>
          <a:lstStyle/>
          <a:p>
            <a:r>
              <a:rPr lang="en-US" sz="2000" b="1" dirty="0">
                <a:solidFill>
                  <a:schemeClr val="bg1"/>
                </a:solidFill>
              </a:rPr>
              <a:t>Quick Ratio = </a:t>
            </a:r>
          </a:p>
          <a:p>
            <a:endParaRPr lang="de-DE" sz="2000" dirty="0"/>
          </a:p>
        </p:txBody>
      </p:sp>
    </p:spTree>
    <p:extLst>
      <p:ext uri="{BB962C8B-B14F-4D97-AF65-F5344CB8AC3E}">
        <p14:creationId xmlns:p14="http://schemas.microsoft.com/office/powerpoint/2010/main" val="107958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426243" y="1635024"/>
            <a:ext cx="9368589" cy="5171542"/>
          </a:xfrm>
        </p:spPr>
        <p:txBody>
          <a:bodyPr>
            <a:normAutofit/>
          </a:bodyPr>
          <a:lstStyle/>
          <a:p>
            <a:pPr marL="15875" indent="-15875">
              <a:lnSpc>
                <a:spcPts val="2280"/>
              </a:lnSpc>
              <a:spcBef>
                <a:spcPts val="0"/>
              </a:spcBef>
            </a:pPr>
            <a:r>
              <a:rPr lang="en-US" sz="2200" dirty="0"/>
              <a:t>Die </a:t>
            </a:r>
            <a:r>
              <a:rPr lang="en-US" sz="2200" b="1" dirty="0"/>
              <a:t>Cash-Ratio </a:t>
            </a:r>
            <a:r>
              <a:rPr lang="en-US" sz="2200" dirty="0"/>
              <a:t>(</a:t>
            </a:r>
            <a:r>
              <a:rPr lang="en-US" sz="2200" dirty="0" err="1"/>
              <a:t>auch</a:t>
            </a:r>
            <a:r>
              <a:rPr lang="en-US" sz="2200" dirty="0"/>
              <a:t> </a:t>
            </a:r>
            <a:r>
              <a:rPr lang="en-US" sz="2200" dirty="0" err="1"/>
              <a:t>Liquiditätsquote</a:t>
            </a:r>
            <a:r>
              <a:rPr lang="en-US" sz="2200" dirty="0"/>
              <a:t>) misst die Fähigkeit eines Unternehmens, kurzfristige Verbindlichkeiten mit liquiden Mitteln zu begleichen:</a:t>
            </a:r>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r>
              <a:rPr lang="en-US" sz="2000" dirty="0"/>
              <a:t>Die Cash-Ratio </a:t>
            </a:r>
            <a:r>
              <a:rPr lang="en-US" sz="2000" dirty="0" err="1"/>
              <a:t>berechnet</a:t>
            </a:r>
            <a:r>
              <a:rPr lang="en-US" sz="2000" dirty="0"/>
              <a:t> das Verhältnis zwischen den gesamten </a:t>
            </a:r>
            <a:r>
              <a:rPr lang="en-US" sz="2000" dirty="0" err="1"/>
              <a:t>Barmitteln</a:t>
            </a:r>
            <a:r>
              <a:rPr lang="en-US" sz="2000" dirty="0"/>
              <a:t> </a:t>
            </a:r>
            <a:r>
              <a:rPr lang="en-US" sz="2000" dirty="0" err="1"/>
              <a:t>sowie</a:t>
            </a:r>
            <a:r>
              <a:rPr lang="en-US" sz="2000" dirty="0"/>
              <a:t> </a:t>
            </a:r>
            <a:r>
              <a:rPr lang="en-US" sz="2000" dirty="0" err="1"/>
              <a:t>Barmittel-Äquivalenten</a:t>
            </a:r>
            <a:r>
              <a:rPr lang="en-US" sz="2000" dirty="0"/>
              <a:t> eines Unternehmens und seinen kurzfristigen Verbindlichkeiten. Die Kennzahl </a:t>
            </a:r>
            <a:r>
              <a:rPr lang="en-US" sz="2000" dirty="0" err="1"/>
              <a:t>bewertet</a:t>
            </a:r>
            <a:r>
              <a:rPr lang="en-US" sz="2000" dirty="0"/>
              <a:t> </a:t>
            </a:r>
            <a:r>
              <a:rPr lang="en-US" sz="2000" dirty="0" err="1"/>
              <a:t>somit</a:t>
            </a:r>
            <a:r>
              <a:rPr lang="en-US" sz="2000" dirty="0"/>
              <a:t> die Fähigkeit eines Unternehmens, seine kurzfristigen Schulden mit Barmitteln oder bargeldnahen Mitteln, wie z. B. </a:t>
            </a:r>
            <a:r>
              <a:rPr lang="en-US" sz="2000" dirty="0" err="1"/>
              <a:t>mit</a:t>
            </a:r>
            <a:r>
              <a:rPr lang="en-US" sz="2000" dirty="0"/>
              <a:t> leicht handelbaren Wertpapieren, zurückzuzahlen. </a:t>
            </a:r>
          </a:p>
          <a:p>
            <a:pPr marL="15875" indent="-15875">
              <a:lnSpc>
                <a:spcPts val="2280"/>
              </a:lnSpc>
              <a:spcBef>
                <a:spcPts val="0"/>
              </a:spcBef>
            </a:pPr>
            <a:r>
              <a:rPr lang="en-US" sz="2000" dirty="0" err="1"/>
              <a:t>Diese</a:t>
            </a:r>
            <a:r>
              <a:rPr lang="en-US" sz="2000" dirty="0"/>
              <a:t> Informationen sind für </a:t>
            </a:r>
            <a:r>
              <a:rPr lang="en-US" sz="2000" dirty="0" err="1"/>
              <a:t>Gläubiger</a:t>
            </a:r>
            <a:r>
              <a:rPr lang="en-US" sz="2000" dirty="0"/>
              <a:t> </a:t>
            </a:r>
            <a:r>
              <a:rPr lang="en-US" sz="2000" dirty="0" err="1"/>
              <a:t>dann</a:t>
            </a:r>
            <a:r>
              <a:rPr lang="en-US" sz="2000" dirty="0"/>
              <a:t> </a:t>
            </a:r>
            <a:r>
              <a:rPr lang="en-US" sz="2000" dirty="0" err="1"/>
              <a:t>wichtig</a:t>
            </a:r>
            <a:r>
              <a:rPr lang="en-US" sz="2000" dirty="0"/>
              <a:t>, wenn sie entscheiden, ob und wie viel Geld sie einem Unternehmen leihen wollen.</a:t>
            </a:r>
          </a:p>
          <a:p>
            <a:pPr marL="15875" indent="-15875">
              <a:lnSpc>
                <a:spcPts val="2280"/>
              </a:lnSpc>
              <a:spcBef>
                <a:spcPts val="0"/>
              </a:spcBef>
            </a:pPr>
            <a:endParaRPr lang="en-US" sz="2200" dirty="0"/>
          </a:p>
        </p:txBody>
      </p:sp>
      <p:sp>
        <p:nvSpPr>
          <p:cNvPr id="49" name="Rounded Rectangle 48">
            <a:extLst>
              <a:ext uri="{FF2B5EF4-FFF2-40B4-BE49-F238E27FC236}">
                <a16:creationId xmlns:a16="http://schemas.microsoft.com/office/drawing/2014/main" id="{C8827262-C41B-D800-EB45-A15F30CBB650}"/>
              </a:ext>
            </a:extLst>
          </p:cNvPr>
          <p:cNvSpPr/>
          <p:nvPr/>
        </p:nvSpPr>
        <p:spPr>
          <a:xfrm>
            <a:off x="2564245" y="2539312"/>
            <a:ext cx="9082007" cy="1320345"/>
          </a:xfrm>
          <a:prstGeom prst="round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B41F7A"/>
                </a:solidFill>
              </a:rPr>
              <a:t>Cash-Ratio</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791989" y="2699183"/>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5434724" y="2491737"/>
            <a:ext cx="6124531" cy="1200329"/>
          </a:xfrm>
          <a:prstGeom prst="rect">
            <a:avLst/>
          </a:prstGeom>
          <a:noFill/>
        </p:spPr>
        <p:txBody>
          <a:bodyPr wrap="square" rtlCol="0">
            <a:spAutoFit/>
          </a:bodyPr>
          <a:lstStyle/>
          <a:p>
            <a:pPr lvl="0" algn="ctr">
              <a:defRPr/>
            </a:pPr>
            <a:r>
              <a:rPr lang="en-US" sz="2400" b="1" dirty="0">
                <a:solidFill>
                  <a:schemeClr val="bg1"/>
                </a:solidFill>
              </a:rPr>
              <a:t> </a:t>
            </a:r>
          </a:p>
          <a:p>
            <a:pPr lvl="0" algn="ctr">
              <a:defRPr/>
            </a:pPr>
            <a:r>
              <a:rPr lang="en-US" sz="2400" dirty="0" err="1">
                <a:solidFill>
                  <a:schemeClr val="bg1"/>
                </a:solidFill>
              </a:rPr>
              <a:t>Zahlungsmittel</a:t>
            </a:r>
            <a:r>
              <a:rPr lang="en-US" sz="2400" dirty="0">
                <a:solidFill>
                  <a:schemeClr val="bg1"/>
                </a:solidFill>
              </a:rPr>
              <a:t> und </a:t>
            </a:r>
            <a:r>
              <a:rPr lang="en-US" sz="2400" dirty="0" err="1">
                <a:solidFill>
                  <a:schemeClr val="bg1"/>
                </a:solidFill>
              </a:rPr>
              <a:t>Zahlungsmitteläquivalente</a:t>
            </a:r>
            <a:r>
              <a:rPr lang="en-US" sz="2400" dirty="0">
                <a:solidFill>
                  <a:schemeClr val="bg1"/>
                </a:solidFill>
              </a:rPr>
              <a:t> </a:t>
            </a:r>
          </a:p>
          <a:p>
            <a:pPr lvl="0" algn="ctr">
              <a:defRPr/>
            </a:pPr>
            <a:r>
              <a:rPr lang="en-US" sz="2400" dirty="0" err="1">
                <a:solidFill>
                  <a:schemeClr val="bg1"/>
                </a:solidFill>
              </a:rPr>
              <a:t>Kurzfristige</a:t>
            </a:r>
            <a:r>
              <a:rPr lang="en-US" sz="2400" dirty="0">
                <a:solidFill>
                  <a:schemeClr val="bg1"/>
                </a:solidFill>
              </a:rPr>
              <a:t> </a:t>
            </a:r>
            <a:r>
              <a:rPr lang="en-US" sz="2400" dirty="0" err="1">
                <a:solidFill>
                  <a:schemeClr val="bg1"/>
                </a:solidFill>
              </a:rPr>
              <a:t>Verbindlichkeiten</a:t>
            </a:r>
            <a:endParaRPr lang="en-US" sz="2400" dirty="0">
              <a:solidFill>
                <a:schemeClr val="bg1"/>
              </a:solidFill>
            </a:endParaRPr>
          </a:p>
        </p:txBody>
      </p:sp>
      <p:sp>
        <p:nvSpPr>
          <p:cNvPr id="9" name="Textfeld 8">
            <a:extLst>
              <a:ext uri="{FF2B5EF4-FFF2-40B4-BE49-F238E27FC236}">
                <a16:creationId xmlns:a16="http://schemas.microsoft.com/office/drawing/2014/main" id="{BD53E99A-83E9-155F-ED06-45B9F5AFA2D6}"/>
              </a:ext>
            </a:extLst>
          </p:cNvPr>
          <p:cNvSpPr txBox="1"/>
          <p:nvPr/>
        </p:nvSpPr>
        <p:spPr>
          <a:xfrm>
            <a:off x="3955215" y="2999429"/>
            <a:ext cx="1726131" cy="400110"/>
          </a:xfrm>
          <a:prstGeom prst="rect">
            <a:avLst/>
          </a:prstGeom>
          <a:noFill/>
        </p:spPr>
        <p:txBody>
          <a:bodyPr wrap="square" rtlCol="0">
            <a:spAutoFit/>
          </a:bodyPr>
          <a:lstStyle/>
          <a:p>
            <a:r>
              <a:rPr lang="en-US" sz="2000" b="1" dirty="0">
                <a:solidFill>
                  <a:schemeClr val="bg1"/>
                </a:solidFill>
              </a:rPr>
              <a:t>Cash-Ratio =</a:t>
            </a:r>
            <a:endParaRPr lang="de-DE" sz="2000" dirty="0"/>
          </a:p>
        </p:txBody>
      </p:sp>
      <p:cxnSp>
        <p:nvCxnSpPr>
          <p:cNvPr id="10" name="Gerader Verbinder 9">
            <a:extLst>
              <a:ext uri="{FF2B5EF4-FFF2-40B4-BE49-F238E27FC236}">
                <a16:creationId xmlns:a16="http://schemas.microsoft.com/office/drawing/2014/main" id="{4FE21271-73FA-7B94-1E9E-61B9DD427ECA}"/>
              </a:ext>
            </a:extLst>
          </p:cNvPr>
          <p:cNvCxnSpPr>
            <a:cxnSpLocks/>
          </p:cNvCxnSpPr>
          <p:nvPr/>
        </p:nvCxnSpPr>
        <p:spPr>
          <a:xfrm>
            <a:off x="5565524" y="3293469"/>
            <a:ext cx="589072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7725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940442"/>
            <a:ext cx="9082007" cy="1320345"/>
          </a:xfrm>
          <a:prstGeom prst="round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7F1C58"/>
                </a:solidFill>
              </a:rPr>
              <a:t>Operative Cashflow-Ratio</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4498447"/>
          </a:xfrm>
        </p:spPr>
        <p:txBody>
          <a:bodyPr>
            <a:normAutofit/>
          </a:bodyPr>
          <a:lstStyle/>
          <a:p>
            <a:pPr marL="15875" indent="-15875">
              <a:lnSpc>
                <a:spcPts val="2280"/>
              </a:lnSpc>
              <a:spcBef>
                <a:spcPts val="0"/>
              </a:spcBef>
            </a:pPr>
            <a:r>
              <a:rPr lang="en-US" sz="2200" dirty="0"/>
              <a:t>Die </a:t>
            </a:r>
            <a:r>
              <a:rPr lang="en-US" sz="2200" b="1" dirty="0"/>
              <a:t>Operative Cashflow-Ratio </a:t>
            </a:r>
            <a:r>
              <a:rPr lang="en-US" sz="2200" dirty="0"/>
              <a:t>ist ein Maß dafür, wie oft ein Unternehmen mit den in einer bestimmten Periode </a:t>
            </a:r>
            <a:r>
              <a:rPr lang="en-US" sz="2200" dirty="0" err="1"/>
              <a:t>erwirtschafteten</a:t>
            </a:r>
            <a:r>
              <a:rPr lang="en-US" sz="2200" dirty="0"/>
              <a:t> </a:t>
            </a:r>
            <a:r>
              <a:rPr lang="en-US" sz="2200" dirty="0" err="1"/>
              <a:t>Barmitteln</a:t>
            </a:r>
            <a:r>
              <a:rPr lang="en-US" sz="2200" dirty="0"/>
              <a:t> kurzfristige Verbindlichkeiten begleichen kann:</a:t>
            </a:r>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endParaRPr lang="en-US" sz="2200" dirty="0"/>
          </a:p>
          <a:p>
            <a:pPr marL="15875" indent="-15875">
              <a:lnSpc>
                <a:spcPts val="2280"/>
              </a:lnSpc>
              <a:spcBef>
                <a:spcPts val="0"/>
              </a:spcBef>
            </a:pPr>
            <a:r>
              <a:rPr lang="en-US" sz="2200" dirty="0"/>
              <a:t>Die operative Cashflow-Ratio ist ein Maß dafür, wie schnell die kurzfristigen Verbindlichkeiten durch den Cashflow aus der Geschäftstätigkeit eines Unternehmens gedeckt sind. </a:t>
            </a:r>
          </a:p>
          <a:p>
            <a:pPr marL="15875" indent="-15875">
              <a:lnSpc>
                <a:spcPts val="2280"/>
              </a:lnSpc>
              <a:spcBef>
                <a:spcPts val="0"/>
              </a:spcBef>
            </a:pPr>
            <a:r>
              <a:rPr lang="en-US" sz="2200" dirty="0"/>
              <a:t>Die Verwendung des Cashflows anstelle des Nettogewinns wird </a:t>
            </a:r>
            <a:r>
              <a:rPr lang="en-US" sz="2200" dirty="0" err="1"/>
              <a:t>als</a:t>
            </a:r>
            <a:r>
              <a:rPr lang="en-US" sz="2200" dirty="0"/>
              <a:t> </a:t>
            </a:r>
            <a:r>
              <a:rPr lang="en-US" sz="2200" dirty="0" err="1"/>
              <a:t>genauere</a:t>
            </a:r>
            <a:r>
              <a:rPr lang="en-US" sz="2200" dirty="0"/>
              <a:t> Kennzahl angesehen, da der Gewinn leichter zu manipulieren ist.</a:t>
            </a:r>
          </a:p>
          <a:p>
            <a:pPr marL="15875" indent="-15875">
              <a:lnSpc>
                <a:spcPts val="2280"/>
              </a:lnSpc>
              <a:spcBef>
                <a:spcPts val="0"/>
              </a:spcBef>
            </a:pP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3100313"/>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6468178" y="3245861"/>
            <a:ext cx="5204945" cy="1055225"/>
          </a:xfrm>
          <a:prstGeom prst="rect">
            <a:avLst/>
          </a:prstGeom>
          <a:noFill/>
        </p:spPr>
        <p:txBody>
          <a:bodyPr wrap="square" rtlCol="0">
            <a:spAutoFit/>
          </a:bodyPr>
          <a:lstStyle/>
          <a:p>
            <a:pPr algn="ctr">
              <a:lnSpc>
                <a:spcPts val="2480"/>
              </a:lnSpc>
              <a:defRPr/>
            </a:pPr>
            <a:r>
              <a:rPr lang="en-US" sz="2400" dirty="0" err="1">
                <a:solidFill>
                  <a:schemeClr val="bg1"/>
                </a:solidFill>
              </a:rPr>
              <a:t>Operativer</a:t>
            </a:r>
            <a:r>
              <a:rPr lang="en-US" sz="2400" dirty="0">
                <a:solidFill>
                  <a:schemeClr val="bg1"/>
                </a:solidFill>
              </a:rPr>
              <a:t> Cashflow </a:t>
            </a:r>
          </a:p>
          <a:p>
            <a:pPr algn="ctr">
              <a:lnSpc>
                <a:spcPts val="2480"/>
              </a:lnSpc>
              <a:defRPr/>
            </a:pPr>
            <a:r>
              <a:rPr lang="en-US" sz="2400" dirty="0" err="1">
                <a:solidFill>
                  <a:schemeClr val="bg1"/>
                </a:solidFill>
              </a:rPr>
              <a:t>Kurzfristige</a:t>
            </a:r>
            <a:r>
              <a:rPr lang="en-US" sz="2400" dirty="0">
                <a:solidFill>
                  <a:schemeClr val="bg1"/>
                </a:solidFill>
              </a:rPr>
              <a:t> Verbindlichkeiten</a:t>
            </a:r>
          </a:p>
          <a:p>
            <a:pPr algn="ctr">
              <a:lnSpc>
                <a:spcPts val="2480"/>
              </a:lnSpc>
              <a:defRPr/>
            </a:pPr>
            <a:endParaRPr lang="en-US" sz="2400" dirty="0">
              <a:solidFill>
                <a:schemeClr val="bg1"/>
              </a:solidFill>
            </a:endParaRPr>
          </a:p>
        </p:txBody>
      </p:sp>
      <p:cxnSp>
        <p:nvCxnSpPr>
          <p:cNvPr id="9" name="Gerader Verbinder 8">
            <a:extLst>
              <a:ext uri="{FF2B5EF4-FFF2-40B4-BE49-F238E27FC236}">
                <a16:creationId xmlns:a16="http://schemas.microsoft.com/office/drawing/2014/main" id="{121CA9AD-4472-8999-D2B6-FFFA5C1983F1}"/>
              </a:ext>
            </a:extLst>
          </p:cNvPr>
          <p:cNvCxnSpPr>
            <a:cxnSpLocks/>
          </p:cNvCxnSpPr>
          <p:nvPr/>
        </p:nvCxnSpPr>
        <p:spPr>
          <a:xfrm>
            <a:off x="7145765" y="3613174"/>
            <a:ext cx="3855912"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0" name="Textfeld 9">
            <a:extLst>
              <a:ext uri="{FF2B5EF4-FFF2-40B4-BE49-F238E27FC236}">
                <a16:creationId xmlns:a16="http://schemas.microsoft.com/office/drawing/2014/main" id="{83AB8CEF-63C1-383B-EB30-AF3B6C3DBDCC}"/>
              </a:ext>
            </a:extLst>
          </p:cNvPr>
          <p:cNvSpPr txBox="1"/>
          <p:nvPr/>
        </p:nvSpPr>
        <p:spPr>
          <a:xfrm>
            <a:off x="4025479" y="3476976"/>
            <a:ext cx="3461591" cy="646331"/>
          </a:xfrm>
          <a:prstGeom prst="rect">
            <a:avLst/>
          </a:prstGeom>
          <a:noFill/>
        </p:spPr>
        <p:txBody>
          <a:bodyPr wrap="square" rtlCol="0">
            <a:spAutoFit/>
          </a:bodyPr>
          <a:lstStyle/>
          <a:p>
            <a:r>
              <a:rPr lang="en-US" sz="1800" b="1" dirty="0">
                <a:solidFill>
                  <a:schemeClr val="bg1"/>
                </a:solidFill>
              </a:rPr>
              <a:t>Operative Cashflow-Ratio = </a:t>
            </a:r>
          </a:p>
          <a:p>
            <a:r>
              <a:rPr lang="de-DE" dirty="0"/>
              <a:t> </a:t>
            </a:r>
          </a:p>
        </p:txBody>
      </p:sp>
    </p:spTree>
    <p:extLst>
      <p:ext uri="{BB962C8B-B14F-4D97-AF65-F5344CB8AC3E}">
        <p14:creationId xmlns:p14="http://schemas.microsoft.com/office/powerpoint/2010/main" val="384890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10DCC66-F09B-2D0A-CE6F-E5D6653BBB64}"/>
              </a:ext>
            </a:extLst>
          </p:cNvPr>
          <p:cNvSpPr/>
          <p:nvPr/>
        </p:nvSpPr>
        <p:spPr>
          <a:xfrm>
            <a:off x="39165" y="5808406"/>
            <a:ext cx="12192000" cy="104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
            <a:extLst>
              <a:ext uri="{FF2B5EF4-FFF2-40B4-BE49-F238E27FC236}">
                <a16:creationId xmlns:a16="http://schemas.microsoft.com/office/drawing/2014/main" id="{C11F3141-268D-6642-D4F5-75DBD9796F8C}"/>
              </a:ext>
            </a:extLst>
          </p:cNvPr>
          <p:cNvSpPr>
            <a:spLocks noChangeArrowheads="1"/>
          </p:cNvSpPr>
          <p:nvPr/>
        </p:nvSpPr>
        <p:spPr bwMode="auto">
          <a:xfrm>
            <a:off x="2937326" y="2376259"/>
            <a:ext cx="3182170" cy="4498004"/>
          </a:xfrm>
          <a:custGeom>
            <a:avLst/>
            <a:gdLst>
              <a:gd name="T0" fmla="*/ 0 w 6271"/>
              <a:gd name="T1" fmla="*/ 2594 h 8864"/>
              <a:gd name="T2" fmla="*/ 0 w 6271"/>
              <a:gd name="T3" fmla="*/ 2594 h 8864"/>
              <a:gd name="T4" fmla="*/ 6270 w 6271"/>
              <a:gd name="T5" fmla="*/ 8863 h 8864"/>
              <a:gd name="T6" fmla="*/ 6270 w 6271"/>
              <a:gd name="T7" fmla="*/ 0 h 8864"/>
              <a:gd name="T8" fmla="*/ 0 w 6271"/>
              <a:gd name="T9" fmla="*/ 2594 h 8864"/>
            </a:gdLst>
            <a:ahLst/>
            <a:cxnLst>
              <a:cxn ang="0">
                <a:pos x="T0" y="T1"/>
              </a:cxn>
              <a:cxn ang="0">
                <a:pos x="T2" y="T3"/>
              </a:cxn>
              <a:cxn ang="0">
                <a:pos x="T4" y="T5"/>
              </a:cxn>
              <a:cxn ang="0">
                <a:pos x="T6" y="T7"/>
              </a:cxn>
              <a:cxn ang="0">
                <a:pos x="T8" y="T9"/>
              </a:cxn>
            </a:cxnLst>
            <a:rect l="0" t="0" r="r" b="b"/>
            <a:pathLst>
              <a:path w="6271" h="8864">
                <a:moveTo>
                  <a:pt x="0" y="2594"/>
                </a:moveTo>
                <a:lnTo>
                  <a:pt x="0" y="2594"/>
                </a:lnTo>
                <a:cubicBezTo>
                  <a:pt x="6270" y="8863"/>
                  <a:pt x="6270" y="8863"/>
                  <a:pt x="6270" y="8863"/>
                </a:cubicBezTo>
                <a:cubicBezTo>
                  <a:pt x="6270" y="0"/>
                  <a:pt x="6270" y="0"/>
                  <a:pt x="6270" y="0"/>
                </a:cubicBezTo>
                <a:cubicBezTo>
                  <a:pt x="3822" y="0"/>
                  <a:pt x="1609" y="994"/>
                  <a:pt x="0" y="2594"/>
                </a:cubicBezTo>
              </a:path>
            </a:pathLst>
          </a:custGeom>
          <a:solidFill>
            <a:srgbClr val="F16924"/>
          </a:solidFill>
          <a:ln w="9525" cap="flat">
            <a:solidFill>
              <a:schemeClr val="bg2"/>
            </a:solidFill>
            <a:bevel/>
            <a:headEnd/>
            <a:tailEnd/>
          </a:ln>
          <a:effectLst/>
        </p:spPr>
        <p:txBody>
          <a:bodyPr wrap="none" anchor="ctr"/>
          <a:lstStyle/>
          <a:p>
            <a:endParaRPr lang="en-US"/>
          </a:p>
        </p:txBody>
      </p:sp>
      <p:sp>
        <p:nvSpPr>
          <p:cNvPr id="18" name="Freeform 2">
            <a:extLst>
              <a:ext uri="{FF2B5EF4-FFF2-40B4-BE49-F238E27FC236}">
                <a16:creationId xmlns:a16="http://schemas.microsoft.com/office/drawing/2014/main" id="{D92619CF-C6E1-5E88-E5BC-CF5EA58733E3}"/>
              </a:ext>
            </a:extLst>
          </p:cNvPr>
          <p:cNvSpPr>
            <a:spLocks noChangeArrowheads="1"/>
          </p:cNvSpPr>
          <p:nvPr/>
        </p:nvSpPr>
        <p:spPr bwMode="auto">
          <a:xfrm>
            <a:off x="1621492" y="3692093"/>
            <a:ext cx="4498004" cy="3182170"/>
          </a:xfrm>
          <a:custGeom>
            <a:avLst/>
            <a:gdLst>
              <a:gd name="T0" fmla="*/ 0 w 8864"/>
              <a:gd name="T1" fmla="*/ 6269 h 6270"/>
              <a:gd name="T2" fmla="*/ 0 w 8864"/>
              <a:gd name="T3" fmla="*/ 6269 h 6270"/>
              <a:gd name="T4" fmla="*/ 8863 w 8864"/>
              <a:gd name="T5" fmla="*/ 6269 h 6270"/>
              <a:gd name="T6" fmla="*/ 2593 w 8864"/>
              <a:gd name="T7" fmla="*/ 0 h 6270"/>
              <a:gd name="T8" fmla="*/ 0 w 8864"/>
              <a:gd name="T9" fmla="*/ 6269 h 6270"/>
            </a:gdLst>
            <a:ahLst/>
            <a:cxnLst>
              <a:cxn ang="0">
                <a:pos x="T0" y="T1"/>
              </a:cxn>
              <a:cxn ang="0">
                <a:pos x="T2" y="T3"/>
              </a:cxn>
              <a:cxn ang="0">
                <a:pos x="T4" y="T5"/>
              </a:cxn>
              <a:cxn ang="0">
                <a:pos x="T6" y="T7"/>
              </a:cxn>
              <a:cxn ang="0">
                <a:pos x="T8" y="T9"/>
              </a:cxn>
            </a:cxnLst>
            <a:rect l="0" t="0" r="r" b="b"/>
            <a:pathLst>
              <a:path w="8864" h="6270">
                <a:moveTo>
                  <a:pt x="0" y="6269"/>
                </a:moveTo>
                <a:lnTo>
                  <a:pt x="0" y="6269"/>
                </a:lnTo>
                <a:cubicBezTo>
                  <a:pt x="8863" y="6269"/>
                  <a:pt x="8863" y="6269"/>
                  <a:pt x="8863" y="6269"/>
                </a:cubicBezTo>
                <a:cubicBezTo>
                  <a:pt x="2593" y="0"/>
                  <a:pt x="2593" y="0"/>
                  <a:pt x="2593" y="0"/>
                </a:cubicBezTo>
                <a:cubicBezTo>
                  <a:pt x="994" y="1607"/>
                  <a:pt x="0" y="3821"/>
                  <a:pt x="0" y="6269"/>
                </a:cubicBezTo>
              </a:path>
            </a:pathLst>
          </a:custGeom>
          <a:solidFill>
            <a:srgbClr val="EDA13E"/>
          </a:solidFill>
          <a:ln w="9525" cap="flat">
            <a:solidFill>
              <a:schemeClr val="bg2"/>
            </a:solidFill>
            <a:bevel/>
            <a:headEnd/>
            <a:tailEnd/>
          </a:ln>
          <a:effectLst/>
        </p:spPr>
        <p:txBody>
          <a:bodyPr wrap="none" anchor="ctr"/>
          <a:lstStyle/>
          <a:p>
            <a:endParaRPr lang="en-US" dirty="0"/>
          </a:p>
        </p:txBody>
      </p:sp>
      <p:sp>
        <p:nvSpPr>
          <p:cNvPr id="19" name="Freeform 3">
            <a:extLst>
              <a:ext uri="{FF2B5EF4-FFF2-40B4-BE49-F238E27FC236}">
                <a16:creationId xmlns:a16="http://schemas.microsoft.com/office/drawing/2014/main" id="{852F2E53-9147-0AE3-7510-28BA1C153CCB}"/>
              </a:ext>
            </a:extLst>
          </p:cNvPr>
          <p:cNvSpPr>
            <a:spLocks noChangeArrowheads="1"/>
          </p:cNvSpPr>
          <p:nvPr/>
        </p:nvSpPr>
        <p:spPr bwMode="auto">
          <a:xfrm>
            <a:off x="6119496" y="3692093"/>
            <a:ext cx="4493529" cy="3182170"/>
          </a:xfrm>
          <a:custGeom>
            <a:avLst/>
            <a:gdLst>
              <a:gd name="T0" fmla="*/ 0 w 8856"/>
              <a:gd name="T1" fmla="*/ 6269 h 6270"/>
              <a:gd name="T2" fmla="*/ 0 w 8856"/>
              <a:gd name="T3" fmla="*/ 6269 h 6270"/>
              <a:gd name="T4" fmla="*/ 8855 w 8856"/>
              <a:gd name="T5" fmla="*/ 6269 h 6270"/>
              <a:gd name="T6" fmla="*/ 6262 w 8856"/>
              <a:gd name="T7" fmla="*/ 0 h 6270"/>
              <a:gd name="T8" fmla="*/ 0 w 8856"/>
              <a:gd name="T9" fmla="*/ 6269 h 6270"/>
            </a:gdLst>
            <a:ahLst/>
            <a:cxnLst>
              <a:cxn ang="0">
                <a:pos x="T0" y="T1"/>
              </a:cxn>
              <a:cxn ang="0">
                <a:pos x="T2" y="T3"/>
              </a:cxn>
              <a:cxn ang="0">
                <a:pos x="T4" y="T5"/>
              </a:cxn>
              <a:cxn ang="0">
                <a:pos x="T6" y="T7"/>
              </a:cxn>
              <a:cxn ang="0">
                <a:pos x="T8" y="T9"/>
              </a:cxn>
            </a:cxnLst>
            <a:rect l="0" t="0" r="r" b="b"/>
            <a:pathLst>
              <a:path w="8856" h="6270">
                <a:moveTo>
                  <a:pt x="0" y="6269"/>
                </a:moveTo>
                <a:lnTo>
                  <a:pt x="0" y="6269"/>
                </a:lnTo>
                <a:cubicBezTo>
                  <a:pt x="8855" y="6269"/>
                  <a:pt x="8855" y="6269"/>
                  <a:pt x="8855" y="6269"/>
                </a:cubicBezTo>
                <a:cubicBezTo>
                  <a:pt x="8855" y="3821"/>
                  <a:pt x="7870" y="1607"/>
                  <a:pt x="6262" y="0"/>
                </a:cubicBezTo>
                <a:lnTo>
                  <a:pt x="0" y="6269"/>
                </a:lnTo>
              </a:path>
            </a:pathLst>
          </a:custGeom>
          <a:solidFill>
            <a:srgbClr val="7F1C58"/>
          </a:solidFill>
          <a:ln w="9525" cap="flat">
            <a:solidFill>
              <a:schemeClr val="bg2"/>
            </a:solidFill>
            <a:bevel/>
            <a:headEnd/>
            <a:tailEnd/>
          </a:ln>
          <a:effectLst/>
        </p:spPr>
        <p:txBody>
          <a:bodyPr wrap="none" anchor="ctr"/>
          <a:lstStyle/>
          <a:p>
            <a:endParaRPr lang="en-US"/>
          </a:p>
        </p:txBody>
      </p:sp>
      <p:sp>
        <p:nvSpPr>
          <p:cNvPr id="20" name="Freeform 4">
            <a:extLst>
              <a:ext uri="{FF2B5EF4-FFF2-40B4-BE49-F238E27FC236}">
                <a16:creationId xmlns:a16="http://schemas.microsoft.com/office/drawing/2014/main" id="{8FC74995-FBCF-ECA1-CB6E-02A54D156010}"/>
              </a:ext>
            </a:extLst>
          </p:cNvPr>
          <p:cNvSpPr>
            <a:spLocks noChangeArrowheads="1"/>
          </p:cNvSpPr>
          <p:nvPr/>
        </p:nvSpPr>
        <p:spPr bwMode="auto">
          <a:xfrm>
            <a:off x="6119496" y="2376259"/>
            <a:ext cx="3177694" cy="4498004"/>
          </a:xfrm>
          <a:custGeom>
            <a:avLst/>
            <a:gdLst>
              <a:gd name="T0" fmla="*/ 0 w 6263"/>
              <a:gd name="T1" fmla="*/ 0 h 8864"/>
              <a:gd name="T2" fmla="*/ 0 w 6263"/>
              <a:gd name="T3" fmla="*/ 0 h 8864"/>
              <a:gd name="T4" fmla="*/ 0 w 6263"/>
              <a:gd name="T5" fmla="*/ 8863 h 8864"/>
              <a:gd name="T6" fmla="*/ 6262 w 6263"/>
              <a:gd name="T7" fmla="*/ 2594 h 8864"/>
              <a:gd name="T8" fmla="*/ 0 w 6263"/>
              <a:gd name="T9" fmla="*/ 0 h 8864"/>
            </a:gdLst>
            <a:ahLst/>
            <a:cxnLst>
              <a:cxn ang="0">
                <a:pos x="T0" y="T1"/>
              </a:cxn>
              <a:cxn ang="0">
                <a:pos x="T2" y="T3"/>
              </a:cxn>
              <a:cxn ang="0">
                <a:pos x="T4" y="T5"/>
              </a:cxn>
              <a:cxn ang="0">
                <a:pos x="T6" y="T7"/>
              </a:cxn>
              <a:cxn ang="0">
                <a:pos x="T8" y="T9"/>
              </a:cxn>
            </a:cxnLst>
            <a:rect l="0" t="0" r="r" b="b"/>
            <a:pathLst>
              <a:path w="6263" h="8864">
                <a:moveTo>
                  <a:pt x="0" y="0"/>
                </a:moveTo>
                <a:lnTo>
                  <a:pt x="0" y="0"/>
                </a:lnTo>
                <a:cubicBezTo>
                  <a:pt x="0" y="8863"/>
                  <a:pt x="0" y="8863"/>
                  <a:pt x="0" y="8863"/>
                </a:cubicBezTo>
                <a:cubicBezTo>
                  <a:pt x="6262" y="2594"/>
                  <a:pt x="6262" y="2594"/>
                  <a:pt x="6262" y="2594"/>
                </a:cubicBezTo>
                <a:cubicBezTo>
                  <a:pt x="4663" y="994"/>
                  <a:pt x="2440" y="0"/>
                  <a:pt x="0" y="0"/>
                </a:cubicBezTo>
              </a:path>
            </a:pathLst>
          </a:custGeom>
          <a:solidFill>
            <a:srgbClr val="B41F7A"/>
          </a:solidFill>
          <a:ln w="9525" cap="flat">
            <a:solidFill>
              <a:schemeClr val="bg2"/>
            </a:solidFill>
            <a:bevel/>
            <a:headEnd/>
            <a:tailEnd/>
          </a:ln>
          <a:effectLst/>
        </p:spPr>
        <p:txBody>
          <a:bodyPr wrap="none" anchor="ctr"/>
          <a:lstStyle/>
          <a:p>
            <a:endParaRPr lang="en-US"/>
          </a:p>
        </p:txBody>
      </p:sp>
      <p:sp>
        <p:nvSpPr>
          <p:cNvPr id="81" name="Freeform 80">
            <a:extLst>
              <a:ext uri="{FF2B5EF4-FFF2-40B4-BE49-F238E27FC236}">
                <a16:creationId xmlns:a16="http://schemas.microsoft.com/office/drawing/2014/main" id="{2E8DE8F1-D91F-55F6-3A48-AED8978F7D82}"/>
              </a:ext>
            </a:extLst>
          </p:cNvPr>
          <p:cNvSpPr/>
          <p:nvPr/>
        </p:nvSpPr>
        <p:spPr>
          <a:xfrm>
            <a:off x="4474705" y="4623022"/>
            <a:ext cx="3242084" cy="2251240"/>
          </a:xfrm>
          <a:custGeom>
            <a:avLst/>
            <a:gdLst>
              <a:gd name="connsiteX0" fmla="*/ 1619012 w 3242084"/>
              <a:gd name="connsiteY0" fmla="*/ 0 h 2251240"/>
              <a:gd name="connsiteX1" fmla="*/ 3242084 w 3242084"/>
              <a:gd name="connsiteY1" fmla="*/ 1623072 h 2251240"/>
              <a:gd name="connsiteX2" fmla="*/ 3169279 w 3242084"/>
              <a:gd name="connsiteY2" fmla="*/ 2104557 h 2251240"/>
              <a:gd name="connsiteX3" fmla="*/ 3115564 w 3242084"/>
              <a:gd name="connsiteY3" fmla="*/ 2251240 h 2251240"/>
              <a:gd name="connsiteX4" fmla="*/ 126458 w 3242084"/>
              <a:gd name="connsiteY4" fmla="*/ 2251240 h 2251240"/>
              <a:gd name="connsiteX5" fmla="*/ 72778 w 3242084"/>
              <a:gd name="connsiteY5" fmla="*/ 2104557 h 2251240"/>
              <a:gd name="connsiteX6" fmla="*/ 0 w 3242084"/>
              <a:gd name="connsiteY6" fmla="*/ 1623072 h 2251240"/>
              <a:gd name="connsiteX7" fmla="*/ 1619012 w 3242084"/>
              <a:gd name="connsiteY7" fmla="*/ 0 h 225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084" h="2251240">
                <a:moveTo>
                  <a:pt x="1619012" y="0"/>
                </a:moveTo>
                <a:cubicBezTo>
                  <a:pt x="2517335" y="0"/>
                  <a:pt x="3242084" y="728809"/>
                  <a:pt x="3242084" y="1623072"/>
                </a:cubicBezTo>
                <a:cubicBezTo>
                  <a:pt x="3242084" y="1790746"/>
                  <a:pt x="3216605" y="1952461"/>
                  <a:pt x="3169279" y="2104557"/>
                </a:cubicBezTo>
                <a:lnTo>
                  <a:pt x="3115564" y="2251240"/>
                </a:lnTo>
                <a:lnTo>
                  <a:pt x="126458" y="2251240"/>
                </a:lnTo>
                <a:lnTo>
                  <a:pt x="72778" y="2104557"/>
                </a:lnTo>
                <a:cubicBezTo>
                  <a:pt x="25480" y="1952461"/>
                  <a:pt x="0" y="1790746"/>
                  <a:pt x="0" y="1623072"/>
                </a:cubicBezTo>
                <a:cubicBezTo>
                  <a:pt x="0" y="728809"/>
                  <a:pt x="724749" y="0"/>
                  <a:pt x="1619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230F7698-F440-16E9-8217-1BA8AFF34848}"/>
              </a:ext>
            </a:extLst>
          </p:cNvPr>
          <p:cNvSpPr/>
          <p:nvPr/>
        </p:nvSpPr>
        <p:spPr>
          <a:xfrm>
            <a:off x="-17215" y="-2989"/>
            <a:ext cx="12192000" cy="11789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C4F4C531-2EBD-1A5B-64AC-7480FD356C78}"/>
              </a:ext>
            </a:extLst>
          </p:cNvPr>
          <p:cNvSpPr>
            <a:spLocks noGrp="1"/>
          </p:cNvSpPr>
          <p:nvPr>
            <p:ph type="body" sz="quarter" idx="16"/>
          </p:nvPr>
        </p:nvSpPr>
        <p:spPr>
          <a:xfrm>
            <a:off x="0" y="365109"/>
            <a:ext cx="12174785" cy="582221"/>
          </a:xfrm>
        </p:spPr>
        <p:txBody>
          <a:bodyPr>
            <a:normAutofit lnSpcReduction="10000"/>
          </a:bodyPr>
          <a:lstStyle/>
          <a:p>
            <a:pPr algn="ctr"/>
            <a:r>
              <a:rPr lang="en-US" dirty="0">
                <a:solidFill>
                  <a:schemeClr val="bg1"/>
                </a:solidFill>
              </a:rPr>
              <a:t>Zusätzliche Finanzkennzahlen</a:t>
            </a:r>
          </a:p>
        </p:txBody>
      </p:sp>
      <p:sp>
        <p:nvSpPr>
          <p:cNvPr id="23" name="Freeform 168">
            <a:extLst>
              <a:ext uri="{FF2B5EF4-FFF2-40B4-BE49-F238E27FC236}">
                <a16:creationId xmlns:a16="http://schemas.microsoft.com/office/drawing/2014/main" id="{D75C5CA8-5215-10D7-DA88-5764A0089A8F}"/>
              </a:ext>
            </a:extLst>
          </p:cNvPr>
          <p:cNvSpPr>
            <a:spLocks noChangeArrowheads="1"/>
          </p:cNvSpPr>
          <p:nvPr/>
        </p:nvSpPr>
        <p:spPr bwMode="auto">
          <a:xfrm>
            <a:off x="5497384" y="4871420"/>
            <a:ext cx="331196" cy="331196"/>
          </a:xfrm>
          <a:custGeom>
            <a:avLst/>
            <a:gdLst>
              <a:gd name="T0" fmla="*/ 325 w 652"/>
              <a:gd name="T1" fmla="*/ 650 h 651"/>
              <a:gd name="T2" fmla="*/ 325 w 652"/>
              <a:gd name="T3" fmla="*/ 650 h 651"/>
              <a:gd name="T4" fmla="*/ 651 w 652"/>
              <a:gd name="T5" fmla="*/ 325 h 651"/>
              <a:gd name="T6" fmla="*/ 325 w 652"/>
              <a:gd name="T7" fmla="*/ 0 h 651"/>
              <a:gd name="T8" fmla="*/ 0 w 652"/>
              <a:gd name="T9" fmla="*/ 325 h 651"/>
              <a:gd name="T10" fmla="*/ 325 w 652"/>
              <a:gd name="T11" fmla="*/ 650 h 651"/>
            </a:gdLst>
            <a:ahLst/>
            <a:cxnLst>
              <a:cxn ang="0">
                <a:pos x="T0" y="T1"/>
              </a:cxn>
              <a:cxn ang="0">
                <a:pos x="T2" y="T3"/>
              </a:cxn>
              <a:cxn ang="0">
                <a:pos x="T4" y="T5"/>
              </a:cxn>
              <a:cxn ang="0">
                <a:pos x="T6" y="T7"/>
              </a:cxn>
              <a:cxn ang="0">
                <a:pos x="T8" y="T9"/>
              </a:cxn>
              <a:cxn ang="0">
                <a:pos x="T10" y="T11"/>
              </a:cxn>
            </a:cxnLst>
            <a:rect l="0" t="0" r="r" b="b"/>
            <a:pathLst>
              <a:path w="652" h="651">
                <a:moveTo>
                  <a:pt x="325" y="650"/>
                </a:moveTo>
                <a:lnTo>
                  <a:pt x="325" y="650"/>
                </a:lnTo>
                <a:cubicBezTo>
                  <a:pt x="506" y="650"/>
                  <a:pt x="651" y="506"/>
                  <a:pt x="651" y="325"/>
                </a:cubicBezTo>
                <a:cubicBezTo>
                  <a:pt x="651" y="144"/>
                  <a:pt x="506" y="0"/>
                  <a:pt x="325" y="0"/>
                </a:cubicBezTo>
                <a:cubicBezTo>
                  <a:pt x="145" y="0"/>
                  <a:pt x="0" y="144"/>
                  <a:pt x="0" y="325"/>
                </a:cubicBezTo>
                <a:cubicBezTo>
                  <a:pt x="0" y="506"/>
                  <a:pt x="145" y="650"/>
                  <a:pt x="325" y="650"/>
                </a:cubicBezTo>
              </a:path>
            </a:pathLst>
          </a:custGeom>
          <a:solidFill>
            <a:schemeClr val="bg2"/>
          </a:solidFill>
          <a:ln>
            <a:noFill/>
          </a:ln>
          <a:effectLst/>
        </p:spPr>
        <p:txBody>
          <a:bodyPr wrap="none" anchor="ctr"/>
          <a:lstStyle/>
          <a:p>
            <a:endParaRPr lang="en-US"/>
          </a:p>
        </p:txBody>
      </p:sp>
      <p:sp>
        <p:nvSpPr>
          <p:cNvPr id="24" name="Freeform 169">
            <a:extLst>
              <a:ext uri="{FF2B5EF4-FFF2-40B4-BE49-F238E27FC236}">
                <a16:creationId xmlns:a16="http://schemas.microsoft.com/office/drawing/2014/main" id="{316DACF7-1331-E0DC-6B05-C95F94302FCD}"/>
              </a:ext>
            </a:extLst>
          </p:cNvPr>
          <p:cNvSpPr>
            <a:spLocks noChangeArrowheads="1"/>
          </p:cNvSpPr>
          <p:nvPr/>
        </p:nvSpPr>
        <p:spPr bwMode="auto">
          <a:xfrm>
            <a:off x="6381321" y="4871420"/>
            <a:ext cx="335672" cy="331196"/>
          </a:xfrm>
          <a:custGeom>
            <a:avLst/>
            <a:gdLst>
              <a:gd name="T0" fmla="*/ 334 w 661"/>
              <a:gd name="T1" fmla="*/ 650 h 651"/>
              <a:gd name="T2" fmla="*/ 334 w 661"/>
              <a:gd name="T3" fmla="*/ 650 h 651"/>
              <a:gd name="T4" fmla="*/ 660 w 661"/>
              <a:gd name="T5" fmla="*/ 325 h 651"/>
              <a:gd name="T6" fmla="*/ 334 w 661"/>
              <a:gd name="T7" fmla="*/ 0 h 651"/>
              <a:gd name="T8" fmla="*/ 0 w 661"/>
              <a:gd name="T9" fmla="*/ 325 h 651"/>
              <a:gd name="T10" fmla="*/ 334 w 661"/>
              <a:gd name="T11" fmla="*/ 650 h 651"/>
            </a:gdLst>
            <a:ahLst/>
            <a:cxnLst>
              <a:cxn ang="0">
                <a:pos x="T0" y="T1"/>
              </a:cxn>
              <a:cxn ang="0">
                <a:pos x="T2" y="T3"/>
              </a:cxn>
              <a:cxn ang="0">
                <a:pos x="T4" y="T5"/>
              </a:cxn>
              <a:cxn ang="0">
                <a:pos x="T6" y="T7"/>
              </a:cxn>
              <a:cxn ang="0">
                <a:pos x="T8" y="T9"/>
              </a:cxn>
              <a:cxn ang="0">
                <a:pos x="T10" y="T11"/>
              </a:cxn>
            </a:cxnLst>
            <a:rect l="0" t="0" r="r" b="b"/>
            <a:pathLst>
              <a:path w="661" h="651">
                <a:moveTo>
                  <a:pt x="334" y="650"/>
                </a:moveTo>
                <a:lnTo>
                  <a:pt x="334" y="650"/>
                </a:lnTo>
                <a:cubicBezTo>
                  <a:pt x="515" y="650"/>
                  <a:pt x="660" y="506"/>
                  <a:pt x="660" y="325"/>
                </a:cubicBezTo>
                <a:cubicBezTo>
                  <a:pt x="660" y="144"/>
                  <a:pt x="515" y="0"/>
                  <a:pt x="334" y="0"/>
                </a:cubicBezTo>
                <a:cubicBezTo>
                  <a:pt x="154" y="0"/>
                  <a:pt x="0" y="144"/>
                  <a:pt x="0" y="325"/>
                </a:cubicBezTo>
                <a:cubicBezTo>
                  <a:pt x="0" y="506"/>
                  <a:pt x="154" y="650"/>
                  <a:pt x="334" y="650"/>
                </a:cubicBezTo>
              </a:path>
            </a:pathLst>
          </a:custGeom>
          <a:solidFill>
            <a:schemeClr val="bg2"/>
          </a:solidFill>
          <a:ln>
            <a:noFill/>
          </a:ln>
          <a:effectLst/>
        </p:spPr>
        <p:txBody>
          <a:bodyPr wrap="none" anchor="ctr"/>
          <a:lstStyle/>
          <a:p>
            <a:endParaRPr lang="en-US"/>
          </a:p>
        </p:txBody>
      </p:sp>
      <p:sp>
        <p:nvSpPr>
          <p:cNvPr id="25" name="Freeform 170">
            <a:extLst>
              <a:ext uri="{FF2B5EF4-FFF2-40B4-BE49-F238E27FC236}">
                <a16:creationId xmlns:a16="http://schemas.microsoft.com/office/drawing/2014/main" id="{1806F0CE-77A3-4C17-BC96-73648A57AEDF}"/>
              </a:ext>
            </a:extLst>
          </p:cNvPr>
          <p:cNvSpPr>
            <a:spLocks noChangeArrowheads="1"/>
          </p:cNvSpPr>
          <p:nvPr/>
        </p:nvSpPr>
        <p:spPr bwMode="auto">
          <a:xfrm>
            <a:off x="6238101" y="5247373"/>
            <a:ext cx="619873" cy="1416537"/>
          </a:xfrm>
          <a:custGeom>
            <a:avLst/>
            <a:gdLst>
              <a:gd name="T0" fmla="*/ 1211 w 1221"/>
              <a:gd name="T1" fmla="*/ 939 h 2793"/>
              <a:gd name="T2" fmla="*/ 1211 w 1221"/>
              <a:gd name="T3" fmla="*/ 939 h 2793"/>
              <a:gd name="T4" fmla="*/ 1057 w 1221"/>
              <a:gd name="T5" fmla="*/ 289 h 2793"/>
              <a:gd name="T6" fmla="*/ 1057 w 1221"/>
              <a:gd name="T7" fmla="*/ 280 h 2793"/>
              <a:gd name="T8" fmla="*/ 1057 w 1221"/>
              <a:gd name="T9" fmla="*/ 271 h 2793"/>
              <a:gd name="T10" fmla="*/ 1057 w 1221"/>
              <a:gd name="T11" fmla="*/ 271 h 2793"/>
              <a:gd name="T12" fmla="*/ 696 w 1221"/>
              <a:gd name="T13" fmla="*/ 0 h 2793"/>
              <a:gd name="T14" fmla="*/ 524 w 1221"/>
              <a:gd name="T15" fmla="*/ 0 h 2793"/>
              <a:gd name="T16" fmla="*/ 163 w 1221"/>
              <a:gd name="T17" fmla="*/ 298 h 2793"/>
              <a:gd name="T18" fmla="*/ 9 w 1221"/>
              <a:gd name="T19" fmla="*/ 939 h 2793"/>
              <a:gd name="T20" fmla="*/ 45 w 1221"/>
              <a:gd name="T21" fmla="*/ 1012 h 2793"/>
              <a:gd name="T22" fmla="*/ 135 w 1221"/>
              <a:gd name="T23" fmla="*/ 976 h 2793"/>
              <a:gd name="T24" fmla="*/ 343 w 1221"/>
              <a:gd name="T25" fmla="*/ 370 h 2793"/>
              <a:gd name="T26" fmla="*/ 388 w 1221"/>
              <a:gd name="T27" fmla="*/ 370 h 2793"/>
              <a:gd name="T28" fmla="*/ 108 w 1221"/>
              <a:gd name="T29" fmla="*/ 1400 h 2793"/>
              <a:gd name="T30" fmla="*/ 153 w 1221"/>
              <a:gd name="T31" fmla="*/ 1454 h 2793"/>
              <a:gd name="T32" fmla="*/ 352 w 1221"/>
              <a:gd name="T33" fmla="*/ 1454 h 2793"/>
              <a:gd name="T34" fmla="*/ 497 w 1221"/>
              <a:gd name="T35" fmla="*/ 2737 h 2793"/>
              <a:gd name="T36" fmla="*/ 551 w 1221"/>
              <a:gd name="T37" fmla="*/ 2792 h 2793"/>
              <a:gd name="T38" fmla="*/ 669 w 1221"/>
              <a:gd name="T39" fmla="*/ 2792 h 2793"/>
              <a:gd name="T40" fmla="*/ 723 w 1221"/>
              <a:gd name="T41" fmla="*/ 2737 h 2793"/>
              <a:gd name="T42" fmla="*/ 867 w 1221"/>
              <a:gd name="T43" fmla="*/ 1454 h 2793"/>
              <a:gd name="T44" fmla="*/ 1066 w 1221"/>
              <a:gd name="T45" fmla="*/ 1454 h 2793"/>
              <a:gd name="T46" fmla="*/ 1111 w 1221"/>
              <a:gd name="T47" fmla="*/ 1400 h 2793"/>
              <a:gd name="T48" fmla="*/ 831 w 1221"/>
              <a:gd name="T49" fmla="*/ 370 h 2793"/>
              <a:gd name="T50" fmla="*/ 886 w 1221"/>
              <a:gd name="T51" fmla="*/ 370 h 2793"/>
              <a:gd name="T52" fmla="*/ 1084 w 1221"/>
              <a:gd name="T53" fmla="*/ 976 h 2793"/>
              <a:gd name="T54" fmla="*/ 1175 w 1221"/>
              <a:gd name="T55" fmla="*/ 1012 h 2793"/>
              <a:gd name="T56" fmla="*/ 1211 w 1221"/>
              <a:gd name="T57" fmla="*/ 939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1" h="2793">
                <a:moveTo>
                  <a:pt x="1211" y="939"/>
                </a:moveTo>
                <a:lnTo>
                  <a:pt x="1211" y="939"/>
                </a:lnTo>
                <a:cubicBezTo>
                  <a:pt x="1057" y="289"/>
                  <a:pt x="1057" y="289"/>
                  <a:pt x="1057" y="289"/>
                </a:cubicBezTo>
                <a:lnTo>
                  <a:pt x="1057" y="280"/>
                </a:lnTo>
                <a:cubicBezTo>
                  <a:pt x="1057" y="271"/>
                  <a:pt x="1057" y="271"/>
                  <a:pt x="1057" y="271"/>
                </a:cubicBezTo>
                <a:lnTo>
                  <a:pt x="1057" y="271"/>
                </a:lnTo>
                <a:cubicBezTo>
                  <a:pt x="1012" y="117"/>
                  <a:pt x="867" y="0"/>
                  <a:pt x="696" y="0"/>
                </a:cubicBezTo>
                <a:cubicBezTo>
                  <a:pt x="524" y="0"/>
                  <a:pt x="524" y="0"/>
                  <a:pt x="524" y="0"/>
                </a:cubicBezTo>
                <a:cubicBezTo>
                  <a:pt x="343" y="0"/>
                  <a:pt x="190" y="126"/>
                  <a:pt x="163" y="298"/>
                </a:cubicBezTo>
                <a:cubicBezTo>
                  <a:pt x="9" y="939"/>
                  <a:pt x="9" y="939"/>
                  <a:pt x="9" y="939"/>
                </a:cubicBezTo>
                <a:cubicBezTo>
                  <a:pt x="0" y="966"/>
                  <a:pt x="18" y="1002"/>
                  <a:pt x="45" y="1012"/>
                </a:cubicBezTo>
                <a:cubicBezTo>
                  <a:pt x="81" y="1030"/>
                  <a:pt x="117" y="1012"/>
                  <a:pt x="135" y="976"/>
                </a:cubicBezTo>
                <a:cubicBezTo>
                  <a:pt x="343" y="370"/>
                  <a:pt x="343" y="370"/>
                  <a:pt x="343" y="370"/>
                </a:cubicBezTo>
                <a:cubicBezTo>
                  <a:pt x="388" y="370"/>
                  <a:pt x="388" y="370"/>
                  <a:pt x="388" y="370"/>
                </a:cubicBezTo>
                <a:cubicBezTo>
                  <a:pt x="108" y="1400"/>
                  <a:pt x="108" y="1400"/>
                  <a:pt x="108" y="1400"/>
                </a:cubicBezTo>
                <a:cubicBezTo>
                  <a:pt x="99" y="1427"/>
                  <a:pt x="117" y="1454"/>
                  <a:pt x="153" y="1454"/>
                </a:cubicBezTo>
                <a:cubicBezTo>
                  <a:pt x="352" y="1454"/>
                  <a:pt x="352" y="1454"/>
                  <a:pt x="352" y="1454"/>
                </a:cubicBezTo>
                <a:cubicBezTo>
                  <a:pt x="497" y="2737"/>
                  <a:pt x="497" y="2737"/>
                  <a:pt x="497" y="2737"/>
                </a:cubicBezTo>
                <a:cubicBezTo>
                  <a:pt x="506" y="2764"/>
                  <a:pt x="524" y="2792"/>
                  <a:pt x="551" y="2792"/>
                </a:cubicBezTo>
                <a:cubicBezTo>
                  <a:pt x="669" y="2792"/>
                  <a:pt x="669" y="2792"/>
                  <a:pt x="669" y="2792"/>
                </a:cubicBezTo>
                <a:cubicBezTo>
                  <a:pt x="696" y="2792"/>
                  <a:pt x="723" y="2764"/>
                  <a:pt x="723" y="2737"/>
                </a:cubicBezTo>
                <a:cubicBezTo>
                  <a:pt x="867" y="1454"/>
                  <a:pt x="867" y="1454"/>
                  <a:pt x="867" y="1454"/>
                </a:cubicBezTo>
                <a:cubicBezTo>
                  <a:pt x="1066" y="1454"/>
                  <a:pt x="1066" y="1454"/>
                  <a:pt x="1066" y="1454"/>
                </a:cubicBezTo>
                <a:cubicBezTo>
                  <a:pt x="1102" y="1454"/>
                  <a:pt x="1120" y="1427"/>
                  <a:pt x="1111" y="1400"/>
                </a:cubicBezTo>
                <a:cubicBezTo>
                  <a:pt x="831" y="370"/>
                  <a:pt x="831" y="370"/>
                  <a:pt x="831" y="370"/>
                </a:cubicBezTo>
                <a:cubicBezTo>
                  <a:pt x="886" y="370"/>
                  <a:pt x="886" y="370"/>
                  <a:pt x="886" y="370"/>
                </a:cubicBezTo>
                <a:cubicBezTo>
                  <a:pt x="1084" y="976"/>
                  <a:pt x="1084" y="976"/>
                  <a:pt x="1084" y="976"/>
                </a:cubicBezTo>
                <a:cubicBezTo>
                  <a:pt x="1102" y="1012"/>
                  <a:pt x="1139" y="1030"/>
                  <a:pt x="1175" y="1012"/>
                </a:cubicBezTo>
                <a:cubicBezTo>
                  <a:pt x="1202" y="1002"/>
                  <a:pt x="1220" y="966"/>
                  <a:pt x="1211" y="939"/>
                </a:cubicBezTo>
              </a:path>
            </a:pathLst>
          </a:custGeom>
          <a:solidFill>
            <a:schemeClr val="bg2"/>
          </a:solidFill>
          <a:ln>
            <a:noFill/>
          </a:ln>
          <a:effectLst/>
        </p:spPr>
        <p:txBody>
          <a:bodyPr wrap="none" anchor="ctr"/>
          <a:lstStyle/>
          <a:p>
            <a:endParaRPr lang="en-US"/>
          </a:p>
        </p:txBody>
      </p:sp>
      <p:sp>
        <p:nvSpPr>
          <p:cNvPr id="35" name="CuadroTexto 364">
            <a:extLst>
              <a:ext uri="{FF2B5EF4-FFF2-40B4-BE49-F238E27FC236}">
                <a16:creationId xmlns:a16="http://schemas.microsoft.com/office/drawing/2014/main" id="{0CAC2A8D-96CF-4FC2-95BF-72E22713E2BC}"/>
              </a:ext>
            </a:extLst>
          </p:cNvPr>
          <p:cNvSpPr txBox="1"/>
          <p:nvPr/>
        </p:nvSpPr>
        <p:spPr>
          <a:xfrm>
            <a:off x="2010073" y="5452397"/>
            <a:ext cx="2369299" cy="793038"/>
          </a:xfrm>
          <a:prstGeom prst="rect">
            <a:avLst/>
          </a:prstGeom>
          <a:noFill/>
        </p:spPr>
        <p:txBody>
          <a:bodyPr wrap="square" rtlCol="0">
            <a:spAutoFit/>
          </a:bodyPr>
          <a:lstStyle/>
          <a:p>
            <a:pPr algn="ctr">
              <a:lnSpc>
                <a:spcPts val="2660"/>
              </a:lnSpc>
            </a:pPr>
            <a:r>
              <a:rPr lang="en-US" sz="2800" dirty="0" err="1">
                <a:solidFill>
                  <a:schemeClr val="bg1"/>
                </a:solidFill>
                <a:latin typeface="Calibri" panose="020F0502020204030204" pitchFamily="34" charset="0"/>
                <a:ea typeface="Lato" charset="0"/>
                <a:cs typeface="Calibri" panose="020F0502020204030204" pitchFamily="34" charset="0"/>
              </a:rPr>
              <a:t>Brutto-gewinnspanne</a:t>
            </a:r>
            <a:endParaRPr lang="en-US" sz="28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364">
            <a:extLst>
              <a:ext uri="{FF2B5EF4-FFF2-40B4-BE49-F238E27FC236}">
                <a16:creationId xmlns:a16="http://schemas.microsoft.com/office/drawing/2014/main" id="{5DFC0CD8-36F3-1A06-2CEA-EABD60470040}"/>
              </a:ext>
            </a:extLst>
          </p:cNvPr>
          <p:cNvSpPr txBox="1"/>
          <p:nvPr/>
        </p:nvSpPr>
        <p:spPr>
          <a:xfrm>
            <a:off x="3595607" y="3517809"/>
            <a:ext cx="2351872"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Operative Gewinnmarge</a:t>
            </a:r>
          </a:p>
        </p:txBody>
      </p:sp>
      <p:sp>
        <p:nvSpPr>
          <p:cNvPr id="53" name="CuadroTexto 364">
            <a:extLst>
              <a:ext uri="{FF2B5EF4-FFF2-40B4-BE49-F238E27FC236}">
                <a16:creationId xmlns:a16="http://schemas.microsoft.com/office/drawing/2014/main" id="{A5EA8A21-B9B7-4EC6-2E9F-69FFAA77F9A4}"/>
              </a:ext>
            </a:extLst>
          </p:cNvPr>
          <p:cNvSpPr txBox="1"/>
          <p:nvPr/>
        </p:nvSpPr>
        <p:spPr>
          <a:xfrm>
            <a:off x="6277056" y="3546596"/>
            <a:ext cx="2387474" cy="793038"/>
          </a:xfrm>
          <a:prstGeom prst="rect">
            <a:avLst/>
          </a:prstGeom>
          <a:noFill/>
        </p:spPr>
        <p:txBody>
          <a:bodyPr wrap="square" rtlCol="0">
            <a:spAutoFit/>
          </a:bodyPr>
          <a:lstStyle/>
          <a:p>
            <a:pPr algn="ctr">
              <a:lnSpc>
                <a:spcPts val="2660"/>
              </a:lnSpc>
            </a:pPr>
            <a:r>
              <a:rPr lang="en-US" sz="2800" dirty="0" err="1">
                <a:solidFill>
                  <a:schemeClr val="bg1"/>
                </a:solidFill>
                <a:latin typeface="Calibri" panose="020F0502020204030204" pitchFamily="34" charset="0"/>
                <a:ea typeface="Lato" charset="0"/>
                <a:cs typeface="Calibri" panose="020F0502020204030204" pitchFamily="34" charset="0"/>
              </a:rPr>
              <a:t>Netto-gewinnspanne</a:t>
            </a:r>
            <a:endParaRPr lang="en-US" sz="2800" dirty="0">
              <a:solidFill>
                <a:schemeClr val="bg1"/>
              </a:solidFill>
              <a:latin typeface="Calibri" panose="020F0502020204030204" pitchFamily="34" charset="0"/>
              <a:ea typeface="Lato" charset="0"/>
              <a:cs typeface="Calibri" panose="020F0502020204030204" pitchFamily="34" charset="0"/>
            </a:endParaRPr>
          </a:p>
        </p:txBody>
      </p:sp>
      <p:sp>
        <p:nvSpPr>
          <p:cNvPr id="54" name="CuadroTexto 364">
            <a:extLst>
              <a:ext uri="{FF2B5EF4-FFF2-40B4-BE49-F238E27FC236}">
                <a16:creationId xmlns:a16="http://schemas.microsoft.com/office/drawing/2014/main" id="{63521A11-8D8B-154E-7CE5-B15DCF55F39F}"/>
              </a:ext>
            </a:extLst>
          </p:cNvPr>
          <p:cNvSpPr txBox="1"/>
          <p:nvPr/>
        </p:nvSpPr>
        <p:spPr>
          <a:xfrm>
            <a:off x="7873537" y="5780730"/>
            <a:ext cx="2308390" cy="446789"/>
          </a:xfrm>
          <a:prstGeom prst="rect">
            <a:avLst/>
          </a:prstGeom>
          <a:noFill/>
        </p:spPr>
        <p:txBody>
          <a:bodyPr wrap="square" rtlCol="0">
            <a:spAutoFit/>
          </a:bodyPr>
          <a:lstStyle/>
          <a:p>
            <a:pPr algn="ctr">
              <a:lnSpc>
                <a:spcPts val="2660"/>
              </a:lnSpc>
            </a:pPr>
            <a:r>
              <a:rPr lang="en-US" sz="2800" dirty="0" err="1">
                <a:solidFill>
                  <a:schemeClr val="bg1"/>
                </a:solidFill>
                <a:latin typeface="Calibri" panose="020F0502020204030204" pitchFamily="34" charset="0"/>
                <a:ea typeface="Lato" charset="0"/>
                <a:cs typeface="Calibri" panose="020F0502020204030204" pitchFamily="34" charset="0"/>
              </a:rPr>
              <a:t>Kapitalrendite</a:t>
            </a:r>
            <a:endParaRPr lang="en-US" sz="2800" dirty="0">
              <a:solidFill>
                <a:schemeClr val="bg1"/>
              </a:solidFill>
              <a:latin typeface="Calibri" panose="020F0502020204030204" pitchFamily="34" charset="0"/>
              <a:ea typeface="Lato" charset="0"/>
              <a:cs typeface="Calibri" panose="020F0502020204030204" pitchFamily="34" charset="0"/>
            </a:endParaRPr>
          </a:p>
        </p:txBody>
      </p:sp>
      <p:grpSp>
        <p:nvGrpSpPr>
          <p:cNvPr id="87" name="Group 86">
            <a:extLst>
              <a:ext uri="{FF2B5EF4-FFF2-40B4-BE49-F238E27FC236}">
                <a16:creationId xmlns:a16="http://schemas.microsoft.com/office/drawing/2014/main" id="{BCB9A561-D010-F432-531B-E0CE1F04CDD7}"/>
              </a:ext>
            </a:extLst>
          </p:cNvPr>
          <p:cNvGrpSpPr/>
          <p:nvPr/>
        </p:nvGrpSpPr>
        <p:grpSpPr>
          <a:xfrm>
            <a:off x="1315963" y="4798266"/>
            <a:ext cx="1151101" cy="1150662"/>
            <a:chOff x="1416598" y="919839"/>
            <a:chExt cx="701992" cy="701724"/>
          </a:xfrm>
        </p:grpSpPr>
        <p:grpSp>
          <p:nvGrpSpPr>
            <p:cNvPr id="133" name="Graphic 8">
              <a:extLst>
                <a:ext uri="{FF2B5EF4-FFF2-40B4-BE49-F238E27FC236}">
                  <a16:creationId xmlns:a16="http://schemas.microsoft.com/office/drawing/2014/main" id="{44FB408C-A1CB-B72B-3CDD-6970B394CCEB}"/>
                </a:ext>
              </a:extLst>
            </p:cNvPr>
            <p:cNvGrpSpPr/>
            <p:nvPr/>
          </p:nvGrpSpPr>
          <p:grpSpPr>
            <a:xfrm>
              <a:off x="1416598" y="919839"/>
              <a:ext cx="701992" cy="701724"/>
              <a:chOff x="4817897" y="694433"/>
              <a:chExt cx="1446392" cy="1445841"/>
            </a:xfrm>
          </p:grpSpPr>
          <p:sp>
            <p:nvSpPr>
              <p:cNvPr id="135" name="Freeform 134">
                <a:extLst>
                  <a:ext uri="{FF2B5EF4-FFF2-40B4-BE49-F238E27FC236}">
                    <a16:creationId xmlns:a16="http://schemas.microsoft.com/office/drawing/2014/main" id="{2A80D336-642F-C062-85BD-59FE0CEC01E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36" name="Freeform 135">
                <a:extLst>
                  <a:ext uri="{FF2B5EF4-FFF2-40B4-BE49-F238E27FC236}">
                    <a16:creationId xmlns:a16="http://schemas.microsoft.com/office/drawing/2014/main" id="{143525E9-EAB1-6405-F341-F531A7DA6EA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34" name="TextBox 133">
              <a:extLst>
                <a:ext uri="{FF2B5EF4-FFF2-40B4-BE49-F238E27FC236}">
                  <a16:creationId xmlns:a16="http://schemas.microsoft.com/office/drawing/2014/main" id="{7F53E20B-283D-529D-4AA0-F975983315D7}"/>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142" name="Group 141">
            <a:extLst>
              <a:ext uri="{FF2B5EF4-FFF2-40B4-BE49-F238E27FC236}">
                <a16:creationId xmlns:a16="http://schemas.microsoft.com/office/drawing/2014/main" id="{1C032F1A-A522-E09D-433C-6E94AA11465B}"/>
              </a:ext>
            </a:extLst>
          </p:cNvPr>
          <p:cNvGrpSpPr/>
          <p:nvPr/>
        </p:nvGrpSpPr>
        <p:grpSpPr>
          <a:xfrm>
            <a:off x="3723723" y="2148250"/>
            <a:ext cx="1151101" cy="1150662"/>
            <a:chOff x="1416598" y="919839"/>
            <a:chExt cx="701992" cy="701724"/>
          </a:xfrm>
        </p:grpSpPr>
        <p:grpSp>
          <p:nvGrpSpPr>
            <p:cNvPr id="143" name="Graphic 8">
              <a:extLst>
                <a:ext uri="{FF2B5EF4-FFF2-40B4-BE49-F238E27FC236}">
                  <a16:creationId xmlns:a16="http://schemas.microsoft.com/office/drawing/2014/main" id="{7A9B6262-A0DC-638C-5596-A0D022CBED71}"/>
                </a:ext>
              </a:extLst>
            </p:cNvPr>
            <p:cNvGrpSpPr/>
            <p:nvPr/>
          </p:nvGrpSpPr>
          <p:grpSpPr>
            <a:xfrm>
              <a:off x="1416598" y="919839"/>
              <a:ext cx="701992" cy="701724"/>
              <a:chOff x="4817897" y="694433"/>
              <a:chExt cx="1446392" cy="1445841"/>
            </a:xfrm>
          </p:grpSpPr>
          <p:sp>
            <p:nvSpPr>
              <p:cNvPr id="145" name="Freeform 144">
                <a:extLst>
                  <a:ext uri="{FF2B5EF4-FFF2-40B4-BE49-F238E27FC236}">
                    <a16:creationId xmlns:a16="http://schemas.microsoft.com/office/drawing/2014/main" id="{98685CFB-0CAC-DE08-6CF7-8C5D9FEEBB8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46" name="Freeform 145">
                <a:extLst>
                  <a:ext uri="{FF2B5EF4-FFF2-40B4-BE49-F238E27FC236}">
                    <a16:creationId xmlns:a16="http://schemas.microsoft.com/office/drawing/2014/main" id="{4F5B8868-7085-7016-F224-44983A30A92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4" name="TextBox 143">
              <a:extLst>
                <a:ext uri="{FF2B5EF4-FFF2-40B4-BE49-F238E27FC236}">
                  <a16:creationId xmlns:a16="http://schemas.microsoft.com/office/drawing/2014/main" id="{0562AD83-8D41-B32E-EA0E-30EA8D808D6B}"/>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147" name="Group 146">
            <a:extLst>
              <a:ext uri="{FF2B5EF4-FFF2-40B4-BE49-F238E27FC236}">
                <a16:creationId xmlns:a16="http://schemas.microsoft.com/office/drawing/2014/main" id="{8FFFB83C-3349-95D7-CCCE-80D70ACA5692}"/>
              </a:ext>
            </a:extLst>
          </p:cNvPr>
          <p:cNvGrpSpPr/>
          <p:nvPr/>
        </p:nvGrpSpPr>
        <p:grpSpPr>
          <a:xfrm>
            <a:off x="7325550" y="2148250"/>
            <a:ext cx="1151101" cy="1150662"/>
            <a:chOff x="1416598" y="919839"/>
            <a:chExt cx="701992" cy="701724"/>
          </a:xfrm>
        </p:grpSpPr>
        <p:grpSp>
          <p:nvGrpSpPr>
            <p:cNvPr id="148" name="Graphic 8">
              <a:extLst>
                <a:ext uri="{FF2B5EF4-FFF2-40B4-BE49-F238E27FC236}">
                  <a16:creationId xmlns:a16="http://schemas.microsoft.com/office/drawing/2014/main" id="{03146466-5650-19B0-67BA-6E5E54C3F06D}"/>
                </a:ext>
              </a:extLst>
            </p:cNvPr>
            <p:cNvGrpSpPr/>
            <p:nvPr/>
          </p:nvGrpSpPr>
          <p:grpSpPr>
            <a:xfrm>
              <a:off x="1416598" y="919839"/>
              <a:ext cx="701992" cy="701724"/>
              <a:chOff x="4817897" y="694433"/>
              <a:chExt cx="1446392" cy="1445841"/>
            </a:xfrm>
          </p:grpSpPr>
          <p:sp>
            <p:nvSpPr>
              <p:cNvPr id="150" name="Freeform 149">
                <a:extLst>
                  <a:ext uri="{FF2B5EF4-FFF2-40B4-BE49-F238E27FC236}">
                    <a16:creationId xmlns:a16="http://schemas.microsoft.com/office/drawing/2014/main" id="{3FB5D599-CB2A-973E-F07B-0EDD09AE055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51" name="Freeform 150">
                <a:extLst>
                  <a:ext uri="{FF2B5EF4-FFF2-40B4-BE49-F238E27FC236}">
                    <a16:creationId xmlns:a16="http://schemas.microsoft.com/office/drawing/2014/main" id="{311F3162-A7B8-0CD9-C150-D23E9C18C95F}"/>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9" name="TextBox 148">
              <a:extLst>
                <a:ext uri="{FF2B5EF4-FFF2-40B4-BE49-F238E27FC236}">
                  <a16:creationId xmlns:a16="http://schemas.microsoft.com/office/drawing/2014/main" id="{9EE2F003-95D2-79CD-9AED-C5DE2A5A4D59}"/>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152" name="Group 151">
            <a:extLst>
              <a:ext uri="{FF2B5EF4-FFF2-40B4-BE49-F238E27FC236}">
                <a16:creationId xmlns:a16="http://schemas.microsoft.com/office/drawing/2014/main" id="{410D2E66-4753-782D-842F-B18CB1EA061E}"/>
              </a:ext>
            </a:extLst>
          </p:cNvPr>
          <p:cNvGrpSpPr/>
          <p:nvPr/>
        </p:nvGrpSpPr>
        <p:grpSpPr>
          <a:xfrm>
            <a:off x="9814182" y="4798266"/>
            <a:ext cx="1151101" cy="1150662"/>
            <a:chOff x="1416598" y="919839"/>
            <a:chExt cx="701992" cy="701724"/>
          </a:xfrm>
        </p:grpSpPr>
        <p:grpSp>
          <p:nvGrpSpPr>
            <p:cNvPr id="153" name="Graphic 8">
              <a:extLst>
                <a:ext uri="{FF2B5EF4-FFF2-40B4-BE49-F238E27FC236}">
                  <a16:creationId xmlns:a16="http://schemas.microsoft.com/office/drawing/2014/main" id="{BD06FF1B-09C3-EDAE-43D3-6D5DB6AE1E69}"/>
                </a:ext>
              </a:extLst>
            </p:cNvPr>
            <p:cNvGrpSpPr/>
            <p:nvPr/>
          </p:nvGrpSpPr>
          <p:grpSpPr>
            <a:xfrm>
              <a:off x="1416598" y="919839"/>
              <a:ext cx="701992" cy="701724"/>
              <a:chOff x="4817897" y="694433"/>
              <a:chExt cx="1446392" cy="1445841"/>
            </a:xfrm>
          </p:grpSpPr>
          <p:sp>
            <p:nvSpPr>
              <p:cNvPr id="155" name="Freeform 154">
                <a:extLst>
                  <a:ext uri="{FF2B5EF4-FFF2-40B4-BE49-F238E27FC236}">
                    <a16:creationId xmlns:a16="http://schemas.microsoft.com/office/drawing/2014/main" id="{A2F17524-1CAA-2816-5B87-7B3A2318CC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156" name="Freeform 155">
                <a:extLst>
                  <a:ext uri="{FF2B5EF4-FFF2-40B4-BE49-F238E27FC236}">
                    <a16:creationId xmlns:a16="http://schemas.microsoft.com/office/drawing/2014/main" id="{FCB2A887-B9C6-45EE-31CF-A1BAB158D02D}"/>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54" name="TextBox 153">
              <a:extLst>
                <a:ext uri="{FF2B5EF4-FFF2-40B4-BE49-F238E27FC236}">
                  <a16:creationId xmlns:a16="http://schemas.microsoft.com/office/drawing/2014/main" id="{A0C9B4D3-4979-1787-E16C-5515055271F2}"/>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grpSp>
        <p:nvGrpSpPr>
          <p:cNvPr id="22" name="Group 21">
            <a:extLst>
              <a:ext uri="{FF2B5EF4-FFF2-40B4-BE49-F238E27FC236}">
                <a16:creationId xmlns:a16="http://schemas.microsoft.com/office/drawing/2014/main" id="{5D0963A0-619B-16F5-E4DC-22AF796C8640}"/>
              </a:ext>
            </a:extLst>
          </p:cNvPr>
          <p:cNvGrpSpPr/>
          <p:nvPr/>
        </p:nvGrpSpPr>
        <p:grpSpPr>
          <a:xfrm>
            <a:off x="5546810" y="5468426"/>
            <a:ext cx="1091667" cy="1092903"/>
            <a:chOff x="423316" y="5348637"/>
            <a:chExt cx="1214120" cy="1215495"/>
          </a:xfrm>
          <a:solidFill>
            <a:srgbClr val="595959"/>
          </a:solidFill>
        </p:grpSpPr>
        <p:grpSp>
          <p:nvGrpSpPr>
            <p:cNvPr id="26" name="Graphic 248">
              <a:extLst>
                <a:ext uri="{FF2B5EF4-FFF2-40B4-BE49-F238E27FC236}">
                  <a16:creationId xmlns:a16="http://schemas.microsoft.com/office/drawing/2014/main" id="{F86A0196-3A3D-E026-2692-7F32226B7852}"/>
                </a:ext>
              </a:extLst>
            </p:cNvPr>
            <p:cNvGrpSpPr/>
            <p:nvPr/>
          </p:nvGrpSpPr>
          <p:grpSpPr>
            <a:xfrm>
              <a:off x="423316" y="5348637"/>
              <a:ext cx="1214120" cy="1215495"/>
              <a:chOff x="423316" y="5348637"/>
              <a:chExt cx="1214120" cy="1215495"/>
            </a:xfrm>
            <a:grpFill/>
          </p:grpSpPr>
          <p:sp>
            <p:nvSpPr>
              <p:cNvPr id="28" name="Freeform 27">
                <a:extLst>
                  <a:ext uri="{FF2B5EF4-FFF2-40B4-BE49-F238E27FC236}">
                    <a16:creationId xmlns:a16="http://schemas.microsoft.com/office/drawing/2014/main" id="{4EAF6564-90E7-A0B0-9B19-CF81416CF71C}"/>
                  </a:ext>
                </a:extLst>
              </p:cNvPr>
              <p:cNvSpPr/>
              <p:nvPr/>
            </p:nvSpPr>
            <p:spPr>
              <a:xfrm>
                <a:off x="747656" y="5713415"/>
                <a:ext cx="566478" cy="850717"/>
              </a:xfrm>
              <a:custGeom>
                <a:avLst/>
                <a:gdLst>
                  <a:gd name="connsiteX0" fmla="*/ 142422 w 566478"/>
                  <a:gd name="connsiteY0" fmla="*/ 249326 h 850717"/>
                  <a:gd name="connsiteX1" fmla="*/ 131277 w 566478"/>
                  <a:gd name="connsiteY1" fmla="*/ 168256 h 850717"/>
                  <a:gd name="connsiteX2" fmla="*/ 139720 w 566478"/>
                  <a:gd name="connsiteY2" fmla="*/ 158798 h 850717"/>
                  <a:gd name="connsiteX3" fmla="*/ 148838 w 566478"/>
                  <a:gd name="connsiteY3" fmla="*/ 125695 h 850717"/>
                  <a:gd name="connsiteX4" fmla="*/ 122834 w 566478"/>
                  <a:gd name="connsiteY4" fmla="*/ 29424 h 850717"/>
                  <a:gd name="connsiteX5" fmla="*/ 148163 w 566478"/>
                  <a:gd name="connsiteY5" fmla="*/ 374 h 850717"/>
                  <a:gd name="connsiteX6" fmla="*/ 276831 w 566478"/>
                  <a:gd name="connsiteY6" fmla="*/ 18277 h 850717"/>
                  <a:gd name="connsiteX7" fmla="*/ 341672 w 566478"/>
                  <a:gd name="connsiteY7" fmla="*/ 11521 h 850717"/>
                  <a:gd name="connsiteX8" fmla="*/ 417995 w 566478"/>
                  <a:gd name="connsiteY8" fmla="*/ 374 h 850717"/>
                  <a:gd name="connsiteX9" fmla="*/ 442986 w 566478"/>
                  <a:gd name="connsiteY9" fmla="*/ 28749 h 850717"/>
                  <a:gd name="connsiteX10" fmla="*/ 413943 w 566478"/>
                  <a:gd name="connsiteY10" fmla="*/ 138531 h 850717"/>
                  <a:gd name="connsiteX11" fmla="*/ 416644 w 566478"/>
                  <a:gd name="connsiteY11" fmla="*/ 151029 h 850717"/>
                  <a:gd name="connsiteX12" fmla="*/ 424412 w 566478"/>
                  <a:gd name="connsiteY12" fmla="*/ 246962 h 850717"/>
                  <a:gd name="connsiteX13" fmla="*/ 423061 w 566478"/>
                  <a:gd name="connsiteY13" fmla="*/ 249664 h 850717"/>
                  <a:gd name="connsiteX14" fmla="*/ 511879 w 566478"/>
                  <a:gd name="connsiteY14" fmla="*/ 371606 h 850717"/>
                  <a:gd name="connsiteX15" fmla="*/ 566251 w 566478"/>
                  <a:gd name="connsiteY15" fmla="*/ 589819 h 850717"/>
                  <a:gd name="connsiteX16" fmla="*/ 558484 w 566478"/>
                  <a:gd name="connsiteY16" fmla="*/ 703993 h 850717"/>
                  <a:gd name="connsiteX17" fmla="*/ 419346 w 566478"/>
                  <a:gd name="connsiteY17" fmla="*/ 845527 h 850717"/>
                  <a:gd name="connsiteX18" fmla="*/ 380509 w 566478"/>
                  <a:gd name="connsiteY18" fmla="*/ 849918 h 850717"/>
                  <a:gd name="connsiteX19" fmla="*/ 196118 w 566478"/>
                  <a:gd name="connsiteY19" fmla="*/ 850594 h 850717"/>
                  <a:gd name="connsiteX20" fmla="*/ 13078 w 566478"/>
                  <a:gd name="connsiteY20" fmla="*/ 720545 h 850717"/>
                  <a:gd name="connsiteX21" fmla="*/ 583 w 566478"/>
                  <a:gd name="connsiteY21" fmla="*/ 650284 h 850717"/>
                  <a:gd name="connsiteX22" fmla="*/ 5311 w 566478"/>
                  <a:gd name="connsiteY22" fmla="*/ 516857 h 850717"/>
                  <a:gd name="connsiteX23" fmla="*/ 135330 w 566478"/>
                  <a:gd name="connsiteY23" fmla="*/ 258109 h 850717"/>
                  <a:gd name="connsiteX24" fmla="*/ 142422 w 566478"/>
                  <a:gd name="connsiteY24" fmla="*/ 249326 h 850717"/>
                  <a:gd name="connsiteX25" fmla="*/ 282573 w 566478"/>
                  <a:gd name="connsiteY25" fmla="*/ 809046 h 850717"/>
                  <a:gd name="connsiteX26" fmla="*/ 320396 w 566478"/>
                  <a:gd name="connsiteY26" fmla="*/ 809046 h 850717"/>
                  <a:gd name="connsiteX27" fmla="*/ 398746 w 566478"/>
                  <a:gd name="connsiteY27" fmla="*/ 807695 h 850717"/>
                  <a:gd name="connsiteX28" fmla="*/ 522349 w 566478"/>
                  <a:gd name="connsiteY28" fmla="*/ 674943 h 850717"/>
                  <a:gd name="connsiteX29" fmla="*/ 525050 w 566478"/>
                  <a:gd name="connsiteY29" fmla="*/ 580361 h 850717"/>
                  <a:gd name="connsiteX30" fmla="*/ 384562 w 566478"/>
                  <a:gd name="connsiteY30" fmla="*/ 270607 h 850717"/>
                  <a:gd name="connsiteX31" fmla="*/ 365988 w 566478"/>
                  <a:gd name="connsiteY31" fmla="*/ 263176 h 850717"/>
                  <a:gd name="connsiteX32" fmla="*/ 199158 w 566478"/>
                  <a:gd name="connsiteY32" fmla="*/ 263176 h 850717"/>
                  <a:gd name="connsiteX33" fmla="*/ 180583 w 566478"/>
                  <a:gd name="connsiteY33" fmla="*/ 270607 h 850717"/>
                  <a:gd name="connsiteX34" fmla="*/ 47525 w 566478"/>
                  <a:gd name="connsiteY34" fmla="*/ 504021 h 850717"/>
                  <a:gd name="connsiteX35" fmla="*/ 40433 w 566478"/>
                  <a:gd name="connsiteY35" fmla="*/ 651297 h 850717"/>
                  <a:gd name="connsiteX36" fmla="*/ 57994 w 566478"/>
                  <a:gd name="connsiteY36" fmla="*/ 722909 h 850717"/>
                  <a:gd name="connsiteX37" fmla="*/ 195780 w 566478"/>
                  <a:gd name="connsiteY37" fmla="*/ 809384 h 850717"/>
                  <a:gd name="connsiteX38" fmla="*/ 282573 w 566478"/>
                  <a:gd name="connsiteY38" fmla="*/ 809046 h 850717"/>
                  <a:gd name="connsiteX39" fmla="*/ 194430 w 566478"/>
                  <a:gd name="connsiteY39" fmla="*/ 140895 h 850717"/>
                  <a:gd name="connsiteX40" fmla="*/ 370378 w 566478"/>
                  <a:gd name="connsiteY40" fmla="*/ 140895 h 850717"/>
                  <a:gd name="connsiteX41" fmla="*/ 397057 w 566478"/>
                  <a:gd name="connsiteY41" fmla="*/ 41923 h 850717"/>
                  <a:gd name="connsiteX42" fmla="*/ 167750 w 566478"/>
                  <a:gd name="connsiteY42" fmla="*/ 42260 h 850717"/>
                  <a:gd name="connsiteX43" fmla="*/ 194430 w 566478"/>
                  <a:gd name="connsiteY43" fmla="*/ 140895 h 850717"/>
                  <a:gd name="connsiteX44" fmla="*/ 283923 w 566478"/>
                  <a:gd name="connsiteY44" fmla="*/ 181768 h 850717"/>
                  <a:gd name="connsiteX45" fmla="*/ 186662 w 566478"/>
                  <a:gd name="connsiteY45" fmla="*/ 181768 h 850717"/>
                  <a:gd name="connsiteX46" fmla="*/ 161334 w 566478"/>
                  <a:gd name="connsiteY46" fmla="*/ 202036 h 850717"/>
                  <a:gd name="connsiteX47" fmla="*/ 186662 w 566478"/>
                  <a:gd name="connsiteY47" fmla="*/ 222303 h 850717"/>
                  <a:gd name="connsiteX48" fmla="*/ 378821 w 566478"/>
                  <a:gd name="connsiteY48" fmla="*/ 222303 h 850717"/>
                  <a:gd name="connsiteX49" fmla="*/ 404149 w 566478"/>
                  <a:gd name="connsiteY49" fmla="*/ 202036 h 850717"/>
                  <a:gd name="connsiteX50" fmla="*/ 378821 w 566478"/>
                  <a:gd name="connsiteY50" fmla="*/ 181768 h 850717"/>
                  <a:gd name="connsiteX51" fmla="*/ 283923 w 566478"/>
                  <a:gd name="connsiteY51" fmla="*/ 181768 h 85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6478" h="850717">
                    <a:moveTo>
                      <a:pt x="142422" y="249326"/>
                    </a:moveTo>
                    <a:cubicBezTo>
                      <a:pt x="117769" y="220614"/>
                      <a:pt x="114054" y="193253"/>
                      <a:pt x="131277" y="168256"/>
                    </a:cubicBezTo>
                    <a:cubicBezTo>
                      <a:pt x="133641" y="164879"/>
                      <a:pt x="136005" y="160487"/>
                      <a:pt x="139720" y="158798"/>
                    </a:cubicBezTo>
                    <a:cubicBezTo>
                      <a:pt x="155930" y="151029"/>
                      <a:pt x="152553" y="139206"/>
                      <a:pt x="148838" y="125695"/>
                    </a:cubicBezTo>
                    <a:cubicBezTo>
                      <a:pt x="139720" y="93942"/>
                      <a:pt x="131277" y="61514"/>
                      <a:pt x="122834" y="29424"/>
                    </a:cubicBezTo>
                    <a:cubicBezTo>
                      <a:pt x="117769" y="9832"/>
                      <a:pt x="128238" y="-2328"/>
                      <a:pt x="148163" y="374"/>
                    </a:cubicBezTo>
                    <a:cubicBezTo>
                      <a:pt x="191052" y="6455"/>
                      <a:pt x="233942" y="14562"/>
                      <a:pt x="276831" y="18277"/>
                    </a:cubicBezTo>
                    <a:cubicBezTo>
                      <a:pt x="298107" y="19966"/>
                      <a:pt x="320059" y="14224"/>
                      <a:pt x="341672" y="11521"/>
                    </a:cubicBezTo>
                    <a:cubicBezTo>
                      <a:pt x="367001" y="8143"/>
                      <a:pt x="392329" y="4090"/>
                      <a:pt x="417995" y="374"/>
                    </a:cubicBezTo>
                    <a:cubicBezTo>
                      <a:pt x="436907" y="-2328"/>
                      <a:pt x="447714" y="10170"/>
                      <a:pt x="442986" y="28749"/>
                    </a:cubicBezTo>
                    <a:cubicBezTo>
                      <a:pt x="433530" y="65230"/>
                      <a:pt x="423399" y="102049"/>
                      <a:pt x="413943" y="138531"/>
                    </a:cubicBezTo>
                    <a:cubicBezTo>
                      <a:pt x="412930" y="142246"/>
                      <a:pt x="413943" y="148664"/>
                      <a:pt x="416644" y="151029"/>
                    </a:cubicBezTo>
                    <a:cubicBezTo>
                      <a:pt x="451429" y="179403"/>
                      <a:pt x="454131" y="212845"/>
                      <a:pt x="424412" y="246962"/>
                    </a:cubicBezTo>
                    <a:cubicBezTo>
                      <a:pt x="423736" y="247637"/>
                      <a:pt x="423736" y="248313"/>
                      <a:pt x="423061" y="249664"/>
                    </a:cubicBezTo>
                    <a:cubicBezTo>
                      <a:pt x="459196" y="285132"/>
                      <a:pt x="488577" y="326343"/>
                      <a:pt x="511879" y="371606"/>
                    </a:cubicBezTo>
                    <a:cubicBezTo>
                      <a:pt x="547339" y="439840"/>
                      <a:pt x="568953" y="511790"/>
                      <a:pt x="566251" y="589819"/>
                    </a:cubicBezTo>
                    <a:cubicBezTo>
                      <a:pt x="564900" y="627990"/>
                      <a:pt x="569966" y="666836"/>
                      <a:pt x="558484" y="703993"/>
                    </a:cubicBezTo>
                    <a:cubicBezTo>
                      <a:pt x="536870" y="775267"/>
                      <a:pt x="493643" y="825935"/>
                      <a:pt x="419346" y="845527"/>
                    </a:cubicBezTo>
                    <a:cubicBezTo>
                      <a:pt x="406851" y="848905"/>
                      <a:pt x="393680" y="849581"/>
                      <a:pt x="380509" y="849918"/>
                    </a:cubicBezTo>
                    <a:cubicBezTo>
                      <a:pt x="319046" y="850256"/>
                      <a:pt x="257582" y="848230"/>
                      <a:pt x="196118" y="850594"/>
                    </a:cubicBezTo>
                    <a:cubicBezTo>
                      <a:pt x="100208" y="853972"/>
                      <a:pt x="35029" y="787427"/>
                      <a:pt x="13078" y="720545"/>
                    </a:cubicBezTo>
                    <a:cubicBezTo>
                      <a:pt x="5648" y="698250"/>
                      <a:pt x="920" y="673592"/>
                      <a:pt x="583" y="650284"/>
                    </a:cubicBezTo>
                    <a:cubicBezTo>
                      <a:pt x="-93" y="605696"/>
                      <a:pt x="-1444" y="560432"/>
                      <a:pt x="5311" y="516857"/>
                    </a:cubicBezTo>
                    <a:cubicBezTo>
                      <a:pt x="20508" y="417208"/>
                      <a:pt x="66437" y="331409"/>
                      <a:pt x="135330" y="258109"/>
                    </a:cubicBezTo>
                    <a:cubicBezTo>
                      <a:pt x="137356" y="254731"/>
                      <a:pt x="139720" y="252366"/>
                      <a:pt x="142422" y="249326"/>
                    </a:cubicBezTo>
                    <a:close/>
                    <a:moveTo>
                      <a:pt x="282573" y="809046"/>
                    </a:moveTo>
                    <a:cubicBezTo>
                      <a:pt x="295068" y="809046"/>
                      <a:pt x="307901" y="809046"/>
                      <a:pt x="320396" y="809046"/>
                    </a:cubicBezTo>
                    <a:cubicBezTo>
                      <a:pt x="346400" y="808708"/>
                      <a:pt x="373080" y="811073"/>
                      <a:pt x="398746" y="807695"/>
                    </a:cubicBezTo>
                    <a:cubicBezTo>
                      <a:pt x="461223" y="799250"/>
                      <a:pt x="514581" y="741825"/>
                      <a:pt x="522349" y="674943"/>
                    </a:cubicBezTo>
                    <a:cubicBezTo>
                      <a:pt x="526063" y="643866"/>
                      <a:pt x="525726" y="611776"/>
                      <a:pt x="525050" y="580361"/>
                    </a:cubicBezTo>
                    <a:cubicBezTo>
                      <a:pt x="523024" y="457068"/>
                      <a:pt x="471692" y="355393"/>
                      <a:pt x="384562" y="270607"/>
                    </a:cubicBezTo>
                    <a:cubicBezTo>
                      <a:pt x="380172" y="266216"/>
                      <a:pt x="372066" y="263513"/>
                      <a:pt x="365988" y="263176"/>
                    </a:cubicBezTo>
                    <a:cubicBezTo>
                      <a:pt x="310265" y="262500"/>
                      <a:pt x="254880" y="262500"/>
                      <a:pt x="199158" y="263176"/>
                    </a:cubicBezTo>
                    <a:cubicBezTo>
                      <a:pt x="192741" y="263176"/>
                      <a:pt x="184974" y="266216"/>
                      <a:pt x="180583" y="270607"/>
                    </a:cubicBezTo>
                    <a:cubicBezTo>
                      <a:pt x="111352" y="334112"/>
                      <a:pt x="69476" y="413493"/>
                      <a:pt x="47525" y="504021"/>
                    </a:cubicBezTo>
                    <a:cubicBezTo>
                      <a:pt x="35705" y="552662"/>
                      <a:pt x="40770" y="601980"/>
                      <a:pt x="40433" y="651297"/>
                    </a:cubicBezTo>
                    <a:cubicBezTo>
                      <a:pt x="40095" y="676632"/>
                      <a:pt x="46174" y="700615"/>
                      <a:pt x="57994" y="722909"/>
                    </a:cubicBezTo>
                    <a:cubicBezTo>
                      <a:pt x="87037" y="778307"/>
                      <a:pt x="130264" y="811748"/>
                      <a:pt x="195780" y="809384"/>
                    </a:cubicBezTo>
                    <a:cubicBezTo>
                      <a:pt x="224486" y="808370"/>
                      <a:pt x="253529" y="809046"/>
                      <a:pt x="282573" y="809046"/>
                    </a:cubicBezTo>
                    <a:close/>
                    <a:moveTo>
                      <a:pt x="194430" y="140895"/>
                    </a:moveTo>
                    <a:cubicBezTo>
                      <a:pt x="253529" y="140895"/>
                      <a:pt x="311616" y="140895"/>
                      <a:pt x="370378" y="140895"/>
                    </a:cubicBezTo>
                    <a:cubicBezTo>
                      <a:pt x="378821" y="109143"/>
                      <a:pt x="387264" y="77728"/>
                      <a:pt x="397057" y="41923"/>
                    </a:cubicBezTo>
                    <a:cubicBezTo>
                      <a:pt x="320059" y="62866"/>
                      <a:pt x="244749" y="61514"/>
                      <a:pt x="167750" y="42260"/>
                    </a:cubicBezTo>
                    <a:cubicBezTo>
                      <a:pt x="177544" y="77728"/>
                      <a:pt x="185649" y="108805"/>
                      <a:pt x="194430" y="140895"/>
                    </a:cubicBezTo>
                    <a:close/>
                    <a:moveTo>
                      <a:pt x="283923" y="181768"/>
                    </a:moveTo>
                    <a:cubicBezTo>
                      <a:pt x="251503" y="181768"/>
                      <a:pt x="219083" y="181768"/>
                      <a:pt x="186662" y="181768"/>
                    </a:cubicBezTo>
                    <a:cubicBezTo>
                      <a:pt x="170790" y="181768"/>
                      <a:pt x="161334" y="189199"/>
                      <a:pt x="161334" y="202036"/>
                    </a:cubicBezTo>
                    <a:cubicBezTo>
                      <a:pt x="161334" y="214534"/>
                      <a:pt x="170452" y="222303"/>
                      <a:pt x="186662" y="222303"/>
                    </a:cubicBezTo>
                    <a:cubicBezTo>
                      <a:pt x="250828" y="222303"/>
                      <a:pt x="314655" y="222303"/>
                      <a:pt x="378821" y="222303"/>
                    </a:cubicBezTo>
                    <a:cubicBezTo>
                      <a:pt x="394693" y="222303"/>
                      <a:pt x="404149" y="214534"/>
                      <a:pt x="404149" y="202036"/>
                    </a:cubicBezTo>
                    <a:cubicBezTo>
                      <a:pt x="404149" y="189537"/>
                      <a:pt x="395031" y="181768"/>
                      <a:pt x="378821" y="181768"/>
                    </a:cubicBezTo>
                    <a:cubicBezTo>
                      <a:pt x="347076" y="181768"/>
                      <a:pt x="315331" y="181768"/>
                      <a:pt x="283923" y="181768"/>
                    </a:cubicBezTo>
                    <a:close/>
                  </a:path>
                </a:pathLst>
              </a:custGeom>
              <a:grpFill/>
              <a:ln w="33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5D626E0-7EC0-F842-8B6F-6DAB4FE18D3E}"/>
                  </a:ext>
                </a:extLst>
              </p:cNvPr>
              <p:cNvSpPr/>
              <p:nvPr/>
            </p:nvSpPr>
            <p:spPr>
              <a:xfrm>
                <a:off x="888198" y="5348637"/>
                <a:ext cx="283221" cy="323941"/>
              </a:xfrm>
              <a:custGeom>
                <a:avLst/>
                <a:gdLst>
                  <a:gd name="connsiteX0" fmla="*/ 60979 w 283221"/>
                  <a:gd name="connsiteY0" fmla="*/ 162140 h 323941"/>
                  <a:gd name="connsiteX1" fmla="*/ 22480 w 283221"/>
                  <a:gd name="connsiteY1" fmla="*/ 162140 h 323941"/>
                  <a:gd name="connsiteX2" fmla="*/ 1542 w 283221"/>
                  <a:gd name="connsiteY2" fmla="*/ 148966 h 323941"/>
                  <a:gd name="connsiteX3" fmla="*/ 7621 w 283221"/>
                  <a:gd name="connsiteY3" fmla="*/ 125996 h 323941"/>
                  <a:gd name="connsiteX4" fmla="*/ 125820 w 283221"/>
                  <a:gd name="connsiteY4" fmla="*/ 8107 h 323941"/>
                  <a:gd name="connsiteX5" fmla="*/ 157903 w 283221"/>
                  <a:gd name="connsiteY5" fmla="*/ 8107 h 323941"/>
                  <a:gd name="connsiteX6" fmla="*/ 275765 w 283221"/>
                  <a:gd name="connsiteY6" fmla="*/ 125996 h 323941"/>
                  <a:gd name="connsiteX7" fmla="*/ 281168 w 283221"/>
                  <a:gd name="connsiteY7" fmla="*/ 149979 h 323941"/>
                  <a:gd name="connsiteX8" fmla="*/ 259554 w 283221"/>
                  <a:gd name="connsiteY8" fmla="*/ 162140 h 323941"/>
                  <a:gd name="connsiteX9" fmla="*/ 222406 w 283221"/>
                  <a:gd name="connsiteY9" fmla="*/ 162140 h 323941"/>
                  <a:gd name="connsiteX10" fmla="*/ 222406 w 283221"/>
                  <a:gd name="connsiteY10" fmla="*/ 175989 h 323941"/>
                  <a:gd name="connsiteX11" fmla="*/ 222406 w 283221"/>
                  <a:gd name="connsiteY11" fmla="*/ 297256 h 323941"/>
                  <a:gd name="connsiteX12" fmla="*/ 195727 w 283221"/>
                  <a:gd name="connsiteY12" fmla="*/ 323942 h 323941"/>
                  <a:gd name="connsiteX13" fmla="*/ 85632 w 283221"/>
                  <a:gd name="connsiteY13" fmla="*/ 323942 h 323941"/>
                  <a:gd name="connsiteX14" fmla="*/ 60304 w 283221"/>
                  <a:gd name="connsiteY14" fmla="*/ 298607 h 323941"/>
                  <a:gd name="connsiteX15" fmla="*/ 60304 w 283221"/>
                  <a:gd name="connsiteY15" fmla="*/ 177340 h 323941"/>
                  <a:gd name="connsiteX16" fmla="*/ 60979 w 283221"/>
                  <a:gd name="connsiteY16" fmla="*/ 162140 h 323941"/>
                  <a:gd name="connsiteX17" fmla="*/ 72124 w 283221"/>
                  <a:gd name="connsiteY17" fmla="*/ 120929 h 323941"/>
                  <a:gd name="connsiteX18" fmla="*/ 101505 w 283221"/>
                  <a:gd name="connsiteY18" fmla="*/ 153357 h 323941"/>
                  <a:gd name="connsiteX19" fmla="*/ 101505 w 283221"/>
                  <a:gd name="connsiteY19" fmla="*/ 269557 h 323941"/>
                  <a:gd name="connsiteX20" fmla="*/ 101505 w 283221"/>
                  <a:gd name="connsiteY20" fmla="*/ 283069 h 323941"/>
                  <a:gd name="connsiteX21" fmla="*/ 182556 w 283221"/>
                  <a:gd name="connsiteY21" fmla="*/ 283069 h 323941"/>
                  <a:gd name="connsiteX22" fmla="*/ 182556 w 283221"/>
                  <a:gd name="connsiteY22" fmla="*/ 268882 h 323941"/>
                  <a:gd name="connsiteX23" fmla="*/ 182556 w 283221"/>
                  <a:gd name="connsiteY23" fmla="*/ 144912 h 323941"/>
                  <a:gd name="connsiteX24" fmla="*/ 204845 w 283221"/>
                  <a:gd name="connsiteY24" fmla="*/ 121605 h 323941"/>
                  <a:gd name="connsiteX25" fmla="*/ 209235 w 283221"/>
                  <a:gd name="connsiteY25" fmla="*/ 121267 h 323941"/>
                  <a:gd name="connsiteX26" fmla="*/ 140342 w 283221"/>
                  <a:gd name="connsiteY26" fmla="*/ 52358 h 323941"/>
                  <a:gd name="connsiteX27" fmla="*/ 72124 w 283221"/>
                  <a:gd name="connsiteY27" fmla="*/ 120929 h 32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221" h="323941">
                    <a:moveTo>
                      <a:pt x="60979" y="162140"/>
                    </a:moveTo>
                    <a:cubicBezTo>
                      <a:pt x="47133" y="162140"/>
                      <a:pt x="34638" y="162140"/>
                      <a:pt x="22480" y="162140"/>
                    </a:cubicBezTo>
                    <a:cubicBezTo>
                      <a:pt x="12686" y="162140"/>
                      <a:pt x="5257" y="158086"/>
                      <a:pt x="1542" y="148966"/>
                    </a:cubicBezTo>
                    <a:cubicBezTo>
                      <a:pt x="-2173" y="139845"/>
                      <a:pt x="1204" y="132414"/>
                      <a:pt x="7621" y="125996"/>
                    </a:cubicBezTo>
                    <a:cubicBezTo>
                      <a:pt x="46795" y="86812"/>
                      <a:pt x="86308" y="47291"/>
                      <a:pt x="125820" y="8107"/>
                    </a:cubicBezTo>
                    <a:cubicBezTo>
                      <a:pt x="136627" y="-2702"/>
                      <a:pt x="147096" y="-2702"/>
                      <a:pt x="157903" y="8107"/>
                    </a:cubicBezTo>
                    <a:cubicBezTo>
                      <a:pt x="197415" y="47291"/>
                      <a:pt x="236590" y="86812"/>
                      <a:pt x="275765" y="125996"/>
                    </a:cubicBezTo>
                    <a:cubicBezTo>
                      <a:pt x="282519" y="132752"/>
                      <a:pt x="285558" y="140521"/>
                      <a:pt x="281168" y="149979"/>
                    </a:cubicBezTo>
                    <a:cubicBezTo>
                      <a:pt x="276778" y="159100"/>
                      <a:pt x="269348" y="162140"/>
                      <a:pt x="259554" y="162140"/>
                    </a:cubicBezTo>
                    <a:cubicBezTo>
                      <a:pt x="247734" y="161802"/>
                      <a:pt x="235914" y="162140"/>
                      <a:pt x="222406" y="162140"/>
                    </a:cubicBezTo>
                    <a:cubicBezTo>
                      <a:pt x="222406" y="167207"/>
                      <a:pt x="222406" y="171598"/>
                      <a:pt x="222406" y="175989"/>
                    </a:cubicBezTo>
                    <a:cubicBezTo>
                      <a:pt x="222406" y="216524"/>
                      <a:pt x="222406" y="257059"/>
                      <a:pt x="222406" y="297256"/>
                    </a:cubicBezTo>
                    <a:cubicBezTo>
                      <a:pt x="222406" y="317186"/>
                      <a:pt x="215652" y="323942"/>
                      <a:pt x="195727" y="323942"/>
                    </a:cubicBezTo>
                    <a:cubicBezTo>
                      <a:pt x="158916" y="323942"/>
                      <a:pt x="122443" y="323942"/>
                      <a:pt x="85632" y="323942"/>
                    </a:cubicBezTo>
                    <a:cubicBezTo>
                      <a:pt x="67396" y="323942"/>
                      <a:pt x="60304" y="316848"/>
                      <a:pt x="60304" y="298607"/>
                    </a:cubicBezTo>
                    <a:cubicBezTo>
                      <a:pt x="60304" y="258072"/>
                      <a:pt x="60304" y="217537"/>
                      <a:pt x="60304" y="177340"/>
                    </a:cubicBezTo>
                    <a:cubicBezTo>
                      <a:pt x="60979" y="172949"/>
                      <a:pt x="60979" y="168220"/>
                      <a:pt x="60979" y="162140"/>
                    </a:cubicBezTo>
                    <a:close/>
                    <a:moveTo>
                      <a:pt x="72124" y="120929"/>
                    </a:moveTo>
                    <a:cubicBezTo>
                      <a:pt x="97790" y="123631"/>
                      <a:pt x="101505" y="128023"/>
                      <a:pt x="101505" y="153357"/>
                    </a:cubicBezTo>
                    <a:cubicBezTo>
                      <a:pt x="101505" y="192203"/>
                      <a:pt x="101505" y="230711"/>
                      <a:pt x="101505" y="269557"/>
                    </a:cubicBezTo>
                    <a:cubicBezTo>
                      <a:pt x="101505" y="273948"/>
                      <a:pt x="101505" y="278340"/>
                      <a:pt x="101505" y="283069"/>
                    </a:cubicBezTo>
                    <a:cubicBezTo>
                      <a:pt x="129197" y="283069"/>
                      <a:pt x="155201" y="283069"/>
                      <a:pt x="182556" y="283069"/>
                    </a:cubicBezTo>
                    <a:cubicBezTo>
                      <a:pt x="182556" y="278002"/>
                      <a:pt x="182556" y="273611"/>
                      <a:pt x="182556" y="268882"/>
                    </a:cubicBezTo>
                    <a:cubicBezTo>
                      <a:pt x="182556" y="227671"/>
                      <a:pt x="182556" y="186461"/>
                      <a:pt x="182556" y="144912"/>
                    </a:cubicBezTo>
                    <a:cubicBezTo>
                      <a:pt x="182556" y="129712"/>
                      <a:pt x="189648" y="122618"/>
                      <a:pt x="204845" y="121605"/>
                    </a:cubicBezTo>
                    <a:cubicBezTo>
                      <a:pt x="207209" y="121605"/>
                      <a:pt x="209573" y="121267"/>
                      <a:pt x="209235" y="121267"/>
                    </a:cubicBezTo>
                    <a:cubicBezTo>
                      <a:pt x="186608" y="98635"/>
                      <a:pt x="163306" y="75327"/>
                      <a:pt x="140342" y="52358"/>
                    </a:cubicBezTo>
                    <a:cubicBezTo>
                      <a:pt x="118728" y="74314"/>
                      <a:pt x="95764" y="97284"/>
                      <a:pt x="72124" y="120929"/>
                    </a:cubicBezTo>
                    <a:close/>
                  </a:path>
                </a:pathLst>
              </a:custGeom>
              <a:grpFill/>
              <a:ln w="33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B192C1F-66D9-FB63-D74D-EB17239DE3F5}"/>
                  </a:ext>
                </a:extLst>
              </p:cNvPr>
              <p:cNvSpPr/>
              <p:nvPr/>
            </p:nvSpPr>
            <p:spPr>
              <a:xfrm>
                <a:off x="423316" y="5813827"/>
                <a:ext cx="324162" cy="283474"/>
              </a:xfrm>
              <a:custGeom>
                <a:avLst/>
                <a:gdLst>
                  <a:gd name="connsiteX0" fmla="*/ 161807 w 324162"/>
                  <a:gd name="connsiteY0" fmla="*/ 61088 h 283474"/>
                  <a:gd name="connsiteX1" fmla="*/ 235091 w 324162"/>
                  <a:gd name="connsiteY1" fmla="*/ 61088 h 283474"/>
                  <a:gd name="connsiteX2" fmla="*/ 300945 w 324162"/>
                  <a:gd name="connsiteY2" fmla="*/ 61088 h 283474"/>
                  <a:gd name="connsiteX3" fmla="*/ 323909 w 324162"/>
                  <a:gd name="connsiteY3" fmla="*/ 83720 h 283474"/>
                  <a:gd name="connsiteX4" fmla="*/ 323909 w 324162"/>
                  <a:gd name="connsiteY4" fmla="*/ 199920 h 283474"/>
                  <a:gd name="connsiteX5" fmla="*/ 300269 w 324162"/>
                  <a:gd name="connsiteY5" fmla="*/ 222890 h 283474"/>
                  <a:gd name="connsiteX6" fmla="*/ 177680 w 324162"/>
                  <a:gd name="connsiteY6" fmla="*/ 222890 h 283474"/>
                  <a:gd name="connsiteX7" fmla="*/ 162145 w 324162"/>
                  <a:gd name="connsiteY7" fmla="*/ 222890 h 283474"/>
                  <a:gd name="connsiteX8" fmla="*/ 162145 w 324162"/>
                  <a:gd name="connsiteY8" fmla="*/ 259709 h 283474"/>
                  <a:gd name="connsiteX9" fmla="*/ 148974 w 324162"/>
                  <a:gd name="connsiteY9" fmla="*/ 282004 h 283474"/>
                  <a:gd name="connsiteX10" fmla="*/ 124996 w 324162"/>
                  <a:gd name="connsiteY10" fmla="*/ 275248 h 283474"/>
                  <a:gd name="connsiteX11" fmla="*/ 8148 w 324162"/>
                  <a:gd name="connsiteY11" fmla="*/ 158034 h 283474"/>
                  <a:gd name="connsiteX12" fmla="*/ 7810 w 324162"/>
                  <a:gd name="connsiteY12" fmla="*/ 125944 h 283474"/>
                  <a:gd name="connsiteX13" fmla="*/ 125672 w 324162"/>
                  <a:gd name="connsiteY13" fmla="*/ 7717 h 283474"/>
                  <a:gd name="connsiteX14" fmla="*/ 149649 w 324162"/>
                  <a:gd name="connsiteY14" fmla="*/ 1975 h 283474"/>
                  <a:gd name="connsiteX15" fmla="*/ 162145 w 324162"/>
                  <a:gd name="connsiteY15" fmla="*/ 23593 h 283474"/>
                  <a:gd name="connsiteX16" fmla="*/ 161807 w 324162"/>
                  <a:gd name="connsiteY16" fmla="*/ 61088 h 283474"/>
                  <a:gd name="connsiteX17" fmla="*/ 120606 w 324162"/>
                  <a:gd name="connsiteY17" fmla="*/ 212081 h 283474"/>
                  <a:gd name="connsiteX18" fmla="*/ 153027 w 324162"/>
                  <a:gd name="connsiteY18" fmla="*/ 182693 h 283474"/>
                  <a:gd name="connsiteX19" fmla="*/ 269200 w 324162"/>
                  <a:gd name="connsiteY19" fmla="*/ 182693 h 283474"/>
                  <a:gd name="connsiteX20" fmla="*/ 282033 w 324162"/>
                  <a:gd name="connsiteY20" fmla="*/ 182693 h 283474"/>
                  <a:gd name="connsiteX21" fmla="*/ 282033 w 324162"/>
                  <a:gd name="connsiteY21" fmla="*/ 101623 h 283474"/>
                  <a:gd name="connsiteX22" fmla="*/ 145935 w 324162"/>
                  <a:gd name="connsiteY22" fmla="*/ 101623 h 283474"/>
                  <a:gd name="connsiteX23" fmla="*/ 121281 w 324162"/>
                  <a:gd name="connsiteY23" fmla="*/ 78316 h 283474"/>
                  <a:gd name="connsiteX24" fmla="*/ 120944 w 324162"/>
                  <a:gd name="connsiteY24" fmla="*/ 75275 h 283474"/>
                  <a:gd name="connsiteX25" fmla="*/ 52388 w 324162"/>
                  <a:gd name="connsiteY25" fmla="*/ 143847 h 283474"/>
                  <a:gd name="connsiteX26" fmla="*/ 120606 w 324162"/>
                  <a:gd name="connsiteY26" fmla="*/ 212081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162" h="283474">
                    <a:moveTo>
                      <a:pt x="161807" y="61088"/>
                    </a:moveTo>
                    <a:cubicBezTo>
                      <a:pt x="187135" y="61088"/>
                      <a:pt x="211113" y="61088"/>
                      <a:pt x="235091" y="61088"/>
                    </a:cubicBezTo>
                    <a:cubicBezTo>
                      <a:pt x="257042" y="61088"/>
                      <a:pt x="278993" y="60750"/>
                      <a:pt x="300945" y="61088"/>
                    </a:cubicBezTo>
                    <a:cubicBezTo>
                      <a:pt x="315804" y="61088"/>
                      <a:pt x="323909" y="68857"/>
                      <a:pt x="323909" y="83720"/>
                    </a:cubicBezTo>
                    <a:cubicBezTo>
                      <a:pt x="324247" y="122566"/>
                      <a:pt x="324247" y="161412"/>
                      <a:pt x="323909" y="199920"/>
                    </a:cubicBezTo>
                    <a:cubicBezTo>
                      <a:pt x="323909" y="215459"/>
                      <a:pt x="316142" y="222890"/>
                      <a:pt x="300269" y="222890"/>
                    </a:cubicBezTo>
                    <a:cubicBezTo>
                      <a:pt x="259406" y="222890"/>
                      <a:pt x="218543" y="222890"/>
                      <a:pt x="177680" y="222890"/>
                    </a:cubicBezTo>
                    <a:cubicBezTo>
                      <a:pt x="172952" y="222890"/>
                      <a:pt x="168561" y="222890"/>
                      <a:pt x="162145" y="222890"/>
                    </a:cubicBezTo>
                    <a:cubicBezTo>
                      <a:pt x="162145" y="235726"/>
                      <a:pt x="162145" y="247887"/>
                      <a:pt x="162145" y="259709"/>
                    </a:cubicBezTo>
                    <a:cubicBezTo>
                      <a:pt x="162482" y="269843"/>
                      <a:pt x="159105" y="277950"/>
                      <a:pt x="148974" y="282004"/>
                    </a:cubicBezTo>
                    <a:cubicBezTo>
                      <a:pt x="139518" y="285719"/>
                      <a:pt x="131751" y="282004"/>
                      <a:pt x="124996" y="275248"/>
                    </a:cubicBezTo>
                    <a:cubicBezTo>
                      <a:pt x="85822" y="236064"/>
                      <a:pt x="46985" y="197218"/>
                      <a:pt x="8148" y="158034"/>
                    </a:cubicBezTo>
                    <a:cubicBezTo>
                      <a:pt x="-2659" y="147225"/>
                      <a:pt x="-2659" y="136753"/>
                      <a:pt x="7810" y="125944"/>
                    </a:cubicBezTo>
                    <a:cubicBezTo>
                      <a:pt x="46985" y="86423"/>
                      <a:pt x="86497" y="47239"/>
                      <a:pt x="125672" y="7717"/>
                    </a:cubicBezTo>
                    <a:cubicBezTo>
                      <a:pt x="132426" y="961"/>
                      <a:pt x="140193" y="-2416"/>
                      <a:pt x="149649" y="1975"/>
                    </a:cubicBezTo>
                    <a:cubicBezTo>
                      <a:pt x="158768" y="6028"/>
                      <a:pt x="162145" y="13798"/>
                      <a:pt x="162145" y="23593"/>
                    </a:cubicBezTo>
                    <a:cubicBezTo>
                      <a:pt x="161807" y="35754"/>
                      <a:pt x="161807" y="47577"/>
                      <a:pt x="161807" y="61088"/>
                    </a:cubicBezTo>
                    <a:close/>
                    <a:moveTo>
                      <a:pt x="120606" y="212081"/>
                    </a:moveTo>
                    <a:cubicBezTo>
                      <a:pt x="123308" y="186409"/>
                      <a:pt x="127360" y="182693"/>
                      <a:pt x="153027" y="182693"/>
                    </a:cubicBezTo>
                    <a:cubicBezTo>
                      <a:pt x="191864" y="182693"/>
                      <a:pt x="230363" y="182693"/>
                      <a:pt x="269200" y="182693"/>
                    </a:cubicBezTo>
                    <a:cubicBezTo>
                      <a:pt x="273590" y="182693"/>
                      <a:pt x="277980" y="182693"/>
                      <a:pt x="282033" y="182693"/>
                    </a:cubicBezTo>
                    <a:cubicBezTo>
                      <a:pt x="282033" y="154656"/>
                      <a:pt x="282033" y="128309"/>
                      <a:pt x="282033" y="101623"/>
                    </a:cubicBezTo>
                    <a:cubicBezTo>
                      <a:pt x="236104" y="101623"/>
                      <a:pt x="190850" y="101623"/>
                      <a:pt x="145935" y="101623"/>
                    </a:cubicBezTo>
                    <a:cubicBezTo>
                      <a:pt x="129049" y="101623"/>
                      <a:pt x="122295" y="94867"/>
                      <a:pt x="121281" y="78316"/>
                    </a:cubicBezTo>
                    <a:cubicBezTo>
                      <a:pt x="121281" y="76289"/>
                      <a:pt x="120944" y="74600"/>
                      <a:pt x="120944" y="75275"/>
                    </a:cubicBezTo>
                    <a:cubicBezTo>
                      <a:pt x="98317" y="97907"/>
                      <a:pt x="75015" y="121215"/>
                      <a:pt x="52388" y="143847"/>
                    </a:cubicBezTo>
                    <a:cubicBezTo>
                      <a:pt x="74002" y="165466"/>
                      <a:pt x="96966" y="188435"/>
                      <a:pt x="120606" y="212081"/>
                    </a:cubicBezTo>
                    <a:close/>
                  </a:path>
                </a:pathLst>
              </a:custGeom>
              <a:grpFill/>
              <a:ln w="33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8449200-955B-902C-8200-774C66C8C1C2}"/>
                  </a:ext>
                </a:extLst>
              </p:cNvPr>
              <p:cNvSpPr/>
              <p:nvPr/>
            </p:nvSpPr>
            <p:spPr>
              <a:xfrm>
                <a:off x="1313570" y="5814438"/>
                <a:ext cx="323866" cy="283340"/>
              </a:xfrm>
              <a:custGeom>
                <a:avLst/>
                <a:gdLst>
                  <a:gd name="connsiteX0" fmla="*/ 161764 w 323866"/>
                  <a:gd name="connsiteY0" fmla="*/ 222617 h 283340"/>
                  <a:gd name="connsiteX1" fmla="*/ 27017 w 323866"/>
                  <a:gd name="connsiteY1" fmla="*/ 222617 h 283340"/>
                  <a:gd name="connsiteX2" fmla="*/ 0 w 323866"/>
                  <a:gd name="connsiteY2" fmla="*/ 195256 h 283340"/>
                  <a:gd name="connsiteX3" fmla="*/ 0 w 323866"/>
                  <a:gd name="connsiteY3" fmla="*/ 86487 h 283340"/>
                  <a:gd name="connsiteX4" fmla="*/ 26004 w 323866"/>
                  <a:gd name="connsiteY4" fmla="*/ 60815 h 283340"/>
                  <a:gd name="connsiteX5" fmla="*/ 161764 w 323866"/>
                  <a:gd name="connsiteY5" fmla="*/ 60815 h 283340"/>
                  <a:gd name="connsiteX6" fmla="*/ 161764 w 323866"/>
                  <a:gd name="connsiteY6" fmla="*/ 25347 h 283340"/>
                  <a:gd name="connsiteX7" fmla="*/ 174597 w 323866"/>
                  <a:gd name="connsiteY7" fmla="*/ 1702 h 283340"/>
                  <a:gd name="connsiteX8" fmla="*/ 199588 w 323866"/>
                  <a:gd name="connsiteY8" fmla="*/ 8796 h 283340"/>
                  <a:gd name="connsiteX9" fmla="*/ 314748 w 323866"/>
                  <a:gd name="connsiteY9" fmla="*/ 124320 h 283340"/>
                  <a:gd name="connsiteX10" fmla="*/ 314748 w 323866"/>
                  <a:gd name="connsiteY10" fmla="*/ 159113 h 283340"/>
                  <a:gd name="connsiteX11" fmla="*/ 199588 w 323866"/>
                  <a:gd name="connsiteY11" fmla="*/ 274637 h 283340"/>
                  <a:gd name="connsiteX12" fmla="*/ 174597 w 323866"/>
                  <a:gd name="connsiteY12" fmla="*/ 281731 h 283340"/>
                  <a:gd name="connsiteX13" fmla="*/ 162102 w 323866"/>
                  <a:gd name="connsiteY13" fmla="*/ 259099 h 283340"/>
                  <a:gd name="connsiteX14" fmla="*/ 161764 w 323866"/>
                  <a:gd name="connsiteY14" fmla="*/ 222617 h 283340"/>
                  <a:gd name="connsiteX15" fmla="*/ 271859 w 323866"/>
                  <a:gd name="connsiteY15" fmla="*/ 142561 h 283340"/>
                  <a:gd name="connsiteX16" fmla="*/ 202965 w 323866"/>
                  <a:gd name="connsiteY16" fmla="*/ 73651 h 283340"/>
                  <a:gd name="connsiteX17" fmla="*/ 168181 w 323866"/>
                  <a:gd name="connsiteY17" fmla="*/ 101350 h 283340"/>
                  <a:gd name="connsiteX18" fmla="*/ 86117 w 323866"/>
                  <a:gd name="connsiteY18" fmla="*/ 101350 h 283340"/>
                  <a:gd name="connsiteX19" fmla="*/ 40863 w 323866"/>
                  <a:gd name="connsiteY19" fmla="*/ 101350 h 283340"/>
                  <a:gd name="connsiteX20" fmla="*/ 40863 w 323866"/>
                  <a:gd name="connsiteY20" fmla="*/ 182420 h 283340"/>
                  <a:gd name="connsiteX21" fmla="*/ 54034 w 323866"/>
                  <a:gd name="connsiteY21" fmla="*/ 182420 h 283340"/>
                  <a:gd name="connsiteX22" fmla="*/ 177975 w 323866"/>
                  <a:gd name="connsiteY22" fmla="*/ 182420 h 283340"/>
                  <a:gd name="connsiteX23" fmla="*/ 201952 w 323866"/>
                  <a:gd name="connsiteY23" fmla="*/ 205390 h 283340"/>
                  <a:gd name="connsiteX24" fmla="*/ 202965 w 323866"/>
                  <a:gd name="connsiteY24" fmla="*/ 211808 h 283340"/>
                  <a:gd name="connsiteX25" fmla="*/ 271859 w 323866"/>
                  <a:gd name="connsiteY25" fmla="*/ 142561 h 2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6" h="283340">
                    <a:moveTo>
                      <a:pt x="161764" y="222617"/>
                    </a:moveTo>
                    <a:cubicBezTo>
                      <a:pt x="115498" y="222617"/>
                      <a:pt x="71257" y="222617"/>
                      <a:pt x="27017" y="222617"/>
                    </a:cubicBezTo>
                    <a:cubicBezTo>
                      <a:pt x="6417" y="222617"/>
                      <a:pt x="0" y="216199"/>
                      <a:pt x="0" y="195256"/>
                    </a:cubicBezTo>
                    <a:cubicBezTo>
                      <a:pt x="0" y="159113"/>
                      <a:pt x="0" y="122631"/>
                      <a:pt x="0" y="86487"/>
                    </a:cubicBezTo>
                    <a:cubicBezTo>
                      <a:pt x="0" y="67571"/>
                      <a:pt x="7092" y="60815"/>
                      <a:pt x="26004" y="60815"/>
                    </a:cubicBezTo>
                    <a:cubicBezTo>
                      <a:pt x="70582" y="60815"/>
                      <a:pt x="115160" y="60815"/>
                      <a:pt x="161764" y="60815"/>
                    </a:cubicBezTo>
                    <a:cubicBezTo>
                      <a:pt x="161764" y="48655"/>
                      <a:pt x="162102" y="37170"/>
                      <a:pt x="161764" y="25347"/>
                    </a:cubicBezTo>
                    <a:cubicBezTo>
                      <a:pt x="161427" y="14876"/>
                      <a:pt x="164128" y="6093"/>
                      <a:pt x="174597" y="1702"/>
                    </a:cubicBezTo>
                    <a:cubicBezTo>
                      <a:pt x="184729" y="-2689"/>
                      <a:pt x="192496" y="2040"/>
                      <a:pt x="199588" y="8796"/>
                    </a:cubicBezTo>
                    <a:cubicBezTo>
                      <a:pt x="238087" y="47304"/>
                      <a:pt x="276587" y="85474"/>
                      <a:pt x="314748" y="124320"/>
                    </a:cubicBezTo>
                    <a:cubicBezTo>
                      <a:pt x="326906" y="136818"/>
                      <a:pt x="326906" y="146614"/>
                      <a:pt x="314748" y="159113"/>
                    </a:cubicBezTo>
                    <a:cubicBezTo>
                      <a:pt x="276249" y="197621"/>
                      <a:pt x="237750" y="236129"/>
                      <a:pt x="199588" y="274637"/>
                    </a:cubicBezTo>
                    <a:cubicBezTo>
                      <a:pt x="192496" y="281731"/>
                      <a:pt x="184729" y="285784"/>
                      <a:pt x="174597" y="281731"/>
                    </a:cubicBezTo>
                    <a:cubicBezTo>
                      <a:pt x="164804" y="277339"/>
                      <a:pt x="161764" y="269232"/>
                      <a:pt x="162102" y="259099"/>
                    </a:cubicBezTo>
                    <a:cubicBezTo>
                      <a:pt x="161764" y="247276"/>
                      <a:pt x="161764" y="235453"/>
                      <a:pt x="161764" y="222617"/>
                    </a:cubicBezTo>
                    <a:close/>
                    <a:moveTo>
                      <a:pt x="271859" y="142561"/>
                    </a:moveTo>
                    <a:cubicBezTo>
                      <a:pt x="248556" y="119253"/>
                      <a:pt x="225592" y="95946"/>
                      <a:pt x="202965" y="73651"/>
                    </a:cubicBezTo>
                    <a:cubicBezTo>
                      <a:pt x="198913" y="98986"/>
                      <a:pt x="195873" y="101350"/>
                      <a:pt x="168181" y="101350"/>
                    </a:cubicBezTo>
                    <a:cubicBezTo>
                      <a:pt x="140826" y="101350"/>
                      <a:pt x="113471" y="101350"/>
                      <a:pt x="86117" y="101350"/>
                    </a:cubicBezTo>
                    <a:cubicBezTo>
                      <a:pt x="71257" y="101350"/>
                      <a:pt x="56060" y="101350"/>
                      <a:pt x="40863" y="101350"/>
                    </a:cubicBezTo>
                    <a:cubicBezTo>
                      <a:pt x="40863" y="129049"/>
                      <a:pt x="40863" y="155397"/>
                      <a:pt x="40863" y="182420"/>
                    </a:cubicBezTo>
                    <a:cubicBezTo>
                      <a:pt x="45929" y="182420"/>
                      <a:pt x="49981" y="182420"/>
                      <a:pt x="54034" y="182420"/>
                    </a:cubicBezTo>
                    <a:cubicBezTo>
                      <a:pt x="95235" y="182420"/>
                      <a:pt x="136436" y="182420"/>
                      <a:pt x="177975" y="182420"/>
                    </a:cubicBezTo>
                    <a:cubicBezTo>
                      <a:pt x="193847" y="182420"/>
                      <a:pt x="200601" y="189514"/>
                      <a:pt x="201952" y="205390"/>
                    </a:cubicBezTo>
                    <a:cubicBezTo>
                      <a:pt x="201952" y="207417"/>
                      <a:pt x="202628" y="209781"/>
                      <a:pt x="202965" y="211808"/>
                    </a:cubicBezTo>
                    <a:cubicBezTo>
                      <a:pt x="226943" y="187825"/>
                      <a:pt x="249570" y="164855"/>
                      <a:pt x="271859" y="142561"/>
                    </a:cubicBezTo>
                    <a:close/>
                  </a:path>
                </a:pathLst>
              </a:custGeom>
              <a:grpFill/>
              <a:ln w="337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9DD516A-07EC-BBA8-C66E-9CDAE94BBAF6}"/>
                  </a:ext>
                </a:extLst>
              </p:cNvPr>
              <p:cNvSpPr/>
              <p:nvPr/>
            </p:nvSpPr>
            <p:spPr>
              <a:xfrm>
                <a:off x="1191265" y="5510777"/>
                <a:ext cx="283731" cy="283871"/>
              </a:xfrm>
              <a:custGeom>
                <a:avLst/>
                <a:gdLst>
                  <a:gd name="connsiteX0" fmla="*/ 221592 w 283731"/>
                  <a:gd name="connsiteY0" fmla="*/ 177002 h 283871"/>
                  <a:gd name="connsiteX1" fmla="*/ 129734 w 283731"/>
                  <a:gd name="connsiteY1" fmla="*/ 268882 h 283871"/>
                  <a:gd name="connsiteX2" fmla="*/ 120616 w 283731"/>
                  <a:gd name="connsiteY2" fmla="*/ 277664 h 283871"/>
                  <a:gd name="connsiteX3" fmla="*/ 92248 w 283731"/>
                  <a:gd name="connsiteY3" fmla="*/ 277664 h 283871"/>
                  <a:gd name="connsiteX4" fmla="*/ 6469 w 283731"/>
                  <a:gd name="connsiteY4" fmla="*/ 191865 h 283871"/>
                  <a:gd name="connsiteX5" fmla="*/ 8833 w 283731"/>
                  <a:gd name="connsiteY5" fmla="*/ 160788 h 283871"/>
                  <a:gd name="connsiteX6" fmla="*/ 96301 w 283731"/>
                  <a:gd name="connsiteY6" fmla="*/ 72963 h 283871"/>
                  <a:gd name="connsiteX7" fmla="*/ 106770 w 283731"/>
                  <a:gd name="connsiteY7" fmla="*/ 62154 h 283871"/>
                  <a:gd name="connsiteX8" fmla="*/ 80091 w 283731"/>
                  <a:gd name="connsiteY8" fmla="*/ 36819 h 283871"/>
                  <a:gd name="connsiteX9" fmla="*/ 73336 w 283731"/>
                  <a:gd name="connsiteY9" fmla="*/ 13174 h 283871"/>
                  <a:gd name="connsiteX10" fmla="*/ 95625 w 283731"/>
                  <a:gd name="connsiteY10" fmla="*/ 0 h 283871"/>
                  <a:gd name="connsiteX11" fmla="*/ 259754 w 283731"/>
                  <a:gd name="connsiteY11" fmla="*/ 0 h 283871"/>
                  <a:gd name="connsiteX12" fmla="*/ 283731 w 283731"/>
                  <a:gd name="connsiteY12" fmla="*/ 23983 h 283871"/>
                  <a:gd name="connsiteX13" fmla="*/ 283731 w 283731"/>
                  <a:gd name="connsiteY13" fmla="*/ 188487 h 283871"/>
                  <a:gd name="connsiteX14" fmla="*/ 270561 w 283731"/>
                  <a:gd name="connsiteY14" fmla="*/ 210782 h 283871"/>
                  <a:gd name="connsiteX15" fmla="*/ 246921 w 283731"/>
                  <a:gd name="connsiteY15" fmla="*/ 204026 h 283871"/>
                  <a:gd name="connsiteX16" fmla="*/ 221592 w 283731"/>
                  <a:gd name="connsiteY16" fmla="*/ 177002 h 283871"/>
                  <a:gd name="connsiteX17" fmla="*/ 107108 w 283731"/>
                  <a:gd name="connsiteY17" fmla="*/ 233414 h 283871"/>
                  <a:gd name="connsiteX18" fmla="*/ 115888 w 283731"/>
                  <a:gd name="connsiteY18" fmla="*/ 224969 h 283871"/>
                  <a:gd name="connsiteX19" fmla="*/ 203356 w 283731"/>
                  <a:gd name="connsiteY19" fmla="*/ 137481 h 283871"/>
                  <a:gd name="connsiteX20" fmla="*/ 236451 w 283731"/>
                  <a:gd name="connsiteY20" fmla="*/ 136468 h 283871"/>
                  <a:gd name="connsiteX21" fmla="*/ 242530 w 283731"/>
                  <a:gd name="connsiteY21" fmla="*/ 140859 h 283871"/>
                  <a:gd name="connsiteX22" fmla="*/ 242530 w 283731"/>
                  <a:gd name="connsiteY22" fmla="*/ 41210 h 283871"/>
                  <a:gd name="connsiteX23" fmla="*/ 143581 w 283731"/>
                  <a:gd name="connsiteY23" fmla="*/ 41210 h 283871"/>
                  <a:gd name="connsiteX24" fmla="*/ 138515 w 283731"/>
                  <a:gd name="connsiteY24" fmla="*/ 88163 h 283871"/>
                  <a:gd name="connsiteX25" fmla="*/ 92924 w 283731"/>
                  <a:gd name="connsiteY25" fmla="*/ 133765 h 283871"/>
                  <a:gd name="connsiteX26" fmla="*/ 49696 w 283731"/>
                  <a:gd name="connsiteY26" fmla="*/ 176665 h 283871"/>
                  <a:gd name="connsiteX27" fmla="*/ 107108 w 283731"/>
                  <a:gd name="connsiteY27" fmla="*/ 233414 h 28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31" h="283871">
                    <a:moveTo>
                      <a:pt x="221592" y="177002"/>
                    </a:moveTo>
                    <a:cubicBezTo>
                      <a:pt x="189847" y="208755"/>
                      <a:pt x="159791" y="238818"/>
                      <a:pt x="129734" y="268882"/>
                    </a:cubicBezTo>
                    <a:cubicBezTo>
                      <a:pt x="126695" y="271922"/>
                      <a:pt x="123993" y="274962"/>
                      <a:pt x="120616" y="277664"/>
                    </a:cubicBezTo>
                    <a:cubicBezTo>
                      <a:pt x="111160" y="285771"/>
                      <a:pt x="101029" y="286109"/>
                      <a:pt x="92248" y="277664"/>
                    </a:cubicBezTo>
                    <a:cubicBezTo>
                      <a:pt x="63543" y="249290"/>
                      <a:pt x="34837" y="220915"/>
                      <a:pt x="6469" y="191865"/>
                    </a:cubicBezTo>
                    <a:cubicBezTo>
                      <a:pt x="-2987" y="182069"/>
                      <a:pt x="-1974" y="171598"/>
                      <a:pt x="8833" y="160788"/>
                    </a:cubicBezTo>
                    <a:cubicBezTo>
                      <a:pt x="37877" y="131401"/>
                      <a:pt x="67258" y="102351"/>
                      <a:pt x="96301" y="72963"/>
                    </a:cubicBezTo>
                    <a:cubicBezTo>
                      <a:pt x="99340" y="69923"/>
                      <a:pt x="102042" y="66883"/>
                      <a:pt x="106770" y="62154"/>
                    </a:cubicBezTo>
                    <a:cubicBezTo>
                      <a:pt x="97652" y="53371"/>
                      <a:pt x="88871" y="45264"/>
                      <a:pt x="80091" y="36819"/>
                    </a:cubicBezTo>
                    <a:cubicBezTo>
                      <a:pt x="73336" y="30401"/>
                      <a:pt x="69284" y="22632"/>
                      <a:pt x="73336" y="13174"/>
                    </a:cubicBezTo>
                    <a:cubicBezTo>
                      <a:pt x="77389" y="3378"/>
                      <a:pt x="85156" y="0"/>
                      <a:pt x="95625" y="0"/>
                    </a:cubicBezTo>
                    <a:cubicBezTo>
                      <a:pt x="150335" y="0"/>
                      <a:pt x="205044" y="0"/>
                      <a:pt x="259754" y="0"/>
                    </a:cubicBezTo>
                    <a:cubicBezTo>
                      <a:pt x="276302" y="0"/>
                      <a:pt x="283731" y="7431"/>
                      <a:pt x="283731" y="23983"/>
                    </a:cubicBezTo>
                    <a:cubicBezTo>
                      <a:pt x="283731" y="78705"/>
                      <a:pt x="283731" y="133427"/>
                      <a:pt x="283731" y="188487"/>
                    </a:cubicBezTo>
                    <a:cubicBezTo>
                      <a:pt x="283731" y="198621"/>
                      <a:pt x="280692" y="206728"/>
                      <a:pt x="270561" y="210782"/>
                    </a:cubicBezTo>
                    <a:cubicBezTo>
                      <a:pt x="260767" y="214835"/>
                      <a:pt x="253337" y="210782"/>
                      <a:pt x="246921" y="204026"/>
                    </a:cubicBezTo>
                    <a:cubicBezTo>
                      <a:pt x="238816" y="195581"/>
                      <a:pt x="231048" y="186798"/>
                      <a:pt x="221592" y="177002"/>
                    </a:cubicBezTo>
                    <a:close/>
                    <a:moveTo>
                      <a:pt x="107108" y="233414"/>
                    </a:moveTo>
                    <a:cubicBezTo>
                      <a:pt x="110147" y="230711"/>
                      <a:pt x="113186" y="228009"/>
                      <a:pt x="115888" y="224969"/>
                    </a:cubicBezTo>
                    <a:cubicBezTo>
                      <a:pt x="144931" y="195919"/>
                      <a:pt x="173975" y="166531"/>
                      <a:pt x="203356" y="137481"/>
                    </a:cubicBezTo>
                    <a:cubicBezTo>
                      <a:pt x="215176" y="125996"/>
                      <a:pt x="223956" y="125658"/>
                      <a:pt x="236451" y="136468"/>
                    </a:cubicBezTo>
                    <a:cubicBezTo>
                      <a:pt x="238140" y="137819"/>
                      <a:pt x="240166" y="139170"/>
                      <a:pt x="242530" y="140859"/>
                    </a:cubicBezTo>
                    <a:cubicBezTo>
                      <a:pt x="242530" y="107080"/>
                      <a:pt x="242530" y="74314"/>
                      <a:pt x="242530" y="41210"/>
                    </a:cubicBezTo>
                    <a:cubicBezTo>
                      <a:pt x="209097" y="41210"/>
                      <a:pt x="176676" y="41210"/>
                      <a:pt x="143581" y="41210"/>
                    </a:cubicBezTo>
                    <a:cubicBezTo>
                      <a:pt x="159453" y="64856"/>
                      <a:pt x="159115" y="67220"/>
                      <a:pt x="138515" y="88163"/>
                    </a:cubicBezTo>
                    <a:cubicBezTo>
                      <a:pt x="123318" y="103364"/>
                      <a:pt x="108121" y="118565"/>
                      <a:pt x="92924" y="133765"/>
                    </a:cubicBezTo>
                    <a:cubicBezTo>
                      <a:pt x="78402" y="148290"/>
                      <a:pt x="63880" y="162815"/>
                      <a:pt x="49696" y="176665"/>
                    </a:cubicBezTo>
                    <a:cubicBezTo>
                      <a:pt x="69621" y="195919"/>
                      <a:pt x="87858" y="214159"/>
                      <a:pt x="107108" y="233414"/>
                    </a:cubicBezTo>
                    <a:close/>
                  </a:path>
                </a:pathLst>
              </a:custGeom>
              <a:grpFill/>
              <a:ln w="337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A851BC-FE90-CEC7-CECC-B29E6DA31533}"/>
                  </a:ext>
                </a:extLst>
              </p:cNvPr>
              <p:cNvSpPr/>
              <p:nvPr/>
            </p:nvSpPr>
            <p:spPr>
              <a:xfrm>
                <a:off x="585123" y="5510777"/>
                <a:ext cx="283805" cy="283730"/>
              </a:xfrm>
              <a:custGeom>
                <a:avLst/>
                <a:gdLst>
                  <a:gd name="connsiteX0" fmla="*/ 177299 w 283805"/>
                  <a:gd name="connsiteY0" fmla="*/ 62491 h 283730"/>
                  <a:gd name="connsiteX1" fmla="*/ 267131 w 283805"/>
                  <a:gd name="connsiteY1" fmla="*/ 152344 h 283730"/>
                  <a:gd name="connsiteX2" fmla="*/ 277600 w 283805"/>
                  <a:gd name="connsiteY2" fmla="*/ 163153 h 283730"/>
                  <a:gd name="connsiteX3" fmla="*/ 277600 w 283805"/>
                  <a:gd name="connsiteY3" fmla="*/ 191527 h 283730"/>
                  <a:gd name="connsiteX4" fmla="*/ 191821 w 283805"/>
                  <a:gd name="connsiteY4" fmla="*/ 277326 h 283730"/>
                  <a:gd name="connsiteX5" fmla="*/ 159738 w 283805"/>
                  <a:gd name="connsiteY5" fmla="*/ 273948 h 283730"/>
                  <a:gd name="connsiteX6" fmla="*/ 73959 w 283805"/>
                  <a:gd name="connsiteY6" fmla="*/ 188150 h 283730"/>
                  <a:gd name="connsiteX7" fmla="*/ 64165 w 283805"/>
                  <a:gd name="connsiteY7" fmla="*/ 174638 h 283730"/>
                  <a:gd name="connsiteX8" fmla="*/ 36811 w 283805"/>
                  <a:gd name="connsiteY8" fmla="*/ 203688 h 283730"/>
                  <a:gd name="connsiteX9" fmla="*/ 13171 w 283805"/>
                  <a:gd name="connsiteY9" fmla="*/ 210444 h 283730"/>
                  <a:gd name="connsiteX10" fmla="*/ 0 w 283805"/>
                  <a:gd name="connsiteY10" fmla="*/ 188150 h 283730"/>
                  <a:gd name="connsiteX11" fmla="*/ 0 w 283805"/>
                  <a:gd name="connsiteY11" fmla="*/ 23983 h 283730"/>
                  <a:gd name="connsiteX12" fmla="*/ 23978 w 283805"/>
                  <a:gd name="connsiteY12" fmla="*/ 0 h 283730"/>
                  <a:gd name="connsiteX13" fmla="*/ 188106 w 283805"/>
                  <a:gd name="connsiteY13" fmla="*/ 0 h 283730"/>
                  <a:gd name="connsiteX14" fmla="*/ 210395 w 283805"/>
                  <a:gd name="connsiteY14" fmla="*/ 13174 h 283730"/>
                  <a:gd name="connsiteX15" fmla="*/ 203978 w 283805"/>
                  <a:gd name="connsiteY15" fmla="*/ 37157 h 283730"/>
                  <a:gd name="connsiteX16" fmla="*/ 177299 w 283805"/>
                  <a:gd name="connsiteY16" fmla="*/ 62491 h 283730"/>
                  <a:gd name="connsiteX17" fmla="*/ 141164 w 283805"/>
                  <a:gd name="connsiteY17" fmla="*/ 41548 h 283730"/>
                  <a:gd name="connsiteX18" fmla="*/ 40526 w 283805"/>
                  <a:gd name="connsiteY18" fmla="*/ 41548 h 283730"/>
                  <a:gd name="connsiteX19" fmla="*/ 40526 w 283805"/>
                  <a:gd name="connsiteY19" fmla="*/ 91541 h 283730"/>
                  <a:gd name="connsiteX20" fmla="*/ 40526 w 283805"/>
                  <a:gd name="connsiteY20" fmla="*/ 141197 h 283730"/>
                  <a:gd name="connsiteX21" fmla="*/ 86454 w 283805"/>
                  <a:gd name="connsiteY21" fmla="*/ 143561 h 283730"/>
                  <a:gd name="connsiteX22" fmla="*/ 163115 w 283805"/>
                  <a:gd name="connsiteY22" fmla="*/ 220577 h 283730"/>
                  <a:gd name="connsiteX23" fmla="*/ 173922 w 283805"/>
                  <a:gd name="connsiteY23" fmla="*/ 236116 h 283730"/>
                  <a:gd name="connsiteX24" fmla="*/ 233359 w 283805"/>
                  <a:gd name="connsiteY24" fmla="*/ 176665 h 283730"/>
                  <a:gd name="connsiteX25" fmla="*/ 225254 w 283805"/>
                  <a:gd name="connsiteY25" fmla="*/ 168220 h 283730"/>
                  <a:gd name="connsiteX26" fmla="*/ 138462 w 283805"/>
                  <a:gd name="connsiteY26" fmla="*/ 81408 h 283730"/>
                  <a:gd name="connsiteX27" fmla="*/ 137111 w 283805"/>
                  <a:gd name="connsiteY27" fmla="*/ 45602 h 283730"/>
                  <a:gd name="connsiteX28" fmla="*/ 141164 w 283805"/>
                  <a:gd name="connsiteY28" fmla="*/ 41548 h 2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805" h="283730">
                    <a:moveTo>
                      <a:pt x="177299" y="62491"/>
                    </a:moveTo>
                    <a:cubicBezTo>
                      <a:pt x="208031" y="93568"/>
                      <a:pt x="237750" y="122956"/>
                      <a:pt x="267131" y="152344"/>
                    </a:cubicBezTo>
                    <a:cubicBezTo>
                      <a:pt x="270846" y="156059"/>
                      <a:pt x="274560" y="159437"/>
                      <a:pt x="277600" y="163153"/>
                    </a:cubicBezTo>
                    <a:cubicBezTo>
                      <a:pt x="285705" y="172611"/>
                      <a:pt x="286043" y="182745"/>
                      <a:pt x="277600" y="191527"/>
                    </a:cubicBezTo>
                    <a:cubicBezTo>
                      <a:pt x="249232" y="220577"/>
                      <a:pt x="220864" y="248952"/>
                      <a:pt x="191821" y="277326"/>
                    </a:cubicBezTo>
                    <a:cubicBezTo>
                      <a:pt x="182027" y="287122"/>
                      <a:pt x="171220" y="285433"/>
                      <a:pt x="159738" y="273948"/>
                    </a:cubicBezTo>
                    <a:cubicBezTo>
                      <a:pt x="131033" y="245574"/>
                      <a:pt x="102327" y="216862"/>
                      <a:pt x="73959" y="188150"/>
                    </a:cubicBezTo>
                    <a:cubicBezTo>
                      <a:pt x="70582" y="184772"/>
                      <a:pt x="68556" y="180718"/>
                      <a:pt x="64165" y="174638"/>
                    </a:cubicBezTo>
                    <a:cubicBezTo>
                      <a:pt x="53359" y="186123"/>
                      <a:pt x="45254" y="194905"/>
                      <a:pt x="36811" y="203688"/>
                    </a:cubicBezTo>
                    <a:cubicBezTo>
                      <a:pt x="30394" y="210444"/>
                      <a:pt x="22627" y="214497"/>
                      <a:pt x="13171" y="210444"/>
                    </a:cubicBezTo>
                    <a:cubicBezTo>
                      <a:pt x="3377" y="206390"/>
                      <a:pt x="0" y="198621"/>
                      <a:pt x="0" y="188150"/>
                    </a:cubicBezTo>
                    <a:cubicBezTo>
                      <a:pt x="0" y="133427"/>
                      <a:pt x="0" y="78705"/>
                      <a:pt x="0" y="23983"/>
                    </a:cubicBezTo>
                    <a:cubicBezTo>
                      <a:pt x="0" y="7431"/>
                      <a:pt x="7430" y="0"/>
                      <a:pt x="23978" y="0"/>
                    </a:cubicBezTo>
                    <a:cubicBezTo>
                      <a:pt x="78687" y="0"/>
                      <a:pt x="133396" y="0"/>
                      <a:pt x="188106" y="0"/>
                    </a:cubicBezTo>
                    <a:cubicBezTo>
                      <a:pt x="198237" y="0"/>
                      <a:pt x="206342" y="3040"/>
                      <a:pt x="210395" y="13174"/>
                    </a:cubicBezTo>
                    <a:cubicBezTo>
                      <a:pt x="214448" y="22970"/>
                      <a:pt x="210395" y="30401"/>
                      <a:pt x="203978" y="37157"/>
                    </a:cubicBezTo>
                    <a:cubicBezTo>
                      <a:pt x="195536" y="45264"/>
                      <a:pt x="187093" y="53371"/>
                      <a:pt x="177299" y="62491"/>
                    </a:cubicBezTo>
                    <a:close/>
                    <a:moveTo>
                      <a:pt x="141164" y="41548"/>
                    </a:moveTo>
                    <a:cubicBezTo>
                      <a:pt x="106717" y="41548"/>
                      <a:pt x="73959" y="41548"/>
                      <a:pt x="40526" y="41548"/>
                    </a:cubicBezTo>
                    <a:cubicBezTo>
                      <a:pt x="40526" y="58776"/>
                      <a:pt x="40526" y="75327"/>
                      <a:pt x="40526" y="91541"/>
                    </a:cubicBezTo>
                    <a:cubicBezTo>
                      <a:pt x="40526" y="107755"/>
                      <a:pt x="40526" y="123969"/>
                      <a:pt x="40526" y="141197"/>
                    </a:cubicBezTo>
                    <a:cubicBezTo>
                      <a:pt x="63152" y="123969"/>
                      <a:pt x="67205" y="124307"/>
                      <a:pt x="86454" y="143561"/>
                    </a:cubicBezTo>
                    <a:cubicBezTo>
                      <a:pt x="112121" y="169233"/>
                      <a:pt x="137787" y="194568"/>
                      <a:pt x="163115" y="220577"/>
                    </a:cubicBezTo>
                    <a:cubicBezTo>
                      <a:pt x="167843" y="225307"/>
                      <a:pt x="170883" y="231387"/>
                      <a:pt x="173922" y="236116"/>
                    </a:cubicBezTo>
                    <a:cubicBezTo>
                      <a:pt x="195873" y="214159"/>
                      <a:pt x="214448" y="195581"/>
                      <a:pt x="233359" y="176665"/>
                    </a:cubicBezTo>
                    <a:cubicBezTo>
                      <a:pt x="230996" y="174300"/>
                      <a:pt x="228294" y="171260"/>
                      <a:pt x="225254" y="168220"/>
                    </a:cubicBezTo>
                    <a:cubicBezTo>
                      <a:pt x="196549" y="139170"/>
                      <a:pt x="167505" y="110458"/>
                      <a:pt x="138462" y="81408"/>
                    </a:cubicBezTo>
                    <a:cubicBezTo>
                      <a:pt x="124954" y="67896"/>
                      <a:pt x="124616" y="59789"/>
                      <a:pt x="137111" y="45602"/>
                    </a:cubicBezTo>
                    <a:cubicBezTo>
                      <a:pt x="138462" y="44926"/>
                      <a:pt x="139475" y="43575"/>
                      <a:pt x="141164" y="41548"/>
                    </a:cubicBezTo>
                    <a:close/>
                  </a:path>
                </a:pathLst>
              </a:custGeom>
              <a:grpFill/>
              <a:ln w="337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485968-FA0B-6508-24C2-560F12D165E4}"/>
                  </a:ext>
                </a:extLst>
              </p:cNvPr>
              <p:cNvSpPr/>
              <p:nvPr/>
            </p:nvSpPr>
            <p:spPr>
              <a:xfrm>
                <a:off x="960322" y="5401333"/>
                <a:ext cx="137143" cy="230711"/>
              </a:xfrm>
              <a:custGeom>
                <a:avLst/>
                <a:gdLst>
                  <a:gd name="connsiteX0" fmla="*/ 0 w 137143"/>
                  <a:gd name="connsiteY0" fmla="*/ 68234 h 230711"/>
                  <a:gd name="connsiteX1" fmla="*/ 68218 w 137143"/>
                  <a:gd name="connsiteY1" fmla="*/ 0 h 230711"/>
                  <a:gd name="connsiteX2" fmla="*/ 137111 w 137143"/>
                  <a:gd name="connsiteY2" fmla="*/ 68909 h 230711"/>
                  <a:gd name="connsiteX3" fmla="*/ 132721 w 137143"/>
                  <a:gd name="connsiteY3" fmla="*/ 69247 h 230711"/>
                  <a:gd name="connsiteX4" fmla="*/ 110432 w 137143"/>
                  <a:gd name="connsiteY4" fmla="*/ 92555 h 230711"/>
                  <a:gd name="connsiteX5" fmla="*/ 110432 w 137143"/>
                  <a:gd name="connsiteY5" fmla="*/ 216524 h 230711"/>
                  <a:gd name="connsiteX6" fmla="*/ 110432 w 137143"/>
                  <a:gd name="connsiteY6" fmla="*/ 230711 h 230711"/>
                  <a:gd name="connsiteX7" fmla="*/ 29381 w 137143"/>
                  <a:gd name="connsiteY7" fmla="*/ 230711 h 230711"/>
                  <a:gd name="connsiteX8" fmla="*/ 29381 w 137143"/>
                  <a:gd name="connsiteY8" fmla="*/ 217200 h 230711"/>
                  <a:gd name="connsiteX9" fmla="*/ 29381 w 137143"/>
                  <a:gd name="connsiteY9" fmla="*/ 101000 h 230711"/>
                  <a:gd name="connsiteX10" fmla="*/ 0 w 137143"/>
                  <a:gd name="connsiteY10" fmla="*/ 68234 h 2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43" h="230711">
                    <a:moveTo>
                      <a:pt x="0" y="68234"/>
                    </a:moveTo>
                    <a:cubicBezTo>
                      <a:pt x="23640" y="44588"/>
                      <a:pt x="46604" y="21619"/>
                      <a:pt x="68218" y="0"/>
                    </a:cubicBezTo>
                    <a:cubicBezTo>
                      <a:pt x="90845" y="22632"/>
                      <a:pt x="114147" y="45940"/>
                      <a:pt x="137111" y="68909"/>
                    </a:cubicBezTo>
                    <a:cubicBezTo>
                      <a:pt x="137449" y="68909"/>
                      <a:pt x="135085" y="68909"/>
                      <a:pt x="132721" y="69247"/>
                    </a:cubicBezTo>
                    <a:cubicBezTo>
                      <a:pt x="117862" y="70261"/>
                      <a:pt x="110770" y="77354"/>
                      <a:pt x="110432" y="92555"/>
                    </a:cubicBezTo>
                    <a:cubicBezTo>
                      <a:pt x="110094" y="133765"/>
                      <a:pt x="110432" y="174976"/>
                      <a:pt x="110432" y="216524"/>
                    </a:cubicBezTo>
                    <a:cubicBezTo>
                      <a:pt x="110432" y="220915"/>
                      <a:pt x="110432" y="225644"/>
                      <a:pt x="110432" y="230711"/>
                    </a:cubicBezTo>
                    <a:cubicBezTo>
                      <a:pt x="83077" y="230711"/>
                      <a:pt x="57411" y="230711"/>
                      <a:pt x="29381" y="230711"/>
                    </a:cubicBezTo>
                    <a:cubicBezTo>
                      <a:pt x="29381" y="226320"/>
                      <a:pt x="29381" y="221929"/>
                      <a:pt x="29381" y="217200"/>
                    </a:cubicBezTo>
                    <a:cubicBezTo>
                      <a:pt x="29381" y="178354"/>
                      <a:pt x="29381" y="139845"/>
                      <a:pt x="29381" y="101000"/>
                    </a:cubicBezTo>
                    <a:cubicBezTo>
                      <a:pt x="29381" y="74990"/>
                      <a:pt x="25666" y="70598"/>
                      <a:pt x="0" y="68234"/>
                    </a:cubicBezTo>
                    <a:close/>
                  </a:path>
                </a:pathLst>
              </a:custGeom>
              <a:solidFill>
                <a:srgbClr val="F16924"/>
              </a:solidFill>
              <a:ln w="337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EB0B9F5-0414-7DFC-393B-D190BB7A884B}"/>
                  </a:ext>
                </a:extLst>
              </p:cNvPr>
              <p:cNvSpPr/>
              <p:nvPr/>
            </p:nvSpPr>
            <p:spPr>
              <a:xfrm>
                <a:off x="476042" y="5888951"/>
                <a:ext cx="229644" cy="136956"/>
              </a:xfrm>
              <a:custGeom>
                <a:avLst/>
                <a:gdLst>
                  <a:gd name="connsiteX0" fmla="*/ 67880 w 229644"/>
                  <a:gd name="connsiteY0" fmla="*/ 136957 h 136956"/>
                  <a:gd name="connsiteX1" fmla="*/ 0 w 229644"/>
                  <a:gd name="connsiteY1" fmla="*/ 68723 h 136956"/>
                  <a:gd name="connsiteX2" fmla="*/ 68556 w 229644"/>
                  <a:gd name="connsiteY2" fmla="*/ 151 h 136956"/>
                  <a:gd name="connsiteX3" fmla="*/ 68893 w 229644"/>
                  <a:gd name="connsiteY3" fmla="*/ 3191 h 136956"/>
                  <a:gd name="connsiteX4" fmla="*/ 93546 w 229644"/>
                  <a:gd name="connsiteY4" fmla="*/ 26499 h 136956"/>
                  <a:gd name="connsiteX5" fmla="*/ 229645 w 229644"/>
                  <a:gd name="connsiteY5" fmla="*/ 26499 h 136956"/>
                  <a:gd name="connsiteX6" fmla="*/ 229645 w 229644"/>
                  <a:gd name="connsiteY6" fmla="*/ 107569 h 136956"/>
                  <a:gd name="connsiteX7" fmla="*/ 216812 w 229644"/>
                  <a:gd name="connsiteY7" fmla="*/ 107569 h 136956"/>
                  <a:gd name="connsiteX8" fmla="*/ 100638 w 229644"/>
                  <a:gd name="connsiteY8" fmla="*/ 107569 h 136956"/>
                  <a:gd name="connsiteX9" fmla="*/ 67880 w 229644"/>
                  <a:gd name="connsiteY9" fmla="*/ 136957 h 1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644" h="136956">
                    <a:moveTo>
                      <a:pt x="67880" y="136957"/>
                    </a:moveTo>
                    <a:cubicBezTo>
                      <a:pt x="44240" y="113311"/>
                      <a:pt x="21276" y="90341"/>
                      <a:pt x="0" y="68723"/>
                    </a:cubicBezTo>
                    <a:cubicBezTo>
                      <a:pt x="22627" y="46091"/>
                      <a:pt x="45929" y="22783"/>
                      <a:pt x="68556" y="151"/>
                    </a:cubicBezTo>
                    <a:cubicBezTo>
                      <a:pt x="68556" y="-524"/>
                      <a:pt x="68556" y="1165"/>
                      <a:pt x="68893" y="3191"/>
                    </a:cubicBezTo>
                    <a:cubicBezTo>
                      <a:pt x="69907" y="19743"/>
                      <a:pt x="76661" y="26499"/>
                      <a:pt x="93546" y="26499"/>
                    </a:cubicBezTo>
                    <a:cubicBezTo>
                      <a:pt x="138462" y="26499"/>
                      <a:pt x="183716" y="26499"/>
                      <a:pt x="229645" y="26499"/>
                    </a:cubicBezTo>
                    <a:cubicBezTo>
                      <a:pt x="229645" y="53184"/>
                      <a:pt x="229645" y="79532"/>
                      <a:pt x="229645" y="107569"/>
                    </a:cubicBezTo>
                    <a:cubicBezTo>
                      <a:pt x="225592" y="107569"/>
                      <a:pt x="221202" y="107569"/>
                      <a:pt x="216812" y="107569"/>
                    </a:cubicBezTo>
                    <a:cubicBezTo>
                      <a:pt x="177975" y="107569"/>
                      <a:pt x="139475" y="107569"/>
                      <a:pt x="100638" y="107569"/>
                    </a:cubicBezTo>
                    <a:cubicBezTo>
                      <a:pt x="74635" y="107569"/>
                      <a:pt x="70244" y="111285"/>
                      <a:pt x="67880" y="136957"/>
                    </a:cubicBezTo>
                    <a:close/>
                  </a:path>
                </a:pathLst>
              </a:custGeom>
              <a:solidFill>
                <a:srgbClr val="F16924"/>
              </a:solidFill>
              <a:ln w="337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DEDFCB6-3701-FD5B-6ECC-EE2751701A94}"/>
                  </a:ext>
                </a:extLst>
              </p:cNvPr>
              <p:cNvSpPr/>
              <p:nvPr/>
            </p:nvSpPr>
            <p:spPr>
              <a:xfrm>
                <a:off x="1354433" y="5887752"/>
                <a:ext cx="230995" cy="138156"/>
              </a:xfrm>
              <a:custGeom>
                <a:avLst/>
                <a:gdLst>
                  <a:gd name="connsiteX0" fmla="*/ 230996 w 230995"/>
                  <a:gd name="connsiteY0" fmla="*/ 69247 h 138156"/>
                  <a:gd name="connsiteX1" fmla="*/ 162102 w 230995"/>
                  <a:gd name="connsiteY1" fmla="*/ 138156 h 138156"/>
                  <a:gd name="connsiteX2" fmla="*/ 161089 w 230995"/>
                  <a:gd name="connsiteY2" fmla="*/ 131738 h 138156"/>
                  <a:gd name="connsiteX3" fmla="*/ 137111 w 230995"/>
                  <a:gd name="connsiteY3" fmla="*/ 108769 h 138156"/>
                  <a:gd name="connsiteX4" fmla="*/ 13171 w 230995"/>
                  <a:gd name="connsiteY4" fmla="*/ 108769 h 138156"/>
                  <a:gd name="connsiteX5" fmla="*/ 0 w 230995"/>
                  <a:gd name="connsiteY5" fmla="*/ 108769 h 138156"/>
                  <a:gd name="connsiteX6" fmla="*/ 0 w 230995"/>
                  <a:gd name="connsiteY6" fmla="*/ 27699 h 138156"/>
                  <a:gd name="connsiteX7" fmla="*/ 45254 w 230995"/>
                  <a:gd name="connsiteY7" fmla="*/ 27699 h 138156"/>
                  <a:gd name="connsiteX8" fmla="*/ 127318 w 230995"/>
                  <a:gd name="connsiteY8" fmla="*/ 27699 h 138156"/>
                  <a:gd name="connsiteX9" fmla="*/ 162102 w 230995"/>
                  <a:gd name="connsiteY9" fmla="*/ 0 h 138156"/>
                  <a:gd name="connsiteX10" fmla="*/ 230996 w 230995"/>
                  <a:gd name="connsiteY10" fmla="*/ 69247 h 1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995" h="138156">
                    <a:moveTo>
                      <a:pt x="230996" y="69247"/>
                    </a:moveTo>
                    <a:cubicBezTo>
                      <a:pt x="208707" y="91541"/>
                      <a:pt x="185742" y="114511"/>
                      <a:pt x="162102" y="138156"/>
                    </a:cubicBezTo>
                    <a:cubicBezTo>
                      <a:pt x="161764" y="135792"/>
                      <a:pt x="161089" y="133765"/>
                      <a:pt x="161089" y="131738"/>
                    </a:cubicBezTo>
                    <a:cubicBezTo>
                      <a:pt x="160076" y="115862"/>
                      <a:pt x="153322" y="108769"/>
                      <a:pt x="137111" y="108769"/>
                    </a:cubicBezTo>
                    <a:cubicBezTo>
                      <a:pt x="95910" y="108769"/>
                      <a:pt x="54709" y="108769"/>
                      <a:pt x="13171" y="108769"/>
                    </a:cubicBezTo>
                    <a:cubicBezTo>
                      <a:pt x="9118" y="108769"/>
                      <a:pt x="4728" y="108769"/>
                      <a:pt x="0" y="108769"/>
                    </a:cubicBezTo>
                    <a:cubicBezTo>
                      <a:pt x="0" y="81745"/>
                      <a:pt x="0" y="55398"/>
                      <a:pt x="0" y="27699"/>
                    </a:cubicBezTo>
                    <a:cubicBezTo>
                      <a:pt x="15197" y="27699"/>
                      <a:pt x="30057" y="27699"/>
                      <a:pt x="45254" y="27699"/>
                    </a:cubicBezTo>
                    <a:cubicBezTo>
                      <a:pt x="72608" y="27699"/>
                      <a:pt x="99963" y="27699"/>
                      <a:pt x="127318" y="27699"/>
                    </a:cubicBezTo>
                    <a:cubicBezTo>
                      <a:pt x="155010" y="27699"/>
                      <a:pt x="158050" y="25334"/>
                      <a:pt x="162102" y="0"/>
                    </a:cubicBezTo>
                    <a:cubicBezTo>
                      <a:pt x="184729" y="22632"/>
                      <a:pt x="207693" y="45940"/>
                      <a:pt x="230996" y="69247"/>
                    </a:cubicBezTo>
                    <a:close/>
                  </a:path>
                </a:pathLst>
              </a:custGeom>
              <a:solidFill>
                <a:srgbClr val="F16924"/>
              </a:solidFill>
              <a:ln w="3371"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59826C51-0ABD-9A78-9496-0165F694DDD4}"/>
                  </a:ext>
                </a:extLst>
              </p:cNvPr>
              <p:cNvSpPr/>
              <p:nvPr/>
            </p:nvSpPr>
            <p:spPr>
              <a:xfrm>
                <a:off x="1241299" y="5551650"/>
                <a:ext cx="192833" cy="192540"/>
              </a:xfrm>
              <a:custGeom>
                <a:avLst/>
                <a:gdLst>
                  <a:gd name="connsiteX0" fmla="*/ 57073 w 192833"/>
                  <a:gd name="connsiteY0" fmla="*/ 192541 h 192540"/>
                  <a:gd name="connsiteX1" fmla="*/ 0 w 192833"/>
                  <a:gd name="connsiteY1" fmla="*/ 135454 h 192540"/>
                  <a:gd name="connsiteX2" fmla="*/ 43227 w 192833"/>
                  <a:gd name="connsiteY2" fmla="*/ 92555 h 192540"/>
                  <a:gd name="connsiteX3" fmla="*/ 88818 w 192833"/>
                  <a:gd name="connsiteY3" fmla="*/ 46953 h 192540"/>
                  <a:gd name="connsiteX4" fmla="*/ 93884 w 192833"/>
                  <a:gd name="connsiteY4" fmla="*/ 0 h 192540"/>
                  <a:gd name="connsiteX5" fmla="*/ 192834 w 192833"/>
                  <a:gd name="connsiteY5" fmla="*/ 0 h 192540"/>
                  <a:gd name="connsiteX6" fmla="*/ 192834 w 192833"/>
                  <a:gd name="connsiteY6" fmla="*/ 99648 h 192540"/>
                  <a:gd name="connsiteX7" fmla="*/ 186755 w 192833"/>
                  <a:gd name="connsiteY7" fmla="*/ 95257 h 192540"/>
                  <a:gd name="connsiteX8" fmla="*/ 153659 w 192833"/>
                  <a:gd name="connsiteY8" fmla="*/ 96270 h 192540"/>
                  <a:gd name="connsiteX9" fmla="*/ 66192 w 192833"/>
                  <a:gd name="connsiteY9" fmla="*/ 183758 h 192540"/>
                  <a:gd name="connsiteX10" fmla="*/ 57073 w 192833"/>
                  <a:gd name="connsiteY10" fmla="*/ 192541 h 1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833" h="192540">
                    <a:moveTo>
                      <a:pt x="57073" y="192541"/>
                    </a:moveTo>
                    <a:cubicBezTo>
                      <a:pt x="37824" y="173287"/>
                      <a:pt x="19250" y="154708"/>
                      <a:pt x="0" y="135454"/>
                    </a:cubicBezTo>
                    <a:cubicBezTo>
                      <a:pt x="13846" y="121605"/>
                      <a:pt x="28706" y="107080"/>
                      <a:pt x="43227" y="92555"/>
                    </a:cubicBezTo>
                    <a:cubicBezTo>
                      <a:pt x="58424" y="77354"/>
                      <a:pt x="73621" y="62154"/>
                      <a:pt x="88818" y="46953"/>
                    </a:cubicBezTo>
                    <a:cubicBezTo>
                      <a:pt x="109419" y="26348"/>
                      <a:pt x="109756" y="23645"/>
                      <a:pt x="93884" y="0"/>
                    </a:cubicBezTo>
                    <a:cubicBezTo>
                      <a:pt x="126980" y="0"/>
                      <a:pt x="159400" y="0"/>
                      <a:pt x="192834" y="0"/>
                    </a:cubicBezTo>
                    <a:cubicBezTo>
                      <a:pt x="192834" y="33104"/>
                      <a:pt x="192834" y="65531"/>
                      <a:pt x="192834" y="99648"/>
                    </a:cubicBezTo>
                    <a:cubicBezTo>
                      <a:pt x="190470" y="97959"/>
                      <a:pt x="188444" y="96946"/>
                      <a:pt x="186755" y="95257"/>
                    </a:cubicBezTo>
                    <a:cubicBezTo>
                      <a:pt x="174260" y="84786"/>
                      <a:pt x="165479" y="84786"/>
                      <a:pt x="153659" y="96270"/>
                    </a:cubicBezTo>
                    <a:cubicBezTo>
                      <a:pt x="124278" y="125320"/>
                      <a:pt x="95235" y="154708"/>
                      <a:pt x="66192" y="183758"/>
                    </a:cubicBezTo>
                    <a:cubicBezTo>
                      <a:pt x="63152" y="187136"/>
                      <a:pt x="60113" y="189839"/>
                      <a:pt x="57073" y="192541"/>
                    </a:cubicBezTo>
                    <a:close/>
                  </a:path>
                </a:pathLst>
              </a:custGeom>
              <a:solidFill>
                <a:srgbClr val="F16924"/>
              </a:solidFill>
              <a:ln w="33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2A8365E-06B6-99BB-4FB3-F9207299D92A}"/>
                  </a:ext>
                </a:extLst>
              </p:cNvPr>
              <p:cNvSpPr/>
              <p:nvPr/>
            </p:nvSpPr>
            <p:spPr>
              <a:xfrm>
                <a:off x="625987" y="5552325"/>
                <a:ext cx="192833" cy="194905"/>
              </a:xfrm>
              <a:custGeom>
                <a:avLst/>
                <a:gdLst>
                  <a:gd name="connsiteX0" fmla="*/ 100301 w 192833"/>
                  <a:gd name="connsiteY0" fmla="*/ 0 h 194905"/>
                  <a:gd name="connsiteX1" fmla="*/ 96586 w 192833"/>
                  <a:gd name="connsiteY1" fmla="*/ 4391 h 194905"/>
                  <a:gd name="connsiteX2" fmla="*/ 97937 w 192833"/>
                  <a:gd name="connsiteY2" fmla="*/ 40197 h 194905"/>
                  <a:gd name="connsiteX3" fmla="*/ 184729 w 192833"/>
                  <a:gd name="connsiteY3" fmla="*/ 127009 h 194905"/>
                  <a:gd name="connsiteX4" fmla="*/ 192834 w 192833"/>
                  <a:gd name="connsiteY4" fmla="*/ 135454 h 194905"/>
                  <a:gd name="connsiteX5" fmla="*/ 133396 w 192833"/>
                  <a:gd name="connsiteY5" fmla="*/ 194905 h 194905"/>
                  <a:gd name="connsiteX6" fmla="*/ 122590 w 192833"/>
                  <a:gd name="connsiteY6" fmla="*/ 179367 h 194905"/>
                  <a:gd name="connsiteX7" fmla="*/ 45929 w 192833"/>
                  <a:gd name="connsiteY7" fmla="*/ 102351 h 194905"/>
                  <a:gd name="connsiteX8" fmla="*/ 0 w 192833"/>
                  <a:gd name="connsiteY8" fmla="*/ 99986 h 194905"/>
                  <a:gd name="connsiteX9" fmla="*/ 0 w 192833"/>
                  <a:gd name="connsiteY9" fmla="*/ 50331 h 194905"/>
                  <a:gd name="connsiteX10" fmla="*/ 0 w 192833"/>
                  <a:gd name="connsiteY10" fmla="*/ 338 h 194905"/>
                  <a:gd name="connsiteX11" fmla="*/ 100301 w 192833"/>
                  <a:gd name="connsiteY11" fmla="*/ 0 h 19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33" h="194905">
                    <a:moveTo>
                      <a:pt x="100301" y="0"/>
                    </a:moveTo>
                    <a:cubicBezTo>
                      <a:pt x="98612" y="2027"/>
                      <a:pt x="97599" y="3378"/>
                      <a:pt x="96586" y="4391"/>
                    </a:cubicBezTo>
                    <a:cubicBezTo>
                      <a:pt x="84428" y="18579"/>
                      <a:pt x="84428" y="26685"/>
                      <a:pt x="97937" y="40197"/>
                    </a:cubicBezTo>
                    <a:cubicBezTo>
                      <a:pt x="126642" y="69247"/>
                      <a:pt x="155686" y="97959"/>
                      <a:pt x="184729" y="127009"/>
                    </a:cubicBezTo>
                    <a:cubicBezTo>
                      <a:pt x="187768" y="130050"/>
                      <a:pt x="190470" y="133090"/>
                      <a:pt x="192834" y="135454"/>
                    </a:cubicBezTo>
                    <a:cubicBezTo>
                      <a:pt x="173922" y="154370"/>
                      <a:pt x="155348" y="172949"/>
                      <a:pt x="133396" y="194905"/>
                    </a:cubicBezTo>
                    <a:cubicBezTo>
                      <a:pt x="130019" y="190176"/>
                      <a:pt x="126980" y="184096"/>
                      <a:pt x="122590" y="179367"/>
                    </a:cubicBezTo>
                    <a:cubicBezTo>
                      <a:pt x="97261" y="153357"/>
                      <a:pt x="71595" y="128023"/>
                      <a:pt x="45929" y="102351"/>
                    </a:cubicBezTo>
                    <a:cubicBezTo>
                      <a:pt x="26679" y="83097"/>
                      <a:pt x="22289" y="82759"/>
                      <a:pt x="0" y="99986"/>
                    </a:cubicBezTo>
                    <a:cubicBezTo>
                      <a:pt x="0" y="82421"/>
                      <a:pt x="0" y="66545"/>
                      <a:pt x="0" y="50331"/>
                    </a:cubicBezTo>
                    <a:cubicBezTo>
                      <a:pt x="0" y="33779"/>
                      <a:pt x="0" y="17565"/>
                      <a:pt x="0" y="338"/>
                    </a:cubicBezTo>
                    <a:cubicBezTo>
                      <a:pt x="33096" y="0"/>
                      <a:pt x="65854" y="0"/>
                      <a:pt x="100301" y="0"/>
                    </a:cubicBezTo>
                    <a:close/>
                  </a:path>
                </a:pathLst>
              </a:custGeom>
              <a:solidFill>
                <a:srgbClr val="F16924"/>
              </a:solidFill>
              <a:ln w="3371" cap="flat">
                <a:noFill/>
                <a:prstDash val="solid"/>
                <a:miter/>
              </a:ln>
            </p:spPr>
            <p:txBody>
              <a:bodyPr rtlCol="0" anchor="ctr"/>
              <a:lstStyle/>
              <a:p>
                <a:endParaRPr lang="en-US"/>
              </a:p>
            </p:txBody>
          </p:sp>
        </p:grpSp>
        <p:sp>
          <p:nvSpPr>
            <p:cNvPr id="27" name="Freeform 26">
              <a:extLst>
                <a:ext uri="{FF2B5EF4-FFF2-40B4-BE49-F238E27FC236}">
                  <a16:creationId xmlns:a16="http://schemas.microsoft.com/office/drawing/2014/main" id="{78892564-9FDE-E42C-23BE-700FC13AF916}"/>
                </a:ext>
              </a:extLst>
            </p:cNvPr>
            <p:cNvSpPr/>
            <p:nvPr/>
          </p:nvSpPr>
          <p:spPr>
            <a:xfrm>
              <a:off x="893117" y="6088737"/>
              <a:ext cx="240451" cy="319888"/>
            </a:xfrm>
            <a:custGeom>
              <a:avLst/>
              <a:gdLst>
                <a:gd name="connsiteX0" fmla="*/ 240451 w 240451"/>
                <a:gd name="connsiteY0" fmla="*/ 300972 h 319888"/>
                <a:gd name="connsiteX1" fmla="*/ 167843 w 240451"/>
                <a:gd name="connsiteY1" fmla="*/ 319888 h 319888"/>
                <a:gd name="connsiteX2" fmla="*/ 60451 w 240451"/>
                <a:gd name="connsiteY2" fmla="*/ 270908 h 319888"/>
                <a:gd name="connsiteX3" fmla="*/ 30394 w 240451"/>
                <a:gd name="connsiteY3" fmla="*/ 199972 h 319888"/>
                <a:gd name="connsiteX4" fmla="*/ 0 w 240451"/>
                <a:gd name="connsiteY4" fmla="*/ 199972 h 319888"/>
                <a:gd name="connsiteX5" fmla="*/ 0 w 240451"/>
                <a:gd name="connsiteY5" fmla="*/ 170922 h 319888"/>
                <a:gd name="connsiteX6" fmla="*/ 26679 w 240451"/>
                <a:gd name="connsiteY6" fmla="*/ 170922 h 319888"/>
                <a:gd name="connsiteX7" fmla="*/ 26679 w 240451"/>
                <a:gd name="connsiteY7" fmla="*/ 163153 h 319888"/>
                <a:gd name="connsiteX8" fmla="*/ 27692 w 240451"/>
                <a:gd name="connsiteY8" fmla="*/ 145926 h 319888"/>
                <a:gd name="connsiteX9" fmla="*/ 0 w 240451"/>
                <a:gd name="connsiteY9" fmla="*/ 145926 h 319888"/>
                <a:gd name="connsiteX10" fmla="*/ 0 w 240451"/>
                <a:gd name="connsiteY10" fmla="*/ 116538 h 319888"/>
                <a:gd name="connsiteX11" fmla="*/ 31745 w 240451"/>
                <a:gd name="connsiteY11" fmla="*/ 116538 h 319888"/>
                <a:gd name="connsiteX12" fmla="*/ 67543 w 240451"/>
                <a:gd name="connsiteY12" fmla="*/ 44588 h 319888"/>
                <a:gd name="connsiteX13" fmla="*/ 170207 w 240451"/>
                <a:gd name="connsiteY13" fmla="*/ 0 h 319888"/>
                <a:gd name="connsiteX14" fmla="*/ 238087 w 240451"/>
                <a:gd name="connsiteY14" fmla="*/ 14863 h 319888"/>
                <a:gd name="connsiteX15" fmla="*/ 226267 w 240451"/>
                <a:gd name="connsiteY15" fmla="*/ 59113 h 319888"/>
                <a:gd name="connsiteX16" fmla="*/ 172909 w 240451"/>
                <a:gd name="connsiteY16" fmla="*/ 46277 h 319888"/>
                <a:gd name="connsiteX17" fmla="*/ 112458 w 240451"/>
                <a:gd name="connsiteY17" fmla="*/ 72287 h 319888"/>
                <a:gd name="connsiteX18" fmla="*/ 91520 w 240451"/>
                <a:gd name="connsiteY18" fmla="*/ 116538 h 319888"/>
                <a:gd name="connsiteX19" fmla="*/ 216136 w 240451"/>
                <a:gd name="connsiteY19" fmla="*/ 116538 h 319888"/>
                <a:gd name="connsiteX20" fmla="*/ 216136 w 240451"/>
                <a:gd name="connsiteY20" fmla="*/ 145926 h 319888"/>
                <a:gd name="connsiteX21" fmla="*/ 85779 w 240451"/>
                <a:gd name="connsiteY21" fmla="*/ 145926 h 319888"/>
                <a:gd name="connsiteX22" fmla="*/ 84766 w 240451"/>
                <a:gd name="connsiteY22" fmla="*/ 162477 h 319888"/>
                <a:gd name="connsiteX23" fmla="*/ 84766 w 240451"/>
                <a:gd name="connsiteY23" fmla="*/ 170584 h 319888"/>
                <a:gd name="connsiteX24" fmla="*/ 216136 w 240451"/>
                <a:gd name="connsiteY24" fmla="*/ 170584 h 319888"/>
                <a:gd name="connsiteX25" fmla="*/ 216136 w 240451"/>
                <a:gd name="connsiteY25" fmla="*/ 199634 h 319888"/>
                <a:gd name="connsiteX26" fmla="*/ 90169 w 240451"/>
                <a:gd name="connsiteY26" fmla="*/ 199634 h 319888"/>
                <a:gd name="connsiteX27" fmla="*/ 110770 w 240451"/>
                <a:gd name="connsiteY27" fmla="*/ 246250 h 319888"/>
                <a:gd name="connsiteX28" fmla="*/ 174597 w 240451"/>
                <a:gd name="connsiteY28" fmla="*/ 271922 h 319888"/>
                <a:gd name="connsiteX29" fmla="*/ 230658 w 240451"/>
                <a:gd name="connsiteY29" fmla="*/ 257735 h 319888"/>
                <a:gd name="connsiteX30" fmla="*/ 240451 w 240451"/>
                <a:gd name="connsiteY30" fmla="*/ 300972 h 3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451" h="319888">
                  <a:moveTo>
                    <a:pt x="240451" y="300972"/>
                  </a:moveTo>
                  <a:cubicBezTo>
                    <a:pt x="224917" y="310430"/>
                    <a:pt x="198237" y="319888"/>
                    <a:pt x="167843" y="319888"/>
                  </a:cubicBezTo>
                  <a:cubicBezTo>
                    <a:pt x="124616" y="319888"/>
                    <a:pt x="85441" y="302661"/>
                    <a:pt x="60451" y="270908"/>
                  </a:cubicBezTo>
                  <a:cubicBezTo>
                    <a:pt x="45253" y="253343"/>
                    <a:pt x="34784" y="229698"/>
                    <a:pt x="30394" y="199972"/>
                  </a:cubicBezTo>
                  <a:lnTo>
                    <a:pt x="0" y="199972"/>
                  </a:lnTo>
                  <a:lnTo>
                    <a:pt x="0" y="170922"/>
                  </a:lnTo>
                  <a:lnTo>
                    <a:pt x="26679" y="170922"/>
                  </a:lnTo>
                  <a:cubicBezTo>
                    <a:pt x="26679" y="168558"/>
                    <a:pt x="26679" y="165855"/>
                    <a:pt x="26679" y="163153"/>
                  </a:cubicBezTo>
                  <a:cubicBezTo>
                    <a:pt x="26679" y="157411"/>
                    <a:pt x="27017" y="151330"/>
                    <a:pt x="27692" y="145926"/>
                  </a:cubicBezTo>
                  <a:lnTo>
                    <a:pt x="0" y="145926"/>
                  </a:lnTo>
                  <a:lnTo>
                    <a:pt x="0" y="116538"/>
                  </a:lnTo>
                  <a:lnTo>
                    <a:pt x="31745" y="116538"/>
                  </a:lnTo>
                  <a:cubicBezTo>
                    <a:pt x="37486" y="87488"/>
                    <a:pt x="50319" y="62829"/>
                    <a:pt x="67543" y="44588"/>
                  </a:cubicBezTo>
                  <a:cubicBezTo>
                    <a:pt x="93209" y="16214"/>
                    <a:pt x="127993" y="0"/>
                    <a:pt x="170207" y="0"/>
                  </a:cubicBezTo>
                  <a:cubicBezTo>
                    <a:pt x="198575" y="0"/>
                    <a:pt x="222553" y="7094"/>
                    <a:pt x="238087" y="14863"/>
                  </a:cubicBezTo>
                  <a:lnTo>
                    <a:pt x="226267" y="59113"/>
                  </a:lnTo>
                  <a:cubicBezTo>
                    <a:pt x="213772" y="52358"/>
                    <a:pt x="194522" y="46277"/>
                    <a:pt x="172909" y="46277"/>
                  </a:cubicBezTo>
                  <a:cubicBezTo>
                    <a:pt x="149269" y="46277"/>
                    <a:pt x="128331" y="54722"/>
                    <a:pt x="112458" y="72287"/>
                  </a:cubicBezTo>
                  <a:cubicBezTo>
                    <a:pt x="102327" y="82759"/>
                    <a:pt x="95235" y="98297"/>
                    <a:pt x="91520" y="116538"/>
                  </a:cubicBezTo>
                  <a:lnTo>
                    <a:pt x="216136" y="116538"/>
                  </a:lnTo>
                  <a:lnTo>
                    <a:pt x="216136" y="145926"/>
                  </a:lnTo>
                  <a:lnTo>
                    <a:pt x="85779" y="145926"/>
                  </a:lnTo>
                  <a:cubicBezTo>
                    <a:pt x="84766" y="150993"/>
                    <a:pt x="84766" y="156735"/>
                    <a:pt x="84766" y="162477"/>
                  </a:cubicBezTo>
                  <a:cubicBezTo>
                    <a:pt x="84766" y="165180"/>
                    <a:pt x="84766" y="167544"/>
                    <a:pt x="84766" y="170584"/>
                  </a:cubicBezTo>
                  <a:lnTo>
                    <a:pt x="216136" y="170584"/>
                  </a:lnTo>
                  <a:lnTo>
                    <a:pt x="216136" y="199634"/>
                  </a:lnTo>
                  <a:lnTo>
                    <a:pt x="90169" y="199634"/>
                  </a:lnTo>
                  <a:cubicBezTo>
                    <a:pt x="93546" y="220240"/>
                    <a:pt x="100638" y="235440"/>
                    <a:pt x="110770" y="246250"/>
                  </a:cubicBezTo>
                  <a:cubicBezTo>
                    <a:pt x="126980" y="263815"/>
                    <a:pt x="149607" y="271922"/>
                    <a:pt x="174597" y="271922"/>
                  </a:cubicBezTo>
                  <a:cubicBezTo>
                    <a:pt x="197900" y="271922"/>
                    <a:pt x="219851" y="263815"/>
                    <a:pt x="230658" y="257735"/>
                  </a:cubicBezTo>
                  <a:lnTo>
                    <a:pt x="240451" y="300972"/>
                  </a:lnTo>
                  <a:close/>
                </a:path>
              </a:pathLst>
            </a:custGeom>
            <a:grpFill/>
            <a:ln w="3371" cap="flat">
              <a:noFill/>
              <a:prstDash val="solid"/>
              <a:miter/>
            </a:ln>
          </p:spPr>
          <p:txBody>
            <a:bodyPr rtlCol="0" anchor="ctr"/>
            <a:lstStyle/>
            <a:p>
              <a:endParaRPr lang="en-US"/>
            </a:p>
          </p:txBody>
        </p:sp>
      </p:grpSp>
    </p:spTree>
    <p:extLst>
      <p:ext uri="{BB962C8B-B14F-4D97-AF65-F5344CB8AC3E}">
        <p14:creationId xmlns:p14="http://schemas.microsoft.com/office/powerpoint/2010/main" val="1951151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901C51D-D68F-131D-3EA9-1DD42AC0348A}"/>
              </a:ext>
            </a:extLst>
          </p:cNvPr>
          <p:cNvSpPr/>
          <p:nvPr/>
        </p:nvSpPr>
        <p:spPr>
          <a:xfrm>
            <a:off x="0" y="6231592"/>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2314420"/>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467212" y="413413"/>
            <a:ext cx="3501447" cy="1260395"/>
          </a:xfrm>
        </p:spPr>
        <p:txBody>
          <a:bodyPr>
            <a:normAutofit/>
          </a:bodyPr>
          <a:lstStyle/>
          <a:p>
            <a:r>
              <a:rPr lang="en-US" dirty="0" err="1">
                <a:solidFill>
                  <a:schemeClr val="bg1"/>
                </a:solidFill>
              </a:rPr>
              <a:t>Bruttogewinn</a:t>
            </a:r>
            <a:r>
              <a:rPr lang="en-US" dirty="0">
                <a:solidFill>
                  <a:schemeClr val="bg1"/>
                </a:solidFill>
              </a:rPr>
              <a:t>-marge</a:t>
            </a:r>
          </a:p>
          <a:p>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584502" y="241719"/>
            <a:ext cx="7295511" cy="1900215"/>
          </a:xfrm>
        </p:spPr>
        <p:txBody>
          <a:bodyPr>
            <a:normAutofit/>
          </a:bodyPr>
          <a:lstStyle/>
          <a:p>
            <a:pPr marL="15875" indent="-15875">
              <a:lnSpc>
                <a:spcPts val="2280"/>
              </a:lnSpc>
              <a:spcBef>
                <a:spcPts val="0"/>
              </a:spcBef>
            </a:pPr>
            <a:r>
              <a:rPr lang="en-US" sz="1800" dirty="0">
                <a:solidFill>
                  <a:schemeClr val="bg1"/>
                </a:solidFill>
              </a:rPr>
              <a:t>Die </a:t>
            </a:r>
            <a:r>
              <a:rPr lang="en-US" sz="1800" dirty="0" err="1">
                <a:solidFill>
                  <a:schemeClr val="bg1"/>
                </a:solidFill>
              </a:rPr>
              <a:t>Bruttogewinnmarge</a:t>
            </a:r>
            <a:r>
              <a:rPr lang="en-US" sz="1800" dirty="0">
                <a:solidFill>
                  <a:schemeClr val="bg1"/>
                </a:solidFill>
              </a:rPr>
              <a:t> </a:t>
            </a:r>
            <a:r>
              <a:rPr lang="en-US" sz="1800" dirty="0" err="1">
                <a:solidFill>
                  <a:schemeClr val="bg1"/>
                </a:solidFill>
              </a:rPr>
              <a:t>ist</a:t>
            </a:r>
            <a:r>
              <a:rPr lang="en-US" sz="1800" dirty="0">
                <a:solidFill>
                  <a:schemeClr val="bg1"/>
                </a:solidFill>
              </a:rPr>
              <a:t> eine Kennzahl, die </a:t>
            </a:r>
            <a:r>
              <a:rPr lang="en-US" sz="1800" dirty="0" err="1">
                <a:solidFill>
                  <a:schemeClr val="bg1"/>
                </a:solidFill>
              </a:rPr>
              <a:t>Analyst:innen</a:t>
            </a:r>
            <a:r>
              <a:rPr lang="en-US" sz="1800" dirty="0">
                <a:solidFill>
                  <a:schemeClr val="bg1"/>
                </a:solidFill>
              </a:rPr>
              <a:t> zur Beurteilung der finanziellen Gesundheit eines Unternehmens verwenden, indem sie den </a:t>
            </a:r>
            <a:r>
              <a:rPr lang="en-US" sz="1800" dirty="0" err="1">
                <a:solidFill>
                  <a:schemeClr val="bg1"/>
                </a:solidFill>
              </a:rPr>
              <a:t>Betrag</a:t>
            </a:r>
            <a:r>
              <a:rPr lang="en-US" sz="1800" dirty="0">
                <a:solidFill>
                  <a:schemeClr val="bg1"/>
                </a:solidFill>
              </a:rPr>
              <a:t> berechnen, der nach Abzug der Kosten der verkauften Waren (COGS) vom Produktverkauf übrig bleibt.  Die </a:t>
            </a:r>
            <a:r>
              <a:rPr lang="en-US" sz="1800" dirty="0" err="1">
                <a:solidFill>
                  <a:schemeClr val="bg1"/>
                </a:solidFill>
              </a:rPr>
              <a:t>Bruttogewinnmarge</a:t>
            </a:r>
            <a:r>
              <a:rPr lang="en-US" sz="1800" dirty="0">
                <a:solidFill>
                  <a:schemeClr val="bg1"/>
                </a:solidFill>
              </a:rPr>
              <a:t> wird häufig als Prozentsatz des Umsatzes ausgedrückt und manchmal auch als Bruttomargenquote bezeichnet.</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79114" y="5878152"/>
            <a:ext cx="638614" cy="790584"/>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EDA13E"/>
            </a:solidFill>
            <a:ln w="320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grpFill/>
            <a:ln w="320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grpFill/>
            <a:ln w="320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grpFill/>
            <a:ln w="320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91392" y="4533024"/>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EDA13E"/>
            </a:solidFill>
            <a:ln w="3201"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0"/>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519739"/>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EDA13E"/>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EDA13E"/>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mc:AlternateContent xmlns:mc="http://schemas.openxmlformats.org/markup-compatibility/2006" xmlns:a14="http://schemas.microsoft.com/office/drawing/2010/main">
        <mc:Choice Requires="a14">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580522" y="2472893"/>
                <a:ext cx="10250320"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ts val="2280"/>
                  </a:lnSpc>
                  <a:spcBef>
                    <a:spcPts val="0"/>
                  </a:spcBef>
                </a:pPr>
                <a:r>
                  <a:rPr lang="en-US" sz="2000" b="1" dirty="0">
                    <a:solidFill>
                      <a:srgbClr val="EDA13E"/>
                    </a:solidFill>
                  </a:rPr>
                  <a:t>Was sagt </a:t>
                </a:r>
                <a:r>
                  <a:rPr lang="en-US" sz="2000" b="1" dirty="0" err="1">
                    <a:solidFill>
                      <a:srgbClr val="EDA13E"/>
                    </a:solidFill>
                  </a:rPr>
                  <a:t>Ihnen</a:t>
                </a:r>
                <a:r>
                  <a:rPr lang="en-US" sz="2000" b="1" dirty="0">
                    <a:solidFill>
                      <a:srgbClr val="EDA13E"/>
                    </a:solidFill>
                  </a:rPr>
                  <a:t> </a:t>
                </a:r>
                <a:r>
                  <a:rPr lang="en-US" sz="2000" b="1" dirty="0" err="1">
                    <a:solidFill>
                      <a:srgbClr val="EDA13E"/>
                    </a:solidFill>
                  </a:rPr>
                  <a:t>diese</a:t>
                </a:r>
                <a:r>
                  <a:rPr lang="en-US" sz="2000" b="1" dirty="0">
                    <a:solidFill>
                      <a:srgbClr val="EDA13E"/>
                    </a:solidFill>
                  </a:rPr>
                  <a:t> </a:t>
                </a:r>
                <a:r>
                  <a:rPr lang="en-US" sz="2000" b="1" dirty="0" err="1">
                    <a:solidFill>
                      <a:srgbClr val="EDA13E"/>
                    </a:solidFill>
                  </a:rPr>
                  <a:t>Zahl</a:t>
                </a:r>
                <a:r>
                  <a:rPr lang="en-US" sz="2000" b="1" dirty="0">
                    <a:solidFill>
                      <a:srgbClr val="EDA13E"/>
                    </a:solidFill>
                  </a:rPr>
                  <a:t>?</a:t>
                </a:r>
              </a:p>
              <a:p>
                <a:pPr marL="15875" indent="-15875">
                  <a:lnSpc>
                    <a:spcPts val="1880"/>
                  </a:lnSpc>
                  <a:spcBef>
                    <a:spcPts val="0"/>
                  </a:spcBef>
                </a:pPr>
                <a:r>
                  <a:rPr lang="en-US" sz="1600" dirty="0">
                    <a:solidFill>
                      <a:srgbClr val="595959"/>
                    </a:solidFill>
                  </a:rPr>
                  <a:t>Wenn die Bruttogewinnspanne eines Unternehmens stark schwankt, kann dies auf schlechte Managementpraktiken und/oder minderwertige Produkte hindeuten. Solche Schwankungen können gerechtfertigt sein, wenn ein Unternehmen sein Geschäftsmodell grundlegend ändert; in diesem Fall sollten vorübergehende Schwankungen kein Grund zur Sorge sein. Wenn ein Unternehmen z. B. beschließt, bestimmte Funktionen der Lieferkette zu automatisieren, mögen die Anfangsinvestitionen hoch sein, aber die Warenkosten sinken letztendlich aufgrund der geringeren Arbeitskosten.</a:t>
                </a:r>
              </a:p>
              <a:p>
                <a:pPr marL="15875" indent="-15875">
                  <a:lnSpc>
                    <a:spcPts val="2280"/>
                  </a:lnSpc>
                  <a:spcBef>
                    <a:spcPts val="0"/>
                  </a:spcBef>
                </a:pPr>
                <a:endParaRPr lang="en-US" sz="2000" dirty="0"/>
              </a:p>
              <a:p>
                <a:pPr marL="15875" indent="-15875">
                  <a:lnSpc>
                    <a:spcPts val="2280"/>
                  </a:lnSpc>
                  <a:spcBef>
                    <a:spcPts val="0"/>
                  </a:spcBef>
                </a:pPr>
                <a:r>
                  <a:rPr lang="en-US" sz="2000" b="1" dirty="0">
                    <a:solidFill>
                      <a:srgbClr val="EDA13E"/>
                    </a:solidFill>
                  </a:rPr>
                  <a:t>Wie man </a:t>
                </a:r>
                <a:r>
                  <a:rPr lang="en-US" sz="2000" b="1" dirty="0" err="1">
                    <a:solidFill>
                      <a:srgbClr val="EDA13E"/>
                    </a:solidFill>
                  </a:rPr>
                  <a:t>sie</a:t>
                </a:r>
                <a:r>
                  <a:rPr lang="en-US" sz="2000" b="1" dirty="0">
                    <a:solidFill>
                      <a:srgbClr val="EDA13E"/>
                    </a:solidFill>
                  </a:rPr>
                  <a:t> </a:t>
                </a:r>
                <a:r>
                  <a:rPr lang="en-US" sz="2000" b="1" dirty="0" err="1">
                    <a:solidFill>
                      <a:srgbClr val="EDA13E"/>
                    </a:solidFill>
                  </a:rPr>
                  <a:t>berechnet</a:t>
                </a:r>
                <a:endParaRPr lang="en-US" sz="2000" b="1" dirty="0">
                  <a:solidFill>
                    <a:srgbClr val="EDA13E"/>
                  </a:solidFill>
                </a:endParaRPr>
              </a:p>
              <a:p>
                <a:pPr marL="15875" indent="-15875">
                  <a:lnSpc>
                    <a:spcPts val="1880"/>
                  </a:lnSpc>
                  <a:spcBef>
                    <a:spcPts val="0"/>
                  </a:spcBef>
                </a:pPr>
                <a:r>
                  <a:rPr lang="en-US" sz="1600" dirty="0">
                    <a:solidFill>
                      <a:srgbClr val="595959"/>
                    </a:solidFill>
                  </a:rPr>
                  <a:t>Die prozentuale Bruttogewinnspanne eines Unternehmens wird berechnet, indem zunächst die Kosten der verkauften Waren (COGS) vom Nettoumsatz (Bruttoumsatz abzüglich Retouren, Wertberichtigungen und Rabatte) abgezogen werden. Diese Zahl </a:t>
                </a:r>
                <a:r>
                  <a:rPr lang="en-US" sz="1600" dirty="0">
                    <a:solidFill>
                      <a:srgbClr val="595959"/>
                    </a:solidFill>
                    <a:cs typeface="Calibri" panose="020F0502020204030204" pitchFamily="34" charset="0"/>
                  </a:rPr>
                  <a:t>wird dann durch den Nettoumsatz geteilt, um die </a:t>
                </a:r>
                <a:r>
                  <a:rPr lang="en-US" sz="1600" dirty="0" err="1">
                    <a:solidFill>
                      <a:srgbClr val="595959"/>
                    </a:solidFill>
                    <a:cs typeface="Calibri" panose="020F0502020204030204" pitchFamily="34" charset="0"/>
                  </a:rPr>
                  <a:t>Bruttogewinnmarge</a:t>
                </a:r>
                <a:r>
                  <a:rPr lang="en-US" sz="1600" dirty="0">
                    <a:solidFill>
                      <a:srgbClr val="595959"/>
                    </a:solidFill>
                    <a:cs typeface="Calibri" panose="020F0502020204030204" pitchFamily="34" charset="0"/>
                  </a:rPr>
                  <a:t> in Prozent zu berechnen.</a:t>
                </a:r>
              </a:p>
              <a:p>
                <a:pPr marL="15875" indent="-15875">
                  <a:lnSpc>
                    <a:spcPts val="2280"/>
                  </a:lnSpc>
                  <a:spcBef>
                    <a:spcPts val="0"/>
                  </a:spcBef>
                </a:pPr>
                <a:endParaRPr lang="en-US" sz="2000" dirty="0">
                  <a:solidFill>
                    <a:srgbClr val="595959"/>
                  </a:solidFill>
                  <a:latin typeface="Calibri" panose="020F0502020204030204" pitchFamily="34" charset="0"/>
                  <a:cs typeface="Calibri" panose="020F0502020204030204" pitchFamily="34" charset="0"/>
                </a:endParaRPr>
              </a:p>
              <a:p>
                <a:pPr marL="15875" indent="-15875">
                  <a:lnSpc>
                    <a:spcPts val="2280"/>
                  </a:lnSpc>
                  <a:spcBef>
                    <a:spcPts val="0"/>
                  </a:spcBef>
                </a:pPr>
                <a:r>
                  <a:rPr lang="en-US" sz="2000" b="1" dirty="0">
                    <a:solidFill>
                      <a:srgbClr val="EDA13E"/>
                    </a:solidFill>
                    <a:latin typeface="Calibri" panose="020F0502020204030204" pitchFamily="34" charset="0"/>
                    <a:cs typeface="Calibri" panose="020F0502020204030204" pitchFamily="34" charset="0"/>
                  </a:rPr>
                  <a:t>Formel</a:t>
                </a:r>
                <a:endParaRPr lang="en-US" sz="1600" b="1" dirty="0">
                  <a:solidFill>
                    <a:srgbClr val="EDA13E"/>
                  </a:solidFill>
                  <a:cs typeface="Calibri" panose="020F0502020204030204" pitchFamily="34" charset="0"/>
                </a:endParaRPr>
              </a:p>
              <a:p>
                <a:pPr marL="15875" indent="-15875">
                  <a:lnSpc>
                    <a:spcPts val="2280"/>
                  </a:lnSpc>
                  <a:spcBef>
                    <a:spcPts val="0"/>
                  </a:spcBef>
                </a:pPr>
                <a14:m>
                  <m:oMathPara xmlns:m="http://schemas.openxmlformats.org/officeDocument/2006/math">
                    <m:oMathParaPr>
                      <m:jc m:val="centerGroup"/>
                    </m:oMathParaPr>
                    <m:oMath xmlns:m="http://schemas.openxmlformats.org/officeDocument/2006/math">
                      <m:r>
                        <a:rPr lang="de-DE" sz="1800" b="0" i="1" smtClean="0">
                          <a:solidFill>
                            <a:srgbClr val="EDA13E"/>
                          </a:solidFill>
                          <a:latin typeface="Cambria Math" panose="02040503050406030204" pitchFamily="18" charset="0"/>
                        </a:rPr>
                        <m:t>𝐵𝑟𝑢𝑡𝑡𝑜𝑔𝑒𝑤𝑖𝑛𝑛𝑚𝑎𝑟𝑔𝑒</m:t>
                      </m:r>
                      <m:r>
                        <a:rPr lang="en-GB" sz="1800" i="1">
                          <a:solidFill>
                            <a:srgbClr val="EDA13E"/>
                          </a:solidFill>
                          <a:latin typeface="Cambria Math" panose="02040503050406030204" pitchFamily="18" charset="0"/>
                        </a:rPr>
                        <m:t>= </m:t>
                      </m:r>
                      <m:f>
                        <m:fPr>
                          <m:ctrlPr>
                            <a:rPr lang="en-GB" sz="1800" i="1">
                              <a:solidFill>
                                <a:srgbClr val="EDA13E"/>
                              </a:solidFill>
                              <a:latin typeface="Cambria Math" panose="02040503050406030204" pitchFamily="18" charset="0"/>
                            </a:rPr>
                          </m:ctrlPr>
                        </m:fPr>
                        <m:num>
                          <m:r>
                            <a:rPr lang="en-GB" sz="1800" i="1">
                              <a:solidFill>
                                <a:srgbClr val="EDA13E"/>
                              </a:solidFill>
                              <a:latin typeface="Cambria Math" panose="02040503050406030204" pitchFamily="18" charset="0"/>
                            </a:rPr>
                            <m:t>𝑁𝑒𝑡</m:t>
                          </m:r>
                          <m:r>
                            <a:rPr lang="de-DE" sz="1800" b="0" i="1" smtClean="0">
                              <a:solidFill>
                                <a:srgbClr val="EDA13E"/>
                              </a:solidFill>
                              <a:latin typeface="Cambria Math" panose="02040503050406030204" pitchFamily="18" charset="0"/>
                            </a:rPr>
                            <m:t>𝑡𝑜𝑣𝑒𝑟𝑘</m:t>
                          </m:r>
                          <m:r>
                            <a:rPr lang="de-DE" sz="1800" b="0" i="1" smtClean="0">
                              <a:solidFill>
                                <a:srgbClr val="EDA13E"/>
                              </a:solidFill>
                              <a:latin typeface="Cambria Math" panose="02040503050406030204" pitchFamily="18" charset="0"/>
                            </a:rPr>
                            <m:t>ä</m:t>
                          </m:r>
                          <m:r>
                            <a:rPr lang="de-DE" sz="1800" b="0" i="1" smtClean="0">
                              <a:solidFill>
                                <a:srgbClr val="EDA13E"/>
                              </a:solidFill>
                              <a:latin typeface="Cambria Math" panose="02040503050406030204" pitchFamily="18" charset="0"/>
                            </a:rPr>
                            <m:t>𝑢𝑓𝑒</m:t>
                          </m:r>
                          <m:r>
                            <a:rPr lang="en-GB" sz="1800" i="1">
                              <a:solidFill>
                                <a:srgbClr val="EDA13E"/>
                              </a:solidFill>
                              <a:latin typeface="Cambria Math" panose="02040503050406030204" pitchFamily="18" charset="0"/>
                            </a:rPr>
                            <m:t> −</m:t>
                          </m:r>
                          <m:r>
                            <a:rPr lang="en-GB" sz="1800" i="1">
                              <a:solidFill>
                                <a:srgbClr val="EDA13E"/>
                              </a:solidFill>
                              <a:latin typeface="Cambria Math" panose="02040503050406030204" pitchFamily="18" charset="0"/>
                            </a:rPr>
                            <m:t>𝐶𝑂𝐺𝑆</m:t>
                          </m:r>
                        </m:num>
                        <m:den>
                          <m:r>
                            <a:rPr lang="de-DE" sz="1800" b="0" i="1" smtClean="0">
                              <a:solidFill>
                                <a:srgbClr val="EDA13E"/>
                              </a:solidFill>
                              <a:latin typeface="Cambria Math" panose="02040503050406030204" pitchFamily="18" charset="0"/>
                            </a:rPr>
                            <m:t>𝑁𝑒𝑡𝑡𝑜𝑣𝑒𝑟𝑘</m:t>
                          </m:r>
                          <m:r>
                            <a:rPr lang="de-DE" sz="1800" b="0" i="1" smtClean="0">
                              <a:solidFill>
                                <a:srgbClr val="EDA13E"/>
                              </a:solidFill>
                              <a:latin typeface="Cambria Math" panose="02040503050406030204" pitchFamily="18" charset="0"/>
                            </a:rPr>
                            <m:t>ä</m:t>
                          </m:r>
                          <m:r>
                            <a:rPr lang="de-DE" sz="1800" b="0" i="1" smtClean="0">
                              <a:solidFill>
                                <a:srgbClr val="EDA13E"/>
                              </a:solidFill>
                              <a:latin typeface="Cambria Math" panose="02040503050406030204" pitchFamily="18" charset="0"/>
                            </a:rPr>
                            <m:t>𝑢𝑓𝑒</m:t>
                          </m:r>
                        </m:den>
                      </m:f>
                    </m:oMath>
                  </m:oMathPara>
                </a14:m>
                <a:endParaRPr lang="en-GB" sz="1800" dirty="0">
                  <a:solidFill>
                    <a:srgbClr val="EDA13E"/>
                  </a:solidFill>
                  <a:cs typeface="Calibri" panose="020F0502020204030204" pitchFamily="34" charset="0"/>
                </a:endParaRPr>
              </a:p>
              <a:p>
                <a:pPr marL="15875" indent="-15875">
                  <a:lnSpc>
                    <a:spcPts val="2280"/>
                  </a:lnSpc>
                  <a:spcBef>
                    <a:spcPts val="0"/>
                  </a:spcBef>
                </a:pPr>
                <a:endParaRPr lang="en-US" sz="2200" dirty="0">
                  <a:solidFill>
                    <a:srgbClr val="595959"/>
                  </a:solidFill>
                </a:endParaRPr>
              </a:p>
              <a:p>
                <a:pPr marL="15875" indent="-15875">
                  <a:lnSpc>
                    <a:spcPts val="2280"/>
                  </a:lnSpc>
                  <a:spcBef>
                    <a:spcPts val="0"/>
                  </a:spcBef>
                </a:pPr>
                <a:endParaRPr lang="en-US" sz="2200" dirty="0">
                  <a:solidFill>
                    <a:srgbClr val="595959"/>
                  </a:solidFill>
                </a:endParaRPr>
              </a:p>
              <a:p>
                <a:pPr marL="15875" indent="-15875">
                  <a:lnSpc>
                    <a:spcPts val="2280"/>
                  </a:lnSpc>
                  <a:spcBef>
                    <a:spcPts val="0"/>
                  </a:spcBef>
                </a:pPr>
                <a:endParaRPr lang="en-US" sz="2200" dirty="0">
                  <a:solidFill>
                    <a:srgbClr val="595959"/>
                  </a:solidFill>
                </a:endParaRPr>
              </a:p>
            </p:txBody>
          </p:sp>
        </mc:Choice>
        <mc:Fallback xmlns="">
          <p:sp>
            <p:nvSpPr>
              <p:cNvPr id="78" name="Text Placeholder 6">
                <a:extLst>
                  <a:ext uri="{FF2B5EF4-FFF2-40B4-BE49-F238E27FC236}">
                    <a16:creationId xmlns:a16="http://schemas.microsoft.com/office/drawing/2014/main" id="{C7625FF7-AEC7-183F-45E5-5A49A992DF1A}"/>
                  </a:ext>
                </a:extLst>
              </p:cNvPr>
              <p:cNvSpPr txBox="1">
                <a:spLocks noRot="1" noChangeAspect="1" noMove="1" noResize="1" noEditPoints="1" noAdjustHandles="1" noChangeArrowheads="1" noChangeShapeType="1" noTextEdit="1"/>
              </p:cNvSpPr>
              <p:nvPr/>
            </p:nvSpPr>
            <p:spPr>
              <a:xfrm>
                <a:off x="1580522" y="2472893"/>
                <a:ext cx="10250320" cy="6380833"/>
              </a:xfrm>
              <a:prstGeom prst="rect">
                <a:avLst/>
              </a:prstGeom>
              <a:blipFill>
                <a:blip r:embed="rId2"/>
                <a:stretch>
                  <a:fillRect l="-595" t="-765"/>
                </a:stretch>
              </a:blipFill>
            </p:spPr>
            <p:txBody>
              <a:bodyPr/>
              <a:lstStyle/>
              <a:p>
                <a:r>
                  <a:rPr lang="de-DE">
                    <a:noFill/>
                  </a:rPr>
                  <a:t> </a:t>
                </a:r>
              </a:p>
            </p:txBody>
          </p:sp>
        </mc:Fallback>
      </mc:AlternateContent>
      <p:cxnSp>
        <p:nvCxnSpPr>
          <p:cNvPr id="79" name="Straight Connector 78">
            <a:extLst>
              <a:ext uri="{FF2B5EF4-FFF2-40B4-BE49-F238E27FC236}">
                <a16:creationId xmlns:a16="http://schemas.microsoft.com/office/drawing/2014/main" id="{9D1B2585-E7A6-82A1-9398-31D0E801F991}"/>
              </a:ext>
            </a:extLst>
          </p:cNvPr>
          <p:cNvCxnSpPr>
            <a:cxnSpLocks/>
          </p:cNvCxnSpPr>
          <p:nvPr/>
        </p:nvCxnSpPr>
        <p:spPr>
          <a:xfrm>
            <a:off x="0" y="1811699"/>
            <a:ext cx="4584502"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28370" y="4192439"/>
            <a:ext cx="12207479"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0" y="5538181"/>
            <a:ext cx="12207479"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2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88F900F-9AB4-0803-4C49-288D28D10F90}"/>
              </a:ext>
            </a:extLst>
          </p:cNvPr>
          <p:cNvSpPr/>
          <p:nvPr/>
        </p:nvSpPr>
        <p:spPr>
          <a:xfrm>
            <a:off x="0" y="6082730"/>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1981773"/>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562141" y="283290"/>
            <a:ext cx="2642372" cy="1772198"/>
          </a:xfrm>
        </p:spPr>
        <p:txBody>
          <a:bodyPr>
            <a:normAutofit/>
          </a:bodyPr>
          <a:lstStyle/>
          <a:p>
            <a:r>
              <a:rPr lang="en-US" dirty="0">
                <a:solidFill>
                  <a:schemeClr val="bg1"/>
                </a:solidFill>
              </a:rPr>
              <a:t>Operative </a:t>
            </a:r>
            <a:r>
              <a:rPr lang="en-US" dirty="0" err="1">
                <a:solidFill>
                  <a:schemeClr val="bg1"/>
                </a:solidFill>
              </a:rPr>
              <a:t>Gewinn</a:t>
            </a:r>
            <a:r>
              <a:rPr lang="en-US" dirty="0">
                <a:solidFill>
                  <a:schemeClr val="bg1"/>
                </a:solidFill>
              </a:rPr>
              <a:t>-marge</a:t>
            </a:r>
          </a:p>
          <a:p>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004706" y="279501"/>
            <a:ext cx="8050322" cy="1584845"/>
          </a:xfrm>
        </p:spPr>
        <p:txBody>
          <a:bodyPr>
            <a:normAutofit/>
          </a:bodyPr>
          <a:lstStyle/>
          <a:p>
            <a:pPr marL="15875" indent="-15875">
              <a:lnSpc>
                <a:spcPts val="2280"/>
              </a:lnSpc>
              <a:spcBef>
                <a:spcPts val="0"/>
              </a:spcBef>
            </a:pPr>
            <a:r>
              <a:rPr lang="en-US" sz="1800" dirty="0">
                <a:solidFill>
                  <a:schemeClr val="bg1"/>
                </a:solidFill>
              </a:rPr>
              <a:t>Die operative </a:t>
            </a:r>
            <a:r>
              <a:rPr lang="en-US" sz="1800" dirty="0" err="1">
                <a:solidFill>
                  <a:schemeClr val="bg1"/>
                </a:solidFill>
              </a:rPr>
              <a:t>Gewinnmarge</a:t>
            </a:r>
            <a:r>
              <a:rPr lang="en-US" sz="1800" dirty="0">
                <a:solidFill>
                  <a:schemeClr val="bg1"/>
                </a:solidFill>
              </a:rPr>
              <a:t> </a:t>
            </a:r>
            <a:r>
              <a:rPr lang="en-US" sz="1800" dirty="0" err="1">
                <a:solidFill>
                  <a:schemeClr val="bg1"/>
                </a:solidFill>
              </a:rPr>
              <a:t>ist</a:t>
            </a:r>
            <a:r>
              <a:rPr lang="en-US" sz="1800" dirty="0">
                <a:solidFill>
                  <a:schemeClr val="bg1"/>
                </a:solidFill>
              </a:rPr>
              <a:t> eine etwas komplexere Kennzahl, die auch alle </a:t>
            </a:r>
            <a:r>
              <a:rPr lang="en-US" sz="1800" dirty="0" err="1">
                <a:solidFill>
                  <a:schemeClr val="bg1"/>
                </a:solidFill>
              </a:rPr>
              <a:t>Gemein</a:t>
            </a:r>
            <a:r>
              <a:rPr lang="en-US" sz="1800" dirty="0">
                <a:solidFill>
                  <a:schemeClr val="bg1"/>
                </a:solidFill>
              </a:rPr>
              <a:t>-, Betriebs-, Verwaltungs- und Vertriebskosten berücksichtigt, die für den täglichen Betrieb des Unternehmens erforderlich sind. Schulden, Steuern und andere nicht-operative Ausgaben sind in dieser Kennzahl </a:t>
            </a:r>
            <a:r>
              <a:rPr lang="en-US" sz="1800" dirty="0" err="1">
                <a:solidFill>
                  <a:schemeClr val="bg1"/>
                </a:solidFill>
              </a:rPr>
              <a:t>zwar</a:t>
            </a:r>
            <a:r>
              <a:rPr lang="en-US" sz="1800" dirty="0">
                <a:solidFill>
                  <a:schemeClr val="bg1"/>
                </a:solidFill>
              </a:rPr>
              <a:t> </a:t>
            </a:r>
            <a:r>
              <a:rPr lang="en-US" sz="1800" dirty="0" err="1">
                <a:solidFill>
                  <a:schemeClr val="bg1"/>
                </a:solidFill>
              </a:rPr>
              <a:t>noch</a:t>
            </a:r>
            <a:r>
              <a:rPr lang="en-US" sz="1800" dirty="0">
                <a:solidFill>
                  <a:schemeClr val="bg1"/>
                </a:solidFill>
              </a:rPr>
              <a:t> nicht enthalten, wohl aber die Amortisation und Abschreibung von Vermögenswerten.</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64276" y="6034866"/>
            <a:ext cx="576690" cy="544566"/>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F16924"/>
            </a:solidFill>
            <a:ln w="320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grpFill/>
            <a:ln w="320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grpFill/>
            <a:ln w="320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grpFill/>
            <a:ln w="320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83502" y="3598992"/>
            <a:ext cx="495899" cy="634471"/>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F16924"/>
            </a:solidFill>
            <a:ln w="3201"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0"/>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250106"/>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16924"/>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667735" y="2055488"/>
            <a:ext cx="10063976"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ts val="2280"/>
              </a:lnSpc>
              <a:spcBef>
                <a:spcPts val="0"/>
              </a:spcBef>
            </a:pPr>
            <a:r>
              <a:rPr lang="en-US" sz="2000" b="1" dirty="0">
                <a:solidFill>
                  <a:srgbClr val="F16924"/>
                </a:solidFill>
              </a:rPr>
              <a:t>Was sagt </a:t>
            </a:r>
            <a:r>
              <a:rPr lang="en-US" sz="2000" b="1" dirty="0" err="1">
                <a:solidFill>
                  <a:srgbClr val="F16924"/>
                </a:solidFill>
              </a:rPr>
              <a:t>Ihnen</a:t>
            </a:r>
            <a:r>
              <a:rPr lang="en-US" sz="2000" b="1" dirty="0">
                <a:solidFill>
                  <a:srgbClr val="F16924"/>
                </a:solidFill>
              </a:rPr>
              <a:t> </a:t>
            </a:r>
            <a:r>
              <a:rPr lang="en-US" sz="2000" b="1" dirty="0" err="1">
                <a:solidFill>
                  <a:srgbClr val="F16924"/>
                </a:solidFill>
              </a:rPr>
              <a:t>diese</a:t>
            </a:r>
            <a:r>
              <a:rPr lang="en-US" sz="2000" b="1" dirty="0">
                <a:solidFill>
                  <a:srgbClr val="F16924"/>
                </a:solidFill>
              </a:rPr>
              <a:t> </a:t>
            </a:r>
            <a:r>
              <a:rPr lang="en-US" sz="2000" b="1" dirty="0" err="1">
                <a:solidFill>
                  <a:srgbClr val="F16924"/>
                </a:solidFill>
              </a:rPr>
              <a:t>Zahl</a:t>
            </a:r>
            <a:r>
              <a:rPr lang="en-US" sz="2000" b="1" dirty="0">
                <a:solidFill>
                  <a:srgbClr val="F16924"/>
                </a:solidFill>
              </a:rPr>
              <a:t>?</a:t>
            </a:r>
          </a:p>
          <a:p>
            <a:pPr marL="15875" indent="-15875">
              <a:lnSpc>
                <a:spcPts val="1880"/>
              </a:lnSpc>
              <a:spcBef>
                <a:spcPts val="0"/>
              </a:spcBef>
            </a:pPr>
            <a:r>
              <a:rPr lang="en-US" sz="1600" dirty="0"/>
              <a:t>Die operative </a:t>
            </a:r>
            <a:r>
              <a:rPr lang="en-US" sz="1600" dirty="0" err="1"/>
              <a:t>Gewinnmarge</a:t>
            </a:r>
            <a:r>
              <a:rPr lang="en-US" sz="1600" dirty="0"/>
              <a:t> eines Unternehmens gibt Aufschluss darüber, wie gut die Geschäftstätigkeit des Unternehmens zu seiner Rentabilität beiträgt. Ein Unternehmen mit einer hohen Gewinnspanne verdient mehr Geld mit jedem Euro Umsatz als ein Unternehmen mit einer geringen Gewinnspanne.</a:t>
            </a:r>
          </a:p>
          <a:p>
            <a:pPr marL="15875" indent="-15875">
              <a:lnSpc>
                <a:spcPts val="2280"/>
              </a:lnSpc>
              <a:spcBef>
                <a:spcPts val="0"/>
              </a:spcBef>
            </a:pPr>
            <a:endParaRPr lang="en-US" sz="2000" dirty="0">
              <a:solidFill>
                <a:srgbClr val="595959"/>
              </a:solidFill>
            </a:endParaRPr>
          </a:p>
          <a:p>
            <a:pPr marL="15875" indent="-15875">
              <a:lnSpc>
                <a:spcPts val="2280"/>
              </a:lnSpc>
              <a:spcBef>
                <a:spcPts val="0"/>
              </a:spcBef>
            </a:pPr>
            <a:r>
              <a:rPr lang="en-US" sz="2000" b="1" dirty="0">
                <a:solidFill>
                  <a:srgbClr val="F16924"/>
                </a:solidFill>
              </a:rPr>
              <a:t>Wie </a:t>
            </a:r>
            <a:r>
              <a:rPr lang="en-US" sz="2000" b="1" dirty="0" err="1">
                <a:solidFill>
                  <a:srgbClr val="F16924"/>
                </a:solidFill>
              </a:rPr>
              <a:t>berechnet</a:t>
            </a:r>
            <a:r>
              <a:rPr lang="en-US" sz="2000" b="1" dirty="0">
                <a:solidFill>
                  <a:srgbClr val="F16924"/>
                </a:solidFill>
              </a:rPr>
              <a:t> man </a:t>
            </a:r>
            <a:r>
              <a:rPr lang="en-US" sz="2000" b="1" dirty="0" err="1">
                <a:solidFill>
                  <a:srgbClr val="F16924"/>
                </a:solidFill>
              </a:rPr>
              <a:t>sie</a:t>
            </a:r>
            <a:r>
              <a:rPr lang="en-US" sz="2000" b="1" dirty="0">
                <a:solidFill>
                  <a:srgbClr val="F16924"/>
                </a:solidFill>
              </a:rPr>
              <a:t>? In 3 </a:t>
            </a:r>
            <a:r>
              <a:rPr lang="en-US" sz="2000" b="1" dirty="0" err="1">
                <a:solidFill>
                  <a:srgbClr val="F16924"/>
                </a:solidFill>
              </a:rPr>
              <a:t>Schritten</a:t>
            </a:r>
            <a:r>
              <a:rPr lang="en-US" sz="2000" b="1" dirty="0">
                <a:solidFill>
                  <a:srgbClr val="F16924"/>
                </a:solidFill>
              </a:rPr>
              <a:t>:</a:t>
            </a:r>
          </a:p>
          <a:p>
            <a:pPr marL="187325" indent="-187325">
              <a:lnSpc>
                <a:spcPts val="1880"/>
              </a:lnSpc>
              <a:spcBef>
                <a:spcPts val="0"/>
              </a:spcBef>
              <a:buClr>
                <a:srgbClr val="F16924"/>
              </a:buClr>
              <a:buFont typeface="+mj-lt"/>
              <a:buAutoNum type="arabicPeriod"/>
            </a:pPr>
            <a:r>
              <a:rPr lang="en-US" sz="1600" dirty="0"/>
              <a:t> Um das operative </a:t>
            </a:r>
            <a:r>
              <a:rPr lang="en-US" sz="1600" dirty="0" err="1"/>
              <a:t>Einkommen</a:t>
            </a:r>
            <a:r>
              <a:rPr lang="en-US" sz="1600" dirty="0"/>
              <a:t> </a:t>
            </a:r>
            <a:r>
              <a:rPr lang="en-US" sz="1600" dirty="0" err="1"/>
              <a:t>zu</a:t>
            </a:r>
            <a:r>
              <a:rPr lang="en-US" sz="1600" dirty="0"/>
              <a:t> </a:t>
            </a:r>
            <a:r>
              <a:rPr lang="en-US" sz="1600" dirty="0" err="1"/>
              <a:t>ermitteln</a:t>
            </a:r>
            <a:r>
              <a:rPr lang="en-US" sz="1600" dirty="0"/>
              <a:t>, </a:t>
            </a:r>
            <a:r>
              <a:rPr lang="en-US" sz="1600" dirty="0" err="1"/>
              <a:t>ziehen</a:t>
            </a:r>
            <a:r>
              <a:rPr lang="en-US" sz="1600" dirty="0"/>
              <a:t> Sie </a:t>
            </a:r>
            <a:r>
              <a:rPr lang="en-US" sz="1600" dirty="0" err="1"/>
              <a:t>betriebliche</a:t>
            </a:r>
            <a:r>
              <a:rPr lang="en-US" sz="1600" dirty="0"/>
              <a:t> Aufwendungen, </a:t>
            </a:r>
            <a:r>
              <a:rPr lang="en-US" sz="1600" dirty="0" err="1"/>
              <a:t>zugewiesene</a:t>
            </a:r>
            <a:r>
              <a:rPr lang="en-US" sz="1600" dirty="0"/>
              <a:t> Abschreibungen und </a:t>
            </a:r>
            <a:r>
              <a:rPr lang="en-US" sz="1600" dirty="0" err="1"/>
              <a:t>Amortisationsbeträge</a:t>
            </a:r>
            <a:r>
              <a:rPr lang="en-US" sz="1600" dirty="0"/>
              <a:t> vom </a:t>
            </a:r>
            <a:r>
              <a:rPr lang="en-US" sz="1600" dirty="0" err="1"/>
              <a:t>Bruttoeinkommen</a:t>
            </a:r>
            <a:r>
              <a:rPr lang="en-US" sz="1600" dirty="0"/>
              <a:t> ab.</a:t>
            </a:r>
          </a:p>
          <a:p>
            <a:pPr marL="187325" indent="-187325">
              <a:lnSpc>
                <a:spcPts val="1880"/>
              </a:lnSpc>
              <a:spcBef>
                <a:spcPts val="0"/>
              </a:spcBef>
              <a:buClr>
                <a:srgbClr val="F16924"/>
              </a:buClr>
              <a:buFont typeface="+mj-lt"/>
              <a:buAutoNum type="arabicPeriod"/>
            </a:pPr>
            <a:r>
              <a:rPr lang="en-US" sz="1600" dirty="0"/>
              <a:t> </a:t>
            </a:r>
            <a:r>
              <a:rPr lang="en-US" sz="1600" dirty="0" err="1"/>
              <a:t>Ermitteln</a:t>
            </a:r>
            <a:r>
              <a:rPr lang="en-US" sz="1600" dirty="0"/>
              <a:t> Sie die Nettoumsatzerlöse. Dies erfordert keine Berechnung, da die in der Gewinn- und </a:t>
            </a:r>
            <a:r>
              <a:rPr lang="en-US" sz="1600" dirty="0" err="1"/>
              <a:t>Verlustrechnung</a:t>
            </a:r>
            <a:r>
              <a:rPr lang="en-US" sz="1600" dirty="0"/>
              <a:t> </a:t>
            </a:r>
            <a:r>
              <a:rPr lang="en-US" sz="1600" dirty="0" err="1"/>
              <a:t>ausgewiesenen</a:t>
            </a:r>
            <a:r>
              <a:rPr lang="en-US" sz="1600" dirty="0"/>
              <a:t> </a:t>
            </a:r>
            <a:r>
              <a:rPr lang="en-US" sz="1600" dirty="0" err="1"/>
              <a:t>Umsätze</a:t>
            </a:r>
            <a:r>
              <a:rPr lang="en-US" sz="1600" dirty="0"/>
              <a:t> </a:t>
            </a:r>
            <a:r>
              <a:rPr lang="en-US" sz="1600" dirty="0" err="1"/>
              <a:t>gleich</a:t>
            </a:r>
            <a:r>
              <a:rPr lang="en-US" sz="1600" dirty="0"/>
              <a:t> </a:t>
            </a:r>
            <a:r>
              <a:rPr lang="en-US" sz="1600" dirty="0" err="1"/>
              <a:t>Nettoumsätze</a:t>
            </a:r>
            <a:r>
              <a:rPr lang="en-US" sz="1600" dirty="0"/>
              <a:t> sind. Falls </a:t>
            </a:r>
            <a:r>
              <a:rPr lang="en-US" sz="1600" dirty="0" err="1"/>
              <a:t>diese</a:t>
            </a:r>
            <a:r>
              <a:rPr lang="en-US" sz="1600" dirty="0"/>
              <a:t> </a:t>
            </a:r>
            <a:r>
              <a:rPr lang="en-US" sz="1600" dirty="0" err="1"/>
              <a:t>Zahl</a:t>
            </a:r>
            <a:r>
              <a:rPr lang="en-US" sz="1600" dirty="0"/>
              <a:t> </a:t>
            </a:r>
            <a:r>
              <a:rPr lang="en-US" sz="1600" dirty="0" err="1"/>
              <a:t>jedoch</a:t>
            </a:r>
            <a:r>
              <a:rPr lang="en-US" sz="1600" dirty="0"/>
              <a:t> nicht verfügbar ist, können Sie den Nettoumsatz berechnen, indem Sie die Bruttoverkäufe des Unternehmens nehmen und die Rücksendungen, Wertberichtigungen für beschädigte </a:t>
            </a:r>
            <a:r>
              <a:rPr lang="en-US" sz="1600" dirty="0" err="1"/>
              <a:t>Waren</a:t>
            </a:r>
            <a:r>
              <a:rPr lang="en-US" sz="1600" dirty="0"/>
              <a:t> </a:t>
            </a:r>
            <a:r>
              <a:rPr lang="en-US" sz="1600" dirty="0" err="1"/>
              <a:t>sowie</a:t>
            </a:r>
            <a:r>
              <a:rPr lang="en-US" sz="1600" dirty="0"/>
              <a:t> alle angebotenen Rabatte abziehen.</a:t>
            </a:r>
          </a:p>
          <a:p>
            <a:pPr marL="187325" indent="-187325">
              <a:lnSpc>
                <a:spcPts val="1880"/>
              </a:lnSpc>
              <a:spcBef>
                <a:spcPts val="0"/>
              </a:spcBef>
              <a:buClr>
                <a:srgbClr val="F16924"/>
              </a:buClr>
              <a:buFont typeface="+mj-lt"/>
              <a:buAutoNum type="arabicPeriod"/>
            </a:pPr>
            <a:r>
              <a:rPr lang="en-US" sz="1600" dirty="0"/>
              <a:t> </a:t>
            </a:r>
            <a:r>
              <a:rPr lang="en-US" sz="1600" dirty="0" err="1"/>
              <a:t>Berechnen</a:t>
            </a:r>
            <a:r>
              <a:rPr lang="en-US" sz="1600" dirty="0"/>
              <a:t> Sie die operative </a:t>
            </a:r>
            <a:r>
              <a:rPr lang="en-US" sz="1600" dirty="0" err="1"/>
              <a:t>Gewinnmarge</a:t>
            </a:r>
            <a:r>
              <a:rPr lang="en-US" sz="1600" dirty="0"/>
              <a:t>, indem Sie die Zahl aus Schritt 1. (operatives </a:t>
            </a:r>
            <a:r>
              <a:rPr lang="en-US" sz="1600" dirty="0" err="1"/>
              <a:t>Einkommen</a:t>
            </a:r>
            <a:r>
              <a:rPr lang="en-US" sz="1600" dirty="0"/>
              <a:t>) durch die Zahl aus Schritt 2. (Nettoumsatz) dividieren.</a:t>
            </a:r>
          </a:p>
          <a:p>
            <a:pPr marL="15875" indent="-15875">
              <a:lnSpc>
                <a:spcPts val="2280"/>
              </a:lnSpc>
              <a:spcBef>
                <a:spcPts val="0"/>
              </a:spcBef>
            </a:pPr>
            <a:endParaRPr lang="en-US" sz="2000" dirty="0">
              <a:solidFill>
                <a:srgbClr val="595959"/>
              </a:solidFill>
              <a:latin typeface="Calibri" panose="020F0502020204030204" pitchFamily="34" charset="0"/>
              <a:cs typeface="Calibri" panose="020F0502020204030204" pitchFamily="34" charset="0"/>
            </a:endParaRPr>
          </a:p>
          <a:p>
            <a:pPr marL="15875" indent="-15875">
              <a:lnSpc>
                <a:spcPts val="2280"/>
              </a:lnSpc>
              <a:spcBef>
                <a:spcPts val="0"/>
              </a:spcBef>
            </a:pPr>
            <a:r>
              <a:rPr lang="en-US" sz="2000" b="1" dirty="0">
                <a:solidFill>
                  <a:srgbClr val="F16924"/>
                </a:solidFill>
                <a:latin typeface="Calibri" panose="020F0502020204030204" pitchFamily="34" charset="0"/>
                <a:cs typeface="Calibri" panose="020F0502020204030204" pitchFamily="34" charset="0"/>
              </a:rPr>
              <a:t>Formel</a:t>
            </a:r>
            <a:endParaRPr lang="en-US" sz="2000" dirty="0">
              <a:solidFill>
                <a:srgbClr val="F16924"/>
              </a:solidFill>
            </a:endParaRPr>
          </a:p>
        </p:txBody>
      </p: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15479" y="3282847"/>
            <a:ext cx="12207479"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0" y="5804318"/>
            <a:ext cx="12207479"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0">
                <a:extLst>
                  <a:ext uri="{FF2B5EF4-FFF2-40B4-BE49-F238E27FC236}">
                    <a16:creationId xmlns:a16="http://schemas.microsoft.com/office/drawing/2014/main" id="{26900D1D-9C70-8137-11A3-980C0F6FEFCA}"/>
                  </a:ext>
                </a:extLst>
              </p:cNvPr>
              <p:cNvSpPr txBox="1"/>
              <p:nvPr/>
            </p:nvSpPr>
            <p:spPr>
              <a:xfrm>
                <a:off x="4204512" y="6008001"/>
                <a:ext cx="5929123" cy="575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16924"/>
                          </a:solidFill>
                          <a:latin typeface="Cambria Math" panose="02040503050406030204" pitchFamily="18" charset="0"/>
                        </a:rPr>
                        <m:t>𝑂𝑝𝑒𝑟𝑎𝑡</m:t>
                      </m:r>
                      <m:r>
                        <a:rPr lang="de-DE" b="0" i="1" smtClean="0">
                          <a:solidFill>
                            <a:srgbClr val="F16924"/>
                          </a:solidFill>
                          <a:latin typeface="Cambria Math" panose="02040503050406030204" pitchFamily="18" charset="0"/>
                        </a:rPr>
                        <m:t>𝑣𝑒</m:t>
                      </m:r>
                      <m:r>
                        <a:rPr lang="en-GB" b="0" i="1" smtClean="0">
                          <a:solidFill>
                            <a:srgbClr val="F16924"/>
                          </a:solidFill>
                          <a:latin typeface="Cambria Math" panose="02040503050406030204" pitchFamily="18" charset="0"/>
                        </a:rPr>
                        <m:t> </m:t>
                      </m:r>
                      <m:r>
                        <a:rPr lang="de-DE" b="0" i="1" smtClean="0">
                          <a:solidFill>
                            <a:srgbClr val="F16924"/>
                          </a:solidFill>
                          <a:latin typeface="Cambria Math" panose="02040503050406030204" pitchFamily="18" charset="0"/>
                        </a:rPr>
                        <m:t>𝐺𝑒𝑤𝑖𝑛𝑛𝑚𝑎𝑟𝑔𝑒</m:t>
                      </m:r>
                      <m:r>
                        <a:rPr lang="en-GB" b="0" i="1" smtClean="0">
                          <a:solidFill>
                            <a:srgbClr val="F16924"/>
                          </a:solidFill>
                          <a:latin typeface="Cambria Math" panose="02040503050406030204" pitchFamily="18" charset="0"/>
                        </a:rPr>
                        <m:t>= </m:t>
                      </m:r>
                      <m:f>
                        <m:fPr>
                          <m:ctrlPr>
                            <a:rPr lang="en-GB" b="0" i="1" smtClean="0">
                              <a:solidFill>
                                <a:srgbClr val="F16924"/>
                              </a:solidFill>
                              <a:latin typeface="Cambria Math" panose="02040503050406030204" pitchFamily="18" charset="0"/>
                            </a:rPr>
                          </m:ctrlPr>
                        </m:fPr>
                        <m:num>
                          <m:r>
                            <a:rPr lang="en-GB" b="0" i="1" smtClean="0">
                              <a:solidFill>
                                <a:srgbClr val="F16924"/>
                              </a:solidFill>
                              <a:latin typeface="Cambria Math" panose="02040503050406030204" pitchFamily="18" charset="0"/>
                            </a:rPr>
                            <m:t>𝑂𝑝𝑒𝑟𝑎𝑡</m:t>
                          </m:r>
                          <m:r>
                            <a:rPr lang="de-DE" b="0" i="1" smtClean="0">
                              <a:solidFill>
                                <a:srgbClr val="F16924"/>
                              </a:solidFill>
                              <a:latin typeface="Cambria Math" panose="02040503050406030204" pitchFamily="18" charset="0"/>
                            </a:rPr>
                            <m:t>𝑖𝑣𝑒𝑠</m:t>
                          </m:r>
                          <m:r>
                            <a:rPr lang="de-DE" b="0" i="1" smtClean="0">
                              <a:solidFill>
                                <a:srgbClr val="F16924"/>
                              </a:solidFill>
                              <a:latin typeface="Cambria Math" panose="02040503050406030204" pitchFamily="18" charset="0"/>
                            </a:rPr>
                            <m:t> </m:t>
                          </m:r>
                          <m:r>
                            <a:rPr lang="de-DE" b="0" i="1" smtClean="0">
                              <a:solidFill>
                                <a:srgbClr val="F16924"/>
                              </a:solidFill>
                              <a:latin typeface="Cambria Math" panose="02040503050406030204" pitchFamily="18" charset="0"/>
                            </a:rPr>
                            <m:t>𝐸𝑖𝑛𝑘𝑜𝑚𝑚𝑒𝑛</m:t>
                          </m:r>
                        </m:num>
                        <m:den>
                          <m:r>
                            <a:rPr lang="de-DE" b="0" i="1" smtClean="0">
                              <a:solidFill>
                                <a:srgbClr val="F16924"/>
                              </a:solidFill>
                              <a:latin typeface="Cambria Math" panose="02040503050406030204" pitchFamily="18" charset="0"/>
                            </a:rPr>
                            <m:t>(</m:t>
                          </m:r>
                          <m:r>
                            <a:rPr lang="de-DE" b="0" i="1" smtClean="0">
                              <a:solidFill>
                                <a:srgbClr val="F16924"/>
                              </a:solidFill>
                              <a:latin typeface="Cambria Math" panose="02040503050406030204" pitchFamily="18" charset="0"/>
                            </a:rPr>
                            <m:t>𝑁𝑒𝑡𝑡𝑜</m:t>
                          </m:r>
                          <m:r>
                            <a:rPr lang="de-DE" b="0" i="1" smtClean="0">
                              <a:solidFill>
                                <a:srgbClr val="F16924"/>
                              </a:solidFill>
                              <a:latin typeface="Cambria Math" panose="02040503050406030204" pitchFamily="18" charset="0"/>
                              <a:sym typeface="Symbol" panose="05050102010706020507" pitchFamily="18" charset="2"/>
                            </a:rPr>
                            <m:t>−</m:t>
                          </m:r>
                          <m:r>
                            <a:rPr lang="de-DE" b="0" i="1" smtClean="0">
                              <a:solidFill>
                                <a:srgbClr val="F16924"/>
                              </a:solidFill>
                              <a:latin typeface="Cambria Math" panose="02040503050406030204" pitchFamily="18" charset="0"/>
                            </a:rPr>
                            <m:t>)</m:t>
                          </m:r>
                          <m:r>
                            <a:rPr lang="de-DE" b="0" i="1" smtClean="0">
                              <a:solidFill>
                                <a:srgbClr val="F16924"/>
                              </a:solidFill>
                              <a:latin typeface="Cambria Math" panose="02040503050406030204" pitchFamily="18" charset="0"/>
                            </a:rPr>
                            <m:t>𝑈𝑚𝑠𝑎𝑡𝑧</m:t>
                          </m:r>
                          <m:r>
                            <a:rPr lang="en-GB" b="0" i="1" smtClean="0">
                              <a:solidFill>
                                <a:srgbClr val="F16924"/>
                              </a:solidFill>
                              <a:latin typeface="Cambria Math" panose="02040503050406030204" pitchFamily="18" charset="0"/>
                            </a:rPr>
                            <m:t> </m:t>
                          </m:r>
                        </m:den>
                      </m:f>
                      <m:r>
                        <a:rPr lang="en-GB" b="0" i="1" smtClean="0">
                          <a:solidFill>
                            <a:srgbClr val="F16924"/>
                          </a:solidFill>
                          <a:latin typeface="Cambria Math" panose="02040503050406030204" pitchFamily="18" charset="0"/>
                        </a:rPr>
                        <m:t>∗100</m:t>
                      </m:r>
                    </m:oMath>
                  </m:oMathPara>
                </a14:m>
                <a:endParaRPr lang="en-GB" dirty="0">
                  <a:solidFill>
                    <a:srgbClr val="F16924"/>
                  </a:solidFill>
                </a:endParaRPr>
              </a:p>
            </p:txBody>
          </p:sp>
        </mc:Choice>
        <mc:Fallback xmlns="">
          <p:sp>
            <p:nvSpPr>
              <p:cNvPr id="29" name="Textfeld 20">
                <a:extLst>
                  <a:ext uri="{FF2B5EF4-FFF2-40B4-BE49-F238E27FC236}">
                    <a16:creationId xmlns:a16="http://schemas.microsoft.com/office/drawing/2014/main" id="{26900D1D-9C70-8137-11A3-980C0F6FEFCA}"/>
                  </a:ext>
                </a:extLst>
              </p:cNvPr>
              <p:cNvSpPr txBox="1">
                <a:spLocks noRot="1" noChangeAspect="1" noMove="1" noResize="1" noEditPoints="1" noAdjustHandles="1" noChangeArrowheads="1" noChangeShapeType="1" noTextEdit="1"/>
              </p:cNvSpPr>
              <p:nvPr/>
            </p:nvSpPr>
            <p:spPr>
              <a:xfrm>
                <a:off x="4204512" y="6008001"/>
                <a:ext cx="5929123" cy="575094"/>
              </a:xfrm>
              <a:prstGeom prst="rect">
                <a:avLst/>
              </a:prstGeom>
              <a:blipFill>
                <a:blip r:embed="rId2"/>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11127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901C51D-D68F-131D-3EA9-1DD42AC0348A}"/>
              </a:ext>
            </a:extLst>
          </p:cNvPr>
          <p:cNvSpPr/>
          <p:nvPr/>
        </p:nvSpPr>
        <p:spPr>
          <a:xfrm>
            <a:off x="0" y="6220199"/>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177861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743747" y="283290"/>
            <a:ext cx="2743753" cy="1545510"/>
          </a:xfrm>
        </p:spPr>
        <p:txBody>
          <a:bodyPr>
            <a:normAutofit/>
          </a:bodyPr>
          <a:lstStyle/>
          <a:p>
            <a:r>
              <a:rPr lang="en-US" dirty="0">
                <a:solidFill>
                  <a:schemeClr val="bg1"/>
                </a:solidFill>
              </a:rPr>
              <a:t>Nettogewinnspanne</a:t>
            </a:r>
          </a:p>
          <a:p>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622544" y="293115"/>
            <a:ext cx="7295511" cy="2294016"/>
          </a:xfrm>
        </p:spPr>
        <p:txBody>
          <a:bodyPr>
            <a:normAutofit/>
          </a:bodyPr>
          <a:lstStyle/>
          <a:p>
            <a:pPr marL="15875" indent="-15875">
              <a:lnSpc>
                <a:spcPts val="2280"/>
              </a:lnSpc>
              <a:spcBef>
                <a:spcPts val="0"/>
              </a:spcBef>
            </a:pPr>
            <a:r>
              <a:rPr lang="en-US" sz="2200" dirty="0">
                <a:solidFill>
                  <a:schemeClr val="bg1"/>
                </a:solidFill>
              </a:rPr>
              <a:t>Die Nettogewinnspanne kann verwendet werden, um die Leistung über verschiedene Zeiträume zu vergleichen. Sie liefert jedoch nur dann zuverlässige Ergebnisse, wenn sich an Ihren Ausgaben nichts geändert hat.</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27599" y="197757"/>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62372" y="5595927"/>
            <a:ext cx="539330" cy="626407"/>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B41F7A"/>
            </a:solidFill>
            <a:ln w="320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grpFill/>
            <a:ln w="320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grpFill/>
            <a:ln w="320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grpFill/>
            <a:ln w="320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37808" y="3882009"/>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B41F7A"/>
            </a:solidFill>
            <a:ln w="3201"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0"/>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1993199"/>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B41F7A"/>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B41F7A"/>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667735" y="1828800"/>
            <a:ext cx="10250320" cy="4978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00000"/>
              </a:lnSpc>
              <a:spcBef>
                <a:spcPts val="0"/>
              </a:spcBef>
            </a:pPr>
            <a:r>
              <a:rPr lang="en-US" sz="2200" b="1" dirty="0">
                <a:solidFill>
                  <a:srgbClr val="B41F7A"/>
                </a:solidFill>
              </a:rPr>
              <a:t>Was sagt Ihnen das?</a:t>
            </a:r>
          </a:p>
          <a:p>
            <a:pPr marL="15875" indent="-15875">
              <a:lnSpc>
                <a:spcPct val="100000"/>
              </a:lnSpc>
              <a:spcBef>
                <a:spcPts val="0"/>
              </a:spcBef>
            </a:pPr>
            <a:r>
              <a:rPr lang="en-US" sz="1800" dirty="0"/>
              <a:t>Die Nettogewinnspanne gibt an, wie gut das Unternehmen seine Umsätze in Gewinne umwandelt. Das bedeutet, dass der errechnete Prozentsatz den Anteil Ihrer Einnahmen angibt, der gewinnbringend ist. Sie gibt auch an, wie viel Geld Sie für die Herstellung Ihrer Produkte oder Dienstleistungen </a:t>
            </a:r>
            <a:r>
              <a:rPr lang="en-US" sz="1800" dirty="0" err="1"/>
              <a:t>ausgeben</a:t>
            </a:r>
            <a:r>
              <a:rPr lang="en-US" sz="1800" dirty="0"/>
              <a:t>. Sie </a:t>
            </a:r>
            <a:r>
              <a:rPr lang="en-US" sz="1800" dirty="0" err="1"/>
              <a:t>müssen</a:t>
            </a:r>
            <a:r>
              <a:rPr lang="en-US" sz="1800" dirty="0"/>
              <a:t> den </a:t>
            </a:r>
            <a:r>
              <a:rPr lang="en-US" sz="1800" dirty="0" err="1"/>
              <a:t>Nettogewinn</a:t>
            </a:r>
            <a:r>
              <a:rPr lang="en-US" sz="1800" dirty="0"/>
              <a:t> und den </a:t>
            </a:r>
            <a:r>
              <a:rPr lang="en-US" sz="1800" dirty="0" err="1"/>
              <a:t>Nettoumsatz</a:t>
            </a:r>
            <a:r>
              <a:rPr lang="en-US" sz="1800" dirty="0"/>
              <a:t> erst </a:t>
            </a:r>
            <a:r>
              <a:rPr lang="en-US" sz="1800" dirty="0" err="1"/>
              <a:t>berechnen</a:t>
            </a:r>
            <a:r>
              <a:rPr lang="en-US" sz="1800" dirty="0"/>
              <a:t>, da es in der </a:t>
            </a:r>
            <a:r>
              <a:rPr lang="en-US" sz="1800" dirty="0" err="1"/>
              <a:t>Gewinn</a:t>
            </a:r>
            <a:r>
              <a:rPr lang="en-US" sz="1800" dirty="0"/>
              <a:t>- und </a:t>
            </a:r>
            <a:r>
              <a:rPr lang="en-US" sz="1800" dirty="0" err="1"/>
              <a:t>Verlustrechnung</a:t>
            </a:r>
            <a:r>
              <a:rPr lang="en-US" sz="1800" dirty="0"/>
              <a:t> </a:t>
            </a:r>
            <a:r>
              <a:rPr lang="en-US" sz="1800" dirty="0" err="1"/>
              <a:t>meist</a:t>
            </a:r>
            <a:r>
              <a:rPr lang="en-US" sz="1800" dirty="0"/>
              <a:t> </a:t>
            </a:r>
            <a:r>
              <a:rPr lang="en-US" sz="1800" dirty="0" err="1"/>
              <a:t>keine</a:t>
            </a:r>
            <a:r>
              <a:rPr lang="en-US" sz="1800" dirty="0"/>
              <a:t> </a:t>
            </a:r>
            <a:r>
              <a:rPr lang="en-US" sz="1800" dirty="0" err="1"/>
              <a:t>entsprechend</a:t>
            </a:r>
            <a:r>
              <a:rPr lang="en-US" sz="1800" dirty="0"/>
              <a:t> </a:t>
            </a:r>
            <a:r>
              <a:rPr lang="en-US" sz="1800" dirty="0" err="1"/>
              <a:t>gekennzeichneten</a:t>
            </a:r>
            <a:r>
              <a:rPr lang="en-US" sz="1800" dirty="0"/>
              <a:t> </a:t>
            </a:r>
            <a:r>
              <a:rPr lang="en-US" sz="1800" dirty="0" err="1"/>
              <a:t>Posten</a:t>
            </a:r>
            <a:r>
              <a:rPr lang="en-US" sz="1800" dirty="0"/>
              <a:t> </a:t>
            </a:r>
            <a:r>
              <a:rPr lang="en-US" sz="1800" dirty="0" err="1"/>
              <a:t>gibt</a:t>
            </a:r>
            <a:r>
              <a:rPr lang="en-US" sz="1800" dirty="0"/>
              <a:t>. </a:t>
            </a:r>
          </a:p>
          <a:p>
            <a:pPr marL="15875" indent="-15875">
              <a:lnSpc>
                <a:spcPts val="2280"/>
              </a:lnSpc>
              <a:spcBef>
                <a:spcPts val="0"/>
              </a:spcBef>
            </a:pPr>
            <a:endParaRPr lang="en-US" sz="2200" dirty="0">
              <a:solidFill>
                <a:srgbClr val="595959"/>
              </a:solidFill>
            </a:endParaRPr>
          </a:p>
          <a:p>
            <a:pPr marL="15875" indent="-15875">
              <a:lnSpc>
                <a:spcPct val="100000"/>
              </a:lnSpc>
              <a:spcBef>
                <a:spcPts val="0"/>
              </a:spcBef>
            </a:pPr>
            <a:r>
              <a:rPr lang="en-US" sz="2200" b="1" dirty="0">
                <a:solidFill>
                  <a:srgbClr val="B41F7A"/>
                </a:solidFill>
              </a:rPr>
              <a:t>Wie </a:t>
            </a:r>
            <a:r>
              <a:rPr lang="en-US" sz="2200" b="1" dirty="0" err="1">
                <a:solidFill>
                  <a:srgbClr val="B41F7A"/>
                </a:solidFill>
              </a:rPr>
              <a:t>berechnet</a:t>
            </a:r>
            <a:r>
              <a:rPr lang="en-US" sz="2200" b="1" dirty="0">
                <a:solidFill>
                  <a:srgbClr val="B41F7A"/>
                </a:solidFill>
              </a:rPr>
              <a:t> man </a:t>
            </a:r>
            <a:r>
              <a:rPr lang="en-US" sz="2200" b="1" dirty="0" err="1">
                <a:solidFill>
                  <a:srgbClr val="B41F7A"/>
                </a:solidFill>
              </a:rPr>
              <a:t>sie</a:t>
            </a:r>
            <a:r>
              <a:rPr lang="en-US" sz="2200" b="1" dirty="0">
                <a:solidFill>
                  <a:srgbClr val="B41F7A"/>
                </a:solidFill>
              </a:rPr>
              <a:t>?</a:t>
            </a:r>
          </a:p>
          <a:p>
            <a:pPr marL="342900" indent="-342900">
              <a:lnSpc>
                <a:spcPct val="100000"/>
              </a:lnSpc>
              <a:spcBef>
                <a:spcPts val="0"/>
              </a:spcBef>
              <a:buClr>
                <a:srgbClr val="B41F7A"/>
              </a:buClr>
              <a:buFont typeface="+mj-lt"/>
              <a:buAutoNum type="arabicPeriod"/>
            </a:pPr>
            <a:r>
              <a:rPr lang="en-US" sz="1800" dirty="0"/>
              <a:t>Der </a:t>
            </a:r>
            <a:r>
              <a:rPr lang="en-US" sz="1800" dirty="0" err="1"/>
              <a:t>Gewinn</a:t>
            </a:r>
            <a:r>
              <a:rPr lang="en-US" sz="1800" dirty="0"/>
              <a:t> wird berechnet, indem alle Ihre Ausgaben von Ihren Einnahmen abgezogen werden. Dazu gehören Löhne, Gehälter, Versorgungsleistungen oder andere Ausgaben.</a:t>
            </a:r>
          </a:p>
          <a:p>
            <a:pPr marL="342900" indent="-342900">
              <a:lnSpc>
                <a:spcPct val="100000"/>
              </a:lnSpc>
              <a:spcBef>
                <a:spcPts val="0"/>
              </a:spcBef>
              <a:buClr>
                <a:srgbClr val="B41F7A"/>
              </a:buClr>
              <a:buFont typeface="+mj-lt"/>
              <a:buAutoNum type="arabicPeriod"/>
            </a:pPr>
            <a:r>
              <a:rPr lang="en-US" sz="1800" dirty="0"/>
              <a:t>Der Nettoumsatz ergibt sich aus dem Abzug von Preisnachlässen, Rücksendungen und Rabatten von Ihren Gesamteinnahmen. </a:t>
            </a:r>
            <a:endParaRPr lang="en-US" sz="2200" dirty="0">
              <a:solidFill>
                <a:srgbClr val="595959"/>
              </a:solidFill>
              <a:latin typeface="Calibri" panose="020F0502020204030204" pitchFamily="34" charset="0"/>
              <a:cs typeface="Calibri" panose="020F0502020204030204" pitchFamily="34" charset="0"/>
            </a:endParaRPr>
          </a:p>
          <a:p>
            <a:pPr marL="15875" indent="-15875">
              <a:lnSpc>
                <a:spcPts val="2280"/>
              </a:lnSpc>
              <a:spcBef>
                <a:spcPts val="0"/>
              </a:spcBef>
            </a:pPr>
            <a:endParaRPr lang="en-US" sz="2200" b="1" dirty="0">
              <a:solidFill>
                <a:srgbClr val="B41F7A"/>
              </a:solidFill>
              <a:latin typeface="Calibri" panose="020F0502020204030204" pitchFamily="34" charset="0"/>
              <a:cs typeface="Calibri" panose="020F0502020204030204" pitchFamily="34" charset="0"/>
            </a:endParaRPr>
          </a:p>
          <a:p>
            <a:pPr marL="15875" indent="-15875">
              <a:lnSpc>
                <a:spcPts val="2280"/>
              </a:lnSpc>
              <a:spcBef>
                <a:spcPts val="0"/>
              </a:spcBef>
            </a:pPr>
            <a:r>
              <a:rPr lang="en-US" sz="2200" b="1" dirty="0">
                <a:solidFill>
                  <a:srgbClr val="B41F7A"/>
                </a:solidFill>
                <a:latin typeface="Calibri" panose="020F0502020204030204" pitchFamily="34" charset="0"/>
                <a:cs typeface="Calibri" panose="020F0502020204030204" pitchFamily="34" charset="0"/>
              </a:rPr>
              <a:t>Formel</a:t>
            </a:r>
            <a:endParaRPr lang="en-US" sz="2200" dirty="0">
              <a:solidFill>
                <a:srgbClr val="B41F7A"/>
              </a:solidFill>
            </a:endParaRPr>
          </a:p>
        </p:txBody>
      </p: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15479" y="3716816"/>
            <a:ext cx="12207479"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15480" y="5379792"/>
            <a:ext cx="12207479"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0">
                <a:extLst>
                  <a:ext uri="{FF2B5EF4-FFF2-40B4-BE49-F238E27FC236}">
                    <a16:creationId xmlns:a16="http://schemas.microsoft.com/office/drawing/2014/main" id="{505DB3A0-7278-F363-A54F-327952E912AE}"/>
                  </a:ext>
                </a:extLst>
              </p:cNvPr>
              <p:cNvSpPr txBox="1"/>
              <p:nvPr/>
            </p:nvSpPr>
            <p:spPr>
              <a:xfrm>
                <a:off x="3437936" y="5638473"/>
                <a:ext cx="6274614" cy="5763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000" b="0" i="1" smtClean="0">
                          <a:solidFill>
                            <a:srgbClr val="B41F7A"/>
                          </a:solidFill>
                          <a:latin typeface="Cambria Math" panose="02040503050406030204" pitchFamily="18" charset="0"/>
                        </a:rPr>
                        <m:t>𝑁𝑒𝑡𝑡𝑜𝑔𝑒𝑤𝑖𝑛𝑛𝑠𝑝𝑎𝑛𝑛𝑒</m:t>
                      </m:r>
                      <m:r>
                        <a:rPr lang="en-GB" sz="2000" b="0" i="1" smtClean="0">
                          <a:solidFill>
                            <a:srgbClr val="B41F7A"/>
                          </a:solidFill>
                          <a:latin typeface="Cambria Math" panose="02040503050406030204" pitchFamily="18" charset="0"/>
                        </a:rPr>
                        <m:t>= </m:t>
                      </m:r>
                      <m:f>
                        <m:fPr>
                          <m:ctrlPr>
                            <a:rPr lang="en-GB" sz="2000" b="0" i="1" smtClean="0">
                              <a:solidFill>
                                <a:srgbClr val="B41F7A"/>
                              </a:solidFill>
                              <a:latin typeface="Cambria Math" panose="02040503050406030204" pitchFamily="18" charset="0"/>
                            </a:rPr>
                          </m:ctrlPr>
                        </m:fPr>
                        <m:num>
                          <m:r>
                            <a:rPr lang="en-GB" sz="2000" i="1">
                              <a:solidFill>
                                <a:srgbClr val="B41F7A"/>
                              </a:solidFill>
                              <a:latin typeface="Cambria Math" panose="02040503050406030204" pitchFamily="18" charset="0"/>
                            </a:rPr>
                            <m:t>𝑁𝑒𝑡</m:t>
                          </m:r>
                          <m:r>
                            <a:rPr lang="de-DE" sz="2000" i="1">
                              <a:solidFill>
                                <a:srgbClr val="B41F7A"/>
                              </a:solidFill>
                              <a:latin typeface="Cambria Math" panose="02040503050406030204" pitchFamily="18" charset="0"/>
                            </a:rPr>
                            <m:t>𝑡𝑜</m:t>
                          </m:r>
                          <m:r>
                            <a:rPr lang="de-DE" sz="2000" b="0" i="1" smtClean="0">
                              <a:solidFill>
                                <a:srgbClr val="B41F7A"/>
                              </a:solidFill>
                              <a:latin typeface="Cambria Math" panose="02040503050406030204" pitchFamily="18" charset="0"/>
                            </a:rPr>
                            <m:t>𝑔</m:t>
                          </m:r>
                          <m:r>
                            <a:rPr lang="de-DE" sz="2000" i="1">
                              <a:solidFill>
                                <a:srgbClr val="B41F7A"/>
                              </a:solidFill>
                              <a:latin typeface="Cambria Math" panose="02040503050406030204" pitchFamily="18" charset="0"/>
                            </a:rPr>
                            <m:t>𝑒𝑤𝑖𝑛𝑛</m:t>
                          </m:r>
                        </m:num>
                        <m:den>
                          <m:r>
                            <a:rPr lang="en-GB" sz="2000" b="0" i="1" smtClean="0">
                              <a:solidFill>
                                <a:srgbClr val="B41F7A"/>
                              </a:solidFill>
                              <a:latin typeface="Cambria Math" panose="02040503050406030204" pitchFamily="18" charset="0"/>
                            </a:rPr>
                            <m:t>𝑁𝑒</m:t>
                          </m:r>
                          <m:r>
                            <a:rPr lang="de-DE" sz="2000" b="0" i="1" smtClean="0">
                              <a:solidFill>
                                <a:srgbClr val="B41F7A"/>
                              </a:solidFill>
                              <a:latin typeface="Cambria Math" panose="02040503050406030204" pitchFamily="18" charset="0"/>
                            </a:rPr>
                            <m:t>𝑡</m:t>
                          </m:r>
                          <m:r>
                            <a:rPr lang="en-GB" sz="2000" b="0" i="1" smtClean="0">
                              <a:solidFill>
                                <a:srgbClr val="B41F7A"/>
                              </a:solidFill>
                              <a:latin typeface="Cambria Math" panose="02040503050406030204" pitchFamily="18" charset="0"/>
                            </a:rPr>
                            <m:t>𝑡</m:t>
                          </m:r>
                          <m:r>
                            <a:rPr lang="de-DE" sz="2000" b="0" i="1" smtClean="0">
                              <a:solidFill>
                                <a:srgbClr val="B41F7A"/>
                              </a:solidFill>
                              <a:latin typeface="Cambria Math" panose="02040503050406030204" pitchFamily="18" charset="0"/>
                            </a:rPr>
                            <m:t>𝑜𝑢𝑚𝑠𝑎𝑡𝑧</m:t>
                          </m:r>
                        </m:den>
                      </m:f>
                      <m:r>
                        <a:rPr lang="en-GB" sz="2000" b="0" i="1" smtClean="0">
                          <a:solidFill>
                            <a:srgbClr val="B41F7A"/>
                          </a:solidFill>
                          <a:latin typeface="Cambria Math" panose="02040503050406030204" pitchFamily="18" charset="0"/>
                        </a:rPr>
                        <m:t>∗100</m:t>
                      </m:r>
                    </m:oMath>
                  </m:oMathPara>
                </a14:m>
                <a:endParaRPr lang="en-GB" sz="2000" dirty="0">
                  <a:solidFill>
                    <a:srgbClr val="B41F7A"/>
                  </a:solidFill>
                </a:endParaRPr>
              </a:p>
            </p:txBody>
          </p:sp>
        </mc:Choice>
        <mc:Fallback xmlns="">
          <p:sp>
            <p:nvSpPr>
              <p:cNvPr id="29" name="Textfeld 20">
                <a:extLst>
                  <a:ext uri="{FF2B5EF4-FFF2-40B4-BE49-F238E27FC236}">
                    <a16:creationId xmlns:a16="http://schemas.microsoft.com/office/drawing/2014/main" id="{505DB3A0-7278-F363-A54F-327952E912AE}"/>
                  </a:ext>
                </a:extLst>
              </p:cNvPr>
              <p:cNvSpPr txBox="1">
                <a:spLocks noRot="1" noChangeAspect="1" noMove="1" noResize="1" noEditPoints="1" noAdjustHandles="1" noChangeArrowheads="1" noChangeShapeType="1" noTextEdit="1"/>
              </p:cNvSpPr>
              <p:nvPr/>
            </p:nvSpPr>
            <p:spPr>
              <a:xfrm>
                <a:off x="3437936" y="5638473"/>
                <a:ext cx="6274614" cy="576376"/>
              </a:xfrm>
              <a:prstGeom prst="rect">
                <a:avLst/>
              </a:prstGeom>
              <a:blipFill>
                <a:blip r:embed="rId2"/>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39100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901C51D-D68F-131D-3EA9-1DD42AC0348A}"/>
              </a:ext>
            </a:extLst>
          </p:cNvPr>
          <p:cNvSpPr/>
          <p:nvPr/>
        </p:nvSpPr>
        <p:spPr>
          <a:xfrm>
            <a:off x="0" y="6231592"/>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2314420"/>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478410" y="502698"/>
            <a:ext cx="3438414" cy="1251674"/>
          </a:xfrm>
        </p:spPr>
        <p:txBody>
          <a:bodyPr>
            <a:normAutofit/>
          </a:bodyPr>
          <a:lstStyle/>
          <a:p>
            <a:r>
              <a:rPr lang="en-US" dirty="0" err="1">
                <a:solidFill>
                  <a:schemeClr val="bg1"/>
                </a:solidFill>
              </a:rPr>
              <a:t>Kapitalrendite</a:t>
            </a:r>
            <a:br>
              <a:rPr lang="en-US" dirty="0">
                <a:solidFill>
                  <a:schemeClr val="bg1"/>
                </a:solidFill>
              </a:rPr>
            </a:br>
            <a:r>
              <a:rPr lang="en-US" dirty="0">
                <a:solidFill>
                  <a:schemeClr val="bg1"/>
                </a:solidFill>
              </a:rPr>
              <a:t>(ROI)</a:t>
            </a:r>
          </a:p>
          <a:p>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622544" y="217105"/>
            <a:ext cx="7295511" cy="2294016"/>
          </a:xfrm>
        </p:spPr>
        <p:txBody>
          <a:bodyPr>
            <a:normAutofit/>
          </a:bodyPr>
          <a:lstStyle/>
          <a:p>
            <a:pPr marL="15875" indent="-15875">
              <a:lnSpc>
                <a:spcPts val="2280"/>
              </a:lnSpc>
              <a:spcBef>
                <a:spcPts val="0"/>
              </a:spcBef>
            </a:pPr>
            <a:r>
              <a:rPr lang="de-DE" sz="1800" dirty="0">
                <a:solidFill>
                  <a:schemeClr val="bg1"/>
                </a:solidFill>
              </a:rPr>
              <a:t>Die Kapitalrendite (ROI) ist eine finanzielle Rentabilitätskennzahl, die häufig zur Messung der Rendite oder des Gewinns einer Investition verwendet wird. Die Kapitalrendite ist das einfache Verhältnis zwischen dem Gewinn aus einer Investition und ihren Kosten. Sie ist sowohl für die Bewertung der potenziellen Rendite einer Einzelinvestition als auch für den Vergleich der Renditen mehrerer Investitionen nützlich.</a:t>
            </a:r>
            <a:endParaRPr lang="en-US" sz="1800" dirty="0">
              <a:solidFill>
                <a:schemeClr val="bg1"/>
              </a:solidFill>
            </a:endParaRP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a:effectLst>
                <a:outerShdw blurRad="50800" dist="38100" dir="2700000" algn="tl" rotWithShape="0">
                  <a:prstClr val="black">
                    <a:alpha val="40000"/>
                  </a:prstClr>
                </a:outerShdw>
              </a:effectLst>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1054516" y="5747210"/>
            <a:ext cx="359461" cy="498574"/>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7F1C58"/>
            </a:solidFill>
            <a:ln w="320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solidFill>
              <a:schemeClr val="bg1"/>
            </a:solidFill>
            <a:ln w="320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solidFill>
              <a:schemeClr val="bg1"/>
            </a:solidFill>
            <a:ln w="320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solidFill>
              <a:schemeClr val="bg1"/>
            </a:solidFill>
            <a:ln w="320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383533" y="5755260"/>
            <a:ext cx="385658" cy="498574"/>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7F1C58"/>
            </a:solidFill>
            <a:ln w="3201"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1"/>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519739"/>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7F1C58"/>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7F1C58"/>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chemeClr val="bg1"/>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487064" y="2376431"/>
            <a:ext cx="10392130"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00000"/>
              </a:lnSpc>
              <a:spcBef>
                <a:spcPts val="0"/>
              </a:spcBef>
            </a:pPr>
            <a:r>
              <a:rPr lang="en-US" sz="2200" b="1" dirty="0">
                <a:solidFill>
                  <a:srgbClr val="7F1C58"/>
                </a:solidFill>
              </a:rPr>
              <a:t>Was sagt </a:t>
            </a:r>
            <a:r>
              <a:rPr lang="en-US" sz="2200" b="1" dirty="0" err="1">
                <a:solidFill>
                  <a:srgbClr val="7F1C58"/>
                </a:solidFill>
              </a:rPr>
              <a:t>Ihnen</a:t>
            </a:r>
            <a:r>
              <a:rPr lang="en-US" sz="2200" b="1" dirty="0">
                <a:solidFill>
                  <a:srgbClr val="7F1C58"/>
                </a:solidFill>
              </a:rPr>
              <a:t> </a:t>
            </a:r>
            <a:r>
              <a:rPr lang="en-US" sz="2200" b="1" dirty="0" err="1">
                <a:solidFill>
                  <a:srgbClr val="7F1C58"/>
                </a:solidFill>
              </a:rPr>
              <a:t>diese</a:t>
            </a:r>
            <a:r>
              <a:rPr lang="en-US" sz="2200" b="1" dirty="0">
                <a:solidFill>
                  <a:srgbClr val="7F1C58"/>
                </a:solidFill>
              </a:rPr>
              <a:t> </a:t>
            </a:r>
            <a:r>
              <a:rPr lang="en-US" sz="2200" b="1" dirty="0" err="1">
                <a:solidFill>
                  <a:srgbClr val="7F1C58"/>
                </a:solidFill>
              </a:rPr>
              <a:t>Zahl</a:t>
            </a:r>
            <a:r>
              <a:rPr lang="en-US" sz="2200" b="1" dirty="0">
                <a:solidFill>
                  <a:srgbClr val="7F1C58"/>
                </a:solidFill>
              </a:rPr>
              <a:t>?</a:t>
            </a:r>
          </a:p>
          <a:p>
            <a:pPr marL="15875" indent="-15875">
              <a:lnSpc>
                <a:spcPct val="100000"/>
              </a:lnSpc>
              <a:spcBef>
                <a:spcPts val="0"/>
              </a:spcBef>
            </a:pPr>
            <a:r>
              <a:rPr lang="de-DE" sz="1800" dirty="0"/>
              <a:t>Die Kapitalrendite (ROI) ist ein grobes Maß für die Rentabilität einer Investition. Die Kennzahl kann sehr unterschiedlich interpretiert werden, wie zum Beispiel die Rentabilität einer Aktienanlage, der Kauf einer neuen Produktionsanlage oder das Ergebnis einer Immobilientransaktion.  Der ROI ist vergleichsweise einfach zu berechnen und zu verstehen, und dank seiner Unkompliziertheit handelt es sich um eine international standardisierte, universelle </a:t>
            </a:r>
            <a:r>
              <a:rPr lang="de-DE" sz="1800" dirty="0" err="1"/>
              <a:t>Kennzahl.Die</a:t>
            </a:r>
            <a:r>
              <a:rPr lang="de-DE" sz="1800" dirty="0"/>
              <a:t> Kehrseite der Medaille ist, dass der ROI nicht berücksichtigt, wie lange eine Investition gehalten wird, was den Vergleich von Investitionen für einen Investor weniger nützlich macht als eine Kennzahl, die die Haltedauer berücksichtigt.</a:t>
            </a:r>
            <a:endParaRPr lang="en-US" sz="2200" dirty="0">
              <a:solidFill>
                <a:srgbClr val="595959"/>
              </a:solidFill>
            </a:endParaRPr>
          </a:p>
          <a:p>
            <a:pPr marL="15875" indent="-15875">
              <a:lnSpc>
                <a:spcPts val="2280"/>
              </a:lnSpc>
              <a:spcBef>
                <a:spcPts val="0"/>
              </a:spcBef>
            </a:pPr>
            <a:endParaRPr lang="en-US" sz="2200" b="1" dirty="0">
              <a:solidFill>
                <a:srgbClr val="7F1C58"/>
              </a:solidFill>
            </a:endParaRPr>
          </a:p>
          <a:p>
            <a:pPr marL="15875" indent="-15875">
              <a:lnSpc>
                <a:spcPts val="2280"/>
              </a:lnSpc>
              <a:spcBef>
                <a:spcPts val="0"/>
              </a:spcBef>
            </a:pPr>
            <a:r>
              <a:rPr lang="en-US" sz="2200" b="1" dirty="0">
                <a:solidFill>
                  <a:srgbClr val="7F1C58"/>
                </a:solidFill>
              </a:rPr>
              <a:t>Formel</a:t>
            </a:r>
          </a:p>
          <a:p>
            <a:pPr marL="15875" indent="-15875">
              <a:lnSpc>
                <a:spcPts val="2280"/>
              </a:lnSpc>
              <a:spcBef>
                <a:spcPts val="0"/>
              </a:spcBef>
            </a:pPr>
            <a:endParaRPr lang="en-US" sz="2200" dirty="0">
              <a:solidFill>
                <a:srgbClr val="595959"/>
              </a:solidFill>
            </a:endParaRPr>
          </a:p>
          <a:p>
            <a:pPr marL="15875" indent="-15875">
              <a:lnSpc>
                <a:spcPts val="2280"/>
              </a:lnSpc>
              <a:spcBef>
                <a:spcPts val="0"/>
              </a:spcBef>
            </a:pPr>
            <a:endParaRPr lang="en-US" sz="2200" dirty="0">
              <a:solidFill>
                <a:srgbClr val="595959"/>
              </a:solidFill>
            </a:endParaRPr>
          </a:p>
        </p:txBody>
      </p: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32471" y="5394040"/>
            <a:ext cx="12207479"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0">
                <a:extLst>
                  <a:ext uri="{FF2B5EF4-FFF2-40B4-BE49-F238E27FC236}">
                    <a16:creationId xmlns:a16="http://schemas.microsoft.com/office/drawing/2014/main" id="{5E3BB8DF-6B00-239F-475E-3D65E0925B9F}"/>
                  </a:ext>
                </a:extLst>
              </p:cNvPr>
              <p:cNvSpPr txBox="1"/>
              <p:nvPr/>
            </p:nvSpPr>
            <p:spPr>
              <a:xfrm>
                <a:off x="3118519" y="5677458"/>
                <a:ext cx="6807801" cy="5845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000" b="0" i="1" smtClean="0">
                          <a:solidFill>
                            <a:srgbClr val="7F1C58"/>
                          </a:solidFill>
                          <a:latin typeface="Cambria Math" panose="02040503050406030204" pitchFamily="18" charset="0"/>
                        </a:rPr>
                        <m:t>𝐾𝑎𝑝𝑖𝑡𝑎𝑙𝑟𝑒𝑛𝑑𝑖𝑡𝑒</m:t>
                      </m:r>
                      <m:r>
                        <a:rPr lang="de-DE" sz="2000" b="0" i="1" smtClean="0">
                          <a:solidFill>
                            <a:srgbClr val="7F1C58"/>
                          </a:solidFill>
                          <a:latin typeface="Cambria Math" panose="02040503050406030204" pitchFamily="18" charset="0"/>
                        </a:rPr>
                        <m:t> </m:t>
                      </m:r>
                      <m:d>
                        <m:dPr>
                          <m:ctrlPr>
                            <a:rPr lang="de-DE" sz="2000" b="0" i="1" smtClean="0">
                              <a:solidFill>
                                <a:srgbClr val="7F1C58"/>
                              </a:solidFill>
                              <a:latin typeface="Cambria Math" panose="02040503050406030204" pitchFamily="18" charset="0"/>
                            </a:rPr>
                          </m:ctrlPr>
                        </m:dPr>
                        <m:e>
                          <m:r>
                            <a:rPr lang="de-DE" sz="2000" b="0" i="1" smtClean="0">
                              <a:solidFill>
                                <a:srgbClr val="7F1C58"/>
                              </a:solidFill>
                              <a:latin typeface="Cambria Math" panose="02040503050406030204" pitchFamily="18" charset="0"/>
                            </a:rPr>
                            <m:t>𝑅𝑂𝐼</m:t>
                          </m:r>
                        </m:e>
                      </m:d>
                      <m:r>
                        <a:rPr lang="en-GB" sz="2000" b="0" i="1" smtClean="0">
                          <a:solidFill>
                            <a:srgbClr val="7F1C58"/>
                          </a:solidFill>
                          <a:latin typeface="Cambria Math" panose="02040503050406030204" pitchFamily="18" charset="0"/>
                        </a:rPr>
                        <m:t>= </m:t>
                      </m:r>
                      <m:f>
                        <m:fPr>
                          <m:ctrlPr>
                            <a:rPr lang="en-GB" sz="2000" b="0" i="1" smtClean="0">
                              <a:solidFill>
                                <a:srgbClr val="7F1C58"/>
                              </a:solidFill>
                              <a:latin typeface="Cambria Math" panose="02040503050406030204" pitchFamily="18" charset="0"/>
                            </a:rPr>
                          </m:ctrlPr>
                        </m:fPr>
                        <m:num>
                          <m:r>
                            <a:rPr lang="de-DE" sz="2000" i="1">
                              <a:solidFill>
                                <a:srgbClr val="7F1C58"/>
                              </a:solidFill>
                              <a:latin typeface="Cambria Math" panose="02040503050406030204" pitchFamily="18" charset="0"/>
                            </a:rPr>
                            <m:t>𝑁𝑒𝑡𝑡𝑜𝑖𝑛𝑣𝑒𝑠𝑡𝑖𝑡𝑖𝑜𝑛𝑠𝑟𝑒𝑛𝑑𝑖𝑡𝑒</m:t>
                          </m:r>
                        </m:num>
                        <m:den>
                          <m:r>
                            <a:rPr lang="de-DE" sz="2000" b="0" i="1" smtClean="0">
                              <a:solidFill>
                                <a:srgbClr val="7F1C58"/>
                              </a:solidFill>
                              <a:latin typeface="Cambria Math" panose="02040503050406030204" pitchFamily="18" charset="0"/>
                            </a:rPr>
                            <m:t>𝐼𝑛𝑣𝑒𝑠𝑡𝑖𝑡𝑖𝑜𝑛𝑠𝑘𝑜𝑠𝑡𝑒𝑛</m:t>
                          </m:r>
                        </m:den>
                      </m:f>
                      <m:r>
                        <a:rPr lang="de-DE" sz="2000" b="0" i="1" smtClean="0">
                          <a:solidFill>
                            <a:srgbClr val="7F1C58"/>
                          </a:solidFill>
                          <a:latin typeface="Cambria Math" panose="02040503050406030204" pitchFamily="18" charset="0"/>
                        </a:rPr>
                        <m:t>∗100</m:t>
                      </m:r>
                    </m:oMath>
                  </m:oMathPara>
                </a14:m>
                <a:endParaRPr lang="en-GB" sz="2000" dirty="0">
                  <a:solidFill>
                    <a:srgbClr val="7F1C58"/>
                  </a:solidFill>
                </a:endParaRPr>
              </a:p>
            </p:txBody>
          </p:sp>
        </mc:Choice>
        <mc:Fallback xmlns="">
          <p:sp>
            <p:nvSpPr>
              <p:cNvPr id="29" name="Textfeld 20">
                <a:extLst>
                  <a:ext uri="{FF2B5EF4-FFF2-40B4-BE49-F238E27FC236}">
                    <a16:creationId xmlns:a16="http://schemas.microsoft.com/office/drawing/2014/main" id="{5E3BB8DF-6B00-239F-475E-3D65E0925B9F}"/>
                  </a:ext>
                </a:extLst>
              </p:cNvPr>
              <p:cNvSpPr txBox="1">
                <a:spLocks noRot="1" noChangeAspect="1" noMove="1" noResize="1" noEditPoints="1" noAdjustHandles="1" noChangeArrowheads="1" noChangeShapeType="1" noTextEdit="1"/>
              </p:cNvSpPr>
              <p:nvPr/>
            </p:nvSpPr>
            <p:spPr>
              <a:xfrm>
                <a:off x="3118519" y="5677458"/>
                <a:ext cx="6807801" cy="584519"/>
              </a:xfrm>
              <a:prstGeom prst="rect">
                <a:avLst/>
              </a:prstGeom>
              <a:blipFill>
                <a:blip r:embed="rId2"/>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72094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6A4AFB-C570-C170-E84C-84C8021C024E}"/>
              </a:ext>
            </a:extLst>
          </p:cNvPr>
          <p:cNvSpPr/>
          <p:nvPr/>
        </p:nvSpPr>
        <p:spPr>
          <a:xfrm>
            <a:off x="1" y="0"/>
            <a:ext cx="484183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204">
            <a:extLst>
              <a:ext uri="{FF2B5EF4-FFF2-40B4-BE49-F238E27FC236}">
                <a16:creationId xmlns:a16="http://schemas.microsoft.com/office/drawing/2014/main" id="{FF8C09B4-1A13-4F3B-924F-463BA83AA442}"/>
              </a:ext>
            </a:extLst>
          </p:cNvPr>
          <p:cNvGrpSpPr/>
          <p:nvPr/>
        </p:nvGrpSpPr>
        <p:grpSpPr>
          <a:xfrm>
            <a:off x="5080386" y="2915151"/>
            <a:ext cx="1415796" cy="1577513"/>
            <a:chOff x="0" y="0"/>
            <a:chExt cx="1905957" cy="2123662"/>
          </a:xfrm>
        </p:grpSpPr>
        <p:sp>
          <p:nvSpPr>
            <p:cNvPr id="42" name="Shape 18202">
              <a:extLst>
                <a:ext uri="{FF2B5EF4-FFF2-40B4-BE49-F238E27FC236}">
                  <a16:creationId xmlns:a16="http://schemas.microsoft.com/office/drawing/2014/main" id="{402A1EEB-AAC1-4829-9E23-90384FBB8B71}"/>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3" name="Shape 18203">
              <a:extLst>
                <a:ext uri="{FF2B5EF4-FFF2-40B4-BE49-F238E27FC236}">
                  <a16:creationId xmlns:a16="http://schemas.microsoft.com/office/drawing/2014/main" id="{9808AE67-3948-4593-93BB-E282CED72ED9}"/>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4" name="Group 18207">
            <a:extLst>
              <a:ext uri="{FF2B5EF4-FFF2-40B4-BE49-F238E27FC236}">
                <a16:creationId xmlns:a16="http://schemas.microsoft.com/office/drawing/2014/main" id="{E92CBC1A-290B-45BD-96C1-D085186966BB}"/>
              </a:ext>
            </a:extLst>
          </p:cNvPr>
          <p:cNvGrpSpPr/>
          <p:nvPr/>
        </p:nvGrpSpPr>
        <p:grpSpPr>
          <a:xfrm>
            <a:off x="9006942" y="2117172"/>
            <a:ext cx="1733782" cy="2063284"/>
            <a:chOff x="0" y="0"/>
            <a:chExt cx="2334032" cy="2777611"/>
          </a:xfrm>
        </p:grpSpPr>
        <p:sp>
          <p:nvSpPr>
            <p:cNvPr id="45" name="Shape 18205">
              <a:extLst>
                <a:ext uri="{FF2B5EF4-FFF2-40B4-BE49-F238E27FC236}">
                  <a16:creationId xmlns:a16="http://schemas.microsoft.com/office/drawing/2014/main" id="{D22808D3-81CA-4112-9421-DACD48318E5A}"/>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rgbClr val="B41F7A"/>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6" name="Shape 18206">
              <a:extLst>
                <a:ext uri="{FF2B5EF4-FFF2-40B4-BE49-F238E27FC236}">
                  <a16:creationId xmlns:a16="http://schemas.microsoft.com/office/drawing/2014/main" id="{03CFE8EF-C66A-4C29-BBC5-B1C6C574B6E8}"/>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rgbClr val="B41F7A">
                <a:alpha val="86275"/>
              </a:srgb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7" name="Group 18211">
            <a:extLst>
              <a:ext uri="{FF2B5EF4-FFF2-40B4-BE49-F238E27FC236}">
                <a16:creationId xmlns:a16="http://schemas.microsoft.com/office/drawing/2014/main" id="{B5E4A9CE-CB94-45DF-BBBB-E4A466F65EC0}"/>
              </a:ext>
            </a:extLst>
          </p:cNvPr>
          <p:cNvGrpSpPr/>
          <p:nvPr/>
        </p:nvGrpSpPr>
        <p:grpSpPr>
          <a:xfrm>
            <a:off x="6017692" y="3808125"/>
            <a:ext cx="1347128" cy="1161728"/>
            <a:chOff x="0" y="0"/>
            <a:chExt cx="1813514" cy="1563927"/>
          </a:xfrm>
        </p:grpSpPr>
        <p:sp>
          <p:nvSpPr>
            <p:cNvPr id="48" name="Shape 18208">
              <a:extLst>
                <a:ext uri="{FF2B5EF4-FFF2-40B4-BE49-F238E27FC236}">
                  <a16:creationId xmlns:a16="http://schemas.microsoft.com/office/drawing/2014/main" id="{62A206F8-1A21-4ACB-9720-35E3E0FD9F51}"/>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rgbClr val="651A47"/>
            </a:solidFill>
            <a:ln w="12700" cap="flat">
              <a:noFill/>
              <a:miter lim="400000"/>
            </a:ln>
            <a:effectLst/>
          </p:spPr>
          <p:txBody>
            <a:bodyPr wrap="square" lIns="20097" tIns="20097" rIns="20097" bIns="20097"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1583" dirty="0">
                <a:latin typeface="+mj-lt"/>
                <a:ea typeface="Lato Light" panose="020F0502020204030203" pitchFamily="34" charset="0"/>
                <a:cs typeface="Lato Light" panose="020F0502020204030203" pitchFamily="34" charset="0"/>
              </a:endParaRPr>
            </a:p>
          </p:txBody>
        </p:sp>
        <p:sp>
          <p:nvSpPr>
            <p:cNvPr id="49" name="Shape 18209">
              <a:extLst>
                <a:ext uri="{FF2B5EF4-FFF2-40B4-BE49-F238E27FC236}">
                  <a16:creationId xmlns:a16="http://schemas.microsoft.com/office/drawing/2014/main" id="{DA5853D9-2CCA-4CF1-875A-BDDEB01DAAD3}"/>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rgbClr val="651A47"/>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0" name="Shape 18210">
              <a:extLst>
                <a:ext uri="{FF2B5EF4-FFF2-40B4-BE49-F238E27FC236}">
                  <a16:creationId xmlns:a16="http://schemas.microsoft.com/office/drawing/2014/main" id="{BA9287BC-F11B-44FE-AD57-09F0D7EE1F3B}"/>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rgbClr val="7F1C58"/>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1" name="Group 18215">
            <a:extLst>
              <a:ext uri="{FF2B5EF4-FFF2-40B4-BE49-F238E27FC236}">
                <a16:creationId xmlns:a16="http://schemas.microsoft.com/office/drawing/2014/main" id="{83E31CA5-2ECD-47A5-8B8D-D56690592A2D}"/>
              </a:ext>
            </a:extLst>
          </p:cNvPr>
          <p:cNvGrpSpPr/>
          <p:nvPr/>
        </p:nvGrpSpPr>
        <p:grpSpPr>
          <a:xfrm>
            <a:off x="7423653" y="4093117"/>
            <a:ext cx="1172470" cy="898958"/>
            <a:chOff x="0" y="0"/>
            <a:chExt cx="1578389" cy="1210186"/>
          </a:xfrm>
        </p:grpSpPr>
        <p:sp>
          <p:nvSpPr>
            <p:cNvPr id="52" name="Shape 18212">
              <a:extLst>
                <a:ext uri="{FF2B5EF4-FFF2-40B4-BE49-F238E27FC236}">
                  <a16:creationId xmlns:a16="http://schemas.microsoft.com/office/drawing/2014/main" id="{79FBC787-3BCC-41BD-B30F-EAFE540A65C3}"/>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3" name="Shape 18213">
              <a:extLst>
                <a:ext uri="{FF2B5EF4-FFF2-40B4-BE49-F238E27FC236}">
                  <a16:creationId xmlns:a16="http://schemas.microsoft.com/office/drawing/2014/main" id="{8ABA226C-74CB-4BD8-96AB-9EB298167F71}"/>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rgbClr val="EDA13E"/>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4" name="Shape 18214">
              <a:extLst>
                <a:ext uri="{FF2B5EF4-FFF2-40B4-BE49-F238E27FC236}">
                  <a16:creationId xmlns:a16="http://schemas.microsoft.com/office/drawing/2014/main" id="{B027AFCB-B75E-4161-A13D-1E8DE951E5B9}"/>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5" name="Group 18219">
            <a:extLst>
              <a:ext uri="{FF2B5EF4-FFF2-40B4-BE49-F238E27FC236}">
                <a16:creationId xmlns:a16="http://schemas.microsoft.com/office/drawing/2014/main" id="{15B03CFD-C40B-41E2-88A5-D93BD04DA399}"/>
              </a:ext>
            </a:extLst>
          </p:cNvPr>
          <p:cNvGrpSpPr/>
          <p:nvPr/>
        </p:nvGrpSpPr>
        <p:grpSpPr>
          <a:xfrm>
            <a:off x="8348295" y="3713129"/>
            <a:ext cx="1394113" cy="1126387"/>
            <a:chOff x="0" y="0"/>
            <a:chExt cx="1876767" cy="1516352"/>
          </a:xfrm>
        </p:grpSpPr>
        <p:sp>
          <p:nvSpPr>
            <p:cNvPr id="56" name="Shape 18216">
              <a:extLst>
                <a:ext uri="{FF2B5EF4-FFF2-40B4-BE49-F238E27FC236}">
                  <a16:creationId xmlns:a16="http://schemas.microsoft.com/office/drawing/2014/main" id="{C10E1314-BB52-4754-8FD5-BFC6FAC5BF8F}"/>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rgbClr val="CB6534"/>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7" name="Shape 18217">
              <a:extLst>
                <a:ext uri="{FF2B5EF4-FFF2-40B4-BE49-F238E27FC236}">
                  <a16:creationId xmlns:a16="http://schemas.microsoft.com/office/drawing/2014/main" id="{750D54E2-1EC6-4E45-A51D-4151B56DB2C4}"/>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rgbClr val="F16924"/>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8" name="Shape 18218">
              <a:extLst>
                <a:ext uri="{FF2B5EF4-FFF2-40B4-BE49-F238E27FC236}">
                  <a16:creationId xmlns:a16="http://schemas.microsoft.com/office/drawing/2014/main" id="{4B9D9E84-54A6-4A37-B1EE-509B78760D4C}"/>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rgbClr val="F16924">
                <a:alpha val="86275"/>
              </a:srgb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sp>
        <p:nvSpPr>
          <p:cNvPr id="59" name="Shape 18237">
            <a:extLst>
              <a:ext uri="{FF2B5EF4-FFF2-40B4-BE49-F238E27FC236}">
                <a16:creationId xmlns:a16="http://schemas.microsoft.com/office/drawing/2014/main" id="{ABDBC586-6C74-47C1-B319-C5A633FE9027}"/>
              </a:ext>
            </a:extLst>
          </p:cNvPr>
          <p:cNvSpPr/>
          <p:nvPr/>
        </p:nvSpPr>
        <p:spPr>
          <a:xfrm>
            <a:off x="8337594" y="1806650"/>
            <a:ext cx="512690" cy="22530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0" name="Shape 18238">
            <a:extLst>
              <a:ext uri="{FF2B5EF4-FFF2-40B4-BE49-F238E27FC236}">
                <a16:creationId xmlns:a16="http://schemas.microsoft.com/office/drawing/2014/main" id="{3E848FBE-6B3E-4375-AA5E-4742D2C9BD07}"/>
              </a:ext>
            </a:extLst>
          </p:cNvPr>
          <p:cNvSpPr/>
          <p:nvPr/>
        </p:nvSpPr>
        <p:spPr>
          <a:xfrm>
            <a:off x="6701989" y="2788749"/>
            <a:ext cx="261733" cy="12215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1" name="Shape 18239">
            <a:extLst>
              <a:ext uri="{FF2B5EF4-FFF2-40B4-BE49-F238E27FC236}">
                <a16:creationId xmlns:a16="http://schemas.microsoft.com/office/drawing/2014/main" id="{CC099A26-59BE-4095-8AF0-CF6AA60C7769}"/>
              </a:ext>
            </a:extLst>
          </p:cNvPr>
          <p:cNvSpPr/>
          <p:nvPr/>
        </p:nvSpPr>
        <p:spPr>
          <a:xfrm>
            <a:off x="7859109" y="4820157"/>
            <a:ext cx="517804" cy="5429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2" name="Shape 18240">
            <a:extLst>
              <a:ext uri="{FF2B5EF4-FFF2-40B4-BE49-F238E27FC236}">
                <a16:creationId xmlns:a16="http://schemas.microsoft.com/office/drawing/2014/main" id="{A4285FE1-44ED-4EC3-AD33-3BA7BE064FFC}"/>
              </a:ext>
            </a:extLst>
          </p:cNvPr>
          <p:cNvSpPr/>
          <p:nvPr/>
        </p:nvSpPr>
        <p:spPr>
          <a:xfrm rot="10800000" flipH="1">
            <a:off x="10435986" y="3428999"/>
            <a:ext cx="462434" cy="5812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3" name="Shape 18241">
            <a:extLst>
              <a:ext uri="{FF2B5EF4-FFF2-40B4-BE49-F238E27FC236}">
                <a16:creationId xmlns:a16="http://schemas.microsoft.com/office/drawing/2014/main" id="{A3CBD44B-52F2-425F-9D77-20C67D23C2B1}"/>
              </a:ext>
            </a:extLst>
          </p:cNvPr>
          <p:cNvSpPr/>
          <p:nvPr/>
        </p:nvSpPr>
        <p:spPr>
          <a:xfrm>
            <a:off x="5262688" y="3903015"/>
            <a:ext cx="270821" cy="11247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4" name="TextBox 45">
            <a:extLst>
              <a:ext uri="{FF2B5EF4-FFF2-40B4-BE49-F238E27FC236}">
                <a16:creationId xmlns:a16="http://schemas.microsoft.com/office/drawing/2014/main" id="{BA7C80ED-39FD-4047-B6FD-0228E4A7E34C}"/>
              </a:ext>
            </a:extLst>
          </p:cNvPr>
          <p:cNvSpPr txBox="1"/>
          <p:nvPr/>
        </p:nvSpPr>
        <p:spPr>
          <a:xfrm>
            <a:off x="5052816" y="5461492"/>
            <a:ext cx="2297353" cy="710771"/>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Optimierung der Bestandsverwaltung / Bestandsreduzierung</a:t>
            </a:r>
          </a:p>
        </p:txBody>
      </p:sp>
      <p:sp>
        <p:nvSpPr>
          <p:cNvPr id="65" name="TextBox 46">
            <a:extLst>
              <a:ext uri="{FF2B5EF4-FFF2-40B4-BE49-F238E27FC236}">
                <a16:creationId xmlns:a16="http://schemas.microsoft.com/office/drawing/2014/main" id="{2749A74C-C935-48E6-AE75-AC3262CC931E}"/>
              </a:ext>
            </a:extLst>
          </p:cNvPr>
          <p:cNvSpPr txBox="1"/>
          <p:nvPr/>
        </p:nvSpPr>
        <p:spPr>
          <a:xfrm>
            <a:off x="5035142" y="5091125"/>
            <a:ext cx="1596784" cy="400110"/>
          </a:xfrm>
          <a:prstGeom prst="rect">
            <a:avLst/>
          </a:prstGeom>
          <a:noFill/>
        </p:spPr>
        <p:txBody>
          <a:bodyPr wrap="none" rtlCol="0" anchor="t">
            <a:spAutoFit/>
          </a:bodyPr>
          <a:lstStyle/>
          <a:p>
            <a:r>
              <a:rPr lang="en-GB" sz="2000" b="1" dirty="0">
                <a:solidFill>
                  <a:schemeClr val="accent1"/>
                </a:solidFill>
                <a:latin typeface="Calibri" panose="020F0502020204030204" pitchFamily="34" charset="0"/>
                <a:ea typeface="Lato Light" panose="020F0502020204030203" pitchFamily="34" charset="0"/>
                <a:cs typeface="Calibri" panose="020F0502020204030204" pitchFamily="34" charset="0"/>
              </a:rPr>
              <a:t>01. Bestandsaufnahme</a:t>
            </a:r>
          </a:p>
        </p:txBody>
      </p:sp>
      <p:sp>
        <p:nvSpPr>
          <p:cNvPr id="66" name="TextBox 49">
            <a:extLst>
              <a:ext uri="{FF2B5EF4-FFF2-40B4-BE49-F238E27FC236}">
                <a16:creationId xmlns:a16="http://schemas.microsoft.com/office/drawing/2014/main" id="{9A525032-471B-49A2-BBB0-295E6E782011}"/>
              </a:ext>
            </a:extLst>
          </p:cNvPr>
          <p:cNvSpPr txBox="1"/>
          <p:nvPr/>
        </p:nvSpPr>
        <p:spPr>
          <a:xfrm>
            <a:off x="5548526" y="1729880"/>
            <a:ext cx="2439044" cy="1121076"/>
          </a:xfrm>
          <a:prstGeom prst="rect">
            <a:avLst/>
          </a:prstGeom>
          <a:noFill/>
        </p:spPr>
        <p:txBody>
          <a:bodyPr wrap="square" rtlCol="0" anchor="t">
            <a:spAutoFit/>
          </a:bodyPr>
          <a:lstStyle/>
          <a:p>
            <a:pPr>
              <a:lnSpc>
                <a:spcPts val="1620"/>
              </a:lnSpc>
            </a:pPr>
            <a:r>
              <a:rPr lang="en-GB" sz="1600" dirty="0" err="1">
                <a:solidFill>
                  <a:srgbClr val="595959"/>
                </a:solidFill>
                <a:latin typeface="Calibri" panose="020F0502020204030204" pitchFamily="34" charset="0"/>
                <a:ea typeface="Lato Light" panose="020F0502020204030203" pitchFamily="34" charset="0"/>
                <a:cs typeface="Calibri" panose="020F0502020204030204" pitchFamily="34" charset="0"/>
              </a:rPr>
              <a:t>Verkauf</a:t>
            </a: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 </a:t>
            </a:r>
            <a:r>
              <a:rPr lang="en-GB" sz="1600" dirty="0" err="1">
                <a:solidFill>
                  <a:srgbClr val="595959"/>
                </a:solidFill>
                <a:latin typeface="Calibri" panose="020F0502020204030204" pitchFamily="34" charset="0"/>
                <a:ea typeface="Lato Light" panose="020F0502020204030203" pitchFamily="34" charset="0"/>
                <a:cs typeface="Calibri" panose="020F0502020204030204" pitchFamily="34" charset="0"/>
              </a:rPr>
              <a:t>eigener</a:t>
            </a: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 Forderungen, um die Zeit bis zum Geldeingang und die Ausfallrisiken zu verringern</a:t>
            </a:r>
          </a:p>
        </p:txBody>
      </p:sp>
      <p:sp>
        <p:nvSpPr>
          <p:cNvPr id="67" name="TextBox 50">
            <a:extLst>
              <a:ext uri="{FF2B5EF4-FFF2-40B4-BE49-F238E27FC236}">
                <a16:creationId xmlns:a16="http://schemas.microsoft.com/office/drawing/2014/main" id="{47B242CE-1D8C-4F10-9918-D4A5D3D8A4F7}"/>
              </a:ext>
            </a:extLst>
          </p:cNvPr>
          <p:cNvSpPr txBox="1"/>
          <p:nvPr/>
        </p:nvSpPr>
        <p:spPr>
          <a:xfrm>
            <a:off x="5550610" y="1371163"/>
            <a:ext cx="1552156" cy="400110"/>
          </a:xfrm>
          <a:prstGeom prst="rect">
            <a:avLst/>
          </a:prstGeom>
          <a:noFill/>
        </p:spPr>
        <p:txBody>
          <a:bodyPr wrap="none" rtlCol="0" anchor="t">
            <a:spAutoFit/>
          </a:bodyPr>
          <a:lstStyle/>
          <a:p>
            <a:r>
              <a:rPr lang="en-GB" sz="2000" b="1" dirty="0">
                <a:solidFill>
                  <a:srgbClr val="7F1C58"/>
                </a:solidFill>
                <a:latin typeface="Calibri" panose="020F0502020204030204" pitchFamily="34" charset="0"/>
                <a:ea typeface="Lato Light" panose="020F0502020204030203" pitchFamily="34" charset="0"/>
                <a:cs typeface="Calibri" panose="020F0502020204030204" pitchFamily="34" charset="0"/>
              </a:rPr>
              <a:t>02. Factoring</a:t>
            </a:r>
          </a:p>
        </p:txBody>
      </p:sp>
      <p:sp>
        <p:nvSpPr>
          <p:cNvPr id="68" name="TextBox 52">
            <a:extLst>
              <a:ext uri="{FF2B5EF4-FFF2-40B4-BE49-F238E27FC236}">
                <a16:creationId xmlns:a16="http://schemas.microsoft.com/office/drawing/2014/main" id="{C830AAB0-F506-44AE-8094-9BF72F2E72DA}"/>
              </a:ext>
            </a:extLst>
          </p:cNvPr>
          <p:cNvSpPr txBox="1"/>
          <p:nvPr/>
        </p:nvSpPr>
        <p:spPr>
          <a:xfrm>
            <a:off x="8089178" y="986491"/>
            <a:ext cx="3453465" cy="710707"/>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Verkürzung der Zahlungsfristen / konsequente Verwaltung der Forderungen</a:t>
            </a:r>
          </a:p>
        </p:txBody>
      </p:sp>
      <p:sp>
        <p:nvSpPr>
          <p:cNvPr id="69" name="TextBox 53">
            <a:extLst>
              <a:ext uri="{FF2B5EF4-FFF2-40B4-BE49-F238E27FC236}">
                <a16:creationId xmlns:a16="http://schemas.microsoft.com/office/drawing/2014/main" id="{4002A5F3-B137-41F0-83F8-0223E2499480}"/>
              </a:ext>
            </a:extLst>
          </p:cNvPr>
          <p:cNvSpPr txBox="1"/>
          <p:nvPr/>
        </p:nvSpPr>
        <p:spPr>
          <a:xfrm>
            <a:off x="8089178" y="612016"/>
            <a:ext cx="3180486" cy="400110"/>
          </a:xfrm>
          <a:prstGeom prst="rect">
            <a:avLst/>
          </a:prstGeom>
          <a:noFill/>
        </p:spPr>
        <p:txBody>
          <a:bodyPr wrap="none" rtlCol="0" anchor="t">
            <a:spAutoFit/>
          </a:bodyPr>
          <a:lstStyle/>
          <a:p>
            <a:r>
              <a:rPr lang="en-GB" sz="2000" b="1" dirty="0">
                <a:solidFill>
                  <a:srgbClr val="F16924"/>
                </a:solidFill>
                <a:latin typeface="Calibri" panose="020F0502020204030204" pitchFamily="34" charset="0"/>
                <a:ea typeface="Lato Light" panose="020F0502020204030203" pitchFamily="34" charset="0"/>
                <a:cs typeface="Calibri" panose="020F0502020204030204" pitchFamily="34" charset="0"/>
              </a:rPr>
              <a:t>04. </a:t>
            </a:r>
            <a:r>
              <a:rPr lang="en-GB" sz="2000" b="1" dirty="0" err="1">
                <a:solidFill>
                  <a:srgbClr val="F16924"/>
                </a:solidFill>
                <a:latin typeface="Calibri" panose="020F0502020204030204" pitchFamily="34" charset="0"/>
                <a:ea typeface="Lato Light" panose="020F0502020204030203" pitchFamily="34" charset="0"/>
                <a:cs typeface="Calibri" panose="020F0502020204030204" pitchFamily="34" charset="0"/>
              </a:rPr>
              <a:t>Forderungsmanagement</a:t>
            </a:r>
            <a:endParaRPr lang="en-GB" sz="2000" b="1" dirty="0">
              <a:solidFill>
                <a:srgbClr val="F16924"/>
              </a:solidFill>
              <a:latin typeface="Calibri" panose="020F0502020204030204" pitchFamily="34" charset="0"/>
              <a:ea typeface="Lato Light" panose="020F0502020204030203" pitchFamily="34" charset="0"/>
              <a:cs typeface="Calibri" panose="020F0502020204030204" pitchFamily="34" charset="0"/>
            </a:endParaRPr>
          </a:p>
        </p:txBody>
      </p:sp>
      <p:sp>
        <p:nvSpPr>
          <p:cNvPr id="70" name="TextBox 55">
            <a:extLst>
              <a:ext uri="{FF2B5EF4-FFF2-40B4-BE49-F238E27FC236}">
                <a16:creationId xmlns:a16="http://schemas.microsoft.com/office/drawing/2014/main" id="{F3DF9B81-F896-4092-9719-93DF345475D4}"/>
              </a:ext>
            </a:extLst>
          </p:cNvPr>
          <p:cNvSpPr txBox="1"/>
          <p:nvPr/>
        </p:nvSpPr>
        <p:spPr>
          <a:xfrm>
            <a:off x="8366525" y="5552878"/>
            <a:ext cx="2297353" cy="915956"/>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Outsourcing von Nicht-Kernfunktionen zur Senkung der Fixkosten </a:t>
            </a:r>
            <a:b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br>
            <a:endPar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endParaRPr>
          </a:p>
        </p:txBody>
      </p:sp>
      <p:sp>
        <p:nvSpPr>
          <p:cNvPr id="71" name="TextBox 56">
            <a:extLst>
              <a:ext uri="{FF2B5EF4-FFF2-40B4-BE49-F238E27FC236}">
                <a16:creationId xmlns:a16="http://schemas.microsoft.com/office/drawing/2014/main" id="{539E5806-05BF-491C-BA0B-524CF021E7D6}"/>
              </a:ext>
            </a:extLst>
          </p:cNvPr>
          <p:cNvSpPr txBox="1"/>
          <p:nvPr/>
        </p:nvSpPr>
        <p:spPr>
          <a:xfrm>
            <a:off x="8337594" y="5163072"/>
            <a:ext cx="1865767" cy="400110"/>
          </a:xfrm>
          <a:prstGeom prst="rect">
            <a:avLst/>
          </a:prstGeom>
          <a:noFill/>
        </p:spPr>
        <p:txBody>
          <a:bodyPr wrap="none" rtlCol="0" anchor="t">
            <a:spAutoFit/>
          </a:bodyPr>
          <a:lstStyle/>
          <a:p>
            <a:r>
              <a:rPr lang="en-GB" sz="2000" b="1" dirty="0">
                <a:solidFill>
                  <a:srgbClr val="EDA13E"/>
                </a:solidFill>
                <a:latin typeface="Calibri" panose="020F0502020204030204" pitchFamily="34" charset="0"/>
                <a:ea typeface="Lato Light" panose="020F0502020204030203" pitchFamily="34" charset="0"/>
                <a:cs typeface="Calibri" panose="020F0502020204030204" pitchFamily="34" charset="0"/>
              </a:rPr>
              <a:t>03. Outsourcing</a:t>
            </a:r>
          </a:p>
        </p:txBody>
      </p:sp>
      <p:sp>
        <p:nvSpPr>
          <p:cNvPr id="72" name="TextBox 58">
            <a:extLst>
              <a:ext uri="{FF2B5EF4-FFF2-40B4-BE49-F238E27FC236}">
                <a16:creationId xmlns:a16="http://schemas.microsoft.com/office/drawing/2014/main" id="{610355AA-909C-422D-A943-DF1F7CA205EE}"/>
              </a:ext>
            </a:extLst>
          </p:cNvPr>
          <p:cNvSpPr txBox="1"/>
          <p:nvPr/>
        </p:nvSpPr>
        <p:spPr>
          <a:xfrm>
            <a:off x="10512171" y="4610450"/>
            <a:ext cx="1631680" cy="710707"/>
          </a:xfrm>
          <a:prstGeom prst="rect">
            <a:avLst/>
          </a:prstGeom>
          <a:noFill/>
        </p:spPr>
        <p:txBody>
          <a:bodyPr wrap="square" rtlCol="0" anchor="t">
            <a:spAutoFit/>
          </a:bodyPr>
          <a:lstStyle/>
          <a:p>
            <a:pPr>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Verkauf von Anlagevermögen und Rückmietung</a:t>
            </a:r>
          </a:p>
        </p:txBody>
      </p:sp>
      <p:sp>
        <p:nvSpPr>
          <p:cNvPr id="73" name="TextBox 59">
            <a:extLst>
              <a:ext uri="{FF2B5EF4-FFF2-40B4-BE49-F238E27FC236}">
                <a16:creationId xmlns:a16="http://schemas.microsoft.com/office/drawing/2014/main" id="{4AF87715-6E8C-4277-A3C8-F9DC36BCAA90}"/>
              </a:ext>
            </a:extLst>
          </p:cNvPr>
          <p:cNvSpPr txBox="1"/>
          <p:nvPr/>
        </p:nvSpPr>
        <p:spPr>
          <a:xfrm>
            <a:off x="10486267" y="3956253"/>
            <a:ext cx="1979796" cy="707886"/>
          </a:xfrm>
          <a:prstGeom prst="rect">
            <a:avLst/>
          </a:prstGeom>
          <a:noFill/>
        </p:spPr>
        <p:txBody>
          <a:bodyPr wrap="square" rtlCol="0" anchor="t">
            <a:spAutoFit/>
          </a:bodyPr>
          <a:lstStyle/>
          <a:p>
            <a:r>
              <a:rPr lang="en-GB" sz="2000" b="1" dirty="0">
                <a:solidFill>
                  <a:srgbClr val="B41F7A"/>
                </a:solidFill>
                <a:latin typeface="Calibri" panose="020F0502020204030204" pitchFamily="34" charset="0"/>
                <a:ea typeface="Lato Light" panose="020F0502020204030203" pitchFamily="34" charset="0"/>
                <a:cs typeface="Calibri" panose="020F0502020204030204" pitchFamily="34" charset="0"/>
              </a:rPr>
              <a:t>05. Verkauf + </a:t>
            </a:r>
            <a:r>
              <a:rPr lang="en-GB" sz="2000" b="1" dirty="0" err="1">
                <a:solidFill>
                  <a:srgbClr val="B41F7A"/>
                </a:solidFill>
                <a:latin typeface="Calibri" panose="020F0502020204030204" pitchFamily="34" charset="0"/>
                <a:ea typeface="Lato Light" panose="020F0502020204030203" pitchFamily="34" charset="0"/>
                <a:cs typeface="Calibri" panose="020F0502020204030204" pitchFamily="34" charset="0"/>
              </a:rPr>
              <a:t>Rückmiete</a:t>
            </a:r>
            <a:endParaRPr lang="en-GB" sz="2000" b="1" dirty="0">
              <a:solidFill>
                <a:srgbClr val="B41F7A"/>
              </a:solidFill>
              <a:latin typeface="Calibri" panose="020F0502020204030204" pitchFamily="34" charset="0"/>
              <a:ea typeface="Lato Light" panose="020F0502020204030203" pitchFamily="34" charset="0"/>
              <a:cs typeface="Calibri" panose="020F0502020204030204" pitchFamily="34" charset="0"/>
            </a:endParaRPr>
          </a:p>
        </p:txBody>
      </p:sp>
      <p:sp>
        <p:nvSpPr>
          <p:cNvPr id="8" name="Text Placeholder 1">
            <a:extLst>
              <a:ext uri="{FF2B5EF4-FFF2-40B4-BE49-F238E27FC236}">
                <a16:creationId xmlns:a16="http://schemas.microsoft.com/office/drawing/2014/main" id="{8AB623EC-F956-F48C-23E6-6CC931892D8B}"/>
              </a:ext>
            </a:extLst>
          </p:cNvPr>
          <p:cNvSpPr txBox="1">
            <a:spLocks/>
          </p:cNvSpPr>
          <p:nvPr/>
        </p:nvSpPr>
        <p:spPr>
          <a:xfrm>
            <a:off x="276314" y="387941"/>
            <a:ext cx="4324431" cy="30970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bg1"/>
                </a:solidFill>
              </a:rPr>
              <a:t>Verwaltung der Liquidität</a:t>
            </a:r>
          </a:p>
        </p:txBody>
      </p:sp>
      <p:sp>
        <p:nvSpPr>
          <p:cNvPr id="9" name="Subtitle 2">
            <a:extLst>
              <a:ext uri="{FF2B5EF4-FFF2-40B4-BE49-F238E27FC236}">
                <a16:creationId xmlns:a16="http://schemas.microsoft.com/office/drawing/2014/main" id="{07D6984A-B61C-803C-A473-CC2EF7D50567}"/>
              </a:ext>
            </a:extLst>
          </p:cNvPr>
          <p:cNvSpPr txBox="1">
            <a:spLocks/>
          </p:cNvSpPr>
          <p:nvPr/>
        </p:nvSpPr>
        <p:spPr>
          <a:xfrm>
            <a:off x="245701" y="1602761"/>
            <a:ext cx="4330051" cy="515107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1800" dirty="0">
                <a:solidFill>
                  <a:schemeClr val="bg1"/>
                </a:solidFill>
                <a:latin typeface="+mn-lt"/>
                <a:ea typeface="Open Sans Light" panose="020B0306030504020204" pitchFamily="34" charset="0"/>
                <a:cs typeface="Open Sans Light" panose="020B0306030504020204" pitchFamily="34" charset="0"/>
              </a:rPr>
              <a:t>Um eine Liquiditätskrise zu überwinden, müssen die im Unternehmen noch vorhandenen Liquiditätsreserven mobilisiert und verbleibende Lücken von außen </a:t>
            </a:r>
            <a:r>
              <a:rPr lang="en-GB" sz="1800" dirty="0" err="1">
                <a:solidFill>
                  <a:schemeClr val="bg1"/>
                </a:solidFill>
                <a:latin typeface="+mn-lt"/>
                <a:ea typeface="Open Sans Light" panose="020B0306030504020204" pitchFamily="34" charset="0"/>
                <a:cs typeface="Open Sans Light" panose="020B0306030504020204" pitchFamily="34" charset="0"/>
              </a:rPr>
              <a:t>geschlossen</a:t>
            </a:r>
            <a:r>
              <a:rPr lang="en-GB" sz="1800" dirty="0">
                <a:solidFill>
                  <a:schemeClr val="bg1"/>
                </a:solidFill>
                <a:latin typeface="+mn-lt"/>
                <a:ea typeface="Open Sans Light" panose="020B0306030504020204" pitchFamily="34" charset="0"/>
                <a:cs typeface="Open Sans Light" panose="020B0306030504020204" pitchFamily="34" charset="0"/>
              </a:rPr>
              <a:t> </a:t>
            </a:r>
            <a:r>
              <a:rPr lang="en-GB" sz="1800" dirty="0" err="1">
                <a:solidFill>
                  <a:schemeClr val="bg1"/>
                </a:solidFill>
                <a:latin typeface="+mn-lt"/>
                <a:ea typeface="Open Sans Light" panose="020B0306030504020204" pitchFamily="34" charset="0"/>
                <a:cs typeface="Open Sans Light" panose="020B0306030504020204" pitchFamily="34" charset="0"/>
              </a:rPr>
              <a:t>werden</a:t>
            </a:r>
            <a:r>
              <a:rPr lang="en-GB" sz="1800" dirty="0">
                <a:solidFill>
                  <a:schemeClr val="bg1"/>
                </a:solidFill>
                <a:latin typeface="+mn-lt"/>
                <a:ea typeface="Open Sans Light" panose="020B0306030504020204" pitchFamily="34" charset="0"/>
                <a:cs typeface="Open Sans Light" panose="020B0306030504020204" pitchFamily="34" charset="0"/>
              </a:rPr>
              <a:t>. Dies </a:t>
            </a:r>
            <a:r>
              <a:rPr lang="en-GB" sz="1800" dirty="0" err="1">
                <a:solidFill>
                  <a:schemeClr val="bg1"/>
                </a:solidFill>
                <a:latin typeface="+mn-lt"/>
                <a:ea typeface="Open Sans Light" panose="020B0306030504020204" pitchFamily="34" charset="0"/>
                <a:cs typeface="Open Sans Light" panose="020B0306030504020204" pitchFamily="34" charset="0"/>
              </a:rPr>
              <a:t>geschieht</a:t>
            </a:r>
            <a:r>
              <a:rPr lang="en-GB" sz="1800" dirty="0">
                <a:solidFill>
                  <a:schemeClr val="bg1"/>
                </a:solidFill>
                <a:latin typeface="+mn-lt"/>
                <a:ea typeface="Open Sans Light" panose="020B0306030504020204" pitchFamily="34" charset="0"/>
                <a:cs typeface="Open Sans Light" panose="020B0306030504020204" pitchFamily="34" charset="0"/>
              </a:rPr>
              <a:t> entweder durch Zuführung liquider Mittel oder durch Stillhalteabkommen </a:t>
            </a:r>
            <a:r>
              <a:rPr lang="en-GB" sz="1800" dirty="0" err="1">
                <a:solidFill>
                  <a:schemeClr val="bg1"/>
                </a:solidFill>
                <a:latin typeface="+mn-lt"/>
                <a:ea typeface="Open Sans Light" panose="020B0306030504020204" pitchFamily="34" charset="0"/>
                <a:cs typeface="Open Sans Light" panose="020B0306030504020204" pitchFamily="34" charset="0"/>
              </a:rPr>
              <a:t>mit</a:t>
            </a:r>
            <a:r>
              <a:rPr lang="en-GB" sz="1800" dirty="0">
                <a:solidFill>
                  <a:schemeClr val="bg1"/>
                </a:solidFill>
                <a:latin typeface="+mn-lt"/>
                <a:ea typeface="Open Sans Light" panose="020B0306030504020204" pitchFamily="34" charset="0"/>
                <a:cs typeface="Open Sans Light" panose="020B0306030504020204" pitchFamily="34" charset="0"/>
              </a:rPr>
              <a:t> </a:t>
            </a:r>
            <a:r>
              <a:rPr lang="en-GB" sz="1800" dirty="0" err="1">
                <a:solidFill>
                  <a:schemeClr val="bg1"/>
                </a:solidFill>
                <a:latin typeface="+mn-lt"/>
                <a:ea typeface="Open Sans Light" panose="020B0306030504020204" pitchFamily="34" charset="0"/>
                <a:cs typeface="Open Sans Light" panose="020B0306030504020204" pitchFamily="34" charset="0"/>
              </a:rPr>
              <a:t>Gläubiger:innen</a:t>
            </a:r>
            <a:r>
              <a:rPr lang="en-GB" sz="1800" dirty="0">
                <a:solidFill>
                  <a:schemeClr val="bg1"/>
                </a:solidFill>
                <a:latin typeface="+mn-lt"/>
                <a:ea typeface="Open Sans Light" panose="020B0306030504020204" pitchFamily="34" charset="0"/>
                <a:cs typeface="Open Sans Light" panose="020B0306030504020204" pitchFamily="34" charset="0"/>
              </a:rPr>
              <a:t>.</a:t>
            </a:r>
          </a:p>
          <a:p>
            <a:pPr algn="l">
              <a:lnSpc>
                <a:spcPts val="2240"/>
              </a:lnSpc>
              <a:spcBef>
                <a:spcPts val="0"/>
              </a:spcBef>
            </a:pPr>
            <a:endParaRPr lang="en-GB" sz="18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EDA13E"/>
              </a:buClr>
            </a:pPr>
            <a:r>
              <a:rPr lang="en-GB" sz="1800" dirty="0">
                <a:solidFill>
                  <a:schemeClr val="bg1"/>
                </a:solidFill>
                <a:latin typeface="+mn-lt"/>
                <a:ea typeface="Open Sans Light" panose="020B0306030504020204" pitchFamily="34" charset="0"/>
                <a:cs typeface="Open Sans Light" panose="020B0306030504020204" pitchFamily="34" charset="0"/>
              </a:rPr>
              <a:t>Die Wiederherstellung einer ausreichenden Kreditwürdigkeit setzt auch voraus, dass das Unternehmen sein Rating verbessern und ausreichende Garantien </a:t>
            </a:r>
            <a:r>
              <a:rPr lang="en-GB" sz="1800" dirty="0" err="1">
                <a:solidFill>
                  <a:schemeClr val="bg1"/>
                </a:solidFill>
                <a:latin typeface="+mn-lt"/>
                <a:ea typeface="Open Sans Light" panose="020B0306030504020204" pitchFamily="34" charset="0"/>
                <a:cs typeface="Open Sans Light" panose="020B0306030504020204" pitchFamily="34" charset="0"/>
              </a:rPr>
              <a:t>bieten</a:t>
            </a:r>
            <a:r>
              <a:rPr lang="en-GB" sz="1800" dirty="0">
                <a:solidFill>
                  <a:schemeClr val="bg1"/>
                </a:solidFill>
                <a:latin typeface="+mn-lt"/>
                <a:ea typeface="Open Sans Light" panose="020B0306030504020204" pitchFamily="34" charset="0"/>
                <a:cs typeface="Open Sans Light" panose="020B0306030504020204" pitchFamily="34" charset="0"/>
              </a:rPr>
              <a:t> </a:t>
            </a:r>
            <a:r>
              <a:rPr lang="en-GB" sz="1800" dirty="0" err="1">
                <a:solidFill>
                  <a:schemeClr val="bg1"/>
                </a:solidFill>
                <a:latin typeface="+mn-lt"/>
                <a:ea typeface="Open Sans Light" panose="020B0306030504020204" pitchFamily="34" charset="0"/>
                <a:cs typeface="Open Sans Light" panose="020B0306030504020204" pitchFamily="34" charset="0"/>
              </a:rPr>
              <a:t>kann</a:t>
            </a:r>
            <a:r>
              <a:rPr lang="en-GB" sz="1800" dirty="0">
                <a:solidFill>
                  <a:schemeClr val="bg1"/>
                </a:solidFill>
                <a:latin typeface="+mn-lt"/>
                <a:ea typeface="Open Sans Light" panose="020B0306030504020204" pitchFamily="34" charset="0"/>
                <a:cs typeface="Open Sans Light" panose="020B0306030504020204" pitchFamily="34" charset="0"/>
              </a:rPr>
              <a:t>.</a:t>
            </a:r>
          </a:p>
          <a:p>
            <a:pPr algn="l">
              <a:lnSpc>
                <a:spcPts val="2240"/>
              </a:lnSpc>
              <a:spcBef>
                <a:spcPts val="0"/>
              </a:spcBef>
              <a:buClr>
                <a:srgbClr val="EDA13E"/>
              </a:buClr>
            </a:pPr>
            <a:endParaRPr lang="en-GB" sz="18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EDA13E"/>
              </a:buClr>
            </a:pPr>
            <a:r>
              <a:rPr lang="en-GB" sz="1800" dirty="0">
                <a:solidFill>
                  <a:schemeClr val="bg1"/>
                </a:solidFill>
                <a:latin typeface="+mn-lt"/>
                <a:ea typeface="Open Sans Light" panose="020B0306030504020204" pitchFamily="34" charset="0"/>
                <a:cs typeface="Open Sans Light" panose="020B0306030504020204" pitchFamily="34" charset="0"/>
              </a:rPr>
              <a:t>Neben zusätzlichen Krediten oder Gesellschafterbeiträgen sind folgende </a:t>
            </a:r>
            <a:r>
              <a:rPr lang="en-GB" sz="1800" dirty="0" err="1">
                <a:solidFill>
                  <a:schemeClr val="bg1"/>
                </a:solidFill>
                <a:latin typeface="+mn-lt"/>
                <a:ea typeface="Open Sans Light" panose="020B0306030504020204" pitchFamily="34" charset="0"/>
                <a:cs typeface="Open Sans Light" panose="020B0306030504020204" pitchFamily="34" charset="0"/>
              </a:rPr>
              <a:t>Möglichkeiten</a:t>
            </a:r>
            <a:r>
              <a:rPr lang="en-GB" sz="1800" dirty="0">
                <a:solidFill>
                  <a:schemeClr val="bg1"/>
                </a:solidFill>
                <a:latin typeface="+mn-lt"/>
                <a:ea typeface="Open Sans Light" panose="020B0306030504020204" pitchFamily="34" charset="0"/>
                <a:cs typeface="Open Sans Light" panose="020B0306030504020204" pitchFamily="34" charset="0"/>
              </a:rPr>
              <a:t> </a:t>
            </a:r>
            <a:r>
              <a:rPr lang="en-GB" sz="1800" dirty="0" err="1">
                <a:solidFill>
                  <a:schemeClr val="bg1"/>
                </a:solidFill>
                <a:latin typeface="+mn-lt"/>
                <a:ea typeface="Open Sans Light" panose="020B0306030504020204" pitchFamily="34" charset="0"/>
                <a:cs typeface="Open Sans Light" panose="020B0306030504020204" pitchFamily="34" charset="0"/>
              </a:rPr>
              <a:t>denkbar</a:t>
            </a:r>
            <a:r>
              <a:rPr lang="en-GB" sz="1800" dirty="0">
                <a:solidFill>
                  <a:schemeClr val="bg1"/>
                </a:solidFill>
                <a:latin typeface="+mn-lt"/>
                <a:ea typeface="Open Sans Light" panose="020B0306030504020204" pitchFamily="34" charset="0"/>
                <a:cs typeface="Open Sans Light" panose="020B0306030504020204" pitchFamily="34" charset="0"/>
              </a:rPr>
              <a:t>:</a:t>
            </a:r>
          </a:p>
          <a:p>
            <a:pPr algn="l">
              <a:lnSpc>
                <a:spcPts val="2240"/>
              </a:lnSpc>
              <a:spcBef>
                <a:spcPts val="0"/>
              </a:spcBef>
            </a:pPr>
            <a:endParaRPr lang="en-GB" sz="1800" dirty="0">
              <a:solidFill>
                <a:schemeClr val="bg1"/>
              </a:solidFill>
              <a:latin typeface="+mn-lt"/>
              <a:ea typeface="Open Sans Light" panose="020B0306030504020204" pitchFamily="34" charset="0"/>
              <a:cs typeface="Open Sans Light" panose="020B0306030504020204" pitchFamily="34" charset="0"/>
            </a:endParaRPr>
          </a:p>
        </p:txBody>
      </p:sp>
      <p:sp>
        <p:nvSpPr>
          <p:cNvPr id="13" name="Rectangle 12">
            <a:extLst>
              <a:ext uri="{FF2B5EF4-FFF2-40B4-BE49-F238E27FC236}">
                <a16:creationId xmlns:a16="http://schemas.microsoft.com/office/drawing/2014/main" id="{BBACEB36-80C6-B2F5-FC73-38BE4375F090}"/>
              </a:ext>
            </a:extLst>
          </p:cNvPr>
          <p:cNvSpPr/>
          <p:nvPr/>
        </p:nvSpPr>
        <p:spPr>
          <a:xfrm>
            <a:off x="288368" y="1477901"/>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880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2D945-AFAD-627A-86C7-4D5226FF17F1}"/>
              </a:ext>
            </a:extLst>
          </p:cNvPr>
          <p:cNvSpPr>
            <a:spLocks noGrp="1"/>
          </p:cNvSpPr>
          <p:nvPr>
            <p:ph type="body" sz="quarter" idx="18"/>
          </p:nvPr>
        </p:nvSpPr>
        <p:spPr>
          <a:xfrm>
            <a:off x="734713" y="2096135"/>
            <a:ext cx="6508568" cy="3666661"/>
          </a:xfrm>
        </p:spPr>
        <p:txBody>
          <a:bodyPr>
            <a:normAutofit fontScale="92500"/>
          </a:bodyPr>
          <a:lstStyle/>
          <a:p>
            <a:pPr marL="12700" indent="-12700">
              <a:lnSpc>
                <a:spcPct val="110000"/>
              </a:lnSpc>
            </a:pPr>
            <a:r>
              <a:rPr lang="en-US" sz="1600" dirty="0">
                <a:latin typeface="Calibri" panose="020F0502020204030204" pitchFamily="34" charset="0"/>
                <a:ea typeface="Calibri" panose="020F0502020204030204" pitchFamily="34" charset="0"/>
                <a:cs typeface="Times New Roman" panose="02020603050405020304" pitchFamily="18" charset="0"/>
              </a:rPr>
              <a:t>Die </a:t>
            </a:r>
            <a:r>
              <a:rPr lang="en-US" sz="1600" dirty="0" err="1">
                <a:latin typeface="Calibri" panose="020F0502020204030204" pitchFamily="34" charset="0"/>
                <a:ea typeface="Calibri" panose="020F0502020204030204" pitchFamily="34" charset="0"/>
                <a:cs typeface="Times New Roman" panose="02020603050405020304" pitchFamily="18" charset="0"/>
              </a:rPr>
              <a:t>SECure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Materialien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bilden</a:t>
            </a:r>
            <a:r>
              <a:rPr lang="en-US" sz="1600" dirty="0">
                <a:latin typeface="Calibri" panose="020F0502020204030204" pitchFamily="34" charset="0"/>
                <a:ea typeface="Calibri" panose="020F0502020204030204" pitchFamily="34" charset="0"/>
                <a:cs typeface="Times New Roman" panose="02020603050405020304" pitchFamily="18" charset="0"/>
              </a:rPr>
              <a:t> den </a:t>
            </a:r>
            <a:r>
              <a:rPr lang="en-US" sz="1600" dirty="0" err="1">
                <a:latin typeface="Calibri" panose="020F0502020204030204" pitchFamily="34" charset="0"/>
                <a:ea typeface="Calibri" panose="020F0502020204030204" pitchFamily="34" charset="0"/>
                <a:cs typeface="Times New Roman" panose="02020603050405020304" pitchFamily="18" charset="0"/>
              </a:rPr>
              <a:t>ersten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ganzheitlichen</a:t>
            </a:r>
            <a:r>
              <a:rPr lang="en-US" sz="1600" dirty="0">
                <a:latin typeface="Calibri" panose="020F0502020204030204" pitchFamily="34" charset="0"/>
                <a:ea typeface="Calibri" panose="020F0502020204030204" pitchFamily="34" charset="0"/>
                <a:cs typeface="Times New Roman" panose="02020603050405020304" pitchFamily="18" charset="0"/>
              </a:rPr>
              <a:t> Berufsbildungsansatz zur Krisenfrüherkennung und -bewältigung auf der Grundlage eines </a:t>
            </a:r>
            <a:r>
              <a:rPr lang="en-US" sz="1600" dirty="0" err="1">
                <a:latin typeface="Calibri" panose="020F0502020204030204" pitchFamily="34" charset="0"/>
                <a:ea typeface="Calibri" panose="020F0502020204030204" pitchFamily="34" charset="0"/>
                <a:cs typeface="Times New Roman" panose="02020603050405020304" pitchFamily="18" charset="0"/>
              </a:rPr>
              <a:t>speziell</a:t>
            </a:r>
            <a:r>
              <a:rPr lang="en-US" sz="1600" dirty="0">
                <a:latin typeface="Calibri" panose="020F0502020204030204" pitchFamily="34" charset="0"/>
                <a:ea typeface="Calibri" panose="020F0502020204030204" pitchFamily="34" charset="0"/>
                <a:cs typeface="Times New Roman" panose="02020603050405020304" pitchFamily="18" charset="0"/>
              </a:rPr>
              <a:t> für </a:t>
            </a:r>
            <a:r>
              <a:rPr lang="en-US" sz="1600" dirty="0" err="1">
                <a:latin typeface="Calibri" panose="020F0502020204030204" pitchFamily="34" charset="0"/>
                <a:ea typeface="Calibri" panose="020F0502020204030204" pitchFamily="34" charset="0"/>
                <a:cs typeface="Times New Roman" panose="02020603050405020304" pitchFamily="18" charset="0"/>
              </a:rPr>
              <a:t>k</a:t>
            </a:r>
            <a:r>
              <a:rPr lang="en-US" sz="1600" dirty="0" err="1"/>
              <a:t>leine</a:t>
            </a:r>
            <a:r>
              <a:rPr lang="en-US" sz="1600" dirty="0"/>
              <a:t> und </a:t>
            </a:r>
            <a:r>
              <a:rPr lang="en-US" sz="1600" dirty="0" err="1"/>
              <a:t>mittlere</a:t>
            </a:r>
            <a:r>
              <a:rPr lang="en-US" sz="1600" dirty="0"/>
              <a:t> </a:t>
            </a:r>
            <a:r>
              <a:rPr lang="en-US" sz="1600" dirty="0" err="1"/>
              <a:t>Unternehmen</a:t>
            </a:r>
            <a:r>
              <a:rPr lang="en-US" sz="1600" dirty="0"/>
              <a:t> (KMU)</a:t>
            </a:r>
            <a:r>
              <a:rPr lang="en-US" sz="1600" dirty="0">
                <a:latin typeface="Calibri" panose="020F0502020204030204" pitchFamily="34" charset="0"/>
                <a:ea typeface="Calibri" panose="020F0502020204030204" pitchFamily="34" charset="0"/>
                <a:cs typeface="Times New Roman" panose="02020603050405020304" pitchFamily="18" charset="0"/>
              </a:rPr>
              <a:t> entwickelten Rahmens. Dies geschieht durch die Kombination eines lehrplanbasierten Ansatzes, der von der Berufsbildung in </a:t>
            </a:r>
            <a:r>
              <a:rPr lang="en-US" sz="1600" dirty="0" err="1">
                <a:latin typeface="Calibri" panose="020F0502020204030204" pitchFamily="34" charset="0"/>
                <a:ea typeface="Calibri" panose="020F0502020204030204" pitchFamily="34" charset="0"/>
                <a:cs typeface="Times New Roman" panose="02020603050405020304" pitchFamily="18" charset="0"/>
              </a:rPr>
              <a:t>andere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Lehrkonzepte</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transferiert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werden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kann</a:t>
            </a:r>
            <a:r>
              <a:rPr lang="en-US" sz="1600" dirty="0">
                <a:latin typeface="Calibri" panose="020F0502020204030204" pitchFamily="34" charset="0"/>
                <a:ea typeface="Calibri" panose="020F0502020204030204" pitchFamily="34" charset="0"/>
                <a:cs typeface="Times New Roman" panose="02020603050405020304" pitchFamily="18" charset="0"/>
              </a:rPr>
              <a:t>, mit einem modularen Ansatz, der besonders für </a:t>
            </a:r>
            <a:r>
              <a:rPr lang="en-US" sz="1600" dirty="0" err="1">
                <a:latin typeface="Calibri" panose="020F0502020204030204" pitchFamily="34" charset="0"/>
                <a:ea typeface="Calibri" panose="020F0502020204030204" pitchFamily="34" charset="0"/>
                <a:cs typeface="Times New Roman" panose="02020603050405020304" pitchFamily="18" charset="0"/>
              </a:rPr>
              <a:t>Berater:innen</a:t>
            </a:r>
            <a:r>
              <a:rPr lang="en-US" sz="1600" dirty="0">
                <a:latin typeface="Calibri" panose="020F0502020204030204" pitchFamily="34" charset="0"/>
                <a:ea typeface="Calibri" panose="020F0502020204030204" pitchFamily="34" charset="0"/>
                <a:cs typeface="Times New Roman" panose="02020603050405020304" pitchFamily="18" charset="0"/>
              </a:rPr>
              <a:t>, KMU und </a:t>
            </a:r>
            <a:r>
              <a:rPr lang="en-US" sz="1600" dirty="0" err="1">
                <a:latin typeface="Calibri" panose="020F0502020204030204" pitchFamily="34" charset="0"/>
                <a:ea typeface="Calibri" panose="020F0502020204030204" pitchFamily="34" charset="0"/>
                <a:cs typeface="Times New Roman" panose="02020603050405020304" pitchFamily="18" charset="0"/>
              </a:rPr>
              <a:t>Gründer:innen</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de-DE" sz="1600" dirty="0">
                <a:latin typeface="Calibri" panose="020F0502020204030204" pitchFamily="34" charset="0"/>
                <a:ea typeface="Calibri" panose="020F0502020204030204" pitchFamily="34" charset="0"/>
                <a:cs typeface="Times New Roman" panose="02020603050405020304" pitchFamily="18" charset="0"/>
              </a:rPr>
              <a:t>Vorteile bietet. </a:t>
            </a:r>
          </a:p>
          <a:p>
            <a:pPr marL="12700" indent="-12700">
              <a:lnSpc>
                <a:spcPct val="110000"/>
              </a:lnSpc>
            </a:pPr>
            <a:r>
              <a:rPr lang="de-DE" sz="1600" dirty="0">
                <a:latin typeface="Calibri" panose="020F0502020204030204" pitchFamily="34" charset="0"/>
                <a:ea typeface="Calibri" panose="020F0502020204030204" pitchFamily="34" charset="0"/>
                <a:cs typeface="Times New Roman" panose="02020603050405020304" pitchFamily="18" charset="0"/>
              </a:rPr>
              <a:t>Die Module enthalten Links zu Artikeln in englischer Sprache. Sollten Sie diese auf deutsch lesen wollen, empfehlen wir Ihnen dafür den Google Übersetzer zu nutzen. Rufen Sie dafür die Seite vom Google Übersetzer auf und geben Sie die gewünschte URL in das Textfeld ein. Wählen Sie nun im rechten Feld (mit Hilfe des Abwärtspfeils rechts oben) als Zielsprache Deutsch aus. Wenn Sie anschließend mit der linken Maustaste auf die „übersetzte“ URL klicken, öffnet sich ein neuer Tab mit dem übersetzten Artikel. </a:t>
            </a:r>
          </a:p>
          <a:p>
            <a:pPr marL="12700" indent="-12700">
              <a:lnSpc>
                <a:spcPct val="110000"/>
              </a:lnSpc>
            </a:pPr>
            <a:endParaRPr lang="en-I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734713" y="612150"/>
            <a:ext cx="7241669" cy="1453114"/>
          </a:xfrm>
          <a:solidFill>
            <a:srgbClr val="F16924"/>
          </a:solidFill>
        </p:spPr>
        <p:txBody>
          <a:bodyPr>
            <a:normAutofit lnSpcReduction="10000"/>
          </a:bodyPr>
          <a:lstStyle/>
          <a:p>
            <a:r>
              <a:rPr lang="en-US" dirty="0"/>
              <a:t>Was ist das Besondere an unserem SECURE </a:t>
            </a:r>
            <a:r>
              <a:rPr lang="en-US" b="1" dirty="0" err="1">
                <a:effectLst/>
                <a:latin typeface="Calibri" panose="020F0502020204030204" pitchFamily="34" charset="0"/>
                <a:ea typeface="Calibri" panose="020F0502020204030204" pitchFamily="34" charset="0"/>
                <a:cs typeface="Times New Roman" panose="02020603050405020304" pitchFamily="18" charset="0"/>
              </a:rPr>
              <a:t>Lehrplan</a:t>
            </a:r>
            <a:r>
              <a:rPr lang="en-US" b="1" dirty="0">
                <a:effectLst/>
                <a:latin typeface="Calibri" panose="020F0502020204030204" pitchFamily="34" charset="0"/>
                <a:ea typeface="Calibri" panose="020F0502020204030204" pitchFamily="34" charset="0"/>
                <a:cs typeface="Times New Roman" panose="02020603050405020304" pitchFamily="18" charset="0"/>
              </a:rPr>
              <a:t> und </a:t>
            </a:r>
            <a:r>
              <a:rPr lang="en-US" b="1" dirty="0" err="1">
                <a:effectLst/>
                <a:latin typeface="Calibri" panose="020F0502020204030204" pitchFamily="34" charset="0"/>
                <a:ea typeface="Calibri" panose="020F0502020204030204" pitchFamily="34" charset="0"/>
                <a:cs typeface="Times New Roman" panose="02020603050405020304" pitchFamily="18" charset="0"/>
              </a:rPr>
              <a:t>Trainingspaket</a:t>
            </a:r>
            <a:r>
              <a:rPr lang="en-US" dirty="0"/>
              <a:t>?</a:t>
            </a:r>
          </a:p>
        </p:txBody>
      </p:sp>
      <p:pic>
        <p:nvPicPr>
          <p:cNvPr id="5" name="Picture 4" descr="Icon&#10;&#10;Description automatically generated">
            <a:extLst>
              <a:ext uri="{FF2B5EF4-FFF2-40B4-BE49-F238E27FC236}">
                <a16:creationId xmlns:a16="http://schemas.microsoft.com/office/drawing/2014/main" id="{4E8A0052-0A55-522A-2BB0-59E9948A0E76}"/>
              </a:ext>
            </a:extLst>
          </p:cNvPr>
          <p:cNvPicPr/>
          <p:nvPr/>
        </p:nvPicPr>
        <p:blipFill rotWithShape="1">
          <a:blip r:embed="rId2" cstate="screen">
            <a:extLst>
              <a:ext uri="{28A0092B-C50C-407E-A947-70E740481C1C}">
                <a14:useLocalDpi xmlns:a14="http://schemas.microsoft.com/office/drawing/2010/main"/>
              </a:ext>
            </a:extLst>
          </a:blip>
          <a:srcRect l="6291" t="4502" r="13258" b="10881"/>
          <a:stretch/>
        </p:blipFill>
        <p:spPr>
          <a:xfrm>
            <a:off x="6484950" y="211015"/>
            <a:ext cx="6035215" cy="5830859"/>
          </a:xfrm>
          <a:prstGeom prst="rect">
            <a:avLst/>
          </a:prstGeom>
        </p:spPr>
      </p:pic>
      <p:sp>
        <p:nvSpPr>
          <p:cNvPr id="6" name="Rectangle 5">
            <a:extLst>
              <a:ext uri="{FF2B5EF4-FFF2-40B4-BE49-F238E27FC236}">
                <a16:creationId xmlns:a16="http://schemas.microsoft.com/office/drawing/2014/main" id="{82F49A78-CA2B-C594-04DF-F1CD4FF555A2}"/>
              </a:ext>
            </a:extLst>
          </p:cNvPr>
          <p:cNvSpPr/>
          <p:nvPr/>
        </p:nvSpPr>
        <p:spPr>
          <a:xfrm>
            <a:off x="241346" y="2012602"/>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 name="Grafik 6">
            <a:extLst>
              <a:ext uri="{FF2B5EF4-FFF2-40B4-BE49-F238E27FC236}">
                <a16:creationId xmlns:a16="http://schemas.microsoft.com/office/drawing/2014/main" id="{1A094CFE-F551-52A1-5669-39A369E66F7C}"/>
              </a:ext>
            </a:extLst>
          </p:cNvPr>
          <p:cNvPicPr>
            <a:picLocks noChangeAspect="1"/>
          </p:cNvPicPr>
          <p:nvPr/>
        </p:nvPicPr>
        <p:blipFill>
          <a:blip r:embed="rId3"/>
          <a:stretch>
            <a:fillRect/>
          </a:stretch>
        </p:blipFill>
        <p:spPr>
          <a:xfrm>
            <a:off x="4106454" y="5996772"/>
            <a:ext cx="838453" cy="301752"/>
          </a:xfrm>
          <a:prstGeom prst="rect">
            <a:avLst/>
          </a:prstGeom>
        </p:spPr>
      </p:pic>
      <p:sp>
        <p:nvSpPr>
          <p:cNvPr id="8" name="Textfeld 7">
            <a:extLst>
              <a:ext uri="{FF2B5EF4-FFF2-40B4-BE49-F238E27FC236}">
                <a16:creationId xmlns:a16="http://schemas.microsoft.com/office/drawing/2014/main" id="{D58D3783-4180-527C-D901-61017A1FD53E}"/>
              </a:ext>
            </a:extLst>
          </p:cNvPr>
          <p:cNvSpPr txBox="1"/>
          <p:nvPr/>
        </p:nvSpPr>
        <p:spPr>
          <a:xfrm>
            <a:off x="5041151" y="6041874"/>
            <a:ext cx="7057806" cy="233975"/>
          </a:xfrm>
          <a:prstGeom prst="rect">
            <a:avLst/>
          </a:prstGeom>
          <a:noFill/>
        </p:spPr>
        <p:txBody>
          <a:bodyPr wrap="square" rtlCol="0">
            <a:spAutoFit/>
          </a:bodyPr>
          <a:lstStyle/>
          <a:p>
            <a:pPr>
              <a:lnSpc>
                <a:spcPct val="107000"/>
              </a:lnSpc>
              <a:spcAft>
                <a:spcPts val="800"/>
              </a:spcAft>
            </a:pPr>
            <a:r>
              <a:rPr lang="de-DE" sz="900" dirty="0">
                <a:solidFill>
                  <a:srgbClr val="264160"/>
                </a:solidFill>
                <a:effectLst/>
                <a:latin typeface="Calibri" panose="020F0502020204030204" pitchFamily="34" charset="0"/>
                <a:ea typeface="Calibri" panose="020F0502020204030204" pitchFamily="34" charset="0"/>
                <a:cs typeface="Calibri" panose="020F0502020204030204" pitchFamily="34" charset="0"/>
              </a:rPr>
              <a:t>Diese Ressource ist lizensiert unter CC BY 4.0. Um eine Kopie dieser Lizenz anzuzeigen, besuchen Sie https://creativecommons.org/licenses/by/4.0</a:t>
            </a:r>
          </a:p>
        </p:txBody>
      </p:sp>
    </p:spTree>
    <p:extLst>
      <p:ext uri="{BB962C8B-B14F-4D97-AF65-F5344CB8AC3E}">
        <p14:creationId xmlns:p14="http://schemas.microsoft.com/office/powerpoint/2010/main" val="25950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747CA94-EC4B-4A3E-B0C8-57A8FA6AF204}"/>
              </a:ext>
            </a:extLst>
          </p:cNvPr>
          <p:cNvGrpSpPr/>
          <p:nvPr/>
        </p:nvGrpSpPr>
        <p:grpSpPr>
          <a:xfrm>
            <a:off x="1074142" y="1910242"/>
            <a:ext cx="10206471" cy="4420470"/>
            <a:chOff x="1294768" y="2144080"/>
            <a:chExt cx="10206471" cy="4420470"/>
          </a:xfrm>
        </p:grpSpPr>
        <p:grpSp>
          <p:nvGrpSpPr>
            <p:cNvPr id="23" name="Group 22">
              <a:extLst>
                <a:ext uri="{FF2B5EF4-FFF2-40B4-BE49-F238E27FC236}">
                  <a16:creationId xmlns:a16="http://schemas.microsoft.com/office/drawing/2014/main" id="{FF3F18E0-3272-9BD6-7144-8CE824E18523}"/>
                </a:ext>
              </a:extLst>
            </p:cNvPr>
            <p:cNvGrpSpPr/>
            <p:nvPr/>
          </p:nvGrpSpPr>
          <p:grpSpPr>
            <a:xfrm>
              <a:off x="3917717" y="2901925"/>
              <a:ext cx="3662623" cy="3662625"/>
              <a:chOff x="7384090" y="1859843"/>
              <a:chExt cx="3793688" cy="3793690"/>
            </a:xfrm>
          </p:grpSpPr>
          <p:sp>
            <p:nvSpPr>
              <p:cNvPr id="7" name="Freeform 45">
                <a:extLst>
                  <a:ext uri="{FF2B5EF4-FFF2-40B4-BE49-F238E27FC236}">
                    <a16:creationId xmlns:a16="http://schemas.microsoft.com/office/drawing/2014/main" id="{D487D2A8-D4A9-287B-10C3-23B2F46C1E05}"/>
                  </a:ext>
                </a:extLst>
              </p:cNvPr>
              <p:cNvSpPr/>
              <p:nvPr/>
            </p:nvSpPr>
            <p:spPr>
              <a:xfrm>
                <a:off x="8639164" y="1859843"/>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9" name="Freeform 42">
                <a:extLst>
                  <a:ext uri="{FF2B5EF4-FFF2-40B4-BE49-F238E27FC236}">
                    <a16:creationId xmlns:a16="http://schemas.microsoft.com/office/drawing/2014/main" id="{A8D54042-9215-2373-55A0-1920DF9DBA73}"/>
                  </a:ext>
                </a:extLst>
              </p:cNvPr>
              <p:cNvSpPr/>
              <p:nvPr/>
            </p:nvSpPr>
            <p:spPr>
              <a:xfrm>
                <a:off x="9636438" y="2438456"/>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0" name="Freeform 41">
                <a:extLst>
                  <a:ext uri="{FF2B5EF4-FFF2-40B4-BE49-F238E27FC236}">
                    <a16:creationId xmlns:a16="http://schemas.microsoft.com/office/drawing/2014/main" id="{45579F04-4436-258C-E3C1-A5A7990C9053}"/>
                  </a:ext>
                </a:extLst>
              </p:cNvPr>
              <p:cNvSpPr/>
              <p:nvPr/>
            </p:nvSpPr>
            <p:spPr>
              <a:xfrm>
                <a:off x="7759789" y="2438823"/>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1" name="Freeform 37">
                <a:extLst>
                  <a:ext uri="{FF2B5EF4-FFF2-40B4-BE49-F238E27FC236}">
                    <a16:creationId xmlns:a16="http://schemas.microsoft.com/office/drawing/2014/main" id="{0FD6BEA9-00A2-BE63-0108-52A001653C1F}"/>
                  </a:ext>
                </a:extLst>
              </p:cNvPr>
              <p:cNvSpPr/>
              <p:nvPr/>
            </p:nvSpPr>
            <p:spPr>
              <a:xfrm>
                <a:off x="9896062" y="3529180"/>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2" name="Freeform 36">
                <a:extLst>
                  <a:ext uri="{FF2B5EF4-FFF2-40B4-BE49-F238E27FC236}">
                    <a16:creationId xmlns:a16="http://schemas.microsoft.com/office/drawing/2014/main" id="{21ED6EF8-F267-3830-A648-A52A83991311}"/>
                  </a:ext>
                </a:extLst>
              </p:cNvPr>
              <p:cNvSpPr/>
              <p:nvPr/>
            </p:nvSpPr>
            <p:spPr>
              <a:xfrm>
                <a:off x="7384090" y="3539457"/>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3" name="Freeform 35">
                <a:extLst>
                  <a:ext uri="{FF2B5EF4-FFF2-40B4-BE49-F238E27FC236}">
                    <a16:creationId xmlns:a16="http://schemas.microsoft.com/office/drawing/2014/main" id="{7067F249-0799-DFF5-BE64-10AB11743857}"/>
                  </a:ext>
                </a:extLst>
              </p:cNvPr>
              <p:cNvSpPr/>
              <p:nvPr/>
            </p:nvSpPr>
            <p:spPr>
              <a:xfrm>
                <a:off x="9320378" y="4366910"/>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4" name="Freeform 34">
                <a:extLst>
                  <a:ext uri="{FF2B5EF4-FFF2-40B4-BE49-F238E27FC236}">
                    <a16:creationId xmlns:a16="http://schemas.microsoft.com/office/drawing/2014/main" id="{73C8A32A-30B8-35B8-FAEE-D4B3316026A1}"/>
                  </a:ext>
                </a:extLst>
              </p:cNvPr>
              <p:cNvSpPr/>
              <p:nvPr/>
            </p:nvSpPr>
            <p:spPr>
              <a:xfrm>
                <a:off x="8092004" y="4368080"/>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grpSp>
        <p:sp>
          <p:nvSpPr>
            <p:cNvPr id="15" name="TextBox 73">
              <a:extLst>
                <a:ext uri="{FF2B5EF4-FFF2-40B4-BE49-F238E27FC236}">
                  <a16:creationId xmlns:a16="http://schemas.microsoft.com/office/drawing/2014/main" id="{B8E6D515-A068-0D0E-E480-FE3D7744B857}"/>
                </a:ext>
              </a:extLst>
            </p:cNvPr>
            <p:cNvSpPr txBox="1"/>
            <p:nvPr/>
          </p:nvSpPr>
          <p:spPr>
            <a:xfrm>
              <a:off x="2639159" y="4886538"/>
              <a:ext cx="974947" cy="400110"/>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Leasing</a:t>
              </a:r>
            </a:p>
          </p:txBody>
        </p:sp>
        <p:sp>
          <p:nvSpPr>
            <p:cNvPr id="16" name="TextBox 77">
              <a:extLst>
                <a:ext uri="{FF2B5EF4-FFF2-40B4-BE49-F238E27FC236}">
                  <a16:creationId xmlns:a16="http://schemas.microsoft.com/office/drawing/2014/main" id="{2C09D491-B98B-98CF-77FE-0FEE33D01FC2}"/>
                </a:ext>
              </a:extLst>
            </p:cNvPr>
            <p:cNvSpPr txBox="1"/>
            <p:nvPr/>
          </p:nvSpPr>
          <p:spPr>
            <a:xfrm>
              <a:off x="1294768" y="3459651"/>
              <a:ext cx="2831224" cy="707886"/>
            </a:xfrm>
            <a:prstGeom prst="rect">
              <a:avLst/>
            </a:prstGeom>
            <a:noFill/>
          </p:spPr>
          <p:txBody>
            <a:bodyPr wrap="none" lIns="91440" tIns="45720" rIns="91440" bIns="45720"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Darlehen von </a:t>
              </a:r>
              <a:r>
                <a:rPr kumimoji="0" lang="en-GB" sz="2000" i="0" u="none" strike="noStrike" kern="1200" cap="none" spc="0" normalizeH="0" baseline="0" noProof="0" dirty="0" err="1">
                  <a:ln>
                    <a:noFill/>
                  </a:ln>
                  <a:solidFill>
                    <a:srgbClr val="F16924"/>
                  </a:solidFill>
                  <a:effectLst/>
                  <a:uLnTx/>
                  <a:uFillTx/>
                  <a:ea typeface="League Spartan" charset="0"/>
                  <a:cs typeface="Poppins" pitchFamily="2" charset="77"/>
                </a:rPr>
                <a:t>Kund:innen</a:t>
              </a:r>
              <a:b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Vorauszahlungen</a:t>
              </a:r>
            </a:p>
          </p:txBody>
        </p:sp>
        <p:sp>
          <p:nvSpPr>
            <p:cNvPr id="17" name="TextBox 38">
              <a:extLst>
                <a:ext uri="{FF2B5EF4-FFF2-40B4-BE49-F238E27FC236}">
                  <a16:creationId xmlns:a16="http://schemas.microsoft.com/office/drawing/2014/main" id="{300C6F5E-B229-94F1-DCDE-E0294D961E00}"/>
                </a:ext>
              </a:extLst>
            </p:cNvPr>
            <p:cNvSpPr txBox="1"/>
            <p:nvPr/>
          </p:nvSpPr>
          <p:spPr>
            <a:xfrm>
              <a:off x="7290862" y="3153563"/>
              <a:ext cx="4210377" cy="1015663"/>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Neue Darlehen von </a:t>
              </a:r>
              <a:r>
                <a:rPr kumimoji="0" lang="en-GB" sz="2000" i="0" u="none" strike="noStrike" kern="1200" cap="none" spc="0" normalizeH="0" baseline="0" noProof="0" dirty="0" err="1">
                  <a:ln>
                    <a:noFill/>
                  </a:ln>
                  <a:solidFill>
                    <a:srgbClr val="B41F7A"/>
                  </a:solidFill>
                  <a:effectLst/>
                  <a:uLnTx/>
                  <a:uFillTx/>
                  <a:ea typeface="League Spartan" charset="0"/>
                  <a:cs typeface="Poppins" pitchFamily="2" charset="77"/>
                </a:rPr>
                <a:t>Geldgeber:innen</a:t>
              </a:r>
              <a:b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B41F7A"/>
                  </a:solidFill>
                  <a:effectLst/>
                  <a:uLnTx/>
                  <a:uFillTx/>
                  <a:ea typeface="League Spartan" charset="0"/>
                  <a:cs typeface="Poppins" pitchFamily="2" charset="77"/>
                </a:rPr>
                <a:t>(saisonale Darlehen / Überbrückungskredite)</a:t>
              </a:r>
            </a:p>
          </p:txBody>
        </p:sp>
        <p:sp>
          <p:nvSpPr>
            <p:cNvPr id="18" name="TextBox 43">
              <a:extLst>
                <a:ext uri="{FF2B5EF4-FFF2-40B4-BE49-F238E27FC236}">
                  <a16:creationId xmlns:a16="http://schemas.microsoft.com/office/drawing/2014/main" id="{93EDD7C6-4D03-9C71-A539-0F9F4883E159}"/>
                </a:ext>
              </a:extLst>
            </p:cNvPr>
            <p:cNvSpPr txBox="1"/>
            <p:nvPr/>
          </p:nvSpPr>
          <p:spPr>
            <a:xfrm>
              <a:off x="6838508" y="6090880"/>
              <a:ext cx="1767150" cy="400110"/>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EDA13E"/>
                  </a:solidFill>
                  <a:effectLst/>
                  <a:uLnTx/>
                  <a:uFillTx/>
                  <a:ea typeface="League Spartan" charset="0"/>
                  <a:cs typeface="Poppins" pitchFamily="2" charset="77"/>
                </a:rPr>
                <a:t>Lieferantenkredit</a:t>
              </a:r>
            </a:p>
          </p:txBody>
        </p:sp>
        <p:sp>
          <p:nvSpPr>
            <p:cNvPr id="19" name="TextBox 47">
              <a:extLst>
                <a:ext uri="{FF2B5EF4-FFF2-40B4-BE49-F238E27FC236}">
                  <a16:creationId xmlns:a16="http://schemas.microsoft.com/office/drawing/2014/main" id="{2E807A4B-A2DD-34C2-B406-FF52D3F4C733}"/>
                </a:ext>
              </a:extLst>
            </p:cNvPr>
            <p:cNvSpPr txBox="1"/>
            <p:nvPr/>
          </p:nvSpPr>
          <p:spPr>
            <a:xfrm>
              <a:off x="7643191" y="4830280"/>
              <a:ext cx="2570512" cy="707886"/>
            </a:xfrm>
            <a:prstGeom prst="rect">
              <a:avLst/>
            </a:prstGeom>
            <a:noFill/>
          </p:spPr>
          <p:txBody>
            <a:bodyPr wrap="non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Stundung und Verzicht</a:t>
              </a:r>
              <a:b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br>
              <a:r>
                <a:rPr kumimoji="0" lang="en-GB" sz="2000" i="0" u="none" strike="noStrike" kern="1200" cap="none" spc="0" normalizeH="0" baseline="0" noProof="0" dirty="0">
                  <a:ln>
                    <a:noFill/>
                  </a:ln>
                  <a:solidFill>
                    <a:srgbClr val="F16924"/>
                  </a:solidFill>
                  <a:effectLst/>
                  <a:uLnTx/>
                  <a:uFillTx/>
                  <a:ea typeface="League Spartan" charset="0"/>
                  <a:cs typeface="Poppins" pitchFamily="2" charset="77"/>
                </a:rPr>
                <a:t>durch Dritte</a:t>
              </a:r>
            </a:p>
          </p:txBody>
        </p:sp>
        <p:sp>
          <p:nvSpPr>
            <p:cNvPr id="20" name="TextBox 49">
              <a:extLst>
                <a:ext uri="{FF2B5EF4-FFF2-40B4-BE49-F238E27FC236}">
                  <a16:creationId xmlns:a16="http://schemas.microsoft.com/office/drawing/2014/main" id="{A80C7F55-B29D-7BA5-5CAD-4BC800D5741E}"/>
                </a:ext>
              </a:extLst>
            </p:cNvPr>
            <p:cNvSpPr txBox="1"/>
            <p:nvPr/>
          </p:nvSpPr>
          <p:spPr>
            <a:xfrm>
              <a:off x="3454945" y="6114480"/>
              <a:ext cx="1165833" cy="400110"/>
            </a:xfrm>
            <a:prstGeom prst="rect">
              <a:avLst/>
            </a:prstGeom>
            <a:noFill/>
          </p:spPr>
          <p:txBody>
            <a:bodyPr wrap="non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7F1C58"/>
                  </a:solidFill>
                  <a:effectLst/>
                  <a:uLnTx/>
                  <a:uFillTx/>
                  <a:ea typeface="League Spartan" charset="0"/>
                  <a:cs typeface="Poppins" pitchFamily="2" charset="77"/>
                </a:rPr>
                <a:t>Factoring</a:t>
              </a:r>
            </a:p>
          </p:txBody>
        </p:sp>
        <p:sp>
          <p:nvSpPr>
            <p:cNvPr id="21" name="TextBox 51">
              <a:extLst>
                <a:ext uri="{FF2B5EF4-FFF2-40B4-BE49-F238E27FC236}">
                  <a16:creationId xmlns:a16="http://schemas.microsoft.com/office/drawing/2014/main" id="{3984232C-4A62-99E1-7248-EA6A75F11B4B}"/>
                </a:ext>
              </a:extLst>
            </p:cNvPr>
            <p:cNvSpPr txBox="1"/>
            <p:nvPr/>
          </p:nvSpPr>
          <p:spPr>
            <a:xfrm>
              <a:off x="4272711" y="2144080"/>
              <a:ext cx="2150826" cy="707886"/>
            </a:xfrm>
            <a:prstGeom prst="rect">
              <a:avLst/>
            </a:prstGeom>
            <a:noFill/>
          </p:spPr>
          <p:txBody>
            <a:bodyPr wrap="squar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7F1C58"/>
                  </a:solidFill>
                  <a:effectLst/>
                  <a:uLnTx/>
                  <a:uFillTx/>
                  <a:ea typeface="League Spartan" charset="0"/>
                  <a:cs typeface="Poppins" pitchFamily="2" charset="77"/>
                </a:rPr>
                <a:t>Aktionärsdarlehen (Eigenkapital)</a:t>
              </a:r>
            </a:p>
          </p:txBody>
        </p:sp>
        <p:sp>
          <p:nvSpPr>
            <p:cNvPr id="22" name="TextBox 51">
              <a:extLst>
                <a:ext uri="{FF2B5EF4-FFF2-40B4-BE49-F238E27FC236}">
                  <a16:creationId xmlns:a16="http://schemas.microsoft.com/office/drawing/2014/main" id="{688C8B11-3FC9-1FAD-5351-758D88C27F8A}"/>
                </a:ext>
              </a:extLst>
            </p:cNvPr>
            <p:cNvSpPr txBox="1"/>
            <p:nvPr/>
          </p:nvSpPr>
          <p:spPr>
            <a:xfrm>
              <a:off x="5230226" y="4439464"/>
              <a:ext cx="1052597" cy="707886"/>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SCHULDEN</a:t>
              </a:r>
              <a:b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b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KAPITAL</a:t>
              </a:r>
            </a:p>
          </p:txBody>
        </p:sp>
        <p:sp>
          <p:nvSpPr>
            <p:cNvPr id="24" name="TextBox 23">
              <a:extLst>
                <a:ext uri="{FF2B5EF4-FFF2-40B4-BE49-F238E27FC236}">
                  <a16:creationId xmlns:a16="http://schemas.microsoft.com/office/drawing/2014/main" id="{94143A6B-CC67-13E6-8A84-B005E72BD7C1}"/>
                </a:ext>
              </a:extLst>
            </p:cNvPr>
            <p:cNvSpPr txBox="1"/>
            <p:nvPr/>
          </p:nvSpPr>
          <p:spPr>
            <a:xfrm flipH="1">
              <a:off x="5482592" y="3368200"/>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01</a:t>
              </a:r>
            </a:p>
          </p:txBody>
        </p:sp>
        <p:sp>
          <p:nvSpPr>
            <p:cNvPr id="25" name="TextBox 24">
              <a:extLst>
                <a:ext uri="{FF2B5EF4-FFF2-40B4-BE49-F238E27FC236}">
                  <a16:creationId xmlns:a16="http://schemas.microsoft.com/office/drawing/2014/main" id="{86F605D0-0C10-1947-072D-4C6BD332F3B6}"/>
                </a:ext>
              </a:extLst>
            </p:cNvPr>
            <p:cNvSpPr txBox="1"/>
            <p:nvPr/>
          </p:nvSpPr>
          <p:spPr>
            <a:xfrm flipH="1">
              <a:off x="6443085" y="3789054"/>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02</a:t>
              </a:r>
            </a:p>
          </p:txBody>
        </p:sp>
        <p:sp>
          <p:nvSpPr>
            <p:cNvPr id="26" name="TextBox 25">
              <a:extLst>
                <a:ext uri="{FF2B5EF4-FFF2-40B4-BE49-F238E27FC236}">
                  <a16:creationId xmlns:a16="http://schemas.microsoft.com/office/drawing/2014/main" id="{C32713F2-64D2-678F-AE87-5754B980C62E}"/>
                </a:ext>
              </a:extLst>
            </p:cNvPr>
            <p:cNvSpPr txBox="1"/>
            <p:nvPr/>
          </p:nvSpPr>
          <p:spPr>
            <a:xfrm flipH="1">
              <a:off x="6681152" y="4802883"/>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03</a:t>
              </a:r>
            </a:p>
          </p:txBody>
        </p:sp>
        <p:sp>
          <p:nvSpPr>
            <p:cNvPr id="27" name="TextBox 26">
              <a:extLst>
                <a:ext uri="{FF2B5EF4-FFF2-40B4-BE49-F238E27FC236}">
                  <a16:creationId xmlns:a16="http://schemas.microsoft.com/office/drawing/2014/main" id="{A20EEDBF-E206-688D-716F-D32841406A1B}"/>
                </a:ext>
              </a:extLst>
            </p:cNvPr>
            <p:cNvSpPr txBox="1"/>
            <p:nvPr/>
          </p:nvSpPr>
          <p:spPr>
            <a:xfrm flipH="1">
              <a:off x="5986273" y="5672431"/>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04</a:t>
              </a:r>
            </a:p>
          </p:txBody>
        </p:sp>
        <p:sp>
          <p:nvSpPr>
            <p:cNvPr id="28" name="TextBox 27">
              <a:extLst>
                <a:ext uri="{FF2B5EF4-FFF2-40B4-BE49-F238E27FC236}">
                  <a16:creationId xmlns:a16="http://schemas.microsoft.com/office/drawing/2014/main" id="{F1E7060A-8076-18EA-4B69-7C9EC18AEF32}"/>
                </a:ext>
              </a:extLst>
            </p:cNvPr>
            <p:cNvSpPr txBox="1"/>
            <p:nvPr/>
          </p:nvSpPr>
          <p:spPr>
            <a:xfrm flipH="1">
              <a:off x="4944938" y="5689386"/>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05</a:t>
              </a:r>
            </a:p>
          </p:txBody>
        </p:sp>
        <p:sp>
          <p:nvSpPr>
            <p:cNvPr id="29" name="TextBox 28">
              <a:extLst>
                <a:ext uri="{FF2B5EF4-FFF2-40B4-BE49-F238E27FC236}">
                  <a16:creationId xmlns:a16="http://schemas.microsoft.com/office/drawing/2014/main" id="{9BD42E58-0C0D-4C99-C439-688A1C6096E2}"/>
                </a:ext>
              </a:extLst>
            </p:cNvPr>
            <p:cNvSpPr txBox="1"/>
            <p:nvPr/>
          </p:nvSpPr>
          <p:spPr>
            <a:xfrm flipH="1">
              <a:off x="4292259" y="4787066"/>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06</a:t>
              </a:r>
            </a:p>
          </p:txBody>
        </p:sp>
        <p:sp>
          <p:nvSpPr>
            <p:cNvPr id="30" name="TextBox 29">
              <a:extLst>
                <a:ext uri="{FF2B5EF4-FFF2-40B4-BE49-F238E27FC236}">
                  <a16:creationId xmlns:a16="http://schemas.microsoft.com/office/drawing/2014/main" id="{E16E85EB-A0EB-B162-86B8-759866662A25}"/>
                </a:ext>
              </a:extLst>
            </p:cNvPr>
            <p:cNvSpPr txBox="1"/>
            <p:nvPr/>
          </p:nvSpPr>
          <p:spPr>
            <a:xfrm flipH="1">
              <a:off x="4506710" y="3778359"/>
              <a:ext cx="560940" cy="523220"/>
            </a:xfrm>
            <a:prstGeom prst="rect">
              <a:avLst/>
            </a:prstGeom>
            <a:noFill/>
          </p:spPr>
          <p:txBody>
            <a:bodyPr wrap="square" rtlCol="0">
              <a:spAutoFit/>
            </a:bodyPr>
            <a:lstStyle/>
            <a:p>
              <a:pPr algn="l"/>
              <a:r>
                <a:rPr lang="en-US" sz="2800" b="1" spc="0" baseline="0" dirty="0">
                  <a:ln/>
                  <a:solidFill>
                    <a:schemeClr val="bg1"/>
                  </a:solidFill>
                  <a:latin typeface="Calibri" panose="020F0502020204030204" pitchFamily="34" charset="0"/>
                  <a:cs typeface="Calibri" panose="020F0502020204030204" pitchFamily="34" charset="0"/>
                  <a:sym typeface="Montserrat-ExtraBold"/>
                  <a:rtl val="0"/>
                </a:rPr>
                <a:t>07</a:t>
              </a:r>
            </a:p>
          </p:txBody>
        </p:sp>
      </p:gr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142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3839374" y="324849"/>
            <a:ext cx="8181703" cy="183841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sz="2000" dirty="0">
                <a:solidFill>
                  <a:schemeClr val="bg1"/>
                </a:solidFill>
              </a:rPr>
              <a:t>In fortgeschrittenen Krisenphasen ist es äußerst schwierig, Fremdkapital zu akquirieren. Banken können aufgrund von Risikovorschriften oft nicht mehr aktiv werden. Grundsätzlich </a:t>
            </a:r>
            <a:r>
              <a:rPr lang="en-US" sz="2000" dirty="0" err="1">
                <a:solidFill>
                  <a:schemeClr val="bg1"/>
                </a:solidFill>
              </a:rPr>
              <a:t>fordern</a:t>
            </a:r>
            <a:r>
              <a:rPr lang="en-US" sz="2000" dirty="0">
                <a:solidFill>
                  <a:schemeClr val="bg1"/>
                </a:solidFill>
              </a:rPr>
              <a:t> </a:t>
            </a:r>
            <a:r>
              <a:rPr lang="en-US" sz="2000" dirty="0" err="1">
                <a:solidFill>
                  <a:schemeClr val="bg1"/>
                </a:solidFill>
              </a:rPr>
              <a:t>Geldgeber:innen</a:t>
            </a:r>
            <a:r>
              <a:rPr lang="en-US" sz="2000" dirty="0">
                <a:solidFill>
                  <a:schemeClr val="bg1"/>
                </a:solidFill>
              </a:rPr>
              <a:t> in der Krise plausible Sanierungskonzepte, ausreichende Sicherheiten und höhere Zinsen.</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237235" y="286226"/>
            <a:ext cx="3337381"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solidFill>
                  <a:schemeClr val="bg1"/>
                </a:solidFill>
              </a:rPr>
              <a:t>Verwaltung</a:t>
            </a:r>
            <a:r>
              <a:rPr lang="en-GB" dirty="0">
                <a:solidFill>
                  <a:schemeClr val="bg1"/>
                </a:solidFill>
              </a:rPr>
              <a:t> </a:t>
            </a:r>
          </a:p>
          <a:p>
            <a:r>
              <a:rPr lang="en-GB" dirty="0">
                <a:solidFill>
                  <a:schemeClr val="bg1"/>
                </a:solidFill>
              </a:rPr>
              <a:t>der </a:t>
            </a:r>
            <a:r>
              <a:rPr lang="en-GB" dirty="0" err="1">
                <a:solidFill>
                  <a:schemeClr val="bg1"/>
                </a:solidFill>
              </a:rPr>
              <a:t>Liquidität</a:t>
            </a:r>
            <a:endParaRPr lang="en-GB" dirty="0">
              <a:solidFill>
                <a:schemeClr val="bg1"/>
              </a:solidFill>
            </a:endParaRP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42304" y="930436"/>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49740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490331" y="1708042"/>
            <a:ext cx="4853626" cy="3968129"/>
          </a:xfrm>
        </p:spPr>
        <p:txBody>
          <a:bodyPr>
            <a:normAutofit/>
          </a:bodyPr>
          <a:lstStyle/>
          <a:p>
            <a:pPr marL="0" indent="0">
              <a:lnSpc>
                <a:spcPts val="2280"/>
              </a:lnSpc>
              <a:spcBef>
                <a:spcPts val="0"/>
              </a:spcBef>
            </a:pPr>
            <a:r>
              <a:rPr lang="en-US" dirty="0"/>
              <a:t>Ein Solvabilitätskoeffizient ist eine wichtige Kennzahl zur Messung der Fähigkeit eines Unternehmens, seine langfristigen Verbindlichkeiten </a:t>
            </a:r>
            <a:r>
              <a:rPr lang="en-US" dirty="0" err="1"/>
              <a:t>zu</a:t>
            </a:r>
            <a:r>
              <a:rPr lang="en-US" dirty="0"/>
              <a:t> </a:t>
            </a:r>
            <a:r>
              <a:rPr lang="en-US" dirty="0" err="1"/>
              <a:t>erfüllen</a:t>
            </a:r>
            <a:r>
              <a:rPr lang="en-US" dirty="0"/>
              <a:t> und wird häufig von </a:t>
            </a:r>
            <a:r>
              <a:rPr lang="en-US" dirty="0" err="1"/>
              <a:t>potenziellen</a:t>
            </a:r>
            <a:r>
              <a:rPr lang="en-US" dirty="0"/>
              <a:t> </a:t>
            </a:r>
            <a:r>
              <a:rPr lang="en-US" dirty="0" err="1"/>
              <a:t>Kreditgeber:innen</a:t>
            </a:r>
            <a:r>
              <a:rPr lang="en-US" dirty="0"/>
              <a:t> herangezogen. Ein ungünstiger Quotient kann darauf hindeuten, dass ein Unternehmen mit einer gewissen Wahrscheinlichkeit seinen Schulden nicht nachkommen kann. </a:t>
            </a: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490331" y="421299"/>
            <a:ext cx="4853628" cy="1628741"/>
          </a:xfrm>
        </p:spPr>
        <p:txBody>
          <a:bodyPr>
            <a:normAutofit/>
          </a:bodyPr>
          <a:lstStyle/>
          <a:p>
            <a:r>
              <a:rPr lang="en-US" dirty="0"/>
              <a:t>2. Verständnis der Solvabilitätskoeffizienten </a:t>
            </a:r>
          </a:p>
        </p:txBody>
      </p:sp>
      <p:sp>
        <p:nvSpPr>
          <p:cNvPr id="10" name="Rectangle 9">
            <a:extLst>
              <a:ext uri="{FF2B5EF4-FFF2-40B4-BE49-F238E27FC236}">
                <a16:creationId xmlns:a16="http://schemas.microsoft.com/office/drawing/2014/main" id="{C7AF6130-605D-3EAE-4DCF-BCF5D2BA0DC8}"/>
              </a:ext>
            </a:extLst>
          </p:cNvPr>
          <p:cNvSpPr/>
          <p:nvPr/>
        </p:nvSpPr>
        <p:spPr>
          <a:xfrm>
            <a:off x="663117" y="153335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5" name="Picture Placeholder 4">
            <a:extLst>
              <a:ext uri="{FF2B5EF4-FFF2-40B4-BE49-F238E27FC236}">
                <a16:creationId xmlns:a16="http://schemas.microsoft.com/office/drawing/2014/main" id="{A364D37C-DF63-1748-540F-86880DE6E11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11130" r="11130"/>
          <a:stretch/>
        </p:blipFill>
        <p:spPr>
          <a:xfrm>
            <a:off x="5343958" y="228600"/>
            <a:ext cx="6613225" cy="5447571"/>
          </a:xfrm>
        </p:spPr>
      </p:pic>
    </p:spTree>
    <p:extLst>
      <p:ext uri="{BB962C8B-B14F-4D97-AF65-F5344CB8AC3E}">
        <p14:creationId xmlns:p14="http://schemas.microsoft.com/office/powerpoint/2010/main" val="424981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Freeform 345">
            <a:extLst>
              <a:ext uri="{FF2B5EF4-FFF2-40B4-BE49-F238E27FC236}">
                <a16:creationId xmlns:a16="http://schemas.microsoft.com/office/drawing/2014/main" id="{DF7AADC5-B99D-E4BA-9683-6769704BA095}"/>
              </a:ext>
            </a:extLst>
          </p:cNvPr>
          <p:cNvSpPr/>
          <p:nvPr/>
        </p:nvSpPr>
        <p:spPr>
          <a:xfrm>
            <a:off x="4792474" y="1635851"/>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451FB5B1-CBCF-E0B1-1EC4-0402737272DC}"/>
              </a:ext>
            </a:extLst>
          </p:cNvPr>
          <p:cNvCxnSpPr>
            <a:cxnSpLocks/>
          </p:cNvCxnSpPr>
          <p:nvPr/>
        </p:nvCxnSpPr>
        <p:spPr>
          <a:xfrm>
            <a:off x="6822090" y="3167390"/>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B1A47343-9D0A-AD84-3A44-40EE4178D500}"/>
              </a:ext>
            </a:extLst>
          </p:cNvPr>
          <p:cNvGrpSpPr/>
          <p:nvPr/>
        </p:nvGrpSpPr>
        <p:grpSpPr>
          <a:xfrm>
            <a:off x="6615407" y="3045897"/>
            <a:ext cx="230346" cy="230551"/>
            <a:chOff x="1073516" y="1527833"/>
            <a:chExt cx="230346" cy="230551"/>
          </a:xfrm>
        </p:grpSpPr>
        <p:sp>
          <p:nvSpPr>
            <p:cNvPr id="39" name="Freeform 38">
              <a:extLst>
                <a:ext uri="{FF2B5EF4-FFF2-40B4-BE49-F238E27FC236}">
                  <a16:creationId xmlns:a16="http://schemas.microsoft.com/office/drawing/2014/main" id="{F4174067-F495-683C-32E7-975D096B0E8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290D299-E277-6804-A527-12CA492762D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6430986" y="1957718"/>
            <a:ext cx="644128" cy="35966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6793197" y="4235476"/>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6312538" y="5059714"/>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E5414D3-E0B1-4BDA-1D0D-1558FD55AF7F}"/>
              </a:ext>
            </a:extLst>
          </p:cNvPr>
          <p:cNvGrpSpPr/>
          <p:nvPr/>
        </p:nvGrpSpPr>
        <p:grpSpPr>
          <a:xfrm>
            <a:off x="6723838" y="1599219"/>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Zinsdeckungsgrad</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6217808" y="2228714"/>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6586514" y="4113983"/>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6119743" y="4904456"/>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276177" y="2742850"/>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Verhältnis von Schulden zu Vermögenswerten</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6723838" y="5030112"/>
            <a:ext cx="4483718"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981052"/>
              <a:ext cx="3085031" cy="615618"/>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Verhältnis von Schulden </a:t>
              </a:r>
              <a:r>
                <a:rPr lang="en-GB" sz="2200" dirty="0" err="1">
                  <a:solidFill>
                    <a:schemeClr val="bg1"/>
                  </a:solidFill>
                  <a:ea typeface="Lato Light" panose="020F0502020204030203" pitchFamily="34" charset="0"/>
                  <a:cs typeface="Poppins" pitchFamily="2" charset="77"/>
                </a:rPr>
                <a:t>zu</a:t>
              </a:r>
              <a:r>
                <a:rPr lang="en-GB" sz="2200" dirty="0">
                  <a:solidFill>
                    <a:schemeClr val="bg1"/>
                  </a:solidFill>
                  <a:ea typeface="Lato Light" panose="020F0502020204030203" pitchFamily="34" charset="0"/>
                  <a:cs typeface="Poppins" pitchFamily="2" charset="77"/>
                </a:rPr>
                <a:t> </a:t>
              </a:r>
              <a:r>
                <a:rPr lang="en-GB" sz="2200" dirty="0" err="1">
                  <a:solidFill>
                    <a:schemeClr val="bg1"/>
                  </a:solidFill>
                  <a:ea typeface="Lato Light" panose="020F0502020204030203" pitchFamily="34" charset="0"/>
                  <a:cs typeface="Poppins" pitchFamily="2" charset="77"/>
                </a:rPr>
                <a:t>Eigenkapital</a:t>
              </a:r>
              <a:endParaRPr lang="en-GB" sz="2200" dirty="0">
                <a:solidFill>
                  <a:schemeClr val="bg1"/>
                </a:solidFill>
                <a:ea typeface="Lato Light" panose="020F0502020204030203" pitchFamily="34" charset="0"/>
                <a:cs typeface="Poppins" pitchFamily="2" charset="77"/>
              </a:endParaRP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276177" y="3886481"/>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Eigenkapitalquote</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199612" y="550292"/>
            <a:ext cx="5101340" cy="2998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Verständnis der </a:t>
            </a:r>
            <a:r>
              <a:rPr lang="en-US" dirty="0" err="1">
                <a:solidFill>
                  <a:schemeClr val="bg1"/>
                </a:solidFill>
              </a:rPr>
              <a:t>Solvabilitäts</a:t>
            </a:r>
            <a:r>
              <a:rPr lang="en-US" dirty="0">
                <a:solidFill>
                  <a:schemeClr val="bg1"/>
                </a:solidFill>
              </a:rPr>
              <a:t>-          </a:t>
            </a:r>
            <a:r>
              <a:rPr lang="en-US" dirty="0" err="1">
                <a:solidFill>
                  <a:schemeClr val="bg1"/>
                </a:solidFill>
              </a:rPr>
              <a:t>koeffizienten</a:t>
            </a:r>
            <a:endParaRPr lang="en-US" dirty="0">
              <a:solidFill>
                <a:schemeClr val="bg1"/>
              </a:solidFill>
            </a:endParaRPr>
          </a:p>
          <a:p>
            <a:endParaRPr lang="en-US" dirty="0">
              <a:solidFill>
                <a:schemeClr val="bg1"/>
              </a:solidFill>
            </a:endParaRPr>
          </a:p>
          <a:p>
            <a:r>
              <a:rPr lang="en-US" sz="2200" dirty="0">
                <a:solidFill>
                  <a:schemeClr val="bg1"/>
                </a:solidFill>
              </a:rPr>
              <a:t>Arten von Solvabilitätskoeffizienten: </a:t>
            </a:r>
          </a:p>
          <a:p>
            <a:r>
              <a:rPr lang="en-US" dirty="0">
                <a:solidFill>
                  <a:schemeClr val="bg1"/>
                </a:solidFill>
              </a:rPr>
              <a:t> </a:t>
            </a:r>
          </a:p>
        </p:txBody>
      </p:sp>
      <p:sp>
        <p:nvSpPr>
          <p:cNvPr id="30" name="Rectangle 29">
            <a:extLst>
              <a:ext uri="{FF2B5EF4-FFF2-40B4-BE49-F238E27FC236}">
                <a16:creationId xmlns:a16="http://schemas.microsoft.com/office/drawing/2014/main" id="{69B703A5-2327-0D30-455B-43ECE620F1B0}"/>
              </a:ext>
            </a:extLst>
          </p:cNvPr>
          <p:cNvSpPr/>
          <p:nvPr/>
        </p:nvSpPr>
        <p:spPr>
          <a:xfrm>
            <a:off x="538194" y="220327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 name="Picture 1" descr="Icon&#10;&#10;Description automatically generated">
            <a:extLst>
              <a:ext uri="{FF2B5EF4-FFF2-40B4-BE49-F238E27FC236}">
                <a16:creationId xmlns:a16="http://schemas.microsoft.com/office/drawing/2014/main" id="{D5A52F9D-3ADD-8157-F833-146DB65B1D9B}"/>
              </a:ext>
            </a:extLst>
          </p:cNvPr>
          <p:cNvPicPr/>
          <p:nvPr/>
        </p:nvPicPr>
        <p:blipFill rotWithShape="1">
          <a:blip r:embed="rId2" cstate="email">
            <a:extLst>
              <a:ext uri="{28A0092B-C50C-407E-A947-70E740481C1C}">
                <a14:useLocalDpi xmlns:a14="http://schemas.microsoft.com/office/drawing/2010/main"/>
              </a:ext>
            </a:extLst>
          </a:blip>
          <a:srcRect l="18944" t="-17643" r="9491" b="40286"/>
          <a:stretch/>
        </p:blipFill>
        <p:spPr>
          <a:xfrm>
            <a:off x="-67609" y="2611814"/>
            <a:ext cx="4250484" cy="4220217"/>
          </a:xfrm>
          <a:prstGeom prst="rect">
            <a:avLst/>
          </a:prstGeom>
        </p:spPr>
      </p:pic>
      <p:grpSp>
        <p:nvGrpSpPr>
          <p:cNvPr id="25" name="Group 24">
            <a:extLst>
              <a:ext uri="{FF2B5EF4-FFF2-40B4-BE49-F238E27FC236}">
                <a16:creationId xmlns:a16="http://schemas.microsoft.com/office/drawing/2014/main" id="{6ECA70D2-65D0-E911-C964-5C2AF560AA27}"/>
              </a:ext>
            </a:extLst>
          </p:cNvPr>
          <p:cNvGrpSpPr/>
          <p:nvPr/>
        </p:nvGrpSpPr>
        <p:grpSpPr>
          <a:xfrm>
            <a:off x="5102889" y="3049041"/>
            <a:ext cx="1094363" cy="943510"/>
            <a:chOff x="4417506" y="446113"/>
            <a:chExt cx="1094363" cy="943510"/>
          </a:xfrm>
          <a:solidFill>
            <a:srgbClr val="595959"/>
          </a:solidFill>
        </p:grpSpPr>
        <p:sp>
          <p:nvSpPr>
            <p:cNvPr id="26" name="Freeform 25">
              <a:extLst>
                <a:ext uri="{FF2B5EF4-FFF2-40B4-BE49-F238E27FC236}">
                  <a16:creationId xmlns:a16="http://schemas.microsoft.com/office/drawing/2014/main" id="{5277BD47-6159-E7D4-219C-F6DF57E9B5AC}"/>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27" name="Graphic 3">
              <a:extLst>
                <a:ext uri="{FF2B5EF4-FFF2-40B4-BE49-F238E27FC236}">
                  <a16:creationId xmlns:a16="http://schemas.microsoft.com/office/drawing/2014/main" id="{230B8698-948B-FF67-7908-C8EB217DB659}"/>
                </a:ext>
              </a:extLst>
            </p:cNvPr>
            <p:cNvGrpSpPr/>
            <p:nvPr/>
          </p:nvGrpSpPr>
          <p:grpSpPr>
            <a:xfrm>
              <a:off x="4417506" y="446113"/>
              <a:ext cx="1023051" cy="943510"/>
              <a:chOff x="4417506" y="446113"/>
              <a:chExt cx="1023051" cy="943510"/>
            </a:xfrm>
            <a:grpFill/>
          </p:grpSpPr>
          <p:sp>
            <p:nvSpPr>
              <p:cNvPr id="33" name="Freeform 32">
                <a:extLst>
                  <a:ext uri="{FF2B5EF4-FFF2-40B4-BE49-F238E27FC236}">
                    <a16:creationId xmlns:a16="http://schemas.microsoft.com/office/drawing/2014/main" id="{9C95B104-8C17-8DF0-15FB-5C52C3315E49}"/>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5777AF5-88C0-5A6D-3134-CC65667A56CD}"/>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32" name="Freeform 31">
              <a:extLst>
                <a:ext uri="{FF2B5EF4-FFF2-40B4-BE49-F238E27FC236}">
                  <a16:creationId xmlns:a16="http://schemas.microsoft.com/office/drawing/2014/main" id="{2A6A7FEF-F327-C45A-3C1B-792A13E69ED3}"/>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F16924"/>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57906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4513250" y="1604042"/>
            <a:ext cx="7047241" cy="3649915"/>
          </a:xfrm>
        </p:spPr>
        <p:txBody>
          <a:bodyPr>
            <a:normAutofit/>
          </a:bodyPr>
          <a:lstStyle/>
          <a:p>
            <a:pPr marL="342900" indent="-342900">
              <a:lnSpc>
                <a:spcPts val="2280"/>
              </a:lnSpc>
              <a:spcBef>
                <a:spcPts val="0"/>
              </a:spcBef>
              <a:buClr>
                <a:srgbClr val="EDA13E"/>
              </a:buClr>
              <a:buFont typeface="Arial" panose="020B0604020202020204" pitchFamily="34" charset="0"/>
              <a:buChar char="•"/>
            </a:pPr>
            <a:r>
              <a:rPr lang="en-US" sz="2000" dirty="0"/>
              <a:t>Solvabilitätskoeffizienten und Liquiditätskoeffizienten sind ähnlich, weisen aber einige wichtige Unterschiede auf. Beide Kategorien von Finanzkennzahlen geben Aufschluss </a:t>
            </a:r>
            <a:r>
              <a:rPr lang="en-US" sz="2000" dirty="0" err="1"/>
              <a:t>über</a:t>
            </a:r>
            <a:r>
              <a:rPr lang="en-US" sz="2000" dirty="0"/>
              <a:t> den </a:t>
            </a:r>
            <a:r>
              <a:rPr lang="en-US" sz="2000" dirty="0" err="1"/>
              <a:t>Zustand</a:t>
            </a:r>
            <a:r>
              <a:rPr lang="en-US" sz="2000" dirty="0"/>
              <a:t> </a:t>
            </a:r>
            <a:r>
              <a:rPr lang="en-US" sz="2000" dirty="0" err="1"/>
              <a:t>eines</a:t>
            </a:r>
            <a:r>
              <a:rPr lang="en-US" sz="2000" dirty="0"/>
              <a:t> Unternehmens. </a:t>
            </a:r>
          </a:p>
          <a:p>
            <a:pPr marL="342900" indent="-342900">
              <a:lnSpc>
                <a:spcPts val="2280"/>
              </a:lnSpc>
              <a:spcBef>
                <a:spcPts val="0"/>
              </a:spcBef>
              <a:buClr>
                <a:srgbClr val="EDA13E"/>
              </a:buClr>
              <a:buFont typeface="Arial" panose="020B0604020202020204" pitchFamily="34" charset="0"/>
              <a:buChar char="•"/>
            </a:pPr>
            <a:endParaRPr lang="en-US" sz="2000" dirty="0"/>
          </a:p>
          <a:p>
            <a:pPr marL="342900" indent="-342900">
              <a:lnSpc>
                <a:spcPts val="2280"/>
              </a:lnSpc>
              <a:spcBef>
                <a:spcPts val="0"/>
              </a:spcBef>
              <a:buClr>
                <a:srgbClr val="EDA13E"/>
              </a:buClr>
              <a:buFont typeface="Arial" panose="020B0604020202020204" pitchFamily="34" charset="0"/>
              <a:buChar char="•"/>
            </a:pPr>
            <a:r>
              <a:rPr lang="en-US" sz="2000" b="1" dirty="0"/>
              <a:t>Solvabilitätskoeffizienten</a:t>
            </a:r>
            <a:r>
              <a:rPr lang="en-US" sz="2000" dirty="0"/>
              <a:t> </a:t>
            </a:r>
            <a:r>
              <a:rPr lang="en-US" sz="2000" dirty="0" err="1"/>
              <a:t>betrachten</a:t>
            </a:r>
            <a:r>
              <a:rPr lang="en-US" sz="2000" dirty="0"/>
              <a:t> alle Vermögenswerte eines Unternehmens, einschließlich langfristiger Schulden wie Anleihen mit Laufzeiten </a:t>
            </a:r>
            <a:r>
              <a:rPr lang="en-US" sz="2000" b="1" dirty="0"/>
              <a:t>von mehr als einem Jahr</a:t>
            </a:r>
            <a:r>
              <a:rPr lang="en-US" sz="2000" dirty="0"/>
              <a:t>. Der </a:t>
            </a:r>
            <a:r>
              <a:rPr lang="en-US" sz="2000" b="1" dirty="0"/>
              <a:t>Liquiditätskoeffizient</a:t>
            </a:r>
            <a:r>
              <a:rPr lang="en-US" sz="2000" dirty="0"/>
              <a:t> hingegen betrachtet nur die </a:t>
            </a:r>
            <a:r>
              <a:rPr lang="en-US" sz="2000" dirty="0" err="1"/>
              <a:t>liquiden</a:t>
            </a:r>
            <a:r>
              <a:rPr lang="en-US" sz="2000" dirty="0"/>
              <a:t> Vermögenswerte wie Barmittel und marktgängige Wertpapiere und wie diese zur </a:t>
            </a:r>
            <a:r>
              <a:rPr lang="en-US" sz="2000" b="1" dirty="0"/>
              <a:t>kurzfristigen Deckung </a:t>
            </a:r>
            <a:r>
              <a:rPr lang="en-US" sz="2000" dirty="0"/>
              <a:t>anstehender Verpflichtungen verwendet werden können.</a:t>
            </a: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4513250" y="348510"/>
            <a:ext cx="6950259" cy="1406350"/>
          </a:xfrm>
        </p:spPr>
        <p:txBody>
          <a:bodyPr>
            <a:normAutofit/>
          </a:bodyPr>
          <a:lstStyle/>
          <a:p>
            <a:r>
              <a:rPr lang="en-US" dirty="0"/>
              <a:t>Solvabilitätskoeffizienten </a:t>
            </a:r>
            <a:r>
              <a:rPr lang="en-US" dirty="0">
                <a:solidFill>
                  <a:srgbClr val="CD6634"/>
                </a:solidFill>
              </a:rPr>
              <a:t>vs.</a:t>
            </a:r>
            <a:r>
              <a:rPr lang="en-US" dirty="0"/>
              <a:t> Liquiditätskoeffizienten</a:t>
            </a:r>
          </a:p>
        </p:txBody>
      </p:sp>
      <p:sp>
        <p:nvSpPr>
          <p:cNvPr id="10" name="Rectangle 9">
            <a:extLst>
              <a:ext uri="{FF2B5EF4-FFF2-40B4-BE49-F238E27FC236}">
                <a16:creationId xmlns:a16="http://schemas.microsoft.com/office/drawing/2014/main" id="{C7AF6130-605D-3EAE-4DCF-BCF5D2BA0DC8}"/>
              </a:ext>
            </a:extLst>
          </p:cNvPr>
          <p:cNvSpPr/>
          <p:nvPr/>
        </p:nvSpPr>
        <p:spPr>
          <a:xfrm>
            <a:off x="4657526" y="141303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descr="Weights and barbells">
            <a:extLst>
              <a:ext uri="{FF2B5EF4-FFF2-40B4-BE49-F238E27FC236}">
                <a16:creationId xmlns:a16="http://schemas.microsoft.com/office/drawing/2014/main" id="{C0DA272F-2F69-B3D7-27A6-D99F45E265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1830" r="2625"/>
          <a:stretch/>
        </p:blipFill>
        <p:spPr>
          <a:xfrm>
            <a:off x="175528" y="191676"/>
            <a:ext cx="4056230" cy="5946065"/>
          </a:xfrm>
          <a:prstGeom prst="rect">
            <a:avLst/>
          </a:prstGeom>
        </p:spPr>
      </p:pic>
    </p:spTree>
    <p:extLst>
      <p:ext uri="{BB962C8B-B14F-4D97-AF65-F5344CB8AC3E}">
        <p14:creationId xmlns:p14="http://schemas.microsoft.com/office/powerpoint/2010/main" val="3798135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7A733DF1-BE06-48B0-23E2-9E77B49F89A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13519" r="13519"/>
          <a:stretch>
            <a:fillRect/>
          </a:stretch>
        </p:blipFill>
        <p:spPr/>
      </p:pic>
      <p:sp>
        <p:nvSpPr>
          <p:cNvPr id="9" name="Text Placeholder 8">
            <a:extLst>
              <a:ext uri="{FF2B5EF4-FFF2-40B4-BE49-F238E27FC236}">
                <a16:creationId xmlns:a16="http://schemas.microsoft.com/office/drawing/2014/main" id="{2C262214-4E53-FD43-844A-D36A076733F2}"/>
              </a:ext>
            </a:extLst>
          </p:cNvPr>
          <p:cNvSpPr>
            <a:spLocks noGrp="1"/>
          </p:cNvSpPr>
          <p:nvPr>
            <p:ph type="body" sz="quarter" idx="18"/>
          </p:nvPr>
        </p:nvSpPr>
        <p:spPr>
          <a:xfrm>
            <a:off x="8916446" y="5786248"/>
            <a:ext cx="5029134" cy="526737"/>
          </a:xfrm>
        </p:spPr>
        <p:txBody>
          <a:bodyPr>
            <a:normAutofit fontScale="77500" lnSpcReduction="20000"/>
          </a:bodyPr>
          <a:lstStyle/>
          <a:p>
            <a:r>
              <a:rPr lang="en-US" sz="1800" dirty="0">
                <a:solidFill>
                  <a:srgbClr val="B41F7A"/>
                </a:solidFill>
              </a:rPr>
              <a:t>Quelle: Investopedia</a:t>
            </a:r>
          </a:p>
          <a:p>
            <a:r>
              <a:rPr lang="en-US" sz="1800" dirty="0">
                <a:solidFill>
                  <a:srgbClr val="B41F7A"/>
                </a:solidFill>
              </a:rPr>
              <a:t> </a:t>
            </a:r>
          </a:p>
          <a:p>
            <a:endParaRPr lang="en-US" sz="1800" dirty="0">
              <a:solidFill>
                <a:srgbClr val="B41F7A"/>
              </a:solidFill>
            </a:endParaRPr>
          </a:p>
        </p:txBody>
      </p:sp>
      <p:sp>
        <p:nvSpPr>
          <p:cNvPr id="5" name="Rechteck 4">
            <a:extLst>
              <a:ext uri="{FF2B5EF4-FFF2-40B4-BE49-F238E27FC236}">
                <a16:creationId xmlns:a16="http://schemas.microsoft.com/office/drawing/2014/main" id="{90BB7AA0-8653-4721-BB63-871C0153FCCE}"/>
              </a:ext>
            </a:extLst>
          </p:cNvPr>
          <p:cNvSpPr/>
          <p:nvPr/>
        </p:nvSpPr>
        <p:spPr>
          <a:xfrm>
            <a:off x="10895908" y="-314841"/>
            <a:ext cx="274434" cy="369332"/>
          </a:xfrm>
          <a:prstGeom prst="rect">
            <a:avLst/>
          </a:prstGeom>
        </p:spPr>
        <p:txBody>
          <a:bodyPr wrap="none">
            <a:spAutoFit/>
          </a:bodyPr>
          <a:lstStyle/>
          <a:p>
            <a:r>
              <a:rPr lang="en-GB" dirty="0"/>
              <a:t>s</a:t>
            </a:r>
          </a:p>
        </p:txBody>
      </p:sp>
      <p:sp>
        <p:nvSpPr>
          <p:cNvPr id="11" name="Text Placeholder 10">
            <a:extLst>
              <a:ext uri="{FF2B5EF4-FFF2-40B4-BE49-F238E27FC236}">
                <a16:creationId xmlns:a16="http://schemas.microsoft.com/office/drawing/2014/main" id="{74430E1C-250C-4D00-ED11-4A9481F57AEA}"/>
              </a:ext>
            </a:extLst>
          </p:cNvPr>
          <p:cNvSpPr>
            <a:spLocks noGrp="1"/>
          </p:cNvSpPr>
          <p:nvPr>
            <p:ph type="body" sz="quarter" idx="16"/>
          </p:nvPr>
        </p:nvSpPr>
        <p:spPr>
          <a:xfrm>
            <a:off x="607123" y="688532"/>
            <a:ext cx="5878737" cy="1228361"/>
          </a:xfrm>
          <a:solidFill>
            <a:srgbClr val="B41F7A"/>
          </a:solidFill>
        </p:spPr>
        <p:txBody>
          <a:bodyPr>
            <a:normAutofit/>
          </a:bodyPr>
          <a:lstStyle/>
          <a:p>
            <a:r>
              <a:rPr lang="en-GB" sz="4000" dirty="0"/>
              <a:t>Solvabilitätskoeffizienten </a:t>
            </a:r>
            <a:r>
              <a:rPr lang="en-GB" sz="4000" dirty="0">
                <a:solidFill>
                  <a:srgbClr val="EDA13E"/>
                </a:solidFill>
              </a:rPr>
              <a:t>vs. </a:t>
            </a:r>
            <a:r>
              <a:rPr lang="en-GB" sz="4000" dirty="0" err="1"/>
              <a:t>Liquiditätskoeffizienten</a:t>
            </a:r>
            <a:endParaRPr lang="en-GB" sz="4000" dirty="0"/>
          </a:p>
        </p:txBody>
      </p:sp>
      <p:sp>
        <p:nvSpPr>
          <p:cNvPr id="14" name="TextBox 13">
            <a:extLst>
              <a:ext uri="{FF2B5EF4-FFF2-40B4-BE49-F238E27FC236}">
                <a16:creationId xmlns:a16="http://schemas.microsoft.com/office/drawing/2014/main" id="{FCDF1BA2-A7AD-B885-440A-E60800E03ABA}"/>
              </a:ext>
            </a:extLst>
          </p:cNvPr>
          <p:cNvSpPr txBox="1"/>
          <p:nvPr/>
        </p:nvSpPr>
        <p:spPr>
          <a:xfrm>
            <a:off x="446188" y="3824628"/>
            <a:ext cx="5965244" cy="1107996"/>
          </a:xfrm>
          <a:prstGeom prst="rect">
            <a:avLst/>
          </a:prstGeom>
          <a:noFill/>
        </p:spPr>
        <p:txBody>
          <a:bodyPr wrap="square" rtlCol="0">
            <a:spAutoFit/>
          </a:bodyPr>
          <a:lstStyle/>
          <a:p>
            <a:pPr algn="l"/>
            <a:r>
              <a:rPr lang="en-GB" sz="2200" b="0" i="0" dirty="0">
                <a:solidFill>
                  <a:schemeClr val="bg1"/>
                </a:solidFill>
                <a:effectLst/>
                <a:highlight>
                  <a:srgbClr val="F16924"/>
                </a:highlight>
              </a:rPr>
              <a:t> SCHAUEN SIE SICH DEN FOLGENDEN ARTIKEL AN</a:t>
            </a:r>
            <a:r>
              <a:rPr lang="en-GB" sz="2200" b="0" i="0" dirty="0">
                <a:solidFill>
                  <a:srgbClr val="F16924"/>
                </a:solidFill>
                <a:effectLst/>
                <a:highlight>
                  <a:srgbClr val="F16924"/>
                </a:highlight>
              </a:rPr>
              <a:t>. </a:t>
            </a:r>
            <a:endParaRPr lang="en-GB" sz="2200" b="0" i="0" dirty="0">
              <a:solidFill>
                <a:schemeClr val="bg1"/>
              </a:solidFill>
              <a:effectLst/>
              <a:highlight>
                <a:srgbClr val="E53292"/>
              </a:highlight>
            </a:endParaRPr>
          </a:p>
          <a:p>
            <a:r>
              <a:rPr lang="en-GB" sz="2200" dirty="0">
                <a:solidFill>
                  <a:srgbClr val="595959"/>
                </a:solidFill>
              </a:rPr>
              <a:t>Um den Unterschied zwischen Liquidität und Solvenz besser bestimmen zu können.</a:t>
            </a:r>
          </a:p>
        </p:txBody>
      </p:sp>
      <p:sp>
        <p:nvSpPr>
          <p:cNvPr id="15" name="Oval 14">
            <a:extLst>
              <a:ext uri="{FF2B5EF4-FFF2-40B4-BE49-F238E27FC236}">
                <a16:creationId xmlns:a16="http://schemas.microsoft.com/office/drawing/2014/main" id="{54B5EE30-730E-6FC8-88A7-CC8C857EB805}"/>
              </a:ext>
            </a:extLst>
          </p:cNvPr>
          <p:cNvSpPr/>
          <p:nvPr/>
        </p:nvSpPr>
        <p:spPr>
          <a:xfrm rot="21231927">
            <a:off x="7046365" y="4791007"/>
            <a:ext cx="1783249"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KLICKEN ZUM </a:t>
            </a:r>
            <a:r>
              <a:rPr lang="en-US" sz="1600" b="1" dirty="0">
                <a:solidFill>
                  <a:schemeClr val="bg1"/>
                </a:solidFill>
                <a:hlinkClick r:id="rId4">
                  <a:extLst>
                    <a:ext uri="{A12FA001-AC4F-418D-AE19-62706E023703}">
                      <ahyp:hlinkClr xmlns:ahyp="http://schemas.microsoft.com/office/drawing/2018/hyperlinkcolor" val="tx"/>
                    </a:ext>
                  </a:extLst>
                </a:hlinkClick>
              </a:rPr>
              <a:t>ANSCHAUEN</a:t>
            </a:r>
            <a:endParaRPr lang="en-US" sz="1600" b="1" dirty="0">
              <a:solidFill>
                <a:schemeClr val="bg1"/>
              </a:solidFill>
            </a:endParaRPr>
          </a:p>
        </p:txBody>
      </p:sp>
    </p:spTree>
    <p:extLst>
      <p:ext uri="{BB962C8B-B14F-4D97-AF65-F5344CB8AC3E}">
        <p14:creationId xmlns:p14="http://schemas.microsoft.com/office/powerpoint/2010/main" val="97928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10DCC66-F09B-2D0A-CE6F-E5D6653BBB64}"/>
              </a:ext>
            </a:extLst>
          </p:cNvPr>
          <p:cNvSpPr/>
          <p:nvPr/>
        </p:nvSpPr>
        <p:spPr>
          <a:xfrm>
            <a:off x="39165" y="5808406"/>
            <a:ext cx="12192000" cy="104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
            <a:extLst>
              <a:ext uri="{FF2B5EF4-FFF2-40B4-BE49-F238E27FC236}">
                <a16:creationId xmlns:a16="http://schemas.microsoft.com/office/drawing/2014/main" id="{C11F3141-268D-6642-D4F5-75DBD9796F8C}"/>
              </a:ext>
            </a:extLst>
          </p:cNvPr>
          <p:cNvSpPr>
            <a:spLocks noChangeArrowheads="1"/>
          </p:cNvSpPr>
          <p:nvPr/>
        </p:nvSpPr>
        <p:spPr bwMode="auto">
          <a:xfrm>
            <a:off x="2937326" y="2376259"/>
            <a:ext cx="3182170" cy="4498004"/>
          </a:xfrm>
          <a:custGeom>
            <a:avLst/>
            <a:gdLst>
              <a:gd name="T0" fmla="*/ 0 w 6271"/>
              <a:gd name="T1" fmla="*/ 2594 h 8864"/>
              <a:gd name="T2" fmla="*/ 0 w 6271"/>
              <a:gd name="T3" fmla="*/ 2594 h 8864"/>
              <a:gd name="T4" fmla="*/ 6270 w 6271"/>
              <a:gd name="T5" fmla="*/ 8863 h 8864"/>
              <a:gd name="T6" fmla="*/ 6270 w 6271"/>
              <a:gd name="T7" fmla="*/ 0 h 8864"/>
              <a:gd name="T8" fmla="*/ 0 w 6271"/>
              <a:gd name="T9" fmla="*/ 2594 h 8864"/>
            </a:gdLst>
            <a:ahLst/>
            <a:cxnLst>
              <a:cxn ang="0">
                <a:pos x="T0" y="T1"/>
              </a:cxn>
              <a:cxn ang="0">
                <a:pos x="T2" y="T3"/>
              </a:cxn>
              <a:cxn ang="0">
                <a:pos x="T4" y="T5"/>
              </a:cxn>
              <a:cxn ang="0">
                <a:pos x="T6" y="T7"/>
              </a:cxn>
              <a:cxn ang="0">
                <a:pos x="T8" y="T9"/>
              </a:cxn>
            </a:cxnLst>
            <a:rect l="0" t="0" r="r" b="b"/>
            <a:pathLst>
              <a:path w="6271" h="8864">
                <a:moveTo>
                  <a:pt x="0" y="2594"/>
                </a:moveTo>
                <a:lnTo>
                  <a:pt x="0" y="2594"/>
                </a:lnTo>
                <a:cubicBezTo>
                  <a:pt x="6270" y="8863"/>
                  <a:pt x="6270" y="8863"/>
                  <a:pt x="6270" y="8863"/>
                </a:cubicBezTo>
                <a:cubicBezTo>
                  <a:pt x="6270" y="0"/>
                  <a:pt x="6270" y="0"/>
                  <a:pt x="6270" y="0"/>
                </a:cubicBezTo>
                <a:cubicBezTo>
                  <a:pt x="3822" y="0"/>
                  <a:pt x="1609" y="994"/>
                  <a:pt x="0" y="2594"/>
                </a:cubicBezTo>
              </a:path>
            </a:pathLst>
          </a:custGeom>
          <a:solidFill>
            <a:srgbClr val="F16924"/>
          </a:solidFill>
          <a:ln w="9525" cap="flat">
            <a:solidFill>
              <a:schemeClr val="bg2"/>
            </a:solidFill>
            <a:bevel/>
            <a:headEnd/>
            <a:tailEnd/>
          </a:ln>
          <a:effectLst/>
        </p:spPr>
        <p:txBody>
          <a:bodyPr wrap="none" anchor="ctr"/>
          <a:lstStyle/>
          <a:p>
            <a:endParaRPr lang="en-US"/>
          </a:p>
        </p:txBody>
      </p:sp>
      <p:sp>
        <p:nvSpPr>
          <p:cNvPr id="18" name="Freeform 2">
            <a:extLst>
              <a:ext uri="{FF2B5EF4-FFF2-40B4-BE49-F238E27FC236}">
                <a16:creationId xmlns:a16="http://schemas.microsoft.com/office/drawing/2014/main" id="{D92619CF-C6E1-5E88-E5BC-CF5EA58733E3}"/>
              </a:ext>
            </a:extLst>
          </p:cNvPr>
          <p:cNvSpPr>
            <a:spLocks noChangeArrowheads="1"/>
          </p:cNvSpPr>
          <p:nvPr/>
        </p:nvSpPr>
        <p:spPr bwMode="auto">
          <a:xfrm>
            <a:off x="1621492" y="3692093"/>
            <a:ext cx="4498004" cy="3182170"/>
          </a:xfrm>
          <a:custGeom>
            <a:avLst/>
            <a:gdLst>
              <a:gd name="T0" fmla="*/ 0 w 8864"/>
              <a:gd name="T1" fmla="*/ 6269 h 6270"/>
              <a:gd name="T2" fmla="*/ 0 w 8864"/>
              <a:gd name="T3" fmla="*/ 6269 h 6270"/>
              <a:gd name="T4" fmla="*/ 8863 w 8864"/>
              <a:gd name="T5" fmla="*/ 6269 h 6270"/>
              <a:gd name="T6" fmla="*/ 2593 w 8864"/>
              <a:gd name="T7" fmla="*/ 0 h 6270"/>
              <a:gd name="T8" fmla="*/ 0 w 8864"/>
              <a:gd name="T9" fmla="*/ 6269 h 6270"/>
            </a:gdLst>
            <a:ahLst/>
            <a:cxnLst>
              <a:cxn ang="0">
                <a:pos x="T0" y="T1"/>
              </a:cxn>
              <a:cxn ang="0">
                <a:pos x="T2" y="T3"/>
              </a:cxn>
              <a:cxn ang="0">
                <a:pos x="T4" y="T5"/>
              </a:cxn>
              <a:cxn ang="0">
                <a:pos x="T6" y="T7"/>
              </a:cxn>
              <a:cxn ang="0">
                <a:pos x="T8" y="T9"/>
              </a:cxn>
            </a:cxnLst>
            <a:rect l="0" t="0" r="r" b="b"/>
            <a:pathLst>
              <a:path w="8864" h="6270">
                <a:moveTo>
                  <a:pt x="0" y="6269"/>
                </a:moveTo>
                <a:lnTo>
                  <a:pt x="0" y="6269"/>
                </a:lnTo>
                <a:cubicBezTo>
                  <a:pt x="8863" y="6269"/>
                  <a:pt x="8863" y="6269"/>
                  <a:pt x="8863" y="6269"/>
                </a:cubicBezTo>
                <a:cubicBezTo>
                  <a:pt x="2593" y="0"/>
                  <a:pt x="2593" y="0"/>
                  <a:pt x="2593" y="0"/>
                </a:cubicBezTo>
                <a:cubicBezTo>
                  <a:pt x="994" y="1607"/>
                  <a:pt x="0" y="3821"/>
                  <a:pt x="0" y="6269"/>
                </a:cubicBezTo>
              </a:path>
            </a:pathLst>
          </a:custGeom>
          <a:solidFill>
            <a:srgbClr val="EDA13E"/>
          </a:solidFill>
          <a:ln w="9525" cap="flat">
            <a:solidFill>
              <a:schemeClr val="bg2"/>
            </a:solidFill>
            <a:bevel/>
            <a:headEnd/>
            <a:tailEnd/>
          </a:ln>
          <a:effectLst/>
        </p:spPr>
        <p:txBody>
          <a:bodyPr wrap="none" anchor="ctr"/>
          <a:lstStyle/>
          <a:p>
            <a:endParaRPr lang="en-US" dirty="0"/>
          </a:p>
        </p:txBody>
      </p:sp>
      <p:sp>
        <p:nvSpPr>
          <p:cNvPr id="20" name="Freeform 4">
            <a:extLst>
              <a:ext uri="{FF2B5EF4-FFF2-40B4-BE49-F238E27FC236}">
                <a16:creationId xmlns:a16="http://schemas.microsoft.com/office/drawing/2014/main" id="{8FC74995-FBCF-ECA1-CB6E-02A54D156010}"/>
              </a:ext>
            </a:extLst>
          </p:cNvPr>
          <p:cNvSpPr>
            <a:spLocks noChangeArrowheads="1"/>
          </p:cNvSpPr>
          <p:nvPr/>
        </p:nvSpPr>
        <p:spPr bwMode="auto">
          <a:xfrm>
            <a:off x="6119496" y="2376259"/>
            <a:ext cx="3177694" cy="4498004"/>
          </a:xfrm>
          <a:custGeom>
            <a:avLst/>
            <a:gdLst>
              <a:gd name="T0" fmla="*/ 0 w 6263"/>
              <a:gd name="T1" fmla="*/ 0 h 8864"/>
              <a:gd name="T2" fmla="*/ 0 w 6263"/>
              <a:gd name="T3" fmla="*/ 0 h 8864"/>
              <a:gd name="T4" fmla="*/ 0 w 6263"/>
              <a:gd name="T5" fmla="*/ 8863 h 8864"/>
              <a:gd name="T6" fmla="*/ 6262 w 6263"/>
              <a:gd name="T7" fmla="*/ 2594 h 8864"/>
              <a:gd name="T8" fmla="*/ 0 w 6263"/>
              <a:gd name="T9" fmla="*/ 0 h 8864"/>
            </a:gdLst>
            <a:ahLst/>
            <a:cxnLst>
              <a:cxn ang="0">
                <a:pos x="T0" y="T1"/>
              </a:cxn>
              <a:cxn ang="0">
                <a:pos x="T2" y="T3"/>
              </a:cxn>
              <a:cxn ang="0">
                <a:pos x="T4" y="T5"/>
              </a:cxn>
              <a:cxn ang="0">
                <a:pos x="T6" y="T7"/>
              </a:cxn>
              <a:cxn ang="0">
                <a:pos x="T8" y="T9"/>
              </a:cxn>
            </a:cxnLst>
            <a:rect l="0" t="0" r="r" b="b"/>
            <a:pathLst>
              <a:path w="6263" h="8864">
                <a:moveTo>
                  <a:pt x="0" y="0"/>
                </a:moveTo>
                <a:lnTo>
                  <a:pt x="0" y="0"/>
                </a:lnTo>
                <a:cubicBezTo>
                  <a:pt x="0" y="8863"/>
                  <a:pt x="0" y="8863"/>
                  <a:pt x="0" y="8863"/>
                </a:cubicBezTo>
                <a:cubicBezTo>
                  <a:pt x="6262" y="2594"/>
                  <a:pt x="6262" y="2594"/>
                  <a:pt x="6262" y="2594"/>
                </a:cubicBezTo>
                <a:cubicBezTo>
                  <a:pt x="4663" y="994"/>
                  <a:pt x="2440" y="0"/>
                  <a:pt x="0" y="0"/>
                </a:cubicBezTo>
              </a:path>
            </a:pathLst>
          </a:custGeom>
          <a:solidFill>
            <a:srgbClr val="B41F7A"/>
          </a:solidFill>
          <a:ln w="9525" cap="flat">
            <a:solidFill>
              <a:schemeClr val="bg2"/>
            </a:solidFill>
            <a:bevel/>
            <a:headEnd/>
            <a:tailEnd/>
          </a:ln>
          <a:effectLst/>
        </p:spPr>
        <p:txBody>
          <a:bodyPr wrap="none" anchor="ctr"/>
          <a:lstStyle/>
          <a:p>
            <a:endParaRPr lang="en-US"/>
          </a:p>
        </p:txBody>
      </p:sp>
      <p:sp>
        <p:nvSpPr>
          <p:cNvPr id="81" name="Freeform 80">
            <a:extLst>
              <a:ext uri="{FF2B5EF4-FFF2-40B4-BE49-F238E27FC236}">
                <a16:creationId xmlns:a16="http://schemas.microsoft.com/office/drawing/2014/main" id="{2E8DE8F1-D91F-55F6-3A48-AED8978F7D82}"/>
              </a:ext>
            </a:extLst>
          </p:cNvPr>
          <p:cNvSpPr/>
          <p:nvPr/>
        </p:nvSpPr>
        <p:spPr>
          <a:xfrm>
            <a:off x="4474705" y="4623022"/>
            <a:ext cx="3242084" cy="2251240"/>
          </a:xfrm>
          <a:custGeom>
            <a:avLst/>
            <a:gdLst>
              <a:gd name="connsiteX0" fmla="*/ 1619012 w 3242084"/>
              <a:gd name="connsiteY0" fmla="*/ 0 h 2251240"/>
              <a:gd name="connsiteX1" fmla="*/ 3242084 w 3242084"/>
              <a:gd name="connsiteY1" fmla="*/ 1623072 h 2251240"/>
              <a:gd name="connsiteX2" fmla="*/ 3169279 w 3242084"/>
              <a:gd name="connsiteY2" fmla="*/ 2104557 h 2251240"/>
              <a:gd name="connsiteX3" fmla="*/ 3115564 w 3242084"/>
              <a:gd name="connsiteY3" fmla="*/ 2251240 h 2251240"/>
              <a:gd name="connsiteX4" fmla="*/ 126458 w 3242084"/>
              <a:gd name="connsiteY4" fmla="*/ 2251240 h 2251240"/>
              <a:gd name="connsiteX5" fmla="*/ 72778 w 3242084"/>
              <a:gd name="connsiteY5" fmla="*/ 2104557 h 2251240"/>
              <a:gd name="connsiteX6" fmla="*/ 0 w 3242084"/>
              <a:gd name="connsiteY6" fmla="*/ 1623072 h 2251240"/>
              <a:gd name="connsiteX7" fmla="*/ 1619012 w 3242084"/>
              <a:gd name="connsiteY7" fmla="*/ 0 h 225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084" h="2251240">
                <a:moveTo>
                  <a:pt x="1619012" y="0"/>
                </a:moveTo>
                <a:cubicBezTo>
                  <a:pt x="2517335" y="0"/>
                  <a:pt x="3242084" y="728809"/>
                  <a:pt x="3242084" y="1623072"/>
                </a:cubicBezTo>
                <a:cubicBezTo>
                  <a:pt x="3242084" y="1790746"/>
                  <a:pt x="3216605" y="1952461"/>
                  <a:pt x="3169279" y="2104557"/>
                </a:cubicBezTo>
                <a:lnTo>
                  <a:pt x="3115564" y="2251240"/>
                </a:lnTo>
                <a:lnTo>
                  <a:pt x="126458" y="2251240"/>
                </a:lnTo>
                <a:lnTo>
                  <a:pt x="72778" y="2104557"/>
                </a:lnTo>
                <a:cubicBezTo>
                  <a:pt x="25480" y="1952461"/>
                  <a:pt x="0" y="1790746"/>
                  <a:pt x="0" y="1623072"/>
                </a:cubicBezTo>
                <a:cubicBezTo>
                  <a:pt x="0" y="728809"/>
                  <a:pt x="724749" y="0"/>
                  <a:pt x="1619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230F7698-F440-16E9-8217-1BA8AFF34848}"/>
              </a:ext>
            </a:extLst>
          </p:cNvPr>
          <p:cNvSpPr/>
          <p:nvPr/>
        </p:nvSpPr>
        <p:spPr>
          <a:xfrm>
            <a:off x="-17215" y="-2989"/>
            <a:ext cx="12192000" cy="11789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C4F4C531-2EBD-1A5B-64AC-7480FD356C78}"/>
              </a:ext>
            </a:extLst>
          </p:cNvPr>
          <p:cNvSpPr>
            <a:spLocks noGrp="1"/>
          </p:cNvSpPr>
          <p:nvPr>
            <p:ph type="body" sz="quarter" idx="16"/>
          </p:nvPr>
        </p:nvSpPr>
        <p:spPr>
          <a:xfrm>
            <a:off x="0" y="365109"/>
            <a:ext cx="12174785" cy="582221"/>
          </a:xfrm>
        </p:spPr>
        <p:txBody>
          <a:bodyPr>
            <a:normAutofit lnSpcReduction="10000"/>
          </a:bodyPr>
          <a:lstStyle/>
          <a:p>
            <a:pPr algn="ctr"/>
            <a:r>
              <a:rPr lang="en-US" dirty="0">
                <a:solidFill>
                  <a:schemeClr val="bg1"/>
                </a:solidFill>
              </a:rPr>
              <a:t>Beispiele für die Verwendung von Liquiditätskennzahlen </a:t>
            </a:r>
          </a:p>
        </p:txBody>
      </p:sp>
      <p:sp>
        <p:nvSpPr>
          <p:cNvPr id="23" name="Freeform 168">
            <a:extLst>
              <a:ext uri="{FF2B5EF4-FFF2-40B4-BE49-F238E27FC236}">
                <a16:creationId xmlns:a16="http://schemas.microsoft.com/office/drawing/2014/main" id="{D75C5CA8-5215-10D7-DA88-5764A0089A8F}"/>
              </a:ext>
            </a:extLst>
          </p:cNvPr>
          <p:cNvSpPr>
            <a:spLocks noChangeArrowheads="1"/>
          </p:cNvSpPr>
          <p:nvPr/>
        </p:nvSpPr>
        <p:spPr bwMode="auto">
          <a:xfrm>
            <a:off x="5497384" y="4871420"/>
            <a:ext cx="331196" cy="331196"/>
          </a:xfrm>
          <a:custGeom>
            <a:avLst/>
            <a:gdLst>
              <a:gd name="T0" fmla="*/ 325 w 652"/>
              <a:gd name="T1" fmla="*/ 650 h 651"/>
              <a:gd name="T2" fmla="*/ 325 w 652"/>
              <a:gd name="T3" fmla="*/ 650 h 651"/>
              <a:gd name="T4" fmla="*/ 651 w 652"/>
              <a:gd name="T5" fmla="*/ 325 h 651"/>
              <a:gd name="T6" fmla="*/ 325 w 652"/>
              <a:gd name="T7" fmla="*/ 0 h 651"/>
              <a:gd name="T8" fmla="*/ 0 w 652"/>
              <a:gd name="T9" fmla="*/ 325 h 651"/>
              <a:gd name="T10" fmla="*/ 325 w 652"/>
              <a:gd name="T11" fmla="*/ 650 h 651"/>
            </a:gdLst>
            <a:ahLst/>
            <a:cxnLst>
              <a:cxn ang="0">
                <a:pos x="T0" y="T1"/>
              </a:cxn>
              <a:cxn ang="0">
                <a:pos x="T2" y="T3"/>
              </a:cxn>
              <a:cxn ang="0">
                <a:pos x="T4" y="T5"/>
              </a:cxn>
              <a:cxn ang="0">
                <a:pos x="T6" y="T7"/>
              </a:cxn>
              <a:cxn ang="0">
                <a:pos x="T8" y="T9"/>
              </a:cxn>
              <a:cxn ang="0">
                <a:pos x="T10" y="T11"/>
              </a:cxn>
            </a:cxnLst>
            <a:rect l="0" t="0" r="r" b="b"/>
            <a:pathLst>
              <a:path w="652" h="651">
                <a:moveTo>
                  <a:pt x="325" y="650"/>
                </a:moveTo>
                <a:lnTo>
                  <a:pt x="325" y="650"/>
                </a:lnTo>
                <a:cubicBezTo>
                  <a:pt x="506" y="650"/>
                  <a:pt x="651" y="506"/>
                  <a:pt x="651" y="325"/>
                </a:cubicBezTo>
                <a:cubicBezTo>
                  <a:pt x="651" y="144"/>
                  <a:pt x="506" y="0"/>
                  <a:pt x="325" y="0"/>
                </a:cubicBezTo>
                <a:cubicBezTo>
                  <a:pt x="145" y="0"/>
                  <a:pt x="0" y="144"/>
                  <a:pt x="0" y="325"/>
                </a:cubicBezTo>
                <a:cubicBezTo>
                  <a:pt x="0" y="506"/>
                  <a:pt x="145" y="650"/>
                  <a:pt x="325" y="650"/>
                </a:cubicBezTo>
              </a:path>
            </a:pathLst>
          </a:custGeom>
          <a:solidFill>
            <a:schemeClr val="bg2"/>
          </a:solidFill>
          <a:ln>
            <a:noFill/>
          </a:ln>
          <a:effectLst/>
        </p:spPr>
        <p:txBody>
          <a:bodyPr wrap="none" anchor="ctr"/>
          <a:lstStyle/>
          <a:p>
            <a:endParaRPr lang="en-US"/>
          </a:p>
        </p:txBody>
      </p:sp>
      <p:sp>
        <p:nvSpPr>
          <p:cNvPr id="24" name="Freeform 169">
            <a:extLst>
              <a:ext uri="{FF2B5EF4-FFF2-40B4-BE49-F238E27FC236}">
                <a16:creationId xmlns:a16="http://schemas.microsoft.com/office/drawing/2014/main" id="{316DACF7-1331-E0DC-6B05-C95F94302FCD}"/>
              </a:ext>
            </a:extLst>
          </p:cNvPr>
          <p:cNvSpPr>
            <a:spLocks noChangeArrowheads="1"/>
          </p:cNvSpPr>
          <p:nvPr/>
        </p:nvSpPr>
        <p:spPr bwMode="auto">
          <a:xfrm>
            <a:off x="6381321" y="4871420"/>
            <a:ext cx="335672" cy="331196"/>
          </a:xfrm>
          <a:custGeom>
            <a:avLst/>
            <a:gdLst>
              <a:gd name="T0" fmla="*/ 334 w 661"/>
              <a:gd name="T1" fmla="*/ 650 h 651"/>
              <a:gd name="T2" fmla="*/ 334 w 661"/>
              <a:gd name="T3" fmla="*/ 650 h 651"/>
              <a:gd name="T4" fmla="*/ 660 w 661"/>
              <a:gd name="T5" fmla="*/ 325 h 651"/>
              <a:gd name="T6" fmla="*/ 334 w 661"/>
              <a:gd name="T7" fmla="*/ 0 h 651"/>
              <a:gd name="T8" fmla="*/ 0 w 661"/>
              <a:gd name="T9" fmla="*/ 325 h 651"/>
              <a:gd name="T10" fmla="*/ 334 w 661"/>
              <a:gd name="T11" fmla="*/ 650 h 651"/>
            </a:gdLst>
            <a:ahLst/>
            <a:cxnLst>
              <a:cxn ang="0">
                <a:pos x="T0" y="T1"/>
              </a:cxn>
              <a:cxn ang="0">
                <a:pos x="T2" y="T3"/>
              </a:cxn>
              <a:cxn ang="0">
                <a:pos x="T4" y="T5"/>
              </a:cxn>
              <a:cxn ang="0">
                <a:pos x="T6" y="T7"/>
              </a:cxn>
              <a:cxn ang="0">
                <a:pos x="T8" y="T9"/>
              </a:cxn>
              <a:cxn ang="0">
                <a:pos x="T10" y="T11"/>
              </a:cxn>
            </a:cxnLst>
            <a:rect l="0" t="0" r="r" b="b"/>
            <a:pathLst>
              <a:path w="661" h="651">
                <a:moveTo>
                  <a:pt x="334" y="650"/>
                </a:moveTo>
                <a:lnTo>
                  <a:pt x="334" y="650"/>
                </a:lnTo>
                <a:cubicBezTo>
                  <a:pt x="515" y="650"/>
                  <a:pt x="660" y="506"/>
                  <a:pt x="660" y="325"/>
                </a:cubicBezTo>
                <a:cubicBezTo>
                  <a:pt x="660" y="144"/>
                  <a:pt x="515" y="0"/>
                  <a:pt x="334" y="0"/>
                </a:cubicBezTo>
                <a:cubicBezTo>
                  <a:pt x="154" y="0"/>
                  <a:pt x="0" y="144"/>
                  <a:pt x="0" y="325"/>
                </a:cubicBezTo>
                <a:cubicBezTo>
                  <a:pt x="0" y="506"/>
                  <a:pt x="154" y="650"/>
                  <a:pt x="334" y="650"/>
                </a:cubicBezTo>
              </a:path>
            </a:pathLst>
          </a:custGeom>
          <a:solidFill>
            <a:schemeClr val="bg2"/>
          </a:solidFill>
          <a:ln>
            <a:noFill/>
          </a:ln>
          <a:effectLst/>
        </p:spPr>
        <p:txBody>
          <a:bodyPr wrap="none" anchor="ctr"/>
          <a:lstStyle/>
          <a:p>
            <a:endParaRPr lang="en-US"/>
          </a:p>
        </p:txBody>
      </p:sp>
      <p:sp>
        <p:nvSpPr>
          <p:cNvPr id="25" name="Freeform 170">
            <a:extLst>
              <a:ext uri="{FF2B5EF4-FFF2-40B4-BE49-F238E27FC236}">
                <a16:creationId xmlns:a16="http://schemas.microsoft.com/office/drawing/2014/main" id="{1806F0CE-77A3-4C17-BC96-73648A57AEDF}"/>
              </a:ext>
            </a:extLst>
          </p:cNvPr>
          <p:cNvSpPr>
            <a:spLocks noChangeArrowheads="1"/>
          </p:cNvSpPr>
          <p:nvPr/>
        </p:nvSpPr>
        <p:spPr bwMode="auto">
          <a:xfrm>
            <a:off x="6238101" y="5247373"/>
            <a:ext cx="619873" cy="1416537"/>
          </a:xfrm>
          <a:custGeom>
            <a:avLst/>
            <a:gdLst>
              <a:gd name="T0" fmla="*/ 1211 w 1221"/>
              <a:gd name="T1" fmla="*/ 939 h 2793"/>
              <a:gd name="T2" fmla="*/ 1211 w 1221"/>
              <a:gd name="T3" fmla="*/ 939 h 2793"/>
              <a:gd name="T4" fmla="*/ 1057 w 1221"/>
              <a:gd name="T5" fmla="*/ 289 h 2793"/>
              <a:gd name="T6" fmla="*/ 1057 w 1221"/>
              <a:gd name="T7" fmla="*/ 280 h 2793"/>
              <a:gd name="T8" fmla="*/ 1057 w 1221"/>
              <a:gd name="T9" fmla="*/ 271 h 2793"/>
              <a:gd name="T10" fmla="*/ 1057 w 1221"/>
              <a:gd name="T11" fmla="*/ 271 h 2793"/>
              <a:gd name="T12" fmla="*/ 696 w 1221"/>
              <a:gd name="T13" fmla="*/ 0 h 2793"/>
              <a:gd name="T14" fmla="*/ 524 w 1221"/>
              <a:gd name="T15" fmla="*/ 0 h 2793"/>
              <a:gd name="T16" fmla="*/ 163 w 1221"/>
              <a:gd name="T17" fmla="*/ 298 h 2793"/>
              <a:gd name="T18" fmla="*/ 9 w 1221"/>
              <a:gd name="T19" fmla="*/ 939 h 2793"/>
              <a:gd name="T20" fmla="*/ 45 w 1221"/>
              <a:gd name="T21" fmla="*/ 1012 h 2793"/>
              <a:gd name="T22" fmla="*/ 135 w 1221"/>
              <a:gd name="T23" fmla="*/ 976 h 2793"/>
              <a:gd name="T24" fmla="*/ 343 w 1221"/>
              <a:gd name="T25" fmla="*/ 370 h 2793"/>
              <a:gd name="T26" fmla="*/ 388 w 1221"/>
              <a:gd name="T27" fmla="*/ 370 h 2793"/>
              <a:gd name="T28" fmla="*/ 108 w 1221"/>
              <a:gd name="T29" fmla="*/ 1400 h 2793"/>
              <a:gd name="T30" fmla="*/ 153 w 1221"/>
              <a:gd name="T31" fmla="*/ 1454 h 2793"/>
              <a:gd name="T32" fmla="*/ 352 w 1221"/>
              <a:gd name="T33" fmla="*/ 1454 h 2793"/>
              <a:gd name="T34" fmla="*/ 497 w 1221"/>
              <a:gd name="T35" fmla="*/ 2737 h 2793"/>
              <a:gd name="T36" fmla="*/ 551 w 1221"/>
              <a:gd name="T37" fmla="*/ 2792 h 2793"/>
              <a:gd name="T38" fmla="*/ 669 w 1221"/>
              <a:gd name="T39" fmla="*/ 2792 h 2793"/>
              <a:gd name="T40" fmla="*/ 723 w 1221"/>
              <a:gd name="T41" fmla="*/ 2737 h 2793"/>
              <a:gd name="T42" fmla="*/ 867 w 1221"/>
              <a:gd name="T43" fmla="*/ 1454 h 2793"/>
              <a:gd name="T44" fmla="*/ 1066 w 1221"/>
              <a:gd name="T45" fmla="*/ 1454 h 2793"/>
              <a:gd name="T46" fmla="*/ 1111 w 1221"/>
              <a:gd name="T47" fmla="*/ 1400 h 2793"/>
              <a:gd name="T48" fmla="*/ 831 w 1221"/>
              <a:gd name="T49" fmla="*/ 370 h 2793"/>
              <a:gd name="T50" fmla="*/ 886 w 1221"/>
              <a:gd name="T51" fmla="*/ 370 h 2793"/>
              <a:gd name="T52" fmla="*/ 1084 w 1221"/>
              <a:gd name="T53" fmla="*/ 976 h 2793"/>
              <a:gd name="T54" fmla="*/ 1175 w 1221"/>
              <a:gd name="T55" fmla="*/ 1012 h 2793"/>
              <a:gd name="T56" fmla="*/ 1211 w 1221"/>
              <a:gd name="T57" fmla="*/ 939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1" h="2793">
                <a:moveTo>
                  <a:pt x="1211" y="939"/>
                </a:moveTo>
                <a:lnTo>
                  <a:pt x="1211" y="939"/>
                </a:lnTo>
                <a:cubicBezTo>
                  <a:pt x="1057" y="289"/>
                  <a:pt x="1057" y="289"/>
                  <a:pt x="1057" y="289"/>
                </a:cubicBezTo>
                <a:lnTo>
                  <a:pt x="1057" y="280"/>
                </a:lnTo>
                <a:cubicBezTo>
                  <a:pt x="1057" y="271"/>
                  <a:pt x="1057" y="271"/>
                  <a:pt x="1057" y="271"/>
                </a:cubicBezTo>
                <a:lnTo>
                  <a:pt x="1057" y="271"/>
                </a:lnTo>
                <a:cubicBezTo>
                  <a:pt x="1012" y="117"/>
                  <a:pt x="867" y="0"/>
                  <a:pt x="696" y="0"/>
                </a:cubicBezTo>
                <a:cubicBezTo>
                  <a:pt x="524" y="0"/>
                  <a:pt x="524" y="0"/>
                  <a:pt x="524" y="0"/>
                </a:cubicBezTo>
                <a:cubicBezTo>
                  <a:pt x="343" y="0"/>
                  <a:pt x="190" y="126"/>
                  <a:pt x="163" y="298"/>
                </a:cubicBezTo>
                <a:cubicBezTo>
                  <a:pt x="9" y="939"/>
                  <a:pt x="9" y="939"/>
                  <a:pt x="9" y="939"/>
                </a:cubicBezTo>
                <a:cubicBezTo>
                  <a:pt x="0" y="966"/>
                  <a:pt x="18" y="1002"/>
                  <a:pt x="45" y="1012"/>
                </a:cubicBezTo>
                <a:cubicBezTo>
                  <a:pt x="81" y="1030"/>
                  <a:pt x="117" y="1012"/>
                  <a:pt x="135" y="976"/>
                </a:cubicBezTo>
                <a:cubicBezTo>
                  <a:pt x="343" y="370"/>
                  <a:pt x="343" y="370"/>
                  <a:pt x="343" y="370"/>
                </a:cubicBezTo>
                <a:cubicBezTo>
                  <a:pt x="388" y="370"/>
                  <a:pt x="388" y="370"/>
                  <a:pt x="388" y="370"/>
                </a:cubicBezTo>
                <a:cubicBezTo>
                  <a:pt x="108" y="1400"/>
                  <a:pt x="108" y="1400"/>
                  <a:pt x="108" y="1400"/>
                </a:cubicBezTo>
                <a:cubicBezTo>
                  <a:pt x="99" y="1427"/>
                  <a:pt x="117" y="1454"/>
                  <a:pt x="153" y="1454"/>
                </a:cubicBezTo>
                <a:cubicBezTo>
                  <a:pt x="352" y="1454"/>
                  <a:pt x="352" y="1454"/>
                  <a:pt x="352" y="1454"/>
                </a:cubicBezTo>
                <a:cubicBezTo>
                  <a:pt x="497" y="2737"/>
                  <a:pt x="497" y="2737"/>
                  <a:pt x="497" y="2737"/>
                </a:cubicBezTo>
                <a:cubicBezTo>
                  <a:pt x="506" y="2764"/>
                  <a:pt x="524" y="2792"/>
                  <a:pt x="551" y="2792"/>
                </a:cubicBezTo>
                <a:cubicBezTo>
                  <a:pt x="669" y="2792"/>
                  <a:pt x="669" y="2792"/>
                  <a:pt x="669" y="2792"/>
                </a:cubicBezTo>
                <a:cubicBezTo>
                  <a:pt x="696" y="2792"/>
                  <a:pt x="723" y="2764"/>
                  <a:pt x="723" y="2737"/>
                </a:cubicBezTo>
                <a:cubicBezTo>
                  <a:pt x="867" y="1454"/>
                  <a:pt x="867" y="1454"/>
                  <a:pt x="867" y="1454"/>
                </a:cubicBezTo>
                <a:cubicBezTo>
                  <a:pt x="1066" y="1454"/>
                  <a:pt x="1066" y="1454"/>
                  <a:pt x="1066" y="1454"/>
                </a:cubicBezTo>
                <a:cubicBezTo>
                  <a:pt x="1102" y="1454"/>
                  <a:pt x="1120" y="1427"/>
                  <a:pt x="1111" y="1400"/>
                </a:cubicBezTo>
                <a:cubicBezTo>
                  <a:pt x="831" y="370"/>
                  <a:pt x="831" y="370"/>
                  <a:pt x="831" y="370"/>
                </a:cubicBezTo>
                <a:cubicBezTo>
                  <a:pt x="886" y="370"/>
                  <a:pt x="886" y="370"/>
                  <a:pt x="886" y="370"/>
                </a:cubicBezTo>
                <a:cubicBezTo>
                  <a:pt x="1084" y="976"/>
                  <a:pt x="1084" y="976"/>
                  <a:pt x="1084" y="976"/>
                </a:cubicBezTo>
                <a:cubicBezTo>
                  <a:pt x="1102" y="1012"/>
                  <a:pt x="1139" y="1030"/>
                  <a:pt x="1175" y="1012"/>
                </a:cubicBezTo>
                <a:cubicBezTo>
                  <a:pt x="1202" y="1002"/>
                  <a:pt x="1220" y="966"/>
                  <a:pt x="1211" y="939"/>
                </a:cubicBezTo>
              </a:path>
            </a:pathLst>
          </a:custGeom>
          <a:solidFill>
            <a:schemeClr val="bg2"/>
          </a:solidFill>
          <a:ln>
            <a:noFill/>
          </a:ln>
          <a:effectLst/>
        </p:spPr>
        <p:txBody>
          <a:bodyPr wrap="none" anchor="ctr"/>
          <a:lstStyle/>
          <a:p>
            <a:endParaRPr lang="en-US"/>
          </a:p>
        </p:txBody>
      </p:sp>
      <p:sp>
        <p:nvSpPr>
          <p:cNvPr id="35" name="CuadroTexto 364">
            <a:extLst>
              <a:ext uri="{FF2B5EF4-FFF2-40B4-BE49-F238E27FC236}">
                <a16:creationId xmlns:a16="http://schemas.microsoft.com/office/drawing/2014/main" id="{0CAC2A8D-96CF-4FC2-95BF-72E22713E2BC}"/>
              </a:ext>
            </a:extLst>
          </p:cNvPr>
          <p:cNvSpPr txBox="1"/>
          <p:nvPr/>
        </p:nvSpPr>
        <p:spPr>
          <a:xfrm>
            <a:off x="2490657" y="5283178"/>
            <a:ext cx="1825690" cy="1139286"/>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Current Ratio - Beispiel</a:t>
            </a:r>
          </a:p>
        </p:txBody>
      </p:sp>
      <p:sp>
        <p:nvSpPr>
          <p:cNvPr id="52" name="CuadroTexto 364">
            <a:extLst>
              <a:ext uri="{FF2B5EF4-FFF2-40B4-BE49-F238E27FC236}">
                <a16:creationId xmlns:a16="http://schemas.microsoft.com/office/drawing/2014/main" id="{5DFC0CD8-36F3-1A06-2CEA-EABD60470040}"/>
              </a:ext>
            </a:extLst>
          </p:cNvPr>
          <p:cNvSpPr txBox="1"/>
          <p:nvPr/>
        </p:nvSpPr>
        <p:spPr>
          <a:xfrm>
            <a:off x="3265996" y="3273258"/>
            <a:ext cx="2970558"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 Quick Ratio - Beispiel</a:t>
            </a:r>
          </a:p>
        </p:txBody>
      </p:sp>
      <p:sp>
        <p:nvSpPr>
          <p:cNvPr id="53" name="CuadroTexto 364">
            <a:extLst>
              <a:ext uri="{FF2B5EF4-FFF2-40B4-BE49-F238E27FC236}">
                <a16:creationId xmlns:a16="http://schemas.microsoft.com/office/drawing/2014/main" id="{A5EA8A21-B9B7-4EC6-2E9F-69FFAA77F9A4}"/>
              </a:ext>
            </a:extLst>
          </p:cNvPr>
          <p:cNvSpPr txBox="1"/>
          <p:nvPr/>
        </p:nvSpPr>
        <p:spPr>
          <a:xfrm>
            <a:off x="6501345" y="3546596"/>
            <a:ext cx="1614125" cy="1139286"/>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Cash Ratio -  Beispiel</a:t>
            </a:r>
          </a:p>
        </p:txBody>
      </p:sp>
      <p:grpSp>
        <p:nvGrpSpPr>
          <p:cNvPr id="87" name="Group 86">
            <a:extLst>
              <a:ext uri="{FF2B5EF4-FFF2-40B4-BE49-F238E27FC236}">
                <a16:creationId xmlns:a16="http://schemas.microsoft.com/office/drawing/2014/main" id="{BCB9A561-D010-F432-531B-E0CE1F04CDD7}"/>
              </a:ext>
            </a:extLst>
          </p:cNvPr>
          <p:cNvGrpSpPr/>
          <p:nvPr/>
        </p:nvGrpSpPr>
        <p:grpSpPr>
          <a:xfrm>
            <a:off x="1315963" y="4798266"/>
            <a:ext cx="1151101" cy="1150662"/>
            <a:chOff x="1416598" y="919839"/>
            <a:chExt cx="701992" cy="701724"/>
          </a:xfrm>
        </p:grpSpPr>
        <p:grpSp>
          <p:nvGrpSpPr>
            <p:cNvPr id="133" name="Graphic 8">
              <a:extLst>
                <a:ext uri="{FF2B5EF4-FFF2-40B4-BE49-F238E27FC236}">
                  <a16:creationId xmlns:a16="http://schemas.microsoft.com/office/drawing/2014/main" id="{44FB408C-A1CB-B72B-3CDD-6970B394CCEB}"/>
                </a:ext>
              </a:extLst>
            </p:cNvPr>
            <p:cNvGrpSpPr/>
            <p:nvPr/>
          </p:nvGrpSpPr>
          <p:grpSpPr>
            <a:xfrm>
              <a:off x="1416598" y="919839"/>
              <a:ext cx="701992" cy="701724"/>
              <a:chOff x="4817897" y="694433"/>
              <a:chExt cx="1446392" cy="1445841"/>
            </a:xfrm>
          </p:grpSpPr>
          <p:sp>
            <p:nvSpPr>
              <p:cNvPr id="135" name="Freeform 134">
                <a:extLst>
                  <a:ext uri="{FF2B5EF4-FFF2-40B4-BE49-F238E27FC236}">
                    <a16:creationId xmlns:a16="http://schemas.microsoft.com/office/drawing/2014/main" id="{2A80D336-642F-C062-85BD-59FE0CEC01E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36" name="Freeform 135">
                <a:extLst>
                  <a:ext uri="{FF2B5EF4-FFF2-40B4-BE49-F238E27FC236}">
                    <a16:creationId xmlns:a16="http://schemas.microsoft.com/office/drawing/2014/main" id="{143525E9-EAB1-6405-F341-F531A7DA6EA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34" name="TextBox 133">
              <a:extLst>
                <a:ext uri="{FF2B5EF4-FFF2-40B4-BE49-F238E27FC236}">
                  <a16:creationId xmlns:a16="http://schemas.microsoft.com/office/drawing/2014/main" id="{7F53E20B-283D-529D-4AA0-F975983315D7}"/>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142" name="Group 141">
            <a:extLst>
              <a:ext uri="{FF2B5EF4-FFF2-40B4-BE49-F238E27FC236}">
                <a16:creationId xmlns:a16="http://schemas.microsoft.com/office/drawing/2014/main" id="{1C032F1A-A522-E09D-433C-6E94AA11465B}"/>
              </a:ext>
            </a:extLst>
          </p:cNvPr>
          <p:cNvGrpSpPr/>
          <p:nvPr/>
        </p:nvGrpSpPr>
        <p:grpSpPr>
          <a:xfrm>
            <a:off x="3723723" y="2148250"/>
            <a:ext cx="1151101" cy="1150662"/>
            <a:chOff x="1416598" y="919839"/>
            <a:chExt cx="701992" cy="701724"/>
          </a:xfrm>
        </p:grpSpPr>
        <p:grpSp>
          <p:nvGrpSpPr>
            <p:cNvPr id="143" name="Graphic 8">
              <a:extLst>
                <a:ext uri="{FF2B5EF4-FFF2-40B4-BE49-F238E27FC236}">
                  <a16:creationId xmlns:a16="http://schemas.microsoft.com/office/drawing/2014/main" id="{7A9B6262-A0DC-638C-5596-A0D022CBED71}"/>
                </a:ext>
              </a:extLst>
            </p:cNvPr>
            <p:cNvGrpSpPr/>
            <p:nvPr/>
          </p:nvGrpSpPr>
          <p:grpSpPr>
            <a:xfrm>
              <a:off x="1416598" y="919839"/>
              <a:ext cx="701992" cy="701724"/>
              <a:chOff x="4817897" y="694433"/>
              <a:chExt cx="1446392" cy="1445841"/>
            </a:xfrm>
          </p:grpSpPr>
          <p:sp>
            <p:nvSpPr>
              <p:cNvPr id="145" name="Freeform 144">
                <a:extLst>
                  <a:ext uri="{FF2B5EF4-FFF2-40B4-BE49-F238E27FC236}">
                    <a16:creationId xmlns:a16="http://schemas.microsoft.com/office/drawing/2014/main" id="{98685CFB-0CAC-DE08-6CF7-8C5D9FEEBB8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46" name="Freeform 145">
                <a:extLst>
                  <a:ext uri="{FF2B5EF4-FFF2-40B4-BE49-F238E27FC236}">
                    <a16:creationId xmlns:a16="http://schemas.microsoft.com/office/drawing/2014/main" id="{4F5B8868-7085-7016-F224-44983A30A92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4" name="TextBox 143">
              <a:extLst>
                <a:ext uri="{FF2B5EF4-FFF2-40B4-BE49-F238E27FC236}">
                  <a16:creationId xmlns:a16="http://schemas.microsoft.com/office/drawing/2014/main" id="{0562AD83-8D41-B32E-EA0E-30EA8D808D6B}"/>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147" name="Group 146">
            <a:extLst>
              <a:ext uri="{FF2B5EF4-FFF2-40B4-BE49-F238E27FC236}">
                <a16:creationId xmlns:a16="http://schemas.microsoft.com/office/drawing/2014/main" id="{8FFFB83C-3349-95D7-CCCE-80D70ACA5692}"/>
              </a:ext>
            </a:extLst>
          </p:cNvPr>
          <p:cNvGrpSpPr/>
          <p:nvPr/>
        </p:nvGrpSpPr>
        <p:grpSpPr>
          <a:xfrm>
            <a:off x="7325550" y="2148250"/>
            <a:ext cx="1151101" cy="1150662"/>
            <a:chOff x="1416598" y="919839"/>
            <a:chExt cx="701992" cy="701724"/>
          </a:xfrm>
        </p:grpSpPr>
        <p:grpSp>
          <p:nvGrpSpPr>
            <p:cNvPr id="148" name="Graphic 8">
              <a:extLst>
                <a:ext uri="{FF2B5EF4-FFF2-40B4-BE49-F238E27FC236}">
                  <a16:creationId xmlns:a16="http://schemas.microsoft.com/office/drawing/2014/main" id="{03146466-5650-19B0-67BA-6E5E54C3F06D}"/>
                </a:ext>
              </a:extLst>
            </p:cNvPr>
            <p:cNvGrpSpPr/>
            <p:nvPr/>
          </p:nvGrpSpPr>
          <p:grpSpPr>
            <a:xfrm>
              <a:off x="1416598" y="919839"/>
              <a:ext cx="701992" cy="701724"/>
              <a:chOff x="4817897" y="694433"/>
              <a:chExt cx="1446392" cy="1445841"/>
            </a:xfrm>
          </p:grpSpPr>
          <p:sp>
            <p:nvSpPr>
              <p:cNvPr id="150" name="Freeform 149">
                <a:extLst>
                  <a:ext uri="{FF2B5EF4-FFF2-40B4-BE49-F238E27FC236}">
                    <a16:creationId xmlns:a16="http://schemas.microsoft.com/office/drawing/2014/main" id="{3FB5D599-CB2A-973E-F07B-0EDD09AE055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51" name="Freeform 150">
                <a:extLst>
                  <a:ext uri="{FF2B5EF4-FFF2-40B4-BE49-F238E27FC236}">
                    <a16:creationId xmlns:a16="http://schemas.microsoft.com/office/drawing/2014/main" id="{311F3162-A7B8-0CD9-C150-D23E9C18C95F}"/>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9" name="TextBox 148">
              <a:extLst>
                <a:ext uri="{FF2B5EF4-FFF2-40B4-BE49-F238E27FC236}">
                  <a16:creationId xmlns:a16="http://schemas.microsoft.com/office/drawing/2014/main" id="{9EE2F003-95D2-79CD-9AED-C5DE2A5A4D59}"/>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22" name="Group 21">
            <a:extLst>
              <a:ext uri="{FF2B5EF4-FFF2-40B4-BE49-F238E27FC236}">
                <a16:creationId xmlns:a16="http://schemas.microsoft.com/office/drawing/2014/main" id="{5D0963A0-619B-16F5-E4DC-22AF796C8640}"/>
              </a:ext>
            </a:extLst>
          </p:cNvPr>
          <p:cNvGrpSpPr/>
          <p:nvPr/>
        </p:nvGrpSpPr>
        <p:grpSpPr>
          <a:xfrm>
            <a:off x="5546810" y="5468426"/>
            <a:ext cx="1091667" cy="1092903"/>
            <a:chOff x="423316" y="5348637"/>
            <a:chExt cx="1214120" cy="1215495"/>
          </a:xfrm>
          <a:solidFill>
            <a:srgbClr val="595959"/>
          </a:solidFill>
        </p:grpSpPr>
        <p:grpSp>
          <p:nvGrpSpPr>
            <p:cNvPr id="26" name="Graphic 248">
              <a:extLst>
                <a:ext uri="{FF2B5EF4-FFF2-40B4-BE49-F238E27FC236}">
                  <a16:creationId xmlns:a16="http://schemas.microsoft.com/office/drawing/2014/main" id="{F86A0196-3A3D-E026-2692-7F32226B7852}"/>
                </a:ext>
              </a:extLst>
            </p:cNvPr>
            <p:cNvGrpSpPr/>
            <p:nvPr/>
          </p:nvGrpSpPr>
          <p:grpSpPr>
            <a:xfrm>
              <a:off x="423316" y="5348637"/>
              <a:ext cx="1214120" cy="1215495"/>
              <a:chOff x="423316" y="5348637"/>
              <a:chExt cx="1214120" cy="1215495"/>
            </a:xfrm>
            <a:grpFill/>
          </p:grpSpPr>
          <p:sp>
            <p:nvSpPr>
              <p:cNvPr id="28" name="Freeform 27">
                <a:extLst>
                  <a:ext uri="{FF2B5EF4-FFF2-40B4-BE49-F238E27FC236}">
                    <a16:creationId xmlns:a16="http://schemas.microsoft.com/office/drawing/2014/main" id="{4EAF6564-90E7-A0B0-9B19-CF81416CF71C}"/>
                  </a:ext>
                </a:extLst>
              </p:cNvPr>
              <p:cNvSpPr/>
              <p:nvPr/>
            </p:nvSpPr>
            <p:spPr>
              <a:xfrm>
                <a:off x="747656" y="5713415"/>
                <a:ext cx="566478" cy="850717"/>
              </a:xfrm>
              <a:custGeom>
                <a:avLst/>
                <a:gdLst>
                  <a:gd name="connsiteX0" fmla="*/ 142422 w 566478"/>
                  <a:gd name="connsiteY0" fmla="*/ 249326 h 850717"/>
                  <a:gd name="connsiteX1" fmla="*/ 131277 w 566478"/>
                  <a:gd name="connsiteY1" fmla="*/ 168256 h 850717"/>
                  <a:gd name="connsiteX2" fmla="*/ 139720 w 566478"/>
                  <a:gd name="connsiteY2" fmla="*/ 158798 h 850717"/>
                  <a:gd name="connsiteX3" fmla="*/ 148838 w 566478"/>
                  <a:gd name="connsiteY3" fmla="*/ 125695 h 850717"/>
                  <a:gd name="connsiteX4" fmla="*/ 122834 w 566478"/>
                  <a:gd name="connsiteY4" fmla="*/ 29424 h 850717"/>
                  <a:gd name="connsiteX5" fmla="*/ 148163 w 566478"/>
                  <a:gd name="connsiteY5" fmla="*/ 374 h 850717"/>
                  <a:gd name="connsiteX6" fmla="*/ 276831 w 566478"/>
                  <a:gd name="connsiteY6" fmla="*/ 18277 h 850717"/>
                  <a:gd name="connsiteX7" fmla="*/ 341672 w 566478"/>
                  <a:gd name="connsiteY7" fmla="*/ 11521 h 850717"/>
                  <a:gd name="connsiteX8" fmla="*/ 417995 w 566478"/>
                  <a:gd name="connsiteY8" fmla="*/ 374 h 850717"/>
                  <a:gd name="connsiteX9" fmla="*/ 442986 w 566478"/>
                  <a:gd name="connsiteY9" fmla="*/ 28749 h 850717"/>
                  <a:gd name="connsiteX10" fmla="*/ 413943 w 566478"/>
                  <a:gd name="connsiteY10" fmla="*/ 138531 h 850717"/>
                  <a:gd name="connsiteX11" fmla="*/ 416644 w 566478"/>
                  <a:gd name="connsiteY11" fmla="*/ 151029 h 850717"/>
                  <a:gd name="connsiteX12" fmla="*/ 424412 w 566478"/>
                  <a:gd name="connsiteY12" fmla="*/ 246962 h 850717"/>
                  <a:gd name="connsiteX13" fmla="*/ 423061 w 566478"/>
                  <a:gd name="connsiteY13" fmla="*/ 249664 h 850717"/>
                  <a:gd name="connsiteX14" fmla="*/ 511879 w 566478"/>
                  <a:gd name="connsiteY14" fmla="*/ 371606 h 850717"/>
                  <a:gd name="connsiteX15" fmla="*/ 566251 w 566478"/>
                  <a:gd name="connsiteY15" fmla="*/ 589819 h 850717"/>
                  <a:gd name="connsiteX16" fmla="*/ 558484 w 566478"/>
                  <a:gd name="connsiteY16" fmla="*/ 703993 h 850717"/>
                  <a:gd name="connsiteX17" fmla="*/ 419346 w 566478"/>
                  <a:gd name="connsiteY17" fmla="*/ 845527 h 850717"/>
                  <a:gd name="connsiteX18" fmla="*/ 380509 w 566478"/>
                  <a:gd name="connsiteY18" fmla="*/ 849918 h 850717"/>
                  <a:gd name="connsiteX19" fmla="*/ 196118 w 566478"/>
                  <a:gd name="connsiteY19" fmla="*/ 850594 h 850717"/>
                  <a:gd name="connsiteX20" fmla="*/ 13078 w 566478"/>
                  <a:gd name="connsiteY20" fmla="*/ 720545 h 850717"/>
                  <a:gd name="connsiteX21" fmla="*/ 583 w 566478"/>
                  <a:gd name="connsiteY21" fmla="*/ 650284 h 850717"/>
                  <a:gd name="connsiteX22" fmla="*/ 5311 w 566478"/>
                  <a:gd name="connsiteY22" fmla="*/ 516857 h 850717"/>
                  <a:gd name="connsiteX23" fmla="*/ 135330 w 566478"/>
                  <a:gd name="connsiteY23" fmla="*/ 258109 h 850717"/>
                  <a:gd name="connsiteX24" fmla="*/ 142422 w 566478"/>
                  <a:gd name="connsiteY24" fmla="*/ 249326 h 850717"/>
                  <a:gd name="connsiteX25" fmla="*/ 282573 w 566478"/>
                  <a:gd name="connsiteY25" fmla="*/ 809046 h 850717"/>
                  <a:gd name="connsiteX26" fmla="*/ 320396 w 566478"/>
                  <a:gd name="connsiteY26" fmla="*/ 809046 h 850717"/>
                  <a:gd name="connsiteX27" fmla="*/ 398746 w 566478"/>
                  <a:gd name="connsiteY27" fmla="*/ 807695 h 850717"/>
                  <a:gd name="connsiteX28" fmla="*/ 522349 w 566478"/>
                  <a:gd name="connsiteY28" fmla="*/ 674943 h 850717"/>
                  <a:gd name="connsiteX29" fmla="*/ 525050 w 566478"/>
                  <a:gd name="connsiteY29" fmla="*/ 580361 h 850717"/>
                  <a:gd name="connsiteX30" fmla="*/ 384562 w 566478"/>
                  <a:gd name="connsiteY30" fmla="*/ 270607 h 850717"/>
                  <a:gd name="connsiteX31" fmla="*/ 365988 w 566478"/>
                  <a:gd name="connsiteY31" fmla="*/ 263176 h 850717"/>
                  <a:gd name="connsiteX32" fmla="*/ 199158 w 566478"/>
                  <a:gd name="connsiteY32" fmla="*/ 263176 h 850717"/>
                  <a:gd name="connsiteX33" fmla="*/ 180583 w 566478"/>
                  <a:gd name="connsiteY33" fmla="*/ 270607 h 850717"/>
                  <a:gd name="connsiteX34" fmla="*/ 47525 w 566478"/>
                  <a:gd name="connsiteY34" fmla="*/ 504021 h 850717"/>
                  <a:gd name="connsiteX35" fmla="*/ 40433 w 566478"/>
                  <a:gd name="connsiteY35" fmla="*/ 651297 h 850717"/>
                  <a:gd name="connsiteX36" fmla="*/ 57994 w 566478"/>
                  <a:gd name="connsiteY36" fmla="*/ 722909 h 850717"/>
                  <a:gd name="connsiteX37" fmla="*/ 195780 w 566478"/>
                  <a:gd name="connsiteY37" fmla="*/ 809384 h 850717"/>
                  <a:gd name="connsiteX38" fmla="*/ 282573 w 566478"/>
                  <a:gd name="connsiteY38" fmla="*/ 809046 h 850717"/>
                  <a:gd name="connsiteX39" fmla="*/ 194430 w 566478"/>
                  <a:gd name="connsiteY39" fmla="*/ 140895 h 850717"/>
                  <a:gd name="connsiteX40" fmla="*/ 370378 w 566478"/>
                  <a:gd name="connsiteY40" fmla="*/ 140895 h 850717"/>
                  <a:gd name="connsiteX41" fmla="*/ 397057 w 566478"/>
                  <a:gd name="connsiteY41" fmla="*/ 41923 h 850717"/>
                  <a:gd name="connsiteX42" fmla="*/ 167750 w 566478"/>
                  <a:gd name="connsiteY42" fmla="*/ 42260 h 850717"/>
                  <a:gd name="connsiteX43" fmla="*/ 194430 w 566478"/>
                  <a:gd name="connsiteY43" fmla="*/ 140895 h 850717"/>
                  <a:gd name="connsiteX44" fmla="*/ 283923 w 566478"/>
                  <a:gd name="connsiteY44" fmla="*/ 181768 h 850717"/>
                  <a:gd name="connsiteX45" fmla="*/ 186662 w 566478"/>
                  <a:gd name="connsiteY45" fmla="*/ 181768 h 850717"/>
                  <a:gd name="connsiteX46" fmla="*/ 161334 w 566478"/>
                  <a:gd name="connsiteY46" fmla="*/ 202036 h 850717"/>
                  <a:gd name="connsiteX47" fmla="*/ 186662 w 566478"/>
                  <a:gd name="connsiteY47" fmla="*/ 222303 h 850717"/>
                  <a:gd name="connsiteX48" fmla="*/ 378821 w 566478"/>
                  <a:gd name="connsiteY48" fmla="*/ 222303 h 850717"/>
                  <a:gd name="connsiteX49" fmla="*/ 404149 w 566478"/>
                  <a:gd name="connsiteY49" fmla="*/ 202036 h 850717"/>
                  <a:gd name="connsiteX50" fmla="*/ 378821 w 566478"/>
                  <a:gd name="connsiteY50" fmla="*/ 181768 h 850717"/>
                  <a:gd name="connsiteX51" fmla="*/ 283923 w 566478"/>
                  <a:gd name="connsiteY51" fmla="*/ 181768 h 85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6478" h="850717">
                    <a:moveTo>
                      <a:pt x="142422" y="249326"/>
                    </a:moveTo>
                    <a:cubicBezTo>
                      <a:pt x="117769" y="220614"/>
                      <a:pt x="114054" y="193253"/>
                      <a:pt x="131277" y="168256"/>
                    </a:cubicBezTo>
                    <a:cubicBezTo>
                      <a:pt x="133641" y="164879"/>
                      <a:pt x="136005" y="160487"/>
                      <a:pt x="139720" y="158798"/>
                    </a:cubicBezTo>
                    <a:cubicBezTo>
                      <a:pt x="155930" y="151029"/>
                      <a:pt x="152553" y="139206"/>
                      <a:pt x="148838" y="125695"/>
                    </a:cubicBezTo>
                    <a:cubicBezTo>
                      <a:pt x="139720" y="93942"/>
                      <a:pt x="131277" y="61514"/>
                      <a:pt x="122834" y="29424"/>
                    </a:cubicBezTo>
                    <a:cubicBezTo>
                      <a:pt x="117769" y="9832"/>
                      <a:pt x="128238" y="-2328"/>
                      <a:pt x="148163" y="374"/>
                    </a:cubicBezTo>
                    <a:cubicBezTo>
                      <a:pt x="191052" y="6455"/>
                      <a:pt x="233942" y="14562"/>
                      <a:pt x="276831" y="18277"/>
                    </a:cubicBezTo>
                    <a:cubicBezTo>
                      <a:pt x="298107" y="19966"/>
                      <a:pt x="320059" y="14224"/>
                      <a:pt x="341672" y="11521"/>
                    </a:cubicBezTo>
                    <a:cubicBezTo>
                      <a:pt x="367001" y="8143"/>
                      <a:pt x="392329" y="4090"/>
                      <a:pt x="417995" y="374"/>
                    </a:cubicBezTo>
                    <a:cubicBezTo>
                      <a:pt x="436907" y="-2328"/>
                      <a:pt x="447714" y="10170"/>
                      <a:pt x="442986" y="28749"/>
                    </a:cubicBezTo>
                    <a:cubicBezTo>
                      <a:pt x="433530" y="65230"/>
                      <a:pt x="423399" y="102049"/>
                      <a:pt x="413943" y="138531"/>
                    </a:cubicBezTo>
                    <a:cubicBezTo>
                      <a:pt x="412930" y="142246"/>
                      <a:pt x="413943" y="148664"/>
                      <a:pt x="416644" y="151029"/>
                    </a:cubicBezTo>
                    <a:cubicBezTo>
                      <a:pt x="451429" y="179403"/>
                      <a:pt x="454131" y="212845"/>
                      <a:pt x="424412" y="246962"/>
                    </a:cubicBezTo>
                    <a:cubicBezTo>
                      <a:pt x="423736" y="247637"/>
                      <a:pt x="423736" y="248313"/>
                      <a:pt x="423061" y="249664"/>
                    </a:cubicBezTo>
                    <a:cubicBezTo>
                      <a:pt x="459196" y="285132"/>
                      <a:pt x="488577" y="326343"/>
                      <a:pt x="511879" y="371606"/>
                    </a:cubicBezTo>
                    <a:cubicBezTo>
                      <a:pt x="547339" y="439840"/>
                      <a:pt x="568953" y="511790"/>
                      <a:pt x="566251" y="589819"/>
                    </a:cubicBezTo>
                    <a:cubicBezTo>
                      <a:pt x="564900" y="627990"/>
                      <a:pt x="569966" y="666836"/>
                      <a:pt x="558484" y="703993"/>
                    </a:cubicBezTo>
                    <a:cubicBezTo>
                      <a:pt x="536870" y="775267"/>
                      <a:pt x="493643" y="825935"/>
                      <a:pt x="419346" y="845527"/>
                    </a:cubicBezTo>
                    <a:cubicBezTo>
                      <a:pt x="406851" y="848905"/>
                      <a:pt x="393680" y="849581"/>
                      <a:pt x="380509" y="849918"/>
                    </a:cubicBezTo>
                    <a:cubicBezTo>
                      <a:pt x="319046" y="850256"/>
                      <a:pt x="257582" y="848230"/>
                      <a:pt x="196118" y="850594"/>
                    </a:cubicBezTo>
                    <a:cubicBezTo>
                      <a:pt x="100208" y="853972"/>
                      <a:pt x="35029" y="787427"/>
                      <a:pt x="13078" y="720545"/>
                    </a:cubicBezTo>
                    <a:cubicBezTo>
                      <a:pt x="5648" y="698250"/>
                      <a:pt x="920" y="673592"/>
                      <a:pt x="583" y="650284"/>
                    </a:cubicBezTo>
                    <a:cubicBezTo>
                      <a:pt x="-93" y="605696"/>
                      <a:pt x="-1444" y="560432"/>
                      <a:pt x="5311" y="516857"/>
                    </a:cubicBezTo>
                    <a:cubicBezTo>
                      <a:pt x="20508" y="417208"/>
                      <a:pt x="66437" y="331409"/>
                      <a:pt x="135330" y="258109"/>
                    </a:cubicBezTo>
                    <a:cubicBezTo>
                      <a:pt x="137356" y="254731"/>
                      <a:pt x="139720" y="252366"/>
                      <a:pt x="142422" y="249326"/>
                    </a:cubicBezTo>
                    <a:close/>
                    <a:moveTo>
                      <a:pt x="282573" y="809046"/>
                    </a:moveTo>
                    <a:cubicBezTo>
                      <a:pt x="295068" y="809046"/>
                      <a:pt x="307901" y="809046"/>
                      <a:pt x="320396" y="809046"/>
                    </a:cubicBezTo>
                    <a:cubicBezTo>
                      <a:pt x="346400" y="808708"/>
                      <a:pt x="373080" y="811073"/>
                      <a:pt x="398746" y="807695"/>
                    </a:cubicBezTo>
                    <a:cubicBezTo>
                      <a:pt x="461223" y="799250"/>
                      <a:pt x="514581" y="741825"/>
                      <a:pt x="522349" y="674943"/>
                    </a:cubicBezTo>
                    <a:cubicBezTo>
                      <a:pt x="526063" y="643866"/>
                      <a:pt x="525726" y="611776"/>
                      <a:pt x="525050" y="580361"/>
                    </a:cubicBezTo>
                    <a:cubicBezTo>
                      <a:pt x="523024" y="457068"/>
                      <a:pt x="471692" y="355393"/>
                      <a:pt x="384562" y="270607"/>
                    </a:cubicBezTo>
                    <a:cubicBezTo>
                      <a:pt x="380172" y="266216"/>
                      <a:pt x="372066" y="263513"/>
                      <a:pt x="365988" y="263176"/>
                    </a:cubicBezTo>
                    <a:cubicBezTo>
                      <a:pt x="310265" y="262500"/>
                      <a:pt x="254880" y="262500"/>
                      <a:pt x="199158" y="263176"/>
                    </a:cubicBezTo>
                    <a:cubicBezTo>
                      <a:pt x="192741" y="263176"/>
                      <a:pt x="184974" y="266216"/>
                      <a:pt x="180583" y="270607"/>
                    </a:cubicBezTo>
                    <a:cubicBezTo>
                      <a:pt x="111352" y="334112"/>
                      <a:pt x="69476" y="413493"/>
                      <a:pt x="47525" y="504021"/>
                    </a:cubicBezTo>
                    <a:cubicBezTo>
                      <a:pt x="35705" y="552662"/>
                      <a:pt x="40770" y="601980"/>
                      <a:pt x="40433" y="651297"/>
                    </a:cubicBezTo>
                    <a:cubicBezTo>
                      <a:pt x="40095" y="676632"/>
                      <a:pt x="46174" y="700615"/>
                      <a:pt x="57994" y="722909"/>
                    </a:cubicBezTo>
                    <a:cubicBezTo>
                      <a:pt x="87037" y="778307"/>
                      <a:pt x="130264" y="811748"/>
                      <a:pt x="195780" y="809384"/>
                    </a:cubicBezTo>
                    <a:cubicBezTo>
                      <a:pt x="224486" y="808370"/>
                      <a:pt x="253529" y="809046"/>
                      <a:pt x="282573" y="809046"/>
                    </a:cubicBezTo>
                    <a:close/>
                    <a:moveTo>
                      <a:pt x="194430" y="140895"/>
                    </a:moveTo>
                    <a:cubicBezTo>
                      <a:pt x="253529" y="140895"/>
                      <a:pt x="311616" y="140895"/>
                      <a:pt x="370378" y="140895"/>
                    </a:cubicBezTo>
                    <a:cubicBezTo>
                      <a:pt x="378821" y="109143"/>
                      <a:pt x="387264" y="77728"/>
                      <a:pt x="397057" y="41923"/>
                    </a:cubicBezTo>
                    <a:cubicBezTo>
                      <a:pt x="320059" y="62866"/>
                      <a:pt x="244749" y="61514"/>
                      <a:pt x="167750" y="42260"/>
                    </a:cubicBezTo>
                    <a:cubicBezTo>
                      <a:pt x="177544" y="77728"/>
                      <a:pt x="185649" y="108805"/>
                      <a:pt x="194430" y="140895"/>
                    </a:cubicBezTo>
                    <a:close/>
                    <a:moveTo>
                      <a:pt x="283923" y="181768"/>
                    </a:moveTo>
                    <a:cubicBezTo>
                      <a:pt x="251503" y="181768"/>
                      <a:pt x="219083" y="181768"/>
                      <a:pt x="186662" y="181768"/>
                    </a:cubicBezTo>
                    <a:cubicBezTo>
                      <a:pt x="170790" y="181768"/>
                      <a:pt x="161334" y="189199"/>
                      <a:pt x="161334" y="202036"/>
                    </a:cubicBezTo>
                    <a:cubicBezTo>
                      <a:pt x="161334" y="214534"/>
                      <a:pt x="170452" y="222303"/>
                      <a:pt x="186662" y="222303"/>
                    </a:cubicBezTo>
                    <a:cubicBezTo>
                      <a:pt x="250828" y="222303"/>
                      <a:pt x="314655" y="222303"/>
                      <a:pt x="378821" y="222303"/>
                    </a:cubicBezTo>
                    <a:cubicBezTo>
                      <a:pt x="394693" y="222303"/>
                      <a:pt x="404149" y="214534"/>
                      <a:pt x="404149" y="202036"/>
                    </a:cubicBezTo>
                    <a:cubicBezTo>
                      <a:pt x="404149" y="189537"/>
                      <a:pt x="395031" y="181768"/>
                      <a:pt x="378821" y="181768"/>
                    </a:cubicBezTo>
                    <a:cubicBezTo>
                      <a:pt x="347076" y="181768"/>
                      <a:pt x="315331" y="181768"/>
                      <a:pt x="283923" y="181768"/>
                    </a:cubicBezTo>
                    <a:close/>
                  </a:path>
                </a:pathLst>
              </a:custGeom>
              <a:grpFill/>
              <a:ln w="33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5D626E0-7EC0-F842-8B6F-6DAB4FE18D3E}"/>
                  </a:ext>
                </a:extLst>
              </p:cNvPr>
              <p:cNvSpPr/>
              <p:nvPr/>
            </p:nvSpPr>
            <p:spPr>
              <a:xfrm>
                <a:off x="888198" y="5348637"/>
                <a:ext cx="283221" cy="323941"/>
              </a:xfrm>
              <a:custGeom>
                <a:avLst/>
                <a:gdLst>
                  <a:gd name="connsiteX0" fmla="*/ 60979 w 283221"/>
                  <a:gd name="connsiteY0" fmla="*/ 162140 h 323941"/>
                  <a:gd name="connsiteX1" fmla="*/ 22480 w 283221"/>
                  <a:gd name="connsiteY1" fmla="*/ 162140 h 323941"/>
                  <a:gd name="connsiteX2" fmla="*/ 1542 w 283221"/>
                  <a:gd name="connsiteY2" fmla="*/ 148966 h 323941"/>
                  <a:gd name="connsiteX3" fmla="*/ 7621 w 283221"/>
                  <a:gd name="connsiteY3" fmla="*/ 125996 h 323941"/>
                  <a:gd name="connsiteX4" fmla="*/ 125820 w 283221"/>
                  <a:gd name="connsiteY4" fmla="*/ 8107 h 323941"/>
                  <a:gd name="connsiteX5" fmla="*/ 157903 w 283221"/>
                  <a:gd name="connsiteY5" fmla="*/ 8107 h 323941"/>
                  <a:gd name="connsiteX6" fmla="*/ 275765 w 283221"/>
                  <a:gd name="connsiteY6" fmla="*/ 125996 h 323941"/>
                  <a:gd name="connsiteX7" fmla="*/ 281168 w 283221"/>
                  <a:gd name="connsiteY7" fmla="*/ 149979 h 323941"/>
                  <a:gd name="connsiteX8" fmla="*/ 259554 w 283221"/>
                  <a:gd name="connsiteY8" fmla="*/ 162140 h 323941"/>
                  <a:gd name="connsiteX9" fmla="*/ 222406 w 283221"/>
                  <a:gd name="connsiteY9" fmla="*/ 162140 h 323941"/>
                  <a:gd name="connsiteX10" fmla="*/ 222406 w 283221"/>
                  <a:gd name="connsiteY10" fmla="*/ 175989 h 323941"/>
                  <a:gd name="connsiteX11" fmla="*/ 222406 w 283221"/>
                  <a:gd name="connsiteY11" fmla="*/ 297256 h 323941"/>
                  <a:gd name="connsiteX12" fmla="*/ 195727 w 283221"/>
                  <a:gd name="connsiteY12" fmla="*/ 323942 h 323941"/>
                  <a:gd name="connsiteX13" fmla="*/ 85632 w 283221"/>
                  <a:gd name="connsiteY13" fmla="*/ 323942 h 323941"/>
                  <a:gd name="connsiteX14" fmla="*/ 60304 w 283221"/>
                  <a:gd name="connsiteY14" fmla="*/ 298607 h 323941"/>
                  <a:gd name="connsiteX15" fmla="*/ 60304 w 283221"/>
                  <a:gd name="connsiteY15" fmla="*/ 177340 h 323941"/>
                  <a:gd name="connsiteX16" fmla="*/ 60979 w 283221"/>
                  <a:gd name="connsiteY16" fmla="*/ 162140 h 323941"/>
                  <a:gd name="connsiteX17" fmla="*/ 72124 w 283221"/>
                  <a:gd name="connsiteY17" fmla="*/ 120929 h 323941"/>
                  <a:gd name="connsiteX18" fmla="*/ 101505 w 283221"/>
                  <a:gd name="connsiteY18" fmla="*/ 153357 h 323941"/>
                  <a:gd name="connsiteX19" fmla="*/ 101505 w 283221"/>
                  <a:gd name="connsiteY19" fmla="*/ 269557 h 323941"/>
                  <a:gd name="connsiteX20" fmla="*/ 101505 w 283221"/>
                  <a:gd name="connsiteY20" fmla="*/ 283069 h 323941"/>
                  <a:gd name="connsiteX21" fmla="*/ 182556 w 283221"/>
                  <a:gd name="connsiteY21" fmla="*/ 283069 h 323941"/>
                  <a:gd name="connsiteX22" fmla="*/ 182556 w 283221"/>
                  <a:gd name="connsiteY22" fmla="*/ 268882 h 323941"/>
                  <a:gd name="connsiteX23" fmla="*/ 182556 w 283221"/>
                  <a:gd name="connsiteY23" fmla="*/ 144912 h 323941"/>
                  <a:gd name="connsiteX24" fmla="*/ 204845 w 283221"/>
                  <a:gd name="connsiteY24" fmla="*/ 121605 h 323941"/>
                  <a:gd name="connsiteX25" fmla="*/ 209235 w 283221"/>
                  <a:gd name="connsiteY25" fmla="*/ 121267 h 323941"/>
                  <a:gd name="connsiteX26" fmla="*/ 140342 w 283221"/>
                  <a:gd name="connsiteY26" fmla="*/ 52358 h 323941"/>
                  <a:gd name="connsiteX27" fmla="*/ 72124 w 283221"/>
                  <a:gd name="connsiteY27" fmla="*/ 120929 h 32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221" h="323941">
                    <a:moveTo>
                      <a:pt x="60979" y="162140"/>
                    </a:moveTo>
                    <a:cubicBezTo>
                      <a:pt x="47133" y="162140"/>
                      <a:pt x="34638" y="162140"/>
                      <a:pt x="22480" y="162140"/>
                    </a:cubicBezTo>
                    <a:cubicBezTo>
                      <a:pt x="12686" y="162140"/>
                      <a:pt x="5257" y="158086"/>
                      <a:pt x="1542" y="148966"/>
                    </a:cubicBezTo>
                    <a:cubicBezTo>
                      <a:pt x="-2173" y="139845"/>
                      <a:pt x="1204" y="132414"/>
                      <a:pt x="7621" y="125996"/>
                    </a:cubicBezTo>
                    <a:cubicBezTo>
                      <a:pt x="46795" y="86812"/>
                      <a:pt x="86308" y="47291"/>
                      <a:pt x="125820" y="8107"/>
                    </a:cubicBezTo>
                    <a:cubicBezTo>
                      <a:pt x="136627" y="-2702"/>
                      <a:pt x="147096" y="-2702"/>
                      <a:pt x="157903" y="8107"/>
                    </a:cubicBezTo>
                    <a:cubicBezTo>
                      <a:pt x="197415" y="47291"/>
                      <a:pt x="236590" y="86812"/>
                      <a:pt x="275765" y="125996"/>
                    </a:cubicBezTo>
                    <a:cubicBezTo>
                      <a:pt x="282519" y="132752"/>
                      <a:pt x="285558" y="140521"/>
                      <a:pt x="281168" y="149979"/>
                    </a:cubicBezTo>
                    <a:cubicBezTo>
                      <a:pt x="276778" y="159100"/>
                      <a:pt x="269348" y="162140"/>
                      <a:pt x="259554" y="162140"/>
                    </a:cubicBezTo>
                    <a:cubicBezTo>
                      <a:pt x="247734" y="161802"/>
                      <a:pt x="235914" y="162140"/>
                      <a:pt x="222406" y="162140"/>
                    </a:cubicBezTo>
                    <a:cubicBezTo>
                      <a:pt x="222406" y="167207"/>
                      <a:pt x="222406" y="171598"/>
                      <a:pt x="222406" y="175989"/>
                    </a:cubicBezTo>
                    <a:cubicBezTo>
                      <a:pt x="222406" y="216524"/>
                      <a:pt x="222406" y="257059"/>
                      <a:pt x="222406" y="297256"/>
                    </a:cubicBezTo>
                    <a:cubicBezTo>
                      <a:pt x="222406" y="317186"/>
                      <a:pt x="215652" y="323942"/>
                      <a:pt x="195727" y="323942"/>
                    </a:cubicBezTo>
                    <a:cubicBezTo>
                      <a:pt x="158916" y="323942"/>
                      <a:pt x="122443" y="323942"/>
                      <a:pt x="85632" y="323942"/>
                    </a:cubicBezTo>
                    <a:cubicBezTo>
                      <a:pt x="67396" y="323942"/>
                      <a:pt x="60304" y="316848"/>
                      <a:pt x="60304" y="298607"/>
                    </a:cubicBezTo>
                    <a:cubicBezTo>
                      <a:pt x="60304" y="258072"/>
                      <a:pt x="60304" y="217537"/>
                      <a:pt x="60304" y="177340"/>
                    </a:cubicBezTo>
                    <a:cubicBezTo>
                      <a:pt x="60979" y="172949"/>
                      <a:pt x="60979" y="168220"/>
                      <a:pt x="60979" y="162140"/>
                    </a:cubicBezTo>
                    <a:close/>
                    <a:moveTo>
                      <a:pt x="72124" y="120929"/>
                    </a:moveTo>
                    <a:cubicBezTo>
                      <a:pt x="97790" y="123631"/>
                      <a:pt x="101505" y="128023"/>
                      <a:pt x="101505" y="153357"/>
                    </a:cubicBezTo>
                    <a:cubicBezTo>
                      <a:pt x="101505" y="192203"/>
                      <a:pt x="101505" y="230711"/>
                      <a:pt x="101505" y="269557"/>
                    </a:cubicBezTo>
                    <a:cubicBezTo>
                      <a:pt x="101505" y="273948"/>
                      <a:pt x="101505" y="278340"/>
                      <a:pt x="101505" y="283069"/>
                    </a:cubicBezTo>
                    <a:cubicBezTo>
                      <a:pt x="129197" y="283069"/>
                      <a:pt x="155201" y="283069"/>
                      <a:pt x="182556" y="283069"/>
                    </a:cubicBezTo>
                    <a:cubicBezTo>
                      <a:pt x="182556" y="278002"/>
                      <a:pt x="182556" y="273611"/>
                      <a:pt x="182556" y="268882"/>
                    </a:cubicBezTo>
                    <a:cubicBezTo>
                      <a:pt x="182556" y="227671"/>
                      <a:pt x="182556" y="186461"/>
                      <a:pt x="182556" y="144912"/>
                    </a:cubicBezTo>
                    <a:cubicBezTo>
                      <a:pt x="182556" y="129712"/>
                      <a:pt x="189648" y="122618"/>
                      <a:pt x="204845" y="121605"/>
                    </a:cubicBezTo>
                    <a:cubicBezTo>
                      <a:pt x="207209" y="121605"/>
                      <a:pt x="209573" y="121267"/>
                      <a:pt x="209235" y="121267"/>
                    </a:cubicBezTo>
                    <a:cubicBezTo>
                      <a:pt x="186608" y="98635"/>
                      <a:pt x="163306" y="75327"/>
                      <a:pt x="140342" y="52358"/>
                    </a:cubicBezTo>
                    <a:cubicBezTo>
                      <a:pt x="118728" y="74314"/>
                      <a:pt x="95764" y="97284"/>
                      <a:pt x="72124" y="120929"/>
                    </a:cubicBezTo>
                    <a:close/>
                  </a:path>
                </a:pathLst>
              </a:custGeom>
              <a:grpFill/>
              <a:ln w="33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B192C1F-66D9-FB63-D74D-EB17239DE3F5}"/>
                  </a:ext>
                </a:extLst>
              </p:cNvPr>
              <p:cNvSpPr/>
              <p:nvPr/>
            </p:nvSpPr>
            <p:spPr>
              <a:xfrm>
                <a:off x="423316" y="5813827"/>
                <a:ext cx="324162" cy="283474"/>
              </a:xfrm>
              <a:custGeom>
                <a:avLst/>
                <a:gdLst>
                  <a:gd name="connsiteX0" fmla="*/ 161807 w 324162"/>
                  <a:gd name="connsiteY0" fmla="*/ 61088 h 283474"/>
                  <a:gd name="connsiteX1" fmla="*/ 235091 w 324162"/>
                  <a:gd name="connsiteY1" fmla="*/ 61088 h 283474"/>
                  <a:gd name="connsiteX2" fmla="*/ 300945 w 324162"/>
                  <a:gd name="connsiteY2" fmla="*/ 61088 h 283474"/>
                  <a:gd name="connsiteX3" fmla="*/ 323909 w 324162"/>
                  <a:gd name="connsiteY3" fmla="*/ 83720 h 283474"/>
                  <a:gd name="connsiteX4" fmla="*/ 323909 w 324162"/>
                  <a:gd name="connsiteY4" fmla="*/ 199920 h 283474"/>
                  <a:gd name="connsiteX5" fmla="*/ 300269 w 324162"/>
                  <a:gd name="connsiteY5" fmla="*/ 222890 h 283474"/>
                  <a:gd name="connsiteX6" fmla="*/ 177680 w 324162"/>
                  <a:gd name="connsiteY6" fmla="*/ 222890 h 283474"/>
                  <a:gd name="connsiteX7" fmla="*/ 162145 w 324162"/>
                  <a:gd name="connsiteY7" fmla="*/ 222890 h 283474"/>
                  <a:gd name="connsiteX8" fmla="*/ 162145 w 324162"/>
                  <a:gd name="connsiteY8" fmla="*/ 259709 h 283474"/>
                  <a:gd name="connsiteX9" fmla="*/ 148974 w 324162"/>
                  <a:gd name="connsiteY9" fmla="*/ 282004 h 283474"/>
                  <a:gd name="connsiteX10" fmla="*/ 124996 w 324162"/>
                  <a:gd name="connsiteY10" fmla="*/ 275248 h 283474"/>
                  <a:gd name="connsiteX11" fmla="*/ 8148 w 324162"/>
                  <a:gd name="connsiteY11" fmla="*/ 158034 h 283474"/>
                  <a:gd name="connsiteX12" fmla="*/ 7810 w 324162"/>
                  <a:gd name="connsiteY12" fmla="*/ 125944 h 283474"/>
                  <a:gd name="connsiteX13" fmla="*/ 125672 w 324162"/>
                  <a:gd name="connsiteY13" fmla="*/ 7717 h 283474"/>
                  <a:gd name="connsiteX14" fmla="*/ 149649 w 324162"/>
                  <a:gd name="connsiteY14" fmla="*/ 1975 h 283474"/>
                  <a:gd name="connsiteX15" fmla="*/ 162145 w 324162"/>
                  <a:gd name="connsiteY15" fmla="*/ 23593 h 283474"/>
                  <a:gd name="connsiteX16" fmla="*/ 161807 w 324162"/>
                  <a:gd name="connsiteY16" fmla="*/ 61088 h 283474"/>
                  <a:gd name="connsiteX17" fmla="*/ 120606 w 324162"/>
                  <a:gd name="connsiteY17" fmla="*/ 212081 h 283474"/>
                  <a:gd name="connsiteX18" fmla="*/ 153027 w 324162"/>
                  <a:gd name="connsiteY18" fmla="*/ 182693 h 283474"/>
                  <a:gd name="connsiteX19" fmla="*/ 269200 w 324162"/>
                  <a:gd name="connsiteY19" fmla="*/ 182693 h 283474"/>
                  <a:gd name="connsiteX20" fmla="*/ 282033 w 324162"/>
                  <a:gd name="connsiteY20" fmla="*/ 182693 h 283474"/>
                  <a:gd name="connsiteX21" fmla="*/ 282033 w 324162"/>
                  <a:gd name="connsiteY21" fmla="*/ 101623 h 283474"/>
                  <a:gd name="connsiteX22" fmla="*/ 145935 w 324162"/>
                  <a:gd name="connsiteY22" fmla="*/ 101623 h 283474"/>
                  <a:gd name="connsiteX23" fmla="*/ 121281 w 324162"/>
                  <a:gd name="connsiteY23" fmla="*/ 78316 h 283474"/>
                  <a:gd name="connsiteX24" fmla="*/ 120944 w 324162"/>
                  <a:gd name="connsiteY24" fmla="*/ 75275 h 283474"/>
                  <a:gd name="connsiteX25" fmla="*/ 52388 w 324162"/>
                  <a:gd name="connsiteY25" fmla="*/ 143847 h 283474"/>
                  <a:gd name="connsiteX26" fmla="*/ 120606 w 324162"/>
                  <a:gd name="connsiteY26" fmla="*/ 212081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162" h="283474">
                    <a:moveTo>
                      <a:pt x="161807" y="61088"/>
                    </a:moveTo>
                    <a:cubicBezTo>
                      <a:pt x="187135" y="61088"/>
                      <a:pt x="211113" y="61088"/>
                      <a:pt x="235091" y="61088"/>
                    </a:cubicBezTo>
                    <a:cubicBezTo>
                      <a:pt x="257042" y="61088"/>
                      <a:pt x="278993" y="60750"/>
                      <a:pt x="300945" y="61088"/>
                    </a:cubicBezTo>
                    <a:cubicBezTo>
                      <a:pt x="315804" y="61088"/>
                      <a:pt x="323909" y="68857"/>
                      <a:pt x="323909" y="83720"/>
                    </a:cubicBezTo>
                    <a:cubicBezTo>
                      <a:pt x="324247" y="122566"/>
                      <a:pt x="324247" y="161412"/>
                      <a:pt x="323909" y="199920"/>
                    </a:cubicBezTo>
                    <a:cubicBezTo>
                      <a:pt x="323909" y="215459"/>
                      <a:pt x="316142" y="222890"/>
                      <a:pt x="300269" y="222890"/>
                    </a:cubicBezTo>
                    <a:cubicBezTo>
                      <a:pt x="259406" y="222890"/>
                      <a:pt x="218543" y="222890"/>
                      <a:pt x="177680" y="222890"/>
                    </a:cubicBezTo>
                    <a:cubicBezTo>
                      <a:pt x="172952" y="222890"/>
                      <a:pt x="168561" y="222890"/>
                      <a:pt x="162145" y="222890"/>
                    </a:cubicBezTo>
                    <a:cubicBezTo>
                      <a:pt x="162145" y="235726"/>
                      <a:pt x="162145" y="247887"/>
                      <a:pt x="162145" y="259709"/>
                    </a:cubicBezTo>
                    <a:cubicBezTo>
                      <a:pt x="162482" y="269843"/>
                      <a:pt x="159105" y="277950"/>
                      <a:pt x="148974" y="282004"/>
                    </a:cubicBezTo>
                    <a:cubicBezTo>
                      <a:pt x="139518" y="285719"/>
                      <a:pt x="131751" y="282004"/>
                      <a:pt x="124996" y="275248"/>
                    </a:cubicBezTo>
                    <a:cubicBezTo>
                      <a:pt x="85822" y="236064"/>
                      <a:pt x="46985" y="197218"/>
                      <a:pt x="8148" y="158034"/>
                    </a:cubicBezTo>
                    <a:cubicBezTo>
                      <a:pt x="-2659" y="147225"/>
                      <a:pt x="-2659" y="136753"/>
                      <a:pt x="7810" y="125944"/>
                    </a:cubicBezTo>
                    <a:cubicBezTo>
                      <a:pt x="46985" y="86423"/>
                      <a:pt x="86497" y="47239"/>
                      <a:pt x="125672" y="7717"/>
                    </a:cubicBezTo>
                    <a:cubicBezTo>
                      <a:pt x="132426" y="961"/>
                      <a:pt x="140193" y="-2416"/>
                      <a:pt x="149649" y="1975"/>
                    </a:cubicBezTo>
                    <a:cubicBezTo>
                      <a:pt x="158768" y="6028"/>
                      <a:pt x="162145" y="13798"/>
                      <a:pt x="162145" y="23593"/>
                    </a:cubicBezTo>
                    <a:cubicBezTo>
                      <a:pt x="161807" y="35754"/>
                      <a:pt x="161807" y="47577"/>
                      <a:pt x="161807" y="61088"/>
                    </a:cubicBezTo>
                    <a:close/>
                    <a:moveTo>
                      <a:pt x="120606" y="212081"/>
                    </a:moveTo>
                    <a:cubicBezTo>
                      <a:pt x="123308" y="186409"/>
                      <a:pt x="127360" y="182693"/>
                      <a:pt x="153027" y="182693"/>
                    </a:cubicBezTo>
                    <a:cubicBezTo>
                      <a:pt x="191864" y="182693"/>
                      <a:pt x="230363" y="182693"/>
                      <a:pt x="269200" y="182693"/>
                    </a:cubicBezTo>
                    <a:cubicBezTo>
                      <a:pt x="273590" y="182693"/>
                      <a:pt x="277980" y="182693"/>
                      <a:pt x="282033" y="182693"/>
                    </a:cubicBezTo>
                    <a:cubicBezTo>
                      <a:pt x="282033" y="154656"/>
                      <a:pt x="282033" y="128309"/>
                      <a:pt x="282033" y="101623"/>
                    </a:cubicBezTo>
                    <a:cubicBezTo>
                      <a:pt x="236104" y="101623"/>
                      <a:pt x="190850" y="101623"/>
                      <a:pt x="145935" y="101623"/>
                    </a:cubicBezTo>
                    <a:cubicBezTo>
                      <a:pt x="129049" y="101623"/>
                      <a:pt x="122295" y="94867"/>
                      <a:pt x="121281" y="78316"/>
                    </a:cubicBezTo>
                    <a:cubicBezTo>
                      <a:pt x="121281" y="76289"/>
                      <a:pt x="120944" y="74600"/>
                      <a:pt x="120944" y="75275"/>
                    </a:cubicBezTo>
                    <a:cubicBezTo>
                      <a:pt x="98317" y="97907"/>
                      <a:pt x="75015" y="121215"/>
                      <a:pt x="52388" y="143847"/>
                    </a:cubicBezTo>
                    <a:cubicBezTo>
                      <a:pt x="74002" y="165466"/>
                      <a:pt x="96966" y="188435"/>
                      <a:pt x="120606" y="212081"/>
                    </a:cubicBezTo>
                    <a:close/>
                  </a:path>
                </a:pathLst>
              </a:custGeom>
              <a:grpFill/>
              <a:ln w="33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8449200-955B-902C-8200-774C66C8C1C2}"/>
                  </a:ext>
                </a:extLst>
              </p:cNvPr>
              <p:cNvSpPr/>
              <p:nvPr/>
            </p:nvSpPr>
            <p:spPr>
              <a:xfrm>
                <a:off x="1313570" y="5814438"/>
                <a:ext cx="323866" cy="283340"/>
              </a:xfrm>
              <a:custGeom>
                <a:avLst/>
                <a:gdLst>
                  <a:gd name="connsiteX0" fmla="*/ 161764 w 323866"/>
                  <a:gd name="connsiteY0" fmla="*/ 222617 h 283340"/>
                  <a:gd name="connsiteX1" fmla="*/ 27017 w 323866"/>
                  <a:gd name="connsiteY1" fmla="*/ 222617 h 283340"/>
                  <a:gd name="connsiteX2" fmla="*/ 0 w 323866"/>
                  <a:gd name="connsiteY2" fmla="*/ 195256 h 283340"/>
                  <a:gd name="connsiteX3" fmla="*/ 0 w 323866"/>
                  <a:gd name="connsiteY3" fmla="*/ 86487 h 283340"/>
                  <a:gd name="connsiteX4" fmla="*/ 26004 w 323866"/>
                  <a:gd name="connsiteY4" fmla="*/ 60815 h 283340"/>
                  <a:gd name="connsiteX5" fmla="*/ 161764 w 323866"/>
                  <a:gd name="connsiteY5" fmla="*/ 60815 h 283340"/>
                  <a:gd name="connsiteX6" fmla="*/ 161764 w 323866"/>
                  <a:gd name="connsiteY6" fmla="*/ 25347 h 283340"/>
                  <a:gd name="connsiteX7" fmla="*/ 174597 w 323866"/>
                  <a:gd name="connsiteY7" fmla="*/ 1702 h 283340"/>
                  <a:gd name="connsiteX8" fmla="*/ 199588 w 323866"/>
                  <a:gd name="connsiteY8" fmla="*/ 8796 h 283340"/>
                  <a:gd name="connsiteX9" fmla="*/ 314748 w 323866"/>
                  <a:gd name="connsiteY9" fmla="*/ 124320 h 283340"/>
                  <a:gd name="connsiteX10" fmla="*/ 314748 w 323866"/>
                  <a:gd name="connsiteY10" fmla="*/ 159113 h 283340"/>
                  <a:gd name="connsiteX11" fmla="*/ 199588 w 323866"/>
                  <a:gd name="connsiteY11" fmla="*/ 274637 h 283340"/>
                  <a:gd name="connsiteX12" fmla="*/ 174597 w 323866"/>
                  <a:gd name="connsiteY12" fmla="*/ 281731 h 283340"/>
                  <a:gd name="connsiteX13" fmla="*/ 162102 w 323866"/>
                  <a:gd name="connsiteY13" fmla="*/ 259099 h 283340"/>
                  <a:gd name="connsiteX14" fmla="*/ 161764 w 323866"/>
                  <a:gd name="connsiteY14" fmla="*/ 222617 h 283340"/>
                  <a:gd name="connsiteX15" fmla="*/ 271859 w 323866"/>
                  <a:gd name="connsiteY15" fmla="*/ 142561 h 283340"/>
                  <a:gd name="connsiteX16" fmla="*/ 202965 w 323866"/>
                  <a:gd name="connsiteY16" fmla="*/ 73651 h 283340"/>
                  <a:gd name="connsiteX17" fmla="*/ 168181 w 323866"/>
                  <a:gd name="connsiteY17" fmla="*/ 101350 h 283340"/>
                  <a:gd name="connsiteX18" fmla="*/ 86117 w 323866"/>
                  <a:gd name="connsiteY18" fmla="*/ 101350 h 283340"/>
                  <a:gd name="connsiteX19" fmla="*/ 40863 w 323866"/>
                  <a:gd name="connsiteY19" fmla="*/ 101350 h 283340"/>
                  <a:gd name="connsiteX20" fmla="*/ 40863 w 323866"/>
                  <a:gd name="connsiteY20" fmla="*/ 182420 h 283340"/>
                  <a:gd name="connsiteX21" fmla="*/ 54034 w 323866"/>
                  <a:gd name="connsiteY21" fmla="*/ 182420 h 283340"/>
                  <a:gd name="connsiteX22" fmla="*/ 177975 w 323866"/>
                  <a:gd name="connsiteY22" fmla="*/ 182420 h 283340"/>
                  <a:gd name="connsiteX23" fmla="*/ 201952 w 323866"/>
                  <a:gd name="connsiteY23" fmla="*/ 205390 h 283340"/>
                  <a:gd name="connsiteX24" fmla="*/ 202965 w 323866"/>
                  <a:gd name="connsiteY24" fmla="*/ 211808 h 283340"/>
                  <a:gd name="connsiteX25" fmla="*/ 271859 w 323866"/>
                  <a:gd name="connsiteY25" fmla="*/ 142561 h 2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6" h="283340">
                    <a:moveTo>
                      <a:pt x="161764" y="222617"/>
                    </a:moveTo>
                    <a:cubicBezTo>
                      <a:pt x="115498" y="222617"/>
                      <a:pt x="71257" y="222617"/>
                      <a:pt x="27017" y="222617"/>
                    </a:cubicBezTo>
                    <a:cubicBezTo>
                      <a:pt x="6417" y="222617"/>
                      <a:pt x="0" y="216199"/>
                      <a:pt x="0" y="195256"/>
                    </a:cubicBezTo>
                    <a:cubicBezTo>
                      <a:pt x="0" y="159113"/>
                      <a:pt x="0" y="122631"/>
                      <a:pt x="0" y="86487"/>
                    </a:cubicBezTo>
                    <a:cubicBezTo>
                      <a:pt x="0" y="67571"/>
                      <a:pt x="7092" y="60815"/>
                      <a:pt x="26004" y="60815"/>
                    </a:cubicBezTo>
                    <a:cubicBezTo>
                      <a:pt x="70582" y="60815"/>
                      <a:pt x="115160" y="60815"/>
                      <a:pt x="161764" y="60815"/>
                    </a:cubicBezTo>
                    <a:cubicBezTo>
                      <a:pt x="161764" y="48655"/>
                      <a:pt x="162102" y="37170"/>
                      <a:pt x="161764" y="25347"/>
                    </a:cubicBezTo>
                    <a:cubicBezTo>
                      <a:pt x="161427" y="14876"/>
                      <a:pt x="164128" y="6093"/>
                      <a:pt x="174597" y="1702"/>
                    </a:cubicBezTo>
                    <a:cubicBezTo>
                      <a:pt x="184729" y="-2689"/>
                      <a:pt x="192496" y="2040"/>
                      <a:pt x="199588" y="8796"/>
                    </a:cubicBezTo>
                    <a:cubicBezTo>
                      <a:pt x="238087" y="47304"/>
                      <a:pt x="276587" y="85474"/>
                      <a:pt x="314748" y="124320"/>
                    </a:cubicBezTo>
                    <a:cubicBezTo>
                      <a:pt x="326906" y="136818"/>
                      <a:pt x="326906" y="146614"/>
                      <a:pt x="314748" y="159113"/>
                    </a:cubicBezTo>
                    <a:cubicBezTo>
                      <a:pt x="276249" y="197621"/>
                      <a:pt x="237750" y="236129"/>
                      <a:pt x="199588" y="274637"/>
                    </a:cubicBezTo>
                    <a:cubicBezTo>
                      <a:pt x="192496" y="281731"/>
                      <a:pt x="184729" y="285784"/>
                      <a:pt x="174597" y="281731"/>
                    </a:cubicBezTo>
                    <a:cubicBezTo>
                      <a:pt x="164804" y="277339"/>
                      <a:pt x="161764" y="269232"/>
                      <a:pt x="162102" y="259099"/>
                    </a:cubicBezTo>
                    <a:cubicBezTo>
                      <a:pt x="161764" y="247276"/>
                      <a:pt x="161764" y="235453"/>
                      <a:pt x="161764" y="222617"/>
                    </a:cubicBezTo>
                    <a:close/>
                    <a:moveTo>
                      <a:pt x="271859" y="142561"/>
                    </a:moveTo>
                    <a:cubicBezTo>
                      <a:pt x="248556" y="119253"/>
                      <a:pt x="225592" y="95946"/>
                      <a:pt x="202965" y="73651"/>
                    </a:cubicBezTo>
                    <a:cubicBezTo>
                      <a:pt x="198913" y="98986"/>
                      <a:pt x="195873" y="101350"/>
                      <a:pt x="168181" y="101350"/>
                    </a:cubicBezTo>
                    <a:cubicBezTo>
                      <a:pt x="140826" y="101350"/>
                      <a:pt x="113471" y="101350"/>
                      <a:pt x="86117" y="101350"/>
                    </a:cubicBezTo>
                    <a:cubicBezTo>
                      <a:pt x="71257" y="101350"/>
                      <a:pt x="56060" y="101350"/>
                      <a:pt x="40863" y="101350"/>
                    </a:cubicBezTo>
                    <a:cubicBezTo>
                      <a:pt x="40863" y="129049"/>
                      <a:pt x="40863" y="155397"/>
                      <a:pt x="40863" y="182420"/>
                    </a:cubicBezTo>
                    <a:cubicBezTo>
                      <a:pt x="45929" y="182420"/>
                      <a:pt x="49981" y="182420"/>
                      <a:pt x="54034" y="182420"/>
                    </a:cubicBezTo>
                    <a:cubicBezTo>
                      <a:pt x="95235" y="182420"/>
                      <a:pt x="136436" y="182420"/>
                      <a:pt x="177975" y="182420"/>
                    </a:cubicBezTo>
                    <a:cubicBezTo>
                      <a:pt x="193847" y="182420"/>
                      <a:pt x="200601" y="189514"/>
                      <a:pt x="201952" y="205390"/>
                    </a:cubicBezTo>
                    <a:cubicBezTo>
                      <a:pt x="201952" y="207417"/>
                      <a:pt x="202628" y="209781"/>
                      <a:pt x="202965" y="211808"/>
                    </a:cubicBezTo>
                    <a:cubicBezTo>
                      <a:pt x="226943" y="187825"/>
                      <a:pt x="249570" y="164855"/>
                      <a:pt x="271859" y="142561"/>
                    </a:cubicBezTo>
                    <a:close/>
                  </a:path>
                </a:pathLst>
              </a:custGeom>
              <a:grpFill/>
              <a:ln w="337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9DD516A-07EC-BBA8-C66E-9CDAE94BBAF6}"/>
                  </a:ext>
                </a:extLst>
              </p:cNvPr>
              <p:cNvSpPr/>
              <p:nvPr/>
            </p:nvSpPr>
            <p:spPr>
              <a:xfrm>
                <a:off x="1191265" y="5510777"/>
                <a:ext cx="283731" cy="283871"/>
              </a:xfrm>
              <a:custGeom>
                <a:avLst/>
                <a:gdLst>
                  <a:gd name="connsiteX0" fmla="*/ 221592 w 283731"/>
                  <a:gd name="connsiteY0" fmla="*/ 177002 h 283871"/>
                  <a:gd name="connsiteX1" fmla="*/ 129734 w 283731"/>
                  <a:gd name="connsiteY1" fmla="*/ 268882 h 283871"/>
                  <a:gd name="connsiteX2" fmla="*/ 120616 w 283731"/>
                  <a:gd name="connsiteY2" fmla="*/ 277664 h 283871"/>
                  <a:gd name="connsiteX3" fmla="*/ 92248 w 283731"/>
                  <a:gd name="connsiteY3" fmla="*/ 277664 h 283871"/>
                  <a:gd name="connsiteX4" fmla="*/ 6469 w 283731"/>
                  <a:gd name="connsiteY4" fmla="*/ 191865 h 283871"/>
                  <a:gd name="connsiteX5" fmla="*/ 8833 w 283731"/>
                  <a:gd name="connsiteY5" fmla="*/ 160788 h 283871"/>
                  <a:gd name="connsiteX6" fmla="*/ 96301 w 283731"/>
                  <a:gd name="connsiteY6" fmla="*/ 72963 h 283871"/>
                  <a:gd name="connsiteX7" fmla="*/ 106770 w 283731"/>
                  <a:gd name="connsiteY7" fmla="*/ 62154 h 283871"/>
                  <a:gd name="connsiteX8" fmla="*/ 80091 w 283731"/>
                  <a:gd name="connsiteY8" fmla="*/ 36819 h 283871"/>
                  <a:gd name="connsiteX9" fmla="*/ 73336 w 283731"/>
                  <a:gd name="connsiteY9" fmla="*/ 13174 h 283871"/>
                  <a:gd name="connsiteX10" fmla="*/ 95625 w 283731"/>
                  <a:gd name="connsiteY10" fmla="*/ 0 h 283871"/>
                  <a:gd name="connsiteX11" fmla="*/ 259754 w 283731"/>
                  <a:gd name="connsiteY11" fmla="*/ 0 h 283871"/>
                  <a:gd name="connsiteX12" fmla="*/ 283731 w 283731"/>
                  <a:gd name="connsiteY12" fmla="*/ 23983 h 283871"/>
                  <a:gd name="connsiteX13" fmla="*/ 283731 w 283731"/>
                  <a:gd name="connsiteY13" fmla="*/ 188487 h 283871"/>
                  <a:gd name="connsiteX14" fmla="*/ 270561 w 283731"/>
                  <a:gd name="connsiteY14" fmla="*/ 210782 h 283871"/>
                  <a:gd name="connsiteX15" fmla="*/ 246921 w 283731"/>
                  <a:gd name="connsiteY15" fmla="*/ 204026 h 283871"/>
                  <a:gd name="connsiteX16" fmla="*/ 221592 w 283731"/>
                  <a:gd name="connsiteY16" fmla="*/ 177002 h 283871"/>
                  <a:gd name="connsiteX17" fmla="*/ 107108 w 283731"/>
                  <a:gd name="connsiteY17" fmla="*/ 233414 h 283871"/>
                  <a:gd name="connsiteX18" fmla="*/ 115888 w 283731"/>
                  <a:gd name="connsiteY18" fmla="*/ 224969 h 283871"/>
                  <a:gd name="connsiteX19" fmla="*/ 203356 w 283731"/>
                  <a:gd name="connsiteY19" fmla="*/ 137481 h 283871"/>
                  <a:gd name="connsiteX20" fmla="*/ 236451 w 283731"/>
                  <a:gd name="connsiteY20" fmla="*/ 136468 h 283871"/>
                  <a:gd name="connsiteX21" fmla="*/ 242530 w 283731"/>
                  <a:gd name="connsiteY21" fmla="*/ 140859 h 283871"/>
                  <a:gd name="connsiteX22" fmla="*/ 242530 w 283731"/>
                  <a:gd name="connsiteY22" fmla="*/ 41210 h 283871"/>
                  <a:gd name="connsiteX23" fmla="*/ 143581 w 283731"/>
                  <a:gd name="connsiteY23" fmla="*/ 41210 h 283871"/>
                  <a:gd name="connsiteX24" fmla="*/ 138515 w 283731"/>
                  <a:gd name="connsiteY24" fmla="*/ 88163 h 283871"/>
                  <a:gd name="connsiteX25" fmla="*/ 92924 w 283731"/>
                  <a:gd name="connsiteY25" fmla="*/ 133765 h 283871"/>
                  <a:gd name="connsiteX26" fmla="*/ 49696 w 283731"/>
                  <a:gd name="connsiteY26" fmla="*/ 176665 h 283871"/>
                  <a:gd name="connsiteX27" fmla="*/ 107108 w 283731"/>
                  <a:gd name="connsiteY27" fmla="*/ 233414 h 28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31" h="283871">
                    <a:moveTo>
                      <a:pt x="221592" y="177002"/>
                    </a:moveTo>
                    <a:cubicBezTo>
                      <a:pt x="189847" y="208755"/>
                      <a:pt x="159791" y="238818"/>
                      <a:pt x="129734" y="268882"/>
                    </a:cubicBezTo>
                    <a:cubicBezTo>
                      <a:pt x="126695" y="271922"/>
                      <a:pt x="123993" y="274962"/>
                      <a:pt x="120616" y="277664"/>
                    </a:cubicBezTo>
                    <a:cubicBezTo>
                      <a:pt x="111160" y="285771"/>
                      <a:pt x="101029" y="286109"/>
                      <a:pt x="92248" y="277664"/>
                    </a:cubicBezTo>
                    <a:cubicBezTo>
                      <a:pt x="63543" y="249290"/>
                      <a:pt x="34837" y="220915"/>
                      <a:pt x="6469" y="191865"/>
                    </a:cubicBezTo>
                    <a:cubicBezTo>
                      <a:pt x="-2987" y="182069"/>
                      <a:pt x="-1974" y="171598"/>
                      <a:pt x="8833" y="160788"/>
                    </a:cubicBezTo>
                    <a:cubicBezTo>
                      <a:pt x="37877" y="131401"/>
                      <a:pt x="67258" y="102351"/>
                      <a:pt x="96301" y="72963"/>
                    </a:cubicBezTo>
                    <a:cubicBezTo>
                      <a:pt x="99340" y="69923"/>
                      <a:pt x="102042" y="66883"/>
                      <a:pt x="106770" y="62154"/>
                    </a:cubicBezTo>
                    <a:cubicBezTo>
                      <a:pt x="97652" y="53371"/>
                      <a:pt x="88871" y="45264"/>
                      <a:pt x="80091" y="36819"/>
                    </a:cubicBezTo>
                    <a:cubicBezTo>
                      <a:pt x="73336" y="30401"/>
                      <a:pt x="69284" y="22632"/>
                      <a:pt x="73336" y="13174"/>
                    </a:cubicBezTo>
                    <a:cubicBezTo>
                      <a:pt x="77389" y="3378"/>
                      <a:pt x="85156" y="0"/>
                      <a:pt x="95625" y="0"/>
                    </a:cubicBezTo>
                    <a:cubicBezTo>
                      <a:pt x="150335" y="0"/>
                      <a:pt x="205044" y="0"/>
                      <a:pt x="259754" y="0"/>
                    </a:cubicBezTo>
                    <a:cubicBezTo>
                      <a:pt x="276302" y="0"/>
                      <a:pt x="283731" y="7431"/>
                      <a:pt x="283731" y="23983"/>
                    </a:cubicBezTo>
                    <a:cubicBezTo>
                      <a:pt x="283731" y="78705"/>
                      <a:pt x="283731" y="133427"/>
                      <a:pt x="283731" y="188487"/>
                    </a:cubicBezTo>
                    <a:cubicBezTo>
                      <a:pt x="283731" y="198621"/>
                      <a:pt x="280692" y="206728"/>
                      <a:pt x="270561" y="210782"/>
                    </a:cubicBezTo>
                    <a:cubicBezTo>
                      <a:pt x="260767" y="214835"/>
                      <a:pt x="253337" y="210782"/>
                      <a:pt x="246921" y="204026"/>
                    </a:cubicBezTo>
                    <a:cubicBezTo>
                      <a:pt x="238816" y="195581"/>
                      <a:pt x="231048" y="186798"/>
                      <a:pt x="221592" y="177002"/>
                    </a:cubicBezTo>
                    <a:close/>
                    <a:moveTo>
                      <a:pt x="107108" y="233414"/>
                    </a:moveTo>
                    <a:cubicBezTo>
                      <a:pt x="110147" y="230711"/>
                      <a:pt x="113186" y="228009"/>
                      <a:pt x="115888" y="224969"/>
                    </a:cubicBezTo>
                    <a:cubicBezTo>
                      <a:pt x="144931" y="195919"/>
                      <a:pt x="173975" y="166531"/>
                      <a:pt x="203356" y="137481"/>
                    </a:cubicBezTo>
                    <a:cubicBezTo>
                      <a:pt x="215176" y="125996"/>
                      <a:pt x="223956" y="125658"/>
                      <a:pt x="236451" y="136468"/>
                    </a:cubicBezTo>
                    <a:cubicBezTo>
                      <a:pt x="238140" y="137819"/>
                      <a:pt x="240166" y="139170"/>
                      <a:pt x="242530" y="140859"/>
                    </a:cubicBezTo>
                    <a:cubicBezTo>
                      <a:pt x="242530" y="107080"/>
                      <a:pt x="242530" y="74314"/>
                      <a:pt x="242530" y="41210"/>
                    </a:cubicBezTo>
                    <a:cubicBezTo>
                      <a:pt x="209097" y="41210"/>
                      <a:pt x="176676" y="41210"/>
                      <a:pt x="143581" y="41210"/>
                    </a:cubicBezTo>
                    <a:cubicBezTo>
                      <a:pt x="159453" y="64856"/>
                      <a:pt x="159115" y="67220"/>
                      <a:pt x="138515" y="88163"/>
                    </a:cubicBezTo>
                    <a:cubicBezTo>
                      <a:pt x="123318" y="103364"/>
                      <a:pt x="108121" y="118565"/>
                      <a:pt x="92924" y="133765"/>
                    </a:cubicBezTo>
                    <a:cubicBezTo>
                      <a:pt x="78402" y="148290"/>
                      <a:pt x="63880" y="162815"/>
                      <a:pt x="49696" y="176665"/>
                    </a:cubicBezTo>
                    <a:cubicBezTo>
                      <a:pt x="69621" y="195919"/>
                      <a:pt x="87858" y="214159"/>
                      <a:pt x="107108" y="233414"/>
                    </a:cubicBezTo>
                    <a:close/>
                  </a:path>
                </a:pathLst>
              </a:custGeom>
              <a:grpFill/>
              <a:ln w="337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5A851BC-FE90-CEC7-CECC-B29E6DA31533}"/>
                  </a:ext>
                </a:extLst>
              </p:cNvPr>
              <p:cNvSpPr/>
              <p:nvPr/>
            </p:nvSpPr>
            <p:spPr>
              <a:xfrm>
                <a:off x="585123" y="5510777"/>
                <a:ext cx="283805" cy="283730"/>
              </a:xfrm>
              <a:custGeom>
                <a:avLst/>
                <a:gdLst>
                  <a:gd name="connsiteX0" fmla="*/ 177299 w 283805"/>
                  <a:gd name="connsiteY0" fmla="*/ 62491 h 283730"/>
                  <a:gd name="connsiteX1" fmla="*/ 267131 w 283805"/>
                  <a:gd name="connsiteY1" fmla="*/ 152344 h 283730"/>
                  <a:gd name="connsiteX2" fmla="*/ 277600 w 283805"/>
                  <a:gd name="connsiteY2" fmla="*/ 163153 h 283730"/>
                  <a:gd name="connsiteX3" fmla="*/ 277600 w 283805"/>
                  <a:gd name="connsiteY3" fmla="*/ 191527 h 283730"/>
                  <a:gd name="connsiteX4" fmla="*/ 191821 w 283805"/>
                  <a:gd name="connsiteY4" fmla="*/ 277326 h 283730"/>
                  <a:gd name="connsiteX5" fmla="*/ 159738 w 283805"/>
                  <a:gd name="connsiteY5" fmla="*/ 273948 h 283730"/>
                  <a:gd name="connsiteX6" fmla="*/ 73959 w 283805"/>
                  <a:gd name="connsiteY6" fmla="*/ 188150 h 283730"/>
                  <a:gd name="connsiteX7" fmla="*/ 64165 w 283805"/>
                  <a:gd name="connsiteY7" fmla="*/ 174638 h 283730"/>
                  <a:gd name="connsiteX8" fmla="*/ 36811 w 283805"/>
                  <a:gd name="connsiteY8" fmla="*/ 203688 h 283730"/>
                  <a:gd name="connsiteX9" fmla="*/ 13171 w 283805"/>
                  <a:gd name="connsiteY9" fmla="*/ 210444 h 283730"/>
                  <a:gd name="connsiteX10" fmla="*/ 0 w 283805"/>
                  <a:gd name="connsiteY10" fmla="*/ 188150 h 283730"/>
                  <a:gd name="connsiteX11" fmla="*/ 0 w 283805"/>
                  <a:gd name="connsiteY11" fmla="*/ 23983 h 283730"/>
                  <a:gd name="connsiteX12" fmla="*/ 23978 w 283805"/>
                  <a:gd name="connsiteY12" fmla="*/ 0 h 283730"/>
                  <a:gd name="connsiteX13" fmla="*/ 188106 w 283805"/>
                  <a:gd name="connsiteY13" fmla="*/ 0 h 283730"/>
                  <a:gd name="connsiteX14" fmla="*/ 210395 w 283805"/>
                  <a:gd name="connsiteY14" fmla="*/ 13174 h 283730"/>
                  <a:gd name="connsiteX15" fmla="*/ 203978 w 283805"/>
                  <a:gd name="connsiteY15" fmla="*/ 37157 h 283730"/>
                  <a:gd name="connsiteX16" fmla="*/ 177299 w 283805"/>
                  <a:gd name="connsiteY16" fmla="*/ 62491 h 283730"/>
                  <a:gd name="connsiteX17" fmla="*/ 141164 w 283805"/>
                  <a:gd name="connsiteY17" fmla="*/ 41548 h 283730"/>
                  <a:gd name="connsiteX18" fmla="*/ 40526 w 283805"/>
                  <a:gd name="connsiteY18" fmla="*/ 41548 h 283730"/>
                  <a:gd name="connsiteX19" fmla="*/ 40526 w 283805"/>
                  <a:gd name="connsiteY19" fmla="*/ 91541 h 283730"/>
                  <a:gd name="connsiteX20" fmla="*/ 40526 w 283805"/>
                  <a:gd name="connsiteY20" fmla="*/ 141197 h 283730"/>
                  <a:gd name="connsiteX21" fmla="*/ 86454 w 283805"/>
                  <a:gd name="connsiteY21" fmla="*/ 143561 h 283730"/>
                  <a:gd name="connsiteX22" fmla="*/ 163115 w 283805"/>
                  <a:gd name="connsiteY22" fmla="*/ 220577 h 283730"/>
                  <a:gd name="connsiteX23" fmla="*/ 173922 w 283805"/>
                  <a:gd name="connsiteY23" fmla="*/ 236116 h 283730"/>
                  <a:gd name="connsiteX24" fmla="*/ 233359 w 283805"/>
                  <a:gd name="connsiteY24" fmla="*/ 176665 h 283730"/>
                  <a:gd name="connsiteX25" fmla="*/ 225254 w 283805"/>
                  <a:gd name="connsiteY25" fmla="*/ 168220 h 283730"/>
                  <a:gd name="connsiteX26" fmla="*/ 138462 w 283805"/>
                  <a:gd name="connsiteY26" fmla="*/ 81408 h 283730"/>
                  <a:gd name="connsiteX27" fmla="*/ 137111 w 283805"/>
                  <a:gd name="connsiteY27" fmla="*/ 45602 h 283730"/>
                  <a:gd name="connsiteX28" fmla="*/ 141164 w 283805"/>
                  <a:gd name="connsiteY28" fmla="*/ 41548 h 2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805" h="283730">
                    <a:moveTo>
                      <a:pt x="177299" y="62491"/>
                    </a:moveTo>
                    <a:cubicBezTo>
                      <a:pt x="208031" y="93568"/>
                      <a:pt x="237750" y="122956"/>
                      <a:pt x="267131" y="152344"/>
                    </a:cubicBezTo>
                    <a:cubicBezTo>
                      <a:pt x="270846" y="156059"/>
                      <a:pt x="274560" y="159437"/>
                      <a:pt x="277600" y="163153"/>
                    </a:cubicBezTo>
                    <a:cubicBezTo>
                      <a:pt x="285705" y="172611"/>
                      <a:pt x="286043" y="182745"/>
                      <a:pt x="277600" y="191527"/>
                    </a:cubicBezTo>
                    <a:cubicBezTo>
                      <a:pt x="249232" y="220577"/>
                      <a:pt x="220864" y="248952"/>
                      <a:pt x="191821" y="277326"/>
                    </a:cubicBezTo>
                    <a:cubicBezTo>
                      <a:pt x="182027" y="287122"/>
                      <a:pt x="171220" y="285433"/>
                      <a:pt x="159738" y="273948"/>
                    </a:cubicBezTo>
                    <a:cubicBezTo>
                      <a:pt x="131033" y="245574"/>
                      <a:pt x="102327" y="216862"/>
                      <a:pt x="73959" y="188150"/>
                    </a:cubicBezTo>
                    <a:cubicBezTo>
                      <a:pt x="70582" y="184772"/>
                      <a:pt x="68556" y="180718"/>
                      <a:pt x="64165" y="174638"/>
                    </a:cubicBezTo>
                    <a:cubicBezTo>
                      <a:pt x="53359" y="186123"/>
                      <a:pt x="45254" y="194905"/>
                      <a:pt x="36811" y="203688"/>
                    </a:cubicBezTo>
                    <a:cubicBezTo>
                      <a:pt x="30394" y="210444"/>
                      <a:pt x="22627" y="214497"/>
                      <a:pt x="13171" y="210444"/>
                    </a:cubicBezTo>
                    <a:cubicBezTo>
                      <a:pt x="3377" y="206390"/>
                      <a:pt x="0" y="198621"/>
                      <a:pt x="0" y="188150"/>
                    </a:cubicBezTo>
                    <a:cubicBezTo>
                      <a:pt x="0" y="133427"/>
                      <a:pt x="0" y="78705"/>
                      <a:pt x="0" y="23983"/>
                    </a:cubicBezTo>
                    <a:cubicBezTo>
                      <a:pt x="0" y="7431"/>
                      <a:pt x="7430" y="0"/>
                      <a:pt x="23978" y="0"/>
                    </a:cubicBezTo>
                    <a:cubicBezTo>
                      <a:pt x="78687" y="0"/>
                      <a:pt x="133396" y="0"/>
                      <a:pt x="188106" y="0"/>
                    </a:cubicBezTo>
                    <a:cubicBezTo>
                      <a:pt x="198237" y="0"/>
                      <a:pt x="206342" y="3040"/>
                      <a:pt x="210395" y="13174"/>
                    </a:cubicBezTo>
                    <a:cubicBezTo>
                      <a:pt x="214448" y="22970"/>
                      <a:pt x="210395" y="30401"/>
                      <a:pt x="203978" y="37157"/>
                    </a:cubicBezTo>
                    <a:cubicBezTo>
                      <a:pt x="195536" y="45264"/>
                      <a:pt x="187093" y="53371"/>
                      <a:pt x="177299" y="62491"/>
                    </a:cubicBezTo>
                    <a:close/>
                    <a:moveTo>
                      <a:pt x="141164" y="41548"/>
                    </a:moveTo>
                    <a:cubicBezTo>
                      <a:pt x="106717" y="41548"/>
                      <a:pt x="73959" y="41548"/>
                      <a:pt x="40526" y="41548"/>
                    </a:cubicBezTo>
                    <a:cubicBezTo>
                      <a:pt x="40526" y="58776"/>
                      <a:pt x="40526" y="75327"/>
                      <a:pt x="40526" y="91541"/>
                    </a:cubicBezTo>
                    <a:cubicBezTo>
                      <a:pt x="40526" y="107755"/>
                      <a:pt x="40526" y="123969"/>
                      <a:pt x="40526" y="141197"/>
                    </a:cubicBezTo>
                    <a:cubicBezTo>
                      <a:pt x="63152" y="123969"/>
                      <a:pt x="67205" y="124307"/>
                      <a:pt x="86454" y="143561"/>
                    </a:cubicBezTo>
                    <a:cubicBezTo>
                      <a:pt x="112121" y="169233"/>
                      <a:pt x="137787" y="194568"/>
                      <a:pt x="163115" y="220577"/>
                    </a:cubicBezTo>
                    <a:cubicBezTo>
                      <a:pt x="167843" y="225307"/>
                      <a:pt x="170883" y="231387"/>
                      <a:pt x="173922" y="236116"/>
                    </a:cubicBezTo>
                    <a:cubicBezTo>
                      <a:pt x="195873" y="214159"/>
                      <a:pt x="214448" y="195581"/>
                      <a:pt x="233359" y="176665"/>
                    </a:cubicBezTo>
                    <a:cubicBezTo>
                      <a:pt x="230996" y="174300"/>
                      <a:pt x="228294" y="171260"/>
                      <a:pt x="225254" y="168220"/>
                    </a:cubicBezTo>
                    <a:cubicBezTo>
                      <a:pt x="196549" y="139170"/>
                      <a:pt x="167505" y="110458"/>
                      <a:pt x="138462" y="81408"/>
                    </a:cubicBezTo>
                    <a:cubicBezTo>
                      <a:pt x="124954" y="67896"/>
                      <a:pt x="124616" y="59789"/>
                      <a:pt x="137111" y="45602"/>
                    </a:cubicBezTo>
                    <a:cubicBezTo>
                      <a:pt x="138462" y="44926"/>
                      <a:pt x="139475" y="43575"/>
                      <a:pt x="141164" y="41548"/>
                    </a:cubicBezTo>
                    <a:close/>
                  </a:path>
                </a:pathLst>
              </a:custGeom>
              <a:grpFill/>
              <a:ln w="337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7485968-FA0B-6508-24C2-560F12D165E4}"/>
                  </a:ext>
                </a:extLst>
              </p:cNvPr>
              <p:cNvSpPr/>
              <p:nvPr/>
            </p:nvSpPr>
            <p:spPr>
              <a:xfrm>
                <a:off x="960322" y="5401333"/>
                <a:ext cx="137143" cy="230711"/>
              </a:xfrm>
              <a:custGeom>
                <a:avLst/>
                <a:gdLst>
                  <a:gd name="connsiteX0" fmla="*/ 0 w 137143"/>
                  <a:gd name="connsiteY0" fmla="*/ 68234 h 230711"/>
                  <a:gd name="connsiteX1" fmla="*/ 68218 w 137143"/>
                  <a:gd name="connsiteY1" fmla="*/ 0 h 230711"/>
                  <a:gd name="connsiteX2" fmla="*/ 137111 w 137143"/>
                  <a:gd name="connsiteY2" fmla="*/ 68909 h 230711"/>
                  <a:gd name="connsiteX3" fmla="*/ 132721 w 137143"/>
                  <a:gd name="connsiteY3" fmla="*/ 69247 h 230711"/>
                  <a:gd name="connsiteX4" fmla="*/ 110432 w 137143"/>
                  <a:gd name="connsiteY4" fmla="*/ 92555 h 230711"/>
                  <a:gd name="connsiteX5" fmla="*/ 110432 w 137143"/>
                  <a:gd name="connsiteY5" fmla="*/ 216524 h 230711"/>
                  <a:gd name="connsiteX6" fmla="*/ 110432 w 137143"/>
                  <a:gd name="connsiteY6" fmla="*/ 230711 h 230711"/>
                  <a:gd name="connsiteX7" fmla="*/ 29381 w 137143"/>
                  <a:gd name="connsiteY7" fmla="*/ 230711 h 230711"/>
                  <a:gd name="connsiteX8" fmla="*/ 29381 w 137143"/>
                  <a:gd name="connsiteY8" fmla="*/ 217200 h 230711"/>
                  <a:gd name="connsiteX9" fmla="*/ 29381 w 137143"/>
                  <a:gd name="connsiteY9" fmla="*/ 101000 h 230711"/>
                  <a:gd name="connsiteX10" fmla="*/ 0 w 137143"/>
                  <a:gd name="connsiteY10" fmla="*/ 68234 h 2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43" h="230711">
                    <a:moveTo>
                      <a:pt x="0" y="68234"/>
                    </a:moveTo>
                    <a:cubicBezTo>
                      <a:pt x="23640" y="44588"/>
                      <a:pt x="46604" y="21619"/>
                      <a:pt x="68218" y="0"/>
                    </a:cubicBezTo>
                    <a:cubicBezTo>
                      <a:pt x="90845" y="22632"/>
                      <a:pt x="114147" y="45940"/>
                      <a:pt x="137111" y="68909"/>
                    </a:cubicBezTo>
                    <a:cubicBezTo>
                      <a:pt x="137449" y="68909"/>
                      <a:pt x="135085" y="68909"/>
                      <a:pt x="132721" y="69247"/>
                    </a:cubicBezTo>
                    <a:cubicBezTo>
                      <a:pt x="117862" y="70261"/>
                      <a:pt x="110770" y="77354"/>
                      <a:pt x="110432" y="92555"/>
                    </a:cubicBezTo>
                    <a:cubicBezTo>
                      <a:pt x="110094" y="133765"/>
                      <a:pt x="110432" y="174976"/>
                      <a:pt x="110432" y="216524"/>
                    </a:cubicBezTo>
                    <a:cubicBezTo>
                      <a:pt x="110432" y="220915"/>
                      <a:pt x="110432" y="225644"/>
                      <a:pt x="110432" y="230711"/>
                    </a:cubicBezTo>
                    <a:cubicBezTo>
                      <a:pt x="83077" y="230711"/>
                      <a:pt x="57411" y="230711"/>
                      <a:pt x="29381" y="230711"/>
                    </a:cubicBezTo>
                    <a:cubicBezTo>
                      <a:pt x="29381" y="226320"/>
                      <a:pt x="29381" y="221929"/>
                      <a:pt x="29381" y="217200"/>
                    </a:cubicBezTo>
                    <a:cubicBezTo>
                      <a:pt x="29381" y="178354"/>
                      <a:pt x="29381" y="139845"/>
                      <a:pt x="29381" y="101000"/>
                    </a:cubicBezTo>
                    <a:cubicBezTo>
                      <a:pt x="29381" y="74990"/>
                      <a:pt x="25666" y="70598"/>
                      <a:pt x="0" y="68234"/>
                    </a:cubicBezTo>
                    <a:close/>
                  </a:path>
                </a:pathLst>
              </a:custGeom>
              <a:solidFill>
                <a:srgbClr val="F16924"/>
              </a:solidFill>
              <a:ln w="337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EB0B9F5-0414-7DFC-393B-D190BB7A884B}"/>
                  </a:ext>
                </a:extLst>
              </p:cNvPr>
              <p:cNvSpPr/>
              <p:nvPr/>
            </p:nvSpPr>
            <p:spPr>
              <a:xfrm>
                <a:off x="476042" y="5888951"/>
                <a:ext cx="229644" cy="136956"/>
              </a:xfrm>
              <a:custGeom>
                <a:avLst/>
                <a:gdLst>
                  <a:gd name="connsiteX0" fmla="*/ 67880 w 229644"/>
                  <a:gd name="connsiteY0" fmla="*/ 136957 h 136956"/>
                  <a:gd name="connsiteX1" fmla="*/ 0 w 229644"/>
                  <a:gd name="connsiteY1" fmla="*/ 68723 h 136956"/>
                  <a:gd name="connsiteX2" fmla="*/ 68556 w 229644"/>
                  <a:gd name="connsiteY2" fmla="*/ 151 h 136956"/>
                  <a:gd name="connsiteX3" fmla="*/ 68893 w 229644"/>
                  <a:gd name="connsiteY3" fmla="*/ 3191 h 136956"/>
                  <a:gd name="connsiteX4" fmla="*/ 93546 w 229644"/>
                  <a:gd name="connsiteY4" fmla="*/ 26499 h 136956"/>
                  <a:gd name="connsiteX5" fmla="*/ 229645 w 229644"/>
                  <a:gd name="connsiteY5" fmla="*/ 26499 h 136956"/>
                  <a:gd name="connsiteX6" fmla="*/ 229645 w 229644"/>
                  <a:gd name="connsiteY6" fmla="*/ 107569 h 136956"/>
                  <a:gd name="connsiteX7" fmla="*/ 216812 w 229644"/>
                  <a:gd name="connsiteY7" fmla="*/ 107569 h 136956"/>
                  <a:gd name="connsiteX8" fmla="*/ 100638 w 229644"/>
                  <a:gd name="connsiteY8" fmla="*/ 107569 h 136956"/>
                  <a:gd name="connsiteX9" fmla="*/ 67880 w 229644"/>
                  <a:gd name="connsiteY9" fmla="*/ 136957 h 1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644" h="136956">
                    <a:moveTo>
                      <a:pt x="67880" y="136957"/>
                    </a:moveTo>
                    <a:cubicBezTo>
                      <a:pt x="44240" y="113311"/>
                      <a:pt x="21276" y="90341"/>
                      <a:pt x="0" y="68723"/>
                    </a:cubicBezTo>
                    <a:cubicBezTo>
                      <a:pt x="22627" y="46091"/>
                      <a:pt x="45929" y="22783"/>
                      <a:pt x="68556" y="151"/>
                    </a:cubicBezTo>
                    <a:cubicBezTo>
                      <a:pt x="68556" y="-524"/>
                      <a:pt x="68556" y="1165"/>
                      <a:pt x="68893" y="3191"/>
                    </a:cubicBezTo>
                    <a:cubicBezTo>
                      <a:pt x="69907" y="19743"/>
                      <a:pt x="76661" y="26499"/>
                      <a:pt x="93546" y="26499"/>
                    </a:cubicBezTo>
                    <a:cubicBezTo>
                      <a:pt x="138462" y="26499"/>
                      <a:pt x="183716" y="26499"/>
                      <a:pt x="229645" y="26499"/>
                    </a:cubicBezTo>
                    <a:cubicBezTo>
                      <a:pt x="229645" y="53184"/>
                      <a:pt x="229645" y="79532"/>
                      <a:pt x="229645" y="107569"/>
                    </a:cubicBezTo>
                    <a:cubicBezTo>
                      <a:pt x="225592" y="107569"/>
                      <a:pt x="221202" y="107569"/>
                      <a:pt x="216812" y="107569"/>
                    </a:cubicBezTo>
                    <a:cubicBezTo>
                      <a:pt x="177975" y="107569"/>
                      <a:pt x="139475" y="107569"/>
                      <a:pt x="100638" y="107569"/>
                    </a:cubicBezTo>
                    <a:cubicBezTo>
                      <a:pt x="74635" y="107569"/>
                      <a:pt x="70244" y="111285"/>
                      <a:pt x="67880" y="136957"/>
                    </a:cubicBezTo>
                    <a:close/>
                  </a:path>
                </a:pathLst>
              </a:custGeom>
              <a:solidFill>
                <a:srgbClr val="F16924"/>
              </a:solidFill>
              <a:ln w="337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DEDFCB6-3701-FD5B-6ECC-EE2751701A94}"/>
                  </a:ext>
                </a:extLst>
              </p:cNvPr>
              <p:cNvSpPr/>
              <p:nvPr/>
            </p:nvSpPr>
            <p:spPr>
              <a:xfrm>
                <a:off x="1354433" y="5887752"/>
                <a:ext cx="230995" cy="138156"/>
              </a:xfrm>
              <a:custGeom>
                <a:avLst/>
                <a:gdLst>
                  <a:gd name="connsiteX0" fmla="*/ 230996 w 230995"/>
                  <a:gd name="connsiteY0" fmla="*/ 69247 h 138156"/>
                  <a:gd name="connsiteX1" fmla="*/ 162102 w 230995"/>
                  <a:gd name="connsiteY1" fmla="*/ 138156 h 138156"/>
                  <a:gd name="connsiteX2" fmla="*/ 161089 w 230995"/>
                  <a:gd name="connsiteY2" fmla="*/ 131738 h 138156"/>
                  <a:gd name="connsiteX3" fmla="*/ 137111 w 230995"/>
                  <a:gd name="connsiteY3" fmla="*/ 108769 h 138156"/>
                  <a:gd name="connsiteX4" fmla="*/ 13171 w 230995"/>
                  <a:gd name="connsiteY4" fmla="*/ 108769 h 138156"/>
                  <a:gd name="connsiteX5" fmla="*/ 0 w 230995"/>
                  <a:gd name="connsiteY5" fmla="*/ 108769 h 138156"/>
                  <a:gd name="connsiteX6" fmla="*/ 0 w 230995"/>
                  <a:gd name="connsiteY6" fmla="*/ 27699 h 138156"/>
                  <a:gd name="connsiteX7" fmla="*/ 45254 w 230995"/>
                  <a:gd name="connsiteY7" fmla="*/ 27699 h 138156"/>
                  <a:gd name="connsiteX8" fmla="*/ 127318 w 230995"/>
                  <a:gd name="connsiteY8" fmla="*/ 27699 h 138156"/>
                  <a:gd name="connsiteX9" fmla="*/ 162102 w 230995"/>
                  <a:gd name="connsiteY9" fmla="*/ 0 h 138156"/>
                  <a:gd name="connsiteX10" fmla="*/ 230996 w 230995"/>
                  <a:gd name="connsiteY10" fmla="*/ 69247 h 1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995" h="138156">
                    <a:moveTo>
                      <a:pt x="230996" y="69247"/>
                    </a:moveTo>
                    <a:cubicBezTo>
                      <a:pt x="208707" y="91541"/>
                      <a:pt x="185742" y="114511"/>
                      <a:pt x="162102" y="138156"/>
                    </a:cubicBezTo>
                    <a:cubicBezTo>
                      <a:pt x="161764" y="135792"/>
                      <a:pt x="161089" y="133765"/>
                      <a:pt x="161089" y="131738"/>
                    </a:cubicBezTo>
                    <a:cubicBezTo>
                      <a:pt x="160076" y="115862"/>
                      <a:pt x="153322" y="108769"/>
                      <a:pt x="137111" y="108769"/>
                    </a:cubicBezTo>
                    <a:cubicBezTo>
                      <a:pt x="95910" y="108769"/>
                      <a:pt x="54709" y="108769"/>
                      <a:pt x="13171" y="108769"/>
                    </a:cubicBezTo>
                    <a:cubicBezTo>
                      <a:pt x="9118" y="108769"/>
                      <a:pt x="4728" y="108769"/>
                      <a:pt x="0" y="108769"/>
                    </a:cubicBezTo>
                    <a:cubicBezTo>
                      <a:pt x="0" y="81745"/>
                      <a:pt x="0" y="55398"/>
                      <a:pt x="0" y="27699"/>
                    </a:cubicBezTo>
                    <a:cubicBezTo>
                      <a:pt x="15197" y="27699"/>
                      <a:pt x="30057" y="27699"/>
                      <a:pt x="45254" y="27699"/>
                    </a:cubicBezTo>
                    <a:cubicBezTo>
                      <a:pt x="72608" y="27699"/>
                      <a:pt x="99963" y="27699"/>
                      <a:pt x="127318" y="27699"/>
                    </a:cubicBezTo>
                    <a:cubicBezTo>
                      <a:pt x="155010" y="27699"/>
                      <a:pt x="158050" y="25334"/>
                      <a:pt x="162102" y="0"/>
                    </a:cubicBezTo>
                    <a:cubicBezTo>
                      <a:pt x="184729" y="22632"/>
                      <a:pt x="207693" y="45940"/>
                      <a:pt x="230996" y="69247"/>
                    </a:cubicBezTo>
                    <a:close/>
                  </a:path>
                </a:pathLst>
              </a:custGeom>
              <a:solidFill>
                <a:srgbClr val="F16924"/>
              </a:solidFill>
              <a:ln w="3371"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59826C51-0ABD-9A78-9496-0165F694DDD4}"/>
                  </a:ext>
                </a:extLst>
              </p:cNvPr>
              <p:cNvSpPr/>
              <p:nvPr/>
            </p:nvSpPr>
            <p:spPr>
              <a:xfrm>
                <a:off x="1241299" y="5551650"/>
                <a:ext cx="192833" cy="192540"/>
              </a:xfrm>
              <a:custGeom>
                <a:avLst/>
                <a:gdLst>
                  <a:gd name="connsiteX0" fmla="*/ 57073 w 192833"/>
                  <a:gd name="connsiteY0" fmla="*/ 192541 h 192540"/>
                  <a:gd name="connsiteX1" fmla="*/ 0 w 192833"/>
                  <a:gd name="connsiteY1" fmla="*/ 135454 h 192540"/>
                  <a:gd name="connsiteX2" fmla="*/ 43227 w 192833"/>
                  <a:gd name="connsiteY2" fmla="*/ 92555 h 192540"/>
                  <a:gd name="connsiteX3" fmla="*/ 88818 w 192833"/>
                  <a:gd name="connsiteY3" fmla="*/ 46953 h 192540"/>
                  <a:gd name="connsiteX4" fmla="*/ 93884 w 192833"/>
                  <a:gd name="connsiteY4" fmla="*/ 0 h 192540"/>
                  <a:gd name="connsiteX5" fmla="*/ 192834 w 192833"/>
                  <a:gd name="connsiteY5" fmla="*/ 0 h 192540"/>
                  <a:gd name="connsiteX6" fmla="*/ 192834 w 192833"/>
                  <a:gd name="connsiteY6" fmla="*/ 99648 h 192540"/>
                  <a:gd name="connsiteX7" fmla="*/ 186755 w 192833"/>
                  <a:gd name="connsiteY7" fmla="*/ 95257 h 192540"/>
                  <a:gd name="connsiteX8" fmla="*/ 153659 w 192833"/>
                  <a:gd name="connsiteY8" fmla="*/ 96270 h 192540"/>
                  <a:gd name="connsiteX9" fmla="*/ 66192 w 192833"/>
                  <a:gd name="connsiteY9" fmla="*/ 183758 h 192540"/>
                  <a:gd name="connsiteX10" fmla="*/ 57073 w 192833"/>
                  <a:gd name="connsiteY10" fmla="*/ 192541 h 1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833" h="192540">
                    <a:moveTo>
                      <a:pt x="57073" y="192541"/>
                    </a:moveTo>
                    <a:cubicBezTo>
                      <a:pt x="37824" y="173287"/>
                      <a:pt x="19250" y="154708"/>
                      <a:pt x="0" y="135454"/>
                    </a:cubicBezTo>
                    <a:cubicBezTo>
                      <a:pt x="13846" y="121605"/>
                      <a:pt x="28706" y="107080"/>
                      <a:pt x="43227" y="92555"/>
                    </a:cubicBezTo>
                    <a:cubicBezTo>
                      <a:pt x="58424" y="77354"/>
                      <a:pt x="73621" y="62154"/>
                      <a:pt x="88818" y="46953"/>
                    </a:cubicBezTo>
                    <a:cubicBezTo>
                      <a:pt x="109419" y="26348"/>
                      <a:pt x="109756" y="23645"/>
                      <a:pt x="93884" y="0"/>
                    </a:cubicBezTo>
                    <a:cubicBezTo>
                      <a:pt x="126980" y="0"/>
                      <a:pt x="159400" y="0"/>
                      <a:pt x="192834" y="0"/>
                    </a:cubicBezTo>
                    <a:cubicBezTo>
                      <a:pt x="192834" y="33104"/>
                      <a:pt x="192834" y="65531"/>
                      <a:pt x="192834" y="99648"/>
                    </a:cubicBezTo>
                    <a:cubicBezTo>
                      <a:pt x="190470" y="97959"/>
                      <a:pt x="188444" y="96946"/>
                      <a:pt x="186755" y="95257"/>
                    </a:cubicBezTo>
                    <a:cubicBezTo>
                      <a:pt x="174260" y="84786"/>
                      <a:pt x="165479" y="84786"/>
                      <a:pt x="153659" y="96270"/>
                    </a:cubicBezTo>
                    <a:cubicBezTo>
                      <a:pt x="124278" y="125320"/>
                      <a:pt x="95235" y="154708"/>
                      <a:pt x="66192" y="183758"/>
                    </a:cubicBezTo>
                    <a:cubicBezTo>
                      <a:pt x="63152" y="187136"/>
                      <a:pt x="60113" y="189839"/>
                      <a:pt x="57073" y="192541"/>
                    </a:cubicBezTo>
                    <a:close/>
                  </a:path>
                </a:pathLst>
              </a:custGeom>
              <a:solidFill>
                <a:srgbClr val="F16924"/>
              </a:solidFill>
              <a:ln w="33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82A8365E-06B6-99BB-4FB3-F9207299D92A}"/>
                  </a:ext>
                </a:extLst>
              </p:cNvPr>
              <p:cNvSpPr/>
              <p:nvPr/>
            </p:nvSpPr>
            <p:spPr>
              <a:xfrm>
                <a:off x="625987" y="5552325"/>
                <a:ext cx="192833" cy="194905"/>
              </a:xfrm>
              <a:custGeom>
                <a:avLst/>
                <a:gdLst>
                  <a:gd name="connsiteX0" fmla="*/ 100301 w 192833"/>
                  <a:gd name="connsiteY0" fmla="*/ 0 h 194905"/>
                  <a:gd name="connsiteX1" fmla="*/ 96586 w 192833"/>
                  <a:gd name="connsiteY1" fmla="*/ 4391 h 194905"/>
                  <a:gd name="connsiteX2" fmla="*/ 97937 w 192833"/>
                  <a:gd name="connsiteY2" fmla="*/ 40197 h 194905"/>
                  <a:gd name="connsiteX3" fmla="*/ 184729 w 192833"/>
                  <a:gd name="connsiteY3" fmla="*/ 127009 h 194905"/>
                  <a:gd name="connsiteX4" fmla="*/ 192834 w 192833"/>
                  <a:gd name="connsiteY4" fmla="*/ 135454 h 194905"/>
                  <a:gd name="connsiteX5" fmla="*/ 133396 w 192833"/>
                  <a:gd name="connsiteY5" fmla="*/ 194905 h 194905"/>
                  <a:gd name="connsiteX6" fmla="*/ 122590 w 192833"/>
                  <a:gd name="connsiteY6" fmla="*/ 179367 h 194905"/>
                  <a:gd name="connsiteX7" fmla="*/ 45929 w 192833"/>
                  <a:gd name="connsiteY7" fmla="*/ 102351 h 194905"/>
                  <a:gd name="connsiteX8" fmla="*/ 0 w 192833"/>
                  <a:gd name="connsiteY8" fmla="*/ 99986 h 194905"/>
                  <a:gd name="connsiteX9" fmla="*/ 0 w 192833"/>
                  <a:gd name="connsiteY9" fmla="*/ 50331 h 194905"/>
                  <a:gd name="connsiteX10" fmla="*/ 0 w 192833"/>
                  <a:gd name="connsiteY10" fmla="*/ 338 h 194905"/>
                  <a:gd name="connsiteX11" fmla="*/ 100301 w 192833"/>
                  <a:gd name="connsiteY11" fmla="*/ 0 h 19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33" h="194905">
                    <a:moveTo>
                      <a:pt x="100301" y="0"/>
                    </a:moveTo>
                    <a:cubicBezTo>
                      <a:pt x="98612" y="2027"/>
                      <a:pt x="97599" y="3378"/>
                      <a:pt x="96586" y="4391"/>
                    </a:cubicBezTo>
                    <a:cubicBezTo>
                      <a:pt x="84428" y="18579"/>
                      <a:pt x="84428" y="26685"/>
                      <a:pt x="97937" y="40197"/>
                    </a:cubicBezTo>
                    <a:cubicBezTo>
                      <a:pt x="126642" y="69247"/>
                      <a:pt x="155686" y="97959"/>
                      <a:pt x="184729" y="127009"/>
                    </a:cubicBezTo>
                    <a:cubicBezTo>
                      <a:pt x="187768" y="130050"/>
                      <a:pt x="190470" y="133090"/>
                      <a:pt x="192834" y="135454"/>
                    </a:cubicBezTo>
                    <a:cubicBezTo>
                      <a:pt x="173922" y="154370"/>
                      <a:pt x="155348" y="172949"/>
                      <a:pt x="133396" y="194905"/>
                    </a:cubicBezTo>
                    <a:cubicBezTo>
                      <a:pt x="130019" y="190176"/>
                      <a:pt x="126980" y="184096"/>
                      <a:pt x="122590" y="179367"/>
                    </a:cubicBezTo>
                    <a:cubicBezTo>
                      <a:pt x="97261" y="153357"/>
                      <a:pt x="71595" y="128023"/>
                      <a:pt x="45929" y="102351"/>
                    </a:cubicBezTo>
                    <a:cubicBezTo>
                      <a:pt x="26679" y="83097"/>
                      <a:pt x="22289" y="82759"/>
                      <a:pt x="0" y="99986"/>
                    </a:cubicBezTo>
                    <a:cubicBezTo>
                      <a:pt x="0" y="82421"/>
                      <a:pt x="0" y="66545"/>
                      <a:pt x="0" y="50331"/>
                    </a:cubicBezTo>
                    <a:cubicBezTo>
                      <a:pt x="0" y="33779"/>
                      <a:pt x="0" y="17565"/>
                      <a:pt x="0" y="338"/>
                    </a:cubicBezTo>
                    <a:cubicBezTo>
                      <a:pt x="33096" y="0"/>
                      <a:pt x="65854" y="0"/>
                      <a:pt x="100301" y="0"/>
                    </a:cubicBezTo>
                    <a:close/>
                  </a:path>
                </a:pathLst>
              </a:custGeom>
              <a:solidFill>
                <a:srgbClr val="F16924"/>
              </a:solidFill>
              <a:ln w="3371" cap="flat">
                <a:noFill/>
                <a:prstDash val="solid"/>
                <a:miter/>
              </a:ln>
            </p:spPr>
            <p:txBody>
              <a:bodyPr rtlCol="0" anchor="ctr"/>
              <a:lstStyle/>
              <a:p>
                <a:endParaRPr lang="en-US"/>
              </a:p>
            </p:txBody>
          </p:sp>
        </p:grpSp>
        <p:sp>
          <p:nvSpPr>
            <p:cNvPr id="27" name="Freeform 26">
              <a:extLst>
                <a:ext uri="{FF2B5EF4-FFF2-40B4-BE49-F238E27FC236}">
                  <a16:creationId xmlns:a16="http://schemas.microsoft.com/office/drawing/2014/main" id="{78892564-9FDE-E42C-23BE-700FC13AF916}"/>
                </a:ext>
              </a:extLst>
            </p:cNvPr>
            <p:cNvSpPr/>
            <p:nvPr/>
          </p:nvSpPr>
          <p:spPr>
            <a:xfrm>
              <a:off x="893117" y="6088737"/>
              <a:ext cx="240451" cy="319888"/>
            </a:xfrm>
            <a:custGeom>
              <a:avLst/>
              <a:gdLst>
                <a:gd name="connsiteX0" fmla="*/ 240451 w 240451"/>
                <a:gd name="connsiteY0" fmla="*/ 300972 h 319888"/>
                <a:gd name="connsiteX1" fmla="*/ 167843 w 240451"/>
                <a:gd name="connsiteY1" fmla="*/ 319888 h 319888"/>
                <a:gd name="connsiteX2" fmla="*/ 60451 w 240451"/>
                <a:gd name="connsiteY2" fmla="*/ 270908 h 319888"/>
                <a:gd name="connsiteX3" fmla="*/ 30394 w 240451"/>
                <a:gd name="connsiteY3" fmla="*/ 199972 h 319888"/>
                <a:gd name="connsiteX4" fmla="*/ 0 w 240451"/>
                <a:gd name="connsiteY4" fmla="*/ 199972 h 319888"/>
                <a:gd name="connsiteX5" fmla="*/ 0 w 240451"/>
                <a:gd name="connsiteY5" fmla="*/ 170922 h 319888"/>
                <a:gd name="connsiteX6" fmla="*/ 26679 w 240451"/>
                <a:gd name="connsiteY6" fmla="*/ 170922 h 319888"/>
                <a:gd name="connsiteX7" fmla="*/ 26679 w 240451"/>
                <a:gd name="connsiteY7" fmla="*/ 163153 h 319888"/>
                <a:gd name="connsiteX8" fmla="*/ 27692 w 240451"/>
                <a:gd name="connsiteY8" fmla="*/ 145926 h 319888"/>
                <a:gd name="connsiteX9" fmla="*/ 0 w 240451"/>
                <a:gd name="connsiteY9" fmla="*/ 145926 h 319888"/>
                <a:gd name="connsiteX10" fmla="*/ 0 w 240451"/>
                <a:gd name="connsiteY10" fmla="*/ 116538 h 319888"/>
                <a:gd name="connsiteX11" fmla="*/ 31745 w 240451"/>
                <a:gd name="connsiteY11" fmla="*/ 116538 h 319888"/>
                <a:gd name="connsiteX12" fmla="*/ 67543 w 240451"/>
                <a:gd name="connsiteY12" fmla="*/ 44588 h 319888"/>
                <a:gd name="connsiteX13" fmla="*/ 170207 w 240451"/>
                <a:gd name="connsiteY13" fmla="*/ 0 h 319888"/>
                <a:gd name="connsiteX14" fmla="*/ 238087 w 240451"/>
                <a:gd name="connsiteY14" fmla="*/ 14863 h 319888"/>
                <a:gd name="connsiteX15" fmla="*/ 226267 w 240451"/>
                <a:gd name="connsiteY15" fmla="*/ 59113 h 319888"/>
                <a:gd name="connsiteX16" fmla="*/ 172909 w 240451"/>
                <a:gd name="connsiteY16" fmla="*/ 46277 h 319888"/>
                <a:gd name="connsiteX17" fmla="*/ 112458 w 240451"/>
                <a:gd name="connsiteY17" fmla="*/ 72287 h 319888"/>
                <a:gd name="connsiteX18" fmla="*/ 91520 w 240451"/>
                <a:gd name="connsiteY18" fmla="*/ 116538 h 319888"/>
                <a:gd name="connsiteX19" fmla="*/ 216136 w 240451"/>
                <a:gd name="connsiteY19" fmla="*/ 116538 h 319888"/>
                <a:gd name="connsiteX20" fmla="*/ 216136 w 240451"/>
                <a:gd name="connsiteY20" fmla="*/ 145926 h 319888"/>
                <a:gd name="connsiteX21" fmla="*/ 85779 w 240451"/>
                <a:gd name="connsiteY21" fmla="*/ 145926 h 319888"/>
                <a:gd name="connsiteX22" fmla="*/ 84766 w 240451"/>
                <a:gd name="connsiteY22" fmla="*/ 162477 h 319888"/>
                <a:gd name="connsiteX23" fmla="*/ 84766 w 240451"/>
                <a:gd name="connsiteY23" fmla="*/ 170584 h 319888"/>
                <a:gd name="connsiteX24" fmla="*/ 216136 w 240451"/>
                <a:gd name="connsiteY24" fmla="*/ 170584 h 319888"/>
                <a:gd name="connsiteX25" fmla="*/ 216136 w 240451"/>
                <a:gd name="connsiteY25" fmla="*/ 199634 h 319888"/>
                <a:gd name="connsiteX26" fmla="*/ 90169 w 240451"/>
                <a:gd name="connsiteY26" fmla="*/ 199634 h 319888"/>
                <a:gd name="connsiteX27" fmla="*/ 110770 w 240451"/>
                <a:gd name="connsiteY27" fmla="*/ 246250 h 319888"/>
                <a:gd name="connsiteX28" fmla="*/ 174597 w 240451"/>
                <a:gd name="connsiteY28" fmla="*/ 271922 h 319888"/>
                <a:gd name="connsiteX29" fmla="*/ 230658 w 240451"/>
                <a:gd name="connsiteY29" fmla="*/ 257735 h 319888"/>
                <a:gd name="connsiteX30" fmla="*/ 240451 w 240451"/>
                <a:gd name="connsiteY30" fmla="*/ 300972 h 3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451" h="319888">
                  <a:moveTo>
                    <a:pt x="240451" y="300972"/>
                  </a:moveTo>
                  <a:cubicBezTo>
                    <a:pt x="224917" y="310430"/>
                    <a:pt x="198237" y="319888"/>
                    <a:pt x="167843" y="319888"/>
                  </a:cubicBezTo>
                  <a:cubicBezTo>
                    <a:pt x="124616" y="319888"/>
                    <a:pt x="85441" y="302661"/>
                    <a:pt x="60451" y="270908"/>
                  </a:cubicBezTo>
                  <a:cubicBezTo>
                    <a:pt x="45253" y="253343"/>
                    <a:pt x="34784" y="229698"/>
                    <a:pt x="30394" y="199972"/>
                  </a:cubicBezTo>
                  <a:lnTo>
                    <a:pt x="0" y="199972"/>
                  </a:lnTo>
                  <a:lnTo>
                    <a:pt x="0" y="170922"/>
                  </a:lnTo>
                  <a:lnTo>
                    <a:pt x="26679" y="170922"/>
                  </a:lnTo>
                  <a:cubicBezTo>
                    <a:pt x="26679" y="168558"/>
                    <a:pt x="26679" y="165855"/>
                    <a:pt x="26679" y="163153"/>
                  </a:cubicBezTo>
                  <a:cubicBezTo>
                    <a:pt x="26679" y="157411"/>
                    <a:pt x="27017" y="151330"/>
                    <a:pt x="27692" y="145926"/>
                  </a:cubicBezTo>
                  <a:lnTo>
                    <a:pt x="0" y="145926"/>
                  </a:lnTo>
                  <a:lnTo>
                    <a:pt x="0" y="116538"/>
                  </a:lnTo>
                  <a:lnTo>
                    <a:pt x="31745" y="116538"/>
                  </a:lnTo>
                  <a:cubicBezTo>
                    <a:pt x="37486" y="87488"/>
                    <a:pt x="50319" y="62829"/>
                    <a:pt x="67543" y="44588"/>
                  </a:cubicBezTo>
                  <a:cubicBezTo>
                    <a:pt x="93209" y="16214"/>
                    <a:pt x="127993" y="0"/>
                    <a:pt x="170207" y="0"/>
                  </a:cubicBezTo>
                  <a:cubicBezTo>
                    <a:pt x="198575" y="0"/>
                    <a:pt x="222553" y="7094"/>
                    <a:pt x="238087" y="14863"/>
                  </a:cubicBezTo>
                  <a:lnTo>
                    <a:pt x="226267" y="59113"/>
                  </a:lnTo>
                  <a:cubicBezTo>
                    <a:pt x="213772" y="52358"/>
                    <a:pt x="194522" y="46277"/>
                    <a:pt x="172909" y="46277"/>
                  </a:cubicBezTo>
                  <a:cubicBezTo>
                    <a:pt x="149269" y="46277"/>
                    <a:pt x="128331" y="54722"/>
                    <a:pt x="112458" y="72287"/>
                  </a:cubicBezTo>
                  <a:cubicBezTo>
                    <a:pt x="102327" y="82759"/>
                    <a:pt x="95235" y="98297"/>
                    <a:pt x="91520" y="116538"/>
                  </a:cubicBezTo>
                  <a:lnTo>
                    <a:pt x="216136" y="116538"/>
                  </a:lnTo>
                  <a:lnTo>
                    <a:pt x="216136" y="145926"/>
                  </a:lnTo>
                  <a:lnTo>
                    <a:pt x="85779" y="145926"/>
                  </a:lnTo>
                  <a:cubicBezTo>
                    <a:pt x="84766" y="150993"/>
                    <a:pt x="84766" y="156735"/>
                    <a:pt x="84766" y="162477"/>
                  </a:cubicBezTo>
                  <a:cubicBezTo>
                    <a:pt x="84766" y="165180"/>
                    <a:pt x="84766" y="167544"/>
                    <a:pt x="84766" y="170584"/>
                  </a:cubicBezTo>
                  <a:lnTo>
                    <a:pt x="216136" y="170584"/>
                  </a:lnTo>
                  <a:lnTo>
                    <a:pt x="216136" y="199634"/>
                  </a:lnTo>
                  <a:lnTo>
                    <a:pt x="90169" y="199634"/>
                  </a:lnTo>
                  <a:cubicBezTo>
                    <a:pt x="93546" y="220240"/>
                    <a:pt x="100638" y="235440"/>
                    <a:pt x="110770" y="246250"/>
                  </a:cubicBezTo>
                  <a:cubicBezTo>
                    <a:pt x="126980" y="263815"/>
                    <a:pt x="149607" y="271922"/>
                    <a:pt x="174597" y="271922"/>
                  </a:cubicBezTo>
                  <a:cubicBezTo>
                    <a:pt x="197900" y="271922"/>
                    <a:pt x="219851" y="263815"/>
                    <a:pt x="230658" y="257735"/>
                  </a:cubicBezTo>
                  <a:lnTo>
                    <a:pt x="240451" y="300972"/>
                  </a:lnTo>
                  <a:close/>
                </a:path>
              </a:pathLst>
            </a:custGeom>
            <a:grpFill/>
            <a:ln w="3371" cap="flat">
              <a:noFill/>
              <a:prstDash val="solid"/>
              <a:miter/>
            </a:ln>
          </p:spPr>
          <p:txBody>
            <a:bodyPr rtlCol="0" anchor="ctr"/>
            <a:lstStyle/>
            <a:p>
              <a:endParaRPr lang="en-US"/>
            </a:p>
          </p:txBody>
        </p:sp>
      </p:grpSp>
    </p:spTree>
    <p:extLst>
      <p:ext uri="{BB962C8B-B14F-4D97-AF65-F5344CB8AC3E}">
        <p14:creationId xmlns:p14="http://schemas.microsoft.com/office/powerpoint/2010/main" val="2312915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EDA13E"/>
                </a:solidFill>
              </a:rPr>
              <a:t>Current Ratio - Beispiel</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1969003" y="1849190"/>
            <a:ext cx="9634418" cy="4413386"/>
          </a:xfrm>
        </p:spPr>
        <p:txBody>
          <a:bodyPr>
            <a:normAutofit fontScale="92500"/>
          </a:bodyPr>
          <a:lstStyle/>
          <a:p>
            <a:pPr marL="15875" indent="-15875">
              <a:lnSpc>
                <a:spcPts val="2280"/>
              </a:lnSpc>
              <a:spcBef>
                <a:spcPts val="0"/>
              </a:spcBef>
            </a:pPr>
            <a:r>
              <a:rPr lang="en-US" sz="2200" dirty="0"/>
              <a:t>Wir haben zwei Unternehmen - Unternehmen X und Unternehmen Y - und beide </a:t>
            </a:r>
            <a:r>
              <a:rPr lang="en-US" sz="2200" dirty="0" err="1"/>
              <a:t>haben</a:t>
            </a:r>
            <a:r>
              <a:rPr lang="en-US" sz="2200" dirty="0"/>
              <a:t> </a:t>
            </a:r>
            <a:r>
              <a:rPr lang="en-US" sz="2200" dirty="0" err="1"/>
              <a:t>eine</a:t>
            </a:r>
            <a:r>
              <a:rPr lang="en-US" sz="2200" dirty="0"/>
              <a:t> Current Ratio von 1. </a:t>
            </a:r>
          </a:p>
          <a:p>
            <a:pPr marL="15875" indent="-15875">
              <a:lnSpc>
                <a:spcPts val="2280"/>
              </a:lnSpc>
              <a:spcBef>
                <a:spcPts val="0"/>
              </a:spcBef>
            </a:pPr>
            <a:endParaRPr lang="en-US" sz="2200" dirty="0"/>
          </a:p>
          <a:p>
            <a:pPr marL="15875" indent="-15875">
              <a:lnSpc>
                <a:spcPts val="2280"/>
              </a:lnSpc>
              <a:spcBef>
                <a:spcPts val="0"/>
              </a:spcBef>
            </a:pPr>
            <a:r>
              <a:rPr lang="en-US" sz="2200" dirty="0"/>
              <a:t>Im Laufe der Zeit macht Unternehmen X zu viele Schulden oder hat keine liquiden Mittel mehr. Wenn es schlimmer wird, </a:t>
            </a:r>
            <a:r>
              <a:rPr lang="en-US" sz="2200" dirty="0" err="1"/>
              <a:t>kann</a:t>
            </a:r>
            <a:r>
              <a:rPr lang="en-US" sz="2200" dirty="0"/>
              <a:t> dies zu Solvenzproblemen führen. </a:t>
            </a:r>
          </a:p>
          <a:p>
            <a:pPr marL="15875" indent="-15875">
              <a:lnSpc>
                <a:spcPts val="2280"/>
              </a:lnSpc>
              <a:spcBef>
                <a:spcPts val="0"/>
              </a:spcBef>
            </a:pPr>
            <a:endParaRPr lang="en-US" sz="2200" dirty="0"/>
          </a:p>
          <a:p>
            <a:pPr marL="15875" indent="-15875">
              <a:lnSpc>
                <a:spcPts val="2280"/>
              </a:lnSpc>
              <a:spcBef>
                <a:spcPts val="0"/>
              </a:spcBef>
            </a:pPr>
            <a:r>
              <a:rPr lang="de-DE" sz="2200" dirty="0"/>
              <a:t>Andererseits ist bei Unternehmen Y ein positiver Trend zu verzeichnen, was auf einen schnelleren Umsatz, bessere Rückflüsse oder einen Schuldenabbau hindeuten kann</a:t>
            </a:r>
            <a:r>
              <a:rPr lang="en-US" sz="2200" dirty="0"/>
              <a:t>.</a:t>
            </a:r>
          </a:p>
          <a:p>
            <a:pPr marL="15875" indent="-15875">
              <a:lnSpc>
                <a:spcPts val="2280"/>
              </a:lnSpc>
              <a:spcBef>
                <a:spcPts val="0"/>
              </a:spcBef>
            </a:pPr>
            <a:endParaRPr lang="en-US" sz="2200" dirty="0"/>
          </a:p>
          <a:p>
            <a:pPr marL="15875" indent="-15875">
              <a:lnSpc>
                <a:spcPts val="2280"/>
              </a:lnSpc>
              <a:spcBef>
                <a:spcPts val="0"/>
              </a:spcBef>
            </a:pPr>
            <a:r>
              <a:rPr lang="de-DE" sz="2200" dirty="0"/>
              <a:t>Ein weiterer Faktor, den es zu berücksichtigen gilt, ist, dass eine höhere Volatilität des aktuellen Verhältnisses eines Unternehmens - in diesem Fall des Unternehmens X -, das sich innerhalb eines Jahres von 1,35 auf 1,05 ändert, auf ein erhöhtes operatives Risiko hinweist und den Wert des Unternehmens untergraben kann.</a:t>
            </a: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spTree>
    <p:extLst>
      <p:ext uri="{BB962C8B-B14F-4D97-AF65-F5344CB8AC3E}">
        <p14:creationId xmlns:p14="http://schemas.microsoft.com/office/powerpoint/2010/main" val="1985680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F16924"/>
                </a:solidFill>
              </a:rPr>
              <a:t>Quick Ratio- Beispiel</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nSpc>
                <a:spcPts val="2280"/>
              </a:lnSpc>
              <a:spcBef>
                <a:spcPts val="0"/>
              </a:spcBef>
            </a:pPr>
            <a:r>
              <a:rPr lang="en-US" sz="2200" dirty="0"/>
              <a:t>Im Folgenden wird die Quick Ratio auf der Grundlage der Zahlen in den Bilanzen der beiden führenden Wettbewerber im Bereich der Körperpflegemittelindustrie, </a:t>
            </a:r>
            <a:r>
              <a:rPr lang="en-US" sz="2200" i="1" dirty="0"/>
              <a:t>Procter &amp; Gamble </a:t>
            </a:r>
            <a:r>
              <a:rPr lang="en-US" sz="2200" dirty="0"/>
              <a:t>und </a:t>
            </a:r>
            <a:r>
              <a:rPr lang="en-US" sz="2200" i="1" dirty="0"/>
              <a:t>Johnson &amp; Johnson</a:t>
            </a:r>
            <a:r>
              <a:rPr lang="en-US" sz="2200" dirty="0"/>
              <a:t>, für das im Jahr 2021 endende Geschäftsjahr berechnet.</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aphicFrame>
        <p:nvGraphicFramePr>
          <p:cNvPr id="9" name="Tablica 4">
            <a:extLst>
              <a:ext uri="{FF2B5EF4-FFF2-40B4-BE49-F238E27FC236}">
                <a16:creationId xmlns:a16="http://schemas.microsoft.com/office/drawing/2014/main" id="{A869E491-CC77-3CF3-8487-12E780FC7094}"/>
              </a:ext>
            </a:extLst>
          </p:cNvPr>
          <p:cNvGraphicFramePr>
            <a:graphicFrameLocks noGrp="1"/>
          </p:cNvGraphicFramePr>
          <p:nvPr>
            <p:extLst>
              <p:ext uri="{D42A27DB-BD31-4B8C-83A1-F6EECF244321}">
                <p14:modId xmlns:p14="http://schemas.microsoft.com/office/powerpoint/2010/main" val="2656180571"/>
              </p:ext>
            </p:extLst>
          </p:nvPr>
        </p:nvGraphicFramePr>
        <p:xfrm>
          <a:off x="2637938" y="3217495"/>
          <a:ext cx="8741262" cy="2287296"/>
        </p:xfrm>
        <a:graphic>
          <a:graphicData uri="http://schemas.openxmlformats.org/drawingml/2006/table">
            <a:tbl>
              <a:tblPr firstRow="1" bandRow="1">
                <a:tableStyleId>{5C22544A-7EE6-4342-B048-85BDC9FD1C3A}</a:tableStyleId>
              </a:tblPr>
              <a:tblGrid>
                <a:gridCol w="2913754">
                  <a:extLst>
                    <a:ext uri="{9D8B030D-6E8A-4147-A177-3AD203B41FA5}">
                      <a16:colId xmlns:a16="http://schemas.microsoft.com/office/drawing/2014/main" val="3482777810"/>
                    </a:ext>
                  </a:extLst>
                </a:gridCol>
                <a:gridCol w="2913754">
                  <a:extLst>
                    <a:ext uri="{9D8B030D-6E8A-4147-A177-3AD203B41FA5}">
                      <a16:colId xmlns:a16="http://schemas.microsoft.com/office/drawing/2014/main" val="2923177127"/>
                    </a:ext>
                  </a:extLst>
                </a:gridCol>
                <a:gridCol w="2913754">
                  <a:extLst>
                    <a:ext uri="{9D8B030D-6E8A-4147-A177-3AD203B41FA5}">
                      <a16:colId xmlns:a16="http://schemas.microsoft.com/office/drawing/2014/main" val="3688832818"/>
                    </a:ext>
                  </a:extLst>
                </a:gridCol>
              </a:tblGrid>
              <a:tr h="549072">
                <a:tc>
                  <a:txBody>
                    <a:bodyPr/>
                    <a:lstStyle/>
                    <a:p>
                      <a:pPr algn="l" fontAlgn="b"/>
                      <a:r>
                        <a:rPr lang="en-US" b="1" i="1" dirty="0">
                          <a:effectLst/>
                        </a:rPr>
                        <a:t>(in $Millionen)</a:t>
                      </a:r>
                      <a:endParaRPr lang="en-US" b="1" dirty="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fontAlgn="b"/>
                      <a:r>
                        <a:rPr lang="en-US" b="1" dirty="0">
                          <a:effectLst/>
                          <a:latin typeface="Cabin-semi-bold"/>
                        </a:rPr>
                        <a:t>  Procter &amp; Gamble</a:t>
                      </a:r>
                      <a:endParaRPr lang="en-US" b="1" dirty="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fontAlgn="b"/>
                      <a:r>
                        <a:rPr lang="en-US" b="1" dirty="0">
                          <a:effectLst/>
                          <a:latin typeface="Cabin-semi-bold"/>
                        </a:rPr>
                        <a:t>  Johnson &amp; Johnson</a:t>
                      </a:r>
                      <a:endParaRPr lang="en-US" b="1" dirty="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99444426"/>
                  </a:ext>
                </a:extLst>
              </a:tr>
              <a:tr h="549072">
                <a:tc>
                  <a:txBody>
                    <a:bodyPr/>
                    <a:lstStyle/>
                    <a:p>
                      <a:pPr algn="l"/>
                      <a:r>
                        <a:rPr lang="en-US" dirty="0">
                          <a:solidFill>
                            <a:srgbClr val="595959"/>
                          </a:solidFill>
                          <a:effectLst/>
                        </a:rPr>
                        <a:t>Schnelles Vermögen (A)*</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$15,013</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$46,891</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2998584"/>
                  </a:ext>
                </a:extLst>
              </a:tr>
              <a:tr h="549072">
                <a:tc>
                  <a:txBody>
                    <a:bodyPr/>
                    <a:lstStyle/>
                    <a:p>
                      <a:pPr algn="l"/>
                      <a:r>
                        <a:rPr lang="en-US" dirty="0">
                          <a:solidFill>
                            <a:srgbClr val="595959"/>
                          </a:solidFill>
                          <a:effectLst/>
                        </a:rPr>
                        <a:t>Kurzfristige Verbindlichkeiten (B)</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$33,132</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solidFill>
                            <a:srgbClr val="595959"/>
                          </a:solidFill>
                          <a:effectLst/>
                        </a:rPr>
                        <a:t>  $45,226</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722052"/>
                  </a:ext>
                </a:extLst>
              </a:tr>
              <a:tr h="549072">
                <a:tc>
                  <a:txBody>
                    <a:bodyPr/>
                    <a:lstStyle/>
                    <a:p>
                      <a:pPr algn="l"/>
                      <a:r>
                        <a:rPr lang="en-US" b="1" dirty="0">
                          <a:solidFill>
                            <a:srgbClr val="595959"/>
                          </a:solidFill>
                          <a:effectLst/>
                          <a:latin typeface="Cabin-semi-bold"/>
                        </a:rPr>
                        <a:t>Quick Ratio (A/B)</a:t>
                      </a:r>
                      <a:endParaRPr lang="en-US" dirty="0">
                        <a:solidFill>
                          <a:srgbClr val="595959"/>
                        </a:solidFill>
                        <a:effectLst/>
                      </a:endParaRP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b="1" dirty="0">
                          <a:solidFill>
                            <a:srgbClr val="595959"/>
                          </a:solidFill>
                          <a:effectLst/>
                          <a:latin typeface="Cabin-semi-bold"/>
                        </a:rPr>
                        <a:t>  0.45</a:t>
                      </a:r>
                      <a:endParaRPr lang="en-US" dirty="0">
                        <a:solidFill>
                          <a:srgbClr val="595959"/>
                        </a:solidFill>
                        <a:effectLst/>
                      </a:endParaRP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b="1" dirty="0">
                          <a:solidFill>
                            <a:srgbClr val="595959"/>
                          </a:solidFill>
                          <a:effectLst/>
                          <a:latin typeface="Cabin-semi-bold"/>
                        </a:rPr>
                        <a:t>  1.04</a:t>
                      </a:r>
                      <a:endParaRPr lang="en-US" dirty="0">
                        <a:solidFill>
                          <a:srgbClr val="595959"/>
                        </a:solidFill>
                        <a:effectLst/>
                      </a:endParaRP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5840404"/>
                  </a:ext>
                </a:extLst>
              </a:tr>
            </a:tbl>
          </a:graphicData>
        </a:graphic>
      </p:graphicFrame>
      <p:sp>
        <p:nvSpPr>
          <p:cNvPr id="10" name="Textfeld 9">
            <a:extLst>
              <a:ext uri="{FF2B5EF4-FFF2-40B4-BE49-F238E27FC236}">
                <a16:creationId xmlns:a16="http://schemas.microsoft.com/office/drawing/2014/main" id="{DBDE00F3-EF76-AC14-FAAB-D0F0A74013F4}"/>
              </a:ext>
            </a:extLst>
          </p:cNvPr>
          <p:cNvSpPr txBox="1"/>
          <p:nvPr/>
        </p:nvSpPr>
        <p:spPr>
          <a:xfrm>
            <a:off x="2637938" y="5674828"/>
            <a:ext cx="5061098" cy="338554"/>
          </a:xfrm>
          <a:prstGeom prst="rect">
            <a:avLst/>
          </a:prstGeom>
          <a:noFill/>
        </p:spPr>
        <p:txBody>
          <a:bodyPr wrap="square" rtlCol="0">
            <a:spAutoFit/>
          </a:bodyPr>
          <a:lstStyle/>
          <a:p>
            <a:r>
              <a:rPr lang="de-DE" sz="1600" dirty="0">
                <a:solidFill>
                  <a:srgbClr val="595959"/>
                </a:solidFill>
              </a:rPr>
              <a:t>*Umlaufvermögen abzüglich der Rücklagen</a:t>
            </a:r>
          </a:p>
        </p:txBody>
      </p:sp>
    </p:spTree>
    <p:extLst>
      <p:ext uri="{BB962C8B-B14F-4D97-AF65-F5344CB8AC3E}">
        <p14:creationId xmlns:p14="http://schemas.microsoft.com/office/powerpoint/2010/main" val="1919818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D1D3617-02CF-3274-B1F1-6DEB38D21A79}"/>
              </a:ext>
            </a:extLst>
          </p:cNvPr>
          <p:cNvGrpSpPr/>
          <p:nvPr/>
        </p:nvGrpSpPr>
        <p:grpSpPr>
          <a:xfrm>
            <a:off x="8204468" y="1713569"/>
            <a:ext cx="3238500" cy="5076000"/>
            <a:chOff x="6870004" y="6898240"/>
            <a:chExt cx="5120108" cy="8025215"/>
          </a:xfrm>
          <a:solidFill>
            <a:srgbClr val="083553"/>
          </a:solidFill>
        </p:grpSpPr>
        <p:sp>
          <p:nvSpPr>
            <p:cNvPr id="13" name="Freeform 167">
              <a:extLst>
                <a:ext uri="{FF2B5EF4-FFF2-40B4-BE49-F238E27FC236}">
                  <a16:creationId xmlns:a16="http://schemas.microsoft.com/office/drawing/2014/main" id="{A0DB2A5F-9C09-4B42-DEC1-ACCB0D925737}"/>
                </a:ext>
              </a:extLst>
            </p:cNvPr>
            <p:cNvSpPr>
              <a:spLocks noChangeArrowheads="1"/>
            </p:cNvSpPr>
            <p:nvPr/>
          </p:nvSpPr>
          <p:spPr bwMode="auto">
            <a:xfrm>
              <a:off x="7102266" y="6898240"/>
              <a:ext cx="208382" cy="8025215"/>
            </a:xfrm>
            <a:custGeom>
              <a:avLst/>
              <a:gdLst>
                <a:gd name="T0" fmla="*/ 82 w 165"/>
                <a:gd name="T1" fmla="*/ 5191 h 5192"/>
                <a:gd name="T2" fmla="*/ 82 w 165"/>
                <a:gd name="T3" fmla="*/ 5191 h 5192"/>
                <a:gd name="T4" fmla="*/ 82 w 165"/>
                <a:gd name="T5" fmla="*/ 5191 h 5192"/>
                <a:gd name="T6" fmla="*/ 0 w 165"/>
                <a:gd name="T7" fmla="*/ 5109 h 5192"/>
                <a:gd name="T8" fmla="*/ 0 w 165"/>
                <a:gd name="T9" fmla="*/ 82 h 5192"/>
                <a:gd name="T10" fmla="*/ 0 w 165"/>
                <a:gd name="T11" fmla="*/ 82 h 5192"/>
                <a:gd name="T12" fmla="*/ 82 w 165"/>
                <a:gd name="T13" fmla="*/ 0 h 5192"/>
                <a:gd name="T14" fmla="*/ 82 w 165"/>
                <a:gd name="T15" fmla="*/ 0 h 5192"/>
                <a:gd name="T16" fmla="*/ 164 w 165"/>
                <a:gd name="T17" fmla="*/ 82 h 5192"/>
                <a:gd name="T18" fmla="*/ 164 w 165"/>
                <a:gd name="T19" fmla="*/ 5109 h 5192"/>
                <a:gd name="T20" fmla="*/ 164 w 165"/>
                <a:gd name="T21" fmla="*/ 5109 h 5192"/>
                <a:gd name="T22" fmla="*/ 82 w 165"/>
                <a:gd name="T23" fmla="*/ 5191 h 5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192">
                  <a:moveTo>
                    <a:pt x="82" y="5191"/>
                  </a:moveTo>
                  <a:lnTo>
                    <a:pt x="82" y="5191"/>
                  </a:lnTo>
                  <a:lnTo>
                    <a:pt x="82" y="5191"/>
                  </a:lnTo>
                  <a:cubicBezTo>
                    <a:pt x="37" y="5191"/>
                    <a:pt x="0" y="5155"/>
                    <a:pt x="0" y="5109"/>
                  </a:cubicBezTo>
                  <a:lnTo>
                    <a:pt x="0" y="82"/>
                  </a:lnTo>
                  <a:lnTo>
                    <a:pt x="0" y="82"/>
                  </a:lnTo>
                  <a:cubicBezTo>
                    <a:pt x="0" y="37"/>
                    <a:pt x="37" y="0"/>
                    <a:pt x="82" y="0"/>
                  </a:cubicBezTo>
                  <a:lnTo>
                    <a:pt x="82" y="0"/>
                  </a:lnTo>
                  <a:cubicBezTo>
                    <a:pt x="127" y="0"/>
                    <a:pt x="164" y="37"/>
                    <a:pt x="164" y="82"/>
                  </a:cubicBezTo>
                  <a:lnTo>
                    <a:pt x="164" y="5109"/>
                  </a:lnTo>
                  <a:lnTo>
                    <a:pt x="164" y="5109"/>
                  </a:lnTo>
                  <a:cubicBezTo>
                    <a:pt x="164" y="5155"/>
                    <a:pt x="127" y="5191"/>
                    <a:pt x="82" y="5191"/>
                  </a:cubicBezTo>
                </a:path>
              </a:pathLst>
            </a:custGeom>
            <a:grpFill/>
            <a:ln>
              <a:noFill/>
            </a:ln>
            <a:effectLst/>
          </p:spPr>
          <p:txBody>
            <a:bodyPr wrap="none" anchor="ctr"/>
            <a:lstStyle/>
            <a:p>
              <a:endParaRPr lang="en-US"/>
            </a:p>
          </p:txBody>
        </p:sp>
        <p:sp>
          <p:nvSpPr>
            <p:cNvPr id="14" name="Freeform 168">
              <a:extLst>
                <a:ext uri="{FF2B5EF4-FFF2-40B4-BE49-F238E27FC236}">
                  <a16:creationId xmlns:a16="http://schemas.microsoft.com/office/drawing/2014/main" id="{44E69BEB-3ED6-81EF-5C07-E304A8216BB5}"/>
                </a:ext>
              </a:extLst>
            </p:cNvPr>
            <p:cNvSpPr>
              <a:spLocks noChangeArrowheads="1"/>
            </p:cNvSpPr>
            <p:nvPr/>
          </p:nvSpPr>
          <p:spPr bwMode="auto">
            <a:xfrm>
              <a:off x="6870004" y="7213087"/>
              <a:ext cx="5120108" cy="196133"/>
            </a:xfrm>
            <a:custGeom>
              <a:avLst/>
              <a:gdLst>
                <a:gd name="T0" fmla="*/ 4375 w 4376"/>
                <a:gd name="T1" fmla="*/ 83 h 166"/>
                <a:gd name="T2" fmla="*/ 4375 w 4376"/>
                <a:gd name="T3" fmla="*/ 83 h 166"/>
                <a:gd name="T4" fmla="*/ 4375 w 4376"/>
                <a:gd name="T5" fmla="*/ 83 h 166"/>
                <a:gd name="T6" fmla="*/ 4293 w 4376"/>
                <a:gd name="T7" fmla="*/ 165 h 166"/>
                <a:gd name="T8" fmla="*/ 82 w 4376"/>
                <a:gd name="T9" fmla="*/ 165 h 166"/>
                <a:gd name="T10" fmla="*/ 82 w 4376"/>
                <a:gd name="T11" fmla="*/ 165 h 166"/>
                <a:gd name="T12" fmla="*/ 0 w 4376"/>
                <a:gd name="T13" fmla="*/ 83 h 166"/>
                <a:gd name="T14" fmla="*/ 0 w 4376"/>
                <a:gd name="T15" fmla="*/ 83 h 166"/>
                <a:gd name="T16" fmla="*/ 82 w 4376"/>
                <a:gd name="T17" fmla="*/ 0 h 166"/>
                <a:gd name="T18" fmla="*/ 4293 w 4376"/>
                <a:gd name="T19" fmla="*/ 0 h 166"/>
                <a:gd name="T20" fmla="*/ 4293 w 4376"/>
                <a:gd name="T21" fmla="*/ 0 h 166"/>
                <a:gd name="T22" fmla="*/ 4375 w 4376"/>
                <a:gd name="T23"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6" h="166">
                  <a:moveTo>
                    <a:pt x="4375" y="83"/>
                  </a:moveTo>
                  <a:lnTo>
                    <a:pt x="4375" y="83"/>
                  </a:lnTo>
                  <a:lnTo>
                    <a:pt x="4375" y="83"/>
                  </a:lnTo>
                  <a:cubicBezTo>
                    <a:pt x="4375" y="128"/>
                    <a:pt x="4339" y="165"/>
                    <a:pt x="4293" y="165"/>
                  </a:cubicBezTo>
                  <a:lnTo>
                    <a:pt x="82" y="165"/>
                  </a:lnTo>
                  <a:lnTo>
                    <a:pt x="82" y="165"/>
                  </a:lnTo>
                  <a:cubicBezTo>
                    <a:pt x="37" y="165"/>
                    <a:pt x="0" y="128"/>
                    <a:pt x="0" y="83"/>
                  </a:cubicBezTo>
                  <a:lnTo>
                    <a:pt x="0" y="83"/>
                  </a:lnTo>
                  <a:cubicBezTo>
                    <a:pt x="0" y="38"/>
                    <a:pt x="37" y="0"/>
                    <a:pt x="82" y="0"/>
                  </a:cubicBezTo>
                  <a:lnTo>
                    <a:pt x="4293" y="0"/>
                  </a:lnTo>
                  <a:lnTo>
                    <a:pt x="4293" y="0"/>
                  </a:lnTo>
                  <a:cubicBezTo>
                    <a:pt x="4339" y="0"/>
                    <a:pt x="4375" y="38"/>
                    <a:pt x="4375" y="83"/>
                  </a:cubicBezTo>
                </a:path>
              </a:pathLst>
            </a:custGeom>
            <a:grpFill/>
            <a:ln>
              <a:noFill/>
            </a:ln>
            <a:effectLst/>
          </p:spPr>
          <p:txBody>
            <a:bodyPr wrap="none" anchor="ctr"/>
            <a:lstStyle/>
            <a:p>
              <a:endParaRPr lang="en-US"/>
            </a:p>
          </p:txBody>
        </p:sp>
        <p:sp>
          <p:nvSpPr>
            <p:cNvPr id="15" name="Freeform 169">
              <a:extLst>
                <a:ext uri="{FF2B5EF4-FFF2-40B4-BE49-F238E27FC236}">
                  <a16:creationId xmlns:a16="http://schemas.microsoft.com/office/drawing/2014/main" id="{708E90EA-FE79-28FE-528C-ABE8D00A3E8E}"/>
                </a:ext>
              </a:extLst>
            </p:cNvPr>
            <p:cNvSpPr>
              <a:spLocks noChangeArrowheads="1"/>
            </p:cNvSpPr>
            <p:nvPr/>
          </p:nvSpPr>
          <p:spPr bwMode="auto">
            <a:xfrm>
              <a:off x="7593908" y="7659308"/>
              <a:ext cx="3767821" cy="2111011"/>
            </a:xfrm>
            <a:custGeom>
              <a:avLst/>
              <a:gdLst>
                <a:gd name="T0" fmla="*/ 3167 w 3219"/>
                <a:gd name="T1" fmla="*/ 1801 h 1802"/>
                <a:gd name="T2" fmla="*/ 52 w 3219"/>
                <a:gd name="T3" fmla="*/ 1801 h 1802"/>
                <a:gd name="T4" fmla="*/ 52 w 3219"/>
                <a:gd name="T5" fmla="*/ 1801 h 1802"/>
                <a:gd name="T6" fmla="*/ 0 w 3219"/>
                <a:gd name="T7" fmla="*/ 1750 h 1802"/>
                <a:gd name="T8" fmla="*/ 0 w 3219"/>
                <a:gd name="T9" fmla="*/ 50 h 1802"/>
                <a:gd name="T10" fmla="*/ 0 w 3219"/>
                <a:gd name="T11" fmla="*/ 50 h 1802"/>
                <a:gd name="T12" fmla="*/ 52 w 3219"/>
                <a:gd name="T13" fmla="*/ 0 h 1802"/>
                <a:gd name="T14" fmla="*/ 3167 w 3219"/>
                <a:gd name="T15" fmla="*/ 0 h 1802"/>
                <a:gd name="T16" fmla="*/ 3167 w 3219"/>
                <a:gd name="T17" fmla="*/ 0 h 1802"/>
                <a:gd name="T18" fmla="*/ 3218 w 3219"/>
                <a:gd name="T19" fmla="*/ 50 h 1802"/>
                <a:gd name="T20" fmla="*/ 3218 w 3219"/>
                <a:gd name="T21" fmla="*/ 1750 h 1802"/>
                <a:gd name="T22" fmla="*/ 3218 w 3219"/>
                <a:gd name="T23" fmla="*/ 1750 h 1802"/>
                <a:gd name="T24" fmla="*/ 3167 w 3219"/>
                <a:gd name="T25" fmla="*/ 1801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9" h="1802">
                  <a:moveTo>
                    <a:pt x="3167" y="1801"/>
                  </a:moveTo>
                  <a:lnTo>
                    <a:pt x="52" y="1801"/>
                  </a:lnTo>
                  <a:lnTo>
                    <a:pt x="52" y="1801"/>
                  </a:lnTo>
                  <a:cubicBezTo>
                    <a:pt x="23" y="1801"/>
                    <a:pt x="0" y="1778"/>
                    <a:pt x="0" y="1750"/>
                  </a:cubicBezTo>
                  <a:lnTo>
                    <a:pt x="0" y="50"/>
                  </a:lnTo>
                  <a:lnTo>
                    <a:pt x="0" y="50"/>
                  </a:lnTo>
                  <a:cubicBezTo>
                    <a:pt x="0" y="22"/>
                    <a:pt x="23" y="0"/>
                    <a:pt x="52" y="0"/>
                  </a:cubicBezTo>
                  <a:lnTo>
                    <a:pt x="3167" y="0"/>
                  </a:lnTo>
                  <a:lnTo>
                    <a:pt x="3167" y="0"/>
                  </a:lnTo>
                  <a:cubicBezTo>
                    <a:pt x="3195" y="0"/>
                    <a:pt x="3218" y="22"/>
                    <a:pt x="3218" y="50"/>
                  </a:cubicBezTo>
                  <a:lnTo>
                    <a:pt x="3218" y="1750"/>
                  </a:lnTo>
                  <a:lnTo>
                    <a:pt x="3218" y="1750"/>
                  </a:lnTo>
                  <a:cubicBezTo>
                    <a:pt x="3218" y="1778"/>
                    <a:pt x="3195" y="1801"/>
                    <a:pt x="3167" y="1801"/>
                  </a:cubicBezTo>
                </a:path>
              </a:pathLst>
            </a:custGeom>
            <a:solidFill>
              <a:schemeClr val="bg1">
                <a:lumMod val="95000"/>
              </a:schemeClr>
            </a:solidFill>
            <a:ln>
              <a:noFill/>
            </a:ln>
            <a:effectLst/>
          </p:spPr>
          <p:txBody>
            <a:bodyPr wrap="none" anchor="ctr"/>
            <a:lstStyle/>
            <a:p>
              <a:endParaRPr lang="en-US"/>
            </a:p>
          </p:txBody>
        </p:sp>
        <p:sp>
          <p:nvSpPr>
            <p:cNvPr id="16" name="Freeform 170">
              <a:extLst>
                <a:ext uri="{FF2B5EF4-FFF2-40B4-BE49-F238E27FC236}">
                  <a16:creationId xmlns:a16="http://schemas.microsoft.com/office/drawing/2014/main" id="{9063BCE1-7D8A-A30A-C4C9-137419C3BC73}"/>
                </a:ext>
              </a:extLst>
            </p:cNvPr>
            <p:cNvSpPr>
              <a:spLocks noChangeArrowheads="1"/>
            </p:cNvSpPr>
            <p:nvPr/>
          </p:nvSpPr>
          <p:spPr bwMode="auto">
            <a:xfrm>
              <a:off x="7752602"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4" y="501"/>
                    <a:pt x="0" y="476"/>
                    <a:pt x="0" y="446"/>
                  </a:cubicBezTo>
                  <a:lnTo>
                    <a:pt x="0" y="55"/>
                  </a:lnTo>
                  <a:lnTo>
                    <a:pt x="0" y="55"/>
                  </a:lnTo>
                  <a:cubicBezTo>
                    <a:pt x="0" y="25"/>
                    <a:pt x="24"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endParaRPr lang="en-US"/>
            </a:p>
          </p:txBody>
        </p:sp>
        <p:sp>
          <p:nvSpPr>
            <p:cNvPr id="17" name="Freeform 171">
              <a:extLst>
                <a:ext uri="{FF2B5EF4-FFF2-40B4-BE49-F238E27FC236}">
                  <a16:creationId xmlns:a16="http://schemas.microsoft.com/office/drawing/2014/main" id="{2CAC8E2B-4DE3-6371-849F-7F29385AE282}"/>
                </a:ext>
              </a:extLst>
            </p:cNvPr>
            <p:cNvSpPr>
              <a:spLocks noChangeArrowheads="1"/>
            </p:cNvSpPr>
            <p:nvPr/>
          </p:nvSpPr>
          <p:spPr bwMode="auto">
            <a:xfrm>
              <a:off x="11045575"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5" y="501"/>
                    <a:pt x="0" y="476"/>
                    <a:pt x="0" y="446"/>
                  </a:cubicBezTo>
                  <a:lnTo>
                    <a:pt x="0" y="55"/>
                  </a:lnTo>
                  <a:lnTo>
                    <a:pt x="0" y="55"/>
                  </a:lnTo>
                  <a:cubicBezTo>
                    <a:pt x="0" y="25"/>
                    <a:pt x="25"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endParaRPr lang="en-US"/>
            </a:p>
          </p:txBody>
        </p:sp>
      </p:grpSp>
      <p:grpSp>
        <p:nvGrpSpPr>
          <p:cNvPr id="19" name="Group 18">
            <a:extLst>
              <a:ext uri="{FF2B5EF4-FFF2-40B4-BE49-F238E27FC236}">
                <a16:creationId xmlns:a16="http://schemas.microsoft.com/office/drawing/2014/main" id="{B0A299BE-50AE-E57C-0E0D-90749A61F3D8}"/>
              </a:ext>
            </a:extLst>
          </p:cNvPr>
          <p:cNvGrpSpPr/>
          <p:nvPr/>
        </p:nvGrpSpPr>
        <p:grpSpPr>
          <a:xfrm>
            <a:off x="8754076" y="3937165"/>
            <a:ext cx="3238500" cy="2880000"/>
            <a:chOff x="6870004" y="6898240"/>
            <a:chExt cx="5120108" cy="4553320"/>
          </a:xfrm>
          <a:solidFill>
            <a:srgbClr val="083553"/>
          </a:solidFill>
        </p:grpSpPr>
        <p:sp>
          <p:nvSpPr>
            <p:cNvPr id="20" name="Freeform 167">
              <a:extLst>
                <a:ext uri="{FF2B5EF4-FFF2-40B4-BE49-F238E27FC236}">
                  <a16:creationId xmlns:a16="http://schemas.microsoft.com/office/drawing/2014/main" id="{E0A22E65-8FD9-E92B-EBEE-C8E0523C6458}"/>
                </a:ext>
              </a:extLst>
            </p:cNvPr>
            <p:cNvSpPr>
              <a:spLocks noChangeArrowheads="1"/>
            </p:cNvSpPr>
            <p:nvPr/>
          </p:nvSpPr>
          <p:spPr bwMode="auto">
            <a:xfrm>
              <a:off x="7102266" y="6898240"/>
              <a:ext cx="208382" cy="4553320"/>
            </a:xfrm>
            <a:custGeom>
              <a:avLst/>
              <a:gdLst>
                <a:gd name="T0" fmla="*/ 82 w 165"/>
                <a:gd name="T1" fmla="*/ 5191 h 5192"/>
                <a:gd name="T2" fmla="*/ 82 w 165"/>
                <a:gd name="T3" fmla="*/ 5191 h 5192"/>
                <a:gd name="T4" fmla="*/ 82 w 165"/>
                <a:gd name="T5" fmla="*/ 5191 h 5192"/>
                <a:gd name="T6" fmla="*/ 0 w 165"/>
                <a:gd name="T7" fmla="*/ 5109 h 5192"/>
                <a:gd name="T8" fmla="*/ 0 w 165"/>
                <a:gd name="T9" fmla="*/ 82 h 5192"/>
                <a:gd name="T10" fmla="*/ 0 w 165"/>
                <a:gd name="T11" fmla="*/ 82 h 5192"/>
                <a:gd name="T12" fmla="*/ 82 w 165"/>
                <a:gd name="T13" fmla="*/ 0 h 5192"/>
                <a:gd name="T14" fmla="*/ 82 w 165"/>
                <a:gd name="T15" fmla="*/ 0 h 5192"/>
                <a:gd name="T16" fmla="*/ 164 w 165"/>
                <a:gd name="T17" fmla="*/ 82 h 5192"/>
                <a:gd name="T18" fmla="*/ 164 w 165"/>
                <a:gd name="T19" fmla="*/ 5109 h 5192"/>
                <a:gd name="T20" fmla="*/ 164 w 165"/>
                <a:gd name="T21" fmla="*/ 5109 h 5192"/>
                <a:gd name="T22" fmla="*/ 82 w 165"/>
                <a:gd name="T23" fmla="*/ 5191 h 5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192">
                  <a:moveTo>
                    <a:pt x="82" y="5191"/>
                  </a:moveTo>
                  <a:lnTo>
                    <a:pt x="82" y="5191"/>
                  </a:lnTo>
                  <a:lnTo>
                    <a:pt x="82" y="5191"/>
                  </a:lnTo>
                  <a:cubicBezTo>
                    <a:pt x="37" y="5191"/>
                    <a:pt x="0" y="5155"/>
                    <a:pt x="0" y="5109"/>
                  </a:cubicBezTo>
                  <a:lnTo>
                    <a:pt x="0" y="82"/>
                  </a:lnTo>
                  <a:lnTo>
                    <a:pt x="0" y="82"/>
                  </a:lnTo>
                  <a:cubicBezTo>
                    <a:pt x="0" y="37"/>
                    <a:pt x="37" y="0"/>
                    <a:pt x="82" y="0"/>
                  </a:cubicBezTo>
                  <a:lnTo>
                    <a:pt x="82" y="0"/>
                  </a:lnTo>
                  <a:cubicBezTo>
                    <a:pt x="127" y="0"/>
                    <a:pt x="164" y="37"/>
                    <a:pt x="164" y="82"/>
                  </a:cubicBezTo>
                  <a:lnTo>
                    <a:pt x="164" y="5109"/>
                  </a:lnTo>
                  <a:lnTo>
                    <a:pt x="164" y="5109"/>
                  </a:lnTo>
                  <a:cubicBezTo>
                    <a:pt x="164" y="5155"/>
                    <a:pt x="127" y="5191"/>
                    <a:pt x="82" y="5191"/>
                  </a:cubicBezTo>
                </a:path>
              </a:pathLst>
            </a:custGeom>
            <a:grpFill/>
            <a:ln>
              <a:noFill/>
            </a:ln>
            <a:effectLst/>
          </p:spPr>
          <p:txBody>
            <a:bodyPr wrap="none" anchor="ctr"/>
            <a:lstStyle/>
            <a:p>
              <a:endParaRPr lang="en-US"/>
            </a:p>
          </p:txBody>
        </p:sp>
        <p:sp>
          <p:nvSpPr>
            <p:cNvPr id="21" name="Freeform 168">
              <a:extLst>
                <a:ext uri="{FF2B5EF4-FFF2-40B4-BE49-F238E27FC236}">
                  <a16:creationId xmlns:a16="http://schemas.microsoft.com/office/drawing/2014/main" id="{21E8739F-3558-4AED-511F-B99DDF44EA4E}"/>
                </a:ext>
              </a:extLst>
            </p:cNvPr>
            <p:cNvSpPr>
              <a:spLocks noChangeArrowheads="1"/>
            </p:cNvSpPr>
            <p:nvPr/>
          </p:nvSpPr>
          <p:spPr bwMode="auto">
            <a:xfrm>
              <a:off x="6870004" y="7213087"/>
              <a:ext cx="5120108" cy="196133"/>
            </a:xfrm>
            <a:custGeom>
              <a:avLst/>
              <a:gdLst>
                <a:gd name="T0" fmla="*/ 4375 w 4376"/>
                <a:gd name="T1" fmla="*/ 83 h 166"/>
                <a:gd name="T2" fmla="*/ 4375 w 4376"/>
                <a:gd name="T3" fmla="*/ 83 h 166"/>
                <a:gd name="T4" fmla="*/ 4375 w 4376"/>
                <a:gd name="T5" fmla="*/ 83 h 166"/>
                <a:gd name="T6" fmla="*/ 4293 w 4376"/>
                <a:gd name="T7" fmla="*/ 165 h 166"/>
                <a:gd name="T8" fmla="*/ 82 w 4376"/>
                <a:gd name="T9" fmla="*/ 165 h 166"/>
                <a:gd name="T10" fmla="*/ 82 w 4376"/>
                <a:gd name="T11" fmla="*/ 165 h 166"/>
                <a:gd name="T12" fmla="*/ 0 w 4376"/>
                <a:gd name="T13" fmla="*/ 83 h 166"/>
                <a:gd name="T14" fmla="*/ 0 w 4376"/>
                <a:gd name="T15" fmla="*/ 83 h 166"/>
                <a:gd name="T16" fmla="*/ 82 w 4376"/>
                <a:gd name="T17" fmla="*/ 0 h 166"/>
                <a:gd name="T18" fmla="*/ 4293 w 4376"/>
                <a:gd name="T19" fmla="*/ 0 h 166"/>
                <a:gd name="T20" fmla="*/ 4293 w 4376"/>
                <a:gd name="T21" fmla="*/ 0 h 166"/>
                <a:gd name="T22" fmla="*/ 4375 w 4376"/>
                <a:gd name="T23"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6" h="166">
                  <a:moveTo>
                    <a:pt x="4375" y="83"/>
                  </a:moveTo>
                  <a:lnTo>
                    <a:pt x="4375" y="83"/>
                  </a:lnTo>
                  <a:lnTo>
                    <a:pt x="4375" y="83"/>
                  </a:lnTo>
                  <a:cubicBezTo>
                    <a:pt x="4375" y="128"/>
                    <a:pt x="4339" y="165"/>
                    <a:pt x="4293" y="165"/>
                  </a:cubicBezTo>
                  <a:lnTo>
                    <a:pt x="82" y="165"/>
                  </a:lnTo>
                  <a:lnTo>
                    <a:pt x="82" y="165"/>
                  </a:lnTo>
                  <a:cubicBezTo>
                    <a:pt x="37" y="165"/>
                    <a:pt x="0" y="128"/>
                    <a:pt x="0" y="83"/>
                  </a:cubicBezTo>
                  <a:lnTo>
                    <a:pt x="0" y="83"/>
                  </a:lnTo>
                  <a:cubicBezTo>
                    <a:pt x="0" y="38"/>
                    <a:pt x="37" y="0"/>
                    <a:pt x="82" y="0"/>
                  </a:cubicBezTo>
                  <a:lnTo>
                    <a:pt x="4293" y="0"/>
                  </a:lnTo>
                  <a:lnTo>
                    <a:pt x="4293" y="0"/>
                  </a:lnTo>
                  <a:cubicBezTo>
                    <a:pt x="4339" y="0"/>
                    <a:pt x="4375" y="38"/>
                    <a:pt x="4375" y="83"/>
                  </a:cubicBezTo>
                </a:path>
              </a:pathLst>
            </a:custGeom>
            <a:grpFill/>
            <a:ln>
              <a:noFill/>
            </a:ln>
            <a:effectLst/>
          </p:spPr>
          <p:txBody>
            <a:bodyPr wrap="none" anchor="ctr"/>
            <a:lstStyle/>
            <a:p>
              <a:endParaRPr lang="en-US"/>
            </a:p>
          </p:txBody>
        </p:sp>
        <p:sp>
          <p:nvSpPr>
            <p:cNvPr id="22" name="Freeform 169">
              <a:extLst>
                <a:ext uri="{FF2B5EF4-FFF2-40B4-BE49-F238E27FC236}">
                  <a16:creationId xmlns:a16="http://schemas.microsoft.com/office/drawing/2014/main" id="{8B57A34B-D282-4634-5D9C-39C8052C4D51}"/>
                </a:ext>
              </a:extLst>
            </p:cNvPr>
            <p:cNvSpPr>
              <a:spLocks noChangeArrowheads="1"/>
            </p:cNvSpPr>
            <p:nvPr/>
          </p:nvSpPr>
          <p:spPr bwMode="auto">
            <a:xfrm>
              <a:off x="7593908" y="7659308"/>
              <a:ext cx="3767821" cy="2111011"/>
            </a:xfrm>
            <a:custGeom>
              <a:avLst/>
              <a:gdLst>
                <a:gd name="T0" fmla="*/ 3167 w 3219"/>
                <a:gd name="T1" fmla="*/ 1801 h 1802"/>
                <a:gd name="T2" fmla="*/ 52 w 3219"/>
                <a:gd name="T3" fmla="*/ 1801 h 1802"/>
                <a:gd name="T4" fmla="*/ 52 w 3219"/>
                <a:gd name="T5" fmla="*/ 1801 h 1802"/>
                <a:gd name="T6" fmla="*/ 0 w 3219"/>
                <a:gd name="T7" fmla="*/ 1750 h 1802"/>
                <a:gd name="T8" fmla="*/ 0 w 3219"/>
                <a:gd name="T9" fmla="*/ 50 h 1802"/>
                <a:gd name="T10" fmla="*/ 0 w 3219"/>
                <a:gd name="T11" fmla="*/ 50 h 1802"/>
                <a:gd name="T12" fmla="*/ 52 w 3219"/>
                <a:gd name="T13" fmla="*/ 0 h 1802"/>
                <a:gd name="T14" fmla="*/ 3167 w 3219"/>
                <a:gd name="T15" fmla="*/ 0 h 1802"/>
                <a:gd name="T16" fmla="*/ 3167 w 3219"/>
                <a:gd name="T17" fmla="*/ 0 h 1802"/>
                <a:gd name="T18" fmla="*/ 3218 w 3219"/>
                <a:gd name="T19" fmla="*/ 50 h 1802"/>
                <a:gd name="T20" fmla="*/ 3218 w 3219"/>
                <a:gd name="T21" fmla="*/ 1750 h 1802"/>
                <a:gd name="T22" fmla="*/ 3218 w 3219"/>
                <a:gd name="T23" fmla="*/ 1750 h 1802"/>
                <a:gd name="T24" fmla="*/ 3167 w 3219"/>
                <a:gd name="T25" fmla="*/ 1801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9" h="1802">
                  <a:moveTo>
                    <a:pt x="3167" y="1801"/>
                  </a:moveTo>
                  <a:lnTo>
                    <a:pt x="52" y="1801"/>
                  </a:lnTo>
                  <a:lnTo>
                    <a:pt x="52" y="1801"/>
                  </a:lnTo>
                  <a:cubicBezTo>
                    <a:pt x="23" y="1801"/>
                    <a:pt x="0" y="1778"/>
                    <a:pt x="0" y="1750"/>
                  </a:cubicBezTo>
                  <a:lnTo>
                    <a:pt x="0" y="50"/>
                  </a:lnTo>
                  <a:lnTo>
                    <a:pt x="0" y="50"/>
                  </a:lnTo>
                  <a:cubicBezTo>
                    <a:pt x="0" y="22"/>
                    <a:pt x="23" y="0"/>
                    <a:pt x="52" y="0"/>
                  </a:cubicBezTo>
                  <a:lnTo>
                    <a:pt x="3167" y="0"/>
                  </a:lnTo>
                  <a:lnTo>
                    <a:pt x="3167" y="0"/>
                  </a:lnTo>
                  <a:cubicBezTo>
                    <a:pt x="3195" y="0"/>
                    <a:pt x="3218" y="22"/>
                    <a:pt x="3218" y="50"/>
                  </a:cubicBezTo>
                  <a:lnTo>
                    <a:pt x="3218" y="1750"/>
                  </a:lnTo>
                  <a:lnTo>
                    <a:pt x="3218" y="1750"/>
                  </a:lnTo>
                  <a:cubicBezTo>
                    <a:pt x="3218" y="1778"/>
                    <a:pt x="3195" y="1801"/>
                    <a:pt x="3167" y="1801"/>
                  </a:cubicBezTo>
                </a:path>
              </a:pathLst>
            </a:custGeom>
            <a:solidFill>
              <a:schemeClr val="bg1">
                <a:lumMod val="95000"/>
              </a:schemeClr>
            </a:solidFill>
            <a:ln>
              <a:noFill/>
            </a:ln>
            <a:effectLst/>
          </p:spPr>
          <p:txBody>
            <a:bodyPr wrap="none" anchor="ctr"/>
            <a:lstStyle/>
            <a:p>
              <a:endParaRPr lang="en-US"/>
            </a:p>
          </p:txBody>
        </p:sp>
        <p:sp>
          <p:nvSpPr>
            <p:cNvPr id="23" name="Freeform 170">
              <a:extLst>
                <a:ext uri="{FF2B5EF4-FFF2-40B4-BE49-F238E27FC236}">
                  <a16:creationId xmlns:a16="http://schemas.microsoft.com/office/drawing/2014/main" id="{0D7E3AB7-2C91-AE16-FB81-CC53EF7D648A}"/>
                </a:ext>
              </a:extLst>
            </p:cNvPr>
            <p:cNvSpPr>
              <a:spLocks noChangeArrowheads="1"/>
            </p:cNvSpPr>
            <p:nvPr/>
          </p:nvSpPr>
          <p:spPr bwMode="auto">
            <a:xfrm>
              <a:off x="7752602"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4" y="501"/>
                    <a:pt x="0" y="476"/>
                    <a:pt x="0" y="446"/>
                  </a:cubicBezTo>
                  <a:lnTo>
                    <a:pt x="0" y="55"/>
                  </a:lnTo>
                  <a:lnTo>
                    <a:pt x="0" y="55"/>
                  </a:lnTo>
                  <a:cubicBezTo>
                    <a:pt x="0" y="25"/>
                    <a:pt x="24"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endParaRPr lang="en-US"/>
            </a:p>
          </p:txBody>
        </p:sp>
        <p:sp>
          <p:nvSpPr>
            <p:cNvPr id="24" name="Freeform 171">
              <a:extLst>
                <a:ext uri="{FF2B5EF4-FFF2-40B4-BE49-F238E27FC236}">
                  <a16:creationId xmlns:a16="http://schemas.microsoft.com/office/drawing/2014/main" id="{EB9FF067-DEC4-83AB-A9BA-0160156EDA79}"/>
                </a:ext>
              </a:extLst>
            </p:cNvPr>
            <p:cNvSpPr>
              <a:spLocks noChangeArrowheads="1"/>
            </p:cNvSpPr>
            <p:nvPr/>
          </p:nvSpPr>
          <p:spPr bwMode="auto">
            <a:xfrm>
              <a:off x="11045575"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5" y="501"/>
                    <a:pt x="0" y="476"/>
                    <a:pt x="0" y="446"/>
                  </a:cubicBezTo>
                  <a:lnTo>
                    <a:pt x="0" y="55"/>
                  </a:lnTo>
                  <a:lnTo>
                    <a:pt x="0" y="55"/>
                  </a:lnTo>
                  <a:cubicBezTo>
                    <a:pt x="0" y="25"/>
                    <a:pt x="25"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endParaRPr lang="en-US"/>
            </a:p>
          </p:txBody>
        </p:sp>
      </p:gr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214521" y="1521156"/>
            <a:ext cx="5685857" cy="5171542"/>
          </a:xfrm>
        </p:spPr>
        <p:txBody>
          <a:bodyPr>
            <a:normAutofit/>
          </a:bodyPr>
          <a:lstStyle/>
          <a:p>
            <a:pPr marL="15875" indent="-15875">
              <a:lnSpc>
                <a:spcPts val="2280"/>
              </a:lnSpc>
              <a:spcBef>
                <a:spcPts val="0"/>
              </a:spcBef>
            </a:pPr>
            <a:r>
              <a:rPr lang="en-US" sz="2200" dirty="0"/>
              <a:t>Mit einem Quick Ratio von </a:t>
            </a:r>
            <a:r>
              <a:rPr lang="en-US" sz="2200" dirty="0" err="1"/>
              <a:t>über</a:t>
            </a:r>
            <a:r>
              <a:rPr lang="en-US" sz="2200" dirty="0"/>
              <a:t> 1,0 scheint </a:t>
            </a:r>
            <a:r>
              <a:rPr lang="en-US" sz="2200" i="1" dirty="0"/>
              <a:t>Johnson &amp; Johnson </a:t>
            </a:r>
            <a:r>
              <a:rPr lang="en-US" sz="2200" dirty="0"/>
              <a:t>in einer guten Position zu sein, um seine kurzfristigen Verbindlichkeiten zu decken, da seine liquiden Mittel größer sind als die Summe seiner kurzfristigen Schuldverpflichtungen. </a:t>
            </a:r>
            <a:r>
              <a:rPr lang="en-US" sz="2200" i="1" dirty="0"/>
              <a:t>Procter &amp; Gamble </a:t>
            </a:r>
            <a:r>
              <a:rPr lang="en-US" sz="2200" dirty="0"/>
              <a:t>hingegen ist möglicherweise nicht in der Lage, seine kurzfristigen </a:t>
            </a:r>
            <a:r>
              <a:rPr lang="en-US" sz="2200" dirty="0" err="1"/>
              <a:t>Verbindlichkeiten</a:t>
            </a:r>
            <a:r>
              <a:rPr lang="en-US" sz="2200" dirty="0"/>
              <a:t> </a:t>
            </a:r>
            <a:r>
              <a:rPr lang="en-US" sz="2200" dirty="0" err="1"/>
              <a:t>mit</a:t>
            </a:r>
            <a:r>
              <a:rPr lang="en-US" sz="2200" dirty="0"/>
              <a:t> </a:t>
            </a:r>
            <a:r>
              <a:rPr lang="en-US" sz="2200" dirty="0" err="1"/>
              <a:t>kurzfristigen</a:t>
            </a:r>
            <a:r>
              <a:rPr lang="en-US" sz="2200" dirty="0"/>
              <a:t> Vermögenswerten zu begleichen, da sein Quick Ratio mit 0,45 deutlich unter 1 liegt. </a:t>
            </a:r>
          </a:p>
          <a:p>
            <a:pPr marL="15875" indent="-15875">
              <a:lnSpc>
                <a:spcPts val="2280"/>
              </a:lnSpc>
              <a:spcBef>
                <a:spcPts val="0"/>
              </a:spcBef>
            </a:pPr>
            <a:endParaRPr lang="en-US" sz="2200" dirty="0"/>
          </a:p>
          <a:p>
            <a:pPr marL="15875" indent="-15875">
              <a:lnSpc>
                <a:spcPts val="2280"/>
              </a:lnSpc>
              <a:spcBef>
                <a:spcPts val="0"/>
              </a:spcBef>
            </a:pPr>
            <a:r>
              <a:rPr lang="en-US" sz="2200" dirty="0"/>
              <a:t>Dies zeigt, </a:t>
            </a:r>
            <a:r>
              <a:rPr lang="en-US" sz="2200" dirty="0" err="1"/>
              <a:t>dass</a:t>
            </a:r>
            <a:r>
              <a:rPr lang="en-US" sz="2200" dirty="0"/>
              <a:t> </a:t>
            </a:r>
            <a:r>
              <a:rPr lang="en-US" sz="2200" i="1" dirty="0"/>
              <a:t>Johnson &amp; Johnson </a:t>
            </a:r>
            <a:r>
              <a:rPr lang="en-US" sz="2200" dirty="0" err="1"/>
              <a:t>unabhängig</a:t>
            </a:r>
            <a:r>
              <a:rPr lang="en-US" sz="2200" dirty="0"/>
              <a:t> von </a:t>
            </a:r>
            <a:r>
              <a:rPr lang="en-US" sz="2200" dirty="0" err="1"/>
              <a:t>Rentabilität</a:t>
            </a:r>
            <a:r>
              <a:rPr lang="en-US" sz="2200" dirty="0"/>
              <a:t> </a:t>
            </a:r>
            <a:r>
              <a:rPr lang="en-US" sz="2200" dirty="0" err="1"/>
              <a:t>oder</a:t>
            </a:r>
            <a:r>
              <a:rPr lang="en-US" sz="2200" dirty="0"/>
              <a:t> </a:t>
            </a:r>
            <a:r>
              <a:rPr lang="en-US" sz="2200" dirty="0" err="1"/>
              <a:t>Einkommen</a:t>
            </a:r>
            <a:r>
              <a:rPr lang="en-US" sz="2200" dirty="0"/>
              <a:t> in einer </a:t>
            </a:r>
            <a:r>
              <a:rPr lang="en-US" sz="2200" dirty="0" err="1"/>
              <a:t>besseren</a:t>
            </a:r>
            <a:r>
              <a:rPr lang="en-US" sz="2200" dirty="0"/>
              <a:t> </a:t>
            </a:r>
            <a:r>
              <a:rPr lang="en-US" sz="2200" dirty="0" err="1"/>
              <a:t>finanziellen</a:t>
            </a:r>
            <a:r>
              <a:rPr lang="en-US" sz="2200" dirty="0"/>
              <a:t> Lage zu sein scheint, um seinen kurzfristigen Schuldenbedarf zu decken.</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pic>
        <p:nvPicPr>
          <p:cNvPr id="10" name="Slika 11">
            <a:extLst>
              <a:ext uri="{FF2B5EF4-FFF2-40B4-BE49-F238E27FC236}">
                <a16:creationId xmlns:a16="http://schemas.microsoft.com/office/drawing/2014/main" id="{E8F11AEE-C4D4-105D-8B53-D82C3D4AD9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00983" y="2358088"/>
            <a:ext cx="1833398" cy="1026703"/>
          </a:xfrm>
          <a:prstGeom prst="rect">
            <a:avLst/>
          </a:prstGeom>
        </p:spPr>
      </p:pic>
      <p:pic>
        <p:nvPicPr>
          <p:cNvPr id="11" name="Slika 13">
            <a:extLst>
              <a:ext uri="{FF2B5EF4-FFF2-40B4-BE49-F238E27FC236}">
                <a16:creationId xmlns:a16="http://schemas.microsoft.com/office/drawing/2014/main" id="{A830519D-DBCE-04C2-09E8-A89450976B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8101" y="4608478"/>
            <a:ext cx="2190449" cy="953490"/>
          </a:xfrm>
          <a:prstGeom prst="rect">
            <a:avLst/>
          </a:prstGeom>
        </p:spPr>
      </p:pic>
      <p:sp>
        <p:nvSpPr>
          <p:cNvPr id="26" name="Text Placeholder 5">
            <a:extLst>
              <a:ext uri="{FF2B5EF4-FFF2-40B4-BE49-F238E27FC236}">
                <a16:creationId xmlns:a16="http://schemas.microsoft.com/office/drawing/2014/main" id="{2C2EBC84-3D68-D98B-F129-E6978872AD2F}"/>
              </a:ext>
            </a:extLst>
          </p:cNvPr>
          <p:cNvSpPr>
            <a:spLocks noGrp="1"/>
          </p:cNvSpPr>
          <p:nvPr>
            <p:ph type="body" sz="quarter" idx="16"/>
          </p:nvPr>
        </p:nvSpPr>
        <p:spPr>
          <a:xfrm>
            <a:off x="2518611" y="803392"/>
            <a:ext cx="4764691" cy="582221"/>
          </a:xfrm>
        </p:spPr>
        <p:txBody>
          <a:bodyPr>
            <a:normAutofit lnSpcReduction="10000"/>
          </a:bodyPr>
          <a:lstStyle/>
          <a:p>
            <a:r>
              <a:rPr lang="en-US" dirty="0">
                <a:solidFill>
                  <a:srgbClr val="F16924"/>
                </a:solidFill>
              </a:rPr>
              <a:t>Quick Ratio- Beispiel</a:t>
            </a:r>
          </a:p>
        </p:txBody>
      </p:sp>
    </p:spTree>
    <p:extLst>
      <p:ext uri="{BB962C8B-B14F-4D97-AF65-F5344CB8AC3E}">
        <p14:creationId xmlns:p14="http://schemas.microsoft.com/office/powerpoint/2010/main" val="3343659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r>
              <a:rPr lang="en-US" dirty="0">
                <a:solidFill>
                  <a:srgbClr val="B41F7A"/>
                </a:solidFill>
              </a:rPr>
              <a:t>Cash Ratio - Beispiel</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1833959" y="1779475"/>
            <a:ext cx="9084810" cy="5171542"/>
          </a:xfrm>
        </p:spPr>
        <p:txBody>
          <a:bodyPr>
            <a:normAutofit/>
          </a:bodyPr>
          <a:lstStyle/>
          <a:p>
            <a:pPr marL="15875" indent="-15875">
              <a:lnSpc>
                <a:spcPts val="2280"/>
              </a:lnSpc>
              <a:spcBef>
                <a:spcPts val="0"/>
              </a:spcBef>
            </a:pPr>
            <a:r>
              <a:rPr lang="en-US" sz="2200" dirty="0"/>
              <a:t>In der Bilanz von Unternehmen A sind die </a:t>
            </a:r>
            <a:r>
              <a:rPr lang="en-US" sz="2200" dirty="0" err="1"/>
              <a:t>folgenden</a:t>
            </a:r>
            <a:r>
              <a:rPr lang="en-US" sz="2200" dirty="0"/>
              <a:t> </a:t>
            </a:r>
          </a:p>
          <a:p>
            <a:pPr marL="15875" indent="-15875">
              <a:lnSpc>
                <a:spcPts val="2280"/>
              </a:lnSpc>
              <a:spcBef>
                <a:spcPts val="0"/>
              </a:spcBef>
            </a:pPr>
            <a:r>
              <a:rPr lang="en-US" sz="2200" dirty="0" err="1"/>
              <a:t>Posten</a:t>
            </a:r>
            <a:r>
              <a:rPr lang="en-US" sz="2200" dirty="0"/>
              <a:t> aufgeführt:</a:t>
            </a:r>
          </a:p>
          <a:p>
            <a:pPr marL="342900" indent="-342900">
              <a:lnSpc>
                <a:spcPts val="2280"/>
              </a:lnSpc>
              <a:spcBef>
                <a:spcPts val="0"/>
              </a:spcBef>
              <a:buClr>
                <a:srgbClr val="B41F7A"/>
              </a:buClr>
              <a:buFont typeface="Arial" panose="020B0604020202020204" pitchFamily="34" charset="0"/>
              <a:buChar char="•"/>
            </a:pPr>
            <a:endParaRPr lang="en-US" sz="2200" dirty="0"/>
          </a:p>
          <a:p>
            <a:pPr marL="342900" indent="-342900">
              <a:lnSpc>
                <a:spcPts val="2280"/>
              </a:lnSpc>
              <a:spcBef>
                <a:spcPts val="0"/>
              </a:spcBef>
              <a:buClr>
                <a:srgbClr val="B41F7A"/>
              </a:buClr>
              <a:buFont typeface="Arial" panose="020B0604020202020204" pitchFamily="34" charset="0"/>
              <a:buChar char="•"/>
            </a:pPr>
            <a:r>
              <a:rPr lang="en-US" sz="2200" dirty="0" err="1"/>
              <a:t>Bargeld</a:t>
            </a:r>
            <a:r>
              <a:rPr lang="en-US" sz="2200" dirty="0"/>
              <a:t>: 					 10.000 €</a:t>
            </a:r>
          </a:p>
          <a:p>
            <a:pPr marL="342900" indent="-342900">
              <a:lnSpc>
                <a:spcPts val="2280"/>
              </a:lnSpc>
              <a:spcBef>
                <a:spcPts val="0"/>
              </a:spcBef>
              <a:buClr>
                <a:srgbClr val="B41F7A"/>
              </a:buClr>
              <a:buFont typeface="Arial" panose="020B0604020202020204" pitchFamily="34" charset="0"/>
              <a:buChar char="•"/>
            </a:pPr>
            <a:r>
              <a:rPr lang="en-US" sz="2200" dirty="0"/>
              <a:t>Barmitteläquivalente: 			 20.000 €</a:t>
            </a:r>
          </a:p>
          <a:p>
            <a:pPr marL="342900" indent="-342900">
              <a:lnSpc>
                <a:spcPts val="2280"/>
              </a:lnSpc>
              <a:spcBef>
                <a:spcPts val="0"/>
              </a:spcBef>
              <a:buClr>
                <a:srgbClr val="B41F7A"/>
              </a:buClr>
              <a:buFont typeface="Arial" panose="020B0604020202020204" pitchFamily="34" charset="0"/>
              <a:buChar char="•"/>
            </a:pPr>
            <a:r>
              <a:rPr lang="en-US" sz="2200" dirty="0"/>
              <a:t>Forderungen: 				   5.000 €</a:t>
            </a:r>
          </a:p>
          <a:p>
            <a:pPr marL="342900" indent="-342900">
              <a:lnSpc>
                <a:spcPts val="2280"/>
              </a:lnSpc>
              <a:spcBef>
                <a:spcPts val="0"/>
              </a:spcBef>
              <a:buClr>
                <a:srgbClr val="B41F7A"/>
              </a:buClr>
              <a:buFont typeface="Arial" panose="020B0604020202020204" pitchFamily="34" charset="0"/>
              <a:buChar char="•"/>
            </a:pPr>
            <a:r>
              <a:rPr lang="en-US" sz="2200" dirty="0"/>
              <a:t>Bestand: 					 30.000 €</a:t>
            </a:r>
          </a:p>
          <a:p>
            <a:pPr marL="342900" indent="-342900">
              <a:lnSpc>
                <a:spcPts val="2280"/>
              </a:lnSpc>
              <a:spcBef>
                <a:spcPts val="0"/>
              </a:spcBef>
              <a:buClr>
                <a:srgbClr val="B41F7A"/>
              </a:buClr>
              <a:buFont typeface="Arial" panose="020B0604020202020204" pitchFamily="34" charset="0"/>
              <a:buChar char="•"/>
            </a:pPr>
            <a:r>
              <a:rPr lang="en-US" sz="2200" dirty="0" err="1"/>
              <a:t>Immobilien</a:t>
            </a:r>
            <a:r>
              <a:rPr lang="en-US" sz="2200" dirty="0"/>
              <a:t> &amp; Ausrüstung: 			 50.000 €</a:t>
            </a:r>
          </a:p>
          <a:p>
            <a:pPr marL="342900" indent="-342900">
              <a:lnSpc>
                <a:spcPts val="2280"/>
              </a:lnSpc>
              <a:spcBef>
                <a:spcPts val="0"/>
              </a:spcBef>
              <a:buClr>
                <a:srgbClr val="B41F7A"/>
              </a:buClr>
              <a:buFont typeface="Arial" panose="020B0604020202020204" pitchFamily="34" charset="0"/>
              <a:buChar char="•"/>
            </a:pPr>
            <a:r>
              <a:rPr lang="en-US" sz="2200" dirty="0"/>
              <a:t>Verbindlichkeiten </a:t>
            </a:r>
            <a:r>
              <a:rPr lang="en-US" sz="2200" dirty="0" err="1"/>
              <a:t>aus</a:t>
            </a:r>
            <a:r>
              <a:rPr lang="en-US" sz="2200" dirty="0"/>
              <a:t> </a:t>
            </a:r>
            <a:r>
              <a:rPr lang="en-US" sz="2200" dirty="0" err="1"/>
              <a:t>Lieferungen</a:t>
            </a:r>
            <a:r>
              <a:rPr lang="en-US" sz="2200" dirty="0"/>
              <a:t> &amp; </a:t>
            </a:r>
          </a:p>
          <a:p>
            <a:pPr marL="0" indent="0">
              <a:lnSpc>
                <a:spcPts val="2280"/>
              </a:lnSpc>
              <a:spcBef>
                <a:spcPts val="0"/>
              </a:spcBef>
              <a:buClr>
                <a:srgbClr val="B41F7A"/>
              </a:buClr>
            </a:pPr>
            <a:r>
              <a:rPr lang="en-US" sz="2200" dirty="0"/>
              <a:t>      </a:t>
            </a:r>
            <a:r>
              <a:rPr lang="en-US" sz="2200" dirty="0" err="1"/>
              <a:t>Leistungen</a:t>
            </a:r>
            <a:r>
              <a:rPr lang="en-US" sz="2200" dirty="0"/>
              <a:t>: 					 12.000 €</a:t>
            </a:r>
          </a:p>
          <a:p>
            <a:pPr marL="342900" indent="-342900">
              <a:lnSpc>
                <a:spcPts val="2280"/>
              </a:lnSpc>
              <a:spcBef>
                <a:spcPts val="0"/>
              </a:spcBef>
              <a:buClr>
                <a:srgbClr val="B41F7A"/>
              </a:buClr>
              <a:buFont typeface="Arial" panose="020B0604020202020204" pitchFamily="34" charset="0"/>
              <a:buChar char="•"/>
            </a:pPr>
            <a:r>
              <a:rPr lang="en-US" sz="2200" dirty="0"/>
              <a:t>Kurzfristige Schulden: 			 10.000 €</a:t>
            </a:r>
          </a:p>
          <a:p>
            <a:pPr marL="342900" indent="-342900">
              <a:lnSpc>
                <a:spcPts val="2280"/>
              </a:lnSpc>
              <a:spcBef>
                <a:spcPts val="0"/>
              </a:spcBef>
              <a:buClr>
                <a:srgbClr val="B41F7A"/>
              </a:buClr>
              <a:buFont typeface="Arial" panose="020B0604020202020204" pitchFamily="34" charset="0"/>
              <a:buChar char="•"/>
            </a:pPr>
            <a:r>
              <a:rPr lang="en-US" sz="2200" dirty="0"/>
              <a:t>Langfristige Schulden: 			 20.000 €</a:t>
            </a:r>
          </a:p>
          <a:p>
            <a:pPr marL="342900" indent="-342900">
              <a:lnSpc>
                <a:spcPts val="2280"/>
              </a:lnSpc>
              <a:spcBef>
                <a:spcPts val="0"/>
              </a:spcBef>
              <a:buClr>
                <a:srgbClr val="B41F7A"/>
              </a:buClr>
              <a:buFont typeface="Arial" panose="020B0604020202020204" pitchFamily="34" charset="0"/>
              <a:buChar char="•"/>
            </a:pPr>
            <a:endParaRPr lang="en-US" sz="2200" dirty="0"/>
          </a:p>
          <a:p>
            <a:pPr marL="0" indent="0">
              <a:lnSpc>
                <a:spcPts val="2280"/>
              </a:lnSpc>
              <a:spcBef>
                <a:spcPts val="0"/>
              </a:spcBef>
              <a:buClr>
                <a:srgbClr val="B41F7A"/>
              </a:buClr>
            </a:pPr>
            <a:r>
              <a:rPr lang="en-US" sz="2200" b="1" dirty="0">
                <a:solidFill>
                  <a:srgbClr val="B41F7A"/>
                </a:solidFill>
              </a:rPr>
              <a:t>Cash-Ratio =               </a:t>
            </a:r>
            <a:r>
              <a:rPr lang="en-US" sz="2200" b="1" u="sng" dirty="0">
                <a:solidFill>
                  <a:srgbClr val="B41F7A"/>
                </a:solidFill>
              </a:rPr>
              <a:t>   10.000 € + 20.000 €  </a:t>
            </a:r>
            <a:r>
              <a:rPr lang="en-US" sz="2200" b="1" dirty="0">
                <a:solidFill>
                  <a:srgbClr val="B41F7A"/>
                </a:solidFill>
              </a:rPr>
              <a:t>    = </a:t>
            </a:r>
            <a:r>
              <a:rPr lang="en-US" sz="2200" b="1" u="dbl" dirty="0">
                <a:solidFill>
                  <a:srgbClr val="B41F7A"/>
                </a:solidFill>
              </a:rPr>
              <a:t>1,36</a:t>
            </a:r>
          </a:p>
          <a:p>
            <a:pPr marL="0" indent="0">
              <a:lnSpc>
                <a:spcPts val="2280"/>
              </a:lnSpc>
              <a:spcBef>
                <a:spcPts val="0"/>
              </a:spcBef>
              <a:buClr>
                <a:srgbClr val="B41F7A"/>
              </a:buClr>
            </a:pPr>
            <a:r>
              <a:rPr lang="en-US" sz="2200" b="1" dirty="0">
                <a:solidFill>
                  <a:srgbClr val="B41F7A"/>
                </a:solidFill>
              </a:rPr>
              <a:t>	                            €12,000 + €10,000</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sp>
        <p:nvSpPr>
          <p:cNvPr id="11" name="Pravokutnik: zaobljeni kutovi 7">
            <a:extLst>
              <a:ext uri="{FF2B5EF4-FFF2-40B4-BE49-F238E27FC236}">
                <a16:creationId xmlns:a16="http://schemas.microsoft.com/office/drawing/2014/main" id="{CE617EF7-C8A8-8325-BE95-015639E92DE1}"/>
              </a:ext>
            </a:extLst>
          </p:cNvPr>
          <p:cNvSpPr/>
          <p:nvPr/>
        </p:nvSpPr>
        <p:spPr>
          <a:xfrm>
            <a:off x="8784770" y="547014"/>
            <a:ext cx="2995897" cy="5763972"/>
          </a:xfrm>
          <a:prstGeom prst="roundRect">
            <a:avLst/>
          </a:prstGeom>
          <a:solidFill>
            <a:srgbClr val="B41F7A"/>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dirty="0">
                <a:solidFill>
                  <a:schemeClr val="bg1"/>
                </a:solidFill>
              </a:rPr>
              <a:t>Aus der </a:t>
            </a:r>
            <a:r>
              <a:rPr lang="en-US" sz="2200" dirty="0" err="1">
                <a:solidFill>
                  <a:schemeClr val="bg1"/>
                </a:solidFill>
              </a:rPr>
              <a:t>Berechnung</a:t>
            </a:r>
            <a:r>
              <a:rPr lang="en-US" sz="2200" dirty="0">
                <a:solidFill>
                  <a:schemeClr val="bg1"/>
                </a:solidFill>
              </a:rPr>
              <a:t> </a:t>
            </a:r>
            <a:r>
              <a:rPr lang="en-US" sz="2200" dirty="0" err="1">
                <a:solidFill>
                  <a:schemeClr val="bg1"/>
                </a:solidFill>
              </a:rPr>
              <a:t>geht</a:t>
            </a:r>
            <a:r>
              <a:rPr lang="en-US" sz="2200" dirty="0">
                <a:solidFill>
                  <a:schemeClr val="bg1"/>
                </a:solidFill>
              </a:rPr>
              <a:t> hervor, dass Unternehmen A über genügend liquide Mittel verfügt, um 136 % seiner kurzfristigen Verbindlichkeiten zu tilgen. Unternehmen A </a:t>
            </a:r>
            <a:r>
              <a:rPr lang="en-US" sz="2200" dirty="0" err="1">
                <a:solidFill>
                  <a:schemeClr val="bg1"/>
                </a:solidFill>
              </a:rPr>
              <a:t>ist</a:t>
            </a:r>
            <a:r>
              <a:rPr lang="en-US" sz="2200" dirty="0">
                <a:solidFill>
                  <a:schemeClr val="bg1"/>
                </a:solidFill>
              </a:rPr>
              <a:t> also hoch liquide und kann seine Schulden problemlos finanzieren.</a:t>
            </a:r>
          </a:p>
        </p:txBody>
      </p:sp>
    </p:spTree>
    <p:extLst>
      <p:ext uri="{BB962C8B-B14F-4D97-AF65-F5344CB8AC3E}">
        <p14:creationId xmlns:p14="http://schemas.microsoft.com/office/powerpoint/2010/main" val="7074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201713" y="1132684"/>
            <a:ext cx="2361605" cy="4490217"/>
          </a:xfrm>
          <a:solidFill>
            <a:schemeClr val="bg1"/>
          </a:solidFill>
          <a:ln>
            <a:solidFill>
              <a:schemeClr val="bg1"/>
            </a:solidFill>
          </a:ln>
        </p:spPr>
        <p:txBody>
          <a:bodyPr>
            <a:normAutofit/>
          </a:bodyPr>
          <a:lstStyle/>
          <a:p>
            <a:r>
              <a:rPr lang="en-IE" sz="2300" dirty="0">
                <a:effectLst/>
                <a:latin typeface="Calibri" panose="020F0502020204030204" pitchFamily="34" charset="0"/>
                <a:ea typeface="Calibri" panose="020F0502020204030204" pitchFamily="34" charset="0"/>
                <a:cs typeface="Calibri" panose="020F0502020204030204" pitchFamily="34" charset="0"/>
              </a:rPr>
              <a:t>Basierend auf den Erkenntnissen des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SECure</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Lern-rahmens</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für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ein</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err="1">
                <a:solidFill>
                  <a:srgbClr val="B41F7A"/>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nternationales</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err="1">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Frühwarnsystem</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300" dirty="0">
                <a:effectLst/>
                <a:latin typeface="Calibri" panose="020F0502020204030204" pitchFamily="34" charset="0"/>
                <a:ea typeface="Calibri" panose="020F0502020204030204" pitchFamily="34" charset="0"/>
                <a:cs typeface="Calibri" panose="020F0502020204030204" pitchFamily="34" charset="0"/>
              </a:rPr>
              <a:t>wurde</a:t>
            </a:r>
            <a:r>
              <a:rPr lang="en-IE" sz="23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 </a:t>
            </a:r>
            <a:r>
              <a:rPr lang="en-IE" sz="2300" dirty="0">
                <a:effectLst/>
                <a:latin typeface="Calibri" panose="020F0502020204030204" pitchFamily="34" charset="0"/>
                <a:ea typeface="Calibri" panose="020F0502020204030204" pitchFamily="34" charset="0"/>
                <a:cs typeface="Calibri" panose="020F0502020204030204" pitchFamily="34" charset="0"/>
              </a:rPr>
              <a:t>das </a:t>
            </a:r>
            <a:r>
              <a:rPr lang="en-IE" sz="2300" dirty="0" err="1">
                <a:effectLst/>
                <a:latin typeface="Calibri" panose="020F0502020204030204" pitchFamily="34" charset="0"/>
                <a:ea typeface="Calibri" panose="020F0502020204030204" pitchFamily="34" charset="0"/>
                <a:cs typeface="Calibri" panose="020F0502020204030204" pitchFamily="34" charset="0"/>
              </a:rPr>
              <a:t>SECure</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Trainingspaket</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bestehend</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aus</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sechs</a:t>
            </a:r>
            <a:r>
              <a:rPr lang="en-IE" sz="2300" dirty="0">
                <a:effectLst/>
                <a:latin typeface="Calibri" panose="020F0502020204030204" pitchFamily="34" charset="0"/>
                <a:ea typeface="Calibri" panose="020F0502020204030204" pitchFamily="34" charset="0"/>
                <a:cs typeface="Calibri" panose="020F0502020204030204" pitchFamily="34" charset="0"/>
              </a:rPr>
              <a:t> Trainings-</a:t>
            </a:r>
            <a:r>
              <a:rPr lang="en-IE" sz="2300" dirty="0" err="1">
                <a:effectLst/>
                <a:latin typeface="Calibri" panose="020F0502020204030204" pitchFamily="34" charset="0"/>
                <a:ea typeface="Calibri" panose="020F0502020204030204" pitchFamily="34" charset="0"/>
                <a:cs typeface="Calibri" panose="020F0502020204030204" pitchFamily="34" charset="0"/>
              </a:rPr>
              <a:t>modulen</a:t>
            </a:r>
            <a:r>
              <a:rPr lang="en-IE" sz="2300" dirty="0">
                <a:effectLst/>
                <a:latin typeface="Calibri" panose="020F0502020204030204" pitchFamily="34" charset="0"/>
                <a:ea typeface="Calibri" panose="020F0502020204030204" pitchFamily="34" charset="0"/>
                <a:cs typeface="Calibri" panose="020F0502020204030204" pitchFamily="34" charset="0"/>
              </a:rPr>
              <a:t>, </a:t>
            </a:r>
            <a:r>
              <a:rPr lang="en-IE" sz="2300" dirty="0" err="1">
                <a:effectLst/>
                <a:latin typeface="Calibri" panose="020F0502020204030204" pitchFamily="34" charset="0"/>
                <a:ea typeface="Calibri" panose="020F0502020204030204" pitchFamily="34" charset="0"/>
                <a:cs typeface="Calibri" panose="020F0502020204030204" pitchFamily="34" charset="0"/>
              </a:rPr>
              <a:t>entwickelt</a:t>
            </a:r>
            <a:r>
              <a:rPr lang="en-IE" sz="2300" dirty="0">
                <a:effectLst/>
                <a:latin typeface="Calibri" panose="020F0502020204030204" pitchFamily="34" charset="0"/>
                <a:ea typeface="Calibri" panose="020F0502020204030204" pitchFamily="34" charset="0"/>
                <a:cs typeface="Calibri" panose="020F0502020204030204" pitchFamily="34" charset="0"/>
              </a:rPr>
              <a:t>:</a:t>
            </a:r>
            <a:endParaRPr lang="en-IE"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37726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64104"/>
            <a:ext cx="8944014" cy="802579"/>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a:lnSpc>
                <a:spcPts val="1520"/>
              </a:lnSpc>
              <a:buClr>
                <a:srgbClr val="EDA13E"/>
              </a:buClr>
              <a:buFont typeface="Arial" panose="020B0604020202020204" pitchFamily="34" charset="0"/>
              <a:buChar char="•"/>
            </a:pPr>
            <a:endParaRPr lang="en-GB" sz="1400" dirty="0">
              <a:solidFill>
                <a:srgbClr val="4B4B4B"/>
              </a:solidFill>
              <a:latin typeface="Calibri" panose="020F0502020204030204" pitchFamily="34" charset="0"/>
              <a:cs typeface="Calibri" panose="020F0502020204030204" pitchFamily="34" charset="0"/>
            </a:endParaRPr>
          </a:p>
          <a:p>
            <a:pPr marL="285750" indent="-285750" algn="l">
              <a:lnSpc>
                <a:spcPts val="1520"/>
              </a:lnSpc>
              <a:buClr>
                <a:srgbClr val="EDA13E"/>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Was ist eine Unternehmenskrise und was sind Mechanismen zur Früherkennung?</a:t>
            </a:r>
          </a:p>
          <a:p>
            <a:pPr marL="285750" indent="-285750" algn="l">
              <a:lnSpc>
                <a:spcPts val="1520"/>
              </a:lnSpc>
              <a:buClr>
                <a:srgbClr val="EDA13E"/>
              </a:buClr>
              <a:buFont typeface="Arial" panose="020B0604020202020204" pitchFamily="34" charset="0"/>
              <a:buChar char="•"/>
            </a:pPr>
            <a:endParaRPr lang="en-GB" sz="1400" dirty="0">
              <a:solidFill>
                <a:srgbClr val="4B4B4B"/>
              </a:solidFill>
              <a:latin typeface="Calibri" panose="020F0502020204030204" pitchFamily="34" charset="0"/>
              <a:cs typeface="Calibri" panose="020F0502020204030204" pitchFamily="34" charset="0"/>
            </a:endParaRPr>
          </a:p>
          <a:p>
            <a:pPr marL="285750" indent="-285750" algn="l">
              <a:lnSpc>
                <a:spcPts val="1520"/>
              </a:lnSpc>
              <a:buClr>
                <a:srgbClr val="EDA13E"/>
              </a:buClr>
              <a:buFont typeface="Arial" panose="020B0604020202020204" pitchFamily="34" charset="0"/>
              <a:buChar char="•"/>
            </a:pPr>
            <a:endParaRPr lang="en-GB" sz="1400" dirty="0">
              <a:solidFill>
                <a:srgbClr val="4B4B4B"/>
              </a:solidFill>
              <a:latin typeface="Calibri" panose="020F0502020204030204" pitchFamily="34" charset="0"/>
              <a:cs typeface="Calibri" panose="020F0502020204030204" pitchFamily="34" charset="0"/>
            </a:endParaRPr>
          </a:p>
          <a:p>
            <a:pPr marL="285750" indent="-285750" algn="l">
              <a:lnSpc>
                <a:spcPts val="1520"/>
              </a:lnSpc>
              <a:buClr>
                <a:srgbClr val="EDA13E"/>
              </a:buClr>
              <a:buFont typeface="Arial" panose="020B0604020202020204" pitchFamily="34" charset="0"/>
              <a:buChar char="•"/>
            </a:pPr>
            <a:r>
              <a:rPr lang="de-DE" sz="1400" dirty="0">
                <a:solidFill>
                  <a:srgbClr val="4B4B4B"/>
                </a:solidFill>
                <a:latin typeface="Calibri" panose="020F0502020204030204" pitchFamily="34" charset="0"/>
                <a:cs typeface="Calibri" panose="020F0502020204030204" pitchFamily="34" charset="0"/>
              </a:rPr>
              <a:t>Überblick über 3 Phasen von KMU-/ Unternehmenskrisen (Vorkrisenphase, Reaktionsphase, Nachkrisenphase)</a:t>
            </a:r>
            <a:endParaRPr lang="en-GB" sz="1400" dirty="0">
              <a:solidFill>
                <a:srgbClr val="4B4B4B"/>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690679"/>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8" y="2148347"/>
            <a:ext cx="8938417" cy="643763"/>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nSpc>
                <a:spcPts val="1520"/>
              </a:lnSpc>
              <a:buClr>
                <a:srgbClr val="EDA13E"/>
              </a:buClr>
              <a:buFont typeface="Arial" panose="020B0604020202020204" pitchFamily="34" charset="0"/>
              <a:buChar char="•"/>
            </a:pPr>
            <a:r>
              <a:rPr lang="en-GB" sz="1400" dirty="0" err="1">
                <a:solidFill>
                  <a:srgbClr val="4B4B4B"/>
                </a:solidFill>
                <a:latin typeface="Calibri" panose="020F0502020204030204" pitchFamily="34" charset="0"/>
                <a:cs typeface="Calibri" panose="020F0502020204030204" pitchFamily="34" charset="0"/>
              </a:rPr>
              <a:t>Welche</a:t>
            </a:r>
            <a:r>
              <a:rPr lang="en-GB" sz="1400" dirty="0">
                <a:solidFill>
                  <a:srgbClr val="4B4B4B"/>
                </a:solidFill>
                <a:latin typeface="Calibri" panose="020F0502020204030204" pitchFamily="34" charset="0"/>
                <a:cs typeface="Calibri" panose="020F0502020204030204" pitchFamily="34" charset="0"/>
              </a:rPr>
              <a:t> Art von </a:t>
            </a:r>
            <a:r>
              <a:rPr lang="en-GB" sz="1400" dirty="0" err="1">
                <a:solidFill>
                  <a:srgbClr val="4B4B4B"/>
                </a:solidFill>
                <a:latin typeface="Calibri" panose="020F0502020204030204" pitchFamily="34" charset="0"/>
                <a:cs typeface="Calibri" panose="020F0502020204030204" pitchFamily="34" charset="0"/>
              </a:rPr>
              <a:t>Krisen</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können</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durch</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externe</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Faktoren</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entstehen</a:t>
            </a:r>
            <a:r>
              <a:rPr lang="en-GB" sz="1400" dirty="0">
                <a:solidFill>
                  <a:srgbClr val="4B4B4B"/>
                </a:solidFill>
                <a:latin typeface="Calibri" panose="020F0502020204030204" pitchFamily="34" charset="0"/>
                <a:cs typeface="Calibri" panose="020F0502020204030204" pitchFamily="34" charset="0"/>
              </a:rPr>
              <a:t>?</a:t>
            </a:r>
          </a:p>
          <a:p>
            <a:pPr marL="285750" indent="-285750">
              <a:lnSpc>
                <a:spcPts val="1520"/>
              </a:lnSpc>
              <a:buClr>
                <a:srgbClr val="EDA13E"/>
              </a:buClr>
              <a:buFont typeface="Arial" panose="020B0604020202020204" pitchFamily="34" charset="0"/>
              <a:buChar char="•"/>
            </a:pPr>
            <a:r>
              <a:rPr lang="en-GB" sz="1400" dirty="0" err="1">
                <a:solidFill>
                  <a:srgbClr val="4B4B4B"/>
                </a:solidFill>
                <a:latin typeface="Calibri" panose="020F0502020204030204" pitchFamily="34" charset="0"/>
                <a:cs typeface="Calibri" panose="020F0502020204030204" pitchFamily="34" charset="0"/>
              </a:rPr>
              <a:t>Beispiele</a:t>
            </a:r>
            <a:r>
              <a:rPr lang="en-GB" sz="1400" dirty="0">
                <a:solidFill>
                  <a:srgbClr val="4B4B4B"/>
                </a:solidFill>
                <a:latin typeface="Calibri" panose="020F0502020204030204" pitchFamily="34" charset="0"/>
                <a:cs typeface="Calibri" panose="020F0502020204030204" pitchFamily="34" charset="0"/>
              </a:rPr>
              <a:t> für extern </a:t>
            </a:r>
            <a:r>
              <a:rPr lang="en-GB" sz="1400" dirty="0" err="1">
                <a:solidFill>
                  <a:srgbClr val="4B4B4B"/>
                </a:solidFill>
                <a:latin typeface="Calibri" panose="020F0502020204030204" pitchFamily="34" charset="0"/>
                <a:cs typeface="Calibri" panose="020F0502020204030204" pitchFamily="34" charset="0"/>
              </a:rPr>
              <a:t>ausgelöste</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Krisen</a:t>
            </a:r>
            <a:endParaRPr lang="en-GB" sz="1400" dirty="0">
              <a:solidFill>
                <a:srgbClr val="4B4B4B"/>
              </a:solidFill>
              <a:latin typeface="Calibri" panose="020F0502020204030204" pitchFamily="34" charset="0"/>
              <a:cs typeface="Calibri" panose="020F0502020204030204" pitchFamily="34" charset="0"/>
            </a:endParaRPr>
          </a:p>
          <a:p>
            <a:pPr marL="285750" indent="-285750">
              <a:lnSpc>
                <a:spcPts val="1520"/>
              </a:lnSpc>
              <a:buClr>
                <a:srgbClr val="EDA13E"/>
              </a:buClr>
              <a:buFont typeface="Arial" panose="020B0604020202020204" pitchFamily="34" charset="0"/>
              <a:buChar char="•"/>
            </a:pPr>
            <a:r>
              <a:rPr lang="en-GB" sz="1400" dirty="0" err="1">
                <a:solidFill>
                  <a:srgbClr val="4B4B4B"/>
                </a:solidFill>
                <a:latin typeface="Calibri" panose="020F0502020204030204" pitchFamily="34" charset="0"/>
                <a:cs typeface="Calibri" panose="020F0502020204030204" pitchFamily="34" charset="0"/>
              </a:rPr>
              <a:t>Ansätze</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zur</a:t>
            </a:r>
            <a:r>
              <a:rPr lang="en-GB" sz="1400" dirty="0">
                <a:solidFill>
                  <a:srgbClr val="4B4B4B"/>
                </a:solidFill>
                <a:latin typeface="Calibri" panose="020F0502020204030204" pitchFamily="34" charset="0"/>
                <a:cs typeface="Calibri" panose="020F0502020204030204" pitchFamily="34" charset="0"/>
              </a:rPr>
              <a:t> </a:t>
            </a:r>
            <a:r>
              <a:rPr lang="en-GB" sz="1400" dirty="0" err="1">
                <a:solidFill>
                  <a:srgbClr val="4B4B4B"/>
                </a:solidFill>
                <a:latin typeface="Calibri" panose="020F0502020204030204" pitchFamily="34" charset="0"/>
                <a:cs typeface="Calibri" panose="020F0502020204030204" pitchFamily="34" charset="0"/>
              </a:rPr>
              <a:t>Unterstützung</a:t>
            </a:r>
            <a:r>
              <a:rPr lang="en-GB" sz="1400" dirty="0">
                <a:solidFill>
                  <a:srgbClr val="4B4B4B"/>
                </a:solidFill>
                <a:latin typeface="Calibri" panose="020F0502020204030204" pitchFamily="34" charset="0"/>
                <a:cs typeface="Calibri" panose="020F0502020204030204" pitchFamily="34" charset="0"/>
              </a:rPr>
              <a:t> in </a:t>
            </a:r>
            <a:r>
              <a:rPr lang="en-GB" sz="1400" dirty="0" err="1">
                <a:solidFill>
                  <a:srgbClr val="4B4B4B"/>
                </a:solidFill>
                <a:latin typeface="Calibri" panose="020F0502020204030204" pitchFamily="34" charset="0"/>
                <a:cs typeface="Calibri" panose="020F0502020204030204" pitchFamily="34" charset="0"/>
              </a:rPr>
              <a:t>Krisenfällen</a:t>
            </a:r>
            <a:endParaRPr lang="en-GB" sz="1400" dirty="0">
              <a:solidFill>
                <a:srgbClr val="4B4B4B"/>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D263234C-8544-8496-E925-CA8F026DDDAF}"/>
              </a:ext>
            </a:extLst>
          </p:cNvPr>
          <p:cNvSpPr/>
          <p:nvPr/>
        </p:nvSpPr>
        <p:spPr>
          <a:xfrm>
            <a:off x="4243363" y="1715579"/>
            <a:ext cx="7697124"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EINE KRISE, DIE DURCH </a:t>
            </a:r>
            <a:r>
              <a:rPr lang="en-IE" sz="1700" b="1" dirty="0" err="1">
                <a:solidFill>
                  <a:srgbClr val="B41F7A"/>
                </a:solidFill>
                <a:latin typeface="Calibri" panose="020F0502020204030204" pitchFamily="34" charset="0"/>
                <a:ea typeface="Calibri" panose="020F0502020204030204" pitchFamily="34" charset="0"/>
                <a:cs typeface="Calibri" panose="020F0502020204030204" pitchFamily="34" charset="0"/>
              </a:rPr>
              <a:t>ÄUßERE</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UNVERMEIDBARE </a:t>
            </a:r>
            <a:r>
              <a:rPr lang="en-IE" sz="1700" b="1" dirty="0">
                <a:solidFill>
                  <a:srgbClr val="B41F7A"/>
                </a:solidFill>
                <a:latin typeface="Calibri" panose="020F0502020204030204" pitchFamily="34" charset="0"/>
                <a:cs typeface="Calibri" panose="020F0502020204030204" pitchFamily="34" charset="0"/>
              </a:rPr>
              <a:t>FAKTOREN</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VERURSACHT WIRD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3" y="203521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1" y="286219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8" y="3253335"/>
            <a:ext cx="8947952" cy="103215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Managementfähigkeiten und -kultur</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Produktabsatzkrise, Kundenstamm, Abhängigkeiten, </a:t>
            </a:r>
            <a:r>
              <a:rPr lang="en-GB" sz="1400" dirty="0" err="1">
                <a:solidFill>
                  <a:srgbClr val="4B4B4B"/>
                </a:solidFill>
                <a:latin typeface="Calibri" panose="020F0502020204030204" pitchFamily="34" charset="0"/>
                <a:cs typeface="Calibri" panose="020F0502020204030204" pitchFamily="34" charset="0"/>
              </a:rPr>
              <a:t>Beziehungen</a:t>
            </a:r>
            <a:endParaRPr lang="en-GB" sz="1400" dirty="0">
              <a:solidFill>
                <a:srgbClr val="4B4B4B"/>
              </a:solidFill>
              <a:latin typeface="Calibri" panose="020F0502020204030204" pitchFamily="34" charset="0"/>
              <a:cs typeface="Calibri" panose="020F0502020204030204" pitchFamily="34" charset="0"/>
            </a:endParaRP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Datensysteme und Instrumente der internen und externen Analyse innerhalb des Unternehmens</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Ertrags- und Liquiditätskrise</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Operative Krise</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Technologiedefizite - Mangel an Fähigkeiten und Ressourcen </a:t>
            </a:r>
          </a:p>
          <a:p>
            <a:pPr marL="171450" indent="-171450" algn="l">
              <a:lnSpc>
                <a:spcPts val="1520"/>
              </a:lnSpc>
              <a:buClr>
                <a:srgbClr val="F29E38"/>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Organisatorische/personelle Krise</a:t>
            </a:r>
          </a:p>
        </p:txBody>
      </p:sp>
      <p:sp>
        <p:nvSpPr>
          <p:cNvPr id="29" name="Rectangle 28">
            <a:extLst>
              <a:ext uri="{FF2B5EF4-FFF2-40B4-BE49-F238E27FC236}">
                <a16:creationId xmlns:a16="http://schemas.microsoft.com/office/drawing/2014/main" id="{BDD3F0A1-DF76-3CC5-EA43-D7F0F2F8F0B1}"/>
              </a:ext>
            </a:extLst>
          </p:cNvPr>
          <p:cNvSpPr/>
          <p:nvPr/>
        </p:nvSpPr>
        <p:spPr>
          <a:xfrm>
            <a:off x="5860478" y="2885347"/>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EINE KRISE, DIE AUF INTERNE FAKTOREN ZURÜCKZUFÜHREN IST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8" y="322430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1" y="448717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616364" y="4509445"/>
            <a:ext cx="8320943"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FÜHRUNGSKULTUR, STAKEHOLDER-MANAGEMENT UND KOMMUNIKATION</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1" y="4990951"/>
            <a:ext cx="9009846" cy="591142"/>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6" y="5700632"/>
            <a:ext cx="9009846" cy="876712"/>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5" y="6035439"/>
            <a:ext cx="8889760" cy="529301"/>
          </a:xfrm>
          <a:prstGeom prst="rect">
            <a:avLst/>
          </a:prstGeom>
        </p:spPr>
        <p:txBody>
          <a:bodyPr vert="horz" lIns="91440" tIns="45720" rIns="91440" bIns="45720" numCol="1"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F29E38"/>
              </a:buClr>
            </a:pPr>
            <a:r>
              <a:rPr lang="en-GB" sz="1400" dirty="0">
                <a:solidFill>
                  <a:srgbClr val="4B4B4B"/>
                </a:solidFill>
                <a:latin typeface="Calibri" panose="020F0502020204030204" pitchFamily="34" charset="0"/>
                <a:cs typeface="Calibri" panose="020F0502020204030204" pitchFamily="34" charset="0"/>
              </a:rPr>
              <a:t>Ein </a:t>
            </a:r>
            <a:r>
              <a:rPr lang="en-GB" sz="1400" dirty="0" err="1">
                <a:solidFill>
                  <a:srgbClr val="4B4B4B"/>
                </a:solidFill>
                <a:latin typeface="Calibri" panose="020F0502020204030204" pitchFamily="34" charset="0"/>
                <a:cs typeface="Calibri" panose="020F0502020204030204" pitchFamily="34" charset="0"/>
              </a:rPr>
              <a:t>lösungsorientiertes</a:t>
            </a:r>
            <a:r>
              <a:rPr lang="en-GB" sz="1400" dirty="0">
                <a:solidFill>
                  <a:srgbClr val="4B4B4B"/>
                </a:solidFill>
                <a:latin typeface="Calibri" panose="020F0502020204030204" pitchFamily="34" charset="0"/>
                <a:cs typeface="Calibri" panose="020F0502020204030204" pitchFamily="34" charset="0"/>
              </a:rPr>
              <a:t> Lernmodul, das sich auf die Einführung eines ganzheitlichen Frühwarnsystems konzentriert. </a:t>
            </a:r>
          </a:p>
        </p:txBody>
      </p:sp>
      <p:sp>
        <p:nvSpPr>
          <p:cNvPr id="53" name="Rectangle 52">
            <a:extLst>
              <a:ext uri="{FF2B5EF4-FFF2-40B4-BE49-F238E27FC236}">
                <a16:creationId xmlns:a16="http://schemas.microsoft.com/office/drawing/2014/main" id="{A6E1A3DB-C358-5E1A-FC80-75C73A25FF48}"/>
              </a:ext>
            </a:extLst>
          </p:cNvPr>
          <p:cNvSpPr/>
          <p:nvPr/>
        </p:nvSpPr>
        <p:spPr>
          <a:xfrm>
            <a:off x="9354281" y="5677267"/>
            <a:ext cx="2583025"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FRÜHWARNSYSTEM</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8" y="599917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2" y="166724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2" y="284561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2" y="4477924"/>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2" y="4984816"/>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1" y="5666080"/>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1600" dirty="0">
                <a:solidFill>
                  <a:schemeClr val="bg1"/>
                </a:solidFill>
                <a:latin typeface="Calibri" panose="020F0502020204030204" pitchFamily="34" charset="0"/>
                <a:cs typeface="Calibri" panose="020F0502020204030204" pitchFamily="34" charset="0"/>
              </a:rPr>
              <a:t>MODUL 06</a:t>
            </a:r>
            <a:endParaRPr lang="en-US" sz="1600" dirty="0">
              <a:solidFill>
                <a:schemeClr val="bg1"/>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F0EB08-604D-129F-741D-2948D51A8919}"/>
              </a:ext>
            </a:extLst>
          </p:cNvPr>
          <p:cNvSpPr/>
          <p:nvPr/>
        </p:nvSpPr>
        <p:spPr>
          <a:xfrm>
            <a:off x="6294473" y="4974912"/>
            <a:ext cx="5605801" cy="877163"/>
          </a:xfrm>
          <a:prstGeom prst="rect">
            <a:avLst/>
          </a:prstGeom>
        </p:spPr>
        <p:txBody>
          <a:bodyPr wrap="square">
            <a:spAutoFit/>
          </a:bodyPr>
          <a:lstStyle/>
          <a:p>
            <a:pPr algn="r"/>
            <a:r>
              <a:rPr lang="de-D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VERSTÄNDNIS VON FINANZ- UND LIQUIDITÄTSKENNZAHLEN &amp; INSOLVENZ ALS SANIERUNGSANSATZ </a:t>
            </a:r>
          </a:p>
          <a:p>
            <a:pPr algn="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 </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sp>
        <p:nvSpPr>
          <p:cNvPr id="2" name="Rectangle 52">
            <a:extLst>
              <a:ext uri="{FF2B5EF4-FFF2-40B4-BE49-F238E27FC236}">
                <a16:creationId xmlns:a16="http://schemas.microsoft.com/office/drawing/2014/main" id="{D595D9C6-AE25-6168-B7A0-280A4A3BC2ED}"/>
              </a:ext>
            </a:extLst>
          </p:cNvPr>
          <p:cNvSpPr/>
          <p:nvPr/>
        </p:nvSpPr>
        <p:spPr>
          <a:xfrm>
            <a:off x="9341931" y="193971"/>
            <a:ext cx="2583025"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DIE GRUNDLAGEN</a:t>
            </a:r>
          </a:p>
        </p:txBody>
      </p:sp>
    </p:spTree>
    <p:extLst>
      <p:ext uri="{BB962C8B-B14F-4D97-AF65-F5344CB8AC3E}">
        <p14:creationId xmlns:p14="http://schemas.microsoft.com/office/powerpoint/2010/main" val="219083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BA4B48-7527-26C0-503B-0A73A9510990}"/>
              </a:ext>
            </a:extLst>
          </p:cNvPr>
          <p:cNvSpPr>
            <a:spLocks noGrp="1"/>
          </p:cNvSpPr>
          <p:nvPr>
            <p:ph type="body" sz="quarter" idx="16"/>
          </p:nvPr>
        </p:nvSpPr>
        <p:spPr>
          <a:xfrm>
            <a:off x="2149154" y="1379071"/>
            <a:ext cx="5091618" cy="4864567"/>
          </a:xfrm>
        </p:spPr>
        <p:txBody>
          <a:bodyPr>
            <a:normAutofit/>
          </a:bodyPr>
          <a:lstStyle/>
          <a:p>
            <a:r>
              <a:rPr lang="en-US" dirty="0"/>
              <a:t>Insolvenz als Sanierungsansatz</a:t>
            </a:r>
          </a:p>
          <a:p>
            <a:endParaRPr lang="en-US" dirty="0"/>
          </a:p>
          <a:p>
            <a:pPr marL="342900" indent="-342900">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Zahlungsunfähigkeit</a:t>
            </a:r>
          </a:p>
          <a:p>
            <a:pPr marL="342900" indent="-342900">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Folgen der Insolvenz</a:t>
            </a:r>
          </a:p>
          <a:p>
            <a:endParaRPr lang="en-US" dirty="0"/>
          </a:p>
        </p:txBody>
      </p:sp>
      <p:sp>
        <p:nvSpPr>
          <p:cNvPr id="8" name="Text Placeholder 7">
            <a:extLst>
              <a:ext uri="{FF2B5EF4-FFF2-40B4-BE49-F238E27FC236}">
                <a16:creationId xmlns:a16="http://schemas.microsoft.com/office/drawing/2014/main" id="{0AF269EE-A263-2DB5-8DEC-6D2239BAD5F2}"/>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260869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9C035-219A-0663-7856-51283E4C6167}"/>
              </a:ext>
            </a:extLst>
          </p:cNvPr>
          <p:cNvSpPr>
            <a:spLocks noGrp="1"/>
          </p:cNvSpPr>
          <p:nvPr>
            <p:ph type="body" sz="quarter" idx="18"/>
          </p:nvPr>
        </p:nvSpPr>
        <p:spPr>
          <a:xfrm>
            <a:off x="529759" y="1757010"/>
            <a:ext cx="7471241" cy="4758089"/>
          </a:xfrm>
        </p:spPr>
        <p:txBody>
          <a:bodyPr>
            <a:normAutofit fontScale="70000" lnSpcReduction="20000"/>
          </a:bodyPr>
          <a:lstStyle/>
          <a:p>
            <a:pPr marL="342900" indent="-342900">
              <a:buClr>
                <a:srgbClr val="F16924"/>
              </a:buClr>
              <a:buFont typeface="Arial" panose="020B0604020202020204" pitchFamily="34" charset="0"/>
              <a:buChar char="•"/>
            </a:pPr>
            <a:r>
              <a:rPr lang="en-US" dirty="0"/>
              <a:t>Von Zahlungsunfähigkeit spricht man, wenn eine Person oder ein Unternehmen nicht in der Lage ist, ihren finanziellen Verpflichtungen nachzukommen und ihre Schulden </a:t>
            </a:r>
            <a:r>
              <a:rPr lang="en-US" dirty="0" err="1"/>
              <a:t>gegenüber</a:t>
            </a:r>
            <a:r>
              <a:rPr lang="en-US" dirty="0"/>
              <a:t> </a:t>
            </a:r>
            <a:r>
              <a:rPr lang="en-US" dirty="0" err="1"/>
              <a:t>Kreditgebern</a:t>
            </a:r>
            <a:r>
              <a:rPr lang="en-US" dirty="0"/>
              <a:t> rechtzeitig zu begleichen. Dies ist in der Regel der Fall, wenn die Schulden einer Person den Wert ihres Vermögens übersteigen. Zahlungsunfähigkeit ist nicht </a:t>
            </a:r>
            <a:r>
              <a:rPr lang="en-US" dirty="0" err="1"/>
              <a:t>dasselbe</a:t>
            </a:r>
            <a:r>
              <a:rPr lang="en-US" dirty="0"/>
              <a:t> </a:t>
            </a:r>
            <a:r>
              <a:rPr lang="en-US" dirty="0" err="1"/>
              <a:t>wie</a:t>
            </a:r>
            <a:r>
              <a:rPr lang="en-US" dirty="0"/>
              <a:t> Konkurs, aber sie ist das Kriterium für einen Konkurs. </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dirty="0"/>
              <a:t>Vereinfacht ausgedrückt ist ein Unternehmen zahlungsunfähig, wenn seine Schulden den Wert seiner Aktiva übersteigen. Um dies zu berechnen, muss das Unternehmen eine Liste aller Schulden erstellen, </a:t>
            </a:r>
            <a:r>
              <a:rPr lang="en-US" dirty="0" err="1"/>
              <a:t>einschließlich</a:t>
            </a:r>
            <a:r>
              <a:rPr lang="en-US" dirty="0"/>
              <a:t> Darlehen und Kreditkarten. Wenn Unternehmen ihre Schulden zusammenzählen, erhalten sie die Gesamtverbindlichkeiten. Dann erstellen sie eine Liste der Vermögenswerte, einschließlich Sparkonten, Aktien, Immobilien usw., wobei sie deren Marktwert und nicht den Kaufpreis zugrunde legen. Das Unternehmen sollte diese beiden Werte vergleichen, um festzustellen, ob es insolvent ist.</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988B9CC7-7A10-398E-5D9D-F35E0651B540}"/>
              </a:ext>
            </a:extLst>
          </p:cNvPr>
          <p:cNvSpPr>
            <a:spLocks noGrp="1"/>
          </p:cNvSpPr>
          <p:nvPr>
            <p:ph type="body" sz="quarter" idx="16"/>
          </p:nvPr>
        </p:nvSpPr>
        <p:spPr/>
        <p:txBody>
          <a:bodyPr>
            <a:normAutofit lnSpcReduction="10000"/>
          </a:bodyPr>
          <a:lstStyle/>
          <a:p>
            <a:r>
              <a:rPr lang="en-US" dirty="0"/>
              <a:t>Was bedeutet Insolvenz? </a:t>
            </a:r>
          </a:p>
          <a:p>
            <a:endParaRPr lang="en-US" dirty="0"/>
          </a:p>
        </p:txBody>
      </p:sp>
      <p:pic>
        <p:nvPicPr>
          <p:cNvPr id="7" name="Picture 6">
            <a:extLst>
              <a:ext uri="{FF2B5EF4-FFF2-40B4-BE49-F238E27FC236}">
                <a16:creationId xmlns:a16="http://schemas.microsoft.com/office/drawing/2014/main" id="{12DE43FF-E763-EA12-E68E-4C77EE5B62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833" t="437" r="55071" b="-437"/>
          <a:stretch/>
        </p:blipFill>
        <p:spPr>
          <a:xfrm>
            <a:off x="8339138" y="1"/>
            <a:ext cx="3852862" cy="6857999"/>
          </a:xfrm>
          <a:prstGeom prst="rect">
            <a:avLst/>
          </a:prstGeom>
        </p:spPr>
      </p:pic>
    </p:spTree>
    <p:extLst>
      <p:ext uri="{BB962C8B-B14F-4D97-AF65-F5344CB8AC3E}">
        <p14:creationId xmlns:p14="http://schemas.microsoft.com/office/powerpoint/2010/main" val="1936550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1685457"/>
            <a:ext cx="5682414" cy="4140895"/>
          </a:xfrm>
        </p:spPr>
        <p:txBody>
          <a:bodyPr>
            <a:normAutofit/>
          </a:bodyPr>
          <a:lstStyle/>
          <a:p>
            <a:pPr marL="0" indent="0">
              <a:lnSpc>
                <a:spcPts val="2280"/>
              </a:lnSpc>
              <a:spcBef>
                <a:spcPts val="0"/>
              </a:spcBef>
            </a:pPr>
            <a:r>
              <a:rPr lang="en-US" sz="2200" dirty="0" err="1"/>
              <a:t>Insolvenz</a:t>
            </a:r>
            <a:r>
              <a:rPr lang="en-US" sz="2200" dirty="0"/>
              <a:t> </a:t>
            </a:r>
            <a:r>
              <a:rPr lang="en-US" sz="2200" dirty="0" err="1"/>
              <a:t>ist</a:t>
            </a:r>
            <a:r>
              <a:rPr lang="en-US" sz="2200" dirty="0"/>
              <a:t> im vereinfachten </a:t>
            </a:r>
            <a:r>
              <a:rPr lang="en-US" sz="2200" dirty="0" err="1"/>
              <a:t>juristischen</a:t>
            </a:r>
            <a:r>
              <a:rPr lang="en-US" sz="2200" dirty="0"/>
              <a:t> </a:t>
            </a:r>
            <a:r>
              <a:rPr lang="en-US" sz="2200" dirty="0" err="1"/>
              <a:t>Sinne</a:t>
            </a:r>
            <a:r>
              <a:rPr lang="en-US" sz="2200" dirty="0"/>
              <a:t> die Unfähigkeit, bestehende finanzielle Verpflichtungen dauerhaft zu erfüllen. Formen der Insolvenz sind Zahlungsunfähigkeit und Überschuldung. Die Insolvenz ist per Definition ein gerichtliches Verfahren.</a:t>
            </a:r>
          </a:p>
          <a:p>
            <a:pPr marL="0" indent="0">
              <a:lnSpc>
                <a:spcPts val="2280"/>
              </a:lnSpc>
              <a:spcBef>
                <a:spcPts val="0"/>
              </a:spcBef>
            </a:pPr>
            <a:endParaRPr lang="en-US" sz="2200" dirty="0"/>
          </a:p>
          <a:p>
            <a:pPr marL="0" indent="0">
              <a:lnSpc>
                <a:spcPts val="2280"/>
              </a:lnSpc>
              <a:spcBef>
                <a:spcPts val="0"/>
              </a:spcBef>
            </a:pPr>
            <a:r>
              <a:rPr lang="en-US" sz="2200" dirty="0"/>
              <a:t>Entgegen der landläufigen Meinung bedeutet eine Insolvenz nicht unbedingt das Ende des Unternehmens. Auch wenn die strategischen Optionen sehr begrenzt sind, erlaubt der rechtliche Rahmen in den meisten Ländern auch eine Umstrukturierung innerhalb der Insolvenz. </a:t>
            </a:r>
          </a:p>
          <a:p>
            <a:pPr marL="0" indent="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635561" y="642972"/>
            <a:ext cx="6260997" cy="742745"/>
          </a:xfrm>
        </p:spPr>
        <p:txBody>
          <a:bodyPr>
            <a:normAutofit/>
          </a:bodyPr>
          <a:lstStyle/>
          <a:p>
            <a:r>
              <a:rPr lang="en-US" dirty="0" err="1"/>
              <a:t>Zahlungsunfähigkeit</a:t>
            </a:r>
            <a:r>
              <a:rPr lang="en-US" dirty="0"/>
              <a:t> (</a:t>
            </a:r>
            <a:r>
              <a:rPr lang="en-US" dirty="0" err="1"/>
              <a:t>Insolvenz</a:t>
            </a:r>
            <a:r>
              <a:rPr lang="en-US" dirty="0"/>
              <a:t>)</a:t>
            </a:r>
            <a:endParaRPr lang="en-IE" dirty="0"/>
          </a:p>
        </p:txBody>
      </p:sp>
      <p:sp>
        <p:nvSpPr>
          <p:cNvPr id="10" name="Rectangle 9">
            <a:extLst>
              <a:ext uri="{FF2B5EF4-FFF2-40B4-BE49-F238E27FC236}">
                <a16:creationId xmlns:a16="http://schemas.microsoft.com/office/drawing/2014/main" id="{C7AF6130-605D-3EAE-4DCF-BCF5D2BA0DC8}"/>
              </a:ext>
            </a:extLst>
          </p:cNvPr>
          <p:cNvSpPr/>
          <p:nvPr/>
        </p:nvSpPr>
        <p:spPr>
          <a:xfrm>
            <a:off x="734713" y="138571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 name="Picture 2">
            <a:extLst>
              <a:ext uri="{FF2B5EF4-FFF2-40B4-BE49-F238E27FC236}">
                <a16:creationId xmlns:a16="http://schemas.microsoft.com/office/drawing/2014/main" id="{25218F50-A1BD-416E-0CEE-A4C117B31A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1382" r="14508"/>
          <a:stretch/>
        </p:blipFill>
        <p:spPr>
          <a:xfrm>
            <a:off x="6705600" y="0"/>
            <a:ext cx="4565072" cy="6858000"/>
          </a:xfrm>
          <a:prstGeom prst="rect">
            <a:avLst/>
          </a:prstGeom>
        </p:spPr>
      </p:pic>
    </p:spTree>
    <p:extLst>
      <p:ext uri="{BB962C8B-B14F-4D97-AF65-F5344CB8AC3E}">
        <p14:creationId xmlns:p14="http://schemas.microsoft.com/office/powerpoint/2010/main" val="228588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54938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5181600" y="386515"/>
            <a:ext cx="6938400"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Kleine und mittlere Unternehmen (KMU) sind statistisch gesehen stärker von Unternehmenskrisen bedroht als Großunternehmen. </a:t>
            </a:r>
          </a:p>
          <a:p>
            <a:pPr marL="12700" indent="-12700"/>
            <a:endParaRPr lang="en-US" b="1" dirty="0">
              <a:solidFill>
                <a:schemeClr val="bg1"/>
              </a:solidFill>
            </a:endParaRPr>
          </a:p>
          <a:p>
            <a:pPr marL="12700" indent="-12700"/>
            <a:r>
              <a:rPr lang="en-US" b="1" dirty="0">
                <a:solidFill>
                  <a:schemeClr val="bg1"/>
                </a:solidFill>
              </a:rPr>
              <a:t>Wissen Sie, wie die Statistiken in Ihrem Land aussehen?</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636626"/>
            <a:ext cx="4282391" cy="143555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Eine </a:t>
            </a:r>
            <a:r>
              <a:rPr lang="en-GB" dirty="0" err="1">
                <a:solidFill>
                  <a:schemeClr val="bg1"/>
                </a:solidFill>
              </a:rPr>
              <a:t>Frage</a:t>
            </a:r>
            <a:r>
              <a:rPr lang="en-GB" dirty="0">
                <a:solidFill>
                  <a:schemeClr val="bg1"/>
                </a:solidFill>
              </a:rPr>
              <a:t> der </a:t>
            </a:r>
            <a:r>
              <a:rPr lang="en-GB" dirty="0" err="1">
                <a:solidFill>
                  <a:schemeClr val="bg1"/>
                </a:solidFill>
              </a:rPr>
              <a:t>Größe</a:t>
            </a:r>
            <a:r>
              <a:rPr lang="en-GB" dirty="0">
                <a:solidFill>
                  <a:schemeClr val="bg1"/>
                </a:solidFill>
              </a:rPr>
              <a:t>: </a:t>
            </a:r>
            <a:r>
              <a:rPr lang="en-GB" dirty="0" err="1">
                <a:solidFill>
                  <a:schemeClr val="bg1"/>
                </a:solidFill>
              </a:rPr>
              <a:t>Insolvenzen</a:t>
            </a:r>
            <a:r>
              <a:rPr lang="en-GB" dirty="0">
                <a:solidFill>
                  <a:schemeClr val="bg1"/>
                </a:solidFill>
              </a:rPr>
              <a:t> nach Größenklassen </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4036600" y="1190177"/>
            <a:ext cx="172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2" name="TekstniOkvir 15">
            <a:extLst>
              <a:ext uri="{FF2B5EF4-FFF2-40B4-BE49-F238E27FC236}">
                <a16:creationId xmlns:a16="http://schemas.microsoft.com/office/drawing/2014/main" id="{DE8E0D11-5D7E-C329-4C65-48C89A39FE42}"/>
              </a:ext>
            </a:extLst>
          </p:cNvPr>
          <p:cNvSpPr txBox="1"/>
          <p:nvPr/>
        </p:nvSpPr>
        <p:spPr>
          <a:xfrm>
            <a:off x="6464743" y="4699863"/>
            <a:ext cx="6103398" cy="923330"/>
          </a:xfrm>
          <a:prstGeom prst="rect">
            <a:avLst/>
          </a:prstGeom>
          <a:noFill/>
        </p:spPr>
        <p:txBody>
          <a:bodyPr wrap="square">
            <a:spAutoFit/>
          </a:bodyPr>
          <a:lstStyle/>
          <a:p>
            <a:r>
              <a:rPr lang="en-US" dirty="0">
                <a:solidFill>
                  <a:schemeClr val="bg1"/>
                </a:solidFill>
              </a:rPr>
              <a:t>Späte Krise</a:t>
            </a:r>
          </a:p>
          <a:p>
            <a:endParaRPr lang="en-US" dirty="0">
              <a:solidFill>
                <a:schemeClr val="bg1"/>
              </a:solidFill>
            </a:endParaRPr>
          </a:p>
          <a:p>
            <a:r>
              <a:rPr lang="en-US" dirty="0">
                <a:solidFill>
                  <a:schemeClr val="bg1"/>
                </a:solidFill>
              </a:rPr>
              <a:t>Zahlungsunfähigkeit</a:t>
            </a:r>
          </a:p>
        </p:txBody>
      </p:sp>
      <p:graphicFrame>
        <p:nvGraphicFramePr>
          <p:cNvPr id="2" name="Diagramm 3">
            <a:extLst>
              <a:ext uri="{FF2B5EF4-FFF2-40B4-BE49-F238E27FC236}">
                <a16:creationId xmlns:a16="http://schemas.microsoft.com/office/drawing/2014/main" id="{A449BB00-D31B-A8DE-4F82-79D94F648060}"/>
              </a:ext>
            </a:extLst>
          </p:cNvPr>
          <p:cNvGraphicFramePr/>
          <p:nvPr>
            <p:extLst>
              <p:ext uri="{D42A27DB-BD31-4B8C-83A1-F6EECF244321}">
                <p14:modId xmlns:p14="http://schemas.microsoft.com/office/powerpoint/2010/main" val="1728815862"/>
              </p:ext>
            </p:extLst>
          </p:nvPr>
        </p:nvGraphicFramePr>
        <p:xfrm>
          <a:off x="646708" y="2893560"/>
          <a:ext cx="10859491" cy="3534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6351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24349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516916" y="386515"/>
            <a:ext cx="7201278" cy="1288049"/>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err="1">
                <a:solidFill>
                  <a:schemeClr val="bg1"/>
                </a:solidFill>
              </a:rPr>
              <a:t>Gerade</a:t>
            </a:r>
            <a:r>
              <a:rPr lang="en-US" dirty="0">
                <a:solidFill>
                  <a:schemeClr val="bg1"/>
                </a:solidFill>
              </a:rPr>
              <a:t> junge </a:t>
            </a:r>
            <a:r>
              <a:rPr lang="en-US" dirty="0" err="1">
                <a:solidFill>
                  <a:schemeClr val="bg1"/>
                </a:solidFill>
              </a:rPr>
              <a:t>Unternehmen</a:t>
            </a:r>
            <a:r>
              <a:rPr lang="en-US" dirty="0">
                <a:solidFill>
                  <a:schemeClr val="bg1"/>
                </a:solidFill>
              </a:rPr>
              <a:t> </a:t>
            </a:r>
            <a:r>
              <a:rPr lang="en-US" dirty="0" err="1">
                <a:solidFill>
                  <a:schemeClr val="bg1"/>
                </a:solidFill>
              </a:rPr>
              <a:t>sind</a:t>
            </a:r>
            <a:r>
              <a:rPr lang="en-US" dirty="0">
                <a:solidFill>
                  <a:schemeClr val="bg1"/>
                </a:solidFill>
              </a:rPr>
              <a:t> von </a:t>
            </a:r>
            <a:r>
              <a:rPr lang="en-US" dirty="0" err="1">
                <a:solidFill>
                  <a:schemeClr val="bg1"/>
                </a:solidFill>
              </a:rPr>
              <a:t>Insolvenzen</a:t>
            </a:r>
            <a:r>
              <a:rPr lang="en-US" dirty="0">
                <a:solidFill>
                  <a:schemeClr val="bg1"/>
                </a:solidFill>
              </a:rPr>
              <a:t> </a:t>
            </a:r>
            <a:r>
              <a:rPr lang="en-US" dirty="0" err="1">
                <a:solidFill>
                  <a:schemeClr val="bg1"/>
                </a:solidFill>
              </a:rPr>
              <a:t>betroffen</a:t>
            </a:r>
            <a:r>
              <a:rPr lang="en-US" dirty="0">
                <a:solidFill>
                  <a:schemeClr val="bg1"/>
                </a:solidFill>
              </a:rPr>
              <a:t>. Die Gründe dafür liegen sowohl in ihrer geringeren Kapitalausstattung als auch in ihrer Unerfahrenheit im Umgang mit Krisen. </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7788" y="468016"/>
            <a:ext cx="3786812" cy="146016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rPr>
              <a:t>Eine </a:t>
            </a:r>
            <a:r>
              <a:rPr lang="en-GB" dirty="0" err="1">
                <a:solidFill>
                  <a:schemeClr val="bg1"/>
                </a:solidFill>
              </a:rPr>
              <a:t>Frage</a:t>
            </a:r>
            <a:r>
              <a:rPr lang="en-GB" dirty="0">
                <a:solidFill>
                  <a:schemeClr val="bg1"/>
                </a:solidFill>
              </a:rPr>
              <a:t> des Alters: </a:t>
            </a:r>
            <a:r>
              <a:rPr lang="en-GB" dirty="0" err="1">
                <a:solidFill>
                  <a:schemeClr val="bg1"/>
                </a:solidFill>
              </a:rPr>
              <a:t>Insolvenzen</a:t>
            </a:r>
            <a:r>
              <a:rPr lang="en-GB" dirty="0">
                <a:solidFill>
                  <a:schemeClr val="bg1"/>
                </a:solidFill>
              </a:rPr>
              <a:t> </a:t>
            </a:r>
            <a:r>
              <a:rPr lang="en-GB" dirty="0" err="1">
                <a:solidFill>
                  <a:schemeClr val="bg1"/>
                </a:solidFill>
              </a:rPr>
              <a:t>nach</a:t>
            </a:r>
            <a:r>
              <a:rPr lang="en-GB" dirty="0">
                <a:solidFill>
                  <a:schemeClr val="bg1"/>
                </a:solidFill>
              </a:rPr>
              <a:t> </a:t>
            </a:r>
            <a:r>
              <a:rPr lang="en-GB" dirty="0" err="1">
                <a:solidFill>
                  <a:schemeClr val="bg1"/>
                </a:solidFill>
              </a:rPr>
              <a:t>Unternehmensalter</a:t>
            </a:r>
            <a:endParaRPr lang="en-GB" dirty="0">
              <a:solidFill>
                <a:schemeClr val="bg1"/>
              </a:solidFill>
            </a:endParaRP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641758" y="1118177"/>
            <a:ext cx="158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2" name="TekstniOkvir 15">
            <a:extLst>
              <a:ext uri="{FF2B5EF4-FFF2-40B4-BE49-F238E27FC236}">
                <a16:creationId xmlns:a16="http://schemas.microsoft.com/office/drawing/2014/main" id="{DE8E0D11-5D7E-C329-4C65-48C89A39FE42}"/>
              </a:ext>
            </a:extLst>
          </p:cNvPr>
          <p:cNvSpPr txBox="1"/>
          <p:nvPr/>
        </p:nvSpPr>
        <p:spPr>
          <a:xfrm>
            <a:off x="6464743" y="4699863"/>
            <a:ext cx="6103398" cy="923330"/>
          </a:xfrm>
          <a:prstGeom prst="rect">
            <a:avLst/>
          </a:prstGeom>
          <a:noFill/>
        </p:spPr>
        <p:txBody>
          <a:bodyPr wrap="square">
            <a:spAutoFit/>
          </a:bodyPr>
          <a:lstStyle/>
          <a:p>
            <a:r>
              <a:rPr lang="en-US" dirty="0">
                <a:solidFill>
                  <a:schemeClr val="bg1"/>
                </a:solidFill>
              </a:rPr>
              <a:t>Späte Krise</a:t>
            </a:r>
          </a:p>
          <a:p>
            <a:endParaRPr lang="en-US" dirty="0">
              <a:solidFill>
                <a:schemeClr val="bg1"/>
              </a:solidFill>
            </a:endParaRPr>
          </a:p>
          <a:p>
            <a:r>
              <a:rPr lang="en-US" dirty="0">
                <a:solidFill>
                  <a:schemeClr val="bg1"/>
                </a:solidFill>
              </a:rPr>
              <a:t>Zahlungsunfähigkeit</a:t>
            </a:r>
          </a:p>
        </p:txBody>
      </p:sp>
      <p:graphicFrame>
        <p:nvGraphicFramePr>
          <p:cNvPr id="3" name="Diagramm 3">
            <a:extLst>
              <a:ext uri="{FF2B5EF4-FFF2-40B4-BE49-F238E27FC236}">
                <a16:creationId xmlns:a16="http://schemas.microsoft.com/office/drawing/2014/main" id="{56A4D202-4641-47E7-F3A0-9F861A31CD80}"/>
              </a:ext>
            </a:extLst>
          </p:cNvPr>
          <p:cNvGraphicFramePr/>
          <p:nvPr>
            <p:extLst>
              <p:ext uri="{D42A27DB-BD31-4B8C-83A1-F6EECF244321}">
                <p14:modId xmlns:p14="http://schemas.microsoft.com/office/powerpoint/2010/main" val="4059286835"/>
              </p:ext>
            </p:extLst>
          </p:nvPr>
        </p:nvGraphicFramePr>
        <p:xfrm>
          <a:off x="651513" y="2638130"/>
          <a:ext cx="10584174" cy="3507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7015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191116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5771733" y="386515"/>
            <a:ext cx="5969368"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Einige Branchen sind risikoreicher als andere. Dies sind häufig die Branchen, in denen eher kleinere Unternehmen tätig sind</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450899" y="344177"/>
            <a:ext cx="4797935" cy="15713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solidFill>
                  <a:schemeClr val="bg1"/>
                </a:solidFill>
              </a:rPr>
              <a:t>Eine </a:t>
            </a:r>
            <a:r>
              <a:rPr lang="en-GB" sz="3200" dirty="0" err="1">
                <a:solidFill>
                  <a:schemeClr val="bg1"/>
                </a:solidFill>
              </a:rPr>
              <a:t>Frage</a:t>
            </a:r>
            <a:r>
              <a:rPr lang="en-GB" sz="3200" dirty="0">
                <a:solidFill>
                  <a:schemeClr val="bg1"/>
                </a:solidFill>
              </a:rPr>
              <a:t> der Branche: </a:t>
            </a:r>
          </a:p>
          <a:p>
            <a:r>
              <a:rPr lang="en-GB" sz="3200" dirty="0" err="1">
                <a:solidFill>
                  <a:schemeClr val="bg1"/>
                </a:solidFill>
              </a:rPr>
              <a:t>Insolvenzen</a:t>
            </a:r>
            <a:r>
              <a:rPr lang="en-GB" sz="3200" dirty="0">
                <a:solidFill>
                  <a:schemeClr val="bg1"/>
                </a:solidFill>
              </a:rPr>
              <a:t> nach Sektoren</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4729592" y="939313"/>
            <a:ext cx="133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2" name="TekstniOkvir 15">
            <a:extLst>
              <a:ext uri="{FF2B5EF4-FFF2-40B4-BE49-F238E27FC236}">
                <a16:creationId xmlns:a16="http://schemas.microsoft.com/office/drawing/2014/main" id="{DE8E0D11-5D7E-C329-4C65-48C89A39FE42}"/>
              </a:ext>
            </a:extLst>
          </p:cNvPr>
          <p:cNvSpPr txBox="1"/>
          <p:nvPr/>
        </p:nvSpPr>
        <p:spPr>
          <a:xfrm>
            <a:off x="6464743" y="4699863"/>
            <a:ext cx="6103398" cy="923330"/>
          </a:xfrm>
          <a:prstGeom prst="rect">
            <a:avLst/>
          </a:prstGeom>
          <a:noFill/>
        </p:spPr>
        <p:txBody>
          <a:bodyPr wrap="square">
            <a:spAutoFit/>
          </a:bodyPr>
          <a:lstStyle/>
          <a:p>
            <a:r>
              <a:rPr lang="en-US" dirty="0">
                <a:solidFill>
                  <a:schemeClr val="bg1"/>
                </a:solidFill>
              </a:rPr>
              <a:t>Späte Krise</a:t>
            </a:r>
          </a:p>
          <a:p>
            <a:endParaRPr lang="en-US" dirty="0">
              <a:solidFill>
                <a:schemeClr val="bg1"/>
              </a:solidFill>
            </a:endParaRPr>
          </a:p>
          <a:p>
            <a:r>
              <a:rPr lang="en-US" dirty="0">
                <a:solidFill>
                  <a:schemeClr val="bg1"/>
                </a:solidFill>
              </a:rPr>
              <a:t>Zahlungsunfähigkeit</a:t>
            </a:r>
          </a:p>
        </p:txBody>
      </p:sp>
      <p:graphicFrame>
        <p:nvGraphicFramePr>
          <p:cNvPr id="2" name="Diagramm 3">
            <a:extLst>
              <a:ext uri="{FF2B5EF4-FFF2-40B4-BE49-F238E27FC236}">
                <a16:creationId xmlns:a16="http://schemas.microsoft.com/office/drawing/2014/main" id="{3B9ECCB2-1BD0-0491-DEDF-8DCF7CF2A05C}"/>
              </a:ext>
            </a:extLst>
          </p:cNvPr>
          <p:cNvGraphicFramePr/>
          <p:nvPr>
            <p:extLst>
              <p:ext uri="{D42A27DB-BD31-4B8C-83A1-F6EECF244321}">
                <p14:modId xmlns:p14="http://schemas.microsoft.com/office/powerpoint/2010/main" val="3300205426"/>
              </p:ext>
            </p:extLst>
          </p:nvPr>
        </p:nvGraphicFramePr>
        <p:xfrm>
          <a:off x="459049" y="2047950"/>
          <a:ext cx="11290202" cy="42571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627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07808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577548" y="386516"/>
            <a:ext cx="8542452" cy="2078082"/>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r>
              <a:rPr lang="en-US" dirty="0">
                <a:solidFill>
                  <a:schemeClr val="bg1"/>
                </a:solidFill>
              </a:rPr>
              <a:t>Da die rechtlichen Rahmenbedingungen in Europa sehr unterschiedlich sind, ist es nicht möglich, in diesem Kurs eine umfassende Betrachtung vorzunehmen. Grundsätzlich sollten Sie sich dringend rechtlich und betriebswirtschaftlich </a:t>
            </a:r>
            <a:r>
              <a:rPr lang="en-US" dirty="0" err="1">
                <a:solidFill>
                  <a:schemeClr val="bg1"/>
                </a:solidFill>
              </a:rPr>
              <a:t>beraten</a:t>
            </a:r>
            <a:r>
              <a:rPr lang="en-US" dirty="0">
                <a:solidFill>
                  <a:schemeClr val="bg1"/>
                </a:solidFill>
              </a:rPr>
              <a:t> </a:t>
            </a:r>
            <a:r>
              <a:rPr lang="en-US" dirty="0" err="1">
                <a:solidFill>
                  <a:schemeClr val="bg1"/>
                </a:solidFill>
              </a:rPr>
              <a:t>lassen</a:t>
            </a:r>
            <a:r>
              <a:rPr lang="en-US" dirty="0">
                <a:solidFill>
                  <a:schemeClr val="bg1"/>
                </a:solidFill>
              </a:rPr>
              <a:t>!</a:t>
            </a:r>
          </a:p>
          <a:p>
            <a:pPr marL="12700" indent="-12700"/>
            <a:endParaRPr lang="en-US" dirty="0">
              <a:solidFill>
                <a:schemeClr val="bg1"/>
              </a:solidFill>
            </a:endParaRPr>
          </a:p>
          <a:p>
            <a:pPr marL="12700" indent="-12700"/>
            <a:endParaRPr lang="en-US" dirty="0">
              <a:solidFill>
                <a:schemeClr val="bg1"/>
              </a:solidFill>
            </a:endParaRPr>
          </a:p>
          <a:p>
            <a:pPr marL="12700" indent="-12700"/>
            <a:endParaRPr lang="en-US" dirty="0">
              <a:solidFill>
                <a:schemeClr val="bg1"/>
              </a:solidFill>
            </a:endParaRPr>
          </a:p>
          <a:p>
            <a:pPr marL="12700" indent="-12700"/>
            <a:endParaRPr lang="en-US"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2521129" cy="1116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solidFill>
                  <a:schemeClr val="bg1"/>
                </a:solidFill>
              </a:rPr>
              <a:t>Rechtlicher</a:t>
            </a:r>
            <a:r>
              <a:rPr lang="en-GB" dirty="0">
                <a:solidFill>
                  <a:schemeClr val="bg1"/>
                </a:solidFill>
              </a:rPr>
              <a:t> </a:t>
            </a:r>
            <a:r>
              <a:rPr lang="en-GB" dirty="0" err="1">
                <a:solidFill>
                  <a:schemeClr val="bg1"/>
                </a:solidFill>
              </a:rPr>
              <a:t>Rahmen</a:t>
            </a:r>
            <a:endParaRPr lang="en-GB" dirty="0">
              <a:solidFill>
                <a:schemeClr val="bg1"/>
              </a:solidFill>
            </a:endParaRP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761450" y="884177"/>
            <a:ext cx="1116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9" name="Group 38">
            <a:extLst>
              <a:ext uri="{FF2B5EF4-FFF2-40B4-BE49-F238E27FC236}">
                <a16:creationId xmlns:a16="http://schemas.microsoft.com/office/drawing/2014/main" id="{9F72BF3B-B8CF-03B9-30C3-561D6D65F98E}"/>
              </a:ext>
            </a:extLst>
          </p:cNvPr>
          <p:cNvGrpSpPr/>
          <p:nvPr/>
        </p:nvGrpSpPr>
        <p:grpSpPr>
          <a:xfrm>
            <a:off x="877864" y="1790237"/>
            <a:ext cx="10436272" cy="4175923"/>
            <a:chOff x="877864" y="1751476"/>
            <a:chExt cx="10436272" cy="4175923"/>
          </a:xfrm>
        </p:grpSpPr>
        <p:sp>
          <p:nvSpPr>
            <p:cNvPr id="31" name="Triangle 30">
              <a:extLst>
                <a:ext uri="{FF2B5EF4-FFF2-40B4-BE49-F238E27FC236}">
                  <a16:creationId xmlns:a16="http://schemas.microsoft.com/office/drawing/2014/main" id="{ED3C6ADA-0244-D203-0508-1C0F7E41173C}"/>
                </a:ext>
              </a:extLst>
            </p:cNvPr>
            <p:cNvSpPr/>
            <p:nvPr/>
          </p:nvSpPr>
          <p:spPr>
            <a:xfrm rot="5400000">
              <a:off x="4562005" y="-824733"/>
              <a:ext cx="3067990" cy="10436272"/>
            </a:xfrm>
            <a:prstGeom prst="triangl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23AD3007-CAB8-672E-1BD7-9E6406CE98EA}"/>
                </a:ext>
              </a:extLst>
            </p:cNvPr>
            <p:cNvSpPr/>
            <p:nvPr/>
          </p:nvSpPr>
          <p:spPr>
            <a:xfrm rot="5400000">
              <a:off x="6350150" y="3149807"/>
              <a:ext cx="1605368" cy="2487193"/>
            </a:xfrm>
            <a:custGeom>
              <a:avLst/>
              <a:gdLst>
                <a:gd name="connsiteX0" fmla="*/ 0 w 1605368"/>
                <a:gd name="connsiteY0" fmla="*/ 2487193 h 2487193"/>
                <a:gd name="connsiteX1" fmla="*/ 365585 w 1605368"/>
                <a:gd name="connsiteY1" fmla="*/ 0 h 2487193"/>
                <a:gd name="connsiteX2" fmla="*/ 1239783 w 1605368"/>
                <a:gd name="connsiteY2" fmla="*/ 0 h 2487193"/>
                <a:gd name="connsiteX3" fmla="*/ 1605368 w 1605368"/>
                <a:gd name="connsiteY3" fmla="*/ 2487193 h 2487193"/>
              </a:gdLst>
              <a:ahLst/>
              <a:cxnLst>
                <a:cxn ang="0">
                  <a:pos x="connsiteX0" y="connsiteY0"/>
                </a:cxn>
                <a:cxn ang="0">
                  <a:pos x="connsiteX1" y="connsiteY1"/>
                </a:cxn>
                <a:cxn ang="0">
                  <a:pos x="connsiteX2" y="connsiteY2"/>
                </a:cxn>
                <a:cxn ang="0">
                  <a:pos x="connsiteX3" y="connsiteY3"/>
                </a:cxn>
              </a:cxnLst>
              <a:rect l="l" t="t" r="r" b="b"/>
              <a:pathLst>
                <a:path w="1605368" h="2487193">
                  <a:moveTo>
                    <a:pt x="0" y="2487193"/>
                  </a:moveTo>
                  <a:lnTo>
                    <a:pt x="365585" y="0"/>
                  </a:lnTo>
                  <a:lnTo>
                    <a:pt x="1239783" y="0"/>
                  </a:lnTo>
                  <a:lnTo>
                    <a:pt x="1605368" y="2487193"/>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9" name="Group 28">
              <a:extLst>
                <a:ext uri="{FF2B5EF4-FFF2-40B4-BE49-F238E27FC236}">
                  <a16:creationId xmlns:a16="http://schemas.microsoft.com/office/drawing/2014/main" id="{FAB22EED-4249-5A23-6325-4A5755475548}"/>
                </a:ext>
              </a:extLst>
            </p:cNvPr>
            <p:cNvGrpSpPr/>
            <p:nvPr/>
          </p:nvGrpSpPr>
          <p:grpSpPr>
            <a:xfrm>
              <a:off x="1146117" y="1751476"/>
              <a:ext cx="8297868" cy="4175923"/>
              <a:chOff x="2776193" y="3169920"/>
              <a:chExt cx="6276367" cy="3158598"/>
            </a:xfrm>
          </p:grpSpPr>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1" name="TekstniOkvir 13">
                <a:extLst>
                  <a:ext uri="{FF2B5EF4-FFF2-40B4-BE49-F238E27FC236}">
                    <a16:creationId xmlns:a16="http://schemas.microsoft.com/office/drawing/2014/main" id="{364EB416-EE76-F79C-792D-52244B8F6A55}"/>
                  </a:ext>
                </a:extLst>
              </p:cNvPr>
              <p:cNvSpPr txBox="1"/>
              <p:nvPr/>
            </p:nvSpPr>
            <p:spPr>
              <a:xfrm rot="5400000" flipV="1">
                <a:off x="1735911" y="5067515"/>
                <a:ext cx="2301285" cy="220721"/>
              </a:xfrm>
              <a:prstGeom prst="rect">
                <a:avLst/>
              </a:prstGeom>
              <a:noFill/>
            </p:spPr>
            <p:txBody>
              <a:bodyPr wrap="square">
                <a:spAutoFit/>
              </a:bodyPr>
              <a:lstStyle/>
              <a:p>
                <a:pPr marL="0" marR="0" lvl="0" indent="0" algn="ctr" defTabSz="914400" rtl="0" eaLnBrk="1" fontAlgn="auto" latinLnBrk="0" hangingPunct="1">
                  <a:lnSpc>
                    <a:spcPts val="1313"/>
                  </a:lnSpc>
                  <a:spcBef>
                    <a:spcPts val="0"/>
                  </a:spcBef>
                  <a:spcAft>
                    <a:spcPts val="0"/>
                  </a:spcAft>
                  <a:buClrTx/>
                  <a:buSzTx/>
                  <a:buFontTx/>
                  <a:buNone/>
                  <a:tabLst/>
                  <a:defRPr/>
                </a:pPr>
                <a:r>
                  <a:rPr kumimoji="0" lang="en-GB" sz="2200" i="0" u="none" strike="noStrike" kern="1200" cap="none" spc="0" normalizeH="0" baseline="0" noProof="0" dirty="0">
                    <a:ln>
                      <a:noFill/>
                    </a:ln>
                    <a:solidFill>
                      <a:schemeClr val="bg1"/>
                    </a:solidFill>
                    <a:effectLst/>
                    <a:uLnTx/>
                    <a:uFillTx/>
                    <a:ea typeface="Lato Light" panose="020F0502020204030203" pitchFamily="34" charset="0"/>
                    <a:cs typeface="Mukta ExtraLight" panose="020B0000000000000000" pitchFamily="34" charset="77"/>
                  </a:rPr>
                  <a:t>Strategische Optionen</a:t>
                </a:r>
              </a:p>
            </p:txBody>
          </p:sp>
        </p:grpSp>
        <p:sp>
          <p:nvSpPr>
            <p:cNvPr id="38" name="TextBox 37">
              <a:extLst>
                <a:ext uri="{FF2B5EF4-FFF2-40B4-BE49-F238E27FC236}">
                  <a16:creationId xmlns:a16="http://schemas.microsoft.com/office/drawing/2014/main" id="{80362091-41F9-C254-FD6C-0ABBD51D233E}"/>
                </a:ext>
              </a:extLst>
            </p:cNvPr>
            <p:cNvSpPr txBox="1"/>
            <p:nvPr/>
          </p:nvSpPr>
          <p:spPr>
            <a:xfrm>
              <a:off x="5909237" y="3931737"/>
              <a:ext cx="2487194" cy="892552"/>
            </a:xfrm>
            <a:prstGeom prst="rect">
              <a:avLst/>
            </a:prstGeom>
            <a:noFill/>
          </p:spPr>
          <p:txBody>
            <a:bodyPr wrap="square">
              <a:spAutoFit/>
            </a:bodyPr>
            <a:lstStyle/>
            <a:p>
              <a:pPr algn="ctr"/>
              <a:r>
                <a:rPr lang="en-US" sz="2200" dirty="0">
                  <a:solidFill>
                    <a:schemeClr val="bg1"/>
                  </a:solidFill>
                </a:rPr>
                <a:t>Späte Krise</a:t>
              </a:r>
            </a:p>
            <a:p>
              <a:pPr algn="ctr"/>
              <a:endParaRPr lang="en-US" sz="800" dirty="0">
                <a:solidFill>
                  <a:schemeClr val="bg1"/>
                </a:solidFill>
              </a:endParaRPr>
            </a:p>
            <a:p>
              <a:pPr algn="ctr"/>
              <a:r>
                <a:rPr lang="en-US" sz="2200" dirty="0">
                  <a:solidFill>
                    <a:schemeClr val="bg1"/>
                  </a:solidFill>
                </a:rPr>
                <a:t>Zahlungsunfähigkeit</a:t>
              </a:r>
            </a:p>
          </p:txBody>
        </p:sp>
      </p:grpSp>
      <p:grpSp>
        <p:nvGrpSpPr>
          <p:cNvPr id="42" name="Graphic 2">
            <a:extLst>
              <a:ext uri="{FF2B5EF4-FFF2-40B4-BE49-F238E27FC236}">
                <a16:creationId xmlns:a16="http://schemas.microsoft.com/office/drawing/2014/main" id="{3E27B082-B42D-6151-EACC-A99E0243F87A}"/>
              </a:ext>
            </a:extLst>
          </p:cNvPr>
          <p:cNvGrpSpPr/>
          <p:nvPr userDrawn="1"/>
        </p:nvGrpSpPr>
        <p:grpSpPr>
          <a:xfrm>
            <a:off x="1989414" y="3593027"/>
            <a:ext cx="1468067" cy="1703780"/>
            <a:chOff x="2403525" y="3625384"/>
            <a:chExt cx="853935" cy="991043"/>
          </a:xfrm>
          <a:solidFill>
            <a:schemeClr val="bg1"/>
          </a:solidFill>
        </p:grpSpPr>
        <p:sp>
          <p:nvSpPr>
            <p:cNvPr id="43" name="Freeform 42">
              <a:extLst>
                <a:ext uri="{FF2B5EF4-FFF2-40B4-BE49-F238E27FC236}">
                  <a16:creationId xmlns:a16="http://schemas.microsoft.com/office/drawing/2014/main" id="{53C391B4-32F8-1FF2-91AB-4CE64762F77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6FD43BE-7B2A-7B74-B79D-EB6BFB3E7674}"/>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2049977-A118-1826-6B34-3C8DC807B904}"/>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34B2B95-F272-2C57-2615-AD31648A1E2D}"/>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spTree>
    <p:extLst>
      <p:ext uri="{BB962C8B-B14F-4D97-AF65-F5344CB8AC3E}">
        <p14:creationId xmlns:p14="http://schemas.microsoft.com/office/powerpoint/2010/main" val="845602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F1372-E59E-0D5F-C23D-903C89204772}"/>
              </a:ext>
            </a:extLst>
          </p:cNvPr>
          <p:cNvSpPr/>
          <p:nvPr/>
        </p:nvSpPr>
        <p:spPr>
          <a:xfrm>
            <a:off x="0" y="362604"/>
            <a:ext cx="12192000" cy="129981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77C448A8-971B-2E3D-20BA-AD6BB5C7ED00}"/>
              </a:ext>
            </a:extLst>
          </p:cNvPr>
          <p:cNvSpPr>
            <a:spLocks noGrp="1"/>
          </p:cNvSpPr>
          <p:nvPr>
            <p:ph type="body" sz="quarter" idx="18"/>
          </p:nvPr>
        </p:nvSpPr>
        <p:spPr>
          <a:xfrm>
            <a:off x="529760" y="2009253"/>
            <a:ext cx="11073662" cy="3867704"/>
          </a:xfrm>
        </p:spPr>
        <p:txBody>
          <a:bodyPr>
            <a:normAutofit fontScale="92500"/>
          </a:bodyPr>
          <a:lstStyle/>
          <a:p>
            <a:pPr marL="342900" indent="-342900">
              <a:buClr>
                <a:srgbClr val="F16924"/>
              </a:buClr>
              <a:buFont typeface="Arial" panose="020B0604020202020204" pitchFamily="34" charset="0"/>
              <a:buChar char="•"/>
            </a:pPr>
            <a:r>
              <a:rPr lang="en-US" dirty="0"/>
              <a:t>Insolvenzregelungen sind komplex, da sie versuchen, mehrere Ziele miteinander in Einklang zu bringen, darunter den Schutz der Rechte von </a:t>
            </a:r>
            <a:r>
              <a:rPr lang="en-US" dirty="0" err="1"/>
              <a:t>Gläubiger:innen</a:t>
            </a:r>
            <a:r>
              <a:rPr lang="en-US" dirty="0"/>
              <a:t> - der für die </a:t>
            </a:r>
            <a:r>
              <a:rPr lang="en-US" dirty="0" err="1"/>
              <a:t>Mobilisierung</a:t>
            </a:r>
            <a:r>
              <a:rPr lang="en-US" dirty="0"/>
              <a:t> von Kapital für Investitionen, Betriebskapital und andere Ressourcen unerlässlich ist - und die Verhinderung einer vorzeitigen Liquidation lebensfähiger Unternehmen. </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dirty="0"/>
              <a:t>Zusätzlich zu den </a:t>
            </a:r>
            <a:r>
              <a:rPr lang="en-US" dirty="0" err="1"/>
              <a:t>gesetzlichen</a:t>
            </a:r>
            <a:r>
              <a:rPr lang="en-US" dirty="0"/>
              <a:t> </a:t>
            </a:r>
            <a:r>
              <a:rPr lang="en-US" dirty="0" err="1"/>
              <a:t>Ansprüchen</a:t>
            </a:r>
            <a:r>
              <a:rPr lang="en-US" dirty="0"/>
              <a:t> ist ein effizientes Justizsystem erforderlich, um diese Rechte durchzusetzen oder zumindest als glaubwürdige Durchsetzungsdrohung zu dienen und das Liquidations- oder Umstrukturierungsverfahren zügig durchzuführen, wenn dies gewünscht wird. </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de-DE" dirty="0"/>
              <a:t>Diese unterschiedlichen Ziele und Auflagen haben zu Unterschieden in den Insolvenz- und </a:t>
            </a:r>
            <a:r>
              <a:rPr lang="de-DE" dirty="0" err="1"/>
              <a:t>Sicherheitenregelungen</a:t>
            </a:r>
            <a:r>
              <a:rPr lang="de-DE" dirty="0"/>
              <a:t> der einzelnen Länder sowie zu beträchtlichen Unterschieden bei der tatsächlichen Inanspruchnahme von Insolvenzverfahren zur Behebung finanzieller Notlagen geführt. </a:t>
            </a:r>
          </a:p>
          <a:p>
            <a:pPr marL="342900" indent="-342900">
              <a:buClr>
                <a:srgbClr val="F16924"/>
              </a:buClr>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a:xfrm>
            <a:off x="529760" y="385343"/>
            <a:ext cx="11187319" cy="996893"/>
          </a:xfrm>
        </p:spPr>
        <p:txBody>
          <a:bodyPr>
            <a:normAutofit lnSpcReduction="10000"/>
          </a:bodyPr>
          <a:lstStyle/>
          <a:p>
            <a:r>
              <a:rPr lang="en-US" dirty="0"/>
              <a:t>Wie stelle ich fest, ob ich einen Insolvenzantrag stellen muss? (länderspezifisch)</a:t>
            </a:r>
          </a:p>
        </p:txBody>
      </p:sp>
    </p:spTree>
    <p:extLst>
      <p:ext uri="{BB962C8B-B14F-4D97-AF65-F5344CB8AC3E}">
        <p14:creationId xmlns:p14="http://schemas.microsoft.com/office/powerpoint/2010/main" val="1616679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2761802"/>
            <a:ext cx="5829372" cy="3195319"/>
          </a:xfrm>
        </p:spPr>
        <p:txBody>
          <a:bodyPr>
            <a:normAutofit/>
          </a:bodyPr>
          <a:lstStyle/>
          <a:p>
            <a:pPr marL="0" indent="0">
              <a:lnSpc>
                <a:spcPts val="2280"/>
              </a:lnSpc>
              <a:spcBef>
                <a:spcPts val="0"/>
              </a:spcBef>
            </a:pPr>
            <a:r>
              <a:rPr lang="en-US" sz="2200" dirty="0"/>
              <a:t>Die </a:t>
            </a:r>
            <a:r>
              <a:rPr lang="en-US" sz="2200" dirty="0" err="1"/>
              <a:t>Insolvenzkriterien</a:t>
            </a:r>
            <a:r>
              <a:rPr lang="en-US" sz="2200" dirty="0"/>
              <a:t> beschreiben die Bedingungen, unter denen ein Unternehmen </a:t>
            </a:r>
            <a:r>
              <a:rPr lang="en-US" sz="2200" dirty="0" err="1"/>
              <a:t>ein</a:t>
            </a:r>
            <a:r>
              <a:rPr lang="en-US" sz="2200" dirty="0"/>
              <a:t> </a:t>
            </a:r>
            <a:r>
              <a:rPr lang="en-US" sz="2200" dirty="0" err="1"/>
              <a:t>Insolvenzverfahren</a:t>
            </a:r>
            <a:r>
              <a:rPr lang="en-US" sz="2200" dirty="0"/>
              <a:t> in Anspruch nehmen kann. Wenn bestimmte Bedingungen erfüllt sind, kann ein </a:t>
            </a:r>
            <a:r>
              <a:rPr lang="en-US" sz="2200" dirty="0" err="1"/>
              <a:t>Unternehmen</a:t>
            </a:r>
            <a:r>
              <a:rPr lang="en-US" sz="2200" dirty="0"/>
              <a:t> </a:t>
            </a:r>
            <a:r>
              <a:rPr lang="en-US" sz="2200" dirty="0" err="1"/>
              <a:t>freiwillig</a:t>
            </a:r>
            <a:r>
              <a:rPr lang="en-US" sz="2200" dirty="0"/>
              <a:t> </a:t>
            </a:r>
            <a:r>
              <a:rPr lang="en-US" sz="2200" dirty="0" err="1"/>
              <a:t>Insolvenz</a:t>
            </a:r>
            <a:r>
              <a:rPr lang="en-US" sz="2200" dirty="0"/>
              <a:t> </a:t>
            </a:r>
            <a:r>
              <a:rPr lang="en-US" sz="2200" dirty="0" err="1"/>
              <a:t>beantragen</a:t>
            </a:r>
            <a:r>
              <a:rPr lang="en-US" sz="2200" dirty="0"/>
              <a:t> oder es kann auf </a:t>
            </a:r>
            <a:r>
              <a:rPr lang="en-US" sz="2200" dirty="0" err="1"/>
              <a:t>Antrag</a:t>
            </a:r>
            <a:r>
              <a:rPr lang="en-US" sz="2200" dirty="0"/>
              <a:t> von </a:t>
            </a:r>
            <a:r>
              <a:rPr lang="en-US" sz="2200" dirty="0" err="1"/>
              <a:t>Gläubiger:innen</a:t>
            </a:r>
            <a:r>
              <a:rPr lang="en-US" sz="2200" dirty="0"/>
              <a:t> zu </a:t>
            </a:r>
            <a:r>
              <a:rPr lang="en-US" sz="2200" dirty="0" err="1"/>
              <a:t>einem</a:t>
            </a:r>
            <a:r>
              <a:rPr lang="en-US" sz="2200" dirty="0"/>
              <a:t> </a:t>
            </a:r>
            <a:r>
              <a:rPr lang="en-US" sz="2200" dirty="0" err="1"/>
              <a:t>Insolvenzverfahren</a:t>
            </a:r>
            <a:r>
              <a:rPr lang="en-US" sz="2200" dirty="0"/>
              <a:t> gezwungen werden. </a:t>
            </a:r>
            <a:r>
              <a:rPr lang="en-US" sz="2200" dirty="0" err="1"/>
              <a:t>Solche</a:t>
            </a:r>
            <a:r>
              <a:rPr lang="en-US" sz="2200" dirty="0"/>
              <a:t> </a:t>
            </a:r>
            <a:r>
              <a:rPr lang="en-US" sz="2200" dirty="0" err="1"/>
              <a:t>oder</a:t>
            </a:r>
            <a:r>
              <a:rPr lang="en-US" sz="2200" dirty="0"/>
              <a:t> </a:t>
            </a:r>
            <a:r>
              <a:rPr lang="en-US" sz="2200" dirty="0" err="1"/>
              <a:t>ähnliche</a:t>
            </a:r>
            <a:r>
              <a:rPr lang="en-US" sz="2200" dirty="0"/>
              <a:t> </a:t>
            </a:r>
            <a:r>
              <a:rPr lang="en-US" sz="2200" dirty="0" err="1"/>
              <a:t>Vorschriften</a:t>
            </a:r>
            <a:r>
              <a:rPr lang="en-US" sz="2200" dirty="0"/>
              <a:t> und </a:t>
            </a:r>
            <a:r>
              <a:rPr lang="en-US" sz="2200" dirty="0" err="1"/>
              <a:t>Bedingungen</a:t>
            </a:r>
            <a:r>
              <a:rPr lang="en-US" sz="2200" dirty="0"/>
              <a:t> </a:t>
            </a:r>
            <a:r>
              <a:rPr lang="en-US" sz="2200" dirty="0" err="1"/>
              <a:t>exisiteren</a:t>
            </a:r>
            <a:r>
              <a:rPr lang="en-US" sz="2200" dirty="0"/>
              <a:t> in </a:t>
            </a:r>
            <a:r>
              <a:rPr lang="en-US" sz="2200" dirty="0" err="1"/>
              <a:t>mehr</a:t>
            </a:r>
            <a:r>
              <a:rPr lang="en-US" sz="2200" dirty="0"/>
              <a:t> </a:t>
            </a:r>
            <a:r>
              <a:rPr lang="en-US" sz="2200" dirty="0" err="1"/>
              <a:t>als</a:t>
            </a:r>
            <a:r>
              <a:rPr lang="en-US" sz="2200" dirty="0"/>
              <a:t> 42 </a:t>
            </a:r>
            <a:r>
              <a:rPr lang="en-US" sz="2200" dirty="0" err="1"/>
              <a:t>Ländern</a:t>
            </a:r>
            <a:r>
              <a:rPr lang="en-US" sz="2200" dirty="0"/>
              <a:t>. </a:t>
            </a:r>
          </a:p>
          <a:p>
            <a:pPr marL="0" indent="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34714" y="642972"/>
            <a:ext cx="5682415" cy="1657528"/>
          </a:xfrm>
        </p:spPr>
        <p:txBody>
          <a:bodyPr>
            <a:normAutofit/>
          </a:bodyPr>
          <a:lstStyle/>
          <a:p>
            <a:r>
              <a:rPr lang="en-US" dirty="0"/>
              <a:t>Wie stelle ich fest, ob ich einen Insolvenzantrag stellen muss? (länderspezifisch)</a:t>
            </a:r>
          </a:p>
        </p:txBody>
      </p:sp>
      <p:sp>
        <p:nvSpPr>
          <p:cNvPr id="10" name="Rectangle 9">
            <a:extLst>
              <a:ext uri="{FF2B5EF4-FFF2-40B4-BE49-F238E27FC236}">
                <a16:creationId xmlns:a16="http://schemas.microsoft.com/office/drawing/2014/main" id="{C7AF6130-605D-3EAE-4DCF-BCF5D2BA0DC8}"/>
              </a:ext>
            </a:extLst>
          </p:cNvPr>
          <p:cNvSpPr/>
          <p:nvPr/>
        </p:nvSpPr>
        <p:spPr>
          <a:xfrm>
            <a:off x="734714" y="243346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a:extLst>
              <a:ext uri="{FF2B5EF4-FFF2-40B4-BE49-F238E27FC236}">
                <a16:creationId xmlns:a16="http://schemas.microsoft.com/office/drawing/2014/main" id="{2629B3DE-0E44-3B65-B3F9-2FABCCCB75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2230" r="32230"/>
          <a:stretch/>
        </p:blipFill>
        <p:spPr>
          <a:xfrm>
            <a:off x="7151915" y="0"/>
            <a:ext cx="4305372" cy="6858000"/>
          </a:xfrm>
          <a:prstGeom prst="rect">
            <a:avLst/>
          </a:prstGeom>
        </p:spPr>
      </p:pic>
    </p:spTree>
    <p:extLst>
      <p:ext uri="{BB962C8B-B14F-4D97-AF65-F5344CB8AC3E}">
        <p14:creationId xmlns:p14="http://schemas.microsoft.com/office/powerpoint/2010/main" val="2774799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650189"/>
            <a:ext cx="6962366" cy="544166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4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Die Unfähigkeit, Schulden zu begleichen</a:t>
            </a:r>
          </a:p>
          <a:p>
            <a:pPr algn="l">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Die Unfähigkeit, abgelaufene Schulden zu begleichen, ist </a:t>
            </a:r>
            <a:r>
              <a:rPr lang="en-GB" sz="2200" dirty="0" err="1">
                <a:solidFill>
                  <a:srgbClr val="595959"/>
                </a:solidFill>
                <a:latin typeface="+mn-lt"/>
                <a:ea typeface="Open Sans Light" panose="020B0306030504020204" pitchFamily="34" charset="0"/>
                <a:cs typeface="Open Sans Light" panose="020B0306030504020204" pitchFamily="34" charset="0"/>
              </a:rPr>
              <a:t>eine</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Insolvenzbedingung</a:t>
            </a:r>
            <a:r>
              <a:rPr lang="en-GB" sz="2200" dirty="0">
                <a:solidFill>
                  <a:srgbClr val="595959"/>
                </a:solidFill>
                <a:latin typeface="+mn-lt"/>
                <a:ea typeface="Open Sans Light" panose="020B0306030504020204" pitchFamily="34" charset="0"/>
                <a:cs typeface="Open Sans Light" panose="020B0306030504020204" pitchFamily="34" charset="0"/>
              </a:rPr>
              <a:t> in:</a:t>
            </a:r>
          </a:p>
          <a:p>
            <a:pPr marL="342900" indent="-342900" algn="l">
              <a:lnSpc>
                <a:spcPts val="2240"/>
              </a:lnSpc>
              <a:spcBef>
                <a:spcPts val="0"/>
              </a:spcBef>
              <a:buClr>
                <a:srgbClr val="F16924"/>
              </a:buClr>
              <a:buFont typeface="Arial" panose="020B0604020202020204" pitchFamily="34" charset="0"/>
              <a:buChar char="•"/>
            </a:pPr>
            <a:r>
              <a:rPr lang="en-GB" sz="2200" dirty="0" err="1">
                <a:solidFill>
                  <a:srgbClr val="595959"/>
                </a:solidFill>
                <a:latin typeface="+mn-lt"/>
                <a:ea typeface="Open Sans Light" panose="020B0306030504020204" pitchFamily="34" charset="0"/>
                <a:cs typeface="Open Sans Light" panose="020B0306030504020204" pitchFamily="34" charset="0"/>
              </a:rPr>
              <a:t>Estland</a:t>
            </a:r>
            <a:endParaRPr lang="en-GB" sz="2200" dirty="0">
              <a:solidFill>
                <a:srgbClr val="595959"/>
              </a:solidFill>
              <a:latin typeface="+mn-lt"/>
              <a:ea typeface="Open Sans Light" panose="020B0306030504020204" pitchFamily="34" charset="0"/>
              <a:cs typeface="Open Sans Light" panose="020B0306030504020204" pitchFamily="34" charset="0"/>
            </a:endParaRPr>
          </a:p>
          <a:p>
            <a:pPr marL="342900" indent="-342900" algn="l">
              <a:lnSpc>
                <a:spcPts val="2240"/>
              </a:lnSpc>
              <a:spcBef>
                <a:spcPts val="0"/>
              </a:spcBef>
              <a:buClr>
                <a:srgbClr val="F16924"/>
              </a:buClr>
              <a:buFont typeface="Arial" panose="020B0604020202020204" pitchFamily="34" charset="0"/>
              <a:buChar char="•"/>
            </a:pPr>
            <a:r>
              <a:rPr lang="en-GB" sz="2200" dirty="0" err="1">
                <a:solidFill>
                  <a:srgbClr val="595959"/>
                </a:solidFill>
                <a:latin typeface="+mn-lt"/>
                <a:ea typeface="Open Sans Light" panose="020B0306030504020204" pitchFamily="34" charset="0"/>
                <a:cs typeface="Open Sans Light" panose="020B0306030504020204" pitchFamily="34" charset="0"/>
              </a:rPr>
              <a:t>Frankreich</a:t>
            </a:r>
            <a:endParaRPr lang="en-GB" sz="2200" dirty="0">
              <a:solidFill>
                <a:srgbClr val="595959"/>
              </a:solidFill>
              <a:latin typeface="+mn-lt"/>
              <a:ea typeface="Open Sans Light" panose="020B0306030504020204" pitchFamily="34" charset="0"/>
              <a:cs typeface="Open Sans Light" panose="020B0306030504020204" pitchFamily="34" charset="0"/>
            </a:endParaRPr>
          </a:p>
          <a:p>
            <a:pPr marL="342900" indent="-342900" algn="l">
              <a:lnSpc>
                <a:spcPts val="2240"/>
              </a:lnSpc>
              <a:spcBef>
                <a:spcPts val="0"/>
              </a:spcBef>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Deutschland</a:t>
            </a:r>
          </a:p>
          <a:p>
            <a:pPr marL="342900" indent="-342900" algn="l">
              <a:lnSpc>
                <a:spcPts val="2240"/>
              </a:lnSpc>
              <a:spcBef>
                <a:spcPts val="0"/>
              </a:spcBef>
              <a:buClr>
                <a:srgbClr val="F16924"/>
              </a:buClr>
              <a:buFont typeface="Arial" panose="020B0604020202020204" pitchFamily="34" charset="0"/>
              <a:buChar char="•"/>
            </a:pPr>
            <a:r>
              <a:rPr lang="en-GB" sz="2200" dirty="0" err="1">
                <a:solidFill>
                  <a:srgbClr val="595959"/>
                </a:solidFill>
                <a:latin typeface="+mn-lt"/>
                <a:ea typeface="Open Sans Light" panose="020B0306030504020204" pitchFamily="34" charset="0"/>
                <a:cs typeface="Open Sans Light" panose="020B0306030504020204" pitchFamily="34" charset="0"/>
              </a:rPr>
              <a:t>Ungarn</a:t>
            </a:r>
            <a:r>
              <a:rPr lang="en-GB" sz="2200" dirty="0">
                <a:solidFill>
                  <a:srgbClr val="595959"/>
                </a:solidFill>
                <a:latin typeface="+mn-lt"/>
                <a:ea typeface="Open Sans Light" panose="020B0306030504020204" pitchFamily="34" charset="0"/>
                <a:cs typeface="Open Sans Light" panose="020B0306030504020204" pitchFamily="34" charset="0"/>
              </a:rPr>
              <a:t> </a:t>
            </a:r>
          </a:p>
          <a:p>
            <a:pPr marL="342900" indent="-342900" algn="l">
              <a:lnSpc>
                <a:spcPts val="2240"/>
              </a:lnSpc>
              <a:spcBef>
                <a:spcPts val="0"/>
              </a:spcBef>
              <a:buClr>
                <a:srgbClr val="F16924"/>
              </a:buClr>
              <a:buFont typeface="Arial" panose="020B0604020202020204" pitchFamily="34" charset="0"/>
              <a:buChar char="•"/>
            </a:pPr>
            <a:r>
              <a:rPr lang="en-GB" sz="2200" dirty="0" err="1">
                <a:solidFill>
                  <a:srgbClr val="595959"/>
                </a:solidFill>
                <a:latin typeface="+mn-lt"/>
                <a:ea typeface="Open Sans Light" panose="020B0306030504020204" pitchFamily="34" charset="0"/>
                <a:cs typeface="Open Sans Light" panose="020B0306030504020204" pitchFamily="34" charset="0"/>
              </a:rPr>
              <a:t>Italien</a:t>
            </a:r>
            <a:r>
              <a:rPr lang="en-GB" sz="2200" dirty="0">
                <a:solidFill>
                  <a:srgbClr val="595959"/>
                </a:solidFill>
                <a:latin typeface="+mn-lt"/>
                <a:ea typeface="Open Sans Light" panose="020B0306030504020204" pitchFamily="34" charset="0"/>
                <a:cs typeface="Open Sans Light" panose="020B0306030504020204" pitchFamily="34" charset="0"/>
              </a:rPr>
              <a:t> (außer bei Unternehmen, die ihre wirtschaftliche Lage rasch verbessern </a:t>
            </a:r>
            <a:r>
              <a:rPr lang="en-GB" sz="2200" dirty="0" err="1">
                <a:solidFill>
                  <a:srgbClr val="595959"/>
                </a:solidFill>
                <a:latin typeface="+mn-lt"/>
                <a:ea typeface="Open Sans Light" panose="020B0306030504020204" pitchFamily="34" charset="0"/>
                <a:cs typeface="Open Sans Light" panose="020B0306030504020204" pitchFamily="34" charset="0"/>
              </a:rPr>
              <a:t>können</a:t>
            </a:r>
            <a:r>
              <a:rPr lang="en-GB" sz="2200" dirty="0">
                <a:solidFill>
                  <a:srgbClr val="595959"/>
                </a:solidFill>
                <a:latin typeface="+mn-lt"/>
                <a:ea typeface="Open Sans Light" panose="020B0306030504020204" pitchFamily="34" charset="0"/>
                <a:cs typeface="Open Sans Light" panose="020B0306030504020204" pitchFamily="34" charset="0"/>
              </a:rPr>
              <a:t>)</a:t>
            </a:r>
          </a:p>
          <a:p>
            <a:pPr marL="342900" indent="-342900" algn="l">
              <a:lnSpc>
                <a:spcPts val="2240"/>
              </a:lnSpc>
              <a:spcBef>
                <a:spcPts val="0"/>
              </a:spcBef>
              <a:buClr>
                <a:srgbClr val="F16924"/>
              </a:buClr>
              <a:buFont typeface="Arial" panose="020B0604020202020204" pitchFamily="34" charset="0"/>
              <a:buChar char="•"/>
            </a:pPr>
            <a:r>
              <a:rPr lang="en-GB" sz="2200" dirty="0" err="1">
                <a:solidFill>
                  <a:srgbClr val="595959"/>
                </a:solidFill>
                <a:latin typeface="+mn-lt"/>
                <a:ea typeface="Open Sans Light" panose="020B0306030504020204" pitchFamily="34" charset="0"/>
                <a:cs typeface="Open Sans Light" panose="020B0306030504020204" pitchFamily="34" charset="0"/>
              </a:rPr>
              <a:t>Slowakei</a:t>
            </a: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Die Unfähigkeit zur Schuldentilgung als Grundvoraussetzung für </a:t>
            </a:r>
            <a:r>
              <a:rPr lang="en-GB" sz="2200" dirty="0" err="1">
                <a:solidFill>
                  <a:srgbClr val="595959"/>
                </a:solidFill>
                <a:latin typeface="+mn-lt"/>
                <a:ea typeface="Open Sans Light" panose="020B0306030504020204" pitchFamily="34" charset="0"/>
                <a:cs typeface="Open Sans Light" panose="020B0306030504020204" pitchFamily="34" charset="0"/>
              </a:rPr>
              <a:t>eine</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Insolvenz</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wird</a:t>
            </a:r>
            <a:r>
              <a:rPr lang="en-GB" sz="2200" dirty="0">
                <a:solidFill>
                  <a:srgbClr val="595959"/>
                </a:solidFill>
                <a:latin typeface="+mn-lt"/>
                <a:ea typeface="Open Sans Light" panose="020B0306030504020204" pitchFamily="34" charset="0"/>
                <a:cs typeface="Open Sans Light" panose="020B0306030504020204" pitchFamily="34" charset="0"/>
              </a:rPr>
              <a:t> durch einige Einschränkungen oder spezifische Bedingungen ergänzt. </a:t>
            </a:r>
          </a:p>
          <a:p>
            <a:pPr algn="l">
              <a:lnSpc>
                <a:spcPts val="2240"/>
              </a:lnSpc>
              <a:spcBef>
                <a:spcPts val="0"/>
              </a:spcBef>
              <a:buClr>
                <a:srgbClr val="F16924"/>
              </a:buClr>
            </a:pPr>
            <a:r>
              <a:rPr lang="en-GB" sz="2200" dirty="0" err="1">
                <a:solidFill>
                  <a:srgbClr val="595959"/>
                </a:solidFill>
                <a:latin typeface="+mn-lt"/>
                <a:ea typeface="Open Sans Light" panose="020B0306030504020204" pitchFamily="34" charset="0"/>
                <a:cs typeface="Open Sans Light" panose="020B0306030504020204" pitchFamily="34" charset="0"/>
              </a:rPr>
              <a:t>Zum</a:t>
            </a:r>
            <a:r>
              <a:rPr lang="en-GB" sz="2200" dirty="0">
                <a:solidFill>
                  <a:srgbClr val="595959"/>
                </a:solidFill>
                <a:latin typeface="+mn-lt"/>
                <a:ea typeface="Open Sans Light" panose="020B0306030504020204" pitchFamily="34" charset="0"/>
                <a:cs typeface="Open Sans Light" panose="020B0306030504020204" pitchFamily="34" charset="0"/>
              </a:rPr>
              <a:t> Beispiel in </a:t>
            </a:r>
          </a:p>
          <a:p>
            <a:pPr marL="342900" indent="-342900" algn="l">
              <a:lnSpc>
                <a:spcPts val="2240"/>
              </a:lnSpc>
              <a:spcBef>
                <a:spcPts val="0"/>
              </a:spcBef>
              <a:buClr>
                <a:srgbClr val="F16924"/>
              </a:buClr>
              <a:buFont typeface="Arial" panose="020B0604020202020204" pitchFamily="34" charset="0"/>
              <a:buChar char="•"/>
            </a:pPr>
            <a:r>
              <a:rPr lang="en-GB" sz="2200" dirty="0" err="1">
                <a:solidFill>
                  <a:srgbClr val="595959"/>
                </a:solidFill>
                <a:latin typeface="+mn-lt"/>
                <a:ea typeface="Open Sans Light" panose="020B0306030504020204" pitchFamily="34" charset="0"/>
                <a:cs typeface="Open Sans Light" panose="020B0306030504020204" pitchFamily="34" charset="0"/>
              </a:rPr>
              <a:t>Belgien</a:t>
            </a:r>
            <a:endParaRPr lang="en-GB" sz="2200" dirty="0">
              <a:solidFill>
                <a:srgbClr val="595959"/>
              </a:solidFill>
              <a:latin typeface="+mn-lt"/>
              <a:ea typeface="Open Sans Light" panose="020B0306030504020204" pitchFamily="34" charset="0"/>
              <a:cs typeface="Open Sans Light" panose="020B0306030504020204" pitchFamily="34" charset="0"/>
            </a:endParaRPr>
          </a:p>
          <a:p>
            <a:pPr marL="342900" indent="-342900" algn="l">
              <a:lnSpc>
                <a:spcPts val="2240"/>
              </a:lnSpc>
              <a:spcBef>
                <a:spcPts val="0"/>
              </a:spcBef>
              <a:buClr>
                <a:srgbClr val="F16924"/>
              </a:buClr>
              <a:buFont typeface="Arial" panose="020B0604020202020204" pitchFamily="34" charset="0"/>
              <a:buChar char="•"/>
            </a:pPr>
            <a:r>
              <a:rPr lang="en-GB" sz="2200" dirty="0" err="1">
                <a:solidFill>
                  <a:srgbClr val="595959"/>
                </a:solidFill>
                <a:latin typeface="+mn-lt"/>
                <a:ea typeface="Open Sans Light" panose="020B0306030504020204" pitchFamily="34" charset="0"/>
                <a:cs typeface="Open Sans Light" panose="020B0306030504020204" pitchFamily="34" charset="0"/>
              </a:rPr>
              <a:t>Rumänien</a:t>
            </a:r>
            <a:endParaRPr lang="en-GB" sz="2200" dirty="0">
              <a:solidFill>
                <a:srgbClr val="595959"/>
              </a:solidFill>
              <a:latin typeface="+mn-lt"/>
              <a:ea typeface="Open Sans Light" panose="020B0306030504020204" pitchFamily="34" charset="0"/>
              <a:cs typeface="Open Sans Light" panose="020B0306030504020204" pitchFamily="34" charset="0"/>
            </a:endParaRPr>
          </a:p>
          <a:p>
            <a:pPr marL="342900" indent="-342900" algn="l">
              <a:lnSpc>
                <a:spcPts val="2240"/>
              </a:lnSpc>
              <a:spcBef>
                <a:spcPts val="0"/>
              </a:spcBef>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Schweiz (Schulden von mehr als 5 % der </a:t>
            </a:r>
            <a:r>
              <a:rPr lang="en-GB" sz="2200" dirty="0" err="1">
                <a:solidFill>
                  <a:srgbClr val="595959"/>
                </a:solidFill>
                <a:latin typeface="+mn-lt"/>
                <a:ea typeface="Open Sans Light" panose="020B0306030504020204" pitchFamily="34" charset="0"/>
                <a:cs typeface="Open Sans Light" panose="020B0306030504020204" pitchFamily="34" charset="0"/>
              </a:rPr>
              <a:t>Bruttoschulden</a:t>
            </a:r>
            <a:r>
              <a:rPr lang="en-GB" sz="2200" dirty="0">
                <a:solidFill>
                  <a:srgbClr val="595959"/>
                </a:solidFill>
                <a:latin typeface="+mn-lt"/>
                <a:ea typeface="Open Sans Light" panose="020B0306030504020204" pitchFamily="34" charset="0"/>
                <a:cs typeface="Open Sans Light" panose="020B0306030504020204" pitchFamily="34" charset="0"/>
              </a:rPr>
              <a:t>)</a:t>
            </a: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8703"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sp>
        <p:nvSpPr>
          <p:cNvPr id="46" name="Text Placeholder 1">
            <a:extLst>
              <a:ext uri="{FF2B5EF4-FFF2-40B4-BE49-F238E27FC236}">
                <a16:creationId xmlns:a16="http://schemas.microsoft.com/office/drawing/2014/main" id="{A1618579-F0CC-75F8-1846-750421BD768F}"/>
              </a:ext>
            </a:extLst>
          </p:cNvPr>
          <p:cNvSpPr txBox="1">
            <a:spLocks/>
          </p:cNvSpPr>
          <p:nvPr/>
        </p:nvSpPr>
        <p:spPr>
          <a:xfrm>
            <a:off x="584918" y="450559"/>
            <a:ext cx="3590277" cy="50031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Wie stelle ich fest, ob ich einen Insolvenzantrag stellen muss? (länderspezifisch)</a:t>
            </a:r>
            <a:endParaRPr lang="en-GB" dirty="0">
              <a:solidFill>
                <a:schemeClr val="bg1"/>
              </a:solidFill>
            </a:endParaRPr>
          </a:p>
        </p:txBody>
      </p:sp>
      <p:pic>
        <p:nvPicPr>
          <p:cNvPr id="47" name="Picture 46" descr="Icon&#10;&#10;Description automatically generated">
            <a:extLst>
              <a:ext uri="{FF2B5EF4-FFF2-40B4-BE49-F238E27FC236}">
                <a16:creationId xmlns:a16="http://schemas.microsoft.com/office/drawing/2014/main" id="{96A470A8-0E96-6ED4-B0B1-22A90F2E2B9F}"/>
              </a:ext>
            </a:extLst>
          </p:cNvPr>
          <p:cNvPicPr/>
          <p:nvPr/>
        </p:nvPicPr>
        <p:blipFill rotWithShape="1">
          <a:blip r:embed="rId3" cstate="email">
            <a:extLst>
              <a:ext uri="{28A0092B-C50C-407E-A947-70E740481C1C}">
                <a14:useLocalDpi xmlns:a14="http://schemas.microsoft.com/office/drawing/2010/main"/>
              </a:ext>
            </a:extLst>
          </a:blip>
          <a:srcRect l="201" t="2764" r="22935" b="35941"/>
          <a:stretch/>
        </p:blipFill>
        <p:spPr>
          <a:xfrm>
            <a:off x="-34641" y="3435209"/>
            <a:ext cx="4666129" cy="3418087"/>
          </a:xfrm>
          <a:prstGeom prst="rect">
            <a:avLst/>
          </a:prstGeom>
        </p:spPr>
      </p:pic>
      <p:sp>
        <p:nvSpPr>
          <p:cNvPr id="48" name="Rectangle 47">
            <a:extLst>
              <a:ext uri="{FF2B5EF4-FFF2-40B4-BE49-F238E27FC236}">
                <a16:creationId xmlns:a16="http://schemas.microsoft.com/office/drawing/2014/main" id="{036A41C9-1304-75D5-CE07-7BB23EA03618}"/>
              </a:ext>
            </a:extLst>
          </p:cNvPr>
          <p:cNvSpPr/>
          <p:nvPr/>
        </p:nvSpPr>
        <p:spPr>
          <a:xfrm>
            <a:off x="584918" y="331311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3470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57925" y="2160633"/>
            <a:ext cx="4754535" cy="822373"/>
          </a:xfrm>
        </p:spPr>
        <p:txBody>
          <a:bodyPr/>
          <a:lstStyle/>
          <a:p>
            <a:r>
              <a:rPr lang="en-US" sz="3200" dirty="0">
                <a:latin typeface="Calibri" panose="020F0502020204030204" pitchFamily="34" charset="0"/>
                <a:ea typeface="Calibri" panose="020F0502020204030204" pitchFamily="34" charset="0"/>
                <a:cs typeface="Calibri" panose="020F0502020204030204" pitchFamily="34" charset="0"/>
              </a:rPr>
              <a:t>Verständnis der Finanz- und Liquiditätskennzahlen</a:t>
            </a:r>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57925" y="3653344"/>
            <a:ext cx="4754535" cy="630000"/>
          </a:xfrm>
        </p:spPr>
        <p:txBody>
          <a:bodyPr/>
          <a:lstStyle/>
          <a:p>
            <a:r>
              <a:rPr lang="en-US" sz="3200" dirty="0">
                <a:latin typeface="Calibri" panose="020F0502020204030204" pitchFamily="34" charset="0"/>
                <a:ea typeface="Calibri" panose="020F0502020204030204" pitchFamily="34" charset="0"/>
                <a:cs typeface="Calibri" panose="020F0502020204030204" pitchFamily="34" charset="0"/>
              </a:rPr>
              <a:t>Insolvenz als Sanierungsansatz</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96000" y="2134566"/>
            <a:ext cx="830393" cy="635000"/>
          </a:xfrm>
        </p:spPr>
        <p:txBody>
          <a:bodyPr/>
          <a:lstStyle/>
          <a:p>
            <a:r>
              <a:rPr lang="en-US" sz="44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96000" y="3543519"/>
            <a:ext cx="830393" cy="630000"/>
          </a:xfrm>
        </p:spPr>
        <p:txBody>
          <a:bodyPr/>
          <a:lstStyle/>
          <a:p>
            <a:r>
              <a:rPr lang="en-US" sz="4400" b="1" dirty="0"/>
              <a:t>02</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4"/>
            <a:ext cx="4562288" cy="2713166"/>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Finanz- und </a:t>
            </a:r>
            <a:r>
              <a:rPr lang="en-US" b="1" dirty="0" err="1">
                <a:latin typeface="Calibri" panose="020F0502020204030204" pitchFamily="34" charset="0"/>
                <a:ea typeface="Calibri" panose="020F0502020204030204" pitchFamily="34" charset="0"/>
                <a:cs typeface="Calibri" panose="020F0502020204030204" pitchFamily="34" charset="0"/>
              </a:rPr>
              <a:t>Liquiditätskennzahlen</a:t>
            </a:r>
            <a:r>
              <a:rPr lang="en-US" b="1" dirty="0">
                <a:latin typeface="Calibri" panose="020F0502020204030204" pitchFamily="34" charset="0"/>
                <a:ea typeface="Calibri" panose="020F0502020204030204" pitchFamily="34" charset="0"/>
                <a:cs typeface="Calibri" panose="020F0502020204030204" pitchFamily="34" charset="0"/>
              </a:rPr>
              <a:t> &amp; </a:t>
            </a:r>
            <a:r>
              <a:rPr lang="en-US" b="1" dirty="0" err="1">
                <a:latin typeface="Calibri" panose="020F0502020204030204" pitchFamily="34" charset="0"/>
                <a:ea typeface="Calibri" panose="020F0502020204030204" pitchFamily="34" charset="0"/>
                <a:cs typeface="Calibri" panose="020F0502020204030204" pitchFamily="34" charset="0"/>
              </a:rPr>
              <a:t>Insolvenz</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als</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Restrukturierungs</a:t>
            </a:r>
            <a:r>
              <a:rPr lang="en-US" b="1" dirty="0">
                <a:latin typeface="Calibri" panose="020F0502020204030204" pitchFamily="34" charset="0"/>
                <a:ea typeface="Calibri" panose="020F0502020204030204" pitchFamily="34" charset="0"/>
                <a:cs typeface="Calibri" panose="020F0502020204030204" pitchFamily="34" charset="0"/>
              </a:rPr>
              <a:t>-ansatz verstehen</a:t>
            </a:r>
          </a:p>
        </p:txBody>
      </p:sp>
      <p:sp>
        <p:nvSpPr>
          <p:cNvPr id="23" name="Rectangle 22">
            <a:extLst>
              <a:ext uri="{FF2B5EF4-FFF2-40B4-BE49-F238E27FC236}">
                <a16:creationId xmlns:a16="http://schemas.microsoft.com/office/drawing/2014/main" id="{37CD072B-C565-E1B1-3658-B1F1A8079FF3}"/>
              </a:ext>
            </a:extLst>
          </p:cNvPr>
          <p:cNvSpPr/>
          <p:nvPr/>
        </p:nvSpPr>
        <p:spPr>
          <a:xfrm>
            <a:off x="1068490" y="3303995"/>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47046" y="3413802"/>
            <a:ext cx="4332185" cy="2478432"/>
          </a:xfrm>
        </p:spPr>
        <p:txBody>
          <a:bodyPr>
            <a:noAutofit/>
          </a:bodyPr>
          <a:lstStyle/>
          <a:p>
            <a:pPr marL="0" indent="0">
              <a:lnSpc>
                <a:spcPts val="2280"/>
              </a:lnSpc>
              <a:spcBef>
                <a:spcPts val="0"/>
              </a:spcBef>
            </a:pPr>
            <a:r>
              <a:rPr lang="en-US" sz="2000" dirty="0">
                <a:ea typeface="Calibri" panose="020F0502020204030204" pitchFamily="34" charset="0"/>
                <a:cs typeface="Times New Roman" panose="02020603050405020304" pitchFamily="18" charset="0"/>
              </a:rPr>
              <a:t>Dieses Modul vermittelt den Lernenden ein gründliches Verständnis der Finanz- und Liquiditätskennzahlen, die für die </a:t>
            </a:r>
            <a:r>
              <a:rPr lang="en-US" sz="2000" dirty="0" err="1">
                <a:ea typeface="Calibri" panose="020F0502020204030204" pitchFamily="34" charset="0"/>
                <a:cs typeface="Times New Roman" panose="02020603050405020304" pitchFamily="18" charset="0"/>
              </a:rPr>
              <a:t>Vermeidung</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einer</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Krise</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oder</a:t>
            </a:r>
            <a:r>
              <a:rPr lang="en-US" sz="2000" dirty="0">
                <a:ea typeface="Calibri" panose="020F0502020204030204" pitchFamily="34" charset="0"/>
                <a:cs typeface="Times New Roman" panose="02020603050405020304" pitchFamily="18" charset="0"/>
              </a:rPr>
              <a:t> das Management in einer </a:t>
            </a:r>
            <a:r>
              <a:rPr lang="en-US" sz="2000" dirty="0" err="1">
                <a:ea typeface="Calibri" panose="020F0502020204030204" pitchFamily="34" charset="0"/>
                <a:cs typeface="Times New Roman" panose="02020603050405020304" pitchFamily="18" charset="0"/>
              </a:rPr>
              <a:t>Krise</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entscheidend</a:t>
            </a:r>
            <a:r>
              <a:rPr lang="en-US" sz="2000" dirty="0">
                <a:ea typeface="Calibri" panose="020F0502020204030204" pitchFamily="34" charset="0"/>
                <a:cs typeface="Times New Roman" panose="02020603050405020304" pitchFamily="18" charset="0"/>
              </a:rPr>
              <a:t> sind. Es </a:t>
            </a:r>
            <a:r>
              <a:rPr lang="en-US" sz="2000" dirty="0" err="1">
                <a:ea typeface="Calibri" panose="020F0502020204030204" pitchFamily="34" charset="0"/>
                <a:cs typeface="Times New Roman" panose="02020603050405020304" pitchFamily="18" charset="0"/>
              </a:rPr>
              <a:t>stellt</a:t>
            </a:r>
            <a:r>
              <a:rPr lang="en-US" sz="2000" dirty="0">
                <a:ea typeface="Calibri" panose="020F0502020204030204" pitchFamily="34" charset="0"/>
                <a:cs typeface="Times New Roman" panose="02020603050405020304" pitchFamily="18" charset="0"/>
              </a:rPr>
              <a:t> die </a:t>
            </a:r>
            <a:r>
              <a:rPr lang="en-US" sz="2000" dirty="0" err="1">
                <a:ea typeface="Calibri" panose="020F0502020204030204" pitchFamily="34" charset="0"/>
                <a:cs typeface="Times New Roman" panose="02020603050405020304" pitchFamily="18" charset="0"/>
              </a:rPr>
              <a:t>Insolvenz</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als</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Restrukturierungsansatz</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vor</a:t>
            </a:r>
            <a:r>
              <a:rPr lang="en-US" sz="2000" dirty="0">
                <a:ea typeface="Calibri" panose="020F0502020204030204" pitchFamily="34" charset="0"/>
                <a:cs typeface="Times New Roman" panose="02020603050405020304" pitchFamily="18" charset="0"/>
              </a:rPr>
              <a:t> und </a:t>
            </a:r>
            <a:r>
              <a:rPr lang="en-US" sz="2000" dirty="0" err="1">
                <a:ea typeface="Calibri" panose="020F0502020204030204" pitchFamily="34" charset="0"/>
                <a:cs typeface="Times New Roman" panose="02020603050405020304" pitchFamily="18" charset="0"/>
              </a:rPr>
              <a:t>zeigt</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beispielhaft</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unterschiedliche</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Gesetzeslagen</a:t>
            </a:r>
            <a:r>
              <a:rPr lang="en-US" sz="2000" dirty="0">
                <a:ea typeface="Calibri" panose="020F0502020204030204" pitchFamily="34" charset="0"/>
                <a:cs typeface="Times New Roman" panose="02020603050405020304" pitchFamily="18" charset="0"/>
              </a:rPr>
              <a:t> für die Insolvenz in unseren Partnerländern.</a:t>
            </a: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n-IE" sz="2800" dirty="0">
                <a:solidFill>
                  <a:schemeClr val="bg1"/>
                </a:solidFill>
                <a:latin typeface="Calibri" panose="020F0502020204030204" pitchFamily="34" charset="0"/>
                <a:cs typeface="Calibri" panose="020F0502020204030204" pitchFamily="34" charset="0"/>
              </a:rPr>
              <a:t>MODUL 05</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71363" y="323917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71363" y="4450516"/>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0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584918" y="450559"/>
            <a:ext cx="3590277" cy="5003184"/>
          </a:xfrm>
        </p:spPr>
        <p:txBody>
          <a:bodyPr>
            <a:normAutofit/>
          </a:bodyPr>
          <a:lstStyle/>
          <a:p>
            <a:r>
              <a:rPr lang="en-GB" dirty="0">
                <a:solidFill>
                  <a:schemeClr val="bg1"/>
                </a:solidFill>
              </a:rPr>
              <a:t>Wie stelle ich fest, ob ich einen Insolvenzantrag stellen muss? (länderspezifisch)</a:t>
            </a:r>
          </a:p>
        </p:txBody>
      </p:sp>
      <p:pic>
        <p:nvPicPr>
          <p:cNvPr id="20" name="Picture 19" descr="Icon&#10;&#10;Description automatically generated">
            <a:extLst>
              <a:ext uri="{FF2B5EF4-FFF2-40B4-BE49-F238E27FC236}">
                <a16:creationId xmlns:a16="http://schemas.microsoft.com/office/drawing/2014/main" id="{06FC529E-6AFC-E194-3AC7-6FE534A8081E}"/>
              </a:ext>
            </a:extLst>
          </p:cNvPr>
          <p:cNvPicPr/>
          <p:nvPr/>
        </p:nvPicPr>
        <p:blipFill rotWithShape="1">
          <a:blip r:embed="rId3" cstate="email">
            <a:extLst>
              <a:ext uri="{28A0092B-C50C-407E-A947-70E740481C1C}">
                <a14:useLocalDpi xmlns:a14="http://schemas.microsoft.com/office/drawing/2010/main"/>
              </a:ext>
            </a:extLst>
          </a:blip>
          <a:srcRect l="201" t="2764" r="22935" b="35941"/>
          <a:stretch/>
        </p:blipFill>
        <p:spPr>
          <a:xfrm>
            <a:off x="-34641" y="3435209"/>
            <a:ext cx="4666129" cy="3418087"/>
          </a:xfrm>
          <a:prstGeom prst="rect">
            <a:avLst/>
          </a:prstGeom>
        </p:spPr>
      </p:pic>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411741"/>
            <a:ext cx="6962366" cy="6447068"/>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4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Die dauerhafte Unfähigkeit, Schulden zu begleichen</a:t>
            </a: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Nur </a:t>
            </a:r>
            <a:r>
              <a:rPr lang="en-GB" sz="2200" dirty="0" err="1">
                <a:solidFill>
                  <a:srgbClr val="595959"/>
                </a:solidFill>
                <a:latin typeface="+mn-lt"/>
                <a:ea typeface="Open Sans Light" panose="020B0306030504020204" pitchFamily="34" charset="0"/>
                <a:cs typeface="Open Sans Light" panose="020B0306030504020204" pitchFamily="34" charset="0"/>
              </a:rPr>
              <a:t>wenige</a:t>
            </a:r>
            <a:r>
              <a:rPr lang="en-GB" sz="2200" dirty="0">
                <a:solidFill>
                  <a:srgbClr val="595959"/>
                </a:solidFill>
                <a:latin typeface="+mn-lt"/>
                <a:ea typeface="Open Sans Light" panose="020B0306030504020204" pitchFamily="34" charset="0"/>
                <a:cs typeface="Open Sans Light" panose="020B0306030504020204" pitchFamily="34" charset="0"/>
              </a:rPr>
              <a:t> Länder haben dies als Bedingung für </a:t>
            </a:r>
            <a:r>
              <a:rPr lang="en-GB" sz="2200" dirty="0" err="1">
                <a:solidFill>
                  <a:srgbClr val="595959"/>
                </a:solidFill>
                <a:latin typeface="+mn-lt"/>
                <a:ea typeface="Open Sans Light" panose="020B0306030504020204" pitchFamily="34" charset="0"/>
                <a:cs typeface="Open Sans Light" panose="020B0306030504020204" pitchFamily="34" charset="0"/>
              </a:rPr>
              <a:t>eine</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Insolvenz</a:t>
            </a:r>
            <a:r>
              <a:rPr lang="en-GB" sz="2200" dirty="0">
                <a:solidFill>
                  <a:srgbClr val="595959"/>
                </a:solidFill>
                <a:latin typeface="+mn-lt"/>
                <a:ea typeface="Open Sans Light" panose="020B0306030504020204" pitchFamily="34" charset="0"/>
                <a:cs typeface="Open Sans Light" panose="020B0306030504020204" pitchFamily="34" charset="0"/>
              </a:rPr>
              <a:t>. Finnland ist ein Beispiel dafür.</a:t>
            </a: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Die Unfähigkeit, die abgelaufenen Schulden zu begleichen </a:t>
            </a:r>
            <a:r>
              <a:rPr lang="en-GB" sz="2200" b="1" u="sng" dirty="0">
                <a:solidFill>
                  <a:srgbClr val="F16924"/>
                </a:solidFill>
                <a:latin typeface="+mn-lt"/>
                <a:ea typeface="Open Sans Light" panose="020B0306030504020204" pitchFamily="34" charset="0"/>
                <a:cs typeface="Open Sans Light" panose="020B0306030504020204" pitchFamily="34" charset="0"/>
              </a:rPr>
              <a:t>oder</a:t>
            </a:r>
            <a:r>
              <a:rPr lang="en-GB" sz="2200" b="1" dirty="0">
                <a:solidFill>
                  <a:srgbClr val="F16924"/>
                </a:solidFill>
                <a:latin typeface="+mn-lt"/>
                <a:ea typeface="Open Sans Light" panose="020B0306030504020204" pitchFamily="34" charset="0"/>
                <a:cs typeface="Open Sans Light" panose="020B0306030504020204" pitchFamily="34" charset="0"/>
              </a:rPr>
              <a:t> die Unfähigkeit, die Schulden mit Vermögenswerten zu verrechnen </a:t>
            </a: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Ein Unternehmen kann </a:t>
            </a:r>
            <a:r>
              <a:rPr lang="en-GB" sz="2200" dirty="0" err="1">
                <a:solidFill>
                  <a:srgbClr val="595959"/>
                </a:solidFill>
                <a:latin typeface="+mn-lt"/>
                <a:ea typeface="Open Sans Light" panose="020B0306030504020204" pitchFamily="34" charset="0"/>
                <a:cs typeface="Open Sans Light" panose="020B0306030504020204" pitchFamily="34" charset="0"/>
              </a:rPr>
              <a:t>ein</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Insolvenzverfahren</a:t>
            </a:r>
            <a:r>
              <a:rPr lang="en-GB" sz="2200" dirty="0">
                <a:solidFill>
                  <a:srgbClr val="595959"/>
                </a:solidFill>
                <a:latin typeface="+mn-lt"/>
                <a:ea typeface="Open Sans Light" panose="020B0306030504020204" pitchFamily="34" charset="0"/>
                <a:cs typeface="Open Sans Light" panose="020B0306030504020204" pitchFamily="34" charset="0"/>
              </a:rPr>
              <a:t> beantragen, wenn es eine der Bedingungen erfüllt. Zum Beispiel in </a:t>
            </a:r>
          </a:p>
          <a:p>
            <a:pPr marL="342900" indent="-342900" algn="l">
              <a:lnSpc>
                <a:spcPts val="2240"/>
              </a:lnSpc>
              <a:spcBef>
                <a:spcPts val="0"/>
              </a:spcBef>
              <a:buClr>
                <a:srgbClr val="F16924"/>
              </a:buClr>
              <a:buFont typeface="Arial" panose="020B0604020202020204" pitchFamily="34" charset="0"/>
              <a:buChar char="•"/>
            </a:pPr>
            <a:r>
              <a:rPr lang="en-GB" sz="2200" dirty="0" err="1">
                <a:solidFill>
                  <a:srgbClr val="595959"/>
                </a:solidFill>
                <a:latin typeface="+mn-lt"/>
                <a:ea typeface="Open Sans Light" panose="020B0306030504020204" pitchFamily="34" charset="0"/>
                <a:cs typeface="Open Sans Light" panose="020B0306030504020204" pitchFamily="34" charset="0"/>
              </a:rPr>
              <a:t>Österreich</a:t>
            </a:r>
            <a:endParaRPr lang="en-GB" sz="2200" dirty="0">
              <a:solidFill>
                <a:srgbClr val="595959"/>
              </a:solidFill>
              <a:latin typeface="+mn-lt"/>
              <a:ea typeface="Open Sans Light" panose="020B0306030504020204" pitchFamily="34" charset="0"/>
              <a:cs typeface="Open Sans Light" panose="020B0306030504020204" pitchFamily="34" charset="0"/>
            </a:endParaRPr>
          </a:p>
          <a:p>
            <a:pPr marL="342900" indent="-342900" algn="l">
              <a:lnSpc>
                <a:spcPts val="2240"/>
              </a:lnSpc>
              <a:spcBef>
                <a:spcPts val="0"/>
              </a:spcBef>
              <a:buClr>
                <a:srgbClr val="F16924"/>
              </a:buClr>
              <a:buFont typeface="Arial" panose="020B0604020202020204" pitchFamily="34" charset="0"/>
              <a:buChar char="•"/>
            </a:pPr>
            <a:r>
              <a:rPr lang="en-GB" sz="2200" dirty="0" err="1">
                <a:solidFill>
                  <a:srgbClr val="595959"/>
                </a:solidFill>
                <a:latin typeface="+mn-lt"/>
                <a:ea typeface="Open Sans Light" panose="020B0306030504020204" pitchFamily="34" charset="0"/>
                <a:cs typeface="Open Sans Light" panose="020B0306030504020204" pitchFamily="34" charset="0"/>
              </a:rPr>
              <a:t>Tschechien</a:t>
            </a:r>
            <a:endParaRPr lang="en-GB" sz="2200" dirty="0">
              <a:solidFill>
                <a:srgbClr val="595959"/>
              </a:solidFill>
              <a:latin typeface="+mn-lt"/>
              <a:ea typeface="Open Sans Light" panose="020B0306030504020204" pitchFamily="34" charset="0"/>
              <a:cs typeface="Open Sans Light" panose="020B0306030504020204" pitchFamily="34" charset="0"/>
            </a:endParaRPr>
          </a:p>
          <a:p>
            <a:pPr marL="342900" indent="-342900" algn="l">
              <a:lnSpc>
                <a:spcPts val="2240"/>
              </a:lnSpc>
              <a:spcBef>
                <a:spcPts val="0"/>
              </a:spcBef>
              <a:buClr>
                <a:srgbClr val="F16924"/>
              </a:buClr>
              <a:buFont typeface="Arial" panose="020B0604020202020204" pitchFamily="34" charset="0"/>
              <a:buChar char="•"/>
            </a:pPr>
            <a:r>
              <a:rPr lang="en-GB" sz="2200" dirty="0" err="1">
                <a:solidFill>
                  <a:srgbClr val="595959"/>
                </a:solidFill>
                <a:latin typeface="+mn-lt"/>
                <a:ea typeface="Open Sans Light" panose="020B0306030504020204" pitchFamily="34" charset="0"/>
                <a:cs typeface="Open Sans Light" panose="020B0306030504020204" pitchFamily="34" charset="0"/>
              </a:rPr>
              <a:t>Lettland</a:t>
            </a:r>
            <a:endParaRPr lang="en-GB" sz="2200" dirty="0">
              <a:solidFill>
                <a:srgbClr val="595959"/>
              </a:solidFill>
              <a:latin typeface="+mn-lt"/>
              <a:ea typeface="Open Sans Light" panose="020B0306030504020204" pitchFamily="34" charset="0"/>
              <a:cs typeface="Open Sans Light" panose="020B0306030504020204" pitchFamily="34" charset="0"/>
            </a:endParaRPr>
          </a:p>
          <a:p>
            <a:pPr marL="342900" indent="-342900" algn="l">
              <a:lnSpc>
                <a:spcPts val="2240"/>
              </a:lnSpc>
              <a:spcBef>
                <a:spcPts val="0"/>
              </a:spcBef>
              <a:buClr>
                <a:srgbClr val="F16924"/>
              </a:buClr>
              <a:buFont typeface="Arial" panose="020B0604020202020204" pitchFamily="34" charset="0"/>
              <a:buChar char="•"/>
            </a:pPr>
            <a:r>
              <a:rPr lang="en-GB" sz="2200" dirty="0" err="1">
                <a:solidFill>
                  <a:srgbClr val="595959"/>
                </a:solidFill>
                <a:latin typeface="+mn-lt"/>
                <a:ea typeface="Open Sans Light" panose="020B0306030504020204" pitchFamily="34" charset="0"/>
                <a:cs typeface="Open Sans Light" panose="020B0306030504020204" pitchFamily="34" charset="0"/>
              </a:rPr>
              <a:t>Polen</a:t>
            </a:r>
            <a:r>
              <a:rPr lang="en-GB" sz="2200" dirty="0">
                <a:solidFill>
                  <a:srgbClr val="595959"/>
                </a:solidFill>
                <a:latin typeface="+mn-lt"/>
                <a:ea typeface="Open Sans Light" panose="020B0306030504020204" pitchFamily="34" charset="0"/>
                <a:cs typeface="Open Sans Light" panose="020B0306030504020204" pitchFamily="34" charset="0"/>
              </a:rPr>
              <a:t> </a:t>
            </a:r>
          </a:p>
          <a:p>
            <a:pPr marL="342900" indent="-342900" algn="l">
              <a:lnSpc>
                <a:spcPts val="2240"/>
              </a:lnSpc>
              <a:spcBef>
                <a:spcPts val="0"/>
              </a:spcBef>
              <a:buClr>
                <a:srgbClr val="F16924"/>
              </a:buClr>
              <a:buFont typeface="Arial" panose="020B0604020202020204" pitchFamily="34" charset="0"/>
              <a:buChar char="•"/>
            </a:pPr>
            <a:r>
              <a:rPr lang="en-GB" sz="2200" dirty="0">
                <a:solidFill>
                  <a:srgbClr val="595959"/>
                </a:solidFill>
                <a:latin typeface="+mn-lt"/>
                <a:ea typeface="Open Sans Light" panose="020B0306030504020204" pitchFamily="34" charset="0"/>
                <a:cs typeface="Open Sans Light" panose="020B0306030504020204" pitchFamily="34" charset="0"/>
              </a:rPr>
              <a:t>Und </a:t>
            </a:r>
            <a:r>
              <a:rPr lang="en-GB" sz="2200" dirty="0" err="1">
                <a:solidFill>
                  <a:srgbClr val="595959"/>
                </a:solidFill>
                <a:latin typeface="+mn-lt"/>
                <a:ea typeface="Open Sans Light" panose="020B0306030504020204" pitchFamily="34" charset="0"/>
                <a:cs typeface="Open Sans Light" panose="020B0306030504020204" pitchFamily="34" charset="0"/>
              </a:rPr>
              <a:t>vielen</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weiteren</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Ländern</a:t>
            </a:r>
            <a:endParaRPr lang="en-GB" sz="2200" dirty="0">
              <a:solidFill>
                <a:srgbClr val="595959"/>
              </a:solidFill>
              <a:latin typeface="+mn-lt"/>
              <a:ea typeface="Open Sans Light" panose="020B0306030504020204" pitchFamily="34" charset="0"/>
              <a:cs typeface="Open Sans Light" panose="020B0306030504020204" pitchFamily="34" charset="0"/>
            </a:endParaRPr>
          </a:p>
          <a:p>
            <a:pPr marL="342900" indent="-342900" algn="l">
              <a:lnSpc>
                <a:spcPts val="2240"/>
              </a:lnSpc>
              <a:spcBef>
                <a:spcPts val="0"/>
              </a:spcBef>
              <a:buClr>
                <a:srgbClr val="F16924"/>
              </a:buClr>
              <a:buFont typeface="Arial" panose="020B0604020202020204" pitchFamily="34" charset="0"/>
              <a:buChar char="•"/>
            </a:pPr>
            <a:endParaRPr lang="en-GB" dirty="0">
              <a:solidFill>
                <a:srgbClr val="595959"/>
              </a:solidFill>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Die Unfähigkeit, die abgelaufenen Schulden zu begleichen </a:t>
            </a:r>
            <a:r>
              <a:rPr lang="en-GB" sz="2200" b="1" u="sng" dirty="0">
                <a:solidFill>
                  <a:srgbClr val="F16924"/>
                </a:solidFill>
                <a:latin typeface="+mn-lt"/>
                <a:ea typeface="Open Sans Light" panose="020B0306030504020204" pitchFamily="34" charset="0"/>
                <a:cs typeface="Open Sans Light" panose="020B0306030504020204" pitchFamily="34" charset="0"/>
              </a:rPr>
              <a:t>und</a:t>
            </a:r>
            <a:r>
              <a:rPr lang="en-GB" sz="2200" b="1" dirty="0">
                <a:solidFill>
                  <a:srgbClr val="F16924"/>
                </a:solidFill>
                <a:latin typeface="+mn-lt"/>
                <a:ea typeface="Open Sans Light" panose="020B0306030504020204" pitchFamily="34" charset="0"/>
                <a:cs typeface="Open Sans Light" panose="020B0306030504020204" pitchFamily="34" charset="0"/>
              </a:rPr>
              <a:t> auch die Unfähigkeit, seine Schulden mit seinem Vermögen </a:t>
            </a:r>
            <a:r>
              <a:rPr lang="en-GB" sz="2200" b="1" dirty="0" err="1">
                <a:solidFill>
                  <a:srgbClr val="F16924"/>
                </a:solidFill>
                <a:latin typeface="+mn-lt"/>
                <a:ea typeface="Open Sans Light" panose="020B0306030504020204" pitchFamily="34" charset="0"/>
                <a:cs typeface="Open Sans Light" panose="020B0306030504020204" pitchFamily="34" charset="0"/>
              </a:rPr>
              <a:t>zu</a:t>
            </a:r>
            <a:r>
              <a:rPr lang="en-GB" sz="2200" b="1" dirty="0">
                <a:solidFill>
                  <a:srgbClr val="F16924"/>
                </a:solidFill>
                <a:latin typeface="+mn-lt"/>
                <a:ea typeface="Open Sans Light" panose="020B0306030504020204" pitchFamily="34" charset="0"/>
                <a:cs typeface="Open Sans Light" panose="020B0306030504020204" pitchFamily="34" charset="0"/>
              </a:rPr>
              <a:t> </a:t>
            </a:r>
            <a:r>
              <a:rPr lang="en-GB" sz="2200" b="1" dirty="0" err="1">
                <a:solidFill>
                  <a:srgbClr val="F16924"/>
                </a:solidFill>
                <a:latin typeface="+mn-lt"/>
                <a:ea typeface="Open Sans Light" panose="020B0306030504020204" pitchFamily="34" charset="0"/>
                <a:cs typeface="Open Sans Light" panose="020B0306030504020204" pitchFamily="34" charset="0"/>
              </a:rPr>
              <a:t>verrechnen</a:t>
            </a: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b="1" dirty="0">
              <a:solidFill>
                <a:srgbClr val="F16924"/>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Zum Beispiel in Norwegen und Spanien.</a:t>
            </a: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1346"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sp>
        <p:nvSpPr>
          <p:cNvPr id="4" name="Rectangle 3">
            <a:extLst>
              <a:ext uri="{FF2B5EF4-FFF2-40B4-BE49-F238E27FC236}">
                <a16:creationId xmlns:a16="http://schemas.microsoft.com/office/drawing/2014/main" id="{533F2B48-ECF0-8382-FDCF-E0AFCC41F005}"/>
              </a:ext>
            </a:extLst>
          </p:cNvPr>
          <p:cNvSpPr/>
          <p:nvPr/>
        </p:nvSpPr>
        <p:spPr>
          <a:xfrm>
            <a:off x="584918" y="327057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44" name="Straight Connector 43">
            <a:extLst>
              <a:ext uri="{FF2B5EF4-FFF2-40B4-BE49-F238E27FC236}">
                <a16:creationId xmlns:a16="http://schemas.microsoft.com/office/drawing/2014/main" id="{9CED64D7-ABCC-D661-1B31-3444CDA5FD0B}"/>
              </a:ext>
            </a:extLst>
          </p:cNvPr>
          <p:cNvCxnSpPr>
            <a:cxnSpLocks/>
          </p:cNvCxnSpPr>
          <p:nvPr/>
        </p:nvCxnSpPr>
        <p:spPr>
          <a:xfrm>
            <a:off x="4598894" y="171855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0498BE3-3735-F62F-5AF1-769E64F9A52F}"/>
              </a:ext>
            </a:extLst>
          </p:cNvPr>
          <p:cNvGrpSpPr/>
          <p:nvPr/>
        </p:nvGrpSpPr>
        <p:grpSpPr>
          <a:xfrm>
            <a:off x="4141346" y="2003963"/>
            <a:ext cx="701992" cy="701724"/>
            <a:chOff x="7037107" y="1301549"/>
            <a:chExt cx="701992" cy="701724"/>
          </a:xfrm>
        </p:grpSpPr>
        <p:sp>
          <p:nvSpPr>
            <p:cNvPr id="5" name="Freeform 4">
              <a:extLst>
                <a:ext uri="{FF2B5EF4-FFF2-40B4-BE49-F238E27FC236}">
                  <a16:creationId xmlns:a16="http://schemas.microsoft.com/office/drawing/2014/main" id="{1BF538AE-27E0-8FD0-0922-0CA72E9A9294}"/>
                </a:ext>
              </a:extLst>
            </p:cNvPr>
            <p:cNvSpPr/>
            <p:nvPr/>
          </p:nvSpPr>
          <p:spPr>
            <a:xfrm>
              <a:off x="7037107" y="1301549"/>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A85B4ABF-7779-99C1-238B-22D78379D249}"/>
                </a:ext>
              </a:extLst>
            </p:cNvPr>
            <p:cNvSpPr/>
            <p:nvPr/>
          </p:nvSpPr>
          <p:spPr>
            <a:xfrm>
              <a:off x="7113392" y="1356129"/>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3A4B6C82-D2D5-C807-089E-5C3CF74A8321}"/>
                </a:ext>
              </a:extLst>
            </p:cNvPr>
            <p:cNvSpPr txBox="1"/>
            <p:nvPr/>
          </p:nvSpPr>
          <p:spPr>
            <a:xfrm>
              <a:off x="7123230" y="136676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 name="Group 7">
            <a:extLst>
              <a:ext uri="{FF2B5EF4-FFF2-40B4-BE49-F238E27FC236}">
                <a16:creationId xmlns:a16="http://schemas.microsoft.com/office/drawing/2014/main" id="{412DA39C-60F2-B16B-C186-6AA4B3D82F4E}"/>
              </a:ext>
            </a:extLst>
          </p:cNvPr>
          <p:cNvGrpSpPr/>
          <p:nvPr/>
        </p:nvGrpSpPr>
        <p:grpSpPr>
          <a:xfrm>
            <a:off x="4141346" y="5083464"/>
            <a:ext cx="701992" cy="701724"/>
            <a:chOff x="7037107" y="1407878"/>
            <a:chExt cx="701992" cy="701724"/>
          </a:xfrm>
        </p:grpSpPr>
        <p:sp>
          <p:nvSpPr>
            <p:cNvPr id="9" name="Freeform 8">
              <a:extLst>
                <a:ext uri="{FF2B5EF4-FFF2-40B4-BE49-F238E27FC236}">
                  <a16:creationId xmlns:a16="http://schemas.microsoft.com/office/drawing/2014/main" id="{208471FB-0E22-D62B-E0AE-B9B1306EECC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67F1B65D-1D6D-6FDA-E855-A80E4695A454}"/>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FB6DD458-BC5A-AC6B-DAAF-DB074455A91C}"/>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cxnSp>
        <p:nvCxnSpPr>
          <p:cNvPr id="13" name="Straight Connector 12">
            <a:extLst>
              <a:ext uri="{FF2B5EF4-FFF2-40B4-BE49-F238E27FC236}">
                <a16:creationId xmlns:a16="http://schemas.microsoft.com/office/drawing/2014/main" id="{30B95FD5-6C89-8A72-5273-7FC0A7DC0C67}"/>
              </a:ext>
            </a:extLst>
          </p:cNvPr>
          <p:cNvCxnSpPr>
            <a:cxnSpLocks/>
          </p:cNvCxnSpPr>
          <p:nvPr/>
        </p:nvCxnSpPr>
        <p:spPr>
          <a:xfrm>
            <a:off x="4587959" y="4948167"/>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14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1500796"/>
            <a:ext cx="6962366" cy="375402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Es ist keine </a:t>
            </a:r>
            <a:r>
              <a:rPr lang="en-GB" sz="2200" b="1" dirty="0" err="1">
                <a:solidFill>
                  <a:srgbClr val="F16924"/>
                </a:solidFill>
                <a:latin typeface="+mn-lt"/>
                <a:ea typeface="Open Sans Light" panose="020B0306030504020204" pitchFamily="34" charset="0"/>
                <a:cs typeface="Open Sans Light" panose="020B0306030504020204" pitchFamily="34" charset="0"/>
              </a:rPr>
              <a:t>spezifische</a:t>
            </a:r>
            <a:r>
              <a:rPr lang="en-GB" sz="2200" b="1" dirty="0">
                <a:solidFill>
                  <a:srgbClr val="F16924"/>
                </a:solidFill>
                <a:latin typeface="+mn-lt"/>
                <a:ea typeface="Open Sans Light" panose="020B0306030504020204" pitchFamily="34" charset="0"/>
                <a:cs typeface="Open Sans Light" panose="020B0306030504020204" pitchFamily="34" charset="0"/>
              </a:rPr>
              <a:t> </a:t>
            </a:r>
            <a:r>
              <a:rPr lang="en-GB" sz="2200" b="1" dirty="0" err="1">
                <a:solidFill>
                  <a:srgbClr val="F16924"/>
                </a:solidFill>
                <a:latin typeface="+mn-lt"/>
                <a:ea typeface="Open Sans Light" panose="020B0306030504020204" pitchFamily="34" charset="0"/>
                <a:cs typeface="Open Sans Light" panose="020B0306030504020204" pitchFamily="34" charset="0"/>
              </a:rPr>
              <a:t>Insolvenzbedingung</a:t>
            </a:r>
            <a:r>
              <a:rPr lang="en-GB" sz="2200" b="1" dirty="0">
                <a:solidFill>
                  <a:srgbClr val="F16924"/>
                </a:solidFill>
                <a:latin typeface="+mn-lt"/>
                <a:ea typeface="Open Sans Light" panose="020B0306030504020204" pitchFamily="34" charset="0"/>
                <a:cs typeface="Open Sans Light" panose="020B0306030504020204" pitchFamily="34" charset="0"/>
              </a:rPr>
              <a:t> festgelegt; der </a:t>
            </a:r>
            <a:r>
              <a:rPr lang="en-GB" sz="2200" b="1" dirty="0" err="1">
                <a:solidFill>
                  <a:srgbClr val="F16924"/>
                </a:solidFill>
                <a:latin typeface="+mn-lt"/>
                <a:ea typeface="Open Sans Light" panose="020B0306030504020204" pitchFamily="34" charset="0"/>
                <a:cs typeface="Open Sans Light" panose="020B0306030504020204" pitchFamily="34" charset="0"/>
              </a:rPr>
              <a:t>Gläubiger</a:t>
            </a:r>
            <a:r>
              <a:rPr lang="en-GB" sz="2200" b="1" dirty="0">
                <a:solidFill>
                  <a:srgbClr val="F16924"/>
                </a:solidFill>
                <a:latin typeface="+mn-lt"/>
                <a:ea typeface="Open Sans Light" panose="020B0306030504020204" pitchFamily="34" charset="0"/>
                <a:cs typeface="Open Sans Light" panose="020B0306030504020204" pitchFamily="34" charset="0"/>
              </a:rPr>
              <a:t> </a:t>
            </a:r>
            <a:r>
              <a:rPr lang="en-GB" sz="2200" b="1" dirty="0" err="1">
                <a:solidFill>
                  <a:srgbClr val="F16924"/>
                </a:solidFill>
                <a:latin typeface="+mn-lt"/>
                <a:ea typeface="Open Sans Light" panose="020B0306030504020204" pitchFamily="34" charset="0"/>
                <a:cs typeface="Open Sans Light" panose="020B0306030504020204" pitchFamily="34" charset="0"/>
              </a:rPr>
              <a:t>kann</a:t>
            </a:r>
            <a:r>
              <a:rPr lang="en-GB" sz="2200" b="1" dirty="0">
                <a:solidFill>
                  <a:srgbClr val="F16924"/>
                </a:solidFill>
                <a:latin typeface="+mn-lt"/>
                <a:ea typeface="Open Sans Light" panose="020B0306030504020204" pitchFamily="34" charset="0"/>
                <a:cs typeface="Open Sans Light" panose="020B0306030504020204" pitchFamily="34" charset="0"/>
              </a:rPr>
              <a:t> die </a:t>
            </a:r>
            <a:r>
              <a:rPr lang="en-GB" sz="2200" b="1" dirty="0" err="1">
                <a:solidFill>
                  <a:srgbClr val="F16924"/>
                </a:solidFill>
                <a:latin typeface="+mn-lt"/>
                <a:ea typeface="Open Sans Light" panose="020B0306030504020204" pitchFamily="34" charset="0"/>
                <a:cs typeface="Open Sans Light" panose="020B0306030504020204" pitchFamily="34" charset="0"/>
              </a:rPr>
              <a:t>Insolvenz</a:t>
            </a:r>
            <a:r>
              <a:rPr lang="en-GB" sz="2200" b="1" dirty="0">
                <a:solidFill>
                  <a:srgbClr val="F16924"/>
                </a:solidFill>
                <a:latin typeface="+mn-lt"/>
                <a:ea typeface="Open Sans Light" panose="020B0306030504020204" pitchFamily="34" charset="0"/>
                <a:cs typeface="Open Sans Light" panose="020B0306030504020204" pitchFamily="34" charset="0"/>
              </a:rPr>
              <a:t> des Unternehmens in jeder Form </a:t>
            </a:r>
            <a:r>
              <a:rPr lang="en-GB" sz="2200" b="1" dirty="0" err="1">
                <a:solidFill>
                  <a:srgbClr val="F16924"/>
                </a:solidFill>
                <a:latin typeface="+mn-lt"/>
                <a:ea typeface="Open Sans Light" panose="020B0306030504020204" pitchFamily="34" charset="0"/>
                <a:cs typeface="Open Sans Light" panose="020B0306030504020204" pitchFamily="34" charset="0"/>
              </a:rPr>
              <a:t>nachweisen</a:t>
            </a: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Diese Art der </a:t>
            </a:r>
            <a:r>
              <a:rPr lang="en-GB" sz="2200" dirty="0" err="1">
                <a:solidFill>
                  <a:srgbClr val="595959"/>
                </a:solidFill>
                <a:latin typeface="+mn-lt"/>
                <a:ea typeface="Open Sans Light" panose="020B0306030504020204" pitchFamily="34" charset="0"/>
                <a:cs typeface="Open Sans Light" panose="020B0306030504020204" pitchFamily="34" charset="0"/>
              </a:rPr>
              <a:t>Insolvenz</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ist</a:t>
            </a:r>
            <a:r>
              <a:rPr lang="en-GB" sz="2200" dirty="0">
                <a:solidFill>
                  <a:srgbClr val="595959"/>
                </a:solidFill>
                <a:latin typeface="+mn-lt"/>
                <a:ea typeface="Open Sans Light" panose="020B0306030504020204" pitchFamily="34" charset="0"/>
                <a:cs typeface="Open Sans Light" panose="020B0306030504020204" pitchFamily="34" charset="0"/>
              </a:rPr>
              <a:t> nicht streng begrenzt. Sie lässt den </a:t>
            </a:r>
            <a:r>
              <a:rPr lang="en-GB" sz="2200" dirty="0" err="1">
                <a:solidFill>
                  <a:srgbClr val="595959"/>
                </a:solidFill>
                <a:latin typeface="+mn-lt"/>
                <a:ea typeface="Open Sans Light" panose="020B0306030504020204" pitchFamily="34" charset="0"/>
                <a:cs typeface="Open Sans Light" panose="020B0306030504020204" pitchFamily="34" charset="0"/>
              </a:rPr>
              <a:t>Richter:innen</a:t>
            </a:r>
            <a:r>
              <a:rPr lang="en-GB" sz="2200" dirty="0">
                <a:solidFill>
                  <a:srgbClr val="595959"/>
                </a:solidFill>
                <a:latin typeface="+mn-lt"/>
                <a:ea typeface="Open Sans Light" panose="020B0306030504020204" pitchFamily="34" charset="0"/>
                <a:cs typeface="Open Sans Light" panose="020B0306030504020204" pitchFamily="34" charset="0"/>
              </a:rPr>
              <a:t> einen großen Spielraum bei der Entscheidung, </a:t>
            </a:r>
            <a:r>
              <a:rPr lang="en-GB" sz="2200" dirty="0" err="1">
                <a:solidFill>
                  <a:srgbClr val="595959"/>
                </a:solidFill>
                <a:latin typeface="+mn-lt"/>
                <a:ea typeface="Open Sans Light" panose="020B0306030504020204" pitchFamily="34" charset="0"/>
                <a:cs typeface="Open Sans Light" panose="020B0306030504020204" pitchFamily="34" charset="0"/>
              </a:rPr>
              <a:t>ob</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bei</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einem</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Unternehmen</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eine</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Insolvenz</a:t>
            </a:r>
            <a:r>
              <a:rPr lang="en-GB" sz="2200" dirty="0">
                <a:solidFill>
                  <a:srgbClr val="595959"/>
                </a:solidFill>
                <a:latin typeface="+mn-lt"/>
                <a:ea typeface="Open Sans Light" panose="020B0306030504020204" pitchFamily="34" charset="0"/>
                <a:cs typeface="Open Sans Light" panose="020B0306030504020204" pitchFamily="34" charset="0"/>
              </a:rPr>
              <a:t> </a:t>
            </a:r>
            <a:r>
              <a:rPr lang="en-GB" sz="2200" dirty="0" err="1">
                <a:solidFill>
                  <a:srgbClr val="595959"/>
                </a:solidFill>
                <a:latin typeface="+mn-lt"/>
                <a:ea typeface="Open Sans Light" panose="020B0306030504020204" pitchFamily="34" charset="0"/>
                <a:cs typeface="Open Sans Light" panose="020B0306030504020204" pitchFamily="34" charset="0"/>
              </a:rPr>
              <a:t>besteht</a:t>
            </a:r>
            <a:r>
              <a:rPr lang="en-GB" sz="2200" dirty="0">
                <a:solidFill>
                  <a:srgbClr val="595959"/>
                </a:solidFill>
                <a:latin typeface="+mn-lt"/>
                <a:ea typeface="Open Sans Light" panose="020B0306030504020204" pitchFamily="34" charset="0"/>
                <a:cs typeface="Open Sans Light" panose="020B0306030504020204" pitchFamily="34" charset="0"/>
              </a:rPr>
              <a:t>. Diese Art von </a:t>
            </a:r>
            <a:r>
              <a:rPr lang="en-GB" sz="2200" dirty="0" err="1">
                <a:solidFill>
                  <a:srgbClr val="595959"/>
                </a:solidFill>
                <a:latin typeface="+mn-lt"/>
                <a:ea typeface="Open Sans Light" panose="020B0306030504020204" pitchFamily="34" charset="0"/>
                <a:cs typeface="Open Sans Light" panose="020B0306030504020204" pitchFamily="34" charset="0"/>
              </a:rPr>
              <a:t>Regelung</a:t>
            </a:r>
            <a:r>
              <a:rPr lang="en-GB" sz="2200" dirty="0">
                <a:solidFill>
                  <a:srgbClr val="595959"/>
                </a:solidFill>
                <a:latin typeface="+mn-lt"/>
                <a:ea typeface="Open Sans Light" panose="020B0306030504020204" pitchFamily="34" charset="0"/>
                <a:cs typeface="Open Sans Light" panose="020B0306030504020204" pitchFamily="34" charset="0"/>
              </a:rPr>
              <a:t> gilt in Schweden. </a:t>
            </a: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b="1"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endParaRPr lang="en-GB" sz="2200" b="1" dirty="0">
              <a:solidFill>
                <a:srgbClr val="595959"/>
              </a:solidFill>
              <a:latin typeface="+mn-lt"/>
              <a:ea typeface="Open Sans Light" panose="020B0306030504020204" pitchFamily="34" charset="0"/>
              <a:cs typeface="Open Sans Light" panose="020B0306030504020204" pitchFamily="34" charset="0"/>
            </a:endParaRPr>
          </a:p>
          <a:p>
            <a:pPr algn="l">
              <a:lnSpc>
                <a:spcPts val="2240"/>
              </a:lnSpc>
              <a:spcBef>
                <a:spcPts val="0"/>
              </a:spcBef>
              <a:buClr>
                <a:srgbClr val="F16924"/>
              </a:buClr>
            </a:pPr>
            <a:r>
              <a:rPr lang="en-GB" sz="2200" b="1" dirty="0">
                <a:solidFill>
                  <a:srgbClr val="595959"/>
                </a:solidFill>
                <a:latin typeface="+mn-lt"/>
                <a:ea typeface="Open Sans Light" panose="020B0306030504020204" pitchFamily="34" charset="0"/>
                <a:cs typeface="Open Sans Light" panose="020B0306030504020204" pitchFamily="34" charset="0"/>
              </a:rPr>
              <a:t>In den meisten Ländern ist die Unfähigkeit, Schulden zu begleichen, die Grundvoraussetzung für einen Konkurs. </a:t>
            </a: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8703" y="1370993"/>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sp>
        <p:nvSpPr>
          <p:cNvPr id="46" name="Text Placeholder 1">
            <a:extLst>
              <a:ext uri="{FF2B5EF4-FFF2-40B4-BE49-F238E27FC236}">
                <a16:creationId xmlns:a16="http://schemas.microsoft.com/office/drawing/2014/main" id="{A1618579-F0CC-75F8-1846-750421BD768F}"/>
              </a:ext>
            </a:extLst>
          </p:cNvPr>
          <p:cNvSpPr txBox="1">
            <a:spLocks/>
          </p:cNvSpPr>
          <p:nvPr/>
        </p:nvSpPr>
        <p:spPr>
          <a:xfrm>
            <a:off x="584918" y="450559"/>
            <a:ext cx="3590277" cy="50031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Wie stelle ich fest, ob ich einen Insolvenzantrag stellen muss? (länderspezifisch)</a:t>
            </a:r>
            <a:endParaRPr lang="en-GB" dirty="0">
              <a:solidFill>
                <a:schemeClr val="bg1"/>
              </a:solidFill>
            </a:endParaRPr>
          </a:p>
        </p:txBody>
      </p:sp>
      <p:pic>
        <p:nvPicPr>
          <p:cNvPr id="47" name="Picture 46" descr="Icon&#10;&#10;Description automatically generated">
            <a:extLst>
              <a:ext uri="{FF2B5EF4-FFF2-40B4-BE49-F238E27FC236}">
                <a16:creationId xmlns:a16="http://schemas.microsoft.com/office/drawing/2014/main" id="{96A470A8-0E96-6ED4-B0B1-22A90F2E2B9F}"/>
              </a:ext>
            </a:extLst>
          </p:cNvPr>
          <p:cNvPicPr/>
          <p:nvPr/>
        </p:nvPicPr>
        <p:blipFill rotWithShape="1">
          <a:blip r:embed="rId3" cstate="email">
            <a:extLst>
              <a:ext uri="{28A0092B-C50C-407E-A947-70E740481C1C}">
                <a14:useLocalDpi xmlns:a14="http://schemas.microsoft.com/office/drawing/2010/main"/>
              </a:ext>
            </a:extLst>
          </a:blip>
          <a:srcRect l="201" t="2764" r="22935" b="35941"/>
          <a:stretch/>
        </p:blipFill>
        <p:spPr>
          <a:xfrm>
            <a:off x="-34641" y="3435209"/>
            <a:ext cx="4666129" cy="3418087"/>
          </a:xfrm>
          <a:prstGeom prst="rect">
            <a:avLst/>
          </a:prstGeom>
        </p:spPr>
      </p:pic>
      <p:sp>
        <p:nvSpPr>
          <p:cNvPr id="48" name="Rectangle 47">
            <a:extLst>
              <a:ext uri="{FF2B5EF4-FFF2-40B4-BE49-F238E27FC236}">
                <a16:creationId xmlns:a16="http://schemas.microsoft.com/office/drawing/2014/main" id="{036A41C9-1304-75D5-CE07-7BB23EA03618}"/>
              </a:ext>
            </a:extLst>
          </p:cNvPr>
          <p:cNvSpPr/>
          <p:nvPr/>
        </p:nvSpPr>
        <p:spPr>
          <a:xfrm>
            <a:off x="584918" y="323868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cxnSp>
        <p:nvCxnSpPr>
          <p:cNvPr id="2" name="Straight Connector 1">
            <a:extLst>
              <a:ext uri="{FF2B5EF4-FFF2-40B4-BE49-F238E27FC236}">
                <a16:creationId xmlns:a16="http://schemas.microsoft.com/office/drawing/2014/main" id="{1B1845A1-5B36-3A80-8029-1CB5C0D9E3FF}"/>
              </a:ext>
            </a:extLst>
          </p:cNvPr>
          <p:cNvCxnSpPr>
            <a:cxnSpLocks/>
          </p:cNvCxnSpPr>
          <p:nvPr/>
        </p:nvCxnSpPr>
        <p:spPr>
          <a:xfrm>
            <a:off x="4631488" y="3813531"/>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123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B3046A-795A-EE30-5681-0538F3D94155}"/>
              </a:ext>
            </a:extLst>
          </p:cNvPr>
          <p:cNvSpPr>
            <a:spLocks noGrp="1"/>
          </p:cNvSpPr>
          <p:nvPr>
            <p:ph type="body" sz="quarter" idx="18"/>
          </p:nvPr>
        </p:nvSpPr>
        <p:spPr>
          <a:xfrm>
            <a:off x="529759" y="1757011"/>
            <a:ext cx="8461505" cy="4249910"/>
          </a:xfrm>
        </p:spPr>
        <p:txBody>
          <a:bodyPr>
            <a:normAutofit fontScale="85000" lnSpcReduction="10000"/>
          </a:bodyPr>
          <a:lstStyle/>
          <a:p>
            <a:pPr marL="342900" indent="-342900">
              <a:buClr>
                <a:srgbClr val="F16924"/>
              </a:buClr>
              <a:buFont typeface="Arial" panose="020B0604020202020204" pitchFamily="34" charset="0"/>
              <a:buChar char="•"/>
            </a:pPr>
            <a:r>
              <a:rPr lang="en-US" dirty="0"/>
              <a:t>Die Folgen einer Unternehmensinsolvenz können sich auf unterschiedliche Weise äußern und lassen sich in zwei Hauptkategorien einteilen: </a:t>
            </a:r>
            <a:r>
              <a:rPr lang="en-US" b="1" dirty="0" err="1"/>
              <a:t>harte</a:t>
            </a:r>
            <a:r>
              <a:rPr lang="en-US" b="1" dirty="0"/>
              <a:t> </a:t>
            </a:r>
            <a:r>
              <a:rPr lang="en-US" b="1" dirty="0" err="1"/>
              <a:t>Konsequenzen</a:t>
            </a:r>
            <a:r>
              <a:rPr lang="en-US" b="1" dirty="0"/>
              <a:t> </a:t>
            </a:r>
            <a:r>
              <a:rPr lang="en-US" dirty="0"/>
              <a:t>und</a:t>
            </a:r>
            <a:r>
              <a:rPr lang="en-US" b="1" dirty="0"/>
              <a:t> </a:t>
            </a:r>
            <a:r>
              <a:rPr lang="en-US" b="1" dirty="0" err="1"/>
              <a:t>weiche</a:t>
            </a:r>
            <a:r>
              <a:rPr lang="en-US" b="1" dirty="0"/>
              <a:t> </a:t>
            </a:r>
            <a:r>
              <a:rPr lang="en-US" b="1" dirty="0" err="1"/>
              <a:t>Konsequenzen</a:t>
            </a:r>
            <a:r>
              <a:rPr lang="en-US" dirty="0"/>
              <a:t>.</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b="1" dirty="0"/>
              <a:t>Weiche Folgen </a:t>
            </a:r>
            <a:r>
              <a:rPr lang="en-US" dirty="0"/>
              <a:t>sind solche, die nicht besonders greifbar sind und stattdessen eine Reihe </a:t>
            </a:r>
            <a:r>
              <a:rPr lang="en-US" dirty="0" err="1"/>
              <a:t>menschlicher</a:t>
            </a:r>
            <a:r>
              <a:rPr lang="en-US" dirty="0"/>
              <a:t> </a:t>
            </a:r>
            <a:r>
              <a:rPr lang="en-US" dirty="0" err="1"/>
              <a:t>Reaktionen</a:t>
            </a:r>
            <a:r>
              <a:rPr lang="en-US" dirty="0"/>
              <a:t> und </a:t>
            </a:r>
            <a:r>
              <a:rPr lang="en-US" dirty="0" err="1"/>
              <a:t>Gefühle</a:t>
            </a:r>
            <a:r>
              <a:rPr lang="en-US" dirty="0"/>
              <a:t> auf die Situation darstellen, in der </a:t>
            </a:r>
            <a:r>
              <a:rPr lang="en-US" dirty="0" err="1"/>
              <a:t>sich</a:t>
            </a:r>
            <a:r>
              <a:rPr lang="en-US" dirty="0"/>
              <a:t> </a:t>
            </a:r>
            <a:r>
              <a:rPr lang="en-US" dirty="0" err="1"/>
              <a:t>Geschäftsführer:innen</a:t>
            </a:r>
            <a:r>
              <a:rPr lang="en-US" dirty="0"/>
              <a:t> </a:t>
            </a:r>
            <a:r>
              <a:rPr lang="en-US" dirty="0" err="1"/>
              <a:t>befinden</a:t>
            </a:r>
            <a:r>
              <a:rPr lang="en-US" dirty="0"/>
              <a:t>. Beispiele hierfür sind Schlafstörungen, die Weigerung, </a:t>
            </a:r>
            <a:r>
              <a:rPr lang="en-US" dirty="0" err="1"/>
              <a:t>Telefonanrufe</a:t>
            </a:r>
            <a:r>
              <a:rPr lang="en-US" dirty="0"/>
              <a:t> </a:t>
            </a:r>
            <a:r>
              <a:rPr lang="en-US" dirty="0" err="1"/>
              <a:t>entgegen</a:t>
            </a:r>
            <a:r>
              <a:rPr lang="en-US" dirty="0"/>
              <a:t> </a:t>
            </a:r>
            <a:r>
              <a:rPr lang="en-US" dirty="0" err="1"/>
              <a:t>zu</a:t>
            </a:r>
            <a:r>
              <a:rPr lang="en-US" dirty="0"/>
              <a:t> </a:t>
            </a:r>
            <a:r>
              <a:rPr lang="en-US" dirty="0" err="1"/>
              <a:t>nehmen</a:t>
            </a:r>
            <a:r>
              <a:rPr lang="en-US" dirty="0"/>
              <a:t> oder </a:t>
            </a:r>
            <a:r>
              <a:rPr lang="en-US" dirty="0" err="1"/>
              <a:t>mit</a:t>
            </a:r>
            <a:r>
              <a:rPr lang="en-US" dirty="0"/>
              <a:t> </a:t>
            </a:r>
            <a:r>
              <a:rPr lang="en-US" dirty="0" err="1"/>
              <a:t>Gläubigern</a:t>
            </a:r>
            <a:r>
              <a:rPr lang="en-US" dirty="0"/>
              <a:t> </a:t>
            </a:r>
            <a:r>
              <a:rPr lang="en-US" dirty="0" err="1"/>
              <a:t>zu</a:t>
            </a:r>
            <a:r>
              <a:rPr lang="en-US" dirty="0"/>
              <a:t> </a:t>
            </a:r>
            <a:r>
              <a:rPr lang="en-US" dirty="0" err="1"/>
              <a:t>kommunizieren</a:t>
            </a:r>
            <a:r>
              <a:rPr lang="en-US" dirty="0"/>
              <a:t> </a:t>
            </a:r>
            <a:r>
              <a:rPr lang="en-US" dirty="0" err="1"/>
              <a:t>sowie</a:t>
            </a:r>
            <a:r>
              <a:rPr lang="en-US" dirty="0"/>
              <a:t> wachsende Spannungen zwischen den Beteiligten. </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r>
              <a:rPr lang="en-US" dirty="0"/>
              <a:t>Der Umgang mit einer Insolvenz kann auf persönlicher Ebene extrem belastend sein und sich nicht </a:t>
            </a:r>
            <a:r>
              <a:rPr lang="en-US" dirty="0" err="1"/>
              <a:t>nur</a:t>
            </a:r>
            <a:r>
              <a:rPr lang="en-US" dirty="0"/>
              <a:t> </a:t>
            </a:r>
            <a:r>
              <a:rPr lang="en-US" dirty="0" err="1"/>
              <a:t>negativ</a:t>
            </a:r>
            <a:r>
              <a:rPr lang="en-US" dirty="0"/>
              <a:t> auf die Arbeit der </a:t>
            </a:r>
            <a:r>
              <a:rPr lang="en-US" dirty="0" err="1"/>
              <a:t>Führungskräfte</a:t>
            </a:r>
            <a:r>
              <a:rPr lang="en-US" dirty="0"/>
              <a:t> und </a:t>
            </a:r>
            <a:r>
              <a:rPr lang="en-US" dirty="0" err="1"/>
              <a:t>Mitarbeitenden</a:t>
            </a:r>
            <a:r>
              <a:rPr lang="en-US" dirty="0"/>
              <a:t> </a:t>
            </a:r>
            <a:r>
              <a:rPr lang="en-US" dirty="0" err="1"/>
              <a:t>auswirken</a:t>
            </a:r>
            <a:r>
              <a:rPr lang="en-US" dirty="0"/>
              <a:t>, sondern auch auf ihr Privatleben und ihre Beziehungen.</a:t>
            </a:r>
          </a:p>
          <a:p>
            <a:pPr marL="342900" indent="-342900">
              <a:buClr>
                <a:srgbClr val="F16924"/>
              </a:buClr>
              <a:buFont typeface="Arial" panose="020B0604020202020204" pitchFamily="34" charset="0"/>
              <a:buChar char="•"/>
            </a:pPr>
            <a:endParaRPr lang="en-US" dirty="0"/>
          </a:p>
          <a:p>
            <a:pPr marL="342900" indent="-342900">
              <a:buClr>
                <a:srgbClr val="F16924"/>
              </a:buClr>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p:txBody>
          <a:bodyPr>
            <a:normAutofit lnSpcReduction="10000"/>
          </a:bodyPr>
          <a:lstStyle/>
          <a:p>
            <a:pPr algn="just"/>
            <a:r>
              <a:rPr lang="en-US" dirty="0"/>
              <a:t>Folgen der </a:t>
            </a:r>
            <a:r>
              <a:rPr lang="en-US" dirty="0" err="1"/>
              <a:t>Insolvenz</a:t>
            </a:r>
            <a:endParaRPr lang="en-US" dirty="0"/>
          </a:p>
        </p:txBody>
      </p:sp>
      <p:grpSp>
        <p:nvGrpSpPr>
          <p:cNvPr id="4" name="Group 3">
            <a:extLst>
              <a:ext uri="{FF2B5EF4-FFF2-40B4-BE49-F238E27FC236}">
                <a16:creationId xmlns:a16="http://schemas.microsoft.com/office/drawing/2014/main" id="{DEF04244-BBB9-76A5-6CD6-0992191DAE79}"/>
              </a:ext>
            </a:extLst>
          </p:cNvPr>
          <p:cNvGrpSpPr/>
          <p:nvPr/>
        </p:nvGrpSpPr>
        <p:grpSpPr>
          <a:xfrm>
            <a:off x="9288795" y="3652444"/>
            <a:ext cx="2314626" cy="2354477"/>
            <a:chOff x="10605571" y="5357494"/>
            <a:chExt cx="1081655" cy="1100278"/>
          </a:xfrm>
          <a:solidFill>
            <a:srgbClr val="595959"/>
          </a:solidFill>
        </p:grpSpPr>
        <p:sp>
          <p:nvSpPr>
            <p:cNvPr id="5" name="Freeform 4">
              <a:extLst>
                <a:ext uri="{FF2B5EF4-FFF2-40B4-BE49-F238E27FC236}">
                  <a16:creationId xmlns:a16="http://schemas.microsoft.com/office/drawing/2014/main" id="{B1ECD54C-23E4-0CC3-2364-3FA2F875F887}"/>
                </a:ext>
              </a:extLst>
            </p:cNvPr>
            <p:cNvSpPr/>
            <p:nvPr/>
          </p:nvSpPr>
          <p:spPr>
            <a:xfrm>
              <a:off x="10803775" y="5892079"/>
              <a:ext cx="354627" cy="355004"/>
            </a:xfrm>
            <a:custGeom>
              <a:avLst/>
              <a:gdLst>
                <a:gd name="connsiteX0" fmla="*/ 177166 w 354627"/>
                <a:gd name="connsiteY0" fmla="*/ 355003 h 355004"/>
                <a:gd name="connsiteX1" fmla="*/ 354625 w 354627"/>
                <a:gd name="connsiteY1" fmla="*/ 179281 h 355004"/>
                <a:gd name="connsiteX2" fmla="*/ 179536 w 354627"/>
                <a:gd name="connsiteY2" fmla="*/ 3 h 355004"/>
                <a:gd name="connsiteX3" fmla="*/ 3 w 354627"/>
                <a:gd name="connsiteY3" fmla="*/ 176911 h 355004"/>
                <a:gd name="connsiteX4" fmla="*/ 177166 w 354627"/>
                <a:gd name="connsiteY4" fmla="*/ 355003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27" h="355004">
                  <a:moveTo>
                    <a:pt x="177166" y="355003"/>
                  </a:moveTo>
                  <a:cubicBezTo>
                    <a:pt x="274042" y="355299"/>
                    <a:pt x="354032" y="275884"/>
                    <a:pt x="354625" y="179281"/>
                  </a:cubicBezTo>
                  <a:cubicBezTo>
                    <a:pt x="355217" y="81197"/>
                    <a:pt x="276412" y="596"/>
                    <a:pt x="179536" y="3"/>
                  </a:cubicBezTo>
                  <a:cubicBezTo>
                    <a:pt x="80289" y="-589"/>
                    <a:pt x="300" y="78234"/>
                    <a:pt x="3" y="176911"/>
                  </a:cubicBezTo>
                  <a:cubicBezTo>
                    <a:pt x="-589" y="274995"/>
                    <a:pt x="78808" y="354707"/>
                    <a:pt x="177166" y="355003"/>
                  </a:cubicBezTo>
                  <a:close/>
                </a:path>
              </a:pathLst>
            </a:custGeom>
            <a:solidFill>
              <a:srgbClr val="F16924"/>
            </a:solidFill>
            <a:ln w="2953"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B80DBE6D-16BE-07CC-BDFF-60CA68896D2E}"/>
                </a:ext>
              </a:extLst>
            </p:cNvPr>
            <p:cNvSpPr/>
            <p:nvPr/>
          </p:nvSpPr>
          <p:spPr>
            <a:xfrm>
              <a:off x="10605571" y="5357494"/>
              <a:ext cx="763327" cy="1100136"/>
            </a:xfrm>
            <a:custGeom>
              <a:avLst/>
              <a:gdLst>
                <a:gd name="connsiteX0" fmla="*/ 212725 w 763327"/>
                <a:gd name="connsiteY0" fmla="*/ 355904 h 1100136"/>
                <a:gd name="connsiteX1" fmla="*/ 212725 w 763327"/>
                <a:gd name="connsiteY1" fmla="*/ 311158 h 1100136"/>
                <a:gd name="connsiteX2" fmla="*/ 242054 w 763327"/>
                <a:gd name="connsiteY2" fmla="*/ 253374 h 1100136"/>
                <a:gd name="connsiteX3" fmla="*/ 238203 w 763327"/>
                <a:gd name="connsiteY3" fmla="*/ 241521 h 1100136"/>
                <a:gd name="connsiteX4" fmla="*/ 179247 w 763327"/>
                <a:gd name="connsiteY4" fmla="*/ 74689 h 1100136"/>
                <a:gd name="connsiteX5" fmla="*/ 176581 w 763327"/>
                <a:gd name="connsiteY5" fmla="*/ 40315 h 1100136"/>
                <a:gd name="connsiteX6" fmla="*/ 227241 w 763327"/>
                <a:gd name="connsiteY6" fmla="*/ 311 h 1100136"/>
                <a:gd name="connsiteX7" fmla="*/ 386924 w 763327"/>
                <a:gd name="connsiteY7" fmla="*/ 15 h 1100136"/>
                <a:gd name="connsiteX8" fmla="*/ 407959 w 763327"/>
                <a:gd name="connsiteY8" fmla="*/ 13349 h 1100136"/>
                <a:gd name="connsiteX9" fmla="*/ 425734 w 763327"/>
                <a:gd name="connsiteY9" fmla="*/ 48909 h 1100136"/>
                <a:gd name="connsiteX10" fmla="*/ 443213 w 763327"/>
                <a:gd name="connsiteY10" fmla="*/ 13942 h 1100136"/>
                <a:gd name="connsiteX11" fmla="*/ 466025 w 763327"/>
                <a:gd name="connsiteY11" fmla="*/ 15 h 1100136"/>
                <a:gd name="connsiteX12" fmla="*/ 515797 w 763327"/>
                <a:gd name="connsiteY12" fmla="*/ 311 h 1100136"/>
                <a:gd name="connsiteX13" fmla="*/ 566753 w 763327"/>
                <a:gd name="connsiteY13" fmla="*/ 73208 h 1100136"/>
                <a:gd name="connsiteX14" fmla="*/ 506909 w 763327"/>
                <a:gd name="connsiteY14" fmla="*/ 240929 h 1100136"/>
                <a:gd name="connsiteX15" fmla="*/ 502465 w 763327"/>
                <a:gd name="connsiteY15" fmla="*/ 253967 h 1100136"/>
                <a:gd name="connsiteX16" fmla="*/ 532387 w 763327"/>
                <a:gd name="connsiteY16" fmla="*/ 315010 h 1100136"/>
                <a:gd name="connsiteX17" fmla="*/ 532387 w 763327"/>
                <a:gd name="connsiteY17" fmla="*/ 352348 h 1100136"/>
                <a:gd name="connsiteX18" fmla="*/ 595786 w 763327"/>
                <a:gd name="connsiteY18" fmla="*/ 379906 h 1100136"/>
                <a:gd name="connsiteX19" fmla="*/ 658593 w 763327"/>
                <a:gd name="connsiteY19" fmla="*/ 453692 h 1100136"/>
                <a:gd name="connsiteX20" fmla="*/ 712512 w 763327"/>
                <a:gd name="connsiteY20" fmla="*/ 578742 h 1100136"/>
                <a:gd name="connsiteX21" fmla="*/ 739472 w 763327"/>
                <a:gd name="connsiteY21" fmla="*/ 667343 h 1100136"/>
                <a:gd name="connsiteX22" fmla="*/ 719623 w 763327"/>
                <a:gd name="connsiteY22" fmla="*/ 691642 h 1100136"/>
                <a:gd name="connsiteX23" fmla="*/ 675776 w 763327"/>
                <a:gd name="connsiteY23" fmla="*/ 691642 h 1100136"/>
                <a:gd name="connsiteX24" fmla="*/ 683479 w 763327"/>
                <a:gd name="connsiteY24" fmla="*/ 706755 h 1100136"/>
                <a:gd name="connsiteX25" fmla="*/ 762284 w 763327"/>
                <a:gd name="connsiteY25" fmla="*/ 848695 h 1100136"/>
                <a:gd name="connsiteX26" fmla="*/ 651779 w 763327"/>
                <a:gd name="connsiteY26" fmla="*/ 972264 h 1100136"/>
                <a:gd name="connsiteX27" fmla="*/ 561124 w 763327"/>
                <a:gd name="connsiteY27" fmla="*/ 961892 h 1100136"/>
                <a:gd name="connsiteX28" fmla="*/ 550459 w 763327"/>
                <a:gd name="connsiteY28" fmla="*/ 959522 h 1100136"/>
                <a:gd name="connsiteX29" fmla="*/ 595786 w 763327"/>
                <a:gd name="connsiteY29" fmla="*/ 988562 h 1100136"/>
                <a:gd name="connsiteX30" fmla="*/ 597268 w 763327"/>
                <a:gd name="connsiteY30" fmla="*/ 1024417 h 1100136"/>
                <a:gd name="connsiteX31" fmla="*/ 9195 w 763327"/>
                <a:gd name="connsiteY31" fmla="*/ 808988 h 1100136"/>
                <a:gd name="connsiteX32" fmla="*/ 31711 w 763327"/>
                <a:gd name="connsiteY32" fmla="*/ 580519 h 1100136"/>
                <a:gd name="connsiteX33" fmla="*/ 84445 w 763327"/>
                <a:gd name="connsiteY33" fmla="*/ 459914 h 1100136"/>
                <a:gd name="connsiteX34" fmla="*/ 212725 w 763327"/>
                <a:gd name="connsiteY34" fmla="*/ 355904 h 1100136"/>
                <a:gd name="connsiteX35" fmla="*/ 559050 w 763327"/>
                <a:gd name="connsiteY35" fmla="*/ 1007823 h 1100136"/>
                <a:gd name="connsiteX36" fmla="*/ 509279 w 763327"/>
                <a:gd name="connsiteY36" fmla="*/ 976116 h 1100136"/>
                <a:gd name="connsiteX37" fmla="*/ 509279 w 763327"/>
                <a:gd name="connsiteY37" fmla="*/ 940261 h 1100136"/>
                <a:gd name="connsiteX38" fmla="*/ 575937 w 763327"/>
                <a:gd name="connsiteY38" fmla="*/ 900553 h 1100136"/>
                <a:gd name="connsiteX39" fmla="*/ 581566 w 763327"/>
                <a:gd name="connsiteY39" fmla="*/ 888403 h 1100136"/>
                <a:gd name="connsiteX40" fmla="*/ 568531 w 763327"/>
                <a:gd name="connsiteY40" fmla="*/ 823211 h 1100136"/>
                <a:gd name="connsiteX41" fmla="*/ 580085 w 763327"/>
                <a:gd name="connsiteY41" fmla="*/ 798913 h 1100136"/>
                <a:gd name="connsiteX42" fmla="*/ 630745 w 763327"/>
                <a:gd name="connsiteY42" fmla="*/ 773725 h 1100136"/>
                <a:gd name="connsiteX43" fmla="*/ 638448 w 763327"/>
                <a:gd name="connsiteY43" fmla="*/ 760983 h 1100136"/>
                <a:gd name="connsiteX44" fmla="*/ 638448 w 763327"/>
                <a:gd name="connsiteY44" fmla="*/ 677715 h 1100136"/>
                <a:gd name="connsiteX45" fmla="*/ 660075 w 763327"/>
                <a:gd name="connsiteY45" fmla="*/ 656379 h 1100136"/>
                <a:gd name="connsiteX46" fmla="*/ 701254 w 763327"/>
                <a:gd name="connsiteY46" fmla="*/ 656379 h 1100136"/>
                <a:gd name="connsiteX47" fmla="*/ 690589 w 763327"/>
                <a:gd name="connsiteY47" fmla="*/ 620227 h 1100136"/>
                <a:gd name="connsiteX48" fmla="*/ 619487 w 763327"/>
                <a:gd name="connsiteY48" fmla="*/ 456951 h 1100136"/>
                <a:gd name="connsiteX49" fmla="*/ 509872 w 763327"/>
                <a:gd name="connsiteY49" fmla="*/ 390278 h 1100136"/>
                <a:gd name="connsiteX50" fmla="*/ 237018 w 763327"/>
                <a:gd name="connsiteY50" fmla="*/ 390278 h 1100136"/>
                <a:gd name="connsiteX51" fmla="*/ 119996 w 763327"/>
                <a:gd name="connsiteY51" fmla="*/ 466434 h 1100136"/>
                <a:gd name="connsiteX52" fmla="*/ 62225 w 763327"/>
                <a:gd name="connsiteY52" fmla="*/ 598299 h 1100136"/>
                <a:gd name="connsiteX53" fmla="*/ 70817 w 763327"/>
                <a:gd name="connsiteY53" fmla="*/ 876847 h 1100136"/>
                <a:gd name="connsiteX54" fmla="*/ 353743 w 763327"/>
                <a:gd name="connsiteY54" fmla="*/ 1063829 h 1100136"/>
                <a:gd name="connsiteX55" fmla="*/ 559050 w 763327"/>
                <a:gd name="connsiteY55" fmla="*/ 1007823 h 1100136"/>
                <a:gd name="connsiteX56" fmla="*/ 372408 w 763327"/>
                <a:gd name="connsiteY56" fmla="*/ 248337 h 1100136"/>
                <a:gd name="connsiteX57" fmla="*/ 425734 w 763327"/>
                <a:gd name="connsiteY57" fmla="*/ 248337 h 1100136"/>
                <a:gd name="connsiteX58" fmla="*/ 464544 w 763327"/>
                <a:gd name="connsiteY58" fmla="*/ 246263 h 1100136"/>
                <a:gd name="connsiteX59" fmla="*/ 480246 w 763327"/>
                <a:gd name="connsiteY59" fmla="*/ 209518 h 1100136"/>
                <a:gd name="connsiteX60" fmla="*/ 532091 w 763327"/>
                <a:gd name="connsiteY60" fmla="*/ 63725 h 1100136"/>
                <a:gd name="connsiteX61" fmla="*/ 512538 w 763327"/>
                <a:gd name="connsiteY61" fmla="*/ 35278 h 1100136"/>
                <a:gd name="connsiteX62" fmla="*/ 480542 w 763327"/>
                <a:gd name="connsiteY62" fmla="*/ 34981 h 1100136"/>
                <a:gd name="connsiteX63" fmla="*/ 468099 w 763327"/>
                <a:gd name="connsiteY63" fmla="*/ 42982 h 1100136"/>
                <a:gd name="connsiteX64" fmla="*/ 444695 w 763327"/>
                <a:gd name="connsiteY64" fmla="*/ 90691 h 1100136"/>
                <a:gd name="connsiteX65" fmla="*/ 425734 w 763327"/>
                <a:gd name="connsiteY65" fmla="*/ 105211 h 1100136"/>
                <a:gd name="connsiteX66" fmla="*/ 407070 w 763327"/>
                <a:gd name="connsiteY66" fmla="*/ 90395 h 1100136"/>
                <a:gd name="connsiteX67" fmla="*/ 383962 w 763327"/>
                <a:gd name="connsiteY67" fmla="*/ 43871 h 1100136"/>
                <a:gd name="connsiteX68" fmla="*/ 370630 w 763327"/>
                <a:gd name="connsiteY68" fmla="*/ 35278 h 1100136"/>
                <a:gd name="connsiteX69" fmla="*/ 231981 w 763327"/>
                <a:gd name="connsiteY69" fmla="*/ 35574 h 1100136"/>
                <a:gd name="connsiteX70" fmla="*/ 212725 w 763327"/>
                <a:gd name="connsiteY70" fmla="*/ 63132 h 1100136"/>
                <a:gd name="connsiteX71" fmla="*/ 275531 w 763327"/>
                <a:gd name="connsiteY71" fmla="*/ 240336 h 1100136"/>
                <a:gd name="connsiteX72" fmla="*/ 287382 w 763327"/>
                <a:gd name="connsiteY72" fmla="*/ 248337 h 1100136"/>
                <a:gd name="connsiteX73" fmla="*/ 372408 w 763327"/>
                <a:gd name="connsiteY73" fmla="*/ 248337 h 1100136"/>
                <a:gd name="connsiteX74" fmla="*/ 496540 w 763327"/>
                <a:gd name="connsiteY74" fmla="*/ 354422 h 1100136"/>
                <a:gd name="connsiteX75" fmla="*/ 496540 w 763327"/>
                <a:gd name="connsiteY75" fmla="*/ 306713 h 1100136"/>
                <a:gd name="connsiteX76" fmla="*/ 474024 w 763327"/>
                <a:gd name="connsiteY76" fmla="*/ 283896 h 1100136"/>
                <a:gd name="connsiteX77" fmla="*/ 366483 w 763327"/>
                <a:gd name="connsiteY77" fmla="*/ 283896 h 1100136"/>
                <a:gd name="connsiteX78" fmla="*/ 269014 w 763327"/>
                <a:gd name="connsiteY78" fmla="*/ 283896 h 1100136"/>
                <a:gd name="connsiteX79" fmla="*/ 248868 w 763327"/>
                <a:gd name="connsiteY79" fmla="*/ 298416 h 1100136"/>
                <a:gd name="connsiteX80" fmla="*/ 248572 w 763327"/>
                <a:gd name="connsiteY80" fmla="*/ 354422 h 1100136"/>
                <a:gd name="connsiteX81" fmla="*/ 496540 w 763327"/>
                <a:gd name="connsiteY81" fmla="*/ 354422 h 1100136"/>
                <a:gd name="connsiteX82" fmla="*/ 588084 w 763327"/>
                <a:gd name="connsiteY82" fmla="*/ 934630 h 1100136"/>
                <a:gd name="connsiteX83" fmla="*/ 721400 w 763327"/>
                <a:gd name="connsiteY83" fmla="*/ 868549 h 1100136"/>
                <a:gd name="connsiteX84" fmla="*/ 673999 w 763327"/>
                <a:gd name="connsiteY84" fmla="*/ 744388 h 1100136"/>
                <a:gd name="connsiteX85" fmla="*/ 673999 w 763327"/>
                <a:gd name="connsiteY85" fmla="*/ 774317 h 1100136"/>
                <a:gd name="connsiteX86" fmla="*/ 657704 w 763327"/>
                <a:gd name="connsiteY86" fmla="*/ 800098 h 1100136"/>
                <a:gd name="connsiteX87" fmla="*/ 605267 w 763327"/>
                <a:gd name="connsiteY87" fmla="*/ 826175 h 1100136"/>
                <a:gd name="connsiteX88" fmla="*/ 619487 w 763327"/>
                <a:gd name="connsiteY88" fmla="*/ 897589 h 1100136"/>
                <a:gd name="connsiteX89" fmla="*/ 608526 w 763327"/>
                <a:gd name="connsiteY89" fmla="*/ 922481 h 1100136"/>
                <a:gd name="connsiteX90" fmla="*/ 588084 w 763327"/>
                <a:gd name="connsiteY90" fmla="*/ 934630 h 11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63327" h="1100136">
                  <a:moveTo>
                    <a:pt x="212725" y="355904"/>
                  </a:moveTo>
                  <a:cubicBezTo>
                    <a:pt x="212725" y="340495"/>
                    <a:pt x="212725" y="325678"/>
                    <a:pt x="212725" y="311158"/>
                  </a:cubicBezTo>
                  <a:cubicBezTo>
                    <a:pt x="212725" y="281822"/>
                    <a:pt x="218057" y="270858"/>
                    <a:pt x="242054" y="253374"/>
                  </a:cubicBezTo>
                  <a:cubicBezTo>
                    <a:pt x="240869" y="249522"/>
                    <a:pt x="239684" y="245374"/>
                    <a:pt x="238203" y="241521"/>
                  </a:cubicBezTo>
                  <a:cubicBezTo>
                    <a:pt x="218353" y="185812"/>
                    <a:pt x="198208" y="130399"/>
                    <a:pt x="179247" y="74689"/>
                  </a:cubicBezTo>
                  <a:cubicBezTo>
                    <a:pt x="175692" y="64021"/>
                    <a:pt x="174507" y="51279"/>
                    <a:pt x="176581" y="40315"/>
                  </a:cubicBezTo>
                  <a:cubicBezTo>
                    <a:pt x="181025" y="16609"/>
                    <a:pt x="202652" y="607"/>
                    <a:pt x="227241" y="311"/>
                  </a:cubicBezTo>
                  <a:cubicBezTo>
                    <a:pt x="280568" y="15"/>
                    <a:pt x="333598" y="311"/>
                    <a:pt x="386924" y="15"/>
                  </a:cubicBezTo>
                  <a:cubicBezTo>
                    <a:pt x="396997" y="15"/>
                    <a:pt x="403515" y="4163"/>
                    <a:pt x="407959" y="13349"/>
                  </a:cubicBezTo>
                  <a:cubicBezTo>
                    <a:pt x="413291" y="24610"/>
                    <a:pt x="418920" y="35574"/>
                    <a:pt x="425734" y="48909"/>
                  </a:cubicBezTo>
                  <a:cubicBezTo>
                    <a:pt x="432252" y="36167"/>
                    <a:pt x="438177" y="25203"/>
                    <a:pt x="443213" y="13942"/>
                  </a:cubicBezTo>
                  <a:cubicBezTo>
                    <a:pt x="447657" y="3867"/>
                    <a:pt x="454768" y="-282"/>
                    <a:pt x="466025" y="15"/>
                  </a:cubicBezTo>
                  <a:cubicBezTo>
                    <a:pt x="482616" y="607"/>
                    <a:pt x="499206" y="15"/>
                    <a:pt x="515797" y="311"/>
                  </a:cubicBezTo>
                  <a:cubicBezTo>
                    <a:pt x="555199" y="904"/>
                    <a:pt x="579789" y="35574"/>
                    <a:pt x="566753" y="73208"/>
                  </a:cubicBezTo>
                  <a:cubicBezTo>
                    <a:pt x="547200" y="129213"/>
                    <a:pt x="526758" y="185219"/>
                    <a:pt x="506909" y="240929"/>
                  </a:cubicBezTo>
                  <a:cubicBezTo>
                    <a:pt x="505428" y="245077"/>
                    <a:pt x="503946" y="249226"/>
                    <a:pt x="502465" y="253967"/>
                  </a:cubicBezTo>
                  <a:cubicBezTo>
                    <a:pt x="527055" y="267598"/>
                    <a:pt x="533869" y="289230"/>
                    <a:pt x="532387" y="315010"/>
                  </a:cubicBezTo>
                  <a:cubicBezTo>
                    <a:pt x="531498" y="328641"/>
                    <a:pt x="532387" y="342273"/>
                    <a:pt x="532387" y="352348"/>
                  </a:cubicBezTo>
                  <a:cubicBezTo>
                    <a:pt x="554903" y="362126"/>
                    <a:pt x="576530" y="368942"/>
                    <a:pt x="595786" y="379906"/>
                  </a:cubicBezTo>
                  <a:cubicBezTo>
                    <a:pt x="625116" y="396797"/>
                    <a:pt x="644965" y="422873"/>
                    <a:pt x="658593" y="453692"/>
                  </a:cubicBezTo>
                  <a:cubicBezTo>
                    <a:pt x="676665" y="495177"/>
                    <a:pt x="696218" y="536367"/>
                    <a:pt x="712512" y="578742"/>
                  </a:cubicBezTo>
                  <a:cubicBezTo>
                    <a:pt x="723770" y="607485"/>
                    <a:pt x="731473" y="637711"/>
                    <a:pt x="739472" y="667343"/>
                  </a:cubicBezTo>
                  <a:cubicBezTo>
                    <a:pt x="743619" y="682456"/>
                    <a:pt x="735324" y="691642"/>
                    <a:pt x="719623" y="691642"/>
                  </a:cubicBezTo>
                  <a:cubicBezTo>
                    <a:pt x="704810" y="691938"/>
                    <a:pt x="690293" y="691642"/>
                    <a:pt x="675776" y="691642"/>
                  </a:cubicBezTo>
                  <a:cubicBezTo>
                    <a:pt x="671629" y="700828"/>
                    <a:pt x="676961" y="703495"/>
                    <a:pt x="683479" y="706755"/>
                  </a:cubicBezTo>
                  <a:cubicBezTo>
                    <a:pt x="737102" y="733424"/>
                    <a:pt x="769690" y="792097"/>
                    <a:pt x="762284" y="848695"/>
                  </a:cubicBezTo>
                  <a:cubicBezTo>
                    <a:pt x="754285" y="911220"/>
                    <a:pt x="711920" y="958633"/>
                    <a:pt x="651779" y="972264"/>
                  </a:cubicBezTo>
                  <a:cubicBezTo>
                    <a:pt x="620376" y="979376"/>
                    <a:pt x="590158" y="975227"/>
                    <a:pt x="561124" y="961892"/>
                  </a:cubicBezTo>
                  <a:cubicBezTo>
                    <a:pt x="557865" y="960411"/>
                    <a:pt x="554903" y="958929"/>
                    <a:pt x="550459" y="959522"/>
                  </a:cubicBezTo>
                  <a:cubicBezTo>
                    <a:pt x="565568" y="969301"/>
                    <a:pt x="580677" y="978783"/>
                    <a:pt x="595786" y="988562"/>
                  </a:cubicBezTo>
                  <a:cubicBezTo>
                    <a:pt x="612970" y="999822"/>
                    <a:pt x="613562" y="1011972"/>
                    <a:pt x="597268" y="1024417"/>
                  </a:cubicBezTo>
                  <a:cubicBezTo>
                    <a:pt x="383666" y="1188286"/>
                    <a:pt x="67558" y="1072422"/>
                    <a:pt x="9195" y="808988"/>
                  </a:cubicBezTo>
                  <a:cubicBezTo>
                    <a:pt x="-8284" y="730461"/>
                    <a:pt x="-878" y="654305"/>
                    <a:pt x="31711" y="580519"/>
                  </a:cubicBezTo>
                  <a:cubicBezTo>
                    <a:pt x="49486" y="540219"/>
                    <a:pt x="67558" y="500215"/>
                    <a:pt x="84445" y="459914"/>
                  </a:cubicBezTo>
                  <a:cubicBezTo>
                    <a:pt x="108145" y="402131"/>
                    <a:pt x="150214" y="367757"/>
                    <a:pt x="212725" y="355904"/>
                  </a:cubicBezTo>
                  <a:close/>
                  <a:moveTo>
                    <a:pt x="559050" y="1007823"/>
                  </a:moveTo>
                  <a:cubicBezTo>
                    <a:pt x="541571" y="996859"/>
                    <a:pt x="525573" y="986488"/>
                    <a:pt x="509279" y="976116"/>
                  </a:cubicBezTo>
                  <a:cubicBezTo>
                    <a:pt x="491800" y="964856"/>
                    <a:pt x="491800" y="950928"/>
                    <a:pt x="509279" y="940261"/>
                  </a:cubicBezTo>
                  <a:cubicBezTo>
                    <a:pt x="531498" y="926926"/>
                    <a:pt x="553422" y="913591"/>
                    <a:pt x="575937" y="900553"/>
                  </a:cubicBezTo>
                  <a:cubicBezTo>
                    <a:pt x="580974" y="897589"/>
                    <a:pt x="583047" y="894923"/>
                    <a:pt x="581566" y="888403"/>
                  </a:cubicBezTo>
                  <a:cubicBezTo>
                    <a:pt x="576826" y="866771"/>
                    <a:pt x="572678" y="845140"/>
                    <a:pt x="568531" y="823211"/>
                  </a:cubicBezTo>
                  <a:cubicBezTo>
                    <a:pt x="566161" y="810766"/>
                    <a:pt x="568827" y="804543"/>
                    <a:pt x="580085" y="798913"/>
                  </a:cubicBezTo>
                  <a:cubicBezTo>
                    <a:pt x="596972" y="790319"/>
                    <a:pt x="613562" y="782022"/>
                    <a:pt x="630745" y="773725"/>
                  </a:cubicBezTo>
                  <a:cubicBezTo>
                    <a:pt x="636670" y="771058"/>
                    <a:pt x="638744" y="767502"/>
                    <a:pt x="638448" y="760983"/>
                  </a:cubicBezTo>
                  <a:cubicBezTo>
                    <a:pt x="638151" y="733128"/>
                    <a:pt x="638151" y="705570"/>
                    <a:pt x="638448" y="677715"/>
                  </a:cubicBezTo>
                  <a:cubicBezTo>
                    <a:pt x="638448" y="662602"/>
                    <a:pt x="644965" y="656379"/>
                    <a:pt x="660075" y="656379"/>
                  </a:cubicBezTo>
                  <a:cubicBezTo>
                    <a:pt x="673406" y="656379"/>
                    <a:pt x="686442" y="656379"/>
                    <a:pt x="701254" y="656379"/>
                  </a:cubicBezTo>
                  <a:cubicBezTo>
                    <a:pt x="697403" y="643637"/>
                    <a:pt x="695329" y="631488"/>
                    <a:pt x="690589" y="620227"/>
                  </a:cubicBezTo>
                  <a:cubicBezTo>
                    <a:pt x="667481" y="565407"/>
                    <a:pt x="645262" y="510290"/>
                    <a:pt x="619487" y="456951"/>
                  </a:cubicBezTo>
                  <a:cubicBezTo>
                    <a:pt x="597860" y="412798"/>
                    <a:pt x="559050" y="390870"/>
                    <a:pt x="509872" y="390278"/>
                  </a:cubicBezTo>
                  <a:cubicBezTo>
                    <a:pt x="418920" y="389685"/>
                    <a:pt x="327969" y="389685"/>
                    <a:pt x="237018" y="390278"/>
                  </a:cubicBezTo>
                  <a:cubicBezTo>
                    <a:pt x="182210" y="390574"/>
                    <a:pt x="142511" y="416354"/>
                    <a:pt x="119996" y="466434"/>
                  </a:cubicBezTo>
                  <a:cubicBezTo>
                    <a:pt x="100146" y="509994"/>
                    <a:pt x="80890" y="554146"/>
                    <a:pt x="62225" y="598299"/>
                  </a:cubicBezTo>
                  <a:cubicBezTo>
                    <a:pt x="22527" y="692235"/>
                    <a:pt x="24600" y="786467"/>
                    <a:pt x="70817" y="876847"/>
                  </a:cubicBezTo>
                  <a:cubicBezTo>
                    <a:pt x="129180" y="991525"/>
                    <a:pt x="225167" y="1054050"/>
                    <a:pt x="353743" y="1063829"/>
                  </a:cubicBezTo>
                  <a:cubicBezTo>
                    <a:pt x="427512" y="1069459"/>
                    <a:pt x="495651" y="1049605"/>
                    <a:pt x="559050" y="1007823"/>
                  </a:cubicBezTo>
                  <a:close/>
                  <a:moveTo>
                    <a:pt x="372408" y="248337"/>
                  </a:moveTo>
                  <a:cubicBezTo>
                    <a:pt x="390183" y="248337"/>
                    <a:pt x="407959" y="248337"/>
                    <a:pt x="425734" y="248337"/>
                  </a:cubicBezTo>
                  <a:cubicBezTo>
                    <a:pt x="439066" y="248337"/>
                    <a:pt x="455656" y="252782"/>
                    <a:pt x="464544" y="246263"/>
                  </a:cubicBezTo>
                  <a:cubicBezTo>
                    <a:pt x="473728" y="239447"/>
                    <a:pt x="475506" y="222556"/>
                    <a:pt x="480246" y="209518"/>
                  </a:cubicBezTo>
                  <a:cubicBezTo>
                    <a:pt x="497725" y="160920"/>
                    <a:pt x="514908" y="112323"/>
                    <a:pt x="532091" y="63725"/>
                  </a:cubicBezTo>
                  <a:cubicBezTo>
                    <a:pt x="538609" y="45649"/>
                    <a:pt x="531498" y="35574"/>
                    <a:pt x="512538" y="35278"/>
                  </a:cubicBezTo>
                  <a:cubicBezTo>
                    <a:pt x="501873" y="35278"/>
                    <a:pt x="491207" y="35870"/>
                    <a:pt x="480542" y="34981"/>
                  </a:cubicBezTo>
                  <a:cubicBezTo>
                    <a:pt x="473728" y="34685"/>
                    <a:pt x="470765" y="37352"/>
                    <a:pt x="468099" y="42982"/>
                  </a:cubicBezTo>
                  <a:cubicBezTo>
                    <a:pt x="460396" y="58984"/>
                    <a:pt x="452101" y="74689"/>
                    <a:pt x="444695" y="90691"/>
                  </a:cubicBezTo>
                  <a:cubicBezTo>
                    <a:pt x="440843" y="98988"/>
                    <a:pt x="435511" y="105211"/>
                    <a:pt x="425734" y="105211"/>
                  </a:cubicBezTo>
                  <a:cubicBezTo>
                    <a:pt x="415958" y="105211"/>
                    <a:pt x="410921" y="98395"/>
                    <a:pt x="407070" y="90395"/>
                  </a:cubicBezTo>
                  <a:cubicBezTo>
                    <a:pt x="399663" y="74689"/>
                    <a:pt x="391368" y="59576"/>
                    <a:pt x="383962" y="43871"/>
                  </a:cubicBezTo>
                  <a:cubicBezTo>
                    <a:pt x="380999" y="37945"/>
                    <a:pt x="377740" y="35278"/>
                    <a:pt x="370630" y="35278"/>
                  </a:cubicBezTo>
                  <a:cubicBezTo>
                    <a:pt x="324414" y="35574"/>
                    <a:pt x="278198" y="35278"/>
                    <a:pt x="231981" y="35574"/>
                  </a:cubicBezTo>
                  <a:cubicBezTo>
                    <a:pt x="213613" y="35574"/>
                    <a:pt x="206503" y="45649"/>
                    <a:pt x="212725" y="63132"/>
                  </a:cubicBezTo>
                  <a:cubicBezTo>
                    <a:pt x="233463" y="122102"/>
                    <a:pt x="254793" y="181367"/>
                    <a:pt x="275531" y="240336"/>
                  </a:cubicBezTo>
                  <a:cubicBezTo>
                    <a:pt x="277901" y="246855"/>
                    <a:pt x="280864" y="248633"/>
                    <a:pt x="287382" y="248337"/>
                  </a:cubicBezTo>
                  <a:cubicBezTo>
                    <a:pt x="315526" y="248041"/>
                    <a:pt x="343967" y="248337"/>
                    <a:pt x="372408" y="248337"/>
                  </a:cubicBezTo>
                  <a:close/>
                  <a:moveTo>
                    <a:pt x="496540" y="354422"/>
                  </a:moveTo>
                  <a:cubicBezTo>
                    <a:pt x="496540" y="337828"/>
                    <a:pt x="496540" y="322122"/>
                    <a:pt x="496540" y="306713"/>
                  </a:cubicBezTo>
                  <a:cubicBezTo>
                    <a:pt x="496540" y="290119"/>
                    <a:pt x="490615" y="283896"/>
                    <a:pt x="474024" y="283896"/>
                  </a:cubicBezTo>
                  <a:cubicBezTo>
                    <a:pt x="438177" y="283896"/>
                    <a:pt x="402330" y="283896"/>
                    <a:pt x="366483" y="283896"/>
                  </a:cubicBezTo>
                  <a:cubicBezTo>
                    <a:pt x="333894" y="283896"/>
                    <a:pt x="301602" y="283896"/>
                    <a:pt x="269014" y="283896"/>
                  </a:cubicBezTo>
                  <a:cubicBezTo>
                    <a:pt x="258348" y="283896"/>
                    <a:pt x="249461" y="287748"/>
                    <a:pt x="248868" y="298416"/>
                  </a:cubicBezTo>
                  <a:cubicBezTo>
                    <a:pt x="247387" y="317085"/>
                    <a:pt x="248572" y="335753"/>
                    <a:pt x="248572" y="354422"/>
                  </a:cubicBezTo>
                  <a:cubicBezTo>
                    <a:pt x="331524" y="354422"/>
                    <a:pt x="413291" y="354422"/>
                    <a:pt x="496540" y="354422"/>
                  </a:cubicBezTo>
                  <a:close/>
                  <a:moveTo>
                    <a:pt x="588084" y="934630"/>
                  </a:moveTo>
                  <a:cubicBezTo>
                    <a:pt x="642595" y="953595"/>
                    <a:pt x="702439" y="922777"/>
                    <a:pt x="721400" y="868549"/>
                  </a:cubicBezTo>
                  <a:cubicBezTo>
                    <a:pt x="737694" y="820841"/>
                    <a:pt x="714290" y="758316"/>
                    <a:pt x="673999" y="744388"/>
                  </a:cubicBezTo>
                  <a:cubicBezTo>
                    <a:pt x="673999" y="754464"/>
                    <a:pt x="673406" y="764539"/>
                    <a:pt x="673999" y="774317"/>
                  </a:cubicBezTo>
                  <a:cubicBezTo>
                    <a:pt x="674888" y="787356"/>
                    <a:pt x="669259" y="794764"/>
                    <a:pt x="657704" y="800098"/>
                  </a:cubicBezTo>
                  <a:cubicBezTo>
                    <a:pt x="639929" y="808099"/>
                    <a:pt x="622746" y="817285"/>
                    <a:pt x="605267" y="826175"/>
                  </a:cubicBezTo>
                  <a:cubicBezTo>
                    <a:pt x="610007" y="850473"/>
                    <a:pt x="614451" y="874180"/>
                    <a:pt x="619487" y="897589"/>
                  </a:cubicBezTo>
                  <a:cubicBezTo>
                    <a:pt x="621857" y="909146"/>
                    <a:pt x="618598" y="916851"/>
                    <a:pt x="608526" y="922481"/>
                  </a:cubicBezTo>
                  <a:cubicBezTo>
                    <a:pt x="602304" y="925741"/>
                    <a:pt x="596083" y="929889"/>
                    <a:pt x="588084" y="934630"/>
                  </a:cubicBezTo>
                  <a:close/>
                </a:path>
              </a:pathLst>
            </a:custGeom>
            <a:grpFill/>
            <a:ln w="2953"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FAF88084-116D-BEDA-9A40-6368EE90FAF9}"/>
                </a:ext>
              </a:extLst>
            </p:cNvPr>
            <p:cNvSpPr/>
            <p:nvPr/>
          </p:nvSpPr>
          <p:spPr>
            <a:xfrm>
              <a:off x="11474502" y="6102770"/>
              <a:ext cx="212724" cy="213060"/>
            </a:xfrm>
            <a:custGeom>
              <a:avLst/>
              <a:gdLst>
                <a:gd name="connsiteX0" fmla="*/ 106658 w 212724"/>
                <a:gd name="connsiteY0" fmla="*/ 1 h 213060"/>
                <a:gd name="connsiteX1" fmla="*/ 212719 w 212724"/>
                <a:gd name="connsiteY1" fmla="*/ 107864 h 213060"/>
                <a:gd name="connsiteX2" fmla="*/ 106066 w 212724"/>
                <a:gd name="connsiteY2" fmla="*/ 213061 h 213060"/>
                <a:gd name="connsiteX3" fmla="*/ 5 w 212724"/>
                <a:gd name="connsiteY3" fmla="*/ 105197 h 213060"/>
                <a:gd name="connsiteX4" fmla="*/ 106658 w 212724"/>
                <a:gd name="connsiteY4" fmla="*/ 1 h 213060"/>
                <a:gd name="connsiteX5" fmla="*/ 177464 w 212724"/>
                <a:gd name="connsiteY5" fmla="*/ 106383 h 213060"/>
                <a:gd name="connsiteX6" fmla="*/ 106362 w 212724"/>
                <a:gd name="connsiteY6" fmla="*/ 35264 h 213060"/>
                <a:gd name="connsiteX7" fmla="*/ 35556 w 212724"/>
                <a:gd name="connsiteY7" fmla="*/ 105494 h 213060"/>
                <a:gd name="connsiteX8" fmla="*/ 106066 w 212724"/>
                <a:gd name="connsiteY8" fmla="*/ 177205 h 213060"/>
                <a:gd name="connsiteX9" fmla="*/ 177464 w 212724"/>
                <a:gd name="connsiteY9" fmla="*/ 106383 h 2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4" h="213060">
                  <a:moveTo>
                    <a:pt x="106658" y="1"/>
                  </a:moveTo>
                  <a:cubicBezTo>
                    <a:pt x="165910" y="298"/>
                    <a:pt x="213311" y="48303"/>
                    <a:pt x="212719" y="107864"/>
                  </a:cubicBezTo>
                  <a:cubicBezTo>
                    <a:pt x="212423" y="165648"/>
                    <a:pt x="164133" y="213061"/>
                    <a:pt x="106066" y="213061"/>
                  </a:cubicBezTo>
                  <a:cubicBezTo>
                    <a:pt x="46814" y="212764"/>
                    <a:pt x="-587" y="164759"/>
                    <a:pt x="5" y="105197"/>
                  </a:cubicBezTo>
                  <a:cubicBezTo>
                    <a:pt x="598" y="47117"/>
                    <a:pt x="48592" y="-295"/>
                    <a:pt x="106658" y="1"/>
                  </a:cubicBezTo>
                  <a:close/>
                  <a:moveTo>
                    <a:pt x="177464" y="106383"/>
                  </a:moveTo>
                  <a:cubicBezTo>
                    <a:pt x="177464" y="67268"/>
                    <a:pt x="145468" y="35264"/>
                    <a:pt x="106362" y="35264"/>
                  </a:cubicBezTo>
                  <a:cubicBezTo>
                    <a:pt x="67552" y="35264"/>
                    <a:pt x="35853" y="66971"/>
                    <a:pt x="35556" y="105494"/>
                  </a:cubicBezTo>
                  <a:cubicBezTo>
                    <a:pt x="35260" y="144905"/>
                    <a:pt x="66960" y="176909"/>
                    <a:pt x="106066" y="177205"/>
                  </a:cubicBezTo>
                  <a:cubicBezTo>
                    <a:pt x="145468" y="177501"/>
                    <a:pt x="177464" y="145794"/>
                    <a:pt x="177464" y="106383"/>
                  </a:cubicBezTo>
                  <a:close/>
                </a:path>
              </a:pathLst>
            </a:custGeom>
            <a:grpFill/>
            <a:ln w="295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F83CDCA-1036-931D-0B5F-DCF4FB92CBEE}"/>
                </a:ext>
              </a:extLst>
            </p:cNvPr>
            <p:cNvSpPr/>
            <p:nvPr/>
          </p:nvSpPr>
          <p:spPr>
            <a:xfrm>
              <a:off x="11368151" y="5960828"/>
              <a:ext cx="141907" cy="141942"/>
            </a:xfrm>
            <a:custGeom>
              <a:avLst/>
              <a:gdLst>
                <a:gd name="connsiteX0" fmla="*/ 70806 w 141907"/>
                <a:gd name="connsiteY0" fmla="*/ 141943 h 141942"/>
                <a:gd name="connsiteX1" fmla="*/ 0 w 141907"/>
                <a:gd name="connsiteY1" fmla="*/ 70528 h 141942"/>
                <a:gd name="connsiteX2" fmla="*/ 71694 w 141907"/>
                <a:gd name="connsiteY2" fmla="*/ 2 h 141942"/>
                <a:gd name="connsiteX3" fmla="*/ 141908 w 141907"/>
                <a:gd name="connsiteY3" fmla="*/ 70824 h 141942"/>
                <a:gd name="connsiteX4" fmla="*/ 70806 w 141907"/>
                <a:gd name="connsiteY4" fmla="*/ 141943 h 141942"/>
                <a:gd name="connsiteX5" fmla="*/ 106357 w 141907"/>
                <a:gd name="connsiteY5" fmla="*/ 70232 h 141942"/>
                <a:gd name="connsiteX6" fmla="*/ 70806 w 141907"/>
                <a:gd name="connsiteY6" fmla="*/ 35265 h 141942"/>
                <a:gd name="connsiteX7" fmla="*/ 35551 w 141907"/>
                <a:gd name="connsiteY7" fmla="*/ 70528 h 141942"/>
                <a:gd name="connsiteX8" fmla="*/ 71694 w 141907"/>
                <a:gd name="connsiteY8" fmla="*/ 106087 h 141942"/>
                <a:gd name="connsiteX9" fmla="*/ 106357 w 141907"/>
                <a:gd name="connsiteY9" fmla="*/ 70232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7" h="141942">
                  <a:moveTo>
                    <a:pt x="70806" y="141943"/>
                  </a:moveTo>
                  <a:cubicBezTo>
                    <a:pt x="31700" y="141943"/>
                    <a:pt x="0" y="109939"/>
                    <a:pt x="0" y="70528"/>
                  </a:cubicBezTo>
                  <a:cubicBezTo>
                    <a:pt x="0" y="31413"/>
                    <a:pt x="32292" y="-294"/>
                    <a:pt x="71694" y="2"/>
                  </a:cubicBezTo>
                  <a:cubicBezTo>
                    <a:pt x="110208" y="298"/>
                    <a:pt x="141908" y="32005"/>
                    <a:pt x="141908" y="70824"/>
                  </a:cubicBezTo>
                  <a:cubicBezTo>
                    <a:pt x="141908" y="109939"/>
                    <a:pt x="109912" y="141943"/>
                    <a:pt x="70806" y="141943"/>
                  </a:cubicBezTo>
                  <a:close/>
                  <a:moveTo>
                    <a:pt x="106357" y="70232"/>
                  </a:moveTo>
                  <a:cubicBezTo>
                    <a:pt x="106060" y="50970"/>
                    <a:pt x="90063" y="35265"/>
                    <a:pt x="70806" y="35265"/>
                  </a:cubicBezTo>
                  <a:cubicBezTo>
                    <a:pt x="51549" y="35265"/>
                    <a:pt x="35551" y="51267"/>
                    <a:pt x="35551" y="70528"/>
                  </a:cubicBezTo>
                  <a:cubicBezTo>
                    <a:pt x="35551" y="90382"/>
                    <a:pt x="51845" y="106383"/>
                    <a:pt x="71694" y="106087"/>
                  </a:cubicBezTo>
                  <a:cubicBezTo>
                    <a:pt x="90951" y="105791"/>
                    <a:pt x="106653" y="89789"/>
                    <a:pt x="106357" y="70232"/>
                  </a:cubicBezTo>
                  <a:close/>
                </a:path>
              </a:pathLst>
            </a:custGeom>
            <a:grpFill/>
            <a:ln w="295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1AFBEE-BF42-C26F-59F4-83205F7E7F7A}"/>
                </a:ext>
              </a:extLst>
            </p:cNvPr>
            <p:cNvSpPr/>
            <p:nvPr/>
          </p:nvSpPr>
          <p:spPr>
            <a:xfrm>
              <a:off x="11350375" y="6316124"/>
              <a:ext cx="141909" cy="141648"/>
            </a:xfrm>
            <a:custGeom>
              <a:avLst/>
              <a:gdLst>
                <a:gd name="connsiteX0" fmla="*/ 141908 w 141909"/>
                <a:gd name="connsiteY0" fmla="*/ 71121 h 141648"/>
                <a:gd name="connsiteX1" fmla="*/ 70213 w 141909"/>
                <a:gd name="connsiteY1" fmla="*/ 141646 h 141648"/>
                <a:gd name="connsiteX2" fmla="*/ 0 w 141909"/>
                <a:gd name="connsiteY2" fmla="*/ 70824 h 141648"/>
                <a:gd name="connsiteX3" fmla="*/ 71102 w 141909"/>
                <a:gd name="connsiteY3" fmla="*/ 2 h 141648"/>
                <a:gd name="connsiteX4" fmla="*/ 141908 w 141909"/>
                <a:gd name="connsiteY4" fmla="*/ 71121 h 141648"/>
                <a:gd name="connsiteX5" fmla="*/ 70806 w 141909"/>
                <a:gd name="connsiteY5" fmla="*/ 105791 h 141648"/>
                <a:gd name="connsiteX6" fmla="*/ 106357 w 141909"/>
                <a:gd name="connsiteY6" fmla="*/ 70824 h 141648"/>
                <a:gd name="connsiteX7" fmla="*/ 71398 w 141909"/>
                <a:gd name="connsiteY7" fmla="*/ 34969 h 141648"/>
                <a:gd name="connsiteX8" fmla="*/ 35255 w 141909"/>
                <a:gd name="connsiteY8" fmla="*/ 70528 h 141648"/>
                <a:gd name="connsiteX9" fmla="*/ 70806 w 141909"/>
                <a:gd name="connsiteY9" fmla="*/ 105791 h 1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9" h="141648">
                  <a:moveTo>
                    <a:pt x="141908" y="71121"/>
                  </a:moveTo>
                  <a:cubicBezTo>
                    <a:pt x="141611" y="110236"/>
                    <a:pt x="109319" y="141943"/>
                    <a:pt x="70213" y="141646"/>
                  </a:cubicBezTo>
                  <a:cubicBezTo>
                    <a:pt x="31403" y="141350"/>
                    <a:pt x="0" y="109347"/>
                    <a:pt x="0" y="70824"/>
                  </a:cubicBezTo>
                  <a:cubicBezTo>
                    <a:pt x="0" y="31709"/>
                    <a:pt x="31996" y="-294"/>
                    <a:pt x="71102" y="2"/>
                  </a:cubicBezTo>
                  <a:cubicBezTo>
                    <a:pt x="110504" y="-294"/>
                    <a:pt x="142204" y="31709"/>
                    <a:pt x="141908" y="71121"/>
                  </a:cubicBezTo>
                  <a:close/>
                  <a:moveTo>
                    <a:pt x="70806" y="105791"/>
                  </a:moveTo>
                  <a:cubicBezTo>
                    <a:pt x="90063" y="105791"/>
                    <a:pt x="106060" y="89789"/>
                    <a:pt x="106357" y="70824"/>
                  </a:cubicBezTo>
                  <a:cubicBezTo>
                    <a:pt x="106357" y="51267"/>
                    <a:pt x="90951" y="35265"/>
                    <a:pt x="71398" y="34969"/>
                  </a:cubicBezTo>
                  <a:cubicBezTo>
                    <a:pt x="51549" y="34672"/>
                    <a:pt x="35255" y="50674"/>
                    <a:pt x="35255" y="70528"/>
                  </a:cubicBezTo>
                  <a:cubicBezTo>
                    <a:pt x="35551" y="90085"/>
                    <a:pt x="51549" y="105791"/>
                    <a:pt x="70806" y="105791"/>
                  </a:cubicBezTo>
                  <a:close/>
                </a:path>
              </a:pathLst>
            </a:custGeom>
            <a:grpFill/>
            <a:ln w="295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76DB5DB3-5D3B-7E2E-8A30-A591BEEB71A8}"/>
                </a:ext>
              </a:extLst>
            </p:cNvPr>
            <p:cNvSpPr/>
            <p:nvPr/>
          </p:nvSpPr>
          <p:spPr>
            <a:xfrm>
              <a:off x="11193654" y="6101882"/>
              <a:ext cx="138549" cy="195858"/>
            </a:xfrm>
            <a:custGeom>
              <a:avLst/>
              <a:gdLst>
                <a:gd name="connsiteX0" fmla="*/ 0 w 138549"/>
                <a:gd name="connsiteY0" fmla="*/ 190242 h 195858"/>
                <a:gd name="connsiteX1" fmla="*/ 20442 w 138549"/>
                <a:gd name="connsiteY1" fmla="*/ 178092 h 195858"/>
                <a:gd name="connsiteX2" fmla="*/ 31403 w 138549"/>
                <a:gd name="connsiteY2" fmla="*/ 153201 h 195858"/>
                <a:gd name="connsiteX3" fmla="*/ 17183 w 138549"/>
                <a:gd name="connsiteY3" fmla="*/ 81786 h 195858"/>
                <a:gd name="connsiteX4" fmla="*/ 69621 w 138549"/>
                <a:gd name="connsiteY4" fmla="*/ 55709 h 195858"/>
                <a:gd name="connsiteX5" fmla="*/ 85915 w 138549"/>
                <a:gd name="connsiteY5" fmla="*/ 29929 h 195858"/>
                <a:gd name="connsiteX6" fmla="*/ 85915 w 138549"/>
                <a:gd name="connsiteY6" fmla="*/ 0 h 195858"/>
                <a:gd name="connsiteX7" fmla="*/ 133316 w 138549"/>
                <a:gd name="connsiteY7" fmla="*/ 124161 h 195858"/>
                <a:gd name="connsiteX8" fmla="*/ 0 w 138549"/>
                <a:gd name="connsiteY8" fmla="*/ 190242 h 1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49" h="195858">
                  <a:moveTo>
                    <a:pt x="0" y="190242"/>
                  </a:moveTo>
                  <a:cubicBezTo>
                    <a:pt x="7999" y="185501"/>
                    <a:pt x="14220" y="181648"/>
                    <a:pt x="20442" y="178092"/>
                  </a:cubicBezTo>
                  <a:cubicBezTo>
                    <a:pt x="30515" y="172462"/>
                    <a:pt x="34070" y="164758"/>
                    <a:pt x="31403" y="153201"/>
                  </a:cubicBezTo>
                  <a:cubicBezTo>
                    <a:pt x="26367" y="129791"/>
                    <a:pt x="21923" y="106381"/>
                    <a:pt x="17183" y="81786"/>
                  </a:cubicBezTo>
                  <a:cubicBezTo>
                    <a:pt x="34662" y="72896"/>
                    <a:pt x="52141" y="64007"/>
                    <a:pt x="69621" y="55709"/>
                  </a:cubicBezTo>
                  <a:cubicBezTo>
                    <a:pt x="81175" y="50376"/>
                    <a:pt x="86804" y="42671"/>
                    <a:pt x="85915" y="29929"/>
                  </a:cubicBezTo>
                  <a:cubicBezTo>
                    <a:pt x="85322" y="20150"/>
                    <a:pt x="85915" y="10075"/>
                    <a:pt x="85915" y="0"/>
                  </a:cubicBezTo>
                  <a:cubicBezTo>
                    <a:pt x="126206" y="14224"/>
                    <a:pt x="149610" y="76452"/>
                    <a:pt x="133316" y="124161"/>
                  </a:cubicBezTo>
                  <a:cubicBezTo>
                    <a:pt x="114356" y="178389"/>
                    <a:pt x="54512" y="209207"/>
                    <a:pt x="0" y="190242"/>
                  </a:cubicBezTo>
                  <a:close/>
                </a:path>
              </a:pathLst>
            </a:custGeom>
            <a:solidFill>
              <a:srgbClr val="F16924"/>
            </a:solidFill>
            <a:ln w="29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EFF15AE-1C21-DDFE-6B33-55420BDD9B56}"/>
                </a:ext>
              </a:extLst>
            </p:cNvPr>
            <p:cNvSpPr/>
            <p:nvPr/>
          </p:nvSpPr>
          <p:spPr>
            <a:xfrm>
              <a:off x="11510056" y="6138034"/>
              <a:ext cx="141909" cy="141942"/>
            </a:xfrm>
            <a:custGeom>
              <a:avLst/>
              <a:gdLst>
                <a:gd name="connsiteX0" fmla="*/ 141910 w 141909"/>
                <a:gd name="connsiteY0" fmla="*/ 71118 h 141942"/>
                <a:gd name="connsiteX1" fmla="*/ 70512 w 141909"/>
                <a:gd name="connsiteY1" fmla="*/ 141941 h 141942"/>
                <a:gd name="connsiteX2" fmla="*/ 2 w 141909"/>
                <a:gd name="connsiteY2" fmla="*/ 70230 h 141942"/>
                <a:gd name="connsiteX3" fmla="*/ 70808 w 141909"/>
                <a:gd name="connsiteY3" fmla="*/ 0 h 141942"/>
                <a:gd name="connsiteX4" fmla="*/ 141910 w 141909"/>
                <a:gd name="connsiteY4" fmla="*/ 71118 h 14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09" h="141942">
                  <a:moveTo>
                    <a:pt x="141910" y="71118"/>
                  </a:moveTo>
                  <a:cubicBezTo>
                    <a:pt x="141910" y="110234"/>
                    <a:pt x="109914" y="142237"/>
                    <a:pt x="70512" y="141941"/>
                  </a:cubicBezTo>
                  <a:cubicBezTo>
                    <a:pt x="31405" y="141941"/>
                    <a:pt x="-294" y="109641"/>
                    <a:pt x="2" y="70230"/>
                  </a:cubicBezTo>
                  <a:cubicBezTo>
                    <a:pt x="298" y="31707"/>
                    <a:pt x="31998" y="0"/>
                    <a:pt x="70808" y="0"/>
                  </a:cubicBezTo>
                  <a:cubicBezTo>
                    <a:pt x="110210" y="0"/>
                    <a:pt x="141910" y="32003"/>
                    <a:pt x="141910" y="71118"/>
                  </a:cubicBezTo>
                  <a:close/>
                </a:path>
              </a:pathLst>
            </a:custGeom>
            <a:solidFill>
              <a:srgbClr val="F16924"/>
            </a:solidFill>
            <a:ln w="29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A732130-C441-71BD-4B57-9A28A6FDCACE}"/>
                </a:ext>
              </a:extLst>
            </p:cNvPr>
            <p:cNvSpPr/>
            <p:nvPr/>
          </p:nvSpPr>
          <p:spPr>
            <a:xfrm>
              <a:off x="11403702" y="5996093"/>
              <a:ext cx="70809" cy="70826"/>
            </a:xfrm>
            <a:custGeom>
              <a:avLst/>
              <a:gdLst>
                <a:gd name="connsiteX0" fmla="*/ 70806 w 70809"/>
                <a:gd name="connsiteY0" fmla="*/ 34967 h 70826"/>
                <a:gd name="connsiteX1" fmla="*/ 36143 w 70809"/>
                <a:gd name="connsiteY1" fmla="*/ 70822 h 70826"/>
                <a:gd name="connsiteX2" fmla="*/ 0 w 70809"/>
                <a:gd name="connsiteY2" fmla="*/ 35263 h 70826"/>
                <a:gd name="connsiteX3" fmla="*/ 35255 w 70809"/>
                <a:gd name="connsiteY3" fmla="*/ 0 h 70826"/>
                <a:gd name="connsiteX4" fmla="*/ 70806 w 70809"/>
                <a:gd name="connsiteY4" fmla="*/ 34967 h 7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9" h="70826">
                  <a:moveTo>
                    <a:pt x="70806" y="34967"/>
                  </a:moveTo>
                  <a:cubicBezTo>
                    <a:pt x="71102" y="54228"/>
                    <a:pt x="55400" y="70526"/>
                    <a:pt x="36143" y="70822"/>
                  </a:cubicBezTo>
                  <a:cubicBezTo>
                    <a:pt x="16294" y="71118"/>
                    <a:pt x="0" y="55117"/>
                    <a:pt x="0" y="35263"/>
                  </a:cubicBezTo>
                  <a:cubicBezTo>
                    <a:pt x="0" y="16002"/>
                    <a:pt x="15998" y="0"/>
                    <a:pt x="35255" y="0"/>
                  </a:cubicBezTo>
                  <a:cubicBezTo>
                    <a:pt x="54512" y="0"/>
                    <a:pt x="70509" y="15705"/>
                    <a:pt x="70806" y="34967"/>
                  </a:cubicBezTo>
                  <a:close/>
                </a:path>
              </a:pathLst>
            </a:custGeom>
            <a:solidFill>
              <a:srgbClr val="F16924"/>
            </a:solidFill>
            <a:ln w="29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2321B96-DB81-1998-5B07-B94F50AA1F9A}"/>
                </a:ext>
              </a:extLst>
            </p:cNvPr>
            <p:cNvSpPr/>
            <p:nvPr/>
          </p:nvSpPr>
          <p:spPr>
            <a:xfrm>
              <a:off x="11385926" y="6351089"/>
              <a:ext cx="71101" cy="70830"/>
            </a:xfrm>
            <a:custGeom>
              <a:avLst/>
              <a:gdLst>
                <a:gd name="connsiteX0" fmla="*/ 35255 w 71101"/>
                <a:gd name="connsiteY0" fmla="*/ 70826 h 70830"/>
                <a:gd name="connsiteX1" fmla="*/ 0 w 71101"/>
                <a:gd name="connsiteY1" fmla="*/ 35563 h 70830"/>
                <a:gd name="connsiteX2" fmla="*/ 36143 w 71101"/>
                <a:gd name="connsiteY2" fmla="*/ 4 h 70830"/>
                <a:gd name="connsiteX3" fmla="*/ 71102 w 71101"/>
                <a:gd name="connsiteY3" fmla="*/ 35860 h 70830"/>
                <a:gd name="connsiteX4" fmla="*/ 35255 w 71101"/>
                <a:gd name="connsiteY4" fmla="*/ 70826 h 7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1" h="70830">
                  <a:moveTo>
                    <a:pt x="35255" y="70826"/>
                  </a:moveTo>
                  <a:cubicBezTo>
                    <a:pt x="15998" y="70826"/>
                    <a:pt x="0" y="54825"/>
                    <a:pt x="0" y="35563"/>
                  </a:cubicBezTo>
                  <a:cubicBezTo>
                    <a:pt x="0" y="15709"/>
                    <a:pt x="16294" y="-292"/>
                    <a:pt x="36143" y="4"/>
                  </a:cubicBezTo>
                  <a:cubicBezTo>
                    <a:pt x="55400" y="300"/>
                    <a:pt x="71102" y="16302"/>
                    <a:pt x="71102" y="35860"/>
                  </a:cubicBezTo>
                  <a:cubicBezTo>
                    <a:pt x="70806" y="55121"/>
                    <a:pt x="54512" y="71123"/>
                    <a:pt x="35255" y="70826"/>
                  </a:cubicBezTo>
                  <a:close/>
                </a:path>
              </a:pathLst>
            </a:custGeom>
            <a:solidFill>
              <a:srgbClr val="F16924"/>
            </a:solidFill>
            <a:ln w="29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083DE5E-E44B-3312-F1DA-64BDFDEBB840}"/>
                </a:ext>
              </a:extLst>
            </p:cNvPr>
            <p:cNvSpPr/>
            <p:nvPr/>
          </p:nvSpPr>
          <p:spPr>
            <a:xfrm>
              <a:off x="10764672" y="5854448"/>
              <a:ext cx="426022" cy="425823"/>
            </a:xfrm>
            <a:custGeom>
              <a:avLst/>
              <a:gdLst>
                <a:gd name="connsiteX0" fmla="*/ 426020 w 426022"/>
                <a:gd name="connsiteY0" fmla="*/ 212763 h 425823"/>
                <a:gd name="connsiteX1" fmla="*/ 214195 w 426022"/>
                <a:gd name="connsiteY1" fmla="*/ 425823 h 425823"/>
                <a:gd name="connsiteX2" fmla="*/ 1 w 426022"/>
                <a:gd name="connsiteY2" fmla="*/ 215134 h 425823"/>
                <a:gd name="connsiteX3" fmla="*/ 213899 w 426022"/>
                <a:gd name="connsiteY3" fmla="*/ 1 h 425823"/>
                <a:gd name="connsiteX4" fmla="*/ 426020 w 426022"/>
                <a:gd name="connsiteY4" fmla="*/ 212763 h 425823"/>
                <a:gd name="connsiteX5" fmla="*/ 213010 w 426022"/>
                <a:gd name="connsiteY5" fmla="*/ 390263 h 425823"/>
                <a:gd name="connsiteX6" fmla="*/ 390469 w 426022"/>
                <a:gd name="connsiteY6" fmla="*/ 214541 h 425823"/>
                <a:gd name="connsiteX7" fmla="*/ 215380 w 426022"/>
                <a:gd name="connsiteY7" fmla="*/ 35264 h 425823"/>
                <a:gd name="connsiteX8" fmla="*/ 35848 w 426022"/>
                <a:gd name="connsiteY8" fmla="*/ 212171 h 425823"/>
                <a:gd name="connsiteX9" fmla="*/ 213010 w 426022"/>
                <a:gd name="connsiteY9" fmla="*/ 390263 h 4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22" h="425823">
                  <a:moveTo>
                    <a:pt x="426020" y="212763"/>
                  </a:moveTo>
                  <a:cubicBezTo>
                    <a:pt x="426613" y="329220"/>
                    <a:pt x="330625" y="425526"/>
                    <a:pt x="214195" y="425823"/>
                  </a:cubicBezTo>
                  <a:cubicBezTo>
                    <a:pt x="96877" y="426119"/>
                    <a:pt x="593" y="331294"/>
                    <a:pt x="1" y="215134"/>
                  </a:cubicBezTo>
                  <a:cubicBezTo>
                    <a:pt x="-296" y="95418"/>
                    <a:pt x="94211" y="297"/>
                    <a:pt x="213899" y="1"/>
                  </a:cubicBezTo>
                  <a:cubicBezTo>
                    <a:pt x="330329" y="-296"/>
                    <a:pt x="425724" y="95418"/>
                    <a:pt x="426020" y="212763"/>
                  </a:cubicBezTo>
                  <a:close/>
                  <a:moveTo>
                    <a:pt x="213010" y="390263"/>
                  </a:moveTo>
                  <a:cubicBezTo>
                    <a:pt x="309887" y="390560"/>
                    <a:pt x="389877" y="311144"/>
                    <a:pt x="390469" y="214541"/>
                  </a:cubicBezTo>
                  <a:cubicBezTo>
                    <a:pt x="391062" y="116457"/>
                    <a:pt x="312257" y="35856"/>
                    <a:pt x="215380" y="35264"/>
                  </a:cubicBezTo>
                  <a:cubicBezTo>
                    <a:pt x="116134" y="34671"/>
                    <a:pt x="36144" y="113494"/>
                    <a:pt x="35848" y="212171"/>
                  </a:cubicBezTo>
                  <a:cubicBezTo>
                    <a:pt x="35552" y="309959"/>
                    <a:pt x="114949" y="389967"/>
                    <a:pt x="213010" y="390263"/>
                  </a:cubicBezTo>
                  <a:close/>
                </a:path>
              </a:pathLst>
            </a:custGeom>
            <a:grpFill/>
            <a:ln w="29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9A2DCBD-8D0D-BAA6-7C74-C16CEAB8978B}"/>
                </a:ext>
              </a:extLst>
            </p:cNvPr>
            <p:cNvSpPr/>
            <p:nvPr/>
          </p:nvSpPr>
          <p:spPr>
            <a:xfrm>
              <a:off x="10865400" y="5947199"/>
              <a:ext cx="185753" cy="246247"/>
            </a:xfrm>
            <a:custGeom>
              <a:avLst/>
              <a:gdLst>
                <a:gd name="connsiteX0" fmla="*/ 185754 w 185753"/>
                <a:gd name="connsiteY0" fmla="*/ 231728 h 246247"/>
                <a:gd name="connsiteX1" fmla="*/ 129761 w 185753"/>
                <a:gd name="connsiteY1" fmla="*/ 246248 h 246247"/>
                <a:gd name="connsiteX2" fmla="*/ 46809 w 185753"/>
                <a:gd name="connsiteY2" fmla="*/ 208614 h 246247"/>
                <a:gd name="connsiteX3" fmla="*/ 23701 w 185753"/>
                <a:gd name="connsiteY3" fmla="*/ 154090 h 246247"/>
                <a:gd name="connsiteX4" fmla="*/ 296 w 185753"/>
                <a:gd name="connsiteY4" fmla="*/ 154090 h 246247"/>
                <a:gd name="connsiteX5" fmla="*/ 296 w 185753"/>
                <a:gd name="connsiteY5" fmla="*/ 131866 h 246247"/>
                <a:gd name="connsiteX6" fmla="*/ 20738 w 185753"/>
                <a:gd name="connsiteY6" fmla="*/ 131866 h 246247"/>
                <a:gd name="connsiteX7" fmla="*/ 20738 w 185753"/>
                <a:gd name="connsiteY7" fmla="*/ 125939 h 246247"/>
                <a:gd name="connsiteX8" fmla="*/ 21331 w 185753"/>
                <a:gd name="connsiteY8" fmla="*/ 112604 h 246247"/>
                <a:gd name="connsiteX9" fmla="*/ 0 w 185753"/>
                <a:gd name="connsiteY9" fmla="*/ 112604 h 246247"/>
                <a:gd name="connsiteX10" fmla="*/ 0 w 185753"/>
                <a:gd name="connsiteY10" fmla="*/ 89787 h 246247"/>
                <a:gd name="connsiteX11" fmla="*/ 24589 w 185753"/>
                <a:gd name="connsiteY11" fmla="*/ 89787 h 246247"/>
                <a:gd name="connsiteX12" fmla="*/ 52141 w 185753"/>
                <a:gd name="connsiteY12" fmla="*/ 34374 h 246247"/>
                <a:gd name="connsiteX13" fmla="*/ 131242 w 185753"/>
                <a:gd name="connsiteY13" fmla="*/ 0 h 246247"/>
                <a:gd name="connsiteX14" fmla="*/ 183680 w 185753"/>
                <a:gd name="connsiteY14" fmla="*/ 11260 h 246247"/>
                <a:gd name="connsiteX15" fmla="*/ 174496 w 185753"/>
                <a:gd name="connsiteY15" fmla="*/ 45338 h 246247"/>
                <a:gd name="connsiteX16" fmla="*/ 133316 w 185753"/>
                <a:gd name="connsiteY16" fmla="*/ 35559 h 246247"/>
                <a:gd name="connsiteX17" fmla="*/ 86804 w 185753"/>
                <a:gd name="connsiteY17" fmla="*/ 55709 h 246247"/>
                <a:gd name="connsiteX18" fmla="*/ 70806 w 185753"/>
                <a:gd name="connsiteY18" fmla="*/ 89787 h 246247"/>
                <a:gd name="connsiteX19" fmla="*/ 166793 w 185753"/>
                <a:gd name="connsiteY19" fmla="*/ 89787 h 246247"/>
                <a:gd name="connsiteX20" fmla="*/ 166793 w 185753"/>
                <a:gd name="connsiteY20" fmla="*/ 112604 h 246247"/>
                <a:gd name="connsiteX21" fmla="*/ 66362 w 185753"/>
                <a:gd name="connsiteY21" fmla="*/ 112604 h 246247"/>
                <a:gd name="connsiteX22" fmla="*/ 65769 w 185753"/>
                <a:gd name="connsiteY22" fmla="*/ 125346 h 246247"/>
                <a:gd name="connsiteX23" fmla="*/ 65769 w 185753"/>
                <a:gd name="connsiteY23" fmla="*/ 131569 h 246247"/>
                <a:gd name="connsiteX24" fmla="*/ 167090 w 185753"/>
                <a:gd name="connsiteY24" fmla="*/ 131569 h 246247"/>
                <a:gd name="connsiteX25" fmla="*/ 167090 w 185753"/>
                <a:gd name="connsiteY25" fmla="*/ 153794 h 246247"/>
                <a:gd name="connsiteX26" fmla="*/ 69917 w 185753"/>
                <a:gd name="connsiteY26" fmla="*/ 153794 h 246247"/>
                <a:gd name="connsiteX27" fmla="*/ 85619 w 185753"/>
                <a:gd name="connsiteY27" fmla="*/ 189649 h 246247"/>
                <a:gd name="connsiteX28" fmla="*/ 134798 w 185753"/>
                <a:gd name="connsiteY28" fmla="*/ 209503 h 246247"/>
                <a:gd name="connsiteX29" fmla="*/ 178051 w 185753"/>
                <a:gd name="connsiteY29" fmla="*/ 198539 h 246247"/>
                <a:gd name="connsiteX30" fmla="*/ 185754 w 185753"/>
                <a:gd name="connsiteY30" fmla="*/ 231728 h 24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753" h="246247">
                  <a:moveTo>
                    <a:pt x="185754" y="231728"/>
                  </a:moveTo>
                  <a:cubicBezTo>
                    <a:pt x="173607" y="239136"/>
                    <a:pt x="153166" y="246248"/>
                    <a:pt x="129761" y="246248"/>
                  </a:cubicBezTo>
                  <a:cubicBezTo>
                    <a:pt x="96284" y="246248"/>
                    <a:pt x="66362" y="232913"/>
                    <a:pt x="46809" y="208614"/>
                  </a:cubicBezTo>
                  <a:cubicBezTo>
                    <a:pt x="34958" y="194983"/>
                    <a:pt x="26960" y="176611"/>
                    <a:pt x="23701" y="154090"/>
                  </a:cubicBezTo>
                  <a:lnTo>
                    <a:pt x="296" y="154090"/>
                  </a:lnTo>
                  <a:lnTo>
                    <a:pt x="296" y="131866"/>
                  </a:lnTo>
                  <a:lnTo>
                    <a:pt x="20738" y="131866"/>
                  </a:lnTo>
                  <a:cubicBezTo>
                    <a:pt x="20738" y="130088"/>
                    <a:pt x="20738" y="127717"/>
                    <a:pt x="20738" y="125939"/>
                  </a:cubicBezTo>
                  <a:cubicBezTo>
                    <a:pt x="20738" y="121494"/>
                    <a:pt x="21034" y="116753"/>
                    <a:pt x="21331" y="112604"/>
                  </a:cubicBezTo>
                  <a:lnTo>
                    <a:pt x="0" y="112604"/>
                  </a:lnTo>
                  <a:lnTo>
                    <a:pt x="0" y="89787"/>
                  </a:lnTo>
                  <a:lnTo>
                    <a:pt x="24589" y="89787"/>
                  </a:lnTo>
                  <a:cubicBezTo>
                    <a:pt x="29033" y="67563"/>
                    <a:pt x="38810" y="48301"/>
                    <a:pt x="52141" y="34374"/>
                  </a:cubicBezTo>
                  <a:cubicBezTo>
                    <a:pt x="71991" y="12446"/>
                    <a:pt x="98654" y="0"/>
                    <a:pt x="131242" y="0"/>
                  </a:cubicBezTo>
                  <a:cubicBezTo>
                    <a:pt x="153166" y="0"/>
                    <a:pt x="171534" y="5630"/>
                    <a:pt x="183680" y="11260"/>
                  </a:cubicBezTo>
                  <a:lnTo>
                    <a:pt x="174496" y="45338"/>
                  </a:lnTo>
                  <a:cubicBezTo>
                    <a:pt x="165016" y="40301"/>
                    <a:pt x="149907" y="35559"/>
                    <a:pt x="133316" y="35559"/>
                  </a:cubicBezTo>
                  <a:cubicBezTo>
                    <a:pt x="114948" y="35559"/>
                    <a:pt x="98950" y="42078"/>
                    <a:pt x="86804" y="55709"/>
                  </a:cubicBezTo>
                  <a:cubicBezTo>
                    <a:pt x="79101" y="63710"/>
                    <a:pt x="73472" y="75860"/>
                    <a:pt x="70806" y="89787"/>
                  </a:cubicBezTo>
                  <a:lnTo>
                    <a:pt x="166793" y="89787"/>
                  </a:lnTo>
                  <a:lnTo>
                    <a:pt x="166793" y="112604"/>
                  </a:lnTo>
                  <a:lnTo>
                    <a:pt x="66362" y="112604"/>
                  </a:lnTo>
                  <a:cubicBezTo>
                    <a:pt x="65769" y="116753"/>
                    <a:pt x="65769" y="120901"/>
                    <a:pt x="65769" y="125346"/>
                  </a:cubicBezTo>
                  <a:cubicBezTo>
                    <a:pt x="65769" y="127421"/>
                    <a:pt x="65769" y="129495"/>
                    <a:pt x="65769" y="131569"/>
                  </a:cubicBezTo>
                  <a:lnTo>
                    <a:pt x="167090" y="131569"/>
                  </a:lnTo>
                  <a:lnTo>
                    <a:pt x="167090" y="153794"/>
                  </a:lnTo>
                  <a:lnTo>
                    <a:pt x="69917" y="153794"/>
                  </a:lnTo>
                  <a:cubicBezTo>
                    <a:pt x="72583" y="169499"/>
                    <a:pt x="77916" y="181352"/>
                    <a:pt x="85619" y="189649"/>
                  </a:cubicBezTo>
                  <a:cubicBezTo>
                    <a:pt x="98062" y="203280"/>
                    <a:pt x="115541" y="209503"/>
                    <a:pt x="134798" y="209503"/>
                  </a:cubicBezTo>
                  <a:cubicBezTo>
                    <a:pt x="152869" y="209503"/>
                    <a:pt x="169756" y="203280"/>
                    <a:pt x="178051" y="198539"/>
                  </a:cubicBezTo>
                  <a:lnTo>
                    <a:pt x="185754" y="231728"/>
                  </a:lnTo>
                  <a:close/>
                </a:path>
              </a:pathLst>
            </a:custGeom>
            <a:solidFill>
              <a:schemeClr val="bg1"/>
            </a:solidFill>
            <a:ln w="295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901411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1384871"/>
            <a:ext cx="6659532" cy="4633831"/>
          </a:xfrm>
        </p:spPr>
        <p:txBody>
          <a:bodyPr>
            <a:normAutofit fontScale="32500" lnSpcReduction="20000"/>
          </a:bodyPr>
          <a:lstStyle/>
          <a:p>
            <a:pPr marL="0" indent="0">
              <a:lnSpc>
                <a:spcPts val="2280"/>
              </a:lnSpc>
              <a:spcBef>
                <a:spcPts val="0"/>
              </a:spcBef>
            </a:pPr>
            <a:r>
              <a:rPr lang="en-US" sz="4900" b="1" dirty="0"/>
              <a:t>Harte Konsequenzen </a:t>
            </a:r>
            <a:r>
              <a:rPr lang="en-US" sz="4900" dirty="0"/>
              <a:t>hingegen sind solche, die greifbar sind und </a:t>
            </a:r>
            <a:r>
              <a:rPr lang="en-US" sz="4900" dirty="0" err="1"/>
              <a:t>welche</a:t>
            </a:r>
            <a:r>
              <a:rPr lang="en-US" sz="4900" dirty="0"/>
              <a:t> die </a:t>
            </a:r>
            <a:r>
              <a:rPr lang="en-US" sz="4900" dirty="0" err="1"/>
              <a:t>Betroffenen</a:t>
            </a:r>
            <a:r>
              <a:rPr lang="en-US" sz="4900" dirty="0"/>
              <a:t> </a:t>
            </a:r>
            <a:r>
              <a:rPr lang="en-US" sz="4900" dirty="0" err="1"/>
              <a:t>daher</a:t>
            </a:r>
            <a:r>
              <a:rPr lang="en-US" sz="4900" dirty="0"/>
              <a:t> nur schwer vertuschen oder </a:t>
            </a:r>
            <a:r>
              <a:rPr lang="en-US" sz="4900" dirty="0" err="1"/>
              <a:t>leugnen</a:t>
            </a:r>
            <a:r>
              <a:rPr lang="en-US" sz="4900" dirty="0"/>
              <a:t> </a:t>
            </a:r>
            <a:r>
              <a:rPr lang="en-US" sz="4900" dirty="0" err="1"/>
              <a:t>können</a:t>
            </a:r>
            <a:r>
              <a:rPr lang="en-US" sz="4900" dirty="0"/>
              <a:t>. </a:t>
            </a:r>
          </a:p>
          <a:p>
            <a:pPr marL="0" indent="0">
              <a:lnSpc>
                <a:spcPts val="2280"/>
              </a:lnSpc>
              <a:spcBef>
                <a:spcPts val="0"/>
              </a:spcBef>
            </a:pPr>
            <a:endParaRPr lang="en-US" sz="4900" dirty="0"/>
          </a:p>
          <a:p>
            <a:pPr marL="0" indent="0">
              <a:lnSpc>
                <a:spcPts val="2280"/>
              </a:lnSpc>
              <a:spcBef>
                <a:spcPts val="0"/>
              </a:spcBef>
            </a:pPr>
            <a:r>
              <a:rPr lang="en-US" sz="4900" dirty="0"/>
              <a:t>Diese sind in der Regel finanzieller Natur und umfassen Maßnahmen wie z. B. </a:t>
            </a:r>
          </a:p>
          <a:p>
            <a:pPr marL="342900" indent="-342900">
              <a:lnSpc>
                <a:spcPts val="2280"/>
              </a:lnSpc>
              <a:spcBef>
                <a:spcPts val="0"/>
              </a:spcBef>
              <a:buFont typeface="Arial" panose="020B0604020202020204" pitchFamily="34" charset="0"/>
              <a:buChar char="•"/>
            </a:pPr>
            <a:r>
              <a:rPr lang="en-US" sz="4900" dirty="0"/>
              <a:t>die </a:t>
            </a:r>
            <a:r>
              <a:rPr lang="en-US" sz="4900" dirty="0" err="1"/>
              <a:t>Ausstellung</a:t>
            </a:r>
            <a:r>
              <a:rPr lang="en-US" sz="4900" dirty="0"/>
              <a:t>  des </a:t>
            </a:r>
            <a:r>
              <a:rPr lang="en-US" sz="4900" dirty="0" err="1"/>
              <a:t>Urteils</a:t>
            </a:r>
            <a:r>
              <a:rPr lang="en-US" sz="4900" dirty="0"/>
              <a:t> </a:t>
            </a:r>
            <a:r>
              <a:rPr lang="en-US" sz="4900" dirty="0" err="1"/>
              <a:t>eines</a:t>
            </a:r>
            <a:r>
              <a:rPr lang="en-US" sz="4900" dirty="0"/>
              <a:t> </a:t>
            </a:r>
            <a:r>
              <a:rPr lang="en-US" sz="4900" dirty="0" err="1"/>
              <a:t>Landesgerichtes</a:t>
            </a:r>
            <a:r>
              <a:rPr lang="en-US" sz="4900" dirty="0"/>
              <a:t>,</a:t>
            </a:r>
          </a:p>
          <a:p>
            <a:pPr marL="342900" indent="-342900">
              <a:lnSpc>
                <a:spcPts val="2280"/>
              </a:lnSpc>
              <a:spcBef>
                <a:spcPts val="0"/>
              </a:spcBef>
              <a:buFont typeface="Arial" panose="020B0604020202020204" pitchFamily="34" charset="0"/>
              <a:buChar char="•"/>
            </a:pPr>
            <a:r>
              <a:rPr lang="en-US" sz="4900" dirty="0" err="1"/>
              <a:t>gesetzliche</a:t>
            </a:r>
            <a:r>
              <a:rPr lang="en-US" sz="4900" dirty="0"/>
              <a:t> </a:t>
            </a:r>
            <a:r>
              <a:rPr lang="en-US" sz="4900" dirty="0" err="1"/>
              <a:t>Forderungen</a:t>
            </a:r>
            <a:r>
              <a:rPr lang="en-US" sz="4900" dirty="0"/>
              <a:t>,</a:t>
            </a:r>
          </a:p>
          <a:p>
            <a:pPr marL="342900" indent="-342900">
              <a:lnSpc>
                <a:spcPts val="2280"/>
              </a:lnSpc>
              <a:spcBef>
                <a:spcPts val="0"/>
              </a:spcBef>
              <a:buFont typeface="Arial" panose="020B0604020202020204" pitchFamily="34" charset="0"/>
              <a:buChar char="•"/>
            </a:pPr>
            <a:r>
              <a:rPr lang="en-US" sz="4900" dirty="0"/>
              <a:t>der </a:t>
            </a:r>
            <a:r>
              <a:rPr lang="en-US" sz="4900" dirty="0" err="1"/>
              <a:t>Antrag</a:t>
            </a:r>
            <a:r>
              <a:rPr lang="en-US" sz="4900" dirty="0"/>
              <a:t> von </a:t>
            </a:r>
            <a:r>
              <a:rPr lang="en-US" sz="4900" dirty="0" err="1"/>
              <a:t>Gläubigern</a:t>
            </a:r>
            <a:r>
              <a:rPr lang="en-US" sz="4900" dirty="0"/>
              <a:t> auf </a:t>
            </a:r>
            <a:r>
              <a:rPr lang="en-US" sz="4900" dirty="0" err="1"/>
              <a:t>Schließung</a:t>
            </a:r>
            <a:r>
              <a:rPr lang="en-US" sz="4900" dirty="0"/>
              <a:t> des Unternehmens </a:t>
            </a:r>
            <a:r>
              <a:rPr lang="en-US" sz="4900" dirty="0" err="1"/>
              <a:t>durch</a:t>
            </a:r>
            <a:r>
              <a:rPr lang="en-US" sz="4900" dirty="0"/>
              <a:t> </a:t>
            </a:r>
          </a:p>
          <a:p>
            <a:pPr marL="800100" lvl="1" indent="-342900">
              <a:lnSpc>
                <a:spcPts val="2280"/>
              </a:lnSpc>
              <a:spcBef>
                <a:spcPts val="0"/>
              </a:spcBef>
              <a:buFont typeface="Arial" panose="020B0604020202020204" pitchFamily="34" charset="0"/>
              <a:buChar char="•"/>
            </a:pPr>
            <a:r>
              <a:rPr lang="en-US" sz="4900" spc="0" dirty="0" err="1">
                <a:latin typeface="+mn-lt"/>
              </a:rPr>
              <a:t>einen</a:t>
            </a:r>
            <a:r>
              <a:rPr lang="en-US" sz="4900" spc="0" dirty="0">
                <a:latin typeface="+mn-lt"/>
              </a:rPr>
              <a:t> </a:t>
            </a:r>
            <a:r>
              <a:rPr lang="en-US" sz="4900" spc="0" dirty="0" err="1">
                <a:latin typeface="+mn-lt"/>
              </a:rPr>
              <a:t>Liquidationsantrag</a:t>
            </a:r>
            <a:r>
              <a:rPr lang="en-US" sz="4900" spc="0" dirty="0">
                <a:latin typeface="+mn-lt"/>
              </a:rPr>
              <a:t>, </a:t>
            </a:r>
          </a:p>
          <a:p>
            <a:pPr marL="800100" lvl="1" indent="-342900">
              <a:lnSpc>
                <a:spcPts val="2280"/>
              </a:lnSpc>
              <a:spcBef>
                <a:spcPts val="0"/>
              </a:spcBef>
              <a:buFont typeface="Arial" panose="020B0604020202020204" pitchFamily="34" charset="0"/>
              <a:buChar char="•"/>
            </a:pPr>
            <a:r>
              <a:rPr lang="en-US" sz="4900" spc="0" dirty="0">
                <a:latin typeface="+mn-lt"/>
              </a:rPr>
              <a:t>die Rücknahme von Überziehungskrediten durch die </a:t>
            </a:r>
            <a:r>
              <a:rPr lang="en-US" sz="4900" spc="0" dirty="0" err="1">
                <a:latin typeface="+mn-lt"/>
              </a:rPr>
              <a:t>Banken</a:t>
            </a:r>
            <a:r>
              <a:rPr lang="en-US" sz="4900" spc="0" dirty="0">
                <a:latin typeface="+mn-lt"/>
              </a:rPr>
              <a:t>, </a:t>
            </a:r>
          </a:p>
          <a:p>
            <a:pPr marL="800100" lvl="1" indent="-342900">
              <a:lnSpc>
                <a:spcPts val="2280"/>
              </a:lnSpc>
              <a:spcBef>
                <a:spcPts val="0"/>
              </a:spcBef>
              <a:buFont typeface="Arial" panose="020B0604020202020204" pitchFamily="34" charset="0"/>
              <a:buChar char="•"/>
            </a:pPr>
            <a:r>
              <a:rPr lang="en-US" sz="4900" spc="0" dirty="0">
                <a:latin typeface="+mn-lt"/>
              </a:rPr>
              <a:t>die Einschränkung der Kreditkonditionen durch </a:t>
            </a:r>
            <a:r>
              <a:rPr lang="en-US" sz="4900" spc="0" dirty="0" err="1">
                <a:latin typeface="+mn-lt"/>
              </a:rPr>
              <a:t>andere</a:t>
            </a:r>
            <a:r>
              <a:rPr lang="en-US" sz="4900" spc="0" dirty="0">
                <a:latin typeface="+mn-lt"/>
              </a:rPr>
              <a:t> </a:t>
            </a:r>
            <a:r>
              <a:rPr lang="en-US" sz="4900" spc="0" dirty="0" err="1">
                <a:latin typeface="+mn-lt"/>
              </a:rPr>
              <a:t>Finanzdienstleister</a:t>
            </a:r>
            <a:r>
              <a:rPr lang="en-US" sz="4900" spc="0" dirty="0">
                <a:latin typeface="+mn-lt"/>
              </a:rPr>
              <a:t> </a:t>
            </a:r>
            <a:r>
              <a:rPr lang="en-US" sz="4900" spc="0" dirty="0" err="1">
                <a:latin typeface="+mn-lt"/>
              </a:rPr>
              <a:t>oder</a:t>
            </a:r>
            <a:r>
              <a:rPr lang="en-US" sz="4900" spc="0" dirty="0">
                <a:latin typeface="+mn-lt"/>
              </a:rPr>
              <a:t> </a:t>
            </a:r>
          </a:p>
          <a:p>
            <a:pPr marL="800100" lvl="1" indent="-342900">
              <a:lnSpc>
                <a:spcPts val="2280"/>
              </a:lnSpc>
              <a:spcBef>
                <a:spcPts val="0"/>
              </a:spcBef>
              <a:buFont typeface="Arial" panose="020B0604020202020204" pitchFamily="34" charset="0"/>
              <a:buChar char="•"/>
            </a:pPr>
            <a:r>
              <a:rPr lang="en-US" sz="4900" spc="0" dirty="0">
                <a:latin typeface="+mn-lt"/>
              </a:rPr>
              <a:t>den Zahlungsrückstand </a:t>
            </a:r>
            <a:r>
              <a:rPr lang="en-US" sz="4900" spc="0" dirty="0" err="1">
                <a:latin typeface="+mn-lt"/>
              </a:rPr>
              <a:t>gegenüber</a:t>
            </a:r>
            <a:r>
              <a:rPr lang="en-US" sz="4900" spc="0" dirty="0">
                <a:latin typeface="+mn-lt"/>
              </a:rPr>
              <a:t> </a:t>
            </a:r>
            <a:r>
              <a:rPr lang="en-US" sz="4900" spc="0" dirty="0" err="1">
                <a:latin typeface="+mn-lt"/>
              </a:rPr>
              <a:t>Lieferant:innen</a:t>
            </a:r>
            <a:r>
              <a:rPr lang="en-US" sz="4900" spc="0" dirty="0">
                <a:latin typeface="+mn-lt"/>
              </a:rPr>
              <a:t>, </a:t>
            </a:r>
            <a:r>
              <a:rPr lang="en-US" sz="4900" spc="0" dirty="0" err="1">
                <a:latin typeface="+mn-lt"/>
              </a:rPr>
              <a:t>Beschäftigten</a:t>
            </a:r>
            <a:r>
              <a:rPr lang="en-US" sz="4900" spc="0" dirty="0">
                <a:latin typeface="+mn-lt"/>
              </a:rPr>
              <a:t> und </a:t>
            </a:r>
            <a:r>
              <a:rPr lang="en-US" sz="4900" spc="0" dirty="0" err="1">
                <a:latin typeface="+mn-lt"/>
              </a:rPr>
              <a:t>Steuer</a:t>
            </a:r>
            <a:r>
              <a:rPr lang="en-US" sz="4900" spc="0" dirty="0">
                <a:latin typeface="+mn-lt"/>
              </a:rPr>
              <a:t>-/ </a:t>
            </a:r>
            <a:r>
              <a:rPr lang="en-US" sz="4900" spc="0" dirty="0" err="1">
                <a:latin typeface="+mn-lt"/>
              </a:rPr>
              <a:t>Einnahmebehörden</a:t>
            </a:r>
            <a:r>
              <a:rPr lang="en-US" sz="4900" spc="0" dirty="0">
                <a:latin typeface="+mn-lt"/>
              </a:rPr>
              <a:t>.</a:t>
            </a:r>
          </a:p>
          <a:p>
            <a:pPr marL="0" indent="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p:txBody>
          <a:bodyPr>
            <a:normAutofit lnSpcReduction="10000"/>
          </a:bodyPr>
          <a:lstStyle/>
          <a:p>
            <a:r>
              <a:rPr lang="en-US" dirty="0"/>
              <a:t>Folgen der Insolvenz</a:t>
            </a:r>
          </a:p>
        </p:txBody>
      </p:sp>
      <p:sp>
        <p:nvSpPr>
          <p:cNvPr id="10" name="Rectangle 9">
            <a:extLst>
              <a:ext uri="{FF2B5EF4-FFF2-40B4-BE49-F238E27FC236}">
                <a16:creationId xmlns:a16="http://schemas.microsoft.com/office/drawing/2014/main" id="{C7AF6130-605D-3EAE-4DCF-BCF5D2BA0DC8}"/>
              </a:ext>
            </a:extLst>
          </p:cNvPr>
          <p:cNvSpPr/>
          <p:nvPr/>
        </p:nvSpPr>
        <p:spPr>
          <a:xfrm>
            <a:off x="614301" y="1235669"/>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4" name="Picture Placeholder 11">
            <a:extLst>
              <a:ext uri="{FF2B5EF4-FFF2-40B4-BE49-F238E27FC236}">
                <a16:creationId xmlns:a16="http://schemas.microsoft.com/office/drawing/2014/main" id="{FABB6DAE-90C0-3451-AD53-60B8057AC9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5177" r="16347"/>
          <a:stretch/>
        </p:blipFill>
        <p:spPr>
          <a:xfrm>
            <a:off x="7479777" y="-33744"/>
            <a:ext cx="3977508" cy="6891744"/>
          </a:xfrm>
          <a:prstGeom prst="rect">
            <a:avLst/>
          </a:prstGeom>
        </p:spPr>
      </p:pic>
    </p:spTree>
    <p:extLst>
      <p:ext uri="{BB962C8B-B14F-4D97-AF65-F5344CB8AC3E}">
        <p14:creationId xmlns:p14="http://schemas.microsoft.com/office/powerpoint/2010/main" val="4070778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a:xfrm>
            <a:off x="326065" y="350875"/>
            <a:ext cx="11073662" cy="951034"/>
          </a:xfrm>
        </p:spPr>
        <p:txBody>
          <a:bodyPr>
            <a:normAutofit fontScale="85000" lnSpcReduction="20000"/>
          </a:bodyPr>
          <a:lstStyle/>
          <a:p>
            <a:pPr algn="just"/>
            <a:r>
              <a:rPr lang="en-US" dirty="0"/>
              <a:t>Ein </a:t>
            </a:r>
            <a:r>
              <a:rPr lang="en-US" dirty="0" err="1"/>
              <a:t>Beispiel</a:t>
            </a:r>
            <a:r>
              <a:rPr lang="en-US" dirty="0"/>
              <a:t> </a:t>
            </a:r>
            <a:r>
              <a:rPr lang="en-US" dirty="0" err="1"/>
              <a:t>aus</a:t>
            </a:r>
            <a:r>
              <a:rPr lang="en-US" dirty="0"/>
              <a:t> </a:t>
            </a:r>
            <a:r>
              <a:rPr lang="en-US" dirty="0" err="1"/>
              <a:t>Irland</a:t>
            </a:r>
            <a:r>
              <a:rPr lang="en-US" dirty="0"/>
              <a:t>: </a:t>
            </a:r>
          </a:p>
          <a:p>
            <a:pPr algn="just"/>
            <a:r>
              <a:rPr lang="en-GB" dirty="0"/>
              <a:t>Der Small Company Administrative Rescue Process (SCARP) </a:t>
            </a:r>
            <a:endParaRPr lang="en-US" dirty="0"/>
          </a:p>
        </p:txBody>
      </p:sp>
      <p:sp>
        <p:nvSpPr>
          <p:cNvPr id="17" name="Text Placeholder 16">
            <a:extLst>
              <a:ext uri="{FF2B5EF4-FFF2-40B4-BE49-F238E27FC236}">
                <a16:creationId xmlns:a16="http://schemas.microsoft.com/office/drawing/2014/main" id="{E9D4853C-6CBB-CBF7-D847-2C1C2D7250F1}"/>
              </a:ext>
            </a:extLst>
          </p:cNvPr>
          <p:cNvSpPr>
            <a:spLocks noGrp="1"/>
          </p:cNvSpPr>
          <p:nvPr>
            <p:ph type="body" sz="quarter" idx="18"/>
          </p:nvPr>
        </p:nvSpPr>
        <p:spPr>
          <a:xfrm>
            <a:off x="529759" y="1757010"/>
            <a:ext cx="11073662" cy="4593953"/>
          </a:xfrm>
        </p:spPr>
        <p:txBody>
          <a:bodyPr>
            <a:normAutofit/>
          </a:bodyPr>
          <a:lstStyle/>
          <a:p>
            <a:pPr marL="0" indent="0"/>
            <a:r>
              <a:rPr lang="en-GB" dirty="0"/>
              <a:t>Der </a:t>
            </a:r>
            <a:r>
              <a:rPr lang="en-GB" i="1" dirty="0"/>
              <a:t>Small Company Administrative Rescue Process </a:t>
            </a:r>
            <a:r>
              <a:rPr lang="en-GB" dirty="0"/>
              <a:t>(SCARP) ist eine Initiative der irischen Regierung, die eine zugängliche Umstrukturierung für kleine und kleinste Unternehmen ermöglichen soll. SCARP lehnt sich weitgehend an die </a:t>
            </a:r>
            <a:r>
              <a:rPr lang="en-GB" dirty="0" err="1"/>
              <a:t>bestehenden</a:t>
            </a:r>
            <a:r>
              <a:rPr lang="en-GB" dirty="0"/>
              <a:t> </a:t>
            </a:r>
            <a:r>
              <a:rPr lang="en-GB" dirty="0" err="1"/>
              <a:t>irischen</a:t>
            </a:r>
            <a:r>
              <a:rPr lang="en-GB" dirty="0"/>
              <a:t> Examinership-</a:t>
            </a:r>
            <a:r>
              <a:rPr lang="en-GB" dirty="0" err="1"/>
              <a:t>Gesetze</a:t>
            </a:r>
            <a:r>
              <a:rPr lang="en-GB" dirty="0"/>
              <a:t> an und enthält einige Elemente des Privatinsolvenzrechts.</a:t>
            </a:r>
          </a:p>
          <a:p>
            <a:pPr marL="0" indent="0"/>
            <a:endParaRPr lang="en-GB" dirty="0"/>
          </a:p>
          <a:p>
            <a:pPr marL="0" indent="0"/>
            <a:r>
              <a:rPr lang="en-GB" dirty="0"/>
              <a:t>Im Juni 2015 </a:t>
            </a:r>
            <a:r>
              <a:rPr lang="en-GB" dirty="0" err="1"/>
              <a:t>führten</a:t>
            </a:r>
            <a:r>
              <a:rPr lang="en-GB" dirty="0"/>
              <a:t> die </a:t>
            </a:r>
            <a:r>
              <a:rPr lang="en-GB" dirty="0" err="1"/>
              <a:t>Bezirksgerichte</a:t>
            </a:r>
            <a:r>
              <a:rPr lang="en-GB" dirty="0"/>
              <a:t> </a:t>
            </a:r>
            <a:r>
              <a:rPr lang="en-GB" dirty="0" err="1"/>
              <a:t>Konkursprüfungen</a:t>
            </a:r>
            <a:r>
              <a:rPr lang="en-GB" dirty="0"/>
              <a:t> </a:t>
            </a:r>
            <a:r>
              <a:rPr lang="en-GB" dirty="0" err="1"/>
              <a:t>ein</a:t>
            </a:r>
            <a:r>
              <a:rPr lang="en-GB" dirty="0"/>
              <a:t>, in der Hoffnung, dass dies das Verfahren für kleinere Unternehmen zugänglicher und kostengünstiger machen würde. Dies hatte jedoch nicht die gewünschte Wirkung. </a:t>
            </a:r>
            <a:r>
              <a:rPr lang="en-GB" dirty="0" err="1"/>
              <a:t>Während</a:t>
            </a:r>
            <a:r>
              <a:rPr lang="en-GB" dirty="0"/>
              <a:t> die </a:t>
            </a:r>
            <a:r>
              <a:rPr lang="en-GB" dirty="0" err="1"/>
              <a:t>Konkursprüfung</a:t>
            </a:r>
            <a:r>
              <a:rPr lang="en-GB" dirty="0"/>
              <a:t> für größere Unternehmen ein flexibles und weit verbreitetes Umstrukturierungsverfahren ist, war es für viele kleinere Unternehmen vor allem wegen der mit dem Verfahren verbundenen Kosten nicht zugänglich.</a:t>
            </a:r>
          </a:p>
          <a:p>
            <a:pPr marL="0" indent="0"/>
            <a:endParaRPr lang="en-GB" dirty="0"/>
          </a:p>
          <a:p>
            <a:pPr marL="0" indent="0"/>
            <a:r>
              <a:rPr lang="en-GB" dirty="0"/>
              <a:t>Die </a:t>
            </a:r>
            <a:r>
              <a:rPr lang="en-GB" dirty="0" err="1"/>
              <a:t>Auswirkungen</a:t>
            </a:r>
            <a:r>
              <a:rPr lang="en-GB" dirty="0"/>
              <a:t> der COVID-19 </a:t>
            </a:r>
            <a:r>
              <a:rPr lang="en-GB" dirty="0" err="1"/>
              <a:t>Pandemie</a:t>
            </a:r>
            <a:r>
              <a:rPr lang="en-GB" dirty="0"/>
              <a:t> auf kleinere Unternehmen (insbesondere in den Bereichen Einzelhandel, Gastgewerbe, Freizeit und Dienstleistungen) haben die Notwendigkeit eines kosteneffizienteren Unternehmensumstrukturierungsprozesses noch verstärkt.</a:t>
            </a:r>
            <a:endParaRPr lang="en-IE" dirty="0"/>
          </a:p>
        </p:txBody>
      </p:sp>
    </p:spTree>
    <p:extLst>
      <p:ext uri="{BB962C8B-B14F-4D97-AF65-F5344CB8AC3E}">
        <p14:creationId xmlns:p14="http://schemas.microsoft.com/office/powerpoint/2010/main" val="2132465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9D4853C-6CBB-CBF7-D847-2C1C2D7250F1}"/>
              </a:ext>
            </a:extLst>
          </p:cNvPr>
          <p:cNvSpPr>
            <a:spLocks noGrp="1"/>
          </p:cNvSpPr>
          <p:nvPr>
            <p:ph type="body" sz="quarter" idx="18"/>
          </p:nvPr>
        </p:nvSpPr>
        <p:spPr>
          <a:xfrm>
            <a:off x="529758" y="1533725"/>
            <a:ext cx="11548827" cy="5962228"/>
          </a:xfrm>
        </p:spPr>
        <p:txBody>
          <a:bodyPr>
            <a:normAutofit/>
          </a:bodyPr>
          <a:lstStyle/>
          <a:p>
            <a:pPr marL="0" indent="0"/>
            <a:r>
              <a:rPr lang="en-GB" sz="1800" b="1" dirty="0"/>
              <a:t>Hauptmerkmale von SCARP: </a:t>
            </a:r>
          </a:p>
          <a:p>
            <a:pPr marL="457200" indent="-457200">
              <a:buAutoNum type="arabicPeriod"/>
            </a:pPr>
            <a:r>
              <a:rPr lang="en-GB" sz="1800" dirty="0"/>
              <a:t>Das SCARP-Verfahren ist nur für Klein- und Kleinstunternehmen zugänglich, die zwei der folgenden Kriterien erfüllen; </a:t>
            </a:r>
          </a:p>
          <a:p>
            <a:pPr marL="0" indent="0"/>
            <a:r>
              <a:rPr lang="en-GB" sz="1600" i="1" dirty="0"/>
              <a:t>	A. Umsatz weniger als 12 Mio. €. B. Bilanzsumme weniger als 6 Millionen Euro. C. Weniger als 50 Mitarbeiter.</a:t>
            </a:r>
          </a:p>
          <a:p>
            <a:pPr marL="0" indent="0"/>
            <a:endParaRPr lang="en-GB" sz="1600" dirty="0"/>
          </a:p>
          <a:p>
            <a:pPr marL="457200" indent="-457200">
              <a:buAutoNum type="arabicPeriod" startAt="2"/>
            </a:pPr>
            <a:r>
              <a:rPr lang="en-GB" sz="1800" dirty="0"/>
              <a:t>Das SCARP-Verfahren wird nach einem Beschluss der Unternehmensleitung eingeleitet, im Gegensatz zur Einreichung einer Petition bei Gericht, wie </a:t>
            </a:r>
            <a:r>
              <a:rPr lang="en-GB" sz="1800" dirty="0" err="1"/>
              <a:t>sie</a:t>
            </a:r>
            <a:r>
              <a:rPr lang="en-GB" sz="1800" dirty="0"/>
              <a:t> in der </a:t>
            </a:r>
            <a:r>
              <a:rPr lang="en-GB" sz="1800" dirty="0" err="1"/>
              <a:t>Konkursprüfung</a:t>
            </a:r>
            <a:r>
              <a:rPr lang="en-GB" sz="1800" dirty="0"/>
              <a:t> erforderlich ist. </a:t>
            </a:r>
          </a:p>
          <a:p>
            <a:pPr marL="0" indent="0"/>
            <a:endParaRPr lang="en-GB" sz="1800" dirty="0"/>
          </a:p>
          <a:p>
            <a:pPr marL="457200" indent="-457200">
              <a:buAutoNum type="arabicPeriod" startAt="3"/>
            </a:pPr>
            <a:r>
              <a:rPr lang="en-GB" sz="1800" dirty="0"/>
              <a:t>Das Verfahren wird von </a:t>
            </a:r>
            <a:r>
              <a:rPr lang="en-GB" sz="1800" dirty="0" err="1"/>
              <a:t>einer</a:t>
            </a:r>
            <a:r>
              <a:rPr lang="en-GB" sz="1800" dirty="0"/>
              <a:t> </a:t>
            </a:r>
            <a:r>
              <a:rPr lang="en-GB" sz="1800" dirty="0" err="1"/>
              <a:t>qualifizierten</a:t>
            </a:r>
            <a:r>
              <a:rPr lang="en-GB" sz="1800" dirty="0"/>
              <a:t> </a:t>
            </a:r>
            <a:r>
              <a:rPr lang="en-GB" sz="1800" dirty="0" err="1"/>
              <a:t>Insolvenzverwaltung</a:t>
            </a:r>
            <a:r>
              <a:rPr lang="en-GB" sz="1800" dirty="0"/>
              <a:t> geleitet, die </a:t>
            </a:r>
            <a:r>
              <a:rPr lang="en-GB" sz="1800" dirty="0" err="1"/>
              <a:t>zur</a:t>
            </a:r>
            <a:r>
              <a:rPr lang="en-GB" sz="1800" dirty="0"/>
              <a:t> "</a:t>
            </a:r>
            <a:r>
              <a:rPr lang="en-GB" sz="1800" dirty="0" err="1"/>
              <a:t>Verfahrensberatung</a:t>
            </a:r>
            <a:r>
              <a:rPr lang="en-GB" sz="1800" dirty="0"/>
              <a:t>" ernannt wird und die Aufgabe hat, einen Sanierungsplan zu formulieren und mit den </a:t>
            </a:r>
            <a:r>
              <a:rPr lang="en-GB" sz="1800" dirty="0" err="1"/>
              <a:t>Gläubigern</a:t>
            </a:r>
            <a:r>
              <a:rPr lang="en-GB" sz="1800" dirty="0"/>
              <a:t> abzustimmen.</a:t>
            </a:r>
          </a:p>
          <a:p>
            <a:pPr marL="0" indent="0"/>
            <a:endParaRPr lang="en-GB" sz="1800" dirty="0"/>
          </a:p>
          <a:p>
            <a:pPr marL="457200" indent="-457200">
              <a:buAutoNum type="arabicPeriod" startAt="4"/>
            </a:pPr>
            <a:r>
              <a:rPr lang="en-GB" sz="1800" dirty="0"/>
              <a:t>Das Verfahren hat einen Zeitrahmen von 70 Tagen ab Beginn - 49 Tage, in denen die </a:t>
            </a:r>
            <a:r>
              <a:rPr lang="en-GB" sz="1800" dirty="0" err="1"/>
              <a:t>Gläubigern</a:t>
            </a:r>
            <a:r>
              <a:rPr lang="en-GB" sz="1800" dirty="0"/>
              <a:t> die Rettungsvorschläge erhalten und darüber </a:t>
            </a:r>
            <a:r>
              <a:rPr lang="en-GB" sz="1800" dirty="0" err="1"/>
              <a:t>abstimmen</a:t>
            </a:r>
            <a:r>
              <a:rPr lang="en-GB" sz="1800" dirty="0"/>
              <a:t> </a:t>
            </a:r>
            <a:r>
              <a:rPr lang="en-GB" sz="1800" dirty="0" err="1"/>
              <a:t>können</a:t>
            </a:r>
            <a:r>
              <a:rPr lang="en-GB" sz="1800" dirty="0"/>
              <a:t> </a:t>
            </a:r>
            <a:r>
              <a:rPr lang="en-GB" sz="1800" dirty="0" err="1"/>
              <a:t>sowie</a:t>
            </a:r>
            <a:r>
              <a:rPr lang="en-GB" sz="1800" dirty="0"/>
              <a:t> </a:t>
            </a:r>
            <a:r>
              <a:rPr lang="en-GB" sz="1800" dirty="0" err="1"/>
              <a:t>eine</a:t>
            </a:r>
            <a:r>
              <a:rPr lang="en-GB" sz="1800" dirty="0"/>
              <a:t> Bedenkzeit von 21 Tagen, in der die </a:t>
            </a:r>
            <a:r>
              <a:rPr lang="en-GB" sz="1800" dirty="0" err="1"/>
              <a:t>Gläubiger</a:t>
            </a:r>
            <a:r>
              <a:rPr lang="en-GB" sz="1800" dirty="0"/>
              <a:t> </a:t>
            </a:r>
            <a:r>
              <a:rPr lang="en-GB" sz="1800" dirty="0" err="1"/>
              <a:t>Einwände</a:t>
            </a:r>
            <a:r>
              <a:rPr lang="en-GB" sz="1800" dirty="0"/>
              <a:t> erheben können. </a:t>
            </a:r>
          </a:p>
          <a:p>
            <a:pPr marL="0" indent="0"/>
            <a:endParaRPr lang="en-GB" sz="1800" dirty="0"/>
          </a:p>
          <a:p>
            <a:pPr marL="446088" indent="-446088"/>
            <a:r>
              <a:rPr lang="en-GB" sz="1800" dirty="0"/>
              <a:t>5.   Im Gegensatz zur Examinership gibt es keinen unmittelbaren Schutz vor der Vollstreckung </a:t>
            </a:r>
            <a:r>
              <a:rPr lang="en-GB" sz="1800" dirty="0" err="1"/>
              <a:t>durch</a:t>
            </a:r>
            <a:r>
              <a:rPr lang="en-GB" sz="1800" dirty="0"/>
              <a:t> </a:t>
            </a:r>
            <a:r>
              <a:rPr lang="en-GB" sz="1800" dirty="0" err="1"/>
              <a:t>Gläubiger</a:t>
            </a:r>
            <a:r>
              <a:rPr lang="en-GB" sz="1800" dirty="0"/>
              <a:t>, doch kann der Schutz nach der </a:t>
            </a:r>
            <a:r>
              <a:rPr lang="en-GB" sz="1800" dirty="0" err="1"/>
              <a:t>Bestellung</a:t>
            </a:r>
            <a:r>
              <a:rPr lang="en-GB" sz="1800" dirty="0"/>
              <a:t> der </a:t>
            </a:r>
            <a:r>
              <a:rPr lang="en-GB" sz="1800" dirty="0" err="1"/>
              <a:t>beratenden</a:t>
            </a:r>
            <a:r>
              <a:rPr lang="en-GB" sz="1800" dirty="0"/>
              <a:t> Person </a:t>
            </a:r>
            <a:r>
              <a:rPr lang="en-GB" sz="1800" dirty="0" err="1"/>
              <a:t>im</a:t>
            </a:r>
            <a:r>
              <a:rPr lang="en-GB" sz="1800" dirty="0"/>
              <a:t> </a:t>
            </a:r>
            <a:r>
              <a:rPr lang="en-GB" sz="1800" dirty="0" err="1"/>
              <a:t>Verfahren</a:t>
            </a:r>
            <a:r>
              <a:rPr lang="en-GB" sz="1800" dirty="0"/>
              <a:t> </a:t>
            </a:r>
            <a:r>
              <a:rPr lang="en-GB" sz="1800" dirty="0" err="1"/>
              <a:t>beantragt</a:t>
            </a:r>
            <a:r>
              <a:rPr lang="en-GB" sz="1800" dirty="0"/>
              <a:t> werden. </a:t>
            </a:r>
            <a:endParaRPr lang="en-IE" sz="1800" dirty="0"/>
          </a:p>
        </p:txBody>
      </p:sp>
      <p:sp>
        <p:nvSpPr>
          <p:cNvPr id="5" name="Text Placeholder 2">
            <a:extLst>
              <a:ext uri="{FF2B5EF4-FFF2-40B4-BE49-F238E27FC236}">
                <a16:creationId xmlns:a16="http://schemas.microsoft.com/office/drawing/2014/main" id="{17F6B3A8-AA08-EAE5-931A-F11F31285D54}"/>
              </a:ext>
            </a:extLst>
          </p:cNvPr>
          <p:cNvSpPr>
            <a:spLocks noGrp="1"/>
          </p:cNvSpPr>
          <p:nvPr>
            <p:ph type="body" sz="quarter" idx="16"/>
          </p:nvPr>
        </p:nvSpPr>
        <p:spPr>
          <a:xfrm>
            <a:off x="326065" y="350875"/>
            <a:ext cx="11073662" cy="951034"/>
          </a:xfrm>
        </p:spPr>
        <p:txBody>
          <a:bodyPr>
            <a:normAutofit fontScale="85000" lnSpcReduction="20000"/>
          </a:bodyPr>
          <a:lstStyle/>
          <a:p>
            <a:pPr algn="just"/>
            <a:r>
              <a:rPr lang="en-US" dirty="0"/>
              <a:t>Ein </a:t>
            </a:r>
            <a:r>
              <a:rPr lang="en-US" dirty="0" err="1"/>
              <a:t>Beispiel</a:t>
            </a:r>
            <a:r>
              <a:rPr lang="en-US" dirty="0"/>
              <a:t> </a:t>
            </a:r>
            <a:r>
              <a:rPr lang="en-US" dirty="0" err="1"/>
              <a:t>aus</a:t>
            </a:r>
            <a:r>
              <a:rPr lang="en-US" dirty="0"/>
              <a:t> </a:t>
            </a:r>
            <a:r>
              <a:rPr lang="en-US" dirty="0" err="1"/>
              <a:t>Irland</a:t>
            </a:r>
            <a:r>
              <a:rPr lang="en-US" dirty="0"/>
              <a:t>: </a:t>
            </a:r>
          </a:p>
          <a:p>
            <a:pPr algn="just"/>
            <a:r>
              <a:rPr lang="en-GB" dirty="0"/>
              <a:t>Der Small Company Administrative Rescue Process (SCARP) </a:t>
            </a:r>
            <a:endParaRPr lang="en-US" dirty="0"/>
          </a:p>
        </p:txBody>
      </p:sp>
    </p:spTree>
    <p:extLst>
      <p:ext uri="{BB962C8B-B14F-4D97-AF65-F5344CB8AC3E}">
        <p14:creationId xmlns:p14="http://schemas.microsoft.com/office/powerpoint/2010/main" val="3112402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9D4853C-6CBB-CBF7-D847-2C1C2D7250F1}"/>
              </a:ext>
            </a:extLst>
          </p:cNvPr>
          <p:cNvSpPr>
            <a:spLocks noGrp="1"/>
          </p:cNvSpPr>
          <p:nvPr>
            <p:ph type="body" sz="quarter" idx="18"/>
          </p:nvPr>
        </p:nvSpPr>
        <p:spPr>
          <a:xfrm>
            <a:off x="538716" y="1650685"/>
            <a:ext cx="11073662" cy="4593953"/>
          </a:xfrm>
        </p:spPr>
        <p:txBody>
          <a:bodyPr>
            <a:normAutofit/>
          </a:bodyPr>
          <a:lstStyle/>
          <a:p>
            <a:pPr marL="0" indent="0"/>
            <a:r>
              <a:rPr lang="en-GB" dirty="0"/>
              <a:t>6. Die klassenübergreifende Zusammenlegung von Schulden ist nach dem derzeitigen Entwurf der Rechtsvorschriften möglich. </a:t>
            </a:r>
          </a:p>
          <a:p>
            <a:pPr marL="0" indent="0"/>
            <a:endParaRPr lang="en-GB" dirty="0"/>
          </a:p>
          <a:p>
            <a:pPr marL="0" indent="0"/>
            <a:r>
              <a:rPr lang="en-GB" dirty="0"/>
              <a:t>7. Für die Zustimmung zu einem vorgeschlagenen Sanierungsplan </a:t>
            </a:r>
            <a:r>
              <a:rPr lang="en-GB" dirty="0" err="1"/>
              <a:t>ist</a:t>
            </a:r>
            <a:r>
              <a:rPr lang="en-GB" dirty="0"/>
              <a:t> die </a:t>
            </a:r>
            <a:r>
              <a:rPr lang="en-GB" dirty="0" err="1"/>
              <a:t>überwiegende</a:t>
            </a:r>
            <a:r>
              <a:rPr lang="en-GB" dirty="0"/>
              <a:t> </a:t>
            </a:r>
            <a:r>
              <a:rPr lang="en-GB" dirty="0" err="1"/>
              <a:t>Mehrheit</a:t>
            </a:r>
            <a:r>
              <a:rPr lang="en-GB" dirty="0"/>
              <a:t> von 60 % der </a:t>
            </a:r>
            <a:r>
              <a:rPr lang="en-GB" dirty="0" err="1"/>
              <a:t>Gläubiger</a:t>
            </a:r>
            <a:r>
              <a:rPr lang="en-GB" dirty="0"/>
              <a:t> </a:t>
            </a:r>
            <a:r>
              <a:rPr lang="en-GB" dirty="0" err="1"/>
              <a:t>erforderlich</a:t>
            </a:r>
            <a:r>
              <a:rPr lang="en-GB" dirty="0"/>
              <a:t>.</a:t>
            </a:r>
            <a:endParaRPr lang="en-GB" strike="sngStrike" dirty="0">
              <a:solidFill>
                <a:srgbClr val="FF0000"/>
              </a:solidFill>
            </a:endParaRPr>
          </a:p>
          <a:p>
            <a:pPr marL="0" indent="0"/>
            <a:endParaRPr lang="en-GB" dirty="0"/>
          </a:p>
          <a:p>
            <a:pPr marL="0" indent="0"/>
            <a:r>
              <a:rPr lang="en-GB" dirty="0"/>
              <a:t>8. Das Verfahren erlaubt ausschließbare Schulden, </a:t>
            </a:r>
            <a:r>
              <a:rPr lang="en-GB" dirty="0" err="1"/>
              <a:t>welche</a:t>
            </a:r>
            <a:r>
              <a:rPr lang="en-GB" dirty="0"/>
              <a:t> Steuern, Zölle, Abgaben und andere ähnliche an den Staat zu zahlende Gebühren sowie Schulden aus Sozialleistungen umfassen. </a:t>
            </a:r>
          </a:p>
          <a:p>
            <a:pPr marL="0" indent="0"/>
            <a:endParaRPr lang="en-GB" dirty="0"/>
          </a:p>
          <a:p>
            <a:pPr marL="0" indent="0"/>
            <a:r>
              <a:rPr lang="en-GB" dirty="0"/>
              <a:t>9. SCARP erlaubt zwar die Aufhebung belastender Verträge, doch ist dafür ein gerichtlicher Antrag erforderlich, wenn dies nicht freiwillig zwischen den </a:t>
            </a:r>
            <a:r>
              <a:rPr lang="en-GB" dirty="0" err="1"/>
              <a:t>Parteien</a:t>
            </a:r>
            <a:r>
              <a:rPr lang="en-GB" dirty="0"/>
              <a:t> vereinbart wurde. </a:t>
            </a:r>
          </a:p>
          <a:p>
            <a:pPr marL="0" indent="0"/>
            <a:endParaRPr lang="en-GB" dirty="0"/>
          </a:p>
          <a:p>
            <a:pPr marL="0" indent="0"/>
            <a:r>
              <a:rPr lang="en-GB" dirty="0"/>
              <a:t>10. SCARP sieht vor, </a:t>
            </a:r>
            <a:r>
              <a:rPr lang="en-GB" dirty="0" err="1"/>
              <a:t>dass</a:t>
            </a:r>
            <a:r>
              <a:rPr lang="en-GB" dirty="0"/>
              <a:t> "</a:t>
            </a:r>
            <a:r>
              <a:rPr lang="en-GB" dirty="0" err="1"/>
              <a:t>Verfahrensberater:innen</a:t>
            </a:r>
            <a:r>
              <a:rPr lang="en-GB" dirty="0"/>
              <a:t>" dem "</a:t>
            </a:r>
            <a:r>
              <a:rPr lang="en-GB" i="1" dirty="0"/>
              <a:t>Office of the Director of Corporate Enforcement</a:t>
            </a:r>
            <a:r>
              <a:rPr lang="en-GB" dirty="0"/>
              <a:t>" (ODCE) über das frühere Verhalten der </a:t>
            </a:r>
            <a:r>
              <a:rPr lang="en-GB" dirty="0" err="1"/>
              <a:t>Direktor:innen</a:t>
            </a:r>
            <a:r>
              <a:rPr lang="en-GB" dirty="0"/>
              <a:t> </a:t>
            </a:r>
            <a:r>
              <a:rPr lang="en-GB" dirty="0" err="1"/>
              <a:t>Bericht</a:t>
            </a:r>
            <a:r>
              <a:rPr lang="en-GB" dirty="0"/>
              <a:t> </a:t>
            </a:r>
            <a:r>
              <a:rPr lang="en-GB" dirty="0" err="1"/>
              <a:t>erstattet</a:t>
            </a:r>
            <a:r>
              <a:rPr lang="en-GB" dirty="0"/>
              <a:t>.</a:t>
            </a:r>
            <a:endParaRPr lang="en-IE" dirty="0"/>
          </a:p>
        </p:txBody>
      </p:sp>
      <p:sp>
        <p:nvSpPr>
          <p:cNvPr id="5" name="Text Placeholder 2">
            <a:extLst>
              <a:ext uri="{FF2B5EF4-FFF2-40B4-BE49-F238E27FC236}">
                <a16:creationId xmlns:a16="http://schemas.microsoft.com/office/drawing/2014/main" id="{B25FBCF0-BA9B-F317-0EAD-0CC0772E7AF4}"/>
              </a:ext>
            </a:extLst>
          </p:cNvPr>
          <p:cNvSpPr>
            <a:spLocks noGrp="1"/>
          </p:cNvSpPr>
          <p:nvPr>
            <p:ph type="body" sz="quarter" idx="16"/>
          </p:nvPr>
        </p:nvSpPr>
        <p:spPr>
          <a:xfrm>
            <a:off x="326065" y="350875"/>
            <a:ext cx="11073662" cy="951034"/>
          </a:xfrm>
        </p:spPr>
        <p:txBody>
          <a:bodyPr>
            <a:normAutofit fontScale="85000" lnSpcReduction="20000"/>
          </a:bodyPr>
          <a:lstStyle/>
          <a:p>
            <a:pPr algn="just"/>
            <a:r>
              <a:rPr lang="en-US" dirty="0"/>
              <a:t>Ein </a:t>
            </a:r>
            <a:r>
              <a:rPr lang="en-US" dirty="0" err="1"/>
              <a:t>Beispiel</a:t>
            </a:r>
            <a:r>
              <a:rPr lang="en-US" dirty="0"/>
              <a:t> </a:t>
            </a:r>
            <a:r>
              <a:rPr lang="en-US" dirty="0" err="1"/>
              <a:t>aus</a:t>
            </a:r>
            <a:r>
              <a:rPr lang="en-US" dirty="0"/>
              <a:t> </a:t>
            </a:r>
            <a:r>
              <a:rPr lang="en-US" dirty="0" err="1"/>
              <a:t>Irland</a:t>
            </a:r>
            <a:r>
              <a:rPr lang="en-US" dirty="0"/>
              <a:t>: </a:t>
            </a:r>
          </a:p>
          <a:p>
            <a:pPr algn="just"/>
            <a:r>
              <a:rPr lang="en-GB" dirty="0"/>
              <a:t>Der Small Company Administrative Rescue Process (SCARP) </a:t>
            </a:r>
            <a:endParaRPr lang="en-US" dirty="0"/>
          </a:p>
        </p:txBody>
      </p:sp>
    </p:spTree>
    <p:extLst>
      <p:ext uri="{BB962C8B-B14F-4D97-AF65-F5344CB8AC3E}">
        <p14:creationId xmlns:p14="http://schemas.microsoft.com/office/powerpoint/2010/main" val="743054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a:xfrm>
            <a:off x="529758" y="642972"/>
            <a:ext cx="8046683" cy="582221"/>
          </a:xfrm>
        </p:spPr>
        <p:txBody>
          <a:bodyPr>
            <a:normAutofit lnSpcReduction="10000"/>
          </a:bodyPr>
          <a:lstStyle/>
          <a:p>
            <a:pPr marL="0" indent="0"/>
            <a:r>
              <a:rPr lang="en-IE" b="1" dirty="0">
                <a:solidFill>
                  <a:srgbClr val="B41F7A"/>
                </a:solidFill>
              </a:rPr>
              <a:t>SCARP vs. </a:t>
            </a:r>
            <a:r>
              <a:rPr lang="en-IE" b="1" dirty="0" err="1">
                <a:solidFill>
                  <a:srgbClr val="B41F7A"/>
                </a:solidFill>
              </a:rPr>
              <a:t>Konkursprüfung</a:t>
            </a:r>
            <a:r>
              <a:rPr lang="en-IE" b="1" dirty="0">
                <a:solidFill>
                  <a:srgbClr val="B41F7A"/>
                </a:solidFill>
              </a:rPr>
              <a:t> (IRLAND) </a:t>
            </a:r>
          </a:p>
        </p:txBody>
      </p:sp>
      <p:grpSp>
        <p:nvGrpSpPr>
          <p:cNvPr id="56" name="Group 55">
            <a:extLst>
              <a:ext uri="{FF2B5EF4-FFF2-40B4-BE49-F238E27FC236}">
                <a16:creationId xmlns:a16="http://schemas.microsoft.com/office/drawing/2014/main" id="{20F3288E-E086-D81B-C337-2CC8C9B94D2A}"/>
              </a:ext>
            </a:extLst>
          </p:cNvPr>
          <p:cNvGrpSpPr/>
          <p:nvPr/>
        </p:nvGrpSpPr>
        <p:grpSpPr>
          <a:xfrm>
            <a:off x="355905" y="1357312"/>
            <a:ext cx="11827121" cy="4892400"/>
            <a:chOff x="355905" y="1357312"/>
            <a:chExt cx="11827121" cy="4892400"/>
          </a:xfrm>
        </p:grpSpPr>
        <p:grpSp>
          <p:nvGrpSpPr>
            <p:cNvPr id="57" name="Group 56">
              <a:extLst>
                <a:ext uri="{FF2B5EF4-FFF2-40B4-BE49-F238E27FC236}">
                  <a16:creationId xmlns:a16="http://schemas.microsoft.com/office/drawing/2014/main" id="{BA07EB5F-F11D-45DD-8D1A-6668C2378EA7}"/>
                </a:ext>
              </a:extLst>
            </p:cNvPr>
            <p:cNvGrpSpPr/>
            <p:nvPr/>
          </p:nvGrpSpPr>
          <p:grpSpPr>
            <a:xfrm>
              <a:off x="422773" y="1357312"/>
              <a:ext cx="11440984" cy="4892400"/>
              <a:chOff x="1051423" y="988989"/>
              <a:chExt cx="10982155" cy="4903141"/>
            </a:xfrm>
          </p:grpSpPr>
          <p:sp>
            <p:nvSpPr>
              <p:cNvPr id="100" name="Freeform 99">
                <a:extLst>
                  <a:ext uri="{FF2B5EF4-FFF2-40B4-BE49-F238E27FC236}">
                    <a16:creationId xmlns:a16="http://schemas.microsoft.com/office/drawing/2014/main" id="{7529B37F-0B79-1B4A-27AD-8D1D62F6D15C}"/>
                  </a:ext>
                </a:extLst>
              </p:cNvPr>
              <p:cNvSpPr/>
              <p:nvPr/>
            </p:nvSpPr>
            <p:spPr>
              <a:xfrm>
                <a:off x="8232390" y="988989"/>
                <a:ext cx="3801188" cy="4903141"/>
              </a:xfrm>
              <a:custGeom>
                <a:avLst/>
                <a:gdLst>
                  <a:gd name="connsiteX0" fmla="*/ 0 w 1845613"/>
                  <a:gd name="connsiteY0" fmla="*/ 0 h 4898055"/>
                  <a:gd name="connsiteX1" fmla="*/ 1845614 w 1845613"/>
                  <a:gd name="connsiteY1" fmla="*/ 0 h 4898055"/>
                  <a:gd name="connsiteX2" fmla="*/ 1845614 w 1845613"/>
                  <a:gd name="connsiteY2" fmla="*/ 4898055 h 4898055"/>
                  <a:gd name="connsiteX3" fmla="*/ 1 w 1845613"/>
                  <a:gd name="connsiteY3" fmla="*/ 4898055 h 4898055"/>
                </a:gdLst>
                <a:ahLst/>
                <a:cxnLst>
                  <a:cxn ang="0">
                    <a:pos x="connsiteX0" y="connsiteY0"/>
                  </a:cxn>
                  <a:cxn ang="0">
                    <a:pos x="connsiteX1" y="connsiteY1"/>
                  </a:cxn>
                  <a:cxn ang="0">
                    <a:pos x="connsiteX2" y="connsiteY2"/>
                  </a:cxn>
                  <a:cxn ang="0">
                    <a:pos x="connsiteX3" y="connsiteY3"/>
                  </a:cxn>
                </a:cxnLst>
                <a:rect l="l" t="t" r="r" b="b"/>
                <a:pathLst>
                  <a:path w="1845613" h="4898055">
                    <a:moveTo>
                      <a:pt x="0" y="0"/>
                    </a:moveTo>
                    <a:lnTo>
                      <a:pt x="1845614" y="0"/>
                    </a:lnTo>
                    <a:lnTo>
                      <a:pt x="1845614" y="4898055"/>
                    </a:lnTo>
                    <a:lnTo>
                      <a:pt x="1" y="4898055"/>
                    </a:lnTo>
                    <a:close/>
                  </a:path>
                </a:pathLst>
              </a:custGeom>
              <a:solidFill>
                <a:srgbClr val="F16924"/>
              </a:solidFill>
              <a:ln w="1373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5B0CEF5F-F9B2-5C89-D0F9-3773C0530235}"/>
                  </a:ext>
                </a:extLst>
              </p:cNvPr>
              <p:cNvSpPr/>
              <p:nvPr/>
            </p:nvSpPr>
            <p:spPr>
              <a:xfrm>
                <a:off x="4417487" y="988989"/>
                <a:ext cx="3801188" cy="4903141"/>
              </a:xfrm>
              <a:custGeom>
                <a:avLst/>
                <a:gdLst>
                  <a:gd name="connsiteX0" fmla="*/ 0 w 1908828"/>
                  <a:gd name="connsiteY0" fmla="*/ 0 h 4898055"/>
                  <a:gd name="connsiteX1" fmla="*/ 1908829 w 1908828"/>
                  <a:gd name="connsiteY1" fmla="*/ 0 h 4898055"/>
                  <a:gd name="connsiteX2" fmla="*/ 1908829 w 1908828"/>
                  <a:gd name="connsiteY2" fmla="*/ 4898055 h 4898055"/>
                  <a:gd name="connsiteX3" fmla="*/ 0 w 1908828"/>
                  <a:gd name="connsiteY3" fmla="*/ 4898055 h 4898055"/>
                </a:gdLst>
                <a:ahLst/>
                <a:cxnLst>
                  <a:cxn ang="0">
                    <a:pos x="connsiteX0" y="connsiteY0"/>
                  </a:cxn>
                  <a:cxn ang="0">
                    <a:pos x="connsiteX1" y="connsiteY1"/>
                  </a:cxn>
                  <a:cxn ang="0">
                    <a:pos x="connsiteX2" y="connsiteY2"/>
                  </a:cxn>
                  <a:cxn ang="0">
                    <a:pos x="connsiteX3" y="connsiteY3"/>
                  </a:cxn>
                </a:cxnLst>
                <a:rect l="l" t="t" r="r" b="b"/>
                <a:pathLst>
                  <a:path w="1908828" h="4898055">
                    <a:moveTo>
                      <a:pt x="0" y="0"/>
                    </a:moveTo>
                    <a:lnTo>
                      <a:pt x="1908829" y="0"/>
                    </a:lnTo>
                    <a:lnTo>
                      <a:pt x="1908829" y="4898055"/>
                    </a:lnTo>
                    <a:lnTo>
                      <a:pt x="0" y="4898055"/>
                    </a:lnTo>
                    <a:close/>
                  </a:path>
                </a:pathLst>
              </a:custGeom>
              <a:solidFill>
                <a:srgbClr val="B41F7A"/>
              </a:solidFill>
              <a:ln w="1373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4EC5A1E-6907-D527-888B-F2F62531A9DC}"/>
                  </a:ext>
                </a:extLst>
              </p:cNvPr>
              <p:cNvSpPr/>
              <p:nvPr/>
            </p:nvSpPr>
            <p:spPr>
              <a:xfrm>
                <a:off x="1051423" y="988989"/>
                <a:ext cx="3351957" cy="4903141"/>
              </a:xfrm>
              <a:custGeom>
                <a:avLst/>
                <a:gdLst>
                  <a:gd name="connsiteX0" fmla="*/ 0 w 1959675"/>
                  <a:gd name="connsiteY0" fmla="*/ 0 h 4898055"/>
                  <a:gd name="connsiteX1" fmla="*/ 1959676 w 1959675"/>
                  <a:gd name="connsiteY1" fmla="*/ 0 h 4898055"/>
                  <a:gd name="connsiteX2" fmla="*/ 1959676 w 1959675"/>
                  <a:gd name="connsiteY2" fmla="*/ 4898055 h 4898055"/>
                  <a:gd name="connsiteX3" fmla="*/ 0 w 1959675"/>
                  <a:gd name="connsiteY3" fmla="*/ 4898055 h 4898055"/>
                </a:gdLst>
                <a:ahLst/>
                <a:cxnLst>
                  <a:cxn ang="0">
                    <a:pos x="connsiteX0" y="connsiteY0"/>
                  </a:cxn>
                  <a:cxn ang="0">
                    <a:pos x="connsiteX1" y="connsiteY1"/>
                  </a:cxn>
                  <a:cxn ang="0">
                    <a:pos x="connsiteX2" y="connsiteY2"/>
                  </a:cxn>
                  <a:cxn ang="0">
                    <a:pos x="connsiteX3" y="connsiteY3"/>
                  </a:cxn>
                </a:cxnLst>
                <a:rect l="l" t="t" r="r" b="b"/>
                <a:pathLst>
                  <a:path w="1959675" h="4898055">
                    <a:moveTo>
                      <a:pt x="0" y="0"/>
                    </a:moveTo>
                    <a:lnTo>
                      <a:pt x="1959676" y="0"/>
                    </a:lnTo>
                    <a:lnTo>
                      <a:pt x="1959676" y="4898055"/>
                    </a:lnTo>
                    <a:lnTo>
                      <a:pt x="0" y="4898055"/>
                    </a:lnTo>
                    <a:close/>
                  </a:path>
                </a:pathLst>
              </a:custGeom>
              <a:solidFill>
                <a:srgbClr val="7F1C58"/>
              </a:solidFill>
              <a:ln w="13735" cap="flat">
                <a:noFill/>
                <a:prstDash val="solid"/>
                <a:miter/>
              </a:ln>
            </p:spPr>
            <p:txBody>
              <a:bodyPr rtlCol="0" anchor="ctr"/>
              <a:lstStyle/>
              <a:p>
                <a:endParaRPr lang="en-US" dirty="0"/>
              </a:p>
            </p:txBody>
          </p:sp>
        </p:grpSp>
        <p:grpSp>
          <p:nvGrpSpPr>
            <p:cNvPr id="58" name="Group 57">
              <a:extLst>
                <a:ext uri="{FF2B5EF4-FFF2-40B4-BE49-F238E27FC236}">
                  <a16:creationId xmlns:a16="http://schemas.microsoft.com/office/drawing/2014/main" id="{9C80E9BB-930B-DC30-31E4-1394FD7DF91F}"/>
                </a:ext>
              </a:extLst>
            </p:cNvPr>
            <p:cNvGrpSpPr/>
            <p:nvPr/>
          </p:nvGrpSpPr>
          <p:grpSpPr>
            <a:xfrm>
              <a:off x="422774" y="1815132"/>
              <a:ext cx="11118497" cy="302775"/>
              <a:chOff x="422774" y="1829420"/>
              <a:chExt cx="11118497" cy="302775"/>
            </a:xfrm>
          </p:grpSpPr>
          <p:sp>
            <p:nvSpPr>
              <p:cNvPr id="97" name="TextBox 96">
                <a:extLst>
                  <a:ext uri="{FF2B5EF4-FFF2-40B4-BE49-F238E27FC236}">
                    <a16:creationId xmlns:a16="http://schemas.microsoft.com/office/drawing/2014/main" id="{A96E257A-C905-FA92-9C92-77BA0CFB51A7}"/>
                  </a:ext>
                </a:extLst>
              </p:cNvPr>
              <p:cNvSpPr txBox="1"/>
              <p:nvPr/>
            </p:nvSpPr>
            <p:spPr>
              <a:xfrm>
                <a:off x="422774" y="1829420"/>
                <a:ext cx="3506695" cy="300403"/>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Beschränkung der Unternehmensgröße</a:t>
                </a:r>
              </a:p>
            </p:txBody>
          </p:sp>
          <p:sp>
            <p:nvSpPr>
              <p:cNvPr id="98" name="TextBox 97">
                <a:extLst>
                  <a:ext uri="{FF2B5EF4-FFF2-40B4-BE49-F238E27FC236}">
                    <a16:creationId xmlns:a16="http://schemas.microsoft.com/office/drawing/2014/main" id="{A8411C9E-E02D-BC08-B452-83656B249952}"/>
                  </a:ext>
                </a:extLst>
              </p:cNvPr>
              <p:cNvSpPr txBox="1"/>
              <p:nvPr/>
            </p:nvSpPr>
            <p:spPr>
              <a:xfrm>
                <a:off x="3943756" y="1829420"/>
                <a:ext cx="3854537"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Nur Klein- oder Kleinstunternehmen</a:t>
                </a:r>
              </a:p>
            </p:txBody>
          </p:sp>
          <p:sp>
            <p:nvSpPr>
              <p:cNvPr id="99" name="TextBox 98">
                <a:extLst>
                  <a:ext uri="{FF2B5EF4-FFF2-40B4-BE49-F238E27FC236}">
                    <a16:creationId xmlns:a16="http://schemas.microsoft.com/office/drawing/2014/main" id="{3B0A28CC-D683-9E22-1711-5B764F44C04B}"/>
                  </a:ext>
                </a:extLst>
              </p:cNvPr>
              <p:cNvSpPr txBox="1"/>
              <p:nvPr/>
            </p:nvSpPr>
            <p:spPr>
              <a:xfrm>
                <a:off x="7903756" y="1829420"/>
                <a:ext cx="3637515" cy="302775"/>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Keine</a:t>
                </a:r>
              </a:p>
            </p:txBody>
          </p:sp>
        </p:grpSp>
        <p:sp>
          <p:nvSpPr>
            <p:cNvPr id="59" name="TextBox 58">
              <a:extLst>
                <a:ext uri="{FF2B5EF4-FFF2-40B4-BE49-F238E27FC236}">
                  <a16:creationId xmlns:a16="http://schemas.microsoft.com/office/drawing/2014/main" id="{93BFCE14-BD6B-47FC-7573-3C8480CB8A4B}"/>
                </a:ext>
              </a:extLst>
            </p:cNvPr>
            <p:cNvSpPr txBox="1"/>
            <p:nvPr/>
          </p:nvSpPr>
          <p:spPr>
            <a:xfrm>
              <a:off x="3943756" y="1402595"/>
              <a:ext cx="3854538" cy="353943"/>
            </a:xfrm>
            <a:prstGeom prst="rect">
              <a:avLst/>
            </a:prstGeom>
            <a:noFill/>
          </p:spPr>
          <p:txBody>
            <a:bodyPr wrap="square">
              <a:spAutoFit/>
            </a:bodyPr>
            <a:lstStyle/>
            <a:p>
              <a:r>
                <a:rPr lang="en-IE" sz="1700" b="1" dirty="0">
                  <a:solidFill>
                    <a:schemeClr val="bg1"/>
                  </a:solidFill>
                  <a:effectLst/>
                  <a:latin typeface="Calibri" panose="020F0502020204030204" pitchFamily="34" charset="0"/>
                  <a:cs typeface="Calibri" panose="020F0502020204030204" pitchFamily="34" charset="0"/>
                </a:rPr>
                <a:t>SCARP</a:t>
              </a:r>
            </a:p>
          </p:txBody>
        </p:sp>
        <p:sp>
          <p:nvSpPr>
            <p:cNvPr id="60" name="TextBox 59">
              <a:extLst>
                <a:ext uri="{FF2B5EF4-FFF2-40B4-BE49-F238E27FC236}">
                  <a16:creationId xmlns:a16="http://schemas.microsoft.com/office/drawing/2014/main" id="{59C2DBC6-1D3F-4161-EF80-CFDA39970686}"/>
                </a:ext>
              </a:extLst>
            </p:cNvPr>
            <p:cNvSpPr txBox="1"/>
            <p:nvPr/>
          </p:nvSpPr>
          <p:spPr>
            <a:xfrm>
              <a:off x="7903756" y="1388169"/>
              <a:ext cx="3596620" cy="353943"/>
            </a:xfrm>
            <a:prstGeom prst="rect">
              <a:avLst/>
            </a:prstGeom>
            <a:noFill/>
          </p:spPr>
          <p:txBody>
            <a:bodyPr wrap="square">
              <a:spAutoFit/>
            </a:bodyPr>
            <a:lstStyle/>
            <a:p>
              <a:r>
                <a:rPr lang="en-IE" sz="1700" b="1" dirty="0" err="1">
                  <a:solidFill>
                    <a:schemeClr val="bg1"/>
                  </a:solidFill>
                  <a:effectLst/>
                  <a:latin typeface="Calibri" panose="020F0502020204030204" pitchFamily="34" charset="0"/>
                  <a:cs typeface="Calibri" panose="020F0502020204030204" pitchFamily="34" charset="0"/>
                </a:rPr>
                <a:t>Konkursprüfung</a:t>
              </a:r>
              <a:endParaRPr lang="en-IE" sz="1700" b="1" dirty="0">
                <a:solidFill>
                  <a:schemeClr val="bg1"/>
                </a:solidFill>
                <a:effectLst/>
                <a:latin typeface="Calibri" panose="020F0502020204030204" pitchFamily="34" charset="0"/>
                <a:cs typeface="Calibri" panose="020F0502020204030204" pitchFamily="34" charset="0"/>
              </a:endParaRPr>
            </a:p>
          </p:txBody>
        </p:sp>
        <p:cxnSp>
          <p:nvCxnSpPr>
            <p:cNvPr id="61" name="Straight Connector 60">
              <a:extLst>
                <a:ext uri="{FF2B5EF4-FFF2-40B4-BE49-F238E27FC236}">
                  <a16:creationId xmlns:a16="http://schemas.microsoft.com/office/drawing/2014/main" id="{AB7E37D4-3C0E-7B7F-0713-C714F09F29CB}"/>
                </a:ext>
              </a:extLst>
            </p:cNvPr>
            <p:cNvCxnSpPr>
              <a:cxnSpLocks/>
            </p:cNvCxnSpPr>
            <p:nvPr/>
          </p:nvCxnSpPr>
          <p:spPr>
            <a:xfrm>
              <a:off x="355905" y="1757639"/>
              <a:ext cx="1150785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76678E4-2574-3761-6C8E-F0453C34B71F}"/>
                </a:ext>
              </a:extLst>
            </p:cNvPr>
            <p:cNvCxnSpPr>
              <a:cxnSpLocks/>
            </p:cNvCxnSpPr>
            <p:nvPr/>
          </p:nvCxnSpPr>
          <p:spPr>
            <a:xfrm>
              <a:off x="437062" y="2138636"/>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6BC23C41-EC5A-8358-8575-AF0D3324C1DA}"/>
                </a:ext>
              </a:extLst>
            </p:cNvPr>
            <p:cNvGrpSpPr/>
            <p:nvPr/>
          </p:nvGrpSpPr>
          <p:grpSpPr>
            <a:xfrm>
              <a:off x="422774" y="2178970"/>
              <a:ext cx="11455271" cy="505588"/>
              <a:chOff x="422774" y="1829420"/>
              <a:chExt cx="11455271" cy="505588"/>
            </a:xfrm>
          </p:grpSpPr>
          <p:sp>
            <p:nvSpPr>
              <p:cNvPr id="94" name="TextBox 93">
                <a:extLst>
                  <a:ext uri="{FF2B5EF4-FFF2-40B4-BE49-F238E27FC236}">
                    <a16:creationId xmlns:a16="http://schemas.microsoft.com/office/drawing/2014/main" id="{3BE969C7-8115-1585-D75A-056A390D062E}"/>
                  </a:ext>
                </a:extLst>
              </p:cNvPr>
              <p:cNvSpPr txBox="1"/>
              <p:nvPr/>
            </p:nvSpPr>
            <p:spPr>
              <a:xfrm>
                <a:off x="422774" y="1829420"/>
                <a:ext cx="3506695" cy="505588"/>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Eintritt in den Prozess</a:t>
                </a:r>
              </a:p>
              <a:p>
                <a:pPr>
                  <a:lnSpc>
                    <a:spcPts val="1620"/>
                  </a:lnSpc>
                </a:pPr>
                <a:endParaRPr lang="en-IE" sz="1600" b="1" dirty="0">
                  <a:solidFill>
                    <a:schemeClr val="bg1"/>
                  </a:solidFill>
                  <a:effectLst/>
                  <a:latin typeface="Calibri" panose="020F0502020204030204" pitchFamily="34" charset="0"/>
                  <a:cs typeface="Calibri" panose="020F0502020204030204" pitchFamily="34" charset="0"/>
                </a:endParaRPr>
              </a:p>
            </p:txBody>
          </p:sp>
          <p:sp>
            <p:nvSpPr>
              <p:cNvPr id="95" name="TextBox 94">
                <a:extLst>
                  <a:ext uri="{FF2B5EF4-FFF2-40B4-BE49-F238E27FC236}">
                    <a16:creationId xmlns:a16="http://schemas.microsoft.com/office/drawing/2014/main" id="{E66E83E2-4A34-2DD8-CB3F-501887DBC73A}"/>
                  </a:ext>
                </a:extLst>
              </p:cNvPr>
              <p:cNvSpPr txBox="1"/>
              <p:nvPr/>
            </p:nvSpPr>
            <p:spPr>
              <a:xfrm>
                <a:off x="3943758" y="1829420"/>
                <a:ext cx="3854536"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Beschlussfassung durch den Verwaltungsrat zur </a:t>
                </a:r>
                <a:r>
                  <a:rPr lang="en-IE" sz="1600" dirty="0" err="1">
                    <a:solidFill>
                      <a:schemeClr val="bg1"/>
                    </a:solidFill>
                    <a:effectLst/>
                    <a:latin typeface="Calibri" panose="020F0502020204030204" pitchFamily="34" charset="0"/>
                    <a:cs typeface="Calibri" panose="020F0502020204030204" pitchFamily="34" charset="0"/>
                  </a:rPr>
                  <a:t>Ernennung</a:t>
                </a:r>
                <a:r>
                  <a:rPr lang="en-IE" sz="1600" dirty="0">
                    <a:solidFill>
                      <a:schemeClr val="bg1"/>
                    </a:solidFill>
                    <a:effectLst/>
                    <a:latin typeface="Calibri" panose="020F0502020204030204" pitchFamily="34" charset="0"/>
                    <a:cs typeface="Calibri" panose="020F0502020204030204" pitchFamily="34" charset="0"/>
                  </a:rPr>
                  <a:t> </a:t>
                </a:r>
                <a:r>
                  <a:rPr lang="en-IE" sz="1600" dirty="0" err="1">
                    <a:solidFill>
                      <a:schemeClr val="bg1"/>
                    </a:solidFill>
                    <a:effectLst/>
                    <a:latin typeface="Calibri" panose="020F0502020204030204" pitchFamily="34" charset="0"/>
                    <a:cs typeface="Calibri" panose="020F0502020204030204" pitchFamily="34" charset="0"/>
                  </a:rPr>
                  <a:t>eines</a:t>
                </a:r>
                <a:r>
                  <a:rPr lang="en-IE" sz="1600" dirty="0">
                    <a:solidFill>
                      <a:schemeClr val="bg1"/>
                    </a:solidFill>
                    <a:effectLst/>
                    <a:latin typeface="Calibri" panose="020F0502020204030204" pitchFamily="34" charset="0"/>
                    <a:cs typeface="Calibri" panose="020F0502020204030204" pitchFamily="34" charset="0"/>
                  </a:rPr>
                  <a:t>/</a:t>
                </a:r>
                <a:r>
                  <a:rPr lang="en-IE" sz="1600" dirty="0" err="1">
                    <a:solidFill>
                      <a:schemeClr val="bg1"/>
                    </a:solidFill>
                    <a:effectLst/>
                    <a:latin typeface="Calibri" panose="020F0502020204030204" pitchFamily="34" charset="0"/>
                    <a:cs typeface="Calibri" panose="020F0502020204030204" pitchFamily="34" charset="0"/>
                  </a:rPr>
                  <a:t>einer</a:t>
                </a:r>
                <a:r>
                  <a:rPr lang="en-IE" sz="1600" dirty="0">
                    <a:solidFill>
                      <a:schemeClr val="bg1"/>
                    </a:solidFill>
                    <a:effectLst/>
                    <a:latin typeface="Calibri" panose="020F0502020204030204" pitchFamily="34" charset="0"/>
                    <a:cs typeface="Calibri" panose="020F0502020204030204" pitchFamily="34" charset="0"/>
                  </a:rPr>
                  <a:t> </a:t>
                </a:r>
                <a:r>
                  <a:rPr lang="en-IE" sz="1600" dirty="0" err="1">
                    <a:solidFill>
                      <a:schemeClr val="bg1"/>
                    </a:solidFill>
                    <a:effectLst/>
                    <a:latin typeface="Calibri" panose="020F0502020204030204" pitchFamily="34" charset="0"/>
                    <a:cs typeface="Calibri" panose="020F0502020204030204" pitchFamily="34" charset="0"/>
                  </a:rPr>
                  <a:t>Prozessberater:in</a:t>
                </a:r>
                <a:endParaRPr lang="en-IE" sz="1600" dirty="0">
                  <a:solidFill>
                    <a:schemeClr val="bg1"/>
                  </a:solidFill>
                  <a:effectLst/>
                  <a:latin typeface="Calibri" panose="020F0502020204030204" pitchFamily="34" charset="0"/>
                  <a:cs typeface="Calibri" panose="020F0502020204030204" pitchFamily="34" charset="0"/>
                </a:endParaRPr>
              </a:p>
            </p:txBody>
          </p:sp>
          <p:sp>
            <p:nvSpPr>
              <p:cNvPr id="96" name="TextBox 95">
                <a:extLst>
                  <a:ext uri="{FF2B5EF4-FFF2-40B4-BE49-F238E27FC236}">
                    <a16:creationId xmlns:a16="http://schemas.microsoft.com/office/drawing/2014/main" id="{9BB1F7D7-49A4-FCCD-CF97-688536CD7AF1}"/>
                  </a:ext>
                </a:extLst>
              </p:cNvPr>
              <p:cNvSpPr txBox="1"/>
              <p:nvPr/>
            </p:nvSpPr>
            <p:spPr>
              <a:xfrm>
                <a:off x="7903756" y="1829420"/>
                <a:ext cx="3974289" cy="505588"/>
              </a:xfrm>
              <a:prstGeom prst="rect">
                <a:avLst/>
              </a:prstGeom>
              <a:noFill/>
            </p:spPr>
            <p:txBody>
              <a:bodyPr wrap="square">
                <a:spAutoFit/>
              </a:bodyPr>
              <a:lstStyle/>
              <a:p>
                <a:pPr>
                  <a:lnSpc>
                    <a:spcPts val="1620"/>
                  </a:lnSpc>
                </a:pPr>
                <a:r>
                  <a:rPr lang="en-IE" sz="1400" dirty="0">
                    <a:solidFill>
                      <a:schemeClr val="bg1"/>
                    </a:solidFill>
                    <a:effectLst/>
                    <a:latin typeface="Calibri" panose="020F0502020204030204" pitchFamily="34" charset="0"/>
                    <a:cs typeface="Calibri" panose="020F0502020204030204" pitchFamily="34" charset="0"/>
                  </a:rPr>
                  <a:t>Einreichung der Petition bei Gericht zusammen mit dem Bericht </a:t>
                </a:r>
                <a:r>
                  <a:rPr lang="en-IE" sz="1400" dirty="0" err="1">
                    <a:solidFill>
                      <a:schemeClr val="bg1"/>
                    </a:solidFill>
                    <a:effectLst/>
                    <a:latin typeface="Calibri" panose="020F0502020204030204" pitchFamily="34" charset="0"/>
                    <a:cs typeface="Calibri" panose="020F0502020204030204" pitchFamily="34" charset="0"/>
                  </a:rPr>
                  <a:t>unabhängiger</a:t>
                </a:r>
                <a:r>
                  <a:rPr lang="en-IE" sz="1400" dirty="0">
                    <a:solidFill>
                      <a:schemeClr val="bg1"/>
                    </a:solidFill>
                    <a:effectLst/>
                    <a:latin typeface="Calibri" panose="020F0502020204030204" pitchFamily="34" charset="0"/>
                    <a:cs typeface="Calibri" panose="020F0502020204030204" pitchFamily="34" charset="0"/>
                  </a:rPr>
                  <a:t> </a:t>
                </a:r>
                <a:r>
                  <a:rPr lang="en-IE" sz="1400" dirty="0" err="1">
                    <a:solidFill>
                      <a:schemeClr val="bg1"/>
                    </a:solidFill>
                    <a:effectLst/>
                    <a:latin typeface="Calibri" panose="020F0502020204030204" pitchFamily="34" charset="0"/>
                    <a:cs typeface="Calibri" panose="020F0502020204030204" pitchFamily="34" charset="0"/>
                  </a:rPr>
                  <a:t>Sachverständiger:innen</a:t>
                </a:r>
                <a:endParaRPr lang="en-IE" sz="1400" dirty="0">
                  <a:solidFill>
                    <a:schemeClr val="bg1"/>
                  </a:solidFill>
                  <a:effectLst/>
                  <a:latin typeface="Calibri" panose="020F0502020204030204" pitchFamily="34" charset="0"/>
                  <a:cs typeface="Calibri" panose="020F0502020204030204" pitchFamily="34" charset="0"/>
                </a:endParaRPr>
              </a:p>
            </p:txBody>
          </p:sp>
        </p:grpSp>
        <p:grpSp>
          <p:nvGrpSpPr>
            <p:cNvPr id="64" name="Group 63">
              <a:extLst>
                <a:ext uri="{FF2B5EF4-FFF2-40B4-BE49-F238E27FC236}">
                  <a16:creationId xmlns:a16="http://schemas.microsoft.com/office/drawing/2014/main" id="{8B5D6F2C-E51D-5DCE-077F-58B727AE52D5}"/>
                </a:ext>
              </a:extLst>
            </p:cNvPr>
            <p:cNvGrpSpPr/>
            <p:nvPr/>
          </p:nvGrpSpPr>
          <p:grpSpPr>
            <a:xfrm>
              <a:off x="437062" y="2747993"/>
              <a:ext cx="11132784" cy="675167"/>
              <a:chOff x="422774" y="1829420"/>
              <a:chExt cx="11132784" cy="675167"/>
            </a:xfrm>
          </p:grpSpPr>
          <p:sp>
            <p:nvSpPr>
              <p:cNvPr id="91" name="TextBox 90">
                <a:extLst>
                  <a:ext uri="{FF2B5EF4-FFF2-40B4-BE49-F238E27FC236}">
                    <a16:creationId xmlns:a16="http://schemas.microsoft.com/office/drawing/2014/main" id="{65EBBD23-77D1-D77D-1501-5117A79773A7}"/>
                  </a:ext>
                </a:extLst>
              </p:cNvPr>
              <p:cNvSpPr txBox="1"/>
              <p:nvPr/>
            </p:nvSpPr>
            <p:spPr>
              <a:xfrm>
                <a:off x="422774" y="1829420"/>
                <a:ext cx="3506695" cy="505588"/>
              </a:xfrm>
              <a:prstGeom prst="rect">
                <a:avLst/>
              </a:prstGeom>
              <a:noFill/>
            </p:spPr>
            <p:txBody>
              <a:bodyPr wrap="square">
                <a:spAutoFit/>
              </a:bodyPr>
              <a:lstStyle/>
              <a:p>
                <a:pPr>
                  <a:lnSpc>
                    <a:spcPts val="1620"/>
                  </a:lnSpc>
                </a:pPr>
                <a:r>
                  <a:rPr lang="en-IE" sz="1600" b="1" dirty="0" err="1">
                    <a:solidFill>
                      <a:schemeClr val="bg1"/>
                    </a:solidFill>
                    <a:effectLst/>
                    <a:latin typeface="Calibri" panose="020F0502020204030204" pitchFamily="34" charset="0"/>
                    <a:cs typeface="Calibri" panose="020F0502020204030204" pitchFamily="34" charset="0"/>
                  </a:rPr>
                  <a:t>Tägliche</a:t>
                </a:r>
                <a:r>
                  <a:rPr lang="en-IE" sz="1600" b="1" dirty="0">
                    <a:solidFill>
                      <a:schemeClr val="bg1"/>
                    </a:solidFill>
                    <a:effectLst/>
                    <a:latin typeface="Calibri" panose="020F0502020204030204" pitchFamily="34" charset="0"/>
                    <a:cs typeface="Calibri" panose="020F0502020204030204" pitchFamily="34" charset="0"/>
                  </a:rPr>
                  <a:t> Kontrolle von</a:t>
                </a:r>
              </a:p>
              <a:p>
                <a:pPr>
                  <a:lnSpc>
                    <a:spcPts val="1620"/>
                  </a:lnSpc>
                </a:pPr>
                <a:r>
                  <a:rPr lang="en-IE" sz="1600" b="1" dirty="0">
                    <a:solidFill>
                      <a:schemeClr val="bg1"/>
                    </a:solidFill>
                    <a:effectLst/>
                    <a:latin typeface="Calibri" panose="020F0502020204030204" pitchFamily="34" charset="0"/>
                    <a:cs typeface="Calibri" panose="020F0502020204030204" pitchFamily="34" charset="0"/>
                  </a:rPr>
                  <a:t>Unternehmen während des Prozesses</a:t>
                </a:r>
              </a:p>
            </p:txBody>
          </p:sp>
          <p:sp>
            <p:nvSpPr>
              <p:cNvPr id="92" name="TextBox 91">
                <a:extLst>
                  <a:ext uri="{FF2B5EF4-FFF2-40B4-BE49-F238E27FC236}">
                    <a16:creationId xmlns:a16="http://schemas.microsoft.com/office/drawing/2014/main" id="{6A9107AF-78D0-6C9F-8B0D-FF4FC90E8A22}"/>
                  </a:ext>
                </a:extLst>
              </p:cNvPr>
              <p:cNvSpPr txBox="1"/>
              <p:nvPr/>
            </p:nvSpPr>
            <p:spPr>
              <a:xfrm>
                <a:off x="3900485" y="1829420"/>
                <a:ext cx="3897809" cy="505588"/>
              </a:xfrm>
              <a:prstGeom prst="rect">
                <a:avLst/>
              </a:prstGeom>
              <a:noFill/>
            </p:spPr>
            <p:txBody>
              <a:bodyPr wrap="square">
                <a:spAutoFit/>
              </a:bodyPr>
              <a:lstStyle/>
              <a:p>
                <a:pPr>
                  <a:lnSpc>
                    <a:spcPts val="1620"/>
                  </a:lnSpc>
                </a:pPr>
                <a:r>
                  <a:rPr lang="en-IE" sz="1600" dirty="0" err="1">
                    <a:solidFill>
                      <a:schemeClr val="bg1"/>
                    </a:solidFill>
                    <a:effectLst/>
                    <a:latin typeface="Calibri" panose="020F0502020204030204" pitchFamily="34" charset="0"/>
                    <a:cs typeface="Calibri" panose="020F0502020204030204" pitchFamily="34" charset="0"/>
                  </a:rPr>
                  <a:t>Direktor:innen</a:t>
                </a:r>
                <a:r>
                  <a:rPr lang="en-IE" sz="1600" dirty="0">
                    <a:solidFill>
                      <a:schemeClr val="bg1"/>
                    </a:solidFill>
                    <a:effectLst/>
                    <a:latin typeface="Calibri" panose="020F0502020204030204" pitchFamily="34" charset="0"/>
                    <a:cs typeface="Calibri" panose="020F0502020204030204" pitchFamily="34" charset="0"/>
                  </a:rPr>
                  <a:t> des Unternehmens</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sp>
            <p:nvSpPr>
              <p:cNvPr id="93" name="TextBox 92">
                <a:extLst>
                  <a:ext uri="{FF2B5EF4-FFF2-40B4-BE49-F238E27FC236}">
                    <a16:creationId xmlns:a16="http://schemas.microsoft.com/office/drawing/2014/main" id="{8E0FE7A9-2C48-E984-FDC5-6AAFC5CA98D8}"/>
                  </a:ext>
                </a:extLst>
              </p:cNvPr>
              <p:cNvSpPr txBox="1"/>
              <p:nvPr/>
            </p:nvSpPr>
            <p:spPr>
              <a:xfrm>
                <a:off x="7918043" y="1998999"/>
                <a:ext cx="3637515" cy="505588"/>
              </a:xfrm>
              <a:prstGeom prst="rect">
                <a:avLst/>
              </a:prstGeom>
              <a:noFill/>
            </p:spPr>
            <p:txBody>
              <a:bodyPr wrap="square">
                <a:spAutoFit/>
              </a:bodyPr>
              <a:lstStyle/>
              <a:p>
                <a:pPr>
                  <a:lnSpc>
                    <a:spcPts val="1620"/>
                  </a:lnSpc>
                </a:pPr>
                <a:r>
                  <a:rPr lang="en-IE" sz="1600" dirty="0" err="1">
                    <a:solidFill>
                      <a:schemeClr val="bg1"/>
                    </a:solidFill>
                    <a:effectLst/>
                    <a:latin typeface="Calibri" panose="020F0502020204030204" pitchFamily="34" charset="0"/>
                    <a:cs typeface="Calibri" panose="020F0502020204030204" pitchFamily="34" charset="0"/>
                  </a:rPr>
                  <a:t>Direktor:innen</a:t>
                </a:r>
                <a:r>
                  <a:rPr lang="en-IE" sz="1600" dirty="0">
                    <a:solidFill>
                      <a:schemeClr val="bg1"/>
                    </a:solidFill>
                    <a:effectLst/>
                    <a:latin typeface="Calibri" panose="020F0502020204030204" pitchFamily="34" charset="0"/>
                    <a:cs typeface="Calibri" panose="020F0502020204030204" pitchFamily="34" charset="0"/>
                  </a:rPr>
                  <a:t> des Unternehmens</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grpSp>
        <p:grpSp>
          <p:nvGrpSpPr>
            <p:cNvPr id="65" name="Group 64">
              <a:extLst>
                <a:ext uri="{FF2B5EF4-FFF2-40B4-BE49-F238E27FC236}">
                  <a16:creationId xmlns:a16="http://schemas.microsoft.com/office/drawing/2014/main" id="{57C03045-C5E9-1A43-C494-10C4B368D9BC}"/>
                </a:ext>
              </a:extLst>
            </p:cNvPr>
            <p:cNvGrpSpPr/>
            <p:nvPr/>
          </p:nvGrpSpPr>
          <p:grpSpPr>
            <a:xfrm>
              <a:off x="437062" y="3375550"/>
              <a:ext cx="11118497" cy="710772"/>
              <a:chOff x="422774" y="1829420"/>
              <a:chExt cx="11118497" cy="710772"/>
            </a:xfrm>
          </p:grpSpPr>
          <p:sp>
            <p:nvSpPr>
              <p:cNvPr id="88" name="TextBox 87">
                <a:extLst>
                  <a:ext uri="{FF2B5EF4-FFF2-40B4-BE49-F238E27FC236}">
                    <a16:creationId xmlns:a16="http://schemas.microsoft.com/office/drawing/2014/main" id="{E7864B44-78C8-54B9-1927-0757F619B6EB}"/>
                  </a:ext>
                </a:extLst>
              </p:cNvPr>
              <p:cNvSpPr txBox="1"/>
              <p:nvPr/>
            </p:nvSpPr>
            <p:spPr>
              <a:xfrm>
                <a:off x="422774" y="1829420"/>
                <a:ext cx="3632089" cy="505523"/>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Unmittelbarer Schutz </a:t>
                </a:r>
                <a:r>
                  <a:rPr lang="en-IE" sz="1600" b="1" dirty="0" err="1">
                    <a:solidFill>
                      <a:schemeClr val="bg1"/>
                    </a:solidFill>
                    <a:effectLst/>
                    <a:latin typeface="Calibri" panose="020F0502020204030204" pitchFamily="34" charset="0"/>
                    <a:cs typeface="Calibri" panose="020F0502020204030204" pitchFamily="34" charset="0"/>
                  </a:rPr>
                  <a:t>vor</a:t>
                </a:r>
                <a:r>
                  <a:rPr lang="en-IE" sz="1600" b="1" dirty="0">
                    <a:solidFill>
                      <a:schemeClr val="bg1"/>
                    </a:solidFill>
                    <a:effectLst/>
                    <a:latin typeface="Calibri" panose="020F0502020204030204" pitchFamily="34" charset="0"/>
                    <a:cs typeface="Calibri" panose="020F0502020204030204" pitchFamily="34" charset="0"/>
                  </a:rPr>
                  <a:t> </a:t>
                </a:r>
                <a:r>
                  <a:rPr lang="en-IE" sz="1600" b="1" dirty="0" err="1">
                    <a:solidFill>
                      <a:schemeClr val="bg1"/>
                    </a:solidFill>
                    <a:effectLst/>
                    <a:latin typeface="Calibri" panose="020F0502020204030204" pitchFamily="34" charset="0"/>
                    <a:cs typeface="Calibri" panose="020F0502020204030204" pitchFamily="34" charset="0"/>
                  </a:rPr>
                  <a:t>Gläubiger:innen</a:t>
                </a:r>
                <a:endParaRPr lang="en-IE" sz="1600" b="1" dirty="0">
                  <a:solidFill>
                    <a:schemeClr val="bg1"/>
                  </a:solidFill>
                  <a:effectLst/>
                  <a:latin typeface="Calibri" panose="020F0502020204030204" pitchFamily="34" charset="0"/>
                  <a:cs typeface="Calibri" panose="020F0502020204030204" pitchFamily="34" charset="0"/>
                </a:endParaRPr>
              </a:p>
            </p:txBody>
          </p:sp>
          <p:sp>
            <p:nvSpPr>
              <p:cNvPr id="89" name="TextBox 88">
                <a:extLst>
                  <a:ext uri="{FF2B5EF4-FFF2-40B4-BE49-F238E27FC236}">
                    <a16:creationId xmlns:a16="http://schemas.microsoft.com/office/drawing/2014/main" id="{C12F3921-FA84-C8A0-6227-9812CDE0E914}"/>
                  </a:ext>
                </a:extLst>
              </p:cNvPr>
              <p:cNvSpPr txBox="1"/>
              <p:nvPr/>
            </p:nvSpPr>
            <p:spPr>
              <a:xfrm>
                <a:off x="3929470" y="1829420"/>
                <a:ext cx="3868824"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Nein - Erfordert einen Gerichtsantrag</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F3D529FD-F668-1C0D-FE26-35F2495F335B}"/>
                  </a:ext>
                </a:extLst>
              </p:cNvPr>
              <p:cNvSpPr txBox="1"/>
              <p:nvPr/>
            </p:nvSpPr>
            <p:spPr>
              <a:xfrm>
                <a:off x="7903756" y="1829420"/>
                <a:ext cx="3637515" cy="710772"/>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Unmittelbarer Schutz vor</a:t>
                </a:r>
              </a:p>
              <a:p>
                <a:pPr>
                  <a:lnSpc>
                    <a:spcPts val="1620"/>
                  </a:lnSpc>
                </a:pPr>
                <a:r>
                  <a:rPr lang="en-IE" sz="1600" dirty="0" err="1">
                    <a:solidFill>
                      <a:schemeClr val="bg1"/>
                    </a:solidFill>
                    <a:effectLst/>
                    <a:latin typeface="Calibri" panose="020F0502020204030204" pitchFamily="34" charset="0"/>
                    <a:cs typeface="Calibri" panose="020F0502020204030204" pitchFamily="34" charset="0"/>
                  </a:rPr>
                  <a:t>Gläubigern</a:t>
                </a:r>
                <a:r>
                  <a:rPr lang="en-IE" sz="1600" dirty="0">
                    <a:solidFill>
                      <a:schemeClr val="bg1"/>
                    </a:solidFill>
                    <a:effectLst/>
                    <a:latin typeface="Calibri" panose="020F0502020204030204" pitchFamily="34" charset="0"/>
                    <a:cs typeface="Calibri" panose="020F0502020204030204" pitchFamily="34" charset="0"/>
                  </a:rPr>
                  <a:t>/ </a:t>
                </a:r>
                <a:r>
                  <a:rPr lang="en-IE" sz="1600" dirty="0" err="1">
                    <a:solidFill>
                      <a:schemeClr val="bg1"/>
                    </a:solidFill>
                    <a:effectLst/>
                    <a:latin typeface="Calibri" panose="020F0502020204030204" pitchFamily="34" charset="0"/>
                    <a:cs typeface="Calibri" panose="020F0502020204030204" pitchFamily="34" charset="0"/>
                  </a:rPr>
                  <a:t>Vollstreckung</a:t>
                </a:r>
                <a:endParaRPr lang="en-IE" sz="1600" dirty="0">
                  <a:solidFill>
                    <a:schemeClr val="bg1"/>
                  </a:solidFill>
                  <a:effectLst/>
                  <a:latin typeface="Calibri" panose="020F0502020204030204" pitchFamily="34" charset="0"/>
                  <a:cs typeface="Calibri" panose="020F0502020204030204" pitchFamily="34" charset="0"/>
                </a:endParaRP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grpSp>
        <p:grpSp>
          <p:nvGrpSpPr>
            <p:cNvPr id="66" name="Group 65">
              <a:extLst>
                <a:ext uri="{FF2B5EF4-FFF2-40B4-BE49-F238E27FC236}">
                  <a16:creationId xmlns:a16="http://schemas.microsoft.com/office/drawing/2014/main" id="{5D8AA4B0-3D06-608A-52E0-30B768BDA555}"/>
                </a:ext>
              </a:extLst>
            </p:cNvPr>
            <p:cNvGrpSpPr/>
            <p:nvPr/>
          </p:nvGrpSpPr>
          <p:grpSpPr>
            <a:xfrm>
              <a:off x="405049" y="3884046"/>
              <a:ext cx="11777977" cy="707886"/>
              <a:chOff x="390761" y="1733576"/>
              <a:chExt cx="11777977" cy="707886"/>
            </a:xfrm>
          </p:grpSpPr>
          <p:sp>
            <p:nvSpPr>
              <p:cNvPr id="85" name="TextBox 84">
                <a:extLst>
                  <a:ext uri="{FF2B5EF4-FFF2-40B4-BE49-F238E27FC236}">
                    <a16:creationId xmlns:a16="http://schemas.microsoft.com/office/drawing/2014/main" id="{45E82F81-08DD-019C-916A-476E41D114BB}"/>
                  </a:ext>
                </a:extLst>
              </p:cNvPr>
              <p:cNvSpPr txBox="1"/>
              <p:nvPr/>
            </p:nvSpPr>
            <p:spPr>
              <a:xfrm>
                <a:off x="390761" y="1810730"/>
                <a:ext cx="4088869" cy="502702"/>
              </a:xfrm>
              <a:prstGeom prst="rect">
                <a:avLst/>
              </a:prstGeom>
              <a:noFill/>
            </p:spPr>
            <p:txBody>
              <a:bodyPr wrap="square">
                <a:spAutoFit/>
              </a:bodyPr>
              <a:lstStyle/>
              <a:p>
                <a:pPr>
                  <a:lnSpc>
                    <a:spcPts val="1620"/>
                  </a:lnSpc>
                </a:pPr>
                <a:r>
                  <a:rPr lang="en-IE" sz="1400" b="1" dirty="0" err="1">
                    <a:solidFill>
                      <a:schemeClr val="bg1"/>
                    </a:solidFill>
                    <a:effectLst/>
                    <a:latin typeface="Calibri" panose="020F0502020204030204" pitchFamily="34" charset="0"/>
                    <a:cs typeface="Calibri" panose="020F0502020204030204" pitchFamily="34" charset="0"/>
                  </a:rPr>
                  <a:t>Zeitrahmen</a:t>
                </a:r>
                <a:r>
                  <a:rPr lang="en-IE" sz="1400" b="1" dirty="0">
                    <a:solidFill>
                      <a:schemeClr val="bg1"/>
                    </a:solidFill>
                    <a:effectLst/>
                    <a:latin typeface="Calibri" panose="020F0502020204030204" pitchFamily="34" charset="0"/>
                    <a:cs typeface="Calibri" panose="020F0502020204030204" pitchFamily="34" charset="0"/>
                  </a:rPr>
                  <a:t> </a:t>
                </a:r>
                <a:r>
                  <a:rPr lang="en-IE" sz="1400" b="1" dirty="0" err="1">
                    <a:solidFill>
                      <a:schemeClr val="bg1"/>
                    </a:solidFill>
                    <a:effectLst/>
                    <a:latin typeface="Calibri" panose="020F0502020204030204" pitchFamily="34" charset="0"/>
                    <a:cs typeface="Calibri" panose="020F0502020204030204" pitchFamily="34" charset="0"/>
                  </a:rPr>
                  <a:t>zur</a:t>
                </a:r>
                <a:r>
                  <a:rPr lang="en-IE" sz="1400" b="1" dirty="0">
                    <a:solidFill>
                      <a:schemeClr val="bg1"/>
                    </a:solidFill>
                    <a:effectLst/>
                    <a:latin typeface="Calibri" panose="020F0502020204030204" pitchFamily="34" charset="0"/>
                    <a:cs typeface="Calibri" panose="020F0502020204030204" pitchFamily="34" charset="0"/>
                  </a:rPr>
                  <a:t> </a:t>
                </a:r>
                <a:r>
                  <a:rPr lang="en-IE" sz="1400" b="1" dirty="0" err="1">
                    <a:solidFill>
                      <a:schemeClr val="bg1"/>
                    </a:solidFill>
                    <a:effectLst/>
                    <a:latin typeface="Calibri" panose="020F0502020204030204" pitchFamily="34" charset="0"/>
                    <a:cs typeface="Calibri" panose="020F0502020204030204" pitchFamily="34" charset="0"/>
                  </a:rPr>
                  <a:t>Vorlegung</a:t>
                </a:r>
                <a:r>
                  <a:rPr lang="en-IE" sz="1400" b="1" dirty="0">
                    <a:solidFill>
                      <a:schemeClr val="bg1"/>
                    </a:solidFill>
                    <a:effectLst/>
                    <a:latin typeface="Calibri" panose="020F0502020204030204" pitchFamily="34" charset="0"/>
                    <a:cs typeface="Calibri" panose="020F0502020204030204" pitchFamily="34" charset="0"/>
                  </a:rPr>
                  <a:t> des </a:t>
                </a:r>
                <a:r>
                  <a:rPr lang="en-IE" sz="1400" b="1" dirty="0" err="1">
                    <a:solidFill>
                      <a:schemeClr val="bg1"/>
                    </a:solidFill>
                    <a:effectLst/>
                    <a:latin typeface="Calibri" panose="020F0502020204030204" pitchFamily="34" charset="0"/>
                    <a:cs typeface="Calibri" panose="020F0502020204030204" pitchFamily="34" charset="0"/>
                  </a:rPr>
                  <a:t>Rettungsplanes</a:t>
                </a:r>
                <a:r>
                  <a:rPr lang="en-IE" sz="1400" b="1" dirty="0">
                    <a:solidFill>
                      <a:schemeClr val="bg1"/>
                    </a:solidFill>
                    <a:effectLst/>
                    <a:latin typeface="Calibri" panose="020F0502020204030204" pitchFamily="34" charset="0"/>
                    <a:cs typeface="Calibri" panose="020F0502020204030204" pitchFamily="34" charset="0"/>
                  </a:rPr>
                  <a:t> </a:t>
                </a:r>
              </a:p>
              <a:p>
                <a:pPr>
                  <a:lnSpc>
                    <a:spcPts val="1620"/>
                  </a:lnSpc>
                </a:pPr>
                <a:r>
                  <a:rPr lang="en-IE" sz="1400" b="1" dirty="0" err="1">
                    <a:solidFill>
                      <a:schemeClr val="bg1"/>
                    </a:solidFill>
                    <a:latin typeface="Calibri" panose="020F0502020204030204" pitchFamily="34" charset="0"/>
                    <a:cs typeface="Calibri" panose="020F0502020204030204" pitchFamily="34" charset="0"/>
                  </a:rPr>
                  <a:t>z</a:t>
                </a:r>
                <a:r>
                  <a:rPr lang="en-IE" sz="1400" b="1" dirty="0" err="1">
                    <a:solidFill>
                      <a:schemeClr val="bg1"/>
                    </a:solidFill>
                    <a:effectLst/>
                    <a:latin typeface="Calibri" panose="020F0502020204030204" pitchFamily="34" charset="0"/>
                    <a:cs typeface="Calibri" panose="020F0502020204030204" pitchFamily="34" charset="0"/>
                  </a:rPr>
                  <a:t>ur</a:t>
                </a:r>
                <a:r>
                  <a:rPr lang="en-IE" sz="1400" b="1" dirty="0">
                    <a:solidFill>
                      <a:schemeClr val="bg1"/>
                    </a:solidFill>
                    <a:effectLst/>
                    <a:latin typeface="Calibri" panose="020F0502020204030204" pitchFamily="34" charset="0"/>
                    <a:cs typeface="Calibri" panose="020F0502020204030204" pitchFamily="34" charset="0"/>
                  </a:rPr>
                  <a:t> </a:t>
                </a:r>
                <a:r>
                  <a:rPr lang="en-IE" sz="1400" b="1" dirty="0" err="1">
                    <a:solidFill>
                      <a:schemeClr val="bg1"/>
                    </a:solidFill>
                    <a:latin typeface="Calibri" panose="020F0502020204030204" pitchFamily="34" charset="0"/>
                    <a:cs typeface="Calibri" panose="020F0502020204030204" pitchFamily="34" charset="0"/>
                  </a:rPr>
                  <a:t>Genehmigung</a:t>
                </a:r>
                <a:r>
                  <a:rPr lang="en-IE" sz="1400" b="1" dirty="0">
                    <a:solidFill>
                      <a:schemeClr val="bg1"/>
                    </a:solidFill>
                    <a:latin typeface="Calibri" panose="020F0502020204030204" pitchFamily="34" charset="0"/>
                    <a:cs typeface="Calibri" panose="020F0502020204030204" pitchFamily="34" charset="0"/>
                  </a:rPr>
                  <a:t> </a:t>
                </a:r>
                <a:r>
                  <a:rPr lang="en-IE" sz="1400" b="1" dirty="0" err="1">
                    <a:solidFill>
                      <a:schemeClr val="bg1"/>
                    </a:solidFill>
                    <a:latin typeface="Calibri" panose="020F0502020204030204" pitchFamily="34" charset="0"/>
                    <a:cs typeface="Calibri" panose="020F0502020204030204" pitchFamily="34" charset="0"/>
                  </a:rPr>
                  <a:t>durch</a:t>
                </a:r>
                <a:r>
                  <a:rPr lang="en-IE" sz="1400" b="1" dirty="0">
                    <a:solidFill>
                      <a:schemeClr val="bg1"/>
                    </a:solidFill>
                    <a:latin typeface="Calibri" panose="020F0502020204030204" pitchFamily="34" charset="0"/>
                    <a:cs typeface="Calibri" panose="020F0502020204030204" pitchFamily="34" charset="0"/>
                  </a:rPr>
                  <a:t> die</a:t>
                </a:r>
                <a:r>
                  <a:rPr lang="en-IE" sz="1400" b="1" dirty="0">
                    <a:solidFill>
                      <a:schemeClr val="bg1"/>
                    </a:solidFill>
                    <a:effectLst/>
                    <a:latin typeface="Calibri" panose="020F0502020204030204" pitchFamily="34" charset="0"/>
                    <a:cs typeface="Calibri" panose="020F0502020204030204" pitchFamily="34" charset="0"/>
                  </a:rPr>
                  <a:t> </a:t>
                </a:r>
                <a:r>
                  <a:rPr lang="en-IE" sz="1400" b="1" dirty="0" err="1">
                    <a:solidFill>
                      <a:schemeClr val="bg1"/>
                    </a:solidFill>
                    <a:effectLst/>
                    <a:latin typeface="Calibri" panose="020F0502020204030204" pitchFamily="34" charset="0"/>
                    <a:cs typeface="Calibri" panose="020F0502020204030204" pitchFamily="34" charset="0"/>
                  </a:rPr>
                  <a:t>Gläubiger</a:t>
                </a:r>
                <a:endParaRPr lang="en-IE" sz="1400" b="1" dirty="0">
                  <a:solidFill>
                    <a:schemeClr val="bg1"/>
                  </a:solidFill>
                  <a:effectLst/>
                  <a:latin typeface="Calibri" panose="020F0502020204030204" pitchFamily="34" charset="0"/>
                  <a:cs typeface="Calibri" panose="020F0502020204030204" pitchFamily="34" charset="0"/>
                </a:endParaRPr>
              </a:p>
            </p:txBody>
          </p:sp>
          <p:sp>
            <p:nvSpPr>
              <p:cNvPr id="86" name="TextBox 85">
                <a:extLst>
                  <a:ext uri="{FF2B5EF4-FFF2-40B4-BE49-F238E27FC236}">
                    <a16:creationId xmlns:a16="http://schemas.microsoft.com/office/drawing/2014/main" id="{1A1C993D-2328-C880-70BE-665766C70837}"/>
                  </a:ext>
                </a:extLst>
              </p:cNvPr>
              <p:cNvSpPr txBox="1"/>
              <p:nvPr/>
            </p:nvSpPr>
            <p:spPr>
              <a:xfrm>
                <a:off x="3915182" y="1829420"/>
                <a:ext cx="3883112" cy="505588"/>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49 Tage</a:t>
                </a:r>
              </a:p>
              <a:p>
                <a:pPr>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BB1C1749-2CCA-3EE0-E781-4BEB08F7F7E4}"/>
                  </a:ext>
                </a:extLst>
              </p:cNvPr>
              <p:cNvSpPr txBox="1"/>
              <p:nvPr/>
            </p:nvSpPr>
            <p:spPr>
              <a:xfrm>
                <a:off x="7894782" y="1733576"/>
                <a:ext cx="4273956" cy="707886"/>
              </a:xfrm>
              <a:prstGeom prst="rect">
                <a:avLst/>
              </a:prstGeom>
              <a:noFill/>
            </p:spPr>
            <p:txBody>
              <a:bodyPr wrap="square">
                <a:spAutoFit/>
              </a:bodyPr>
              <a:lstStyle/>
              <a:p>
                <a:pPr>
                  <a:lnSpc>
                    <a:spcPts val="1620"/>
                  </a:lnSpc>
                </a:pPr>
                <a:r>
                  <a:rPr lang="en-IE" sz="1400" dirty="0" err="1">
                    <a:solidFill>
                      <a:schemeClr val="bg1"/>
                    </a:solidFill>
                    <a:latin typeface="Calibri" panose="020F0502020204030204" pitchFamily="34" charset="0"/>
                    <a:cs typeface="Calibri" panose="020F0502020204030204" pitchFamily="34" charset="0"/>
                  </a:rPr>
                  <a:t>V</a:t>
                </a:r>
                <a:r>
                  <a:rPr lang="en-IE" sz="1400" dirty="0" err="1">
                    <a:solidFill>
                      <a:schemeClr val="bg1"/>
                    </a:solidFill>
                    <a:effectLst/>
                    <a:latin typeface="Calibri" panose="020F0502020204030204" pitchFamily="34" charset="0"/>
                    <a:cs typeface="Calibri" panose="020F0502020204030204" pitchFamily="34" charset="0"/>
                  </a:rPr>
                  <a:t>or</a:t>
                </a:r>
                <a:r>
                  <a:rPr lang="en-IE" sz="1400" dirty="0">
                    <a:solidFill>
                      <a:schemeClr val="bg1"/>
                    </a:solidFill>
                    <a:effectLst/>
                    <a:latin typeface="Calibri" panose="020F0502020204030204" pitchFamily="34" charset="0"/>
                    <a:cs typeface="Calibri" panose="020F0502020204030204" pitchFamily="34" charset="0"/>
                  </a:rPr>
                  <a:t> der </a:t>
                </a:r>
                <a:r>
                  <a:rPr lang="en-IE" sz="1400" dirty="0" err="1">
                    <a:solidFill>
                      <a:schemeClr val="bg1"/>
                    </a:solidFill>
                    <a:latin typeface="Calibri" panose="020F0502020204030204" pitchFamily="34" charset="0"/>
                    <a:cs typeface="Calibri" panose="020F0502020204030204" pitchFamily="34" charset="0"/>
                  </a:rPr>
                  <a:t>Pandemie</a:t>
                </a:r>
                <a:r>
                  <a:rPr lang="en-IE" sz="1400" dirty="0">
                    <a:solidFill>
                      <a:schemeClr val="bg1"/>
                    </a:solidFill>
                    <a:latin typeface="Calibri" panose="020F0502020204030204" pitchFamily="34" charset="0"/>
                    <a:cs typeface="Calibri" panose="020F0502020204030204" pitchFamily="34" charset="0"/>
                  </a:rPr>
                  <a:t> bis </a:t>
                </a:r>
                <a:r>
                  <a:rPr lang="en-IE" sz="1400" dirty="0" err="1">
                    <a:solidFill>
                      <a:schemeClr val="bg1"/>
                    </a:solidFill>
                    <a:latin typeface="Calibri" panose="020F0502020204030204" pitchFamily="34" charset="0"/>
                    <a:cs typeface="Calibri" panose="020F0502020204030204" pitchFamily="34" charset="0"/>
                  </a:rPr>
                  <a:t>zu</a:t>
                </a:r>
                <a:r>
                  <a:rPr lang="en-IE" sz="1400" dirty="0">
                    <a:solidFill>
                      <a:schemeClr val="bg1"/>
                    </a:solidFill>
                    <a:latin typeface="Calibri" panose="020F0502020204030204" pitchFamily="34" charset="0"/>
                    <a:cs typeface="Calibri" panose="020F0502020204030204" pitchFamily="34" charset="0"/>
                  </a:rPr>
                  <a:t> 99 </a:t>
                </a:r>
                <a:r>
                  <a:rPr lang="en-IE" sz="1400" dirty="0" err="1">
                    <a:solidFill>
                      <a:schemeClr val="bg1"/>
                    </a:solidFill>
                    <a:latin typeface="Calibri" panose="020F0502020204030204" pitchFamily="34" charset="0"/>
                    <a:cs typeface="Calibri" panose="020F0502020204030204" pitchFamily="34" charset="0"/>
                  </a:rPr>
                  <a:t>Tage</a:t>
                </a:r>
                <a:r>
                  <a:rPr lang="en-IE" sz="1400" dirty="0">
                    <a:solidFill>
                      <a:schemeClr val="bg1"/>
                    </a:solidFill>
                    <a:latin typeface="Calibri" panose="020F0502020204030204" pitchFamily="34" charset="0"/>
                    <a:cs typeface="Calibri" panose="020F0502020204030204" pitchFamily="34" charset="0"/>
                  </a:rPr>
                  <a:t> </a:t>
                </a:r>
                <a:r>
                  <a:rPr lang="en-IE" sz="1400" dirty="0">
                    <a:solidFill>
                      <a:schemeClr val="bg1"/>
                    </a:solidFill>
                    <a:effectLst/>
                    <a:latin typeface="Calibri" panose="020F0502020204030204" pitchFamily="34" charset="0"/>
                    <a:cs typeface="Calibri" panose="020F0502020204030204" pitchFamily="34" charset="0"/>
                  </a:rPr>
                  <a:t>und </a:t>
                </a:r>
                <a:r>
                  <a:rPr lang="en-IE" sz="1400" dirty="0" err="1">
                    <a:solidFill>
                      <a:schemeClr val="bg1"/>
                    </a:solidFill>
                    <a:effectLst/>
                    <a:latin typeface="Calibri" panose="020F0502020204030204" pitchFamily="34" charset="0"/>
                    <a:cs typeface="Calibri" panose="020F0502020204030204" pitchFamily="34" charset="0"/>
                  </a:rPr>
                  <a:t>derzeit</a:t>
                </a:r>
                <a:br>
                  <a:rPr lang="en-IE" sz="1400" dirty="0">
                    <a:solidFill>
                      <a:schemeClr val="bg1"/>
                    </a:solidFill>
                    <a:effectLst/>
                    <a:latin typeface="Calibri" panose="020F0502020204030204" pitchFamily="34" charset="0"/>
                    <a:cs typeface="Calibri" panose="020F0502020204030204" pitchFamily="34" charset="0"/>
                  </a:rPr>
                </a:br>
                <a:r>
                  <a:rPr lang="en-IE" sz="1400" dirty="0" err="1">
                    <a:solidFill>
                      <a:schemeClr val="bg1"/>
                    </a:solidFill>
                    <a:effectLst/>
                    <a:latin typeface="Calibri" panose="020F0502020204030204" pitchFamily="34" charset="0"/>
                    <a:cs typeface="Calibri" panose="020F0502020204030204" pitchFamily="34" charset="0"/>
                  </a:rPr>
                  <a:t>verlängert</a:t>
                </a:r>
                <a:r>
                  <a:rPr lang="en-IE" sz="1400" dirty="0">
                    <a:solidFill>
                      <a:schemeClr val="bg1"/>
                    </a:solidFill>
                    <a:effectLst/>
                    <a:latin typeface="Calibri" panose="020F0502020204030204" pitchFamily="34" charset="0"/>
                    <a:cs typeface="Calibri" panose="020F0502020204030204" pitchFamily="34" charset="0"/>
                  </a:rPr>
                  <a:t> auf bis </a:t>
                </a:r>
                <a:r>
                  <a:rPr lang="en-IE" sz="1400" dirty="0" err="1">
                    <a:solidFill>
                      <a:schemeClr val="bg1"/>
                    </a:solidFill>
                    <a:effectLst/>
                    <a:latin typeface="Calibri" panose="020F0502020204030204" pitchFamily="34" charset="0"/>
                    <a:cs typeface="Calibri" panose="020F0502020204030204" pitchFamily="34" charset="0"/>
                  </a:rPr>
                  <a:t>zu</a:t>
                </a:r>
                <a:r>
                  <a:rPr lang="en-IE" sz="1400" dirty="0">
                    <a:solidFill>
                      <a:schemeClr val="bg1"/>
                    </a:solidFill>
                    <a:effectLst/>
                    <a:latin typeface="Calibri" panose="020F0502020204030204" pitchFamily="34" charset="0"/>
                    <a:cs typeface="Calibri" panose="020F0502020204030204" pitchFamily="34" charset="0"/>
                  </a:rPr>
                  <a:t> 149 Tage nach den derzeitigen </a:t>
                </a:r>
                <a:r>
                  <a:rPr lang="en-IE" sz="1400" dirty="0" err="1">
                    <a:solidFill>
                      <a:schemeClr val="bg1"/>
                    </a:solidFill>
                    <a:effectLst/>
                    <a:latin typeface="Calibri" panose="020F0502020204030204" pitchFamily="34" charset="0"/>
                    <a:cs typeface="Calibri" panose="020F0502020204030204" pitchFamily="34" charset="0"/>
                  </a:rPr>
                  <a:t>befristeten</a:t>
                </a:r>
                <a:r>
                  <a:rPr lang="en-IE" sz="1400" dirty="0">
                    <a:solidFill>
                      <a:schemeClr val="bg1"/>
                    </a:solidFill>
                    <a:effectLst/>
                    <a:latin typeface="Calibri" panose="020F0502020204030204" pitchFamily="34" charset="0"/>
                    <a:cs typeface="Calibri" panose="020F0502020204030204" pitchFamily="34" charset="0"/>
                  </a:rPr>
                  <a:t> </a:t>
                </a:r>
                <a:r>
                  <a:rPr lang="en-IE" sz="1400" dirty="0" err="1">
                    <a:solidFill>
                      <a:schemeClr val="bg1"/>
                    </a:solidFill>
                    <a:effectLst/>
                    <a:latin typeface="Calibri" panose="020F0502020204030204" pitchFamily="34" charset="0"/>
                    <a:cs typeface="Calibri" panose="020F0502020204030204" pitchFamily="34" charset="0"/>
                  </a:rPr>
                  <a:t>Rechtsvorschriften</a:t>
                </a:r>
                <a:endParaRPr lang="en-IE" sz="1400" dirty="0">
                  <a:solidFill>
                    <a:schemeClr val="bg1"/>
                  </a:solidFill>
                  <a:effectLst/>
                  <a:latin typeface="Calibri" panose="020F0502020204030204" pitchFamily="34" charset="0"/>
                  <a:cs typeface="Calibri" panose="020F0502020204030204" pitchFamily="34" charset="0"/>
                </a:endParaRPr>
              </a:p>
            </p:txBody>
          </p:sp>
        </p:grpSp>
        <p:cxnSp>
          <p:nvCxnSpPr>
            <p:cNvPr id="67" name="Straight Connector 66">
              <a:extLst>
                <a:ext uri="{FF2B5EF4-FFF2-40B4-BE49-F238E27FC236}">
                  <a16:creationId xmlns:a16="http://schemas.microsoft.com/office/drawing/2014/main" id="{9395B815-68EA-A2F1-DC63-3321CEB5A581}"/>
                </a:ext>
              </a:extLst>
            </p:cNvPr>
            <p:cNvCxnSpPr>
              <a:cxnSpLocks/>
            </p:cNvCxnSpPr>
            <p:nvPr/>
          </p:nvCxnSpPr>
          <p:spPr>
            <a:xfrm>
              <a:off x="437062" y="2684558"/>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0DCCF4-DDED-1DD6-D4EF-5904C716A152}"/>
                </a:ext>
              </a:extLst>
            </p:cNvPr>
            <p:cNvCxnSpPr>
              <a:cxnSpLocks/>
            </p:cNvCxnSpPr>
            <p:nvPr/>
          </p:nvCxnSpPr>
          <p:spPr>
            <a:xfrm>
              <a:off x="428200" y="3305131"/>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7611AA4-8296-0F2B-34BB-02273D1C7D28}"/>
                </a:ext>
              </a:extLst>
            </p:cNvPr>
            <p:cNvCxnSpPr>
              <a:cxnSpLocks/>
            </p:cNvCxnSpPr>
            <p:nvPr/>
          </p:nvCxnSpPr>
          <p:spPr>
            <a:xfrm>
              <a:off x="428200" y="3881138"/>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534D8C1-F97A-97CB-D21A-7BA5B38A6D22}"/>
                </a:ext>
              </a:extLst>
            </p:cNvPr>
            <p:cNvCxnSpPr>
              <a:cxnSpLocks/>
            </p:cNvCxnSpPr>
            <p:nvPr/>
          </p:nvCxnSpPr>
          <p:spPr>
            <a:xfrm>
              <a:off x="405049" y="4552917"/>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317F8619-14E4-7CAC-2DA0-692353B0F778}"/>
                </a:ext>
              </a:extLst>
            </p:cNvPr>
            <p:cNvGrpSpPr/>
            <p:nvPr/>
          </p:nvGrpSpPr>
          <p:grpSpPr>
            <a:xfrm>
              <a:off x="437063" y="4590266"/>
              <a:ext cx="11426694" cy="720978"/>
              <a:chOff x="408488" y="1816328"/>
              <a:chExt cx="11426694" cy="720978"/>
            </a:xfrm>
          </p:grpSpPr>
          <p:sp>
            <p:nvSpPr>
              <p:cNvPr id="82" name="TextBox 81">
                <a:extLst>
                  <a:ext uri="{FF2B5EF4-FFF2-40B4-BE49-F238E27FC236}">
                    <a16:creationId xmlns:a16="http://schemas.microsoft.com/office/drawing/2014/main" id="{5C7E8E5C-8D07-1A15-7EAD-D439EB1EE020}"/>
                  </a:ext>
                </a:extLst>
              </p:cNvPr>
              <p:cNvSpPr txBox="1"/>
              <p:nvPr/>
            </p:nvSpPr>
            <p:spPr>
              <a:xfrm>
                <a:off x="408488" y="1886330"/>
                <a:ext cx="3506695" cy="300403"/>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Genehmigungsschwelle für den Rettungsplan</a:t>
                </a:r>
              </a:p>
            </p:txBody>
          </p:sp>
          <p:sp>
            <p:nvSpPr>
              <p:cNvPr id="83" name="TextBox 82">
                <a:extLst>
                  <a:ext uri="{FF2B5EF4-FFF2-40B4-BE49-F238E27FC236}">
                    <a16:creationId xmlns:a16="http://schemas.microsoft.com/office/drawing/2014/main" id="{9154109B-F954-DE75-0D5E-F72562DCA74D}"/>
                  </a:ext>
                </a:extLst>
              </p:cNvPr>
              <p:cNvSpPr txBox="1"/>
              <p:nvPr/>
            </p:nvSpPr>
            <p:spPr>
              <a:xfrm>
                <a:off x="3886198" y="1816328"/>
                <a:ext cx="4179504" cy="700576"/>
              </a:xfrm>
              <a:prstGeom prst="rect">
                <a:avLst/>
              </a:prstGeom>
              <a:noFill/>
            </p:spPr>
            <p:txBody>
              <a:bodyPr wrap="square">
                <a:spAutoFit/>
              </a:bodyPr>
              <a:lstStyle/>
              <a:p>
                <a:pPr>
                  <a:lnSpc>
                    <a:spcPts val="1620"/>
                  </a:lnSpc>
                </a:pPr>
                <a:r>
                  <a:rPr lang="en-IE" sz="1300" dirty="0">
                    <a:solidFill>
                      <a:schemeClr val="bg1"/>
                    </a:solidFill>
                    <a:effectLst/>
                    <a:latin typeface="Calibri" panose="020F0502020204030204" pitchFamily="34" charset="0"/>
                    <a:cs typeface="Calibri" panose="020F0502020204030204" pitchFamily="34" charset="0"/>
                  </a:rPr>
                  <a:t>60 % der </a:t>
                </a:r>
                <a:r>
                  <a:rPr lang="en-IE" sz="1300" dirty="0" err="1">
                    <a:solidFill>
                      <a:schemeClr val="bg1"/>
                    </a:solidFill>
                    <a:effectLst/>
                    <a:latin typeface="Calibri" panose="020F0502020204030204" pitchFamily="34" charset="0"/>
                    <a:cs typeface="Calibri" panose="020F0502020204030204" pitchFamily="34" charset="0"/>
                  </a:rPr>
                  <a:t>Gläubiger</a:t>
                </a:r>
                <a:r>
                  <a:rPr lang="en-IE" sz="1300" dirty="0">
                    <a:solidFill>
                      <a:schemeClr val="bg1"/>
                    </a:solidFill>
                    <a:effectLst/>
                    <a:latin typeface="Calibri" panose="020F0502020204030204" pitchFamily="34" charset="0"/>
                    <a:cs typeface="Calibri" panose="020F0502020204030204" pitchFamily="34" charset="0"/>
                  </a:rPr>
                  <a:t> mit </a:t>
                </a:r>
                <a:r>
                  <a:rPr lang="en-IE" sz="1300" dirty="0" err="1">
                    <a:solidFill>
                      <a:schemeClr val="bg1"/>
                    </a:solidFill>
                    <a:effectLst/>
                    <a:latin typeface="Calibri" panose="020F0502020204030204" pitchFamily="34" charset="0"/>
                    <a:cs typeface="Calibri" panose="020F0502020204030204" pitchFamily="34" charset="0"/>
                  </a:rPr>
                  <a:t>einer</a:t>
                </a:r>
                <a:r>
                  <a:rPr lang="en-IE" sz="1300" dirty="0">
                    <a:solidFill>
                      <a:schemeClr val="bg1"/>
                    </a:solidFill>
                    <a:effectLst/>
                    <a:latin typeface="Calibri" panose="020F0502020204030204" pitchFamily="34" charset="0"/>
                    <a:cs typeface="Calibri" panose="020F0502020204030204" pitchFamily="34" charset="0"/>
                  </a:rPr>
                  <a:t> </a:t>
                </a:r>
                <a:r>
                  <a:rPr lang="en-IE" sz="1300" dirty="0" err="1">
                    <a:solidFill>
                      <a:schemeClr val="bg1"/>
                    </a:solidFill>
                    <a:effectLst/>
                    <a:latin typeface="Calibri" panose="020F0502020204030204" pitchFamily="34" charset="0"/>
                    <a:cs typeface="Calibri" panose="020F0502020204030204" pitchFamily="34" charset="0"/>
                  </a:rPr>
                  <a:t>überwiegenden</a:t>
                </a:r>
                <a:r>
                  <a:rPr lang="en-IE" sz="1300" dirty="0">
                    <a:solidFill>
                      <a:schemeClr val="bg1"/>
                    </a:solidFill>
                    <a:effectLst/>
                    <a:latin typeface="Calibri" panose="020F0502020204030204" pitchFamily="34" charset="0"/>
                    <a:cs typeface="Calibri" panose="020F0502020204030204" pitchFamily="34" charset="0"/>
                  </a:rPr>
                  <a:t> </a:t>
                </a:r>
              </a:p>
              <a:p>
                <a:pPr>
                  <a:lnSpc>
                    <a:spcPts val="1620"/>
                  </a:lnSpc>
                </a:pPr>
                <a:r>
                  <a:rPr lang="en-IE" sz="1300" dirty="0" err="1">
                    <a:solidFill>
                      <a:schemeClr val="bg1"/>
                    </a:solidFill>
                    <a:effectLst/>
                    <a:latin typeface="Calibri" panose="020F0502020204030204" pitchFamily="34" charset="0"/>
                    <a:cs typeface="Calibri" panose="020F0502020204030204" pitchFamily="34" charset="0"/>
                  </a:rPr>
                  <a:t>Mehrheit</a:t>
                </a:r>
                <a:r>
                  <a:rPr lang="en-IE" sz="1300" dirty="0">
                    <a:solidFill>
                      <a:schemeClr val="bg1"/>
                    </a:solidFill>
                    <a:effectLst/>
                    <a:latin typeface="Calibri" panose="020F0502020204030204" pitchFamily="34" charset="0"/>
                    <a:cs typeface="Calibri" panose="020F0502020204030204" pitchFamily="34" charset="0"/>
                  </a:rPr>
                  <a:t> </a:t>
                </a:r>
                <a:r>
                  <a:rPr lang="en-IE" sz="1300" dirty="0" err="1">
                    <a:solidFill>
                      <a:schemeClr val="bg1"/>
                    </a:solidFill>
                    <a:effectLst/>
                    <a:latin typeface="Calibri" panose="020F0502020204030204" pitchFamily="34" charset="0"/>
                    <a:cs typeface="Calibri" panose="020F0502020204030204" pitchFamily="34" charset="0"/>
                  </a:rPr>
                  <a:t>aus</a:t>
                </a:r>
                <a:r>
                  <a:rPr lang="en-IE" sz="1300" dirty="0">
                    <a:solidFill>
                      <a:schemeClr val="bg1"/>
                    </a:solidFill>
                    <a:effectLst/>
                    <a:latin typeface="Calibri" panose="020F0502020204030204" pitchFamily="34" charset="0"/>
                    <a:cs typeface="Calibri" panose="020F0502020204030204" pitchFamily="34" charset="0"/>
                  </a:rPr>
                  <a:t> </a:t>
                </a:r>
                <a:r>
                  <a:rPr lang="en-IE" sz="1300" dirty="0" err="1">
                    <a:solidFill>
                      <a:schemeClr val="bg1"/>
                    </a:solidFill>
                    <a:effectLst/>
                    <a:latin typeface="Calibri" panose="020F0502020204030204" pitchFamily="34" charset="0"/>
                    <a:cs typeface="Calibri" panose="020F0502020204030204" pitchFamily="34" charset="0"/>
                  </a:rPr>
                  <a:t>mindestens</a:t>
                </a:r>
                <a:r>
                  <a:rPr lang="en-IE" sz="1300" dirty="0">
                    <a:solidFill>
                      <a:schemeClr val="bg1"/>
                    </a:solidFill>
                    <a:effectLst/>
                    <a:latin typeface="Calibri" panose="020F0502020204030204" pitchFamily="34" charset="0"/>
                    <a:cs typeface="Calibri" panose="020F0502020204030204" pitchFamily="34" charset="0"/>
                  </a:rPr>
                  <a:t> einer Klasse von </a:t>
                </a:r>
                <a:r>
                  <a:rPr lang="en-IE" sz="1300" dirty="0" err="1">
                    <a:solidFill>
                      <a:schemeClr val="bg1"/>
                    </a:solidFill>
                    <a:effectLst/>
                    <a:latin typeface="Calibri" panose="020F0502020204030204" pitchFamily="34" charset="0"/>
                    <a:cs typeface="Calibri" panose="020F0502020204030204" pitchFamily="34" charset="0"/>
                  </a:rPr>
                  <a:t>gefährdeten</a:t>
                </a:r>
                <a:r>
                  <a:rPr lang="en-IE" sz="1300" dirty="0">
                    <a:solidFill>
                      <a:schemeClr val="bg1"/>
                    </a:solidFill>
                    <a:effectLst/>
                    <a:latin typeface="Calibri" panose="020F0502020204030204" pitchFamily="34" charset="0"/>
                    <a:cs typeface="Calibri" panose="020F0502020204030204" pitchFamily="34" charset="0"/>
                  </a:rPr>
                  <a:t> </a:t>
                </a:r>
                <a:r>
                  <a:rPr lang="en-IE" sz="1300" dirty="0" err="1">
                    <a:solidFill>
                      <a:schemeClr val="bg1"/>
                    </a:solidFill>
                    <a:effectLst/>
                    <a:latin typeface="Calibri" panose="020F0502020204030204" pitchFamily="34" charset="0"/>
                    <a:cs typeface="Calibri" panose="020F0502020204030204" pitchFamily="34" charset="0"/>
                  </a:rPr>
                  <a:t>Gläubiger:</a:t>
                </a:r>
                <a:r>
                  <a:rPr lang="en-IE" sz="1300" dirty="0" err="1">
                    <a:solidFill>
                      <a:schemeClr val="bg1"/>
                    </a:solidFill>
                    <a:latin typeface="Calibri" panose="020F0502020204030204" pitchFamily="34" charset="0"/>
                    <a:cs typeface="Calibri" panose="020F0502020204030204" pitchFamily="34" charset="0"/>
                  </a:rPr>
                  <a:t>n</a:t>
                </a:r>
                <a:endParaRPr lang="en-IE" sz="1300" dirty="0">
                  <a:solidFill>
                    <a:schemeClr val="bg1"/>
                  </a:solidFill>
                  <a:effectLst/>
                  <a:latin typeface="Calibri" panose="020F0502020204030204" pitchFamily="34" charset="0"/>
                  <a:cs typeface="Calibri" panose="020F0502020204030204" pitchFamily="34" charset="0"/>
                </a:endParaRPr>
              </a:p>
            </p:txBody>
          </p:sp>
          <p:sp>
            <p:nvSpPr>
              <p:cNvPr id="84" name="TextBox 83">
                <a:extLst>
                  <a:ext uri="{FF2B5EF4-FFF2-40B4-BE49-F238E27FC236}">
                    <a16:creationId xmlns:a16="http://schemas.microsoft.com/office/drawing/2014/main" id="{568DBB4D-4765-3B17-2D96-69BE19CE5339}"/>
                  </a:ext>
                </a:extLst>
              </p:cNvPr>
              <p:cNvSpPr txBox="1"/>
              <p:nvPr/>
            </p:nvSpPr>
            <p:spPr>
              <a:xfrm>
                <a:off x="7903756" y="1829420"/>
                <a:ext cx="3931426" cy="707886"/>
              </a:xfrm>
              <a:prstGeom prst="rect">
                <a:avLst/>
              </a:prstGeom>
              <a:noFill/>
            </p:spPr>
            <p:txBody>
              <a:bodyPr wrap="square">
                <a:spAutoFit/>
              </a:bodyPr>
              <a:lstStyle/>
              <a:p>
                <a:pPr>
                  <a:lnSpc>
                    <a:spcPts val="1620"/>
                  </a:lnSpc>
                </a:pPr>
                <a:r>
                  <a:rPr lang="de-DE" sz="1400" dirty="0">
                    <a:solidFill>
                      <a:schemeClr val="bg1"/>
                    </a:solidFill>
                    <a:effectLst/>
                    <a:latin typeface="Calibri" panose="020F0502020204030204" pitchFamily="34" charset="0"/>
                    <a:cs typeface="Calibri" panose="020F0502020204030204" pitchFamily="34" charset="0"/>
                  </a:rPr>
                  <a:t>Mehrheit in der Anzahl der vertretenen Gläubigern aus mindestens einer Klasse von beeinträchtigten Gläubigern</a:t>
                </a:r>
              </a:p>
            </p:txBody>
          </p:sp>
        </p:grpSp>
        <p:grpSp>
          <p:nvGrpSpPr>
            <p:cNvPr id="72" name="Group 71">
              <a:extLst>
                <a:ext uri="{FF2B5EF4-FFF2-40B4-BE49-F238E27FC236}">
                  <a16:creationId xmlns:a16="http://schemas.microsoft.com/office/drawing/2014/main" id="{91260A5C-5BC6-0528-6578-72981471C6E1}"/>
                </a:ext>
              </a:extLst>
            </p:cNvPr>
            <p:cNvGrpSpPr/>
            <p:nvPr/>
          </p:nvGrpSpPr>
          <p:grpSpPr>
            <a:xfrm>
              <a:off x="451349" y="5392965"/>
              <a:ext cx="11118497" cy="300403"/>
              <a:chOff x="422774" y="1829420"/>
              <a:chExt cx="11118497" cy="300403"/>
            </a:xfrm>
          </p:grpSpPr>
          <p:sp>
            <p:nvSpPr>
              <p:cNvPr id="79" name="TextBox 78">
                <a:extLst>
                  <a:ext uri="{FF2B5EF4-FFF2-40B4-BE49-F238E27FC236}">
                    <a16:creationId xmlns:a16="http://schemas.microsoft.com/office/drawing/2014/main" id="{E6862721-6427-4F85-E373-8696C6EBD641}"/>
                  </a:ext>
                </a:extLst>
              </p:cNvPr>
              <p:cNvSpPr txBox="1"/>
              <p:nvPr/>
            </p:nvSpPr>
            <p:spPr>
              <a:xfrm>
                <a:off x="422774" y="1829420"/>
                <a:ext cx="3632089" cy="300403"/>
              </a:xfrm>
              <a:prstGeom prst="rect">
                <a:avLst/>
              </a:prstGeom>
              <a:noFill/>
            </p:spPr>
            <p:txBody>
              <a:bodyPr wrap="square">
                <a:spAutoFit/>
              </a:bodyPr>
              <a:lstStyle/>
              <a:p>
                <a:pPr>
                  <a:lnSpc>
                    <a:spcPts val="1620"/>
                  </a:lnSpc>
                </a:pPr>
                <a:r>
                  <a:rPr lang="en-IE" sz="1600" b="1" dirty="0">
                    <a:solidFill>
                      <a:schemeClr val="bg1"/>
                    </a:solidFill>
                    <a:effectLst/>
                    <a:latin typeface="Calibri" panose="020F0502020204030204" pitchFamily="34" charset="0"/>
                    <a:cs typeface="Calibri" panose="020F0502020204030204" pitchFamily="34" charset="0"/>
                  </a:rPr>
                  <a:t>Ablehnung von belastenden Verträgen</a:t>
                </a:r>
              </a:p>
            </p:txBody>
          </p:sp>
          <p:sp>
            <p:nvSpPr>
              <p:cNvPr id="80" name="TextBox 79">
                <a:extLst>
                  <a:ext uri="{FF2B5EF4-FFF2-40B4-BE49-F238E27FC236}">
                    <a16:creationId xmlns:a16="http://schemas.microsoft.com/office/drawing/2014/main" id="{18054A9A-4FAA-B4F1-598E-0AFE0CB5C433}"/>
                  </a:ext>
                </a:extLst>
              </p:cNvPr>
              <p:cNvSpPr txBox="1"/>
              <p:nvPr/>
            </p:nvSpPr>
            <p:spPr>
              <a:xfrm>
                <a:off x="3929470" y="1829420"/>
                <a:ext cx="3868824"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Ja</a:t>
                </a:r>
              </a:p>
            </p:txBody>
          </p:sp>
          <p:sp>
            <p:nvSpPr>
              <p:cNvPr id="81" name="TextBox 80">
                <a:extLst>
                  <a:ext uri="{FF2B5EF4-FFF2-40B4-BE49-F238E27FC236}">
                    <a16:creationId xmlns:a16="http://schemas.microsoft.com/office/drawing/2014/main" id="{0F06B63E-4CC4-049F-0177-4DC102C1FAA3}"/>
                  </a:ext>
                </a:extLst>
              </p:cNvPr>
              <p:cNvSpPr txBox="1"/>
              <p:nvPr/>
            </p:nvSpPr>
            <p:spPr>
              <a:xfrm>
                <a:off x="7903756" y="1829420"/>
                <a:ext cx="3637515"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Ja</a:t>
                </a:r>
              </a:p>
            </p:txBody>
          </p:sp>
        </p:grpSp>
        <p:grpSp>
          <p:nvGrpSpPr>
            <p:cNvPr id="73" name="Group 72">
              <a:extLst>
                <a:ext uri="{FF2B5EF4-FFF2-40B4-BE49-F238E27FC236}">
                  <a16:creationId xmlns:a16="http://schemas.microsoft.com/office/drawing/2014/main" id="{9FBF5CD0-570A-24DE-0F23-680383DC1CEF}"/>
                </a:ext>
              </a:extLst>
            </p:cNvPr>
            <p:cNvGrpSpPr/>
            <p:nvPr/>
          </p:nvGrpSpPr>
          <p:grpSpPr>
            <a:xfrm>
              <a:off x="451349" y="5835255"/>
              <a:ext cx="11440982" cy="302775"/>
              <a:chOff x="422774" y="1829420"/>
              <a:chExt cx="11440982" cy="302775"/>
            </a:xfrm>
          </p:grpSpPr>
          <p:sp>
            <p:nvSpPr>
              <p:cNvPr id="76" name="TextBox 75">
                <a:extLst>
                  <a:ext uri="{FF2B5EF4-FFF2-40B4-BE49-F238E27FC236}">
                    <a16:creationId xmlns:a16="http://schemas.microsoft.com/office/drawing/2014/main" id="{1C86F0D7-EC85-CF20-AF50-7A212F5857D0}"/>
                  </a:ext>
                </a:extLst>
              </p:cNvPr>
              <p:cNvSpPr txBox="1"/>
              <p:nvPr/>
            </p:nvSpPr>
            <p:spPr>
              <a:xfrm>
                <a:off x="422774" y="1829420"/>
                <a:ext cx="3506695" cy="302775"/>
              </a:xfrm>
              <a:prstGeom prst="rect">
                <a:avLst/>
              </a:prstGeom>
              <a:noFill/>
            </p:spPr>
            <p:txBody>
              <a:bodyPr wrap="square">
                <a:spAutoFit/>
              </a:bodyPr>
              <a:lstStyle/>
              <a:p>
                <a:pPr>
                  <a:lnSpc>
                    <a:spcPts val="1620"/>
                  </a:lnSpc>
                </a:pPr>
                <a:r>
                  <a:rPr lang="en-IE" sz="1600" b="1" dirty="0" err="1">
                    <a:solidFill>
                      <a:schemeClr val="bg1"/>
                    </a:solidFill>
                    <a:effectLst/>
                    <a:latin typeface="Calibri" panose="020F0502020204030204" pitchFamily="34" charset="0"/>
                    <a:cs typeface="Calibri" panose="020F0502020204030204" pitchFamily="34" charset="0"/>
                  </a:rPr>
                  <a:t>Auszuschließende</a:t>
                </a:r>
                <a:r>
                  <a:rPr lang="en-IE" sz="1600" b="1" dirty="0">
                    <a:solidFill>
                      <a:schemeClr val="bg1"/>
                    </a:solidFill>
                    <a:effectLst/>
                    <a:latin typeface="Calibri" panose="020F0502020204030204" pitchFamily="34" charset="0"/>
                    <a:cs typeface="Calibri" panose="020F0502020204030204" pitchFamily="34" charset="0"/>
                  </a:rPr>
                  <a:t> </a:t>
                </a:r>
                <a:r>
                  <a:rPr lang="en-IE" sz="1600" b="1" dirty="0" err="1">
                    <a:solidFill>
                      <a:schemeClr val="bg1"/>
                    </a:solidFill>
                    <a:effectLst/>
                    <a:latin typeface="Calibri" panose="020F0502020204030204" pitchFamily="34" charset="0"/>
                    <a:cs typeface="Calibri" panose="020F0502020204030204" pitchFamily="34" charset="0"/>
                  </a:rPr>
                  <a:t>Gläubiger</a:t>
                </a:r>
                <a:endParaRPr lang="en-IE" sz="1600" b="1" dirty="0">
                  <a:solidFill>
                    <a:schemeClr val="bg1"/>
                  </a:solidFill>
                  <a:effectLst/>
                  <a:latin typeface="Calibri" panose="020F0502020204030204" pitchFamily="34" charset="0"/>
                  <a:cs typeface="Calibri" panose="020F0502020204030204" pitchFamily="34" charset="0"/>
                </a:endParaRPr>
              </a:p>
            </p:txBody>
          </p:sp>
          <p:sp>
            <p:nvSpPr>
              <p:cNvPr id="77" name="TextBox 76">
                <a:extLst>
                  <a:ext uri="{FF2B5EF4-FFF2-40B4-BE49-F238E27FC236}">
                    <a16:creationId xmlns:a16="http://schemas.microsoft.com/office/drawing/2014/main" id="{568359C5-1572-B456-3502-5BC1A18D7DDB}"/>
                  </a:ext>
                </a:extLst>
              </p:cNvPr>
              <p:cNvSpPr txBox="1"/>
              <p:nvPr/>
            </p:nvSpPr>
            <p:spPr>
              <a:xfrm>
                <a:off x="3915182" y="1829420"/>
                <a:ext cx="3883112"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Ja</a:t>
                </a:r>
              </a:p>
            </p:txBody>
          </p:sp>
          <p:sp>
            <p:nvSpPr>
              <p:cNvPr id="78" name="TextBox 77">
                <a:extLst>
                  <a:ext uri="{FF2B5EF4-FFF2-40B4-BE49-F238E27FC236}">
                    <a16:creationId xmlns:a16="http://schemas.microsoft.com/office/drawing/2014/main" id="{5E720100-8709-9DC8-5E6A-CC2338E6FE03}"/>
                  </a:ext>
                </a:extLst>
              </p:cNvPr>
              <p:cNvSpPr txBox="1"/>
              <p:nvPr/>
            </p:nvSpPr>
            <p:spPr>
              <a:xfrm>
                <a:off x="7903756" y="1829420"/>
                <a:ext cx="3960000" cy="300403"/>
              </a:xfrm>
              <a:prstGeom prst="rect">
                <a:avLst/>
              </a:prstGeom>
              <a:noFill/>
            </p:spPr>
            <p:txBody>
              <a:bodyPr wrap="square">
                <a:spAutoFit/>
              </a:bodyPr>
              <a:lstStyle/>
              <a:p>
                <a:pPr>
                  <a:lnSpc>
                    <a:spcPts val="1620"/>
                  </a:lnSpc>
                </a:pPr>
                <a:r>
                  <a:rPr lang="en-IE" sz="1600" dirty="0">
                    <a:solidFill>
                      <a:schemeClr val="bg1"/>
                    </a:solidFill>
                    <a:effectLst/>
                    <a:latin typeface="Calibri" panose="020F0502020204030204" pitchFamily="34" charset="0"/>
                    <a:cs typeface="Calibri" panose="020F0502020204030204" pitchFamily="34" charset="0"/>
                  </a:rPr>
                  <a:t>Nein</a:t>
                </a:r>
              </a:p>
            </p:txBody>
          </p:sp>
        </p:grpSp>
        <p:cxnSp>
          <p:nvCxnSpPr>
            <p:cNvPr id="74" name="Straight Connector 73">
              <a:extLst>
                <a:ext uri="{FF2B5EF4-FFF2-40B4-BE49-F238E27FC236}">
                  <a16:creationId xmlns:a16="http://schemas.microsoft.com/office/drawing/2014/main" id="{00CA8F62-E952-AA30-471C-DD6DB26AA8E5}"/>
                </a:ext>
              </a:extLst>
            </p:cNvPr>
            <p:cNvCxnSpPr>
              <a:cxnSpLocks/>
            </p:cNvCxnSpPr>
            <p:nvPr/>
          </p:nvCxnSpPr>
          <p:spPr>
            <a:xfrm>
              <a:off x="419336" y="5314130"/>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EEE1296-1861-1960-6387-AB3B496FB32A}"/>
                </a:ext>
              </a:extLst>
            </p:cNvPr>
            <p:cNvCxnSpPr>
              <a:cxnSpLocks/>
            </p:cNvCxnSpPr>
            <p:nvPr/>
          </p:nvCxnSpPr>
          <p:spPr>
            <a:xfrm>
              <a:off x="409689" y="5769085"/>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0967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7" name="Straight Connector 976">
            <a:extLst>
              <a:ext uri="{FF2B5EF4-FFF2-40B4-BE49-F238E27FC236}">
                <a16:creationId xmlns:a16="http://schemas.microsoft.com/office/drawing/2014/main" id="{438D9EF9-4A4C-347C-2ACA-3E22786118D5}"/>
              </a:ext>
            </a:extLst>
          </p:cNvPr>
          <p:cNvCxnSpPr>
            <a:cxnSpLocks/>
          </p:cNvCxnSpPr>
          <p:nvPr/>
        </p:nvCxnSpPr>
        <p:spPr>
          <a:xfrm>
            <a:off x="945931" y="2751082"/>
            <a:ext cx="11246069"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985" name="Group 984">
            <a:extLst>
              <a:ext uri="{FF2B5EF4-FFF2-40B4-BE49-F238E27FC236}">
                <a16:creationId xmlns:a16="http://schemas.microsoft.com/office/drawing/2014/main" id="{E7C21392-A1D5-264D-7A5A-DB095ED982B7}"/>
              </a:ext>
            </a:extLst>
          </p:cNvPr>
          <p:cNvGrpSpPr/>
          <p:nvPr/>
        </p:nvGrpSpPr>
        <p:grpSpPr>
          <a:xfrm>
            <a:off x="614855" y="2096816"/>
            <a:ext cx="3506695" cy="3709365"/>
            <a:chOff x="614855" y="2096816"/>
            <a:chExt cx="3506695" cy="3709365"/>
          </a:xfrm>
        </p:grpSpPr>
        <p:sp>
          <p:nvSpPr>
            <p:cNvPr id="978" name="Oval 977">
              <a:extLst>
                <a:ext uri="{FF2B5EF4-FFF2-40B4-BE49-F238E27FC236}">
                  <a16:creationId xmlns:a16="http://schemas.microsoft.com/office/drawing/2014/main" id="{B1AC05C5-9B9C-4B67-120A-EAF6C1BC3994}"/>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TextBox 979">
              <a:extLst>
                <a:ext uri="{FF2B5EF4-FFF2-40B4-BE49-F238E27FC236}">
                  <a16:creationId xmlns:a16="http://schemas.microsoft.com/office/drawing/2014/main" id="{FA9182E8-BCFC-DA88-6766-D86C0A901559}"/>
                </a:ext>
              </a:extLst>
            </p:cNvPr>
            <p:cNvSpPr txBox="1"/>
            <p:nvPr/>
          </p:nvSpPr>
          <p:spPr>
            <a:xfrm>
              <a:off x="614855" y="2300590"/>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Tag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0</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1" name="TextBox 980">
              <a:extLst>
                <a:ext uri="{FF2B5EF4-FFF2-40B4-BE49-F238E27FC236}">
                  <a16:creationId xmlns:a16="http://schemas.microsoft.com/office/drawing/2014/main" id="{83BD266D-29AB-B3F2-4E7C-F458479313B2}"/>
                </a:ext>
              </a:extLst>
            </p:cNvPr>
            <p:cNvSpPr txBox="1"/>
            <p:nvPr/>
          </p:nvSpPr>
          <p:spPr>
            <a:xfrm>
              <a:off x="614855" y="3456094"/>
              <a:ext cx="3506695" cy="608885"/>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Vor dem Termin</a:t>
              </a:r>
            </a:p>
            <a:p>
              <a:pPr>
                <a:lnSpc>
                  <a:spcPts val="2020"/>
                </a:lnSpc>
              </a:pPr>
              <a:r>
                <a:rPr lang="en-IE" sz="2000" b="1" dirty="0" err="1">
                  <a:solidFill>
                    <a:srgbClr val="F16924"/>
                  </a:solidFill>
                  <a:latin typeface="Calibri" panose="020F0502020204030204" pitchFamily="34" charset="0"/>
                  <a:cs typeface="Calibri" panose="020F0502020204030204" pitchFamily="34" charset="0"/>
                </a:rPr>
                <a:t>m</a:t>
              </a:r>
              <a:r>
                <a:rPr lang="en-IE" sz="2000" b="1" dirty="0" err="1">
                  <a:solidFill>
                    <a:srgbClr val="F16924"/>
                  </a:solidFill>
                  <a:effectLst/>
                  <a:latin typeface="Calibri" panose="020F0502020204030204" pitchFamily="34" charset="0"/>
                  <a:cs typeface="Calibri" panose="020F0502020204030204" pitchFamily="34" charset="0"/>
                </a:rPr>
                <a:t>it</a:t>
              </a:r>
              <a:r>
                <a:rPr lang="en-IE" sz="2000" b="1" dirty="0">
                  <a:solidFill>
                    <a:srgbClr val="F16924"/>
                  </a:solidFill>
                  <a:effectLst/>
                  <a:latin typeface="Calibri" panose="020F0502020204030204" pitchFamily="34" charset="0"/>
                  <a:cs typeface="Calibri" panose="020F0502020204030204" pitchFamily="34" charset="0"/>
                </a:rPr>
                <a:t> der </a:t>
              </a:r>
              <a:r>
                <a:rPr lang="en-IE" sz="2000" b="1" dirty="0" err="1">
                  <a:solidFill>
                    <a:srgbClr val="F16924"/>
                  </a:solidFill>
                  <a:effectLst/>
                  <a:latin typeface="Calibri" panose="020F0502020204030204" pitchFamily="34" charset="0"/>
                  <a:cs typeface="Calibri" panose="020F0502020204030204" pitchFamily="34" charset="0"/>
                </a:rPr>
                <a:t>Prozessberatung</a:t>
              </a:r>
              <a:endParaRPr lang="en-IE" sz="2000" b="1" dirty="0">
                <a:solidFill>
                  <a:srgbClr val="F16924"/>
                </a:solidFill>
                <a:effectLst/>
                <a:latin typeface="Calibri" panose="020F0502020204030204" pitchFamily="34" charset="0"/>
                <a:cs typeface="Calibri" panose="020F0502020204030204" pitchFamily="34" charset="0"/>
              </a:endParaRPr>
            </a:p>
          </p:txBody>
        </p:sp>
        <p:sp>
          <p:nvSpPr>
            <p:cNvPr id="982" name="TextBox 981">
              <a:extLst>
                <a:ext uri="{FF2B5EF4-FFF2-40B4-BE49-F238E27FC236}">
                  <a16:creationId xmlns:a16="http://schemas.microsoft.com/office/drawing/2014/main" id="{F442B44E-3543-7C13-2CE8-6823DBA22764}"/>
                </a:ext>
              </a:extLst>
            </p:cNvPr>
            <p:cNvSpPr txBox="1"/>
            <p:nvPr/>
          </p:nvSpPr>
          <p:spPr>
            <a:xfrm>
              <a:off x="614855" y="4479920"/>
              <a:ext cx="3311256" cy="1326261"/>
            </a:xfrm>
            <a:prstGeom prst="rect">
              <a:avLst/>
            </a:prstGeom>
            <a:noFill/>
          </p:spPr>
          <p:txBody>
            <a:bodyPr wrap="square">
              <a:spAutoFit/>
            </a:bodyPr>
            <a:lstStyle/>
            <a:p>
              <a:pPr>
                <a:lnSpc>
                  <a:spcPts val="1620"/>
                </a:lnSpc>
              </a:pPr>
              <a:r>
                <a:rPr lang="en-IE" sz="1600" dirty="0" err="1">
                  <a:solidFill>
                    <a:srgbClr val="595959"/>
                  </a:solidFill>
                  <a:effectLst/>
                  <a:latin typeface="Calibri" panose="020F0502020204030204" pitchFamily="34" charset="0"/>
                  <a:cs typeface="Calibri" panose="020F0502020204030204" pitchFamily="34" charset="0"/>
                </a:rPr>
                <a:t>Beauftragung</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einer</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Prozessberatung</a:t>
              </a:r>
              <a:r>
                <a:rPr lang="en-IE" sz="1600" dirty="0">
                  <a:solidFill>
                    <a:srgbClr val="595959"/>
                  </a:solidFill>
                  <a:effectLst/>
                  <a:latin typeface="Calibri" panose="020F0502020204030204" pitchFamily="34" charset="0"/>
                  <a:cs typeface="Calibri" panose="020F0502020204030204" pitchFamily="34" charset="0"/>
                </a:rPr>
                <a:t> - die </a:t>
              </a:r>
              <a:r>
                <a:rPr lang="en-IE" sz="1600" dirty="0" err="1">
                  <a:solidFill>
                    <a:srgbClr val="595959"/>
                  </a:solidFill>
                  <a:effectLst/>
                  <a:latin typeface="Calibri" panose="020F0502020204030204" pitchFamily="34" charset="0"/>
                  <a:cs typeface="Calibri" panose="020F0502020204030204" pitchFamily="34" charset="0"/>
                </a:rPr>
                <a:t>Geschäftsleitung</a:t>
              </a:r>
              <a:r>
                <a:rPr lang="en-IE" sz="1600" dirty="0">
                  <a:solidFill>
                    <a:srgbClr val="595959"/>
                  </a:solidFill>
                  <a:effectLst/>
                  <a:latin typeface="Calibri" panose="020F0502020204030204" pitchFamily="34" charset="0"/>
                  <a:cs typeface="Calibri" panose="020F0502020204030204" pitchFamily="34" charset="0"/>
                </a:rPr>
                <a:t> erstellt </a:t>
              </a:r>
              <a:r>
                <a:rPr lang="en-IE" sz="1600" dirty="0" err="1">
                  <a:solidFill>
                    <a:srgbClr val="595959"/>
                  </a:solidFill>
                  <a:effectLst/>
                  <a:latin typeface="Calibri" panose="020F0502020204030204" pitchFamily="34" charset="0"/>
                  <a:cs typeface="Calibri" panose="020F0502020204030204" pitchFamily="34" charset="0"/>
                </a:rPr>
                <a:t>einen</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Rechenschaftsbericht</a:t>
              </a:r>
              <a:r>
                <a:rPr lang="en-IE" sz="1600" dirty="0">
                  <a:solidFill>
                    <a:srgbClr val="595959"/>
                  </a:solidFill>
                  <a:latin typeface="Calibri" panose="020F0502020204030204" pitchFamily="34" charset="0"/>
                  <a:cs typeface="Calibri" panose="020F0502020204030204" pitchFamily="34" charset="0"/>
                </a:rPr>
                <a:t>, </a:t>
              </a:r>
              <a:r>
                <a:rPr lang="en-IE" sz="1600" dirty="0" err="1">
                  <a:solidFill>
                    <a:srgbClr val="595959"/>
                  </a:solidFill>
                  <a:latin typeface="Calibri" panose="020F0502020204030204" pitchFamily="34" charset="0"/>
                  <a:cs typeface="Calibri" panose="020F0502020204030204" pitchFamily="34" charset="0"/>
                </a:rPr>
                <a:t>welchen</a:t>
              </a:r>
              <a:r>
                <a:rPr lang="en-IE" sz="1600" dirty="0">
                  <a:solidFill>
                    <a:srgbClr val="595959"/>
                  </a:solidFill>
                  <a:latin typeface="Calibri" panose="020F0502020204030204" pitchFamily="34" charset="0"/>
                  <a:cs typeface="Calibri" panose="020F0502020204030204" pitchFamily="34" charset="0"/>
                </a:rPr>
                <a:t> </a:t>
              </a:r>
              <a:r>
                <a:rPr lang="en-IE" sz="1600" dirty="0">
                  <a:solidFill>
                    <a:srgbClr val="595959"/>
                  </a:solidFill>
                  <a:effectLst/>
                  <a:latin typeface="Calibri" panose="020F0502020204030204" pitchFamily="34" charset="0"/>
                  <a:cs typeface="Calibri" panose="020F0502020204030204" pitchFamily="34" charset="0"/>
                </a:rPr>
                <a:t>die </a:t>
              </a:r>
              <a:r>
                <a:rPr lang="en-IE" sz="1600" dirty="0" err="1">
                  <a:solidFill>
                    <a:srgbClr val="595959"/>
                  </a:solidFill>
                  <a:effectLst/>
                  <a:latin typeface="Calibri" panose="020F0502020204030204" pitchFamily="34" charset="0"/>
                  <a:cs typeface="Calibri" panose="020F0502020204030204" pitchFamily="34" charset="0"/>
                </a:rPr>
                <a:t>Prozessberatung</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bei</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Eignung</a:t>
              </a:r>
              <a:r>
                <a:rPr lang="en-IE" sz="1600" dirty="0">
                  <a:solidFill>
                    <a:srgbClr val="595959"/>
                  </a:solidFill>
                  <a:effectLst/>
                  <a:latin typeface="Calibri" panose="020F0502020204030204" pitchFamily="34" charset="0"/>
                  <a:cs typeface="Calibri" panose="020F0502020204030204" pitchFamily="34" charset="0"/>
                </a:rPr>
                <a:t> und </a:t>
              </a:r>
              <a:r>
                <a:rPr lang="en-IE" sz="1600" dirty="0" err="1">
                  <a:solidFill>
                    <a:srgbClr val="595959"/>
                  </a:solidFill>
                  <a:effectLst/>
                  <a:latin typeface="Calibri" panose="020F0502020204030204" pitchFamily="34" charset="0"/>
                  <a:cs typeface="Calibri" panose="020F0502020204030204" pitchFamily="34" charset="0"/>
                </a:rPr>
                <a:t>Überlebensperspektive</a:t>
              </a:r>
              <a:r>
                <a:rPr lang="en-IE" sz="1600" dirty="0">
                  <a:solidFill>
                    <a:srgbClr val="595959"/>
                  </a:solidFill>
                  <a:latin typeface="Calibri" panose="020F0502020204030204" pitchFamily="34" charset="0"/>
                  <a:cs typeface="Calibri" panose="020F0502020204030204" pitchFamily="34" charset="0"/>
                </a:rPr>
                <a:t> des </a:t>
              </a:r>
              <a:r>
                <a:rPr lang="en-IE" sz="1600" dirty="0" err="1">
                  <a:solidFill>
                    <a:srgbClr val="595959"/>
                  </a:solidFill>
                  <a:latin typeface="Calibri" panose="020F0502020204030204" pitchFamily="34" charset="0"/>
                  <a:cs typeface="Calibri" panose="020F0502020204030204" pitchFamily="34" charset="0"/>
                </a:rPr>
                <a:t>Unternehmens</a:t>
              </a:r>
              <a:r>
                <a:rPr lang="en-IE" sz="1600" dirty="0">
                  <a:solidFill>
                    <a:srgbClr val="595959"/>
                  </a:solidFill>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vervollständigt</a:t>
              </a:r>
              <a:endParaRPr lang="en-IE" sz="1600" dirty="0">
                <a:solidFill>
                  <a:srgbClr val="595959"/>
                </a:solidFill>
                <a:effectLst/>
                <a:latin typeface="Calibri" panose="020F0502020204030204" pitchFamily="34" charset="0"/>
                <a:cs typeface="Calibri" panose="020F0502020204030204" pitchFamily="34" charset="0"/>
              </a:endParaRPr>
            </a:p>
          </p:txBody>
        </p:sp>
      </p:grpSp>
      <p:sp>
        <p:nvSpPr>
          <p:cNvPr id="983" name="Text Placeholder 2">
            <a:extLst>
              <a:ext uri="{FF2B5EF4-FFF2-40B4-BE49-F238E27FC236}">
                <a16:creationId xmlns:a16="http://schemas.microsoft.com/office/drawing/2014/main" id="{3506B4E5-0CC1-22F2-FFF9-E9C4022F08C4}"/>
              </a:ext>
            </a:extLst>
          </p:cNvPr>
          <p:cNvSpPr txBox="1">
            <a:spLocks/>
          </p:cNvSpPr>
          <p:nvPr/>
        </p:nvSpPr>
        <p:spPr>
          <a:xfrm>
            <a:off x="529758" y="642972"/>
            <a:ext cx="8046683" cy="58222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solidFill>
                  <a:srgbClr val="B41F7A"/>
                </a:solidFill>
                <a:effectLst/>
                <a:latin typeface="Calibri" panose="020F0502020204030204" pitchFamily="34" charset="0"/>
                <a:cs typeface="Calibri" panose="020F0502020204030204" pitchFamily="34" charset="0"/>
              </a:rPr>
              <a:t>SCARP-</a:t>
            </a:r>
            <a:r>
              <a:rPr lang="en-IE" b="1" dirty="0" err="1">
                <a:solidFill>
                  <a:srgbClr val="B41F7A"/>
                </a:solidFill>
                <a:effectLst/>
                <a:latin typeface="Calibri" panose="020F0502020204030204" pitchFamily="34" charset="0"/>
                <a:cs typeface="Calibri" panose="020F0502020204030204" pitchFamily="34" charset="0"/>
              </a:rPr>
              <a:t>Zeitleiste</a:t>
            </a:r>
            <a:r>
              <a:rPr lang="en-IE" b="1" dirty="0">
                <a:solidFill>
                  <a:srgbClr val="B41F7A"/>
                </a:solidFill>
                <a:effectLst/>
                <a:latin typeface="Calibri" panose="020F0502020204030204" pitchFamily="34" charset="0"/>
                <a:cs typeface="Calibri" panose="020F0502020204030204" pitchFamily="34" charset="0"/>
              </a:rPr>
              <a:t> (IRLAND)</a:t>
            </a:r>
          </a:p>
        </p:txBody>
      </p:sp>
      <p:grpSp>
        <p:nvGrpSpPr>
          <p:cNvPr id="986" name="Group 985">
            <a:extLst>
              <a:ext uri="{FF2B5EF4-FFF2-40B4-BE49-F238E27FC236}">
                <a16:creationId xmlns:a16="http://schemas.microsoft.com/office/drawing/2014/main" id="{49D8913A-0B9C-F758-4DA1-2B34095E1280}"/>
              </a:ext>
            </a:extLst>
          </p:cNvPr>
          <p:cNvGrpSpPr/>
          <p:nvPr/>
        </p:nvGrpSpPr>
        <p:grpSpPr>
          <a:xfrm>
            <a:off x="4657963" y="2096816"/>
            <a:ext cx="3506695" cy="3519434"/>
            <a:chOff x="614855" y="2096816"/>
            <a:chExt cx="3506695" cy="3519434"/>
          </a:xfrm>
        </p:grpSpPr>
        <p:sp>
          <p:nvSpPr>
            <p:cNvPr id="987" name="Oval 986">
              <a:extLst>
                <a:ext uri="{FF2B5EF4-FFF2-40B4-BE49-F238E27FC236}">
                  <a16:creationId xmlns:a16="http://schemas.microsoft.com/office/drawing/2014/main" id="{B1966C2B-0102-2FE1-3D0B-84AC7D278441}"/>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TextBox 987">
              <a:extLst>
                <a:ext uri="{FF2B5EF4-FFF2-40B4-BE49-F238E27FC236}">
                  <a16:creationId xmlns:a16="http://schemas.microsoft.com/office/drawing/2014/main" id="{5E68CF93-7262-477D-C706-3991715F0C1E}"/>
                </a:ext>
              </a:extLst>
            </p:cNvPr>
            <p:cNvSpPr txBox="1"/>
            <p:nvPr/>
          </p:nvSpPr>
          <p:spPr>
            <a:xfrm>
              <a:off x="614855" y="2305188"/>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Tag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1-28</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9" name="TextBox 988">
              <a:extLst>
                <a:ext uri="{FF2B5EF4-FFF2-40B4-BE49-F238E27FC236}">
                  <a16:creationId xmlns:a16="http://schemas.microsoft.com/office/drawing/2014/main" id="{16AF7534-AE33-ACE7-0FFB-6BC37250E993}"/>
                </a:ext>
              </a:extLst>
            </p:cNvPr>
            <p:cNvSpPr txBox="1"/>
            <p:nvPr/>
          </p:nvSpPr>
          <p:spPr>
            <a:xfrm>
              <a:off x="614855" y="3446672"/>
              <a:ext cx="3506695" cy="865365"/>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Verwaltungsrat beschließt die </a:t>
              </a:r>
              <a:r>
                <a:rPr lang="en-IE" sz="2000" b="1" dirty="0" err="1">
                  <a:solidFill>
                    <a:srgbClr val="F16924"/>
                  </a:solidFill>
                  <a:effectLst/>
                  <a:latin typeface="Calibri" panose="020F0502020204030204" pitchFamily="34" charset="0"/>
                  <a:cs typeface="Calibri" panose="020F0502020204030204" pitchFamily="34" charset="0"/>
                </a:rPr>
                <a:t>Ernennung</a:t>
              </a:r>
              <a:r>
                <a:rPr lang="en-IE" sz="2000" b="1" dirty="0">
                  <a:solidFill>
                    <a:srgbClr val="F16924"/>
                  </a:solidFill>
                  <a:effectLst/>
                  <a:latin typeface="Calibri" panose="020F0502020204030204" pitchFamily="34" charset="0"/>
                  <a:cs typeface="Calibri" panose="020F0502020204030204" pitchFamily="34" charset="0"/>
                </a:rPr>
                <a:t> </a:t>
              </a:r>
              <a:r>
                <a:rPr lang="en-IE" sz="2000" b="1" dirty="0" err="1">
                  <a:solidFill>
                    <a:srgbClr val="F16924"/>
                  </a:solidFill>
                  <a:effectLst/>
                  <a:latin typeface="Calibri" panose="020F0502020204030204" pitchFamily="34" charset="0"/>
                  <a:cs typeface="Calibri" panose="020F0502020204030204" pitchFamily="34" charset="0"/>
                </a:rPr>
                <a:t>eines</a:t>
              </a:r>
              <a:r>
                <a:rPr lang="en-IE" sz="2000" b="1" dirty="0">
                  <a:solidFill>
                    <a:srgbClr val="F16924"/>
                  </a:solidFill>
                  <a:effectLst/>
                  <a:latin typeface="Calibri" panose="020F0502020204030204" pitchFamily="34" charset="0"/>
                  <a:cs typeface="Calibri" panose="020F0502020204030204" pitchFamily="34" charset="0"/>
                </a:rPr>
                <a:t>/</a:t>
              </a:r>
              <a:r>
                <a:rPr lang="en-IE" sz="2000" b="1" dirty="0" err="1">
                  <a:solidFill>
                    <a:srgbClr val="F16924"/>
                  </a:solidFill>
                  <a:effectLst/>
                  <a:latin typeface="Calibri" panose="020F0502020204030204" pitchFamily="34" charset="0"/>
                  <a:cs typeface="Calibri" panose="020F0502020204030204" pitchFamily="34" charset="0"/>
                </a:rPr>
                <a:t>einer</a:t>
              </a:r>
              <a:r>
                <a:rPr lang="en-IE" sz="2000" b="1" dirty="0">
                  <a:solidFill>
                    <a:srgbClr val="F16924"/>
                  </a:solidFill>
                  <a:effectLst/>
                  <a:latin typeface="Calibri" panose="020F0502020204030204" pitchFamily="34" charset="0"/>
                  <a:cs typeface="Calibri" panose="020F0502020204030204" pitchFamily="34" charset="0"/>
                </a:rPr>
                <a:t> </a:t>
              </a:r>
              <a:r>
                <a:rPr lang="en-IE" sz="2000" b="1" dirty="0" err="1">
                  <a:solidFill>
                    <a:srgbClr val="F16924"/>
                  </a:solidFill>
                  <a:effectLst/>
                  <a:latin typeface="Calibri" panose="020F0502020204030204" pitchFamily="34" charset="0"/>
                  <a:cs typeface="Calibri" panose="020F0502020204030204" pitchFamily="34" charset="0"/>
                </a:rPr>
                <a:t>Prozessberater:in</a:t>
              </a:r>
              <a:endParaRPr lang="en-IE" sz="2000" b="1" dirty="0">
                <a:solidFill>
                  <a:srgbClr val="F16924"/>
                </a:solidFill>
                <a:effectLst/>
                <a:latin typeface="Calibri" panose="020F0502020204030204" pitchFamily="34" charset="0"/>
                <a:cs typeface="Calibri" panose="020F0502020204030204" pitchFamily="34" charset="0"/>
              </a:endParaRPr>
            </a:p>
          </p:txBody>
        </p:sp>
        <p:sp>
          <p:nvSpPr>
            <p:cNvPr id="990" name="TextBox 989">
              <a:extLst>
                <a:ext uri="{FF2B5EF4-FFF2-40B4-BE49-F238E27FC236}">
                  <a16:creationId xmlns:a16="http://schemas.microsoft.com/office/drawing/2014/main" id="{CFF0462E-113E-DE12-34FB-71DF8A2698C3}"/>
                </a:ext>
              </a:extLst>
            </p:cNvPr>
            <p:cNvSpPr txBox="1"/>
            <p:nvPr/>
          </p:nvSpPr>
          <p:spPr>
            <a:xfrm>
              <a:off x="630621" y="4495174"/>
              <a:ext cx="3011213" cy="1121076"/>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Der/die </a:t>
              </a:r>
              <a:r>
                <a:rPr lang="en-IE" sz="1600" dirty="0" err="1">
                  <a:solidFill>
                    <a:srgbClr val="595959"/>
                  </a:solidFill>
                  <a:effectLst/>
                  <a:latin typeface="Calibri" panose="020F0502020204030204" pitchFamily="34" charset="0"/>
                  <a:cs typeface="Calibri" panose="020F0502020204030204" pitchFamily="34" charset="0"/>
                </a:rPr>
                <a:t>Prozessberater:in</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beginnt</a:t>
              </a:r>
              <a:r>
                <a:rPr lang="en-IE" sz="1600" dirty="0">
                  <a:solidFill>
                    <a:srgbClr val="595959"/>
                  </a:solidFill>
                  <a:effectLst/>
                  <a:latin typeface="Calibri" panose="020F0502020204030204" pitchFamily="34" charset="0"/>
                  <a:cs typeface="Calibri" panose="020F0502020204030204" pitchFamily="34" charset="0"/>
                </a:rPr>
                <a:t> mit der Ausarbeitung eines Sanierungsplans für das Unternehmen</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grpSp>
        <p:nvGrpSpPr>
          <p:cNvPr id="991" name="Group 990">
            <a:extLst>
              <a:ext uri="{FF2B5EF4-FFF2-40B4-BE49-F238E27FC236}">
                <a16:creationId xmlns:a16="http://schemas.microsoft.com/office/drawing/2014/main" id="{773D04D0-473D-7CE9-031E-FC7E00B03255}"/>
              </a:ext>
            </a:extLst>
          </p:cNvPr>
          <p:cNvGrpSpPr/>
          <p:nvPr/>
        </p:nvGrpSpPr>
        <p:grpSpPr>
          <a:xfrm>
            <a:off x="8701072" y="2096816"/>
            <a:ext cx="3311256" cy="3700829"/>
            <a:chOff x="614856" y="2096816"/>
            <a:chExt cx="3311256" cy="3700829"/>
          </a:xfrm>
        </p:grpSpPr>
        <p:sp>
          <p:nvSpPr>
            <p:cNvPr id="992" name="Oval 991">
              <a:extLst>
                <a:ext uri="{FF2B5EF4-FFF2-40B4-BE49-F238E27FC236}">
                  <a16:creationId xmlns:a16="http://schemas.microsoft.com/office/drawing/2014/main" id="{DE004987-E8AC-7F59-CB1C-1E83BA7CFCED}"/>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TextBox 992">
              <a:extLst>
                <a:ext uri="{FF2B5EF4-FFF2-40B4-BE49-F238E27FC236}">
                  <a16:creationId xmlns:a16="http://schemas.microsoft.com/office/drawing/2014/main" id="{29043505-E60C-16BD-D82F-6C50B996C194}"/>
                </a:ext>
              </a:extLst>
            </p:cNvPr>
            <p:cNvSpPr txBox="1"/>
            <p:nvPr/>
          </p:nvSpPr>
          <p:spPr>
            <a:xfrm>
              <a:off x="630621" y="2279136"/>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Tag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35</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94" name="TextBox 993">
              <a:extLst>
                <a:ext uri="{FF2B5EF4-FFF2-40B4-BE49-F238E27FC236}">
                  <a16:creationId xmlns:a16="http://schemas.microsoft.com/office/drawing/2014/main" id="{2B6A5ED3-5AA6-2F95-A121-40ECAF5233CD}"/>
                </a:ext>
              </a:extLst>
            </p:cNvPr>
            <p:cNvSpPr txBox="1"/>
            <p:nvPr/>
          </p:nvSpPr>
          <p:spPr>
            <a:xfrm>
              <a:off x="614856" y="3454283"/>
              <a:ext cx="3311256" cy="865365"/>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Benachrichtigung der </a:t>
              </a:r>
              <a:r>
                <a:rPr lang="en-IE" sz="2000" b="1" dirty="0" err="1">
                  <a:solidFill>
                    <a:srgbClr val="F16924"/>
                  </a:solidFill>
                  <a:effectLst/>
                  <a:latin typeface="Calibri" panose="020F0502020204030204" pitchFamily="34" charset="0"/>
                  <a:cs typeface="Calibri" panose="020F0502020204030204" pitchFamily="34" charset="0"/>
                </a:rPr>
                <a:t>Gläubiger</a:t>
              </a:r>
              <a:r>
                <a:rPr lang="en-IE" sz="2000" b="1" dirty="0">
                  <a:solidFill>
                    <a:srgbClr val="F16924"/>
                  </a:solidFill>
                  <a:effectLst/>
                  <a:latin typeface="Calibri" panose="020F0502020204030204" pitchFamily="34" charset="0"/>
                  <a:cs typeface="Calibri" panose="020F0502020204030204" pitchFamily="34" charset="0"/>
                </a:rPr>
                <a:t> </a:t>
              </a:r>
              <a:r>
                <a:rPr lang="en-IE" sz="2000" b="1" dirty="0" err="1">
                  <a:solidFill>
                    <a:srgbClr val="F16924"/>
                  </a:solidFill>
                  <a:effectLst/>
                  <a:latin typeface="Calibri" panose="020F0502020204030204" pitchFamily="34" charset="0"/>
                  <a:cs typeface="Calibri" panose="020F0502020204030204" pitchFamily="34" charset="0"/>
                </a:rPr>
                <a:t>über</a:t>
              </a:r>
              <a:r>
                <a:rPr lang="en-IE" sz="2000" b="1" dirty="0">
                  <a:solidFill>
                    <a:srgbClr val="F16924"/>
                  </a:solidFill>
                  <a:effectLst/>
                  <a:latin typeface="Calibri" panose="020F0502020204030204" pitchFamily="34" charset="0"/>
                  <a:cs typeface="Calibri" panose="020F0502020204030204" pitchFamily="34" charset="0"/>
                </a:rPr>
                <a:t> </a:t>
              </a:r>
            </a:p>
            <a:p>
              <a:pPr>
                <a:lnSpc>
                  <a:spcPts val="2020"/>
                </a:lnSpc>
              </a:pPr>
              <a:r>
                <a:rPr lang="en-IE" sz="2000" b="1" dirty="0" err="1">
                  <a:solidFill>
                    <a:srgbClr val="F16924"/>
                  </a:solidFill>
                  <a:effectLst/>
                  <a:latin typeface="Calibri" panose="020F0502020204030204" pitchFamily="34" charset="0"/>
                  <a:cs typeface="Calibri" panose="020F0502020204030204" pitchFamily="34" charset="0"/>
                </a:rPr>
                <a:t>auszuschließende</a:t>
              </a:r>
              <a:r>
                <a:rPr lang="en-IE" sz="2000" b="1" dirty="0">
                  <a:solidFill>
                    <a:srgbClr val="F16924"/>
                  </a:solidFill>
                  <a:effectLst/>
                  <a:latin typeface="Calibri" panose="020F0502020204030204" pitchFamily="34" charset="0"/>
                  <a:cs typeface="Calibri" panose="020F0502020204030204" pitchFamily="34" charset="0"/>
                </a:rPr>
                <a:t> Schulden</a:t>
              </a:r>
            </a:p>
          </p:txBody>
        </p:sp>
        <p:sp>
          <p:nvSpPr>
            <p:cNvPr id="995" name="TextBox 994">
              <a:extLst>
                <a:ext uri="{FF2B5EF4-FFF2-40B4-BE49-F238E27FC236}">
                  <a16:creationId xmlns:a16="http://schemas.microsoft.com/office/drawing/2014/main" id="{7DAF814A-4252-5150-A24B-249B33152C03}"/>
                </a:ext>
              </a:extLst>
            </p:cNvPr>
            <p:cNvSpPr txBox="1"/>
            <p:nvPr/>
          </p:nvSpPr>
          <p:spPr>
            <a:xfrm>
              <a:off x="630621" y="4471384"/>
              <a:ext cx="3160738" cy="1326261"/>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Die </a:t>
              </a:r>
              <a:r>
                <a:rPr lang="en-IE" sz="1600" dirty="0" err="1">
                  <a:solidFill>
                    <a:srgbClr val="595959"/>
                  </a:solidFill>
                  <a:effectLst/>
                  <a:latin typeface="Calibri" panose="020F0502020204030204" pitchFamily="34" charset="0"/>
                  <a:cs typeface="Calibri" panose="020F0502020204030204" pitchFamily="34" charset="0"/>
                </a:rPr>
                <a:t>Prozessberatung</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benachrichtigt</a:t>
              </a:r>
              <a:r>
                <a:rPr lang="en-IE" sz="1600" dirty="0">
                  <a:solidFill>
                    <a:srgbClr val="595959"/>
                  </a:solidFill>
                  <a:effectLst/>
                  <a:latin typeface="Calibri" panose="020F0502020204030204" pitchFamily="34" charset="0"/>
                  <a:cs typeface="Calibri" panose="020F0502020204030204" pitchFamily="34" charset="0"/>
                </a:rPr>
                <a:t> alle </a:t>
              </a:r>
              <a:r>
                <a:rPr lang="en-IE" sz="1600" dirty="0" err="1">
                  <a:solidFill>
                    <a:srgbClr val="595959"/>
                  </a:solidFill>
                  <a:effectLst/>
                  <a:latin typeface="Calibri" panose="020F0502020204030204" pitchFamily="34" charset="0"/>
                  <a:cs typeface="Calibri" panose="020F0502020204030204" pitchFamily="34" charset="0"/>
                </a:rPr>
                <a:t>Gläubiger</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zu</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vollstreckbaren</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Forderungen</a:t>
              </a:r>
              <a:r>
                <a:rPr lang="en-IE" sz="1600" dirty="0">
                  <a:solidFill>
                    <a:srgbClr val="595959"/>
                  </a:solidFill>
                  <a:effectLst/>
                  <a:latin typeface="Calibri" panose="020F0502020204030204" pitchFamily="34" charset="0"/>
                  <a:cs typeface="Calibri" panose="020F0502020204030204" pitchFamily="34" charset="0"/>
                </a:rPr>
                <a:t> und </a:t>
              </a:r>
              <a:r>
                <a:rPr lang="en-IE" sz="1600" dirty="0" err="1">
                  <a:solidFill>
                    <a:srgbClr val="595959"/>
                  </a:solidFill>
                  <a:effectLst/>
                  <a:latin typeface="Calibri" panose="020F0502020204030204" pitchFamily="34" charset="0"/>
                  <a:cs typeface="Calibri" panose="020F0502020204030204" pitchFamily="34" charset="0"/>
                </a:rPr>
                <a:t>ob</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diese</a:t>
              </a:r>
              <a:r>
                <a:rPr lang="en-IE" sz="1600" dirty="0">
                  <a:solidFill>
                    <a:srgbClr val="595959"/>
                  </a:solidFill>
                  <a:effectLst/>
                  <a:latin typeface="Calibri" panose="020F0502020204030204" pitchFamily="34" charset="0"/>
                  <a:cs typeface="Calibri" panose="020F0502020204030204" pitchFamily="34" charset="0"/>
                </a:rPr>
                <a:t> im Rahmen des Sanierungsplans in Anspruch genommen werden sollen</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89486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7" name="Straight Connector 976">
            <a:extLst>
              <a:ext uri="{FF2B5EF4-FFF2-40B4-BE49-F238E27FC236}">
                <a16:creationId xmlns:a16="http://schemas.microsoft.com/office/drawing/2014/main" id="{438D9EF9-4A4C-347C-2ACA-3E22786118D5}"/>
              </a:ext>
            </a:extLst>
          </p:cNvPr>
          <p:cNvCxnSpPr>
            <a:cxnSpLocks/>
          </p:cNvCxnSpPr>
          <p:nvPr/>
        </p:nvCxnSpPr>
        <p:spPr>
          <a:xfrm>
            <a:off x="0" y="2398538"/>
            <a:ext cx="9364717"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985" name="Group 984">
            <a:extLst>
              <a:ext uri="{FF2B5EF4-FFF2-40B4-BE49-F238E27FC236}">
                <a16:creationId xmlns:a16="http://schemas.microsoft.com/office/drawing/2014/main" id="{E7C21392-A1D5-264D-7A5A-DB095ED982B7}"/>
              </a:ext>
            </a:extLst>
          </p:cNvPr>
          <p:cNvGrpSpPr/>
          <p:nvPr/>
        </p:nvGrpSpPr>
        <p:grpSpPr>
          <a:xfrm>
            <a:off x="614855" y="1744272"/>
            <a:ext cx="3506695" cy="4000729"/>
            <a:chOff x="614855" y="2096816"/>
            <a:chExt cx="3506695" cy="4000729"/>
          </a:xfrm>
        </p:grpSpPr>
        <p:sp>
          <p:nvSpPr>
            <p:cNvPr id="978" name="Oval 977">
              <a:extLst>
                <a:ext uri="{FF2B5EF4-FFF2-40B4-BE49-F238E27FC236}">
                  <a16:creationId xmlns:a16="http://schemas.microsoft.com/office/drawing/2014/main" id="{B1AC05C5-9B9C-4B67-120A-EAF6C1BC3994}"/>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TextBox 979">
              <a:extLst>
                <a:ext uri="{FF2B5EF4-FFF2-40B4-BE49-F238E27FC236}">
                  <a16:creationId xmlns:a16="http://schemas.microsoft.com/office/drawing/2014/main" id="{FA9182E8-BCFC-DA88-6766-D86C0A901559}"/>
                </a:ext>
              </a:extLst>
            </p:cNvPr>
            <p:cNvSpPr txBox="1"/>
            <p:nvPr/>
          </p:nvSpPr>
          <p:spPr>
            <a:xfrm>
              <a:off x="614855" y="2309191"/>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Tag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42</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1" name="TextBox 980">
              <a:extLst>
                <a:ext uri="{FF2B5EF4-FFF2-40B4-BE49-F238E27FC236}">
                  <a16:creationId xmlns:a16="http://schemas.microsoft.com/office/drawing/2014/main" id="{83BD266D-29AB-B3F2-4E7C-F458479313B2}"/>
                </a:ext>
              </a:extLst>
            </p:cNvPr>
            <p:cNvSpPr txBox="1"/>
            <p:nvPr/>
          </p:nvSpPr>
          <p:spPr>
            <a:xfrm>
              <a:off x="614855" y="3523220"/>
              <a:ext cx="3506695" cy="1121846"/>
            </a:xfrm>
            <a:prstGeom prst="rect">
              <a:avLst/>
            </a:prstGeom>
            <a:noFill/>
          </p:spPr>
          <p:txBody>
            <a:bodyPr wrap="square">
              <a:spAutoFit/>
            </a:bodyPr>
            <a:lstStyle/>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Einberufung von Sitzungen der</a:t>
              </a:r>
            </a:p>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Mitglieder und </a:t>
              </a:r>
              <a:r>
                <a:rPr lang="en-IE" sz="2000" b="1" dirty="0" err="1">
                  <a:solidFill>
                    <a:srgbClr val="F16924"/>
                  </a:solidFill>
                  <a:effectLst/>
                  <a:latin typeface="Calibri" panose="020F0502020204030204" pitchFamily="34" charset="0"/>
                  <a:cs typeface="Calibri" panose="020F0502020204030204" pitchFamily="34" charset="0"/>
                </a:rPr>
                <a:t>Gläubiger</a:t>
              </a:r>
              <a:endParaRPr lang="en-IE" sz="2000" b="1" dirty="0">
                <a:solidFill>
                  <a:srgbClr val="F16924"/>
                </a:solidFill>
                <a:effectLst/>
                <a:latin typeface="Calibri" panose="020F0502020204030204" pitchFamily="34" charset="0"/>
                <a:cs typeface="Calibri" panose="020F0502020204030204" pitchFamily="34" charset="0"/>
              </a:endParaRPr>
            </a:p>
            <a:p>
              <a:pPr>
                <a:lnSpc>
                  <a:spcPts val="2020"/>
                </a:lnSpc>
              </a:pPr>
              <a:r>
                <a:rPr lang="en-IE" sz="2000" b="1" dirty="0" err="1">
                  <a:solidFill>
                    <a:srgbClr val="F16924"/>
                  </a:solidFill>
                  <a:latin typeface="Calibri" panose="020F0502020204030204" pitchFamily="34" charset="0"/>
                  <a:cs typeface="Calibri" panose="020F0502020204030204" pitchFamily="34" charset="0"/>
                </a:rPr>
                <a:t>z</a:t>
              </a:r>
              <a:r>
                <a:rPr lang="en-IE" sz="2000" b="1" dirty="0" err="1">
                  <a:solidFill>
                    <a:srgbClr val="F16924"/>
                  </a:solidFill>
                  <a:effectLst/>
                  <a:latin typeface="Calibri" panose="020F0502020204030204" pitchFamily="34" charset="0"/>
                  <a:cs typeface="Calibri" panose="020F0502020204030204" pitchFamily="34" charset="0"/>
                </a:rPr>
                <a:t>ur</a:t>
              </a:r>
              <a:r>
                <a:rPr lang="en-IE" sz="2000" b="1" dirty="0">
                  <a:solidFill>
                    <a:srgbClr val="F16924"/>
                  </a:solidFill>
                  <a:effectLst/>
                  <a:latin typeface="Calibri" panose="020F0502020204030204" pitchFamily="34" charset="0"/>
                  <a:cs typeface="Calibri" panose="020F0502020204030204" pitchFamily="34" charset="0"/>
                </a:rPr>
                <a:t> </a:t>
              </a:r>
              <a:r>
                <a:rPr lang="en-IE" sz="2000" b="1" dirty="0" err="1">
                  <a:solidFill>
                    <a:srgbClr val="F16924"/>
                  </a:solidFill>
                  <a:effectLst/>
                  <a:latin typeface="Calibri" panose="020F0502020204030204" pitchFamily="34" charset="0"/>
                  <a:cs typeface="Calibri" panose="020F0502020204030204" pitchFamily="34" charset="0"/>
                </a:rPr>
                <a:t>Genehmigung</a:t>
              </a:r>
              <a:r>
                <a:rPr lang="en-IE" sz="2000" b="1" dirty="0">
                  <a:solidFill>
                    <a:srgbClr val="F16924"/>
                  </a:solidFill>
                  <a:effectLst/>
                  <a:latin typeface="Calibri" panose="020F0502020204030204" pitchFamily="34" charset="0"/>
                  <a:cs typeface="Calibri" panose="020F0502020204030204" pitchFamily="34" charset="0"/>
                </a:rPr>
                <a:t> des </a:t>
              </a:r>
              <a:r>
                <a:rPr lang="en-IE" sz="2000" b="1" dirty="0" err="1">
                  <a:solidFill>
                    <a:srgbClr val="F16924"/>
                  </a:solidFill>
                  <a:effectLst/>
                  <a:latin typeface="Calibri" panose="020F0502020204030204" pitchFamily="34" charset="0"/>
                  <a:cs typeface="Calibri" panose="020F0502020204030204" pitchFamily="34" charset="0"/>
                </a:rPr>
                <a:t>Sanierungsplans</a:t>
              </a:r>
              <a:endParaRPr lang="en-IE" sz="2000" b="1" dirty="0">
                <a:solidFill>
                  <a:srgbClr val="F16924"/>
                </a:solidFill>
                <a:effectLst/>
                <a:latin typeface="Calibri" panose="020F0502020204030204" pitchFamily="34" charset="0"/>
                <a:cs typeface="Calibri" panose="020F0502020204030204" pitchFamily="34" charset="0"/>
              </a:endParaRPr>
            </a:p>
          </p:txBody>
        </p:sp>
        <p:sp>
          <p:nvSpPr>
            <p:cNvPr id="982" name="TextBox 981">
              <a:extLst>
                <a:ext uri="{FF2B5EF4-FFF2-40B4-BE49-F238E27FC236}">
                  <a16:creationId xmlns:a16="http://schemas.microsoft.com/office/drawing/2014/main" id="{F442B44E-3543-7C13-2CE8-6823DBA22764}"/>
                </a:ext>
              </a:extLst>
            </p:cNvPr>
            <p:cNvSpPr txBox="1"/>
            <p:nvPr/>
          </p:nvSpPr>
          <p:spPr>
            <a:xfrm>
              <a:off x="614855" y="4771284"/>
              <a:ext cx="3361722" cy="1326261"/>
            </a:xfrm>
            <a:prstGeom prst="rect">
              <a:avLst/>
            </a:prstGeom>
            <a:noFill/>
          </p:spPr>
          <p:txBody>
            <a:bodyPr wrap="square">
              <a:spAutoFit/>
            </a:bodyPr>
            <a:lstStyle/>
            <a:p>
              <a:pPr>
                <a:lnSpc>
                  <a:spcPts val="1620"/>
                </a:lnSpc>
              </a:pPr>
              <a:r>
                <a:rPr lang="en-IE" sz="1600" dirty="0" err="1">
                  <a:solidFill>
                    <a:srgbClr val="595959"/>
                  </a:solidFill>
                  <a:effectLst/>
                  <a:latin typeface="Calibri" panose="020F0502020204030204" pitchFamily="34" charset="0"/>
                  <a:cs typeface="Calibri" panose="020F0502020204030204" pitchFamily="34" charset="0"/>
                </a:rPr>
                <a:t>Verfahrensberater:in</a:t>
              </a:r>
              <a:r>
                <a:rPr lang="en-IE" sz="1600" dirty="0">
                  <a:solidFill>
                    <a:srgbClr val="595959"/>
                  </a:solidFill>
                  <a:effectLst/>
                  <a:latin typeface="Calibri" panose="020F0502020204030204" pitchFamily="34" charset="0"/>
                  <a:cs typeface="Calibri" panose="020F0502020204030204" pitchFamily="34" charset="0"/>
                </a:rPr>
                <a:t> beruft Mitglieder- und </a:t>
              </a:r>
              <a:r>
                <a:rPr lang="en-IE" sz="1600" dirty="0" err="1">
                  <a:solidFill>
                    <a:srgbClr val="595959"/>
                  </a:solidFill>
                  <a:effectLst/>
                  <a:latin typeface="Calibri" panose="020F0502020204030204" pitchFamily="34" charset="0"/>
                  <a:cs typeface="Calibri" panose="020F0502020204030204" pitchFamily="34" charset="0"/>
                </a:rPr>
                <a:t>Gläubigerver-sammlungen</a:t>
              </a:r>
              <a:r>
                <a:rPr lang="en-IE" sz="1600" dirty="0">
                  <a:solidFill>
                    <a:srgbClr val="595959"/>
                  </a:solidFill>
                  <a:effectLst/>
                  <a:latin typeface="Calibri" panose="020F0502020204030204" pitchFamily="34" charset="0"/>
                  <a:cs typeface="Calibri" panose="020F0502020204030204" pitchFamily="34" charset="0"/>
                </a:rPr>
                <a:t> ein, um den Sanierungsplan zu </a:t>
              </a:r>
              <a:r>
                <a:rPr lang="en-IE" sz="1600" dirty="0" err="1">
                  <a:solidFill>
                    <a:srgbClr val="595959"/>
                  </a:solidFill>
                  <a:effectLst/>
                  <a:latin typeface="Calibri" panose="020F0502020204030204" pitchFamily="34" charset="0"/>
                  <a:cs typeface="Calibri" panose="020F0502020204030204" pitchFamily="34" charset="0"/>
                </a:rPr>
                <a:t>genehmigen</a:t>
              </a:r>
              <a:r>
                <a:rPr lang="en-IE" sz="1600" dirty="0">
                  <a:solidFill>
                    <a:srgbClr val="595959"/>
                  </a:solidFill>
                  <a:effectLst/>
                  <a:latin typeface="Calibri" panose="020F0502020204030204" pitchFamily="34" charset="0"/>
                  <a:cs typeface="Calibri" panose="020F0502020204030204" pitchFamily="34" charset="0"/>
                </a:rPr>
                <a:t> </a:t>
              </a:r>
            </a:p>
            <a:p>
              <a:pPr>
                <a:lnSpc>
                  <a:spcPts val="1620"/>
                </a:lnSpc>
              </a:pPr>
              <a:r>
                <a:rPr lang="en-IE" sz="1600" dirty="0">
                  <a:solidFill>
                    <a:srgbClr val="595959"/>
                  </a:solidFill>
                  <a:latin typeface="Calibri" panose="020F0502020204030204" pitchFamily="34" charset="0"/>
                  <a:cs typeface="Calibri" panose="020F0502020204030204" pitchFamily="34" charset="0"/>
                </a:rPr>
                <a:t>(</a:t>
              </a:r>
              <a:r>
                <a:rPr lang="en-IE" sz="1600" dirty="0">
                  <a:solidFill>
                    <a:srgbClr val="595959"/>
                  </a:solidFill>
                  <a:effectLst/>
                  <a:latin typeface="Calibri" panose="020F0502020204030204" pitchFamily="34" charset="0"/>
                  <a:cs typeface="Calibri" panose="020F0502020204030204" pitchFamily="34" charset="0"/>
                </a:rPr>
                <a:t>7-tägige </a:t>
              </a:r>
              <a:r>
                <a:rPr lang="en-IE" sz="1600" dirty="0" err="1">
                  <a:solidFill>
                    <a:srgbClr val="595959"/>
                  </a:solidFill>
                  <a:effectLst/>
                  <a:latin typeface="Calibri" panose="020F0502020204030204" pitchFamily="34" charset="0"/>
                  <a:cs typeface="Calibri" panose="020F0502020204030204" pitchFamily="34" charset="0"/>
                </a:rPr>
                <a:t>Ankündigungspflicht</a:t>
              </a:r>
              <a:r>
                <a:rPr lang="en-IE" sz="1600" dirty="0">
                  <a:solidFill>
                    <a:srgbClr val="595959"/>
                  </a:solidFill>
                  <a:effectLst/>
                  <a:latin typeface="Calibri" panose="020F0502020204030204" pitchFamily="34" charset="0"/>
                  <a:cs typeface="Calibri" panose="020F0502020204030204" pitchFamily="34" charset="0"/>
                </a:rPr>
                <a:t>)</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sp>
        <p:nvSpPr>
          <p:cNvPr id="983" name="Text Placeholder 2">
            <a:extLst>
              <a:ext uri="{FF2B5EF4-FFF2-40B4-BE49-F238E27FC236}">
                <a16:creationId xmlns:a16="http://schemas.microsoft.com/office/drawing/2014/main" id="{3506B4E5-0CC1-22F2-FFF9-E9C4022F08C4}"/>
              </a:ext>
            </a:extLst>
          </p:cNvPr>
          <p:cNvSpPr txBox="1">
            <a:spLocks/>
          </p:cNvSpPr>
          <p:nvPr/>
        </p:nvSpPr>
        <p:spPr>
          <a:xfrm>
            <a:off x="529758" y="642972"/>
            <a:ext cx="8046683" cy="58222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solidFill>
                  <a:srgbClr val="B41F7A"/>
                </a:solidFill>
                <a:effectLst/>
                <a:latin typeface="Calibri" panose="020F0502020204030204" pitchFamily="34" charset="0"/>
                <a:cs typeface="Calibri" panose="020F0502020204030204" pitchFamily="34" charset="0"/>
              </a:rPr>
              <a:t>SCARP-</a:t>
            </a:r>
            <a:r>
              <a:rPr lang="en-IE" b="1" dirty="0" err="1">
                <a:solidFill>
                  <a:srgbClr val="B41F7A"/>
                </a:solidFill>
                <a:effectLst/>
                <a:latin typeface="Calibri" panose="020F0502020204030204" pitchFamily="34" charset="0"/>
                <a:cs typeface="Calibri" panose="020F0502020204030204" pitchFamily="34" charset="0"/>
              </a:rPr>
              <a:t>Zeitleiste</a:t>
            </a:r>
            <a:r>
              <a:rPr lang="en-IE" b="1" dirty="0">
                <a:solidFill>
                  <a:srgbClr val="B41F7A"/>
                </a:solidFill>
                <a:effectLst/>
                <a:latin typeface="Calibri" panose="020F0502020204030204" pitchFamily="34" charset="0"/>
                <a:cs typeface="Calibri" panose="020F0502020204030204" pitchFamily="34" charset="0"/>
              </a:rPr>
              <a:t> (IRLAND)</a:t>
            </a:r>
          </a:p>
        </p:txBody>
      </p:sp>
      <p:grpSp>
        <p:nvGrpSpPr>
          <p:cNvPr id="986" name="Group 985">
            <a:extLst>
              <a:ext uri="{FF2B5EF4-FFF2-40B4-BE49-F238E27FC236}">
                <a16:creationId xmlns:a16="http://schemas.microsoft.com/office/drawing/2014/main" id="{49D8913A-0B9C-F758-4DA1-2B34095E1280}"/>
              </a:ext>
            </a:extLst>
          </p:cNvPr>
          <p:cNvGrpSpPr/>
          <p:nvPr/>
        </p:nvGrpSpPr>
        <p:grpSpPr>
          <a:xfrm>
            <a:off x="4657963" y="1744272"/>
            <a:ext cx="3412489" cy="4402624"/>
            <a:chOff x="614855" y="2096816"/>
            <a:chExt cx="3412489" cy="4402624"/>
          </a:xfrm>
        </p:grpSpPr>
        <p:sp>
          <p:nvSpPr>
            <p:cNvPr id="987" name="Oval 986">
              <a:extLst>
                <a:ext uri="{FF2B5EF4-FFF2-40B4-BE49-F238E27FC236}">
                  <a16:creationId xmlns:a16="http://schemas.microsoft.com/office/drawing/2014/main" id="{B1966C2B-0102-2FE1-3D0B-84AC7D278441}"/>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TextBox 987">
              <a:extLst>
                <a:ext uri="{FF2B5EF4-FFF2-40B4-BE49-F238E27FC236}">
                  <a16:creationId xmlns:a16="http://schemas.microsoft.com/office/drawing/2014/main" id="{5E68CF93-7262-477D-C706-3991715F0C1E}"/>
                </a:ext>
              </a:extLst>
            </p:cNvPr>
            <p:cNvSpPr txBox="1"/>
            <p:nvPr/>
          </p:nvSpPr>
          <p:spPr>
            <a:xfrm>
              <a:off x="630621" y="2279136"/>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Tag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49</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9" name="TextBox 988">
              <a:extLst>
                <a:ext uri="{FF2B5EF4-FFF2-40B4-BE49-F238E27FC236}">
                  <a16:creationId xmlns:a16="http://schemas.microsoft.com/office/drawing/2014/main" id="{16AF7534-AE33-ACE7-0FFB-6BC37250E993}"/>
                </a:ext>
              </a:extLst>
            </p:cNvPr>
            <p:cNvSpPr txBox="1"/>
            <p:nvPr/>
          </p:nvSpPr>
          <p:spPr>
            <a:xfrm>
              <a:off x="614856" y="3502106"/>
              <a:ext cx="3412488" cy="1121846"/>
            </a:xfrm>
            <a:prstGeom prst="rect">
              <a:avLst/>
            </a:prstGeom>
            <a:noFill/>
          </p:spPr>
          <p:txBody>
            <a:bodyPr wrap="square">
              <a:spAutoFit/>
            </a:bodyPr>
            <a:lstStyle/>
            <a:p>
              <a:pPr>
                <a:lnSpc>
                  <a:spcPts val="2020"/>
                </a:lnSpc>
              </a:pPr>
              <a:r>
                <a:rPr lang="en-IE" sz="2000" b="1" dirty="0" err="1">
                  <a:solidFill>
                    <a:srgbClr val="F16924"/>
                  </a:solidFill>
                  <a:effectLst/>
                  <a:latin typeface="Calibri" panose="020F0502020204030204" pitchFamily="34" charset="0"/>
                  <a:cs typeface="Calibri" panose="020F0502020204030204" pitchFamily="34" charset="0"/>
                </a:rPr>
                <a:t>Mitglieder</a:t>
              </a:r>
              <a:r>
                <a:rPr lang="en-IE" sz="2000" b="1" dirty="0">
                  <a:solidFill>
                    <a:srgbClr val="F16924"/>
                  </a:solidFill>
                  <a:effectLst/>
                  <a:latin typeface="Calibri" panose="020F0502020204030204" pitchFamily="34" charset="0"/>
                  <a:cs typeface="Calibri" panose="020F0502020204030204" pitchFamily="34" charset="0"/>
                </a:rPr>
                <a:t>- und </a:t>
              </a:r>
              <a:r>
                <a:rPr lang="en-IE" sz="2000" b="1" dirty="0" err="1">
                  <a:solidFill>
                    <a:srgbClr val="F16924"/>
                  </a:solidFill>
                  <a:effectLst/>
                  <a:latin typeface="Calibri" panose="020F0502020204030204" pitchFamily="34" charset="0"/>
                  <a:cs typeface="Calibri" panose="020F0502020204030204" pitchFamily="34" charset="0"/>
                </a:rPr>
                <a:t>Gläubigerversammlungen</a:t>
              </a:r>
              <a:r>
                <a:rPr lang="en-IE" sz="2000" b="1" dirty="0">
                  <a:solidFill>
                    <a:srgbClr val="F16924"/>
                  </a:solidFill>
                  <a:effectLst/>
                  <a:latin typeface="Calibri" panose="020F0502020204030204" pitchFamily="34" charset="0"/>
                  <a:cs typeface="Calibri" panose="020F0502020204030204" pitchFamily="34" charset="0"/>
                </a:rPr>
                <a:t> zur Genehmigung des </a:t>
              </a:r>
              <a:r>
                <a:rPr lang="en-IE" sz="2000" b="1" dirty="0" err="1">
                  <a:solidFill>
                    <a:srgbClr val="F16924"/>
                  </a:solidFill>
                  <a:effectLst/>
                  <a:latin typeface="Calibri" panose="020F0502020204030204" pitchFamily="34" charset="0"/>
                  <a:cs typeface="Calibri" panose="020F0502020204030204" pitchFamily="34" charset="0"/>
                </a:rPr>
                <a:t>Sanierungsplans</a:t>
              </a:r>
              <a:r>
                <a:rPr lang="en-IE" sz="2000" b="1" dirty="0">
                  <a:solidFill>
                    <a:srgbClr val="F16924"/>
                  </a:solidFill>
                  <a:effectLst/>
                  <a:latin typeface="Calibri" panose="020F0502020204030204" pitchFamily="34" charset="0"/>
                  <a:cs typeface="Calibri" panose="020F0502020204030204" pitchFamily="34" charset="0"/>
                </a:rPr>
                <a:t> </a:t>
              </a:r>
              <a:r>
                <a:rPr lang="en-IE" sz="2000" b="1" dirty="0" err="1">
                  <a:solidFill>
                    <a:srgbClr val="F16924"/>
                  </a:solidFill>
                  <a:effectLst/>
                  <a:latin typeface="Calibri" panose="020F0502020204030204" pitchFamily="34" charset="0"/>
                  <a:cs typeface="Calibri" panose="020F0502020204030204" pitchFamily="34" charset="0"/>
                </a:rPr>
                <a:t>sind</a:t>
              </a:r>
              <a:r>
                <a:rPr lang="en-IE" sz="2000" b="1" dirty="0">
                  <a:solidFill>
                    <a:srgbClr val="F16924"/>
                  </a:solidFill>
                  <a:effectLst/>
                  <a:latin typeface="Calibri" panose="020F0502020204030204" pitchFamily="34" charset="0"/>
                  <a:cs typeface="Calibri" panose="020F0502020204030204" pitchFamily="34" charset="0"/>
                </a:rPr>
                <a:t> </a:t>
              </a:r>
              <a:r>
                <a:rPr lang="en-IE" sz="2000" b="1" dirty="0" err="1">
                  <a:solidFill>
                    <a:srgbClr val="F16924"/>
                  </a:solidFill>
                  <a:effectLst/>
                  <a:latin typeface="Calibri" panose="020F0502020204030204" pitchFamily="34" charset="0"/>
                  <a:cs typeface="Calibri" panose="020F0502020204030204" pitchFamily="34" charset="0"/>
                </a:rPr>
                <a:t>beendet</a:t>
              </a:r>
              <a:endParaRPr lang="en-IE" sz="2000" b="1" dirty="0">
                <a:solidFill>
                  <a:srgbClr val="F16924"/>
                </a:solidFill>
                <a:effectLst/>
                <a:latin typeface="Calibri" panose="020F0502020204030204" pitchFamily="34" charset="0"/>
                <a:cs typeface="Calibri" panose="020F0502020204030204" pitchFamily="34" charset="0"/>
              </a:endParaRPr>
            </a:p>
          </p:txBody>
        </p:sp>
        <p:sp>
          <p:nvSpPr>
            <p:cNvPr id="990" name="TextBox 989">
              <a:extLst>
                <a:ext uri="{FF2B5EF4-FFF2-40B4-BE49-F238E27FC236}">
                  <a16:creationId xmlns:a16="http://schemas.microsoft.com/office/drawing/2014/main" id="{CFF0462E-113E-DE12-34FB-71DF8A2698C3}"/>
                </a:ext>
              </a:extLst>
            </p:cNvPr>
            <p:cNvSpPr txBox="1"/>
            <p:nvPr/>
          </p:nvSpPr>
          <p:spPr>
            <a:xfrm>
              <a:off x="614855" y="4762811"/>
              <a:ext cx="3011213" cy="1736629"/>
            </a:xfrm>
            <a:prstGeom prst="rect">
              <a:avLst/>
            </a:prstGeom>
            <a:noFill/>
          </p:spPr>
          <p:txBody>
            <a:bodyPr wrap="square">
              <a:spAutoFit/>
            </a:bodyPr>
            <a:lstStyle/>
            <a:p>
              <a:pPr>
                <a:lnSpc>
                  <a:spcPts val="1620"/>
                </a:lnSpc>
              </a:pPr>
              <a:r>
                <a:rPr lang="en-IE" sz="1600" dirty="0" err="1">
                  <a:solidFill>
                    <a:srgbClr val="595959"/>
                  </a:solidFill>
                  <a:effectLst/>
                  <a:latin typeface="Calibri" panose="020F0502020204030204" pitchFamily="34" charset="0"/>
                  <a:cs typeface="Calibri" panose="020F0502020204030204" pitchFamily="34" charset="0"/>
                </a:rPr>
                <a:t>Zur</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Genehmigung</a:t>
              </a:r>
              <a:r>
                <a:rPr lang="en-IE" sz="1600" dirty="0">
                  <a:solidFill>
                    <a:srgbClr val="595959"/>
                  </a:solidFill>
                  <a:effectLst/>
                  <a:latin typeface="Calibri" panose="020F0502020204030204" pitchFamily="34" charset="0"/>
                  <a:cs typeface="Calibri" panose="020F0502020204030204" pitchFamily="34" charset="0"/>
                </a:rPr>
                <a:t> des </a:t>
              </a:r>
              <a:r>
                <a:rPr lang="en-IE" sz="1600" dirty="0" err="1">
                  <a:solidFill>
                    <a:srgbClr val="595959"/>
                  </a:solidFill>
                  <a:effectLst/>
                  <a:latin typeface="Calibri" panose="020F0502020204030204" pitchFamily="34" charset="0"/>
                  <a:cs typeface="Calibri" panose="020F0502020204030204" pitchFamily="34" charset="0"/>
                </a:rPr>
                <a:t>Sanierungsplans</a:t>
              </a:r>
              <a:r>
                <a:rPr lang="en-IE" sz="1600" dirty="0">
                  <a:solidFill>
                    <a:srgbClr val="595959"/>
                  </a:solidFill>
                  <a:effectLst/>
                  <a:latin typeface="Calibri" panose="020F0502020204030204" pitchFamily="34" charset="0"/>
                  <a:cs typeface="Calibri" panose="020F0502020204030204" pitchFamily="34" charset="0"/>
                </a:rPr>
                <a:t> hat </a:t>
              </a:r>
              <a:r>
                <a:rPr lang="en-IE" sz="1600" dirty="0" err="1">
                  <a:solidFill>
                    <a:srgbClr val="595959"/>
                  </a:solidFill>
                  <a:effectLst/>
                  <a:latin typeface="Calibri" panose="020F0502020204030204" pitchFamily="34" charset="0"/>
                  <a:cs typeface="Calibri" panose="020F0502020204030204" pitchFamily="34" charset="0"/>
                </a:rPr>
                <a:t>eine</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latin typeface="Calibri" panose="020F0502020204030204" pitchFamily="34" charset="0"/>
                  <a:cs typeface="Calibri" panose="020F0502020204030204" pitchFamily="34" charset="0"/>
                </a:rPr>
                <a:t>Klasse</a:t>
              </a:r>
              <a:r>
                <a:rPr lang="en-IE" sz="1600" dirty="0">
                  <a:solidFill>
                    <a:srgbClr val="595959"/>
                  </a:solidFill>
                  <a:latin typeface="Calibri" panose="020F0502020204030204" pitchFamily="34" charset="0"/>
                  <a:cs typeface="Calibri" panose="020F0502020204030204" pitchFamily="34" charset="0"/>
                </a:rPr>
                <a:t> von </a:t>
              </a:r>
              <a:r>
                <a:rPr lang="en-IE" sz="1600" dirty="0" err="1">
                  <a:solidFill>
                    <a:srgbClr val="595959"/>
                  </a:solidFill>
                  <a:latin typeface="Calibri" panose="020F0502020204030204" pitchFamily="34" charset="0"/>
                  <a:cs typeface="Calibri" panose="020F0502020204030204" pitchFamily="34" charset="0"/>
                </a:rPr>
                <a:t>geschädigten</a:t>
              </a:r>
              <a:r>
                <a:rPr lang="en-IE" sz="1600" dirty="0">
                  <a:solidFill>
                    <a:srgbClr val="595959"/>
                  </a:solidFill>
                  <a:latin typeface="Calibri" panose="020F0502020204030204" pitchFamily="34" charset="0"/>
                  <a:cs typeface="Calibri" panose="020F0502020204030204" pitchFamily="34" charset="0"/>
                </a:rPr>
                <a:t> </a:t>
              </a:r>
              <a:r>
                <a:rPr lang="en-IE" sz="1600" dirty="0" err="1">
                  <a:solidFill>
                    <a:srgbClr val="595959"/>
                  </a:solidFill>
                  <a:latin typeface="Calibri" panose="020F0502020204030204" pitchFamily="34" charset="0"/>
                  <a:cs typeface="Calibri" panose="020F0502020204030204" pitchFamily="34" charset="0"/>
                </a:rPr>
                <a:t>Gläubigern</a:t>
              </a:r>
              <a:r>
                <a:rPr lang="en-IE" sz="1600" dirty="0">
                  <a:solidFill>
                    <a:srgbClr val="595959"/>
                  </a:solidFill>
                  <a:latin typeface="Calibri" panose="020F0502020204030204" pitchFamily="34" charset="0"/>
                  <a:cs typeface="Calibri" panose="020F0502020204030204" pitchFamily="34" charset="0"/>
                </a:rPr>
                <a:t> </a:t>
              </a:r>
              <a:r>
                <a:rPr lang="en-IE" sz="1600" dirty="0" err="1">
                  <a:solidFill>
                    <a:srgbClr val="595959"/>
                  </a:solidFill>
                  <a:latin typeface="Calibri" panose="020F0502020204030204" pitchFamily="34" charset="0"/>
                  <a:cs typeface="Calibri" panose="020F0502020204030204" pitchFamily="34" charset="0"/>
                </a:rPr>
                <a:t>ihre</a:t>
              </a:r>
              <a:r>
                <a:rPr lang="en-IE" sz="1600" dirty="0">
                  <a:solidFill>
                    <a:srgbClr val="595959"/>
                  </a:solidFill>
                  <a:latin typeface="Calibri" panose="020F0502020204030204" pitchFamily="34" charset="0"/>
                  <a:cs typeface="Calibri" panose="020F0502020204030204" pitchFamily="34" charset="0"/>
                </a:rPr>
                <a:t> </a:t>
              </a:r>
              <a:r>
                <a:rPr lang="en-IE" sz="1600" dirty="0" err="1">
                  <a:solidFill>
                    <a:srgbClr val="595959"/>
                  </a:solidFill>
                  <a:latin typeface="Calibri" panose="020F0502020204030204" pitchFamily="34" charset="0"/>
                  <a:cs typeface="Calibri" panose="020F0502020204030204" pitchFamily="34" charset="0"/>
                </a:rPr>
                <a:t>Stimmen</a:t>
              </a:r>
              <a:r>
                <a:rPr lang="en-IE" sz="1600" dirty="0">
                  <a:solidFill>
                    <a:srgbClr val="595959"/>
                  </a:solidFill>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abgeben</a:t>
              </a:r>
              <a:r>
                <a:rPr lang="en-IE" sz="1600" dirty="0">
                  <a:solidFill>
                    <a:srgbClr val="595959"/>
                  </a:solidFill>
                  <a:latin typeface="Calibri" panose="020F0502020204030204" pitchFamily="34" charset="0"/>
                  <a:cs typeface="Calibri" panose="020F0502020204030204" pitchFamily="34" charset="0"/>
                </a:rPr>
                <a:t>, es sei </a:t>
              </a:r>
              <a:r>
                <a:rPr lang="en-IE" sz="1600" dirty="0" err="1">
                  <a:solidFill>
                    <a:srgbClr val="595959"/>
                  </a:solidFill>
                  <a:latin typeface="Calibri" panose="020F0502020204030204" pitchFamily="34" charset="0"/>
                  <a:cs typeface="Calibri" panose="020F0502020204030204" pitchFamily="34" charset="0"/>
                </a:rPr>
                <a:t>denn</a:t>
              </a:r>
              <a:r>
                <a:rPr lang="en-IE" sz="1600" dirty="0">
                  <a:solidFill>
                    <a:srgbClr val="595959"/>
                  </a:solidFill>
                  <a:latin typeface="Calibri" panose="020F0502020204030204" pitchFamily="34" charset="0"/>
                  <a:cs typeface="Calibri" panose="020F0502020204030204" pitchFamily="34" charset="0"/>
                </a:rPr>
                <a:t> der Plan </a:t>
              </a:r>
              <a:r>
                <a:rPr lang="en-IE" sz="1600" dirty="0" err="1">
                  <a:solidFill>
                    <a:srgbClr val="595959"/>
                  </a:solidFill>
                  <a:latin typeface="Calibri" panose="020F0502020204030204" pitchFamily="34" charset="0"/>
                  <a:cs typeface="Calibri" panose="020F0502020204030204" pitchFamily="34" charset="0"/>
                </a:rPr>
                <a:t>wird</a:t>
              </a:r>
              <a:r>
                <a:rPr lang="en-IE" sz="1600" dirty="0">
                  <a:solidFill>
                    <a:srgbClr val="595959"/>
                  </a:solidFill>
                  <a:latin typeface="Calibri" panose="020F0502020204030204" pitchFamily="34" charset="0"/>
                  <a:cs typeface="Calibri" panose="020F0502020204030204" pitchFamily="34" charset="0"/>
                </a:rPr>
                <a:t> </a:t>
              </a:r>
              <a:r>
                <a:rPr lang="en-IE" sz="1600" dirty="0" err="1">
                  <a:solidFill>
                    <a:srgbClr val="595959"/>
                  </a:solidFill>
                  <a:latin typeface="Calibri" panose="020F0502020204030204" pitchFamily="34" charset="0"/>
                  <a:cs typeface="Calibri" panose="020F0502020204030204" pitchFamily="34" charset="0"/>
                </a:rPr>
                <a:t>abgelehnt</a:t>
              </a:r>
              <a:r>
                <a:rPr lang="en-IE" sz="1600" dirty="0">
                  <a:solidFill>
                    <a:srgbClr val="595959"/>
                  </a:solidFill>
                  <a:latin typeface="Calibri" panose="020F0502020204030204" pitchFamily="34" charset="0"/>
                  <a:cs typeface="Calibri" panose="020F0502020204030204" pitchFamily="34" charset="0"/>
                </a:rPr>
                <a:t> </a:t>
              </a:r>
              <a:r>
                <a:rPr lang="en-IE" sz="1600" dirty="0" err="1">
                  <a:solidFill>
                    <a:srgbClr val="595959"/>
                  </a:solidFill>
                  <a:latin typeface="Calibri" panose="020F0502020204030204" pitchFamily="34" charset="0"/>
                  <a:cs typeface="Calibri" panose="020F0502020204030204" pitchFamily="34" charset="0"/>
                </a:rPr>
                <a:t>oder</a:t>
              </a:r>
              <a:r>
                <a:rPr lang="en-IE" sz="1600" dirty="0">
                  <a:solidFill>
                    <a:srgbClr val="595959"/>
                  </a:solidFill>
                  <a:latin typeface="Calibri" panose="020F0502020204030204" pitchFamily="34" charset="0"/>
                  <a:cs typeface="Calibri" panose="020F0502020204030204" pitchFamily="34" charset="0"/>
                </a:rPr>
                <a:t> </a:t>
              </a:r>
              <a:r>
                <a:rPr lang="en-IE" sz="1600" dirty="0" err="1">
                  <a:solidFill>
                    <a:srgbClr val="595959"/>
                  </a:solidFill>
                  <a:latin typeface="Calibri" panose="020F0502020204030204" pitchFamily="34" charset="0"/>
                  <a:cs typeface="Calibri" panose="020F0502020204030204" pitchFamily="34" charset="0"/>
                </a:rPr>
                <a:t>benachteiligt</a:t>
              </a:r>
              <a:r>
                <a:rPr lang="en-IE" sz="1600" dirty="0">
                  <a:solidFill>
                    <a:srgbClr val="595959"/>
                  </a:solidFill>
                  <a:latin typeface="Calibri" panose="020F0502020204030204" pitchFamily="34" charset="0"/>
                  <a:cs typeface="Calibri" panose="020F0502020204030204" pitchFamily="34" charset="0"/>
                </a:rPr>
                <a:t> </a:t>
              </a:r>
              <a:r>
                <a:rPr lang="en-IE" sz="1600" dirty="0" err="1">
                  <a:solidFill>
                    <a:srgbClr val="595959"/>
                  </a:solidFill>
                  <a:latin typeface="Calibri" panose="020F0502020204030204" pitchFamily="34" charset="0"/>
                  <a:cs typeface="Calibri" panose="020F0502020204030204" pitchFamily="34" charset="0"/>
                </a:rPr>
                <a:t>Gläubiger</a:t>
              </a:r>
              <a:r>
                <a:rPr lang="en-IE" sz="1600" dirty="0">
                  <a:solidFill>
                    <a:srgbClr val="595959"/>
                  </a:solidFill>
                  <a:latin typeface="Calibri" panose="020F0502020204030204" pitchFamily="34" charset="0"/>
                  <a:cs typeface="Calibri" panose="020F0502020204030204" pitchFamily="34" charset="0"/>
                </a:rPr>
                <a:t> in </a:t>
              </a:r>
              <a:r>
                <a:rPr lang="en-IE" sz="1600" dirty="0" err="1">
                  <a:solidFill>
                    <a:srgbClr val="595959"/>
                  </a:solidFill>
                  <a:latin typeface="Calibri" panose="020F0502020204030204" pitchFamily="34" charset="0"/>
                  <a:cs typeface="Calibri" panose="020F0502020204030204" pitchFamily="34" charset="0"/>
                </a:rPr>
                <a:t>unangemesser</a:t>
              </a:r>
              <a:r>
                <a:rPr lang="en-IE" sz="1600" dirty="0">
                  <a:solidFill>
                    <a:srgbClr val="595959"/>
                  </a:solidFill>
                  <a:latin typeface="Calibri" panose="020F0502020204030204" pitchFamily="34" charset="0"/>
                  <a:cs typeface="Calibri" panose="020F0502020204030204" pitchFamily="34" charset="0"/>
                </a:rPr>
                <a:t> Weise.</a:t>
              </a:r>
              <a:endParaRPr lang="en-IE" sz="1600" dirty="0">
                <a:solidFill>
                  <a:srgbClr val="595959"/>
                </a:solidFill>
                <a:effectLst/>
                <a:latin typeface="Calibri" panose="020F0502020204030204" pitchFamily="34" charset="0"/>
                <a:cs typeface="Calibri" panose="020F0502020204030204" pitchFamily="34" charset="0"/>
              </a:endParaRP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grpSp>
        <p:nvGrpSpPr>
          <p:cNvPr id="991" name="Group 990">
            <a:extLst>
              <a:ext uri="{FF2B5EF4-FFF2-40B4-BE49-F238E27FC236}">
                <a16:creationId xmlns:a16="http://schemas.microsoft.com/office/drawing/2014/main" id="{773D04D0-473D-7CE9-031E-FC7E00B03255}"/>
              </a:ext>
            </a:extLst>
          </p:cNvPr>
          <p:cNvGrpSpPr/>
          <p:nvPr/>
        </p:nvGrpSpPr>
        <p:grpSpPr>
          <a:xfrm>
            <a:off x="8701071" y="1744272"/>
            <a:ext cx="3506695" cy="4189112"/>
            <a:chOff x="614855" y="2096816"/>
            <a:chExt cx="3506695" cy="4189112"/>
          </a:xfrm>
        </p:grpSpPr>
        <p:sp>
          <p:nvSpPr>
            <p:cNvPr id="992" name="Oval 991">
              <a:extLst>
                <a:ext uri="{FF2B5EF4-FFF2-40B4-BE49-F238E27FC236}">
                  <a16:creationId xmlns:a16="http://schemas.microsoft.com/office/drawing/2014/main" id="{DE004987-E8AC-7F59-CB1C-1E83BA7CFCED}"/>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TextBox 992">
              <a:extLst>
                <a:ext uri="{FF2B5EF4-FFF2-40B4-BE49-F238E27FC236}">
                  <a16:creationId xmlns:a16="http://schemas.microsoft.com/office/drawing/2014/main" id="{29043505-E60C-16BD-D82F-6C50B996C194}"/>
                </a:ext>
              </a:extLst>
            </p:cNvPr>
            <p:cNvSpPr txBox="1"/>
            <p:nvPr/>
          </p:nvSpPr>
          <p:spPr>
            <a:xfrm>
              <a:off x="630621" y="2309191"/>
              <a:ext cx="1150882" cy="786241"/>
            </a:xfrm>
            <a:prstGeom prst="rect">
              <a:avLst/>
            </a:prstGeom>
            <a:noFill/>
          </p:spPr>
          <p:txBody>
            <a:bodyPr wrap="square">
              <a:spAutoFit/>
            </a:bodyPr>
            <a:lstStyle/>
            <a:p>
              <a:pPr algn="ctr">
                <a:lnSpc>
                  <a:spcPts val="2720"/>
                </a:lnSpc>
              </a:pPr>
              <a:r>
                <a:rPr lang="en-IE" sz="2600" b="1" dirty="0">
                  <a:solidFill>
                    <a:schemeClr val="bg1"/>
                  </a:solidFill>
                  <a:latin typeface="Calibri" panose="020F0502020204030204" pitchFamily="34" charset="0"/>
                  <a:cs typeface="Calibri" panose="020F0502020204030204" pitchFamily="34" charset="0"/>
                </a:rPr>
                <a:t>Tag </a:t>
              </a:r>
            </a:p>
            <a:p>
              <a:pPr algn="ctr">
                <a:lnSpc>
                  <a:spcPts val="2720"/>
                </a:lnSpc>
              </a:pPr>
              <a:r>
                <a:rPr lang="en-IE" sz="2600" b="1" dirty="0">
                  <a:solidFill>
                    <a:schemeClr val="bg1"/>
                  </a:solidFill>
                  <a:latin typeface="Calibri" panose="020F0502020204030204" pitchFamily="34" charset="0"/>
                  <a:cs typeface="Calibri" panose="020F0502020204030204" pitchFamily="34" charset="0"/>
                </a:rPr>
                <a:t>50-70</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94" name="TextBox 993">
              <a:extLst>
                <a:ext uri="{FF2B5EF4-FFF2-40B4-BE49-F238E27FC236}">
                  <a16:creationId xmlns:a16="http://schemas.microsoft.com/office/drawing/2014/main" id="{2B6A5ED3-5AA6-2F95-A121-40ECAF5233CD}"/>
                </a:ext>
              </a:extLst>
            </p:cNvPr>
            <p:cNvSpPr txBox="1"/>
            <p:nvPr/>
          </p:nvSpPr>
          <p:spPr>
            <a:xfrm>
              <a:off x="614855" y="3500133"/>
              <a:ext cx="3506695" cy="608885"/>
            </a:xfrm>
            <a:prstGeom prst="rect">
              <a:avLst/>
            </a:prstGeom>
            <a:noFill/>
          </p:spPr>
          <p:txBody>
            <a:bodyPr wrap="square">
              <a:spAutoFit/>
            </a:bodyPr>
            <a:lstStyle/>
            <a:p>
              <a:pPr>
                <a:lnSpc>
                  <a:spcPts val="2020"/>
                </a:lnSpc>
              </a:pPr>
              <a:r>
                <a:rPr lang="en-IE" sz="2000" b="1" dirty="0" err="1">
                  <a:solidFill>
                    <a:srgbClr val="F16924"/>
                  </a:solidFill>
                  <a:effectLst/>
                  <a:latin typeface="Calibri" panose="020F0502020204030204" pitchFamily="34" charset="0"/>
                  <a:cs typeface="Calibri" panose="020F0502020204030204" pitchFamily="34" charset="0"/>
                </a:rPr>
                <a:t>Bedenkzeit</a:t>
              </a:r>
              <a:r>
                <a:rPr lang="en-IE" sz="2000" b="1" dirty="0">
                  <a:solidFill>
                    <a:srgbClr val="F16924"/>
                  </a:solidFill>
                  <a:effectLst/>
                  <a:latin typeface="Calibri" panose="020F0502020204030204" pitchFamily="34" charset="0"/>
                  <a:cs typeface="Calibri" panose="020F0502020204030204" pitchFamily="34" charset="0"/>
                </a:rPr>
                <a:t> und</a:t>
              </a:r>
            </a:p>
            <a:p>
              <a:pPr>
                <a:lnSpc>
                  <a:spcPts val="2020"/>
                </a:lnSpc>
              </a:pPr>
              <a:r>
                <a:rPr lang="en-IE" sz="2000" b="1" dirty="0">
                  <a:solidFill>
                    <a:srgbClr val="F16924"/>
                  </a:solidFill>
                  <a:effectLst/>
                  <a:latin typeface="Calibri" panose="020F0502020204030204" pitchFamily="34" charset="0"/>
                  <a:cs typeface="Calibri" panose="020F0502020204030204" pitchFamily="34" charset="0"/>
                </a:rPr>
                <a:t>Bestätigungsanhörung</a:t>
              </a:r>
            </a:p>
          </p:txBody>
        </p:sp>
        <p:sp>
          <p:nvSpPr>
            <p:cNvPr id="995" name="TextBox 994">
              <a:extLst>
                <a:ext uri="{FF2B5EF4-FFF2-40B4-BE49-F238E27FC236}">
                  <a16:creationId xmlns:a16="http://schemas.microsoft.com/office/drawing/2014/main" id="{7DAF814A-4252-5150-A24B-249B33152C03}"/>
                </a:ext>
              </a:extLst>
            </p:cNvPr>
            <p:cNvSpPr txBox="1"/>
            <p:nvPr/>
          </p:nvSpPr>
          <p:spPr>
            <a:xfrm>
              <a:off x="614855" y="4754483"/>
              <a:ext cx="2876074" cy="1531445"/>
            </a:xfrm>
            <a:prstGeom prst="rect">
              <a:avLst/>
            </a:prstGeom>
            <a:noFill/>
          </p:spPr>
          <p:txBody>
            <a:bodyPr wrap="square">
              <a:spAutoFit/>
            </a:bodyPr>
            <a:lstStyle/>
            <a:p>
              <a:pPr>
                <a:lnSpc>
                  <a:spcPts val="1620"/>
                </a:lnSpc>
              </a:pPr>
              <a:r>
                <a:rPr lang="en-IE" sz="1600" dirty="0">
                  <a:solidFill>
                    <a:srgbClr val="595959"/>
                  </a:solidFill>
                  <a:effectLst/>
                  <a:latin typeface="Calibri" panose="020F0502020204030204" pitchFamily="34" charset="0"/>
                  <a:cs typeface="Calibri" panose="020F0502020204030204" pitchFamily="34" charset="0"/>
                </a:rPr>
                <a:t>Der </a:t>
              </a:r>
              <a:r>
                <a:rPr lang="en-IE" sz="1600" dirty="0" err="1">
                  <a:solidFill>
                    <a:srgbClr val="595959"/>
                  </a:solidFill>
                  <a:effectLst/>
                  <a:latin typeface="Calibri" panose="020F0502020204030204" pitchFamily="34" charset="0"/>
                  <a:cs typeface="Calibri" panose="020F0502020204030204" pitchFamily="34" charset="0"/>
                </a:rPr>
                <a:t>Sanierungsplans</a:t>
              </a:r>
              <a:r>
                <a:rPr lang="en-IE" sz="1600" dirty="0">
                  <a:solidFill>
                    <a:srgbClr val="595959"/>
                  </a:solidFill>
                  <a:effectLst/>
                  <a:latin typeface="Calibri" panose="020F0502020204030204" pitchFamily="34" charset="0"/>
                  <a:cs typeface="Calibri" panose="020F0502020204030204" pitchFamily="34" charset="0"/>
                </a:rPr>
                <a:t> wird verbindlich, </a:t>
              </a:r>
              <a:r>
                <a:rPr lang="en-IE" sz="1600" dirty="0" err="1">
                  <a:solidFill>
                    <a:srgbClr val="595959"/>
                  </a:solidFill>
                  <a:effectLst/>
                  <a:latin typeface="Calibri" panose="020F0502020204030204" pitchFamily="34" charset="0"/>
                  <a:cs typeface="Calibri" panose="020F0502020204030204" pitchFamily="34" charset="0"/>
                </a:rPr>
                <a:t>wenn</a:t>
              </a:r>
              <a:r>
                <a:rPr lang="en-IE" sz="1600" dirty="0">
                  <a:solidFill>
                    <a:srgbClr val="595959"/>
                  </a:solidFill>
                  <a:effectLst/>
                  <a:latin typeface="Calibri" panose="020F0502020204030204" pitchFamily="34" charset="0"/>
                  <a:cs typeface="Calibri" panose="020F0502020204030204" pitchFamily="34" charset="0"/>
                </a:rPr>
                <a:t> er </a:t>
              </a:r>
              <a:r>
                <a:rPr lang="en-IE" sz="1600" dirty="0" err="1">
                  <a:solidFill>
                    <a:srgbClr val="595959"/>
                  </a:solidFill>
                  <a:effectLst/>
                  <a:latin typeface="Calibri" panose="020F0502020204030204" pitchFamily="34" charset="0"/>
                  <a:cs typeface="Calibri" panose="020F0502020204030204" pitchFamily="34" charset="0"/>
                </a:rPr>
                <a:t>ohne</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Einwände</a:t>
              </a:r>
              <a:r>
                <a:rPr lang="en-IE" sz="1600" dirty="0">
                  <a:solidFill>
                    <a:srgbClr val="595959"/>
                  </a:solidFill>
                  <a:effectLst/>
                  <a:latin typeface="Calibri" panose="020F0502020204030204" pitchFamily="34" charset="0"/>
                  <a:cs typeface="Calibri" panose="020F0502020204030204" pitchFamily="34" charset="0"/>
                </a:rPr>
                <a:t> der </a:t>
              </a:r>
              <a:r>
                <a:rPr lang="en-IE" sz="1600" dirty="0" err="1">
                  <a:solidFill>
                    <a:srgbClr val="595959"/>
                  </a:solidFill>
                  <a:effectLst/>
                  <a:latin typeface="Calibri" panose="020F0502020204030204" pitchFamily="34" charset="0"/>
                  <a:cs typeface="Calibri" panose="020F0502020204030204" pitchFamily="34" charset="0"/>
                </a:rPr>
                <a:t>Gläubiger</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genehmigt</a:t>
              </a:r>
              <a:r>
                <a:rPr lang="en-IE" sz="1600" dirty="0">
                  <a:solidFill>
                    <a:srgbClr val="595959"/>
                  </a:solidFill>
                  <a:effectLst/>
                  <a:latin typeface="Calibri" panose="020F0502020204030204" pitchFamily="34" charset="0"/>
                  <a:cs typeface="Calibri" panose="020F0502020204030204" pitchFamily="34" charset="0"/>
                </a:rPr>
                <a:t> </a:t>
              </a:r>
              <a:r>
                <a:rPr lang="en-IE" sz="1600" dirty="0" err="1">
                  <a:solidFill>
                    <a:srgbClr val="595959"/>
                  </a:solidFill>
                  <a:effectLst/>
                  <a:latin typeface="Calibri" panose="020F0502020204030204" pitchFamily="34" charset="0"/>
                  <a:cs typeface="Calibri" panose="020F0502020204030204" pitchFamily="34" charset="0"/>
                </a:rPr>
                <a:t>wird</a:t>
              </a:r>
              <a:r>
                <a:rPr lang="en-IE" sz="1600" dirty="0">
                  <a:solidFill>
                    <a:srgbClr val="595959"/>
                  </a:solidFill>
                  <a:effectLst/>
                  <a:latin typeface="Calibri" panose="020F0502020204030204" pitchFamily="34" charset="0"/>
                  <a:cs typeface="Calibri" panose="020F0502020204030204" pitchFamily="34" charset="0"/>
                </a:rPr>
                <a:t>. Bei </a:t>
              </a:r>
              <a:r>
                <a:rPr lang="en-IE" sz="1600" dirty="0" err="1">
                  <a:solidFill>
                    <a:srgbClr val="595959"/>
                  </a:solidFill>
                  <a:effectLst/>
                  <a:latin typeface="Calibri" panose="020F0502020204030204" pitchFamily="34" charset="0"/>
                  <a:cs typeface="Calibri" panose="020F0502020204030204" pitchFamily="34" charset="0"/>
                </a:rPr>
                <a:t>Einwänden</a:t>
              </a:r>
              <a:r>
                <a:rPr lang="en-IE" sz="1600" dirty="0">
                  <a:solidFill>
                    <a:srgbClr val="595959"/>
                  </a:solidFill>
                  <a:effectLst/>
                  <a:latin typeface="Calibri" panose="020F0502020204030204" pitchFamily="34" charset="0"/>
                  <a:cs typeface="Calibri" panose="020F0502020204030204" pitchFamily="34" charset="0"/>
                </a:rPr>
                <a:t> prüft das Gericht den Plan </a:t>
              </a:r>
              <a:r>
                <a:rPr lang="en-IE" sz="1600" dirty="0" err="1">
                  <a:solidFill>
                    <a:srgbClr val="595959"/>
                  </a:solidFill>
                  <a:effectLst/>
                  <a:latin typeface="Calibri" panose="020F0502020204030204" pitchFamily="34" charset="0"/>
                  <a:cs typeface="Calibri" panose="020F0502020204030204" pitchFamily="34" charset="0"/>
                </a:rPr>
                <a:t>erneut</a:t>
              </a:r>
              <a:r>
                <a:rPr lang="en-IE" sz="1600" dirty="0">
                  <a:solidFill>
                    <a:srgbClr val="595959"/>
                  </a:solidFill>
                  <a:effectLst/>
                  <a:latin typeface="Calibri" panose="020F0502020204030204" pitchFamily="34" charset="0"/>
                  <a:cs typeface="Calibri" panose="020F0502020204030204" pitchFamily="34" charset="0"/>
                </a:rPr>
                <a:t>.</a:t>
              </a:r>
            </a:p>
            <a:p>
              <a:pPr>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0702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DEEF4D-CBBF-50DE-3CE4-8DAAB5644068}"/>
              </a:ext>
            </a:extLst>
          </p:cNvPr>
          <p:cNvSpPr>
            <a:spLocks noGrp="1"/>
          </p:cNvSpPr>
          <p:nvPr>
            <p:ph type="body" sz="quarter" idx="16"/>
          </p:nvPr>
        </p:nvSpPr>
        <p:spPr>
          <a:xfrm>
            <a:off x="2149154" y="1148371"/>
            <a:ext cx="4823146" cy="3833009"/>
          </a:xfrm>
        </p:spPr>
        <p:txBody>
          <a:bodyPr>
            <a:normAutofit fontScale="25000" lnSpcReduction="20000"/>
          </a:bodyPr>
          <a:lstStyle/>
          <a:p>
            <a:r>
              <a:rPr lang="en-US" sz="16000" dirty="0" err="1">
                <a:latin typeface="Calibri" panose="020F0502020204030204" pitchFamily="34" charset="0"/>
                <a:cs typeface="Calibri" panose="020F0502020204030204" pitchFamily="34" charset="0"/>
              </a:rPr>
              <a:t>Verständnis</a:t>
            </a:r>
            <a:r>
              <a:rPr lang="en-US" sz="16000" dirty="0">
                <a:latin typeface="Calibri" panose="020F0502020204030204" pitchFamily="34" charset="0"/>
                <a:cs typeface="Calibri" panose="020F0502020204030204" pitchFamily="34" charset="0"/>
              </a:rPr>
              <a:t> von </a:t>
            </a:r>
            <a:r>
              <a:rPr lang="en-US" sz="16000" dirty="0" err="1">
                <a:latin typeface="Calibri" panose="020F0502020204030204" pitchFamily="34" charset="0"/>
                <a:cs typeface="Calibri" panose="020F0502020204030204" pitchFamily="34" charset="0"/>
              </a:rPr>
              <a:t>Finanz</a:t>
            </a:r>
            <a:r>
              <a:rPr lang="en-US" sz="16000" dirty="0">
                <a:latin typeface="Calibri" panose="020F0502020204030204" pitchFamily="34" charset="0"/>
                <a:cs typeface="Calibri" panose="020F0502020204030204" pitchFamily="34" charset="0"/>
              </a:rPr>
              <a:t>- und </a:t>
            </a:r>
            <a:r>
              <a:rPr lang="en-US" sz="16000" dirty="0" err="1">
                <a:latin typeface="Calibri" panose="020F0502020204030204" pitchFamily="34" charset="0"/>
                <a:cs typeface="Calibri" panose="020F0502020204030204" pitchFamily="34" charset="0"/>
              </a:rPr>
              <a:t>Liquiditätskennzahlen</a:t>
            </a:r>
            <a:endParaRPr lang="en-US" sz="16000" dirty="0">
              <a:latin typeface="Calibri" panose="020F0502020204030204" pitchFamily="34" charset="0"/>
              <a:cs typeface="Calibri" panose="020F0502020204030204" pitchFamily="34" charset="0"/>
            </a:endParaRPr>
          </a:p>
          <a:p>
            <a:pPr marL="266700" indent="-266700">
              <a:lnSpc>
                <a:spcPts val="2260"/>
              </a:lnSpc>
              <a:buClr>
                <a:srgbClr val="EDA13E"/>
              </a:buClr>
              <a:buFont typeface="Arial" panose="020B0604020202020204" pitchFamily="34" charset="0"/>
              <a:buChar char="•"/>
            </a:pPr>
            <a:endParaRPr lang="en-US" sz="8800" dirty="0">
              <a:latin typeface="Calibri" panose="020F0502020204030204" pitchFamily="34" charset="0"/>
              <a:cs typeface="Calibri" panose="020F0502020204030204" pitchFamily="34" charset="0"/>
            </a:endParaRPr>
          </a:p>
          <a:p>
            <a:pPr marL="266700" indent="-26670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Finanzielle Kennziffern</a:t>
            </a:r>
          </a:p>
          <a:p>
            <a:pPr marL="266700" indent="-26670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Liquiditätskennziffern</a:t>
            </a:r>
          </a:p>
          <a:p>
            <a:pPr marL="266700" indent="-26670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Zusätzliche Finanzkennzahlen</a:t>
            </a:r>
          </a:p>
          <a:p>
            <a:pPr marL="266700" indent="-26670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Verwaltung der Liquidität</a:t>
            </a:r>
          </a:p>
          <a:p>
            <a:pPr marL="266700" indent="-266700">
              <a:lnSpc>
                <a:spcPts val="2260"/>
              </a:lnSpc>
              <a:buClr>
                <a:srgbClr val="EDA13E"/>
              </a:buClr>
              <a:buFont typeface="Arial" panose="020B0604020202020204" pitchFamily="34" charset="0"/>
              <a:buChar char="•"/>
            </a:pPr>
            <a:r>
              <a:rPr lang="en-US" sz="8800" dirty="0" err="1">
                <a:latin typeface="Calibri" panose="020F0502020204030204" pitchFamily="34" charset="0"/>
                <a:cs typeface="Calibri" panose="020F0502020204030204" pitchFamily="34" charset="0"/>
              </a:rPr>
              <a:t>Solvabilitätskoeffizienten</a:t>
            </a:r>
            <a:endParaRPr lang="en-US" sz="8800" dirty="0">
              <a:latin typeface="Calibri" panose="020F0502020204030204" pitchFamily="34" charset="0"/>
              <a:cs typeface="Calibri" panose="020F0502020204030204" pitchFamily="34" charset="0"/>
            </a:endParaRPr>
          </a:p>
          <a:p>
            <a:pPr marL="266700" indent="-26670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Beispiele für die Verwendung von Liquiditätskennzahlen </a:t>
            </a:r>
          </a:p>
          <a:p>
            <a:pPr marL="1143000" indent="-1143000">
              <a:buFontTx/>
              <a:buChar char="-"/>
            </a:pPr>
            <a:endParaRPr lang="en-US" sz="9600" dirty="0">
              <a:latin typeface="Calibri" panose="020F0502020204030204" pitchFamily="34" charset="0"/>
              <a:cs typeface="Calibri" panose="020F0502020204030204" pitchFamily="34" charset="0"/>
            </a:endParaRPr>
          </a:p>
          <a:p>
            <a:br>
              <a:rPr lang="en-US" sz="9600" dirty="0">
                <a:latin typeface="Calibri" panose="020F0502020204030204" pitchFamily="34" charset="0"/>
                <a:cs typeface="Calibri" panose="020F0502020204030204" pitchFamily="34" charset="0"/>
              </a:rPr>
            </a:br>
            <a:br>
              <a:rPr lang="en-US" sz="9600" dirty="0">
                <a:latin typeface="Calibri" panose="020F0502020204030204" pitchFamily="34" charset="0"/>
                <a:cs typeface="Calibri" panose="020F0502020204030204" pitchFamily="34" charset="0"/>
              </a:rPr>
            </a:br>
            <a:endParaRPr lang="en-US" sz="5400" dirty="0"/>
          </a:p>
          <a:p>
            <a:endParaRPr lang="en-US" dirty="0"/>
          </a:p>
        </p:txBody>
      </p:sp>
      <p:sp>
        <p:nvSpPr>
          <p:cNvPr id="3" name="Text Placeholder 2">
            <a:extLst>
              <a:ext uri="{FF2B5EF4-FFF2-40B4-BE49-F238E27FC236}">
                <a16:creationId xmlns:a16="http://schemas.microsoft.com/office/drawing/2014/main" id="{67D4ED38-9009-665A-58ED-E79FDBFA2459}"/>
              </a:ext>
            </a:extLst>
          </p:cNvPr>
          <p:cNvSpPr>
            <a:spLocks noGrp="1"/>
          </p:cNvSpPr>
          <p:nvPr>
            <p:ph type="body" sz="quarter" idx="17"/>
          </p:nvPr>
        </p:nvSpPr>
        <p:spPr/>
        <p:txBody>
          <a:bodyPr>
            <a:normAutofit fontScale="47500" lnSpcReduction="20000"/>
          </a:bodyPr>
          <a:lstStyle/>
          <a:p>
            <a:r>
              <a:rPr lang="en-US" dirty="0"/>
              <a:t>01</a:t>
            </a:r>
          </a:p>
        </p:txBody>
      </p:sp>
    </p:spTree>
    <p:extLst>
      <p:ext uri="{BB962C8B-B14F-4D97-AF65-F5344CB8AC3E}">
        <p14:creationId xmlns:p14="http://schemas.microsoft.com/office/powerpoint/2010/main" val="3914830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5" y="5747113"/>
            <a:ext cx="3898089" cy="731140"/>
          </a:xfrm>
        </p:spPr>
        <p:txBody>
          <a:bodyPr>
            <a:normAutofit fontScale="92500"/>
          </a:bodyPr>
          <a:lstStyle/>
          <a:p>
            <a:r>
              <a:rPr lang="en-US" dirty="0" err="1"/>
              <a:t>www. </a:t>
            </a:r>
            <a:r>
              <a:rPr lang="en-US" b="1" dirty="0" err="1"/>
              <a:t>smecrisistoolkit. </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720750"/>
          </a:xfrm>
        </p:spPr>
        <p:txBody>
          <a:bodyPr anchor="t">
            <a:normAutofit/>
          </a:bodyPr>
          <a:lstStyle/>
          <a:p>
            <a:r>
              <a:rPr lang="en-US" dirty="0"/>
              <a:t>FRÜHWARNSYSTEM</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p:txBody>
          <a:bodyPr>
            <a:normAutofit fontScale="55000" lnSpcReduction="20000"/>
          </a:bodyPr>
          <a:lstStyle/>
          <a:p>
            <a:r>
              <a:rPr lang="en-US" dirty="0" err="1">
                <a:solidFill>
                  <a:schemeClr val="bg1"/>
                </a:solidFill>
              </a:rPr>
              <a:t>Nächstes</a:t>
            </a:r>
            <a:r>
              <a:rPr lang="en-US" dirty="0">
                <a:solidFill>
                  <a:schemeClr val="bg1"/>
                </a:solidFill>
              </a:rPr>
              <a:t> </a:t>
            </a:r>
            <a:r>
              <a:rPr lang="en-US" dirty="0" err="1">
                <a:solidFill>
                  <a:schemeClr val="bg1"/>
                </a:solidFill>
              </a:rPr>
              <a:t>Kapitel</a:t>
            </a:r>
            <a:r>
              <a:rPr lang="en-US" dirty="0">
                <a:solidFill>
                  <a:schemeClr val="bg1"/>
                </a:solidFill>
              </a:rPr>
              <a:t>:</a:t>
            </a:r>
          </a:p>
          <a:p>
            <a:r>
              <a:rPr lang="en-US" dirty="0">
                <a:solidFill>
                  <a:srgbClr val="EDA13E"/>
                </a:solidFill>
              </a:rPr>
              <a:t>Modul 6</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88160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FE7244C5-E699-C7D8-C349-27DC4E4CB75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24915" r="24915"/>
          <a:stretch/>
        </p:blipFill>
        <p:spPr/>
      </p:pic>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676972" y="1963705"/>
            <a:ext cx="4983180" cy="3867704"/>
          </a:xfrm>
        </p:spPr>
        <p:txBody>
          <a:bodyPr>
            <a:normAutofit fontScale="85000" lnSpcReduction="10000"/>
          </a:bodyPr>
          <a:lstStyle/>
          <a:p>
            <a:pPr marL="0" indent="0" algn="just">
              <a:lnSpc>
                <a:spcPts val="2280"/>
              </a:lnSpc>
              <a:spcBef>
                <a:spcPts val="0"/>
              </a:spcBef>
            </a:pPr>
            <a:r>
              <a:rPr lang="en-US" sz="2200" dirty="0"/>
              <a:t>Finanzielle Kennzahlen werden mit Hilfe von Zahlenwerten aus den Jahresabschlüssen erstellt, um aussagekräftige Informationen über ein Unternehmen zu erhalten. Die Zahlen in den Jahresabschlüssen eines Unternehmens - </a:t>
            </a:r>
            <a:r>
              <a:rPr lang="en-US" sz="2200" dirty="0" err="1"/>
              <a:t>Bilanzen</a:t>
            </a:r>
            <a:r>
              <a:rPr lang="en-US" sz="2200" dirty="0"/>
              <a:t>, Gewinn- und Verlustrechnung und Kapitalflussrechnung - werden zur Durchführung quantitativer Analysen und </a:t>
            </a:r>
            <a:r>
              <a:rPr lang="en-US" sz="2200" dirty="0" err="1"/>
              <a:t>zur</a:t>
            </a:r>
            <a:r>
              <a:rPr lang="en-US" sz="2200" dirty="0"/>
              <a:t> </a:t>
            </a:r>
            <a:r>
              <a:rPr lang="en-US" sz="2200" dirty="0" err="1"/>
              <a:t>Beurteilung</a:t>
            </a:r>
            <a:r>
              <a:rPr lang="en-US" sz="2200" dirty="0"/>
              <a:t> der Liquidität, der Verschuldung, des Wachstums, der Gewinnspannen, der Rentabilität, der </a:t>
            </a:r>
            <a:r>
              <a:rPr lang="en-US" sz="2200" dirty="0" err="1"/>
              <a:t>Renditen</a:t>
            </a:r>
            <a:r>
              <a:rPr lang="en-US" sz="2200" dirty="0"/>
              <a:t> </a:t>
            </a:r>
            <a:r>
              <a:rPr lang="en-US" sz="2200" dirty="0" err="1"/>
              <a:t>oder</a:t>
            </a:r>
            <a:r>
              <a:rPr lang="en-US" sz="2200" dirty="0"/>
              <a:t> der </a:t>
            </a:r>
            <a:r>
              <a:rPr lang="en-US" sz="2200" dirty="0" err="1"/>
              <a:t>Bewertung</a:t>
            </a:r>
            <a:r>
              <a:rPr lang="en-US" sz="2200" dirty="0"/>
              <a:t> </a:t>
            </a:r>
            <a:r>
              <a:rPr lang="en-US" sz="2200" dirty="0" err="1"/>
              <a:t>eines</a:t>
            </a:r>
            <a:r>
              <a:rPr lang="en-US" sz="2200" dirty="0"/>
              <a:t> Unternehmens verwendet.</a:t>
            </a:r>
          </a:p>
          <a:p>
            <a:pPr marL="0" indent="0">
              <a:lnSpc>
                <a:spcPts val="2280"/>
              </a:lnSpc>
              <a:spcBef>
                <a:spcPts val="0"/>
              </a:spcBef>
            </a:pPr>
            <a:endParaRPr lang="en-US" sz="2200" dirty="0"/>
          </a:p>
          <a:p>
            <a:pPr>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34714" y="642972"/>
            <a:ext cx="4623099" cy="1628741"/>
          </a:xfrm>
        </p:spPr>
        <p:txBody>
          <a:bodyPr>
            <a:normAutofit/>
          </a:bodyPr>
          <a:lstStyle/>
          <a:p>
            <a:r>
              <a:rPr lang="en-US" dirty="0"/>
              <a:t>Finanzielle Kennziffern verstehen </a:t>
            </a:r>
          </a:p>
          <a:p>
            <a:endParaRPr lang="en-US" dirty="0"/>
          </a:p>
        </p:txBody>
      </p:sp>
      <p:sp>
        <p:nvSpPr>
          <p:cNvPr id="10" name="Rectangle 9">
            <a:extLst>
              <a:ext uri="{FF2B5EF4-FFF2-40B4-BE49-F238E27FC236}">
                <a16:creationId xmlns:a16="http://schemas.microsoft.com/office/drawing/2014/main" id="{C7AF6130-605D-3EAE-4DCF-BCF5D2BA0DC8}"/>
              </a:ext>
            </a:extLst>
          </p:cNvPr>
          <p:cNvSpPr/>
          <p:nvPr/>
        </p:nvSpPr>
        <p:spPr>
          <a:xfrm>
            <a:off x="676972" y="184778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37941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endParaRPr lang="en-US"/>
              </a:p>
            </p:txBody>
          </p:sp>
        </p:grpSp>
      </p:grpSp>
      <p:grpSp>
        <p:nvGrpSpPr>
          <p:cNvPr id="34" name="Group 33">
            <a:extLst>
              <a:ext uri="{FF2B5EF4-FFF2-40B4-BE49-F238E27FC236}">
                <a16:creationId xmlns:a16="http://schemas.microsoft.com/office/drawing/2014/main" id="{1EA0648E-C7C9-7872-B5E1-E2CDEE529A07}"/>
              </a:ext>
            </a:extLst>
          </p:cNvPr>
          <p:cNvGrpSpPr/>
          <p:nvPr/>
        </p:nvGrpSpPr>
        <p:grpSpPr>
          <a:xfrm>
            <a:off x="4792474" y="1266829"/>
            <a:ext cx="6404436" cy="4909136"/>
            <a:chOff x="5872113" y="815406"/>
            <a:chExt cx="6404436" cy="4909136"/>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6404436" cy="4909136"/>
              <a:chOff x="5501052" y="880082"/>
              <a:chExt cx="6404436"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Liquiditätskennziffern</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err="1">
                      <a:solidFill>
                        <a:schemeClr val="bg1"/>
                      </a:solidFill>
                      <a:ea typeface="Lato Light" panose="020F0502020204030203" pitchFamily="34" charset="0"/>
                      <a:cs typeface="Poppins" pitchFamily="2" charset="77"/>
                    </a:rPr>
                    <a:t>Eigenmittelquote</a:t>
                  </a:r>
                  <a:r>
                    <a:rPr lang="en-GB" sz="2200" dirty="0">
                      <a:solidFill>
                        <a:schemeClr val="bg1"/>
                      </a:solidFill>
                      <a:ea typeface="Lato Light" panose="020F0502020204030203" pitchFamily="34" charset="0"/>
                      <a:cs typeface="Poppins" pitchFamily="2" charset="77"/>
                    </a:rPr>
                    <a:t> </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930470"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1109292"/>
                  <a:ext cx="3085031"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Rentabilitätskennzahlen</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09292"/>
                  <a:ext cx="3085940"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Effizienz-Kennzahlen</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3930470" cy="701724"/>
                <a:chOff x="1416598" y="919839"/>
                <a:chExt cx="3930470"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1109293"/>
                  <a:ext cx="3085031" cy="359137"/>
                </a:xfrm>
                <a:prstGeom prst="rect">
                  <a:avLst/>
                </a:prstGeom>
                <a:noFill/>
              </p:spPr>
              <p:txBody>
                <a:bodyPr wrap="square" numCol="1" rtlCol="0" anchor="ctr">
                  <a:spAutoFit/>
                </a:bodyPr>
                <a:lstStyle/>
                <a:p>
                  <a:pPr>
                    <a:lnSpc>
                      <a:spcPts val="2040"/>
                    </a:lnSpc>
                    <a:defRPr/>
                  </a:pPr>
                  <a:r>
                    <a:rPr lang="en-GB" sz="2200" dirty="0">
                      <a:solidFill>
                        <a:schemeClr val="bg1"/>
                      </a:solidFill>
                      <a:ea typeface="Lato Light" panose="020F0502020204030203" pitchFamily="34" charset="0"/>
                      <a:cs typeface="Poppins" pitchFamily="2" charset="77"/>
                    </a:rPr>
                    <a:t>Marktwertkennzahlen</a:t>
                  </a: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356067" y="1036209"/>
            <a:ext cx="4293891" cy="17183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Die Finanzkennzahlen werden in folgende Kategorien eingeteilt:</a:t>
            </a:r>
          </a:p>
        </p:txBody>
      </p:sp>
      <p:pic>
        <p:nvPicPr>
          <p:cNvPr id="31" name="Picture 30" descr="Icon&#10;&#10;Description automatically generated">
            <a:extLst>
              <a:ext uri="{FF2B5EF4-FFF2-40B4-BE49-F238E27FC236}">
                <a16:creationId xmlns:a16="http://schemas.microsoft.com/office/drawing/2014/main" id="{21F1D58D-EBD1-856D-6125-28A5A1A0D85C}"/>
              </a:ext>
            </a:extLst>
          </p:cNvPr>
          <p:cNvPicPr/>
          <p:nvPr/>
        </p:nvPicPr>
        <p:blipFill rotWithShape="1">
          <a:blip r:embed="rId2" cstate="email">
            <a:extLst>
              <a:ext uri="{28A0092B-C50C-407E-A947-70E740481C1C}">
                <a14:useLocalDpi xmlns:a14="http://schemas.microsoft.com/office/drawing/2010/main"/>
              </a:ext>
            </a:extLst>
          </a:blip>
          <a:srcRect l="18944" t="-17643" r="9491" b="40286"/>
          <a:stretch/>
        </p:blipFill>
        <p:spPr>
          <a:xfrm>
            <a:off x="-67609" y="2611814"/>
            <a:ext cx="4250484" cy="4220217"/>
          </a:xfrm>
          <a:prstGeom prst="rect">
            <a:avLst/>
          </a:prstGeom>
        </p:spPr>
      </p:pic>
      <p:sp>
        <p:nvSpPr>
          <p:cNvPr id="30" name="Rectangle 29">
            <a:extLst>
              <a:ext uri="{FF2B5EF4-FFF2-40B4-BE49-F238E27FC236}">
                <a16:creationId xmlns:a16="http://schemas.microsoft.com/office/drawing/2014/main" id="{69B703A5-2327-0D30-455B-43ECE620F1B0}"/>
              </a:ext>
            </a:extLst>
          </p:cNvPr>
          <p:cNvSpPr/>
          <p:nvPr/>
        </p:nvSpPr>
        <p:spPr>
          <a:xfrm>
            <a:off x="538194" y="302620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43" name="Graphic 125">
            <a:extLst>
              <a:ext uri="{FF2B5EF4-FFF2-40B4-BE49-F238E27FC236}">
                <a16:creationId xmlns:a16="http://schemas.microsoft.com/office/drawing/2014/main" id="{14ACFE77-ED77-241E-E89C-9E6D641CA9F0}"/>
              </a:ext>
            </a:extLst>
          </p:cNvPr>
          <p:cNvGrpSpPr/>
          <p:nvPr/>
        </p:nvGrpSpPr>
        <p:grpSpPr>
          <a:xfrm>
            <a:off x="5183206" y="2952834"/>
            <a:ext cx="1118598" cy="1120017"/>
            <a:chOff x="2368484" y="5251979"/>
            <a:chExt cx="1118598" cy="1120017"/>
          </a:xfrm>
          <a:solidFill>
            <a:srgbClr val="595959"/>
          </a:solidFill>
        </p:grpSpPr>
        <p:sp>
          <p:nvSpPr>
            <p:cNvPr id="44" name="Freeform 43">
              <a:extLst>
                <a:ext uri="{FF2B5EF4-FFF2-40B4-BE49-F238E27FC236}">
                  <a16:creationId xmlns:a16="http://schemas.microsoft.com/office/drawing/2014/main" id="{2C683D0C-78AF-5CA9-4A70-8759F9A22D2E}"/>
                </a:ext>
              </a:extLst>
            </p:cNvPr>
            <p:cNvSpPr/>
            <p:nvPr/>
          </p:nvSpPr>
          <p:spPr>
            <a:xfrm>
              <a:off x="2858553" y="5608787"/>
              <a:ext cx="50737" cy="224674"/>
            </a:xfrm>
            <a:custGeom>
              <a:avLst/>
              <a:gdLst>
                <a:gd name="connsiteX0" fmla="*/ 50738 w 50737"/>
                <a:gd name="connsiteY0" fmla="*/ 334 h 224674"/>
                <a:gd name="connsiteX1" fmla="*/ 50738 w 50737"/>
                <a:gd name="connsiteY1" fmla="*/ 224675 h 224674"/>
                <a:gd name="connsiteX2" fmla="*/ 948 w 50737"/>
                <a:gd name="connsiteY2" fmla="*/ 224675 h 224674"/>
                <a:gd name="connsiteX3" fmla="*/ 237 w 50737"/>
                <a:gd name="connsiteY3" fmla="*/ 213292 h 224674"/>
                <a:gd name="connsiteX4" fmla="*/ 0 w 50737"/>
                <a:gd name="connsiteY4" fmla="*/ 13140 h 224674"/>
                <a:gd name="connsiteX5" fmla="*/ 13514 w 50737"/>
                <a:gd name="connsiteY5" fmla="*/ 97 h 224674"/>
                <a:gd name="connsiteX6" fmla="*/ 50738 w 50737"/>
                <a:gd name="connsiteY6" fmla="*/ 334 h 2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37" h="224674">
                  <a:moveTo>
                    <a:pt x="50738" y="334"/>
                  </a:moveTo>
                  <a:cubicBezTo>
                    <a:pt x="50738" y="75747"/>
                    <a:pt x="50738" y="149737"/>
                    <a:pt x="50738" y="224675"/>
                  </a:cubicBezTo>
                  <a:cubicBezTo>
                    <a:pt x="34141" y="224675"/>
                    <a:pt x="18256" y="224675"/>
                    <a:pt x="948" y="224675"/>
                  </a:cubicBezTo>
                  <a:cubicBezTo>
                    <a:pt x="711" y="220881"/>
                    <a:pt x="237" y="217086"/>
                    <a:pt x="237" y="213292"/>
                  </a:cubicBezTo>
                  <a:cubicBezTo>
                    <a:pt x="237" y="146654"/>
                    <a:pt x="474" y="79778"/>
                    <a:pt x="0" y="13140"/>
                  </a:cubicBezTo>
                  <a:cubicBezTo>
                    <a:pt x="0" y="2469"/>
                    <a:pt x="3082" y="-614"/>
                    <a:pt x="13514" y="97"/>
                  </a:cubicBezTo>
                  <a:cubicBezTo>
                    <a:pt x="25606" y="1046"/>
                    <a:pt x="37698" y="334"/>
                    <a:pt x="50738" y="334"/>
                  </a:cubicBezTo>
                  <a:close/>
                </a:path>
              </a:pathLst>
            </a:custGeom>
            <a:solidFill>
              <a:srgbClr val="F16924"/>
            </a:solidFill>
            <a:ln w="2364" cap="flat">
              <a:no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9F270580-5C37-1EC8-C5B5-67257D37C055}"/>
                </a:ext>
              </a:extLst>
            </p:cNvPr>
            <p:cNvSpPr/>
            <p:nvPr/>
          </p:nvSpPr>
          <p:spPr>
            <a:xfrm>
              <a:off x="2722699" y="5650535"/>
              <a:ext cx="51508" cy="183908"/>
            </a:xfrm>
            <a:custGeom>
              <a:avLst/>
              <a:gdLst>
                <a:gd name="connsiteX0" fmla="*/ 51449 w 51508"/>
                <a:gd name="connsiteY0" fmla="*/ 87 h 183908"/>
                <a:gd name="connsiteX1" fmla="*/ 51449 w 51508"/>
                <a:gd name="connsiteY1" fmla="*/ 103483 h 183908"/>
                <a:gd name="connsiteX2" fmla="*/ 51449 w 51508"/>
                <a:gd name="connsiteY2" fmla="*/ 165141 h 183908"/>
                <a:gd name="connsiteX3" fmla="*/ 32244 w 51508"/>
                <a:gd name="connsiteY3" fmla="*/ 183876 h 183908"/>
                <a:gd name="connsiteX4" fmla="*/ 237 w 51508"/>
                <a:gd name="connsiteY4" fmla="*/ 151861 h 183908"/>
                <a:gd name="connsiteX5" fmla="*/ 0 w 51508"/>
                <a:gd name="connsiteY5" fmla="*/ 13368 h 183908"/>
                <a:gd name="connsiteX6" fmla="*/ 13277 w 51508"/>
                <a:gd name="connsiteY6" fmla="*/ 87 h 183908"/>
                <a:gd name="connsiteX7" fmla="*/ 51449 w 51508"/>
                <a:gd name="connsiteY7" fmla="*/ 87 h 18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08" h="183908">
                  <a:moveTo>
                    <a:pt x="51449" y="87"/>
                  </a:moveTo>
                  <a:cubicBezTo>
                    <a:pt x="51449" y="35659"/>
                    <a:pt x="51449" y="69571"/>
                    <a:pt x="51449" y="103483"/>
                  </a:cubicBezTo>
                  <a:cubicBezTo>
                    <a:pt x="51449" y="124115"/>
                    <a:pt x="51449" y="144510"/>
                    <a:pt x="51449" y="165141"/>
                  </a:cubicBezTo>
                  <a:cubicBezTo>
                    <a:pt x="51449" y="186722"/>
                    <a:pt x="53583" y="183639"/>
                    <a:pt x="32244" y="183876"/>
                  </a:cubicBezTo>
                  <a:cubicBezTo>
                    <a:pt x="237" y="184113"/>
                    <a:pt x="237" y="183876"/>
                    <a:pt x="237" y="151861"/>
                  </a:cubicBezTo>
                  <a:cubicBezTo>
                    <a:pt x="237" y="105618"/>
                    <a:pt x="474" y="59374"/>
                    <a:pt x="0" y="13368"/>
                  </a:cubicBezTo>
                  <a:cubicBezTo>
                    <a:pt x="0" y="2933"/>
                    <a:pt x="2845" y="-624"/>
                    <a:pt x="13277" y="87"/>
                  </a:cubicBezTo>
                  <a:cubicBezTo>
                    <a:pt x="25606" y="799"/>
                    <a:pt x="37698" y="87"/>
                    <a:pt x="51449" y="87"/>
                  </a:cubicBezTo>
                  <a:close/>
                </a:path>
              </a:pathLst>
            </a:custGeom>
            <a:solidFill>
              <a:srgbClr val="F16924"/>
            </a:solidFill>
            <a:ln w="2364" cap="flat">
              <a:no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5E5E86FB-CC18-5AE7-1049-AB1606C2E173}"/>
                </a:ext>
              </a:extLst>
            </p:cNvPr>
            <p:cNvSpPr/>
            <p:nvPr/>
          </p:nvSpPr>
          <p:spPr>
            <a:xfrm>
              <a:off x="2589869" y="5691174"/>
              <a:ext cx="50796" cy="143532"/>
            </a:xfrm>
            <a:custGeom>
              <a:avLst/>
              <a:gdLst>
                <a:gd name="connsiteX0" fmla="*/ 50797 w 50796"/>
                <a:gd name="connsiteY0" fmla="*/ 143474 h 143532"/>
                <a:gd name="connsiteX1" fmla="*/ 7646 w 50796"/>
                <a:gd name="connsiteY1" fmla="*/ 143237 h 143532"/>
                <a:gd name="connsiteX2" fmla="*/ 296 w 50796"/>
                <a:gd name="connsiteY2" fmla="*/ 136834 h 143532"/>
                <a:gd name="connsiteX3" fmla="*/ 59 w 50796"/>
                <a:gd name="connsiteY3" fmla="*/ 0 h 143532"/>
                <a:gd name="connsiteX4" fmla="*/ 50797 w 50796"/>
                <a:gd name="connsiteY4" fmla="*/ 0 h 143532"/>
                <a:gd name="connsiteX5" fmla="*/ 50797 w 50796"/>
                <a:gd name="connsiteY5" fmla="*/ 143474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6" h="143532">
                  <a:moveTo>
                    <a:pt x="50797" y="143474"/>
                  </a:moveTo>
                  <a:cubicBezTo>
                    <a:pt x="35623" y="143474"/>
                    <a:pt x="21635" y="143711"/>
                    <a:pt x="7646" y="143237"/>
                  </a:cubicBezTo>
                  <a:cubicBezTo>
                    <a:pt x="5038" y="142999"/>
                    <a:pt x="296" y="138968"/>
                    <a:pt x="296" y="136834"/>
                  </a:cubicBezTo>
                  <a:cubicBezTo>
                    <a:pt x="-178" y="91539"/>
                    <a:pt x="59" y="46244"/>
                    <a:pt x="59" y="0"/>
                  </a:cubicBezTo>
                  <a:cubicBezTo>
                    <a:pt x="17604" y="0"/>
                    <a:pt x="33963" y="0"/>
                    <a:pt x="50797" y="0"/>
                  </a:cubicBezTo>
                  <a:cubicBezTo>
                    <a:pt x="50797" y="47429"/>
                    <a:pt x="50797" y="94384"/>
                    <a:pt x="50797" y="143474"/>
                  </a:cubicBezTo>
                  <a:close/>
                </a:path>
              </a:pathLst>
            </a:custGeom>
            <a:solidFill>
              <a:srgbClr val="F16924"/>
            </a:solidFill>
            <a:ln w="2364" cap="flat">
              <a:noFill/>
              <a:prstDash val="solid"/>
              <a:miter/>
            </a:ln>
          </p:spPr>
          <p:txBody>
            <a:bodyPr rtlCol="0" anchor="ctr"/>
            <a:lstStyle/>
            <a:p>
              <a:endParaRPr lang="en-US"/>
            </a:p>
          </p:txBody>
        </p:sp>
        <p:sp>
          <p:nvSpPr>
            <p:cNvPr id="642" name="Freeform 641">
              <a:extLst>
                <a:ext uri="{FF2B5EF4-FFF2-40B4-BE49-F238E27FC236}">
                  <a16:creationId xmlns:a16="http://schemas.microsoft.com/office/drawing/2014/main" id="{DBB2E3C3-F9EB-E31C-B755-B91BE7A157FA}"/>
                </a:ext>
              </a:extLst>
            </p:cNvPr>
            <p:cNvSpPr/>
            <p:nvPr/>
          </p:nvSpPr>
          <p:spPr>
            <a:xfrm>
              <a:off x="3086150" y="5807613"/>
              <a:ext cx="331951" cy="117150"/>
            </a:xfrm>
            <a:custGeom>
              <a:avLst/>
              <a:gdLst>
                <a:gd name="connsiteX0" fmla="*/ 485 w 331951"/>
                <a:gd name="connsiteY0" fmla="*/ 1186 h 117150"/>
                <a:gd name="connsiteX1" fmla="*/ 11866 w 331951"/>
                <a:gd name="connsiteY1" fmla="*/ 0 h 117150"/>
                <a:gd name="connsiteX2" fmla="*/ 317477 w 331951"/>
                <a:gd name="connsiteY2" fmla="*/ 0 h 117150"/>
                <a:gd name="connsiteX3" fmla="*/ 331939 w 331951"/>
                <a:gd name="connsiteY3" fmla="*/ 14703 h 117150"/>
                <a:gd name="connsiteX4" fmla="*/ 331939 w 331951"/>
                <a:gd name="connsiteY4" fmla="*/ 104819 h 117150"/>
                <a:gd name="connsiteX5" fmla="*/ 319848 w 331951"/>
                <a:gd name="connsiteY5" fmla="*/ 117150 h 117150"/>
                <a:gd name="connsiteX6" fmla="*/ 12814 w 331951"/>
                <a:gd name="connsiteY6" fmla="*/ 117150 h 117150"/>
                <a:gd name="connsiteX7" fmla="*/ 11 w 331951"/>
                <a:gd name="connsiteY7" fmla="*/ 104582 h 117150"/>
                <a:gd name="connsiteX8" fmla="*/ 485 w 331951"/>
                <a:gd name="connsiteY8" fmla="*/ 1186 h 1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51" h="117150">
                  <a:moveTo>
                    <a:pt x="485" y="1186"/>
                  </a:moveTo>
                  <a:cubicBezTo>
                    <a:pt x="4516" y="711"/>
                    <a:pt x="8072" y="0"/>
                    <a:pt x="11866" y="0"/>
                  </a:cubicBezTo>
                  <a:cubicBezTo>
                    <a:pt x="113815" y="0"/>
                    <a:pt x="215764" y="237"/>
                    <a:pt x="317477" y="0"/>
                  </a:cubicBezTo>
                  <a:cubicBezTo>
                    <a:pt x="329094" y="0"/>
                    <a:pt x="332177" y="3320"/>
                    <a:pt x="331939" y="14703"/>
                  </a:cubicBezTo>
                  <a:cubicBezTo>
                    <a:pt x="331228" y="44821"/>
                    <a:pt x="331465" y="74701"/>
                    <a:pt x="331939" y="104819"/>
                  </a:cubicBezTo>
                  <a:cubicBezTo>
                    <a:pt x="331939" y="113830"/>
                    <a:pt x="329569" y="117150"/>
                    <a:pt x="319848" y="117150"/>
                  </a:cubicBezTo>
                  <a:cubicBezTo>
                    <a:pt x="217424" y="116913"/>
                    <a:pt x="115238" y="116913"/>
                    <a:pt x="12814" y="117150"/>
                  </a:cubicBezTo>
                  <a:cubicBezTo>
                    <a:pt x="3330" y="117150"/>
                    <a:pt x="-226" y="114779"/>
                    <a:pt x="11" y="104582"/>
                  </a:cubicBezTo>
                  <a:cubicBezTo>
                    <a:pt x="722" y="70907"/>
                    <a:pt x="485" y="37232"/>
                    <a:pt x="485" y="1186"/>
                  </a:cubicBezTo>
                  <a:close/>
                </a:path>
              </a:pathLst>
            </a:custGeom>
            <a:solidFill>
              <a:srgbClr val="F16924"/>
            </a:solidFill>
            <a:ln w="2364" cap="flat">
              <a:no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A10A04EB-536D-4E5A-1A78-8A33C1A21586}"/>
                </a:ext>
              </a:extLst>
            </p:cNvPr>
            <p:cNvSpPr/>
            <p:nvPr/>
          </p:nvSpPr>
          <p:spPr>
            <a:xfrm>
              <a:off x="2368484" y="5251979"/>
              <a:ext cx="1118598" cy="1120017"/>
            </a:xfrm>
            <a:custGeom>
              <a:avLst/>
              <a:gdLst>
                <a:gd name="connsiteX0" fmla="*/ 638725 w 1118598"/>
                <a:gd name="connsiteY0" fmla="*/ 964238 h 1120017"/>
                <a:gd name="connsiteX1" fmla="*/ 579452 w 1118598"/>
                <a:gd name="connsiteY1" fmla="*/ 964238 h 1120017"/>
                <a:gd name="connsiteX2" fmla="*/ 579926 w 1118598"/>
                <a:gd name="connsiteY2" fmla="*/ 1022339 h 1120017"/>
                <a:gd name="connsiteX3" fmla="*/ 587750 w 1118598"/>
                <a:gd name="connsiteY3" fmla="*/ 1026607 h 1120017"/>
                <a:gd name="connsiteX4" fmla="*/ 612645 w 1118598"/>
                <a:gd name="connsiteY4" fmla="*/ 1027319 h 1120017"/>
                <a:gd name="connsiteX5" fmla="*/ 623314 w 1118598"/>
                <a:gd name="connsiteY5" fmla="*/ 1036093 h 1120017"/>
                <a:gd name="connsiteX6" fmla="*/ 612882 w 1118598"/>
                <a:gd name="connsiteY6" fmla="*/ 1045342 h 1120017"/>
                <a:gd name="connsiteX7" fmla="*/ 593915 w 1118598"/>
                <a:gd name="connsiteY7" fmla="*/ 1045816 h 1120017"/>
                <a:gd name="connsiteX8" fmla="*/ 181375 w 1118598"/>
                <a:gd name="connsiteY8" fmla="*/ 1045816 h 1120017"/>
                <a:gd name="connsiteX9" fmla="*/ 148419 w 1118598"/>
                <a:gd name="connsiteY9" fmla="*/ 1073325 h 1120017"/>
                <a:gd name="connsiteX10" fmla="*/ 180664 w 1118598"/>
                <a:gd name="connsiteY10" fmla="*/ 1101309 h 1120017"/>
                <a:gd name="connsiteX11" fmla="*/ 618098 w 1118598"/>
                <a:gd name="connsiteY11" fmla="*/ 1101309 h 1120017"/>
                <a:gd name="connsiteX12" fmla="*/ 626159 w 1118598"/>
                <a:gd name="connsiteY12" fmla="*/ 1101546 h 1120017"/>
                <a:gd name="connsiteX13" fmla="*/ 634694 w 1118598"/>
                <a:gd name="connsiteY13" fmla="*/ 1110320 h 1120017"/>
                <a:gd name="connsiteX14" fmla="*/ 626396 w 1118598"/>
                <a:gd name="connsiteY14" fmla="*/ 1119332 h 1120017"/>
                <a:gd name="connsiteX15" fmla="*/ 618335 w 1118598"/>
                <a:gd name="connsiteY15" fmla="*/ 1119806 h 1120017"/>
                <a:gd name="connsiteX16" fmla="*/ 179715 w 1118598"/>
                <a:gd name="connsiteY16" fmla="*/ 1119806 h 1120017"/>
                <a:gd name="connsiteX17" fmla="*/ 131586 w 1118598"/>
                <a:gd name="connsiteY17" fmla="*/ 1087317 h 1120017"/>
                <a:gd name="connsiteX18" fmla="*/ 148894 w 1118598"/>
                <a:gd name="connsiteY18" fmla="*/ 1036093 h 1120017"/>
                <a:gd name="connsiteX19" fmla="*/ 176396 w 1118598"/>
                <a:gd name="connsiteY19" fmla="*/ 1027319 h 1120017"/>
                <a:gd name="connsiteX20" fmla="*/ 233298 w 1118598"/>
                <a:gd name="connsiteY20" fmla="*/ 1026845 h 1120017"/>
                <a:gd name="connsiteX21" fmla="*/ 246575 w 1118598"/>
                <a:gd name="connsiteY21" fmla="*/ 1026845 h 1120017"/>
                <a:gd name="connsiteX22" fmla="*/ 246575 w 1118598"/>
                <a:gd name="connsiteY22" fmla="*/ 963764 h 1120017"/>
                <a:gd name="connsiteX23" fmla="*/ 232113 w 1118598"/>
                <a:gd name="connsiteY23" fmla="*/ 963764 h 1120017"/>
                <a:gd name="connsiteX24" fmla="*/ 48367 w 1118598"/>
                <a:gd name="connsiteY24" fmla="*/ 963764 h 1120017"/>
                <a:gd name="connsiteX25" fmla="*/ 0 w 1118598"/>
                <a:gd name="connsiteY25" fmla="*/ 915860 h 1120017"/>
                <a:gd name="connsiteX26" fmla="*/ 0 w 1118598"/>
                <a:gd name="connsiteY26" fmla="*/ 417852 h 1120017"/>
                <a:gd name="connsiteX27" fmla="*/ 49315 w 1118598"/>
                <a:gd name="connsiteY27" fmla="*/ 368526 h 1120017"/>
                <a:gd name="connsiteX28" fmla="*/ 90332 w 1118598"/>
                <a:gd name="connsiteY28" fmla="*/ 368526 h 1120017"/>
                <a:gd name="connsiteX29" fmla="*/ 90332 w 1118598"/>
                <a:gd name="connsiteY29" fmla="*/ 355720 h 1120017"/>
                <a:gd name="connsiteX30" fmla="*/ 90332 w 1118598"/>
                <a:gd name="connsiteY30" fmla="*/ 56915 h 1120017"/>
                <a:gd name="connsiteX31" fmla="*/ 133008 w 1118598"/>
                <a:gd name="connsiteY31" fmla="*/ 1660 h 1120017"/>
                <a:gd name="connsiteX32" fmla="*/ 149368 w 1118598"/>
                <a:gd name="connsiteY32" fmla="*/ 237 h 1120017"/>
                <a:gd name="connsiteX33" fmla="*/ 766992 w 1118598"/>
                <a:gd name="connsiteY33" fmla="*/ 0 h 1120017"/>
                <a:gd name="connsiteX34" fmla="*/ 826502 w 1118598"/>
                <a:gd name="connsiteY34" fmla="*/ 58812 h 1120017"/>
                <a:gd name="connsiteX35" fmla="*/ 826502 w 1118598"/>
                <a:gd name="connsiteY35" fmla="*/ 129956 h 1120017"/>
                <a:gd name="connsiteX36" fmla="*/ 810379 w 1118598"/>
                <a:gd name="connsiteY36" fmla="*/ 145845 h 1120017"/>
                <a:gd name="connsiteX37" fmla="*/ 735933 w 1118598"/>
                <a:gd name="connsiteY37" fmla="*/ 145845 h 1120017"/>
                <a:gd name="connsiteX38" fmla="*/ 735933 w 1118598"/>
                <a:gd name="connsiteY38" fmla="*/ 368289 h 1120017"/>
                <a:gd name="connsiteX39" fmla="*/ 776475 w 1118598"/>
                <a:gd name="connsiteY39" fmla="*/ 368289 h 1120017"/>
                <a:gd name="connsiteX40" fmla="*/ 826502 w 1118598"/>
                <a:gd name="connsiteY40" fmla="*/ 418089 h 1120017"/>
                <a:gd name="connsiteX41" fmla="*/ 826502 w 1118598"/>
                <a:gd name="connsiteY41" fmla="*/ 475242 h 1120017"/>
                <a:gd name="connsiteX42" fmla="*/ 849500 w 1118598"/>
                <a:gd name="connsiteY42" fmla="*/ 475242 h 1120017"/>
                <a:gd name="connsiteX43" fmla="*/ 1067624 w 1118598"/>
                <a:gd name="connsiteY43" fmla="*/ 475242 h 1120017"/>
                <a:gd name="connsiteX44" fmla="*/ 1118599 w 1118598"/>
                <a:gd name="connsiteY44" fmla="*/ 526465 h 1120017"/>
                <a:gd name="connsiteX45" fmla="*/ 1118599 w 1118598"/>
                <a:gd name="connsiteY45" fmla="*/ 1070717 h 1120017"/>
                <a:gd name="connsiteX46" fmla="*/ 1069758 w 1118598"/>
                <a:gd name="connsiteY46" fmla="*/ 1119332 h 1120017"/>
                <a:gd name="connsiteX47" fmla="*/ 689226 w 1118598"/>
                <a:gd name="connsiteY47" fmla="*/ 1119332 h 1120017"/>
                <a:gd name="connsiteX48" fmla="*/ 638014 w 1118598"/>
                <a:gd name="connsiteY48" fmla="*/ 1068108 h 1120017"/>
                <a:gd name="connsiteX49" fmla="*/ 638014 w 1118598"/>
                <a:gd name="connsiteY49" fmla="*/ 977992 h 1120017"/>
                <a:gd name="connsiteX50" fmla="*/ 638725 w 1118598"/>
                <a:gd name="connsiteY50" fmla="*/ 964238 h 1120017"/>
                <a:gd name="connsiteX51" fmla="*/ 638725 w 1118598"/>
                <a:gd name="connsiteY51" fmla="*/ 872936 h 1120017"/>
                <a:gd name="connsiteX52" fmla="*/ 638725 w 1118598"/>
                <a:gd name="connsiteY52" fmla="*/ 858233 h 1120017"/>
                <a:gd name="connsiteX53" fmla="*/ 638725 w 1118598"/>
                <a:gd name="connsiteY53" fmla="*/ 527651 h 1120017"/>
                <a:gd name="connsiteX54" fmla="*/ 690411 w 1118598"/>
                <a:gd name="connsiteY54" fmla="*/ 475716 h 1120017"/>
                <a:gd name="connsiteX55" fmla="*/ 797102 w 1118598"/>
                <a:gd name="connsiteY55" fmla="*/ 475953 h 1120017"/>
                <a:gd name="connsiteX56" fmla="*/ 808483 w 1118598"/>
                <a:gd name="connsiteY56" fmla="*/ 464570 h 1120017"/>
                <a:gd name="connsiteX57" fmla="*/ 808246 w 1118598"/>
                <a:gd name="connsiteY57" fmla="*/ 414769 h 1120017"/>
                <a:gd name="connsiteX58" fmla="*/ 781217 w 1118598"/>
                <a:gd name="connsiteY58" fmla="*/ 387735 h 1120017"/>
                <a:gd name="connsiteX59" fmla="*/ 746839 w 1118598"/>
                <a:gd name="connsiteY59" fmla="*/ 387497 h 1120017"/>
                <a:gd name="connsiteX60" fmla="*/ 735221 w 1118598"/>
                <a:gd name="connsiteY60" fmla="*/ 399118 h 1120017"/>
                <a:gd name="connsiteX61" fmla="*/ 734984 w 1118598"/>
                <a:gd name="connsiteY61" fmla="*/ 450104 h 1120017"/>
                <a:gd name="connsiteX62" fmla="*/ 726449 w 1118598"/>
                <a:gd name="connsiteY62" fmla="*/ 461487 h 1120017"/>
                <a:gd name="connsiteX63" fmla="*/ 716728 w 1118598"/>
                <a:gd name="connsiteY63" fmla="*/ 449867 h 1120017"/>
                <a:gd name="connsiteX64" fmla="*/ 716728 w 1118598"/>
                <a:gd name="connsiteY64" fmla="*/ 445124 h 1120017"/>
                <a:gd name="connsiteX65" fmla="*/ 716728 w 1118598"/>
                <a:gd name="connsiteY65" fmla="*/ 79918 h 1120017"/>
                <a:gd name="connsiteX66" fmla="*/ 730005 w 1118598"/>
                <a:gd name="connsiteY66" fmla="*/ 19920 h 1120017"/>
                <a:gd name="connsiteX67" fmla="*/ 716017 w 1118598"/>
                <a:gd name="connsiteY67" fmla="*/ 19209 h 1120017"/>
                <a:gd name="connsiteX68" fmla="*/ 151739 w 1118598"/>
                <a:gd name="connsiteY68" fmla="*/ 19446 h 1120017"/>
                <a:gd name="connsiteX69" fmla="*/ 109299 w 1118598"/>
                <a:gd name="connsiteY69" fmla="*/ 62607 h 1120017"/>
                <a:gd name="connsiteX70" fmla="*/ 109299 w 1118598"/>
                <a:gd name="connsiteY70" fmla="*/ 861553 h 1120017"/>
                <a:gd name="connsiteX71" fmla="*/ 109299 w 1118598"/>
                <a:gd name="connsiteY71" fmla="*/ 873174 h 1120017"/>
                <a:gd name="connsiteX72" fmla="*/ 638725 w 1118598"/>
                <a:gd name="connsiteY72" fmla="*/ 872936 h 1120017"/>
                <a:gd name="connsiteX73" fmla="*/ 657692 w 1118598"/>
                <a:gd name="connsiteY73" fmla="*/ 798235 h 1120017"/>
                <a:gd name="connsiteX74" fmla="*/ 657692 w 1118598"/>
                <a:gd name="connsiteY74" fmla="*/ 798235 h 1120017"/>
                <a:gd name="connsiteX75" fmla="*/ 657929 w 1118598"/>
                <a:gd name="connsiteY75" fmla="*/ 1072140 h 1120017"/>
                <a:gd name="connsiteX76" fmla="*/ 687566 w 1118598"/>
                <a:gd name="connsiteY76" fmla="*/ 1101309 h 1120017"/>
                <a:gd name="connsiteX77" fmla="*/ 1071655 w 1118598"/>
                <a:gd name="connsiteY77" fmla="*/ 1101309 h 1120017"/>
                <a:gd name="connsiteX78" fmla="*/ 1100580 w 1118598"/>
                <a:gd name="connsiteY78" fmla="*/ 1072614 h 1120017"/>
                <a:gd name="connsiteX79" fmla="*/ 1100580 w 1118598"/>
                <a:gd name="connsiteY79" fmla="*/ 525043 h 1120017"/>
                <a:gd name="connsiteX80" fmla="*/ 1070469 w 1118598"/>
                <a:gd name="connsiteY80" fmla="*/ 494925 h 1120017"/>
                <a:gd name="connsiteX81" fmla="*/ 804926 w 1118598"/>
                <a:gd name="connsiteY81" fmla="*/ 494925 h 1120017"/>
                <a:gd name="connsiteX82" fmla="*/ 685195 w 1118598"/>
                <a:gd name="connsiteY82" fmla="*/ 494925 h 1120017"/>
                <a:gd name="connsiteX83" fmla="*/ 657455 w 1118598"/>
                <a:gd name="connsiteY83" fmla="*/ 522434 h 1120017"/>
                <a:gd name="connsiteX84" fmla="*/ 657455 w 1118598"/>
                <a:gd name="connsiteY84" fmla="*/ 534291 h 1120017"/>
                <a:gd name="connsiteX85" fmla="*/ 657692 w 1118598"/>
                <a:gd name="connsiteY85" fmla="*/ 798235 h 1120017"/>
                <a:gd name="connsiteX86" fmla="*/ 90095 w 1118598"/>
                <a:gd name="connsiteY86" fmla="*/ 872225 h 1120017"/>
                <a:gd name="connsiteX87" fmla="*/ 90095 w 1118598"/>
                <a:gd name="connsiteY87" fmla="*/ 387497 h 1120017"/>
                <a:gd name="connsiteX88" fmla="*/ 48604 w 1118598"/>
                <a:gd name="connsiteY88" fmla="*/ 387497 h 1120017"/>
                <a:gd name="connsiteX89" fmla="*/ 18967 w 1118598"/>
                <a:gd name="connsiteY89" fmla="*/ 417852 h 1120017"/>
                <a:gd name="connsiteX90" fmla="*/ 18967 w 1118598"/>
                <a:gd name="connsiteY90" fmla="*/ 857759 h 1120017"/>
                <a:gd name="connsiteX91" fmla="*/ 18967 w 1118598"/>
                <a:gd name="connsiteY91" fmla="*/ 872462 h 1120017"/>
                <a:gd name="connsiteX92" fmla="*/ 90095 w 1118598"/>
                <a:gd name="connsiteY92" fmla="*/ 872225 h 1120017"/>
                <a:gd name="connsiteX93" fmla="*/ 329795 w 1118598"/>
                <a:gd name="connsiteY93" fmla="*/ 892145 h 1120017"/>
                <a:gd name="connsiteX94" fmla="*/ 32244 w 1118598"/>
                <a:gd name="connsiteY94" fmla="*/ 891908 h 1120017"/>
                <a:gd name="connsiteX95" fmla="*/ 19204 w 1118598"/>
                <a:gd name="connsiteY95" fmla="*/ 905188 h 1120017"/>
                <a:gd name="connsiteX96" fmla="*/ 19204 w 1118598"/>
                <a:gd name="connsiteY96" fmla="*/ 911117 h 1120017"/>
                <a:gd name="connsiteX97" fmla="*/ 51686 w 1118598"/>
                <a:gd name="connsiteY97" fmla="*/ 944080 h 1120017"/>
                <a:gd name="connsiteX98" fmla="*/ 555506 w 1118598"/>
                <a:gd name="connsiteY98" fmla="*/ 944080 h 1120017"/>
                <a:gd name="connsiteX99" fmla="*/ 624262 w 1118598"/>
                <a:gd name="connsiteY99" fmla="*/ 944318 h 1120017"/>
                <a:gd name="connsiteX100" fmla="*/ 638488 w 1118598"/>
                <a:gd name="connsiteY100" fmla="*/ 929615 h 1120017"/>
                <a:gd name="connsiteX101" fmla="*/ 638251 w 1118598"/>
                <a:gd name="connsiteY101" fmla="*/ 908271 h 1120017"/>
                <a:gd name="connsiteX102" fmla="*/ 622603 w 1118598"/>
                <a:gd name="connsiteY102" fmla="*/ 891908 h 1120017"/>
                <a:gd name="connsiteX103" fmla="*/ 329795 w 1118598"/>
                <a:gd name="connsiteY103" fmla="*/ 892145 h 1120017"/>
                <a:gd name="connsiteX104" fmla="*/ 559773 w 1118598"/>
                <a:gd name="connsiteY104" fmla="*/ 964238 h 1120017"/>
                <a:gd name="connsiteX105" fmla="*/ 546733 w 1118598"/>
                <a:gd name="connsiteY105" fmla="*/ 963526 h 1120017"/>
                <a:gd name="connsiteX106" fmla="*/ 382192 w 1118598"/>
                <a:gd name="connsiteY106" fmla="*/ 963526 h 1120017"/>
                <a:gd name="connsiteX107" fmla="*/ 276923 w 1118598"/>
                <a:gd name="connsiteY107" fmla="*/ 963526 h 1120017"/>
                <a:gd name="connsiteX108" fmla="*/ 266017 w 1118598"/>
                <a:gd name="connsiteY108" fmla="*/ 974198 h 1120017"/>
                <a:gd name="connsiteX109" fmla="*/ 266017 w 1118598"/>
                <a:gd name="connsiteY109" fmla="*/ 1014513 h 1120017"/>
                <a:gd name="connsiteX110" fmla="*/ 278820 w 1118598"/>
                <a:gd name="connsiteY110" fmla="*/ 1026845 h 1120017"/>
                <a:gd name="connsiteX111" fmla="*/ 547445 w 1118598"/>
                <a:gd name="connsiteY111" fmla="*/ 1026607 h 1120017"/>
                <a:gd name="connsiteX112" fmla="*/ 559773 w 1118598"/>
                <a:gd name="connsiteY112" fmla="*/ 1025896 h 1120017"/>
                <a:gd name="connsiteX113" fmla="*/ 559773 w 1118598"/>
                <a:gd name="connsiteY113" fmla="*/ 964238 h 1120017"/>
                <a:gd name="connsiteX114" fmla="*/ 735933 w 1118598"/>
                <a:gd name="connsiteY114" fmla="*/ 126399 h 1120017"/>
                <a:gd name="connsiteX115" fmla="*/ 799710 w 1118598"/>
                <a:gd name="connsiteY115" fmla="*/ 126162 h 1120017"/>
                <a:gd name="connsiteX116" fmla="*/ 807297 w 1118598"/>
                <a:gd name="connsiteY116" fmla="*/ 119048 h 1120017"/>
                <a:gd name="connsiteX117" fmla="*/ 807060 w 1118598"/>
                <a:gd name="connsiteY117" fmla="*/ 51698 h 1120017"/>
                <a:gd name="connsiteX118" fmla="*/ 775764 w 1118598"/>
                <a:gd name="connsiteY118" fmla="*/ 19920 h 1120017"/>
                <a:gd name="connsiteX119" fmla="*/ 736407 w 1118598"/>
                <a:gd name="connsiteY119" fmla="*/ 50749 h 1120017"/>
                <a:gd name="connsiteX120" fmla="*/ 735933 w 1118598"/>
                <a:gd name="connsiteY120" fmla="*/ 126399 h 112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18598" h="1120017">
                  <a:moveTo>
                    <a:pt x="638725" y="964238"/>
                  </a:moveTo>
                  <a:cubicBezTo>
                    <a:pt x="618098" y="964238"/>
                    <a:pt x="599842" y="964238"/>
                    <a:pt x="579452" y="964238"/>
                  </a:cubicBezTo>
                  <a:cubicBezTo>
                    <a:pt x="579452" y="983921"/>
                    <a:pt x="579215" y="1003130"/>
                    <a:pt x="579926" y="1022339"/>
                  </a:cubicBezTo>
                  <a:cubicBezTo>
                    <a:pt x="579926" y="1023999"/>
                    <a:pt x="584905" y="1026370"/>
                    <a:pt x="587750" y="1026607"/>
                  </a:cubicBezTo>
                  <a:cubicBezTo>
                    <a:pt x="596048" y="1027319"/>
                    <a:pt x="604584" y="1025896"/>
                    <a:pt x="612645" y="1027319"/>
                  </a:cubicBezTo>
                  <a:cubicBezTo>
                    <a:pt x="616676" y="1028030"/>
                    <a:pt x="619758" y="1033010"/>
                    <a:pt x="623314" y="1036093"/>
                  </a:cubicBezTo>
                  <a:cubicBezTo>
                    <a:pt x="619995" y="1039176"/>
                    <a:pt x="616913" y="1044156"/>
                    <a:pt x="612882" y="1045342"/>
                  </a:cubicBezTo>
                  <a:cubicBezTo>
                    <a:pt x="606955" y="1047002"/>
                    <a:pt x="600316" y="1045816"/>
                    <a:pt x="593915" y="1045816"/>
                  </a:cubicBezTo>
                  <a:cubicBezTo>
                    <a:pt x="456401" y="1045816"/>
                    <a:pt x="318888" y="1045816"/>
                    <a:pt x="181375" y="1045816"/>
                  </a:cubicBezTo>
                  <a:cubicBezTo>
                    <a:pt x="160748" y="1045816"/>
                    <a:pt x="148656" y="1055777"/>
                    <a:pt x="148419" y="1073325"/>
                  </a:cubicBezTo>
                  <a:cubicBezTo>
                    <a:pt x="148182" y="1090637"/>
                    <a:pt x="160511" y="1101309"/>
                    <a:pt x="180664" y="1101309"/>
                  </a:cubicBezTo>
                  <a:cubicBezTo>
                    <a:pt x="326475" y="1101309"/>
                    <a:pt x="472287" y="1101309"/>
                    <a:pt x="618098" y="1101309"/>
                  </a:cubicBezTo>
                  <a:cubicBezTo>
                    <a:pt x="620943" y="1101309"/>
                    <a:pt x="624262" y="1100360"/>
                    <a:pt x="626159" y="1101546"/>
                  </a:cubicBezTo>
                  <a:cubicBezTo>
                    <a:pt x="629716" y="1103680"/>
                    <a:pt x="634694" y="1107237"/>
                    <a:pt x="634694" y="1110320"/>
                  </a:cubicBezTo>
                  <a:cubicBezTo>
                    <a:pt x="634694" y="1113403"/>
                    <a:pt x="629953" y="1116960"/>
                    <a:pt x="626396" y="1119332"/>
                  </a:cubicBezTo>
                  <a:cubicBezTo>
                    <a:pt x="624500" y="1120518"/>
                    <a:pt x="620943" y="1119806"/>
                    <a:pt x="618335" y="1119806"/>
                  </a:cubicBezTo>
                  <a:cubicBezTo>
                    <a:pt x="472050" y="1119806"/>
                    <a:pt x="326001" y="1119806"/>
                    <a:pt x="179715" y="1119806"/>
                  </a:cubicBezTo>
                  <a:cubicBezTo>
                    <a:pt x="155295" y="1119806"/>
                    <a:pt x="137987" y="1107949"/>
                    <a:pt x="131586" y="1087317"/>
                  </a:cubicBezTo>
                  <a:cubicBezTo>
                    <a:pt x="125659" y="1068108"/>
                    <a:pt x="131823" y="1047002"/>
                    <a:pt x="148894" y="1036093"/>
                  </a:cubicBezTo>
                  <a:cubicBezTo>
                    <a:pt x="156718" y="1031113"/>
                    <a:pt x="167150" y="1028030"/>
                    <a:pt x="176396" y="1027319"/>
                  </a:cubicBezTo>
                  <a:cubicBezTo>
                    <a:pt x="195364" y="1025896"/>
                    <a:pt x="214331" y="1026845"/>
                    <a:pt x="233298" y="1026845"/>
                  </a:cubicBezTo>
                  <a:cubicBezTo>
                    <a:pt x="237566" y="1026845"/>
                    <a:pt x="241834" y="1026845"/>
                    <a:pt x="246575" y="1026845"/>
                  </a:cubicBezTo>
                  <a:cubicBezTo>
                    <a:pt x="246575" y="1005264"/>
                    <a:pt x="246575" y="985344"/>
                    <a:pt x="246575" y="963764"/>
                  </a:cubicBezTo>
                  <a:cubicBezTo>
                    <a:pt x="241359" y="963764"/>
                    <a:pt x="236618" y="963764"/>
                    <a:pt x="232113" y="963764"/>
                  </a:cubicBezTo>
                  <a:cubicBezTo>
                    <a:pt x="170943" y="963764"/>
                    <a:pt x="109536" y="963764"/>
                    <a:pt x="48367" y="963764"/>
                  </a:cubicBezTo>
                  <a:cubicBezTo>
                    <a:pt x="16359" y="963764"/>
                    <a:pt x="0" y="947875"/>
                    <a:pt x="0" y="915860"/>
                  </a:cubicBezTo>
                  <a:cubicBezTo>
                    <a:pt x="0" y="749857"/>
                    <a:pt x="0" y="583855"/>
                    <a:pt x="0" y="417852"/>
                  </a:cubicBezTo>
                  <a:cubicBezTo>
                    <a:pt x="0" y="384177"/>
                    <a:pt x="15648" y="368526"/>
                    <a:pt x="49315" y="368526"/>
                  </a:cubicBezTo>
                  <a:cubicBezTo>
                    <a:pt x="62592" y="368526"/>
                    <a:pt x="75869" y="368526"/>
                    <a:pt x="90332" y="368526"/>
                  </a:cubicBezTo>
                  <a:cubicBezTo>
                    <a:pt x="90332" y="363546"/>
                    <a:pt x="90332" y="359514"/>
                    <a:pt x="90332" y="355720"/>
                  </a:cubicBezTo>
                  <a:cubicBezTo>
                    <a:pt x="90332" y="256118"/>
                    <a:pt x="90332" y="156517"/>
                    <a:pt x="90332" y="56915"/>
                  </a:cubicBezTo>
                  <a:cubicBezTo>
                    <a:pt x="90332" y="28932"/>
                    <a:pt x="107165" y="7589"/>
                    <a:pt x="133008" y="1660"/>
                  </a:cubicBezTo>
                  <a:cubicBezTo>
                    <a:pt x="138224" y="474"/>
                    <a:pt x="143915" y="237"/>
                    <a:pt x="149368" y="237"/>
                  </a:cubicBezTo>
                  <a:cubicBezTo>
                    <a:pt x="355163" y="0"/>
                    <a:pt x="560959" y="0"/>
                    <a:pt x="766992" y="0"/>
                  </a:cubicBezTo>
                  <a:cubicBezTo>
                    <a:pt x="803741" y="0"/>
                    <a:pt x="826265" y="22292"/>
                    <a:pt x="826502" y="58812"/>
                  </a:cubicBezTo>
                  <a:cubicBezTo>
                    <a:pt x="826739" y="82527"/>
                    <a:pt x="826502" y="106242"/>
                    <a:pt x="826502" y="129956"/>
                  </a:cubicBezTo>
                  <a:cubicBezTo>
                    <a:pt x="826502" y="142999"/>
                    <a:pt x="823657" y="145845"/>
                    <a:pt x="810379" y="145845"/>
                  </a:cubicBezTo>
                  <a:cubicBezTo>
                    <a:pt x="785959" y="145845"/>
                    <a:pt x="761539" y="145845"/>
                    <a:pt x="735933" y="145845"/>
                  </a:cubicBezTo>
                  <a:cubicBezTo>
                    <a:pt x="735933" y="219835"/>
                    <a:pt x="735933" y="293113"/>
                    <a:pt x="735933" y="368289"/>
                  </a:cubicBezTo>
                  <a:cubicBezTo>
                    <a:pt x="749210" y="368289"/>
                    <a:pt x="762724" y="368289"/>
                    <a:pt x="776475" y="368289"/>
                  </a:cubicBezTo>
                  <a:cubicBezTo>
                    <a:pt x="810616" y="368289"/>
                    <a:pt x="826502" y="383940"/>
                    <a:pt x="826502" y="418089"/>
                  </a:cubicBezTo>
                  <a:cubicBezTo>
                    <a:pt x="826502" y="436587"/>
                    <a:pt x="826502" y="455084"/>
                    <a:pt x="826502" y="475242"/>
                  </a:cubicBezTo>
                  <a:cubicBezTo>
                    <a:pt x="834563" y="475242"/>
                    <a:pt x="841913" y="475242"/>
                    <a:pt x="849500" y="475242"/>
                  </a:cubicBezTo>
                  <a:cubicBezTo>
                    <a:pt x="922287" y="475242"/>
                    <a:pt x="994837" y="475242"/>
                    <a:pt x="1067624" y="475242"/>
                  </a:cubicBezTo>
                  <a:cubicBezTo>
                    <a:pt x="1103662" y="475242"/>
                    <a:pt x="1118599" y="490419"/>
                    <a:pt x="1118599" y="526465"/>
                  </a:cubicBezTo>
                  <a:cubicBezTo>
                    <a:pt x="1118599" y="707883"/>
                    <a:pt x="1118599" y="889300"/>
                    <a:pt x="1118599" y="1070717"/>
                  </a:cubicBezTo>
                  <a:cubicBezTo>
                    <a:pt x="1118599" y="1103443"/>
                    <a:pt x="1102713" y="1119332"/>
                    <a:pt x="1069758" y="1119332"/>
                  </a:cubicBezTo>
                  <a:cubicBezTo>
                    <a:pt x="942914" y="1119332"/>
                    <a:pt x="816070" y="1119332"/>
                    <a:pt x="689226" y="1119332"/>
                  </a:cubicBezTo>
                  <a:cubicBezTo>
                    <a:pt x="653188" y="1119332"/>
                    <a:pt x="638251" y="1104392"/>
                    <a:pt x="638014" y="1068108"/>
                  </a:cubicBezTo>
                  <a:cubicBezTo>
                    <a:pt x="638014" y="1037990"/>
                    <a:pt x="638014" y="1008110"/>
                    <a:pt x="638014" y="977992"/>
                  </a:cubicBezTo>
                  <a:cubicBezTo>
                    <a:pt x="638725" y="973961"/>
                    <a:pt x="638725" y="969692"/>
                    <a:pt x="638725" y="964238"/>
                  </a:cubicBezTo>
                  <a:close/>
                  <a:moveTo>
                    <a:pt x="638725" y="872936"/>
                  </a:moveTo>
                  <a:cubicBezTo>
                    <a:pt x="638725" y="867008"/>
                    <a:pt x="638725" y="862739"/>
                    <a:pt x="638725" y="858233"/>
                  </a:cubicBezTo>
                  <a:cubicBezTo>
                    <a:pt x="638725" y="747960"/>
                    <a:pt x="638725" y="637924"/>
                    <a:pt x="638725" y="527651"/>
                  </a:cubicBezTo>
                  <a:cubicBezTo>
                    <a:pt x="638725" y="491368"/>
                    <a:pt x="653899" y="475953"/>
                    <a:pt x="690411" y="475716"/>
                  </a:cubicBezTo>
                  <a:cubicBezTo>
                    <a:pt x="725975" y="475479"/>
                    <a:pt x="761539" y="475479"/>
                    <a:pt x="797102" y="475953"/>
                  </a:cubicBezTo>
                  <a:cubicBezTo>
                    <a:pt x="806112" y="475953"/>
                    <a:pt x="808720" y="473345"/>
                    <a:pt x="808483" y="464570"/>
                  </a:cubicBezTo>
                  <a:cubicBezTo>
                    <a:pt x="807771" y="447970"/>
                    <a:pt x="808483" y="431370"/>
                    <a:pt x="808246" y="414769"/>
                  </a:cubicBezTo>
                  <a:cubicBezTo>
                    <a:pt x="808009" y="396746"/>
                    <a:pt x="799473" y="388209"/>
                    <a:pt x="781217" y="387735"/>
                  </a:cubicBezTo>
                  <a:cubicBezTo>
                    <a:pt x="769837" y="387497"/>
                    <a:pt x="758219" y="387972"/>
                    <a:pt x="746839" y="387497"/>
                  </a:cubicBezTo>
                  <a:cubicBezTo>
                    <a:pt x="738066" y="387023"/>
                    <a:pt x="734984" y="390106"/>
                    <a:pt x="735221" y="399118"/>
                  </a:cubicBezTo>
                  <a:cubicBezTo>
                    <a:pt x="735933" y="416192"/>
                    <a:pt x="735933" y="433030"/>
                    <a:pt x="734984" y="450104"/>
                  </a:cubicBezTo>
                  <a:cubicBezTo>
                    <a:pt x="734747" y="454136"/>
                    <a:pt x="730005" y="460776"/>
                    <a:pt x="726449" y="461487"/>
                  </a:cubicBezTo>
                  <a:cubicBezTo>
                    <a:pt x="719336" y="462673"/>
                    <a:pt x="716491" y="456744"/>
                    <a:pt x="716728" y="449867"/>
                  </a:cubicBezTo>
                  <a:cubicBezTo>
                    <a:pt x="716728" y="448207"/>
                    <a:pt x="716728" y="446784"/>
                    <a:pt x="716728" y="445124"/>
                  </a:cubicBezTo>
                  <a:cubicBezTo>
                    <a:pt x="716728" y="323468"/>
                    <a:pt x="716728" y="201812"/>
                    <a:pt x="716728" y="79918"/>
                  </a:cubicBezTo>
                  <a:cubicBezTo>
                    <a:pt x="716728" y="59524"/>
                    <a:pt x="714120" y="38655"/>
                    <a:pt x="730005" y="19920"/>
                  </a:cubicBezTo>
                  <a:cubicBezTo>
                    <a:pt x="723604" y="19683"/>
                    <a:pt x="719810" y="19209"/>
                    <a:pt x="716017" y="19209"/>
                  </a:cubicBezTo>
                  <a:cubicBezTo>
                    <a:pt x="528003" y="19209"/>
                    <a:pt x="339989" y="19209"/>
                    <a:pt x="151739" y="19446"/>
                  </a:cubicBezTo>
                  <a:cubicBezTo>
                    <a:pt x="123051" y="19446"/>
                    <a:pt x="109299" y="33438"/>
                    <a:pt x="109299" y="62607"/>
                  </a:cubicBezTo>
                  <a:cubicBezTo>
                    <a:pt x="109299" y="328922"/>
                    <a:pt x="109299" y="595238"/>
                    <a:pt x="109299" y="861553"/>
                  </a:cubicBezTo>
                  <a:cubicBezTo>
                    <a:pt x="109299" y="865822"/>
                    <a:pt x="109299" y="869854"/>
                    <a:pt x="109299" y="873174"/>
                  </a:cubicBezTo>
                  <a:cubicBezTo>
                    <a:pt x="286407" y="872936"/>
                    <a:pt x="461618" y="872936"/>
                    <a:pt x="638725" y="872936"/>
                  </a:cubicBezTo>
                  <a:close/>
                  <a:moveTo>
                    <a:pt x="657692" y="798235"/>
                  </a:moveTo>
                  <a:cubicBezTo>
                    <a:pt x="657692" y="798235"/>
                    <a:pt x="657929" y="798235"/>
                    <a:pt x="657692" y="798235"/>
                  </a:cubicBezTo>
                  <a:cubicBezTo>
                    <a:pt x="657929" y="889537"/>
                    <a:pt x="657929" y="980838"/>
                    <a:pt x="657929" y="1072140"/>
                  </a:cubicBezTo>
                  <a:cubicBezTo>
                    <a:pt x="657929" y="1093008"/>
                    <a:pt x="666465" y="1101309"/>
                    <a:pt x="687566" y="1101309"/>
                  </a:cubicBezTo>
                  <a:cubicBezTo>
                    <a:pt x="815595" y="1101309"/>
                    <a:pt x="943625" y="1101309"/>
                    <a:pt x="1071655" y="1101309"/>
                  </a:cubicBezTo>
                  <a:cubicBezTo>
                    <a:pt x="1091807" y="1101309"/>
                    <a:pt x="1100580" y="1092534"/>
                    <a:pt x="1100580" y="1072614"/>
                  </a:cubicBezTo>
                  <a:cubicBezTo>
                    <a:pt x="1100580" y="890011"/>
                    <a:pt x="1100580" y="707408"/>
                    <a:pt x="1100580" y="525043"/>
                  </a:cubicBezTo>
                  <a:cubicBezTo>
                    <a:pt x="1100580" y="502988"/>
                    <a:pt x="1092519" y="494925"/>
                    <a:pt x="1070469" y="494925"/>
                  </a:cubicBezTo>
                  <a:cubicBezTo>
                    <a:pt x="982034" y="494925"/>
                    <a:pt x="893599" y="494925"/>
                    <a:pt x="804926" y="494925"/>
                  </a:cubicBezTo>
                  <a:cubicBezTo>
                    <a:pt x="765095" y="494925"/>
                    <a:pt x="725026" y="494925"/>
                    <a:pt x="685195" y="494925"/>
                  </a:cubicBezTo>
                  <a:cubicBezTo>
                    <a:pt x="666228" y="494925"/>
                    <a:pt x="658167" y="503225"/>
                    <a:pt x="657455" y="522434"/>
                  </a:cubicBezTo>
                  <a:cubicBezTo>
                    <a:pt x="657455" y="526465"/>
                    <a:pt x="657455" y="530260"/>
                    <a:pt x="657455" y="534291"/>
                  </a:cubicBezTo>
                  <a:cubicBezTo>
                    <a:pt x="657692" y="622035"/>
                    <a:pt x="657692" y="710017"/>
                    <a:pt x="657692" y="798235"/>
                  </a:cubicBezTo>
                  <a:close/>
                  <a:moveTo>
                    <a:pt x="90095" y="872225"/>
                  </a:moveTo>
                  <a:cubicBezTo>
                    <a:pt x="90095" y="710728"/>
                    <a:pt x="90095" y="549943"/>
                    <a:pt x="90095" y="387497"/>
                  </a:cubicBezTo>
                  <a:cubicBezTo>
                    <a:pt x="76106" y="387497"/>
                    <a:pt x="62355" y="387497"/>
                    <a:pt x="48604" y="387497"/>
                  </a:cubicBezTo>
                  <a:cubicBezTo>
                    <a:pt x="26791" y="387735"/>
                    <a:pt x="18967" y="395798"/>
                    <a:pt x="18967" y="417852"/>
                  </a:cubicBezTo>
                  <a:cubicBezTo>
                    <a:pt x="18967" y="564409"/>
                    <a:pt x="18967" y="710965"/>
                    <a:pt x="18967" y="857759"/>
                  </a:cubicBezTo>
                  <a:cubicBezTo>
                    <a:pt x="18967" y="862265"/>
                    <a:pt x="18967" y="867008"/>
                    <a:pt x="18967" y="872462"/>
                  </a:cubicBezTo>
                  <a:cubicBezTo>
                    <a:pt x="42914" y="872225"/>
                    <a:pt x="65674" y="872225"/>
                    <a:pt x="90095" y="872225"/>
                  </a:cubicBezTo>
                  <a:close/>
                  <a:moveTo>
                    <a:pt x="329795" y="892145"/>
                  </a:moveTo>
                  <a:cubicBezTo>
                    <a:pt x="230690" y="892145"/>
                    <a:pt x="131349" y="892383"/>
                    <a:pt x="32244" y="891908"/>
                  </a:cubicBezTo>
                  <a:cubicBezTo>
                    <a:pt x="21575" y="891908"/>
                    <a:pt x="17782" y="894991"/>
                    <a:pt x="19204" y="905188"/>
                  </a:cubicBezTo>
                  <a:cubicBezTo>
                    <a:pt x="19442" y="907086"/>
                    <a:pt x="19204" y="909220"/>
                    <a:pt x="19204" y="911117"/>
                  </a:cubicBezTo>
                  <a:cubicBezTo>
                    <a:pt x="19204" y="937915"/>
                    <a:pt x="25369" y="944080"/>
                    <a:pt x="51686" y="944080"/>
                  </a:cubicBezTo>
                  <a:cubicBezTo>
                    <a:pt x="219547" y="944080"/>
                    <a:pt x="387408" y="944080"/>
                    <a:pt x="555506" y="944080"/>
                  </a:cubicBezTo>
                  <a:cubicBezTo>
                    <a:pt x="578504" y="944080"/>
                    <a:pt x="601265" y="943369"/>
                    <a:pt x="624262" y="944318"/>
                  </a:cubicBezTo>
                  <a:cubicBezTo>
                    <a:pt x="636117" y="944792"/>
                    <a:pt x="639673" y="940523"/>
                    <a:pt x="638488" y="929615"/>
                  </a:cubicBezTo>
                  <a:cubicBezTo>
                    <a:pt x="637777" y="922500"/>
                    <a:pt x="638251" y="915386"/>
                    <a:pt x="638251" y="908271"/>
                  </a:cubicBezTo>
                  <a:cubicBezTo>
                    <a:pt x="638251" y="891908"/>
                    <a:pt x="638251" y="891908"/>
                    <a:pt x="622603" y="891908"/>
                  </a:cubicBezTo>
                  <a:cubicBezTo>
                    <a:pt x="524921" y="892145"/>
                    <a:pt x="427476" y="892145"/>
                    <a:pt x="329795" y="892145"/>
                  </a:cubicBezTo>
                  <a:close/>
                  <a:moveTo>
                    <a:pt x="559773" y="964238"/>
                  </a:moveTo>
                  <a:cubicBezTo>
                    <a:pt x="555032" y="964001"/>
                    <a:pt x="550764" y="963526"/>
                    <a:pt x="546733" y="963526"/>
                  </a:cubicBezTo>
                  <a:cubicBezTo>
                    <a:pt x="491965" y="963526"/>
                    <a:pt x="436960" y="963526"/>
                    <a:pt x="382192" y="963526"/>
                  </a:cubicBezTo>
                  <a:cubicBezTo>
                    <a:pt x="347102" y="963526"/>
                    <a:pt x="312013" y="963764"/>
                    <a:pt x="276923" y="963526"/>
                  </a:cubicBezTo>
                  <a:cubicBezTo>
                    <a:pt x="268862" y="963526"/>
                    <a:pt x="265780" y="965898"/>
                    <a:pt x="266017" y="974198"/>
                  </a:cubicBezTo>
                  <a:cubicBezTo>
                    <a:pt x="266728" y="987478"/>
                    <a:pt x="266728" y="1000996"/>
                    <a:pt x="266017" y="1014513"/>
                  </a:cubicBezTo>
                  <a:cubicBezTo>
                    <a:pt x="265306" y="1024710"/>
                    <a:pt x="269336" y="1026845"/>
                    <a:pt x="278820" y="1026845"/>
                  </a:cubicBezTo>
                  <a:cubicBezTo>
                    <a:pt x="368441" y="1026607"/>
                    <a:pt x="458061" y="1026607"/>
                    <a:pt x="547445" y="1026607"/>
                  </a:cubicBezTo>
                  <a:cubicBezTo>
                    <a:pt x="551238" y="1026607"/>
                    <a:pt x="555032" y="1026133"/>
                    <a:pt x="559773" y="1025896"/>
                  </a:cubicBezTo>
                  <a:cubicBezTo>
                    <a:pt x="559773" y="1005264"/>
                    <a:pt x="559773" y="985344"/>
                    <a:pt x="559773" y="964238"/>
                  </a:cubicBezTo>
                  <a:close/>
                  <a:moveTo>
                    <a:pt x="735933" y="126399"/>
                  </a:moveTo>
                  <a:cubicBezTo>
                    <a:pt x="758931" y="126399"/>
                    <a:pt x="779320" y="126636"/>
                    <a:pt x="799710" y="126162"/>
                  </a:cubicBezTo>
                  <a:cubicBezTo>
                    <a:pt x="802318" y="126162"/>
                    <a:pt x="807297" y="121419"/>
                    <a:pt x="807297" y="119048"/>
                  </a:cubicBezTo>
                  <a:cubicBezTo>
                    <a:pt x="807771" y="96519"/>
                    <a:pt x="808009" y="73990"/>
                    <a:pt x="807060" y="51698"/>
                  </a:cubicBezTo>
                  <a:cubicBezTo>
                    <a:pt x="806349" y="34623"/>
                    <a:pt x="790938" y="20157"/>
                    <a:pt x="775764" y="19920"/>
                  </a:cubicBezTo>
                  <a:cubicBezTo>
                    <a:pt x="756322" y="19683"/>
                    <a:pt x="737355" y="33201"/>
                    <a:pt x="736407" y="50749"/>
                  </a:cubicBezTo>
                  <a:cubicBezTo>
                    <a:pt x="734984" y="75175"/>
                    <a:pt x="735933" y="100076"/>
                    <a:pt x="735933" y="126399"/>
                  </a:cubicBezTo>
                  <a:close/>
                </a:path>
              </a:pathLst>
            </a:custGeom>
            <a:grpFill/>
            <a:ln w="2364" cap="flat">
              <a:no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5A6ACE8E-ACB9-11F6-18E1-A01C05AF7B7A}"/>
                </a:ext>
              </a:extLst>
            </p:cNvPr>
            <p:cNvSpPr/>
            <p:nvPr/>
          </p:nvSpPr>
          <p:spPr>
            <a:xfrm>
              <a:off x="2523874" y="5582324"/>
              <a:ext cx="436569" cy="263706"/>
            </a:xfrm>
            <a:custGeom>
              <a:avLst/>
              <a:gdLst>
                <a:gd name="connsiteX0" fmla="*/ 265448 w 436569"/>
                <a:gd name="connsiteY0" fmla="*/ 244024 h 263706"/>
                <a:gd name="connsiteX1" fmla="*/ 310496 w 436569"/>
                <a:gd name="connsiteY1" fmla="*/ 244024 h 263706"/>
                <a:gd name="connsiteX2" fmla="*/ 311207 w 436569"/>
                <a:gd name="connsiteY2" fmla="*/ 230032 h 263706"/>
                <a:gd name="connsiteX3" fmla="*/ 311207 w 436569"/>
                <a:gd name="connsiteY3" fmla="*/ 20157 h 263706"/>
                <a:gd name="connsiteX4" fmla="*/ 331834 w 436569"/>
                <a:gd name="connsiteY4" fmla="*/ 0 h 263706"/>
                <a:gd name="connsiteX5" fmla="*/ 383994 w 436569"/>
                <a:gd name="connsiteY5" fmla="*/ 0 h 263706"/>
                <a:gd name="connsiteX6" fmla="*/ 401302 w 436569"/>
                <a:gd name="connsiteY6" fmla="*/ 17075 h 263706"/>
                <a:gd name="connsiteX7" fmla="*/ 401302 w 436569"/>
                <a:gd name="connsiteY7" fmla="*/ 230506 h 263706"/>
                <a:gd name="connsiteX8" fmla="*/ 401302 w 436569"/>
                <a:gd name="connsiteY8" fmla="*/ 244972 h 263706"/>
                <a:gd name="connsiteX9" fmla="*/ 424300 w 436569"/>
                <a:gd name="connsiteY9" fmla="*/ 245447 h 263706"/>
                <a:gd name="connsiteX10" fmla="*/ 436391 w 436569"/>
                <a:gd name="connsiteY10" fmla="*/ 254933 h 263706"/>
                <a:gd name="connsiteX11" fmla="*/ 424062 w 436569"/>
                <a:gd name="connsiteY11" fmla="*/ 263707 h 263706"/>
                <a:gd name="connsiteX12" fmla="*/ 253594 w 436569"/>
                <a:gd name="connsiteY12" fmla="*/ 263233 h 263706"/>
                <a:gd name="connsiteX13" fmla="*/ 69136 w 436569"/>
                <a:gd name="connsiteY13" fmla="*/ 263707 h 263706"/>
                <a:gd name="connsiteX14" fmla="*/ 12234 w 436569"/>
                <a:gd name="connsiteY14" fmla="*/ 263707 h 263706"/>
                <a:gd name="connsiteX15" fmla="*/ 143 w 436569"/>
                <a:gd name="connsiteY15" fmla="*/ 254458 h 263706"/>
                <a:gd name="connsiteX16" fmla="*/ 12234 w 436569"/>
                <a:gd name="connsiteY16" fmla="*/ 245447 h 263706"/>
                <a:gd name="connsiteX17" fmla="*/ 41871 w 436569"/>
                <a:gd name="connsiteY17" fmla="*/ 244972 h 263706"/>
                <a:gd name="connsiteX18" fmla="*/ 41871 w 436569"/>
                <a:gd name="connsiteY18" fmla="*/ 231455 h 263706"/>
                <a:gd name="connsiteX19" fmla="*/ 41871 w 436569"/>
                <a:gd name="connsiteY19" fmla="*/ 97467 h 263706"/>
                <a:gd name="connsiteX20" fmla="*/ 58230 w 436569"/>
                <a:gd name="connsiteY20" fmla="*/ 80867 h 263706"/>
                <a:gd name="connsiteX21" fmla="*/ 113947 w 436569"/>
                <a:gd name="connsiteY21" fmla="*/ 80867 h 263706"/>
                <a:gd name="connsiteX22" fmla="*/ 131966 w 436569"/>
                <a:gd name="connsiteY22" fmla="*/ 99364 h 263706"/>
                <a:gd name="connsiteX23" fmla="*/ 132203 w 436569"/>
                <a:gd name="connsiteY23" fmla="*/ 232166 h 263706"/>
                <a:gd name="connsiteX24" fmla="*/ 132203 w 436569"/>
                <a:gd name="connsiteY24" fmla="*/ 244261 h 263706"/>
                <a:gd name="connsiteX25" fmla="*/ 174879 w 436569"/>
                <a:gd name="connsiteY25" fmla="*/ 244261 h 263706"/>
                <a:gd name="connsiteX26" fmla="*/ 174879 w 436569"/>
                <a:gd name="connsiteY26" fmla="*/ 227424 h 263706"/>
                <a:gd name="connsiteX27" fmla="*/ 174879 w 436569"/>
                <a:gd name="connsiteY27" fmla="*/ 59049 h 263706"/>
                <a:gd name="connsiteX28" fmla="*/ 193372 w 436569"/>
                <a:gd name="connsiteY28" fmla="*/ 40789 h 263706"/>
                <a:gd name="connsiteX29" fmla="*/ 249089 w 436569"/>
                <a:gd name="connsiteY29" fmla="*/ 40789 h 263706"/>
                <a:gd name="connsiteX30" fmla="*/ 264974 w 436569"/>
                <a:gd name="connsiteY30" fmla="*/ 56678 h 263706"/>
                <a:gd name="connsiteX31" fmla="*/ 264974 w 436569"/>
                <a:gd name="connsiteY31" fmla="*/ 230981 h 263706"/>
                <a:gd name="connsiteX32" fmla="*/ 265448 w 436569"/>
                <a:gd name="connsiteY32" fmla="*/ 244024 h 263706"/>
                <a:gd name="connsiteX33" fmla="*/ 381149 w 436569"/>
                <a:gd name="connsiteY33" fmla="*/ 18735 h 263706"/>
                <a:gd name="connsiteX34" fmla="*/ 343925 w 436569"/>
                <a:gd name="connsiteY34" fmla="*/ 18497 h 263706"/>
                <a:gd name="connsiteX35" fmla="*/ 330411 w 436569"/>
                <a:gd name="connsiteY35" fmla="*/ 31540 h 263706"/>
                <a:gd name="connsiteX36" fmla="*/ 330648 w 436569"/>
                <a:gd name="connsiteY36" fmla="*/ 231692 h 263706"/>
                <a:gd name="connsiteX37" fmla="*/ 331360 w 436569"/>
                <a:gd name="connsiteY37" fmla="*/ 243075 h 263706"/>
                <a:gd name="connsiteX38" fmla="*/ 381149 w 436569"/>
                <a:gd name="connsiteY38" fmla="*/ 243075 h 263706"/>
                <a:gd name="connsiteX39" fmla="*/ 381149 w 436569"/>
                <a:gd name="connsiteY39" fmla="*/ 18735 h 263706"/>
                <a:gd name="connsiteX40" fmla="*/ 245770 w 436569"/>
                <a:gd name="connsiteY40" fmla="*/ 60235 h 263706"/>
                <a:gd name="connsiteX41" fmla="*/ 207835 w 436569"/>
                <a:gd name="connsiteY41" fmla="*/ 59998 h 263706"/>
                <a:gd name="connsiteX42" fmla="*/ 194558 w 436569"/>
                <a:gd name="connsiteY42" fmla="*/ 73278 h 263706"/>
                <a:gd name="connsiteX43" fmla="*/ 194795 w 436569"/>
                <a:gd name="connsiteY43" fmla="*/ 211772 h 263706"/>
                <a:gd name="connsiteX44" fmla="*/ 226802 w 436569"/>
                <a:gd name="connsiteY44" fmla="*/ 243787 h 263706"/>
                <a:gd name="connsiteX45" fmla="*/ 246007 w 436569"/>
                <a:gd name="connsiteY45" fmla="*/ 225052 h 263706"/>
                <a:gd name="connsiteX46" fmla="*/ 246007 w 436569"/>
                <a:gd name="connsiteY46" fmla="*/ 163394 h 263706"/>
                <a:gd name="connsiteX47" fmla="*/ 245770 w 436569"/>
                <a:gd name="connsiteY47" fmla="*/ 60235 h 263706"/>
                <a:gd name="connsiteX48" fmla="*/ 112524 w 436569"/>
                <a:gd name="connsiteY48" fmla="*/ 244024 h 263706"/>
                <a:gd name="connsiteX49" fmla="*/ 112524 w 436569"/>
                <a:gd name="connsiteY49" fmla="*/ 100313 h 263706"/>
                <a:gd name="connsiteX50" fmla="*/ 61786 w 436569"/>
                <a:gd name="connsiteY50" fmla="*/ 100313 h 263706"/>
                <a:gd name="connsiteX51" fmla="*/ 62023 w 436569"/>
                <a:gd name="connsiteY51" fmla="*/ 237147 h 263706"/>
                <a:gd name="connsiteX52" fmla="*/ 69373 w 436569"/>
                <a:gd name="connsiteY52" fmla="*/ 243550 h 263706"/>
                <a:gd name="connsiteX53" fmla="*/ 112524 w 436569"/>
                <a:gd name="connsiteY53" fmla="*/ 244024 h 26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569" h="263706">
                  <a:moveTo>
                    <a:pt x="265448" y="244024"/>
                  </a:moveTo>
                  <a:cubicBezTo>
                    <a:pt x="281096" y="244024"/>
                    <a:pt x="295085" y="244024"/>
                    <a:pt x="310496" y="244024"/>
                  </a:cubicBezTo>
                  <a:cubicBezTo>
                    <a:pt x="310733" y="239044"/>
                    <a:pt x="311207" y="234538"/>
                    <a:pt x="311207" y="230032"/>
                  </a:cubicBezTo>
                  <a:cubicBezTo>
                    <a:pt x="311207" y="160074"/>
                    <a:pt x="311207" y="90116"/>
                    <a:pt x="311207" y="20157"/>
                  </a:cubicBezTo>
                  <a:cubicBezTo>
                    <a:pt x="311207" y="237"/>
                    <a:pt x="311444" y="0"/>
                    <a:pt x="331834" y="0"/>
                  </a:cubicBezTo>
                  <a:cubicBezTo>
                    <a:pt x="349142" y="0"/>
                    <a:pt x="366686" y="0"/>
                    <a:pt x="383994" y="0"/>
                  </a:cubicBezTo>
                  <a:cubicBezTo>
                    <a:pt x="399168" y="0"/>
                    <a:pt x="401302" y="2134"/>
                    <a:pt x="401302" y="17075"/>
                  </a:cubicBezTo>
                  <a:cubicBezTo>
                    <a:pt x="401302" y="88219"/>
                    <a:pt x="401302" y="159363"/>
                    <a:pt x="401302" y="230506"/>
                  </a:cubicBezTo>
                  <a:cubicBezTo>
                    <a:pt x="401302" y="234775"/>
                    <a:pt x="401302" y="239044"/>
                    <a:pt x="401302" y="244972"/>
                  </a:cubicBezTo>
                  <a:cubicBezTo>
                    <a:pt x="409600" y="244972"/>
                    <a:pt x="417187" y="243787"/>
                    <a:pt x="424300" y="245447"/>
                  </a:cubicBezTo>
                  <a:cubicBezTo>
                    <a:pt x="429041" y="246632"/>
                    <a:pt x="435917" y="250901"/>
                    <a:pt x="436391" y="254933"/>
                  </a:cubicBezTo>
                  <a:cubicBezTo>
                    <a:pt x="437814" y="262521"/>
                    <a:pt x="430464" y="263707"/>
                    <a:pt x="424062" y="263707"/>
                  </a:cubicBezTo>
                  <a:cubicBezTo>
                    <a:pt x="367160" y="263470"/>
                    <a:pt x="310496" y="263233"/>
                    <a:pt x="253594" y="263233"/>
                  </a:cubicBezTo>
                  <a:cubicBezTo>
                    <a:pt x="192187" y="263233"/>
                    <a:pt x="130543" y="263470"/>
                    <a:pt x="69136" y="263707"/>
                  </a:cubicBezTo>
                  <a:cubicBezTo>
                    <a:pt x="50169" y="263707"/>
                    <a:pt x="31202" y="263470"/>
                    <a:pt x="12234" y="263707"/>
                  </a:cubicBezTo>
                  <a:cubicBezTo>
                    <a:pt x="5359" y="263707"/>
                    <a:pt x="-1043" y="261573"/>
                    <a:pt x="143" y="254458"/>
                  </a:cubicBezTo>
                  <a:cubicBezTo>
                    <a:pt x="617" y="250664"/>
                    <a:pt x="7729" y="246158"/>
                    <a:pt x="12234" y="245447"/>
                  </a:cubicBezTo>
                  <a:cubicBezTo>
                    <a:pt x="21481" y="244024"/>
                    <a:pt x="30964" y="244972"/>
                    <a:pt x="41871" y="244972"/>
                  </a:cubicBezTo>
                  <a:cubicBezTo>
                    <a:pt x="41871" y="239992"/>
                    <a:pt x="41871" y="235724"/>
                    <a:pt x="41871" y="231455"/>
                  </a:cubicBezTo>
                  <a:cubicBezTo>
                    <a:pt x="41871" y="186871"/>
                    <a:pt x="41871" y="142051"/>
                    <a:pt x="41871" y="97467"/>
                  </a:cubicBezTo>
                  <a:cubicBezTo>
                    <a:pt x="41871" y="83238"/>
                    <a:pt x="44242" y="80867"/>
                    <a:pt x="58230" y="80867"/>
                  </a:cubicBezTo>
                  <a:cubicBezTo>
                    <a:pt x="76723" y="80867"/>
                    <a:pt x="95453" y="80867"/>
                    <a:pt x="113947" y="80867"/>
                  </a:cubicBezTo>
                  <a:cubicBezTo>
                    <a:pt x="130780" y="80867"/>
                    <a:pt x="131966" y="82053"/>
                    <a:pt x="131966" y="99364"/>
                  </a:cubicBezTo>
                  <a:cubicBezTo>
                    <a:pt x="131966" y="143711"/>
                    <a:pt x="132203" y="187820"/>
                    <a:pt x="132203" y="232166"/>
                  </a:cubicBezTo>
                  <a:cubicBezTo>
                    <a:pt x="132203" y="235961"/>
                    <a:pt x="132203" y="239755"/>
                    <a:pt x="132203" y="244261"/>
                  </a:cubicBezTo>
                  <a:cubicBezTo>
                    <a:pt x="146902" y="244261"/>
                    <a:pt x="159942" y="244261"/>
                    <a:pt x="174879" y="244261"/>
                  </a:cubicBezTo>
                  <a:cubicBezTo>
                    <a:pt x="174879" y="238332"/>
                    <a:pt x="174879" y="232878"/>
                    <a:pt x="174879" y="227424"/>
                  </a:cubicBezTo>
                  <a:cubicBezTo>
                    <a:pt x="174879" y="171220"/>
                    <a:pt x="174879" y="115253"/>
                    <a:pt x="174879" y="59049"/>
                  </a:cubicBezTo>
                  <a:cubicBezTo>
                    <a:pt x="174879" y="42924"/>
                    <a:pt x="177013" y="40789"/>
                    <a:pt x="193372" y="40789"/>
                  </a:cubicBezTo>
                  <a:cubicBezTo>
                    <a:pt x="211865" y="40789"/>
                    <a:pt x="230596" y="40789"/>
                    <a:pt x="249089" y="40789"/>
                  </a:cubicBezTo>
                  <a:cubicBezTo>
                    <a:pt x="262840" y="40789"/>
                    <a:pt x="264974" y="42924"/>
                    <a:pt x="264974" y="56678"/>
                  </a:cubicBezTo>
                  <a:cubicBezTo>
                    <a:pt x="264974" y="114779"/>
                    <a:pt x="264974" y="172880"/>
                    <a:pt x="264974" y="230981"/>
                  </a:cubicBezTo>
                  <a:cubicBezTo>
                    <a:pt x="265448" y="234775"/>
                    <a:pt x="265448" y="239044"/>
                    <a:pt x="265448" y="244024"/>
                  </a:cubicBezTo>
                  <a:close/>
                  <a:moveTo>
                    <a:pt x="381149" y="18735"/>
                  </a:moveTo>
                  <a:cubicBezTo>
                    <a:pt x="368109" y="18735"/>
                    <a:pt x="356017" y="19446"/>
                    <a:pt x="343925" y="18497"/>
                  </a:cubicBezTo>
                  <a:cubicBezTo>
                    <a:pt x="333493" y="17786"/>
                    <a:pt x="330411" y="20869"/>
                    <a:pt x="330411" y="31540"/>
                  </a:cubicBezTo>
                  <a:cubicBezTo>
                    <a:pt x="330885" y="98179"/>
                    <a:pt x="330648" y="165054"/>
                    <a:pt x="330648" y="231692"/>
                  </a:cubicBezTo>
                  <a:cubicBezTo>
                    <a:pt x="330648" y="235487"/>
                    <a:pt x="331123" y="239281"/>
                    <a:pt x="331360" y="243075"/>
                  </a:cubicBezTo>
                  <a:cubicBezTo>
                    <a:pt x="348667" y="243075"/>
                    <a:pt x="364552" y="243075"/>
                    <a:pt x="381149" y="243075"/>
                  </a:cubicBezTo>
                  <a:cubicBezTo>
                    <a:pt x="381149" y="168137"/>
                    <a:pt x="381149" y="94147"/>
                    <a:pt x="381149" y="18735"/>
                  </a:cubicBezTo>
                  <a:close/>
                  <a:moveTo>
                    <a:pt x="245770" y="60235"/>
                  </a:moveTo>
                  <a:cubicBezTo>
                    <a:pt x="232255" y="60235"/>
                    <a:pt x="219927" y="60947"/>
                    <a:pt x="207835" y="59998"/>
                  </a:cubicBezTo>
                  <a:cubicBezTo>
                    <a:pt x="197403" y="59287"/>
                    <a:pt x="194321" y="62844"/>
                    <a:pt x="194558" y="73278"/>
                  </a:cubicBezTo>
                  <a:cubicBezTo>
                    <a:pt x="195032" y="119522"/>
                    <a:pt x="194795" y="165765"/>
                    <a:pt x="194795" y="211772"/>
                  </a:cubicBezTo>
                  <a:cubicBezTo>
                    <a:pt x="194795" y="244024"/>
                    <a:pt x="194795" y="244024"/>
                    <a:pt x="226802" y="243787"/>
                  </a:cubicBezTo>
                  <a:cubicBezTo>
                    <a:pt x="247903" y="243550"/>
                    <a:pt x="246007" y="246632"/>
                    <a:pt x="246007" y="225052"/>
                  </a:cubicBezTo>
                  <a:cubicBezTo>
                    <a:pt x="246007" y="204420"/>
                    <a:pt x="246007" y="184026"/>
                    <a:pt x="246007" y="163394"/>
                  </a:cubicBezTo>
                  <a:cubicBezTo>
                    <a:pt x="245770" y="129719"/>
                    <a:pt x="245770" y="95807"/>
                    <a:pt x="245770" y="60235"/>
                  </a:cubicBezTo>
                  <a:close/>
                  <a:moveTo>
                    <a:pt x="112524" y="244024"/>
                  </a:moveTo>
                  <a:cubicBezTo>
                    <a:pt x="112524" y="194935"/>
                    <a:pt x="112524" y="147979"/>
                    <a:pt x="112524" y="100313"/>
                  </a:cubicBezTo>
                  <a:cubicBezTo>
                    <a:pt x="95690" y="100313"/>
                    <a:pt x="79331" y="100313"/>
                    <a:pt x="61786" y="100313"/>
                  </a:cubicBezTo>
                  <a:cubicBezTo>
                    <a:pt x="61786" y="146557"/>
                    <a:pt x="61786" y="191852"/>
                    <a:pt x="62023" y="237147"/>
                  </a:cubicBezTo>
                  <a:cubicBezTo>
                    <a:pt x="62023" y="239518"/>
                    <a:pt x="66765" y="243550"/>
                    <a:pt x="69373" y="243550"/>
                  </a:cubicBezTo>
                  <a:cubicBezTo>
                    <a:pt x="83362" y="244498"/>
                    <a:pt x="97350" y="244024"/>
                    <a:pt x="112524" y="244024"/>
                  </a:cubicBezTo>
                  <a:close/>
                </a:path>
              </a:pathLst>
            </a:custGeom>
            <a:grpFill/>
            <a:ln w="2364"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4BFFF470-F3F3-E02A-482A-D753428537A2}"/>
                </a:ext>
              </a:extLst>
            </p:cNvPr>
            <p:cNvSpPr/>
            <p:nvPr/>
          </p:nvSpPr>
          <p:spPr>
            <a:xfrm>
              <a:off x="2543448" y="5396328"/>
              <a:ext cx="487748" cy="19116"/>
            </a:xfrm>
            <a:custGeom>
              <a:avLst/>
              <a:gdLst>
                <a:gd name="connsiteX0" fmla="*/ 243503 w 487748"/>
                <a:gd name="connsiteY0" fmla="*/ 310 h 19116"/>
                <a:gd name="connsiteX1" fmla="*/ 469689 w 487748"/>
                <a:gd name="connsiteY1" fmla="*/ 310 h 19116"/>
                <a:gd name="connsiteX2" fmla="*/ 480121 w 487748"/>
                <a:gd name="connsiteY2" fmla="*/ 784 h 19116"/>
                <a:gd name="connsiteX3" fmla="*/ 487708 w 487748"/>
                <a:gd name="connsiteY3" fmla="*/ 9321 h 19116"/>
                <a:gd name="connsiteX4" fmla="*/ 481306 w 487748"/>
                <a:gd name="connsiteY4" fmla="*/ 17859 h 19116"/>
                <a:gd name="connsiteX5" fmla="*/ 470874 w 487748"/>
                <a:gd name="connsiteY5" fmla="*/ 18807 h 19116"/>
                <a:gd name="connsiteX6" fmla="*/ 16132 w 487748"/>
                <a:gd name="connsiteY6" fmla="*/ 18807 h 19116"/>
                <a:gd name="connsiteX7" fmla="*/ 6886 w 487748"/>
                <a:gd name="connsiteY7" fmla="*/ 18333 h 19116"/>
                <a:gd name="connsiteX8" fmla="*/ 10 w 487748"/>
                <a:gd name="connsiteY8" fmla="*/ 9084 h 19116"/>
                <a:gd name="connsiteX9" fmla="*/ 8071 w 487748"/>
                <a:gd name="connsiteY9" fmla="*/ 784 h 19116"/>
                <a:gd name="connsiteX10" fmla="*/ 18503 w 487748"/>
                <a:gd name="connsiteY10" fmla="*/ 310 h 19116"/>
                <a:gd name="connsiteX11" fmla="*/ 243503 w 487748"/>
                <a:gd name="connsiteY11" fmla="*/ 31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48" h="19116">
                  <a:moveTo>
                    <a:pt x="243503" y="310"/>
                  </a:moveTo>
                  <a:cubicBezTo>
                    <a:pt x="318898" y="310"/>
                    <a:pt x="394293" y="310"/>
                    <a:pt x="469689" y="310"/>
                  </a:cubicBezTo>
                  <a:cubicBezTo>
                    <a:pt x="473245" y="310"/>
                    <a:pt x="477276" y="-639"/>
                    <a:pt x="480121" y="784"/>
                  </a:cubicBezTo>
                  <a:cubicBezTo>
                    <a:pt x="483440" y="2444"/>
                    <a:pt x="487233" y="6238"/>
                    <a:pt x="487708" y="9321"/>
                  </a:cubicBezTo>
                  <a:cubicBezTo>
                    <a:pt x="488182" y="11930"/>
                    <a:pt x="484388" y="16199"/>
                    <a:pt x="481306" y="17859"/>
                  </a:cubicBezTo>
                  <a:cubicBezTo>
                    <a:pt x="478461" y="19519"/>
                    <a:pt x="474430" y="18807"/>
                    <a:pt x="470874" y="18807"/>
                  </a:cubicBezTo>
                  <a:cubicBezTo>
                    <a:pt x="319373" y="18807"/>
                    <a:pt x="167634" y="18807"/>
                    <a:pt x="16132" y="18807"/>
                  </a:cubicBezTo>
                  <a:cubicBezTo>
                    <a:pt x="13050" y="18807"/>
                    <a:pt x="9019" y="19756"/>
                    <a:pt x="6886" y="18333"/>
                  </a:cubicBezTo>
                  <a:cubicBezTo>
                    <a:pt x="3803" y="16199"/>
                    <a:pt x="-227" y="12167"/>
                    <a:pt x="10" y="9084"/>
                  </a:cubicBezTo>
                  <a:cubicBezTo>
                    <a:pt x="247" y="6238"/>
                    <a:pt x="4515" y="2444"/>
                    <a:pt x="8071" y="784"/>
                  </a:cubicBezTo>
                  <a:cubicBezTo>
                    <a:pt x="10916" y="-639"/>
                    <a:pt x="14947" y="310"/>
                    <a:pt x="18503" y="310"/>
                  </a:cubicBezTo>
                  <a:cubicBezTo>
                    <a:pt x="93661" y="310"/>
                    <a:pt x="168582" y="310"/>
                    <a:pt x="243503" y="310"/>
                  </a:cubicBezTo>
                  <a:close/>
                </a:path>
              </a:pathLst>
            </a:custGeom>
            <a:grpFill/>
            <a:ln w="2364"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3EFE0D52-4A35-F4D1-F34C-A74ED96948FE}"/>
                </a:ext>
              </a:extLst>
            </p:cNvPr>
            <p:cNvSpPr/>
            <p:nvPr/>
          </p:nvSpPr>
          <p:spPr>
            <a:xfrm>
              <a:off x="2543449" y="5477907"/>
              <a:ext cx="487714" cy="19116"/>
            </a:xfrm>
            <a:custGeom>
              <a:avLst/>
              <a:gdLst>
                <a:gd name="connsiteX0" fmla="*/ 243740 w 487714"/>
                <a:gd name="connsiteY0" fmla="*/ 18570 h 19116"/>
                <a:gd name="connsiteX1" fmla="*/ 17554 w 487714"/>
                <a:gd name="connsiteY1" fmla="*/ 18570 h 19116"/>
                <a:gd name="connsiteX2" fmla="*/ 7122 w 487714"/>
                <a:gd name="connsiteY2" fmla="*/ 18096 h 19116"/>
                <a:gd name="connsiteX3" fmla="*/ 9 w 487714"/>
                <a:gd name="connsiteY3" fmla="*/ 10270 h 19116"/>
                <a:gd name="connsiteX4" fmla="*/ 6885 w 487714"/>
                <a:gd name="connsiteY4" fmla="*/ 784 h 19116"/>
                <a:gd name="connsiteX5" fmla="*/ 16132 w 487714"/>
                <a:gd name="connsiteY5" fmla="*/ 310 h 19116"/>
                <a:gd name="connsiteX6" fmla="*/ 470874 w 487714"/>
                <a:gd name="connsiteY6" fmla="*/ 310 h 19116"/>
                <a:gd name="connsiteX7" fmla="*/ 480120 w 487714"/>
                <a:gd name="connsiteY7" fmla="*/ 784 h 19116"/>
                <a:gd name="connsiteX8" fmla="*/ 487707 w 487714"/>
                <a:gd name="connsiteY8" fmla="*/ 10744 h 19116"/>
                <a:gd name="connsiteX9" fmla="*/ 479409 w 487714"/>
                <a:gd name="connsiteY9" fmla="*/ 18333 h 19116"/>
                <a:gd name="connsiteX10" fmla="*/ 468977 w 487714"/>
                <a:gd name="connsiteY10" fmla="*/ 18807 h 19116"/>
                <a:gd name="connsiteX11" fmla="*/ 243740 w 487714"/>
                <a:gd name="connsiteY11" fmla="*/ 1857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14" h="19116">
                  <a:moveTo>
                    <a:pt x="243740" y="18570"/>
                  </a:moveTo>
                  <a:cubicBezTo>
                    <a:pt x="168345" y="18570"/>
                    <a:pt x="92949" y="18570"/>
                    <a:pt x="17554" y="18570"/>
                  </a:cubicBezTo>
                  <a:cubicBezTo>
                    <a:pt x="13998" y="18570"/>
                    <a:pt x="9967" y="19519"/>
                    <a:pt x="7122" y="18096"/>
                  </a:cubicBezTo>
                  <a:cubicBezTo>
                    <a:pt x="4040" y="16673"/>
                    <a:pt x="-228" y="12641"/>
                    <a:pt x="9" y="10270"/>
                  </a:cubicBezTo>
                  <a:cubicBezTo>
                    <a:pt x="247" y="6950"/>
                    <a:pt x="3803" y="2918"/>
                    <a:pt x="6885" y="784"/>
                  </a:cubicBezTo>
                  <a:cubicBezTo>
                    <a:pt x="9019" y="-639"/>
                    <a:pt x="13050" y="310"/>
                    <a:pt x="16132" y="310"/>
                  </a:cubicBezTo>
                  <a:cubicBezTo>
                    <a:pt x="167633" y="310"/>
                    <a:pt x="319372" y="310"/>
                    <a:pt x="470874" y="310"/>
                  </a:cubicBezTo>
                  <a:cubicBezTo>
                    <a:pt x="473956" y="310"/>
                    <a:pt x="477986" y="-639"/>
                    <a:pt x="480120" y="784"/>
                  </a:cubicBezTo>
                  <a:cubicBezTo>
                    <a:pt x="483439" y="3156"/>
                    <a:pt x="487233" y="7187"/>
                    <a:pt x="487707" y="10744"/>
                  </a:cubicBezTo>
                  <a:cubicBezTo>
                    <a:pt x="487944" y="13116"/>
                    <a:pt x="482728" y="16910"/>
                    <a:pt x="479409" y="18333"/>
                  </a:cubicBezTo>
                  <a:cubicBezTo>
                    <a:pt x="476327" y="19756"/>
                    <a:pt x="472533" y="18807"/>
                    <a:pt x="468977" y="18807"/>
                  </a:cubicBezTo>
                  <a:cubicBezTo>
                    <a:pt x="393819" y="18570"/>
                    <a:pt x="318898" y="18570"/>
                    <a:pt x="243740" y="18570"/>
                  </a:cubicBezTo>
                  <a:close/>
                </a:path>
              </a:pathLst>
            </a:custGeom>
            <a:grpFill/>
            <a:ln w="2364" cap="flat">
              <a:no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7DBAE824-27E5-97D3-AF56-108D6A3B50D6}"/>
                </a:ext>
              </a:extLst>
            </p:cNvPr>
            <p:cNvSpPr/>
            <p:nvPr/>
          </p:nvSpPr>
          <p:spPr>
            <a:xfrm>
              <a:off x="2815389" y="5910369"/>
              <a:ext cx="130413" cy="125154"/>
            </a:xfrm>
            <a:custGeom>
              <a:avLst/>
              <a:gdLst>
                <a:gd name="connsiteX0" fmla="*/ 130414 w 130413"/>
                <a:gd name="connsiteY0" fmla="*/ 7280 h 125154"/>
                <a:gd name="connsiteX1" fmla="*/ 123301 w 130413"/>
                <a:gd name="connsiteY1" fmla="*/ 17240 h 125154"/>
                <a:gd name="connsiteX2" fmla="*/ 18507 w 130413"/>
                <a:gd name="connsiteY2" fmla="*/ 121584 h 125154"/>
                <a:gd name="connsiteX3" fmla="*/ 3570 w 130413"/>
                <a:gd name="connsiteY3" fmla="*/ 124193 h 125154"/>
                <a:gd name="connsiteX4" fmla="*/ 5467 w 130413"/>
                <a:gd name="connsiteY4" fmla="*/ 108304 h 125154"/>
                <a:gd name="connsiteX5" fmla="*/ 88212 w 130413"/>
                <a:gd name="connsiteY5" fmla="*/ 25540 h 125154"/>
                <a:gd name="connsiteX6" fmla="*/ 111921 w 130413"/>
                <a:gd name="connsiteY6" fmla="*/ 2537 h 125154"/>
                <a:gd name="connsiteX7" fmla="*/ 123538 w 130413"/>
                <a:gd name="connsiteY7" fmla="*/ 165 h 125154"/>
                <a:gd name="connsiteX8" fmla="*/ 130414 w 130413"/>
                <a:gd name="connsiteY8" fmla="*/ 7280 h 12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3" h="125154">
                  <a:moveTo>
                    <a:pt x="130414" y="7280"/>
                  </a:moveTo>
                  <a:cubicBezTo>
                    <a:pt x="127806" y="11074"/>
                    <a:pt x="125909" y="14394"/>
                    <a:pt x="123301" y="17240"/>
                  </a:cubicBezTo>
                  <a:cubicBezTo>
                    <a:pt x="88449" y="52100"/>
                    <a:pt x="53833" y="87198"/>
                    <a:pt x="18507" y="121584"/>
                  </a:cubicBezTo>
                  <a:cubicBezTo>
                    <a:pt x="15424" y="124667"/>
                    <a:pt x="6652" y="126327"/>
                    <a:pt x="3570" y="124193"/>
                  </a:cubicBezTo>
                  <a:cubicBezTo>
                    <a:pt x="-3069" y="119450"/>
                    <a:pt x="725" y="113284"/>
                    <a:pt x="5467" y="108304"/>
                  </a:cubicBezTo>
                  <a:cubicBezTo>
                    <a:pt x="32969" y="80795"/>
                    <a:pt x="60709" y="53049"/>
                    <a:pt x="88212" y="25540"/>
                  </a:cubicBezTo>
                  <a:cubicBezTo>
                    <a:pt x="96036" y="17714"/>
                    <a:pt x="103623" y="9651"/>
                    <a:pt x="111921" y="2537"/>
                  </a:cubicBezTo>
                  <a:cubicBezTo>
                    <a:pt x="114529" y="165"/>
                    <a:pt x="119745" y="-309"/>
                    <a:pt x="123538" y="165"/>
                  </a:cubicBezTo>
                  <a:cubicBezTo>
                    <a:pt x="126146" y="402"/>
                    <a:pt x="127806" y="4197"/>
                    <a:pt x="130414" y="7280"/>
                  </a:cubicBezTo>
                  <a:close/>
                </a:path>
              </a:pathLst>
            </a:custGeom>
            <a:grpFill/>
            <a:ln w="2364"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EAB5A00C-E086-FE01-4409-376E49B68E25}"/>
                </a:ext>
              </a:extLst>
            </p:cNvPr>
            <p:cNvSpPr/>
            <p:nvPr/>
          </p:nvSpPr>
          <p:spPr>
            <a:xfrm>
              <a:off x="2803545" y="5897252"/>
              <a:ext cx="66865" cy="66166"/>
            </a:xfrm>
            <a:custGeom>
              <a:avLst/>
              <a:gdLst>
                <a:gd name="connsiteX0" fmla="*/ 32721 w 66865"/>
                <a:gd name="connsiteY0" fmla="*/ 3 h 66166"/>
                <a:gd name="connsiteX1" fmla="*/ 66863 w 66865"/>
                <a:gd name="connsiteY1" fmla="*/ 33203 h 66166"/>
                <a:gd name="connsiteX2" fmla="*/ 33670 w 66865"/>
                <a:gd name="connsiteY2" fmla="*/ 66167 h 66166"/>
                <a:gd name="connsiteX3" fmla="*/ 3 w 66865"/>
                <a:gd name="connsiteY3" fmla="*/ 33440 h 66166"/>
                <a:gd name="connsiteX4" fmla="*/ 32721 w 66865"/>
                <a:gd name="connsiteY4" fmla="*/ 3 h 66166"/>
                <a:gd name="connsiteX5" fmla="*/ 33907 w 66865"/>
                <a:gd name="connsiteY5" fmla="*/ 47906 h 66166"/>
                <a:gd name="connsiteX6" fmla="*/ 47895 w 66865"/>
                <a:gd name="connsiteY6" fmla="*/ 33440 h 66166"/>
                <a:gd name="connsiteX7" fmla="*/ 34144 w 66865"/>
                <a:gd name="connsiteY7" fmla="*/ 18737 h 66166"/>
                <a:gd name="connsiteX8" fmla="*/ 19207 w 66865"/>
                <a:gd name="connsiteY8" fmla="*/ 33678 h 66166"/>
                <a:gd name="connsiteX9" fmla="*/ 33907 w 66865"/>
                <a:gd name="connsiteY9" fmla="*/ 47906 h 6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65" h="66166">
                  <a:moveTo>
                    <a:pt x="32721" y="3"/>
                  </a:moveTo>
                  <a:cubicBezTo>
                    <a:pt x="51689" y="-234"/>
                    <a:pt x="67100" y="14943"/>
                    <a:pt x="66863" y="33203"/>
                  </a:cubicBezTo>
                  <a:cubicBezTo>
                    <a:pt x="66626" y="51701"/>
                    <a:pt x="52163" y="66167"/>
                    <a:pt x="33670" y="66167"/>
                  </a:cubicBezTo>
                  <a:cubicBezTo>
                    <a:pt x="15414" y="66167"/>
                    <a:pt x="240" y="51701"/>
                    <a:pt x="3" y="33440"/>
                  </a:cubicBezTo>
                  <a:cubicBezTo>
                    <a:pt x="-234" y="15892"/>
                    <a:pt x="14940" y="240"/>
                    <a:pt x="32721" y="3"/>
                  </a:cubicBezTo>
                  <a:close/>
                  <a:moveTo>
                    <a:pt x="33907" y="47906"/>
                  </a:moveTo>
                  <a:cubicBezTo>
                    <a:pt x="42442" y="46958"/>
                    <a:pt x="47895" y="42215"/>
                    <a:pt x="47895" y="33440"/>
                  </a:cubicBezTo>
                  <a:cubicBezTo>
                    <a:pt x="47895" y="24903"/>
                    <a:pt x="43153" y="19449"/>
                    <a:pt x="34144" y="18737"/>
                  </a:cubicBezTo>
                  <a:cubicBezTo>
                    <a:pt x="26083" y="18263"/>
                    <a:pt x="18496" y="25377"/>
                    <a:pt x="19207" y="33678"/>
                  </a:cubicBezTo>
                  <a:cubicBezTo>
                    <a:pt x="19918" y="42215"/>
                    <a:pt x="24660" y="47195"/>
                    <a:pt x="33907" y="47906"/>
                  </a:cubicBezTo>
                  <a:close/>
                </a:path>
              </a:pathLst>
            </a:custGeom>
            <a:grpFill/>
            <a:ln w="2364"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C20BB654-0D30-B40A-2D73-DF4AC2749A97}"/>
                </a:ext>
              </a:extLst>
            </p:cNvPr>
            <p:cNvSpPr/>
            <p:nvPr/>
          </p:nvSpPr>
          <p:spPr>
            <a:xfrm>
              <a:off x="2889609" y="5982853"/>
              <a:ext cx="66625" cy="66177"/>
            </a:xfrm>
            <a:custGeom>
              <a:avLst/>
              <a:gdLst>
                <a:gd name="connsiteX0" fmla="*/ 33433 w 66625"/>
                <a:gd name="connsiteY0" fmla="*/ 66175 h 66177"/>
                <a:gd name="connsiteX1" fmla="*/ 3 w 66625"/>
                <a:gd name="connsiteY1" fmla="*/ 33686 h 66177"/>
                <a:gd name="connsiteX2" fmla="*/ 32484 w 66625"/>
                <a:gd name="connsiteY2" fmla="*/ 11 h 66177"/>
                <a:gd name="connsiteX3" fmla="*/ 66626 w 66625"/>
                <a:gd name="connsiteY3" fmla="*/ 33212 h 66177"/>
                <a:gd name="connsiteX4" fmla="*/ 33433 w 66625"/>
                <a:gd name="connsiteY4" fmla="*/ 66175 h 66177"/>
                <a:gd name="connsiteX5" fmla="*/ 32010 w 66625"/>
                <a:gd name="connsiteY5" fmla="*/ 47440 h 66177"/>
                <a:gd name="connsiteX6" fmla="*/ 47895 w 66625"/>
                <a:gd name="connsiteY6" fmla="*/ 33212 h 66177"/>
                <a:gd name="connsiteX7" fmla="*/ 32722 w 66625"/>
                <a:gd name="connsiteY7" fmla="*/ 18509 h 66177"/>
                <a:gd name="connsiteX8" fmla="*/ 19207 w 66625"/>
                <a:gd name="connsiteY8" fmla="*/ 33212 h 66177"/>
                <a:gd name="connsiteX9" fmla="*/ 32010 w 66625"/>
                <a:gd name="connsiteY9" fmla="*/ 47440 h 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25" h="66177">
                  <a:moveTo>
                    <a:pt x="33433" y="66175"/>
                  </a:moveTo>
                  <a:cubicBezTo>
                    <a:pt x="14940" y="66412"/>
                    <a:pt x="240" y="51946"/>
                    <a:pt x="3" y="33686"/>
                  </a:cubicBezTo>
                  <a:cubicBezTo>
                    <a:pt x="-234" y="15189"/>
                    <a:pt x="13991" y="485"/>
                    <a:pt x="32484" y="11"/>
                  </a:cubicBezTo>
                  <a:cubicBezTo>
                    <a:pt x="51452" y="-463"/>
                    <a:pt x="66389" y="14240"/>
                    <a:pt x="66626" y="33212"/>
                  </a:cubicBezTo>
                  <a:cubicBezTo>
                    <a:pt x="66389" y="51235"/>
                    <a:pt x="51926" y="65938"/>
                    <a:pt x="33433" y="66175"/>
                  </a:cubicBezTo>
                  <a:close/>
                  <a:moveTo>
                    <a:pt x="32010" y="47440"/>
                  </a:moveTo>
                  <a:cubicBezTo>
                    <a:pt x="41020" y="47440"/>
                    <a:pt x="47658" y="40800"/>
                    <a:pt x="47895" y="33212"/>
                  </a:cubicBezTo>
                  <a:cubicBezTo>
                    <a:pt x="48133" y="25386"/>
                    <a:pt x="40546" y="17797"/>
                    <a:pt x="32722" y="18509"/>
                  </a:cubicBezTo>
                  <a:cubicBezTo>
                    <a:pt x="24186" y="19457"/>
                    <a:pt x="18970" y="24437"/>
                    <a:pt x="19207" y="33212"/>
                  </a:cubicBezTo>
                  <a:cubicBezTo>
                    <a:pt x="19207" y="42223"/>
                    <a:pt x="24660" y="46729"/>
                    <a:pt x="32010" y="47440"/>
                  </a:cubicBezTo>
                  <a:close/>
                </a:path>
              </a:pathLst>
            </a:custGeom>
            <a:grpFill/>
            <a:ln w="2364" cap="flat">
              <a:noFill/>
              <a:prstDash val="solid"/>
              <a:miter/>
            </a:ln>
          </p:spPr>
          <p:txBody>
            <a:bodyPr rtlCol="0" anchor="ctr"/>
            <a:lstStyle/>
            <a:p>
              <a:endParaRPr lang="en-US"/>
            </a:p>
          </p:txBody>
        </p:sp>
        <p:sp>
          <p:nvSpPr>
            <p:cNvPr id="678" name="Freeform 677">
              <a:extLst>
                <a:ext uri="{FF2B5EF4-FFF2-40B4-BE49-F238E27FC236}">
                  <a16:creationId xmlns:a16="http://schemas.microsoft.com/office/drawing/2014/main" id="{381020C9-59BE-BB4E-D2CE-95D50F1C0F88}"/>
                </a:ext>
              </a:extLst>
            </p:cNvPr>
            <p:cNvSpPr/>
            <p:nvPr/>
          </p:nvSpPr>
          <p:spPr>
            <a:xfrm>
              <a:off x="3062926" y="5780341"/>
              <a:ext cx="369863" cy="155093"/>
            </a:xfrm>
            <a:custGeom>
              <a:avLst/>
              <a:gdLst>
                <a:gd name="connsiteX0" fmla="*/ 185406 w 369863"/>
                <a:gd name="connsiteY0" fmla="*/ 0 h 155093"/>
                <a:gd name="connsiteX1" fmla="*/ 343072 w 369863"/>
                <a:gd name="connsiteY1" fmla="*/ 0 h 155093"/>
                <a:gd name="connsiteX2" fmla="*/ 369863 w 369863"/>
                <a:gd name="connsiteY2" fmla="*/ 27746 h 155093"/>
                <a:gd name="connsiteX3" fmla="*/ 369863 w 369863"/>
                <a:gd name="connsiteY3" fmla="*/ 128533 h 155093"/>
                <a:gd name="connsiteX4" fmla="*/ 343072 w 369863"/>
                <a:gd name="connsiteY4" fmla="*/ 155094 h 155093"/>
                <a:gd name="connsiteX5" fmla="*/ 26554 w 369863"/>
                <a:gd name="connsiteY5" fmla="*/ 155094 h 155093"/>
                <a:gd name="connsiteX6" fmla="*/ 0 w 369863"/>
                <a:gd name="connsiteY6" fmla="*/ 128296 h 155093"/>
                <a:gd name="connsiteX7" fmla="*/ 474 w 369863"/>
                <a:gd name="connsiteY7" fmla="*/ 23003 h 155093"/>
                <a:gd name="connsiteX8" fmla="*/ 24420 w 369863"/>
                <a:gd name="connsiteY8" fmla="*/ 237 h 155093"/>
                <a:gd name="connsiteX9" fmla="*/ 185643 w 369863"/>
                <a:gd name="connsiteY9" fmla="*/ 237 h 155093"/>
                <a:gd name="connsiteX10" fmla="*/ 185406 w 369863"/>
                <a:gd name="connsiteY10" fmla="*/ 0 h 155093"/>
                <a:gd name="connsiteX11" fmla="*/ 19442 w 369863"/>
                <a:gd name="connsiteY11" fmla="*/ 20157 h 155093"/>
                <a:gd name="connsiteX12" fmla="*/ 19204 w 369863"/>
                <a:gd name="connsiteY12" fmla="*/ 123553 h 155093"/>
                <a:gd name="connsiteX13" fmla="*/ 32007 w 369863"/>
                <a:gd name="connsiteY13" fmla="*/ 136122 h 155093"/>
                <a:gd name="connsiteX14" fmla="*/ 339041 w 369863"/>
                <a:gd name="connsiteY14" fmla="*/ 136122 h 155093"/>
                <a:gd name="connsiteX15" fmla="*/ 351133 w 369863"/>
                <a:gd name="connsiteY15" fmla="*/ 123791 h 155093"/>
                <a:gd name="connsiteX16" fmla="*/ 351133 w 369863"/>
                <a:gd name="connsiteY16" fmla="*/ 33675 h 155093"/>
                <a:gd name="connsiteX17" fmla="*/ 336670 w 369863"/>
                <a:gd name="connsiteY17" fmla="*/ 18972 h 155093"/>
                <a:gd name="connsiteX18" fmla="*/ 31059 w 369863"/>
                <a:gd name="connsiteY18" fmla="*/ 18972 h 155093"/>
                <a:gd name="connsiteX19" fmla="*/ 19442 w 369863"/>
                <a:gd name="connsiteY19" fmla="*/ 20157 h 15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863" h="155093">
                  <a:moveTo>
                    <a:pt x="185406" y="0"/>
                  </a:moveTo>
                  <a:cubicBezTo>
                    <a:pt x="238040" y="0"/>
                    <a:pt x="290437" y="0"/>
                    <a:pt x="343072" y="0"/>
                  </a:cubicBezTo>
                  <a:cubicBezTo>
                    <a:pt x="362750" y="0"/>
                    <a:pt x="369863" y="7826"/>
                    <a:pt x="369863" y="27746"/>
                  </a:cubicBezTo>
                  <a:cubicBezTo>
                    <a:pt x="369863" y="61421"/>
                    <a:pt x="369863" y="94859"/>
                    <a:pt x="369863" y="128533"/>
                  </a:cubicBezTo>
                  <a:cubicBezTo>
                    <a:pt x="369863" y="147505"/>
                    <a:pt x="362276" y="155094"/>
                    <a:pt x="343072" y="155094"/>
                  </a:cubicBezTo>
                  <a:cubicBezTo>
                    <a:pt x="237566" y="155094"/>
                    <a:pt x="132060" y="155094"/>
                    <a:pt x="26554" y="155094"/>
                  </a:cubicBezTo>
                  <a:cubicBezTo>
                    <a:pt x="7587" y="155094"/>
                    <a:pt x="0" y="147268"/>
                    <a:pt x="0" y="128296"/>
                  </a:cubicBezTo>
                  <a:cubicBezTo>
                    <a:pt x="0" y="93199"/>
                    <a:pt x="0" y="58101"/>
                    <a:pt x="474" y="23003"/>
                  </a:cubicBezTo>
                  <a:cubicBezTo>
                    <a:pt x="711" y="7826"/>
                    <a:pt x="9010" y="237"/>
                    <a:pt x="24420" y="237"/>
                  </a:cubicBezTo>
                  <a:cubicBezTo>
                    <a:pt x="78240" y="237"/>
                    <a:pt x="131823" y="237"/>
                    <a:pt x="185643" y="237"/>
                  </a:cubicBezTo>
                  <a:cubicBezTo>
                    <a:pt x="185406" y="237"/>
                    <a:pt x="185406" y="237"/>
                    <a:pt x="185406" y="0"/>
                  </a:cubicBezTo>
                  <a:close/>
                  <a:moveTo>
                    <a:pt x="19442" y="20157"/>
                  </a:moveTo>
                  <a:cubicBezTo>
                    <a:pt x="19442" y="56441"/>
                    <a:pt x="19916" y="89879"/>
                    <a:pt x="19204" y="123553"/>
                  </a:cubicBezTo>
                  <a:cubicBezTo>
                    <a:pt x="18967" y="133751"/>
                    <a:pt x="22524" y="136122"/>
                    <a:pt x="32007" y="136122"/>
                  </a:cubicBezTo>
                  <a:cubicBezTo>
                    <a:pt x="134431" y="135885"/>
                    <a:pt x="236618" y="135885"/>
                    <a:pt x="339041" y="136122"/>
                  </a:cubicBezTo>
                  <a:cubicBezTo>
                    <a:pt x="348762" y="136122"/>
                    <a:pt x="351133" y="132802"/>
                    <a:pt x="351133" y="123791"/>
                  </a:cubicBezTo>
                  <a:cubicBezTo>
                    <a:pt x="350659" y="93673"/>
                    <a:pt x="350422" y="63792"/>
                    <a:pt x="351133" y="33675"/>
                  </a:cubicBezTo>
                  <a:cubicBezTo>
                    <a:pt x="351370" y="22292"/>
                    <a:pt x="348288" y="18972"/>
                    <a:pt x="336670" y="18972"/>
                  </a:cubicBezTo>
                  <a:cubicBezTo>
                    <a:pt x="234721" y="19446"/>
                    <a:pt x="132771" y="18972"/>
                    <a:pt x="31059" y="18972"/>
                  </a:cubicBezTo>
                  <a:cubicBezTo>
                    <a:pt x="27029" y="18972"/>
                    <a:pt x="23472" y="19683"/>
                    <a:pt x="19442" y="20157"/>
                  </a:cubicBezTo>
                  <a:close/>
                </a:path>
              </a:pathLst>
            </a:custGeom>
            <a:grpFill/>
            <a:ln w="2364" cap="flat">
              <a:noFill/>
              <a:prstDash val="solid"/>
              <a:miter/>
            </a:ln>
          </p:spPr>
          <p:txBody>
            <a:bodyPr rtlCol="0" anchor="ctr"/>
            <a:lstStyle/>
            <a:p>
              <a:endParaRPr lang="en-US"/>
            </a:p>
          </p:txBody>
        </p:sp>
        <p:sp>
          <p:nvSpPr>
            <p:cNvPr id="688" name="Freeform 687">
              <a:extLst>
                <a:ext uri="{FF2B5EF4-FFF2-40B4-BE49-F238E27FC236}">
                  <a16:creationId xmlns:a16="http://schemas.microsoft.com/office/drawing/2014/main" id="{11CC7315-D117-1E6D-F367-6953305C9FE3}"/>
                </a:ext>
              </a:extLst>
            </p:cNvPr>
            <p:cNvSpPr/>
            <p:nvPr/>
          </p:nvSpPr>
          <p:spPr>
            <a:xfrm>
              <a:off x="3277151" y="6073134"/>
              <a:ext cx="117762" cy="252944"/>
            </a:xfrm>
            <a:custGeom>
              <a:avLst/>
              <a:gdLst>
                <a:gd name="connsiteX0" fmla="*/ 105 w 117762"/>
                <a:gd name="connsiteY0" fmla="*/ 126956 h 252944"/>
                <a:gd name="connsiteX1" fmla="*/ 105 w 117762"/>
                <a:gd name="connsiteY1" fmla="*/ 60555 h 252944"/>
                <a:gd name="connsiteX2" fmla="*/ 56059 w 117762"/>
                <a:gd name="connsiteY2" fmla="*/ 83 h 252944"/>
                <a:gd name="connsiteX3" fmla="*/ 116517 w 117762"/>
                <a:gd name="connsiteY3" fmla="*/ 55338 h 252944"/>
                <a:gd name="connsiteX4" fmla="*/ 116517 w 117762"/>
                <a:gd name="connsiteY4" fmla="*/ 198574 h 252944"/>
                <a:gd name="connsiteX5" fmla="*/ 55348 w 117762"/>
                <a:gd name="connsiteY5" fmla="*/ 252881 h 252944"/>
                <a:gd name="connsiteX6" fmla="*/ 342 w 117762"/>
                <a:gd name="connsiteY6" fmla="*/ 194306 h 252944"/>
                <a:gd name="connsiteX7" fmla="*/ 105 w 117762"/>
                <a:gd name="connsiteY7" fmla="*/ 126956 h 252944"/>
                <a:gd name="connsiteX8" fmla="*/ 97550 w 117762"/>
                <a:gd name="connsiteY8" fmla="*/ 127193 h 252944"/>
                <a:gd name="connsiteX9" fmla="*/ 97550 w 117762"/>
                <a:gd name="connsiteY9" fmla="*/ 95179 h 252944"/>
                <a:gd name="connsiteX10" fmla="*/ 97550 w 117762"/>
                <a:gd name="connsiteY10" fmla="*/ 61978 h 252944"/>
                <a:gd name="connsiteX11" fmla="*/ 57956 w 117762"/>
                <a:gd name="connsiteY11" fmla="*/ 19529 h 252944"/>
                <a:gd name="connsiteX12" fmla="*/ 19073 w 117762"/>
                <a:gd name="connsiteY12" fmla="*/ 62927 h 252944"/>
                <a:gd name="connsiteX13" fmla="*/ 19073 w 117762"/>
                <a:gd name="connsiteY13" fmla="*/ 189563 h 252944"/>
                <a:gd name="connsiteX14" fmla="*/ 58430 w 117762"/>
                <a:gd name="connsiteY14" fmla="*/ 234146 h 252944"/>
                <a:gd name="connsiteX15" fmla="*/ 97550 w 117762"/>
                <a:gd name="connsiteY15" fmla="*/ 190986 h 252944"/>
                <a:gd name="connsiteX16" fmla="*/ 97550 w 117762"/>
                <a:gd name="connsiteY16" fmla="*/ 127193 h 25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62" h="252944">
                  <a:moveTo>
                    <a:pt x="105" y="126956"/>
                  </a:moveTo>
                  <a:cubicBezTo>
                    <a:pt x="105" y="104902"/>
                    <a:pt x="-132" y="82847"/>
                    <a:pt x="105" y="60555"/>
                  </a:cubicBezTo>
                  <a:cubicBezTo>
                    <a:pt x="342" y="27117"/>
                    <a:pt x="23815" y="1743"/>
                    <a:pt x="56059" y="83"/>
                  </a:cubicBezTo>
                  <a:cubicBezTo>
                    <a:pt x="87829" y="-1577"/>
                    <a:pt x="115332" y="21900"/>
                    <a:pt x="116517" y="55338"/>
                  </a:cubicBezTo>
                  <a:cubicBezTo>
                    <a:pt x="118177" y="103004"/>
                    <a:pt x="118177" y="150908"/>
                    <a:pt x="116517" y="198574"/>
                  </a:cubicBezTo>
                  <a:cubicBezTo>
                    <a:pt x="115332" y="231538"/>
                    <a:pt x="87829" y="254304"/>
                    <a:pt x="55348" y="252881"/>
                  </a:cubicBezTo>
                  <a:cubicBezTo>
                    <a:pt x="25000" y="251695"/>
                    <a:pt x="580" y="226083"/>
                    <a:pt x="342" y="194306"/>
                  </a:cubicBezTo>
                  <a:cubicBezTo>
                    <a:pt x="-132" y="171777"/>
                    <a:pt x="105" y="149485"/>
                    <a:pt x="105" y="126956"/>
                  </a:cubicBezTo>
                  <a:close/>
                  <a:moveTo>
                    <a:pt x="97550" y="127193"/>
                  </a:moveTo>
                  <a:cubicBezTo>
                    <a:pt x="97550" y="116522"/>
                    <a:pt x="97550" y="105850"/>
                    <a:pt x="97550" y="95179"/>
                  </a:cubicBezTo>
                  <a:cubicBezTo>
                    <a:pt x="97550" y="84033"/>
                    <a:pt x="97550" y="73124"/>
                    <a:pt x="97550" y="61978"/>
                  </a:cubicBezTo>
                  <a:cubicBezTo>
                    <a:pt x="97313" y="36840"/>
                    <a:pt x="80717" y="19055"/>
                    <a:pt x="57956" y="19529"/>
                  </a:cubicBezTo>
                  <a:cubicBezTo>
                    <a:pt x="35195" y="20003"/>
                    <a:pt x="19073" y="37789"/>
                    <a:pt x="19073" y="62927"/>
                  </a:cubicBezTo>
                  <a:cubicBezTo>
                    <a:pt x="19073" y="105139"/>
                    <a:pt x="19073" y="147351"/>
                    <a:pt x="19073" y="189563"/>
                  </a:cubicBezTo>
                  <a:cubicBezTo>
                    <a:pt x="19073" y="215175"/>
                    <a:pt x="35906" y="234146"/>
                    <a:pt x="58430" y="234146"/>
                  </a:cubicBezTo>
                  <a:cubicBezTo>
                    <a:pt x="81191" y="234146"/>
                    <a:pt x="97076" y="216598"/>
                    <a:pt x="97550" y="190986"/>
                  </a:cubicBezTo>
                  <a:cubicBezTo>
                    <a:pt x="97787" y="169643"/>
                    <a:pt x="97550" y="148537"/>
                    <a:pt x="97550" y="127193"/>
                  </a:cubicBezTo>
                  <a:close/>
                </a:path>
              </a:pathLst>
            </a:custGeom>
            <a:grpFill/>
            <a:ln w="2364" cap="flat">
              <a:noFill/>
              <a:prstDash val="solid"/>
              <a:miter/>
            </a:ln>
          </p:spPr>
          <p:txBody>
            <a:bodyPr rtlCol="0" anchor="ctr"/>
            <a:lstStyle/>
            <a:p>
              <a:endParaRPr lang="en-US"/>
            </a:p>
          </p:txBody>
        </p:sp>
        <p:sp>
          <p:nvSpPr>
            <p:cNvPr id="689" name="Freeform 688">
              <a:extLst>
                <a:ext uri="{FF2B5EF4-FFF2-40B4-BE49-F238E27FC236}">
                  <a16:creationId xmlns:a16="http://schemas.microsoft.com/office/drawing/2014/main" id="{04C39B52-4A02-861A-E606-2E8D69C07FEB}"/>
                </a:ext>
              </a:extLst>
            </p:cNvPr>
            <p:cNvSpPr/>
            <p:nvPr/>
          </p:nvSpPr>
          <p:spPr>
            <a:xfrm>
              <a:off x="3102044" y="6073448"/>
              <a:ext cx="114992" cy="114791"/>
            </a:xfrm>
            <a:custGeom>
              <a:avLst/>
              <a:gdLst>
                <a:gd name="connsiteX0" fmla="*/ 114991 w 114992"/>
                <a:gd name="connsiteY0" fmla="*/ 57870 h 114791"/>
                <a:gd name="connsiteX1" fmla="*/ 57378 w 114992"/>
                <a:gd name="connsiteY1" fmla="*/ 114785 h 114791"/>
                <a:gd name="connsiteX2" fmla="*/ 2 w 114992"/>
                <a:gd name="connsiteY2" fmla="*/ 57396 h 114791"/>
                <a:gd name="connsiteX3" fmla="*/ 58563 w 114992"/>
                <a:gd name="connsiteY3" fmla="*/ 6 h 114791"/>
                <a:gd name="connsiteX4" fmla="*/ 114991 w 114992"/>
                <a:gd name="connsiteY4" fmla="*/ 57870 h 114791"/>
                <a:gd name="connsiteX5" fmla="*/ 19917 w 114992"/>
                <a:gd name="connsiteY5" fmla="*/ 56210 h 114791"/>
                <a:gd name="connsiteX6" fmla="*/ 56192 w 114992"/>
                <a:gd name="connsiteY6" fmla="*/ 95339 h 114791"/>
                <a:gd name="connsiteX7" fmla="*/ 96024 w 114992"/>
                <a:gd name="connsiteY7" fmla="*/ 58107 h 114791"/>
                <a:gd name="connsiteX8" fmla="*/ 58326 w 114992"/>
                <a:gd name="connsiteY8" fmla="*/ 19215 h 114791"/>
                <a:gd name="connsiteX9" fmla="*/ 19917 w 114992"/>
                <a:gd name="connsiteY9" fmla="*/ 56210 h 11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2" h="114791">
                  <a:moveTo>
                    <a:pt x="114991" y="57870"/>
                  </a:moveTo>
                  <a:cubicBezTo>
                    <a:pt x="114754" y="89411"/>
                    <a:pt x="88674" y="115260"/>
                    <a:pt x="57378" y="114785"/>
                  </a:cubicBezTo>
                  <a:cubicBezTo>
                    <a:pt x="25845" y="114548"/>
                    <a:pt x="-235" y="88225"/>
                    <a:pt x="2" y="57396"/>
                  </a:cubicBezTo>
                  <a:cubicBezTo>
                    <a:pt x="239" y="25381"/>
                    <a:pt x="26556" y="-468"/>
                    <a:pt x="58563" y="6"/>
                  </a:cubicBezTo>
                  <a:cubicBezTo>
                    <a:pt x="90096" y="244"/>
                    <a:pt x="115228" y="26093"/>
                    <a:pt x="114991" y="57870"/>
                  </a:cubicBezTo>
                  <a:close/>
                  <a:moveTo>
                    <a:pt x="19917" y="56210"/>
                  </a:moveTo>
                  <a:cubicBezTo>
                    <a:pt x="19206" y="76605"/>
                    <a:pt x="35802" y="94628"/>
                    <a:pt x="56192" y="95339"/>
                  </a:cubicBezTo>
                  <a:cubicBezTo>
                    <a:pt x="77056" y="96051"/>
                    <a:pt x="95312" y="78976"/>
                    <a:pt x="96024" y="58107"/>
                  </a:cubicBezTo>
                  <a:cubicBezTo>
                    <a:pt x="96498" y="37001"/>
                    <a:pt x="80139" y="19927"/>
                    <a:pt x="58326" y="19215"/>
                  </a:cubicBezTo>
                  <a:cubicBezTo>
                    <a:pt x="37462" y="18978"/>
                    <a:pt x="20392" y="35104"/>
                    <a:pt x="19917" y="56210"/>
                  </a:cubicBezTo>
                  <a:close/>
                </a:path>
              </a:pathLst>
            </a:custGeom>
            <a:grpFill/>
            <a:ln w="2364" cap="flat">
              <a:noFill/>
              <a:prstDash val="solid"/>
              <a:miter/>
            </a:ln>
          </p:spPr>
          <p:txBody>
            <a:bodyPr rtlCol="0" anchor="ctr"/>
            <a:lstStyle/>
            <a:p>
              <a:endParaRPr lang="en-US"/>
            </a:p>
          </p:txBody>
        </p:sp>
        <p:sp>
          <p:nvSpPr>
            <p:cNvPr id="690" name="Freeform 689">
              <a:extLst>
                <a:ext uri="{FF2B5EF4-FFF2-40B4-BE49-F238E27FC236}">
                  <a16:creationId xmlns:a16="http://schemas.microsoft.com/office/drawing/2014/main" id="{5802B45E-9A07-14AA-6D43-583A2CD9612A}"/>
                </a:ext>
              </a:extLst>
            </p:cNvPr>
            <p:cNvSpPr/>
            <p:nvPr/>
          </p:nvSpPr>
          <p:spPr>
            <a:xfrm>
              <a:off x="3102040" y="6211467"/>
              <a:ext cx="114995" cy="114785"/>
            </a:xfrm>
            <a:custGeom>
              <a:avLst/>
              <a:gdLst>
                <a:gd name="connsiteX0" fmla="*/ 57857 w 114995"/>
                <a:gd name="connsiteY0" fmla="*/ 114785 h 114785"/>
                <a:gd name="connsiteX1" fmla="*/ 6 w 114995"/>
                <a:gd name="connsiteY1" fmla="*/ 57870 h 114785"/>
                <a:gd name="connsiteX2" fmla="*/ 58094 w 114995"/>
                <a:gd name="connsiteY2" fmla="*/ 6 h 114785"/>
                <a:gd name="connsiteX3" fmla="*/ 114996 w 114995"/>
                <a:gd name="connsiteY3" fmla="*/ 57633 h 114785"/>
                <a:gd name="connsiteX4" fmla="*/ 57857 w 114995"/>
                <a:gd name="connsiteY4" fmla="*/ 114785 h 114785"/>
                <a:gd name="connsiteX5" fmla="*/ 95791 w 114995"/>
                <a:gd name="connsiteY5" fmla="*/ 56921 h 114785"/>
                <a:gd name="connsiteX6" fmla="*/ 57620 w 114995"/>
                <a:gd name="connsiteY6" fmla="*/ 19927 h 114785"/>
                <a:gd name="connsiteX7" fmla="*/ 19448 w 114995"/>
                <a:gd name="connsiteY7" fmla="*/ 56921 h 114785"/>
                <a:gd name="connsiteX8" fmla="*/ 57620 w 114995"/>
                <a:gd name="connsiteY8" fmla="*/ 95813 h 114785"/>
                <a:gd name="connsiteX9" fmla="*/ 95791 w 114995"/>
                <a:gd name="connsiteY9" fmla="*/ 56921 h 11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5" h="114785">
                  <a:moveTo>
                    <a:pt x="57857" y="114785"/>
                  </a:moveTo>
                  <a:cubicBezTo>
                    <a:pt x="26323" y="114785"/>
                    <a:pt x="718" y="89648"/>
                    <a:pt x="6" y="57870"/>
                  </a:cubicBezTo>
                  <a:cubicBezTo>
                    <a:pt x="-468" y="26329"/>
                    <a:pt x="26323" y="-468"/>
                    <a:pt x="58094" y="6"/>
                  </a:cubicBezTo>
                  <a:cubicBezTo>
                    <a:pt x="89627" y="243"/>
                    <a:pt x="114996" y="26092"/>
                    <a:pt x="114996" y="57633"/>
                  </a:cubicBezTo>
                  <a:cubicBezTo>
                    <a:pt x="114996" y="89173"/>
                    <a:pt x="89627" y="114548"/>
                    <a:pt x="57857" y="114785"/>
                  </a:cubicBezTo>
                  <a:close/>
                  <a:moveTo>
                    <a:pt x="95791" y="56921"/>
                  </a:moveTo>
                  <a:cubicBezTo>
                    <a:pt x="95791" y="36290"/>
                    <a:pt x="78484" y="19689"/>
                    <a:pt x="57620" y="19927"/>
                  </a:cubicBezTo>
                  <a:cubicBezTo>
                    <a:pt x="36755" y="19927"/>
                    <a:pt x="19685" y="36527"/>
                    <a:pt x="19448" y="56921"/>
                  </a:cubicBezTo>
                  <a:cubicBezTo>
                    <a:pt x="19211" y="77790"/>
                    <a:pt x="36993" y="95813"/>
                    <a:pt x="57620" y="95813"/>
                  </a:cubicBezTo>
                  <a:cubicBezTo>
                    <a:pt x="78484" y="95576"/>
                    <a:pt x="96028" y="78027"/>
                    <a:pt x="95791" y="56921"/>
                  </a:cubicBezTo>
                  <a:close/>
                </a:path>
              </a:pathLst>
            </a:custGeom>
            <a:grpFill/>
            <a:ln w="2364" cap="flat">
              <a:noFill/>
              <a:prstDash val="solid"/>
              <a:miter/>
            </a:ln>
          </p:spPr>
          <p:txBody>
            <a:bodyPr rtlCol="0" anchor="ctr"/>
            <a:lstStyle/>
            <a:p>
              <a:endParaRPr lang="en-US"/>
            </a:p>
          </p:txBody>
        </p:sp>
        <p:sp>
          <p:nvSpPr>
            <p:cNvPr id="691" name="Freeform 690">
              <a:extLst>
                <a:ext uri="{FF2B5EF4-FFF2-40B4-BE49-F238E27FC236}">
                  <a16:creationId xmlns:a16="http://schemas.microsoft.com/office/drawing/2014/main" id="{973B28D4-F9AE-1B34-ACFE-03E6D3F8B2F1}"/>
                </a:ext>
              </a:extLst>
            </p:cNvPr>
            <p:cNvSpPr/>
            <p:nvPr/>
          </p:nvSpPr>
          <p:spPr>
            <a:xfrm>
              <a:off x="3267536" y="5976876"/>
              <a:ext cx="136093" cy="64668"/>
            </a:xfrm>
            <a:custGeom>
              <a:avLst/>
              <a:gdLst>
                <a:gd name="connsiteX0" fmla="*/ 68045 w 136093"/>
                <a:gd name="connsiteY0" fmla="*/ 64563 h 64668"/>
                <a:gd name="connsiteX1" fmla="*/ 32482 w 136093"/>
                <a:gd name="connsiteY1" fmla="*/ 64563 h 64668"/>
                <a:gd name="connsiteX2" fmla="*/ 0 w 136093"/>
                <a:gd name="connsiteY2" fmla="*/ 32311 h 64668"/>
                <a:gd name="connsiteX3" fmla="*/ 31533 w 136093"/>
                <a:gd name="connsiteY3" fmla="*/ 534 h 64668"/>
                <a:gd name="connsiteX4" fmla="*/ 104794 w 136093"/>
                <a:gd name="connsiteY4" fmla="*/ 534 h 64668"/>
                <a:gd name="connsiteX5" fmla="*/ 136091 w 136093"/>
                <a:gd name="connsiteY5" fmla="*/ 32548 h 64668"/>
                <a:gd name="connsiteX6" fmla="*/ 103372 w 136093"/>
                <a:gd name="connsiteY6" fmla="*/ 64563 h 64668"/>
                <a:gd name="connsiteX7" fmla="*/ 68045 w 136093"/>
                <a:gd name="connsiteY7" fmla="*/ 64563 h 64668"/>
                <a:gd name="connsiteX8" fmla="*/ 68519 w 136093"/>
                <a:gd name="connsiteY8" fmla="*/ 18557 h 64668"/>
                <a:gd name="connsiteX9" fmla="*/ 68519 w 136093"/>
                <a:gd name="connsiteY9" fmla="*/ 18557 h 64668"/>
                <a:gd name="connsiteX10" fmla="*/ 34378 w 136093"/>
                <a:gd name="connsiteY10" fmla="*/ 18557 h 64668"/>
                <a:gd name="connsiteX11" fmla="*/ 19441 w 136093"/>
                <a:gd name="connsiteY11" fmla="*/ 31600 h 64668"/>
                <a:gd name="connsiteX12" fmla="*/ 34852 w 136093"/>
                <a:gd name="connsiteY12" fmla="*/ 45591 h 64668"/>
                <a:gd name="connsiteX13" fmla="*/ 102187 w 136093"/>
                <a:gd name="connsiteY13" fmla="*/ 45591 h 64668"/>
                <a:gd name="connsiteX14" fmla="*/ 117123 w 136093"/>
                <a:gd name="connsiteY14" fmla="*/ 32311 h 64668"/>
                <a:gd name="connsiteX15" fmla="*/ 101712 w 136093"/>
                <a:gd name="connsiteY15" fmla="*/ 18320 h 64668"/>
                <a:gd name="connsiteX16" fmla="*/ 68519 w 136093"/>
                <a:gd name="connsiteY16" fmla="*/ 18557 h 6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093" h="64668">
                  <a:moveTo>
                    <a:pt x="68045" y="64563"/>
                  </a:moveTo>
                  <a:cubicBezTo>
                    <a:pt x="56191" y="64563"/>
                    <a:pt x="44336" y="64800"/>
                    <a:pt x="32482" y="64563"/>
                  </a:cubicBezTo>
                  <a:cubicBezTo>
                    <a:pt x="13988" y="64089"/>
                    <a:pt x="0" y="49860"/>
                    <a:pt x="0" y="32311"/>
                  </a:cubicBezTo>
                  <a:cubicBezTo>
                    <a:pt x="0" y="15000"/>
                    <a:pt x="13040" y="1008"/>
                    <a:pt x="31533" y="534"/>
                  </a:cubicBezTo>
                  <a:cubicBezTo>
                    <a:pt x="55954" y="-178"/>
                    <a:pt x="80374" y="-178"/>
                    <a:pt x="104794" y="534"/>
                  </a:cubicBezTo>
                  <a:cubicBezTo>
                    <a:pt x="123051" y="1008"/>
                    <a:pt x="136328" y="15474"/>
                    <a:pt x="136091" y="32548"/>
                  </a:cubicBezTo>
                  <a:cubicBezTo>
                    <a:pt x="135854" y="50334"/>
                    <a:pt x="122102" y="64089"/>
                    <a:pt x="103372" y="64563"/>
                  </a:cubicBezTo>
                  <a:cubicBezTo>
                    <a:pt x="91754" y="64800"/>
                    <a:pt x="79900" y="64563"/>
                    <a:pt x="68045" y="64563"/>
                  </a:cubicBezTo>
                  <a:close/>
                  <a:moveTo>
                    <a:pt x="68519" y="18557"/>
                  </a:moveTo>
                  <a:cubicBezTo>
                    <a:pt x="68519" y="18794"/>
                    <a:pt x="68519" y="18794"/>
                    <a:pt x="68519" y="18557"/>
                  </a:cubicBezTo>
                  <a:cubicBezTo>
                    <a:pt x="57139" y="18557"/>
                    <a:pt x="45759" y="18557"/>
                    <a:pt x="34378" y="18557"/>
                  </a:cubicBezTo>
                  <a:cubicBezTo>
                    <a:pt x="25606" y="18557"/>
                    <a:pt x="19441" y="22825"/>
                    <a:pt x="19441" y="31600"/>
                  </a:cubicBezTo>
                  <a:cubicBezTo>
                    <a:pt x="19204" y="41086"/>
                    <a:pt x="25606" y="45591"/>
                    <a:pt x="34852" y="45591"/>
                  </a:cubicBezTo>
                  <a:cubicBezTo>
                    <a:pt x="57376" y="45829"/>
                    <a:pt x="79663" y="45829"/>
                    <a:pt x="102187" y="45591"/>
                  </a:cubicBezTo>
                  <a:cubicBezTo>
                    <a:pt x="110722" y="45591"/>
                    <a:pt x="116886" y="41323"/>
                    <a:pt x="117123" y="32311"/>
                  </a:cubicBezTo>
                  <a:cubicBezTo>
                    <a:pt x="117360" y="22588"/>
                    <a:pt x="110959" y="18557"/>
                    <a:pt x="101712" y="18320"/>
                  </a:cubicBezTo>
                  <a:cubicBezTo>
                    <a:pt x="90569" y="18557"/>
                    <a:pt x="79426" y="18557"/>
                    <a:pt x="68519" y="18557"/>
                  </a:cubicBezTo>
                  <a:close/>
                </a:path>
              </a:pathLst>
            </a:custGeom>
            <a:grpFill/>
            <a:ln w="2364" cap="flat">
              <a:noFill/>
              <a:prstDash val="solid"/>
              <a:miter/>
            </a:ln>
          </p:spPr>
          <p:txBody>
            <a:bodyPr rtlCol="0" anchor="ctr"/>
            <a:lstStyle/>
            <a:p>
              <a:endParaRPr lang="en-US"/>
            </a:p>
          </p:txBody>
        </p:sp>
        <p:sp>
          <p:nvSpPr>
            <p:cNvPr id="692" name="Freeform 691">
              <a:extLst>
                <a:ext uri="{FF2B5EF4-FFF2-40B4-BE49-F238E27FC236}">
                  <a16:creationId xmlns:a16="http://schemas.microsoft.com/office/drawing/2014/main" id="{93782334-6FFB-3510-E217-CE7E0CC70037}"/>
                </a:ext>
              </a:extLst>
            </p:cNvPr>
            <p:cNvSpPr/>
            <p:nvPr/>
          </p:nvSpPr>
          <p:spPr>
            <a:xfrm>
              <a:off x="3092085" y="5976830"/>
              <a:ext cx="135394" cy="64787"/>
            </a:xfrm>
            <a:custGeom>
              <a:avLst/>
              <a:gdLst>
                <a:gd name="connsiteX0" fmla="*/ 68523 w 135394"/>
                <a:gd name="connsiteY0" fmla="*/ 105 h 64787"/>
                <a:gd name="connsiteX1" fmla="*/ 102901 w 135394"/>
                <a:gd name="connsiteY1" fmla="*/ 105 h 64787"/>
                <a:gd name="connsiteX2" fmla="*/ 135382 w 135394"/>
                <a:gd name="connsiteY2" fmla="*/ 33069 h 64787"/>
                <a:gd name="connsiteX3" fmla="*/ 102427 w 135394"/>
                <a:gd name="connsiteY3" fmla="*/ 64609 h 64787"/>
                <a:gd name="connsiteX4" fmla="*/ 33907 w 135394"/>
                <a:gd name="connsiteY4" fmla="*/ 64609 h 64787"/>
                <a:gd name="connsiteX5" fmla="*/ 3 w 135394"/>
                <a:gd name="connsiteY5" fmla="*/ 32595 h 64787"/>
                <a:gd name="connsiteX6" fmla="*/ 33196 w 135394"/>
                <a:gd name="connsiteY6" fmla="*/ 105 h 64787"/>
                <a:gd name="connsiteX7" fmla="*/ 68523 w 135394"/>
                <a:gd name="connsiteY7" fmla="*/ 105 h 64787"/>
                <a:gd name="connsiteX8" fmla="*/ 68048 w 135394"/>
                <a:gd name="connsiteY8" fmla="*/ 18603 h 64787"/>
                <a:gd name="connsiteX9" fmla="*/ 35093 w 135394"/>
                <a:gd name="connsiteY9" fmla="*/ 18603 h 64787"/>
                <a:gd name="connsiteX10" fmla="*/ 18970 w 135394"/>
                <a:gd name="connsiteY10" fmla="*/ 31646 h 64787"/>
                <a:gd name="connsiteX11" fmla="*/ 34381 w 135394"/>
                <a:gd name="connsiteY11" fmla="*/ 45875 h 64787"/>
                <a:gd name="connsiteX12" fmla="*/ 101715 w 135394"/>
                <a:gd name="connsiteY12" fmla="*/ 45875 h 64787"/>
                <a:gd name="connsiteX13" fmla="*/ 116652 w 135394"/>
                <a:gd name="connsiteY13" fmla="*/ 32595 h 64787"/>
                <a:gd name="connsiteX14" fmla="*/ 101241 w 135394"/>
                <a:gd name="connsiteY14" fmla="*/ 18603 h 64787"/>
                <a:gd name="connsiteX15" fmla="*/ 68048 w 135394"/>
                <a:gd name="connsiteY15" fmla="*/ 18603 h 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394" h="64787">
                  <a:moveTo>
                    <a:pt x="68523" y="105"/>
                  </a:moveTo>
                  <a:cubicBezTo>
                    <a:pt x="79903" y="105"/>
                    <a:pt x="91283" y="-132"/>
                    <a:pt x="102901" y="105"/>
                  </a:cubicBezTo>
                  <a:cubicBezTo>
                    <a:pt x="122579" y="817"/>
                    <a:pt x="135857" y="14334"/>
                    <a:pt x="135382" y="33069"/>
                  </a:cubicBezTo>
                  <a:cubicBezTo>
                    <a:pt x="134908" y="51092"/>
                    <a:pt x="121157" y="64372"/>
                    <a:pt x="102427" y="64609"/>
                  </a:cubicBezTo>
                  <a:cubicBezTo>
                    <a:pt x="79666" y="64846"/>
                    <a:pt x="56668" y="64846"/>
                    <a:pt x="33907" y="64609"/>
                  </a:cubicBezTo>
                  <a:cubicBezTo>
                    <a:pt x="14229" y="64372"/>
                    <a:pt x="240" y="50855"/>
                    <a:pt x="3" y="32595"/>
                  </a:cubicBezTo>
                  <a:cubicBezTo>
                    <a:pt x="-234" y="13860"/>
                    <a:pt x="13043" y="817"/>
                    <a:pt x="33196" y="105"/>
                  </a:cubicBezTo>
                  <a:cubicBezTo>
                    <a:pt x="44813" y="-132"/>
                    <a:pt x="56668" y="105"/>
                    <a:pt x="68523" y="105"/>
                  </a:cubicBezTo>
                  <a:close/>
                  <a:moveTo>
                    <a:pt x="68048" y="18603"/>
                  </a:moveTo>
                  <a:cubicBezTo>
                    <a:pt x="57142" y="18603"/>
                    <a:pt x="45999" y="18603"/>
                    <a:pt x="35093" y="18603"/>
                  </a:cubicBezTo>
                  <a:cubicBezTo>
                    <a:pt x="25846" y="18603"/>
                    <a:pt x="19208" y="22160"/>
                    <a:pt x="18970" y="31646"/>
                  </a:cubicBezTo>
                  <a:cubicBezTo>
                    <a:pt x="18496" y="41369"/>
                    <a:pt x="25372" y="45638"/>
                    <a:pt x="34381" y="45875"/>
                  </a:cubicBezTo>
                  <a:cubicBezTo>
                    <a:pt x="56905" y="46112"/>
                    <a:pt x="79192" y="46112"/>
                    <a:pt x="101715" y="45875"/>
                  </a:cubicBezTo>
                  <a:cubicBezTo>
                    <a:pt x="110251" y="45875"/>
                    <a:pt x="116652" y="41606"/>
                    <a:pt x="116652" y="32595"/>
                  </a:cubicBezTo>
                  <a:cubicBezTo>
                    <a:pt x="116889" y="22871"/>
                    <a:pt x="110488" y="18603"/>
                    <a:pt x="101241" y="18603"/>
                  </a:cubicBezTo>
                  <a:cubicBezTo>
                    <a:pt x="90098" y="18603"/>
                    <a:pt x="79192" y="18603"/>
                    <a:pt x="68048" y="18603"/>
                  </a:cubicBezTo>
                  <a:close/>
                </a:path>
              </a:pathLst>
            </a:custGeom>
            <a:grpFill/>
            <a:ln w="2364" cap="flat">
              <a:noFill/>
              <a:prstDash val="solid"/>
              <a:miter/>
            </a:ln>
          </p:spPr>
          <p:txBody>
            <a:bodyPr rtlCol="0" anchor="ctr"/>
            <a:lstStyle/>
            <a:p>
              <a:endParaRPr lang="en-US"/>
            </a:p>
          </p:txBody>
        </p:sp>
      </p:grpSp>
    </p:spTree>
    <p:extLst>
      <p:ext uri="{BB962C8B-B14F-4D97-AF65-F5344CB8AC3E}">
        <p14:creationId xmlns:p14="http://schemas.microsoft.com/office/powerpoint/2010/main" val="222956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6599487" y="1876096"/>
            <a:ext cx="5114293" cy="4392936"/>
          </a:xfrm>
        </p:spPr>
        <p:txBody>
          <a:bodyPr>
            <a:normAutofit/>
          </a:bodyPr>
          <a:lstStyle/>
          <a:p>
            <a:pPr marL="342900" indent="-342900">
              <a:lnSpc>
                <a:spcPts val="2280"/>
              </a:lnSpc>
              <a:spcBef>
                <a:spcPts val="0"/>
              </a:spcBef>
              <a:buClr>
                <a:srgbClr val="EDA13E"/>
              </a:buClr>
              <a:buFont typeface="Arial" panose="020B0604020202020204" pitchFamily="34" charset="0"/>
              <a:buChar char="•"/>
            </a:pPr>
            <a:r>
              <a:rPr lang="en-US" sz="1800" dirty="0"/>
              <a:t>Liquiditätskennzahlen sind Finanzkennzahlen, die die Fähigkeit eines Unternehmens zur Rückzahlung sowohl kurz- als auch langfristiger </a:t>
            </a:r>
            <a:r>
              <a:rPr lang="en-US" sz="1800" dirty="0" err="1"/>
              <a:t>Verpflichtungen</a:t>
            </a:r>
            <a:r>
              <a:rPr lang="en-US" sz="1800" dirty="0"/>
              <a:t> </a:t>
            </a:r>
            <a:r>
              <a:rPr lang="en-US" sz="1800" dirty="0" err="1"/>
              <a:t>abbilden</a:t>
            </a:r>
            <a:r>
              <a:rPr lang="en-US" sz="1800" dirty="0"/>
              <a:t>. </a:t>
            </a:r>
          </a:p>
          <a:p>
            <a:pPr marL="342900" indent="-342900">
              <a:lnSpc>
                <a:spcPts val="2280"/>
              </a:lnSpc>
              <a:spcBef>
                <a:spcPts val="0"/>
              </a:spcBef>
              <a:buClr>
                <a:srgbClr val="EDA13E"/>
              </a:buClr>
              <a:buFont typeface="Arial" panose="020B0604020202020204" pitchFamily="34" charset="0"/>
              <a:buChar char="•"/>
            </a:pPr>
            <a:r>
              <a:rPr lang="en-US" sz="1800" dirty="0"/>
              <a:t>Die Liquiditätskennzahlen ergeben sich aus der Division von Barmitteln und anderen liquiden Mitteln durch kurzfristige Kreditaufnahmen und kurzfristige Verbindlichkeiten. Sie geben an, wie oft die kurzfristigen Schuldverpflichtungen durch die Barmittel und liquiden Mittel gedeckt sind. Bei </a:t>
            </a:r>
            <a:r>
              <a:rPr lang="en-US" sz="1800" dirty="0" err="1"/>
              <a:t>einem</a:t>
            </a:r>
            <a:r>
              <a:rPr lang="en-US" sz="1800" dirty="0"/>
              <a:t> Wert größer </a:t>
            </a:r>
            <a:r>
              <a:rPr lang="en-US" sz="1800" dirty="0" err="1"/>
              <a:t>als</a:t>
            </a:r>
            <a:r>
              <a:rPr lang="en-US" sz="1800" dirty="0"/>
              <a:t> 1 </a:t>
            </a:r>
            <a:r>
              <a:rPr lang="en-US" sz="1800" dirty="0" err="1"/>
              <a:t>sind</a:t>
            </a:r>
            <a:r>
              <a:rPr lang="en-US" sz="1800" dirty="0"/>
              <a:t> die kurzfristigen Verbindlichkeiten </a:t>
            </a:r>
            <a:r>
              <a:rPr lang="en-US" sz="1800" dirty="0" err="1"/>
              <a:t>vollständig</a:t>
            </a:r>
            <a:r>
              <a:rPr lang="en-US" sz="1800" dirty="0"/>
              <a:t> </a:t>
            </a:r>
            <a:r>
              <a:rPr lang="en-US" sz="1800" dirty="0" err="1"/>
              <a:t>gedeckt</a:t>
            </a:r>
            <a:r>
              <a:rPr lang="en-US" sz="1800" dirty="0"/>
              <a:t>.</a:t>
            </a: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6599487" y="485317"/>
            <a:ext cx="4596833" cy="1663270"/>
          </a:xfrm>
        </p:spPr>
        <p:txBody>
          <a:bodyPr>
            <a:normAutofit/>
          </a:bodyPr>
          <a:lstStyle/>
          <a:p>
            <a:r>
              <a:rPr lang="en-US" dirty="0"/>
              <a:t>1.Liquiditätskennzahlen verstehen</a:t>
            </a:r>
          </a:p>
        </p:txBody>
      </p:sp>
      <p:sp>
        <p:nvSpPr>
          <p:cNvPr id="10" name="Rectangle 9">
            <a:extLst>
              <a:ext uri="{FF2B5EF4-FFF2-40B4-BE49-F238E27FC236}">
                <a16:creationId xmlns:a16="http://schemas.microsoft.com/office/drawing/2014/main" id="{C7AF6130-605D-3EAE-4DCF-BCF5D2BA0DC8}"/>
              </a:ext>
            </a:extLst>
          </p:cNvPr>
          <p:cNvSpPr/>
          <p:nvPr/>
        </p:nvSpPr>
        <p:spPr>
          <a:xfrm>
            <a:off x="6541745" y="169013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8" name="Picture 7">
            <a:extLst>
              <a:ext uri="{FF2B5EF4-FFF2-40B4-BE49-F238E27FC236}">
                <a16:creationId xmlns:a16="http://schemas.microsoft.com/office/drawing/2014/main" id="{F8F8E7BF-7434-192A-D62F-E393E2C232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7557" r="21241"/>
          <a:stretch/>
        </p:blipFill>
        <p:spPr>
          <a:xfrm>
            <a:off x="478220" y="0"/>
            <a:ext cx="5623970" cy="6204802"/>
          </a:xfrm>
          <a:prstGeom prst="rect">
            <a:avLst/>
          </a:prstGeom>
        </p:spPr>
      </p:pic>
    </p:spTree>
    <p:extLst>
      <p:ext uri="{BB962C8B-B14F-4D97-AF65-F5344CB8AC3E}">
        <p14:creationId xmlns:p14="http://schemas.microsoft.com/office/powerpoint/2010/main" val="319274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10DCC66-F09B-2D0A-CE6F-E5D6653BBB64}"/>
              </a:ext>
            </a:extLst>
          </p:cNvPr>
          <p:cNvSpPr/>
          <p:nvPr/>
        </p:nvSpPr>
        <p:spPr>
          <a:xfrm>
            <a:off x="39165" y="5808406"/>
            <a:ext cx="12192000" cy="104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
            <a:extLst>
              <a:ext uri="{FF2B5EF4-FFF2-40B4-BE49-F238E27FC236}">
                <a16:creationId xmlns:a16="http://schemas.microsoft.com/office/drawing/2014/main" id="{C11F3141-268D-6642-D4F5-75DBD9796F8C}"/>
              </a:ext>
            </a:extLst>
          </p:cNvPr>
          <p:cNvSpPr>
            <a:spLocks noChangeArrowheads="1"/>
          </p:cNvSpPr>
          <p:nvPr/>
        </p:nvSpPr>
        <p:spPr bwMode="auto">
          <a:xfrm>
            <a:off x="2937326" y="2376259"/>
            <a:ext cx="3182170" cy="4498004"/>
          </a:xfrm>
          <a:custGeom>
            <a:avLst/>
            <a:gdLst>
              <a:gd name="T0" fmla="*/ 0 w 6271"/>
              <a:gd name="T1" fmla="*/ 2594 h 8864"/>
              <a:gd name="T2" fmla="*/ 0 w 6271"/>
              <a:gd name="T3" fmla="*/ 2594 h 8864"/>
              <a:gd name="T4" fmla="*/ 6270 w 6271"/>
              <a:gd name="T5" fmla="*/ 8863 h 8864"/>
              <a:gd name="T6" fmla="*/ 6270 w 6271"/>
              <a:gd name="T7" fmla="*/ 0 h 8864"/>
              <a:gd name="T8" fmla="*/ 0 w 6271"/>
              <a:gd name="T9" fmla="*/ 2594 h 8864"/>
            </a:gdLst>
            <a:ahLst/>
            <a:cxnLst>
              <a:cxn ang="0">
                <a:pos x="T0" y="T1"/>
              </a:cxn>
              <a:cxn ang="0">
                <a:pos x="T2" y="T3"/>
              </a:cxn>
              <a:cxn ang="0">
                <a:pos x="T4" y="T5"/>
              </a:cxn>
              <a:cxn ang="0">
                <a:pos x="T6" y="T7"/>
              </a:cxn>
              <a:cxn ang="0">
                <a:pos x="T8" y="T9"/>
              </a:cxn>
            </a:cxnLst>
            <a:rect l="0" t="0" r="r" b="b"/>
            <a:pathLst>
              <a:path w="6271" h="8864">
                <a:moveTo>
                  <a:pt x="0" y="2594"/>
                </a:moveTo>
                <a:lnTo>
                  <a:pt x="0" y="2594"/>
                </a:lnTo>
                <a:cubicBezTo>
                  <a:pt x="6270" y="8863"/>
                  <a:pt x="6270" y="8863"/>
                  <a:pt x="6270" y="8863"/>
                </a:cubicBezTo>
                <a:cubicBezTo>
                  <a:pt x="6270" y="0"/>
                  <a:pt x="6270" y="0"/>
                  <a:pt x="6270" y="0"/>
                </a:cubicBezTo>
                <a:cubicBezTo>
                  <a:pt x="3822" y="0"/>
                  <a:pt x="1609" y="994"/>
                  <a:pt x="0" y="2594"/>
                </a:cubicBezTo>
              </a:path>
            </a:pathLst>
          </a:custGeom>
          <a:solidFill>
            <a:srgbClr val="F16924"/>
          </a:solidFill>
          <a:ln w="9525" cap="flat">
            <a:solidFill>
              <a:schemeClr val="bg2"/>
            </a:solidFill>
            <a:bevel/>
            <a:headEnd/>
            <a:tailEnd/>
          </a:ln>
          <a:effectLst/>
        </p:spPr>
        <p:txBody>
          <a:bodyPr wrap="none" anchor="ctr"/>
          <a:lstStyle/>
          <a:p>
            <a:endParaRPr lang="en-US"/>
          </a:p>
        </p:txBody>
      </p:sp>
      <p:sp>
        <p:nvSpPr>
          <p:cNvPr id="18" name="Freeform 2">
            <a:extLst>
              <a:ext uri="{FF2B5EF4-FFF2-40B4-BE49-F238E27FC236}">
                <a16:creationId xmlns:a16="http://schemas.microsoft.com/office/drawing/2014/main" id="{D92619CF-C6E1-5E88-E5BC-CF5EA58733E3}"/>
              </a:ext>
            </a:extLst>
          </p:cNvPr>
          <p:cNvSpPr>
            <a:spLocks noChangeArrowheads="1"/>
          </p:cNvSpPr>
          <p:nvPr/>
        </p:nvSpPr>
        <p:spPr bwMode="auto">
          <a:xfrm>
            <a:off x="1621492" y="3692093"/>
            <a:ext cx="4498004" cy="3182170"/>
          </a:xfrm>
          <a:custGeom>
            <a:avLst/>
            <a:gdLst>
              <a:gd name="T0" fmla="*/ 0 w 8864"/>
              <a:gd name="T1" fmla="*/ 6269 h 6270"/>
              <a:gd name="T2" fmla="*/ 0 w 8864"/>
              <a:gd name="T3" fmla="*/ 6269 h 6270"/>
              <a:gd name="T4" fmla="*/ 8863 w 8864"/>
              <a:gd name="T5" fmla="*/ 6269 h 6270"/>
              <a:gd name="T6" fmla="*/ 2593 w 8864"/>
              <a:gd name="T7" fmla="*/ 0 h 6270"/>
              <a:gd name="T8" fmla="*/ 0 w 8864"/>
              <a:gd name="T9" fmla="*/ 6269 h 6270"/>
            </a:gdLst>
            <a:ahLst/>
            <a:cxnLst>
              <a:cxn ang="0">
                <a:pos x="T0" y="T1"/>
              </a:cxn>
              <a:cxn ang="0">
                <a:pos x="T2" y="T3"/>
              </a:cxn>
              <a:cxn ang="0">
                <a:pos x="T4" y="T5"/>
              </a:cxn>
              <a:cxn ang="0">
                <a:pos x="T6" y="T7"/>
              </a:cxn>
              <a:cxn ang="0">
                <a:pos x="T8" y="T9"/>
              </a:cxn>
            </a:cxnLst>
            <a:rect l="0" t="0" r="r" b="b"/>
            <a:pathLst>
              <a:path w="8864" h="6270">
                <a:moveTo>
                  <a:pt x="0" y="6269"/>
                </a:moveTo>
                <a:lnTo>
                  <a:pt x="0" y="6269"/>
                </a:lnTo>
                <a:cubicBezTo>
                  <a:pt x="8863" y="6269"/>
                  <a:pt x="8863" y="6269"/>
                  <a:pt x="8863" y="6269"/>
                </a:cubicBezTo>
                <a:cubicBezTo>
                  <a:pt x="2593" y="0"/>
                  <a:pt x="2593" y="0"/>
                  <a:pt x="2593" y="0"/>
                </a:cubicBezTo>
                <a:cubicBezTo>
                  <a:pt x="994" y="1607"/>
                  <a:pt x="0" y="3821"/>
                  <a:pt x="0" y="6269"/>
                </a:cubicBezTo>
              </a:path>
            </a:pathLst>
          </a:custGeom>
          <a:solidFill>
            <a:srgbClr val="EDA13E"/>
          </a:solidFill>
          <a:ln w="9525" cap="flat">
            <a:solidFill>
              <a:schemeClr val="bg2"/>
            </a:solidFill>
            <a:bevel/>
            <a:headEnd/>
            <a:tailEnd/>
          </a:ln>
          <a:effectLst/>
        </p:spPr>
        <p:txBody>
          <a:bodyPr wrap="none" anchor="ctr"/>
          <a:lstStyle/>
          <a:p>
            <a:endParaRPr lang="en-US" dirty="0"/>
          </a:p>
        </p:txBody>
      </p:sp>
      <p:sp>
        <p:nvSpPr>
          <p:cNvPr id="19" name="Freeform 3">
            <a:extLst>
              <a:ext uri="{FF2B5EF4-FFF2-40B4-BE49-F238E27FC236}">
                <a16:creationId xmlns:a16="http://schemas.microsoft.com/office/drawing/2014/main" id="{852F2E53-9147-0AE3-7510-28BA1C153CCB}"/>
              </a:ext>
            </a:extLst>
          </p:cNvPr>
          <p:cNvSpPr>
            <a:spLocks noChangeArrowheads="1"/>
          </p:cNvSpPr>
          <p:nvPr/>
        </p:nvSpPr>
        <p:spPr bwMode="auto">
          <a:xfrm>
            <a:off x="6119496" y="3692093"/>
            <a:ext cx="4493529" cy="3182170"/>
          </a:xfrm>
          <a:custGeom>
            <a:avLst/>
            <a:gdLst>
              <a:gd name="T0" fmla="*/ 0 w 8856"/>
              <a:gd name="T1" fmla="*/ 6269 h 6270"/>
              <a:gd name="T2" fmla="*/ 0 w 8856"/>
              <a:gd name="T3" fmla="*/ 6269 h 6270"/>
              <a:gd name="T4" fmla="*/ 8855 w 8856"/>
              <a:gd name="T5" fmla="*/ 6269 h 6270"/>
              <a:gd name="T6" fmla="*/ 6262 w 8856"/>
              <a:gd name="T7" fmla="*/ 0 h 6270"/>
              <a:gd name="T8" fmla="*/ 0 w 8856"/>
              <a:gd name="T9" fmla="*/ 6269 h 6270"/>
            </a:gdLst>
            <a:ahLst/>
            <a:cxnLst>
              <a:cxn ang="0">
                <a:pos x="T0" y="T1"/>
              </a:cxn>
              <a:cxn ang="0">
                <a:pos x="T2" y="T3"/>
              </a:cxn>
              <a:cxn ang="0">
                <a:pos x="T4" y="T5"/>
              </a:cxn>
              <a:cxn ang="0">
                <a:pos x="T6" y="T7"/>
              </a:cxn>
              <a:cxn ang="0">
                <a:pos x="T8" y="T9"/>
              </a:cxn>
            </a:cxnLst>
            <a:rect l="0" t="0" r="r" b="b"/>
            <a:pathLst>
              <a:path w="8856" h="6270">
                <a:moveTo>
                  <a:pt x="0" y="6269"/>
                </a:moveTo>
                <a:lnTo>
                  <a:pt x="0" y="6269"/>
                </a:lnTo>
                <a:cubicBezTo>
                  <a:pt x="8855" y="6269"/>
                  <a:pt x="8855" y="6269"/>
                  <a:pt x="8855" y="6269"/>
                </a:cubicBezTo>
                <a:cubicBezTo>
                  <a:pt x="8855" y="3821"/>
                  <a:pt x="7870" y="1607"/>
                  <a:pt x="6262" y="0"/>
                </a:cubicBezTo>
                <a:lnTo>
                  <a:pt x="0" y="6269"/>
                </a:lnTo>
              </a:path>
            </a:pathLst>
          </a:custGeom>
          <a:solidFill>
            <a:srgbClr val="7F1C58"/>
          </a:solidFill>
          <a:ln w="9525" cap="flat">
            <a:solidFill>
              <a:schemeClr val="bg2"/>
            </a:solidFill>
            <a:bevel/>
            <a:headEnd/>
            <a:tailEnd/>
          </a:ln>
          <a:effectLst/>
        </p:spPr>
        <p:txBody>
          <a:bodyPr wrap="none" anchor="ctr"/>
          <a:lstStyle/>
          <a:p>
            <a:endParaRPr lang="en-US"/>
          </a:p>
        </p:txBody>
      </p:sp>
      <p:sp>
        <p:nvSpPr>
          <p:cNvPr id="20" name="Freeform 4">
            <a:extLst>
              <a:ext uri="{FF2B5EF4-FFF2-40B4-BE49-F238E27FC236}">
                <a16:creationId xmlns:a16="http://schemas.microsoft.com/office/drawing/2014/main" id="{8FC74995-FBCF-ECA1-CB6E-02A54D156010}"/>
              </a:ext>
            </a:extLst>
          </p:cNvPr>
          <p:cNvSpPr>
            <a:spLocks noChangeArrowheads="1"/>
          </p:cNvSpPr>
          <p:nvPr/>
        </p:nvSpPr>
        <p:spPr bwMode="auto">
          <a:xfrm>
            <a:off x="6119496" y="2376259"/>
            <a:ext cx="3177694" cy="4498004"/>
          </a:xfrm>
          <a:custGeom>
            <a:avLst/>
            <a:gdLst>
              <a:gd name="T0" fmla="*/ 0 w 6263"/>
              <a:gd name="T1" fmla="*/ 0 h 8864"/>
              <a:gd name="T2" fmla="*/ 0 w 6263"/>
              <a:gd name="T3" fmla="*/ 0 h 8864"/>
              <a:gd name="T4" fmla="*/ 0 w 6263"/>
              <a:gd name="T5" fmla="*/ 8863 h 8864"/>
              <a:gd name="T6" fmla="*/ 6262 w 6263"/>
              <a:gd name="T7" fmla="*/ 2594 h 8864"/>
              <a:gd name="T8" fmla="*/ 0 w 6263"/>
              <a:gd name="T9" fmla="*/ 0 h 8864"/>
            </a:gdLst>
            <a:ahLst/>
            <a:cxnLst>
              <a:cxn ang="0">
                <a:pos x="T0" y="T1"/>
              </a:cxn>
              <a:cxn ang="0">
                <a:pos x="T2" y="T3"/>
              </a:cxn>
              <a:cxn ang="0">
                <a:pos x="T4" y="T5"/>
              </a:cxn>
              <a:cxn ang="0">
                <a:pos x="T6" y="T7"/>
              </a:cxn>
              <a:cxn ang="0">
                <a:pos x="T8" y="T9"/>
              </a:cxn>
            </a:cxnLst>
            <a:rect l="0" t="0" r="r" b="b"/>
            <a:pathLst>
              <a:path w="6263" h="8864">
                <a:moveTo>
                  <a:pt x="0" y="0"/>
                </a:moveTo>
                <a:lnTo>
                  <a:pt x="0" y="0"/>
                </a:lnTo>
                <a:cubicBezTo>
                  <a:pt x="0" y="8863"/>
                  <a:pt x="0" y="8863"/>
                  <a:pt x="0" y="8863"/>
                </a:cubicBezTo>
                <a:cubicBezTo>
                  <a:pt x="6262" y="2594"/>
                  <a:pt x="6262" y="2594"/>
                  <a:pt x="6262" y="2594"/>
                </a:cubicBezTo>
                <a:cubicBezTo>
                  <a:pt x="4663" y="994"/>
                  <a:pt x="2440" y="0"/>
                  <a:pt x="0" y="0"/>
                </a:cubicBezTo>
              </a:path>
            </a:pathLst>
          </a:custGeom>
          <a:solidFill>
            <a:srgbClr val="B41F7A"/>
          </a:solidFill>
          <a:ln w="9525" cap="flat">
            <a:solidFill>
              <a:schemeClr val="bg2"/>
            </a:solidFill>
            <a:bevel/>
            <a:headEnd/>
            <a:tailEnd/>
          </a:ln>
          <a:effectLst/>
        </p:spPr>
        <p:txBody>
          <a:bodyPr wrap="none" anchor="ctr"/>
          <a:lstStyle/>
          <a:p>
            <a:endParaRPr lang="en-US"/>
          </a:p>
        </p:txBody>
      </p:sp>
      <p:sp>
        <p:nvSpPr>
          <p:cNvPr id="81" name="Freeform 80">
            <a:extLst>
              <a:ext uri="{FF2B5EF4-FFF2-40B4-BE49-F238E27FC236}">
                <a16:creationId xmlns:a16="http://schemas.microsoft.com/office/drawing/2014/main" id="{2E8DE8F1-D91F-55F6-3A48-AED8978F7D82}"/>
              </a:ext>
            </a:extLst>
          </p:cNvPr>
          <p:cNvSpPr/>
          <p:nvPr/>
        </p:nvSpPr>
        <p:spPr>
          <a:xfrm>
            <a:off x="4474705" y="4623022"/>
            <a:ext cx="3242084" cy="2251240"/>
          </a:xfrm>
          <a:custGeom>
            <a:avLst/>
            <a:gdLst>
              <a:gd name="connsiteX0" fmla="*/ 1619012 w 3242084"/>
              <a:gd name="connsiteY0" fmla="*/ 0 h 2251240"/>
              <a:gd name="connsiteX1" fmla="*/ 3242084 w 3242084"/>
              <a:gd name="connsiteY1" fmla="*/ 1623072 h 2251240"/>
              <a:gd name="connsiteX2" fmla="*/ 3169279 w 3242084"/>
              <a:gd name="connsiteY2" fmla="*/ 2104557 h 2251240"/>
              <a:gd name="connsiteX3" fmla="*/ 3115564 w 3242084"/>
              <a:gd name="connsiteY3" fmla="*/ 2251240 h 2251240"/>
              <a:gd name="connsiteX4" fmla="*/ 126458 w 3242084"/>
              <a:gd name="connsiteY4" fmla="*/ 2251240 h 2251240"/>
              <a:gd name="connsiteX5" fmla="*/ 72778 w 3242084"/>
              <a:gd name="connsiteY5" fmla="*/ 2104557 h 2251240"/>
              <a:gd name="connsiteX6" fmla="*/ 0 w 3242084"/>
              <a:gd name="connsiteY6" fmla="*/ 1623072 h 2251240"/>
              <a:gd name="connsiteX7" fmla="*/ 1619012 w 3242084"/>
              <a:gd name="connsiteY7" fmla="*/ 0 h 225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084" h="2251240">
                <a:moveTo>
                  <a:pt x="1619012" y="0"/>
                </a:moveTo>
                <a:cubicBezTo>
                  <a:pt x="2517335" y="0"/>
                  <a:pt x="3242084" y="728809"/>
                  <a:pt x="3242084" y="1623072"/>
                </a:cubicBezTo>
                <a:cubicBezTo>
                  <a:pt x="3242084" y="1790746"/>
                  <a:pt x="3216605" y="1952461"/>
                  <a:pt x="3169279" y="2104557"/>
                </a:cubicBezTo>
                <a:lnTo>
                  <a:pt x="3115564" y="2251240"/>
                </a:lnTo>
                <a:lnTo>
                  <a:pt x="126458" y="2251240"/>
                </a:lnTo>
                <a:lnTo>
                  <a:pt x="72778" y="2104557"/>
                </a:lnTo>
                <a:cubicBezTo>
                  <a:pt x="25480" y="1952461"/>
                  <a:pt x="0" y="1790746"/>
                  <a:pt x="0" y="1623072"/>
                </a:cubicBezTo>
                <a:cubicBezTo>
                  <a:pt x="0" y="728809"/>
                  <a:pt x="724749" y="0"/>
                  <a:pt x="1619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230F7698-F440-16E9-8217-1BA8AFF34848}"/>
              </a:ext>
            </a:extLst>
          </p:cNvPr>
          <p:cNvSpPr/>
          <p:nvPr/>
        </p:nvSpPr>
        <p:spPr>
          <a:xfrm>
            <a:off x="-17215" y="-2989"/>
            <a:ext cx="12192000" cy="11789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7">
            <a:extLst>
              <a:ext uri="{FF2B5EF4-FFF2-40B4-BE49-F238E27FC236}">
                <a16:creationId xmlns:a16="http://schemas.microsoft.com/office/drawing/2014/main" id="{C4F4C531-2EBD-1A5B-64AC-7480FD356C78}"/>
              </a:ext>
            </a:extLst>
          </p:cNvPr>
          <p:cNvSpPr>
            <a:spLocks noGrp="1"/>
          </p:cNvSpPr>
          <p:nvPr>
            <p:ph type="body" sz="quarter" idx="16"/>
          </p:nvPr>
        </p:nvSpPr>
        <p:spPr>
          <a:xfrm>
            <a:off x="0" y="365109"/>
            <a:ext cx="12174785" cy="582221"/>
          </a:xfrm>
        </p:spPr>
        <p:txBody>
          <a:bodyPr>
            <a:normAutofit lnSpcReduction="10000"/>
          </a:bodyPr>
          <a:lstStyle/>
          <a:p>
            <a:pPr algn="ctr"/>
            <a:r>
              <a:rPr lang="en-US" dirty="0">
                <a:solidFill>
                  <a:schemeClr val="bg1"/>
                </a:solidFill>
              </a:rPr>
              <a:t>Arten von Liquiditätskennzahlen</a:t>
            </a:r>
          </a:p>
          <a:p>
            <a:endParaRPr lang="en-US" dirty="0"/>
          </a:p>
        </p:txBody>
      </p:sp>
      <p:sp>
        <p:nvSpPr>
          <p:cNvPr id="23" name="Freeform 168">
            <a:extLst>
              <a:ext uri="{FF2B5EF4-FFF2-40B4-BE49-F238E27FC236}">
                <a16:creationId xmlns:a16="http://schemas.microsoft.com/office/drawing/2014/main" id="{D75C5CA8-5215-10D7-DA88-5764A0089A8F}"/>
              </a:ext>
            </a:extLst>
          </p:cNvPr>
          <p:cNvSpPr>
            <a:spLocks noChangeArrowheads="1"/>
          </p:cNvSpPr>
          <p:nvPr/>
        </p:nvSpPr>
        <p:spPr bwMode="auto">
          <a:xfrm>
            <a:off x="5497384" y="4871420"/>
            <a:ext cx="331196" cy="331196"/>
          </a:xfrm>
          <a:custGeom>
            <a:avLst/>
            <a:gdLst>
              <a:gd name="T0" fmla="*/ 325 w 652"/>
              <a:gd name="T1" fmla="*/ 650 h 651"/>
              <a:gd name="T2" fmla="*/ 325 w 652"/>
              <a:gd name="T3" fmla="*/ 650 h 651"/>
              <a:gd name="T4" fmla="*/ 651 w 652"/>
              <a:gd name="T5" fmla="*/ 325 h 651"/>
              <a:gd name="T6" fmla="*/ 325 w 652"/>
              <a:gd name="T7" fmla="*/ 0 h 651"/>
              <a:gd name="T8" fmla="*/ 0 w 652"/>
              <a:gd name="T9" fmla="*/ 325 h 651"/>
              <a:gd name="T10" fmla="*/ 325 w 652"/>
              <a:gd name="T11" fmla="*/ 650 h 651"/>
            </a:gdLst>
            <a:ahLst/>
            <a:cxnLst>
              <a:cxn ang="0">
                <a:pos x="T0" y="T1"/>
              </a:cxn>
              <a:cxn ang="0">
                <a:pos x="T2" y="T3"/>
              </a:cxn>
              <a:cxn ang="0">
                <a:pos x="T4" y="T5"/>
              </a:cxn>
              <a:cxn ang="0">
                <a:pos x="T6" y="T7"/>
              </a:cxn>
              <a:cxn ang="0">
                <a:pos x="T8" y="T9"/>
              </a:cxn>
              <a:cxn ang="0">
                <a:pos x="T10" y="T11"/>
              </a:cxn>
            </a:cxnLst>
            <a:rect l="0" t="0" r="r" b="b"/>
            <a:pathLst>
              <a:path w="652" h="651">
                <a:moveTo>
                  <a:pt x="325" y="650"/>
                </a:moveTo>
                <a:lnTo>
                  <a:pt x="325" y="650"/>
                </a:lnTo>
                <a:cubicBezTo>
                  <a:pt x="506" y="650"/>
                  <a:pt x="651" y="506"/>
                  <a:pt x="651" y="325"/>
                </a:cubicBezTo>
                <a:cubicBezTo>
                  <a:pt x="651" y="144"/>
                  <a:pt x="506" y="0"/>
                  <a:pt x="325" y="0"/>
                </a:cubicBezTo>
                <a:cubicBezTo>
                  <a:pt x="145" y="0"/>
                  <a:pt x="0" y="144"/>
                  <a:pt x="0" y="325"/>
                </a:cubicBezTo>
                <a:cubicBezTo>
                  <a:pt x="0" y="506"/>
                  <a:pt x="145" y="650"/>
                  <a:pt x="325" y="650"/>
                </a:cubicBezTo>
              </a:path>
            </a:pathLst>
          </a:custGeom>
          <a:solidFill>
            <a:schemeClr val="bg2"/>
          </a:solidFill>
          <a:ln>
            <a:noFill/>
          </a:ln>
          <a:effectLst/>
        </p:spPr>
        <p:txBody>
          <a:bodyPr wrap="none" anchor="ctr"/>
          <a:lstStyle/>
          <a:p>
            <a:endParaRPr lang="en-US"/>
          </a:p>
        </p:txBody>
      </p:sp>
      <p:sp>
        <p:nvSpPr>
          <p:cNvPr id="24" name="Freeform 169">
            <a:extLst>
              <a:ext uri="{FF2B5EF4-FFF2-40B4-BE49-F238E27FC236}">
                <a16:creationId xmlns:a16="http://schemas.microsoft.com/office/drawing/2014/main" id="{316DACF7-1331-E0DC-6B05-C95F94302FCD}"/>
              </a:ext>
            </a:extLst>
          </p:cNvPr>
          <p:cNvSpPr>
            <a:spLocks noChangeArrowheads="1"/>
          </p:cNvSpPr>
          <p:nvPr/>
        </p:nvSpPr>
        <p:spPr bwMode="auto">
          <a:xfrm>
            <a:off x="6381321" y="4871420"/>
            <a:ext cx="335672" cy="331196"/>
          </a:xfrm>
          <a:custGeom>
            <a:avLst/>
            <a:gdLst>
              <a:gd name="T0" fmla="*/ 334 w 661"/>
              <a:gd name="T1" fmla="*/ 650 h 651"/>
              <a:gd name="T2" fmla="*/ 334 w 661"/>
              <a:gd name="T3" fmla="*/ 650 h 651"/>
              <a:gd name="T4" fmla="*/ 660 w 661"/>
              <a:gd name="T5" fmla="*/ 325 h 651"/>
              <a:gd name="T6" fmla="*/ 334 w 661"/>
              <a:gd name="T7" fmla="*/ 0 h 651"/>
              <a:gd name="T8" fmla="*/ 0 w 661"/>
              <a:gd name="T9" fmla="*/ 325 h 651"/>
              <a:gd name="T10" fmla="*/ 334 w 661"/>
              <a:gd name="T11" fmla="*/ 650 h 651"/>
            </a:gdLst>
            <a:ahLst/>
            <a:cxnLst>
              <a:cxn ang="0">
                <a:pos x="T0" y="T1"/>
              </a:cxn>
              <a:cxn ang="0">
                <a:pos x="T2" y="T3"/>
              </a:cxn>
              <a:cxn ang="0">
                <a:pos x="T4" y="T5"/>
              </a:cxn>
              <a:cxn ang="0">
                <a:pos x="T6" y="T7"/>
              </a:cxn>
              <a:cxn ang="0">
                <a:pos x="T8" y="T9"/>
              </a:cxn>
              <a:cxn ang="0">
                <a:pos x="T10" y="T11"/>
              </a:cxn>
            </a:cxnLst>
            <a:rect l="0" t="0" r="r" b="b"/>
            <a:pathLst>
              <a:path w="661" h="651">
                <a:moveTo>
                  <a:pt x="334" y="650"/>
                </a:moveTo>
                <a:lnTo>
                  <a:pt x="334" y="650"/>
                </a:lnTo>
                <a:cubicBezTo>
                  <a:pt x="515" y="650"/>
                  <a:pt x="660" y="506"/>
                  <a:pt x="660" y="325"/>
                </a:cubicBezTo>
                <a:cubicBezTo>
                  <a:pt x="660" y="144"/>
                  <a:pt x="515" y="0"/>
                  <a:pt x="334" y="0"/>
                </a:cubicBezTo>
                <a:cubicBezTo>
                  <a:pt x="154" y="0"/>
                  <a:pt x="0" y="144"/>
                  <a:pt x="0" y="325"/>
                </a:cubicBezTo>
                <a:cubicBezTo>
                  <a:pt x="0" y="506"/>
                  <a:pt x="154" y="650"/>
                  <a:pt x="334" y="650"/>
                </a:cubicBezTo>
              </a:path>
            </a:pathLst>
          </a:custGeom>
          <a:solidFill>
            <a:schemeClr val="bg2"/>
          </a:solidFill>
          <a:ln>
            <a:noFill/>
          </a:ln>
          <a:effectLst/>
        </p:spPr>
        <p:txBody>
          <a:bodyPr wrap="none" anchor="ctr"/>
          <a:lstStyle/>
          <a:p>
            <a:endParaRPr lang="en-US"/>
          </a:p>
        </p:txBody>
      </p:sp>
      <p:sp>
        <p:nvSpPr>
          <p:cNvPr id="25" name="Freeform 170">
            <a:extLst>
              <a:ext uri="{FF2B5EF4-FFF2-40B4-BE49-F238E27FC236}">
                <a16:creationId xmlns:a16="http://schemas.microsoft.com/office/drawing/2014/main" id="{1806F0CE-77A3-4C17-BC96-73648A57AEDF}"/>
              </a:ext>
            </a:extLst>
          </p:cNvPr>
          <p:cNvSpPr>
            <a:spLocks noChangeArrowheads="1"/>
          </p:cNvSpPr>
          <p:nvPr/>
        </p:nvSpPr>
        <p:spPr bwMode="auto">
          <a:xfrm>
            <a:off x="6238101" y="5247373"/>
            <a:ext cx="619873" cy="1416537"/>
          </a:xfrm>
          <a:custGeom>
            <a:avLst/>
            <a:gdLst>
              <a:gd name="T0" fmla="*/ 1211 w 1221"/>
              <a:gd name="T1" fmla="*/ 939 h 2793"/>
              <a:gd name="T2" fmla="*/ 1211 w 1221"/>
              <a:gd name="T3" fmla="*/ 939 h 2793"/>
              <a:gd name="T4" fmla="*/ 1057 w 1221"/>
              <a:gd name="T5" fmla="*/ 289 h 2793"/>
              <a:gd name="T6" fmla="*/ 1057 w 1221"/>
              <a:gd name="T7" fmla="*/ 280 h 2793"/>
              <a:gd name="T8" fmla="*/ 1057 w 1221"/>
              <a:gd name="T9" fmla="*/ 271 h 2793"/>
              <a:gd name="T10" fmla="*/ 1057 w 1221"/>
              <a:gd name="T11" fmla="*/ 271 h 2793"/>
              <a:gd name="T12" fmla="*/ 696 w 1221"/>
              <a:gd name="T13" fmla="*/ 0 h 2793"/>
              <a:gd name="T14" fmla="*/ 524 w 1221"/>
              <a:gd name="T15" fmla="*/ 0 h 2793"/>
              <a:gd name="T16" fmla="*/ 163 w 1221"/>
              <a:gd name="T17" fmla="*/ 298 h 2793"/>
              <a:gd name="T18" fmla="*/ 9 w 1221"/>
              <a:gd name="T19" fmla="*/ 939 h 2793"/>
              <a:gd name="T20" fmla="*/ 45 w 1221"/>
              <a:gd name="T21" fmla="*/ 1012 h 2793"/>
              <a:gd name="T22" fmla="*/ 135 w 1221"/>
              <a:gd name="T23" fmla="*/ 976 h 2793"/>
              <a:gd name="T24" fmla="*/ 343 w 1221"/>
              <a:gd name="T25" fmla="*/ 370 h 2793"/>
              <a:gd name="T26" fmla="*/ 388 w 1221"/>
              <a:gd name="T27" fmla="*/ 370 h 2793"/>
              <a:gd name="T28" fmla="*/ 108 w 1221"/>
              <a:gd name="T29" fmla="*/ 1400 h 2793"/>
              <a:gd name="T30" fmla="*/ 153 w 1221"/>
              <a:gd name="T31" fmla="*/ 1454 h 2793"/>
              <a:gd name="T32" fmla="*/ 352 w 1221"/>
              <a:gd name="T33" fmla="*/ 1454 h 2793"/>
              <a:gd name="T34" fmla="*/ 497 w 1221"/>
              <a:gd name="T35" fmla="*/ 2737 h 2793"/>
              <a:gd name="T36" fmla="*/ 551 w 1221"/>
              <a:gd name="T37" fmla="*/ 2792 h 2793"/>
              <a:gd name="T38" fmla="*/ 669 w 1221"/>
              <a:gd name="T39" fmla="*/ 2792 h 2793"/>
              <a:gd name="T40" fmla="*/ 723 w 1221"/>
              <a:gd name="T41" fmla="*/ 2737 h 2793"/>
              <a:gd name="T42" fmla="*/ 867 w 1221"/>
              <a:gd name="T43" fmla="*/ 1454 h 2793"/>
              <a:gd name="T44" fmla="*/ 1066 w 1221"/>
              <a:gd name="T45" fmla="*/ 1454 h 2793"/>
              <a:gd name="T46" fmla="*/ 1111 w 1221"/>
              <a:gd name="T47" fmla="*/ 1400 h 2793"/>
              <a:gd name="T48" fmla="*/ 831 w 1221"/>
              <a:gd name="T49" fmla="*/ 370 h 2793"/>
              <a:gd name="T50" fmla="*/ 886 w 1221"/>
              <a:gd name="T51" fmla="*/ 370 h 2793"/>
              <a:gd name="T52" fmla="*/ 1084 w 1221"/>
              <a:gd name="T53" fmla="*/ 976 h 2793"/>
              <a:gd name="T54" fmla="*/ 1175 w 1221"/>
              <a:gd name="T55" fmla="*/ 1012 h 2793"/>
              <a:gd name="T56" fmla="*/ 1211 w 1221"/>
              <a:gd name="T57" fmla="*/ 939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1" h="2793">
                <a:moveTo>
                  <a:pt x="1211" y="939"/>
                </a:moveTo>
                <a:lnTo>
                  <a:pt x="1211" y="939"/>
                </a:lnTo>
                <a:cubicBezTo>
                  <a:pt x="1057" y="289"/>
                  <a:pt x="1057" y="289"/>
                  <a:pt x="1057" y="289"/>
                </a:cubicBezTo>
                <a:lnTo>
                  <a:pt x="1057" y="280"/>
                </a:lnTo>
                <a:cubicBezTo>
                  <a:pt x="1057" y="271"/>
                  <a:pt x="1057" y="271"/>
                  <a:pt x="1057" y="271"/>
                </a:cubicBezTo>
                <a:lnTo>
                  <a:pt x="1057" y="271"/>
                </a:lnTo>
                <a:cubicBezTo>
                  <a:pt x="1012" y="117"/>
                  <a:pt x="867" y="0"/>
                  <a:pt x="696" y="0"/>
                </a:cubicBezTo>
                <a:cubicBezTo>
                  <a:pt x="524" y="0"/>
                  <a:pt x="524" y="0"/>
                  <a:pt x="524" y="0"/>
                </a:cubicBezTo>
                <a:cubicBezTo>
                  <a:pt x="343" y="0"/>
                  <a:pt x="190" y="126"/>
                  <a:pt x="163" y="298"/>
                </a:cubicBezTo>
                <a:cubicBezTo>
                  <a:pt x="9" y="939"/>
                  <a:pt x="9" y="939"/>
                  <a:pt x="9" y="939"/>
                </a:cubicBezTo>
                <a:cubicBezTo>
                  <a:pt x="0" y="966"/>
                  <a:pt x="18" y="1002"/>
                  <a:pt x="45" y="1012"/>
                </a:cubicBezTo>
                <a:cubicBezTo>
                  <a:pt x="81" y="1030"/>
                  <a:pt x="117" y="1012"/>
                  <a:pt x="135" y="976"/>
                </a:cubicBezTo>
                <a:cubicBezTo>
                  <a:pt x="343" y="370"/>
                  <a:pt x="343" y="370"/>
                  <a:pt x="343" y="370"/>
                </a:cubicBezTo>
                <a:cubicBezTo>
                  <a:pt x="388" y="370"/>
                  <a:pt x="388" y="370"/>
                  <a:pt x="388" y="370"/>
                </a:cubicBezTo>
                <a:cubicBezTo>
                  <a:pt x="108" y="1400"/>
                  <a:pt x="108" y="1400"/>
                  <a:pt x="108" y="1400"/>
                </a:cubicBezTo>
                <a:cubicBezTo>
                  <a:pt x="99" y="1427"/>
                  <a:pt x="117" y="1454"/>
                  <a:pt x="153" y="1454"/>
                </a:cubicBezTo>
                <a:cubicBezTo>
                  <a:pt x="352" y="1454"/>
                  <a:pt x="352" y="1454"/>
                  <a:pt x="352" y="1454"/>
                </a:cubicBezTo>
                <a:cubicBezTo>
                  <a:pt x="497" y="2737"/>
                  <a:pt x="497" y="2737"/>
                  <a:pt x="497" y="2737"/>
                </a:cubicBezTo>
                <a:cubicBezTo>
                  <a:pt x="506" y="2764"/>
                  <a:pt x="524" y="2792"/>
                  <a:pt x="551" y="2792"/>
                </a:cubicBezTo>
                <a:cubicBezTo>
                  <a:pt x="669" y="2792"/>
                  <a:pt x="669" y="2792"/>
                  <a:pt x="669" y="2792"/>
                </a:cubicBezTo>
                <a:cubicBezTo>
                  <a:pt x="696" y="2792"/>
                  <a:pt x="723" y="2764"/>
                  <a:pt x="723" y="2737"/>
                </a:cubicBezTo>
                <a:cubicBezTo>
                  <a:pt x="867" y="1454"/>
                  <a:pt x="867" y="1454"/>
                  <a:pt x="867" y="1454"/>
                </a:cubicBezTo>
                <a:cubicBezTo>
                  <a:pt x="1066" y="1454"/>
                  <a:pt x="1066" y="1454"/>
                  <a:pt x="1066" y="1454"/>
                </a:cubicBezTo>
                <a:cubicBezTo>
                  <a:pt x="1102" y="1454"/>
                  <a:pt x="1120" y="1427"/>
                  <a:pt x="1111" y="1400"/>
                </a:cubicBezTo>
                <a:cubicBezTo>
                  <a:pt x="831" y="370"/>
                  <a:pt x="831" y="370"/>
                  <a:pt x="831" y="370"/>
                </a:cubicBezTo>
                <a:cubicBezTo>
                  <a:pt x="886" y="370"/>
                  <a:pt x="886" y="370"/>
                  <a:pt x="886" y="370"/>
                </a:cubicBezTo>
                <a:cubicBezTo>
                  <a:pt x="1084" y="976"/>
                  <a:pt x="1084" y="976"/>
                  <a:pt x="1084" y="976"/>
                </a:cubicBezTo>
                <a:cubicBezTo>
                  <a:pt x="1102" y="1012"/>
                  <a:pt x="1139" y="1030"/>
                  <a:pt x="1175" y="1012"/>
                </a:cubicBezTo>
                <a:cubicBezTo>
                  <a:pt x="1202" y="1002"/>
                  <a:pt x="1220" y="966"/>
                  <a:pt x="1211" y="939"/>
                </a:cubicBezTo>
              </a:path>
            </a:pathLst>
          </a:custGeom>
          <a:solidFill>
            <a:schemeClr val="bg2"/>
          </a:solidFill>
          <a:ln>
            <a:noFill/>
          </a:ln>
          <a:effectLst/>
        </p:spPr>
        <p:txBody>
          <a:bodyPr wrap="none" anchor="ctr"/>
          <a:lstStyle/>
          <a:p>
            <a:endParaRPr lang="en-US"/>
          </a:p>
        </p:txBody>
      </p:sp>
      <p:sp>
        <p:nvSpPr>
          <p:cNvPr id="35" name="CuadroTexto 364">
            <a:extLst>
              <a:ext uri="{FF2B5EF4-FFF2-40B4-BE49-F238E27FC236}">
                <a16:creationId xmlns:a16="http://schemas.microsoft.com/office/drawing/2014/main" id="{0CAC2A8D-96CF-4FC2-95BF-72E22713E2BC}"/>
              </a:ext>
            </a:extLst>
          </p:cNvPr>
          <p:cNvSpPr txBox="1"/>
          <p:nvPr/>
        </p:nvSpPr>
        <p:spPr>
          <a:xfrm>
            <a:off x="2251585" y="5545381"/>
            <a:ext cx="1825690" cy="793038"/>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Current Ratio</a:t>
            </a:r>
          </a:p>
        </p:txBody>
      </p:sp>
      <p:sp>
        <p:nvSpPr>
          <p:cNvPr id="52" name="CuadroTexto 364">
            <a:extLst>
              <a:ext uri="{FF2B5EF4-FFF2-40B4-BE49-F238E27FC236}">
                <a16:creationId xmlns:a16="http://schemas.microsoft.com/office/drawing/2014/main" id="{5DFC0CD8-36F3-1A06-2CEA-EABD60470040}"/>
              </a:ext>
            </a:extLst>
          </p:cNvPr>
          <p:cNvSpPr txBox="1"/>
          <p:nvPr/>
        </p:nvSpPr>
        <p:spPr>
          <a:xfrm>
            <a:off x="3762724" y="3767132"/>
            <a:ext cx="2224199" cy="446789"/>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 Quick Ratio</a:t>
            </a:r>
          </a:p>
        </p:txBody>
      </p:sp>
      <p:sp>
        <p:nvSpPr>
          <p:cNvPr id="53" name="CuadroTexto 364">
            <a:extLst>
              <a:ext uri="{FF2B5EF4-FFF2-40B4-BE49-F238E27FC236}">
                <a16:creationId xmlns:a16="http://schemas.microsoft.com/office/drawing/2014/main" id="{A5EA8A21-B9B7-4EC6-2E9F-69FFAA77F9A4}"/>
              </a:ext>
            </a:extLst>
          </p:cNvPr>
          <p:cNvSpPr txBox="1"/>
          <p:nvPr/>
        </p:nvSpPr>
        <p:spPr>
          <a:xfrm>
            <a:off x="6464058" y="3769990"/>
            <a:ext cx="1975306" cy="446789"/>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Cash-Ratio</a:t>
            </a:r>
          </a:p>
        </p:txBody>
      </p:sp>
      <p:sp>
        <p:nvSpPr>
          <p:cNvPr id="54" name="CuadroTexto 364">
            <a:extLst>
              <a:ext uri="{FF2B5EF4-FFF2-40B4-BE49-F238E27FC236}">
                <a16:creationId xmlns:a16="http://schemas.microsoft.com/office/drawing/2014/main" id="{63521A11-8D8B-154E-7CE5-B15DCF55F39F}"/>
              </a:ext>
            </a:extLst>
          </p:cNvPr>
          <p:cNvSpPr txBox="1"/>
          <p:nvPr/>
        </p:nvSpPr>
        <p:spPr>
          <a:xfrm>
            <a:off x="7781341" y="5349660"/>
            <a:ext cx="2155158" cy="1139286"/>
          </a:xfrm>
          <a:prstGeom prst="rect">
            <a:avLst/>
          </a:prstGeom>
          <a:noFill/>
        </p:spPr>
        <p:txBody>
          <a:bodyPr wrap="square" rtlCol="0">
            <a:spAutoFit/>
          </a:bodyPr>
          <a:lstStyle/>
          <a:p>
            <a:pPr algn="ctr">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Operative Cashflow-Ratio</a:t>
            </a:r>
          </a:p>
        </p:txBody>
      </p:sp>
      <p:grpSp>
        <p:nvGrpSpPr>
          <p:cNvPr id="157" name="Group 156">
            <a:extLst>
              <a:ext uri="{FF2B5EF4-FFF2-40B4-BE49-F238E27FC236}">
                <a16:creationId xmlns:a16="http://schemas.microsoft.com/office/drawing/2014/main" id="{20481EDC-F526-9BFA-77A1-9C0748546792}"/>
              </a:ext>
            </a:extLst>
          </p:cNvPr>
          <p:cNvGrpSpPr/>
          <p:nvPr/>
        </p:nvGrpSpPr>
        <p:grpSpPr>
          <a:xfrm>
            <a:off x="5452474" y="5461509"/>
            <a:ext cx="1090895" cy="1095495"/>
            <a:chOff x="5452474" y="5461509"/>
            <a:chExt cx="1090895" cy="1095495"/>
          </a:xfrm>
        </p:grpSpPr>
        <p:sp>
          <p:nvSpPr>
            <p:cNvPr id="58" name="Freeform 57">
              <a:extLst>
                <a:ext uri="{FF2B5EF4-FFF2-40B4-BE49-F238E27FC236}">
                  <a16:creationId xmlns:a16="http://schemas.microsoft.com/office/drawing/2014/main" id="{387E65AD-F51A-21EC-6A2B-8289C727B272}"/>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solidFill>
              <a:srgbClr val="F16924"/>
            </a:solidFill>
            <a:ln w="2851"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53274D3-D08B-445C-CA41-93A9EB5676F1}"/>
                </a:ext>
              </a:extLst>
            </p:cNvPr>
            <p:cNvSpPr/>
            <p:nvPr/>
          </p:nvSpPr>
          <p:spPr>
            <a:xfrm>
              <a:off x="6078785" y="5907812"/>
              <a:ext cx="356616" cy="114143"/>
            </a:xfrm>
            <a:custGeom>
              <a:avLst/>
              <a:gdLst>
                <a:gd name="connsiteX0" fmla="*/ 0 w 356616"/>
                <a:gd name="connsiteY0" fmla="*/ 0 h 114143"/>
                <a:gd name="connsiteX1" fmla="*/ 356617 w 356616"/>
                <a:gd name="connsiteY1" fmla="*/ 0 h 114143"/>
                <a:gd name="connsiteX2" fmla="*/ 356617 w 356616"/>
                <a:gd name="connsiteY2" fmla="*/ 114144 h 114143"/>
                <a:gd name="connsiteX3" fmla="*/ 0 w 356616"/>
                <a:gd name="connsiteY3" fmla="*/ 114144 h 114143"/>
              </a:gdLst>
              <a:ahLst/>
              <a:cxnLst>
                <a:cxn ang="0">
                  <a:pos x="connsiteX0" y="connsiteY0"/>
                </a:cxn>
                <a:cxn ang="0">
                  <a:pos x="connsiteX1" y="connsiteY1"/>
                </a:cxn>
                <a:cxn ang="0">
                  <a:pos x="connsiteX2" y="connsiteY2"/>
                </a:cxn>
                <a:cxn ang="0">
                  <a:pos x="connsiteX3" y="connsiteY3"/>
                </a:cxn>
              </a:cxnLst>
              <a:rect l="l" t="t" r="r" b="b"/>
              <a:pathLst>
                <a:path w="356616" h="114143">
                  <a:moveTo>
                    <a:pt x="0" y="0"/>
                  </a:moveTo>
                  <a:lnTo>
                    <a:pt x="356617" y="0"/>
                  </a:lnTo>
                  <a:lnTo>
                    <a:pt x="356617" y="114144"/>
                  </a:lnTo>
                  <a:lnTo>
                    <a:pt x="0" y="114144"/>
                  </a:lnTo>
                  <a:close/>
                </a:path>
              </a:pathLst>
            </a:custGeom>
            <a:solidFill>
              <a:srgbClr val="F16924"/>
            </a:solidFill>
            <a:ln w="2851" cap="flat">
              <a:noFill/>
              <a:prstDash val="solid"/>
              <a:miter/>
            </a:ln>
          </p:spPr>
          <p:txBody>
            <a:bodyPr rtlCol="0" anchor="ctr"/>
            <a:lstStyle/>
            <a:p>
              <a:endParaRPr lang="en-US"/>
            </a:p>
          </p:txBody>
        </p:sp>
        <p:grpSp>
          <p:nvGrpSpPr>
            <p:cNvPr id="60" name="Group 59">
              <a:extLst>
                <a:ext uri="{FF2B5EF4-FFF2-40B4-BE49-F238E27FC236}">
                  <a16:creationId xmlns:a16="http://schemas.microsoft.com/office/drawing/2014/main" id="{B2A3AE2B-727E-4C18-8B40-28D45A8B4018}"/>
                </a:ext>
              </a:extLst>
            </p:cNvPr>
            <p:cNvGrpSpPr/>
            <p:nvPr/>
          </p:nvGrpSpPr>
          <p:grpSpPr>
            <a:xfrm>
              <a:off x="5452474" y="5461509"/>
              <a:ext cx="1090895" cy="1095495"/>
              <a:chOff x="4152442" y="5302687"/>
              <a:chExt cx="1090895" cy="1095495"/>
            </a:xfrm>
            <a:solidFill>
              <a:srgbClr val="595959"/>
            </a:solidFill>
          </p:grpSpPr>
          <p:sp>
            <p:nvSpPr>
              <p:cNvPr id="61" name="Freeform 60">
                <a:extLst>
                  <a:ext uri="{FF2B5EF4-FFF2-40B4-BE49-F238E27FC236}">
                    <a16:creationId xmlns:a16="http://schemas.microsoft.com/office/drawing/2014/main" id="{99CEBE41-92F2-4269-E0D1-0A75E1E04450}"/>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FEF44D6-32D8-51DC-C0ED-44A43ABDFFB8}"/>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1AA1EF6-487B-459A-ABC2-3E18755AB821}"/>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713C0C70-0E90-C278-965C-F05554DAC841}"/>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4D55B38-DCA1-FDD0-FC66-D3EF263A06D2}"/>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9422D9A-EE59-944B-B2AD-08B13DB256AA}"/>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A605550-9BA9-5399-8B71-4D31F3D0FCE1}"/>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B7EAAA8-A85B-398E-E375-F4292813208E}"/>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DF6BCE9B-2486-A1DB-A1EB-49493C863C96}"/>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532ACB00-6689-4A60-908A-B801AC617A4B}"/>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55B5C11-834D-6CA6-7C7E-2ED883821231}"/>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B73EF4D-D698-9E67-FFC4-249A694E0DA8}"/>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5173E24-C538-205D-DE3C-63369AA0A9BA}"/>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0C1E301A-2BE3-BB09-6F3C-45D94E7BA838}"/>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FB14F1-4E91-FD5B-0F56-503AFD97AA92}"/>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6F35D1E1-A51B-E6CA-9079-2BAD50003AA6}"/>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grpSp>
      <p:grpSp>
        <p:nvGrpSpPr>
          <p:cNvPr id="87" name="Group 86">
            <a:extLst>
              <a:ext uri="{FF2B5EF4-FFF2-40B4-BE49-F238E27FC236}">
                <a16:creationId xmlns:a16="http://schemas.microsoft.com/office/drawing/2014/main" id="{BCB9A561-D010-F432-531B-E0CE1F04CDD7}"/>
              </a:ext>
            </a:extLst>
          </p:cNvPr>
          <p:cNvGrpSpPr/>
          <p:nvPr/>
        </p:nvGrpSpPr>
        <p:grpSpPr>
          <a:xfrm>
            <a:off x="1315963" y="4798266"/>
            <a:ext cx="1151101" cy="1150662"/>
            <a:chOff x="1416598" y="919839"/>
            <a:chExt cx="701992" cy="701724"/>
          </a:xfrm>
        </p:grpSpPr>
        <p:grpSp>
          <p:nvGrpSpPr>
            <p:cNvPr id="133" name="Graphic 8">
              <a:extLst>
                <a:ext uri="{FF2B5EF4-FFF2-40B4-BE49-F238E27FC236}">
                  <a16:creationId xmlns:a16="http://schemas.microsoft.com/office/drawing/2014/main" id="{44FB408C-A1CB-B72B-3CDD-6970B394CCEB}"/>
                </a:ext>
              </a:extLst>
            </p:cNvPr>
            <p:cNvGrpSpPr/>
            <p:nvPr/>
          </p:nvGrpSpPr>
          <p:grpSpPr>
            <a:xfrm>
              <a:off x="1416598" y="919839"/>
              <a:ext cx="701992" cy="701724"/>
              <a:chOff x="4817897" y="694433"/>
              <a:chExt cx="1446392" cy="1445841"/>
            </a:xfrm>
          </p:grpSpPr>
          <p:sp>
            <p:nvSpPr>
              <p:cNvPr id="135" name="Freeform 134">
                <a:extLst>
                  <a:ext uri="{FF2B5EF4-FFF2-40B4-BE49-F238E27FC236}">
                    <a16:creationId xmlns:a16="http://schemas.microsoft.com/office/drawing/2014/main" id="{2A80D336-642F-C062-85BD-59FE0CEC01E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endParaRPr lang="en-US" dirty="0"/>
              </a:p>
            </p:txBody>
          </p:sp>
          <p:sp>
            <p:nvSpPr>
              <p:cNvPr id="136" name="Freeform 135">
                <a:extLst>
                  <a:ext uri="{FF2B5EF4-FFF2-40B4-BE49-F238E27FC236}">
                    <a16:creationId xmlns:a16="http://schemas.microsoft.com/office/drawing/2014/main" id="{143525E9-EAB1-6405-F341-F531A7DA6EA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34" name="TextBox 133">
              <a:extLst>
                <a:ext uri="{FF2B5EF4-FFF2-40B4-BE49-F238E27FC236}">
                  <a16:creationId xmlns:a16="http://schemas.microsoft.com/office/drawing/2014/main" id="{7F53E20B-283D-529D-4AA0-F975983315D7}"/>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142" name="Group 141">
            <a:extLst>
              <a:ext uri="{FF2B5EF4-FFF2-40B4-BE49-F238E27FC236}">
                <a16:creationId xmlns:a16="http://schemas.microsoft.com/office/drawing/2014/main" id="{1C032F1A-A522-E09D-433C-6E94AA11465B}"/>
              </a:ext>
            </a:extLst>
          </p:cNvPr>
          <p:cNvGrpSpPr/>
          <p:nvPr/>
        </p:nvGrpSpPr>
        <p:grpSpPr>
          <a:xfrm>
            <a:off x="3723723" y="2148250"/>
            <a:ext cx="1151101" cy="1150662"/>
            <a:chOff x="1416598" y="919839"/>
            <a:chExt cx="701992" cy="701724"/>
          </a:xfrm>
        </p:grpSpPr>
        <p:grpSp>
          <p:nvGrpSpPr>
            <p:cNvPr id="143" name="Graphic 8">
              <a:extLst>
                <a:ext uri="{FF2B5EF4-FFF2-40B4-BE49-F238E27FC236}">
                  <a16:creationId xmlns:a16="http://schemas.microsoft.com/office/drawing/2014/main" id="{7A9B6262-A0DC-638C-5596-A0D022CBED71}"/>
                </a:ext>
              </a:extLst>
            </p:cNvPr>
            <p:cNvGrpSpPr/>
            <p:nvPr/>
          </p:nvGrpSpPr>
          <p:grpSpPr>
            <a:xfrm>
              <a:off x="1416598" y="919839"/>
              <a:ext cx="701992" cy="701724"/>
              <a:chOff x="4817897" y="694433"/>
              <a:chExt cx="1446392" cy="1445841"/>
            </a:xfrm>
          </p:grpSpPr>
          <p:sp>
            <p:nvSpPr>
              <p:cNvPr id="145" name="Freeform 144">
                <a:extLst>
                  <a:ext uri="{FF2B5EF4-FFF2-40B4-BE49-F238E27FC236}">
                    <a16:creationId xmlns:a16="http://schemas.microsoft.com/office/drawing/2014/main" id="{98685CFB-0CAC-DE08-6CF7-8C5D9FEEBB8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endParaRPr lang="en-US" dirty="0"/>
              </a:p>
            </p:txBody>
          </p:sp>
          <p:sp>
            <p:nvSpPr>
              <p:cNvPr id="146" name="Freeform 145">
                <a:extLst>
                  <a:ext uri="{FF2B5EF4-FFF2-40B4-BE49-F238E27FC236}">
                    <a16:creationId xmlns:a16="http://schemas.microsoft.com/office/drawing/2014/main" id="{4F5B8868-7085-7016-F224-44983A30A92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4" name="TextBox 143">
              <a:extLst>
                <a:ext uri="{FF2B5EF4-FFF2-40B4-BE49-F238E27FC236}">
                  <a16:creationId xmlns:a16="http://schemas.microsoft.com/office/drawing/2014/main" id="{0562AD83-8D41-B32E-EA0E-30EA8D808D6B}"/>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147" name="Group 146">
            <a:extLst>
              <a:ext uri="{FF2B5EF4-FFF2-40B4-BE49-F238E27FC236}">
                <a16:creationId xmlns:a16="http://schemas.microsoft.com/office/drawing/2014/main" id="{8FFFB83C-3349-95D7-CCCE-80D70ACA5692}"/>
              </a:ext>
            </a:extLst>
          </p:cNvPr>
          <p:cNvGrpSpPr/>
          <p:nvPr/>
        </p:nvGrpSpPr>
        <p:grpSpPr>
          <a:xfrm>
            <a:off x="7325550" y="2148250"/>
            <a:ext cx="1151101" cy="1150662"/>
            <a:chOff x="1416598" y="919839"/>
            <a:chExt cx="701992" cy="701724"/>
          </a:xfrm>
        </p:grpSpPr>
        <p:grpSp>
          <p:nvGrpSpPr>
            <p:cNvPr id="148" name="Graphic 8">
              <a:extLst>
                <a:ext uri="{FF2B5EF4-FFF2-40B4-BE49-F238E27FC236}">
                  <a16:creationId xmlns:a16="http://schemas.microsoft.com/office/drawing/2014/main" id="{03146466-5650-19B0-67BA-6E5E54C3F06D}"/>
                </a:ext>
              </a:extLst>
            </p:cNvPr>
            <p:cNvGrpSpPr/>
            <p:nvPr/>
          </p:nvGrpSpPr>
          <p:grpSpPr>
            <a:xfrm>
              <a:off x="1416598" y="919839"/>
              <a:ext cx="701992" cy="701724"/>
              <a:chOff x="4817897" y="694433"/>
              <a:chExt cx="1446392" cy="1445841"/>
            </a:xfrm>
          </p:grpSpPr>
          <p:sp>
            <p:nvSpPr>
              <p:cNvPr id="150" name="Freeform 149">
                <a:extLst>
                  <a:ext uri="{FF2B5EF4-FFF2-40B4-BE49-F238E27FC236}">
                    <a16:creationId xmlns:a16="http://schemas.microsoft.com/office/drawing/2014/main" id="{3FB5D599-CB2A-973E-F07B-0EDD09AE055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endParaRPr lang="en-US" dirty="0"/>
              </a:p>
            </p:txBody>
          </p:sp>
          <p:sp>
            <p:nvSpPr>
              <p:cNvPr id="151" name="Freeform 150">
                <a:extLst>
                  <a:ext uri="{FF2B5EF4-FFF2-40B4-BE49-F238E27FC236}">
                    <a16:creationId xmlns:a16="http://schemas.microsoft.com/office/drawing/2014/main" id="{311F3162-A7B8-0CD9-C150-D23E9C18C95F}"/>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49" name="TextBox 148">
              <a:extLst>
                <a:ext uri="{FF2B5EF4-FFF2-40B4-BE49-F238E27FC236}">
                  <a16:creationId xmlns:a16="http://schemas.microsoft.com/office/drawing/2014/main" id="{9EE2F003-95D2-79CD-9AED-C5DE2A5A4D59}"/>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152" name="Group 151">
            <a:extLst>
              <a:ext uri="{FF2B5EF4-FFF2-40B4-BE49-F238E27FC236}">
                <a16:creationId xmlns:a16="http://schemas.microsoft.com/office/drawing/2014/main" id="{410D2E66-4753-782D-842F-B18CB1EA061E}"/>
              </a:ext>
            </a:extLst>
          </p:cNvPr>
          <p:cNvGrpSpPr/>
          <p:nvPr/>
        </p:nvGrpSpPr>
        <p:grpSpPr>
          <a:xfrm>
            <a:off x="9814182" y="4798266"/>
            <a:ext cx="1151101" cy="1150662"/>
            <a:chOff x="1416598" y="919839"/>
            <a:chExt cx="701992" cy="701724"/>
          </a:xfrm>
        </p:grpSpPr>
        <p:grpSp>
          <p:nvGrpSpPr>
            <p:cNvPr id="153" name="Graphic 8">
              <a:extLst>
                <a:ext uri="{FF2B5EF4-FFF2-40B4-BE49-F238E27FC236}">
                  <a16:creationId xmlns:a16="http://schemas.microsoft.com/office/drawing/2014/main" id="{BD06FF1B-09C3-EDAE-43D3-6D5DB6AE1E69}"/>
                </a:ext>
              </a:extLst>
            </p:cNvPr>
            <p:cNvGrpSpPr/>
            <p:nvPr/>
          </p:nvGrpSpPr>
          <p:grpSpPr>
            <a:xfrm>
              <a:off x="1416598" y="919839"/>
              <a:ext cx="701992" cy="701724"/>
              <a:chOff x="4817897" y="694433"/>
              <a:chExt cx="1446392" cy="1445841"/>
            </a:xfrm>
          </p:grpSpPr>
          <p:sp>
            <p:nvSpPr>
              <p:cNvPr id="155" name="Freeform 154">
                <a:extLst>
                  <a:ext uri="{FF2B5EF4-FFF2-40B4-BE49-F238E27FC236}">
                    <a16:creationId xmlns:a16="http://schemas.microsoft.com/office/drawing/2014/main" id="{A2F17524-1CAA-2816-5B87-7B3A2318CC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endParaRPr lang="en-US" dirty="0"/>
              </a:p>
            </p:txBody>
          </p:sp>
          <p:sp>
            <p:nvSpPr>
              <p:cNvPr id="156" name="Freeform 155">
                <a:extLst>
                  <a:ext uri="{FF2B5EF4-FFF2-40B4-BE49-F238E27FC236}">
                    <a16:creationId xmlns:a16="http://schemas.microsoft.com/office/drawing/2014/main" id="{FCB2A887-B9C6-45EE-31CF-A1BAB158D02D}"/>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endParaRPr lang="en-US"/>
              </a:p>
            </p:txBody>
          </p:sp>
        </p:grpSp>
        <p:sp>
          <p:nvSpPr>
            <p:cNvPr id="154" name="TextBox 153">
              <a:extLst>
                <a:ext uri="{FF2B5EF4-FFF2-40B4-BE49-F238E27FC236}">
                  <a16:creationId xmlns:a16="http://schemas.microsoft.com/office/drawing/2014/main" id="{A0C9B4D3-4979-1787-E16C-5515055271F2}"/>
                </a:ext>
              </a:extLst>
            </p:cNvPr>
            <p:cNvSpPr txBox="1"/>
            <p:nvPr/>
          </p:nvSpPr>
          <p:spPr>
            <a:xfrm>
              <a:off x="1475294" y="1035876"/>
              <a:ext cx="560940" cy="431700"/>
            </a:xfrm>
            <a:prstGeom prst="rect">
              <a:avLst/>
            </a:prstGeom>
            <a:noFill/>
          </p:spPr>
          <p:txBody>
            <a:bodyPr wrap="square" rtlCol="0">
              <a:spAutoFit/>
            </a:bodyPr>
            <a:lstStyle/>
            <a:p>
              <a:pPr algn="ctr"/>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spTree>
    <p:extLst>
      <p:ext uri="{BB962C8B-B14F-4D97-AF65-F5344CB8AC3E}">
        <p14:creationId xmlns:p14="http://schemas.microsoft.com/office/powerpoint/2010/main" val="277826297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4746</Words>
  <Application>Microsoft Office PowerPoint</Application>
  <PresentationFormat>Breitbild</PresentationFormat>
  <Paragraphs>534</Paragraphs>
  <Slides>50</Slides>
  <Notes>11</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50</vt:i4>
      </vt:variant>
    </vt:vector>
  </HeadingPairs>
  <TitlesOfParts>
    <vt:vector size="64" baseType="lpstr">
      <vt:lpstr>Arial</vt:lpstr>
      <vt:lpstr>Cabin-semi-bold</vt:lpstr>
      <vt:lpstr>Calibri</vt:lpstr>
      <vt:lpstr>Calibri Light</vt:lpstr>
      <vt:lpstr>Cambria Math</vt:lpstr>
      <vt:lpstr>Lato Regular</vt:lpstr>
      <vt:lpstr>MinionPro-Regular</vt:lpstr>
      <vt:lpstr>Montserrat</vt:lpstr>
      <vt:lpstr>Montserrat Light</vt:lpstr>
      <vt:lpstr>Montserrat Medium</vt:lpstr>
      <vt:lpstr>Open Sans Light</vt:lpstr>
      <vt:lpstr>Quattrocento Sans</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docId:55D652BF299D6C2BA04581E43F6EE6E3</cp:keywords>
  <cp:lastModifiedBy>Erika Nepp</cp:lastModifiedBy>
  <cp:revision>337</cp:revision>
  <dcterms:created xsi:type="dcterms:W3CDTF">2020-10-14T13:32:04Z</dcterms:created>
  <dcterms:modified xsi:type="dcterms:W3CDTF">2022-12-08T11:05:05Z</dcterms:modified>
</cp:coreProperties>
</file>