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4"/>
  </p:notesMasterIdLst>
  <p:handoutMasterIdLst>
    <p:handoutMasterId r:id="rId75"/>
  </p:handoutMasterIdLst>
  <p:sldIdLst>
    <p:sldId id="4401" r:id="rId2"/>
    <p:sldId id="4273" r:id="rId3"/>
    <p:sldId id="4496" r:id="rId4"/>
    <p:sldId id="4402" r:id="rId5"/>
    <p:sldId id="4321" r:id="rId6"/>
    <p:sldId id="4739" r:id="rId7"/>
    <p:sldId id="4821" r:id="rId8"/>
    <p:sldId id="4740" r:id="rId9"/>
    <p:sldId id="4777" r:id="rId10"/>
    <p:sldId id="4776" r:id="rId11"/>
    <p:sldId id="4742" r:id="rId12"/>
    <p:sldId id="4507" r:id="rId13"/>
    <p:sldId id="4738" r:id="rId14"/>
    <p:sldId id="4435" r:id="rId15"/>
    <p:sldId id="4778" r:id="rId16"/>
    <p:sldId id="4779" r:id="rId17"/>
    <p:sldId id="4608" r:id="rId18"/>
    <p:sldId id="4743" r:id="rId19"/>
    <p:sldId id="4744" r:id="rId20"/>
    <p:sldId id="4736" r:id="rId21"/>
    <p:sldId id="4781" r:id="rId22"/>
    <p:sldId id="4780" r:id="rId23"/>
    <p:sldId id="4774" r:id="rId24"/>
    <p:sldId id="4519" r:id="rId25"/>
    <p:sldId id="4745" r:id="rId26"/>
    <p:sldId id="4782" r:id="rId27"/>
    <p:sldId id="4764" r:id="rId28"/>
    <p:sldId id="4783" r:id="rId29"/>
    <p:sldId id="4455" r:id="rId30"/>
    <p:sldId id="4785" r:id="rId31"/>
    <p:sldId id="4609" r:id="rId32"/>
    <p:sldId id="4784" r:id="rId33"/>
    <p:sldId id="4322" r:id="rId34"/>
    <p:sldId id="4465" r:id="rId35"/>
    <p:sldId id="4330" r:id="rId36"/>
    <p:sldId id="4786" r:id="rId37"/>
    <p:sldId id="4430" r:id="rId38"/>
    <p:sldId id="4762" r:id="rId39"/>
    <p:sldId id="4332" r:id="rId40"/>
    <p:sldId id="4791" r:id="rId41"/>
    <p:sldId id="4792" r:id="rId42"/>
    <p:sldId id="4793" r:id="rId43"/>
    <p:sldId id="4795" r:id="rId44"/>
    <p:sldId id="4801" r:id="rId45"/>
    <p:sldId id="4794" r:id="rId46"/>
    <p:sldId id="4796" r:id="rId47"/>
    <p:sldId id="4797" r:id="rId48"/>
    <p:sldId id="4798" r:id="rId49"/>
    <p:sldId id="4799" r:id="rId50"/>
    <p:sldId id="4692" r:id="rId51"/>
    <p:sldId id="4805" r:id="rId52"/>
    <p:sldId id="4803" r:id="rId53"/>
    <p:sldId id="4804" r:id="rId54"/>
    <p:sldId id="4802" r:id="rId55"/>
    <p:sldId id="4760" r:id="rId56"/>
    <p:sldId id="4808" r:id="rId57"/>
    <p:sldId id="4809" r:id="rId58"/>
    <p:sldId id="4814" r:id="rId59"/>
    <p:sldId id="4815" r:id="rId60"/>
    <p:sldId id="4816" r:id="rId61"/>
    <p:sldId id="4822" r:id="rId62"/>
    <p:sldId id="4758" r:id="rId63"/>
    <p:sldId id="4817" r:id="rId64"/>
    <p:sldId id="4818" r:id="rId65"/>
    <p:sldId id="4813" r:id="rId66"/>
    <p:sldId id="4819" r:id="rId67"/>
    <p:sldId id="4820" r:id="rId68"/>
    <p:sldId id="4789" r:id="rId69"/>
    <p:sldId id="4790" r:id="rId70"/>
    <p:sldId id="4787" r:id="rId71"/>
    <p:sldId id="4788" r:id="rId72"/>
    <p:sldId id="440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16924"/>
    <a:srgbClr val="EDA13E"/>
    <a:srgbClr val="B41F7A"/>
    <a:srgbClr val="122E45"/>
    <a:srgbClr val="7F1C58"/>
    <a:srgbClr val="083553"/>
    <a:srgbClr val="571D58"/>
    <a:srgbClr val="660066"/>
    <a:srgbClr val="C4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4"/>
    <p:restoredTop sz="94501"/>
  </p:normalViewPr>
  <p:slideViewPr>
    <p:cSldViewPr snapToGrid="0" snapToObjects="1">
      <p:cViewPr varScale="1">
        <p:scale>
          <a:sx n="37" d="100"/>
          <a:sy n="37" d="100"/>
        </p:scale>
        <p:origin x="36" y="66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C6BFC-6876-4345-21B6-F9401FB7C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B8981F-2E3B-82CA-69A2-9DE961C365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ACEC3-6A0C-5D44-A16F-BE02D84CF8D9}" type="datetimeFigureOut">
              <a:rPr lang="en-US" smtClean="0"/>
              <a:t>11/16/2022</a:t>
            </a:fld>
            <a:endParaRPr lang="en-US"/>
          </a:p>
        </p:txBody>
      </p:sp>
      <p:sp>
        <p:nvSpPr>
          <p:cNvPr id="4" name="Footer Placeholder 3">
            <a:extLst>
              <a:ext uri="{FF2B5EF4-FFF2-40B4-BE49-F238E27FC236}">
                <a16:creationId xmlns:a16="http://schemas.microsoft.com/office/drawing/2014/main" id="{41D98457-16F5-C6E7-18CF-6B073A97B3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B7BD5-69BD-7726-5BD6-2FA194E33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CF4F2-2F27-7842-9C8E-754958999F4D}" type="slidenum">
              <a:rPr lang="en-US" smtClean="0"/>
              <a:t>‹#›</a:t>
            </a:fld>
            <a:endParaRPr lang="en-US"/>
          </a:p>
        </p:txBody>
      </p:sp>
    </p:spTree>
    <p:extLst>
      <p:ext uri="{BB962C8B-B14F-4D97-AF65-F5344CB8AC3E}">
        <p14:creationId xmlns:p14="http://schemas.microsoft.com/office/powerpoint/2010/main" val="352780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16/11/2022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184987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28</a:t>
            </a:fld>
            <a:endParaRPr lang="en-IE"/>
          </a:p>
        </p:txBody>
      </p:sp>
    </p:spTree>
    <p:extLst>
      <p:ext uri="{BB962C8B-B14F-4D97-AF65-F5344CB8AC3E}">
        <p14:creationId xmlns:p14="http://schemas.microsoft.com/office/powerpoint/2010/main" val="231403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4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A971F-9F71-45AC-B80A-D85269BAA52C}" type="slidenum">
              <a:rPr lang="en-IE" smtClean="0"/>
              <a:t>32</a:t>
            </a:fld>
            <a:endParaRPr lang="en-IE"/>
          </a:p>
        </p:txBody>
      </p:sp>
    </p:spTree>
    <p:extLst>
      <p:ext uri="{BB962C8B-B14F-4D97-AF65-F5344CB8AC3E}">
        <p14:creationId xmlns:p14="http://schemas.microsoft.com/office/powerpoint/2010/main" val="202344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401092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14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1912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5787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624610" y="135006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667709" y="13914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747637" y="139636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789070" y="14377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10144628" y="140261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10191746" y="144404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283353" y="349690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405815" y="353475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806173" y="353475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35746" y="2518118"/>
            <a:ext cx="1249111" cy="1727105"/>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171815" y="2518117"/>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00059" y="2518118"/>
            <a:ext cx="1247742" cy="1727105"/>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00059" y="2518118"/>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971433" y="2518118"/>
            <a:ext cx="1249111" cy="1727105"/>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18552" y="2518118"/>
            <a:ext cx="1174477" cy="111796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27016" y="2518118"/>
            <a:ext cx="1246373" cy="1727105"/>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462704" y="2518118"/>
            <a:ext cx="1249111" cy="1727105"/>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09822"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662963"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39198" y="11094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319177" y="1965673"/>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4810198" y="2554736"/>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2159412" y="2835131"/>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6846001" y="1357759"/>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3509545" y="1320059"/>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3496" y="3094319"/>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3858271" y="4317215"/>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3462420" y="1164546"/>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5993038" y="2222505"/>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8787554" y="1430803"/>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454247" y="229843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2401046" y="3284147"/>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3594244" y="1709378"/>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72913" y="324322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3938229" y="4463463"/>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4899697" y="2996069"/>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7016400" y="1941598"/>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8876952" y="152943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6054761" y="22855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3510646" y="121171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 name="Freeform 169">
            <a:extLst>
              <a:ext uri="{FF2B5EF4-FFF2-40B4-BE49-F238E27FC236}">
                <a16:creationId xmlns:a16="http://schemas.microsoft.com/office/drawing/2014/main" id="{DB688DE1-B13B-ED83-A1BE-DD11500EF461}"/>
              </a:ext>
            </a:extLst>
          </p:cNvPr>
          <p:cNvSpPr>
            <a:spLocks noChangeArrowheads="1"/>
          </p:cNvSpPr>
          <p:nvPr userDrawn="1"/>
        </p:nvSpPr>
        <p:spPr bwMode="auto">
          <a:xfrm>
            <a:off x="8890959" y="273330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3" name="Freeform 174">
            <a:extLst>
              <a:ext uri="{FF2B5EF4-FFF2-40B4-BE49-F238E27FC236}">
                <a16:creationId xmlns:a16="http://schemas.microsoft.com/office/drawing/2014/main" id="{4AD974A8-C65D-B11D-7197-5673CA4002AC}"/>
              </a:ext>
            </a:extLst>
          </p:cNvPr>
          <p:cNvSpPr>
            <a:spLocks noChangeArrowheads="1"/>
          </p:cNvSpPr>
          <p:nvPr userDrawn="1"/>
        </p:nvSpPr>
        <p:spPr bwMode="auto">
          <a:xfrm>
            <a:off x="8615278" y="3861946"/>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4" name="Text Placeholder 17">
            <a:extLst>
              <a:ext uri="{FF2B5EF4-FFF2-40B4-BE49-F238E27FC236}">
                <a16:creationId xmlns:a16="http://schemas.microsoft.com/office/drawing/2014/main" id="{DF4D5362-7136-FC7B-93B7-B2F2A11C57C6}"/>
              </a:ext>
            </a:extLst>
          </p:cNvPr>
          <p:cNvSpPr>
            <a:spLocks noGrp="1"/>
          </p:cNvSpPr>
          <p:nvPr>
            <p:ph type="body" sz="quarter" idx="39" hasCustomPrompt="1"/>
          </p:nvPr>
        </p:nvSpPr>
        <p:spPr>
          <a:xfrm>
            <a:off x="8644695" y="401085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US" dirty="0"/>
              <a:t>6</a:t>
            </a:r>
          </a:p>
        </p:txBody>
      </p:sp>
      <p:sp>
        <p:nvSpPr>
          <p:cNvPr id="5" name="Text Placeholder 17">
            <a:extLst>
              <a:ext uri="{FF2B5EF4-FFF2-40B4-BE49-F238E27FC236}">
                <a16:creationId xmlns:a16="http://schemas.microsoft.com/office/drawing/2014/main" id="{39D57695-014B-1EE8-51A6-4F954CF311B1}"/>
              </a:ext>
            </a:extLst>
          </p:cNvPr>
          <p:cNvSpPr>
            <a:spLocks noGrp="1"/>
          </p:cNvSpPr>
          <p:nvPr>
            <p:ph type="body" sz="quarter" idx="40" hasCustomPrompt="1"/>
          </p:nvPr>
        </p:nvSpPr>
        <p:spPr>
          <a:xfrm>
            <a:off x="9066461" y="300949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6" name="Freeform 173">
            <a:extLst>
              <a:ext uri="{FF2B5EF4-FFF2-40B4-BE49-F238E27FC236}">
                <a16:creationId xmlns:a16="http://schemas.microsoft.com/office/drawing/2014/main" id="{8CAA12FB-2297-6208-758E-8DAF604ECB0A}"/>
              </a:ext>
            </a:extLst>
          </p:cNvPr>
          <p:cNvSpPr>
            <a:spLocks noChangeArrowheads="1"/>
          </p:cNvSpPr>
          <p:nvPr userDrawn="1"/>
        </p:nvSpPr>
        <p:spPr bwMode="auto">
          <a:xfrm>
            <a:off x="9990771" y="1184068"/>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7" name="Freeform 176">
            <a:extLst>
              <a:ext uri="{FF2B5EF4-FFF2-40B4-BE49-F238E27FC236}">
                <a16:creationId xmlns:a16="http://schemas.microsoft.com/office/drawing/2014/main" id="{436EED6D-CC8B-DC0A-6D23-D36C89CF8675}"/>
              </a:ext>
            </a:extLst>
          </p:cNvPr>
          <p:cNvSpPr>
            <a:spLocks noChangeArrowheads="1"/>
          </p:cNvSpPr>
          <p:nvPr userDrawn="1"/>
        </p:nvSpPr>
        <p:spPr bwMode="auto">
          <a:xfrm>
            <a:off x="9943646" y="1028555"/>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 name="Text Placeholder 17">
            <a:extLst>
              <a:ext uri="{FF2B5EF4-FFF2-40B4-BE49-F238E27FC236}">
                <a16:creationId xmlns:a16="http://schemas.microsoft.com/office/drawing/2014/main" id="{77E13EBC-C77A-1562-84FF-0EC723ACD9A6}"/>
              </a:ext>
            </a:extLst>
          </p:cNvPr>
          <p:cNvSpPr>
            <a:spLocks noGrp="1"/>
          </p:cNvSpPr>
          <p:nvPr>
            <p:ph type="body" sz="quarter" idx="41" hasCustomPrompt="1"/>
          </p:nvPr>
        </p:nvSpPr>
        <p:spPr>
          <a:xfrm>
            <a:off x="10075470" y="15733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9" name="Text Placeholder 17">
            <a:extLst>
              <a:ext uri="{FF2B5EF4-FFF2-40B4-BE49-F238E27FC236}">
                <a16:creationId xmlns:a16="http://schemas.microsoft.com/office/drawing/2014/main" id="{3218E514-89BB-F72A-4D44-1FEAA44A2973}"/>
              </a:ext>
            </a:extLst>
          </p:cNvPr>
          <p:cNvSpPr>
            <a:spLocks noGrp="1"/>
          </p:cNvSpPr>
          <p:nvPr>
            <p:ph type="body" sz="quarter" idx="42" hasCustomPrompt="1"/>
          </p:nvPr>
        </p:nvSpPr>
        <p:spPr>
          <a:xfrm>
            <a:off x="9991872" y="10757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6BAE0ABF-E258-15D4-F690-F01280BA86CE}"/>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E239D8E-AA39-3D49-8E9D-3122689104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id="{D28415DF-AA54-5549-8A85-BBFC831E16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908220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1" y="0"/>
            <a:ext cx="12191998" cy="17570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2114549"/>
            <a:ext cx="8137823" cy="3937212"/>
          </a:xfrm>
        </p:spPr>
        <p:txBody>
          <a:bodyPr>
            <a:normAutofit/>
          </a:bodyPr>
          <a:lstStyle>
            <a:lvl1pPr>
              <a:lnSpc>
                <a:spcPts val="2280"/>
              </a:lnSpc>
              <a:spcBef>
                <a:spcPts val="0"/>
              </a:spcBef>
              <a:buNone/>
              <a:defRPr sz="2200" b="0" i="0" spc="0">
                <a:solidFill>
                  <a:srgbClr val="61616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9401174" y="0"/>
            <a:ext cx="2790825" cy="68580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2652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39109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5DC88-D3E6-567E-5F5B-EA9B8C6B035F}"/>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A2A4A94E-E8A2-BA2D-8006-691E7F2E6CC5}"/>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4FDD78B4-1711-6C59-C0BD-43A0306FBD2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41A6271-4A4F-B341-4329-0CCBD6BA92F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D7B8487F-FD8B-AC84-ABFD-9094189476C7}"/>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207D942-EFB5-15D0-57CC-779280770E7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B15E448D-9194-3FEC-6F5E-7CB710191AD4}"/>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57470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 id="2147483876" r:id="rId40"/>
    <p:sldLayoutId id="2147483878" r:id="rId41"/>
    <p:sldLayoutId id="214748387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youtube.com/watch?v=SEfgCqnMl5E&amp;t=198s" TargetMode="Externa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xf_SRCcaGo" TargetMode="External"/><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hyperlink" Target="https://www.youtube.com/watch?v=Cxf_SRCcaG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eRCxqQmrGQ" TargetMode="External"/><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s://f24.com/en/the-importance-of-teamwork-during-an-emergency-or-crisi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trainingindustry.com/blog/leadership/7-things-the-best-leaders-do-in-times-of-crisi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ntrepreneur.com/leadership/10-popular-myths-about-leadership-and-how-to-overcome-them/330198#:~:text=10%20Popular%20Myths%20About%20Leadership%20and%20How%20to,always%20tell%20me%20the%20truth.%20...%20More%20item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playlists?topics%5b%5d=leadership"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l-GR" sz="4000" b="1" dirty="0"/>
              <a:t>ΕΝΟΤΗΤΑ</a:t>
            </a:r>
            <a:r>
              <a:rPr lang="en-US" sz="4000" b="1" dirty="0"/>
              <a:t> 4</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1815882"/>
          </a:xfrm>
          <a:prstGeom prst="rect">
            <a:avLst/>
          </a:prstGeom>
          <a:noFill/>
        </p:spPr>
        <p:txBody>
          <a:bodyPr wrap="square">
            <a:spAutoFit/>
          </a:bodyPr>
          <a:lstStyle/>
          <a:p>
            <a:r>
              <a:rPr lang="en-GB" sz="2800" dirty="0">
                <a:solidFill>
                  <a:schemeClr val="bg1"/>
                </a:solidFill>
                <a:highlight>
                  <a:srgbClr val="F16924"/>
                </a:highlight>
              </a:rPr>
              <a:t> </a:t>
            </a:r>
            <a:r>
              <a:rPr lang="el-GR" sz="2800" dirty="0">
                <a:solidFill>
                  <a:schemeClr val="bg1"/>
                </a:solidFill>
                <a:highlight>
                  <a:srgbClr val="F16924"/>
                </a:highlight>
              </a:rPr>
              <a:t>ΠΡΟΓΡΑΜΜΑ ΜΑΘΗΜΑΤΩΝ ΚΑΙ ΠΑΚΕΤΟ ΕΠΑΓΓΕΛΜΑΤΙΚΗΣ ΕΚΠΑΙΔΕΥΣΗΣ ΚΑΙ ΚΑΤΑΡΤΙΣΗΣ ΤΟΥ ΕΡΓΟΥ </a:t>
            </a:r>
            <a:r>
              <a:rPr lang="en-GB" sz="2800" dirty="0">
                <a:solidFill>
                  <a:schemeClr val="bg1"/>
                </a:solidFill>
                <a:highlight>
                  <a:srgbClr val="F16924"/>
                </a:highlight>
              </a:rPr>
              <a:t>SECURE</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760839"/>
            <a:ext cx="5835530" cy="20661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Κουλτούρα ηγεσίας, διαχείριση ενδιαφερόμενων μερών και επικοινωνί</a:t>
            </a:r>
            <a:r>
              <a:rPr lang="el-GR" dirty="0">
                <a:latin typeface="Calibri" panose="020F0502020204030204" pitchFamily="34" charset="0"/>
                <a:ea typeface="Calibri" panose="020F0502020204030204" pitchFamily="34" charset="0"/>
                <a:cs typeface="Calibri" panose="020F0502020204030204" pitchFamily="34" charset="0"/>
              </a:rPr>
              <a:t>α</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288289" y="362318"/>
            <a:ext cx="3354563" cy="2253072"/>
          </a:xfrm>
        </p:spPr>
        <p:txBody>
          <a:bodyPr>
            <a:normAutofit/>
          </a:bodyPr>
          <a:lstStyle/>
          <a:p>
            <a:r>
              <a:rPr lang="en-GB" dirty="0">
                <a:solidFill>
                  <a:schemeClr val="bg1"/>
                </a:solidFill>
              </a:rPr>
              <a:t>7 παρατηρήσεις για την ηγεσία</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71603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Η ηγεσία δεν είναι διαχείριση</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000" dirty="0">
                <a:solidFill>
                  <a:srgbClr val="595959"/>
                </a:solidFill>
                <a:latin typeface="+mn-lt"/>
                <a:ea typeface="Open Sans Light" panose="020B0306030504020204" pitchFamily="34" charset="0"/>
                <a:cs typeface="Open Sans Light" panose="020B0306030504020204" pitchFamily="34" charset="0"/>
              </a:rPr>
              <a:t>Είναι ένα άθλημα (πλήρους) επαφής (και είστε ήδη στο παιχνίδι!)</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Δεν υπάρχει ενιαίο στυλ</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Είναι πάντα καταστασιακό</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Είναι είτε καλό είτε κακό </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Δεν σταματάς ποτέ να μαθαίνεις</a:t>
            </a:r>
          </a:p>
          <a:p>
            <a:pPr algn="l">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Μπορείτε να ηγηθείτε υπηρετώντας</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405925" y="4678070"/>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4598894" y="1278682"/>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4598894" y="394228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148703" y="2257606"/>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03</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148703" y="48634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
        <p:nvSpPr>
          <p:cNvPr id="4" name="Rectangle 3">
            <a:extLst>
              <a:ext uri="{FF2B5EF4-FFF2-40B4-BE49-F238E27FC236}">
                <a16:creationId xmlns:a16="http://schemas.microsoft.com/office/drawing/2014/main" id="{533F2B48-ECF0-8382-FDCF-E0AFCC41F005}"/>
              </a:ext>
            </a:extLst>
          </p:cNvPr>
          <p:cNvSpPr/>
          <p:nvPr/>
        </p:nvSpPr>
        <p:spPr>
          <a:xfrm>
            <a:off x="601247" y="2294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Text Placeholder 3">
            <a:extLst>
              <a:ext uri="{FF2B5EF4-FFF2-40B4-BE49-F238E27FC236}">
                <a16:creationId xmlns:a16="http://schemas.microsoft.com/office/drawing/2014/main" id="{9806714C-BB73-839A-8799-FEE1F2E796E5}"/>
              </a:ext>
            </a:extLst>
          </p:cNvPr>
          <p:cNvSpPr>
            <a:spLocks noGrp="1"/>
          </p:cNvSpPr>
          <p:nvPr>
            <p:ph type="body" sz="quarter" idx="18"/>
          </p:nvPr>
        </p:nvSpPr>
        <p:spPr>
          <a:xfrm>
            <a:off x="465575" y="2555869"/>
            <a:ext cx="3156125" cy="3867704"/>
          </a:xfrm>
        </p:spPr>
        <p:txBody>
          <a:bodyPr>
            <a:normAutofit/>
          </a:bodyPr>
          <a:lstStyle/>
          <a:p>
            <a:pPr marL="14288" indent="0">
              <a:lnSpc>
                <a:spcPts val="2280"/>
              </a:lnSpc>
              <a:spcBef>
                <a:spcPts val="0"/>
              </a:spcBef>
              <a:buClr>
                <a:srgbClr val="F16924"/>
              </a:buClr>
            </a:pPr>
            <a:r>
              <a:rPr lang="en-US" sz="2000" dirty="0">
                <a:solidFill>
                  <a:schemeClr val="bg1"/>
                </a:solidFill>
              </a:rPr>
              <a:t>Η μετάβαση αυτή δεν είναι εύκολη. Οι υπεύθυνοι θα δοκιμαστούν σε τομείς στους οποίους δεν έχουν αναπτύξει πλήρως τους ηγετικούς τους μύες και η καμπύλη μάθησης θα είναι απότομη.</a:t>
            </a:r>
          </a:p>
          <a:p>
            <a:pPr marL="14288" indent="0">
              <a:lnSpc>
                <a:spcPts val="2280"/>
              </a:lnSpc>
              <a:spcBef>
                <a:spcPts val="0"/>
              </a:spcBef>
              <a:buClr>
                <a:srgbClr val="F16924"/>
              </a:buClr>
            </a:pPr>
            <a:endParaRPr lang="en-US" sz="2200" dirty="0">
              <a:solidFill>
                <a:schemeClr val="bg1"/>
              </a:solidFill>
            </a:endParaRPr>
          </a:p>
        </p:txBody>
      </p:sp>
      <p:grpSp>
        <p:nvGrpSpPr>
          <p:cNvPr id="7" name="Group 6">
            <a:extLst>
              <a:ext uri="{FF2B5EF4-FFF2-40B4-BE49-F238E27FC236}">
                <a16:creationId xmlns:a16="http://schemas.microsoft.com/office/drawing/2014/main" id="{336CFB3C-6FCD-A72D-D2FA-D60CEB116F51}"/>
              </a:ext>
            </a:extLst>
          </p:cNvPr>
          <p:cNvGrpSpPr/>
          <p:nvPr/>
        </p:nvGrpSpPr>
        <p:grpSpPr>
          <a:xfrm>
            <a:off x="4148703" y="1388996"/>
            <a:ext cx="701992" cy="701724"/>
            <a:chOff x="7037107" y="1407878"/>
            <a:chExt cx="701992" cy="701724"/>
          </a:xfrm>
        </p:grpSpPr>
        <p:sp>
          <p:nvSpPr>
            <p:cNvPr id="8" name="Freeform 7">
              <a:extLst>
                <a:ext uri="{FF2B5EF4-FFF2-40B4-BE49-F238E27FC236}">
                  <a16:creationId xmlns:a16="http://schemas.microsoft.com/office/drawing/2014/main" id="{9D6CA364-C202-3B5D-71B7-82EA6D0EBAF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17BCE015-9563-87C3-310C-536B83036B5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11FEC399-84AF-2D0E-C744-01DF2612140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1" name="Group 10">
            <a:extLst>
              <a:ext uri="{FF2B5EF4-FFF2-40B4-BE49-F238E27FC236}">
                <a16:creationId xmlns:a16="http://schemas.microsoft.com/office/drawing/2014/main" id="{901FEC3A-5525-AA98-DA11-A49DDA45847B}"/>
              </a:ext>
            </a:extLst>
          </p:cNvPr>
          <p:cNvGrpSpPr/>
          <p:nvPr/>
        </p:nvGrpSpPr>
        <p:grpSpPr>
          <a:xfrm>
            <a:off x="4148703" y="5732046"/>
            <a:ext cx="701992" cy="701724"/>
            <a:chOff x="7037107" y="1407878"/>
            <a:chExt cx="701992" cy="701724"/>
          </a:xfrm>
        </p:grpSpPr>
        <p:sp>
          <p:nvSpPr>
            <p:cNvPr id="13" name="Freeform 12">
              <a:extLst>
                <a:ext uri="{FF2B5EF4-FFF2-40B4-BE49-F238E27FC236}">
                  <a16:creationId xmlns:a16="http://schemas.microsoft.com/office/drawing/2014/main" id="{C319BC52-E3E8-6D0B-978F-F893998D287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39A746-9B8D-568A-ACE2-0B2F285A58DF}"/>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2AA29CAD-9128-C95A-D8C0-F1D1BFC97B0A}"/>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2" name="Group 21">
            <a:extLst>
              <a:ext uri="{FF2B5EF4-FFF2-40B4-BE49-F238E27FC236}">
                <a16:creationId xmlns:a16="http://schemas.microsoft.com/office/drawing/2014/main" id="{A8F65544-5A70-7570-2207-443B0D319CB7}"/>
              </a:ext>
            </a:extLst>
          </p:cNvPr>
          <p:cNvGrpSpPr/>
          <p:nvPr/>
        </p:nvGrpSpPr>
        <p:grpSpPr>
          <a:xfrm>
            <a:off x="4148703" y="3994826"/>
            <a:ext cx="701992" cy="701724"/>
            <a:chOff x="7037107" y="1407878"/>
            <a:chExt cx="701992" cy="701724"/>
          </a:xfrm>
        </p:grpSpPr>
        <p:sp>
          <p:nvSpPr>
            <p:cNvPr id="24" name="Freeform 23">
              <a:extLst>
                <a:ext uri="{FF2B5EF4-FFF2-40B4-BE49-F238E27FC236}">
                  <a16:creationId xmlns:a16="http://schemas.microsoft.com/office/drawing/2014/main" id="{75D74739-239B-145C-6F92-82F079650EE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0F953E1-BA57-4112-9398-8B8B2C11FAE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CF6788CF-8709-B043-55FA-4A7C25D43095}"/>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31" name="Group 30">
            <a:extLst>
              <a:ext uri="{FF2B5EF4-FFF2-40B4-BE49-F238E27FC236}">
                <a16:creationId xmlns:a16="http://schemas.microsoft.com/office/drawing/2014/main" id="{A6D2AD01-570E-BAF2-C842-7B9E00A33F6E}"/>
              </a:ext>
            </a:extLst>
          </p:cNvPr>
          <p:cNvGrpSpPr/>
          <p:nvPr/>
        </p:nvGrpSpPr>
        <p:grpSpPr>
          <a:xfrm>
            <a:off x="4148703" y="3126216"/>
            <a:ext cx="701992" cy="701724"/>
            <a:chOff x="7037107" y="1407878"/>
            <a:chExt cx="701992" cy="701724"/>
          </a:xfrm>
        </p:grpSpPr>
        <p:sp>
          <p:nvSpPr>
            <p:cNvPr id="34" name="Freeform 33">
              <a:extLst>
                <a:ext uri="{FF2B5EF4-FFF2-40B4-BE49-F238E27FC236}">
                  <a16:creationId xmlns:a16="http://schemas.microsoft.com/office/drawing/2014/main" id="{C2BDEE85-F86A-78E4-469A-E68409B42F02}"/>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BA2E6110-A222-B942-1A9A-1EA1832443F3}"/>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9" name="TextBox 38">
              <a:extLst>
                <a:ext uri="{FF2B5EF4-FFF2-40B4-BE49-F238E27FC236}">
                  <a16:creationId xmlns:a16="http://schemas.microsoft.com/office/drawing/2014/main" id="{C1659BCB-9236-3EC5-A8D5-A1837E4BD286}"/>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04</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cxnSp>
        <p:nvCxnSpPr>
          <p:cNvPr id="41" name="Straight Connector 40">
            <a:extLst>
              <a:ext uri="{FF2B5EF4-FFF2-40B4-BE49-F238E27FC236}">
                <a16:creationId xmlns:a16="http://schemas.microsoft.com/office/drawing/2014/main" id="{180118F6-D00D-5317-8A39-E6A247FD61A1}"/>
              </a:ext>
            </a:extLst>
          </p:cNvPr>
          <p:cNvCxnSpPr>
            <a:cxnSpLocks/>
          </p:cNvCxnSpPr>
          <p:nvPr/>
        </p:nvCxnSpPr>
        <p:spPr>
          <a:xfrm>
            <a:off x="4577326" y="306185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151E67-936F-B98E-E7C3-8735DB2C6ACA}"/>
              </a:ext>
            </a:extLst>
          </p:cNvPr>
          <p:cNvCxnSpPr>
            <a:cxnSpLocks/>
          </p:cNvCxnSpPr>
          <p:nvPr/>
        </p:nvCxnSpPr>
        <p:spPr>
          <a:xfrm>
            <a:off x="4577326" y="220799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1B51F7-7DD5-3C55-B7F1-03AB6C089E2B}"/>
              </a:ext>
            </a:extLst>
          </p:cNvPr>
          <p:cNvCxnSpPr>
            <a:cxnSpLocks/>
          </p:cNvCxnSpPr>
          <p:nvPr/>
        </p:nvCxnSpPr>
        <p:spPr>
          <a:xfrm>
            <a:off x="4598894" y="47990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77326" y="565830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7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14069" y="453878"/>
            <a:ext cx="3288472" cy="1965103"/>
          </a:xfrm>
        </p:spPr>
        <p:txBody>
          <a:bodyPr>
            <a:normAutofit/>
          </a:bodyPr>
          <a:lstStyle/>
          <a:p>
            <a:r>
              <a:rPr lang="en-GB" dirty="0">
                <a:solidFill>
                  <a:schemeClr val="bg1"/>
                </a:solidFill>
              </a:rPr>
              <a:t>Ηγεσία vs. Διαχείριση</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514069" y="2293871"/>
            <a:ext cx="3684497" cy="4370330"/>
          </a:xfrm>
        </p:spPr>
        <p:txBody>
          <a:bodyPr>
            <a:normAutofit/>
          </a:bodyPr>
          <a:lstStyle/>
          <a:p>
            <a:pPr marL="12700" indent="-12700">
              <a:lnSpc>
                <a:spcPts val="2280"/>
              </a:lnSpc>
              <a:spcBef>
                <a:spcPts val="0"/>
              </a:spcBef>
            </a:pPr>
            <a:r>
              <a:rPr lang="en-US" sz="2200" b="1" dirty="0">
                <a:solidFill>
                  <a:schemeClr val="bg1"/>
                </a:solidFill>
              </a:rPr>
              <a:t>Κάποιες ερωτήσεις τίθενται. </a:t>
            </a:r>
          </a:p>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Πρέπει ένας διευθυντής να είναι και ηγέτης; </a:t>
            </a:r>
          </a:p>
          <a:p>
            <a:pPr marL="342900" indent="-342900">
              <a:lnSpc>
                <a:spcPts val="2280"/>
              </a:lnSpc>
              <a:spcBef>
                <a:spcPts val="0"/>
              </a:spcBef>
              <a:buClr>
                <a:srgbClr val="EDA13E"/>
              </a:buClr>
              <a:buFont typeface="Arial" panose="020B0604020202020204" pitchFamily="34" charset="0"/>
              <a:buChar char="•"/>
            </a:pPr>
            <a:r>
              <a:rPr lang="en-US" sz="2200" dirty="0">
                <a:solidFill>
                  <a:schemeClr val="bg1"/>
                </a:solidFill>
              </a:rPr>
              <a:t>Πρέπει ένας ηγέτης να είναι και διευθυντής; </a:t>
            </a:r>
          </a:p>
          <a:p>
            <a:pPr marL="12700" indent="-12700">
              <a:lnSpc>
                <a:spcPts val="2280"/>
              </a:lnSpc>
              <a:spcBef>
                <a:spcPts val="0"/>
              </a:spcBef>
            </a:pPr>
            <a:endParaRPr lang="en-US" sz="2200" dirty="0">
              <a:solidFill>
                <a:schemeClr val="bg1"/>
              </a:solidFill>
            </a:endParaRPr>
          </a:p>
          <a:p>
            <a:pPr marL="12700" indent="-12700">
              <a:lnSpc>
                <a:spcPts val="2280"/>
              </a:lnSpc>
              <a:spcBef>
                <a:spcPts val="0"/>
              </a:spcBef>
            </a:pPr>
            <a:r>
              <a:rPr lang="en-US" sz="2200" dirty="0">
                <a:solidFill>
                  <a:schemeClr val="bg1"/>
                </a:solidFill>
              </a:rPr>
              <a:t>Είναι δυνατόν να είσαι αφεντικό σε μια εταιρεία χωρίς να είσαι ηγέτης. Οι διευθυντές διορίζονται, αλλά οι ηγέτες μπορεί να διοριστούν ή να αναδειχθούν.</a:t>
            </a:r>
          </a:p>
        </p:txBody>
      </p:sp>
      <p:sp>
        <p:nvSpPr>
          <p:cNvPr id="4" name="Rectangle 3">
            <a:extLst>
              <a:ext uri="{FF2B5EF4-FFF2-40B4-BE49-F238E27FC236}">
                <a16:creationId xmlns:a16="http://schemas.microsoft.com/office/drawing/2014/main" id="{D471AC1A-B17C-908B-5B71-30E440AD085B}"/>
              </a:ext>
            </a:extLst>
          </p:cNvPr>
          <p:cNvSpPr/>
          <p:nvPr/>
        </p:nvSpPr>
        <p:spPr>
          <a:xfrm>
            <a:off x="514069" y="18516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Hexagon 1">
            <a:extLst>
              <a:ext uri="{FF2B5EF4-FFF2-40B4-BE49-F238E27FC236}">
                <a16:creationId xmlns:a16="http://schemas.microsoft.com/office/drawing/2014/main" id="{4EE3691B-00E7-F7DA-5EE1-B613982CB47F}"/>
              </a:ext>
            </a:extLst>
          </p:cNvPr>
          <p:cNvSpPr/>
          <p:nvPr/>
        </p:nvSpPr>
        <p:spPr>
          <a:xfrm>
            <a:off x="4291063" y="453878"/>
            <a:ext cx="1448335" cy="1248564"/>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387510" y="850275"/>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Hexagon 2">
            <a:extLst>
              <a:ext uri="{FF2B5EF4-FFF2-40B4-BE49-F238E27FC236}">
                <a16:creationId xmlns:a16="http://schemas.microsoft.com/office/drawing/2014/main" id="{9F49E895-6B88-4B58-C880-33AC09C55E05}"/>
              </a:ext>
            </a:extLst>
          </p:cNvPr>
          <p:cNvSpPr/>
          <p:nvPr/>
        </p:nvSpPr>
        <p:spPr>
          <a:xfrm>
            <a:off x="4335887" y="3447222"/>
            <a:ext cx="1448335" cy="1248564"/>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5443584" y="3766704"/>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217518" y="689242"/>
            <a:ext cx="5460413" cy="57711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Διαχείριση - Η </a:t>
            </a:r>
            <a:r>
              <a:rPr lang="en-GB" sz="1800" dirty="0">
                <a:solidFill>
                  <a:srgbClr val="F16924"/>
                </a:solidFill>
                <a:latin typeface="+mn-lt"/>
                <a:ea typeface="Open Sans Light" panose="020B0306030504020204" pitchFamily="34" charset="0"/>
                <a:cs typeface="Open Sans Light" panose="020B0306030504020204" pitchFamily="34" charset="0"/>
              </a:rPr>
              <a:t>διαχείριση αφορά την αντιμετώπιση της πολυπλοκότητας</a:t>
            </a:r>
            <a:br>
              <a:rPr lang="en-GB" sz="1800" dirty="0">
                <a:solidFill>
                  <a:srgbClr val="F16924"/>
                </a:solidFill>
                <a:latin typeface="+mn-lt"/>
                <a:ea typeface="Open Sans Light" panose="020B0306030504020204" pitchFamily="34" charset="0"/>
                <a:cs typeface="Open Sans Light" panose="020B0306030504020204" pitchFamily="34" charset="0"/>
              </a:rPr>
            </a:br>
            <a:endParaRPr lang="en-GB" sz="6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Οι μάνατζερ εξαρτώνται από την εξουσία που τους δίνει η θέση τους για να κατευθύνουν τους υφισταμένους τους. Οι ηγέτες είναι σε θέση να επηρεάζουν τους οπαδούς τους πέρα από την επίσημη εξουσία τους. Οι μάνατζερ είναι άνθρωποι που κάνουν τα πράγματα σωστά και οι ηγέτες είναι άνθρωποι που κάνουν το σωστό.</a:t>
            </a:r>
          </a:p>
          <a:p>
            <a:pPr algn="l">
              <a:lnSpc>
                <a:spcPct val="100000"/>
              </a:lnSpc>
              <a:spcBef>
                <a:spcPts val="0"/>
              </a:spcBef>
              <a:buClr>
                <a:srgbClr val="F16924"/>
              </a:buClr>
            </a:pPr>
            <a:endParaRPr lang="en-GB" sz="14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Ηγεσία - </a:t>
            </a:r>
            <a:r>
              <a:rPr lang="en-GB" sz="1800" dirty="0">
                <a:solidFill>
                  <a:srgbClr val="F16924"/>
                </a:solidFill>
                <a:latin typeface="+mn-lt"/>
                <a:ea typeface="Open Sans Light" panose="020B0306030504020204" pitchFamily="34" charset="0"/>
                <a:cs typeface="Open Sans Light" panose="020B0306030504020204" pitchFamily="34" charset="0"/>
              </a:rPr>
              <a:t>Η ηγεσία αφορά την αντιμετώπιση της αλλαγής</a:t>
            </a:r>
          </a:p>
          <a:p>
            <a:pPr algn="l">
              <a:lnSpc>
                <a:spcPct val="100000"/>
              </a:lnSpc>
              <a:spcBef>
                <a:spcPts val="0"/>
              </a:spcBef>
              <a:buClr>
                <a:srgbClr val="F16924"/>
              </a:buClr>
            </a:pPr>
            <a:endParaRPr lang="en-GB" sz="600"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Η ηγεσία και η διαχείριση πρέπει να συμβαδίζουν. Δεν είναι το ίδιο πράγμα. Αλλά είναι αναγκαστικά συνδεδεμένα και συμπληρωματικά. Οποιαδήποτε προσπάθεια διαχωρισμού των δύο είναι πιθανό να προκαλέσει περισσότερα προβλήματα από όσα λύνει. Ένας καλός διευθυντής πρέπει να διαθέτει ηγετικές ικανότητες.</a:t>
            </a:r>
          </a:p>
        </p:txBody>
      </p:sp>
      <p:grpSp>
        <p:nvGrpSpPr>
          <p:cNvPr id="13" name="Graphic 2">
            <a:extLst>
              <a:ext uri="{FF2B5EF4-FFF2-40B4-BE49-F238E27FC236}">
                <a16:creationId xmlns:a16="http://schemas.microsoft.com/office/drawing/2014/main" id="{E961CD0D-4EEE-ABF1-EEAA-DA7EECA3E785}"/>
              </a:ext>
            </a:extLst>
          </p:cNvPr>
          <p:cNvGrpSpPr/>
          <p:nvPr/>
        </p:nvGrpSpPr>
        <p:grpSpPr>
          <a:xfrm>
            <a:off x="4592261" y="618690"/>
            <a:ext cx="885534" cy="895928"/>
            <a:chOff x="7190753" y="5365577"/>
            <a:chExt cx="745522" cy="754273"/>
          </a:xfrm>
          <a:solidFill>
            <a:schemeClr val="bg1"/>
          </a:solidFill>
        </p:grpSpPr>
        <p:sp>
          <p:nvSpPr>
            <p:cNvPr id="14" name="Freeform 13">
              <a:extLst>
                <a:ext uri="{FF2B5EF4-FFF2-40B4-BE49-F238E27FC236}">
                  <a16:creationId xmlns:a16="http://schemas.microsoft.com/office/drawing/2014/main" id="{E590E24C-0692-0C7D-FF46-ED01E8F0385F}"/>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89F2A34-23D6-D026-307C-516AF0018D6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033F752E-18EF-47F2-2856-12E45E8F2E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8607BB9-18C3-53B6-36F3-DD2D9E24FFC1}"/>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05E4673A-5E6C-0982-DE18-6B8E69031577}"/>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6FA69C75-1577-5BD5-67CC-05D2E6F41F2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90DBBD-6B6A-C144-A894-0C9D0B16E04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61B9871-8962-3A41-BDBE-B3CC5AE36BC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A28D0-8920-1947-063C-85926D44B1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1CC53FC6-C9B0-2E7B-0BAF-115C689F1758}"/>
              </a:ext>
            </a:extLst>
          </p:cNvPr>
          <p:cNvGrpSpPr/>
          <p:nvPr/>
        </p:nvGrpSpPr>
        <p:grpSpPr>
          <a:xfrm>
            <a:off x="4643414" y="3587765"/>
            <a:ext cx="856994" cy="865193"/>
            <a:chOff x="6582714" y="331356"/>
            <a:chExt cx="1146476" cy="1157445"/>
          </a:xfrm>
          <a:solidFill>
            <a:schemeClr val="bg1"/>
          </a:solidFill>
        </p:grpSpPr>
        <p:sp>
          <p:nvSpPr>
            <p:cNvPr id="30" name="Freeform 29">
              <a:extLst>
                <a:ext uri="{FF2B5EF4-FFF2-40B4-BE49-F238E27FC236}">
                  <a16:creationId xmlns:a16="http://schemas.microsoft.com/office/drawing/2014/main" id="{8D40CBDB-4769-85F4-4E69-C030F5432799}"/>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EA9142-E4D1-A420-57B5-EEAB322D8D03}"/>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7A788D-82DD-46BB-116F-58FB1FF12C73}"/>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A7D163C-CB3F-F553-1A7E-FC9A05DC95B2}"/>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9D7EF5E-E12F-6A8C-BFF0-175AA3E0D8FE}"/>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58C0D4-4328-EA26-FE75-3FA33442E207}"/>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7357C91-B5CD-9AEF-ADF4-D1351707F9C7}"/>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A12F681-0540-6C38-2632-A78F27B32228}"/>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51983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D87A7D1E-D4DF-A713-6129-67A72ADE7D43}"/>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817" r="1817"/>
          <a:stretch>
            <a:fillRect/>
          </a:stretch>
        </p:blipFill>
        <p:spPr/>
      </p:pic>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734714" y="642971"/>
            <a:ext cx="5002409" cy="2103475"/>
          </a:xfrm>
        </p:spPr>
        <p:txBody>
          <a:bodyPr>
            <a:normAutofit/>
          </a:bodyPr>
          <a:lstStyle/>
          <a:p>
            <a:r>
              <a:rPr lang="en-GB" dirty="0"/>
              <a:t>Ηγεσία vs. Διαχείριση</a:t>
            </a:r>
          </a:p>
        </p:txBody>
      </p:sp>
      <p:sp>
        <p:nvSpPr>
          <p:cNvPr id="28" name="Rechteck 27">
            <a:extLst>
              <a:ext uri="{FF2B5EF4-FFF2-40B4-BE49-F238E27FC236}">
                <a16:creationId xmlns:a16="http://schemas.microsoft.com/office/drawing/2014/main" id="{98670D1F-3C08-4A05-AA8F-091E4EC900BD}"/>
              </a:ext>
            </a:extLst>
          </p:cNvPr>
          <p:cNvSpPr/>
          <p:nvPr/>
        </p:nvSpPr>
        <p:spPr>
          <a:xfrm>
            <a:off x="468998" y="5918697"/>
            <a:ext cx="11723002" cy="307888"/>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Πηγή: John Kotter| YouTube: </a:t>
            </a:r>
            <a:r>
              <a:rPr lang="en-GB" sz="2200" dirty="0">
                <a:solidFill>
                  <a:srgbClr val="595959"/>
                </a:solidFill>
                <a:hlinkClick r:id="rId7">
                  <a:extLst>
                    <a:ext uri="{A12FA001-AC4F-418D-AE19-62706E023703}">
                      <ahyp:hlinkClr xmlns:ahyp="http://schemas.microsoft.com/office/drawing/2018/hyperlinkcolor" val="tx"/>
                    </a:ext>
                  </a:extLst>
                </a:hlinkClick>
              </a:rPr>
              <a:t>https://www.youtube.com/watch?v=SEfgCqnMl5E&amp;t=198s</a:t>
            </a:r>
            <a:endParaRPr lang="en-GB" sz="2200" dirty="0">
              <a:solidFill>
                <a:srgbClr val="595959"/>
              </a:solidFill>
            </a:endParaRPr>
          </a:p>
        </p:txBody>
      </p:sp>
      <p:sp>
        <p:nvSpPr>
          <p:cNvPr id="5" name="TextBox 4">
            <a:extLst>
              <a:ext uri="{FF2B5EF4-FFF2-40B4-BE49-F238E27FC236}">
                <a16:creationId xmlns:a16="http://schemas.microsoft.com/office/drawing/2014/main" id="{4BA2EA5A-F519-407D-B405-5D273E8083C7}"/>
              </a:ext>
            </a:extLst>
          </p:cNvPr>
          <p:cNvSpPr txBox="1"/>
          <p:nvPr/>
        </p:nvSpPr>
        <p:spPr>
          <a:xfrm>
            <a:off x="520617" y="3110081"/>
            <a:ext cx="3756415" cy="1785104"/>
          </a:xfrm>
          <a:prstGeom prst="rect">
            <a:avLst/>
          </a:prstGeom>
          <a:noFill/>
        </p:spPr>
        <p:txBody>
          <a:bodyPr wrap="square" rtlCol="0">
            <a:spAutoFit/>
          </a:bodyPr>
          <a:lstStyle/>
          <a:p>
            <a:pPr algn="l"/>
            <a:r>
              <a:rPr lang="en-GB" sz="2200" b="0" i="0" dirty="0">
                <a:solidFill>
                  <a:schemeClr val="bg1"/>
                </a:solidFill>
                <a:effectLst/>
                <a:highlight>
                  <a:srgbClr val="F16924"/>
                </a:highlight>
              </a:rPr>
              <a:t> ΔΕΙΤΕ</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pPr algn="l"/>
            <a:r>
              <a:rPr lang="en-GB" sz="2200" b="0" i="0" dirty="0">
                <a:solidFill>
                  <a:srgbClr val="595959"/>
                </a:solidFill>
                <a:effectLst/>
              </a:rPr>
              <a:t>Η άποψη του </a:t>
            </a:r>
            <a:r>
              <a:rPr lang="en-GB" sz="2200" b="1" i="0" dirty="0" err="1">
                <a:solidFill>
                  <a:srgbClr val="595959"/>
                </a:solidFill>
                <a:effectLst/>
              </a:rPr>
              <a:t>Dr. </a:t>
            </a:r>
            <a:r>
              <a:rPr lang="en-GB" sz="2200" b="1" i="0" dirty="0">
                <a:solidFill>
                  <a:srgbClr val="595959"/>
                </a:solidFill>
                <a:effectLst/>
              </a:rPr>
              <a:t>John Kotter </a:t>
            </a:r>
            <a:r>
              <a:rPr lang="en-GB" sz="2200" b="0" i="0" dirty="0">
                <a:solidFill>
                  <a:srgbClr val="595959"/>
                </a:solidFill>
                <a:effectLst/>
              </a:rPr>
              <a:t>σχετικά με τις βασικές διαφορές μεταξύ ηγεσίας και διοίκησης</a:t>
            </a:r>
          </a:p>
        </p:txBody>
      </p:sp>
      <p:sp>
        <p:nvSpPr>
          <p:cNvPr id="9" name="Oval 8">
            <a:extLst>
              <a:ext uri="{FF2B5EF4-FFF2-40B4-BE49-F238E27FC236}">
                <a16:creationId xmlns:a16="http://schemas.microsoft.com/office/drawing/2014/main" id="{9C635362-892D-BEDB-2ADC-F5769AF78447}"/>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ΚΛΙΚ ΓΙΑ ΝΑ </a:t>
            </a:r>
            <a:r>
              <a:rPr lang="en-US" sz="2200" b="1" dirty="0">
                <a:solidFill>
                  <a:schemeClr val="bg1"/>
                </a:solidFill>
                <a:hlinkClick r:id="rId7">
                  <a:extLst>
                    <a:ext uri="{A12FA001-AC4F-418D-AE19-62706E023703}">
                      <ahyp:hlinkClr xmlns:ahyp="http://schemas.microsoft.com/office/drawing/2018/hyperlinkcolor" val="tx"/>
                    </a:ext>
                  </a:extLst>
                </a:hlinkClick>
              </a:rPr>
              <a:t>ΠΑΡΑΚΟΛΟΥΘΉΣΕΤΕ</a:t>
            </a:r>
            <a:endParaRPr lang="en-US" sz="2200" b="1" dirty="0">
              <a:solidFill>
                <a:schemeClr val="bg1"/>
              </a:solidFill>
            </a:endParaRPr>
          </a:p>
        </p:txBody>
      </p:sp>
      <p:sp>
        <p:nvSpPr>
          <p:cNvPr id="10" name="Rectangle 9">
            <a:extLst>
              <a:ext uri="{FF2B5EF4-FFF2-40B4-BE49-F238E27FC236}">
                <a16:creationId xmlns:a16="http://schemas.microsoft.com/office/drawing/2014/main" id="{1490067A-04ED-1D8C-7FF5-90ACE972BEDF}"/>
              </a:ext>
            </a:extLst>
          </p:cNvPr>
          <p:cNvSpPr/>
          <p:nvPr/>
        </p:nvSpPr>
        <p:spPr>
          <a:xfrm>
            <a:off x="734714" y="1989501"/>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2397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30578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542452"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Δεν υπάρχει συνταγή επιτυχίας για τη διαχείριση μιας εταιρείας σε κρίση. Εάν δεν υπάρχει η "μία και μοναδική" σωστή απόφαση, ο στόχος πρέπει να είναι η εξεύρεση της αρκετά καλής λύσης. Αυτό οδηγεί αναπόφευκτα στο πρόβλημα για τους μάνατζερ να πρέπει να υπηρετήσουν στο "προσκήνιο" προφανείς προσδοκίες και ανάγκες της εταιρείας και των εργαζομένων για ασφάλεια και προσανατολισμό, οι οποίες από μόνες τους δημιουργούν αρκετή πίεση.  Επιπλέον, η κρίση στην "πίσω σκηνή" απαιτεί από τους διευθυντές να αντιμετωπίσουν αντιφάσεις, αβεβαιότητες, διλήμματα και προσωπικές επιθυμίες και φόβους.</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72001" y="344177"/>
            <a:ext cx="2977338"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rPr>
              <a:t>Ηγεσία στην κρίση - Ανθεκτικότητα αντί για αποτελεσματικότητα</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077450" y="1568177"/>
            <a:ext cx="24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Shape 24605">
            <a:extLst>
              <a:ext uri="{FF2B5EF4-FFF2-40B4-BE49-F238E27FC236}">
                <a16:creationId xmlns:a16="http://schemas.microsoft.com/office/drawing/2014/main" id="{79653D1F-8424-FEFE-4627-13492D8AC69F}"/>
              </a:ext>
            </a:extLst>
          </p:cNvPr>
          <p:cNvSpPr/>
          <p:nvPr/>
        </p:nvSpPr>
        <p:spPr>
          <a:xfrm>
            <a:off x="4318070" y="5882127"/>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 name="Shape 24606">
            <a:extLst>
              <a:ext uri="{FF2B5EF4-FFF2-40B4-BE49-F238E27FC236}">
                <a16:creationId xmlns:a16="http://schemas.microsoft.com/office/drawing/2014/main" id="{D5922071-A0A7-588F-8389-463EA2AA900B}"/>
              </a:ext>
            </a:extLst>
          </p:cNvPr>
          <p:cNvSpPr/>
          <p:nvPr/>
        </p:nvSpPr>
        <p:spPr>
          <a:xfrm rot="1560000">
            <a:off x="4455465" y="4620095"/>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 name="Shape 24607">
            <a:extLst>
              <a:ext uri="{FF2B5EF4-FFF2-40B4-BE49-F238E27FC236}">
                <a16:creationId xmlns:a16="http://schemas.microsoft.com/office/drawing/2014/main" id="{D81137A5-620B-30E4-5B1D-862665569BA3}"/>
              </a:ext>
            </a:extLst>
          </p:cNvPr>
          <p:cNvSpPr/>
          <p:nvPr/>
        </p:nvSpPr>
        <p:spPr>
          <a:xfrm rot="1560000">
            <a:off x="4898757" y="453790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 name="Shape 24608">
            <a:extLst>
              <a:ext uri="{FF2B5EF4-FFF2-40B4-BE49-F238E27FC236}">
                <a16:creationId xmlns:a16="http://schemas.microsoft.com/office/drawing/2014/main" id="{C2F04A93-003C-0008-FCD5-31FEE66AE3C0}"/>
              </a:ext>
            </a:extLst>
          </p:cNvPr>
          <p:cNvSpPr/>
          <p:nvPr/>
        </p:nvSpPr>
        <p:spPr>
          <a:xfrm rot="1560000">
            <a:off x="4941943" y="4546480"/>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 name="Shape 24605">
            <a:extLst>
              <a:ext uri="{FF2B5EF4-FFF2-40B4-BE49-F238E27FC236}">
                <a16:creationId xmlns:a16="http://schemas.microsoft.com/office/drawing/2014/main" id="{C3E78A03-5E65-1118-259D-2EFBFFE1CC4C}"/>
              </a:ext>
            </a:extLst>
          </p:cNvPr>
          <p:cNvSpPr/>
          <p:nvPr/>
        </p:nvSpPr>
        <p:spPr>
          <a:xfrm>
            <a:off x="5224709" y="591270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 name="Shape 24606">
            <a:extLst>
              <a:ext uri="{FF2B5EF4-FFF2-40B4-BE49-F238E27FC236}">
                <a16:creationId xmlns:a16="http://schemas.microsoft.com/office/drawing/2014/main" id="{A845EB47-81D6-2367-DD2D-7205B68C022E}"/>
              </a:ext>
            </a:extLst>
          </p:cNvPr>
          <p:cNvSpPr/>
          <p:nvPr/>
        </p:nvSpPr>
        <p:spPr>
          <a:xfrm rot="1560000">
            <a:off x="5362103" y="465067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8" name="Shape 24607">
            <a:extLst>
              <a:ext uri="{FF2B5EF4-FFF2-40B4-BE49-F238E27FC236}">
                <a16:creationId xmlns:a16="http://schemas.microsoft.com/office/drawing/2014/main" id="{74EED13D-6856-FDF3-4B2C-79E0822CC915}"/>
              </a:ext>
            </a:extLst>
          </p:cNvPr>
          <p:cNvSpPr/>
          <p:nvPr/>
        </p:nvSpPr>
        <p:spPr>
          <a:xfrm rot="1560000">
            <a:off x="5805395" y="456848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 name="Shape 24608">
            <a:extLst>
              <a:ext uri="{FF2B5EF4-FFF2-40B4-BE49-F238E27FC236}">
                <a16:creationId xmlns:a16="http://schemas.microsoft.com/office/drawing/2014/main" id="{83C3FF9D-19E6-F507-A412-49717B7B608F}"/>
              </a:ext>
            </a:extLst>
          </p:cNvPr>
          <p:cNvSpPr/>
          <p:nvPr/>
        </p:nvSpPr>
        <p:spPr>
          <a:xfrm rot="1560000">
            <a:off x="5848581" y="457706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0" name="Shape 24581">
            <a:extLst>
              <a:ext uri="{FF2B5EF4-FFF2-40B4-BE49-F238E27FC236}">
                <a16:creationId xmlns:a16="http://schemas.microsoft.com/office/drawing/2014/main" id="{4B769672-512C-BCDE-BD72-8B5845A2E4B9}"/>
              </a:ext>
            </a:extLst>
          </p:cNvPr>
          <p:cNvSpPr/>
          <p:nvPr/>
        </p:nvSpPr>
        <p:spPr>
          <a:xfrm>
            <a:off x="8793993"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 name="Shape 24582">
            <a:extLst>
              <a:ext uri="{FF2B5EF4-FFF2-40B4-BE49-F238E27FC236}">
                <a16:creationId xmlns:a16="http://schemas.microsoft.com/office/drawing/2014/main" id="{40DEE60E-9C75-3651-3EF5-97B54C712673}"/>
              </a:ext>
            </a:extLst>
          </p:cNvPr>
          <p:cNvSpPr/>
          <p:nvPr/>
        </p:nvSpPr>
        <p:spPr>
          <a:xfrm>
            <a:off x="8821848" y="4648372"/>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2" name="Shape 24583">
            <a:extLst>
              <a:ext uri="{FF2B5EF4-FFF2-40B4-BE49-F238E27FC236}">
                <a16:creationId xmlns:a16="http://schemas.microsoft.com/office/drawing/2014/main" id="{98060724-580C-6079-5D89-2A52447F327E}"/>
              </a:ext>
            </a:extLst>
          </p:cNvPr>
          <p:cNvSpPr/>
          <p:nvPr/>
        </p:nvSpPr>
        <p:spPr>
          <a:xfrm>
            <a:off x="8813079"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24584">
            <a:extLst>
              <a:ext uri="{FF2B5EF4-FFF2-40B4-BE49-F238E27FC236}">
                <a16:creationId xmlns:a16="http://schemas.microsoft.com/office/drawing/2014/main" id="{41830227-B52E-9E4A-C3D8-D3E40899776C}"/>
              </a:ext>
            </a:extLst>
          </p:cNvPr>
          <p:cNvSpPr/>
          <p:nvPr/>
        </p:nvSpPr>
        <p:spPr>
          <a:xfrm>
            <a:off x="929040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4" name="Shape 24593">
            <a:extLst>
              <a:ext uri="{FF2B5EF4-FFF2-40B4-BE49-F238E27FC236}">
                <a16:creationId xmlns:a16="http://schemas.microsoft.com/office/drawing/2014/main" id="{E7DD5A71-A84D-D9C0-6820-C93BDDCCA920}"/>
              </a:ext>
            </a:extLst>
          </p:cNvPr>
          <p:cNvSpPr/>
          <p:nvPr/>
        </p:nvSpPr>
        <p:spPr>
          <a:xfrm>
            <a:off x="975145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id="{C5E103D1-8B56-F02A-CC05-257061D34D88}"/>
              </a:ext>
            </a:extLst>
          </p:cNvPr>
          <p:cNvSpPr/>
          <p:nvPr/>
        </p:nvSpPr>
        <p:spPr>
          <a:xfrm>
            <a:off x="9779315"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id="{A592BD3B-8F8F-2B94-026F-0858B41067AE}"/>
              </a:ext>
            </a:extLst>
          </p:cNvPr>
          <p:cNvSpPr/>
          <p:nvPr/>
        </p:nvSpPr>
        <p:spPr>
          <a:xfrm>
            <a:off x="9770548"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596">
            <a:extLst>
              <a:ext uri="{FF2B5EF4-FFF2-40B4-BE49-F238E27FC236}">
                <a16:creationId xmlns:a16="http://schemas.microsoft.com/office/drawing/2014/main" id="{84B81534-838E-D7E0-07FA-4B5B77A2CFA9}"/>
              </a:ext>
            </a:extLst>
          </p:cNvPr>
          <p:cNvSpPr/>
          <p:nvPr/>
        </p:nvSpPr>
        <p:spPr>
          <a:xfrm>
            <a:off x="1024787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6" name="Shape 24605">
            <a:extLst>
              <a:ext uri="{FF2B5EF4-FFF2-40B4-BE49-F238E27FC236}">
                <a16:creationId xmlns:a16="http://schemas.microsoft.com/office/drawing/2014/main" id="{45F999A2-E2B7-5703-A09B-503873C09918}"/>
              </a:ext>
            </a:extLst>
          </p:cNvPr>
          <p:cNvSpPr/>
          <p:nvPr/>
        </p:nvSpPr>
        <p:spPr>
          <a:xfrm>
            <a:off x="6136450" y="589532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24606">
            <a:extLst>
              <a:ext uri="{FF2B5EF4-FFF2-40B4-BE49-F238E27FC236}">
                <a16:creationId xmlns:a16="http://schemas.microsoft.com/office/drawing/2014/main" id="{2DA730C7-DF7D-97F9-A682-42D1DDA4E316}"/>
              </a:ext>
            </a:extLst>
          </p:cNvPr>
          <p:cNvSpPr/>
          <p:nvPr/>
        </p:nvSpPr>
        <p:spPr>
          <a:xfrm rot="1560000">
            <a:off x="6273844" y="463329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6" name="Shape 24607">
            <a:extLst>
              <a:ext uri="{FF2B5EF4-FFF2-40B4-BE49-F238E27FC236}">
                <a16:creationId xmlns:a16="http://schemas.microsoft.com/office/drawing/2014/main" id="{52FF6AB0-5946-5B1D-3CF2-A650DB5DDAED}"/>
              </a:ext>
            </a:extLst>
          </p:cNvPr>
          <p:cNvSpPr/>
          <p:nvPr/>
        </p:nvSpPr>
        <p:spPr>
          <a:xfrm rot="1560000">
            <a:off x="6717136" y="4551109"/>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7" name="Shape 24608">
            <a:extLst>
              <a:ext uri="{FF2B5EF4-FFF2-40B4-BE49-F238E27FC236}">
                <a16:creationId xmlns:a16="http://schemas.microsoft.com/office/drawing/2014/main" id="{73A526BA-9B5C-3D1E-BE29-2F2FA44FFBC7}"/>
              </a:ext>
            </a:extLst>
          </p:cNvPr>
          <p:cNvSpPr/>
          <p:nvPr/>
        </p:nvSpPr>
        <p:spPr>
          <a:xfrm rot="1560000">
            <a:off x="6760323" y="455968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8" name="Shape 24617">
            <a:extLst>
              <a:ext uri="{FF2B5EF4-FFF2-40B4-BE49-F238E27FC236}">
                <a16:creationId xmlns:a16="http://schemas.microsoft.com/office/drawing/2014/main" id="{4F09560F-A34E-85A0-666C-C31B0D93DCEC}"/>
              </a:ext>
            </a:extLst>
          </p:cNvPr>
          <p:cNvSpPr/>
          <p:nvPr/>
        </p:nvSpPr>
        <p:spPr>
          <a:xfrm>
            <a:off x="754617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24618">
            <a:extLst>
              <a:ext uri="{FF2B5EF4-FFF2-40B4-BE49-F238E27FC236}">
                <a16:creationId xmlns:a16="http://schemas.microsoft.com/office/drawing/2014/main" id="{7D298130-890F-37E2-15DA-7B1721BC5001}"/>
              </a:ext>
            </a:extLst>
          </p:cNvPr>
          <p:cNvSpPr/>
          <p:nvPr/>
        </p:nvSpPr>
        <p:spPr>
          <a:xfrm>
            <a:off x="7574034"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0" name="Shape 24619">
            <a:extLst>
              <a:ext uri="{FF2B5EF4-FFF2-40B4-BE49-F238E27FC236}">
                <a16:creationId xmlns:a16="http://schemas.microsoft.com/office/drawing/2014/main" id="{6E54CFFC-4095-9253-F80C-A088FC6BFBA8}"/>
              </a:ext>
            </a:extLst>
          </p:cNvPr>
          <p:cNvSpPr/>
          <p:nvPr/>
        </p:nvSpPr>
        <p:spPr>
          <a:xfrm>
            <a:off x="7565205" y="4430193"/>
            <a:ext cx="715972"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1" name="Shape 24620">
            <a:extLst>
              <a:ext uri="{FF2B5EF4-FFF2-40B4-BE49-F238E27FC236}">
                <a16:creationId xmlns:a16="http://schemas.microsoft.com/office/drawing/2014/main" id="{B601AF25-C8AA-D377-8820-8967B72139FF}"/>
              </a:ext>
            </a:extLst>
          </p:cNvPr>
          <p:cNvSpPr/>
          <p:nvPr/>
        </p:nvSpPr>
        <p:spPr>
          <a:xfrm>
            <a:off x="8042594"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77" name="TextBox 60">
            <a:extLst>
              <a:ext uri="{FF2B5EF4-FFF2-40B4-BE49-F238E27FC236}">
                <a16:creationId xmlns:a16="http://schemas.microsoft.com/office/drawing/2014/main" id="{2AEA4A5D-822C-60ED-5F2D-3FCBCF9F2853}"/>
              </a:ext>
            </a:extLst>
          </p:cNvPr>
          <p:cNvSpPr txBox="1"/>
          <p:nvPr/>
        </p:nvSpPr>
        <p:spPr>
          <a:xfrm rot="16200000">
            <a:off x="6938495" y="5424036"/>
            <a:ext cx="1756120" cy="400110"/>
          </a:xfrm>
          <a:prstGeom prst="rect">
            <a:avLst/>
          </a:prstGeom>
          <a:noFill/>
        </p:spPr>
        <p:txBody>
          <a:bodyPr wrap="square" rtlCol="0" anchor="b" anchorCtr="0">
            <a:spAutoFit/>
          </a:bodyPr>
          <a:lstStyle/>
          <a:p>
            <a:pPr algn="ctr"/>
            <a:r>
              <a:rPr lang="en-GB" sz="2000" b="1" dirty="0">
                <a:solidFill>
                  <a:schemeClr val="bg1"/>
                </a:solidFill>
                <a:ea typeface="League Spartan" charset="0"/>
                <a:cs typeface="Poppins SemiBold" pitchFamily="2" charset="77"/>
              </a:rPr>
              <a:t>ΗΓΕΣΙΑ</a:t>
            </a:r>
          </a:p>
        </p:txBody>
      </p:sp>
      <p:grpSp>
        <p:nvGrpSpPr>
          <p:cNvPr id="79" name="Group 78">
            <a:extLst>
              <a:ext uri="{FF2B5EF4-FFF2-40B4-BE49-F238E27FC236}">
                <a16:creationId xmlns:a16="http://schemas.microsoft.com/office/drawing/2014/main" id="{F2225E74-FAE1-E3D0-1627-A3CD44F20396}"/>
              </a:ext>
            </a:extLst>
          </p:cNvPr>
          <p:cNvGrpSpPr/>
          <p:nvPr/>
        </p:nvGrpSpPr>
        <p:grpSpPr>
          <a:xfrm>
            <a:off x="7465935" y="3295236"/>
            <a:ext cx="925001" cy="925018"/>
            <a:chOff x="8736336" y="773976"/>
            <a:chExt cx="925001" cy="925018"/>
          </a:xfrm>
          <a:solidFill>
            <a:srgbClr val="595959"/>
          </a:solidFill>
        </p:grpSpPr>
        <p:grpSp>
          <p:nvGrpSpPr>
            <p:cNvPr id="80" name="Graphic 2">
              <a:extLst>
                <a:ext uri="{FF2B5EF4-FFF2-40B4-BE49-F238E27FC236}">
                  <a16:creationId xmlns:a16="http://schemas.microsoft.com/office/drawing/2014/main" id="{20747221-99D5-B1FC-9275-7B5B79226E52}"/>
                </a:ext>
              </a:extLst>
            </p:cNvPr>
            <p:cNvGrpSpPr/>
            <p:nvPr/>
          </p:nvGrpSpPr>
          <p:grpSpPr>
            <a:xfrm>
              <a:off x="8736336" y="773976"/>
              <a:ext cx="925001" cy="925018"/>
              <a:chOff x="8736336" y="773976"/>
              <a:chExt cx="925001" cy="925018"/>
            </a:xfrm>
            <a:grpFill/>
          </p:grpSpPr>
          <p:sp>
            <p:nvSpPr>
              <p:cNvPr id="83" name="Freeform 82">
                <a:extLst>
                  <a:ext uri="{FF2B5EF4-FFF2-40B4-BE49-F238E27FC236}">
                    <a16:creationId xmlns:a16="http://schemas.microsoft.com/office/drawing/2014/main" id="{CFB2EAC2-3F29-C9FA-FB8E-4B0DEB853EC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44B0B119-4BD3-F775-7A9B-20557F0EF20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F4B7303A-87C1-9543-2FE4-AD8C1776C9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E21C665-2D5A-ABE4-CF58-3FCEF4D06BF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CA187EB1-D7DD-3036-150F-8503153BF4FB}"/>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63B72C1-7698-CA4D-49F8-FD9B8FDA103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8DDFDD2E-0E5B-F514-9595-74999CFD35E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1" name="Freeform 80">
              <a:extLst>
                <a:ext uri="{FF2B5EF4-FFF2-40B4-BE49-F238E27FC236}">
                  <a16:creationId xmlns:a16="http://schemas.microsoft.com/office/drawing/2014/main" id="{6023B845-2CBD-8B9E-23B7-80767CFDCDB2}"/>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E93457C0-2EFA-CCAB-8B26-2CC0C69D0149}"/>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4560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2937377"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Επάρκεια ηγεσίας σε κρίσεις</a:t>
            </a:r>
          </a:p>
          <a:p>
            <a:endParaRPr lang="en-US" dirty="0">
              <a:solidFill>
                <a:schemeClr val="bg1"/>
              </a:solidFill>
            </a:endParaRPr>
          </a:p>
          <a:p>
            <a:pPr>
              <a:lnSpc>
                <a:spcPts val="2240"/>
              </a:lnSpc>
              <a:spcBef>
                <a:spcPts val="0"/>
              </a:spcBef>
            </a:pPr>
            <a:r>
              <a:rPr lang="en-US" sz="2200" dirty="0">
                <a:solidFill>
                  <a:schemeClr val="bg1"/>
                </a:solidFill>
              </a:rPr>
              <a:t>Η διαχείριση κρίσεων απαιτεί κυρίαρχες και γρήγορες αποφάσεις. Αυτό οφείλεται στο γεγονός ότι τα συνήθη πρότυπα </a:t>
            </a:r>
            <a:r>
              <a:rPr lang="en-US" sz="2200" dirty="0" err="1">
                <a:solidFill>
                  <a:schemeClr val="bg1"/>
                </a:solidFill>
              </a:rPr>
              <a:t>συμπεριφοράς </a:t>
            </a:r>
            <a:r>
              <a:rPr lang="en-US" sz="2200" dirty="0">
                <a:solidFill>
                  <a:schemeClr val="bg1"/>
                </a:solidFill>
              </a:rPr>
              <a:t>και οι στρατηγικές δεν επαρκούν συνήθως για να ξεπεραστεί μια κρίση.</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Πριν από την κρίση</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Οικοδόμηση εμπιστοσύνης</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Εκπαίδευση ηγεσίας</a:t>
            </a:r>
          </a:p>
          <a:p>
            <a:pPr marL="342900" indent="-342900" algn="l">
              <a:lnSpc>
                <a:spcPts val="2280"/>
              </a:lnSpc>
              <a:spcBef>
                <a:spcPts val="0"/>
              </a:spcBef>
              <a:buClr>
                <a:srgbClr val="7F1C58"/>
              </a:buClr>
              <a:buFont typeface="Arial" panose="020B0604020202020204" pitchFamily="34" charset="0"/>
              <a:buChar char="•"/>
            </a:pPr>
            <a:r>
              <a:rPr lang="en-US" sz="2200" dirty="0">
                <a:solidFill>
                  <a:srgbClr val="616161"/>
                </a:solidFill>
              </a:rPr>
              <a:t>Συστήματα έγκαιρης προειδοποίησης</a:t>
            </a:r>
          </a:p>
          <a:p>
            <a:pPr algn="l">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68804" y="2538814"/>
            <a:ext cx="3778566" cy="1157102"/>
          </a:xfrm>
        </p:spPr>
        <p:txBody>
          <a:bodyPr>
            <a:noAutofit/>
          </a:bodyPr>
          <a:lstStyle/>
          <a:p>
            <a:pPr>
              <a:lnSpc>
                <a:spcPts val="2280"/>
              </a:lnSpc>
              <a:spcBef>
                <a:spcPts val="0"/>
              </a:spcBef>
            </a:pPr>
            <a:r>
              <a:rPr lang="en-US" sz="2200" b="1" dirty="0">
                <a:solidFill>
                  <a:srgbClr val="F16924"/>
                </a:solidFill>
              </a:rPr>
              <a:t>Κατά τη διάρκεια της κρίσης</a:t>
            </a:r>
          </a:p>
          <a:p>
            <a:pPr marL="342900" indent="-342900">
              <a:lnSpc>
                <a:spcPts val="2280"/>
              </a:lnSpc>
              <a:spcBef>
                <a:spcPts val="0"/>
              </a:spcBef>
              <a:buClr>
                <a:srgbClr val="F16924"/>
              </a:buClr>
              <a:buFont typeface="Arial" panose="020B0604020202020204" pitchFamily="34" charset="0"/>
              <a:buChar char="•"/>
            </a:pPr>
            <a:r>
              <a:rPr lang="en-US" sz="2200" dirty="0"/>
              <a:t>Επικοινωνία</a:t>
            </a:r>
          </a:p>
          <a:p>
            <a:pPr marL="342900" indent="-342900">
              <a:lnSpc>
                <a:spcPts val="2280"/>
              </a:lnSpc>
              <a:spcBef>
                <a:spcPts val="0"/>
              </a:spcBef>
              <a:buClr>
                <a:srgbClr val="F16924"/>
              </a:buClr>
              <a:buFont typeface="Arial" panose="020B0604020202020204" pitchFamily="34" charset="0"/>
              <a:buChar char="•"/>
            </a:pPr>
            <a:r>
              <a:rPr lang="en-US" sz="2200" dirty="0"/>
              <a:t>Προτεραιότητες</a:t>
            </a:r>
          </a:p>
          <a:p>
            <a:pPr marL="342900" indent="-342900">
              <a:lnSpc>
                <a:spcPts val="2280"/>
              </a:lnSpc>
              <a:spcBef>
                <a:spcPts val="0"/>
              </a:spcBef>
              <a:buClr>
                <a:srgbClr val="F16924"/>
              </a:buClr>
              <a:buFont typeface="Arial" panose="020B0604020202020204" pitchFamily="34" charset="0"/>
              <a:buChar char="•"/>
            </a:pPr>
            <a:r>
              <a:rPr lang="en-US" sz="2200" dirty="0"/>
              <a:t>Πολιτικό θάρρος</a:t>
            </a:r>
          </a:p>
          <a:p>
            <a:pPr marL="342900" indent="-342900">
              <a:lnSpc>
                <a:spcPts val="2280"/>
              </a:lnSpc>
              <a:spcBef>
                <a:spcPts val="0"/>
              </a:spcBef>
              <a:buClr>
                <a:srgbClr val="F16924"/>
              </a:buClr>
              <a:buFont typeface="Arial" panose="020B0604020202020204" pitchFamily="34" charset="0"/>
              <a:buChar char="•"/>
            </a:pPr>
            <a:r>
              <a:rPr lang="en-US" sz="2200" dirty="0"/>
              <a:t>Προσανατολισμός</a:t>
            </a:r>
          </a:p>
          <a:p>
            <a:pPr marL="342900" indent="-342900">
              <a:lnSpc>
                <a:spcPts val="2280"/>
              </a:lnSpc>
              <a:spcBef>
                <a:spcPts val="0"/>
              </a:spcBef>
              <a:buClr>
                <a:srgbClr val="F16924"/>
              </a:buClr>
              <a:buFont typeface="Arial" panose="020B0604020202020204" pitchFamily="34" charset="0"/>
              <a:buChar char="•"/>
            </a:pPr>
            <a:r>
              <a:rPr lang="en-US" sz="2200" dirty="0"/>
              <a:t>Συμβολική διαχείριση</a:t>
            </a:r>
          </a:p>
          <a:p>
            <a:pPr marL="342900" indent="-342900">
              <a:lnSpc>
                <a:spcPts val="2280"/>
              </a:lnSpc>
              <a:spcBef>
                <a:spcPts val="0"/>
              </a:spcBef>
              <a:buClr>
                <a:srgbClr val="F16924"/>
              </a:buClr>
              <a:buFont typeface="Arial" panose="020B0604020202020204" pitchFamily="34" charset="0"/>
              <a:buChar char="•"/>
            </a:pPr>
            <a:r>
              <a:rPr lang="en-US" sz="2200" dirty="0"/>
              <a:t>Σενάρια ανάκαμψης</a:t>
            </a:r>
          </a:p>
          <a:p>
            <a:pPr>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308926" y="5179847"/>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Μετά την κρίση</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Συστηματική μάθηση</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Σχεδιασμός διαδοχής</a:t>
            </a:r>
          </a:p>
          <a:p>
            <a:pPr marL="342900" indent="-342900" algn="l">
              <a:lnSpc>
                <a:spcPts val="2280"/>
              </a:lnSpc>
              <a:spcBef>
                <a:spcPts val="0"/>
              </a:spcBef>
              <a:buClr>
                <a:srgbClr val="B41F7A"/>
              </a:buClr>
              <a:buFont typeface="Arial" panose="020B0604020202020204" pitchFamily="34" charset="0"/>
              <a:buChar char="•"/>
            </a:pPr>
            <a:r>
              <a:rPr lang="en-US" sz="2200" dirty="0">
                <a:solidFill>
                  <a:srgbClr val="616161"/>
                </a:solidFill>
              </a:rPr>
              <a:t>Οικοδόμηση εμπιστοσύνης</a:t>
            </a:r>
          </a:p>
          <a:p>
            <a:pPr algn="l">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08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9" name="Straight Connector 238">
            <a:extLst>
              <a:ext uri="{FF2B5EF4-FFF2-40B4-BE49-F238E27FC236}">
                <a16:creationId xmlns:a16="http://schemas.microsoft.com/office/drawing/2014/main" id="{55D1B849-A361-EDCE-AAE4-2E2C0F176315}"/>
              </a:ext>
            </a:extLst>
          </p:cNvPr>
          <p:cNvCxnSpPr>
            <a:cxnSpLocks/>
          </p:cNvCxnSpPr>
          <p:nvPr/>
        </p:nvCxnSpPr>
        <p:spPr>
          <a:xfrm>
            <a:off x="4843463" y="2369453"/>
            <a:ext cx="2904096" cy="0"/>
          </a:xfrm>
          <a:prstGeom prst="line">
            <a:avLst/>
          </a:prstGeom>
          <a:ln w="28575">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38E2B4D-A3A5-766C-E0C5-A8ADDDE791A3}"/>
              </a:ext>
            </a:extLst>
          </p:cNvPr>
          <p:cNvCxnSpPr>
            <a:cxnSpLocks/>
          </p:cNvCxnSpPr>
          <p:nvPr/>
        </p:nvCxnSpPr>
        <p:spPr>
          <a:xfrm>
            <a:off x="9307586" y="4578351"/>
            <a:ext cx="0" cy="1852638"/>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a:extLst>
              <a:ext uri="{FF2B5EF4-FFF2-40B4-BE49-F238E27FC236}">
                <a16:creationId xmlns:a16="http://schemas.microsoft.com/office/drawing/2014/main" id="{79E98455-C5BE-4147-CB8E-F73BF483ABA7}"/>
              </a:ext>
            </a:extLst>
          </p:cNvPr>
          <p:cNvGrpSpPr/>
          <p:nvPr/>
        </p:nvGrpSpPr>
        <p:grpSpPr>
          <a:xfrm>
            <a:off x="6223017" y="783310"/>
            <a:ext cx="5074312" cy="4710739"/>
            <a:chOff x="5723609" y="2120541"/>
            <a:chExt cx="3842397" cy="3567090"/>
          </a:xfrm>
        </p:grpSpPr>
        <p:sp>
          <p:nvSpPr>
            <p:cNvPr id="214" name="Freeform 25">
              <a:extLst>
                <a:ext uri="{FF2B5EF4-FFF2-40B4-BE49-F238E27FC236}">
                  <a16:creationId xmlns:a16="http://schemas.microsoft.com/office/drawing/2014/main" id="{975AECD0-309F-8FB0-E0BC-39DFA22A9221}"/>
                </a:ext>
              </a:extLst>
            </p:cNvPr>
            <p:cNvSpPr>
              <a:spLocks/>
            </p:cNvSpPr>
            <p:nvPr/>
          </p:nvSpPr>
          <p:spPr bwMode="auto">
            <a:xfrm>
              <a:off x="7147044" y="212054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B41F7A"/>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16" name="Freeform 26">
              <a:extLst>
                <a:ext uri="{FF2B5EF4-FFF2-40B4-BE49-F238E27FC236}">
                  <a16:creationId xmlns:a16="http://schemas.microsoft.com/office/drawing/2014/main" id="{B1A00E6D-7C24-60E8-D207-779077230C19}"/>
                </a:ext>
              </a:extLst>
            </p:cNvPr>
            <p:cNvSpPr>
              <a:spLocks noEditPoints="1"/>
            </p:cNvSpPr>
            <p:nvPr/>
          </p:nvSpPr>
          <p:spPr bwMode="auto">
            <a:xfrm>
              <a:off x="5839232" y="213121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F1C58"/>
            </a:solidFill>
            <a:ln>
              <a:noFill/>
            </a:ln>
            <a:effectLst/>
          </p:spPr>
          <p:txBody>
            <a:bodyPr vert="horz" wrap="square" lIns="109559" tIns="54779" rIns="109559" bIns="54779" numCol="1" anchor="t" anchorCtr="0" compatLnSpc="1">
              <a:prstTxWarp prst="textNoShape">
                <a:avLst/>
              </a:prstTxWarp>
            </a:bodyPr>
            <a:lstStyle/>
            <a:p>
              <a:endParaRPr lang="en-GB" sz="1400" dirty="0">
                <a:solidFill>
                  <a:srgbClr val="7F1C58"/>
                </a:solidFill>
                <a:latin typeface="+mj-lt"/>
              </a:endParaRPr>
            </a:p>
          </p:txBody>
        </p:sp>
        <p:sp>
          <p:nvSpPr>
            <p:cNvPr id="217" name="Freeform 27">
              <a:extLst>
                <a:ext uri="{FF2B5EF4-FFF2-40B4-BE49-F238E27FC236}">
                  <a16:creationId xmlns:a16="http://schemas.microsoft.com/office/drawing/2014/main" id="{BE1F919D-8161-BB31-4741-CF92A69BA61F}"/>
                </a:ext>
              </a:extLst>
            </p:cNvPr>
            <p:cNvSpPr>
              <a:spLocks/>
            </p:cNvSpPr>
            <p:nvPr/>
          </p:nvSpPr>
          <p:spPr bwMode="auto">
            <a:xfrm>
              <a:off x="6474814" y="312888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F16924"/>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20" name="TextBox 30">
              <a:extLst>
                <a:ext uri="{FF2B5EF4-FFF2-40B4-BE49-F238E27FC236}">
                  <a16:creationId xmlns:a16="http://schemas.microsoft.com/office/drawing/2014/main" id="{075F6B6C-75EE-2B56-BFB8-6E9B36796DCB}"/>
                </a:ext>
              </a:extLst>
            </p:cNvPr>
            <p:cNvSpPr txBox="1"/>
            <p:nvPr/>
          </p:nvSpPr>
          <p:spPr>
            <a:xfrm>
              <a:off x="6752782" y="4810913"/>
              <a:ext cx="1209076" cy="349584"/>
            </a:xfrm>
            <a:prstGeom prst="rect">
              <a:avLst/>
            </a:prstGeom>
            <a:noFill/>
          </p:spPr>
          <p:txBody>
            <a:bodyPr wrap="none" rtlCol="0" anchor="t" anchorCtr="0">
              <a:spAutoFit/>
            </a:bodyPr>
            <a:lstStyle/>
            <a:p>
              <a:pPr algn="ctr"/>
              <a:r>
                <a:rPr lang="en-GB" sz="2400" dirty="0">
                  <a:solidFill>
                    <a:schemeClr val="bg1"/>
                  </a:solidFill>
                  <a:ea typeface="League Spartan" charset="0"/>
                  <a:cs typeface="Poppins" pitchFamily="2" charset="77"/>
                </a:rPr>
                <a:t>Εμπιστοσύνη</a:t>
              </a:r>
            </a:p>
          </p:txBody>
        </p:sp>
        <p:sp>
          <p:nvSpPr>
            <p:cNvPr id="222" name="TextBox 32">
              <a:extLst>
                <a:ext uri="{FF2B5EF4-FFF2-40B4-BE49-F238E27FC236}">
                  <a16:creationId xmlns:a16="http://schemas.microsoft.com/office/drawing/2014/main" id="{78EA9368-01A1-A33D-1F37-17F1B298879C}"/>
                </a:ext>
              </a:extLst>
            </p:cNvPr>
            <p:cNvSpPr txBox="1"/>
            <p:nvPr/>
          </p:nvSpPr>
          <p:spPr>
            <a:xfrm>
              <a:off x="6067912" y="2831837"/>
              <a:ext cx="937468" cy="349584"/>
            </a:xfrm>
            <a:prstGeom prst="rect">
              <a:avLst/>
            </a:prstGeom>
            <a:noFill/>
          </p:spPr>
          <p:txBody>
            <a:bodyPr wrap="none" rtlCol="0" anchor="t" anchorCtr="0">
              <a:spAutoFit/>
            </a:bodyPr>
            <a:lstStyle/>
            <a:p>
              <a:pPr algn="ctr"/>
              <a:r>
                <a:rPr lang="en-GB" sz="2400" dirty="0">
                  <a:solidFill>
                    <a:schemeClr val="bg1"/>
                  </a:solidFill>
                  <a:ea typeface="League Spartan" charset="0"/>
                  <a:cs typeface="Poppins" pitchFamily="2" charset="77"/>
                </a:rPr>
                <a:t>Ακεραιότητα</a:t>
              </a:r>
            </a:p>
          </p:txBody>
        </p:sp>
        <p:sp>
          <p:nvSpPr>
            <p:cNvPr id="223" name="TextBox 30">
              <a:extLst>
                <a:ext uri="{FF2B5EF4-FFF2-40B4-BE49-F238E27FC236}">
                  <a16:creationId xmlns:a16="http://schemas.microsoft.com/office/drawing/2014/main" id="{1EB8FFD5-3C97-6D9E-14E5-A53DC97D104D}"/>
                </a:ext>
              </a:extLst>
            </p:cNvPr>
            <p:cNvSpPr txBox="1"/>
            <p:nvPr/>
          </p:nvSpPr>
          <p:spPr>
            <a:xfrm>
              <a:off x="8306238" y="2972024"/>
              <a:ext cx="1082518" cy="349584"/>
            </a:xfrm>
            <a:prstGeom prst="rect">
              <a:avLst/>
            </a:prstGeom>
            <a:noFill/>
          </p:spPr>
          <p:txBody>
            <a:bodyPr wrap="square" rtlCol="0" anchor="t" anchorCtr="0">
              <a:spAutoFit/>
            </a:bodyPr>
            <a:lstStyle/>
            <a:p>
              <a:pPr algn="ctr"/>
              <a:r>
                <a:rPr lang="en-GB" sz="2400" b="1" dirty="0">
                  <a:solidFill>
                    <a:schemeClr val="bg1"/>
                  </a:solidFill>
                  <a:latin typeface="+mj-lt"/>
                  <a:ea typeface="League Spartan" charset="0"/>
                  <a:cs typeface="Poppins" pitchFamily="2" charset="77"/>
                </a:rPr>
                <a:t>Εμπιστοσύνη</a:t>
              </a:r>
            </a:p>
          </p:txBody>
        </p:sp>
        <p:sp>
          <p:nvSpPr>
            <p:cNvPr id="224" name="Text Placeholder 23">
              <a:extLst>
                <a:ext uri="{FF2B5EF4-FFF2-40B4-BE49-F238E27FC236}">
                  <a16:creationId xmlns:a16="http://schemas.microsoft.com/office/drawing/2014/main" id="{EE15E1E8-6D95-7C6B-0E97-0CE04F4FAB4C}"/>
                </a:ext>
              </a:extLst>
            </p:cNvPr>
            <p:cNvSpPr txBox="1">
              <a:spLocks/>
            </p:cNvSpPr>
            <p:nvPr/>
          </p:nvSpPr>
          <p:spPr>
            <a:xfrm>
              <a:off x="8243168" y="2409159"/>
              <a:ext cx="1145587" cy="60605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01</a:t>
              </a:r>
            </a:p>
          </p:txBody>
        </p:sp>
        <p:sp>
          <p:nvSpPr>
            <p:cNvPr id="225" name="Text Placeholder 23">
              <a:extLst>
                <a:ext uri="{FF2B5EF4-FFF2-40B4-BE49-F238E27FC236}">
                  <a16:creationId xmlns:a16="http://schemas.microsoft.com/office/drawing/2014/main" id="{04AAA269-65C3-1721-1B31-E444E9496841}"/>
                </a:ext>
              </a:extLst>
            </p:cNvPr>
            <p:cNvSpPr txBox="1">
              <a:spLocks/>
            </p:cNvSpPr>
            <p:nvPr/>
          </p:nvSpPr>
          <p:spPr>
            <a:xfrm>
              <a:off x="7833569" y="4708555"/>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02</a:t>
              </a:r>
            </a:p>
          </p:txBody>
        </p:sp>
        <p:sp>
          <p:nvSpPr>
            <p:cNvPr id="226" name="Text Placeholder 23">
              <a:extLst>
                <a:ext uri="{FF2B5EF4-FFF2-40B4-BE49-F238E27FC236}">
                  <a16:creationId xmlns:a16="http://schemas.microsoft.com/office/drawing/2014/main" id="{6B8E3B7A-5139-4DFC-3D3F-9E93B9875A34}"/>
                </a:ext>
              </a:extLst>
            </p:cNvPr>
            <p:cNvSpPr txBox="1">
              <a:spLocks/>
            </p:cNvSpPr>
            <p:nvPr/>
          </p:nvSpPr>
          <p:spPr>
            <a:xfrm>
              <a:off x="5723609" y="3315218"/>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03</a:t>
              </a:r>
            </a:p>
          </p:txBody>
        </p:sp>
        <p:cxnSp>
          <p:nvCxnSpPr>
            <p:cNvPr id="228" name="Straight Connector 227">
              <a:extLst>
                <a:ext uri="{FF2B5EF4-FFF2-40B4-BE49-F238E27FC236}">
                  <a16:creationId xmlns:a16="http://schemas.microsoft.com/office/drawing/2014/main" id="{05DB572C-C7C1-8520-7248-1AEB897C8069}"/>
                </a:ext>
              </a:extLst>
            </p:cNvPr>
            <p:cNvCxnSpPr>
              <a:cxnSpLocks/>
            </p:cNvCxnSpPr>
            <p:nvPr/>
          </p:nvCxnSpPr>
          <p:spPr>
            <a:xfrm>
              <a:off x="8337612" y="2928833"/>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86B69-B7CB-91C3-ECBC-F549C1FAFE52}"/>
                </a:ext>
              </a:extLst>
            </p:cNvPr>
            <p:cNvCxnSpPr>
              <a:cxnSpLocks/>
            </p:cNvCxnSpPr>
            <p:nvPr/>
          </p:nvCxnSpPr>
          <p:spPr>
            <a:xfrm>
              <a:off x="8048503" y="4647114"/>
              <a:ext cx="0" cy="10405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7DDF3B5-98EC-E298-F8BB-71CDD8B9D12B}"/>
                </a:ext>
              </a:extLst>
            </p:cNvPr>
            <p:cNvCxnSpPr>
              <a:cxnSpLocks/>
            </p:cNvCxnSpPr>
            <p:nvPr/>
          </p:nvCxnSpPr>
          <p:spPr>
            <a:xfrm>
              <a:off x="5839232" y="3323067"/>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36" name="Oval 235">
            <a:extLst>
              <a:ext uri="{FF2B5EF4-FFF2-40B4-BE49-F238E27FC236}">
                <a16:creationId xmlns:a16="http://schemas.microsoft.com/office/drawing/2014/main" id="{4931CE26-D356-6A6D-9999-9A42103EE576}"/>
              </a:ext>
            </a:extLst>
          </p:cNvPr>
          <p:cNvSpPr/>
          <p:nvPr/>
        </p:nvSpPr>
        <p:spPr>
          <a:xfrm>
            <a:off x="7844866" y="1913973"/>
            <a:ext cx="2229013" cy="2229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3526480"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Ηγεσία μέσω χαρίσματος</a:t>
            </a:r>
          </a:p>
          <a:p>
            <a:endParaRPr lang="en-US" dirty="0">
              <a:solidFill>
                <a:schemeClr val="bg1"/>
              </a:solidFill>
            </a:endParaRPr>
          </a:p>
          <a:p>
            <a:pPr>
              <a:lnSpc>
                <a:spcPts val="2240"/>
              </a:lnSpc>
              <a:spcBef>
                <a:spcPts val="0"/>
              </a:spcBef>
            </a:pPr>
            <a:r>
              <a:rPr lang="en-US" sz="2200" dirty="0">
                <a:solidFill>
                  <a:schemeClr val="bg1"/>
                </a:solidFill>
              </a:rPr>
              <a:t>Το χάρισμα είναι ιδιαίτερα απαραίτητο στη διοίκηση επιχειρήσεων όταν επίκειται αβεβαιότητα, αλλαγή, κρίση, πρόκληση (ή ακόμη και εξαιρετική ευκαιρία).</a:t>
            </a:r>
          </a:p>
          <a:p>
            <a:r>
              <a:rPr lang="en-US"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5" name="TextBox 28">
            <a:extLst>
              <a:ext uri="{FF2B5EF4-FFF2-40B4-BE49-F238E27FC236}">
                <a16:creationId xmlns:a16="http://schemas.microsoft.com/office/drawing/2014/main" id="{480F0358-6C5F-83BB-0059-1907FC714629}"/>
              </a:ext>
            </a:extLst>
          </p:cNvPr>
          <p:cNvSpPr txBox="1"/>
          <p:nvPr/>
        </p:nvSpPr>
        <p:spPr>
          <a:xfrm>
            <a:off x="7781789" y="2609419"/>
            <a:ext cx="2355165" cy="861774"/>
          </a:xfrm>
          <a:prstGeom prst="rect">
            <a:avLst/>
          </a:prstGeom>
          <a:noFill/>
        </p:spPr>
        <p:txBody>
          <a:bodyPr wrap="square" rtlCol="0" anchor="t" anchorCtr="0">
            <a:spAutoFit/>
          </a:bodyPr>
          <a:lstStyle/>
          <a:p>
            <a:pPr algn="ctr">
              <a:lnSpc>
                <a:spcPts val="2960"/>
              </a:lnSpc>
            </a:pPr>
            <a:r>
              <a:rPr lang="en-GB" sz="2800" dirty="0">
                <a:solidFill>
                  <a:srgbClr val="595959"/>
                </a:solidFill>
                <a:ea typeface="League Spartan" charset="0"/>
                <a:cs typeface="Poppins" pitchFamily="2" charset="77"/>
              </a:rPr>
              <a:t>Πηγή χαρίσματος:</a:t>
            </a:r>
          </a:p>
        </p:txBody>
      </p:sp>
      <p:sp>
        <p:nvSpPr>
          <p:cNvPr id="243" name="Subtitle 2">
            <a:extLst>
              <a:ext uri="{FF2B5EF4-FFF2-40B4-BE49-F238E27FC236}">
                <a16:creationId xmlns:a16="http://schemas.microsoft.com/office/drawing/2014/main" id="{7959C6DA-52C6-1633-E5EF-57CD84AF4B2E}"/>
              </a:ext>
            </a:extLst>
          </p:cNvPr>
          <p:cNvSpPr txBox="1">
            <a:spLocks/>
          </p:cNvSpPr>
          <p:nvPr/>
        </p:nvSpPr>
        <p:spPr>
          <a:xfrm>
            <a:off x="9441838" y="5546059"/>
            <a:ext cx="1979393" cy="8849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Ελπίδα</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Fitness</a:t>
            </a:r>
          </a:p>
          <a:p>
            <a:pPr marL="182563" indent="-182563" algn="l">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Ικανότητα</a:t>
            </a:r>
          </a:p>
        </p:txBody>
      </p:sp>
      <p:sp>
        <p:nvSpPr>
          <p:cNvPr id="244" name="Subtitle 2">
            <a:extLst>
              <a:ext uri="{FF2B5EF4-FFF2-40B4-BE49-F238E27FC236}">
                <a16:creationId xmlns:a16="http://schemas.microsoft.com/office/drawing/2014/main" id="{54A423AD-32E5-B611-3FBB-464519FB1B74}"/>
              </a:ext>
            </a:extLst>
          </p:cNvPr>
          <p:cNvSpPr txBox="1">
            <a:spLocks/>
          </p:cNvSpPr>
          <p:nvPr/>
        </p:nvSpPr>
        <p:spPr>
          <a:xfrm>
            <a:off x="4871305" y="1467279"/>
            <a:ext cx="1979393"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Ειλικρίνεια</a:t>
            </a:r>
          </a:p>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Αρχές</a:t>
            </a:r>
          </a:p>
          <a:p>
            <a:pPr marL="182563" indent="-182563" algn="l">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Ανθρωπισμός</a:t>
            </a:r>
          </a:p>
        </p:txBody>
      </p:sp>
    </p:spTree>
    <p:extLst>
      <p:ext uri="{BB962C8B-B14F-4D97-AF65-F5344CB8AC3E}">
        <p14:creationId xmlns:p14="http://schemas.microsoft.com/office/powerpoint/2010/main" val="71452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36183" y="1214448"/>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53985" y="1950363"/>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p:cNvCxnSpPr>
          <p:nvPr/>
        </p:nvCxnSpPr>
        <p:spPr>
          <a:xfrm>
            <a:off x="5975194" y="313425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897998" y="4084915"/>
            <a:ext cx="257111" cy="58701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78091" y="5242531"/>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921814" y="157878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54173" y="1817753"/>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40807" y="2325701"/>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88901" y="2373838"/>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68511" y="3012757"/>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5006525" y="5040237"/>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746017" y="3930330"/>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93C5D79B-A3D5-FE9E-6C85-E84682B826DC}"/>
              </a:ext>
            </a:extLst>
          </p:cNvPr>
          <p:cNvGrpSpPr/>
          <p:nvPr/>
        </p:nvGrpSpPr>
        <p:grpSpPr>
          <a:xfrm>
            <a:off x="5850653" y="1391096"/>
            <a:ext cx="5803153" cy="1118636"/>
            <a:chOff x="1416598" y="716055"/>
            <a:chExt cx="5803153" cy="1118636"/>
          </a:xfrm>
        </p:grpSpPr>
        <p:sp>
          <p:nvSpPr>
            <p:cNvPr id="38" name="Rounded Rectangle 37">
              <a:extLst>
                <a:ext uri="{FF2B5EF4-FFF2-40B4-BE49-F238E27FC236}">
                  <a16:creationId xmlns:a16="http://schemas.microsoft.com/office/drawing/2014/main" id="{70231608-E29F-49E6-6116-44D8BDC095C3}"/>
                </a:ext>
              </a:extLst>
            </p:cNvPr>
            <p:cNvSpPr/>
            <p:nvPr/>
          </p:nvSpPr>
          <p:spPr>
            <a:xfrm>
              <a:off x="1790269" y="716055"/>
              <a:ext cx="5429482" cy="96071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49">
              <a:extLst>
                <a:ext uri="{FF2B5EF4-FFF2-40B4-BE49-F238E27FC236}">
                  <a16:creationId xmlns:a16="http://schemas.microsoft.com/office/drawing/2014/main" id="{15F92187-0CE2-FB92-A81A-E4EC5A502769}"/>
                </a:ext>
              </a:extLst>
            </p:cNvPr>
            <p:cNvSpPr txBox="1"/>
            <p:nvPr/>
          </p:nvSpPr>
          <p:spPr>
            <a:xfrm>
              <a:off x="2262037" y="815822"/>
              <a:ext cx="4793090" cy="1018869"/>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Υποσχεθείτε μόνο πράγματα που μπορείτε να τηρήσετε. Ξεκαθαρίστε τι ξέρετε και τι όχι. Σε μια κρίση, όλοι οδηγούν μόνο με το βλέμμα.</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40" name="Graphic 8">
              <a:extLst>
                <a:ext uri="{FF2B5EF4-FFF2-40B4-BE49-F238E27FC236}">
                  <a16:creationId xmlns:a16="http://schemas.microsoft.com/office/drawing/2014/main" id="{B721E3AF-E02E-0879-3366-900C18602E92}"/>
                </a:ext>
              </a:extLst>
            </p:cNvPr>
            <p:cNvGrpSpPr/>
            <p:nvPr/>
          </p:nvGrpSpPr>
          <p:grpSpPr>
            <a:xfrm>
              <a:off x="1416598" y="919839"/>
              <a:ext cx="701992" cy="701724"/>
              <a:chOff x="4817897" y="694433"/>
              <a:chExt cx="1446392" cy="1445841"/>
            </a:xfrm>
          </p:grpSpPr>
          <p:sp>
            <p:nvSpPr>
              <p:cNvPr id="42" name="Freeform 41">
                <a:extLst>
                  <a:ext uri="{FF2B5EF4-FFF2-40B4-BE49-F238E27FC236}">
                    <a16:creationId xmlns:a16="http://schemas.microsoft.com/office/drawing/2014/main" id="{A4927879-73B5-97CA-A3E7-DB9224EC780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12CA2BD1-9288-06DC-D0A3-81CE19AFB78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1" name="TextBox 40">
              <a:extLst>
                <a:ext uri="{FF2B5EF4-FFF2-40B4-BE49-F238E27FC236}">
                  <a16:creationId xmlns:a16="http://schemas.microsoft.com/office/drawing/2014/main" id="{19246679-B828-DC76-2A0B-1AAF5B9C84B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8" name="Group 17">
            <a:extLst>
              <a:ext uri="{FF2B5EF4-FFF2-40B4-BE49-F238E27FC236}">
                <a16:creationId xmlns:a16="http://schemas.microsoft.com/office/drawing/2014/main" id="{D0052DA2-479C-FF60-88DB-7F140B1DCF4C}"/>
              </a:ext>
            </a:extLst>
          </p:cNvPr>
          <p:cNvGrpSpPr/>
          <p:nvPr/>
        </p:nvGrpSpPr>
        <p:grpSpPr>
          <a:xfrm>
            <a:off x="6557879" y="2446598"/>
            <a:ext cx="5399262" cy="1562559"/>
            <a:chOff x="1416598" y="664971"/>
            <a:chExt cx="5399262" cy="1562559"/>
          </a:xfrm>
        </p:grpSpPr>
        <p:sp>
          <p:nvSpPr>
            <p:cNvPr id="26" name="Rounded Rectangle 25">
              <a:extLst>
                <a:ext uri="{FF2B5EF4-FFF2-40B4-BE49-F238E27FC236}">
                  <a16:creationId xmlns:a16="http://schemas.microsoft.com/office/drawing/2014/main" id="{208FCF1E-2BA2-0198-13F5-408E1753664C}"/>
                </a:ext>
              </a:extLst>
            </p:cNvPr>
            <p:cNvSpPr/>
            <p:nvPr/>
          </p:nvSpPr>
          <p:spPr>
            <a:xfrm>
              <a:off x="1790269" y="664971"/>
              <a:ext cx="5025591" cy="145809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49">
              <a:extLst>
                <a:ext uri="{FF2B5EF4-FFF2-40B4-BE49-F238E27FC236}">
                  <a16:creationId xmlns:a16="http://schemas.microsoft.com/office/drawing/2014/main" id="{8166D4AD-6C63-AB7F-A1ED-46457B50E8E6}"/>
                </a:ext>
              </a:extLst>
            </p:cNvPr>
            <p:cNvSpPr txBox="1"/>
            <p:nvPr/>
          </p:nvSpPr>
          <p:spPr>
            <a:xfrm>
              <a:off x="2262036" y="746996"/>
              <a:ext cx="4553824" cy="148053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Σκεφτείτε σε σενάρια. Όταν πρόκειται για το μέλλον, περιγράψτε πιθανά σενάρια και εξηγήστε πώς εσείς και η εταιρεία είναι πιθανό να αντιδράσετε σε αυτά. Αναφέρετε επίσης με σαφήνεια τι θα σήμαινε αυτό για τον εργαζόμενο. Μην υποβαθμίζετε.</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8" name="Graphic 8">
              <a:extLst>
                <a:ext uri="{FF2B5EF4-FFF2-40B4-BE49-F238E27FC236}">
                  <a16:creationId xmlns:a16="http://schemas.microsoft.com/office/drawing/2014/main" id="{26291F35-A553-05E0-2AB0-FE06462FF33F}"/>
                </a:ext>
              </a:extLst>
            </p:cNvPr>
            <p:cNvGrpSpPr/>
            <p:nvPr/>
          </p:nvGrpSpPr>
          <p:grpSpPr>
            <a:xfrm>
              <a:off x="1416598" y="919839"/>
              <a:ext cx="701992" cy="701724"/>
              <a:chOff x="4817897" y="694433"/>
              <a:chExt cx="1446392" cy="1445841"/>
            </a:xfrm>
          </p:grpSpPr>
          <p:sp>
            <p:nvSpPr>
              <p:cNvPr id="30" name="Freeform 29">
                <a:extLst>
                  <a:ext uri="{FF2B5EF4-FFF2-40B4-BE49-F238E27FC236}">
                    <a16:creationId xmlns:a16="http://schemas.microsoft.com/office/drawing/2014/main" id="{29110C42-8FF2-9681-2A9F-D158502C2AC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C211AF4-DF15-E821-4CBA-2B4F9677DD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96402AF-6733-D7E3-C5AB-9AE126C3B1F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9" name="Group 18">
            <a:extLst>
              <a:ext uri="{FF2B5EF4-FFF2-40B4-BE49-F238E27FC236}">
                <a16:creationId xmlns:a16="http://schemas.microsoft.com/office/drawing/2014/main" id="{828DD81B-6116-4BD7-1447-B8D47B6BA0A1}"/>
              </a:ext>
            </a:extLst>
          </p:cNvPr>
          <p:cNvGrpSpPr/>
          <p:nvPr/>
        </p:nvGrpSpPr>
        <p:grpSpPr>
          <a:xfrm>
            <a:off x="5136183" y="5540892"/>
            <a:ext cx="5480805" cy="852305"/>
            <a:chOff x="1416598" y="919839"/>
            <a:chExt cx="5480805" cy="852305"/>
          </a:xfrm>
        </p:grpSpPr>
        <p:sp>
          <p:nvSpPr>
            <p:cNvPr id="20" name="Rounded Rectangle 19">
              <a:extLst>
                <a:ext uri="{FF2B5EF4-FFF2-40B4-BE49-F238E27FC236}">
                  <a16:creationId xmlns:a16="http://schemas.microsoft.com/office/drawing/2014/main" id="{CD400B13-7CD0-914E-C64C-3D1B156E60CB}"/>
                </a:ext>
              </a:extLst>
            </p:cNvPr>
            <p:cNvSpPr/>
            <p:nvPr/>
          </p:nvSpPr>
          <p:spPr>
            <a:xfrm>
              <a:off x="1790269" y="960814"/>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9">
              <a:extLst>
                <a:ext uri="{FF2B5EF4-FFF2-40B4-BE49-F238E27FC236}">
                  <a16:creationId xmlns:a16="http://schemas.microsoft.com/office/drawing/2014/main" id="{317B6557-FABA-0AFE-B065-77FB00EB38FD}"/>
                </a:ext>
              </a:extLst>
            </p:cNvPr>
            <p:cNvSpPr txBox="1"/>
            <p:nvPr/>
          </p:nvSpPr>
          <p:spPr>
            <a:xfrm>
              <a:off x="2279677" y="1087200"/>
              <a:ext cx="4172881"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Παραμείνετε αισιόδοξοι. Προσπαθήστε να είστε ο βράχος στο κύμα. Πάνω απ' όλα, να είστε ρεαλιστές.</a:t>
              </a:r>
            </a:p>
          </p:txBody>
        </p:sp>
        <p:grpSp>
          <p:nvGrpSpPr>
            <p:cNvPr id="22" name="Graphic 8">
              <a:extLst>
                <a:ext uri="{FF2B5EF4-FFF2-40B4-BE49-F238E27FC236}">
                  <a16:creationId xmlns:a16="http://schemas.microsoft.com/office/drawing/2014/main" id="{4334B708-2BEB-87B8-9CD0-594E09BA30DC}"/>
                </a:ext>
              </a:extLst>
            </p:cNvPr>
            <p:cNvGrpSpPr/>
            <p:nvPr/>
          </p:nvGrpSpPr>
          <p:grpSpPr>
            <a:xfrm>
              <a:off x="1416598" y="919839"/>
              <a:ext cx="701992" cy="701724"/>
              <a:chOff x="4817897" y="694433"/>
              <a:chExt cx="1446392" cy="1445841"/>
            </a:xfrm>
          </p:grpSpPr>
          <p:sp>
            <p:nvSpPr>
              <p:cNvPr id="24" name="Freeform 23">
                <a:extLst>
                  <a:ext uri="{FF2B5EF4-FFF2-40B4-BE49-F238E27FC236}">
                    <a16:creationId xmlns:a16="http://schemas.microsoft.com/office/drawing/2014/main" id="{771B3283-EA1A-01F2-6AC9-3599C99A19A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A8A5D2A5-2055-4F86-A2B5-95349C60885E}"/>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5E3F5925-8B0B-1D16-8DDD-8D9FB268D70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2" y="430173"/>
            <a:ext cx="3811973"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5 σημαντικές συμβουλές για την ηγεσία στην κρίση</a:t>
            </a:r>
          </a:p>
          <a:p>
            <a:endParaRPr lang="en-US" dirty="0">
              <a:solidFill>
                <a:schemeClr val="bg1"/>
              </a:solidFill>
            </a:endParaRPr>
          </a:p>
          <a:p>
            <a:pPr>
              <a:lnSpc>
                <a:spcPts val="2220"/>
              </a:lnSpc>
              <a:spcBef>
                <a:spcPts val="0"/>
              </a:spcBef>
            </a:pPr>
            <a:r>
              <a:rPr lang="en-US" sz="1800" dirty="0">
                <a:solidFill>
                  <a:schemeClr val="bg1"/>
                </a:solidFill>
              </a:rPr>
              <a:t>Το σημαντικό τώρα είναι να μην απομακρυνθείτε εκείνη τη στιγμή. Αναλάβετε το ρόλο αυτού που ηγείται, που βοηθάει τους άλλους. Αν αναλάβετε ενεργά αυτόν τον ρόλο, θα σας βοηθήσει και εσάς τους ίδιους να αντιμετωπίσετε καλύτερα τον φόβο.</a:t>
            </a:r>
          </a:p>
          <a:p>
            <a:pPr>
              <a:lnSpc>
                <a:spcPts val="2220"/>
              </a:lnSpc>
              <a:spcBef>
                <a:spcPts val="0"/>
              </a:spcBef>
            </a:pPr>
            <a:r>
              <a:rPr lang="en-US" sz="1800" dirty="0">
                <a:solidFill>
                  <a:schemeClr val="bg1"/>
                </a:solidFill>
              </a:rPr>
              <a:t>Η επικοινωνία είναι ζωτικής σημασίας! Εξηγήστε στους υπαλλήλους σας πώς βλέπετε την κατάσταση και ποιες αποφάσεις παίρνετε ή θα πάρετε και κυρίως: εξηγήστε γιατί κάνουν ορισμένα πράγματα.</a:t>
            </a:r>
          </a:p>
          <a:p>
            <a:pPr>
              <a:lnSpc>
                <a:spcPts val="2220"/>
              </a:lnSpc>
              <a:spcBef>
                <a:spcPts val="0"/>
              </a:spcBef>
            </a:pPr>
            <a:r>
              <a:rPr lang="en-US" sz="1800" dirty="0">
                <a:solidFill>
                  <a:schemeClr val="bg1"/>
                </a:solidFill>
              </a:rPr>
              <a:t> </a:t>
            </a:r>
            <a:endParaRPr lang="en-US" sz="2200" dirty="0">
              <a:solidFill>
                <a:schemeClr val="bg1"/>
              </a:solidFill>
            </a:endParaRP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36183" y="492823"/>
            <a:ext cx="5545447" cy="932083"/>
            <a:chOff x="1416598" y="689480"/>
            <a:chExt cx="5545447" cy="932083"/>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854911" y="689480"/>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344319" y="815866"/>
              <a:ext cx="4172881"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Έχετε τα κότσια να πείτε τι πραγματικά συμβαίνει. Μην το παίζεις κρυφός.</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209" name="Group 208">
            <a:extLst>
              <a:ext uri="{FF2B5EF4-FFF2-40B4-BE49-F238E27FC236}">
                <a16:creationId xmlns:a16="http://schemas.microsoft.com/office/drawing/2014/main" id="{9F3EE3BB-7245-07A5-A397-3510AF879B27}"/>
              </a:ext>
            </a:extLst>
          </p:cNvPr>
          <p:cNvGrpSpPr/>
          <p:nvPr/>
        </p:nvGrpSpPr>
        <p:grpSpPr>
          <a:xfrm>
            <a:off x="5850653" y="4008265"/>
            <a:ext cx="5905245" cy="1636761"/>
            <a:chOff x="1416598" y="559686"/>
            <a:chExt cx="5905245" cy="1636761"/>
          </a:xfrm>
        </p:grpSpPr>
        <p:sp>
          <p:nvSpPr>
            <p:cNvPr id="210" name="Rounded Rectangle 209">
              <a:extLst>
                <a:ext uri="{FF2B5EF4-FFF2-40B4-BE49-F238E27FC236}">
                  <a16:creationId xmlns:a16="http://schemas.microsoft.com/office/drawing/2014/main" id="{BF7EC727-236C-F814-1647-098B43E3B9DF}"/>
                </a:ext>
              </a:extLst>
            </p:cNvPr>
            <p:cNvSpPr/>
            <p:nvPr/>
          </p:nvSpPr>
          <p:spPr>
            <a:xfrm>
              <a:off x="1825569" y="559686"/>
              <a:ext cx="5496274" cy="1461383"/>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49">
              <a:extLst>
                <a:ext uri="{FF2B5EF4-FFF2-40B4-BE49-F238E27FC236}">
                  <a16:creationId xmlns:a16="http://schemas.microsoft.com/office/drawing/2014/main" id="{EA68ABA7-EE54-A495-037E-79FE026DB691}"/>
                </a:ext>
              </a:extLst>
            </p:cNvPr>
            <p:cNvSpPr txBox="1"/>
            <p:nvPr/>
          </p:nvSpPr>
          <p:spPr>
            <a:xfrm>
              <a:off x="2297336" y="715913"/>
              <a:ext cx="4798291" cy="1480534"/>
            </a:xfrm>
            <a:prstGeom prst="rect">
              <a:avLst/>
            </a:prstGeom>
            <a:noFill/>
          </p:spPr>
          <p:txBody>
            <a:bodyPr wrap="square" numCol="1" rtlCol="0" anchor="ctr">
              <a:spAutoFit/>
            </a:bodyPr>
            <a:lstStyle/>
            <a:p>
              <a:pPr>
                <a:lnSpc>
                  <a:spcPts val="1800"/>
                </a:lnSpc>
                <a:defRPr/>
              </a:pPr>
              <a:r>
                <a:rPr lang="en-GB" sz="1400" dirty="0">
                  <a:solidFill>
                    <a:schemeClr val="bg1"/>
                  </a:solidFill>
                  <a:ea typeface="Lato Light" panose="020F0502020204030203" pitchFamily="34" charset="0"/>
                  <a:cs typeface="Poppins" pitchFamily="2" charset="77"/>
                </a:rPr>
                <a:t>Αναλάβετε την ευθύνη για τις αποφάσεις σας. Παίρνετε τώρα μια απόφαση με βάση τις καλύτερες δυνατές γνώσεις και πεποιθήσεις σας. Μπορεί εκ των υστέρων να αποδειχθεί λανθασμένη. Αυτό μπορεί να συμβεί, αλλά είναι πάντα καλύτερο από το να μην πάρετε καθόλου μια απόφαση.</a:t>
              </a:r>
            </a:p>
            <a:p>
              <a:pPr>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12" name="Graphic 8">
              <a:extLst>
                <a:ext uri="{FF2B5EF4-FFF2-40B4-BE49-F238E27FC236}">
                  <a16:creationId xmlns:a16="http://schemas.microsoft.com/office/drawing/2014/main" id="{DD48C0D9-F5A7-12DA-68DF-B48825FDD44F}"/>
                </a:ext>
              </a:extLst>
            </p:cNvPr>
            <p:cNvGrpSpPr/>
            <p:nvPr/>
          </p:nvGrpSpPr>
          <p:grpSpPr>
            <a:xfrm>
              <a:off x="1416598" y="919839"/>
              <a:ext cx="701992" cy="701724"/>
              <a:chOff x="4817897" y="694433"/>
              <a:chExt cx="1446392" cy="1445841"/>
            </a:xfrm>
          </p:grpSpPr>
          <p:sp>
            <p:nvSpPr>
              <p:cNvPr id="218" name="Freeform 217">
                <a:extLst>
                  <a:ext uri="{FF2B5EF4-FFF2-40B4-BE49-F238E27FC236}">
                    <a16:creationId xmlns:a16="http://schemas.microsoft.com/office/drawing/2014/main" id="{178749CD-A0BC-2623-9C36-25082E6CB5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E47B9158-27BF-09F7-D94A-8B5FEE02EBFA}"/>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3" name="TextBox 212">
              <a:extLst>
                <a:ext uri="{FF2B5EF4-FFF2-40B4-BE49-F238E27FC236}">
                  <a16:creationId xmlns:a16="http://schemas.microsoft.com/office/drawing/2014/main" id="{A7DF3D29-AC58-1149-DD30-7DB7F03E4C7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358088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AA36929-0B40-8451-B108-ED1B6128F7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733" r="15733"/>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362309"/>
            <a:ext cx="6166418" cy="23841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latin typeface="Segoe UI" panose="020B0502040204020203" pitchFamily="34" charset="0"/>
              </a:rPr>
              <a:t>Πώς να ηγείστε σε μια κρίση</a:t>
            </a:r>
          </a:p>
          <a:p>
            <a:pPr>
              <a:lnSpc>
                <a:spcPct val="120000"/>
              </a:lnSpc>
            </a:pPr>
            <a:endParaRPr lang="en-GB" sz="1050" dirty="0">
              <a:latin typeface="Segoe UI" panose="020B0502040204020203" pitchFamily="34" charset="0"/>
            </a:endParaRP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 Πηγή: </a:t>
            </a:r>
            <a:r>
              <a:rPr lang="en-GB" sz="2200" dirty="0">
                <a:solidFill>
                  <a:srgbClr val="595959"/>
                </a:solidFill>
                <a:hlinkClick r:id="rId3">
                  <a:extLst>
                    <a:ext uri="{A12FA001-AC4F-418D-AE19-62706E023703}">
                      <ahyp:hlinkClr xmlns:ahyp="http://schemas.microsoft.com/office/drawing/2018/hyperlinkcolor" val="tx"/>
                    </a:ext>
                  </a:extLst>
                </a:hlinkClick>
              </a:rPr>
              <a:t>https://youtu.be/Cxf_SRCcaGo</a:t>
            </a:r>
            <a:endParaRPr lang="en-GB" sz="2200" dirty="0">
              <a:solidFill>
                <a:srgbClr val="595959"/>
              </a:solidFill>
            </a:endParaRPr>
          </a:p>
          <a:p>
            <a:pPr defTabSz="1087636">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20617" y="3110081"/>
            <a:ext cx="5130800" cy="2123658"/>
          </a:xfrm>
          <a:prstGeom prst="rect">
            <a:avLst/>
          </a:prstGeom>
          <a:noFill/>
        </p:spPr>
        <p:txBody>
          <a:bodyPr wrap="square" rtlCol="0">
            <a:spAutoFit/>
          </a:bodyPr>
          <a:lstStyle/>
          <a:p>
            <a:pPr algn="l"/>
            <a:r>
              <a:rPr lang="en-GB" sz="2200" b="0" i="0" dirty="0">
                <a:solidFill>
                  <a:schemeClr val="bg1"/>
                </a:solidFill>
                <a:effectLst/>
                <a:highlight>
                  <a:srgbClr val="F16924"/>
                </a:highlight>
              </a:rPr>
              <a:t> ΔΕΙΤΕ</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200" b="1" dirty="0">
                <a:solidFill>
                  <a:srgbClr val="595959"/>
                </a:solidFill>
              </a:rPr>
              <a:t>Η Amy C. Edmondson </a:t>
            </a:r>
            <a:r>
              <a:rPr lang="en-GB" sz="2200" dirty="0">
                <a:solidFill>
                  <a:srgbClr val="595959"/>
                </a:solidFill>
              </a:rPr>
              <a:t>είναι Αμερικανίδα μελετητής της ηγεσίας, της ομαδικής εργασίας και της οργανωσιακής μάθησης. Είναι καθηγήτρια Novartis στην ηγεσία στο Harvard Business School.</a:t>
            </a:r>
          </a:p>
        </p:txBody>
      </p:sp>
      <p:sp>
        <p:nvSpPr>
          <p:cNvPr id="14" name="Oval 13">
            <a:extLst>
              <a:ext uri="{FF2B5EF4-FFF2-40B4-BE49-F238E27FC236}">
                <a16:creationId xmlns:a16="http://schemas.microsoft.com/office/drawing/2014/main" id="{22647D80-595B-BF51-CF15-31CAD1C39DC6}"/>
              </a:ext>
            </a:extLst>
          </p:cNvPr>
          <p:cNvSpPr/>
          <p:nvPr/>
        </p:nvSpPr>
        <p:spPr>
          <a:xfrm rot="21231927">
            <a:off x="5233764" y="2735398"/>
            <a:ext cx="2601998"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solidFill>
                  <a:schemeClr val="bg1"/>
                </a:solidFill>
              </a:rPr>
              <a:t>ΚΑΝΤΕ </a:t>
            </a:r>
            <a:r>
              <a:rPr lang="en-US" sz="1400" b="1" dirty="0">
                <a:solidFill>
                  <a:schemeClr val="bg1"/>
                </a:solidFill>
              </a:rPr>
              <a:t>ΚΛΙΚ ΓΙΑ ΝΑ </a:t>
            </a:r>
            <a:r>
              <a:rPr lang="en-US" sz="1400" b="1" dirty="0">
                <a:solidFill>
                  <a:schemeClr val="bg1"/>
                </a:solidFill>
                <a:hlinkClick r:id="rId4">
                  <a:extLst>
                    <a:ext uri="{A12FA001-AC4F-418D-AE19-62706E023703}">
                      <ahyp:hlinkClr xmlns:ahyp="http://schemas.microsoft.com/office/drawing/2018/hyperlinkcolor" val="tx"/>
                    </a:ext>
                  </a:extLst>
                </a:hlinkClick>
              </a:rPr>
              <a:t>ΠΑΡΑΚΟΛΟΥΘΉΣΕΤΕ</a:t>
            </a:r>
            <a:endParaRPr lang="en-US" sz="1400" b="1" dirty="0">
              <a:solidFill>
                <a:schemeClr val="bg1"/>
              </a:solidFill>
            </a:endParaRPr>
          </a:p>
        </p:txBody>
      </p:sp>
      <p:sp>
        <p:nvSpPr>
          <p:cNvPr id="16" name="Text Placeholder 15">
            <a:extLst>
              <a:ext uri="{FF2B5EF4-FFF2-40B4-BE49-F238E27FC236}">
                <a16:creationId xmlns:a16="http://schemas.microsoft.com/office/drawing/2014/main" id="{8AB3C843-D371-3F72-2DAF-B860430A8A5D}"/>
              </a:ext>
            </a:extLst>
          </p:cNvPr>
          <p:cNvSpPr>
            <a:spLocks noGrp="1"/>
          </p:cNvSpPr>
          <p:nvPr>
            <p:ph type="body" sz="quarter" idx="16"/>
          </p:nvPr>
        </p:nvSpPr>
        <p:spPr>
          <a:xfrm>
            <a:off x="734714" y="1619348"/>
            <a:ext cx="5130800" cy="1311994"/>
          </a:xfrm>
        </p:spPr>
        <p:txBody>
          <a:bodyPr>
            <a:normAutofit/>
          </a:bodyPr>
          <a:lstStyle/>
          <a:p>
            <a:r>
              <a:rPr lang="en-US" sz="2400" dirty="0"/>
              <a:t>Ο τρόπος που εργαζόμαστε, μια σειρά</a:t>
            </a:r>
            <a:r>
              <a:rPr lang="el-GR" sz="2400" dirty="0"/>
              <a:t> ομιλιών</a:t>
            </a:r>
            <a:r>
              <a:rPr lang="en-US" sz="2400" dirty="0"/>
              <a:t> TED</a:t>
            </a:r>
          </a:p>
          <a:p>
            <a:endParaRPr lang="en-US" dirty="0"/>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3214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600" dirty="0">
                <a:solidFill>
                  <a:schemeClr val="bg1"/>
                </a:solidFill>
              </a:rPr>
              <a:t>Ενώ η προληπτική δράση είναι απαραίτητη στην αρχή, προκειμένου να </a:t>
            </a:r>
            <a:r>
              <a:rPr lang="en-US" sz="1600" dirty="0" err="1">
                <a:solidFill>
                  <a:schemeClr val="bg1"/>
                </a:solidFill>
              </a:rPr>
              <a:t>αναγνωριστούν </a:t>
            </a:r>
            <a:r>
              <a:rPr lang="en-US" sz="1600" dirty="0">
                <a:solidFill>
                  <a:schemeClr val="bg1"/>
                </a:solidFill>
              </a:rPr>
              <a:t>τα σήματα της κρίσης και να γίνουν οι σωστές προετοιμασίες με βάση αυτά - μετά το ξέσπασμα της κρίσης, η έμφαση δίνεται στις αντιδραστικές ικανότητες. Προκειμένου να δημιουργηθεί βιώσιμη ανθεκτικότητα σε κρίσεις, πρέπει να εξαχθούν τα σωστά διδάγματα μετά την κρίση.</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5" y="282511"/>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Ειδικές δεξιότητες που απαιτούνται στα διάφορα στάδια μιας κρίσης</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ΑΝΊΧΝΕΥΣΗ ΣΉΜΑΤΟΣ</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ΠΡΟΕΤΟΙΜΑΣΙΑ</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CONTAINMENT/ </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ΠΕΡΙΟΡΙΣΜΌΣ ΖΗΜΙΏΝ</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857602" y="5210795"/>
            <a:ext cx="1281121"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ΑΝΑΚ</a:t>
            </a:r>
            <a:r>
              <a:rPr lang="el-GR" sz="1600" b="1" dirty="0">
                <a:solidFill>
                  <a:srgbClr val="7F1C58"/>
                </a:solidFill>
                <a:ea typeface="League Spartan" charset="0"/>
                <a:cs typeface="Poppins" pitchFamily="2" charset="77"/>
              </a:rPr>
              <a:t>ΑΜΨΗ</a:t>
            </a:r>
            <a:endParaRPr lang="en-GB" sz="1600" b="1" dirty="0">
              <a:solidFill>
                <a:srgbClr val="7F1C58"/>
              </a:solidFill>
              <a:ea typeface="League Spartan" charset="0"/>
              <a:cs typeface="Poppins" pitchFamily="2" charset="77"/>
            </a:endParaRP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PROACTIVE</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a:r>
              <a:rPr lang="en-GB" sz="1600" b="1" dirty="0">
                <a:solidFill>
                  <a:srgbClr val="7F1C58"/>
                </a:solidFill>
                <a:ea typeface="League Spartan" charset="0"/>
                <a:cs typeface="Poppins" pitchFamily="2" charset="77"/>
              </a:rPr>
              <a:t>Αντιδραστικό</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ΚΡΙΣΗ</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ΜΑΘΗΣΗ</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REACTIVE</a:t>
            </a:r>
          </a:p>
        </p:txBody>
      </p:sp>
    </p:spTree>
    <p:extLst>
      <p:ext uri="{BB962C8B-B14F-4D97-AF65-F5344CB8AC3E}">
        <p14:creationId xmlns:p14="http://schemas.microsoft.com/office/powerpoint/2010/main" val="292309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Πολύ λίγοι μάνατζερ συνδυάζουν όλες τις απαραίτητες προϋποθέσεις για την αποτελεσματική διαχείριση σε διάφορες φάσεις κρίσεων σε ένα άτομο. </a:t>
            </a:r>
          </a:p>
          <a:p>
            <a:pPr marL="12700" indent="-12700"/>
            <a:r>
              <a:rPr lang="en-US" dirty="0">
                <a:solidFill>
                  <a:schemeClr val="bg1"/>
                </a:solidFill>
              </a:rPr>
              <a:t>Οι ρόλοι που πρέπει να αναλάβουν είναι εξαιρετικά διαφορετικοί.</a:t>
            </a:r>
          </a:p>
          <a:p>
            <a:pPr marL="12700" indent="-12700"/>
            <a:r>
              <a:rPr lang="en-US" dirty="0">
                <a:solidFill>
                  <a:schemeClr val="bg1"/>
                </a:solidFill>
              </a:rPr>
              <a:t>Η τέχνη είναι να γνωρίζετε τις δικές σας δυνάμεις - και, ακόμη πιο σημαντικό, τις δικές σας αδυναμίες - στις επιμέρους φάσεις και να δημιουργήσετε μια ομάδα διαχείρισης κρίσεων - αν χρειαστεί, με εξωτερική υποστήριξη.</a:t>
            </a: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Επισκόπηση των δεξιοτήτων που απαιτούνται κατά τη διάρκεια μιας κρίσης</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81679"/>
            <a:ext cx="2545416" cy="61460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solidFill>
                  <a:schemeClr val="tx2"/>
                </a:solidFill>
                <a:ea typeface="League Spartan" charset="0"/>
                <a:cs typeface="Poppins" pitchFamily="2" charset="77"/>
              </a:rPr>
              <a:t>ΠΡΙΝ ΤΗΝ ΚΡΙΣΗ</a:t>
            </a:r>
            <a:endParaRPr lang="en-GB" b="1" dirty="0">
              <a:solidFill>
                <a:schemeClr val="tx2"/>
              </a:solidFill>
              <a:ea typeface="League Spartan" charset="0"/>
              <a:cs typeface="Poppins" pitchFamily="2" charset="77"/>
            </a:endParaRP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4062882"/>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2"/>
                </a:solidFill>
                <a:ea typeface="League Spartan" charset="0"/>
                <a:cs typeface="Poppins" pitchFamily="2" charset="77"/>
              </a:rPr>
              <a:t>ΚΑΤΑ ΤΗ ΔΙΑΡΚΕΙΑ ΤΗΣ ΚΡΙΣΗΣ</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b="1" dirty="0">
                <a:solidFill>
                  <a:schemeClr val="tx2"/>
                </a:solidFill>
                <a:ea typeface="League Spartan" charset="0"/>
                <a:cs typeface="Poppins" pitchFamily="2" charset="77"/>
              </a:rPr>
              <a:t>ΜΕΤΑ ΑΠΌ ΤΗΝ ΚΡΙΣΗ</a:t>
            </a:r>
            <a:endParaRPr lang="en-US" sz="2000"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ea typeface="League Spartan" charset="0"/>
                <a:cs typeface="Poppins" pitchFamily="2" charset="77"/>
              </a:rPr>
              <a:t>ΜΑΘΗΣΗ</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46202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Ανίχνευση </a:t>
            </a:r>
          </a:p>
          <a:p>
            <a:pPr marL="285750" indent="-285750">
              <a:lnSpc>
                <a:spcPts val="1960"/>
              </a:lnSpc>
              <a:spcBef>
                <a:spcPts val="0"/>
              </a:spcBef>
              <a:buFont typeface="Arial" panose="020B0604020202020204" pitchFamily="34" charset="0"/>
              <a:buChar char="•"/>
            </a:pPr>
            <a:r>
              <a:rPr lang="en-US" sz="1800" dirty="0"/>
              <a:t>Περιέχει</a:t>
            </a:r>
          </a:p>
          <a:p>
            <a:pPr marL="285750" indent="-285750">
              <a:lnSpc>
                <a:spcPts val="1960"/>
              </a:lnSpc>
              <a:spcBef>
                <a:spcPts val="0"/>
              </a:spcBef>
              <a:buFont typeface="Arial" panose="020B0604020202020204" pitchFamily="34" charset="0"/>
              <a:buChar char="•"/>
            </a:pPr>
            <a:r>
              <a:rPr lang="en-US" sz="1800" dirty="0"/>
              <a:t>Ανάκτηση</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46202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Συνέχεια</a:t>
            </a:r>
          </a:p>
          <a:p>
            <a:pPr marL="285750" indent="-285750">
              <a:lnSpc>
                <a:spcPts val="1960"/>
              </a:lnSpc>
              <a:spcBef>
                <a:spcPts val="0"/>
              </a:spcBef>
              <a:buFont typeface="Arial" panose="020B0604020202020204" pitchFamily="34" charset="0"/>
              <a:buChar char="•"/>
            </a:pPr>
            <a:r>
              <a:rPr lang="en-US" sz="1800" dirty="0"/>
              <a:t>Διαμόρφωση αναμνήσεων</a:t>
            </a:r>
          </a:p>
          <a:p>
            <a:pPr marL="285750" indent="-285750">
              <a:lnSpc>
                <a:spcPts val="1960"/>
              </a:lnSpc>
              <a:spcBef>
                <a:spcPts val="0"/>
              </a:spcBef>
              <a:buFont typeface="Arial" panose="020B0604020202020204" pitchFamily="34" charset="0"/>
              <a:buChar char="•"/>
            </a:pPr>
            <a:r>
              <a:rPr lang="en-US" sz="1800" dirty="0"/>
              <a:t>Αξιολόγηση της αποτελεσματικότητας</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Μαθαίνοντας από τις αποτυχίες</a:t>
            </a:r>
          </a:p>
          <a:p>
            <a:pPr marL="285750" indent="-285750">
              <a:lnSpc>
                <a:spcPts val="1960"/>
              </a:lnSpc>
              <a:spcBef>
                <a:spcPts val="0"/>
              </a:spcBef>
              <a:buFont typeface="Arial" panose="020B0604020202020204" pitchFamily="34" charset="0"/>
              <a:buChar char="•"/>
            </a:pPr>
            <a:r>
              <a:rPr lang="en-US" sz="1800" dirty="0"/>
              <a:t>Εφαρμογή των σωστών μέτρων</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046396" y="4462022"/>
            <a:ext cx="2492564" cy="164590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GB" sz="1400" dirty="0"/>
              <a:t>Σάρωση</a:t>
            </a:r>
          </a:p>
          <a:p>
            <a:pPr marL="285750" indent="-285750">
              <a:lnSpc>
                <a:spcPts val="1960"/>
              </a:lnSpc>
              <a:spcBef>
                <a:spcPts val="0"/>
              </a:spcBef>
              <a:buFont typeface="Arial" panose="020B0604020202020204" pitchFamily="34" charset="0"/>
              <a:buChar char="•"/>
            </a:pPr>
            <a:r>
              <a:rPr lang="en-GB" sz="1400" dirty="0"/>
              <a:t>Αξιολόγηση της κατάστασης</a:t>
            </a:r>
          </a:p>
          <a:p>
            <a:pPr marL="285750" indent="-285750">
              <a:lnSpc>
                <a:spcPts val="1960"/>
              </a:lnSpc>
              <a:spcBef>
                <a:spcPts val="0"/>
              </a:spcBef>
              <a:buFont typeface="Arial" panose="020B0604020202020204" pitchFamily="34" charset="0"/>
              <a:buChar char="•"/>
            </a:pPr>
            <a:r>
              <a:rPr lang="en-GB" sz="1400" dirty="0"/>
              <a:t>Σχεδιασμός εργαλείων &amp; συστημάτων</a:t>
            </a:r>
          </a:p>
          <a:p>
            <a:pPr marL="285750" indent="-285750">
              <a:lnSpc>
                <a:spcPts val="1960"/>
              </a:lnSpc>
              <a:spcBef>
                <a:spcPts val="0"/>
              </a:spcBef>
              <a:buFont typeface="Arial" panose="020B0604020202020204" pitchFamily="34" charset="0"/>
              <a:buChar char="•"/>
            </a:pPr>
            <a:r>
              <a:rPr lang="en-GB" sz="1400" dirty="0"/>
              <a:t>Παρακολούθηση</a:t>
            </a:r>
          </a:p>
        </p:txBody>
      </p:sp>
    </p:spTree>
    <p:extLst>
      <p:ext uri="{BB962C8B-B14F-4D97-AF65-F5344CB8AC3E}">
        <p14:creationId xmlns:p14="http://schemas.microsoft.com/office/powerpoint/2010/main" val="6426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2800" dirty="0" err="1"/>
              <a:t>Γι</a:t>
            </a:r>
            <a:r>
              <a:rPr lang="en-US" sz="2800" dirty="0"/>
              <a:t>ατί είναι ιδιαίτερο το </a:t>
            </a:r>
            <a:r>
              <a:rPr lang="el-GR" sz="2800" b="1" dirty="0"/>
              <a:t>ΠΡΟΓΡΑΜΜΑ ΜΑΘΗΜΑΤΩΝ ΚΑΙ ΤΟ ΠΑΚΕΤΟ ΕΠΑΓΓΕΛΜΑΤΙΚΗΑ ΕΚΠΑΙΔΕΥΣΗΣ ΚΑΙ ΚΑΤΑΡΤΙΣΗΣ ΤΟΥ ΕΡΓΟΥ </a:t>
            </a:r>
            <a:r>
              <a:rPr lang="en-US" sz="2800" b="1" dirty="0"/>
              <a:t>SECURE</a:t>
            </a:r>
            <a:r>
              <a:rPr lang="en-US" sz="2800" dirty="0"/>
              <a:t>;</a:t>
            </a:r>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latin typeface="Calibri" panose="020F0502020204030204" pitchFamily="34" charset="0"/>
                <a:ea typeface="Calibri" panose="020F0502020204030204" pitchFamily="34" charset="0"/>
                <a:cs typeface="Times New Roman" panose="02020603050405020304" pitchFamily="18" charset="0"/>
              </a:rPr>
              <a:t>Το </a:t>
            </a:r>
            <a:r>
              <a:rPr lang="el-GR" sz="1800" dirty="0">
                <a:latin typeface="Calibri" panose="020F0502020204030204" pitchFamily="34" charset="0"/>
                <a:ea typeface="Calibri" panose="020F0502020204030204" pitchFamily="34" charset="0"/>
                <a:cs typeface="Times New Roman" panose="02020603050405020304" pitchFamily="18" charset="0"/>
              </a:rPr>
              <a:t>ΠΡΟΓΡΑΜΜΑ ΜΑΘΗΜΑΤΩΝ ΚΑΙ ΤΟ ΠΑΚΕΤΟ ΕΠΑΓΓΕΛΜΑΤΙΚΗΣ ΕΚΠΑΙΔΕΥΣΗΣ ΚΑΙ ΚΑΤΑΡΤΙΣΗΣ ΤΟΥ ΕΡΓΟΥ </a:t>
            </a:r>
            <a:r>
              <a:rPr lang="en-US" sz="1800" dirty="0">
                <a:latin typeface="Calibri" panose="020F0502020204030204" pitchFamily="34" charset="0"/>
                <a:ea typeface="Calibri" panose="020F0502020204030204" pitchFamily="34" charset="0"/>
                <a:cs typeface="Times New Roman" panose="02020603050405020304" pitchFamily="18" charset="0"/>
              </a:rPr>
              <a:t>SECURE </a:t>
            </a:r>
            <a:r>
              <a:rPr lang="en-US" sz="1800" dirty="0" err="1">
                <a:latin typeface="Calibri" panose="020F0502020204030204" pitchFamily="34" charset="0"/>
                <a:ea typeface="Calibri" panose="020F0502020204030204" pitchFamily="34" charset="0"/>
                <a:cs typeface="Times New Roman" panose="02020603050405020304" pitchFamily="18" charset="0"/>
              </a:rPr>
              <a:t>είν</a:t>
            </a:r>
            <a:r>
              <a:rPr lang="en-US" sz="1800" dirty="0">
                <a:latin typeface="Calibri" panose="020F0502020204030204" pitchFamily="34" charset="0"/>
                <a:ea typeface="Calibri" panose="020F0502020204030204" pitchFamily="34" charset="0"/>
                <a:cs typeface="Times New Roman" panose="02020603050405020304" pitchFamily="18" charset="0"/>
              </a:rPr>
              <a:t>αι η πρώτη ολιστική προσέγγιση ΕΕΚ για την αντιμετώπιση της έγκαιρης ανίχνευσης και επίλυσης κρίσεων με βάση ένα πλαίσιο που αναπτύχθηκε ειδικά για ΜΜΕ. </a:t>
            </a:r>
            <a:r>
              <a:rPr lang="en-US" sz="1800" dirty="0" err="1">
                <a:latin typeface="Calibri" panose="020F0502020204030204" pitchFamily="34" charset="0"/>
                <a:ea typeface="Calibri" panose="020F0502020204030204" pitchFamily="34" charset="0"/>
                <a:cs typeface="Times New Roman" panose="02020603050405020304" pitchFamily="18" charset="0"/>
              </a:rPr>
              <a:t>Αυτό</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το</a:t>
            </a:r>
            <a:r>
              <a:rPr lang="en-US" sz="1800" dirty="0">
                <a:latin typeface="Calibri" panose="020F0502020204030204" pitchFamily="34" charset="0"/>
                <a:ea typeface="Calibri" panose="020F0502020204030204" pitchFamily="34" charset="0"/>
                <a:cs typeface="Times New Roman" panose="02020603050405020304" pitchFamily="18" charset="0"/>
              </a:rPr>
              <a:t> επ</a:t>
            </a:r>
            <a:r>
              <a:rPr lang="en-US" sz="1800" dirty="0" err="1">
                <a:latin typeface="Calibri" panose="020F0502020204030204" pitchFamily="34" charset="0"/>
                <a:ea typeface="Calibri" panose="020F0502020204030204" pitchFamily="34" charset="0"/>
                <a:cs typeface="Times New Roman" panose="02020603050405020304" pitchFamily="18" charset="0"/>
              </a:rPr>
              <a:t>ιτυγχάνει</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συνδυάζοντ</a:t>
            </a:r>
            <a:r>
              <a:rPr lang="en-US" sz="1800" dirty="0">
                <a:latin typeface="Calibri" panose="020F0502020204030204" pitchFamily="34" charset="0"/>
                <a:ea typeface="Calibri" panose="020F0502020204030204" pitchFamily="34" charset="0"/>
                <a:cs typeface="Times New Roman" panose="02020603050405020304" pitchFamily="18" charset="0"/>
              </a:rPr>
              <a:t>ας μια προσέγγιση βασισμένη σε προγράμματα σπουδών, η οποία μπορεί να υιοθετηθεί στη διδασκαλία και την κατάρτιση </a:t>
            </a:r>
            <a:r>
              <a:rPr lang="el-GR" sz="1800" dirty="0">
                <a:latin typeface="Calibri" panose="020F0502020204030204" pitchFamily="34" charset="0"/>
                <a:ea typeface="Calibri" panose="020F0502020204030204" pitchFamily="34" charset="0"/>
                <a:cs typeface="Times New Roman" panose="02020603050405020304" pitchFamily="18" charset="0"/>
              </a:rPr>
              <a:t>στο πλαίσιο της </a:t>
            </a:r>
            <a:r>
              <a:rPr lang="en-US" sz="1800" dirty="0">
                <a:latin typeface="Calibri" panose="020F0502020204030204" pitchFamily="34" charset="0"/>
                <a:ea typeface="Calibri" panose="020F0502020204030204" pitchFamily="34" charset="0"/>
                <a:cs typeface="Times New Roman" panose="02020603050405020304" pitchFamily="18" charset="0"/>
              </a:rPr>
              <a:t>ΕΕΚ, </a:t>
            </a:r>
            <a:r>
              <a:rPr lang="en-US" sz="1800" dirty="0" err="1">
                <a:latin typeface="Calibri" panose="020F0502020204030204" pitchFamily="34" charset="0"/>
                <a:ea typeface="Calibri" panose="020F0502020204030204" pitchFamily="34" charset="0"/>
                <a:cs typeface="Times New Roman" panose="02020603050405020304" pitchFamily="18" charset="0"/>
              </a:rPr>
              <a:t>με</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μι</a:t>
            </a:r>
            <a:r>
              <a:rPr lang="en-US" sz="1800" dirty="0">
                <a:latin typeface="Calibri" panose="020F0502020204030204" pitchFamily="34" charset="0"/>
                <a:ea typeface="Calibri" panose="020F0502020204030204" pitchFamily="34" charset="0"/>
                <a:cs typeface="Times New Roman" panose="02020603050405020304" pitchFamily="18" charset="0"/>
              </a:rPr>
              <a:t>α προσέγγιση</a:t>
            </a:r>
            <a:r>
              <a:rPr lang="el-GR" sz="1800" dirty="0">
                <a:latin typeface="Calibri" panose="020F0502020204030204" pitchFamily="34" charset="0"/>
                <a:ea typeface="Calibri" panose="020F0502020204030204" pitchFamily="34" charset="0"/>
                <a:cs typeface="Times New Roman" panose="02020603050405020304" pitchFamily="18" charset="0"/>
              </a:rPr>
              <a:t> που βασίζεται σε ενότητες</a:t>
            </a:r>
            <a:r>
              <a:rPr lang="en-US" sz="1800" dirty="0">
                <a:latin typeface="Calibri" panose="020F0502020204030204" pitchFamily="34" charset="0"/>
                <a:ea typeface="Calibri" panose="020F0502020204030204" pitchFamily="34" charset="0"/>
                <a:cs typeface="Times New Roman" panose="02020603050405020304" pitchFamily="18" charset="0"/>
              </a:rPr>
              <a:t>, η οπ</a:t>
            </a:r>
            <a:r>
              <a:rPr lang="en-US" sz="1800" dirty="0" err="1">
                <a:latin typeface="Calibri" panose="020F0502020204030204" pitchFamily="34" charset="0"/>
                <a:ea typeface="Calibri" panose="020F0502020204030204" pitchFamily="34" charset="0"/>
                <a:cs typeface="Times New Roman" panose="02020603050405020304" pitchFamily="18" charset="0"/>
              </a:rPr>
              <a:t>οί</a:t>
            </a:r>
            <a:r>
              <a:rPr lang="en-US" sz="1800" dirty="0">
                <a:latin typeface="Calibri" panose="020F0502020204030204" pitchFamily="34" charset="0"/>
                <a:ea typeface="Calibri" panose="020F0502020204030204" pitchFamily="34" charset="0"/>
                <a:cs typeface="Times New Roman" panose="02020603050405020304" pitchFamily="18" charset="0"/>
              </a:rPr>
              <a:t>α είναι ιδιαίτερα χρήσιμη για τους συμβούλους </a:t>
            </a:r>
            <a:r>
              <a:rPr lang="el-GR" sz="1800" dirty="0">
                <a:latin typeface="Calibri" panose="020F0502020204030204" pitchFamily="34" charset="0"/>
                <a:ea typeface="Calibri" panose="020F0502020204030204" pitchFamily="34" charset="0"/>
                <a:cs typeface="Times New Roman" panose="02020603050405020304" pitchFamily="18" charset="0"/>
              </a:rPr>
              <a:t>επιχειρήσεων </a:t>
            </a:r>
            <a:r>
              <a:rPr lang="en-US" sz="1800" dirty="0">
                <a:latin typeface="Calibri" panose="020F0502020204030204" pitchFamily="34" charset="0"/>
                <a:ea typeface="Calibri" panose="020F0502020204030204" pitchFamily="34" charset="0"/>
                <a:cs typeface="Times New Roman" panose="02020603050405020304" pitchFamily="18" charset="0"/>
              </a:rPr>
              <a:t>και </a:t>
            </a:r>
            <a:r>
              <a:rPr lang="en-US" sz="1800" dirty="0" err="1">
                <a:latin typeface="Calibri" panose="020F0502020204030204" pitchFamily="34" charset="0"/>
                <a:ea typeface="Calibri" panose="020F0502020204030204" pitchFamily="34" charset="0"/>
                <a:cs typeface="Times New Roman" panose="02020603050405020304" pitchFamily="18" charset="0"/>
              </a:rPr>
              <a:t>γι</a:t>
            </a:r>
            <a:r>
              <a:rPr lang="en-US" sz="1800" dirty="0">
                <a:latin typeface="Calibri" panose="020F0502020204030204" pitchFamily="34" charset="0"/>
                <a:ea typeface="Calibri" panose="020F0502020204030204" pitchFamily="34" charset="0"/>
                <a:cs typeface="Times New Roman" panose="02020603050405020304" pitchFamily="18" charset="0"/>
              </a:rPr>
              <a:t>α χρήση απευθείας από ΜΜΕ και </a:t>
            </a:r>
            <a:r>
              <a:rPr lang="el-GR" sz="1800" dirty="0">
                <a:latin typeface="Calibri" panose="020F0502020204030204" pitchFamily="34" charset="0"/>
                <a:ea typeface="Calibri" panose="020F0502020204030204" pitchFamily="34" charset="0"/>
                <a:cs typeface="Times New Roman" panose="02020603050405020304" pitchFamily="18" charset="0"/>
              </a:rPr>
              <a:t> επιχειρηματίες</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Οι πολιτικές και οι διαδικασίες για την πρόβλεψη, την αξιολόγηση και τη διαχείριση των κινδύνων είναι σημαντικές.  Αλλά αν οι ηγέτες δεν θέτουν τις σωστές ερωτήσεις, αν δεν αναζητούν την ποικιλομορφία των απόψεων και των προοπτικών και αν δεν ενεργούν με ακεραιότητα, αυτοί οι κανόνες δεν θα κάνουν καμία διαφορά.</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Η ηγετική στάση είναι το κλειδί</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171890" y="2932607"/>
            <a:ext cx="1677657" cy="24840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2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αντανακλαστικός</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ασχοληθείτε με την πολυπλοκότητα</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να αποφεύγετε τις σπασμωδικές κινήσεις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αντιδράσεις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"φαινόμενο εκκρεμούς</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είστε πρόθυμοι να προκαλέσετε</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και να προκαλείται</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40962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Αυτογνωσία και πρότυπα καλής ηγεσίας</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Να αντιμετωπίζετε τα λάθη και να μαθαίνετε από αυτά</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Ποιος κρατάει τον καθρέφτη; </a:t>
            </a:r>
          </a:p>
          <a:p>
            <a:pPr marL="571500" indent="-355600" algn="l">
              <a:lnSpc>
                <a:spcPts val="2240"/>
              </a:lnSpc>
              <a:spcBef>
                <a:spcPts val="225"/>
              </a:spcBef>
              <a:buClr>
                <a:srgbClr val="F16924"/>
              </a:buClr>
              <a:buFont typeface="Wingdings" panose="05000000000000000000" pitchFamily="2" charset="2"/>
              <a:buChar char="à"/>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Κίνδυνοι, ανθρώπινο δυναμικό, όλες οι λειτουργίες; </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Λειτουργεί αυτό επί του παρόντος;</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Διασφάλιση καλής εποπτείας της στρατηγικής και των κινδύνων για τους ανθρώπους </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Η διορατικότητα και οι ικανότητες των ανθρώπων στο διοικητικό συμβούλιο;</a:t>
            </a:r>
          </a:p>
        </p:txBody>
      </p:sp>
    </p:spTree>
    <p:extLst>
      <p:ext uri="{BB962C8B-B14F-4D97-AF65-F5344CB8AC3E}">
        <p14:creationId xmlns:p14="http://schemas.microsoft.com/office/powerpoint/2010/main" val="315813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96004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296646"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nSpc>
                <a:spcPts val="1880"/>
              </a:lnSpc>
            </a:pPr>
            <a:r>
              <a:rPr lang="en-US" sz="2000" dirty="0">
                <a:solidFill>
                  <a:schemeClr val="bg1"/>
                </a:solidFill>
              </a:rPr>
              <a:t>Οι ηγέτες χρειάζονται δεξιότητες και ικανότητες για να ηγηθούν κατά τη διάρκεια κρίσεων. Να παρέχουν σταθερότητα, επιβεβαίωση, αυτοπεποίθηση και αίσθηση ελέγχου.</a:t>
            </a:r>
            <a:br>
              <a:rPr lang="en-US" sz="2000" dirty="0">
                <a:solidFill>
                  <a:schemeClr val="bg1"/>
                </a:solidFill>
              </a:rPr>
            </a:br>
            <a:endParaRPr lang="en-US" sz="700" dirty="0">
              <a:solidFill>
                <a:schemeClr val="bg1"/>
              </a:solidFill>
            </a:endParaRPr>
          </a:p>
          <a:p>
            <a:pPr marL="12700" indent="-12700"/>
            <a:r>
              <a:rPr lang="en-US" sz="2000" i="1" dirty="0">
                <a:solidFill>
                  <a:schemeClr val="bg1"/>
                </a:solidFill>
              </a:rPr>
              <a:t>"...οι δύσκολες στιγμές δεν δημιουργούν ηγέτες, ... σας δείχνουν τι είδους ηγέτες έχετε ήδη".  </a:t>
            </a:r>
            <a:r>
              <a:rPr lang="en-US" sz="2000" b="1" dirty="0">
                <a:solidFill>
                  <a:schemeClr val="bg1"/>
                </a:solidFill>
              </a:rPr>
              <a:t>Larry Barton</a:t>
            </a:r>
          </a:p>
          <a:p>
            <a:pPr marL="12700" indent="-12700">
              <a:lnSpc>
                <a:spcPts val="1880"/>
              </a:lnSpc>
            </a:pPr>
            <a:endParaRPr lang="en-US" sz="2000" dirty="0">
              <a:solidFill>
                <a:schemeClr val="bg1"/>
              </a:solidFill>
            </a:endParaRPr>
          </a:p>
          <a:p>
            <a:pPr marL="12700" indent="-12700"/>
            <a:r>
              <a:rPr lang="en-US" sz="2000" dirty="0">
                <a:solidFill>
                  <a:schemeClr val="bg1"/>
                </a:solidFill>
              </a:rPr>
              <a:t>Η ανάπτυξη τόσο των ηγετικών ικανοτήτων όσο και των διοικητικών δεξιοτήτων σας είναι ζωτικής σημασίας για την επιτυχία σας στην κρίση.</a:t>
            </a:r>
          </a:p>
          <a:p>
            <a:pPr marL="12700" indent="-12700"/>
            <a:endParaRPr lang="en-US" sz="2000" dirty="0">
              <a:solidFill>
                <a:schemeClr val="bg1"/>
              </a:solidFill>
            </a:endParaRPr>
          </a:p>
          <a:p>
            <a:pPr marL="12700" indent="-12700"/>
            <a:endParaRPr lang="en-US" sz="2000" dirty="0">
              <a:solidFill>
                <a:schemeClr val="bg1"/>
              </a:solidFill>
            </a:endParaRPr>
          </a:p>
          <a:p>
            <a:pPr marL="12700" indent="-12700"/>
            <a:endParaRPr lang="en-US" sz="2000" dirty="0">
              <a:solidFill>
                <a:schemeClr val="bg1"/>
              </a:solidFill>
            </a:endParaRP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77324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Κατευθυντήριες αρχές για την ηγεσία σε κρίση</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131450" y="1514177"/>
            <a:ext cx="237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9" name="TextBox 32">
            <a:extLst>
              <a:ext uri="{FF2B5EF4-FFF2-40B4-BE49-F238E27FC236}">
                <a16:creationId xmlns:a16="http://schemas.microsoft.com/office/drawing/2014/main" id="{341ADAB7-2377-352A-EA89-E3D9C21F2E0A}"/>
              </a:ext>
            </a:extLst>
          </p:cNvPr>
          <p:cNvSpPr txBox="1"/>
          <p:nvPr/>
        </p:nvSpPr>
        <p:spPr>
          <a:xfrm>
            <a:off x="450994" y="3242185"/>
            <a:ext cx="3686622" cy="3174010"/>
          </a:xfrm>
          <a:prstGeom prst="rect">
            <a:avLst/>
          </a:prstGeom>
          <a:noFill/>
        </p:spPr>
        <p:txBody>
          <a:bodyPr wrap="square" rtlCol="0" anchor="b" anchorCtr="0">
            <a:spAutoFit/>
          </a:bodyPr>
          <a:lstStyle/>
          <a:p>
            <a:pPr marL="363538" indent="-363538">
              <a:lnSpc>
                <a:spcPts val="2240"/>
              </a:lnSpc>
            </a:pPr>
            <a:r>
              <a:rPr lang="en-GB" sz="2200" b="1" dirty="0">
                <a:solidFill>
                  <a:srgbClr val="EDA13E"/>
                </a:solidFill>
                <a:ea typeface="League Spartan" charset="0"/>
                <a:cs typeface="Poppins" pitchFamily="2" charset="77"/>
              </a:rPr>
              <a:t>01 Διαφανής επικοινωνία</a:t>
            </a:r>
          </a:p>
          <a:p>
            <a:pPr marL="363538" indent="-363538">
              <a:lnSpc>
                <a:spcPts val="2140"/>
              </a:lnSpc>
            </a:pPr>
            <a:r>
              <a:rPr lang="en-GB" sz="2000" dirty="0">
                <a:solidFill>
                  <a:srgbClr val="595959"/>
                </a:solidFill>
                <a:ea typeface="Lato Light" panose="020F0502020204030203" pitchFamily="34" charset="0"/>
                <a:cs typeface="Mukta ExtraLight" panose="020B0000000000000000" pitchFamily="34" charset="77"/>
              </a:rPr>
              <a:t>	Δέσμευση για διαφανή και συνεπή εσωτερική και εξωτερική επικοινωνία</a:t>
            </a:r>
          </a:p>
          <a:p>
            <a:pPr marL="363538" indent="-363538">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nSpc>
                <a:spcPts val="2240"/>
              </a:lnSpc>
            </a:pPr>
            <a:r>
              <a:rPr lang="en-GB" sz="2200" b="1" dirty="0">
                <a:solidFill>
                  <a:srgbClr val="B41F7A"/>
                </a:solidFill>
                <a:ea typeface="League Spartan" charset="0"/>
                <a:cs typeface="Poppins" pitchFamily="2" charset="77"/>
              </a:rPr>
              <a:t>02 Άμεση επικοινωνία</a:t>
            </a:r>
          </a:p>
          <a:p>
            <a:pPr marL="363538" indent="-363538">
              <a:lnSpc>
                <a:spcPts val="2140"/>
              </a:lnSpc>
            </a:pPr>
            <a:r>
              <a:rPr lang="en-GB" sz="2000" dirty="0">
                <a:solidFill>
                  <a:srgbClr val="595959"/>
                </a:solidFill>
                <a:ea typeface="Lato Light" panose="020F0502020204030203" pitchFamily="34" charset="0"/>
                <a:cs typeface="Mukta ExtraLight" panose="020B0000000000000000" pitchFamily="34" charset="77"/>
              </a:rPr>
              <a:t>	Παροχή άμεσης και προληπτικής επικοινωνίας</a:t>
            </a:r>
            <a:endParaRPr lang="en-GB" sz="2000" b="1" dirty="0">
              <a:solidFill>
                <a:srgbClr val="B41F7A"/>
              </a:solidFill>
              <a:ea typeface="League Spartan" charset="0"/>
              <a:cs typeface="Poppins" pitchFamily="2" charset="77"/>
            </a:endParaRPr>
          </a:p>
          <a:p>
            <a:pPr marL="363538" indent="-363538">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nSpc>
                <a:spcPts val="2240"/>
              </a:lnSpc>
            </a:pPr>
            <a:endParaRPr lang="en-GB" sz="2200" b="1" dirty="0">
              <a:solidFill>
                <a:srgbClr val="EDA13E"/>
              </a:solidFill>
              <a:ea typeface="League Spartan" charset="0"/>
              <a:cs typeface="Poppins" pitchFamily="2" charset="77"/>
            </a:endParaRPr>
          </a:p>
        </p:txBody>
      </p:sp>
      <p:grpSp>
        <p:nvGrpSpPr>
          <p:cNvPr id="59" name="Group 58">
            <a:extLst>
              <a:ext uri="{FF2B5EF4-FFF2-40B4-BE49-F238E27FC236}">
                <a16:creationId xmlns:a16="http://schemas.microsoft.com/office/drawing/2014/main" id="{2DCEBB92-F1BD-4549-C3B7-DDA25C778E5C}"/>
              </a:ext>
            </a:extLst>
          </p:cNvPr>
          <p:cNvGrpSpPr/>
          <p:nvPr/>
        </p:nvGrpSpPr>
        <p:grpSpPr>
          <a:xfrm>
            <a:off x="4014974" y="3377184"/>
            <a:ext cx="3749639" cy="3150624"/>
            <a:chOff x="3803271" y="3341058"/>
            <a:chExt cx="3749639" cy="3150624"/>
          </a:xfrm>
        </p:grpSpPr>
        <p:grpSp>
          <p:nvGrpSpPr>
            <p:cNvPr id="15" name="Group 7">
              <a:extLst>
                <a:ext uri="{FF2B5EF4-FFF2-40B4-BE49-F238E27FC236}">
                  <a16:creationId xmlns:a16="http://schemas.microsoft.com/office/drawing/2014/main" id="{98C825ED-6E38-D1AF-BB6A-B3492AD02365}"/>
                </a:ext>
              </a:extLst>
            </p:cNvPr>
            <p:cNvGrpSpPr/>
            <p:nvPr/>
          </p:nvGrpSpPr>
          <p:grpSpPr>
            <a:xfrm>
              <a:off x="3803271" y="3341058"/>
              <a:ext cx="3749639" cy="3150624"/>
              <a:chOff x="5328980" y="1762088"/>
              <a:chExt cx="10943202" cy="9194996"/>
            </a:xfrm>
          </p:grpSpPr>
          <p:grpSp>
            <p:nvGrpSpPr>
              <p:cNvPr id="16" name="Group 5">
                <a:extLst>
                  <a:ext uri="{FF2B5EF4-FFF2-40B4-BE49-F238E27FC236}">
                    <a16:creationId xmlns:a16="http://schemas.microsoft.com/office/drawing/2014/main" id="{35DF0946-400A-A4EE-7E22-8F35662CB36B}"/>
                  </a:ext>
                </a:extLst>
              </p:cNvPr>
              <p:cNvGrpSpPr/>
              <p:nvPr/>
            </p:nvGrpSpPr>
            <p:grpSpPr>
              <a:xfrm>
                <a:off x="7521484" y="5751094"/>
                <a:ext cx="4377764" cy="3211487"/>
                <a:chOff x="12193146" y="2562030"/>
                <a:chExt cx="5221988" cy="3830802"/>
              </a:xfrm>
            </p:grpSpPr>
            <p:sp>
              <p:nvSpPr>
                <p:cNvPr id="36" name="Freeform 1">
                  <a:extLst>
                    <a:ext uri="{FF2B5EF4-FFF2-40B4-BE49-F238E27FC236}">
                      <a16:creationId xmlns:a16="http://schemas.microsoft.com/office/drawing/2014/main" id="{CA340AD7-F76D-A2FE-87E0-19E7783E4442}"/>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F16924"/>
                </a:solidFill>
                <a:ln>
                  <a:noFill/>
                </a:ln>
                <a:effectLst/>
              </p:spPr>
              <p:txBody>
                <a:bodyPr wrap="none" anchor="ctr"/>
                <a:lstStyle/>
                <a:p>
                  <a:endParaRPr lang="en-GB" sz="1400" dirty="0">
                    <a:solidFill>
                      <a:srgbClr val="595959"/>
                    </a:solidFill>
                    <a:latin typeface="+mj-lt"/>
                  </a:endParaRPr>
                </a:p>
              </p:txBody>
            </p:sp>
            <p:sp>
              <p:nvSpPr>
                <p:cNvPr id="37" name="Freeform 2">
                  <a:extLst>
                    <a:ext uri="{FF2B5EF4-FFF2-40B4-BE49-F238E27FC236}">
                      <a16:creationId xmlns:a16="http://schemas.microsoft.com/office/drawing/2014/main" id="{E303FD76-0ADE-517E-08A4-9587C56C42D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44F00"/>
                </a:solidFill>
                <a:ln>
                  <a:noFill/>
                </a:ln>
                <a:effectLst/>
              </p:spPr>
              <p:txBody>
                <a:bodyPr wrap="none" anchor="ctr"/>
                <a:lstStyle/>
                <a:p>
                  <a:endParaRPr lang="en-GB" sz="1400" dirty="0">
                    <a:solidFill>
                      <a:srgbClr val="595959"/>
                    </a:solidFill>
                    <a:latin typeface="+mj-lt"/>
                  </a:endParaRPr>
                </a:p>
              </p:txBody>
            </p:sp>
            <p:sp>
              <p:nvSpPr>
                <p:cNvPr id="38" name="Freeform 3">
                  <a:extLst>
                    <a:ext uri="{FF2B5EF4-FFF2-40B4-BE49-F238E27FC236}">
                      <a16:creationId xmlns:a16="http://schemas.microsoft.com/office/drawing/2014/main" id="{E2E228E6-B6F4-91FE-CFBB-735E2638374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44F00"/>
                </a:solidFill>
                <a:ln>
                  <a:noFill/>
                </a:ln>
                <a:effectLst/>
              </p:spPr>
              <p:txBody>
                <a:bodyPr wrap="none" anchor="ctr"/>
                <a:lstStyle/>
                <a:p>
                  <a:endParaRPr lang="en-GB" sz="1400" dirty="0">
                    <a:solidFill>
                      <a:srgbClr val="595959"/>
                    </a:solidFill>
                    <a:latin typeface="+mj-lt"/>
                  </a:endParaRPr>
                </a:p>
              </p:txBody>
            </p:sp>
          </p:grpSp>
          <p:grpSp>
            <p:nvGrpSpPr>
              <p:cNvPr id="17" name="Group 4">
                <a:extLst>
                  <a:ext uri="{FF2B5EF4-FFF2-40B4-BE49-F238E27FC236}">
                    <a16:creationId xmlns:a16="http://schemas.microsoft.com/office/drawing/2014/main" id="{36F204DE-C484-9AA2-5B09-A2870E3837D9}"/>
                  </a:ext>
                </a:extLst>
              </p:cNvPr>
              <p:cNvGrpSpPr/>
              <p:nvPr/>
            </p:nvGrpSpPr>
            <p:grpSpPr>
              <a:xfrm>
                <a:off x="5328980" y="7745597"/>
                <a:ext cx="4377764" cy="3211487"/>
                <a:chOff x="9577832" y="4941160"/>
                <a:chExt cx="5221988" cy="3830802"/>
              </a:xfrm>
            </p:grpSpPr>
            <p:sp>
              <p:nvSpPr>
                <p:cNvPr id="33" name="Freeform 4">
                  <a:extLst>
                    <a:ext uri="{FF2B5EF4-FFF2-40B4-BE49-F238E27FC236}">
                      <a16:creationId xmlns:a16="http://schemas.microsoft.com/office/drawing/2014/main" id="{722A5040-0161-869E-D5D7-CB04F6D83078}"/>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rgbClr val="7F1C58"/>
                </a:solidFill>
                <a:ln>
                  <a:noFill/>
                </a:ln>
                <a:effectLst/>
              </p:spPr>
              <p:txBody>
                <a:bodyPr wrap="none" anchor="ctr"/>
                <a:lstStyle/>
                <a:p>
                  <a:endParaRPr lang="en-GB" sz="1400" dirty="0">
                    <a:solidFill>
                      <a:srgbClr val="595959"/>
                    </a:solidFill>
                    <a:latin typeface="+mj-lt"/>
                  </a:endParaRPr>
                </a:p>
              </p:txBody>
            </p:sp>
            <p:sp>
              <p:nvSpPr>
                <p:cNvPr id="34" name="Freeform 5">
                  <a:extLst>
                    <a:ext uri="{FF2B5EF4-FFF2-40B4-BE49-F238E27FC236}">
                      <a16:creationId xmlns:a16="http://schemas.microsoft.com/office/drawing/2014/main" id="{ACBEFBF7-6B9E-05D0-4A78-9F6C164A368D}"/>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rgbClr val="571D58"/>
                </a:solidFill>
                <a:ln>
                  <a:noFill/>
                </a:ln>
                <a:effectLst/>
              </p:spPr>
              <p:txBody>
                <a:bodyPr wrap="none" anchor="ctr"/>
                <a:lstStyle/>
                <a:p>
                  <a:endParaRPr lang="en-GB" sz="1400" dirty="0">
                    <a:solidFill>
                      <a:srgbClr val="595959"/>
                    </a:solidFill>
                    <a:latin typeface="+mj-lt"/>
                  </a:endParaRPr>
                </a:p>
              </p:txBody>
            </p:sp>
            <p:sp>
              <p:nvSpPr>
                <p:cNvPr id="35" name="Freeform 6">
                  <a:extLst>
                    <a:ext uri="{FF2B5EF4-FFF2-40B4-BE49-F238E27FC236}">
                      <a16:creationId xmlns:a16="http://schemas.microsoft.com/office/drawing/2014/main" id="{29889CA0-B02E-F38A-BBF0-1B7F6854E0F8}"/>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rgbClr val="571D58"/>
                </a:solidFill>
                <a:ln>
                  <a:noFill/>
                </a:ln>
                <a:effectLst/>
              </p:spPr>
              <p:txBody>
                <a:bodyPr wrap="none" anchor="ctr"/>
                <a:lstStyle/>
                <a:p>
                  <a:endParaRPr lang="en-GB" sz="1400" dirty="0">
                    <a:solidFill>
                      <a:srgbClr val="595959"/>
                    </a:solidFill>
                    <a:latin typeface="+mj-lt"/>
                  </a:endParaRPr>
                </a:p>
              </p:txBody>
            </p:sp>
          </p:grpSp>
          <p:grpSp>
            <p:nvGrpSpPr>
              <p:cNvPr id="18" name="Group 16">
                <a:extLst>
                  <a:ext uri="{FF2B5EF4-FFF2-40B4-BE49-F238E27FC236}">
                    <a16:creationId xmlns:a16="http://schemas.microsoft.com/office/drawing/2014/main" id="{48254E74-CAD6-1757-F193-4858FA979629}"/>
                  </a:ext>
                </a:extLst>
              </p:cNvPr>
              <p:cNvGrpSpPr/>
              <p:nvPr/>
            </p:nvGrpSpPr>
            <p:grpSpPr>
              <a:xfrm>
                <a:off x="9701914" y="3754179"/>
                <a:ext cx="4377764" cy="3211487"/>
                <a:chOff x="12193146" y="2562030"/>
                <a:chExt cx="5221988" cy="3830802"/>
              </a:xfrm>
            </p:grpSpPr>
            <p:sp>
              <p:nvSpPr>
                <p:cNvPr id="29" name="Freeform 1">
                  <a:extLst>
                    <a:ext uri="{FF2B5EF4-FFF2-40B4-BE49-F238E27FC236}">
                      <a16:creationId xmlns:a16="http://schemas.microsoft.com/office/drawing/2014/main" id="{A8CEE1E0-3625-21F8-D1BA-B7F0B5DAFC91}"/>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B41F7A"/>
                </a:solidFill>
                <a:ln>
                  <a:noFill/>
                </a:ln>
                <a:effectLst/>
              </p:spPr>
              <p:txBody>
                <a:bodyPr wrap="none" anchor="ctr"/>
                <a:lstStyle/>
                <a:p>
                  <a:endParaRPr lang="en-GB" sz="1400" dirty="0">
                    <a:solidFill>
                      <a:srgbClr val="595959"/>
                    </a:solidFill>
                    <a:latin typeface="+mj-lt"/>
                  </a:endParaRPr>
                </a:p>
              </p:txBody>
            </p:sp>
            <p:sp>
              <p:nvSpPr>
                <p:cNvPr id="31" name="Freeform 2">
                  <a:extLst>
                    <a:ext uri="{FF2B5EF4-FFF2-40B4-BE49-F238E27FC236}">
                      <a16:creationId xmlns:a16="http://schemas.microsoft.com/office/drawing/2014/main" id="{0B272C14-DEB0-74AC-4870-304AADF59AFA}"/>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7F1C58"/>
                </a:solidFill>
                <a:ln>
                  <a:noFill/>
                </a:ln>
                <a:effectLst/>
              </p:spPr>
              <p:txBody>
                <a:bodyPr wrap="none" anchor="ctr"/>
                <a:lstStyle/>
                <a:p>
                  <a:endParaRPr lang="en-GB" sz="1400" dirty="0">
                    <a:solidFill>
                      <a:srgbClr val="595959"/>
                    </a:solidFill>
                    <a:latin typeface="+mj-lt"/>
                  </a:endParaRPr>
                </a:p>
              </p:txBody>
            </p:sp>
            <p:sp>
              <p:nvSpPr>
                <p:cNvPr id="32" name="Freeform 3">
                  <a:extLst>
                    <a:ext uri="{FF2B5EF4-FFF2-40B4-BE49-F238E27FC236}">
                      <a16:creationId xmlns:a16="http://schemas.microsoft.com/office/drawing/2014/main" id="{F406C8BE-12EC-0E55-EBB8-7BB2C80B1F4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F1C58"/>
                </a:solidFill>
                <a:ln>
                  <a:noFill/>
                </a:ln>
                <a:effectLst/>
              </p:spPr>
              <p:txBody>
                <a:bodyPr wrap="none" anchor="ctr"/>
                <a:lstStyle/>
                <a:p>
                  <a:endParaRPr lang="en-GB" sz="1400" dirty="0">
                    <a:solidFill>
                      <a:srgbClr val="595959"/>
                    </a:solidFill>
                    <a:latin typeface="+mj-lt"/>
                  </a:endParaRPr>
                </a:p>
              </p:txBody>
            </p:sp>
          </p:grpSp>
          <p:grpSp>
            <p:nvGrpSpPr>
              <p:cNvPr id="19" name="Group 20">
                <a:extLst>
                  <a:ext uri="{FF2B5EF4-FFF2-40B4-BE49-F238E27FC236}">
                    <a16:creationId xmlns:a16="http://schemas.microsoft.com/office/drawing/2014/main" id="{B562B114-251C-2BBE-4F01-B33D5AA51C88}"/>
                  </a:ext>
                </a:extLst>
              </p:cNvPr>
              <p:cNvGrpSpPr/>
              <p:nvPr/>
            </p:nvGrpSpPr>
            <p:grpSpPr>
              <a:xfrm>
                <a:off x="11894418" y="1762088"/>
                <a:ext cx="4377764" cy="3211487"/>
                <a:chOff x="12193146" y="2562030"/>
                <a:chExt cx="5221988" cy="3830802"/>
              </a:xfrm>
            </p:grpSpPr>
            <p:sp>
              <p:nvSpPr>
                <p:cNvPr id="20" name="Freeform 1">
                  <a:extLst>
                    <a:ext uri="{FF2B5EF4-FFF2-40B4-BE49-F238E27FC236}">
                      <a16:creationId xmlns:a16="http://schemas.microsoft.com/office/drawing/2014/main" id="{849B289F-3061-093A-CD11-60B65404D71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EDA13E"/>
                </a:solidFill>
                <a:ln>
                  <a:noFill/>
                </a:ln>
                <a:effectLst/>
              </p:spPr>
              <p:txBody>
                <a:bodyPr wrap="none" anchor="ctr"/>
                <a:lstStyle/>
                <a:p>
                  <a:endParaRPr lang="en-GB" sz="1400" dirty="0">
                    <a:solidFill>
                      <a:srgbClr val="595959"/>
                    </a:solidFill>
                    <a:latin typeface="+mj-lt"/>
                  </a:endParaRPr>
                </a:p>
              </p:txBody>
            </p:sp>
            <p:sp>
              <p:nvSpPr>
                <p:cNvPr id="21" name="Freeform 2">
                  <a:extLst>
                    <a:ext uri="{FF2B5EF4-FFF2-40B4-BE49-F238E27FC236}">
                      <a16:creationId xmlns:a16="http://schemas.microsoft.com/office/drawing/2014/main" id="{BC9EBD4E-54EA-D6D3-EF84-EFE64ACAE446}"/>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D6634"/>
                </a:solidFill>
                <a:ln>
                  <a:noFill/>
                </a:ln>
                <a:effectLst/>
              </p:spPr>
              <p:txBody>
                <a:bodyPr wrap="none" anchor="ctr"/>
                <a:lstStyle/>
                <a:p>
                  <a:endParaRPr lang="en-GB" sz="1400" dirty="0">
                    <a:solidFill>
                      <a:srgbClr val="595959"/>
                    </a:solidFill>
                    <a:latin typeface="+mj-lt"/>
                  </a:endParaRPr>
                </a:p>
              </p:txBody>
            </p:sp>
            <p:sp>
              <p:nvSpPr>
                <p:cNvPr id="22" name="Freeform 3">
                  <a:extLst>
                    <a:ext uri="{FF2B5EF4-FFF2-40B4-BE49-F238E27FC236}">
                      <a16:creationId xmlns:a16="http://schemas.microsoft.com/office/drawing/2014/main" id="{EBF5C3C8-DB02-AFB6-10FA-008DF3B732E7}"/>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D6634"/>
                </a:solidFill>
                <a:ln>
                  <a:noFill/>
                </a:ln>
                <a:effectLst/>
              </p:spPr>
              <p:txBody>
                <a:bodyPr wrap="none" anchor="ctr"/>
                <a:lstStyle/>
                <a:p>
                  <a:endParaRPr lang="en-GB" sz="1400" dirty="0">
                    <a:solidFill>
                      <a:srgbClr val="595959"/>
                    </a:solidFill>
                    <a:latin typeface="+mj-lt"/>
                  </a:endParaRPr>
                </a:p>
              </p:txBody>
            </p:sp>
          </p:grpSp>
        </p:grpSp>
        <p:sp>
          <p:nvSpPr>
            <p:cNvPr id="53" name="Text Placeholder 17">
              <a:extLst>
                <a:ext uri="{FF2B5EF4-FFF2-40B4-BE49-F238E27FC236}">
                  <a16:creationId xmlns:a16="http://schemas.microsoft.com/office/drawing/2014/main" id="{B18FF71F-37DA-97F2-92BE-D0BB0AEEB907}"/>
                </a:ext>
              </a:extLst>
            </p:cNvPr>
            <p:cNvSpPr txBox="1">
              <a:spLocks/>
            </p:cNvSpPr>
            <p:nvPr/>
          </p:nvSpPr>
          <p:spPr>
            <a:xfrm>
              <a:off x="6363982" y="347356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01</a:t>
              </a:r>
              <a:endParaRPr lang="en-US" sz="4000" b="0" dirty="0">
                <a:solidFill>
                  <a:schemeClr val="bg1"/>
                </a:solidFill>
              </a:endParaRPr>
            </a:p>
          </p:txBody>
        </p:sp>
        <p:sp>
          <p:nvSpPr>
            <p:cNvPr id="54" name="Text Placeholder 17">
              <a:extLst>
                <a:ext uri="{FF2B5EF4-FFF2-40B4-BE49-F238E27FC236}">
                  <a16:creationId xmlns:a16="http://schemas.microsoft.com/office/drawing/2014/main" id="{561EF138-1B7E-1262-21A4-29ABD359325A}"/>
                </a:ext>
              </a:extLst>
            </p:cNvPr>
            <p:cNvSpPr txBox="1">
              <a:spLocks/>
            </p:cNvSpPr>
            <p:nvPr/>
          </p:nvSpPr>
          <p:spPr>
            <a:xfrm>
              <a:off x="5594444" y="413716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02</a:t>
              </a:r>
              <a:endParaRPr lang="en-US" sz="4000" b="0" dirty="0">
                <a:solidFill>
                  <a:schemeClr val="bg1"/>
                </a:solidFill>
              </a:endParaRPr>
            </a:p>
          </p:txBody>
        </p:sp>
        <p:sp>
          <p:nvSpPr>
            <p:cNvPr id="55" name="Text Placeholder 17">
              <a:extLst>
                <a:ext uri="{FF2B5EF4-FFF2-40B4-BE49-F238E27FC236}">
                  <a16:creationId xmlns:a16="http://schemas.microsoft.com/office/drawing/2014/main" id="{002C0FE1-FEA0-1199-4B6C-4A64BB40AF48}"/>
                </a:ext>
              </a:extLst>
            </p:cNvPr>
            <p:cNvSpPr txBox="1">
              <a:spLocks/>
            </p:cNvSpPr>
            <p:nvPr/>
          </p:nvSpPr>
          <p:spPr>
            <a:xfrm>
              <a:off x="4882199" y="485634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03</a:t>
              </a:r>
              <a:endParaRPr lang="en-US" sz="4000" b="0" dirty="0">
                <a:solidFill>
                  <a:schemeClr val="bg1"/>
                </a:solidFill>
              </a:endParaRPr>
            </a:p>
          </p:txBody>
        </p:sp>
        <p:sp>
          <p:nvSpPr>
            <p:cNvPr id="58" name="Text Placeholder 17">
              <a:extLst>
                <a:ext uri="{FF2B5EF4-FFF2-40B4-BE49-F238E27FC236}">
                  <a16:creationId xmlns:a16="http://schemas.microsoft.com/office/drawing/2014/main" id="{E414736B-0C73-197E-0DCF-EFA27C855D22}"/>
                </a:ext>
              </a:extLst>
            </p:cNvPr>
            <p:cNvSpPr txBox="1">
              <a:spLocks/>
            </p:cNvSpPr>
            <p:nvPr/>
          </p:nvSpPr>
          <p:spPr>
            <a:xfrm>
              <a:off x="4112661" y="551994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0" dirty="0">
                  <a:solidFill>
                    <a:schemeClr val="bg1"/>
                  </a:solidFill>
                </a:rPr>
                <a:t>04</a:t>
              </a:r>
              <a:endParaRPr lang="en-US" sz="4000" b="0" dirty="0">
                <a:solidFill>
                  <a:schemeClr val="bg1"/>
                </a:solidFill>
              </a:endParaRPr>
            </a:p>
          </p:txBody>
        </p:sp>
      </p:grpSp>
      <p:sp>
        <p:nvSpPr>
          <p:cNvPr id="60" name="TextBox 32">
            <a:extLst>
              <a:ext uri="{FF2B5EF4-FFF2-40B4-BE49-F238E27FC236}">
                <a16:creationId xmlns:a16="http://schemas.microsoft.com/office/drawing/2014/main" id="{54C71831-770F-C496-4EDA-152B1CD0F1ED}"/>
              </a:ext>
            </a:extLst>
          </p:cNvPr>
          <p:cNvSpPr txBox="1"/>
          <p:nvPr/>
        </p:nvSpPr>
        <p:spPr>
          <a:xfrm>
            <a:off x="7902662" y="3285990"/>
            <a:ext cx="3686622" cy="3392082"/>
          </a:xfrm>
          <a:prstGeom prst="rect">
            <a:avLst/>
          </a:prstGeom>
          <a:noFill/>
        </p:spPr>
        <p:txBody>
          <a:bodyPr wrap="square" rtlCol="0" anchor="t" anchorCtr="0">
            <a:spAutoFit/>
          </a:bodyPr>
          <a:lstStyle/>
          <a:p>
            <a:pPr marL="407988" indent="-407988">
              <a:lnSpc>
                <a:spcPts val="2240"/>
              </a:lnSpc>
            </a:pPr>
            <a:r>
              <a:rPr lang="en-GB" sz="2000" b="1" dirty="0">
                <a:solidFill>
                  <a:srgbClr val="F16924"/>
                </a:solidFill>
                <a:ea typeface="League Spartan" charset="0"/>
                <a:cs typeface="Poppins" pitchFamily="2" charset="77"/>
              </a:rPr>
              <a:t>03 Γίνε ηγέτης</a:t>
            </a:r>
          </a:p>
          <a:p>
            <a:pPr marL="407988" indent="-407988">
              <a:lnSpc>
                <a:spcPts val="2140"/>
              </a:lnSpc>
            </a:pPr>
            <a:r>
              <a:rPr lang="en-GB" dirty="0">
                <a:solidFill>
                  <a:srgbClr val="595959"/>
                </a:solidFill>
                <a:ea typeface="Lato Light" panose="020F0502020204030203" pitchFamily="34" charset="0"/>
                <a:cs typeface="Mukta ExtraLight" panose="020B0000000000000000" pitchFamily="34" charset="77"/>
              </a:rPr>
              <a:t>	Παρέχετε ορατή συμμετοχή του Διευθύνοντος Συμβούλου και της ανώτερης ηγεσίας - αναλάβετε εσείς το πρόβλημα</a:t>
            </a:r>
          </a:p>
          <a:p>
            <a:pPr marL="407988" indent="-407988">
              <a:lnSpc>
                <a:spcPts val="2240"/>
              </a:lnSpc>
            </a:pPr>
            <a:endParaRPr lang="en-GB" sz="2000"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r>
              <a:rPr lang="en-GB" sz="2000" b="1" dirty="0">
                <a:solidFill>
                  <a:srgbClr val="7F1C58"/>
                </a:solidFill>
                <a:ea typeface="League Spartan" charset="0"/>
                <a:cs typeface="Poppins" pitchFamily="2" charset="77"/>
              </a:rPr>
              <a:t>04 Κάντε ό,τι είναι απαραίτητο όταν είναι απαραίτητο</a:t>
            </a:r>
          </a:p>
          <a:p>
            <a:pPr marL="407988" indent="-407988">
              <a:lnSpc>
                <a:spcPts val="2140"/>
              </a:lnSpc>
            </a:pPr>
            <a:r>
              <a:rPr lang="en-GB" dirty="0">
                <a:solidFill>
                  <a:srgbClr val="595959"/>
                </a:solidFill>
                <a:ea typeface="Lato Light" panose="020F0502020204030203" pitchFamily="34" charset="0"/>
                <a:cs typeface="Mukta ExtraLight" panose="020B0000000000000000" pitchFamily="34" charset="77"/>
              </a:rPr>
              <a:t>	Πετάξτε το ημερολόγιό σας - εμπλέξτε όλα τα ενδιαφερόμενα μέρη όλο το εικοσιτετράωρο</a:t>
            </a:r>
            <a:endParaRPr lang="en-GB" sz="2000" dirty="0">
              <a:solidFill>
                <a:srgbClr val="595959"/>
              </a:solidFill>
              <a:ea typeface="Lato Light" panose="020F0502020204030203" pitchFamily="34" charset="0"/>
              <a:cs typeface="Mukta ExtraLight" panose="020B0000000000000000" pitchFamily="34" charset="77"/>
            </a:endParaRPr>
          </a:p>
          <a:p>
            <a:pPr marL="407988" indent="-407988">
              <a:lnSpc>
                <a:spcPts val="2240"/>
              </a:lnSpc>
            </a:pPr>
            <a:endParaRPr lang="en-GB" sz="2200" b="1" dirty="0">
              <a:solidFill>
                <a:srgbClr val="EDA13E"/>
              </a:solidFill>
              <a:ea typeface="League Spartan" charset="0"/>
              <a:cs typeface="Poppins" pitchFamily="2" charset="77"/>
            </a:endParaRPr>
          </a:p>
        </p:txBody>
      </p:sp>
    </p:spTree>
    <p:extLst>
      <p:ext uri="{BB962C8B-B14F-4D97-AF65-F5344CB8AC3E}">
        <p14:creationId xmlns:p14="http://schemas.microsoft.com/office/powerpoint/2010/main" val="354324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BDE40-F0F2-BCA1-1837-07DA205E6A6D}"/>
              </a:ext>
            </a:extLst>
          </p:cNvPr>
          <p:cNvSpPr/>
          <p:nvPr/>
        </p:nvSpPr>
        <p:spPr>
          <a:xfrm>
            <a:off x="103240" y="2495724"/>
            <a:ext cx="6725264" cy="123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495BACFE-4094-EB09-296D-E4845337BA5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3390" r="13390"/>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Mindsight &amp; Συναισθηματική Νοημοσύνη στην Ηγεσία</a:t>
            </a: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defTabSz="1087636">
              <a:lnSpc>
                <a:spcPts val="1500"/>
              </a:lnSpc>
              <a:spcBef>
                <a:spcPct val="20000"/>
              </a:spcBef>
            </a:pPr>
            <a:r>
              <a:rPr lang="en-GB" sz="2200" dirty="0">
                <a:solidFill>
                  <a:srgbClr val="595959"/>
                </a:solidFill>
              </a:rPr>
              <a:t>Πηγή: Goleman| YouTube: </a:t>
            </a:r>
            <a:r>
              <a:rPr lang="en-GB" sz="2200" dirty="0">
                <a:solidFill>
                  <a:srgbClr val="595959"/>
                </a:solidFill>
                <a:hlinkClick r:id="rId3">
                  <a:extLst>
                    <a:ext uri="{A12FA001-AC4F-418D-AE19-62706E023703}">
                      <ahyp:hlinkClr xmlns:ahyp="http://schemas.microsoft.com/office/drawing/2018/hyperlinkcolor" val="tx"/>
                    </a:ext>
                  </a:extLst>
                </a:hlinkClick>
              </a:rPr>
              <a:t>https://www.youtube.com/watch?v=heRCxqQmrGQ</a:t>
            </a:r>
            <a:endParaRPr lang="en-GB" sz="2200" dirty="0">
              <a:solidFill>
                <a:srgbClr val="595959"/>
              </a:solidFill>
            </a:endParaRPr>
          </a:p>
          <a:p>
            <a:pPr defTabSz="1087636">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04231" y="2291173"/>
            <a:ext cx="5359074" cy="3877985"/>
          </a:xfrm>
          <a:prstGeom prst="rect">
            <a:avLst/>
          </a:prstGeom>
          <a:noFill/>
        </p:spPr>
        <p:txBody>
          <a:bodyPr wrap="square" rtlCol="0">
            <a:spAutoFit/>
          </a:bodyPr>
          <a:lstStyle/>
          <a:p>
            <a:pPr algn="l"/>
            <a:r>
              <a:rPr lang="en-GB" sz="2200" b="0" i="0" dirty="0">
                <a:solidFill>
                  <a:schemeClr val="bg1"/>
                </a:solidFill>
                <a:effectLst/>
                <a:highlight>
                  <a:srgbClr val="F16924"/>
                </a:highlight>
              </a:rPr>
              <a:t> ΔΕΙΤΕ</a:t>
            </a:r>
            <a:r>
              <a:rPr lang="en-GB" sz="2200" b="0" i="0" dirty="0">
                <a:solidFill>
                  <a:srgbClr val="F16924"/>
                </a:solidFill>
                <a:effectLst/>
                <a:highlight>
                  <a:srgbClr val="F16924"/>
                </a:highlight>
              </a:rPr>
              <a:t>. </a:t>
            </a:r>
          </a:p>
          <a:p>
            <a:pPr algn="l"/>
            <a:endParaRPr lang="en-GB" sz="2200" b="0" i="0" dirty="0">
              <a:solidFill>
                <a:schemeClr val="bg1"/>
              </a:solidFill>
              <a:effectLst/>
              <a:highlight>
                <a:srgbClr val="E53292"/>
              </a:highlight>
            </a:endParaRPr>
          </a:p>
          <a:p>
            <a:r>
              <a:rPr lang="en-GB" sz="2000" b="1" dirty="0" err="1">
                <a:solidFill>
                  <a:srgbClr val="595959"/>
                </a:solidFill>
              </a:rPr>
              <a:t>Ο Dr. </a:t>
            </a:r>
            <a:r>
              <a:rPr lang="en-GB" sz="2000" b="1" dirty="0">
                <a:solidFill>
                  <a:srgbClr val="595959"/>
                </a:solidFill>
              </a:rPr>
              <a:t>Daniel </a:t>
            </a:r>
            <a:r>
              <a:rPr lang="en-GB" sz="2000" dirty="0">
                <a:solidFill>
                  <a:srgbClr val="595959"/>
                </a:solidFill>
              </a:rPr>
              <a:t>Goleman μοιράζεται τη συναρπαστική επιστημονική βάση για την ανάπτυξη της ηγεσίας στη σειρά βίντεο Brainpower. Σε αυτό το απόσπασμα, ο </a:t>
            </a:r>
            <a:r>
              <a:rPr lang="en-GB" sz="2000" dirty="0" err="1">
                <a:solidFill>
                  <a:srgbClr val="595959"/>
                </a:solidFill>
              </a:rPr>
              <a:t>Dr. </a:t>
            </a:r>
            <a:r>
              <a:rPr lang="en-GB" sz="2000" dirty="0">
                <a:solidFill>
                  <a:srgbClr val="595959"/>
                </a:solidFill>
              </a:rPr>
              <a:t>Goleman υπογραμμίζει τους τρόπους με τους οποίους οι αποτελεσματικοί ηγέτες χρησιμοποιούν τη συστημική σκέψη στην επιχειρηματική στρατηγική, τις τακτικές παρακίνησης και το οργανωτικό όραμα.</a:t>
            </a:r>
          </a:p>
          <a:p>
            <a:endParaRPr lang="en-GB" sz="2200" b="1" dirty="0">
              <a:solidFill>
                <a:srgbClr val="595959"/>
              </a:solidFill>
            </a:endParaRPr>
          </a:p>
        </p:txBody>
      </p:sp>
      <p:sp>
        <p:nvSpPr>
          <p:cNvPr id="14" name="Oval 13">
            <a:extLst>
              <a:ext uri="{FF2B5EF4-FFF2-40B4-BE49-F238E27FC236}">
                <a16:creationId xmlns:a16="http://schemas.microsoft.com/office/drawing/2014/main" id="{22647D80-595B-BF51-CF15-31CAD1C39DC6}"/>
              </a:ext>
            </a:extLst>
          </p:cNvPr>
          <p:cNvSpPr/>
          <p:nvPr/>
        </p:nvSpPr>
        <p:spPr>
          <a:xfrm rot="21231927">
            <a:off x="5214003" y="2395937"/>
            <a:ext cx="3051013"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ΚΑΝΤΕ </a:t>
            </a:r>
            <a:r>
              <a:rPr lang="en-US" b="1" dirty="0">
                <a:solidFill>
                  <a:schemeClr val="bg1"/>
                </a:solidFill>
              </a:rPr>
              <a:t>ΚΛΙΚ ΓΙΑ ΝΑ </a:t>
            </a:r>
            <a:r>
              <a:rPr lang="en-US" b="1" dirty="0">
                <a:solidFill>
                  <a:schemeClr val="bg1"/>
                </a:solidFill>
                <a:hlinkClick r:id="rId3">
                  <a:extLst>
                    <a:ext uri="{A12FA001-AC4F-418D-AE19-62706E023703}">
                      <ahyp:hlinkClr xmlns:ahyp="http://schemas.microsoft.com/office/drawing/2018/hyperlinkcolor" val="tx"/>
                    </a:ext>
                  </a:extLst>
                </a:hlinkClick>
              </a:rPr>
              <a:t>ΠΑΡΑΚΟΛΟΥΘΉΣΕΤΕ</a:t>
            </a:r>
            <a:endParaRPr lang="en-US" b="1" dirty="0">
              <a:solidFill>
                <a:schemeClr val="bg1"/>
              </a:solidFill>
            </a:endParaRPr>
          </a:p>
        </p:txBody>
      </p:sp>
      <p:sp>
        <p:nvSpPr>
          <p:cNvPr id="17" name="Rectangle 16">
            <a:extLst>
              <a:ext uri="{FF2B5EF4-FFF2-40B4-BE49-F238E27FC236}">
                <a16:creationId xmlns:a16="http://schemas.microsoft.com/office/drawing/2014/main" id="{63FAF0F0-94FA-7682-892A-7A8BF465F65D}"/>
              </a:ext>
            </a:extLst>
          </p:cNvPr>
          <p:cNvSpPr/>
          <p:nvPr/>
        </p:nvSpPr>
        <p:spPr>
          <a:xfrm>
            <a:off x="734714" y="182910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579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6035109" y="44827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6138971" y="65617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01</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7120589" y="642708"/>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Παρέχετε απόδοση, με συνέπεια</a:t>
            </a:r>
          </a:p>
        </p:txBody>
      </p:sp>
      <p:sp>
        <p:nvSpPr>
          <p:cNvPr id="33" name="Pentagon 32">
            <a:extLst>
              <a:ext uri="{FF2B5EF4-FFF2-40B4-BE49-F238E27FC236}">
                <a16:creationId xmlns:a16="http://schemas.microsoft.com/office/drawing/2014/main" id="{C341E196-C78F-4483-80F7-EEE64418048F}"/>
              </a:ext>
            </a:extLst>
          </p:cNvPr>
          <p:cNvSpPr/>
          <p:nvPr/>
        </p:nvSpPr>
        <p:spPr>
          <a:xfrm>
            <a:off x="6033042" y="111939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6138971" y="130901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02</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7120589" y="1299971"/>
            <a:ext cx="4592074"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Να επιδεικνύετε πάντα θετική στάση</a:t>
            </a:r>
          </a:p>
        </p:txBody>
      </p:sp>
      <p:sp>
        <p:nvSpPr>
          <p:cNvPr id="36" name="Pentagon 35">
            <a:extLst>
              <a:ext uri="{FF2B5EF4-FFF2-40B4-BE49-F238E27FC236}">
                <a16:creationId xmlns:a16="http://schemas.microsoft.com/office/drawing/2014/main" id="{A2F28C16-1CBC-DBE5-8011-858E0DA46ACE}"/>
              </a:ext>
            </a:extLst>
          </p:cNvPr>
          <p:cNvSpPr/>
          <p:nvPr/>
        </p:nvSpPr>
        <p:spPr>
          <a:xfrm>
            <a:off x="6033042" y="178646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6138972" y="198471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03</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7120589" y="195414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Να είστε ομαδικός παίκτης και "οπαδός".</a:t>
            </a:r>
          </a:p>
        </p:txBody>
      </p:sp>
      <p:sp>
        <p:nvSpPr>
          <p:cNvPr id="39" name="Pentagon 38">
            <a:extLst>
              <a:ext uri="{FF2B5EF4-FFF2-40B4-BE49-F238E27FC236}">
                <a16:creationId xmlns:a16="http://schemas.microsoft.com/office/drawing/2014/main" id="{F8DCEED6-531C-BF6C-3A63-E751C0662C26}"/>
              </a:ext>
            </a:extLst>
          </p:cNvPr>
          <p:cNvSpPr/>
          <p:nvPr/>
        </p:nvSpPr>
        <p:spPr>
          <a:xfrm>
            <a:off x="6033042" y="244283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6138971" y="264751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04</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7120589" y="262162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Εθελοντισμός για την καθοδήγηση έργων και τη συμμετοχή σε πρωτοβουλίες</a:t>
            </a:r>
          </a:p>
        </p:txBody>
      </p:sp>
      <p:sp>
        <p:nvSpPr>
          <p:cNvPr id="42" name="Pentagon 41">
            <a:extLst>
              <a:ext uri="{FF2B5EF4-FFF2-40B4-BE49-F238E27FC236}">
                <a16:creationId xmlns:a16="http://schemas.microsoft.com/office/drawing/2014/main" id="{5EE6CBC6-4376-A60C-1006-EB68A79A6BEA}"/>
              </a:ext>
            </a:extLst>
          </p:cNvPr>
          <p:cNvSpPr/>
          <p:nvPr/>
        </p:nvSpPr>
        <p:spPr>
          <a:xfrm>
            <a:off x="6033042" y="3106431"/>
            <a:ext cx="5855111" cy="576000"/>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6138971" y="3295777"/>
            <a:ext cx="974185"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05</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7194329" y="3299473"/>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Γίνετε ένας ολοκληρωμένος γενικός επιστήμονας</a:t>
            </a:r>
          </a:p>
        </p:txBody>
      </p:sp>
      <p:sp>
        <p:nvSpPr>
          <p:cNvPr id="45" name="Rectangle 44">
            <a:extLst>
              <a:ext uri="{FF2B5EF4-FFF2-40B4-BE49-F238E27FC236}">
                <a16:creationId xmlns:a16="http://schemas.microsoft.com/office/drawing/2014/main" id="{73351E67-4939-BB5C-1C2E-022031ACA560}"/>
              </a:ext>
            </a:extLst>
          </p:cNvPr>
          <p:cNvSpPr/>
          <p:nvPr/>
        </p:nvSpPr>
        <p:spPr>
          <a:xfrm>
            <a:off x="-16721" y="0"/>
            <a:ext cx="119760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97680" y="1692387"/>
            <a:ext cx="5123246" cy="5722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spcBef>
                <a:spcPts val="0"/>
              </a:spcBef>
            </a:pPr>
            <a:r>
              <a:rPr lang="en-GB" sz="1600" dirty="0"/>
              <a:t>Οι κρίσεις μπορούν να δοκιμάσουν την ηγετική ικανότητα, τη λήψη αποφάσεων και τις ικανότητες στρατηγικής σκέψης.  Κατά τη διάρκεια μιας κρίσης, τα ενδιαφερόμενα μέρη θα πρέπει να εμπλέκονται και οι αλληλεπιδράσεις μαζί τους (και ενδεχομένως με τα μέσα ενημέρωσης) για να εκφράσετε την κατάσταση και να μοιραστείτε το σχέδιο προβλεπόμενων ενεργειών σας είναι στρατηγικές. Οι ηγέτες μπορούν να χρησιμοποιήσουν τις κρίσεις ως ευκαιρία για να οικοδομήσουν ισχυρότερες συνεργασίες και να ζητήσουν βοήθεια, αν χρειαστεί. Η ομάδα σας περιμένει από εσάς να παρέχετε ισχυρή υποστήριξη και καθοδήγηση και η εμπιστοσύνη σας στη διαδικασία αποτελεί ένδειξη συνέχειας για την ομάδα σας και απαιτούνται πραγματικές ηγετικές ικανότητες. Ακολουθούν συμβουλές για τους ηγέτες σχετικά με τη διαχείριση κρίσεων:</a:t>
            </a:r>
          </a:p>
          <a:p>
            <a:pPr marL="0" indent="0">
              <a:lnSpc>
                <a:spcPts val="2280"/>
              </a:lnSpc>
              <a:spcBef>
                <a:spcPts val="0"/>
              </a:spcBef>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497681" y="380073"/>
            <a:ext cx="526869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Επίδειξη ηγεσίας</a:t>
            </a:r>
          </a:p>
        </p:txBody>
      </p:sp>
      <p:sp>
        <p:nvSpPr>
          <p:cNvPr id="52" name="Rectangle 51">
            <a:extLst>
              <a:ext uri="{FF2B5EF4-FFF2-40B4-BE49-F238E27FC236}">
                <a16:creationId xmlns:a16="http://schemas.microsoft.com/office/drawing/2014/main" id="{50A70684-FCBB-8592-BFD2-474A09103682}"/>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Pentagon 11">
            <a:extLst>
              <a:ext uri="{FF2B5EF4-FFF2-40B4-BE49-F238E27FC236}">
                <a16:creationId xmlns:a16="http://schemas.microsoft.com/office/drawing/2014/main" id="{3D928F30-815E-5A49-964A-CA1623656303}"/>
              </a:ext>
            </a:extLst>
          </p:cNvPr>
          <p:cNvSpPr/>
          <p:nvPr/>
        </p:nvSpPr>
        <p:spPr>
          <a:xfrm>
            <a:off x="6024327" y="375368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7">
            <a:extLst>
              <a:ext uri="{FF2B5EF4-FFF2-40B4-BE49-F238E27FC236}">
                <a16:creationId xmlns:a16="http://schemas.microsoft.com/office/drawing/2014/main" id="{E37042DE-3CB2-AFFE-DD75-93DA2310EB85}"/>
              </a:ext>
            </a:extLst>
          </p:cNvPr>
          <p:cNvSpPr txBox="1"/>
          <p:nvPr/>
        </p:nvSpPr>
        <p:spPr>
          <a:xfrm>
            <a:off x="6128189" y="3961585"/>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06</a:t>
            </a:r>
          </a:p>
        </p:txBody>
      </p:sp>
      <p:sp>
        <p:nvSpPr>
          <p:cNvPr id="15" name="Subtitle 2">
            <a:extLst>
              <a:ext uri="{FF2B5EF4-FFF2-40B4-BE49-F238E27FC236}">
                <a16:creationId xmlns:a16="http://schemas.microsoft.com/office/drawing/2014/main" id="{0DB3C8FA-607A-4391-E622-50981955B5FB}"/>
              </a:ext>
            </a:extLst>
          </p:cNvPr>
          <p:cNvSpPr txBox="1">
            <a:spLocks/>
          </p:cNvSpPr>
          <p:nvPr/>
        </p:nvSpPr>
        <p:spPr>
          <a:xfrm>
            <a:off x="7120589" y="3815386"/>
            <a:ext cx="360244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Αποδεχτείτε τις αποτυχίες/τα λάθη σας... και μάθετε από αυτά</a:t>
            </a:r>
          </a:p>
        </p:txBody>
      </p:sp>
      <p:sp>
        <p:nvSpPr>
          <p:cNvPr id="16" name="Pentagon 15">
            <a:extLst>
              <a:ext uri="{FF2B5EF4-FFF2-40B4-BE49-F238E27FC236}">
                <a16:creationId xmlns:a16="http://schemas.microsoft.com/office/drawing/2014/main" id="{B828C4A0-12BD-65C9-1D20-B00163024E6D}"/>
              </a:ext>
            </a:extLst>
          </p:cNvPr>
          <p:cNvSpPr/>
          <p:nvPr/>
        </p:nvSpPr>
        <p:spPr>
          <a:xfrm>
            <a:off x="6022260" y="442480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7">
            <a:extLst>
              <a:ext uri="{FF2B5EF4-FFF2-40B4-BE49-F238E27FC236}">
                <a16:creationId xmlns:a16="http://schemas.microsoft.com/office/drawing/2014/main" id="{3337D9F6-9031-8231-886B-733876EBA2C2}"/>
              </a:ext>
            </a:extLst>
          </p:cNvPr>
          <p:cNvSpPr txBox="1"/>
          <p:nvPr/>
        </p:nvSpPr>
        <p:spPr>
          <a:xfrm>
            <a:off x="6128189" y="4614422"/>
            <a:ext cx="1359971"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07</a:t>
            </a:r>
          </a:p>
        </p:txBody>
      </p:sp>
      <p:sp>
        <p:nvSpPr>
          <p:cNvPr id="18" name="Subtitle 2">
            <a:extLst>
              <a:ext uri="{FF2B5EF4-FFF2-40B4-BE49-F238E27FC236}">
                <a16:creationId xmlns:a16="http://schemas.microsoft.com/office/drawing/2014/main" id="{D9C261E0-123B-91B2-0270-4B9AA95B8DA6}"/>
              </a:ext>
            </a:extLst>
          </p:cNvPr>
          <p:cNvSpPr txBox="1">
            <a:spLocks/>
          </p:cNvSpPr>
          <p:nvPr/>
        </p:nvSpPr>
        <p:spPr>
          <a:xfrm>
            <a:off x="7120589" y="4502144"/>
            <a:ext cx="401539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Να σκέφτεστε στρατηγικά και να βλέπετε τη μεγάλη εικόνα σε κάθε στροφή.</a:t>
            </a:r>
          </a:p>
        </p:txBody>
      </p:sp>
      <p:sp>
        <p:nvSpPr>
          <p:cNvPr id="19" name="Pentagon 18">
            <a:extLst>
              <a:ext uri="{FF2B5EF4-FFF2-40B4-BE49-F238E27FC236}">
                <a16:creationId xmlns:a16="http://schemas.microsoft.com/office/drawing/2014/main" id="{D8FFFBBB-9FAE-3E5E-56B6-8A72D08644C4}"/>
              </a:ext>
            </a:extLst>
          </p:cNvPr>
          <p:cNvSpPr/>
          <p:nvPr/>
        </p:nvSpPr>
        <p:spPr>
          <a:xfrm>
            <a:off x="6022260" y="509187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7">
            <a:extLst>
              <a:ext uri="{FF2B5EF4-FFF2-40B4-BE49-F238E27FC236}">
                <a16:creationId xmlns:a16="http://schemas.microsoft.com/office/drawing/2014/main" id="{EF014A97-89BE-C3D4-815E-D6CC14CED091}"/>
              </a:ext>
            </a:extLst>
          </p:cNvPr>
          <p:cNvSpPr txBox="1"/>
          <p:nvPr/>
        </p:nvSpPr>
        <p:spPr>
          <a:xfrm>
            <a:off x="6128190" y="5290123"/>
            <a:ext cx="935606"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08</a:t>
            </a:r>
          </a:p>
        </p:txBody>
      </p:sp>
      <p:sp>
        <p:nvSpPr>
          <p:cNvPr id="21" name="Subtitle 2">
            <a:extLst>
              <a:ext uri="{FF2B5EF4-FFF2-40B4-BE49-F238E27FC236}">
                <a16:creationId xmlns:a16="http://schemas.microsoft.com/office/drawing/2014/main" id="{D9C6EBBB-2DFC-B84A-FEB7-C55FE6CD83E3}"/>
              </a:ext>
            </a:extLst>
          </p:cNvPr>
          <p:cNvSpPr txBox="1">
            <a:spLocks/>
          </p:cNvSpPr>
          <p:nvPr/>
        </p:nvSpPr>
        <p:spPr>
          <a:xfrm>
            <a:off x="7120589" y="525955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Παρακολουθήστε τους άλλους, αξιολογήστε, ακούστε, μάθετε</a:t>
            </a:r>
          </a:p>
        </p:txBody>
      </p:sp>
      <p:sp>
        <p:nvSpPr>
          <p:cNvPr id="22" name="Pentagon 21">
            <a:extLst>
              <a:ext uri="{FF2B5EF4-FFF2-40B4-BE49-F238E27FC236}">
                <a16:creationId xmlns:a16="http://schemas.microsoft.com/office/drawing/2014/main" id="{A6CCC2A4-4879-7625-18AF-AEBCE32FF514}"/>
              </a:ext>
            </a:extLst>
          </p:cNvPr>
          <p:cNvSpPr/>
          <p:nvPr/>
        </p:nvSpPr>
        <p:spPr>
          <a:xfrm>
            <a:off x="6022260" y="574824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7">
            <a:extLst>
              <a:ext uri="{FF2B5EF4-FFF2-40B4-BE49-F238E27FC236}">
                <a16:creationId xmlns:a16="http://schemas.microsoft.com/office/drawing/2014/main" id="{2389C730-D2F3-DB92-5282-8E4C95367B82}"/>
              </a:ext>
            </a:extLst>
          </p:cNvPr>
          <p:cNvSpPr txBox="1"/>
          <p:nvPr/>
        </p:nvSpPr>
        <p:spPr>
          <a:xfrm>
            <a:off x="6128189" y="5952924"/>
            <a:ext cx="851887" cy="383375"/>
          </a:xfrm>
          <a:prstGeom prst="rect">
            <a:avLst/>
          </a:prstGeom>
          <a:noFill/>
          <a:ln>
            <a:noFill/>
          </a:ln>
        </p:spPr>
        <p:txBody>
          <a:bodyPr wrap="square" rtlCol="0" anchor="ctr" anchorCtr="0">
            <a:spAutoFit/>
          </a:bodyPr>
          <a:lstStyle/>
          <a:p>
            <a:pPr lvl="0">
              <a:lnSpc>
                <a:spcPts val="1860"/>
              </a:lnSpc>
              <a:defRPr/>
            </a:pPr>
            <a:r>
              <a:rPr lang="en-GB" sz="3200" b="1" dirty="0">
                <a:solidFill>
                  <a:schemeClr val="bg1"/>
                </a:solidFill>
                <a:ea typeface="League Spartan" charset="0"/>
                <a:cs typeface="Poppins" pitchFamily="2" charset="77"/>
              </a:rPr>
              <a:t>09</a:t>
            </a:r>
          </a:p>
        </p:txBody>
      </p:sp>
      <p:sp>
        <p:nvSpPr>
          <p:cNvPr id="24" name="Subtitle 2">
            <a:extLst>
              <a:ext uri="{FF2B5EF4-FFF2-40B4-BE49-F238E27FC236}">
                <a16:creationId xmlns:a16="http://schemas.microsoft.com/office/drawing/2014/main" id="{B359C11B-D854-F462-D119-552DE9CBE95D}"/>
              </a:ext>
            </a:extLst>
          </p:cNvPr>
          <p:cNvSpPr txBox="1">
            <a:spLocks/>
          </p:cNvSpPr>
          <p:nvPr/>
        </p:nvSpPr>
        <p:spPr>
          <a:xfrm>
            <a:off x="7120589" y="592703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Να έχετε επίγνωση του εαυτού σας</a:t>
            </a:r>
          </a:p>
        </p:txBody>
      </p:sp>
      <p:cxnSp>
        <p:nvCxnSpPr>
          <p:cNvPr id="28" name="Straight Connector 27">
            <a:extLst>
              <a:ext uri="{FF2B5EF4-FFF2-40B4-BE49-F238E27FC236}">
                <a16:creationId xmlns:a16="http://schemas.microsoft.com/office/drawing/2014/main" id="{7B41A243-099F-D814-B25E-0061F6A7A78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015E3AC-B06E-DF30-2668-4C53DA0A00EC}"/>
              </a:ext>
            </a:extLst>
          </p:cNvPr>
          <p:cNvSpPr>
            <a:spLocks noGrp="1"/>
          </p:cNvSpPr>
          <p:nvPr>
            <p:ph type="body" sz="quarter" idx="18"/>
          </p:nvPr>
        </p:nvSpPr>
        <p:spPr>
          <a:xfrm>
            <a:off x="573207" y="2068778"/>
            <a:ext cx="3703854" cy="3867704"/>
          </a:xfrm>
        </p:spPr>
        <p:txBody>
          <a:bodyPr>
            <a:normAutofit/>
          </a:bodyPr>
          <a:lstStyle/>
          <a:p>
            <a:pPr marL="14288" indent="-14288">
              <a:lnSpc>
                <a:spcPts val="2280"/>
              </a:lnSpc>
              <a:spcBef>
                <a:spcPts val="0"/>
              </a:spcBef>
            </a:pPr>
            <a:r>
              <a:rPr lang="en-GB" sz="2200" b="1" dirty="0">
                <a:solidFill>
                  <a:srgbClr val="EDA13E"/>
                </a:solidFill>
                <a:ea typeface="League Spartan" charset="0"/>
                <a:cs typeface="Poppins" pitchFamily="2" charset="77"/>
              </a:rPr>
              <a:t>Προοπτική</a:t>
            </a:r>
          </a:p>
          <a:p>
            <a:pPr marL="14288" indent="-14288">
              <a:lnSpc>
                <a:spcPts val="2280"/>
              </a:lnSpc>
              <a:spcBef>
                <a:spcPts val="0"/>
              </a:spcBef>
            </a:pPr>
            <a:r>
              <a:rPr lang="en-US" sz="2200" dirty="0"/>
              <a:t>Το πώς βλέπουμε τους εαυτούς μας δεν είναι πάντα το πώς μας βλέπουν οι άλλοι... και στον εργασιακό χώρο, οι απόψεις τους έχουν μεγαλύτερη σημασία</a:t>
            </a:r>
          </a:p>
          <a:p>
            <a:pPr marL="14288" indent="-14288">
              <a:lnSpc>
                <a:spcPts val="2280"/>
              </a:lnSpc>
              <a:spcBef>
                <a:spcPts val="0"/>
              </a:spcBef>
            </a:pPr>
            <a:endParaRPr lang="en-US" sz="2200" dirty="0"/>
          </a:p>
          <a:p>
            <a:pPr marL="14288" indent="-14288">
              <a:lnSpc>
                <a:spcPts val="2280"/>
              </a:lnSpc>
              <a:spcBef>
                <a:spcPts val="0"/>
              </a:spcBef>
            </a:pPr>
            <a:r>
              <a:rPr lang="en-GB" sz="2200" b="1" dirty="0">
                <a:solidFill>
                  <a:srgbClr val="EDA13E"/>
                </a:solidFill>
                <a:ea typeface="League Spartan" charset="0"/>
                <a:cs typeface="Poppins" pitchFamily="2" charset="77"/>
              </a:rPr>
              <a:t>Υπομονή</a:t>
            </a:r>
          </a:p>
          <a:p>
            <a:pPr marL="14288" indent="-14288">
              <a:lnSpc>
                <a:spcPts val="2280"/>
              </a:lnSpc>
              <a:spcBef>
                <a:spcPts val="0"/>
              </a:spcBef>
            </a:pPr>
            <a:r>
              <a:rPr lang="en-GB" sz="2200" dirty="0">
                <a:ea typeface="Lato Light" panose="020F0502020204030203" pitchFamily="34" charset="0"/>
                <a:cs typeface="Mukta ExtraLight" panose="020B0000000000000000" pitchFamily="34" charset="77"/>
              </a:rPr>
              <a:t>Μετριάστε τη φιλοδοξία σας με υπομονή</a:t>
            </a:r>
          </a:p>
          <a:p>
            <a:pPr marL="14288" indent="-14288">
              <a:lnSpc>
                <a:spcPts val="2280"/>
              </a:lnSpc>
              <a:spcBef>
                <a:spcPts val="0"/>
              </a:spcBef>
            </a:pPr>
            <a:endParaRPr lang="en-GB" sz="2200" dirty="0">
              <a:ea typeface="League Spartan" charset="0"/>
              <a:cs typeface="Poppins" pitchFamily="2" charset="77"/>
            </a:endParaRPr>
          </a:p>
          <a:p>
            <a:pPr marL="14288" indent="-14288">
              <a:lnSpc>
                <a:spcPts val="2280"/>
              </a:lnSpc>
              <a:spcBef>
                <a:spcPts val="0"/>
              </a:spcBef>
            </a:pPr>
            <a:endParaRPr lang="en-US" sz="2200" dirty="0"/>
          </a:p>
          <a:p>
            <a:pPr marL="14288" indent="-14288">
              <a:lnSpc>
                <a:spcPts val="2280"/>
              </a:lnSpc>
              <a:spcBef>
                <a:spcPts val="0"/>
              </a:spcBef>
            </a:pPr>
            <a:endParaRPr lang="en-US" sz="2200" dirty="0"/>
          </a:p>
        </p:txBody>
      </p:sp>
      <p:sp>
        <p:nvSpPr>
          <p:cNvPr id="6" name="Text Placeholder 5">
            <a:extLst>
              <a:ext uri="{FF2B5EF4-FFF2-40B4-BE49-F238E27FC236}">
                <a16:creationId xmlns:a16="http://schemas.microsoft.com/office/drawing/2014/main" id="{59F03BA5-4D7B-BFB1-D39E-E836C9BEBFA7}"/>
              </a:ext>
            </a:extLst>
          </p:cNvPr>
          <p:cNvSpPr>
            <a:spLocks noGrp="1"/>
          </p:cNvSpPr>
          <p:nvPr>
            <p:ph type="body" sz="quarter" idx="16"/>
          </p:nvPr>
        </p:nvSpPr>
        <p:spPr>
          <a:xfrm>
            <a:off x="559530" y="522952"/>
            <a:ext cx="10808102" cy="582221"/>
          </a:xfrm>
        </p:spPr>
        <p:txBody>
          <a:bodyPr>
            <a:normAutofit lnSpcReduction="10000"/>
          </a:bodyPr>
          <a:lstStyle/>
          <a:p>
            <a:r>
              <a:rPr lang="en-US" dirty="0"/>
              <a:t>Αξίζει να σκεφτούμε</a:t>
            </a:r>
          </a:p>
          <a:p>
            <a:endParaRPr lang="en-US" dirty="0"/>
          </a:p>
        </p:txBody>
      </p:sp>
      <p:sp>
        <p:nvSpPr>
          <p:cNvPr id="7" name="Rectangle 6">
            <a:extLst>
              <a:ext uri="{FF2B5EF4-FFF2-40B4-BE49-F238E27FC236}">
                <a16:creationId xmlns:a16="http://schemas.microsoft.com/office/drawing/2014/main" id="{38E97E4C-FC74-2A5F-1406-373FED1281B0}"/>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3894A25F-6917-60CF-05D2-024A3C0F2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865" y="1467404"/>
            <a:ext cx="2628900" cy="3886200"/>
          </a:xfrm>
          <a:prstGeom prst="rect">
            <a:avLst/>
          </a:prstGeom>
        </p:spPr>
      </p:pic>
      <p:sp>
        <p:nvSpPr>
          <p:cNvPr id="9" name="Text Placeholder 3">
            <a:extLst>
              <a:ext uri="{FF2B5EF4-FFF2-40B4-BE49-F238E27FC236}">
                <a16:creationId xmlns:a16="http://schemas.microsoft.com/office/drawing/2014/main" id="{231B8F84-F0B1-F1D9-977A-EE44B11A5A27}"/>
              </a:ext>
            </a:extLst>
          </p:cNvPr>
          <p:cNvSpPr txBox="1">
            <a:spLocks/>
          </p:cNvSpPr>
          <p:nvPr/>
        </p:nvSpPr>
        <p:spPr>
          <a:xfrm>
            <a:off x="8103953" y="2068778"/>
            <a:ext cx="3680008"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nSpc>
                <a:spcPts val="2280"/>
              </a:lnSpc>
              <a:spcBef>
                <a:spcPts val="0"/>
              </a:spcBef>
            </a:pPr>
            <a:r>
              <a:rPr lang="en-GB" sz="2200" b="1" dirty="0">
                <a:solidFill>
                  <a:srgbClr val="EDA13E"/>
                </a:solidFill>
                <a:ea typeface="League Spartan" charset="0"/>
                <a:cs typeface="Poppins" pitchFamily="2" charset="77"/>
              </a:rPr>
              <a:t>Ειλικρίνεια προς τον εαυτό σας</a:t>
            </a:r>
          </a:p>
          <a:p>
            <a:pPr marL="14288" indent="-14288">
              <a:lnSpc>
                <a:spcPts val="2280"/>
              </a:lnSpc>
              <a:spcBef>
                <a:spcPts val="0"/>
              </a:spcBef>
            </a:pPr>
            <a:r>
              <a:rPr lang="en-GB" sz="2200" dirty="0">
                <a:solidFill>
                  <a:schemeClr val="tx2"/>
                </a:solidFill>
                <a:ea typeface="League Spartan" charset="0"/>
                <a:cs typeface="Poppins" pitchFamily="2" charset="77"/>
              </a:rPr>
              <a:t>Να είστε βάναυσα ειλικρινείς με τον εαυτό σας σχετικά με το σε τι είστε σπουδαίοι και σε τι πρέπει να δουλέψετε.</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r>
              <a:rPr lang="en-GB" sz="2200" b="1" dirty="0">
                <a:solidFill>
                  <a:srgbClr val="EDA13E"/>
                </a:solidFill>
                <a:ea typeface="League Spartan" charset="0"/>
                <a:cs typeface="Poppins" pitchFamily="2" charset="77"/>
              </a:rPr>
              <a:t>Ιδιοκτησία</a:t>
            </a:r>
          </a:p>
          <a:p>
            <a:pPr marL="14288" indent="-14288">
              <a:lnSpc>
                <a:spcPts val="2280"/>
              </a:lnSpc>
              <a:spcBef>
                <a:spcPts val="0"/>
              </a:spcBef>
            </a:pPr>
            <a:r>
              <a:rPr lang="en-GB" sz="2200" dirty="0">
                <a:solidFill>
                  <a:schemeClr val="tx2"/>
                </a:solidFill>
                <a:ea typeface="League Spartan" charset="0"/>
                <a:cs typeface="Poppins" pitchFamily="2" charset="77"/>
              </a:rPr>
              <a:t>Αναλάβετε την ευθύνη για τη δική σας ανάπτυξη και μάθηση</a:t>
            </a:r>
          </a:p>
          <a:p>
            <a:pPr marL="14288" indent="-14288">
              <a:lnSpc>
                <a:spcPts val="2280"/>
              </a:lnSpc>
              <a:spcBef>
                <a:spcPts val="0"/>
              </a:spcBef>
            </a:pPr>
            <a:endParaRPr lang="en-GB" sz="2200" dirty="0">
              <a:solidFill>
                <a:schemeClr val="tx2"/>
              </a:solidFill>
              <a:ea typeface="League Spartan" charset="0"/>
              <a:cs typeface="Poppins" pitchFamily="2" charset="77"/>
            </a:endParaRPr>
          </a:p>
          <a:p>
            <a:pPr marL="14288" indent="-14288">
              <a:lnSpc>
                <a:spcPts val="2280"/>
              </a:lnSpc>
              <a:spcBef>
                <a:spcPts val="0"/>
              </a:spcBef>
            </a:pPr>
            <a:endParaRPr lang="en-GB" sz="2200" dirty="0">
              <a:solidFill>
                <a:schemeClr val="tx2"/>
              </a:solidFill>
              <a:ea typeface="League Spartan" charset="0"/>
              <a:cs typeface="Poppins" pitchFamily="2" charset="77"/>
            </a:endParaRPr>
          </a:p>
        </p:txBody>
      </p:sp>
    </p:spTree>
    <p:extLst>
      <p:ext uri="{BB962C8B-B14F-4D97-AF65-F5344CB8AC3E}">
        <p14:creationId xmlns:p14="http://schemas.microsoft.com/office/powerpoint/2010/main" val="16201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5659168"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Πώς διαμορφώνεται μια </a:t>
            </a:r>
            <a:r>
              <a:rPr lang="en-US" sz="2000" dirty="0" err="1">
                <a:solidFill>
                  <a:schemeClr val="bg1"/>
                </a:solidFill>
              </a:rPr>
              <a:t>οργανωτική </a:t>
            </a:r>
            <a:r>
              <a:rPr lang="en-US" sz="2000" dirty="0">
                <a:solidFill>
                  <a:schemeClr val="bg1"/>
                </a:solidFill>
              </a:rPr>
              <a:t>κουλτούρα; Μέσω έξι "μηχανισμών ενσωμάτωσης" σύμφωνα με τον Δρ Schein, πρώην καθηγητή στη Σχολή Διοίκησης του MIT Sloan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Δημιουργώντας μια κουλτούρα για το μέλλον: Ο ρόλος του ηγέτη</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055446" y="2126977"/>
              <a:ext cx="1508362"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Προσοχή</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Τι προσέχετε συστηματικά;</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Σήματα μέσω της διαδικασίας κατάρτισης του προϋπολογισμού</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Ποια μηνύματα στέλνονται, ακούσια ή όχι, κατά τη διαδικασία κατάρτισης του προϋπολογισμού; </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Ανταμοιβές και τιμωρία</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Ποιες συμπεριφορές επιβραβεύετε και τιμωρείτε;</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Ανταπόκριση στην κρίση</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αντιδράτε σε περίοδο κρίσης;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Συνέπεια</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συγκρίνονται αυτά που λέτε με αυτά που κάνετε;</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Συμπεριφορά του ανθρώπινου δυναμικού</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Ποιους προσλαμβάνετε, προάγετε και απολύετε- τι λέει αυτό για τις αξίες του οργανισμού;</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Προσοχή</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Προσοχή</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Ανταμοιβές + τιμωρία</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Ανταπόκριση στην κρίση</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Συνέπεια</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Συμπεριφορά HR</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Σήματα μέσω της διαδικασίας κατάρτισης του προϋπολογισμού</a:t>
                </a:r>
              </a:p>
            </p:txBody>
          </p:sp>
        </p:grpSp>
      </p:grpSp>
    </p:spTree>
    <p:extLst>
      <p:ext uri="{BB962C8B-B14F-4D97-AF65-F5344CB8AC3E}">
        <p14:creationId xmlns:p14="http://schemas.microsoft.com/office/powerpoint/2010/main" val="11073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58812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Προοπτικές ηγεσίας</a:t>
            </a:r>
          </a:p>
        </p:txBody>
      </p:sp>
      <p:sp>
        <p:nvSpPr>
          <p:cNvPr id="39" name="Rectangle 38">
            <a:extLst>
              <a:ext uri="{FF2B5EF4-FFF2-40B4-BE49-F238E27FC236}">
                <a16:creationId xmlns:a16="http://schemas.microsoft.com/office/drawing/2014/main" id="{4EE07AF6-F6C1-43D5-3062-327C6BC53BF2}"/>
              </a:ext>
            </a:extLst>
          </p:cNvPr>
          <p:cNvSpPr/>
          <p:nvPr/>
        </p:nvSpPr>
        <p:spPr>
          <a:xfrm>
            <a:off x="9526492" y="211774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474BCC-1FD6-7AD6-6914-C7AF595737D4}"/>
              </a:ext>
            </a:extLst>
          </p:cNvPr>
          <p:cNvGrpSpPr/>
          <p:nvPr/>
        </p:nvGrpSpPr>
        <p:grpSpPr>
          <a:xfrm>
            <a:off x="895873" y="2452236"/>
            <a:ext cx="5017427" cy="1880878"/>
            <a:chOff x="528017" y="1686516"/>
            <a:chExt cx="5017427" cy="1880878"/>
          </a:xfrm>
        </p:grpSpPr>
        <p:sp>
          <p:nvSpPr>
            <p:cNvPr id="38" name="Rounded Rectangle 37">
              <a:extLst>
                <a:ext uri="{FF2B5EF4-FFF2-40B4-BE49-F238E27FC236}">
                  <a16:creationId xmlns:a16="http://schemas.microsoft.com/office/drawing/2014/main" id="{BD89B752-650B-7F1E-5687-D3B441F06FF0}"/>
                </a:ext>
              </a:extLst>
            </p:cNvPr>
            <p:cNvSpPr/>
            <p:nvPr/>
          </p:nvSpPr>
          <p:spPr>
            <a:xfrm>
              <a:off x="528019" y="1686516"/>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
              <a:extLst>
                <a:ext uri="{FF2B5EF4-FFF2-40B4-BE49-F238E27FC236}">
                  <a16:creationId xmlns:a16="http://schemas.microsoft.com/office/drawing/2014/main" id="{5EFB2B97-E70D-24F5-3DAC-96E76825CFA3}"/>
                </a:ext>
              </a:extLst>
            </p:cNvPr>
            <p:cNvSpPr txBox="1">
              <a:spLocks/>
            </p:cNvSpPr>
            <p:nvPr/>
          </p:nvSpPr>
          <p:spPr>
            <a:xfrm>
              <a:off x="528017" y="2045993"/>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"Από έντονες περιπλοκές, </a:t>
              </a:r>
              <a:br>
                <a:rPr lang="en-US" sz="2400" i="1" dirty="0"/>
              </a:br>
              <a:r>
                <a:rPr lang="en-US" sz="2400" i="1" dirty="0"/>
                <a:t>αναδύονται έντονες απλοϊκότητες".</a:t>
              </a:r>
            </a:p>
            <a:p>
              <a:pPr marL="0" indent="0" algn="ctr">
                <a:buClr>
                  <a:srgbClr val="F16924"/>
                </a:buClr>
              </a:pPr>
              <a:endParaRPr lang="en-US" sz="2400" i="1" dirty="0"/>
            </a:p>
            <a:p>
              <a:pPr marL="0" indent="0" algn="ctr">
                <a:buClr>
                  <a:srgbClr val="F16924"/>
                </a:buClr>
              </a:pPr>
              <a:r>
                <a:rPr lang="en-US" sz="2400" b="1" dirty="0">
                  <a:solidFill>
                    <a:srgbClr val="B41F7A"/>
                  </a:solidFill>
                </a:rPr>
                <a:t>Σερ Ουίνστον Τσόρτσιλ</a:t>
              </a:r>
            </a:p>
            <a:p>
              <a:pPr marL="0" indent="0" algn="ctr">
                <a:buClr>
                  <a:srgbClr val="F16924"/>
                </a:buClr>
              </a:pPr>
              <a:endParaRPr lang="en-US" sz="2400" i="1" dirty="0"/>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grpSp>
        <p:nvGrpSpPr>
          <p:cNvPr id="41" name="Group 40">
            <a:extLst>
              <a:ext uri="{FF2B5EF4-FFF2-40B4-BE49-F238E27FC236}">
                <a16:creationId xmlns:a16="http://schemas.microsoft.com/office/drawing/2014/main" id="{E2EC158F-1E2D-8E3E-C5D1-D089312618A2}"/>
              </a:ext>
            </a:extLst>
          </p:cNvPr>
          <p:cNvGrpSpPr/>
          <p:nvPr/>
        </p:nvGrpSpPr>
        <p:grpSpPr>
          <a:xfrm>
            <a:off x="5203554" y="1076785"/>
            <a:ext cx="1419492" cy="1033414"/>
            <a:chOff x="3400450" y="986392"/>
            <a:chExt cx="1487826" cy="1083162"/>
          </a:xfrm>
          <a:solidFill>
            <a:srgbClr val="F16924"/>
          </a:solidFill>
        </p:grpSpPr>
        <p:sp>
          <p:nvSpPr>
            <p:cNvPr id="42" name="Freeform 41">
              <a:extLst>
                <a:ext uri="{FF2B5EF4-FFF2-40B4-BE49-F238E27FC236}">
                  <a16:creationId xmlns:a16="http://schemas.microsoft.com/office/drawing/2014/main" id="{FBD270B9-7C5F-8207-EB73-A9FA816557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6924"/>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4ADE70C-91AF-F0E5-17E9-5CBF055190C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C5AC1927-7FAA-065C-E927-30B39DE5CC85}"/>
              </a:ext>
            </a:extLst>
          </p:cNvPr>
          <p:cNvGrpSpPr/>
          <p:nvPr/>
        </p:nvGrpSpPr>
        <p:grpSpPr>
          <a:xfrm>
            <a:off x="6327419" y="2452236"/>
            <a:ext cx="5017427" cy="1880878"/>
            <a:chOff x="5959563" y="1654903"/>
            <a:chExt cx="5017427" cy="1880878"/>
          </a:xfrm>
        </p:grpSpPr>
        <p:sp>
          <p:nvSpPr>
            <p:cNvPr id="44" name="Rounded Rectangle 43">
              <a:extLst>
                <a:ext uri="{FF2B5EF4-FFF2-40B4-BE49-F238E27FC236}">
                  <a16:creationId xmlns:a16="http://schemas.microsoft.com/office/drawing/2014/main" id="{E9569E45-7799-D88E-6524-3CB0C2E71ABA}"/>
                </a:ext>
              </a:extLst>
            </p:cNvPr>
            <p:cNvSpPr/>
            <p:nvPr/>
          </p:nvSpPr>
          <p:spPr>
            <a:xfrm>
              <a:off x="5959565" y="1654903"/>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
              <a:extLst>
                <a:ext uri="{FF2B5EF4-FFF2-40B4-BE49-F238E27FC236}">
                  <a16:creationId xmlns:a16="http://schemas.microsoft.com/office/drawing/2014/main" id="{E50D04F3-332D-9C05-0CE9-0A492C5DEE0C}"/>
                </a:ext>
              </a:extLst>
            </p:cNvPr>
            <p:cNvSpPr txBox="1">
              <a:spLocks/>
            </p:cNvSpPr>
            <p:nvPr/>
          </p:nvSpPr>
          <p:spPr>
            <a:xfrm>
              <a:off x="5959563" y="2014380"/>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"Υπάρχουν απλές απαντήσεις. </a:t>
              </a:r>
              <a:br>
                <a:rPr lang="en-US" sz="2400" i="1" dirty="0"/>
              </a:br>
              <a:r>
                <a:rPr lang="en-US" sz="2400" i="1" dirty="0"/>
                <a:t>Απλά δεν υπάρχουν εύκολες απαντήσεις".</a:t>
              </a:r>
            </a:p>
            <a:p>
              <a:pPr marL="0" indent="0" algn="ctr">
                <a:buClr>
                  <a:srgbClr val="F16924"/>
                </a:buClr>
              </a:pPr>
              <a:endParaRPr lang="en-US" sz="2400" i="1" dirty="0"/>
            </a:p>
            <a:p>
              <a:pPr marL="0" indent="0" algn="ctr">
                <a:buClr>
                  <a:srgbClr val="F16924"/>
                </a:buClr>
              </a:pPr>
              <a:r>
                <a:rPr lang="en-US" sz="2400" b="1" dirty="0">
                  <a:solidFill>
                    <a:srgbClr val="B41F7A"/>
                  </a:solidFill>
                </a:rPr>
                <a:t>Ρόναλντ Ρέιγκαν</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grpSp>
      <p:sp>
        <p:nvSpPr>
          <p:cNvPr id="2" name="Rounded Rectangle 1">
            <a:extLst>
              <a:ext uri="{FF2B5EF4-FFF2-40B4-BE49-F238E27FC236}">
                <a16:creationId xmlns:a16="http://schemas.microsoft.com/office/drawing/2014/main" id="{60B53E3A-6D99-18B4-6814-7CC618C3FA71}"/>
              </a:ext>
            </a:extLst>
          </p:cNvPr>
          <p:cNvSpPr/>
          <p:nvPr/>
        </p:nvSpPr>
        <p:spPr>
          <a:xfrm>
            <a:off x="895873" y="5108501"/>
            <a:ext cx="10400252" cy="948082"/>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A6FB1ED6-D56D-B646-761C-A1D917E03D9D}"/>
              </a:ext>
            </a:extLst>
          </p:cNvPr>
          <p:cNvSpPr txBox="1">
            <a:spLocks/>
          </p:cNvSpPr>
          <p:nvPr/>
        </p:nvSpPr>
        <p:spPr>
          <a:xfrm>
            <a:off x="895873" y="5381373"/>
            <a:ext cx="10389866" cy="488486"/>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sz="2400" i="1" dirty="0"/>
              <a:t>"Κάνε το σωστό και κάνε το τώρα". </a:t>
            </a:r>
            <a:r>
              <a:rPr lang="en-US" sz="2400" b="1" dirty="0">
                <a:solidFill>
                  <a:srgbClr val="B41F7A"/>
                </a:solidFill>
              </a:rPr>
              <a:t>Jim Ellis</a:t>
            </a:r>
          </a:p>
          <a:p>
            <a:pPr marL="0" indent="0" algn="ctr">
              <a:buClr>
                <a:srgbClr val="F16924"/>
              </a:buClr>
            </a:pPr>
            <a:endParaRPr lang="en-US" sz="2400" i="1" dirty="0"/>
          </a:p>
          <a:p>
            <a:pPr marL="342900" indent="-342900" algn="ctr">
              <a:buClr>
                <a:srgbClr val="F16924"/>
              </a:buClr>
              <a:buFont typeface="Arial" panose="020B0604020202020204" pitchFamily="34" charset="0"/>
              <a:buChar char="•"/>
            </a:pPr>
            <a:endParaRPr lang="en-US" sz="2400" i="1" dirty="0"/>
          </a:p>
        </p:txBody>
      </p:sp>
      <p:sp>
        <p:nvSpPr>
          <p:cNvPr id="5" name="TextBox 4">
            <a:extLst>
              <a:ext uri="{FF2B5EF4-FFF2-40B4-BE49-F238E27FC236}">
                <a16:creationId xmlns:a16="http://schemas.microsoft.com/office/drawing/2014/main" id="{0926CC99-512D-FA87-245E-722664B09142}"/>
              </a:ext>
            </a:extLst>
          </p:cNvPr>
          <p:cNvSpPr txBox="1"/>
          <p:nvPr/>
        </p:nvSpPr>
        <p:spPr>
          <a:xfrm>
            <a:off x="-1" y="4536942"/>
            <a:ext cx="12191999" cy="523220"/>
          </a:xfrm>
          <a:prstGeom prst="rect">
            <a:avLst/>
          </a:prstGeom>
          <a:noFill/>
        </p:spPr>
        <p:txBody>
          <a:bodyPr wrap="square">
            <a:spAutoFit/>
          </a:bodyPr>
          <a:lstStyle/>
          <a:p>
            <a:pPr algn="ctr">
              <a:lnSpc>
                <a:spcPct val="100000"/>
              </a:lnSpc>
              <a:spcBef>
                <a:spcPts val="600"/>
              </a:spcBef>
            </a:pPr>
            <a:r>
              <a:rPr lang="en-GB" altLang="de-DE" sz="2800" dirty="0">
                <a:solidFill>
                  <a:srgbClr val="F16924"/>
                </a:solidFill>
                <a:sym typeface="Wingdings" panose="05000000000000000000" pitchFamily="2" charset="2"/>
              </a:rPr>
              <a:t>Και όταν όλα τα άλλα αποτύχουν: </a:t>
            </a:r>
          </a:p>
        </p:txBody>
      </p:sp>
    </p:spTree>
    <p:extLst>
      <p:ext uri="{BB962C8B-B14F-4D97-AF65-F5344CB8AC3E}">
        <p14:creationId xmlns:p14="http://schemas.microsoft.com/office/powerpoint/2010/main" val="35535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747CA94-EC4B-4A3E-B0C8-57A8FA6AF204}"/>
              </a:ext>
            </a:extLst>
          </p:cNvPr>
          <p:cNvGrpSpPr/>
          <p:nvPr/>
        </p:nvGrpSpPr>
        <p:grpSpPr>
          <a:xfrm>
            <a:off x="1152987" y="1249561"/>
            <a:ext cx="11039013" cy="4998204"/>
            <a:chOff x="1871717" y="2434934"/>
            <a:chExt cx="9120653" cy="4129616"/>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1871717" y="4639528"/>
              <a:ext cx="2163734" cy="461665"/>
            </a:xfrm>
            <a:prstGeom prst="rect">
              <a:avLst/>
            </a:prstGeom>
            <a:noFill/>
          </p:spPr>
          <p:txBody>
            <a:bodyPr wrap="none" rtlCol="0" anchor="b" anchorCtr="0">
              <a:spAutoFit/>
            </a:bodyPr>
            <a:lstStyle/>
            <a:p>
              <a:pPr lvl="0" algn="r">
                <a:defRPr/>
              </a:pPr>
              <a:r>
                <a:rPr lang="en-GB" sz="2400" dirty="0">
                  <a:solidFill>
                    <a:srgbClr val="B41F7A"/>
                  </a:solidFill>
                  <a:ea typeface="League Spartan" charset="0"/>
                  <a:cs typeface="Poppins" pitchFamily="2" charset="77"/>
                </a:rPr>
                <a:t>Επικοινωνία</a:t>
              </a:r>
            </a:p>
          </p:txBody>
        </p:sp>
        <p:sp>
          <p:nvSpPr>
            <p:cNvPr id="16" name="TextBox 77">
              <a:extLst>
                <a:ext uri="{FF2B5EF4-FFF2-40B4-BE49-F238E27FC236}">
                  <a16:creationId xmlns:a16="http://schemas.microsoft.com/office/drawing/2014/main" id="{2C09D491-B98B-98CF-77FE-0FEE33D01FC2}"/>
                </a:ext>
              </a:extLst>
            </p:cNvPr>
            <p:cNvSpPr txBox="1"/>
            <p:nvPr/>
          </p:nvSpPr>
          <p:spPr>
            <a:xfrm>
              <a:off x="2936173" y="3777043"/>
              <a:ext cx="1216167" cy="461665"/>
            </a:xfrm>
            <a:prstGeom prst="rect">
              <a:avLst/>
            </a:prstGeom>
            <a:noFill/>
          </p:spPr>
          <p:txBody>
            <a:bodyPr wrap="none" lIns="91440" tIns="45720" rIns="91440" bIns="45720" rtlCol="0" anchor="b" anchorCtr="0">
              <a:spAutoFit/>
            </a:bodyPr>
            <a:lstStyle/>
            <a:p>
              <a:pPr lvl="0" algn="r">
                <a:defRPr/>
              </a:pPr>
              <a:r>
                <a:rPr lang="en-GB" sz="2400" dirty="0">
                  <a:solidFill>
                    <a:srgbClr val="F16924"/>
                  </a:solidFill>
                  <a:ea typeface="League Spartan" charset="0"/>
                  <a:cs typeface="Poppins" pitchFamily="2" charset="77"/>
                </a:rPr>
                <a:t>Θάρρος</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81969" y="3777043"/>
              <a:ext cx="3710401" cy="461665"/>
            </a:xfrm>
            <a:prstGeom prst="rect">
              <a:avLst/>
            </a:prstGeom>
            <a:noFill/>
          </p:spPr>
          <p:txBody>
            <a:bodyPr wrap="square" rtlCol="0" anchor="b" anchorCtr="0">
              <a:spAutoFit/>
            </a:bodyPr>
            <a:lstStyle/>
            <a:p>
              <a:pPr lvl="0">
                <a:defRPr/>
              </a:pPr>
              <a:r>
                <a:rPr lang="en-GB" sz="2400" dirty="0">
                  <a:solidFill>
                    <a:srgbClr val="B41F7A"/>
                  </a:solidFill>
                  <a:ea typeface="League Spartan" charset="0"/>
                  <a:cs typeface="Poppins" pitchFamily="2" charset="77"/>
                </a:rPr>
                <a:t>Αξιοπιστία</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9466" y="5926036"/>
              <a:ext cx="962123" cy="461665"/>
            </a:xfrm>
            <a:prstGeom prst="rect">
              <a:avLst/>
            </a:prstGeom>
            <a:noFill/>
          </p:spPr>
          <p:txBody>
            <a:bodyPr wrap="none" rtlCol="0" anchor="b" anchorCtr="0">
              <a:spAutoFit/>
            </a:bodyPr>
            <a:lstStyle/>
            <a:p>
              <a:pPr lvl="0">
                <a:defRPr/>
              </a:pPr>
              <a:r>
                <a:rPr lang="en-GB" sz="2400" dirty="0">
                  <a:solidFill>
                    <a:srgbClr val="EDA13E"/>
                  </a:solidFill>
                  <a:ea typeface="League Spartan" charset="0"/>
                  <a:cs typeface="Poppins" pitchFamily="2" charset="77"/>
                </a:rPr>
                <a:t>Πιο κοντά</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580339" y="4679343"/>
              <a:ext cx="1699504" cy="461665"/>
            </a:xfrm>
            <a:prstGeom prst="rect">
              <a:avLst/>
            </a:prstGeom>
            <a:noFill/>
          </p:spPr>
          <p:txBody>
            <a:bodyPr wrap="none" rtlCol="0" anchor="b" anchorCtr="0">
              <a:spAutoFit/>
            </a:bodyPr>
            <a:lstStyle/>
            <a:p>
              <a:pPr lvl="0">
                <a:defRPr/>
              </a:pPr>
              <a:r>
                <a:rPr lang="en-GB" sz="2400" dirty="0">
                  <a:solidFill>
                    <a:srgbClr val="EDA13E"/>
                  </a:solidFill>
                  <a:ea typeface="Lato Light" charset="0"/>
                  <a:cs typeface="Lato Light" charset="0"/>
                </a:rPr>
                <a:t>Συμπόνια</a:t>
              </a:r>
              <a:endParaRPr kumimoji="0" lang="en-GB" sz="2400" i="0" u="none" strike="noStrike" kern="1200" cap="none" spc="0" normalizeH="0" baseline="0" noProof="0" dirty="0">
                <a:ln>
                  <a:noFill/>
                </a:ln>
                <a:solidFill>
                  <a:srgbClr val="F16924"/>
                </a:solidFill>
                <a:effectLst/>
                <a:uLnTx/>
                <a:uFillTx/>
                <a:ea typeface="League Spartan" charset="0"/>
                <a:cs typeface="Poppins" pitchFamily="2" charset="77"/>
              </a:endParaRPr>
            </a:p>
          </p:txBody>
        </p:sp>
        <p:sp>
          <p:nvSpPr>
            <p:cNvPr id="20" name="TextBox 49">
              <a:extLst>
                <a:ext uri="{FF2B5EF4-FFF2-40B4-BE49-F238E27FC236}">
                  <a16:creationId xmlns:a16="http://schemas.microsoft.com/office/drawing/2014/main" id="{A80C7F55-B29D-7BA5-5CAD-4BC800D5741E}"/>
                </a:ext>
              </a:extLst>
            </p:cNvPr>
            <p:cNvSpPr txBox="1"/>
            <p:nvPr/>
          </p:nvSpPr>
          <p:spPr>
            <a:xfrm>
              <a:off x="3413621" y="5860387"/>
              <a:ext cx="1216167" cy="461665"/>
            </a:xfrm>
            <a:prstGeom prst="rect">
              <a:avLst/>
            </a:prstGeom>
            <a:noFill/>
          </p:spPr>
          <p:txBody>
            <a:bodyPr wrap="none" rtlCol="0" anchor="b" anchorCtr="0">
              <a:spAutoFit/>
            </a:bodyPr>
            <a:lstStyle/>
            <a:p>
              <a:pPr lvl="0" algn="r">
                <a:defRPr/>
              </a:pPr>
              <a:r>
                <a:rPr lang="en-GB" sz="2400" dirty="0">
                  <a:solidFill>
                    <a:srgbClr val="7F1C58"/>
                  </a:solidFill>
                  <a:ea typeface="League Spartan" charset="0"/>
                  <a:cs typeface="Poppins" pitchFamily="2" charset="77"/>
                </a:rPr>
                <a:t>Θάρρος</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650769" y="2434934"/>
              <a:ext cx="2272682" cy="461665"/>
            </a:xfrm>
            <a:prstGeom prst="rect">
              <a:avLst/>
            </a:prstGeom>
            <a:noFill/>
          </p:spPr>
          <p:txBody>
            <a:bodyPr wrap="square" rtlCol="0" anchor="b" anchorCtr="0">
              <a:spAutoFit/>
            </a:bodyPr>
            <a:lstStyle/>
            <a:p>
              <a:pPr lvl="0" algn="ctr">
                <a:defRPr/>
              </a:pPr>
              <a:r>
                <a:rPr lang="en-GB" sz="2400" dirty="0">
                  <a:solidFill>
                    <a:srgbClr val="7F1C58"/>
                  </a:solidFill>
                  <a:ea typeface="League Spartan" charset="0"/>
                  <a:cs typeface="Poppins" pitchFamily="2" charset="77"/>
                </a:rPr>
                <a:t>Δέσμευση</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60234" y="4377909"/>
              <a:ext cx="992580" cy="769441"/>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595959"/>
                  </a:solidFill>
                  <a:ea typeface="League Spartan" charset="0"/>
                  <a:cs typeface="Poppins" pitchFamily="2" charset="77"/>
                </a:rPr>
                <a:t>7Cs</a:t>
              </a:r>
              <a:endParaRPr kumimoji="0" lang="en-GB" sz="44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34012"/>
            </a:xfrm>
            <a:prstGeom prst="rect">
              <a:avLst/>
            </a:prstGeom>
            <a:noFill/>
          </p:spPr>
          <p:txBody>
            <a:bodyPr wrap="square" rtlCol="0">
              <a:spAutoFit/>
            </a:bodyPr>
            <a:lstStyle/>
            <a:p>
              <a:pPr algn="ctr"/>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2395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platzhalter 1">
            <a:extLst>
              <a:ext uri="{FF2B5EF4-FFF2-40B4-BE49-F238E27FC236}">
                <a16:creationId xmlns:a16="http://schemas.microsoft.com/office/drawing/2014/main" id="{1706CAA4-7AF8-AB5A-EFB2-DF405B76C26B}"/>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Απλή περίληψη της ηγεσίας: 7Cs</a:t>
            </a:r>
          </a:p>
        </p:txBody>
      </p:sp>
    </p:spTree>
    <p:extLst>
      <p:ext uri="{BB962C8B-B14F-4D97-AF65-F5344CB8AC3E}">
        <p14:creationId xmlns:p14="http://schemas.microsoft.com/office/powerpoint/2010/main" val="254974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817721"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812830"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03226"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21028"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33484"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34841"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45134"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88857"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21216"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07850"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55944"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81746"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73568"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29574"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707231"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7 Τακτικές κριτικής σκέψης που χρησιμοποιούν οι ηγέτες με υψηλές επιδόσεις για να λαμβάνουν τεκμηριωμένες αποφάσεις</a:t>
            </a:r>
          </a:p>
          <a:p>
            <a:endParaRPr lang="en-US" sz="2800" dirty="0">
              <a:solidFill>
                <a:schemeClr val="bg1"/>
              </a:solidFill>
            </a:endParaRPr>
          </a:p>
          <a:p>
            <a:pPr>
              <a:lnSpc>
                <a:spcPts val="2220"/>
              </a:lnSpc>
              <a:spcBef>
                <a:spcPts val="0"/>
              </a:spcBef>
            </a:pPr>
            <a:r>
              <a:rPr lang="en-US" sz="1800" dirty="0">
                <a:solidFill>
                  <a:schemeClr val="bg1"/>
                </a:solidFill>
              </a:rPr>
              <a:t>Η κριτική σκέψη επιτρέπει στους ηγέτες κάθε επιπέδου να αξιολογούν τη λήψη αποφάσεων και τον τρόπο με τον οποίο αυτές οι αποφάσεις επηρεάζουν τελικά τα αποτελέσματα.</a:t>
            </a:r>
          </a:p>
          <a:p>
            <a:pPr>
              <a:lnSpc>
                <a:spcPts val="2220"/>
              </a:lnSpc>
              <a:spcBef>
                <a:spcPts val="0"/>
              </a:spcBef>
            </a:pPr>
            <a:endParaRPr lang="en-US" sz="2200" dirty="0">
              <a:solidFill>
                <a:schemeClr val="bg1"/>
              </a:solidFill>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03226"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Να είστε ανοιχτόμυαλοι και να παραμένετε περίεργοι. </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2" name="Rectangle 1">
            <a:extLst>
              <a:ext uri="{FF2B5EF4-FFF2-40B4-BE49-F238E27FC236}">
                <a16:creationId xmlns:a16="http://schemas.microsoft.com/office/drawing/2014/main" id="{67D77CEC-A6B5-80B9-806C-9686FBF34ED7}"/>
              </a:ext>
            </a:extLst>
          </p:cNvPr>
          <p:cNvSpPr/>
          <p:nvPr/>
        </p:nvSpPr>
        <p:spPr>
          <a:xfrm>
            <a:off x="567962" y="374468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 name="Group 7">
            <a:extLst>
              <a:ext uri="{FF2B5EF4-FFF2-40B4-BE49-F238E27FC236}">
                <a16:creationId xmlns:a16="http://schemas.microsoft.com/office/drawing/2014/main" id="{12F5E59B-85E2-6F54-A0B5-A94A7551CED1}"/>
              </a:ext>
            </a:extLst>
          </p:cNvPr>
          <p:cNvGrpSpPr/>
          <p:nvPr/>
        </p:nvGrpSpPr>
        <p:grpSpPr>
          <a:xfrm>
            <a:off x="5884908"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Να είστε παρατηρητής και να ακούτε προσεκτικά. </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308706"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4461"/>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Αναστοχασμός της μάθησης. </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719110"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5052654"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4459"/>
              <a:ext cx="4391527"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Να αφομοιώνετε νέες γνώσεις και εμπειρίες. </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84908"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4460"/>
              <a:ext cx="4172881" cy="326371"/>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Καταιγισμός ιδεών με επίκεντρο τη λύση. </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308706" y="3826005"/>
            <a:ext cx="4874873" cy="712320"/>
            <a:chOff x="1416598" y="919839"/>
            <a:chExt cx="4874873"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019044"/>
              <a:ext cx="3749083"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Ξεκινήστε συζητήσεις με άλλους για να αποκτήσετε μια διαφορετική οπτική γωνία. </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103226" y="5523924"/>
            <a:ext cx="4874873" cy="712320"/>
            <a:chOff x="1416598" y="919839"/>
            <a:chExt cx="4874873"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019044"/>
              <a:ext cx="3913140" cy="557204"/>
            </a:xfrm>
            <a:prstGeom prst="rect">
              <a:avLst/>
            </a:prstGeom>
            <a:noFill/>
          </p:spPr>
          <p:txBody>
            <a:bodyPr wrap="square" numCol="1" rtlCol="0" anchor="ctr">
              <a:spAutoFit/>
            </a:bodyPr>
            <a:lstStyle/>
            <a:p>
              <a:pPr>
                <a:lnSpc>
                  <a:spcPts val="1800"/>
                </a:lnSpc>
                <a:defRPr/>
              </a:pPr>
              <a:r>
                <a:rPr lang="en-GB" dirty="0">
                  <a:solidFill>
                    <a:schemeClr val="bg1"/>
                  </a:solidFill>
                  <a:ea typeface="Lato Light" panose="020F0502020204030203" pitchFamily="34" charset="0"/>
                  <a:cs typeface="Poppins" pitchFamily="2" charset="77"/>
                </a:rPr>
                <a:t>Να αξιολογούν τις απόψεις, τις κρίσεις και τις αποφάσεις των άλλων. </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567962" y="5948083"/>
            <a:ext cx="3972718" cy="6588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400" dirty="0"/>
              <a:t>Πηγή: Forbes, 2020: https://www.forbes.com/sites/forbescoachescouncil/2020/11/03/seven-critical-thinking-tactics-high-performing-leaders-to-make-informed-decisions/?sh=2ed7b3ce24f7</a:t>
            </a:r>
          </a:p>
        </p:txBody>
      </p:sp>
      <p:grpSp>
        <p:nvGrpSpPr>
          <p:cNvPr id="232" name="Group 231">
            <a:extLst>
              <a:ext uri="{FF2B5EF4-FFF2-40B4-BE49-F238E27FC236}">
                <a16:creationId xmlns:a16="http://schemas.microsoft.com/office/drawing/2014/main" id="{71F51CB9-58ED-46B8-5031-77628761E5C2}"/>
              </a:ext>
            </a:extLst>
          </p:cNvPr>
          <p:cNvGrpSpPr/>
          <p:nvPr/>
        </p:nvGrpSpPr>
        <p:grpSpPr>
          <a:xfrm>
            <a:off x="5703138"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87399"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Tree>
    <p:extLst>
      <p:ext uri="{BB962C8B-B14F-4D97-AF65-F5344CB8AC3E}">
        <p14:creationId xmlns:p14="http://schemas.microsoft.com/office/powerpoint/2010/main" val="12663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355267" cy="4171568"/>
          </a:xfrm>
        </p:spPr>
        <p:txBody>
          <a:bodyPr>
            <a:normAutofit/>
          </a:bodyPr>
          <a:lstStyle/>
          <a:p>
            <a:pPr marL="15875" indent="-15875"/>
            <a:r>
              <a:rPr lang="en-US" dirty="0">
                <a:solidFill>
                  <a:schemeClr val="bg1"/>
                </a:solidFill>
              </a:rPr>
              <a:t>Η προσαρμοστική ηγεσία είναι ένα μοντέλο ηγεσίας που εισήχθη από τους Ronald Heifetz και Marty </a:t>
            </a:r>
            <a:r>
              <a:rPr lang="en-US" dirty="0" err="1">
                <a:solidFill>
                  <a:schemeClr val="bg1"/>
                </a:solidFill>
              </a:rPr>
              <a:t>Linsky</a:t>
            </a:r>
            <a:r>
              <a:rPr lang="en-US" dirty="0">
                <a:solidFill>
                  <a:schemeClr val="bg1"/>
                </a:solidFill>
              </a:rPr>
              <a:t>.  Ο Heifetz την ορίζει ως την πράξη της </a:t>
            </a:r>
            <a:r>
              <a:rPr lang="en-US" dirty="0" err="1">
                <a:solidFill>
                  <a:schemeClr val="bg1"/>
                </a:solidFill>
              </a:rPr>
              <a:t>κινητοποίησης </a:t>
            </a:r>
            <a:r>
              <a:rPr lang="en-US" dirty="0">
                <a:solidFill>
                  <a:schemeClr val="bg1"/>
                </a:solidFill>
              </a:rPr>
              <a:t>μιας ομάδας ατόμων για να αντιμετωπίσουν δύσκολες προκλήσεις και να αναδειχθούν θριαμβευτές στο τέλος</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fontScale="92500" lnSpcReduction="10000"/>
          </a:bodyPr>
          <a:lstStyle/>
          <a:p>
            <a:r>
              <a:rPr lang="en-GB" dirty="0">
                <a:solidFill>
                  <a:schemeClr val="bg1"/>
                </a:solidFill>
              </a:rPr>
              <a:t>Τέσσερις βασικές αρχές της προσαρμοστικής ηγεσίας</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452533" y="491603"/>
            <a:ext cx="6492666" cy="7725192"/>
          </a:xfrm>
          <a:prstGeom prst="rect">
            <a:avLst/>
          </a:prstGeom>
          <a:noFill/>
        </p:spPr>
        <p:txBody>
          <a:bodyPr wrap="square" rtlCol="0">
            <a:spAutoFit/>
          </a:bodyPr>
          <a:lstStyle/>
          <a:p>
            <a:pPr>
              <a:defRPr/>
            </a:pPr>
            <a:r>
              <a:rPr lang="en-US" sz="2400" dirty="0">
                <a:solidFill>
                  <a:srgbClr val="F16924"/>
                </a:solidFill>
              </a:rPr>
              <a:t>01 </a:t>
            </a:r>
            <a:r>
              <a:rPr lang="en-GB" sz="2400" b="1" dirty="0">
                <a:solidFill>
                  <a:srgbClr val="B41F7A"/>
                </a:solidFill>
                <a:ea typeface="Roboto" charset="0"/>
                <a:cs typeface="Roboto" charset="0"/>
              </a:rPr>
              <a:t>Συναισθηματική νοημοσύνη</a:t>
            </a:r>
            <a:endParaRPr kumimoji="0" lang="en-GB" sz="2400" b="1" i="0" u="none" strike="noStrike" kern="1200" cap="none" spc="0" normalizeH="0" baseline="0" noProof="0" dirty="0">
              <a:ln>
                <a:noFill/>
              </a:ln>
              <a:solidFill>
                <a:srgbClr val="B41F7A"/>
              </a:solidFill>
              <a:effectLst/>
              <a:uLnTx/>
              <a:uFillTx/>
              <a:ea typeface="Roboto" charset="0"/>
              <a:cs typeface="Roboto" charset="0"/>
            </a:endParaRPr>
          </a:p>
          <a:p>
            <a:pPr>
              <a:defRPr/>
            </a:pPr>
            <a:r>
              <a:rPr lang="en-GB" sz="2000" dirty="0">
                <a:solidFill>
                  <a:srgbClr val="595959"/>
                </a:solidFill>
                <a:ea typeface="Lato Light" charset="0"/>
                <a:cs typeface="Lato Light" charset="0"/>
              </a:rPr>
              <a:t>Η συναισθηματική νοημοσύνη είναι η ικανότητα να αναγνωρίζετε τα συναισθήματά σας και τα συναισθήματα των άλλων ανθρώπων. Με αυτή την επίγνωση, ένας προσαρμοστικός ηγέτης είναι σε θέση να οικοδομήσει εμπιστοσύνη με τους άλλους συμμετέχοντες και να καλλιεργήσει ποιοτικές σχέσεις.</a:t>
            </a:r>
          </a:p>
          <a:p>
            <a:pPr>
              <a:defRPr/>
            </a:pPr>
            <a:endParaRPr lang="en-GB" sz="2000" dirty="0">
              <a:solidFill>
                <a:srgbClr val="595959"/>
              </a:solidFill>
              <a:ea typeface="Lato Light" charset="0"/>
              <a:cs typeface="Lato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rgbClr val="595959"/>
              </a:solidFill>
              <a:ea typeface="Roboto" charset="0"/>
              <a:cs typeface="Roboto" charset="0"/>
            </a:endParaRPr>
          </a:p>
          <a:p>
            <a:pPr lvl="0">
              <a:defRPr/>
            </a:pPr>
            <a:r>
              <a:rPr lang="en-US" sz="2400" dirty="0">
                <a:solidFill>
                  <a:srgbClr val="F16924"/>
                </a:solidFill>
              </a:rPr>
              <a:t>02 </a:t>
            </a:r>
            <a:r>
              <a:rPr lang="en-GB" sz="2400" b="1" dirty="0">
                <a:solidFill>
                  <a:srgbClr val="B41F7A"/>
                </a:solidFill>
                <a:ea typeface="Roboto" charset="0"/>
                <a:cs typeface="Roboto" charset="0"/>
              </a:rPr>
              <a:t>Οργανωτική δικαιοσύνη</a:t>
            </a:r>
          </a:p>
          <a:p>
            <a:pPr lvl="0">
              <a:defRPr/>
            </a:pPr>
            <a:r>
              <a:rPr lang="en-GB" sz="2000" dirty="0">
                <a:solidFill>
                  <a:srgbClr val="595959"/>
                </a:solidFill>
                <a:ea typeface="Roboto" charset="0"/>
                <a:cs typeface="Roboto" charset="0"/>
              </a:rPr>
              <a:t>Μια άλλη θεμελιώδης αρχή της προσαρμοστικής ηγεσίας είναι η καλλιέργεια μιας κουλτούρας ειλικρίνειας. Οι προσαρμοστικοί ηγέτες γνωρίζουν τις καλύτερες πολιτικές που πρέπει να εισαχθούν για το καλό του οργανισμού. Γνωρίζουν επίσης τους καλύτερους τρόπους εισαγωγής αυτών των αλλαγών, ώστε οι άνθρωποι να τις αγκαλιάσουν. Οι προσαρμοστικοί ηγέτες είναι πρόθυμοι να δεχτούν τις απόψεις των άλλων ανθρώπων, ως εκ τούτου, διαβεβαιώνοντάς τους ότι εκτιμώνται και γίνονται σεβαστοί.</a:t>
            </a:r>
          </a:p>
          <a:p>
            <a:pPr lvl="0">
              <a:defRPr/>
            </a:pPr>
            <a:endParaRPr lang="en-GB" sz="2000" b="1" dirty="0">
              <a:solidFill>
                <a:srgbClr val="595959"/>
              </a:solidFill>
              <a:ea typeface="Roboto" charset="0"/>
              <a:cs typeface="Roboto" charset="0"/>
            </a:endParaRPr>
          </a:p>
          <a:p>
            <a:pPr lvl="0">
              <a:defRPr/>
            </a:pPr>
            <a:r>
              <a:rPr lang="en-GB" sz="2000" b="1" dirty="0">
                <a:solidFill>
                  <a:srgbClr val="595959"/>
                </a:solidFill>
                <a:ea typeface="Roboto" charset="0"/>
                <a:cs typeface="Roboto" charset="0"/>
              </a:rPr>
              <a:t> </a:t>
            </a:r>
          </a:p>
          <a:p>
            <a:pPr lvl="0">
              <a:defRPr/>
            </a:pPr>
            <a:endParaRPr lang="en-GB" sz="2000" b="1" dirty="0">
              <a:solidFill>
                <a:srgbClr val="595959"/>
              </a:solidFill>
              <a:ea typeface="Roboto" charset="0"/>
              <a:cs typeface="Roboto" charset="0"/>
            </a:endParaRPr>
          </a:p>
          <a:p>
            <a:pPr lvl="0">
              <a:defRPr/>
            </a:pPr>
            <a:endParaRPr lang="en-GB" sz="20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7" y="2781226"/>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 name="Graphic 2">
            <a:extLst>
              <a:ext uri="{FF2B5EF4-FFF2-40B4-BE49-F238E27FC236}">
                <a16:creationId xmlns:a16="http://schemas.microsoft.com/office/drawing/2014/main" id="{0D50C8A6-D78A-A1F6-7F68-3875C485B648}"/>
              </a:ext>
            </a:extLst>
          </p:cNvPr>
          <p:cNvGrpSpPr/>
          <p:nvPr/>
        </p:nvGrpSpPr>
        <p:grpSpPr>
          <a:xfrm>
            <a:off x="4409355" y="3089745"/>
            <a:ext cx="893172" cy="951060"/>
            <a:chOff x="3918554" y="774528"/>
            <a:chExt cx="868197" cy="924466"/>
          </a:xfrm>
          <a:solidFill>
            <a:srgbClr val="595959"/>
          </a:solidFill>
        </p:grpSpPr>
        <p:grpSp>
          <p:nvGrpSpPr>
            <p:cNvPr id="5" name="Graphic 2">
              <a:extLst>
                <a:ext uri="{FF2B5EF4-FFF2-40B4-BE49-F238E27FC236}">
                  <a16:creationId xmlns:a16="http://schemas.microsoft.com/office/drawing/2014/main" id="{2F54F8D6-3DEF-B991-48DD-1424D6B20C5A}"/>
                </a:ext>
              </a:extLst>
            </p:cNvPr>
            <p:cNvGrpSpPr/>
            <p:nvPr/>
          </p:nvGrpSpPr>
          <p:grpSpPr>
            <a:xfrm>
              <a:off x="3918554" y="774528"/>
              <a:ext cx="868197" cy="924466"/>
              <a:chOff x="3918554" y="774528"/>
              <a:chExt cx="868197" cy="924466"/>
            </a:xfrm>
            <a:grpFill/>
          </p:grpSpPr>
          <p:sp>
            <p:nvSpPr>
              <p:cNvPr id="49" name="Freeform 48">
                <a:extLst>
                  <a:ext uri="{FF2B5EF4-FFF2-40B4-BE49-F238E27FC236}">
                    <a16:creationId xmlns:a16="http://schemas.microsoft.com/office/drawing/2014/main" id="{D470FD77-186E-AA84-1CD3-CF227BE957A3}"/>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B60C2F8-2688-533E-E96F-095D5928ABC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 name="Graphic 2">
              <a:extLst>
                <a:ext uri="{FF2B5EF4-FFF2-40B4-BE49-F238E27FC236}">
                  <a16:creationId xmlns:a16="http://schemas.microsoft.com/office/drawing/2014/main" id="{A2F25393-41BC-2F55-75A7-F92CCD78011E}"/>
                </a:ext>
              </a:extLst>
            </p:cNvPr>
            <p:cNvGrpSpPr/>
            <p:nvPr/>
          </p:nvGrpSpPr>
          <p:grpSpPr>
            <a:xfrm>
              <a:off x="3958353" y="890522"/>
              <a:ext cx="708520" cy="605461"/>
              <a:chOff x="3958353" y="890522"/>
              <a:chExt cx="708520" cy="605461"/>
            </a:xfrm>
            <a:grpFill/>
          </p:grpSpPr>
          <p:sp>
            <p:nvSpPr>
              <p:cNvPr id="47" name="Freeform 46">
                <a:extLst>
                  <a:ext uri="{FF2B5EF4-FFF2-40B4-BE49-F238E27FC236}">
                    <a16:creationId xmlns:a16="http://schemas.microsoft.com/office/drawing/2014/main" id="{305C524D-C60E-5CE8-7BBA-D5E300D7F3B7}"/>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C66506FD-60EE-7EAC-BC1F-961ABCD6C1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1" name="Group 50">
            <a:extLst>
              <a:ext uri="{FF2B5EF4-FFF2-40B4-BE49-F238E27FC236}">
                <a16:creationId xmlns:a16="http://schemas.microsoft.com/office/drawing/2014/main" id="{55BF5329-AF7F-0CF5-5B0C-037DC77587B9}"/>
              </a:ext>
            </a:extLst>
          </p:cNvPr>
          <p:cNvGrpSpPr/>
          <p:nvPr/>
        </p:nvGrpSpPr>
        <p:grpSpPr>
          <a:xfrm>
            <a:off x="4412937" y="526006"/>
            <a:ext cx="851397" cy="988098"/>
            <a:chOff x="8360213" y="3458151"/>
            <a:chExt cx="853935" cy="991043"/>
          </a:xfrm>
          <a:solidFill>
            <a:srgbClr val="595959"/>
          </a:solidFill>
        </p:grpSpPr>
        <p:grpSp>
          <p:nvGrpSpPr>
            <p:cNvPr id="52" name="Graphic 2">
              <a:extLst>
                <a:ext uri="{FF2B5EF4-FFF2-40B4-BE49-F238E27FC236}">
                  <a16:creationId xmlns:a16="http://schemas.microsoft.com/office/drawing/2014/main" id="{D3E474DF-E89B-893F-DFF2-5B96F1F1A31A}"/>
                </a:ext>
              </a:extLst>
            </p:cNvPr>
            <p:cNvGrpSpPr/>
            <p:nvPr userDrawn="1"/>
          </p:nvGrpSpPr>
          <p:grpSpPr>
            <a:xfrm>
              <a:off x="8599192" y="3595917"/>
              <a:ext cx="375982" cy="204367"/>
              <a:chOff x="2642504" y="3763150"/>
              <a:chExt cx="375982" cy="204367"/>
            </a:xfrm>
            <a:grpFill/>
          </p:grpSpPr>
          <p:sp>
            <p:nvSpPr>
              <p:cNvPr id="58" name="Freeform 57">
                <a:extLst>
                  <a:ext uri="{FF2B5EF4-FFF2-40B4-BE49-F238E27FC236}">
                    <a16:creationId xmlns:a16="http://schemas.microsoft.com/office/drawing/2014/main" id="{3A843F1D-A4A8-6506-653F-B30E0587F72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08DD00F-11DD-CF95-55E3-CF74699279B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53" name="Graphic 2">
              <a:extLst>
                <a:ext uri="{FF2B5EF4-FFF2-40B4-BE49-F238E27FC236}">
                  <a16:creationId xmlns:a16="http://schemas.microsoft.com/office/drawing/2014/main" id="{2287FE16-1A32-D19D-33A4-98A59533FA83}"/>
                </a:ext>
              </a:extLst>
            </p:cNvPr>
            <p:cNvGrpSpPr/>
            <p:nvPr userDrawn="1"/>
          </p:nvGrpSpPr>
          <p:grpSpPr>
            <a:xfrm>
              <a:off x="8360213" y="3458151"/>
              <a:ext cx="853935" cy="991043"/>
              <a:chOff x="2403525" y="3625384"/>
              <a:chExt cx="853935" cy="991043"/>
            </a:xfrm>
            <a:grpFill/>
          </p:grpSpPr>
          <p:sp>
            <p:nvSpPr>
              <p:cNvPr id="54" name="Freeform 53">
                <a:extLst>
                  <a:ext uri="{FF2B5EF4-FFF2-40B4-BE49-F238E27FC236}">
                    <a16:creationId xmlns:a16="http://schemas.microsoft.com/office/drawing/2014/main" id="{DCF84E17-EBE5-8D3F-E266-DEE973D7D6C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ADD1D31-0254-DB4D-0EB8-0936E6A6BF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510D275-27B5-36FC-33EC-C0C3267886E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82619C3-753D-E585-5816-9E9C74930D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317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fontScale="92500"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Με βάση τα ευρήματα του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Διεθνούς Πλαισίου Μάθησης του Συστήματος Έγκαιρης Προειδοποίησης</a:t>
            </a:r>
            <a:r>
              <a:rPr lang="el-GR"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του έργου</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το πακέτο και το </a:t>
            </a:r>
            <a:r>
              <a:rPr lang="en-IE" sz="2400" dirty="0" err="1">
                <a:effectLst/>
                <a:latin typeface="Calibri" panose="020F0502020204030204" pitchFamily="34" charset="0"/>
                <a:ea typeface="Calibri" panose="020F0502020204030204" pitchFamily="34" charset="0"/>
                <a:cs typeface="Calibri" panose="020F0502020204030204" pitchFamily="34" charset="0"/>
              </a:rPr>
              <a:t>μοντέλο</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μάθησης</a:t>
            </a:r>
            <a:r>
              <a:rPr lang="el-GR" sz="2400" dirty="0">
                <a:effectLst/>
                <a:latin typeface="Calibri" panose="020F0502020204030204" pitchFamily="34" charset="0"/>
                <a:ea typeface="Calibri" panose="020F0502020204030204" pitchFamily="34" charset="0"/>
                <a:cs typeface="Calibri" panose="020F0502020204030204" pitchFamily="34" charset="0"/>
              </a:rPr>
              <a:t> ΕΕΚ</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του</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έργου </a:t>
            </a:r>
            <a:r>
              <a:rPr lang="en-IE" sz="2400" dirty="0">
                <a:effectLst/>
                <a:latin typeface="Calibri" panose="020F0502020204030204" pitchFamily="34" charset="0"/>
                <a:ea typeface="Calibri" panose="020F0502020204030204" pitchFamily="34" charset="0"/>
                <a:cs typeface="Calibri" panose="020F0502020204030204" pitchFamily="34" charset="0"/>
              </a:rPr>
              <a:t>SECURE </a:t>
            </a:r>
            <a:r>
              <a:rPr lang="en-IE" sz="2400" dirty="0" err="1">
                <a:effectLst/>
                <a:latin typeface="Calibri" panose="020F0502020204030204" pitchFamily="34" charset="0"/>
                <a:ea typeface="Calibri" panose="020F0502020204030204" pitchFamily="34" charset="0"/>
                <a:cs typeface="Calibri" panose="020F0502020204030204" pitchFamily="34" charset="0"/>
              </a:rPr>
              <a:t>έχει</a:t>
            </a:r>
            <a:r>
              <a:rPr lang="en-IE" sz="2400" dirty="0">
                <a:effectLst/>
                <a:latin typeface="Calibri" panose="020F0502020204030204" pitchFamily="34" charset="0"/>
                <a:ea typeface="Calibri" panose="020F0502020204030204" pitchFamily="34" charset="0"/>
                <a:cs typeface="Calibri" panose="020F0502020204030204" pitchFamily="34" charset="0"/>
              </a:rPr>
              <a:t> σχεδιαστεί σε έξι ε</a:t>
            </a:r>
            <a:r>
              <a:rPr lang="el-GR" sz="2400" dirty="0" err="1">
                <a:effectLst/>
                <a:latin typeface="Calibri" panose="020F0502020204030204" pitchFamily="34" charset="0"/>
                <a:ea typeface="Calibri" panose="020F0502020204030204" pitchFamily="34" charset="0"/>
                <a:cs typeface="Calibri" panose="020F0502020204030204" pitchFamily="34" charset="0"/>
              </a:rPr>
              <a:t>νδιαφέρουσες</a:t>
            </a:r>
            <a:r>
              <a:rPr lang="en-IE" sz="2400" dirty="0">
                <a:effectLst/>
                <a:latin typeface="Calibri" panose="020F0502020204030204" pitchFamily="34" charset="0"/>
                <a:ea typeface="Calibri" panose="020F0502020204030204" pitchFamily="34" charset="0"/>
                <a:cs typeface="Calibri" panose="020F0502020204030204" pitchFamily="34" charset="0"/>
              </a:rPr>
              <a:t> ενότητες κατάρτισης:-</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0076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Τι είναι μια επιχειρηματική κρίση και ποιοι είναι οι μηχανισμοί έγκαιρης ανίχνευσης;</a:t>
            </a:r>
          </a:p>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Γνωρίζοντας πότε - μια επισκόπηση των 3 φάσεων της κρίσης των ΜΜΕ/επιχειρήσεων - κύρια στάδια, το στάδιο πριν από την κρίση, το ίδιο το στάδιο της διαχείρισης και της αντιμετώπισης και το στάδιο μετά την κρίση.</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ΤΑ ΒΑΣΙΚ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700" b="1" i="0" u="none" strike="noStrike" kern="1200" cap="none" spc="0" normalizeH="0" baseline="0" noProof="0" dirty="0">
              <a:ln>
                <a:noFill/>
              </a:ln>
              <a:solidFill>
                <a:srgbClr val="B41F7A"/>
              </a:solidFill>
              <a:effectLst/>
              <a:uLnTx/>
              <a:uFillTx/>
              <a:latin typeface="Calibri" panose="020F0502020204030204" pitchFamily="34" charset="0"/>
              <a:ea typeface="+mn-ea"/>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94C33D"/>
              </a:buClr>
              <a:buSzTx/>
              <a:buFont typeface="Arial" panose="020B0604020202020204" pitchFamily="34" charset="0"/>
              <a:buNone/>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Δεν το είχατε προβλέψει, συνήθως δεν είναι κάτι για το οποίο είστε προετοιμασμένοι, αλλά μόλις συμβεί, εύχεστε να ήσασταν, π.χ. φυσική κρίση, αποδυνάμωση της οικονομίας και συμφορές, περιβάλλον της αγοράς π.χ. αλυσίδες εφοδιασμού , θέματα που σχετίζονται με την τεχνολογία .</a:t>
            </a:r>
          </a:p>
        </p:txBody>
      </p:sp>
      <p:sp>
        <p:nvSpPr>
          <p:cNvPr id="24" name="Rectangle 23">
            <a:extLst>
              <a:ext uri="{FF2B5EF4-FFF2-40B4-BE49-F238E27FC236}">
                <a16:creationId xmlns:a16="http://schemas.microsoft.com/office/drawing/2014/main" id="{D263234C-8544-8496-E925-CA8F026DDDAF}"/>
              </a:ext>
            </a:extLst>
          </p:cNvPr>
          <p:cNvSpPr/>
          <p:nvPr/>
        </p:nvSpPr>
        <p:spPr>
          <a:xfrm>
            <a:off x="3752850" y="1405824"/>
            <a:ext cx="8082931"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ΑΠΌ ΕΞΩΤΕΡΙΚΟΥΣ ΑΝΑΠΟΦΕΥΚΤΟΥΣ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Διαχειριστικές δεξιότητες και κουλτούρα,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Κρίση στις πωλήσεις προϊόντων, πελατειακή βάση, εξάρτηση, σχέσεις.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Συστήματα δεδομένων και εργαλεία εσωτερικής και εξωτερικής ανάλυσης εντός της επιχείρησης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Κέρδη και κρίση ρευστότητας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Επιχειρησιακή κρίση</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Τεχνολογικές ελλείψεις - έλλειψη δεξιοτήτων και πόρων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Οργανωτική κρίση/κρίση προσωπικού</a:t>
            </a:r>
          </a:p>
        </p:txBody>
      </p:sp>
      <p:sp>
        <p:nvSpPr>
          <p:cNvPr id="29" name="Rectangle 28">
            <a:extLst>
              <a:ext uri="{FF2B5EF4-FFF2-40B4-BE49-F238E27FC236}">
                <a16:creationId xmlns:a16="http://schemas.microsoft.com/office/drawing/2014/main" id="{BDD3F0A1-DF76-3CC5-EA43-D7F0F2F8F0B1}"/>
              </a:ext>
            </a:extLst>
          </p:cNvPr>
          <p:cNvSpPr/>
          <p:nvPr/>
        </p:nvSpPr>
        <p:spPr>
          <a:xfrm>
            <a:off x="4661647" y="2579591"/>
            <a:ext cx="7174134"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ΑΠΟ ΕΣΩΤΕΡΙΚΟΥΣ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ΗΓΕΤΙΚ</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Η </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ΚΟΥΛΤΟ</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Υ</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ΡΑ, ΔΙΑΧΕ</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Ι</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ΡΙΣΗ ΤΩΝ ΕΝΔΙΑΦΕΡΟΜ</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Ε</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ΝΩΝ ΜΕΡ</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Ω</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Ν ΚΑΙ ΕΠΙΚΟΙΝΩΝ</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Ι</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Α</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4953000" y="4723452"/>
            <a:ext cx="7003865" cy="486543"/>
          </a:xfrm>
          <a:prstGeom prst="rect">
            <a:avLst/>
          </a:prstGeom>
        </p:spPr>
        <p:txBody>
          <a:bodyPr wrap="square">
            <a:spAutoFit/>
          </a:bodyPr>
          <a:lstStyle/>
          <a:p>
            <a:pPr marL="0" marR="0" lvl="0" indent="0" algn="r" defTabSz="914400" rtl="0" eaLnBrk="1" fontAlgn="auto" latinLnBrk="0" hangingPunct="1">
              <a:lnSpc>
                <a:spcPts val="154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ΚΑΤΑΝ</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ΗΣΗ ΤΩΝ ΧΡΗΜΑΤΟΟΙΚΟΝΟΜΙ</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ΚΩ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ΔΕΙΚΤ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ΚΑΙ ΤΩΝ ΔΕΙΚΤ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ΡΕΥΣΤ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ΤΗΤΑΣ &amp; ΤΗΣ ΑΦΕΡΕΓΓΥ</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ΤΗΤΑΣ ΩΣ ΠΡΟΣ</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ΓΓΙΣΗ</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ΑΝΑΔΙ</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ΡΘΡΩΣΗΣ</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F29E38"/>
              </a:buClr>
              <a:buSzTx/>
              <a:buFont typeface="Arial" panose="020B0604020202020204" pitchFamily="34" charset="0"/>
              <a:buNone/>
              <a:tabLst/>
              <a:defRPr/>
            </a:pPr>
            <a:r>
              <a:rPr kumimoji="0" lang="en-GB" sz="1600" b="0" i="0" u="none" strike="noStrike" kern="1200" cap="none" spc="0" normalizeH="0" baseline="0" noProof="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Ως ΜΜΕ με περιορισμένους πόρους, πώς μπορείτε να εφαρμόσετε συστήματα έγκαιρης προειδοποίησης που θα σας επιτρέπουν να εντοπίζετε κρίσεις σε πρώιμο στάδιο πριν αυτές πάρουν διαστάσεις που απειλούν την ύπαρξη της εταιρείας.</a:t>
            </a:r>
            <a:endPar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ΣΥΣΤ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ΜΑΤΑ </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ΓΚΑΙΡΗΣ ΠΡΟΕΙΔΟΠΟ</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Ι</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ΗΣΗΣ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01</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02</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03</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 </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04</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05</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06</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2" name="Straight Connector 24">
            <a:extLst>
              <a:ext uri="{FF2B5EF4-FFF2-40B4-BE49-F238E27FC236}">
                <a16:creationId xmlns:a16="http://schemas.microsoft.com/office/drawing/2014/main" id="{03B6080A-BBC2-7053-3E61-10EFBE48560C}"/>
              </a:ext>
            </a:extLst>
          </p:cNvPr>
          <p:cNvCxnSpPr>
            <a:cxnSpLocks/>
          </p:cNvCxnSpPr>
          <p:nvPr/>
        </p:nvCxnSpPr>
        <p:spPr>
          <a:xfrm>
            <a:off x="31148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4">
            <a:extLst>
              <a:ext uri="{FF2B5EF4-FFF2-40B4-BE49-F238E27FC236}">
                <a16:creationId xmlns:a16="http://schemas.microsoft.com/office/drawing/2014/main" id="{20B93D3A-30D6-3B67-64F2-9C08FFBA660E}"/>
              </a:ext>
            </a:extLst>
          </p:cNvPr>
          <p:cNvCxnSpPr>
            <a:cxnSpLocks/>
          </p:cNvCxnSpPr>
          <p:nvPr/>
        </p:nvCxnSpPr>
        <p:spPr>
          <a:xfrm>
            <a:off x="3267294" y="20501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fontScale="92500" lnSpcReduction="10000"/>
          </a:bodyPr>
          <a:lstStyle/>
          <a:p>
            <a:r>
              <a:rPr lang="en-GB" dirty="0">
                <a:solidFill>
                  <a:schemeClr val="bg1"/>
                </a:solidFill>
              </a:rPr>
              <a:t>Τέσσερις βασικές αρχές της προσαρμοστικής ηγεσίας</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775375" y="491603"/>
            <a:ext cx="6169824" cy="7509748"/>
          </a:xfrm>
          <a:prstGeom prst="rect">
            <a:avLst/>
          </a:prstGeom>
          <a:noFill/>
        </p:spPr>
        <p:txBody>
          <a:bodyPr wrap="square" rtlCol="0">
            <a:spAutoFit/>
          </a:bodyPr>
          <a:lstStyle/>
          <a:p>
            <a:pPr lvl="0">
              <a:defRPr/>
            </a:pPr>
            <a:r>
              <a:rPr lang="en-US" sz="2400" dirty="0">
                <a:solidFill>
                  <a:srgbClr val="F16924"/>
                </a:solidFill>
              </a:rPr>
              <a:t>03 </a:t>
            </a:r>
            <a:r>
              <a:rPr lang="en-GB" sz="2400" b="1" dirty="0">
                <a:solidFill>
                  <a:srgbClr val="B41F7A"/>
                </a:solidFill>
                <a:ea typeface="Roboto" charset="0"/>
                <a:cs typeface="Roboto" charset="0"/>
              </a:rPr>
              <a:t>Ανάπτυξη</a:t>
            </a:r>
          </a:p>
          <a:p>
            <a:pPr lvl="0">
              <a:defRPr/>
            </a:pPr>
            <a:r>
              <a:rPr lang="en-GB" sz="2000" dirty="0">
                <a:solidFill>
                  <a:srgbClr val="595959"/>
                </a:solidFill>
                <a:ea typeface="Roboto" charset="0"/>
                <a:cs typeface="Roboto" charset="0"/>
              </a:rPr>
              <a:t>Η προσαρμοστική ηγεσία συνεπάγεται τη μάθηση νέων πραγμάτων. Εάν μια τεχνική δεν αποδίδει τα επιθυμητά αποτελέσματα, ένας προσαρμοστικός ηγέτης βγαίνει από το δρόμο του για να ανακαλύψει νέες στρατηγικές που μπορούν να λειτουργήσουν. Με τις νέες τεχνικές, τόσο οι εργαζόμενοι όσο και η εταιρεία στο σύνολό της θα βιώσουν ανάπτυξη και εξέλιξη.</a:t>
            </a:r>
          </a:p>
          <a:p>
            <a:pPr lvl="0">
              <a:defRPr/>
            </a:pPr>
            <a:endParaRPr lang="en-GB" sz="2000" dirty="0">
              <a:solidFill>
                <a:srgbClr val="595959"/>
              </a:solidFill>
              <a:ea typeface="Roboto" charset="0"/>
              <a:cs typeface="Roboto" charset="0"/>
            </a:endParaRPr>
          </a:p>
          <a:p>
            <a:pPr lvl="0">
              <a:defRPr/>
            </a:pPr>
            <a:endParaRPr lang="en-GB" sz="2800" dirty="0">
              <a:solidFill>
                <a:srgbClr val="595959"/>
              </a:solidFill>
              <a:ea typeface="Roboto" charset="0"/>
              <a:cs typeface="Roboto" charset="0"/>
            </a:endParaRPr>
          </a:p>
          <a:p>
            <a:pPr lvl="0">
              <a:defRPr/>
            </a:pPr>
            <a:r>
              <a:rPr lang="en-US" sz="2400" dirty="0">
                <a:solidFill>
                  <a:srgbClr val="F16924"/>
                </a:solidFill>
              </a:rPr>
              <a:t>04 </a:t>
            </a:r>
            <a:r>
              <a:rPr lang="en-GB" sz="2400" b="1" dirty="0">
                <a:solidFill>
                  <a:srgbClr val="B41F7A"/>
                </a:solidFill>
                <a:ea typeface="Roboto" charset="0"/>
                <a:cs typeface="Roboto" charset="0"/>
              </a:rPr>
              <a:t>Χαρακτήρας</a:t>
            </a:r>
          </a:p>
          <a:p>
            <a:pPr lvl="0">
              <a:defRPr/>
            </a:pPr>
            <a:r>
              <a:rPr lang="en-GB" sz="2000" dirty="0">
                <a:solidFill>
                  <a:srgbClr val="595959"/>
                </a:solidFill>
                <a:ea typeface="Roboto" charset="0"/>
                <a:cs typeface="Roboto" charset="0"/>
              </a:rPr>
              <a:t>Η προσαρμοστική ηγεσία έχει να κάνει με τη βαθιά αίσθηση του χαρακτήρα, τη διαφάνεια και τη δημιουργικότητα. Οι προσαρμοστικοί ηγέτες μπορεί να μην έχουν πάντα δίκιο, αλλά κερδίζουν τον σεβασμό των συνεργατών τους και εφαρμόζουν στην πράξη αυτά που συνιστούν.</a:t>
            </a:r>
          </a:p>
          <a:p>
            <a:pPr lvl="0">
              <a:defRPr/>
            </a:pPr>
            <a:endParaRPr lang="en-GB" sz="2000" b="1" dirty="0">
              <a:solidFill>
                <a:srgbClr val="595959"/>
              </a:solidFill>
              <a:ea typeface="Roboto" charset="0"/>
              <a:cs typeface="Roboto" charset="0"/>
            </a:endParaRPr>
          </a:p>
          <a:p>
            <a:pPr lvl="0">
              <a:defRPr/>
            </a:pPr>
            <a:endParaRPr lang="en-GB" sz="2000" b="1" dirty="0">
              <a:solidFill>
                <a:srgbClr val="595959"/>
              </a:solidFill>
              <a:ea typeface="Roboto" charset="0"/>
              <a:cs typeface="Roboto" charset="0"/>
            </a:endParaRPr>
          </a:p>
          <a:p>
            <a:pPr lvl="0">
              <a:defRPr/>
            </a:pPr>
            <a:r>
              <a:rPr lang="en-GB" sz="20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F0FE1B05-3855-8C18-61BC-529127DE17EE}"/>
              </a:ext>
            </a:extLst>
          </p:cNvPr>
          <p:cNvGrpSpPr/>
          <p:nvPr/>
        </p:nvGrpSpPr>
        <p:grpSpPr>
          <a:xfrm>
            <a:off x="4499771" y="3704861"/>
            <a:ext cx="874626" cy="976884"/>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582913" y="579205"/>
            <a:ext cx="851252" cy="850323"/>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325221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Icon&#10;&#10;Description automatically generated">
            <a:extLst>
              <a:ext uri="{FF2B5EF4-FFF2-40B4-BE49-F238E27FC236}">
                <a16:creationId xmlns:a16="http://schemas.microsoft.com/office/drawing/2014/main" id="{EA291DB4-20C1-EC01-343C-1B3AB7A7924F}"/>
              </a:ext>
            </a:extLst>
          </p:cNvPr>
          <p:cNvPicPr/>
          <p:nvPr/>
        </p:nvPicPr>
        <p:blipFill rotWithShape="1">
          <a:blip r:embed="rId3" cstate="screen">
            <a:extLst>
              <a:ext uri="{28A0092B-C50C-407E-A947-70E740481C1C}">
                <a14:useLocalDpi xmlns:a14="http://schemas.microsoft.com/office/drawing/2010/main"/>
              </a:ext>
            </a:extLst>
          </a:blip>
          <a:srcRect l="4723" t="-17878" r="23712" b="40521"/>
          <a:stretch/>
        </p:blipFill>
        <p:spPr>
          <a:xfrm>
            <a:off x="-102230" y="2637783"/>
            <a:ext cx="4250484" cy="4220217"/>
          </a:xfrm>
          <a:prstGeom prst="rect">
            <a:avLst/>
          </a:prstGeom>
        </p:spPr>
      </p:pic>
    </p:spTree>
    <p:extLst>
      <p:ext uri="{BB962C8B-B14F-4D97-AF65-F5344CB8AC3E}">
        <p14:creationId xmlns:p14="http://schemas.microsoft.com/office/powerpoint/2010/main" val="135357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80563-89E8-BD90-3646-73619EBFDEA2}"/>
              </a:ext>
            </a:extLst>
          </p:cNvPr>
          <p:cNvSpPr>
            <a:spLocks noGrp="1"/>
          </p:cNvSpPr>
          <p:nvPr>
            <p:ph type="body" sz="quarter" idx="18"/>
          </p:nvPr>
        </p:nvSpPr>
        <p:spPr>
          <a:xfrm>
            <a:off x="734714" y="1483386"/>
            <a:ext cx="4819420" cy="4511013"/>
          </a:xfrm>
        </p:spPr>
        <p:txBody>
          <a:bodyPr>
            <a:normAutofit/>
          </a:bodyPr>
          <a:lstStyle/>
          <a:p>
            <a:pPr marL="15875" indent="0">
              <a:lnSpc>
                <a:spcPts val="2280"/>
              </a:lnSpc>
              <a:spcBef>
                <a:spcPts val="0"/>
              </a:spcBef>
            </a:pPr>
            <a:r>
              <a:rPr lang="en-US" sz="1800" dirty="0"/>
              <a:t>Η ομαδική εργασία απαιτείται σε περιπτώσεις κρίσης λόγω της ανάγκης να αντιδράσουμε γρήγορα και να ενεργήσουμε με ενιαίο και δομημένο τρόπο. Η στοχευμένη επικοινωνία και ο συντονισμός των καθηκόντων εντός της ομάδας είναι ζωτικής σημασίας για την επιτυχή αντιμετώπιση εκτάκτων αναγκών και κρίσεων.</a:t>
            </a:r>
          </a:p>
          <a:p>
            <a:pPr marL="15875" indent="0">
              <a:lnSpc>
                <a:spcPts val="2280"/>
              </a:lnSpc>
              <a:spcBef>
                <a:spcPts val="0"/>
              </a:spcBef>
            </a:pPr>
            <a:endParaRPr lang="en-US" sz="1800" dirty="0"/>
          </a:p>
          <a:p>
            <a:pPr marL="15875" indent="0">
              <a:lnSpc>
                <a:spcPts val="2280"/>
              </a:lnSpc>
              <a:spcBef>
                <a:spcPts val="0"/>
              </a:spcBef>
            </a:pPr>
            <a:r>
              <a:rPr lang="en-US" sz="1800" b="1" dirty="0" err="1"/>
              <a:t>Οι οργανισμοί </a:t>
            </a:r>
            <a:r>
              <a:rPr lang="en-US" sz="1800" b="1" dirty="0"/>
              <a:t>συγκροτούν ομάδες διαχείρισης κρίσεων για να αποφασίσουν τη μελλοντική πορεία δράσης και να σχεδιάσουν στρατηγικές που θα τους βοηθήσουν να βγουν από δύσκολες στιγμές το συντομότερο δυνατό.</a:t>
            </a:r>
          </a:p>
          <a:p>
            <a:pPr marL="15875" indent="0">
              <a:lnSpc>
                <a:spcPts val="2280"/>
              </a:lnSpc>
              <a:spcBef>
                <a:spcPts val="0"/>
              </a:spcBef>
            </a:pPr>
            <a:endParaRPr lang="en-US" sz="2200" dirty="0"/>
          </a:p>
        </p:txBody>
      </p:sp>
      <p:sp>
        <p:nvSpPr>
          <p:cNvPr id="3" name="Text Placeholder 2">
            <a:extLst>
              <a:ext uri="{FF2B5EF4-FFF2-40B4-BE49-F238E27FC236}">
                <a16:creationId xmlns:a16="http://schemas.microsoft.com/office/drawing/2014/main" id="{56FEDDCE-192C-7F85-9159-F457C6AB5B60}"/>
              </a:ext>
            </a:extLst>
          </p:cNvPr>
          <p:cNvSpPr>
            <a:spLocks noGrp="1"/>
          </p:cNvSpPr>
          <p:nvPr>
            <p:ph type="body" sz="quarter" idx="16"/>
          </p:nvPr>
        </p:nvSpPr>
        <p:spPr>
          <a:xfrm>
            <a:off x="734714" y="524441"/>
            <a:ext cx="5085159" cy="582221"/>
          </a:xfrm>
        </p:spPr>
        <p:txBody>
          <a:bodyPr>
            <a:normAutofit lnSpcReduction="10000"/>
          </a:bodyPr>
          <a:lstStyle/>
          <a:p>
            <a:r>
              <a:rPr lang="en-US" dirty="0"/>
              <a:t>Ομαδική εργασία</a:t>
            </a:r>
          </a:p>
        </p:txBody>
      </p:sp>
      <p:sp>
        <p:nvSpPr>
          <p:cNvPr id="7" name="Rectangle 6">
            <a:extLst>
              <a:ext uri="{FF2B5EF4-FFF2-40B4-BE49-F238E27FC236}">
                <a16:creationId xmlns:a16="http://schemas.microsoft.com/office/drawing/2014/main" id="{69B73B7C-CF88-9CE8-6993-E1BD6C1E0CC8}"/>
              </a:ext>
            </a:extLst>
          </p:cNvPr>
          <p:cNvSpPr/>
          <p:nvPr/>
        </p:nvSpPr>
        <p:spPr>
          <a:xfrm>
            <a:off x="5819873" y="0"/>
            <a:ext cx="1957703"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B4B7E6-5AD4-536D-3A76-DFE192B4AD06}"/>
              </a:ext>
            </a:extLst>
          </p:cNvPr>
          <p:cNvSpPr txBox="1"/>
          <p:nvPr/>
        </p:nvSpPr>
        <p:spPr>
          <a:xfrm>
            <a:off x="6101179" y="747819"/>
            <a:ext cx="5599753" cy="5072030"/>
          </a:xfrm>
          <a:prstGeom prst="rect">
            <a:avLst/>
          </a:prstGeom>
          <a:noFill/>
        </p:spPr>
        <p:txBody>
          <a:bodyPr wrap="square">
            <a:spAutoFit/>
          </a:bodyPr>
          <a:lstStyle/>
          <a:p>
            <a:pPr algn="l">
              <a:lnSpc>
                <a:spcPts val="2240"/>
              </a:lnSpc>
            </a:pPr>
            <a:r>
              <a:rPr lang="en-US" sz="1600" b="1" i="0" dirty="0">
                <a:solidFill>
                  <a:srgbClr val="444444"/>
                </a:solidFill>
                <a:effectLst/>
              </a:rPr>
              <a:t>Ομάδα διαχείρισης κρίσεων:</a:t>
            </a:r>
          </a:p>
          <a:p>
            <a:pPr algn="l">
              <a:lnSpc>
                <a:spcPts val="2240"/>
              </a:lnSpc>
            </a:pPr>
            <a:endParaRPr lang="en-US" sz="1600" b="0" i="0" dirty="0">
              <a:solidFill>
                <a:srgbClr val="444444"/>
              </a:solidFill>
              <a:effectLst/>
            </a:endParaRP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Ανιχνεύει τα πρώιμα σημάδια κρίσης.</a:t>
            </a: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 Προσδιορίζει τις προβληματικές περιοχές</a:t>
            </a: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 Συναντά τους εργαζόμενους πρόσωπο με πρόσωπο και συζητά τους εντοπισμένους προβληματικούς τομείς</a:t>
            </a: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-Προετοιμάζει σχέδιο διαχείρισης κρίσεων που λειτουργεί καλύτερα κατά τη διάρκεια καταστάσεων έκτακτης ανάγκης</a:t>
            </a: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 Ενθαρρύνει τους εργαζόμενους να αντιμετωπίζουν τα προβλήματα με θάρρος, αποφασιστικότητα και χαμόγελο, τους παρακινεί να μην χάνουν την ελπίδα και να δίνουν τον καλύτερο εαυτό τους.</a:t>
            </a:r>
          </a:p>
          <a:p>
            <a:pPr marL="342900" indent="-342900" algn="l">
              <a:lnSpc>
                <a:spcPts val="2240"/>
              </a:lnSpc>
              <a:spcAft>
                <a:spcPts val="600"/>
              </a:spcAft>
              <a:buClr>
                <a:srgbClr val="F16924"/>
              </a:buClr>
              <a:buFont typeface="Arial" panose="020B0604020202020204" pitchFamily="34" charset="0"/>
              <a:buChar char="•"/>
            </a:pPr>
            <a:r>
              <a:rPr lang="en-US" sz="1600" b="0" i="0" dirty="0">
                <a:solidFill>
                  <a:srgbClr val="444444"/>
                </a:solidFill>
                <a:effectLst/>
              </a:rPr>
              <a:t>- Βοηθά τον </a:t>
            </a:r>
            <a:r>
              <a:rPr lang="en-US" sz="1600" b="0" i="0" dirty="0" err="1">
                <a:solidFill>
                  <a:srgbClr val="444444"/>
                </a:solidFill>
                <a:effectLst/>
              </a:rPr>
              <a:t>οργανισμό να βγει από </a:t>
            </a:r>
            <a:r>
              <a:rPr lang="en-US" sz="1600" b="0" i="0" dirty="0">
                <a:solidFill>
                  <a:srgbClr val="444444"/>
                </a:solidFill>
                <a:effectLst/>
              </a:rPr>
              <a:t>δύσκολες στιγμές και τον προετοιμάζει επίσης για το μέλλον.</a:t>
            </a:r>
          </a:p>
          <a:p>
            <a:pPr algn="l">
              <a:lnSpc>
                <a:spcPts val="2240"/>
              </a:lnSpc>
            </a:pPr>
            <a:endParaRPr lang="en-US" sz="1600" dirty="0">
              <a:solidFill>
                <a:srgbClr val="444444"/>
              </a:solidFill>
            </a:endParaRPr>
          </a:p>
          <a:p>
            <a:pPr algn="l">
              <a:lnSpc>
                <a:spcPts val="2240"/>
              </a:lnSpc>
            </a:pPr>
            <a:endParaRPr lang="en-US" sz="2200" b="0" i="0" dirty="0">
              <a:solidFill>
                <a:srgbClr val="444444"/>
              </a:solidFill>
              <a:effectLst/>
            </a:endParaRPr>
          </a:p>
        </p:txBody>
      </p:sp>
      <p:sp>
        <p:nvSpPr>
          <p:cNvPr id="8" name="Rectangle 7">
            <a:extLst>
              <a:ext uri="{FF2B5EF4-FFF2-40B4-BE49-F238E27FC236}">
                <a16:creationId xmlns:a16="http://schemas.microsoft.com/office/drawing/2014/main" id="{38EB2C2C-EC2B-99DA-B1FC-25CF62B7450F}"/>
              </a:ext>
            </a:extLst>
          </p:cNvPr>
          <p:cNvSpPr/>
          <p:nvPr/>
        </p:nvSpPr>
        <p:spPr>
          <a:xfrm>
            <a:off x="676972" y="118209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 name="TextBox 8">
            <a:extLst>
              <a:ext uri="{FF2B5EF4-FFF2-40B4-BE49-F238E27FC236}">
                <a16:creationId xmlns:a16="http://schemas.microsoft.com/office/drawing/2014/main" id="{7697028E-9B70-EFAE-BB10-4AFAB210D6ED}"/>
              </a:ext>
            </a:extLst>
          </p:cNvPr>
          <p:cNvSpPr txBox="1"/>
          <p:nvPr/>
        </p:nvSpPr>
        <p:spPr>
          <a:xfrm>
            <a:off x="6096000" y="5432920"/>
            <a:ext cx="6383867" cy="461665"/>
          </a:xfrm>
          <a:prstGeom prst="rect">
            <a:avLst/>
          </a:prstGeom>
          <a:noFill/>
        </p:spPr>
        <p:txBody>
          <a:bodyPr wrap="square" rtlCol="0">
            <a:spAutoFit/>
          </a:bodyPr>
          <a:lstStyle/>
          <a:p>
            <a:r>
              <a:rPr lang="en-US" sz="1200" b="1" dirty="0">
                <a:solidFill>
                  <a:srgbClr val="B41F7A"/>
                </a:solidFill>
              </a:rPr>
              <a:t>Πηγή: F24, 2021: </a:t>
            </a:r>
          </a:p>
          <a:p>
            <a:r>
              <a:rPr lang="en-US" sz="1200" dirty="0">
                <a:solidFill>
                  <a:srgbClr val="B41F7A"/>
                </a:solidFill>
                <a:hlinkClick r:id="rId2">
                  <a:extLst>
                    <a:ext uri="{A12FA001-AC4F-418D-AE19-62706E023703}">
                      <ahyp:hlinkClr xmlns:ahyp="http://schemas.microsoft.com/office/drawing/2018/hyperlinkcolor" val="tx"/>
                    </a:ext>
                  </a:extLst>
                </a:hlinkClick>
              </a:rPr>
              <a:t>https://f24.com/en/the-importance-of-teamwork-during-an-emergency-or-crisis/ </a:t>
            </a:r>
          </a:p>
        </p:txBody>
      </p:sp>
    </p:spTree>
    <p:extLst>
      <p:ext uri="{BB962C8B-B14F-4D97-AF65-F5344CB8AC3E}">
        <p14:creationId xmlns:p14="http://schemas.microsoft.com/office/powerpoint/2010/main" val="2162947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0"/>
            <a:ext cx="4572956"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7 πράγματα που κάνουν οι καλύτεροι ηγέτες σε περιόδους κρίσης</a:t>
            </a:r>
          </a:p>
        </p:txBody>
      </p:sp>
      <p:sp>
        <p:nvSpPr>
          <p:cNvPr id="2" name="Rectangle 1">
            <a:extLst>
              <a:ext uri="{FF2B5EF4-FFF2-40B4-BE49-F238E27FC236}">
                <a16:creationId xmlns:a16="http://schemas.microsoft.com/office/drawing/2014/main" id="{67D77CEC-A6B5-80B9-806C-9686FBF34ED7}"/>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448817" y="2658889"/>
            <a:ext cx="3918331" cy="1210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r>
              <a:rPr lang="en-US" sz="1400" dirty="0"/>
              <a:t>Πηγή: h</a:t>
            </a:r>
            <a:r>
              <a:rPr lang="en-US" sz="1400" dirty="0">
                <a:hlinkClick r:id="rId3">
                  <a:extLst>
                    <a:ext uri="{A12FA001-AC4F-418D-AE19-62706E023703}">
                      <ahyp:hlinkClr xmlns:ahyp="http://schemas.microsoft.com/office/drawing/2018/hyperlinkcolor" val="tx"/>
                    </a:ext>
                  </a:extLst>
                </a:hlinkClick>
              </a:rPr>
              <a:t>ttps://trainingindustry.com/blog/leadership/7-things-the-best-leaders-do-in-times-of-crisis/</a:t>
            </a:r>
            <a:endParaRPr lang="en-US" sz="1400" dirty="0"/>
          </a:p>
          <a:p>
            <a:pPr marL="14288" indent="-14288"/>
            <a:endParaRPr lang="en-US" sz="1400" dirty="0"/>
          </a:p>
        </p:txBody>
      </p:sp>
      <p:grpSp>
        <p:nvGrpSpPr>
          <p:cNvPr id="20" name="Group 19">
            <a:extLst>
              <a:ext uri="{FF2B5EF4-FFF2-40B4-BE49-F238E27FC236}">
                <a16:creationId xmlns:a16="http://schemas.microsoft.com/office/drawing/2014/main" id="{97FB74A6-9C06-D10B-0832-74CEF3AE7848}"/>
              </a:ext>
            </a:extLst>
          </p:cNvPr>
          <p:cNvGrpSpPr/>
          <p:nvPr/>
        </p:nvGrpSpPr>
        <p:grpSpPr>
          <a:xfrm>
            <a:off x="4572957" y="525963"/>
            <a:ext cx="7983595" cy="5806071"/>
            <a:chOff x="3864504" y="430173"/>
            <a:chExt cx="7983595" cy="5806071"/>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793368"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788477"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078873"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596675"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09131"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10488"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20781"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64504"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896863"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383497"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31591"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57393"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49215"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05221"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321BF6F3-8A9C-898A-8A52-50B1306BB7FA}"/>
                </a:ext>
              </a:extLst>
            </p:cNvPr>
            <p:cNvGrpSpPr/>
            <p:nvPr/>
          </p:nvGrpSpPr>
          <p:grpSpPr>
            <a:xfrm>
              <a:off x="5078873"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Δώστε μια σαφή κατεύθυνση</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8" name="Group 7">
              <a:extLst>
                <a:ext uri="{FF2B5EF4-FFF2-40B4-BE49-F238E27FC236}">
                  <a16:creationId xmlns:a16="http://schemas.microsoft.com/office/drawing/2014/main" id="{12F5E59B-85E2-6F54-A0B5-A94A7551CED1}"/>
                </a:ext>
              </a:extLst>
            </p:cNvPr>
            <p:cNvGrpSpPr/>
            <p:nvPr/>
          </p:nvGrpSpPr>
          <p:grpSpPr>
            <a:xfrm>
              <a:off x="5860555"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Εστίαση στους ανθρώπους</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284353"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1063"/>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Βρείτε έναν προπονητή</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694757"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1061"/>
                <a:ext cx="4391527"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Να είστε διαφανείς</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60555"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1062"/>
                <a:ext cx="4172881"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Φροντίδα για την ομάδα τους</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284353" y="3826005"/>
              <a:ext cx="4510898" cy="712320"/>
              <a:chOff x="1416598" y="919839"/>
              <a:chExt cx="4510898"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131062"/>
                <a:ext cx="3749083"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Ανάπτυξη της αυτο-ηγεσίας</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078873" y="5523924"/>
              <a:ext cx="4674956" cy="712320"/>
              <a:chOff x="1416598" y="919839"/>
              <a:chExt cx="4674956"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5"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131062"/>
                <a:ext cx="3913140" cy="333168"/>
              </a:xfrm>
              <a:prstGeom prst="rect">
                <a:avLst/>
              </a:prstGeom>
              <a:noFill/>
            </p:spPr>
            <p:txBody>
              <a:bodyPr wrap="square" numCol="1" rtlCol="0" anchor="ctr">
                <a:spAutoFit/>
              </a:bodyPr>
              <a:lstStyle/>
              <a:p>
                <a:pPr>
                  <a:lnSpc>
                    <a:spcPts val="1800"/>
                  </a:lnSpc>
                  <a:defRPr/>
                </a:pPr>
                <a:r>
                  <a:rPr lang="en-GB" sz="2000" dirty="0">
                    <a:solidFill>
                      <a:schemeClr val="bg1"/>
                    </a:solidFill>
                    <a:ea typeface="Lato Light" panose="020F0502020204030203" pitchFamily="34" charset="0"/>
                    <a:cs typeface="Poppins" pitchFamily="2" charset="77"/>
                  </a:rPr>
                  <a:t>Μάθετε να γίνεστε πραγματικός ηγέτης</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32" name="Group 231">
              <a:extLst>
                <a:ext uri="{FF2B5EF4-FFF2-40B4-BE49-F238E27FC236}">
                  <a16:creationId xmlns:a16="http://schemas.microsoft.com/office/drawing/2014/main" id="{71F51CB9-58ED-46B8-5031-77628761E5C2}"/>
                </a:ext>
              </a:extLst>
            </p:cNvPr>
            <p:cNvGrpSpPr/>
            <p:nvPr/>
          </p:nvGrpSpPr>
          <p:grpSpPr>
            <a:xfrm>
              <a:off x="5678785"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63046"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pic>
        <p:nvPicPr>
          <p:cNvPr id="19" name="Picture 18" descr="Icon&#10;&#10;Description automatically generated">
            <a:extLst>
              <a:ext uri="{FF2B5EF4-FFF2-40B4-BE49-F238E27FC236}">
                <a16:creationId xmlns:a16="http://schemas.microsoft.com/office/drawing/2014/main" id="{421A2BCB-3233-A9FD-4DFD-0176213A6125}"/>
              </a:ext>
            </a:extLst>
          </p:cNvPr>
          <p:cNvPicPr/>
          <p:nvPr/>
        </p:nvPicPr>
        <p:blipFill rotWithShape="1">
          <a:blip r:embed="rId4" cstate="screen">
            <a:extLst>
              <a:ext uri="{28A0092B-C50C-407E-A947-70E740481C1C}">
                <a14:useLocalDpi xmlns:a14="http://schemas.microsoft.com/office/drawing/2010/main"/>
              </a:ext>
            </a:extLst>
          </a:blip>
          <a:srcRect l="4723" t="-17878" r="23712" b="40521"/>
          <a:stretch/>
        </p:blipFill>
        <p:spPr>
          <a:xfrm>
            <a:off x="287307" y="2651797"/>
            <a:ext cx="4250484" cy="4220217"/>
          </a:xfrm>
          <a:prstGeom prst="rect">
            <a:avLst/>
          </a:prstGeom>
        </p:spPr>
      </p:pic>
    </p:spTree>
    <p:extLst>
      <p:ext uri="{BB962C8B-B14F-4D97-AF65-F5344CB8AC3E}">
        <p14:creationId xmlns:p14="http://schemas.microsoft.com/office/powerpoint/2010/main" val="236078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FA80132-881C-356D-36E8-1F59F8BAD904}"/>
              </a:ext>
            </a:extLst>
          </p:cNvPr>
          <p:cNvSpPr txBox="1">
            <a:spLocks/>
          </p:cNvSpPr>
          <p:nvPr/>
        </p:nvSpPr>
        <p:spPr>
          <a:xfrm>
            <a:off x="2149153" y="2890684"/>
            <a:ext cx="4605607" cy="3833009"/>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675" indent="-320675">
              <a:lnSpc>
                <a:spcPts val="2260"/>
              </a:lnSpc>
              <a:buClr>
                <a:srgbClr val="EDA13E"/>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Ποια ενδιαφερόμενα μέρη είναι σημαντικά στην εταιρεία μου;</a:t>
            </a:r>
          </a:p>
          <a:p>
            <a:pPr marL="320675" indent="-320675">
              <a:lnSpc>
                <a:spcPts val="2260"/>
              </a:lnSpc>
              <a:buClr>
                <a:srgbClr val="EDA13E"/>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Ποιοι είναι οι πρώτοι προειδοποιητικοί δείκτες μιας κρίσης των ενδιαφερομένων μερών;</a:t>
            </a:r>
          </a:p>
          <a:p>
            <a:pPr marL="320675" indent="-320675">
              <a:lnSpc>
                <a:spcPts val="2260"/>
              </a:lnSpc>
              <a:buClr>
                <a:srgbClr val="EDA13E"/>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Πώς μπορώ να προσδιορίσω την έκταση της κρίσης των ενδιαφερομένων μερών; </a:t>
            </a:r>
          </a:p>
          <a:p>
            <a:pPr marL="320675" indent="-320675">
              <a:lnSpc>
                <a:spcPts val="2260"/>
              </a:lnSpc>
              <a:buClr>
                <a:srgbClr val="EDA13E"/>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Πώς μπορώ ως ΜΜΕ να ξεπεράσω την κρίση των ενδιαφερομένων μερών;</a:t>
            </a:r>
          </a:p>
        </p:txBody>
      </p:sp>
      <p:sp>
        <p:nvSpPr>
          <p:cNvPr id="6" name="Text Placeholder 5">
            <a:extLst>
              <a:ext uri="{FF2B5EF4-FFF2-40B4-BE49-F238E27FC236}">
                <a16:creationId xmlns:a16="http://schemas.microsoft.com/office/drawing/2014/main" id="{61028DA7-B03A-BF78-FC09-7EF96BC242E3}"/>
              </a:ext>
            </a:extLst>
          </p:cNvPr>
          <p:cNvSpPr>
            <a:spLocks noGrp="1"/>
          </p:cNvSpPr>
          <p:nvPr>
            <p:ph type="body" sz="quarter" idx="17"/>
          </p:nvPr>
        </p:nvSpPr>
        <p:spPr/>
        <p:txBody>
          <a:bodyPr/>
          <a:lstStyle/>
          <a:p>
            <a:r>
              <a:rPr lang="en-US" dirty="0"/>
              <a:t>02</a:t>
            </a:r>
          </a:p>
        </p:txBody>
      </p:sp>
      <p:sp>
        <p:nvSpPr>
          <p:cNvPr id="8" name="Text Placeholder 7">
            <a:extLst>
              <a:ext uri="{FF2B5EF4-FFF2-40B4-BE49-F238E27FC236}">
                <a16:creationId xmlns:a16="http://schemas.microsoft.com/office/drawing/2014/main" id="{BA7F7843-4251-1B20-625B-BF033A489F68}"/>
              </a:ext>
            </a:extLst>
          </p:cNvPr>
          <p:cNvSpPr>
            <a:spLocks noGrp="1"/>
          </p:cNvSpPr>
          <p:nvPr>
            <p:ph type="body" sz="quarter" idx="16"/>
          </p:nvPr>
        </p:nvSpPr>
        <p:spPr>
          <a:xfrm>
            <a:off x="2149154" y="1379071"/>
            <a:ext cx="4235894" cy="1511613"/>
          </a:xfrm>
        </p:spPr>
        <p:txBody>
          <a:bodyPr>
            <a:normAutofit fontScale="62500" lnSpcReduction="20000"/>
          </a:bodyPr>
          <a:lstStyle/>
          <a:p>
            <a:r>
              <a:rPr lang="en-US" dirty="0">
                <a:latin typeface="Calibri" panose="020F0502020204030204" pitchFamily="34" charset="0"/>
                <a:ea typeface="Calibri" panose="020F0502020204030204" pitchFamily="34" charset="0"/>
                <a:cs typeface="Calibri" panose="020F0502020204030204" pitchFamily="34" charset="0"/>
              </a:rPr>
              <a:t>Διαχείριση ενδιαφερόμενων μερών:</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85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3400" dirty="0">
                <a:solidFill>
                  <a:schemeClr val="bg1"/>
                </a:solidFill>
              </a:rPr>
              <a:t>Προσδιορισμός βασικών ενδιαφερομένων μερών &amp; διαχείριση σχέσεων </a:t>
            </a:r>
          </a:p>
        </p:txBody>
      </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Οργανισμοί μέσων ενημέρωσης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Social Media</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Μέσα ενημέρωσης</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Πανεπιστήμια</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Ερευνητικά Ινστιτούτα</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Γνώμες εμπειρογνωμόνων</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Επιστήμη</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Κυβέρνηση &amp; Δήμοι</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Άλλες αρχές</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Πολιτική</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Κάτοικοι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Πολιτιστικά ιδρύματα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Ενώσεις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Ομάδες πίεσης</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Κοινωνία</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Ανταγωνιστές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Προμηθευτές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Πάροχοι υπηρεσιών</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Βιομηχανία</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Εταιρεία</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Τράπεζες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Άλλοι χρηματοδότες</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Εργαζόμενοι</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Άμεση / Έμμεση</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Συμβούλιο Εργασίας</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Μονάδες εργασίας</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Εργαζόμενοι</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
        <p:nvSpPr>
          <p:cNvPr id="3" name="Text Placeholder 2">
            <a:extLst>
              <a:ext uri="{FF2B5EF4-FFF2-40B4-BE49-F238E27FC236}">
                <a16:creationId xmlns:a16="http://schemas.microsoft.com/office/drawing/2014/main" id="{431F0E8B-7CD5-BD65-7FBD-1E634D2C0319}"/>
              </a:ext>
            </a:extLst>
          </p:cNvPr>
          <p:cNvSpPr>
            <a:spLocks noGrp="1"/>
          </p:cNvSpPr>
          <p:nvPr>
            <p:ph type="body" sz="quarter" idx="18"/>
          </p:nvPr>
        </p:nvSpPr>
        <p:spPr>
          <a:xfrm>
            <a:off x="529759" y="1727200"/>
            <a:ext cx="4716788" cy="5130800"/>
          </a:xfrm>
        </p:spPr>
        <p:txBody>
          <a:bodyPr>
            <a:normAutofit fontScale="85000" lnSpcReduction="10000"/>
          </a:bodyPr>
          <a:lstStyle/>
          <a:p>
            <a:pPr marL="15875" indent="-15875">
              <a:lnSpc>
                <a:spcPts val="2240"/>
              </a:lnSpc>
              <a:spcBef>
                <a:spcPts val="0"/>
              </a:spcBef>
            </a:pPr>
            <a:r>
              <a:rPr lang="en-US" sz="2200" dirty="0">
                <a:ea typeface="Open Sans Light" panose="020B0306030504020204" pitchFamily="34" charset="0"/>
                <a:cs typeface="Open Sans Light" panose="020B0306030504020204" pitchFamily="34" charset="0"/>
              </a:rPr>
              <a:t>Ενδιαφερόμενα μέρη = όλες οι ομάδες εντός και εκτός του οργανισμού, οι οποίες επηρεάζουν την απόδοση και την επίτευξη των στόχων του οργανισμού με ό,τι κάνουν.</a:t>
            </a:r>
          </a:p>
          <a:p>
            <a:pPr marL="15875" indent="-15875">
              <a:lnSpc>
                <a:spcPts val="2240"/>
              </a:lnSpc>
              <a:spcBef>
                <a:spcPts val="0"/>
              </a:spcBef>
            </a:pPr>
            <a:r>
              <a:rPr lang="en-GB" sz="2200" dirty="0">
                <a:ea typeface="Open Sans Light" panose="020B0306030504020204" pitchFamily="34" charset="0"/>
                <a:cs typeface="Open Sans Light" panose="020B0306030504020204" pitchFamily="34" charset="0"/>
              </a:rPr>
              <a:t>Η διαχείριση των ενδιαφερομένων μερών χρησιμεύει στον εντοπισμό των αναγκών και των συμφερόντων των σημαντικότερων ομάδων συμφερόντων σας, προκειμένου να αποτρέψετε κινδύνους και να ελαχιστοποιήσετε τους κινδύνους.</a:t>
            </a:r>
          </a:p>
          <a:p>
            <a:pPr marL="15875" indent="-15875">
              <a:lnSpc>
                <a:spcPts val="2240"/>
              </a:lnSpc>
              <a:spcBef>
                <a:spcPts val="0"/>
              </a:spcBef>
            </a:pPr>
            <a:r>
              <a:rPr lang="en-GB" sz="2200" dirty="0">
                <a:ea typeface="Open Sans Light" panose="020B0306030504020204" pitchFamily="34" charset="0"/>
                <a:cs typeface="Open Sans Light" panose="020B0306030504020204" pitchFamily="34" charset="0"/>
              </a:rPr>
              <a:t>Μέσω της διαχείρισης των ενδιαφερομένων μερών, οι θετικές επιρροές θα πρέπει να ενισχυθούν και οι αρνητικές να ελαχιστοποιηθούν.  </a:t>
            </a:r>
          </a:p>
          <a:p>
            <a:pPr marL="15875" indent="-15875">
              <a:lnSpc>
                <a:spcPts val="2240"/>
              </a:lnSpc>
              <a:spcBef>
                <a:spcPts val="0"/>
              </a:spcBef>
            </a:pPr>
            <a:endParaRPr lang="en-GB" sz="2200" b="1" dirty="0">
              <a:ea typeface="Open Sans Light" panose="020B0306030504020204" pitchFamily="34" charset="0"/>
              <a:cs typeface="Open Sans Light" panose="020B0306030504020204" pitchFamily="34" charset="0"/>
              <a:sym typeface="Wingdings" panose="05000000000000000000" pitchFamily="2" charset="2"/>
            </a:endParaRPr>
          </a:p>
          <a:p>
            <a:pPr marL="15875" indent="-15875">
              <a:lnSpc>
                <a:spcPts val="2240"/>
              </a:lnSpc>
              <a:spcBef>
                <a:spcPts val="0"/>
              </a:spcBef>
            </a:pPr>
            <a:r>
              <a:rPr lang="en-GB" sz="2200" b="1" dirty="0">
                <a:ea typeface="Open Sans Light" panose="020B0306030504020204" pitchFamily="34" charset="0"/>
                <a:cs typeface="Open Sans Light" panose="020B0306030504020204" pitchFamily="34" charset="0"/>
                <a:sym typeface="Wingdings" panose="05000000000000000000" pitchFamily="2" charset="2"/>
              </a:rPr>
              <a:t>Η διαχείριση των ενδιαφερομένων μερών δεν είναι μια εφάπαξ ανάλυση, αλλά πρέπει να διεξάγεται συστηματικά και συνεχώς.</a:t>
            </a:r>
          </a:p>
          <a:p>
            <a:pPr marL="15875" indent="-15875">
              <a:lnSpc>
                <a:spcPts val="2240"/>
              </a:lnSpc>
              <a:spcBef>
                <a:spcPts val="0"/>
              </a:spcBef>
              <a:buFont typeface="Wingdings" panose="05000000000000000000" pitchFamily="2" charset="2"/>
              <a:buChar char="à"/>
            </a:pPr>
            <a:endParaRPr lang="en-GB" sz="2200" dirty="0">
              <a:solidFill>
                <a:schemeClr val="tx1"/>
              </a:solidFill>
              <a:ea typeface="Open Sans Light" panose="020B0306030504020204" pitchFamily="34" charset="0"/>
              <a:cs typeface="Open Sans Light" panose="020B0306030504020204" pitchFamily="34" charset="0"/>
            </a:endParaRPr>
          </a:p>
          <a:p>
            <a:pPr marL="15875" indent="-15875">
              <a:lnSpc>
                <a:spcPts val="2240"/>
              </a:lnSpc>
              <a:spcBef>
                <a:spcPts val="0"/>
              </a:spcBef>
            </a:pPr>
            <a:endParaRPr lang="en-US" sz="2200" dirty="0"/>
          </a:p>
        </p:txBody>
      </p:sp>
    </p:spTree>
    <p:extLst>
      <p:ext uri="{BB962C8B-B14F-4D97-AF65-F5344CB8AC3E}">
        <p14:creationId xmlns:p14="http://schemas.microsoft.com/office/powerpoint/2010/main" val="246539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r>
              <a:rPr lang="en-GB" dirty="0"/>
              <a:t>Κρίση των ενδιαφερομένων μερών</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3780189"/>
          </a:xfrm>
        </p:spPr>
        <p:txBody>
          <a:bodyPr numCol="2" spcCol="252000">
            <a:normAutofit fontScale="77500" lnSpcReduction="20000"/>
          </a:bodyPr>
          <a:lstStyle/>
          <a:p>
            <a:pPr marL="0" indent="0" algn="just">
              <a:buClr>
                <a:srgbClr val="EDA13E"/>
              </a:buClr>
            </a:pPr>
            <a:r>
              <a:rPr lang="en-US" dirty="0"/>
              <a:t>Εάν η κρίση των ενδιαφερομένων μερών έχει αρνητικό αντίκτυπο στην ανάπτυξη της εταιρείας, μπορεί να ξεπεραστεί μόνο εάν τα διοικητικά ή εποπτικά όργανα καταφέρουν να βρουν μια κοινή βάση για μια συνεργασία εμπιστοσύνης με όλες τις σημαντικές ομάδες συμφερόντων.</a:t>
            </a:r>
          </a:p>
          <a:p>
            <a:pPr marL="0" indent="0" algn="just">
              <a:buClr>
                <a:srgbClr val="EDA13E"/>
              </a:buClr>
            </a:pPr>
            <a:endParaRPr lang="en-US" dirty="0"/>
          </a:p>
          <a:p>
            <a:pPr marL="0" indent="0" algn="just">
              <a:buClr>
                <a:srgbClr val="EDA13E"/>
              </a:buClr>
            </a:pPr>
            <a:r>
              <a:rPr lang="en-US" dirty="0"/>
              <a:t>Η επιτυχία στη διαχείριση κρίσεων εξαρτάται σε μεγάλο βαθμό από το πόσο γρήγορα και με ακρίβεια επικοινωνεί η εταιρεία με τα ενδιαφερόμενα μέρη της. Τα ενδιαφερόμενα μέρη έχουν κάτι να διακινδυνεύσουν και, επομένως, κάτι να κερδίσουν ή να χάσουν ως αποτέλεσμα αυτής της δραστηριότητας. Χρησιμοποιώντας την επιρροή τους, τα ενδιαφερόμενα μέρη κατέχουν το κλειδί για το περιβάλλον στο οποίο δραστηριοποιείται η επιχείρηση. </a:t>
            </a:r>
          </a:p>
          <a:p>
            <a:pPr marL="0" indent="0" algn="just">
              <a:buClr>
                <a:srgbClr val="EDA13E"/>
              </a:buClr>
            </a:pPr>
            <a:endParaRPr lang="en-US" dirty="0"/>
          </a:p>
          <a:p>
            <a:pPr marL="0" indent="0" algn="just">
              <a:buClr>
                <a:srgbClr val="EDA13E"/>
              </a:buClr>
            </a:pPr>
            <a:r>
              <a:rPr lang="en-US" dirty="0"/>
              <a:t>Κατά τη διάρκεια μιας κρίσης, η εταιρεία πρέπει να εξετάζει τον εαυτό της από την οπτική γωνία των ενδιαφερόμενων μερών, διότι τα ενδιαφερόμενα μέρη θα ενδιαφέρονται περισσότερο για το πώς το περιστατικό της κρίσης θα τα επηρεάσει. Περιμένουν από την εταιρεία να επικοινωνήσει μαζί τους, επομένως είναι ζωτικής σημασίας να είναι προληπτική, αν είναι δυνατόν.</a:t>
            </a:r>
          </a:p>
          <a:p>
            <a:pPr marL="0" indent="0" algn="just">
              <a:buClr>
                <a:srgbClr val="EDA13E"/>
              </a:buClr>
            </a:pPr>
            <a:endParaRPr lang="en-US" dirty="0"/>
          </a:p>
        </p:txBody>
      </p:sp>
    </p:spTree>
    <p:extLst>
      <p:ext uri="{BB962C8B-B14F-4D97-AF65-F5344CB8AC3E}">
        <p14:creationId xmlns:p14="http://schemas.microsoft.com/office/powerpoint/2010/main" val="16269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a:xfrm>
            <a:off x="529760" y="138024"/>
            <a:ext cx="11662240" cy="951234"/>
          </a:xfrm>
        </p:spPr>
        <p:txBody>
          <a:bodyPr>
            <a:normAutofit fontScale="62500" lnSpcReduction="20000"/>
          </a:bodyPr>
          <a:lstStyle/>
          <a:p>
            <a:r>
              <a:rPr lang="en-GB" sz="2800" dirty="0" err="1"/>
              <a:t>Κρίση</a:t>
            </a:r>
            <a:r>
              <a:rPr lang="en-GB" sz="2800" dirty="0"/>
              <a:t> </a:t>
            </a:r>
            <a:endParaRPr lang="el-GR" sz="2800" dirty="0"/>
          </a:p>
          <a:p>
            <a:r>
              <a:rPr lang="en-GB" sz="2800" dirty="0" err="1"/>
              <a:t>των</a:t>
            </a:r>
            <a:r>
              <a:rPr lang="en-GB" sz="2800" dirty="0"/>
              <a:t> </a:t>
            </a:r>
            <a:r>
              <a:rPr lang="en-GB" sz="2800" dirty="0" err="1"/>
              <a:t>ενδι</a:t>
            </a:r>
            <a:r>
              <a:rPr lang="en-GB" sz="2800" dirty="0"/>
              <a:t>αφερομένων </a:t>
            </a:r>
            <a:endParaRPr lang="el-GR" sz="2800" dirty="0"/>
          </a:p>
          <a:p>
            <a:r>
              <a:rPr lang="en-GB" sz="2800" dirty="0" err="1"/>
              <a:t>μερών</a:t>
            </a:r>
            <a:endParaRPr lang="en-GB" sz="2800" dirty="0"/>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4288189"/>
          </a:xfrm>
        </p:spPr>
        <p:txBody>
          <a:bodyPr numCol="2" spcCol="252000">
            <a:normAutofit fontScale="92500"/>
          </a:bodyPr>
          <a:lstStyle/>
          <a:p>
            <a:pPr marL="342900" indent="-342900" algn="just">
              <a:spcBef>
                <a:spcPts val="600"/>
              </a:spcBef>
              <a:buClr>
                <a:srgbClr val="EDA13E"/>
              </a:buClr>
              <a:buFont typeface="Arial" panose="020B0604020202020204" pitchFamily="34" charset="0"/>
              <a:buChar char="•"/>
            </a:pPr>
            <a:r>
              <a:rPr lang="en-US" b="1" dirty="0">
                <a:solidFill>
                  <a:srgbClr val="F16924"/>
                </a:solidFill>
              </a:rPr>
              <a:t>Οι εργαζόμενοι </a:t>
            </a:r>
            <a:r>
              <a:rPr lang="en-US" dirty="0"/>
              <a:t>θέλουν οι οικογένειές τους να γνωρίζουν ότι είναι ασφαλείς.</a:t>
            </a:r>
          </a:p>
          <a:p>
            <a:pPr marL="342900" indent="-342900" algn="just">
              <a:spcBef>
                <a:spcPts val="600"/>
              </a:spcBef>
              <a:buClr>
                <a:srgbClr val="EDA13E"/>
              </a:buClr>
              <a:buFont typeface="Arial" panose="020B0604020202020204" pitchFamily="34" charset="0"/>
              <a:buChar char="•"/>
            </a:pPr>
            <a:r>
              <a:rPr lang="en-US" b="1" dirty="0">
                <a:solidFill>
                  <a:srgbClr val="F16924"/>
                </a:solidFill>
              </a:rPr>
              <a:t>Οι διευθυντές και τα ανώτερα διοικητικά στελέχη </a:t>
            </a:r>
            <a:r>
              <a:rPr lang="en-US" dirty="0"/>
              <a:t>θέλουν να γνωρίζουν τη συνολική εικόνα του συμβάντος και τις επιπτώσεις στη βιωσιμότητα της επιχείρησης.</a:t>
            </a:r>
          </a:p>
          <a:p>
            <a:pPr marL="342900" indent="-342900" algn="just">
              <a:spcBef>
                <a:spcPts val="600"/>
              </a:spcBef>
              <a:buClr>
                <a:srgbClr val="EDA13E"/>
              </a:buClr>
              <a:buFont typeface="Arial" panose="020B0604020202020204" pitchFamily="34" charset="0"/>
              <a:buChar char="•"/>
            </a:pPr>
            <a:r>
              <a:rPr lang="en-US" b="1" dirty="0">
                <a:solidFill>
                  <a:srgbClr val="F16924"/>
                </a:solidFill>
              </a:rPr>
              <a:t>Οι κοινοτικοί ηγέτες </a:t>
            </a:r>
            <a:r>
              <a:rPr lang="en-US" dirty="0"/>
              <a:t>θέλουν να γνωρίζουν ότι διατίθενται επαρκείς πόροι για την αντιμετώπιση της κρίσης.  Οι πολιτικοί θέλουν να ενημερώσουν τους ψηφοφόρους τους, να επανεξετάσουν τους κανονισμούς και τους νόμους για την επάρκειά τους υπό το πρίσμα της κρίσης και θέλουν να έχουν την ευκαιρία να εκφράσουν τις ανησυχίες τους.</a:t>
            </a:r>
          </a:p>
          <a:p>
            <a:pPr marL="342900" indent="-342900" algn="just">
              <a:spcBef>
                <a:spcPts val="600"/>
              </a:spcBef>
              <a:buClr>
                <a:srgbClr val="EDA13E"/>
              </a:buClr>
              <a:buFont typeface="Arial" panose="020B0604020202020204" pitchFamily="34" charset="0"/>
              <a:buChar char="•"/>
            </a:pPr>
            <a:r>
              <a:rPr lang="en-US" b="1" dirty="0">
                <a:solidFill>
                  <a:srgbClr val="F16924"/>
                </a:solidFill>
              </a:rPr>
              <a:t>Οι ενδιαφερόμενοι του χρηματοπιστωτικού τομέα </a:t>
            </a:r>
            <a:r>
              <a:rPr lang="en-US" dirty="0"/>
              <a:t>θέλουν να γνωρίζουν τον αντίκτυπο στα έσοδα και την κερδοφορία και τις πιθανές μελλοντικές οικονομικές επιπτώσεις.</a:t>
            </a:r>
          </a:p>
          <a:p>
            <a:pPr marL="342900" indent="-342900" algn="just">
              <a:spcBef>
                <a:spcPts val="600"/>
              </a:spcBef>
              <a:buClr>
                <a:srgbClr val="EDA13E"/>
              </a:buClr>
              <a:buFont typeface="Arial" panose="020B0604020202020204" pitchFamily="34" charset="0"/>
              <a:buChar char="•"/>
            </a:pPr>
            <a:r>
              <a:rPr lang="en-US" b="1" dirty="0">
                <a:solidFill>
                  <a:srgbClr val="F16924"/>
                </a:solidFill>
              </a:rPr>
              <a:t>Τα ειδησεογραφικά μέσα ενημέρωσης </a:t>
            </a:r>
            <a:r>
              <a:rPr lang="en-US" dirty="0"/>
              <a:t>θέλουν πρόσβαση σε πληροφορίες και σε εκπροσώπους, ώστε να μπορούν να αναφέρουν μέσα στις προθεσμίες τους.</a:t>
            </a:r>
          </a:p>
          <a:p>
            <a:pPr marL="342900" indent="-342900" algn="just">
              <a:spcBef>
                <a:spcPts val="600"/>
              </a:spcBef>
              <a:buClr>
                <a:srgbClr val="EDA13E"/>
              </a:buClr>
              <a:buFont typeface="Arial" panose="020B0604020202020204" pitchFamily="34" charset="0"/>
              <a:buChar char="•"/>
            </a:pPr>
            <a:r>
              <a:rPr lang="en-US" b="1" dirty="0">
                <a:solidFill>
                  <a:srgbClr val="F16924"/>
                </a:solidFill>
              </a:rPr>
              <a:t>Άλλοι ενδιαφερόμενοι φορείς </a:t>
            </a:r>
            <a:r>
              <a:rPr lang="en-US" dirty="0"/>
              <a:t>θέλουν να συμμετέχουν στη λήψη αποφάσεων που τους αφορούν και να έχουν πρόσβαση σε πληροφορίες σχετικά με την κρίση.</a:t>
            </a:r>
          </a:p>
        </p:txBody>
      </p:sp>
      <p:sp>
        <p:nvSpPr>
          <p:cNvPr id="3" name="TextBox 2">
            <a:extLst>
              <a:ext uri="{FF2B5EF4-FFF2-40B4-BE49-F238E27FC236}">
                <a16:creationId xmlns:a16="http://schemas.microsoft.com/office/drawing/2014/main" id="{A85F0BED-E9DE-AB49-6D1A-E8CE57ECEDA8}"/>
              </a:ext>
            </a:extLst>
          </p:cNvPr>
          <p:cNvSpPr txBox="1"/>
          <p:nvPr/>
        </p:nvSpPr>
        <p:spPr>
          <a:xfrm>
            <a:off x="4775199" y="565769"/>
            <a:ext cx="6887041" cy="430887"/>
          </a:xfrm>
          <a:prstGeom prst="rect">
            <a:avLst/>
          </a:prstGeom>
          <a:noFill/>
        </p:spPr>
        <p:txBody>
          <a:bodyPr wrap="square">
            <a:spAutoFit/>
          </a:bodyPr>
          <a:lstStyle/>
          <a:p>
            <a:pPr marL="0" indent="0" algn="just">
              <a:buClr>
                <a:srgbClr val="EDA13E"/>
              </a:buClr>
            </a:pPr>
            <a:r>
              <a:rPr lang="en-US" sz="2200" dirty="0">
                <a:solidFill>
                  <a:schemeClr val="bg1"/>
                </a:solidFill>
              </a:rPr>
              <a:t>Οι ανησυχίες κάθε ομάδας ενδιαφερομένων είναι διαφορετικές:</a:t>
            </a:r>
          </a:p>
        </p:txBody>
      </p:sp>
      <p:sp>
        <p:nvSpPr>
          <p:cNvPr id="4" name="Rectangle 3">
            <a:extLst>
              <a:ext uri="{FF2B5EF4-FFF2-40B4-BE49-F238E27FC236}">
                <a16:creationId xmlns:a16="http://schemas.microsoft.com/office/drawing/2014/main" id="{289F2962-1EF9-C9D1-39C1-32FF16EAC680}"/>
              </a:ext>
            </a:extLst>
          </p:cNvPr>
          <p:cNvSpPr/>
          <p:nvPr/>
        </p:nvSpPr>
        <p:spPr>
          <a:xfrm rot="5400000" flipV="1">
            <a:off x="4008354" y="711257"/>
            <a:ext cx="72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8230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734715" y="2331716"/>
            <a:ext cx="5920086" cy="4754155"/>
          </a:xfrm>
        </p:spPr>
        <p:txBody>
          <a:bodyPr>
            <a:normAutofit/>
          </a:bodyPr>
          <a:lstStyle/>
          <a:p>
            <a:pPr marL="342900" indent="-342900">
              <a:lnSpc>
                <a:spcPts val="2280"/>
              </a:lnSpc>
              <a:spcBef>
                <a:spcPts val="0"/>
              </a:spcBef>
              <a:buClr>
                <a:srgbClr val="F16924"/>
              </a:buClr>
              <a:buFont typeface="Arial" panose="020B0604020202020204" pitchFamily="34" charset="0"/>
              <a:buChar char="•"/>
            </a:pPr>
            <a:r>
              <a:rPr lang="en-GB" sz="1800" dirty="0">
                <a:ea typeface="Open Sans Light" panose="020B0306030504020204" pitchFamily="34" charset="0"/>
                <a:cs typeface="Open Sans Light" panose="020B0306030504020204" pitchFamily="34" charset="0"/>
              </a:rPr>
              <a:t>Η διαχείριση των ενδιαφερομένων μερών είναι μια συνολική διαδικασία. Είναι ανεκτίμητα σημαντική στη διαχείριση κρίσεων, προκειμένου να ευθυγραμμιστούν οι στόχοι των έργων αναδιάρθρωσης με τα συμφέροντα των ανθρώπων που επηρεάζονται και εμπλέκονται.</a:t>
            </a:r>
          </a:p>
          <a:p>
            <a:pPr marL="342900" indent="-342900">
              <a:lnSpc>
                <a:spcPts val="2280"/>
              </a:lnSpc>
              <a:spcBef>
                <a:spcPts val="0"/>
              </a:spcBef>
              <a:buClr>
                <a:srgbClr val="F16924"/>
              </a:buClr>
              <a:buFont typeface="Arial" panose="020B0604020202020204" pitchFamily="34" charset="0"/>
              <a:buChar char="•"/>
            </a:pPr>
            <a:r>
              <a:rPr lang="en-GB" sz="1800" dirty="0">
                <a:ea typeface="Open Sans Light" panose="020B0306030504020204" pitchFamily="34" charset="0"/>
                <a:cs typeface="Open Sans Light" panose="020B0306030504020204" pitchFamily="34" charset="0"/>
              </a:rPr>
              <a:t>Η αντίσταση των ενδιαφερόμενων μερών μπορεί να έχει άμεσο αντίκτυπο στην επιτυχία της αναδιάρθρωσης.  Η διαχείριση των ενδιαφερομένων μερών πρέπει να πραγματοποιείται σε βαθύτερο επίπεδο, καθώς επηρεάζονται περισσότερα ενδιαφερόμενα μέρη και μπορούν να επηρεάσουν την επιτυχία.</a:t>
            </a:r>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734715" y="642972"/>
            <a:ext cx="6123286" cy="1896905"/>
          </a:xfrm>
        </p:spPr>
        <p:txBody>
          <a:bodyPr>
            <a:normAutofit/>
          </a:bodyPr>
          <a:lstStyle/>
          <a:p>
            <a:r>
              <a:rPr lang="en-US" sz="2800" dirty="0"/>
              <a:t>Προσδιορισμός των βασικών ενδιαφερομένων μερών και διαχείριση των σχέσεων</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45177" r="16347"/>
          <a:stretch/>
        </p:blipFill>
        <p:spPr>
          <a:xfrm>
            <a:off x="7479777" y="-33744"/>
            <a:ext cx="3977508" cy="6891744"/>
          </a:xfrm>
        </p:spPr>
      </p:pic>
      <p:sp>
        <p:nvSpPr>
          <p:cNvPr id="4" name="Rectangle 3">
            <a:extLst>
              <a:ext uri="{FF2B5EF4-FFF2-40B4-BE49-F238E27FC236}">
                <a16:creationId xmlns:a16="http://schemas.microsoft.com/office/drawing/2014/main" id="{DA70C79E-5E83-BFC9-41DF-94E1FAAE3A8A}"/>
              </a:ext>
            </a:extLst>
          </p:cNvPr>
          <p:cNvSpPr/>
          <p:nvPr/>
        </p:nvSpPr>
        <p:spPr>
          <a:xfrm>
            <a:off x="734714" y="1998255"/>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Προσδιορισμός των ενδιαφερομένων μερών</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Ανάλυση των ενδιαφερομένων μερών</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4198431" cy="712451"/>
                <a:chOff x="1416598" y="919839"/>
                <a:chExt cx="4198431" cy="712451"/>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026996"/>
                  <a:ext cx="3352992" cy="605294"/>
                </a:xfrm>
                <a:prstGeom prst="rect">
                  <a:avLst/>
                </a:prstGeom>
                <a:noFill/>
              </p:spPr>
              <p:txBody>
                <a:bodyPr wrap="square" numCol="1" rtlCol="0" anchor="ctr">
                  <a:spAutoFit/>
                </a:bodyPr>
                <a:lstStyle/>
                <a:p>
                  <a:pPr>
                    <a:lnSpc>
                      <a:spcPts val="2040"/>
                    </a:lnSpc>
                    <a:defRPr/>
                  </a:pPr>
                  <a:r>
                    <a:rPr lang="en-GB" dirty="0">
                      <a:solidFill>
                        <a:schemeClr val="bg1"/>
                      </a:solidFill>
                      <a:ea typeface="Lato Light" panose="020F0502020204030203" pitchFamily="34" charset="0"/>
                      <a:cs typeface="Poppins" pitchFamily="2" charset="77"/>
                    </a:rPr>
                    <a:t>Εφαρμογή και παρακολούθηση των επικοινωνιών</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12658"/>
                  <a:ext cx="308594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Μέτρα και σχέδιο δράσης</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4304140" cy="701724"/>
                <a:chOff x="1416598" y="919839"/>
                <a:chExt cx="430414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7791"/>
                  <a:ext cx="3458701" cy="605294"/>
                </a:xfrm>
                <a:prstGeom prst="rect">
                  <a:avLst/>
                </a:prstGeom>
                <a:noFill/>
              </p:spPr>
              <p:txBody>
                <a:bodyPr wrap="square" numCol="1" rtlCol="0" anchor="ctr">
                  <a:spAutoFit/>
                </a:bodyPr>
                <a:lstStyle/>
                <a:p>
                  <a:pPr>
                    <a:lnSpc>
                      <a:spcPts val="2040"/>
                    </a:lnSpc>
                    <a:defRPr/>
                  </a:pPr>
                  <a:r>
                    <a:rPr lang="en-GB" sz="1600" dirty="0">
                      <a:solidFill>
                        <a:schemeClr val="bg1"/>
                      </a:solidFill>
                      <a:ea typeface="Lato Light" panose="020F0502020204030203" pitchFamily="34" charset="0"/>
                      <a:cs typeface="Poppins" pitchFamily="2" charset="77"/>
                    </a:rPr>
                    <a:t>Παρακολούθηση &amp; αναθεώρηση των ενδιαφερομένων μερών</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76716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Τα 5 βήματα της διαχείρισης των ενδιαφερομένων μερών </a:t>
            </a:r>
          </a:p>
        </p:txBody>
      </p:sp>
      <p:sp>
        <p:nvSpPr>
          <p:cNvPr id="30" name="Rectangle 29">
            <a:extLst>
              <a:ext uri="{FF2B5EF4-FFF2-40B4-BE49-F238E27FC236}">
                <a16:creationId xmlns:a16="http://schemas.microsoft.com/office/drawing/2014/main" id="{69B703A5-2327-0D30-455B-43ECE620F1B0}"/>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spTree>
    <p:extLst>
      <p:ext uri="{BB962C8B-B14F-4D97-AF65-F5344CB8AC3E}">
        <p14:creationId xmlns:p14="http://schemas.microsoft.com/office/powerpoint/2010/main" val="222956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fontScale="92500"/>
          </a:bodyPr>
          <a:lstStyle/>
          <a:p>
            <a:pPr marL="12700" indent="-12700"/>
            <a:r>
              <a:rPr lang="en-US" dirty="0"/>
              <a:t>Στο πρώτο βήμα, εντοπίστε τους ενδιαφερόμενους φορείς που πρέπει να ληφθούν υπόψη. Το βήμα αυτό μπορεί να υποστηριχθεί από μια μέθοδο δημιουργικότητας όπως ο καταιγισμός ιδεών. </a:t>
            </a:r>
          </a:p>
          <a:p>
            <a:pPr marL="12700" indent="-12700"/>
            <a:endParaRPr lang="en-US" dirty="0"/>
          </a:p>
          <a:p>
            <a:pPr marL="12700" indent="-12700"/>
            <a:r>
              <a:rPr lang="en-US" b="1" dirty="0">
                <a:solidFill>
                  <a:srgbClr val="F16924"/>
                </a:solidFill>
              </a:rPr>
              <a:t> Χρησιμοποιήστε τις ακόλουθες κατευθυντήριες ερωτήσεις:</a:t>
            </a:r>
          </a:p>
          <a:p>
            <a:pPr marL="12700" indent="-12700"/>
            <a:endParaRPr lang="en-US" dirty="0"/>
          </a:p>
          <a:p>
            <a:pPr marL="342900" indent="-342900">
              <a:buClr>
                <a:srgbClr val="F16924"/>
              </a:buClr>
              <a:buFont typeface="Arial" panose="020B0604020202020204" pitchFamily="34" charset="0"/>
              <a:buChar char="•"/>
            </a:pPr>
            <a:r>
              <a:rPr lang="en-US" dirty="0"/>
              <a:t>Ποιος μπορεί να επηρεάσει την εταιρεία μου;</a:t>
            </a:r>
          </a:p>
          <a:p>
            <a:pPr marL="342900" indent="-342900">
              <a:buClr>
                <a:srgbClr val="F16924"/>
              </a:buClr>
              <a:buFont typeface="Arial" panose="020B0604020202020204" pitchFamily="34" charset="0"/>
              <a:buChar char="•"/>
            </a:pPr>
            <a:r>
              <a:rPr lang="en-US" dirty="0"/>
              <a:t>Ποιος συμμετέχει στην εταιρεία μου;</a:t>
            </a:r>
          </a:p>
          <a:p>
            <a:pPr marL="342900" indent="-342900">
              <a:buClr>
                <a:srgbClr val="F16924"/>
              </a:buClr>
              <a:buFont typeface="Arial" panose="020B0604020202020204" pitchFamily="34" charset="0"/>
              <a:buChar char="•"/>
            </a:pPr>
            <a:r>
              <a:rPr lang="en-US" dirty="0"/>
              <a:t>Ποιος επηρεάζεται από τον αντίκτυπο των δραστηριοτήτων της εταιρείας μου;</a:t>
            </a:r>
          </a:p>
          <a:p>
            <a:pPr marL="342900" indent="-342900">
              <a:buClr>
                <a:srgbClr val="F16924"/>
              </a:buClr>
              <a:buFont typeface="Arial" panose="020B0604020202020204" pitchFamily="34" charset="0"/>
              <a:buChar char="•"/>
            </a:pPr>
            <a:r>
              <a:rPr lang="en-US" dirty="0"/>
              <a:t>Ποιος έχει συμφέρον από την έκβαση των επιχειρηματικών δραστηριοτήτων της εταιρείας μου;</a:t>
            </a:r>
          </a:p>
          <a:p>
            <a:pPr marL="342900" indent="-342900">
              <a:buClr>
                <a:srgbClr val="F16924"/>
              </a:buClr>
              <a:buFont typeface="Arial" panose="020B0604020202020204" pitchFamily="34" charset="0"/>
              <a:buChar char="•"/>
            </a:pPr>
            <a:endParaRPr lang="en-US" dirty="0"/>
          </a:p>
          <a:p>
            <a:pPr marL="12700" indent="-12700"/>
            <a:r>
              <a:rPr lang="en-US" dirty="0"/>
              <a:t>Τα αναγνωρισμένα ενδιαφερόμενα μέρη θα πρέπει να απεικονίζονται με σαφήνεια - είτε σε μορφή πίνακα είτε σε μορφή χάρτη σκέψης ή κάρτας ενδιαφερόμενων μερών.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r>
              <a:rPr lang="en-US" dirty="0"/>
              <a:t>Προσδιορισμός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1690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4754535" cy="822373"/>
          </a:xfrm>
        </p:spPr>
        <p:txBody>
          <a:bodyPr/>
          <a:lstStyle/>
          <a:p>
            <a:r>
              <a:rPr lang="el-GR" sz="2400" dirty="0">
                <a:latin typeface="Calibri" panose="020F0502020204030204" pitchFamily="34" charset="0"/>
                <a:ea typeface="Calibri" panose="020F0502020204030204" pitchFamily="34" charset="0"/>
                <a:cs typeface="Calibri" panose="020F0502020204030204" pitchFamily="34" charset="0"/>
              </a:rPr>
              <a:t>Ηγετική κουλτούρα</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Διαχείριση ενδιαφερόμενων μερών</a:t>
            </a:r>
            <a:endParaRPr lang="en-US" sz="24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t>Κίνητρα σε κρίση: Ο ρόλος του ελέγχου</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04</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503318" cy="2258867"/>
          </a:xfrm>
        </p:spPr>
        <p:txBody>
          <a:bodyPr>
            <a:normAutofit fontScale="92500"/>
          </a:bodyPr>
          <a:lstStyle/>
          <a:p>
            <a:r>
              <a:rPr lang="el-GR" b="1" dirty="0">
                <a:latin typeface="Calibri" panose="020F0502020204030204" pitchFamily="34" charset="0"/>
                <a:ea typeface="Calibri" panose="020F0502020204030204" pitchFamily="34" charset="0"/>
                <a:cs typeface="Calibri" panose="020F0502020204030204" pitchFamily="34" charset="0"/>
              </a:rPr>
              <a:t>Ηγετική </a:t>
            </a:r>
            <a:r>
              <a:rPr lang="en-US" b="1" dirty="0" err="1">
                <a:latin typeface="Calibri" panose="020F0502020204030204" pitchFamily="34" charset="0"/>
                <a:ea typeface="Calibri" panose="020F0502020204030204" pitchFamily="34" charset="0"/>
                <a:cs typeface="Calibri" panose="020F0502020204030204" pitchFamily="34" charset="0"/>
              </a:rPr>
              <a:t>Κουλτούρ</a:t>
            </a:r>
            <a:r>
              <a:rPr lang="en-US" b="1" dirty="0">
                <a:latin typeface="Calibri" panose="020F0502020204030204" pitchFamily="34" charset="0"/>
                <a:ea typeface="Calibri" panose="020F0502020204030204" pitchFamily="34" charset="0"/>
                <a:cs typeface="Calibri" panose="020F0502020204030204" pitchFamily="34" charset="0"/>
              </a:rPr>
              <a:t>α, διαχείριση ενδιαφερόμενων μερών και επικοινωνί</a:t>
            </a:r>
            <a:r>
              <a:rPr lang="el-GR" b="1" dirty="0">
                <a:latin typeface="Calibri" panose="020F0502020204030204" pitchFamily="34" charset="0"/>
                <a:ea typeface="Calibri" panose="020F0502020204030204" pitchFamily="34" charset="0"/>
                <a:cs typeface="Calibri" panose="020F0502020204030204" pitchFamily="34" charset="0"/>
              </a:rPr>
              <a:t>α</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0350" y="300676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72797" y="3429000"/>
            <a:ext cx="4389483" cy="2478432"/>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Αυτή η ενότητα θα σας προσφέρει μια εμπεριστατωμένη κατανόηση των βασικών δεξιοτήτων των σύγχρονων ηγετών σε έναν ταχέως μεταβαλλόμενο κόσμο και μια κατανόηση των βασικών λειτουργιών της ηγεσίας, της διαχείρισης των ενδιαφερόμενων μερών και της επικοινωνίας στο πλαίσιο μιας επιχειρηματικής κρίσης.</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623225" y="1113561"/>
            <a:ext cx="2258868" cy="511078"/>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a:t>
            </a:r>
            <a:r>
              <a:rPr lang="en-IE" sz="2800" dirty="0">
                <a:solidFill>
                  <a:schemeClr val="bg1"/>
                </a:solidFill>
                <a:latin typeface="Calibri" panose="020F0502020204030204" pitchFamily="34" charset="0"/>
                <a:cs typeface="Calibri" panose="020F0502020204030204" pitchFamily="34" charset="0"/>
              </a:rPr>
              <a:t>Α 04</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Επ</a:t>
            </a:r>
            <a:r>
              <a:rPr lang="en-US" sz="2400" dirty="0" err="1">
                <a:latin typeface="Calibri" panose="020F0502020204030204" pitchFamily="34" charset="0"/>
                <a:ea typeface="Calibri" panose="020F0502020204030204" pitchFamily="34" charset="0"/>
                <a:cs typeface="Calibri" panose="020F0502020204030204" pitchFamily="34" charset="0"/>
              </a:rPr>
              <a:t>ικοινωνί</a:t>
            </a:r>
            <a:r>
              <a:rPr lang="el-GR" sz="2400" dirty="0">
                <a:latin typeface="Calibri" panose="020F0502020204030204" pitchFamily="34" charset="0"/>
                <a:ea typeface="Calibri" panose="020F0502020204030204" pitchFamily="34" charset="0"/>
                <a:cs typeface="Calibri" panose="020F0502020204030204" pitchFamily="34" charset="0"/>
              </a:rPr>
              <a:t>α</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7704844" cy="828675"/>
          </a:xfrm>
        </p:spPr>
        <p:txBody>
          <a:bodyPr>
            <a:normAutofit fontScale="92500" lnSpcReduction="20000"/>
          </a:bodyPr>
          <a:lstStyle/>
          <a:p>
            <a:r>
              <a:rPr lang="en-US" dirty="0"/>
              <a:t>Εντοπισμός ενδιαφερομένων μερών (ορισμένα εργαλεία)</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4" name="Gruppieren 4">
            <a:extLst>
              <a:ext uri="{FF2B5EF4-FFF2-40B4-BE49-F238E27FC236}">
                <a16:creationId xmlns:a16="http://schemas.microsoft.com/office/drawing/2014/main" id="{BC7B6003-3084-FFAC-576A-9C986A5DC5C4}"/>
              </a:ext>
            </a:extLst>
          </p:cNvPr>
          <p:cNvGrpSpPr>
            <a:grpSpLocks noChangeAspect="1"/>
          </p:cNvGrpSpPr>
          <p:nvPr/>
        </p:nvGrpSpPr>
        <p:grpSpPr>
          <a:xfrm>
            <a:off x="1569991" y="3339788"/>
            <a:ext cx="4636988" cy="2646895"/>
            <a:chOff x="2282732" y="1678689"/>
            <a:chExt cx="7626535" cy="4047274"/>
          </a:xfrm>
        </p:grpSpPr>
        <p:cxnSp>
          <p:nvCxnSpPr>
            <p:cNvPr id="5" name="Straight Arrow Connector 2">
              <a:extLst>
                <a:ext uri="{FF2B5EF4-FFF2-40B4-BE49-F238E27FC236}">
                  <a16:creationId xmlns:a16="http://schemas.microsoft.com/office/drawing/2014/main" id="{4DB4B76D-0FED-B8BF-16DB-6D1CB75F109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FF520F99-22A5-161C-281B-6ED42F9267D2}"/>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C4C448F0-29F8-877E-52A7-3EBAFF0DF04F}"/>
                </a:ext>
              </a:extLst>
            </p:cNvPr>
            <p:cNvCxnSpPr>
              <a:stCxn id="31"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5">
              <a:extLst>
                <a:ext uri="{FF2B5EF4-FFF2-40B4-BE49-F238E27FC236}">
                  <a16:creationId xmlns:a16="http://schemas.microsoft.com/office/drawing/2014/main" id="{E75E9903-96AB-8977-8202-12CBCD604707}"/>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
              <a:extLst>
                <a:ext uri="{FF2B5EF4-FFF2-40B4-BE49-F238E27FC236}">
                  <a16:creationId xmlns:a16="http://schemas.microsoft.com/office/drawing/2014/main" id="{D5FE52A3-63F4-FE91-B4EA-7A52B8657207}"/>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F6700BE2-540B-B19A-5128-1849D5D60972}"/>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8">
              <a:extLst>
                <a:ext uri="{FF2B5EF4-FFF2-40B4-BE49-F238E27FC236}">
                  <a16:creationId xmlns:a16="http://schemas.microsoft.com/office/drawing/2014/main" id="{9A47F8CE-BA0C-12F0-A45F-4442198FBF0E}"/>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a:extLst>
                <a:ext uri="{FF2B5EF4-FFF2-40B4-BE49-F238E27FC236}">
                  <a16:creationId xmlns:a16="http://schemas.microsoft.com/office/drawing/2014/main" id="{78F0AFC3-8668-E109-4D7C-BDE36247F9FE}"/>
                </a:ext>
              </a:extLst>
            </p:cNvPr>
            <p:cNvCxnSpPr>
              <a:stCxn id="33" idx="4"/>
              <a:endCxn id="37"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id="{3E6ACFD1-A048-92F9-213B-5626AE670762}"/>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id="{B30CA0B1-A908-BBAB-B407-166B84CA30EC}"/>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2">
              <a:extLst>
                <a:ext uri="{FF2B5EF4-FFF2-40B4-BE49-F238E27FC236}">
                  <a16:creationId xmlns:a16="http://schemas.microsoft.com/office/drawing/2014/main" id="{13ABFF6B-BAE8-3E52-1EA2-B5D47BB2CFFA}"/>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3">
              <a:extLst>
                <a:ext uri="{FF2B5EF4-FFF2-40B4-BE49-F238E27FC236}">
                  <a16:creationId xmlns:a16="http://schemas.microsoft.com/office/drawing/2014/main" id="{7C56273E-F7A1-7D5B-B29E-33FCD4656D2C}"/>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4">
              <a:extLst>
                <a:ext uri="{FF2B5EF4-FFF2-40B4-BE49-F238E27FC236}">
                  <a16:creationId xmlns:a16="http://schemas.microsoft.com/office/drawing/2014/main" id="{5597440C-B6BA-ABD9-5DD0-CC330929B66A}"/>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5">
              <a:extLst>
                <a:ext uri="{FF2B5EF4-FFF2-40B4-BE49-F238E27FC236}">
                  <a16:creationId xmlns:a16="http://schemas.microsoft.com/office/drawing/2014/main" id="{7F63CD0A-8825-5FC7-1A01-7930002170F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6">
              <a:extLst>
                <a:ext uri="{FF2B5EF4-FFF2-40B4-BE49-F238E27FC236}">
                  <a16:creationId xmlns:a16="http://schemas.microsoft.com/office/drawing/2014/main" id="{44C8C46A-F2F8-9DDB-4F79-DD666F1C445B}"/>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7">
              <a:extLst>
                <a:ext uri="{FF2B5EF4-FFF2-40B4-BE49-F238E27FC236}">
                  <a16:creationId xmlns:a16="http://schemas.microsoft.com/office/drawing/2014/main" id="{D1BF078C-AA3F-330A-1AC3-E01B8CE3A54D}"/>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8">
              <a:extLst>
                <a:ext uri="{FF2B5EF4-FFF2-40B4-BE49-F238E27FC236}">
                  <a16:creationId xmlns:a16="http://schemas.microsoft.com/office/drawing/2014/main" id="{94E5B871-8B78-DA48-755F-F7743921E7A3}"/>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
              <a:extLst>
                <a:ext uri="{FF2B5EF4-FFF2-40B4-BE49-F238E27FC236}">
                  <a16:creationId xmlns:a16="http://schemas.microsoft.com/office/drawing/2014/main" id="{58AD2D27-0AA7-7A56-9E41-9747B3909591}"/>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0">
              <a:extLst>
                <a:ext uri="{FF2B5EF4-FFF2-40B4-BE49-F238E27FC236}">
                  <a16:creationId xmlns:a16="http://schemas.microsoft.com/office/drawing/2014/main" id="{3FA49CD2-F8C2-7036-6DDB-3678ABC177C0}"/>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D44E7A1B-DA70-D771-74E7-00E7A18D7D8D}"/>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2">
              <a:extLst>
                <a:ext uri="{FF2B5EF4-FFF2-40B4-BE49-F238E27FC236}">
                  <a16:creationId xmlns:a16="http://schemas.microsoft.com/office/drawing/2014/main" id="{AE96B55D-4E25-D925-24A8-4AB8911FDE87}"/>
                </a:ext>
              </a:extLst>
            </p:cNvPr>
            <p:cNvCxnSpPr>
              <a:stCxn id="36" idx="6"/>
              <a:endCxn id="38"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5">
              <a:extLst>
                <a:ext uri="{FF2B5EF4-FFF2-40B4-BE49-F238E27FC236}">
                  <a16:creationId xmlns:a16="http://schemas.microsoft.com/office/drawing/2014/main" id="{EFC9C0C8-A831-4363-6C21-172A3759C112}"/>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1" name="Oval 26">
              <a:extLst>
                <a:ext uri="{FF2B5EF4-FFF2-40B4-BE49-F238E27FC236}">
                  <a16:creationId xmlns:a16="http://schemas.microsoft.com/office/drawing/2014/main" id="{60C3266B-BB7C-012B-1F97-F778AB3FD31B}"/>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2" name="Oval 27">
              <a:extLst>
                <a:ext uri="{FF2B5EF4-FFF2-40B4-BE49-F238E27FC236}">
                  <a16:creationId xmlns:a16="http://schemas.microsoft.com/office/drawing/2014/main" id="{4871D669-F72D-9E65-D58E-901D8D5A3A7D}"/>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3" name="Oval 28">
              <a:extLst>
                <a:ext uri="{FF2B5EF4-FFF2-40B4-BE49-F238E27FC236}">
                  <a16:creationId xmlns:a16="http://schemas.microsoft.com/office/drawing/2014/main" id="{88F918D2-A272-98F8-C60F-A141EDE8CBA6}"/>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4" name="Oval 29">
              <a:extLst>
                <a:ext uri="{FF2B5EF4-FFF2-40B4-BE49-F238E27FC236}">
                  <a16:creationId xmlns:a16="http://schemas.microsoft.com/office/drawing/2014/main" id="{D624904F-197F-4DA2-6B8B-C368F51FBF76}"/>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5" name="Oval 30">
              <a:extLst>
                <a:ext uri="{FF2B5EF4-FFF2-40B4-BE49-F238E27FC236}">
                  <a16:creationId xmlns:a16="http://schemas.microsoft.com/office/drawing/2014/main" id="{F6FCB1D0-8EC8-382D-0E43-D13D292A3AF0}"/>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6" name="Oval 31">
              <a:extLst>
                <a:ext uri="{FF2B5EF4-FFF2-40B4-BE49-F238E27FC236}">
                  <a16:creationId xmlns:a16="http://schemas.microsoft.com/office/drawing/2014/main" id="{2623F845-8057-7A9E-9EE5-1F4ABB08ACCD}"/>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7" name="Oval 32">
              <a:extLst>
                <a:ext uri="{FF2B5EF4-FFF2-40B4-BE49-F238E27FC236}">
                  <a16:creationId xmlns:a16="http://schemas.microsoft.com/office/drawing/2014/main" id="{25A7E3D6-A119-70CB-06A0-217461C2CA6A}"/>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8" name="Oval 33">
              <a:extLst>
                <a:ext uri="{FF2B5EF4-FFF2-40B4-BE49-F238E27FC236}">
                  <a16:creationId xmlns:a16="http://schemas.microsoft.com/office/drawing/2014/main" id="{7774094F-3551-C2FE-5787-30BED65F1C80}"/>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9" name="Oval 34">
              <a:extLst>
                <a:ext uri="{FF2B5EF4-FFF2-40B4-BE49-F238E27FC236}">
                  <a16:creationId xmlns:a16="http://schemas.microsoft.com/office/drawing/2014/main" id="{8B60E7EC-381E-753F-D558-A35BF65B39E2}"/>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0" name="Oval 35">
              <a:extLst>
                <a:ext uri="{FF2B5EF4-FFF2-40B4-BE49-F238E27FC236}">
                  <a16:creationId xmlns:a16="http://schemas.microsoft.com/office/drawing/2014/main" id="{8BFFE7E4-8580-F4D8-0A69-DD53291F785E}"/>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Oval 36">
              <a:extLst>
                <a:ext uri="{FF2B5EF4-FFF2-40B4-BE49-F238E27FC236}">
                  <a16:creationId xmlns:a16="http://schemas.microsoft.com/office/drawing/2014/main" id="{C2C2BAF2-FB12-C264-AF90-01D19FBDF292}"/>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2" name="Oval 37">
              <a:extLst>
                <a:ext uri="{FF2B5EF4-FFF2-40B4-BE49-F238E27FC236}">
                  <a16:creationId xmlns:a16="http://schemas.microsoft.com/office/drawing/2014/main" id="{4F6F75F1-8991-3624-D312-D21834AD18ED}"/>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3" name="Oval 38">
              <a:extLst>
                <a:ext uri="{FF2B5EF4-FFF2-40B4-BE49-F238E27FC236}">
                  <a16:creationId xmlns:a16="http://schemas.microsoft.com/office/drawing/2014/main" id="{D522C628-63C3-21B7-F404-F02BE5AD14D9}"/>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4" name="Oval 39">
              <a:extLst>
                <a:ext uri="{FF2B5EF4-FFF2-40B4-BE49-F238E27FC236}">
                  <a16:creationId xmlns:a16="http://schemas.microsoft.com/office/drawing/2014/main" id="{B5A3962B-7001-ADA5-E5FF-4419A55AF082}"/>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5" name="Oval 40">
              <a:extLst>
                <a:ext uri="{FF2B5EF4-FFF2-40B4-BE49-F238E27FC236}">
                  <a16:creationId xmlns:a16="http://schemas.microsoft.com/office/drawing/2014/main" id="{C6851226-A14B-AA68-123D-24C8A678D620}"/>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6" name="Oval 5">
              <a:extLst>
                <a:ext uri="{FF2B5EF4-FFF2-40B4-BE49-F238E27FC236}">
                  <a16:creationId xmlns:a16="http://schemas.microsoft.com/office/drawing/2014/main" id="{5283E687-BB1E-BCCC-2457-203BC37932C6}"/>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7" name="Freeform 7">
              <a:extLst>
                <a:ext uri="{FF2B5EF4-FFF2-40B4-BE49-F238E27FC236}">
                  <a16:creationId xmlns:a16="http://schemas.microsoft.com/office/drawing/2014/main" id="{1FB31419-AF47-DC5B-DA59-D40996450E1F}"/>
                </a:ext>
              </a:extLst>
            </p:cNvPr>
            <p:cNvSpPr>
              <a:spLocks noEditPoints="1"/>
            </p:cNvSpPr>
            <p:nvPr/>
          </p:nvSpPr>
          <p:spPr bwMode="auto">
            <a:xfrm>
              <a:off x="5996058" y="2169522"/>
              <a:ext cx="1415709" cy="13252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8" name="Oval 11">
              <a:extLst>
                <a:ext uri="{FF2B5EF4-FFF2-40B4-BE49-F238E27FC236}">
                  <a16:creationId xmlns:a16="http://schemas.microsoft.com/office/drawing/2014/main" id="{AFF0F3A9-C8BD-CE67-DF2F-86DB959E4E6D}"/>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49" name="Freeform 13">
              <a:extLst>
                <a:ext uri="{FF2B5EF4-FFF2-40B4-BE49-F238E27FC236}">
                  <a16:creationId xmlns:a16="http://schemas.microsoft.com/office/drawing/2014/main" id="{55BDF06B-E7C0-F5C7-3A3E-39D2A43D9F16}"/>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0" name="Oval 17">
              <a:extLst>
                <a:ext uri="{FF2B5EF4-FFF2-40B4-BE49-F238E27FC236}">
                  <a16:creationId xmlns:a16="http://schemas.microsoft.com/office/drawing/2014/main" id="{3C61D353-6D9F-A60F-8668-DD8B308CB63E}"/>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1" name="Oval 22">
              <a:extLst>
                <a:ext uri="{FF2B5EF4-FFF2-40B4-BE49-F238E27FC236}">
                  <a16:creationId xmlns:a16="http://schemas.microsoft.com/office/drawing/2014/main" id="{80F61F31-31A9-2E06-254D-C35461DB4EF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2" name="Freeform 24">
              <a:extLst>
                <a:ext uri="{FF2B5EF4-FFF2-40B4-BE49-F238E27FC236}">
                  <a16:creationId xmlns:a16="http://schemas.microsoft.com/office/drawing/2014/main" id="{080186A4-20BB-BDD4-99E6-6CA44F0E08C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3" name="Oval 28">
              <a:extLst>
                <a:ext uri="{FF2B5EF4-FFF2-40B4-BE49-F238E27FC236}">
                  <a16:creationId xmlns:a16="http://schemas.microsoft.com/office/drawing/2014/main" id="{524A55E5-24B5-6236-20C6-2F7D3783E6D5}"/>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54" name="Freeform 86">
              <a:extLst>
                <a:ext uri="{FF2B5EF4-FFF2-40B4-BE49-F238E27FC236}">
                  <a16:creationId xmlns:a16="http://schemas.microsoft.com/office/drawing/2014/main" id="{4490E25B-0D01-507D-9AB0-424133155A1B}"/>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latin typeface="Lato Light" panose="020F0502020204030203" pitchFamily="34" charset="0"/>
              </a:endParaRPr>
            </a:p>
          </p:txBody>
        </p:sp>
        <p:sp>
          <p:nvSpPr>
            <p:cNvPr id="55" name="Freeform 88">
              <a:extLst>
                <a:ext uri="{FF2B5EF4-FFF2-40B4-BE49-F238E27FC236}">
                  <a16:creationId xmlns:a16="http://schemas.microsoft.com/office/drawing/2014/main" id="{D874BEA4-097D-E01C-7E4C-A4B1BAABAC90}"/>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56" name="TextBox 108">
              <a:extLst>
                <a:ext uri="{FF2B5EF4-FFF2-40B4-BE49-F238E27FC236}">
                  <a16:creationId xmlns:a16="http://schemas.microsoft.com/office/drawing/2014/main" id="{49220945-1F04-9AC2-3FC0-241C20367C65}"/>
                </a:ext>
              </a:extLst>
            </p:cNvPr>
            <p:cNvSpPr txBox="1"/>
            <p:nvPr/>
          </p:nvSpPr>
          <p:spPr>
            <a:xfrm>
              <a:off x="4070921" y="3572716"/>
              <a:ext cx="1049849" cy="470611"/>
            </a:xfrm>
            <a:prstGeom prst="rect">
              <a:avLst/>
            </a:prstGeom>
            <a:noFill/>
          </p:spPr>
          <p:txBody>
            <a:bodyPr wrap="none" rtlCol="0" anchor="t" anchorCtr="0">
              <a:spAutoFit/>
            </a:bodyPr>
            <a:lstStyle/>
            <a:p>
              <a:pPr algn="ctr"/>
              <a:r>
                <a:rPr lang="en-GB" sz="1400" b="1" dirty="0">
                  <a:solidFill>
                    <a:srgbClr val="B41F7A"/>
                  </a:solidFill>
                  <a:latin typeface="Calibri" panose="020F0502020204030204" pitchFamily="34" charset="0"/>
                  <a:ea typeface="League Spartan" charset="0"/>
                  <a:cs typeface="Calibri" panose="020F0502020204030204" pitchFamily="34" charset="0"/>
                </a:rPr>
                <a:t>Δημόσιο</a:t>
              </a:r>
            </a:p>
          </p:txBody>
        </p:sp>
        <p:sp>
          <p:nvSpPr>
            <p:cNvPr id="57" name="TextBox 109">
              <a:extLst>
                <a:ext uri="{FF2B5EF4-FFF2-40B4-BE49-F238E27FC236}">
                  <a16:creationId xmlns:a16="http://schemas.microsoft.com/office/drawing/2014/main" id="{D93145CC-47E4-36E6-2481-58CE3DA01EC5}"/>
                </a:ext>
              </a:extLst>
            </p:cNvPr>
            <p:cNvSpPr txBox="1"/>
            <p:nvPr/>
          </p:nvSpPr>
          <p:spPr>
            <a:xfrm>
              <a:off x="6098024" y="2586256"/>
              <a:ext cx="1177350" cy="423549"/>
            </a:xfrm>
            <a:prstGeom prst="rect">
              <a:avLst/>
            </a:prstGeom>
            <a:noFill/>
          </p:spPr>
          <p:txBody>
            <a:bodyPr wrap="none" rtlCol="0" anchor="t" anchorCtr="0">
              <a:spAutoFit/>
            </a:bodyPr>
            <a:lstStyle/>
            <a:p>
              <a:pPr algn="ctr"/>
              <a:r>
                <a:rPr lang="en-GB" sz="1200" b="1" dirty="0">
                  <a:solidFill>
                    <a:srgbClr val="CD6634"/>
                  </a:solidFill>
                  <a:latin typeface="Calibri" panose="020F0502020204030204" pitchFamily="34" charset="0"/>
                  <a:ea typeface="League Spartan" charset="0"/>
                  <a:cs typeface="Calibri" panose="020F0502020204030204" pitchFamily="34" charset="0"/>
                </a:rPr>
                <a:t>Βιομηχανία</a:t>
              </a:r>
            </a:p>
          </p:txBody>
        </p:sp>
        <p:sp>
          <p:nvSpPr>
            <p:cNvPr id="58" name="TextBox 110">
              <a:extLst>
                <a:ext uri="{FF2B5EF4-FFF2-40B4-BE49-F238E27FC236}">
                  <a16:creationId xmlns:a16="http://schemas.microsoft.com/office/drawing/2014/main" id="{359BD4A9-9BC6-2CDC-60D7-FC59B5EC78AD}"/>
                </a:ext>
              </a:extLst>
            </p:cNvPr>
            <p:cNvSpPr txBox="1"/>
            <p:nvPr/>
          </p:nvSpPr>
          <p:spPr>
            <a:xfrm>
              <a:off x="7144990" y="4074445"/>
              <a:ext cx="419729" cy="423549"/>
            </a:xfrm>
            <a:prstGeom prst="rect">
              <a:avLst/>
            </a:prstGeom>
            <a:noFill/>
          </p:spPr>
          <p:txBody>
            <a:bodyPr wrap="none" rtlCol="0" anchor="t" anchorCtr="0">
              <a:spAutoFit/>
            </a:bodyPr>
            <a:lstStyle/>
            <a:p>
              <a:pPr algn="ctr"/>
              <a:r>
                <a:rPr lang="en-GB" sz="1200" b="1" dirty="0">
                  <a:solidFill>
                    <a:srgbClr val="595959"/>
                  </a:solidFill>
                  <a:latin typeface="Calibri" panose="020F0502020204030204" pitchFamily="34" charset="0"/>
                  <a:ea typeface="League Spartan" charset="0"/>
                  <a:cs typeface="Calibri" panose="020F0502020204030204" pitchFamily="34" charset="0"/>
                </a:rPr>
                <a:t>?</a:t>
              </a:r>
            </a:p>
          </p:txBody>
        </p:sp>
      </p:grpSp>
      <p:sp>
        <p:nvSpPr>
          <p:cNvPr id="59" name="TextBox 35">
            <a:extLst>
              <a:ext uri="{FF2B5EF4-FFF2-40B4-BE49-F238E27FC236}">
                <a16:creationId xmlns:a16="http://schemas.microsoft.com/office/drawing/2014/main" id="{91BB80F4-EC78-A7A8-77AB-91CA0CE061E7}"/>
              </a:ext>
            </a:extLst>
          </p:cNvPr>
          <p:cNvSpPr txBox="1"/>
          <p:nvPr/>
        </p:nvSpPr>
        <p:spPr>
          <a:xfrm>
            <a:off x="1905349" y="2524752"/>
            <a:ext cx="5299721" cy="400110"/>
          </a:xfrm>
          <a:prstGeom prst="rect">
            <a:avLst/>
          </a:prstGeom>
          <a:noFill/>
        </p:spPr>
        <p:txBody>
          <a:bodyPr wrap="none" rtlCol="0" anchor="b" anchorCtr="0">
            <a:spAutoFit/>
          </a:bodyPr>
          <a:lstStyle/>
          <a:p>
            <a:r>
              <a:rPr lang="en-GB" sz="2000" b="1" dirty="0">
                <a:solidFill>
                  <a:srgbClr val="595959"/>
                </a:solidFill>
                <a:ea typeface="League Spartan" charset="0"/>
                <a:cs typeface="Poppins" pitchFamily="2" charset="77"/>
              </a:rPr>
              <a:t>1. Χαρτογράφηση των ενδιαφερομένων μερών </a:t>
            </a:r>
          </a:p>
        </p:txBody>
      </p:sp>
      <p:grpSp>
        <p:nvGrpSpPr>
          <p:cNvPr id="60" name="Gruppieren 7">
            <a:extLst>
              <a:ext uri="{FF2B5EF4-FFF2-40B4-BE49-F238E27FC236}">
                <a16:creationId xmlns:a16="http://schemas.microsoft.com/office/drawing/2014/main" id="{7341769E-DAA6-5F35-2DF8-ECEEFA274B72}"/>
              </a:ext>
            </a:extLst>
          </p:cNvPr>
          <p:cNvGrpSpPr>
            <a:grpSpLocks noChangeAspect="1"/>
          </p:cNvGrpSpPr>
          <p:nvPr/>
        </p:nvGrpSpPr>
        <p:grpSpPr>
          <a:xfrm>
            <a:off x="7264713" y="3273360"/>
            <a:ext cx="4303124" cy="3120596"/>
            <a:chOff x="6372288" y="1843583"/>
            <a:chExt cx="5704454" cy="2486321"/>
          </a:xfrm>
        </p:grpSpPr>
        <p:sp>
          <p:nvSpPr>
            <p:cNvPr id="61" name="Freeform 39">
              <a:extLst>
                <a:ext uri="{FF2B5EF4-FFF2-40B4-BE49-F238E27FC236}">
                  <a16:creationId xmlns:a16="http://schemas.microsoft.com/office/drawing/2014/main" id="{D44697AB-9E24-0941-A8CD-D67ED8225250}"/>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2" name="Freeform 13">
              <a:extLst>
                <a:ext uri="{FF2B5EF4-FFF2-40B4-BE49-F238E27FC236}">
                  <a16:creationId xmlns:a16="http://schemas.microsoft.com/office/drawing/2014/main" id="{7790F4EE-8FA9-3375-4B89-8BDD49558E24}"/>
                </a:ext>
              </a:extLst>
            </p:cNvPr>
            <p:cNvSpPr>
              <a:spLocks/>
            </p:cNvSpPr>
            <p:nvPr/>
          </p:nvSpPr>
          <p:spPr bwMode="auto">
            <a:xfrm>
              <a:off x="6729975" y="1855108"/>
              <a:ext cx="270163" cy="774392"/>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3" name="TextBox 39">
              <a:extLst>
                <a:ext uri="{FF2B5EF4-FFF2-40B4-BE49-F238E27FC236}">
                  <a16:creationId xmlns:a16="http://schemas.microsoft.com/office/drawing/2014/main" id="{4148E786-79AC-EFA4-1B70-B69AAF6B574D}"/>
                </a:ext>
              </a:extLst>
            </p:cNvPr>
            <p:cNvSpPr txBox="1"/>
            <p:nvPr/>
          </p:nvSpPr>
          <p:spPr>
            <a:xfrm>
              <a:off x="7187874" y="204239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Σύντομη περιγραφή</a:t>
              </a:r>
            </a:p>
          </p:txBody>
        </p:sp>
        <p:sp>
          <p:nvSpPr>
            <p:cNvPr id="64" name="TextBox 40">
              <a:extLst>
                <a:ext uri="{FF2B5EF4-FFF2-40B4-BE49-F238E27FC236}">
                  <a16:creationId xmlns:a16="http://schemas.microsoft.com/office/drawing/2014/main" id="{0011CA93-ADDF-353B-8B72-04BF30C86D9B}"/>
                </a:ext>
              </a:extLst>
            </p:cNvPr>
            <p:cNvSpPr txBox="1"/>
            <p:nvPr/>
          </p:nvSpPr>
          <p:spPr>
            <a:xfrm>
              <a:off x="7209352" y="1864639"/>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Ενδιαφερόμενος 1</a:t>
              </a:r>
            </a:p>
          </p:txBody>
        </p:sp>
        <p:sp>
          <p:nvSpPr>
            <p:cNvPr id="65" name="Freeform 37">
              <a:extLst>
                <a:ext uri="{FF2B5EF4-FFF2-40B4-BE49-F238E27FC236}">
                  <a16:creationId xmlns:a16="http://schemas.microsoft.com/office/drawing/2014/main" id="{9BC5E916-275C-7C3E-7581-B1CB0A493F66}"/>
                </a:ext>
              </a:extLst>
            </p:cNvPr>
            <p:cNvSpPr>
              <a:spLocks/>
            </p:cNvSpPr>
            <p:nvPr/>
          </p:nvSpPr>
          <p:spPr bwMode="auto">
            <a:xfrm>
              <a:off x="6972834" y="2294203"/>
              <a:ext cx="3559825"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6" name="Freeform 15">
              <a:extLst>
                <a:ext uri="{FF2B5EF4-FFF2-40B4-BE49-F238E27FC236}">
                  <a16:creationId xmlns:a16="http://schemas.microsoft.com/office/drawing/2014/main" id="{C7A2A9C1-6F69-1F8C-F96D-96618532E3EA}"/>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67" name="TextBox 37">
              <a:extLst>
                <a:ext uri="{FF2B5EF4-FFF2-40B4-BE49-F238E27FC236}">
                  <a16:creationId xmlns:a16="http://schemas.microsoft.com/office/drawing/2014/main" id="{505AE4DC-9488-E434-27CD-063A0722DA70}"/>
                </a:ext>
              </a:extLst>
            </p:cNvPr>
            <p:cNvSpPr txBox="1"/>
            <p:nvPr/>
          </p:nvSpPr>
          <p:spPr>
            <a:xfrm>
              <a:off x="7987363" y="2535564"/>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Σύντομη περιγραφή</a:t>
              </a:r>
            </a:p>
          </p:txBody>
        </p:sp>
        <p:sp>
          <p:nvSpPr>
            <p:cNvPr id="68" name="TextBox 38">
              <a:extLst>
                <a:ext uri="{FF2B5EF4-FFF2-40B4-BE49-F238E27FC236}">
                  <a16:creationId xmlns:a16="http://schemas.microsoft.com/office/drawing/2014/main" id="{97FEFD8E-5133-9528-4FE3-1842AD6FD594}"/>
                </a:ext>
              </a:extLst>
            </p:cNvPr>
            <p:cNvSpPr txBox="1"/>
            <p:nvPr/>
          </p:nvSpPr>
          <p:spPr>
            <a:xfrm>
              <a:off x="7962327" y="2351975"/>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Ενδιαφερόμενο μέρος 2</a:t>
              </a:r>
            </a:p>
          </p:txBody>
        </p:sp>
        <p:sp>
          <p:nvSpPr>
            <p:cNvPr id="69" name="Freeform 35">
              <a:extLst>
                <a:ext uri="{FF2B5EF4-FFF2-40B4-BE49-F238E27FC236}">
                  <a16:creationId xmlns:a16="http://schemas.microsoft.com/office/drawing/2014/main" id="{9C3BA1CB-F789-1F00-621B-ED89FCD42CFE}"/>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0" name="Freeform 16">
              <a:extLst>
                <a:ext uri="{FF2B5EF4-FFF2-40B4-BE49-F238E27FC236}">
                  <a16:creationId xmlns:a16="http://schemas.microsoft.com/office/drawing/2014/main" id="{D22EF32E-0311-EC94-7DEF-1D1E4FAC9FEF}"/>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1" name="TextBox 29">
              <a:extLst>
                <a:ext uri="{FF2B5EF4-FFF2-40B4-BE49-F238E27FC236}">
                  <a16:creationId xmlns:a16="http://schemas.microsoft.com/office/drawing/2014/main" id="{DD7F668E-95E4-5576-6C4E-3B5846045C54}"/>
                </a:ext>
              </a:extLst>
            </p:cNvPr>
            <p:cNvSpPr txBox="1"/>
            <p:nvPr/>
          </p:nvSpPr>
          <p:spPr>
            <a:xfrm>
              <a:off x="8715713" y="3044585"/>
              <a:ext cx="2604564"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Σύντομη περιγραφή</a:t>
              </a:r>
            </a:p>
          </p:txBody>
        </p:sp>
        <p:sp>
          <p:nvSpPr>
            <p:cNvPr id="72" name="TextBox 30">
              <a:extLst>
                <a:ext uri="{FF2B5EF4-FFF2-40B4-BE49-F238E27FC236}">
                  <a16:creationId xmlns:a16="http://schemas.microsoft.com/office/drawing/2014/main" id="{9E78AD8A-E94D-A93E-B324-2C4FBC97A2E5}"/>
                </a:ext>
              </a:extLst>
            </p:cNvPr>
            <p:cNvSpPr txBox="1"/>
            <p:nvPr/>
          </p:nvSpPr>
          <p:spPr>
            <a:xfrm>
              <a:off x="8715713" y="2862620"/>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Ενδιαφερόμενος 3</a:t>
              </a:r>
            </a:p>
          </p:txBody>
        </p:sp>
        <p:grpSp>
          <p:nvGrpSpPr>
            <p:cNvPr id="73" name="Gruppieren 6">
              <a:extLst>
                <a:ext uri="{FF2B5EF4-FFF2-40B4-BE49-F238E27FC236}">
                  <a16:creationId xmlns:a16="http://schemas.microsoft.com/office/drawing/2014/main" id="{59C13438-1921-CAB6-D231-FB5A49E2BAFB}"/>
                </a:ext>
              </a:extLst>
            </p:cNvPr>
            <p:cNvGrpSpPr/>
            <p:nvPr/>
          </p:nvGrpSpPr>
          <p:grpSpPr>
            <a:xfrm>
              <a:off x="8497800" y="3359811"/>
              <a:ext cx="3578942" cy="970093"/>
              <a:chOff x="6979340" y="5450343"/>
              <a:chExt cx="3578942" cy="970093"/>
            </a:xfrm>
          </p:grpSpPr>
          <p:sp>
            <p:nvSpPr>
              <p:cNvPr id="74" name="Freeform 16">
                <a:extLst>
                  <a:ext uri="{FF2B5EF4-FFF2-40B4-BE49-F238E27FC236}">
                    <a16:creationId xmlns:a16="http://schemas.microsoft.com/office/drawing/2014/main" id="{4DE06113-E50B-011F-B8C0-0A5636BA047A}"/>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5" name="Freeform 5">
                <a:extLst>
                  <a:ext uri="{FF2B5EF4-FFF2-40B4-BE49-F238E27FC236}">
                    <a16:creationId xmlns:a16="http://schemas.microsoft.com/office/drawing/2014/main" id="{6F7B7188-F3FC-C4DE-CF53-BF3A9AF86983}"/>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6" name="TextBox 27">
                <a:extLst>
                  <a:ext uri="{FF2B5EF4-FFF2-40B4-BE49-F238E27FC236}">
                    <a16:creationId xmlns:a16="http://schemas.microsoft.com/office/drawing/2014/main" id="{9EEB4FA9-F4CE-2DA8-014E-9553E43DD9F4}"/>
                  </a:ext>
                </a:extLst>
              </p:cNvPr>
              <p:cNvSpPr txBox="1"/>
              <p:nvPr/>
            </p:nvSpPr>
            <p:spPr>
              <a:xfrm>
                <a:off x="7885030" y="5750589"/>
                <a:ext cx="2604563" cy="247263"/>
              </a:xfrm>
              <a:prstGeom prst="rect">
                <a:avLst/>
              </a:prstGeom>
              <a:noFill/>
            </p:spPr>
            <p:txBody>
              <a:bodyPr wrap="square" rtlCol="0">
                <a:spAutoFit/>
              </a:bodyPr>
              <a:lstStyle/>
              <a:p>
                <a:pPr>
                  <a:lnSpc>
                    <a:spcPts val="1665"/>
                  </a:lnSpc>
                </a:pPr>
                <a:r>
                  <a:rPr lang="en-GB" sz="1600" dirty="0">
                    <a:solidFill>
                      <a:schemeClr val="bg1"/>
                    </a:solidFill>
                    <a:ea typeface="Lato Light" charset="0"/>
                    <a:cs typeface="Lato Light" charset="0"/>
                  </a:rPr>
                  <a:t>Σύντομη περιγραφή</a:t>
                </a:r>
              </a:p>
            </p:txBody>
          </p:sp>
          <p:sp>
            <p:nvSpPr>
              <p:cNvPr id="77" name="TextBox 28">
                <a:extLst>
                  <a:ext uri="{FF2B5EF4-FFF2-40B4-BE49-F238E27FC236}">
                    <a16:creationId xmlns:a16="http://schemas.microsoft.com/office/drawing/2014/main" id="{3E44D55D-5EA3-7D0C-7201-5533704F4BC9}"/>
                  </a:ext>
                </a:extLst>
              </p:cNvPr>
              <p:cNvSpPr txBox="1"/>
              <p:nvPr/>
            </p:nvSpPr>
            <p:spPr>
              <a:xfrm>
                <a:off x="7862739" y="5570497"/>
                <a:ext cx="1796583" cy="239345"/>
              </a:xfrm>
              <a:prstGeom prst="rect">
                <a:avLst/>
              </a:prstGeom>
              <a:noFill/>
            </p:spPr>
            <p:txBody>
              <a:bodyPr wrap="none" rtlCol="0">
                <a:spAutoFit/>
              </a:bodyPr>
              <a:lstStyle/>
              <a:p>
                <a:pPr>
                  <a:lnSpc>
                    <a:spcPts val="1620"/>
                  </a:lnSpc>
                </a:pPr>
                <a:r>
                  <a:rPr lang="en-GB" sz="1600" b="1" dirty="0">
                    <a:solidFill>
                      <a:schemeClr val="bg1"/>
                    </a:solidFill>
                    <a:ea typeface="Roboto" charset="0"/>
                    <a:cs typeface="Roboto" charset="0"/>
                  </a:rPr>
                  <a:t>Ενδιαφερόμενο μέρος 4</a:t>
                </a:r>
              </a:p>
            </p:txBody>
          </p:sp>
        </p:grpSp>
      </p:grpSp>
      <p:sp>
        <p:nvSpPr>
          <p:cNvPr id="78" name="TextBox 35">
            <a:extLst>
              <a:ext uri="{FF2B5EF4-FFF2-40B4-BE49-F238E27FC236}">
                <a16:creationId xmlns:a16="http://schemas.microsoft.com/office/drawing/2014/main" id="{9FADF874-E959-F2CF-7373-79685B2BEBE3}"/>
              </a:ext>
            </a:extLst>
          </p:cNvPr>
          <p:cNvSpPr txBox="1"/>
          <p:nvPr/>
        </p:nvSpPr>
        <p:spPr>
          <a:xfrm>
            <a:off x="7043294" y="2524752"/>
            <a:ext cx="3103863" cy="400110"/>
          </a:xfrm>
          <a:prstGeom prst="rect">
            <a:avLst/>
          </a:prstGeom>
          <a:noFill/>
        </p:spPr>
        <p:txBody>
          <a:bodyPr wrap="none" rtlCol="0" anchor="b" anchorCtr="0">
            <a:spAutoFit/>
          </a:bodyPr>
          <a:lstStyle/>
          <a:p>
            <a:r>
              <a:rPr lang="en-GB" sz="2000" b="1" dirty="0">
                <a:solidFill>
                  <a:srgbClr val="595959"/>
                </a:solidFill>
                <a:ea typeface="League Spartan" charset="0"/>
                <a:cs typeface="Poppins" pitchFamily="2" charset="77"/>
              </a:rPr>
              <a:t>2. Κάρτες ενδιαφερομένων</a:t>
            </a:r>
          </a:p>
        </p:txBody>
      </p:sp>
    </p:spTree>
    <p:extLst>
      <p:ext uri="{BB962C8B-B14F-4D97-AF65-F5344CB8AC3E}">
        <p14:creationId xmlns:p14="http://schemas.microsoft.com/office/powerpoint/2010/main" val="66461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Ρίξτε μια βαθύτερη ματιά στα ενδιαφερόμενα μέρη σας. Η ανάλυση και η αξιολόγηση χρησιμεύει τόσο για την </a:t>
            </a:r>
            <a:r>
              <a:rPr lang="en-US" dirty="0" err="1"/>
              <a:t>ιεράρχηση </a:t>
            </a:r>
            <a:r>
              <a:rPr lang="en-US" dirty="0"/>
              <a:t>των ενδιαφερόμενων μερών ανάλογα με τη σημασία τους όσο και για τον εντοπισμό εκείνων που θα μπορούσαν δυνητικά να προκαλέσουν τα περισσότερα προβλήματα.</a:t>
            </a:r>
          </a:p>
          <a:p>
            <a:pPr marL="12700" indent="-12700"/>
            <a:endParaRPr lang="en-US" dirty="0"/>
          </a:p>
          <a:p>
            <a:pPr marL="12700" indent="-12700"/>
            <a:endParaRPr lang="en-US" dirty="0"/>
          </a:p>
          <a:p>
            <a:pPr marL="12700" indent="-12700"/>
            <a:r>
              <a:rPr lang="en-US" b="1" dirty="0">
                <a:solidFill>
                  <a:srgbClr val="F16924"/>
                </a:solidFill>
              </a:rPr>
              <a:t>Οι ακόλουθες ερωτήσεις είναι χρήσιμες:</a:t>
            </a:r>
          </a:p>
          <a:p>
            <a:pPr marL="12700" indent="-12700"/>
            <a:endParaRPr lang="en-US" b="1" dirty="0"/>
          </a:p>
          <a:p>
            <a:pPr marL="342900" indent="-342900">
              <a:buClr>
                <a:srgbClr val="F16924"/>
              </a:buClr>
              <a:buFont typeface="Arial" panose="020B0604020202020204" pitchFamily="34" charset="0"/>
              <a:buChar char="•"/>
            </a:pPr>
            <a:r>
              <a:rPr lang="en-US" dirty="0"/>
              <a:t>Ποιες ακριβώς είναι οι επιρροές των αντίστοιχων ενδιαφερομένων;</a:t>
            </a:r>
          </a:p>
          <a:p>
            <a:pPr marL="342900" indent="-342900">
              <a:buClr>
                <a:srgbClr val="F16924"/>
              </a:buClr>
              <a:buFont typeface="Arial" panose="020B0604020202020204" pitchFamily="34" charset="0"/>
              <a:buChar char="•"/>
            </a:pPr>
            <a:r>
              <a:rPr lang="en-US" dirty="0"/>
              <a:t>Πόσο ισχυρές είναι οι επιρροές; </a:t>
            </a:r>
          </a:p>
          <a:p>
            <a:pPr marL="342900" indent="-342900">
              <a:buClr>
                <a:srgbClr val="F16924"/>
              </a:buClr>
              <a:buFont typeface="Arial" panose="020B0604020202020204" pitchFamily="34" charset="0"/>
              <a:buChar char="•"/>
            </a:pPr>
            <a:r>
              <a:rPr lang="en-US" dirty="0"/>
              <a:t>Μπορούν να ωφελήσουν ή να βλάψουν την εταιρεία μου;</a:t>
            </a:r>
          </a:p>
          <a:p>
            <a:pPr marL="342900" indent="-342900">
              <a:buClr>
                <a:srgbClr val="F16924"/>
              </a:buClr>
              <a:buFont typeface="Arial" panose="020B0604020202020204" pitchFamily="34" charset="0"/>
              <a:buChar char="•"/>
            </a:pPr>
            <a:r>
              <a:rPr lang="en-US" dirty="0"/>
              <a:t>Είναι θετική ή αρνητική η στάση των ενδιαφερόμενων μερών απέναντι στην εταιρεία μου;</a:t>
            </a:r>
          </a:p>
          <a:p>
            <a:pPr marL="342900" indent="-342900">
              <a:buClr>
                <a:srgbClr val="F16924"/>
              </a:buClr>
              <a:buFont typeface="Arial" panose="020B0604020202020204" pitchFamily="34" charset="0"/>
              <a:buChar char="•"/>
            </a:pPr>
            <a:r>
              <a:rPr lang="en-US" dirty="0"/>
              <a:t>Ποια δύναμη έχουν οι ενδιαφερόμενοι φορείς να επηρεάσουν την εταιρεία μου;</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r>
              <a:rPr lang="en-US" dirty="0"/>
              <a:t>Ανάλυση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3065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r>
              <a:rPr lang="en-US" dirty="0"/>
              <a:t>Ανάλυση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8ACF6A2A-4151-AF9E-355C-BCB134CCA02B}"/>
              </a:ext>
            </a:extLst>
          </p:cNvPr>
          <p:cNvGraphicFramePr>
            <a:graphicFrameLocks noGrp="1"/>
          </p:cNvGraphicFramePr>
          <p:nvPr>
            <p:extLst>
              <p:ext uri="{D42A27DB-BD31-4B8C-83A1-F6EECF244321}">
                <p14:modId xmlns:p14="http://schemas.microsoft.com/office/powerpoint/2010/main" val="1441317732"/>
              </p:ext>
            </p:extLst>
          </p:nvPr>
        </p:nvGraphicFramePr>
        <p:xfrm>
          <a:off x="2114548" y="2014219"/>
          <a:ext cx="9597552" cy="4361411"/>
        </p:xfrm>
        <a:graphic>
          <a:graphicData uri="http://schemas.openxmlformats.org/drawingml/2006/table">
            <a:tbl>
              <a:tblPr firstRow="1" bandRow="1">
                <a:tableStyleId>{7DF18680-E054-41AD-8BC1-D1AEF772440D}</a:tableStyleId>
              </a:tblPr>
              <a:tblGrid>
                <a:gridCol w="1734230">
                  <a:extLst>
                    <a:ext uri="{9D8B030D-6E8A-4147-A177-3AD203B41FA5}">
                      <a16:colId xmlns:a16="http://schemas.microsoft.com/office/drawing/2014/main" val="2661440363"/>
                    </a:ext>
                  </a:extLst>
                </a:gridCol>
                <a:gridCol w="4867205">
                  <a:extLst>
                    <a:ext uri="{9D8B030D-6E8A-4147-A177-3AD203B41FA5}">
                      <a16:colId xmlns:a16="http://schemas.microsoft.com/office/drawing/2014/main" val="1978240280"/>
                    </a:ext>
                  </a:extLst>
                </a:gridCol>
                <a:gridCol w="2996117">
                  <a:extLst>
                    <a:ext uri="{9D8B030D-6E8A-4147-A177-3AD203B41FA5}">
                      <a16:colId xmlns:a16="http://schemas.microsoft.com/office/drawing/2014/main" val="2176638843"/>
                    </a:ext>
                  </a:extLst>
                </a:gridCol>
              </a:tblGrid>
              <a:tr h="503959">
                <a:tc>
                  <a:txBody>
                    <a:bodyPr/>
                    <a:lstStyle/>
                    <a:p>
                      <a:r>
                        <a:rPr lang="en-GB" sz="2000" dirty="0"/>
                        <a:t>ΚΡΙΤΗΡΙΑ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ΠΕΡΙΓΡΑΦΗ</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ΠΙΘΑΝΉ ΑΞΙΟΛΌΓΗΣΗ</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839932">
                <a:tc>
                  <a:txBody>
                    <a:bodyPr/>
                    <a:lstStyle/>
                    <a:p>
                      <a:r>
                        <a:rPr lang="en-GB" sz="2000" b="1" dirty="0">
                          <a:solidFill>
                            <a:srgbClr val="595959"/>
                          </a:solidFill>
                        </a:rPr>
                        <a:t>Επιρροή / Δύναμη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Πόσο μεγάλη είναι η ικανότητα του ενδιαφερόμενου μέρους να ασκεί επιρροή στην εταιρεία;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χαμηλή, μεσαία, υψηλή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839932">
                <a:tc>
                  <a:txBody>
                    <a:bodyPr/>
                    <a:lstStyle/>
                    <a:p>
                      <a:r>
                        <a:rPr lang="en-GB" sz="2000" b="1" dirty="0">
                          <a:solidFill>
                            <a:srgbClr val="595959"/>
                          </a:solidFill>
                        </a:rPr>
                        <a:t>Στάση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Είναι θετική ή αρνητική η στάση του ενδιαφερόμενου μέρους απέναντι στην εταιρεία και τις επιπτώσεις 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αρνητικό, ουδέτερο, θετικό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r h="839932">
                <a:tc>
                  <a:txBody>
                    <a:bodyPr/>
                    <a:lstStyle/>
                    <a:p>
                      <a:r>
                        <a:rPr lang="en-GB" sz="2000" b="1" dirty="0">
                          <a:solidFill>
                            <a:srgbClr val="595959"/>
                          </a:solidFill>
                        </a:rPr>
                        <a:t>Ανησυχία / Ενδιαφέρον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Σε ποιο βαθμό ο ενδιαφερόμενος επηρεάζεται από τις επιπτώσεις της εταιρείας;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χαμηλή, μεσαία, υψηλή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378937"/>
                  </a:ext>
                </a:extLst>
              </a:tr>
              <a:tr h="839932">
                <a:tc>
                  <a:txBody>
                    <a:bodyPr/>
                    <a:lstStyle/>
                    <a:p>
                      <a:r>
                        <a:rPr lang="en-GB" sz="2000" b="1" dirty="0">
                          <a:solidFill>
                            <a:srgbClr val="595959"/>
                          </a:solidFill>
                        </a:rPr>
                        <a:t>Δυνατότητα σύγκρουσης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Ποια είναι η πιθανότητα ο ενδιαφερόμενος να προκαλέσει προβλήματα στην εταιρεία;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rgbClr val="595959"/>
                          </a:solidFill>
                        </a:rPr>
                        <a:t>χαμηλή, μεσαία, υψηλή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40522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r>
              <a:rPr lang="en-US" dirty="0"/>
              <a:t>Ανάλυση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37" name="Tabelle 5">
            <a:extLst>
              <a:ext uri="{FF2B5EF4-FFF2-40B4-BE49-F238E27FC236}">
                <a16:creationId xmlns:a16="http://schemas.microsoft.com/office/drawing/2014/main" id="{D836E7D4-13F0-9471-49A2-4FE3309352EA}"/>
              </a:ext>
            </a:extLst>
          </p:cNvPr>
          <p:cNvGraphicFramePr>
            <a:graphicFrameLocks noGrp="1"/>
          </p:cNvGraphicFramePr>
          <p:nvPr>
            <p:extLst>
              <p:ext uri="{D42A27DB-BD31-4B8C-83A1-F6EECF244321}">
                <p14:modId xmlns:p14="http://schemas.microsoft.com/office/powerpoint/2010/main" val="1507943526"/>
              </p:ext>
            </p:extLst>
          </p:nvPr>
        </p:nvGraphicFramePr>
        <p:xfrm>
          <a:off x="2114549" y="3073192"/>
          <a:ext cx="9772651" cy="2533608"/>
        </p:xfrm>
        <a:graphic>
          <a:graphicData uri="http://schemas.openxmlformats.org/drawingml/2006/table">
            <a:tbl>
              <a:tblPr firstRow="1" bandRow="1">
                <a:tableStyleId>{7DF18680-E054-41AD-8BC1-D1AEF772440D}</a:tableStyleId>
              </a:tblPr>
              <a:tblGrid>
                <a:gridCol w="755364">
                  <a:extLst>
                    <a:ext uri="{9D8B030D-6E8A-4147-A177-3AD203B41FA5}">
                      <a16:colId xmlns:a16="http://schemas.microsoft.com/office/drawing/2014/main" val="2661440363"/>
                    </a:ext>
                  </a:extLst>
                </a:gridCol>
                <a:gridCol w="1760453">
                  <a:extLst>
                    <a:ext uri="{9D8B030D-6E8A-4147-A177-3AD203B41FA5}">
                      <a16:colId xmlns:a16="http://schemas.microsoft.com/office/drawing/2014/main" val="1978240280"/>
                    </a:ext>
                  </a:extLst>
                </a:gridCol>
                <a:gridCol w="2699927">
                  <a:extLst>
                    <a:ext uri="{9D8B030D-6E8A-4147-A177-3AD203B41FA5}">
                      <a16:colId xmlns:a16="http://schemas.microsoft.com/office/drawing/2014/main" val="2176638843"/>
                    </a:ext>
                  </a:extLst>
                </a:gridCol>
                <a:gridCol w="629701">
                  <a:extLst>
                    <a:ext uri="{9D8B030D-6E8A-4147-A177-3AD203B41FA5}">
                      <a16:colId xmlns:a16="http://schemas.microsoft.com/office/drawing/2014/main" val="3294946335"/>
                    </a:ext>
                  </a:extLst>
                </a:gridCol>
                <a:gridCol w="629701">
                  <a:extLst>
                    <a:ext uri="{9D8B030D-6E8A-4147-A177-3AD203B41FA5}">
                      <a16:colId xmlns:a16="http://schemas.microsoft.com/office/drawing/2014/main" val="2823981131"/>
                    </a:ext>
                  </a:extLst>
                </a:gridCol>
                <a:gridCol w="629701">
                  <a:extLst>
                    <a:ext uri="{9D8B030D-6E8A-4147-A177-3AD203B41FA5}">
                      <a16:colId xmlns:a16="http://schemas.microsoft.com/office/drawing/2014/main" val="3992718697"/>
                    </a:ext>
                  </a:extLst>
                </a:gridCol>
                <a:gridCol w="2667804">
                  <a:extLst>
                    <a:ext uri="{9D8B030D-6E8A-4147-A177-3AD203B41FA5}">
                      <a16:colId xmlns:a16="http://schemas.microsoft.com/office/drawing/2014/main" val="1748816123"/>
                    </a:ext>
                  </a:extLst>
                </a:gridCol>
              </a:tblGrid>
              <a:tr h="1311758">
                <a:tc>
                  <a:txBody>
                    <a:bodyPr/>
                    <a:lstStyle/>
                    <a:p>
                      <a:r>
                        <a:rPr lang="en-GB" sz="2000" b="1" dirty="0">
                          <a:solidFill>
                            <a:schemeClr val="bg1"/>
                          </a:solidFill>
                        </a:rPr>
                        <a:t>NR.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STAKEHOLDER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ΕΝΔΙΑΦΕΡΟΝΤΑ</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ΣΤΑΣΗ</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ΕΠΙΔΡΑΣΗ</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ΕΠΗΡΕΑΖΌΜΕΝΟ</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b="1" dirty="0">
                          <a:solidFill>
                            <a:schemeClr val="bg1"/>
                          </a:solidFill>
                        </a:rPr>
                        <a:t>ΠΑΡΑΤΗΡΗΣΕΙΣ</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610925">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bl>
          </a:graphicData>
        </a:graphic>
      </p:graphicFrame>
      <p:sp>
        <p:nvSpPr>
          <p:cNvPr id="38" name="Subtitle 2">
            <a:extLst>
              <a:ext uri="{FF2B5EF4-FFF2-40B4-BE49-F238E27FC236}">
                <a16:creationId xmlns:a16="http://schemas.microsoft.com/office/drawing/2014/main" id="{148317C0-8CCC-0387-EFB2-A2C85DC74064}"/>
              </a:ext>
            </a:extLst>
          </p:cNvPr>
          <p:cNvSpPr txBox="1">
            <a:spLocks/>
          </p:cNvSpPr>
          <p:nvPr/>
        </p:nvSpPr>
        <p:spPr>
          <a:xfrm>
            <a:off x="2207768" y="2039998"/>
            <a:ext cx="9466781" cy="6505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rgbClr val="595959"/>
                </a:solidFill>
                <a:latin typeface="+mn-lt"/>
                <a:ea typeface="Open Sans Light" panose="020B0306030504020204" pitchFamily="34" charset="0"/>
                <a:cs typeface="Open Sans Light" panose="020B0306030504020204" pitchFamily="34" charset="0"/>
              </a:rPr>
              <a:t>Είναι πολύ χρήσιμο να παρουσιάζονται τα αποτελέσματα της ανάλυσης σε πίνακες ή γραφικά με σαφήνεια. </a:t>
            </a:r>
          </a:p>
        </p:txBody>
      </p:sp>
    </p:spTree>
    <p:extLst>
      <p:ext uri="{BB962C8B-B14F-4D97-AF65-F5344CB8AC3E}">
        <p14:creationId xmlns:p14="http://schemas.microsoft.com/office/powerpoint/2010/main" val="78723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r>
              <a:rPr lang="en-US" dirty="0"/>
              <a:t>Ανάλυση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B84B6A19-E557-85B2-7523-0B6D7C4C64D3}"/>
              </a:ext>
            </a:extLst>
          </p:cNvPr>
          <p:cNvGrpSpPr>
            <a:grpSpLocks noChangeAspect="1"/>
          </p:cNvGrpSpPr>
          <p:nvPr/>
        </p:nvGrpSpPr>
        <p:grpSpPr>
          <a:xfrm>
            <a:off x="2114549" y="1657350"/>
            <a:ext cx="7969059" cy="4389522"/>
            <a:chOff x="1039852" y="364387"/>
            <a:chExt cx="10294883" cy="5670628"/>
          </a:xfrm>
        </p:grpSpPr>
        <p:sp>
          <p:nvSpPr>
            <p:cNvPr id="3" name="Rectangle 3">
              <a:extLst>
                <a:ext uri="{FF2B5EF4-FFF2-40B4-BE49-F238E27FC236}">
                  <a16:creationId xmlns:a16="http://schemas.microsoft.com/office/drawing/2014/main" id="{FF76BBBD-52AC-1969-C818-5E560CA9567B}"/>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5" name="Rectangle 4">
              <a:extLst>
                <a:ext uri="{FF2B5EF4-FFF2-40B4-BE49-F238E27FC236}">
                  <a16:creationId xmlns:a16="http://schemas.microsoft.com/office/drawing/2014/main" id="{7C776BB0-E289-911C-7A96-73999C2174DD}"/>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6" name="Rectangle 5">
              <a:extLst>
                <a:ext uri="{FF2B5EF4-FFF2-40B4-BE49-F238E27FC236}">
                  <a16:creationId xmlns:a16="http://schemas.microsoft.com/office/drawing/2014/main" id="{D1B6A90F-60DD-70FD-FDF1-25C8009E5C76}"/>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 name="Rectangle 6">
              <a:extLst>
                <a:ext uri="{FF2B5EF4-FFF2-40B4-BE49-F238E27FC236}">
                  <a16:creationId xmlns:a16="http://schemas.microsoft.com/office/drawing/2014/main" id="{B5963FA8-C937-08B4-815E-C74057CA258E}"/>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 name="Rectangle 9">
              <a:extLst>
                <a:ext uri="{FF2B5EF4-FFF2-40B4-BE49-F238E27FC236}">
                  <a16:creationId xmlns:a16="http://schemas.microsoft.com/office/drawing/2014/main" id="{4D3EBC05-8548-A83D-2367-F2DEB33E8382}"/>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 name="Rectangle 13">
              <a:extLst>
                <a:ext uri="{FF2B5EF4-FFF2-40B4-BE49-F238E27FC236}">
                  <a16:creationId xmlns:a16="http://schemas.microsoft.com/office/drawing/2014/main" id="{B7AB05E8-5814-C5AA-F522-30A6F93D5AE4}"/>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0" name="Rectangle 14">
              <a:extLst>
                <a:ext uri="{FF2B5EF4-FFF2-40B4-BE49-F238E27FC236}">
                  <a16:creationId xmlns:a16="http://schemas.microsoft.com/office/drawing/2014/main" id="{84BE1FBB-299B-9102-979F-B9ECA06005B5}"/>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11" name="Rectangle 21">
              <a:extLst>
                <a:ext uri="{FF2B5EF4-FFF2-40B4-BE49-F238E27FC236}">
                  <a16:creationId xmlns:a16="http://schemas.microsoft.com/office/drawing/2014/main" id="{0169206D-79CF-807C-96C9-B1D6A1550E6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15" name="TextBox 22">
              <a:extLst>
                <a:ext uri="{FF2B5EF4-FFF2-40B4-BE49-F238E27FC236}">
                  <a16:creationId xmlns:a16="http://schemas.microsoft.com/office/drawing/2014/main" id="{E7F81C39-89B0-D905-E167-CE15C4A92680}"/>
                </a:ext>
              </a:extLst>
            </p:cNvPr>
            <p:cNvSpPr txBox="1"/>
            <p:nvPr/>
          </p:nvSpPr>
          <p:spPr>
            <a:xfrm>
              <a:off x="2751823" y="1168049"/>
              <a:ext cx="762901"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ΧΑΜΗΛΗ</a:t>
              </a:r>
            </a:p>
          </p:txBody>
        </p:sp>
        <p:sp>
          <p:nvSpPr>
            <p:cNvPr id="16" name="TextBox 23">
              <a:extLst>
                <a:ext uri="{FF2B5EF4-FFF2-40B4-BE49-F238E27FC236}">
                  <a16:creationId xmlns:a16="http://schemas.microsoft.com/office/drawing/2014/main" id="{A4DA108F-229F-6F97-1047-46FCE9C3D3C3}"/>
                </a:ext>
              </a:extLst>
            </p:cNvPr>
            <p:cNvSpPr txBox="1"/>
            <p:nvPr/>
          </p:nvSpPr>
          <p:spPr>
            <a:xfrm>
              <a:off x="5852761" y="1168049"/>
              <a:ext cx="1116604" cy="437363"/>
            </a:xfrm>
            <a:prstGeom prst="rect">
              <a:avLst/>
            </a:prstGeom>
            <a:noFill/>
          </p:spPr>
          <p:txBody>
            <a:bodyPr wrap="none" rtlCol="0" anchor="ctr" anchorCtr="0">
              <a:spAutoFit/>
            </a:bodyPr>
            <a:lstStyle/>
            <a:p>
              <a:pPr algn="ctr"/>
              <a:r>
                <a:rPr lang="el-GR" sz="1600" b="1" dirty="0">
                  <a:solidFill>
                    <a:schemeClr val="bg1"/>
                  </a:solidFill>
                  <a:latin typeface="Calibri" panose="020F0502020204030204" pitchFamily="34" charset="0"/>
                  <a:ea typeface="League Spartan" charset="0"/>
                  <a:cs typeface="Calibri" panose="020F0502020204030204" pitchFamily="34" charset="0"/>
                </a:rPr>
                <a:t>ΜΕΣΑΙΑ</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17" name="TextBox 24">
              <a:extLst>
                <a:ext uri="{FF2B5EF4-FFF2-40B4-BE49-F238E27FC236}">
                  <a16:creationId xmlns:a16="http://schemas.microsoft.com/office/drawing/2014/main" id="{52431E5D-A801-A910-0AAD-D691B0B40E7A}"/>
                </a:ext>
              </a:extLst>
            </p:cNvPr>
            <p:cNvSpPr txBox="1"/>
            <p:nvPr/>
          </p:nvSpPr>
          <p:spPr>
            <a:xfrm rot="16200000">
              <a:off x="726125" y="2135939"/>
              <a:ext cx="1083468" cy="437363"/>
            </a:xfrm>
            <a:prstGeom prst="rect">
              <a:avLst/>
            </a:prstGeom>
            <a:noFill/>
          </p:spPr>
          <p:txBody>
            <a:bodyPr wrap="none" rtlCol="0" anchor="ctr" anchorCtr="0">
              <a:spAutoFit/>
            </a:bodyPr>
            <a:lstStyle/>
            <a:p>
              <a:pPr algn="ctr"/>
              <a:r>
                <a:rPr lang="el-GR" sz="1600" b="1" dirty="0">
                  <a:solidFill>
                    <a:schemeClr val="bg1"/>
                  </a:solidFill>
                  <a:latin typeface="Calibri" panose="020F0502020204030204" pitchFamily="34" charset="0"/>
                  <a:ea typeface="League Spartan" charset="0"/>
                  <a:cs typeface="Calibri" panose="020F0502020204030204" pitchFamily="34" charset="0"/>
                </a:rPr>
                <a:t>ΥΨΗΛ</a:t>
              </a:r>
              <a:r>
                <a:rPr lang="en-GB" sz="1600" b="1" dirty="0">
                  <a:solidFill>
                    <a:schemeClr val="bg1"/>
                  </a:solidFill>
                  <a:latin typeface="Calibri" panose="020F0502020204030204" pitchFamily="34" charset="0"/>
                  <a:ea typeface="League Spartan" charset="0"/>
                  <a:cs typeface="Calibri" panose="020F0502020204030204" pitchFamily="34" charset="0"/>
                </a:rPr>
                <a:t>H</a:t>
              </a:r>
            </a:p>
          </p:txBody>
        </p:sp>
        <p:sp>
          <p:nvSpPr>
            <p:cNvPr id="18" name="TextBox 25">
              <a:extLst>
                <a:ext uri="{FF2B5EF4-FFF2-40B4-BE49-F238E27FC236}">
                  <a16:creationId xmlns:a16="http://schemas.microsoft.com/office/drawing/2014/main" id="{1277B6A4-1CBA-4D04-2626-8429A55C519A}"/>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l-GR" sz="1600" b="1" dirty="0">
                  <a:solidFill>
                    <a:schemeClr val="bg1"/>
                  </a:solidFill>
                  <a:latin typeface="Calibri" panose="020F0502020204030204" pitchFamily="34" charset="0"/>
                  <a:ea typeface="League Spartan" charset="0"/>
                  <a:cs typeface="Calibri" panose="020F0502020204030204" pitchFamily="34" charset="0"/>
                </a:rPr>
                <a:t>ΜΕΣΑΙΑ</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19" name="Rectangle 9">
              <a:extLst>
                <a:ext uri="{FF2B5EF4-FFF2-40B4-BE49-F238E27FC236}">
                  <a16:creationId xmlns:a16="http://schemas.microsoft.com/office/drawing/2014/main" id="{92FC1BDE-D632-B43F-95F7-E0F7912E0143}"/>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0" name="Rectangle 13">
              <a:extLst>
                <a:ext uri="{FF2B5EF4-FFF2-40B4-BE49-F238E27FC236}">
                  <a16:creationId xmlns:a16="http://schemas.microsoft.com/office/drawing/2014/main" id="{9A75FE68-2A1D-2229-BE2F-BD59BEA770BA}"/>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1" name="Rectangle 14">
              <a:extLst>
                <a:ext uri="{FF2B5EF4-FFF2-40B4-BE49-F238E27FC236}">
                  <a16:creationId xmlns:a16="http://schemas.microsoft.com/office/drawing/2014/main" id="{4904D132-D524-5FD5-B916-9F1C43F9FAE8}"/>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TextBox 23">
              <a:extLst>
                <a:ext uri="{FF2B5EF4-FFF2-40B4-BE49-F238E27FC236}">
                  <a16:creationId xmlns:a16="http://schemas.microsoft.com/office/drawing/2014/main" id="{09750FCC-3B6A-079D-C3B5-6DB5BD6ED352}"/>
                </a:ext>
              </a:extLst>
            </p:cNvPr>
            <p:cNvSpPr txBox="1"/>
            <p:nvPr/>
          </p:nvSpPr>
          <p:spPr>
            <a:xfrm>
              <a:off x="9153813" y="1168049"/>
              <a:ext cx="1083469" cy="437363"/>
            </a:xfrm>
            <a:prstGeom prst="rect">
              <a:avLst/>
            </a:prstGeom>
            <a:noFill/>
          </p:spPr>
          <p:txBody>
            <a:bodyPr wrap="none" rtlCol="0" anchor="ctr" anchorCtr="0">
              <a:spAutoFit/>
            </a:bodyPr>
            <a:lstStyle/>
            <a:p>
              <a:pPr algn="ctr"/>
              <a:r>
                <a:rPr lang="el-GR" sz="1600" b="1" dirty="0">
                  <a:solidFill>
                    <a:schemeClr val="bg1"/>
                  </a:solidFill>
                  <a:latin typeface="Calibri" panose="020F0502020204030204" pitchFamily="34" charset="0"/>
                  <a:ea typeface="League Spartan" charset="0"/>
                  <a:cs typeface="Calibri" panose="020F0502020204030204" pitchFamily="34" charset="0"/>
                </a:rPr>
                <a:t>ΥΨΗΛΗ</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23" name="Rectangle 4">
              <a:extLst>
                <a:ext uri="{FF2B5EF4-FFF2-40B4-BE49-F238E27FC236}">
                  <a16:creationId xmlns:a16="http://schemas.microsoft.com/office/drawing/2014/main" id="{C8DC8D7B-0304-4FB8-0D7E-C18083970CEE}"/>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4" name="Rectangle 6">
              <a:extLst>
                <a:ext uri="{FF2B5EF4-FFF2-40B4-BE49-F238E27FC236}">
                  <a16:creationId xmlns:a16="http://schemas.microsoft.com/office/drawing/2014/main" id="{BE637F43-1E9B-A87C-34ED-0E5E6A022059}"/>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id="{4A888BF2-C099-2B30-79A2-65F0963B3507}"/>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6" name="TextBox 25">
              <a:extLst>
                <a:ext uri="{FF2B5EF4-FFF2-40B4-BE49-F238E27FC236}">
                  <a16:creationId xmlns:a16="http://schemas.microsoft.com/office/drawing/2014/main" id="{C0708345-76C7-488A-C2B7-7077FCE1CE48}"/>
                </a:ext>
              </a:extLst>
            </p:cNvPr>
            <p:cNvSpPr txBox="1"/>
            <p:nvPr/>
          </p:nvSpPr>
          <p:spPr>
            <a:xfrm rot="16200000">
              <a:off x="885221" y="5079338"/>
              <a:ext cx="762900"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ΧΑΜΗΛΗ</a:t>
              </a:r>
            </a:p>
          </p:txBody>
        </p:sp>
        <p:sp>
          <p:nvSpPr>
            <p:cNvPr id="27" name="Rectangle 13">
              <a:extLst>
                <a:ext uri="{FF2B5EF4-FFF2-40B4-BE49-F238E27FC236}">
                  <a16:creationId xmlns:a16="http://schemas.microsoft.com/office/drawing/2014/main" id="{C90DFC19-4879-E48E-688C-91BBC63720BA}"/>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8" name="TextBox 35">
              <a:extLst>
                <a:ext uri="{FF2B5EF4-FFF2-40B4-BE49-F238E27FC236}">
                  <a16:creationId xmlns:a16="http://schemas.microsoft.com/office/drawing/2014/main" id="{71A2F8C7-436A-F4CF-15D0-E38CC729762A}"/>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Επιρροή</a:t>
              </a:r>
            </a:p>
          </p:txBody>
        </p:sp>
        <p:sp>
          <p:nvSpPr>
            <p:cNvPr id="30" name="Ellipse 48">
              <a:extLst>
                <a:ext uri="{FF2B5EF4-FFF2-40B4-BE49-F238E27FC236}">
                  <a16:creationId xmlns:a16="http://schemas.microsoft.com/office/drawing/2014/main" id="{0F972305-6E0F-7C04-5E21-E55B1BAB6F9B}"/>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31" name="Ellipse 50">
              <a:extLst>
                <a:ext uri="{FF2B5EF4-FFF2-40B4-BE49-F238E27FC236}">
                  <a16:creationId xmlns:a16="http://schemas.microsoft.com/office/drawing/2014/main" id="{9F6A6E24-B86E-3999-D7A7-7548A771B4DE}"/>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32" name="Ellipse 51">
              <a:extLst>
                <a:ext uri="{FF2B5EF4-FFF2-40B4-BE49-F238E27FC236}">
                  <a16:creationId xmlns:a16="http://schemas.microsoft.com/office/drawing/2014/main" id="{443CB680-287B-E0BB-4AEF-1400D50C79C2}"/>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33" name="Ellipse 55">
              <a:extLst>
                <a:ext uri="{FF2B5EF4-FFF2-40B4-BE49-F238E27FC236}">
                  <a16:creationId xmlns:a16="http://schemas.microsoft.com/office/drawing/2014/main" id="{138A8805-7E68-4532-0A60-C757B877C7F4}"/>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34" name="Ellipse 56">
              <a:extLst>
                <a:ext uri="{FF2B5EF4-FFF2-40B4-BE49-F238E27FC236}">
                  <a16:creationId xmlns:a16="http://schemas.microsoft.com/office/drawing/2014/main" id="{364D2B65-F10D-1C2A-EE75-8AB016EEE02F}"/>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35" name="Ellipse 57">
              <a:extLst>
                <a:ext uri="{FF2B5EF4-FFF2-40B4-BE49-F238E27FC236}">
                  <a16:creationId xmlns:a16="http://schemas.microsoft.com/office/drawing/2014/main" id="{8BA2D033-B878-E5E8-E44F-31C70CE34214}"/>
                </a:ext>
              </a:extLst>
            </p:cNvPr>
            <p:cNvSpPr/>
            <p:nvPr/>
          </p:nvSpPr>
          <p:spPr>
            <a:xfrm>
              <a:off x="8207282" y="469527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36" name="Ellipse 58">
              <a:extLst>
                <a:ext uri="{FF2B5EF4-FFF2-40B4-BE49-F238E27FC236}">
                  <a16:creationId xmlns:a16="http://schemas.microsoft.com/office/drawing/2014/main" id="{44B19787-1580-8021-6DD1-870D10E09E26}"/>
                </a:ext>
              </a:extLst>
            </p:cNvPr>
            <p:cNvSpPr/>
            <p:nvPr/>
          </p:nvSpPr>
          <p:spPr>
            <a:xfrm>
              <a:off x="5845199" y="463712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Tree>
    <p:extLst>
      <p:ext uri="{BB962C8B-B14F-4D97-AF65-F5344CB8AC3E}">
        <p14:creationId xmlns:p14="http://schemas.microsoft.com/office/powerpoint/2010/main" val="319686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r>
              <a:rPr lang="en-US" dirty="0"/>
              <a:t>Σε αυτό το 3ο βήμα, είναι σημαντικό να καθοριστούν τα κατάλληλα μέτρα για την ενίσχυση της θετικής στάσης των ενδιαφερομένων μερών και τη μείωση της επιρροής των αρνητικά σκεπτόμενων και ισχυρών ενδιαφερομένων μερών. </a:t>
            </a:r>
          </a:p>
          <a:p>
            <a:pPr marL="12700" indent="-12700"/>
            <a:endParaRPr lang="en-US" dirty="0"/>
          </a:p>
          <a:p>
            <a:pPr marL="12700" indent="-12700"/>
            <a:r>
              <a:rPr lang="en-US" b="1" dirty="0">
                <a:solidFill>
                  <a:srgbClr val="F16924"/>
                </a:solidFill>
              </a:rPr>
              <a:t>Το βασικό ερώτημα είναι: </a:t>
            </a:r>
          </a:p>
          <a:p>
            <a:pPr marL="342900" indent="-342900">
              <a:buClr>
                <a:srgbClr val="F16924"/>
              </a:buClr>
              <a:buFont typeface="Arial" panose="020B0604020202020204" pitchFamily="34" charset="0"/>
              <a:buChar char="•"/>
            </a:pPr>
            <a:r>
              <a:rPr lang="en-US" dirty="0"/>
              <a:t>Ποιος πρέπει να ενημερώνεται για το τι, πώς και πότε, προκειμένου να ελέγχει τις επιρροές των ενδιαφερομένων μερών προς το συμφέρον της εταιρείας;</a:t>
            </a:r>
          </a:p>
          <a:p>
            <a:pPr marL="12700" indent="-12700"/>
            <a:endParaRPr lang="en-US" dirty="0"/>
          </a:p>
          <a:p>
            <a:pPr marL="12700" indent="-12700"/>
            <a:r>
              <a:rPr lang="en-US" dirty="0"/>
              <a:t>Μακράν το μεγαλύτερο μέρος της διαχείρισης των ενδιαφερόμενων μερών περιλαμβάνει δραστηριότητες επικοινωνίας. Καθορίστε αυτά τα μέτρα με τη μορφή ενός σχεδίου επικοινωνίας (περισσότερα αργότερα). </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Μέτρα και σχέδιο δράσης</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851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r>
              <a:rPr lang="en-US" dirty="0"/>
              <a:t>Μέτρα και σχέδιο δράσης</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FB2ED6F4-0365-7C4F-D93E-E5BAF8A3C01D}"/>
              </a:ext>
            </a:extLst>
          </p:cNvPr>
          <p:cNvGraphicFramePr>
            <a:graphicFrameLocks noGrp="1"/>
          </p:cNvGraphicFramePr>
          <p:nvPr>
            <p:extLst>
              <p:ext uri="{D42A27DB-BD31-4B8C-83A1-F6EECF244321}">
                <p14:modId xmlns:p14="http://schemas.microsoft.com/office/powerpoint/2010/main" val="3512793809"/>
              </p:ext>
            </p:extLst>
          </p:nvPr>
        </p:nvGraphicFramePr>
        <p:xfrm>
          <a:off x="2250951" y="2342958"/>
          <a:ext cx="9464799" cy="3437632"/>
        </p:xfrm>
        <a:graphic>
          <a:graphicData uri="http://schemas.openxmlformats.org/drawingml/2006/table">
            <a:tbl>
              <a:tblPr firstRow="1" bandRow="1">
                <a:tableStyleId>{7DF18680-E054-41AD-8BC1-D1AEF772440D}</a:tableStyleId>
              </a:tblPr>
              <a:tblGrid>
                <a:gridCol w="818365">
                  <a:extLst>
                    <a:ext uri="{9D8B030D-6E8A-4147-A177-3AD203B41FA5}">
                      <a16:colId xmlns:a16="http://schemas.microsoft.com/office/drawing/2014/main" val="2661440363"/>
                    </a:ext>
                  </a:extLst>
                </a:gridCol>
                <a:gridCol w="2038087">
                  <a:extLst>
                    <a:ext uri="{9D8B030D-6E8A-4147-A177-3AD203B41FA5}">
                      <a16:colId xmlns:a16="http://schemas.microsoft.com/office/drawing/2014/main" val="1978240280"/>
                    </a:ext>
                  </a:extLst>
                </a:gridCol>
                <a:gridCol w="2202782">
                  <a:extLst>
                    <a:ext uri="{9D8B030D-6E8A-4147-A177-3AD203B41FA5}">
                      <a16:colId xmlns:a16="http://schemas.microsoft.com/office/drawing/2014/main" val="2176638843"/>
                    </a:ext>
                  </a:extLst>
                </a:gridCol>
                <a:gridCol w="1502832">
                  <a:extLst>
                    <a:ext uri="{9D8B030D-6E8A-4147-A177-3AD203B41FA5}">
                      <a16:colId xmlns:a16="http://schemas.microsoft.com/office/drawing/2014/main" val="3557672987"/>
                    </a:ext>
                  </a:extLst>
                </a:gridCol>
                <a:gridCol w="1288899">
                  <a:extLst>
                    <a:ext uri="{9D8B030D-6E8A-4147-A177-3AD203B41FA5}">
                      <a16:colId xmlns:a16="http://schemas.microsoft.com/office/drawing/2014/main" val="3210480281"/>
                    </a:ext>
                  </a:extLst>
                </a:gridCol>
                <a:gridCol w="1613834">
                  <a:extLst>
                    <a:ext uri="{9D8B030D-6E8A-4147-A177-3AD203B41FA5}">
                      <a16:colId xmlns:a16="http://schemas.microsoft.com/office/drawing/2014/main" val="863477730"/>
                    </a:ext>
                  </a:extLst>
                </a:gridCol>
              </a:tblGrid>
              <a:tr h="1011068">
                <a:tc>
                  <a:txBody>
                    <a:bodyPr/>
                    <a:lstStyle/>
                    <a:p>
                      <a:r>
                        <a:rPr lang="en-GB" sz="2000" dirty="0"/>
                        <a:t>NR. </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STAKEHOLDER</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ΠΟΙΟΣ ΕΊΝΑΙ ΥΠΕΎΘΥΝΟΣ;</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ΠΌΤΕ;</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ΕΝΤΥΠΟ</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r>
                        <a:rPr lang="en-GB" sz="2000" dirty="0"/>
                        <a:t>ΠΕΡΙΕΧΟΜΕΝΟ</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821656"/>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778539"/>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378937"/>
                  </a:ext>
                </a:extLst>
              </a:tr>
              <a:tr h="606641">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89182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4752117" cy="4614864"/>
          </a:xfrm>
        </p:spPr>
        <p:txBody>
          <a:bodyPr>
            <a:normAutofit/>
          </a:bodyPr>
          <a:lstStyle/>
          <a:p>
            <a:pPr marL="12700" indent="-12700"/>
            <a:r>
              <a:rPr lang="en-US" dirty="0"/>
              <a:t>Η εφαρμογή του σχεδίου επικοινωνίας μπορεί να ακούγεται απλή στην αρχή, αλλά στην πράξη συχνά μένει πίσω μόλις τα προβλήματα με το περιεχόμενο του έργου θεωρούνται πιο επείγοντα. </a:t>
            </a:r>
          </a:p>
          <a:p>
            <a:pPr marL="12700" indent="-12700"/>
            <a:endParaRPr lang="en-US" dirty="0"/>
          </a:p>
          <a:p>
            <a:pPr marL="12700" indent="-12700"/>
            <a:r>
              <a:rPr lang="en-US" dirty="0"/>
              <a:t> Σε αυτό το βήμα είναι σημαντικό να εφαρμοστούν σαφή μέτρα επικοινωνίας καθ' όλη τη διάρκεια του έργου.  Συνολικά, η διαχείριση των ενδιαφερόμενων μερών θα πρέπει να ακολουθεί μια γενική Διαδικασία Διαχείρισης!</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r>
              <a:rPr lang="en-US" dirty="0"/>
              <a:t>Εφαρμογή και παρακολούθηση των επικοινωνιών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04</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91B4B7F5-B0B8-0A1C-57A4-C6E1F16C2C1F}"/>
              </a:ext>
            </a:extLst>
          </p:cNvPr>
          <p:cNvGrpSpPr>
            <a:grpSpLocks noChangeAspect="1"/>
          </p:cNvGrpSpPr>
          <p:nvPr/>
        </p:nvGrpSpPr>
        <p:grpSpPr>
          <a:xfrm>
            <a:off x="7355989" y="2213816"/>
            <a:ext cx="4212000" cy="4213110"/>
            <a:chOff x="5082734" y="1675347"/>
            <a:chExt cx="4438640" cy="4439807"/>
          </a:xfrm>
        </p:grpSpPr>
        <p:sp>
          <p:nvSpPr>
            <p:cNvPr id="3" name="Freeform 1">
              <a:extLst>
                <a:ext uri="{FF2B5EF4-FFF2-40B4-BE49-F238E27FC236}">
                  <a16:creationId xmlns:a16="http://schemas.microsoft.com/office/drawing/2014/main" id="{73EA190D-2CF3-3D5C-A66D-17723E3F3A39}"/>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rgbClr val="F16924"/>
            </a:solidFill>
            <a:ln>
              <a:noFill/>
            </a:ln>
            <a:effectLst/>
          </p:spPr>
          <p:txBody>
            <a:bodyPr wrap="none" anchor="ctr"/>
            <a:lstStyle/>
            <a:p>
              <a:endParaRPr lang="en-GB" sz="3200" dirty="0">
                <a:latin typeface="+mj-lt"/>
              </a:endParaRPr>
            </a:p>
          </p:txBody>
        </p:sp>
        <p:sp>
          <p:nvSpPr>
            <p:cNvPr id="4" name="Freeform 2">
              <a:extLst>
                <a:ext uri="{FF2B5EF4-FFF2-40B4-BE49-F238E27FC236}">
                  <a16:creationId xmlns:a16="http://schemas.microsoft.com/office/drawing/2014/main" id="{474D1BC0-9142-64E1-0B0E-B94BD6793EB7}"/>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rgbClr val="B41F7A"/>
            </a:solidFill>
            <a:ln>
              <a:noFill/>
            </a:ln>
            <a:effectLst/>
          </p:spPr>
          <p:txBody>
            <a:bodyPr wrap="none" anchor="ctr"/>
            <a:lstStyle/>
            <a:p>
              <a:endParaRPr lang="en-GB" sz="3200" dirty="0">
                <a:latin typeface="+mj-lt"/>
              </a:endParaRPr>
            </a:p>
          </p:txBody>
        </p:sp>
        <p:sp>
          <p:nvSpPr>
            <p:cNvPr id="5" name="Freeform 3">
              <a:extLst>
                <a:ext uri="{FF2B5EF4-FFF2-40B4-BE49-F238E27FC236}">
                  <a16:creationId xmlns:a16="http://schemas.microsoft.com/office/drawing/2014/main" id="{5C115B6C-D983-2BAC-35A4-832576EDAB3F}"/>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rgbClr val="EDA13E"/>
            </a:solidFill>
            <a:ln>
              <a:noFill/>
            </a:ln>
            <a:effectLst/>
          </p:spPr>
          <p:txBody>
            <a:bodyPr wrap="none" anchor="ctr"/>
            <a:lstStyle/>
            <a:p>
              <a:endParaRPr lang="en-GB" sz="3200" dirty="0">
                <a:latin typeface="+mj-lt"/>
              </a:endParaRPr>
            </a:p>
          </p:txBody>
        </p:sp>
        <p:sp>
          <p:nvSpPr>
            <p:cNvPr id="6" name="Freeform 4">
              <a:extLst>
                <a:ext uri="{FF2B5EF4-FFF2-40B4-BE49-F238E27FC236}">
                  <a16:creationId xmlns:a16="http://schemas.microsoft.com/office/drawing/2014/main" id="{D0CE5F86-6753-3503-0CE5-55612147670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rgbClr val="7F1C58"/>
            </a:solidFill>
            <a:ln>
              <a:noFill/>
            </a:ln>
            <a:effectLst/>
          </p:spPr>
          <p:txBody>
            <a:bodyPr wrap="none" anchor="ctr"/>
            <a:lstStyle/>
            <a:p>
              <a:endParaRPr lang="en-GB" sz="3200" dirty="0">
                <a:latin typeface="+mj-lt"/>
              </a:endParaRPr>
            </a:p>
          </p:txBody>
        </p:sp>
        <p:sp>
          <p:nvSpPr>
            <p:cNvPr id="7" name="Freeform 5">
              <a:extLst>
                <a:ext uri="{FF2B5EF4-FFF2-40B4-BE49-F238E27FC236}">
                  <a16:creationId xmlns:a16="http://schemas.microsoft.com/office/drawing/2014/main" id="{D6E44D78-EDF1-DC90-3AB0-E1609398DF2B}"/>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rgbClr val="083553"/>
            </a:solidFill>
            <a:ln>
              <a:noFill/>
            </a:ln>
            <a:effectLst/>
          </p:spPr>
          <p:txBody>
            <a:bodyPr wrap="none" anchor="ctr"/>
            <a:lstStyle/>
            <a:p>
              <a:endParaRPr lang="en-GB" sz="3200" dirty="0">
                <a:latin typeface="+mj-lt"/>
              </a:endParaRPr>
            </a:p>
          </p:txBody>
        </p:sp>
        <p:sp>
          <p:nvSpPr>
            <p:cNvPr id="8" name="TextBox 36">
              <a:extLst>
                <a:ext uri="{FF2B5EF4-FFF2-40B4-BE49-F238E27FC236}">
                  <a16:creationId xmlns:a16="http://schemas.microsoft.com/office/drawing/2014/main" id="{B65AD441-08BD-E3D8-E431-01B90C1D3CAB}"/>
                </a:ext>
              </a:extLst>
            </p:cNvPr>
            <p:cNvSpPr txBox="1"/>
            <p:nvPr/>
          </p:nvSpPr>
          <p:spPr>
            <a:xfrm>
              <a:off x="6182552" y="3457397"/>
              <a:ext cx="2259957" cy="875711"/>
            </a:xfrm>
            <a:prstGeom prst="rect">
              <a:avLst/>
            </a:prstGeom>
            <a:noFill/>
          </p:spPr>
          <p:txBody>
            <a:bodyPr wrap="none" rtlCol="0" anchor="ctr">
              <a:spAutoFit/>
            </a:bodyPr>
            <a:lstStyle/>
            <a:p>
              <a:pPr algn="ctr"/>
              <a:r>
                <a:rPr lang="en-GB" sz="2400" b="1" dirty="0">
                  <a:solidFill>
                    <a:srgbClr val="083553"/>
                  </a:solidFill>
                  <a:cs typeface="Poppins" pitchFamily="2" charset="77"/>
                </a:rPr>
                <a:t>ΔΙΑΧΕΙΡΙΣΗ</a:t>
              </a:r>
            </a:p>
            <a:p>
              <a:pPr algn="ctr"/>
              <a:r>
                <a:rPr lang="en-GB" sz="2400" b="1" dirty="0">
                  <a:solidFill>
                    <a:srgbClr val="083553"/>
                  </a:solidFill>
                  <a:cs typeface="Poppins" pitchFamily="2" charset="77"/>
                </a:rPr>
                <a:t>ΠΛΑΙΣΙΟ</a:t>
              </a:r>
            </a:p>
          </p:txBody>
        </p:sp>
        <p:sp>
          <p:nvSpPr>
            <p:cNvPr id="9" name="TextBox 37">
              <a:extLst>
                <a:ext uri="{FF2B5EF4-FFF2-40B4-BE49-F238E27FC236}">
                  <a16:creationId xmlns:a16="http://schemas.microsoft.com/office/drawing/2014/main" id="{4600992C-059B-50F0-64C4-7FC9A74044BD}"/>
                </a:ext>
              </a:extLst>
            </p:cNvPr>
            <p:cNvSpPr txBox="1"/>
            <p:nvPr/>
          </p:nvSpPr>
          <p:spPr>
            <a:xfrm rot="20700000">
              <a:off x="6273220" y="2073216"/>
              <a:ext cx="1216604"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ΑΝΑΓΝΩΡΙΣΗ</a:t>
              </a:r>
            </a:p>
          </p:txBody>
        </p:sp>
        <p:sp>
          <p:nvSpPr>
            <p:cNvPr id="11" name="TextBox 38">
              <a:extLst>
                <a:ext uri="{FF2B5EF4-FFF2-40B4-BE49-F238E27FC236}">
                  <a16:creationId xmlns:a16="http://schemas.microsoft.com/office/drawing/2014/main" id="{AEDA605C-7A34-BA44-2ECA-F6B164CAC3EE}"/>
                </a:ext>
              </a:extLst>
            </p:cNvPr>
            <p:cNvSpPr txBox="1"/>
            <p:nvPr/>
          </p:nvSpPr>
          <p:spPr>
            <a:xfrm rot="2700000">
              <a:off x="8022340" y="2749953"/>
              <a:ext cx="1311270"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ΜΕΤΡΗΣΗ</a:t>
              </a:r>
            </a:p>
          </p:txBody>
        </p:sp>
        <p:sp>
          <p:nvSpPr>
            <p:cNvPr id="15" name="TextBox 39">
              <a:extLst>
                <a:ext uri="{FF2B5EF4-FFF2-40B4-BE49-F238E27FC236}">
                  <a16:creationId xmlns:a16="http://schemas.microsoft.com/office/drawing/2014/main" id="{615B32A9-FDA8-8423-0E81-D6752970800A}"/>
                </a:ext>
              </a:extLst>
            </p:cNvPr>
            <p:cNvSpPr txBox="1"/>
            <p:nvPr/>
          </p:nvSpPr>
          <p:spPr>
            <a:xfrm rot="18341779">
              <a:off x="8059504" y="4623488"/>
              <a:ext cx="1236942"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ΔΙΑΧΕΙΡΙΣΗ</a:t>
              </a:r>
            </a:p>
          </p:txBody>
        </p:sp>
        <p:sp>
          <p:nvSpPr>
            <p:cNvPr id="16" name="TextBox 40">
              <a:extLst>
                <a:ext uri="{FF2B5EF4-FFF2-40B4-BE49-F238E27FC236}">
                  <a16:creationId xmlns:a16="http://schemas.microsoft.com/office/drawing/2014/main" id="{D79B6523-72D9-8882-4371-D6D61249927A}"/>
                </a:ext>
              </a:extLst>
            </p:cNvPr>
            <p:cNvSpPr txBox="1"/>
            <p:nvPr/>
          </p:nvSpPr>
          <p:spPr>
            <a:xfrm rot="1076605">
              <a:off x="6086147" y="5270946"/>
              <a:ext cx="1324243"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MONITOR</a:t>
              </a:r>
            </a:p>
          </p:txBody>
        </p:sp>
        <p:sp>
          <p:nvSpPr>
            <p:cNvPr id="17" name="TextBox 41">
              <a:extLst>
                <a:ext uri="{FF2B5EF4-FFF2-40B4-BE49-F238E27FC236}">
                  <a16:creationId xmlns:a16="http://schemas.microsoft.com/office/drawing/2014/main" id="{26ACB66D-B47F-1A46-D6C5-623662F010AA}"/>
                </a:ext>
              </a:extLst>
            </p:cNvPr>
            <p:cNvSpPr txBox="1"/>
            <p:nvPr/>
          </p:nvSpPr>
          <p:spPr>
            <a:xfrm rot="16200000">
              <a:off x="5137322" y="3606664"/>
              <a:ext cx="1087273" cy="421639"/>
            </a:xfrm>
            <a:prstGeom prst="rect">
              <a:avLst/>
            </a:prstGeom>
            <a:noFill/>
          </p:spPr>
          <p:txBody>
            <a:bodyPr wrap="none" rtlCol="0" anchor="ctr" anchorCtr="0">
              <a:spAutoFit/>
            </a:bodyPr>
            <a:lstStyle/>
            <a:p>
              <a:pPr algn="ctr"/>
              <a:r>
                <a:rPr lang="en-GB" sz="2000" b="1" dirty="0">
                  <a:solidFill>
                    <a:schemeClr val="bg1"/>
                  </a:solidFill>
                  <a:ea typeface="League Spartan" charset="0"/>
                  <a:cs typeface="Poppins" pitchFamily="2" charset="77"/>
                </a:rPr>
                <a:t>ΑΝΑΦΟΡΑ</a:t>
              </a:r>
            </a:p>
          </p:txBody>
        </p:sp>
      </p:grpSp>
    </p:spTree>
    <p:extLst>
      <p:ext uri="{BB962C8B-B14F-4D97-AF65-F5344CB8AC3E}">
        <p14:creationId xmlns:p14="http://schemas.microsoft.com/office/powerpoint/2010/main" val="127525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9572625" cy="4614864"/>
          </a:xfrm>
        </p:spPr>
        <p:txBody>
          <a:bodyPr>
            <a:normAutofit/>
          </a:bodyPr>
          <a:lstStyle/>
          <a:p>
            <a:pPr marL="12700" indent="-12700"/>
            <a:r>
              <a:rPr lang="en-US" dirty="0"/>
              <a:t>Η διαχείριση των ενδιαφερόμενων μερών δεν είναι μια μέθοδος που εφαρμόζεται μία φορά, αλλά μια συνεχής διαδικασία. </a:t>
            </a:r>
          </a:p>
          <a:p>
            <a:pPr marL="12700" indent="-12700"/>
            <a:endParaRPr lang="en-US" dirty="0"/>
          </a:p>
          <a:p>
            <a:pPr marL="12700" indent="-12700"/>
            <a:r>
              <a:rPr lang="en-US" b="1" dirty="0">
                <a:solidFill>
                  <a:srgbClr val="F16924"/>
                </a:solidFill>
              </a:rPr>
              <a:t>Με βάση την αρχική ανάλυση των ενδιαφερομένων μερών, οι ερωτήσεις αυτές θα πρέπει να τίθενται τακτικά:</a:t>
            </a:r>
          </a:p>
          <a:p>
            <a:pPr marL="12700" indent="-12700"/>
            <a:endParaRPr lang="en-US" b="1" dirty="0"/>
          </a:p>
          <a:p>
            <a:pPr marL="342900" indent="-342900">
              <a:buClr>
                <a:srgbClr val="F16924"/>
              </a:buClr>
              <a:buFont typeface="Arial" panose="020B0604020202020204" pitchFamily="34" charset="0"/>
              <a:buChar char="•"/>
            </a:pPr>
            <a:r>
              <a:rPr lang="en-US" dirty="0"/>
              <a:t>Είναι ο κατάλογος των ενδιαφερομένων ακόμα ενημερωμένος ή πρέπει να λάβουμε υπόψη και άλλους ενδιαφερομένους;</a:t>
            </a:r>
          </a:p>
          <a:p>
            <a:pPr marL="342900" indent="-342900">
              <a:buClr>
                <a:srgbClr val="F16924"/>
              </a:buClr>
              <a:buFont typeface="Arial" panose="020B0604020202020204" pitchFamily="34" charset="0"/>
              <a:buChar char="•"/>
            </a:pPr>
            <a:r>
              <a:rPr lang="en-US" dirty="0"/>
              <a:t>Οι αξιολογήσεις των ενδιαφερομένων εξακολουθούν να είναι σωστές;</a:t>
            </a:r>
          </a:p>
          <a:p>
            <a:pPr marL="342900" indent="-342900">
              <a:buClr>
                <a:srgbClr val="F16924"/>
              </a:buClr>
              <a:buFont typeface="Arial" panose="020B0604020202020204" pitchFamily="34" charset="0"/>
              <a:buChar char="•"/>
            </a:pPr>
            <a:r>
              <a:rPr lang="en-US" dirty="0"/>
              <a:t>Αντιδρούν τα ενδιαφερόμενα μέρη όπως είχε προγραμματιστεί ή πρέπει να προσαρμοστούν τα μέτρα; Εάν παραμεληθεί αυτό το βήμα, η διαχείριση των ενδιαφερομένων μερών χάνει μεγάλο μέρος της αποτελεσματικότητάς της.</a:t>
            </a:r>
          </a:p>
          <a:p>
            <a:pPr marL="12700" indent="-1270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fontScale="92500" lnSpcReduction="20000"/>
          </a:bodyPr>
          <a:lstStyle/>
          <a:p>
            <a:r>
              <a:rPr lang="en-US" dirty="0"/>
              <a:t>Παρακολούθηση και επανεξέταση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8065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fontScale="92500" lnSpcReduction="20000"/>
          </a:bodyPr>
          <a:lstStyle/>
          <a:p>
            <a:r>
              <a:rPr lang="en-US" dirty="0"/>
              <a:t>Παρακολούθηση και επανεξέταση των ενδιαφερομένων μερών</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73" name="Gruppieren 2">
            <a:extLst>
              <a:ext uri="{FF2B5EF4-FFF2-40B4-BE49-F238E27FC236}">
                <a16:creationId xmlns:a16="http://schemas.microsoft.com/office/drawing/2014/main" id="{C36CFA75-2FC0-84A8-547B-1E2F80B730DC}"/>
              </a:ext>
            </a:extLst>
          </p:cNvPr>
          <p:cNvGrpSpPr>
            <a:grpSpLocks noChangeAspect="1"/>
          </p:cNvGrpSpPr>
          <p:nvPr/>
        </p:nvGrpSpPr>
        <p:grpSpPr>
          <a:xfrm>
            <a:off x="2114549" y="1657350"/>
            <a:ext cx="7969059" cy="4389522"/>
            <a:chOff x="1039852" y="364387"/>
            <a:chExt cx="10294883" cy="5670628"/>
          </a:xfrm>
        </p:grpSpPr>
        <p:sp>
          <p:nvSpPr>
            <p:cNvPr id="74" name="Rectangle 3">
              <a:extLst>
                <a:ext uri="{FF2B5EF4-FFF2-40B4-BE49-F238E27FC236}">
                  <a16:creationId xmlns:a16="http://schemas.microsoft.com/office/drawing/2014/main" id="{CB6346F1-AD87-C433-0F37-EA4D97EE27DE}"/>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5" name="Rectangle 74">
              <a:extLst>
                <a:ext uri="{FF2B5EF4-FFF2-40B4-BE49-F238E27FC236}">
                  <a16:creationId xmlns:a16="http://schemas.microsoft.com/office/drawing/2014/main" id="{4EC5AC05-43EC-7570-8098-22DBF96AB1AF}"/>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76" name="Rectangle 75">
              <a:extLst>
                <a:ext uri="{FF2B5EF4-FFF2-40B4-BE49-F238E27FC236}">
                  <a16:creationId xmlns:a16="http://schemas.microsoft.com/office/drawing/2014/main" id="{69498469-52AE-36ED-086C-8E75274E80E8}"/>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7" name="Rectangle 76">
              <a:extLst>
                <a:ext uri="{FF2B5EF4-FFF2-40B4-BE49-F238E27FC236}">
                  <a16:creationId xmlns:a16="http://schemas.microsoft.com/office/drawing/2014/main" id="{045B7378-016F-A437-293C-A275DF1828A0}"/>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8" name="Rectangle 9">
              <a:extLst>
                <a:ext uri="{FF2B5EF4-FFF2-40B4-BE49-F238E27FC236}">
                  <a16:creationId xmlns:a16="http://schemas.microsoft.com/office/drawing/2014/main" id="{1B8014FA-054B-000E-A5BA-0CB932AC22D4}"/>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79" name="Rectangle 13">
              <a:extLst>
                <a:ext uri="{FF2B5EF4-FFF2-40B4-BE49-F238E27FC236}">
                  <a16:creationId xmlns:a16="http://schemas.microsoft.com/office/drawing/2014/main" id="{B16BF7BC-493C-6F16-C3DD-EA02A383E7BD}"/>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0" name="Rectangle 14">
              <a:extLst>
                <a:ext uri="{FF2B5EF4-FFF2-40B4-BE49-F238E27FC236}">
                  <a16:creationId xmlns:a16="http://schemas.microsoft.com/office/drawing/2014/main" id="{8A6ADD28-2C10-13C0-3B93-CD58341F00A2}"/>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1" name="Rectangle 21">
              <a:extLst>
                <a:ext uri="{FF2B5EF4-FFF2-40B4-BE49-F238E27FC236}">
                  <a16:creationId xmlns:a16="http://schemas.microsoft.com/office/drawing/2014/main" id="{94FFAA97-26EB-CA2E-8EA1-03F366EBEE0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2" name="TextBox 22">
              <a:extLst>
                <a:ext uri="{FF2B5EF4-FFF2-40B4-BE49-F238E27FC236}">
                  <a16:creationId xmlns:a16="http://schemas.microsoft.com/office/drawing/2014/main" id="{5AEFE542-3501-3B08-6AF0-F578D26BB71A}"/>
                </a:ext>
              </a:extLst>
            </p:cNvPr>
            <p:cNvSpPr txBox="1"/>
            <p:nvPr/>
          </p:nvSpPr>
          <p:spPr>
            <a:xfrm>
              <a:off x="2751823" y="1168049"/>
              <a:ext cx="762901"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ΧΑΜΗΛΗ</a:t>
              </a:r>
            </a:p>
          </p:txBody>
        </p:sp>
        <p:sp>
          <p:nvSpPr>
            <p:cNvPr id="83" name="TextBox 23">
              <a:extLst>
                <a:ext uri="{FF2B5EF4-FFF2-40B4-BE49-F238E27FC236}">
                  <a16:creationId xmlns:a16="http://schemas.microsoft.com/office/drawing/2014/main" id="{667BD7CB-88CA-1649-FDAB-F2382DF55F38}"/>
                </a:ext>
              </a:extLst>
            </p:cNvPr>
            <p:cNvSpPr txBox="1"/>
            <p:nvPr/>
          </p:nvSpPr>
          <p:spPr>
            <a:xfrm>
              <a:off x="5852763" y="1168049"/>
              <a:ext cx="1116602"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84" name="TextBox 24">
              <a:extLst>
                <a:ext uri="{FF2B5EF4-FFF2-40B4-BE49-F238E27FC236}">
                  <a16:creationId xmlns:a16="http://schemas.microsoft.com/office/drawing/2014/main" id="{8FD6B277-9E22-AAB8-E17A-A3475078787B}"/>
                </a:ext>
              </a:extLst>
            </p:cNvPr>
            <p:cNvSpPr txBox="1"/>
            <p:nvPr/>
          </p:nvSpPr>
          <p:spPr>
            <a:xfrm rot="16200000">
              <a:off x="860730" y="2135939"/>
              <a:ext cx="814258"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85" name="TextBox 25">
              <a:extLst>
                <a:ext uri="{FF2B5EF4-FFF2-40B4-BE49-F238E27FC236}">
                  <a16:creationId xmlns:a16="http://schemas.microsoft.com/office/drawing/2014/main" id="{A26D7B80-2E08-0C29-8751-02B5775AC80D}"/>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MIDDLE</a:t>
              </a:r>
            </a:p>
          </p:txBody>
        </p:sp>
        <p:sp>
          <p:nvSpPr>
            <p:cNvPr id="86" name="Rectangle 9">
              <a:extLst>
                <a:ext uri="{FF2B5EF4-FFF2-40B4-BE49-F238E27FC236}">
                  <a16:creationId xmlns:a16="http://schemas.microsoft.com/office/drawing/2014/main" id="{89B2F565-4B1D-8F90-62DB-954453FC0AF1}"/>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87" name="Rectangle 13">
              <a:extLst>
                <a:ext uri="{FF2B5EF4-FFF2-40B4-BE49-F238E27FC236}">
                  <a16:creationId xmlns:a16="http://schemas.microsoft.com/office/drawing/2014/main" id="{23CCD5D6-0D73-BB1E-F29E-94F228385113}"/>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8" name="Rectangle 14">
              <a:extLst>
                <a:ext uri="{FF2B5EF4-FFF2-40B4-BE49-F238E27FC236}">
                  <a16:creationId xmlns:a16="http://schemas.microsoft.com/office/drawing/2014/main" id="{18FF1C7F-D4B9-A507-EAFC-B6967ED39057}"/>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89" name="TextBox 23">
              <a:extLst>
                <a:ext uri="{FF2B5EF4-FFF2-40B4-BE49-F238E27FC236}">
                  <a16:creationId xmlns:a16="http://schemas.microsoft.com/office/drawing/2014/main" id="{5E654560-0FAC-210F-09B5-091761AFB07B}"/>
                </a:ext>
              </a:extLst>
            </p:cNvPr>
            <p:cNvSpPr txBox="1"/>
            <p:nvPr/>
          </p:nvSpPr>
          <p:spPr>
            <a:xfrm>
              <a:off x="9288417" y="1168049"/>
              <a:ext cx="814259"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HIGH</a:t>
              </a:r>
            </a:p>
          </p:txBody>
        </p:sp>
        <p:sp>
          <p:nvSpPr>
            <p:cNvPr id="90" name="Rectangle 4">
              <a:extLst>
                <a:ext uri="{FF2B5EF4-FFF2-40B4-BE49-F238E27FC236}">
                  <a16:creationId xmlns:a16="http://schemas.microsoft.com/office/drawing/2014/main" id="{1D99B120-1D57-5A08-9A1D-385168732F0C}"/>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1" name="Rectangle 6">
              <a:extLst>
                <a:ext uri="{FF2B5EF4-FFF2-40B4-BE49-F238E27FC236}">
                  <a16:creationId xmlns:a16="http://schemas.microsoft.com/office/drawing/2014/main" id="{40866E99-4ED8-D2A0-4E3E-C1B8D3E65AB7}"/>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92" name="Rectangle 13">
              <a:extLst>
                <a:ext uri="{FF2B5EF4-FFF2-40B4-BE49-F238E27FC236}">
                  <a16:creationId xmlns:a16="http://schemas.microsoft.com/office/drawing/2014/main" id="{0CB001E1-468A-7BCC-936C-1AD92B2C6B33}"/>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3" name="TextBox 92">
              <a:extLst>
                <a:ext uri="{FF2B5EF4-FFF2-40B4-BE49-F238E27FC236}">
                  <a16:creationId xmlns:a16="http://schemas.microsoft.com/office/drawing/2014/main" id="{565BDD02-5971-5EBC-A6C2-FBB2336C975B}"/>
                </a:ext>
              </a:extLst>
            </p:cNvPr>
            <p:cNvSpPr txBox="1"/>
            <p:nvPr/>
          </p:nvSpPr>
          <p:spPr>
            <a:xfrm rot="16200000">
              <a:off x="885221" y="5079338"/>
              <a:ext cx="762900" cy="437363"/>
            </a:xfrm>
            <a:prstGeom prst="rect">
              <a:avLst/>
            </a:prstGeom>
            <a:noFill/>
          </p:spPr>
          <p:txBody>
            <a:bodyPr wrap="none" rtlCol="0" anchor="ctr" anchorCtr="0">
              <a:spAutoFit/>
            </a:bodyPr>
            <a:lstStyle/>
            <a:p>
              <a:pPr algn="ctr"/>
              <a:r>
                <a:rPr lang="en-GB" sz="1600" b="1" dirty="0">
                  <a:solidFill>
                    <a:schemeClr val="bg1"/>
                  </a:solidFill>
                  <a:latin typeface="Calibri" panose="020F0502020204030204" pitchFamily="34" charset="0"/>
                  <a:ea typeface="League Spartan" charset="0"/>
                  <a:cs typeface="Calibri" panose="020F0502020204030204" pitchFamily="34" charset="0"/>
                </a:rPr>
                <a:t>ΧΑΜΗΛΗ</a:t>
              </a:r>
            </a:p>
          </p:txBody>
        </p:sp>
        <p:sp>
          <p:nvSpPr>
            <p:cNvPr id="94" name="Rectangle 13">
              <a:extLst>
                <a:ext uri="{FF2B5EF4-FFF2-40B4-BE49-F238E27FC236}">
                  <a16:creationId xmlns:a16="http://schemas.microsoft.com/office/drawing/2014/main" id="{5F28CCA2-D89B-D359-2AFE-30B5383DA3C3}"/>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95" name="TextBox 35">
              <a:extLst>
                <a:ext uri="{FF2B5EF4-FFF2-40B4-BE49-F238E27FC236}">
                  <a16:creationId xmlns:a16="http://schemas.microsoft.com/office/drawing/2014/main" id="{F1AC1C7E-9370-5224-E5AC-850346E5A280}"/>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Επιρροή</a:t>
              </a:r>
            </a:p>
          </p:txBody>
        </p:sp>
        <p:sp>
          <p:nvSpPr>
            <p:cNvPr id="96" name="Ellipse 48">
              <a:extLst>
                <a:ext uri="{FF2B5EF4-FFF2-40B4-BE49-F238E27FC236}">
                  <a16:creationId xmlns:a16="http://schemas.microsoft.com/office/drawing/2014/main" id="{DACD1C60-9A3E-03F3-A3F0-CBB8CF4758D8}"/>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S1</a:t>
              </a:r>
            </a:p>
          </p:txBody>
        </p:sp>
        <p:sp>
          <p:nvSpPr>
            <p:cNvPr id="97" name="Ellipse 50">
              <a:extLst>
                <a:ext uri="{FF2B5EF4-FFF2-40B4-BE49-F238E27FC236}">
                  <a16:creationId xmlns:a16="http://schemas.microsoft.com/office/drawing/2014/main" id="{E56CA96C-05BE-DE29-0A4E-2C886C0529BB}"/>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S2</a:t>
              </a:r>
            </a:p>
          </p:txBody>
        </p:sp>
        <p:sp>
          <p:nvSpPr>
            <p:cNvPr id="98" name="Ellipse 51">
              <a:extLst>
                <a:ext uri="{FF2B5EF4-FFF2-40B4-BE49-F238E27FC236}">
                  <a16:creationId xmlns:a16="http://schemas.microsoft.com/office/drawing/2014/main" id="{84536D0F-8CAB-FB09-B5A4-CF9C1B41722C}"/>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S3</a:t>
              </a:r>
            </a:p>
          </p:txBody>
        </p:sp>
        <p:sp>
          <p:nvSpPr>
            <p:cNvPr id="99" name="Ellipse 55">
              <a:extLst>
                <a:ext uri="{FF2B5EF4-FFF2-40B4-BE49-F238E27FC236}">
                  <a16:creationId xmlns:a16="http://schemas.microsoft.com/office/drawing/2014/main" id="{BA704B0D-ADC3-0444-879F-67E9A65FD27A}"/>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S7</a:t>
              </a:r>
            </a:p>
          </p:txBody>
        </p:sp>
        <p:sp>
          <p:nvSpPr>
            <p:cNvPr id="100" name="Ellipse 56">
              <a:extLst>
                <a:ext uri="{FF2B5EF4-FFF2-40B4-BE49-F238E27FC236}">
                  <a16:creationId xmlns:a16="http://schemas.microsoft.com/office/drawing/2014/main" id="{D0B82B97-CF22-3E5D-962C-9C239AC002D7}"/>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1" name="Ellipse 57">
              <a:extLst>
                <a:ext uri="{FF2B5EF4-FFF2-40B4-BE49-F238E27FC236}">
                  <a16:creationId xmlns:a16="http://schemas.microsoft.com/office/drawing/2014/main" id="{7EE49FDE-312C-04AA-3C62-8879D685A923}"/>
                </a:ext>
              </a:extLst>
            </p:cNvPr>
            <p:cNvSpPr/>
            <p:nvPr/>
          </p:nvSpPr>
          <p:spPr>
            <a:xfrm>
              <a:off x="8168845" y="4590789"/>
              <a:ext cx="1232353"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S5</a:t>
              </a:r>
            </a:p>
          </p:txBody>
        </p:sp>
        <p:sp>
          <p:nvSpPr>
            <p:cNvPr id="102" name="Ellipse 58">
              <a:extLst>
                <a:ext uri="{FF2B5EF4-FFF2-40B4-BE49-F238E27FC236}">
                  <a16:creationId xmlns:a16="http://schemas.microsoft.com/office/drawing/2014/main" id="{E81528CB-F3FD-31D8-7F6B-A28B1F5690BC}"/>
                </a:ext>
              </a:extLst>
            </p:cNvPr>
            <p:cNvSpPr/>
            <p:nvPr/>
          </p:nvSpPr>
          <p:spPr>
            <a:xfrm>
              <a:off x="5807585" y="1803263"/>
              <a:ext cx="1232353" cy="1206500"/>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grpSp>
      <p:sp>
        <p:nvSpPr>
          <p:cNvPr id="103" name="Ellipse 56">
            <a:extLst>
              <a:ext uri="{FF2B5EF4-FFF2-40B4-BE49-F238E27FC236}">
                <a16:creationId xmlns:a16="http://schemas.microsoft.com/office/drawing/2014/main" id="{0CF6BDD4-F5CD-28FC-06A3-2C976611B9BC}"/>
              </a:ext>
            </a:extLst>
          </p:cNvPr>
          <p:cNvSpPr/>
          <p:nvPr/>
        </p:nvSpPr>
        <p:spPr>
          <a:xfrm>
            <a:off x="7770190" y="3880339"/>
            <a:ext cx="953939" cy="933928"/>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S6</a:t>
            </a:r>
          </a:p>
        </p:txBody>
      </p:sp>
      <p:sp>
        <p:nvSpPr>
          <p:cNvPr id="104" name="Ellipse 58">
            <a:extLst>
              <a:ext uri="{FF2B5EF4-FFF2-40B4-BE49-F238E27FC236}">
                <a16:creationId xmlns:a16="http://schemas.microsoft.com/office/drawing/2014/main" id="{75EB9DBA-1838-0502-1A97-600E52FFD448}"/>
              </a:ext>
            </a:extLst>
          </p:cNvPr>
          <p:cNvSpPr/>
          <p:nvPr/>
        </p:nvSpPr>
        <p:spPr>
          <a:xfrm>
            <a:off x="6227494" y="4924459"/>
            <a:ext cx="953939" cy="933928"/>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S4</a:t>
            </a:r>
          </a:p>
        </p:txBody>
      </p:sp>
      <p:cxnSp>
        <p:nvCxnSpPr>
          <p:cNvPr id="105" name="Gerade Verbindung mit Pfeil 4">
            <a:extLst>
              <a:ext uri="{FF2B5EF4-FFF2-40B4-BE49-F238E27FC236}">
                <a16:creationId xmlns:a16="http://schemas.microsoft.com/office/drawing/2014/main" id="{F6E4828D-8011-D4DE-18B6-5BDB96878C75}"/>
              </a:ext>
            </a:extLst>
          </p:cNvPr>
          <p:cNvCxnSpPr>
            <a:cxnSpLocks/>
          </p:cNvCxnSpPr>
          <p:nvPr/>
        </p:nvCxnSpPr>
        <p:spPr>
          <a:xfrm flipH="1">
            <a:off x="8220176" y="3600877"/>
            <a:ext cx="154375" cy="212760"/>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62">
            <a:extLst>
              <a:ext uri="{FF2B5EF4-FFF2-40B4-BE49-F238E27FC236}">
                <a16:creationId xmlns:a16="http://schemas.microsoft.com/office/drawing/2014/main" id="{1B7D7DFD-882B-3824-326F-4189AEAC273D}"/>
              </a:ext>
            </a:extLst>
          </p:cNvPr>
          <p:cNvCxnSpPr>
            <a:cxnSpLocks/>
          </p:cNvCxnSpPr>
          <p:nvPr/>
        </p:nvCxnSpPr>
        <p:spPr>
          <a:xfrm flipH="1" flipV="1">
            <a:off x="6479284" y="3787444"/>
            <a:ext cx="165051" cy="1137015"/>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2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E35480-22C0-2888-26A8-A87F83BC5F8A}"/>
              </a:ext>
            </a:extLst>
          </p:cNvPr>
          <p:cNvSpPr>
            <a:spLocks noGrp="1"/>
          </p:cNvSpPr>
          <p:nvPr>
            <p:ph type="body" sz="quarter" idx="17"/>
          </p:nvPr>
        </p:nvSpPr>
        <p:spPr/>
        <p:txBody>
          <a:bodyPr/>
          <a:lstStyle/>
          <a:p>
            <a:r>
              <a:rPr lang="en-US" dirty="0"/>
              <a:t>01</a:t>
            </a:r>
          </a:p>
        </p:txBody>
      </p:sp>
      <p:sp>
        <p:nvSpPr>
          <p:cNvPr id="6" name="Text Placeholder 1">
            <a:extLst>
              <a:ext uri="{FF2B5EF4-FFF2-40B4-BE49-F238E27FC236}">
                <a16:creationId xmlns:a16="http://schemas.microsoft.com/office/drawing/2014/main" id="{20FB6E2B-CA79-2D36-9C1C-2A33E3ADD39F}"/>
              </a:ext>
            </a:extLst>
          </p:cNvPr>
          <p:cNvSpPr txBox="1">
            <a:spLocks/>
          </p:cNvSpPr>
          <p:nvPr/>
        </p:nvSpPr>
        <p:spPr>
          <a:xfrm>
            <a:off x="2149154" y="2234382"/>
            <a:ext cx="4231981" cy="2138516"/>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buClr>
                <a:srgbClr val="EDA13E"/>
              </a:buClr>
            </a:pPr>
            <a:r>
              <a:rPr lang="en-US" sz="2200" dirty="0">
                <a:latin typeface="Calibri" panose="020F0502020204030204" pitchFamily="34" charset="0"/>
                <a:cs typeface="Calibri" panose="020F0502020204030204" pitchFamily="34" charset="0"/>
              </a:rPr>
              <a:t>Οι δεξιότητες διαχείρισης μιας κρίσης</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Κριτική σκέψη</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Κατανόηση της προσαρμοστικής ηγεσίας</a:t>
            </a:r>
          </a:p>
          <a:p>
            <a:pPr marL="407988" indent="-407988">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Ομαδική εργασία</a:t>
            </a:r>
          </a:p>
          <a:p>
            <a:pPr>
              <a:lnSpc>
                <a:spcPts val="2260"/>
              </a:lnSpc>
              <a:buClr>
                <a:srgbClr val="EDA13E"/>
              </a:buClr>
            </a:pP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endParaRPr lang="en-US" sz="2200" dirty="0"/>
          </a:p>
          <a:p>
            <a:pPr marL="407988" indent="-407988">
              <a:lnSpc>
                <a:spcPts val="2260"/>
              </a:lnSpc>
              <a:buClr>
                <a:srgbClr val="EDA13E"/>
              </a:buClr>
              <a:buFont typeface="Arial" panose="020B0604020202020204" pitchFamily="34" charset="0"/>
              <a:buChar char="•"/>
            </a:pPr>
            <a:endParaRPr lang="en-US" sz="2200" dirty="0"/>
          </a:p>
        </p:txBody>
      </p:sp>
      <p:sp>
        <p:nvSpPr>
          <p:cNvPr id="8" name="Text Placeholder 7">
            <a:extLst>
              <a:ext uri="{FF2B5EF4-FFF2-40B4-BE49-F238E27FC236}">
                <a16:creationId xmlns:a16="http://schemas.microsoft.com/office/drawing/2014/main" id="{0747E47D-5983-7B56-E09A-E880094FA48E}"/>
              </a:ext>
            </a:extLst>
          </p:cNvPr>
          <p:cNvSpPr>
            <a:spLocks noGrp="1"/>
          </p:cNvSpPr>
          <p:nvPr>
            <p:ph type="body" sz="quarter" idx="16"/>
          </p:nvPr>
        </p:nvSpPr>
        <p:spPr>
          <a:xfrm>
            <a:off x="2149154" y="1379072"/>
            <a:ext cx="4561362" cy="1924568"/>
          </a:xfrm>
        </p:spPr>
        <p:txBody>
          <a:bodyPr>
            <a:normAutofit fontScale="85000" lnSpcReduction="10000"/>
          </a:bodyPr>
          <a:lstStyle/>
          <a:p>
            <a:r>
              <a:rPr lang="el-GR" dirty="0"/>
              <a:t>Ηγετική </a:t>
            </a:r>
            <a:r>
              <a:rPr lang="en-US" dirty="0" err="1"/>
              <a:t>Κουλτούρ</a:t>
            </a:r>
            <a:r>
              <a:rPr lang="en-US" dirty="0"/>
              <a:t>α:</a:t>
            </a:r>
            <a:br>
              <a:rPr lang="en-US" dirty="0"/>
            </a:br>
            <a:endParaRPr lang="en-US" dirty="0"/>
          </a:p>
          <a:p>
            <a:endParaRPr lang="en-US" dirty="0"/>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261C4E-DB3C-720A-45F5-08A040502D2B}"/>
              </a:ext>
            </a:extLst>
          </p:cNvPr>
          <p:cNvSpPr txBox="1">
            <a:spLocks/>
          </p:cNvSpPr>
          <p:nvPr/>
        </p:nvSpPr>
        <p:spPr>
          <a:xfrm>
            <a:off x="2393004" y="2700527"/>
            <a:ext cx="4235894" cy="3833009"/>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pPr>
            <a:r>
              <a:rPr lang="en-US" sz="2200" dirty="0"/>
              <a:t>Αν δεν μπορείτε να επικοινωνήσετε, δεν μπορείτε να ανακάμψετε.  </a:t>
            </a:r>
          </a:p>
          <a:p>
            <a:pPr>
              <a:lnSpc>
                <a:spcPts val="2260"/>
              </a:lnSpc>
            </a:pPr>
            <a:endParaRPr lang="en-US" sz="2200" dirty="0"/>
          </a:p>
          <a:p>
            <a:pPr marL="363538" indent="-363538">
              <a:lnSpc>
                <a:spcPts val="2260"/>
              </a:lnSpc>
              <a:buFont typeface="Arial" panose="020B0604020202020204" pitchFamily="34" charset="0"/>
              <a:buChar char="•"/>
            </a:pPr>
            <a:r>
              <a:rPr lang="en-US" sz="2200" dirty="0"/>
              <a:t>Επικοινωνίες σχετικά με το καθήκον επιμέλειας</a:t>
            </a:r>
          </a:p>
          <a:p>
            <a:pPr marL="363538" indent="-363538">
              <a:lnSpc>
                <a:spcPts val="2260"/>
              </a:lnSpc>
              <a:buFont typeface="Arial" panose="020B0604020202020204" pitchFamily="34" charset="0"/>
              <a:buChar char="•"/>
            </a:pPr>
            <a:r>
              <a:rPr lang="en-US" sz="2200" dirty="0"/>
              <a:t>Έλεγχος της αφήγησης</a:t>
            </a:r>
          </a:p>
          <a:p>
            <a:pPr>
              <a:lnSpc>
                <a:spcPts val="2260"/>
              </a:lnSpc>
            </a:pPr>
            <a:endParaRPr lang="en-US" sz="2200" dirty="0"/>
          </a:p>
        </p:txBody>
      </p:sp>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r>
              <a:rPr lang="en-US" dirty="0"/>
              <a:t>03</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1187148"/>
          </a:xfrm>
        </p:spPr>
        <p:txBody>
          <a:bodyPr/>
          <a:lstStyle/>
          <a:p>
            <a:r>
              <a:rPr lang="en-US" dirty="0"/>
              <a:t>Επ</a:t>
            </a:r>
            <a:r>
              <a:rPr lang="en-US" dirty="0" err="1"/>
              <a:t>ικοινωνί</a:t>
            </a:r>
            <a:r>
              <a:rPr lang="el-GR" dirty="0"/>
              <a:t>α</a:t>
            </a:r>
            <a:r>
              <a:rPr lang="en-US" dirty="0"/>
              <a:t>:</a:t>
            </a:r>
          </a:p>
        </p:txBody>
      </p:sp>
    </p:spTree>
    <p:extLst>
      <p:ext uri="{BB962C8B-B14F-4D97-AF65-F5344CB8AC3E}">
        <p14:creationId xmlns:p14="http://schemas.microsoft.com/office/powerpoint/2010/main" val="161939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6463521"/>
          </a:xfrm>
        </p:spPr>
        <p:txBody>
          <a:bodyPr>
            <a:normAutofit/>
          </a:bodyPr>
          <a:lstStyle/>
          <a:p>
            <a:r>
              <a:rPr lang="en-GB" sz="3200" dirty="0">
                <a:solidFill>
                  <a:schemeClr val="bg1"/>
                </a:solidFill>
              </a:rPr>
              <a:t>Σκοπός της επικοινωνίας με τα ενδιαφερόμενα μέρη σε κρίση</a:t>
            </a:r>
          </a:p>
          <a:p>
            <a:endParaRPr lang="en-GB" dirty="0">
              <a:solidFill>
                <a:schemeClr val="bg1"/>
              </a:solidFill>
            </a:endParaRPr>
          </a:p>
          <a:p>
            <a:endParaRPr lang="en-GB" dirty="0">
              <a:solidFill>
                <a:schemeClr val="bg1"/>
              </a:solidFill>
            </a:endParaRPr>
          </a:p>
          <a:p>
            <a:pPr>
              <a:lnSpc>
                <a:spcPts val="2260"/>
              </a:lnSpc>
              <a:spcBef>
                <a:spcPts val="0"/>
              </a:spcBef>
            </a:pPr>
            <a:r>
              <a:rPr lang="en-GB" sz="2000" b="1" dirty="0">
                <a:solidFill>
                  <a:schemeClr val="bg1"/>
                </a:solidFill>
              </a:rPr>
              <a:t>Ενδιαφερόμενα μέρη</a:t>
            </a:r>
          </a:p>
          <a:p>
            <a:pPr>
              <a:lnSpc>
                <a:spcPts val="2260"/>
              </a:lnSpc>
              <a:spcBef>
                <a:spcPts val="0"/>
              </a:spcBef>
            </a:pPr>
            <a:r>
              <a:rPr lang="en-GB" sz="2000" dirty="0">
                <a:solidFill>
                  <a:schemeClr val="bg1"/>
                </a:solidFill>
              </a:rPr>
              <a:t>= όλες οι ομάδες εντός και εκτός του οργανισμού, </a:t>
            </a:r>
          </a:p>
          <a:p>
            <a:pPr>
              <a:lnSpc>
                <a:spcPts val="2260"/>
              </a:lnSpc>
              <a:spcBef>
                <a:spcPts val="0"/>
              </a:spcBef>
            </a:pPr>
            <a:r>
              <a:rPr lang="en-GB" sz="2000" dirty="0">
                <a:solidFill>
                  <a:schemeClr val="bg1"/>
                </a:solidFill>
              </a:rPr>
              <a:t>που επηρεάζουν την απόδοση και την επίτευξη των στόχων του οργανισμού με αυτό που κάνουν</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3" name="Straight Arrow Connector 24">
            <a:extLst>
              <a:ext uri="{FF2B5EF4-FFF2-40B4-BE49-F238E27FC236}">
                <a16:creationId xmlns:a16="http://schemas.microsoft.com/office/drawing/2014/main" id="{5C25294F-D0A1-CD65-D827-9475A3F827D7}"/>
              </a:ext>
            </a:extLst>
          </p:cNvPr>
          <p:cNvCxnSpPr>
            <a:cxnSpLocks/>
          </p:cNvCxnSpPr>
          <p:nvPr/>
        </p:nvCxnSpPr>
        <p:spPr>
          <a:xfrm flipH="1">
            <a:off x="6664318" y="4624500"/>
            <a:ext cx="1285621" cy="0"/>
          </a:xfrm>
          <a:prstGeom prst="straightConnector1">
            <a:avLst/>
          </a:prstGeom>
          <a:ln w="38100" cap="rnd">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Arrow Connector 25">
            <a:extLst>
              <a:ext uri="{FF2B5EF4-FFF2-40B4-BE49-F238E27FC236}">
                <a16:creationId xmlns:a16="http://schemas.microsoft.com/office/drawing/2014/main" id="{48937EDA-1EBE-9AAA-4847-7CE6A1E677C2}"/>
              </a:ext>
            </a:extLst>
          </p:cNvPr>
          <p:cNvCxnSpPr>
            <a:cxnSpLocks/>
          </p:cNvCxnSpPr>
          <p:nvPr/>
        </p:nvCxnSpPr>
        <p:spPr>
          <a:xfrm flipH="1">
            <a:off x="6664317" y="3754686"/>
            <a:ext cx="1787620" cy="0"/>
          </a:xfrm>
          <a:prstGeom prst="straightConnector1">
            <a:avLst/>
          </a:prstGeom>
          <a:ln w="38100" cap="rnd">
            <a:solidFill>
              <a:srgbClr val="083553"/>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26">
            <a:extLst>
              <a:ext uri="{FF2B5EF4-FFF2-40B4-BE49-F238E27FC236}">
                <a16:creationId xmlns:a16="http://schemas.microsoft.com/office/drawing/2014/main" id="{BF04BA93-C6F2-51A8-C24C-32BD259B9346}"/>
              </a:ext>
            </a:extLst>
          </p:cNvPr>
          <p:cNvCxnSpPr>
            <a:cxnSpLocks/>
          </p:cNvCxnSpPr>
          <p:nvPr/>
        </p:nvCxnSpPr>
        <p:spPr>
          <a:xfrm flipH="1">
            <a:off x="6664318" y="2888465"/>
            <a:ext cx="2286025" cy="0"/>
          </a:xfrm>
          <a:prstGeom prst="straightConnector1">
            <a:avLst/>
          </a:prstGeom>
          <a:ln w="38100" cap="rnd">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7" name="Freeform 12">
            <a:extLst>
              <a:ext uri="{FF2B5EF4-FFF2-40B4-BE49-F238E27FC236}">
                <a16:creationId xmlns:a16="http://schemas.microsoft.com/office/drawing/2014/main" id="{CCB93CE6-D43A-BCAB-EC52-B62AF125AD8C}"/>
              </a:ext>
            </a:extLst>
          </p:cNvPr>
          <p:cNvSpPr>
            <a:spLocks/>
          </p:cNvSpPr>
          <p:nvPr/>
        </p:nvSpPr>
        <p:spPr bwMode="auto">
          <a:xfrm>
            <a:off x="7204504" y="46245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u="sng" dirty="0"/>
          </a:p>
        </p:txBody>
      </p:sp>
      <p:sp>
        <p:nvSpPr>
          <p:cNvPr id="9" name="Freeform 10">
            <a:extLst>
              <a:ext uri="{FF2B5EF4-FFF2-40B4-BE49-F238E27FC236}">
                <a16:creationId xmlns:a16="http://schemas.microsoft.com/office/drawing/2014/main" id="{F805B9AF-4BBD-BE70-B0A3-040C648409EC}"/>
              </a:ext>
            </a:extLst>
          </p:cNvPr>
          <p:cNvSpPr>
            <a:spLocks/>
          </p:cNvSpPr>
          <p:nvPr/>
        </p:nvSpPr>
        <p:spPr bwMode="auto">
          <a:xfrm>
            <a:off x="8206106" y="46245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0" name="Freeform 6">
            <a:extLst>
              <a:ext uri="{FF2B5EF4-FFF2-40B4-BE49-F238E27FC236}">
                <a16:creationId xmlns:a16="http://schemas.microsoft.com/office/drawing/2014/main" id="{261C27E3-72B5-FC8B-160A-69D557B753D6}"/>
              </a:ext>
            </a:extLst>
          </p:cNvPr>
          <p:cNvSpPr>
            <a:spLocks/>
          </p:cNvSpPr>
          <p:nvPr/>
        </p:nvSpPr>
        <p:spPr bwMode="auto">
          <a:xfrm>
            <a:off x="7706503" y="28884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1" name="Freeform 7">
            <a:extLst>
              <a:ext uri="{FF2B5EF4-FFF2-40B4-BE49-F238E27FC236}">
                <a16:creationId xmlns:a16="http://schemas.microsoft.com/office/drawing/2014/main" id="{770E4907-7092-9B63-7FE6-9C244B0CA4D4}"/>
              </a:ext>
            </a:extLst>
          </p:cNvPr>
          <p:cNvSpPr>
            <a:spLocks/>
          </p:cNvSpPr>
          <p:nvPr/>
        </p:nvSpPr>
        <p:spPr bwMode="auto">
          <a:xfrm>
            <a:off x="7706503" y="37546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2" name="Freeform 13">
            <a:extLst>
              <a:ext uri="{FF2B5EF4-FFF2-40B4-BE49-F238E27FC236}">
                <a16:creationId xmlns:a16="http://schemas.microsoft.com/office/drawing/2014/main" id="{C9E9AD93-5795-6D7F-FA02-FB567C068335}"/>
              </a:ext>
            </a:extLst>
          </p:cNvPr>
          <p:cNvSpPr>
            <a:spLocks/>
          </p:cNvSpPr>
          <p:nvPr/>
        </p:nvSpPr>
        <p:spPr bwMode="auto">
          <a:xfrm>
            <a:off x="7204504" y="37546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3" name="Freeform 7">
            <a:extLst>
              <a:ext uri="{FF2B5EF4-FFF2-40B4-BE49-F238E27FC236}">
                <a16:creationId xmlns:a16="http://schemas.microsoft.com/office/drawing/2014/main" id="{670FB012-37BC-3C97-165C-6FB250879EEA}"/>
              </a:ext>
            </a:extLst>
          </p:cNvPr>
          <p:cNvSpPr>
            <a:spLocks/>
          </p:cNvSpPr>
          <p:nvPr/>
        </p:nvSpPr>
        <p:spPr bwMode="auto">
          <a:xfrm>
            <a:off x="7706503" y="46245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4" name="Freeform 10">
            <a:extLst>
              <a:ext uri="{FF2B5EF4-FFF2-40B4-BE49-F238E27FC236}">
                <a16:creationId xmlns:a16="http://schemas.microsoft.com/office/drawing/2014/main" id="{5CBEC9AB-F839-8639-1977-1CD4EB2866BF}"/>
              </a:ext>
            </a:extLst>
          </p:cNvPr>
          <p:cNvSpPr>
            <a:spLocks/>
          </p:cNvSpPr>
          <p:nvPr/>
        </p:nvSpPr>
        <p:spPr bwMode="auto">
          <a:xfrm>
            <a:off x="8206106" y="37546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5" name="Freeform 5">
            <a:extLst>
              <a:ext uri="{FF2B5EF4-FFF2-40B4-BE49-F238E27FC236}">
                <a16:creationId xmlns:a16="http://schemas.microsoft.com/office/drawing/2014/main" id="{70848451-CAAE-72DE-613B-D3409A8D7600}"/>
              </a:ext>
            </a:extLst>
          </p:cNvPr>
          <p:cNvSpPr>
            <a:spLocks/>
          </p:cNvSpPr>
          <p:nvPr/>
        </p:nvSpPr>
        <p:spPr bwMode="auto">
          <a:xfrm>
            <a:off x="8705709" y="46245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6" name="Freeform 6">
            <a:extLst>
              <a:ext uri="{FF2B5EF4-FFF2-40B4-BE49-F238E27FC236}">
                <a16:creationId xmlns:a16="http://schemas.microsoft.com/office/drawing/2014/main" id="{76B83D6E-A927-BC93-7FF9-A2DBD45CA972}"/>
              </a:ext>
            </a:extLst>
          </p:cNvPr>
          <p:cNvSpPr>
            <a:spLocks/>
          </p:cNvSpPr>
          <p:nvPr/>
        </p:nvSpPr>
        <p:spPr bwMode="auto">
          <a:xfrm>
            <a:off x="6704900"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7" name="Freeform 6">
            <a:extLst>
              <a:ext uri="{FF2B5EF4-FFF2-40B4-BE49-F238E27FC236}">
                <a16:creationId xmlns:a16="http://schemas.microsoft.com/office/drawing/2014/main" id="{496C9865-38D4-5E4D-8B03-25A64D86186B}"/>
              </a:ext>
            </a:extLst>
          </p:cNvPr>
          <p:cNvSpPr>
            <a:spLocks/>
          </p:cNvSpPr>
          <p:nvPr/>
        </p:nvSpPr>
        <p:spPr bwMode="auto">
          <a:xfrm>
            <a:off x="9699292"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8" name="Freeform 10">
            <a:extLst>
              <a:ext uri="{FF2B5EF4-FFF2-40B4-BE49-F238E27FC236}">
                <a16:creationId xmlns:a16="http://schemas.microsoft.com/office/drawing/2014/main" id="{DF13142F-8339-EA25-33EF-FBC363408344}"/>
              </a:ext>
            </a:extLst>
          </p:cNvPr>
          <p:cNvSpPr>
            <a:spLocks/>
          </p:cNvSpPr>
          <p:nvPr/>
        </p:nvSpPr>
        <p:spPr bwMode="auto">
          <a:xfrm rot="10800000">
            <a:off x="8704878" y="28884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19" name="Freeform 15">
            <a:extLst>
              <a:ext uri="{FF2B5EF4-FFF2-40B4-BE49-F238E27FC236}">
                <a16:creationId xmlns:a16="http://schemas.microsoft.com/office/drawing/2014/main" id="{46EFF813-CF62-A96D-16DD-B96E1839867B}"/>
              </a:ext>
            </a:extLst>
          </p:cNvPr>
          <p:cNvSpPr>
            <a:spLocks/>
          </p:cNvSpPr>
          <p:nvPr/>
        </p:nvSpPr>
        <p:spPr bwMode="auto">
          <a:xfrm rot="10800000">
            <a:off x="9204483" y="46244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0" name="Freeform 16">
            <a:extLst>
              <a:ext uri="{FF2B5EF4-FFF2-40B4-BE49-F238E27FC236}">
                <a16:creationId xmlns:a16="http://schemas.microsoft.com/office/drawing/2014/main" id="{BCB697C7-13B8-FC92-BFF8-711A84A19493}"/>
              </a:ext>
            </a:extLst>
          </p:cNvPr>
          <p:cNvSpPr>
            <a:spLocks/>
          </p:cNvSpPr>
          <p:nvPr/>
        </p:nvSpPr>
        <p:spPr bwMode="auto">
          <a:xfrm rot="10800000">
            <a:off x="9204483" y="37546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1" name="Freeform 17">
            <a:extLst>
              <a:ext uri="{FF2B5EF4-FFF2-40B4-BE49-F238E27FC236}">
                <a16:creationId xmlns:a16="http://schemas.microsoft.com/office/drawing/2014/main" id="{451AC84C-6E70-472D-1290-9AA94E3289A6}"/>
              </a:ext>
            </a:extLst>
          </p:cNvPr>
          <p:cNvSpPr>
            <a:spLocks/>
          </p:cNvSpPr>
          <p:nvPr/>
        </p:nvSpPr>
        <p:spPr bwMode="auto">
          <a:xfrm rot="10800000">
            <a:off x="8704878" y="37546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2" name="Freeform 5">
            <a:extLst>
              <a:ext uri="{FF2B5EF4-FFF2-40B4-BE49-F238E27FC236}">
                <a16:creationId xmlns:a16="http://schemas.microsoft.com/office/drawing/2014/main" id="{3C43B185-D2CB-AF1C-0E39-AAF96D7B35EA}"/>
              </a:ext>
            </a:extLst>
          </p:cNvPr>
          <p:cNvSpPr>
            <a:spLocks/>
          </p:cNvSpPr>
          <p:nvPr/>
        </p:nvSpPr>
        <p:spPr bwMode="auto">
          <a:xfrm rot="10800000">
            <a:off x="8202879" y="28884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3" name="Freeform 6">
            <a:extLst>
              <a:ext uri="{FF2B5EF4-FFF2-40B4-BE49-F238E27FC236}">
                <a16:creationId xmlns:a16="http://schemas.microsoft.com/office/drawing/2014/main" id="{FA6D9FA5-C4A3-BAC3-EE6B-0941FED02C11}"/>
              </a:ext>
            </a:extLst>
          </p:cNvPr>
          <p:cNvSpPr>
            <a:spLocks/>
          </p:cNvSpPr>
          <p:nvPr/>
        </p:nvSpPr>
        <p:spPr bwMode="auto">
          <a:xfrm>
            <a:off x="8199285" y="20222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24" name="TextBox 38">
            <a:extLst>
              <a:ext uri="{FF2B5EF4-FFF2-40B4-BE49-F238E27FC236}">
                <a16:creationId xmlns:a16="http://schemas.microsoft.com/office/drawing/2014/main" id="{1283036E-E90E-E358-162E-9AE34DC660AD}"/>
              </a:ext>
            </a:extLst>
          </p:cNvPr>
          <p:cNvSpPr txBox="1"/>
          <p:nvPr/>
        </p:nvSpPr>
        <p:spPr>
          <a:xfrm>
            <a:off x="5050001" y="1807617"/>
            <a:ext cx="1461170" cy="400110"/>
          </a:xfrm>
          <a:prstGeom prst="rect">
            <a:avLst/>
          </a:prstGeom>
          <a:noFill/>
        </p:spPr>
        <p:txBody>
          <a:bodyPr wrap="none" rtlCol="0" anchor="ctr" anchorCtr="0">
            <a:spAutoFit/>
          </a:bodyPr>
          <a:lstStyle/>
          <a:p>
            <a:pPr algn="r"/>
            <a:r>
              <a:rPr lang="en-GB" sz="2000" b="1" dirty="0">
                <a:solidFill>
                  <a:srgbClr val="7F1C58"/>
                </a:solidFill>
                <a:latin typeface="+mj-lt"/>
                <a:ea typeface="League Spartan" charset="0"/>
                <a:cs typeface="Poppins" pitchFamily="2" charset="77"/>
              </a:rPr>
              <a:t>Συνεργασία</a:t>
            </a:r>
          </a:p>
        </p:txBody>
      </p:sp>
      <p:sp>
        <p:nvSpPr>
          <p:cNvPr id="25" name="TextBox 40">
            <a:extLst>
              <a:ext uri="{FF2B5EF4-FFF2-40B4-BE49-F238E27FC236}">
                <a16:creationId xmlns:a16="http://schemas.microsoft.com/office/drawing/2014/main" id="{D7A797AF-5D73-A407-1329-5D38DD292FAE}"/>
              </a:ext>
            </a:extLst>
          </p:cNvPr>
          <p:cNvSpPr txBox="1"/>
          <p:nvPr/>
        </p:nvSpPr>
        <p:spPr>
          <a:xfrm>
            <a:off x="4427651" y="2663068"/>
            <a:ext cx="2083520" cy="400110"/>
          </a:xfrm>
          <a:prstGeom prst="rect">
            <a:avLst/>
          </a:prstGeom>
          <a:noFill/>
        </p:spPr>
        <p:txBody>
          <a:bodyPr wrap="none" rtlCol="0" anchor="ctr" anchorCtr="0">
            <a:spAutoFit/>
          </a:bodyPr>
          <a:lstStyle/>
          <a:p>
            <a:pPr algn="r"/>
            <a:r>
              <a:rPr lang="en-GB" sz="2000" b="1" dirty="0">
                <a:solidFill>
                  <a:srgbClr val="B41F7A"/>
                </a:solidFill>
                <a:latin typeface="+mj-lt"/>
                <a:ea typeface="League Spartan" charset="0"/>
                <a:cs typeface="Poppins" pitchFamily="2" charset="77"/>
              </a:rPr>
              <a:t>Κοινά συμφέροντα</a:t>
            </a:r>
          </a:p>
        </p:txBody>
      </p:sp>
      <p:sp>
        <p:nvSpPr>
          <p:cNvPr id="26" name="TextBox 42">
            <a:extLst>
              <a:ext uri="{FF2B5EF4-FFF2-40B4-BE49-F238E27FC236}">
                <a16:creationId xmlns:a16="http://schemas.microsoft.com/office/drawing/2014/main" id="{B1718EC1-5F79-DD03-41C1-159A4ACF974F}"/>
              </a:ext>
            </a:extLst>
          </p:cNvPr>
          <p:cNvSpPr txBox="1"/>
          <p:nvPr/>
        </p:nvSpPr>
        <p:spPr>
          <a:xfrm>
            <a:off x="5018325" y="3529287"/>
            <a:ext cx="1492846" cy="400110"/>
          </a:xfrm>
          <a:prstGeom prst="rect">
            <a:avLst/>
          </a:prstGeom>
          <a:noFill/>
        </p:spPr>
        <p:txBody>
          <a:bodyPr wrap="none" rtlCol="0" anchor="ctr" anchorCtr="0">
            <a:spAutoFit/>
          </a:bodyPr>
          <a:lstStyle/>
          <a:p>
            <a:pPr algn="r"/>
            <a:r>
              <a:rPr lang="en-GB" sz="2000" b="1" dirty="0">
                <a:solidFill>
                  <a:srgbClr val="083553"/>
                </a:solidFill>
                <a:latin typeface="+mj-lt"/>
                <a:ea typeface="League Spartan" charset="0"/>
                <a:cs typeface="Poppins" pitchFamily="2" charset="77"/>
              </a:rPr>
              <a:t>Προσδοκίες</a:t>
            </a:r>
          </a:p>
        </p:txBody>
      </p:sp>
      <p:sp>
        <p:nvSpPr>
          <p:cNvPr id="27" name="TextBox 44">
            <a:extLst>
              <a:ext uri="{FF2B5EF4-FFF2-40B4-BE49-F238E27FC236}">
                <a16:creationId xmlns:a16="http://schemas.microsoft.com/office/drawing/2014/main" id="{0D707CC2-C447-FA1D-2D39-03884853DCC6}"/>
              </a:ext>
            </a:extLst>
          </p:cNvPr>
          <p:cNvSpPr txBox="1"/>
          <p:nvPr/>
        </p:nvSpPr>
        <p:spPr>
          <a:xfrm>
            <a:off x="5115724" y="4399101"/>
            <a:ext cx="1395447" cy="400110"/>
          </a:xfrm>
          <a:prstGeom prst="rect">
            <a:avLst/>
          </a:prstGeom>
          <a:noFill/>
        </p:spPr>
        <p:txBody>
          <a:bodyPr wrap="none" rtlCol="0" anchor="ctr" anchorCtr="0">
            <a:spAutoFit/>
          </a:bodyPr>
          <a:lstStyle/>
          <a:p>
            <a:pPr algn="r"/>
            <a:r>
              <a:rPr lang="en-GB" sz="2000" b="1" dirty="0">
                <a:solidFill>
                  <a:srgbClr val="F16924"/>
                </a:solidFill>
                <a:latin typeface="+mj-lt"/>
                <a:ea typeface="League Spartan" charset="0"/>
                <a:cs typeface="Poppins" pitchFamily="2" charset="77"/>
              </a:rPr>
              <a:t>Αντιλήψεις</a:t>
            </a:r>
          </a:p>
        </p:txBody>
      </p:sp>
      <p:sp>
        <p:nvSpPr>
          <p:cNvPr id="29" name="TextBox 34">
            <a:extLst>
              <a:ext uri="{FF2B5EF4-FFF2-40B4-BE49-F238E27FC236}">
                <a16:creationId xmlns:a16="http://schemas.microsoft.com/office/drawing/2014/main" id="{A7090DD5-AA3F-8EA2-3A0A-4A4E2157F9F3}"/>
              </a:ext>
            </a:extLst>
          </p:cNvPr>
          <p:cNvSpPr txBox="1"/>
          <p:nvPr/>
        </p:nvSpPr>
        <p:spPr>
          <a:xfrm>
            <a:off x="6096000" y="5708384"/>
            <a:ext cx="5129737" cy="430887"/>
          </a:xfrm>
          <a:prstGeom prst="rect">
            <a:avLst/>
          </a:prstGeom>
          <a:noFill/>
        </p:spPr>
        <p:txBody>
          <a:bodyPr wrap="square" rtlCol="0" anchor="b" anchorCtr="0">
            <a:spAutoFit/>
          </a:bodyPr>
          <a:lstStyle/>
          <a:p>
            <a:pPr algn="ctr"/>
            <a:r>
              <a:rPr lang="en-GB" sz="2200" b="1" dirty="0">
                <a:solidFill>
                  <a:srgbClr val="7F1C58"/>
                </a:solidFill>
                <a:latin typeface="+mj-lt"/>
                <a:ea typeface="League Spartan" charset="0"/>
                <a:cs typeface="Poppins" pitchFamily="2" charset="77"/>
              </a:rPr>
              <a:t>Διαχείριση των σχέσεων με τα ενδιαφερόμενα μέρη</a:t>
            </a:r>
          </a:p>
        </p:txBody>
      </p:sp>
      <p:cxnSp>
        <p:nvCxnSpPr>
          <p:cNvPr id="30" name="Straight Arrow Connector 26">
            <a:extLst>
              <a:ext uri="{FF2B5EF4-FFF2-40B4-BE49-F238E27FC236}">
                <a16:creationId xmlns:a16="http://schemas.microsoft.com/office/drawing/2014/main" id="{306502D9-D0D5-D8C2-9FEF-64A9BB1F0C2A}"/>
              </a:ext>
            </a:extLst>
          </p:cNvPr>
          <p:cNvCxnSpPr>
            <a:cxnSpLocks/>
          </p:cNvCxnSpPr>
          <p:nvPr/>
        </p:nvCxnSpPr>
        <p:spPr>
          <a:xfrm flipH="1">
            <a:off x="6600421" y="2071759"/>
            <a:ext cx="2098467" cy="1"/>
          </a:xfrm>
          <a:prstGeom prst="straightConnector1">
            <a:avLst/>
          </a:prstGeom>
          <a:ln w="38100" cap="rnd">
            <a:solidFill>
              <a:srgbClr val="7F1C5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86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2646851"/>
          </a:xfrm>
        </p:spPr>
        <p:txBody>
          <a:bodyPr>
            <a:normAutofit/>
          </a:bodyPr>
          <a:lstStyle/>
          <a:p>
            <a:r>
              <a:rPr lang="en-GB" sz="3200" dirty="0">
                <a:solidFill>
                  <a:schemeClr val="bg1"/>
                </a:solidFill>
              </a:rPr>
              <a:t>Ευθύνες για την επικοινωνία με τα ενδιαφερόμενα μέρη σε κρίση</a:t>
            </a: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610706A0-3EF0-ED51-DEB0-0C4B725F20A0}"/>
              </a:ext>
            </a:extLst>
          </p:cNvPr>
          <p:cNvGrpSpPr/>
          <p:nvPr/>
        </p:nvGrpSpPr>
        <p:grpSpPr>
          <a:xfrm>
            <a:off x="5008819" y="491602"/>
            <a:ext cx="6656912" cy="6165792"/>
            <a:chOff x="4143298" y="527426"/>
            <a:chExt cx="6646615" cy="6156254"/>
          </a:xfrm>
        </p:grpSpPr>
        <p:grpSp>
          <p:nvGrpSpPr>
            <p:cNvPr id="34" name="Gruppieren 3">
              <a:extLst>
                <a:ext uri="{FF2B5EF4-FFF2-40B4-BE49-F238E27FC236}">
                  <a16:creationId xmlns:a16="http://schemas.microsoft.com/office/drawing/2014/main" id="{654492DE-7156-288B-9D6B-5E7442754EB9}"/>
                </a:ext>
              </a:extLst>
            </p:cNvPr>
            <p:cNvGrpSpPr>
              <a:grpSpLocks noChangeAspect="1"/>
            </p:cNvGrpSpPr>
            <p:nvPr/>
          </p:nvGrpSpPr>
          <p:grpSpPr>
            <a:xfrm>
              <a:off x="4798508" y="601751"/>
              <a:ext cx="5210499" cy="5405477"/>
              <a:chOff x="6275234" y="2175839"/>
              <a:chExt cx="2856886" cy="2963790"/>
            </a:xfrm>
          </p:grpSpPr>
          <p:sp>
            <p:nvSpPr>
              <p:cNvPr id="35" name="Freeform: Shape 8784">
                <a:extLst>
                  <a:ext uri="{FF2B5EF4-FFF2-40B4-BE49-F238E27FC236}">
                    <a16:creationId xmlns:a16="http://schemas.microsoft.com/office/drawing/2014/main" id="{DFD4A9B1-7E6F-853A-7CF0-9AC4FD15B7E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6" name="Freeform: Shape 8785">
                <a:extLst>
                  <a:ext uri="{FF2B5EF4-FFF2-40B4-BE49-F238E27FC236}">
                    <a16:creationId xmlns:a16="http://schemas.microsoft.com/office/drawing/2014/main" id="{C5979183-2AB0-8E1D-3381-9561EC48035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7" name="Freeform: Shape 8786">
                <a:extLst>
                  <a:ext uri="{FF2B5EF4-FFF2-40B4-BE49-F238E27FC236}">
                    <a16:creationId xmlns:a16="http://schemas.microsoft.com/office/drawing/2014/main" id="{BC590490-E2A6-8DAF-2C33-C53443E0AC82}"/>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8" name="Freeform: Shape 8788">
                <a:extLst>
                  <a:ext uri="{FF2B5EF4-FFF2-40B4-BE49-F238E27FC236}">
                    <a16:creationId xmlns:a16="http://schemas.microsoft.com/office/drawing/2014/main" id="{2612FFF6-D2AF-C4F5-2E58-33E1531FA8C2}"/>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9" name="Freeform: Shape 8789">
                <a:extLst>
                  <a:ext uri="{FF2B5EF4-FFF2-40B4-BE49-F238E27FC236}">
                    <a16:creationId xmlns:a16="http://schemas.microsoft.com/office/drawing/2014/main" id="{72D64348-8B19-64BE-229A-5E9500050ADF}"/>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0" name="Freeform: Shape 8790">
                <a:extLst>
                  <a:ext uri="{FF2B5EF4-FFF2-40B4-BE49-F238E27FC236}">
                    <a16:creationId xmlns:a16="http://schemas.microsoft.com/office/drawing/2014/main" id="{AD21809D-599C-3CE2-C719-AE857C077FE3}"/>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1" name="Freeform: Shape 8791">
                <a:extLst>
                  <a:ext uri="{FF2B5EF4-FFF2-40B4-BE49-F238E27FC236}">
                    <a16:creationId xmlns:a16="http://schemas.microsoft.com/office/drawing/2014/main" id="{1CF06A42-6DE2-EA70-8EC0-920FE6347690}"/>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2" name="Freeform: Shape 8792">
                <a:extLst>
                  <a:ext uri="{FF2B5EF4-FFF2-40B4-BE49-F238E27FC236}">
                    <a16:creationId xmlns:a16="http://schemas.microsoft.com/office/drawing/2014/main" id="{196007F5-AB8E-4304-BBE8-FEFDEA732562}"/>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3" name="Freeform: Shape 8793">
                <a:extLst>
                  <a:ext uri="{FF2B5EF4-FFF2-40B4-BE49-F238E27FC236}">
                    <a16:creationId xmlns:a16="http://schemas.microsoft.com/office/drawing/2014/main" id="{40B035CC-9272-4159-994B-7813DFA1340B}"/>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4" name="Freeform: Shape 8794">
                <a:extLst>
                  <a:ext uri="{FF2B5EF4-FFF2-40B4-BE49-F238E27FC236}">
                    <a16:creationId xmlns:a16="http://schemas.microsoft.com/office/drawing/2014/main" id="{8849927B-CD71-191D-A913-B2EFBB9A5186}"/>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5" name="Freeform: Shape 8795">
                <a:extLst>
                  <a:ext uri="{FF2B5EF4-FFF2-40B4-BE49-F238E27FC236}">
                    <a16:creationId xmlns:a16="http://schemas.microsoft.com/office/drawing/2014/main" id="{AF2FB709-3B3C-D57E-E2EF-0B5C02E95E09}"/>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6" name="Freeform: Shape 8796">
                <a:extLst>
                  <a:ext uri="{FF2B5EF4-FFF2-40B4-BE49-F238E27FC236}">
                    <a16:creationId xmlns:a16="http://schemas.microsoft.com/office/drawing/2014/main" id="{CE313029-4CC0-E36B-347E-ABAF100340C6}"/>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0" name="Freeform: Shape 8797">
                <a:extLst>
                  <a:ext uri="{FF2B5EF4-FFF2-40B4-BE49-F238E27FC236}">
                    <a16:creationId xmlns:a16="http://schemas.microsoft.com/office/drawing/2014/main" id="{2A426172-C95C-256C-FC20-463430D58CCE}"/>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1" name="Freeform: Shape 8798">
                <a:extLst>
                  <a:ext uri="{FF2B5EF4-FFF2-40B4-BE49-F238E27FC236}">
                    <a16:creationId xmlns:a16="http://schemas.microsoft.com/office/drawing/2014/main" id="{9306FDC1-25F6-B367-C142-BE7FC30AFBF7}"/>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2" name="Freeform: Shape 8799">
                <a:extLst>
                  <a:ext uri="{FF2B5EF4-FFF2-40B4-BE49-F238E27FC236}">
                    <a16:creationId xmlns:a16="http://schemas.microsoft.com/office/drawing/2014/main" id="{51347222-AD29-621B-EFC1-8C272E2214DD}"/>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7F1C58"/>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3" name="Freeform: Shape 8800">
                <a:extLst>
                  <a:ext uri="{FF2B5EF4-FFF2-40B4-BE49-F238E27FC236}">
                    <a16:creationId xmlns:a16="http://schemas.microsoft.com/office/drawing/2014/main" id="{C22BDEDF-97A2-75E0-7D94-9D9EB4C4FE2D}"/>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grpSp>
        <p:sp>
          <p:nvSpPr>
            <p:cNvPr id="64" name="Ellipse 78">
              <a:extLst>
                <a:ext uri="{FF2B5EF4-FFF2-40B4-BE49-F238E27FC236}">
                  <a16:creationId xmlns:a16="http://schemas.microsoft.com/office/drawing/2014/main" id="{AEB92706-8A40-27A8-31E9-BE50690A63CD}"/>
                </a:ext>
              </a:extLst>
            </p:cNvPr>
            <p:cNvSpPr>
              <a:spLocks noChangeAspect="1"/>
            </p:cNvSpPr>
            <p:nvPr/>
          </p:nvSpPr>
          <p:spPr>
            <a:xfrm>
              <a:off x="5649778" y="1713746"/>
              <a:ext cx="3399114" cy="33991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95959"/>
                </a:solidFill>
                <a:latin typeface="Calibri" panose="020F0502020204030204" pitchFamily="34" charset="0"/>
                <a:cs typeface="Calibri" panose="020F0502020204030204" pitchFamily="34" charset="0"/>
              </a:endParaRPr>
            </a:p>
          </p:txBody>
        </p:sp>
        <p:sp>
          <p:nvSpPr>
            <p:cNvPr id="65" name="Ellipse 4">
              <a:extLst>
                <a:ext uri="{FF2B5EF4-FFF2-40B4-BE49-F238E27FC236}">
                  <a16:creationId xmlns:a16="http://schemas.microsoft.com/office/drawing/2014/main" id="{2338FB02-6AF0-BCF2-1DDB-2DD964D63553}"/>
                </a:ext>
              </a:extLst>
            </p:cNvPr>
            <p:cNvSpPr/>
            <p:nvPr/>
          </p:nvSpPr>
          <p:spPr>
            <a:xfrm>
              <a:off x="6660600" y="2707232"/>
              <a:ext cx="1357767" cy="13577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595959"/>
                </a:solidFill>
                <a:latin typeface="Calibri" panose="020F0502020204030204" pitchFamily="34" charset="0"/>
                <a:cs typeface="Calibri" panose="020F0502020204030204" pitchFamily="34" charset="0"/>
              </a:endParaRPr>
            </a:p>
          </p:txBody>
        </p:sp>
        <p:sp>
          <p:nvSpPr>
            <p:cNvPr id="66" name="Textfeld 5">
              <a:extLst>
                <a:ext uri="{FF2B5EF4-FFF2-40B4-BE49-F238E27FC236}">
                  <a16:creationId xmlns:a16="http://schemas.microsoft.com/office/drawing/2014/main" id="{7F6FFAD1-FEBC-FC39-B1C3-B70B9B8E2BAC}"/>
                </a:ext>
              </a:extLst>
            </p:cNvPr>
            <p:cNvSpPr txBox="1"/>
            <p:nvPr/>
          </p:nvSpPr>
          <p:spPr>
            <a:xfrm>
              <a:off x="6065150" y="2672846"/>
              <a:ext cx="473883"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CSR</a:t>
              </a:r>
            </a:p>
          </p:txBody>
        </p:sp>
        <p:sp>
          <p:nvSpPr>
            <p:cNvPr id="67" name="Textfeld 79">
              <a:extLst>
                <a:ext uri="{FF2B5EF4-FFF2-40B4-BE49-F238E27FC236}">
                  <a16:creationId xmlns:a16="http://schemas.microsoft.com/office/drawing/2014/main" id="{C17D724C-344B-C109-DEFD-8419C5F793E5}"/>
                </a:ext>
              </a:extLst>
            </p:cNvPr>
            <p:cNvSpPr txBox="1"/>
            <p:nvPr/>
          </p:nvSpPr>
          <p:spPr>
            <a:xfrm>
              <a:off x="6367198" y="2075690"/>
              <a:ext cx="978423"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Μάρκετινγκ</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8" name="Textfeld 80">
              <a:extLst>
                <a:ext uri="{FF2B5EF4-FFF2-40B4-BE49-F238E27FC236}">
                  <a16:creationId xmlns:a16="http://schemas.microsoft.com/office/drawing/2014/main" id="{EE1A9143-795B-4635-3676-6B65777BBF34}"/>
                </a:ext>
              </a:extLst>
            </p:cNvPr>
            <p:cNvSpPr txBox="1"/>
            <p:nvPr/>
          </p:nvSpPr>
          <p:spPr>
            <a:xfrm>
              <a:off x="7469843" y="1990109"/>
              <a:ext cx="599815" cy="653154"/>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Πωλήσεις</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Δύναμη</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9" name="Textfeld 81">
              <a:extLst>
                <a:ext uri="{FF2B5EF4-FFF2-40B4-BE49-F238E27FC236}">
                  <a16:creationId xmlns:a16="http://schemas.microsoft.com/office/drawing/2014/main" id="{2D8E8A46-45BB-D239-2F10-E7211924BF59}"/>
                </a:ext>
              </a:extLst>
            </p:cNvPr>
            <p:cNvSpPr txBox="1"/>
            <p:nvPr/>
          </p:nvSpPr>
          <p:spPr>
            <a:xfrm>
              <a:off x="7863409" y="2716958"/>
              <a:ext cx="1021169"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Αγορές</a:t>
              </a:r>
            </a:p>
          </p:txBody>
        </p:sp>
        <p:sp>
          <p:nvSpPr>
            <p:cNvPr id="70" name="Textfeld 82">
              <a:extLst>
                <a:ext uri="{FF2B5EF4-FFF2-40B4-BE49-F238E27FC236}">
                  <a16:creationId xmlns:a16="http://schemas.microsoft.com/office/drawing/2014/main" id="{259FF5AD-3440-6B52-2B85-F7385200AD94}"/>
                </a:ext>
              </a:extLst>
            </p:cNvPr>
            <p:cNvSpPr txBox="1"/>
            <p:nvPr/>
          </p:nvSpPr>
          <p:spPr>
            <a:xfrm>
              <a:off x="8081211" y="3303780"/>
              <a:ext cx="897792"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Επενδυτής</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Σχέσεις</a:t>
              </a:r>
            </a:p>
          </p:txBody>
        </p:sp>
        <p:sp>
          <p:nvSpPr>
            <p:cNvPr id="71" name="Textfeld 84">
              <a:extLst>
                <a:ext uri="{FF2B5EF4-FFF2-40B4-BE49-F238E27FC236}">
                  <a16:creationId xmlns:a16="http://schemas.microsoft.com/office/drawing/2014/main" id="{2FFAE31D-DCA2-A41D-E132-4EA79D4C967D}"/>
                </a:ext>
              </a:extLst>
            </p:cNvPr>
            <p:cNvSpPr txBox="1"/>
            <p:nvPr/>
          </p:nvSpPr>
          <p:spPr>
            <a:xfrm>
              <a:off x="7803138" y="4106102"/>
              <a:ext cx="536194"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Ε&amp;Α</a:t>
              </a:r>
            </a:p>
          </p:txBody>
        </p:sp>
        <p:sp>
          <p:nvSpPr>
            <p:cNvPr id="72" name="Textfeld 85">
              <a:extLst>
                <a:ext uri="{FF2B5EF4-FFF2-40B4-BE49-F238E27FC236}">
                  <a16:creationId xmlns:a16="http://schemas.microsoft.com/office/drawing/2014/main" id="{75246B01-E046-2599-2E40-F0B1F1774961}"/>
                </a:ext>
              </a:extLst>
            </p:cNvPr>
            <p:cNvSpPr txBox="1"/>
            <p:nvPr/>
          </p:nvSpPr>
          <p:spPr>
            <a:xfrm>
              <a:off x="7127082" y="4356014"/>
              <a:ext cx="403781" cy="279282"/>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HR</a:t>
              </a:r>
            </a:p>
          </p:txBody>
        </p:sp>
        <p:sp>
          <p:nvSpPr>
            <p:cNvPr id="73" name="Textfeld 86">
              <a:extLst>
                <a:ext uri="{FF2B5EF4-FFF2-40B4-BE49-F238E27FC236}">
                  <a16:creationId xmlns:a16="http://schemas.microsoft.com/office/drawing/2014/main" id="{C23048EF-A7C3-E324-B3A2-DF3852DE6547}"/>
                </a:ext>
              </a:extLst>
            </p:cNvPr>
            <p:cNvSpPr txBox="1"/>
            <p:nvPr/>
          </p:nvSpPr>
          <p:spPr>
            <a:xfrm>
              <a:off x="6017167" y="4083688"/>
              <a:ext cx="957985" cy="466219"/>
            </a:xfrm>
            <a:prstGeom prst="rect">
              <a:avLst/>
            </a:prstGeom>
            <a:noFill/>
          </p:spPr>
          <p:txBody>
            <a:bodyPr wrap="none" rtlCol="0">
              <a:spAutoFit/>
            </a:bodyPr>
            <a:lstStyle/>
            <a:p>
              <a:pPr algn="ctr">
                <a:lnSpc>
                  <a:spcPts val="1520"/>
                </a:lnSpc>
              </a:pPr>
              <a:r>
                <a:rPr lang="en-GB" sz="1500" b="1" dirty="0">
                  <a:solidFill>
                    <a:schemeClr val="bg1"/>
                  </a:solidFill>
                  <a:latin typeface="Calibri" panose="020F0502020204030204" pitchFamily="34" charset="0"/>
                  <a:cs typeface="Calibri" panose="020F0502020204030204" pitchFamily="34" charset="0"/>
                </a:rPr>
                <a:t>Εταιρικό</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Υποθέσεις</a:t>
              </a:r>
            </a:p>
          </p:txBody>
        </p:sp>
        <p:sp>
          <p:nvSpPr>
            <p:cNvPr id="74" name="Textfeld 87">
              <a:extLst>
                <a:ext uri="{FF2B5EF4-FFF2-40B4-BE49-F238E27FC236}">
                  <a16:creationId xmlns:a16="http://schemas.microsoft.com/office/drawing/2014/main" id="{36E48ACD-F4A7-C672-68C1-3E92704BD780}"/>
                </a:ext>
              </a:extLst>
            </p:cNvPr>
            <p:cNvSpPr txBox="1"/>
            <p:nvPr/>
          </p:nvSpPr>
          <p:spPr>
            <a:xfrm>
              <a:off x="4143298" y="1613724"/>
              <a:ext cx="1293177" cy="752770"/>
            </a:xfrm>
            <a:prstGeom prst="rect">
              <a:avLst/>
            </a:prstGeom>
            <a:noFill/>
          </p:spPr>
          <p:txBody>
            <a:bodyPr wrap="square" rtlCol="0">
              <a:spAutoFit/>
            </a:bodyPr>
            <a:lstStyle/>
            <a:p>
              <a:pPr algn="ctr">
                <a:lnSpc>
                  <a:spcPts val="1720"/>
                </a:lnSpc>
              </a:pPr>
              <a:r>
                <a:rPr lang="en-GB" dirty="0">
                  <a:solidFill>
                    <a:srgbClr val="B41F7A"/>
                  </a:solidFill>
                  <a:latin typeface="Calibri" panose="020F0502020204030204" pitchFamily="34" charset="0"/>
                  <a:cs typeface="Calibri" panose="020F0502020204030204" pitchFamily="34" charset="0"/>
                </a:rPr>
                <a:t>Κοινωνικό</a:t>
              </a:r>
              <a:br>
                <a:rPr lang="en-GB" dirty="0">
                  <a:solidFill>
                    <a:srgbClr val="B41F7A"/>
                  </a:solidFill>
                  <a:latin typeface="Calibri" panose="020F0502020204030204" pitchFamily="34" charset="0"/>
                  <a:cs typeface="Calibri" panose="020F0502020204030204" pitchFamily="34" charset="0"/>
                </a:rPr>
              </a:br>
              <a:r>
                <a:rPr lang="en-GB" dirty="0">
                  <a:solidFill>
                    <a:srgbClr val="B41F7A"/>
                  </a:solidFill>
                  <a:latin typeface="Calibri" panose="020F0502020204030204" pitchFamily="34" charset="0"/>
                  <a:cs typeface="Calibri" panose="020F0502020204030204" pitchFamily="34" charset="0"/>
                </a:rPr>
                <a:t>Εταίροι &amp; ΜΚΟ</a:t>
              </a:r>
            </a:p>
          </p:txBody>
        </p:sp>
        <p:sp>
          <p:nvSpPr>
            <p:cNvPr id="76" name="Textfeld 89">
              <a:extLst>
                <a:ext uri="{FF2B5EF4-FFF2-40B4-BE49-F238E27FC236}">
                  <a16:creationId xmlns:a16="http://schemas.microsoft.com/office/drawing/2014/main" id="{CC1A4006-C8BE-3453-1AD8-26A9B35281AE}"/>
                </a:ext>
              </a:extLst>
            </p:cNvPr>
            <p:cNvSpPr txBox="1"/>
            <p:nvPr/>
          </p:nvSpPr>
          <p:spPr>
            <a:xfrm>
              <a:off x="5619283" y="644871"/>
              <a:ext cx="1229054" cy="316753"/>
            </a:xfrm>
            <a:prstGeom prst="rect">
              <a:avLst/>
            </a:prstGeom>
            <a:noFill/>
          </p:spPr>
          <p:txBody>
            <a:bodyPr wrap="none" rtlCol="0">
              <a:spAutoFit/>
            </a:bodyPr>
            <a:lstStyle/>
            <a:p>
              <a:pPr algn="ctr">
                <a:lnSpc>
                  <a:spcPts val="1720"/>
                </a:lnSpc>
              </a:pPr>
              <a:r>
                <a:rPr lang="en-GB" dirty="0">
                  <a:solidFill>
                    <a:srgbClr val="EDA13E"/>
                  </a:solidFill>
                  <a:latin typeface="Calibri" panose="020F0502020204030204" pitchFamily="34" charset="0"/>
                  <a:cs typeface="Calibri" panose="020F0502020204030204" pitchFamily="34" charset="0"/>
                </a:rPr>
                <a:t>Καταναλωτές</a:t>
              </a:r>
            </a:p>
          </p:txBody>
        </p:sp>
        <p:sp>
          <p:nvSpPr>
            <p:cNvPr id="77" name="Textfeld 90">
              <a:extLst>
                <a:ext uri="{FF2B5EF4-FFF2-40B4-BE49-F238E27FC236}">
                  <a16:creationId xmlns:a16="http://schemas.microsoft.com/office/drawing/2014/main" id="{013532D8-D65B-0507-BF9C-109CC30CFC5A}"/>
                </a:ext>
              </a:extLst>
            </p:cNvPr>
            <p:cNvSpPr txBox="1"/>
            <p:nvPr/>
          </p:nvSpPr>
          <p:spPr>
            <a:xfrm>
              <a:off x="7730720" y="527426"/>
              <a:ext cx="1179362" cy="534762"/>
            </a:xfrm>
            <a:prstGeom prst="rect">
              <a:avLst/>
            </a:prstGeom>
            <a:noFill/>
          </p:spPr>
          <p:txBody>
            <a:bodyPr wrap="none" rtlCol="0">
              <a:spAutoFit/>
            </a:bodyPr>
            <a:lstStyle/>
            <a:p>
              <a:pPr algn="ctr">
                <a:lnSpc>
                  <a:spcPts val="1720"/>
                </a:lnSpc>
              </a:pPr>
              <a:r>
                <a:rPr lang="en-GB" dirty="0">
                  <a:solidFill>
                    <a:srgbClr val="7F1C58"/>
                  </a:solidFill>
                  <a:latin typeface="Calibri" panose="020F0502020204030204" pitchFamily="34" charset="0"/>
                  <a:cs typeface="Calibri" panose="020F0502020204030204" pitchFamily="34" charset="0"/>
                </a:rPr>
                <a:t>Επιχείρηση </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Πελάτες</a:t>
              </a:r>
            </a:p>
          </p:txBody>
        </p:sp>
        <p:sp>
          <p:nvSpPr>
            <p:cNvPr id="78" name="Textfeld 91">
              <a:extLst>
                <a:ext uri="{FF2B5EF4-FFF2-40B4-BE49-F238E27FC236}">
                  <a16:creationId xmlns:a16="http://schemas.microsoft.com/office/drawing/2014/main" id="{2EC485A6-A04F-4036-4A29-7E65C3DBD361}"/>
                </a:ext>
              </a:extLst>
            </p:cNvPr>
            <p:cNvSpPr txBox="1"/>
            <p:nvPr/>
          </p:nvSpPr>
          <p:spPr>
            <a:xfrm>
              <a:off x="9100037" y="1446220"/>
              <a:ext cx="1519163" cy="752770"/>
            </a:xfrm>
            <a:prstGeom prst="rect">
              <a:avLst/>
            </a:prstGeom>
            <a:noFill/>
          </p:spPr>
          <p:txBody>
            <a:bodyPr wrap="square" rtlCol="0">
              <a:spAutoFit/>
            </a:bodyPr>
            <a:lstStyle/>
            <a:p>
              <a:pPr algn="ctr">
                <a:lnSpc>
                  <a:spcPts val="1720"/>
                </a:lnSpc>
              </a:pPr>
              <a:r>
                <a:rPr lang="en-GB" dirty="0">
                  <a:solidFill>
                    <a:srgbClr val="F16924"/>
                  </a:solidFill>
                  <a:latin typeface="Calibri" panose="020F0502020204030204" pitchFamily="34" charset="0"/>
                  <a:cs typeface="Calibri" panose="020F0502020204030204" pitchFamily="34" charset="0"/>
                </a:rPr>
                <a:t>Επιχειρηματικός εταίρος &amp; προμηθευτές</a:t>
              </a:r>
            </a:p>
          </p:txBody>
        </p:sp>
        <p:sp>
          <p:nvSpPr>
            <p:cNvPr id="80" name="Textfeld 93">
              <a:extLst>
                <a:ext uri="{FF2B5EF4-FFF2-40B4-BE49-F238E27FC236}">
                  <a16:creationId xmlns:a16="http://schemas.microsoft.com/office/drawing/2014/main" id="{705A798C-9BC7-1226-3DF7-52A952A563FA}"/>
                </a:ext>
              </a:extLst>
            </p:cNvPr>
            <p:cNvSpPr txBox="1"/>
            <p:nvPr/>
          </p:nvSpPr>
          <p:spPr>
            <a:xfrm>
              <a:off x="9677964" y="3560417"/>
              <a:ext cx="1111949" cy="534762"/>
            </a:xfrm>
            <a:prstGeom prst="rect">
              <a:avLst/>
            </a:prstGeom>
            <a:noFill/>
          </p:spPr>
          <p:txBody>
            <a:bodyPr wrap="square" rtlCol="0">
              <a:spAutoFit/>
            </a:bodyPr>
            <a:lstStyle/>
            <a:p>
              <a:pPr algn="ctr">
                <a:lnSpc>
                  <a:spcPts val="1720"/>
                </a:lnSpc>
              </a:pPr>
              <a:r>
                <a:rPr lang="en-GB" dirty="0">
                  <a:solidFill>
                    <a:srgbClr val="B41F7A"/>
                  </a:solidFill>
                  <a:latin typeface="Calibri" panose="020F0502020204030204" pitchFamily="34" charset="0"/>
                  <a:cs typeface="Calibri" panose="020F0502020204030204" pitchFamily="34" charset="0"/>
                </a:rPr>
                <a:t>Επενδυτές &amp; Τράπεζες</a:t>
              </a:r>
            </a:p>
          </p:txBody>
        </p:sp>
        <p:sp>
          <p:nvSpPr>
            <p:cNvPr id="82" name="Textfeld 95">
              <a:extLst>
                <a:ext uri="{FF2B5EF4-FFF2-40B4-BE49-F238E27FC236}">
                  <a16:creationId xmlns:a16="http://schemas.microsoft.com/office/drawing/2014/main" id="{7254B743-8A66-8905-BBE9-EA8903C45245}"/>
                </a:ext>
              </a:extLst>
            </p:cNvPr>
            <p:cNvSpPr txBox="1"/>
            <p:nvPr/>
          </p:nvSpPr>
          <p:spPr>
            <a:xfrm>
              <a:off x="8648545" y="5276127"/>
              <a:ext cx="1401782" cy="534762"/>
            </a:xfrm>
            <a:prstGeom prst="rect">
              <a:avLst/>
            </a:prstGeom>
            <a:noFill/>
          </p:spPr>
          <p:txBody>
            <a:bodyPr wrap="square" rtlCol="0">
              <a:spAutoFit/>
            </a:bodyPr>
            <a:lstStyle/>
            <a:p>
              <a:pPr algn="ctr">
                <a:lnSpc>
                  <a:spcPts val="1720"/>
                </a:lnSpc>
              </a:pPr>
              <a:r>
                <a:rPr lang="en-GB" dirty="0">
                  <a:solidFill>
                    <a:srgbClr val="EDA13E"/>
                  </a:solidFill>
                  <a:latin typeface="Calibri" panose="020F0502020204030204" pitchFamily="34" charset="0"/>
                  <a:cs typeface="Calibri" panose="020F0502020204030204" pitchFamily="34" charset="0"/>
                </a:rPr>
                <a:t>Επιστήμη &amp; έρευνα</a:t>
              </a:r>
            </a:p>
          </p:txBody>
        </p:sp>
        <p:sp>
          <p:nvSpPr>
            <p:cNvPr id="83" name="Textfeld 96">
              <a:extLst>
                <a:ext uri="{FF2B5EF4-FFF2-40B4-BE49-F238E27FC236}">
                  <a16:creationId xmlns:a16="http://schemas.microsoft.com/office/drawing/2014/main" id="{1E9CD50A-BAE0-D36D-36B3-3AB6E42B5D1B}"/>
                </a:ext>
              </a:extLst>
            </p:cNvPr>
            <p:cNvSpPr txBox="1"/>
            <p:nvPr/>
          </p:nvSpPr>
          <p:spPr>
            <a:xfrm>
              <a:off x="6310649" y="6148918"/>
              <a:ext cx="2036648" cy="534762"/>
            </a:xfrm>
            <a:prstGeom prst="rect">
              <a:avLst/>
            </a:prstGeom>
            <a:noFill/>
          </p:spPr>
          <p:txBody>
            <a:bodyPr wrap="none" rtlCol="0">
              <a:spAutoFit/>
            </a:bodyPr>
            <a:lstStyle/>
            <a:p>
              <a:pPr algn="ctr">
                <a:lnSpc>
                  <a:spcPts val="1720"/>
                </a:lnSpc>
              </a:pPr>
              <a:r>
                <a:rPr lang="en-GB" dirty="0">
                  <a:solidFill>
                    <a:srgbClr val="7F1C58"/>
                  </a:solidFill>
                  <a:latin typeface="Calibri" panose="020F0502020204030204" pitchFamily="34" charset="0"/>
                  <a:cs typeface="Calibri" panose="020F0502020204030204" pitchFamily="34" charset="0"/>
                </a:rPr>
                <a:t>Νέοι επαγγελματίες</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&amp; top performers</a:t>
              </a:r>
            </a:p>
          </p:txBody>
        </p:sp>
        <p:sp>
          <p:nvSpPr>
            <p:cNvPr id="84" name="Textfeld 97">
              <a:extLst>
                <a:ext uri="{FF2B5EF4-FFF2-40B4-BE49-F238E27FC236}">
                  <a16:creationId xmlns:a16="http://schemas.microsoft.com/office/drawing/2014/main" id="{25512AD8-C3BD-281B-8DEE-6E2D9DFEBDA0}"/>
                </a:ext>
              </a:extLst>
            </p:cNvPr>
            <p:cNvSpPr txBox="1"/>
            <p:nvPr/>
          </p:nvSpPr>
          <p:spPr>
            <a:xfrm>
              <a:off x="4756940" y="5248005"/>
              <a:ext cx="1293177" cy="534762"/>
            </a:xfrm>
            <a:prstGeom prst="rect">
              <a:avLst/>
            </a:prstGeom>
            <a:noFill/>
          </p:spPr>
          <p:txBody>
            <a:bodyPr wrap="square" rtlCol="0">
              <a:spAutoFit/>
            </a:bodyPr>
            <a:lstStyle/>
            <a:p>
              <a:pPr algn="ctr">
                <a:lnSpc>
                  <a:spcPts val="1720"/>
                </a:lnSpc>
              </a:pPr>
              <a:r>
                <a:rPr lang="en-GB" dirty="0">
                  <a:solidFill>
                    <a:srgbClr val="F16924"/>
                  </a:solidFill>
                  <a:latin typeface="Calibri" panose="020F0502020204030204" pitchFamily="34" charset="0"/>
                  <a:cs typeface="Calibri" panose="020F0502020204030204" pitchFamily="34" charset="0"/>
                </a:rPr>
                <a:t>Πολιτικοί ηθοποιοί</a:t>
              </a:r>
            </a:p>
          </p:txBody>
        </p:sp>
        <p:sp>
          <p:nvSpPr>
            <p:cNvPr id="88" name="TextBox 87">
              <a:extLst>
                <a:ext uri="{FF2B5EF4-FFF2-40B4-BE49-F238E27FC236}">
                  <a16:creationId xmlns:a16="http://schemas.microsoft.com/office/drawing/2014/main" id="{28C2165F-2493-236A-8DBE-E58BE8D015A4}"/>
                </a:ext>
              </a:extLst>
            </p:cNvPr>
            <p:cNvSpPr txBox="1"/>
            <p:nvPr/>
          </p:nvSpPr>
          <p:spPr>
            <a:xfrm>
              <a:off x="6527382" y="3244334"/>
              <a:ext cx="1612553" cy="369332"/>
            </a:xfrm>
            <a:prstGeom prst="rect">
              <a:avLst/>
            </a:prstGeom>
            <a:noFill/>
          </p:spPr>
          <p:txBody>
            <a:bodyPr wrap="square">
              <a:spAutoFit/>
            </a:bodyPr>
            <a:lstStyle/>
            <a:p>
              <a:pPr algn="ctr"/>
              <a:r>
                <a:rPr lang="en-GB" sz="1800" dirty="0">
                  <a:solidFill>
                    <a:srgbClr val="595959"/>
                  </a:solidFill>
                  <a:latin typeface="Calibri" panose="020F0502020204030204" pitchFamily="34" charset="0"/>
                  <a:cs typeface="Calibri" panose="020F0502020204030204" pitchFamily="34" charset="0"/>
                </a:rPr>
                <a:t>Διαχείριση</a:t>
              </a:r>
              <a:endParaRPr lang="en-US" dirty="0"/>
            </a:p>
          </p:txBody>
        </p:sp>
      </p:grpSp>
    </p:spTree>
    <p:extLst>
      <p:ext uri="{BB962C8B-B14F-4D97-AF65-F5344CB8AC3E}">
        <p14:creationId xmlns:p14="http://schemas.microsoft.com/office/powerpoint/2010/main" val="18533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70" y="2692399"/>
            <a:ext cx="3249234" cy="3846621"/>
          </a:xfrm>
        </p:spPr>
        <p:txBody>
          <a:bodyPr>
            <a:normAutofit/>
          </a:bodyPr>
          <a:lstStyle/>
          <a:p>
            <a:pPr marL="15875" indent="-15875">
              <a:lnSpc>
                <a:spcPts val="2280"/>
              </a:lnSpc>
              <a:spcBef>
                <a:spcPts val="0"/>
              </a:spcBef>
            </a:pPr>
            <a:r>
              <a:rPr lang="en-US" sz="2200" dirty="0">
                <a:solidFill>
                  <a:schemeClr val="bg1"/>
                </a:solidFill>
              </a:rPr>
              <a:t>Οι εταιρείες συνεργάζονται με ένα ευρύ φάσμα ανθρώπων και άλλων επιχειρήσεων, γεγονός που τις ωθεί να επικοινωνούν με ποικίλα μέσα. Για να είναι αποτελεσματική, δίνεται προσοχή στον τόνο και τη σαφήνεια του μηνύματος, ανεξάρτητα από τη μέθοδο επικοινωνίας.</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a:bodyPr>
          <a:lstStyle/>
          <a:p>
            <a:r>
              <a:rPr lang="en-GB" dirty="0">
                <a:solidFill>
                  <a:schemeClr val="bg1"/>
                </a:solidFill>
              </a:rPr>
              <a:t>Αποτελεσματική επικοινωνία</a:t>
            </a:r>
          </a:p>
        </p:txBody>
      </p:sp>
      <p:sp>
        <p:nvSpPr>
          <p:cNvPr id="8" name="Rectangle 7">
            <a:extLst>
              <a:ext uri="{FF2B5EF4-FFF2-40B4-BE49-F238E27FC236}">
                <a16:creationId xmlns:a16="http://schemas.microsoft.com/office/drawing/2014/main" id="{14F9744D-3107-97CB-5B61-61E5B24B2E44}"/>
              </a:ext>
            </a:extLst>
          </p:cNvPr>
          <p:cNvSpPr/>
          <p:nvPr/>
        </p:nvSpPr>
        <p:spPr>
          <a:xfrm>
            <a:off x="526269" y="1749044"/>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AE79446-8151-C20F-BD53-127B86EAC5BC}"/>
              </a:ext>
            </a:extLst>
          </p:cNvPr>
          <p:cNvGrpSpPr/>
          <p:nvPr/>
        </p:nvGrpSpPr>
        <p:grpSpPr>
          <a:xfrm>
            <a:off x="4660364" y="1515607"/>
            <a:ext cx="6336821" cy="4076754"/>
            <a:chOff x="4884758" y="1132611"/>
            <a:chExt cx="5518707" cy="3550425"/>
          </a:xfrm>
        </p:grpSpPr>
        <p:sp>
          <p:nvSpPr>
            <p:cNvPr id="9" name="Freeform 5">
              <a:extLst>
                <a:ext uri="{FF2B5EF4-FFF2-40B4-BE49-F238E27FC236}">
                  <a16:creationId xmlns:a16="http://schemas.microsoft.com/office/drawing/2014/main" id="{BED09C8A-9EE1-9928-DC36-E963B59303FB}"/>
                </a:ext>
              </a:extLst>
            </p:cNvPr>
            <p:cNvSpPr>
              <a:spLocks/>
            </p:cNvSpPr>
            <p:nvPr/>
          </p:nvSpPr>
          <p:spPr bwMode="auto">
            <a:xfrm>
              <a:off x="6558115" y="2397916"/>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0" name="Freeform 6">
              <a:extLst>
                <a:ext uri="{FF2B5EF4-FFF2-40B4-BE49-F238E27FC236}">
                  <a16:creationId xmlns:a16="http://schemas.microsoft.com/office/drawing/2014/main" id="{3F4A83B7-E3F8-94F8-2530-99046C78A6C1}"/>
                </a:ext>
              </a:extLst>
            </p:cNvPr>
            <p:cNvSpPr>
              <a:spLocks/>
            </p:cNvSpPr>
            <p:nvPr/>
          </p:nvSpPr>
          <p:spPr bwMode="auto">
            <a:xfrm>
              <a:off x="8218131" y="3299830"/>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1" name="Freeform 7">
              <a:extLst>
                <a:ext uri="{FF2B5EF4-FFF2-40B4-BE49-F238E27FC236}">
                  <a16:creationId xmlns:a16="http://schemas.microsoft.com/office/drawing/2014/main" id="{68A75D00-0708-B4C5-BE82-D8BD0D2523DA}"/>
                </a:ext>
              </a:extLst>
            </p:cNvPr>
            <p:cNvSpPr>
              <a:spLocks/>
            </p:cNvSpPr>
            <p:nvPr/>
          </p:nvSpPr>
          <p:spPr bwMode="auto">
            <a:xfrm>
              <a:off x="6558114" y="3299830"/>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2" name="Freeform 5">
              <a:extLst>
                <a:ext uri="{FF2B5EF4-FFF2-40B4-BE49-F238E27FC236}">
                  <a16:creationId xmlns:a16="http://schemas.microsoft.com/office/drawing/2014/main" id="{7CCB9774-7386-6999-24E8-C9908A0334D2}"/>
                </a:ext>
              </a:extLst>
            </p:cNvPr>
            <p:cNvSpPr>
              <a:spLocks/>
            </p:cNvSpPr>
            <p:nvPr/>
          </p:nvSpPr>
          <p:spPr bwMode="auto">
            <a:xfrm>
              <a:off x="6838425" y="2144565"/>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3" name="Freeform 6">
              <a:extLst>
                <a:ext uri="{FF2B5EF4-FFF2-40B4-BE49-F238E27FC236}">
                  <a16:creationId xmlns:a16="http://schemas.microsoft.com/office/drawing/2014/main" id="{9A556777-3C40-0847-7276-470BAA5FAB20}"/>
                </a:ext>
              </a:extLst>
            </p:cNvPr>
            <p:cNvSpPr>
              <a:spLocks/>
            </p:cNvSpPr>
            <p:nvPr/>
          </p:nvSpPr>
          <p:spPr bwMode="auto">
            <a:xfrm>
              <a:off x="8218132" y="2894183"/>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4" name="Freeform 7">
              <a:extLst>
                <a:ext uri="{FF2B5EF4-FFF2-40B4-BE49-F238E27FC236}">
                  <a16:creationId xmlns:a16="http://schemas.microsoft.com/office/drawing/2014/main" id="{F929CD0C-BF18-0BEB-AFEF-DD67A08E1A03}"/>
                </a:ext>
              </a:extLst>
            </p:cNvPr>
            <p:cNvSpPr>
              <a:spLocks/>
            </p:cNvSpPr>
            <p:nvPr/>
          </p:nvSpPr>
          <p:spPr bwMode="auto">
            <a:xfrm>
              <a:off x="6838425" y="2894183"/>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5" name="Freeform 19">
              <a:extLst>
                <a:ext uri="{FF2B5EF4-FFF2-40B4-BE49-F238E27FC236}">
                  <a16:creationId xmlns:a16="http://schemas.microsoft.com/office/drawing/2014/main" id="{930D777A-B340-1A8D-7C89-671C8FD0F052}"/>
                </a:ext>
              </a:extLst>
            </p:cNvPr>
            <p:cNvSpPr>
              <a:spLocks/>
            </p:cNvSpPr>
            <p:nvPr/>
          </p:nvSpPr>
          <p:spPr bwMode="auto">
            <a:xfrm>
              <a:off x="7103830" y="1928309"/>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6" name="Freeform 20">
              <a:extLst>
                <a:ext uri="{FF2B5EF4-FFF2-40B4-BE49-F238E27FC236}">
                  <a16:creationId xmlns:a16="http://schemas.microsoft.com/office/drawing/2014/main" id="{13BEE89F-0DBE-7CE3-01ED-445DEB8DAA2A}"/>
                </a:ext>
              </a:extLst>
            </p:cNvPr>
            <p:cNvSpPr>
              <a:spLocks/>
            </p:cNvSpPr>
            <p:nvPr/>
          </p:nvSpPr>
          <p:spPr bwMode="auto">
            <a:xfrm>
              <a:off x="8216655" y="2533381"/>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7" name="Freeform 21">
              <a:extLst>
                <a:ext uri="{FF2B5EF4-FFF2-40B4-BE49-F238E27FC236}">
                  <a16:creationId xmlns:a16="http://schemas.microsoft.com/office/drawing/2014/main" id="{6EFAE75E-B025-B8D7-2584-217DA048B5E3}"/>
                </a:ext>
              </a:extLst>
            </p:cNvPr>
            <p:cNvSpPr>
              <a:spLocks/>
            </p:cNvSpPr>
            <p:nvPr/>
          </p:nvSpPr>
          <p:spPr bwMode="auto">
            <a:xfrm>
              <a:off x="7103830" y="2533381"/>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8" name="Freeform 11">
              <a:extLst>
                <a:ext uri="{FF2B5EF4-FFF2-40B4-BE49-F238E27FC236}">
                  <a16:creationId xmlns:a16="http://schemas.microsoft.com/office/drawing/2014/main" id="{65B367D7-63F0-D2EE-CBE7-3E5B61DD5320}"/>
                </a:ext>
              </a:extLst>
            </p:cNvPr>
            <p:cNvSpPr>
              <a:spLocks/>
            </p:cNvSpPr>
            <p:nvPr/>
          </p:nvSpPr>
          <p:spPr bwMode="auto">
            <a:xfrm>
              <a:off x="7430290" y="1833065"/>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19" name="Freeform 12">
              <a:extLst>
                <a:ext uri="{FF2B5EF4-FFF2-40B4-BE49-F238E27FC236}">
                  <a16:creationId xmlns:a16="http://schemas.microsoft.com/office/drawing/2014/main" id="{D948E1AB-1C0A-F5CC-B51F-86431C2FA42C}"/>
                </a:ext>
              </a:extLst>
            </p:cNvPr>
            <p:cNvSpPr>
              <a:spLocks/>
            </p:cNvSpPr>
            <p:nvPr/>
          </p:nvSpPr>
          <p:spPr bwMode="auto">
            <a:xfrm>
              <a:off x="8217147" y="2261098"/>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0" name="Freeform 13">
              <a:extLst>
                <a:ext uri="{FF2B5EF4-FFF2-40B4-BE49-F238E27FC236}">
                  <a16:creationId xmlns:a16="http://schemas.microsoft.com/office/drawing/2014/main" id="{EFB72ED1-12DA-07DB-7716-F6B6E3ECD864}"/>
                </a:ext>
              </a:extLst>
            </p:cNvPr>
            <p:cNvSpPr>
              <a:spLocks/>
            </p:cNvSpPr>
            <p:nvPr/>
          </p:nvSpPr>
          <p:spPr bwMode="auto">
            <a:xfrm>
              <a:off x="7430291" y="2261098"/>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1" name="Freeform 14">
              <a:extLst>
                <a:ext uri="{FF2B5EF4-FFF2-40B4-BE49-F238E27FC236}">
                  <a16:creationId xmlns:a16="http://schemas.microsoft.com/office/drawing/2014/main" id="{E9486804-32AE-0D46-E47C-9911D7C5DAE8}"/>
                </a:ext>
              </a:extLst>
            </p:cNvPr>
            <p:cNvSpPr>
              <a:spLocks/>
            </p:cNvSpPr>
            <p:nvPr/>
          </p:nvSpPr>
          <p:spPr bwMode="auto">
            <a:xfrm>
              <a:off x="7661719" y="1635856"/>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2" name="Freeform 15">
              <a:extLst>
                <a:ext uri="{FF2B5EF4-FFF2-40B4-BE49-F238E27FC236}">
                  <a16:creationId xmlns:a16="http://schemas.microsoft.com/office/drawing/2014/main" id="{115742C0-42FF-D770-0766-E6F677F03C97}"/>
                </a:ext>
              </a:extLst>
            </p:cNvPr>
            <p:cNvSpPr>
              <a:spLocks/>
            </p:cNvSpPr>
            <p:nvPr/>
          </p:nvSpPr>
          <p:spPr bwMode="auto">
            <a:xfrm>
              <a:off x="8218133" y="1939513"/>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3" name="Freeform 16">
              <a:extLst>
                <a:ext uri="{FF2B5EF4-FFF2-40B4-BE49-F238E27FC236}">
                  <a16:creationId xmlns:a16="http://schemas.microsoft.com/office/drawing/2014/main" id="{B738299C-E8F7-09C9-3F38-9EE5F168C7DD}"/>
                </a:ext>
              </a:extLst>
            </p:cNvPr>
            <p:cNvSpPr>
              <a:spLocks/>
            </p:cNvSpPr>
            <p:nvPr/>
          </p:nvSpPr>
          <p:spPr bwMode="auto">
            <a:xfrm>
              <a:off x="7661719" y="1939513"/>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4" name="Freeform 17">
              <a:extLst>
                <a:ext uri="{FF2B5EF4-FFF2-40B4-BE49-F238E27FC236}">
                  <a16:creationId xmlns:a16="http://schemas.microsoft.com/office/drawing/2014/main" id="{2648C2D7-1B5D-3DDE-906B-D2391E285E11}"/>
                </a:ext>
              </a:extLst>
            </p:cNvPr>
            <p:cNvSpPr>
              <a:spLocks/>
            </p:cNvSpPr>
            <p:nvPr/>
          </p:nvSpPr>
          <p:spPr bwMode="auto">
            <a:xfrm>
              <a:off x="7770047" y="1445371"/>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sp>
          <p:nvSpPr>
            <p:cNvPr id="25" name="Freeform 18">
              <a:extLst>
                <a:ext uri="{FF2B5EF4-FFF2-40B4-BE49-F238E27FC236}">
                  <a16:creationId xmlns:a16="http://schemas.microsoft.com/office/drawing/2014/main" id="{40FA98B8-FF28-C148-06FF-380D9EBD464D}"/>
                </a:ext>
              </a:extLst>
            </p:cNvPr>
            <p:cNvSpPr>
              <a:spLocks/>
            </p:cNvSpPr>
            <p:nvPr/>
          </p:nvSpPr>
          <p:spPr bwMode="auto">
            <a:xfrm>
              <a:off x="7770047" y="1445371"/>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2700" dirty="0">
                <a:solidFill>
                  <a:srgbClr val="595959"/>
                </a:solidFill>
              </a:endParaRPr>
            </a:p>
          </p:txBody>
        </p:sp>
        <p:cxnSp>
          <p:nvCxnSpPr>
            <p:cNvPr id="26" name="Straight Arrow Connector 28">
              <a:extLst>
                <a:ext uri="{FF2B5EF4-FFF2-40B4-BE49-F238E27FC236}">
                  <a16:creationId xmlns:a16="http://schemas.microsoft.com/office/drawing/2014/main" id="{1BC39691-F58D-6CD2-89C9-2C16A6CFED01}"/>
                </a:ext>
              </a:extLst>
            </p:cNvPr>
            <p:cNvCxnSpPr>
              <a:cxnSpLocks/>
            </p:cNvCxnSpPr>
            <p:nvPr/>
          </p:nvCxnSpPr>
          <p:spPr>
            <a:xfrm>
              <a:off x="8219101" y="1446205"/>
              <a:ext cx="857473" cy="0"/>
            </a:xfrm>
            <a:prstGeom prst="straightConnector1">
              <a:avLst/>
            </a:prstGeom>
            <a:ln w="38100">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32">
              <a:extLst>
                <a:ext uri="{FF2B5EF4-FFF2-40B4-BE49-F238E27FC236}">
                  <a16:creationId xmlns:a16="http://schemas.microsoft.com/office/drawing/2014/main" id="{565B21F9-977B-697B-FB93-FE34DBB2FB4F}"/>
                </a:ext>
              </a:extLst>
            </p:cNvPr>
            <p:cNvCxnSpPr>
              <a:cxnSpLocks/>
            </p:cNvCxnSpPr>
            <p:nvPr/>
          </p:nvCxnSpPr>
          <p:spPr>
            <a:xfrm rot="10800000">
              <a:off x="6253993" y="2537476"/>
              <a:ext cx="857473" cy="0"/>
            </a:xfrm>
            <a:prstGeom prst="straightConnector1">
              <a:avLst/>
            </a:prstGeom>
            <a:ln w="38100">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28" name="TextBox 47">
              <a:extLst>
                <a:ext uri="{FF2B5EF4-FFF2-40B4-BE49-F238E27FC236}">
                  <a16:creationId xmlns:a16="http://schemas.microsoft.com/office/drawing/2014/main" id="{730F841E-FCE6-78E6-F49D-B3D704355771}"/>
                </a:ext>
              </a:extLst>
            </p:cNvPr>
            <p:cNvSpPr txBox="1"/>
            <p:nvPr/>
          </p:nvSpPr>
          <p:spPr>
            <a:xfrm>
              <a:off x="9170643" y="1132611"/>
              <a:ext cx="1232822" cy="455670"/>
            </a:xfrm>
            <a:prstGeom prst="rect">
              <a:avLst/>
            </a:prstGeom>
            <a:noFill/>
          </p:spPr>
          <p:txBody>
            <a:bodyPr wrap="none" rtlCol="0" anchor="ctr" anchorCtr="0">
              <a:spAutoFit/>
            </a:bodyPr>
            <a:lstStyle/>
            <a:p>
              <a:r>
                <a:rPr lang="en-GB" sz="2800" dirty="0" err="1">
                  <a:solidFill>
                    <a:srgbClr val="F16924"/>
                  </a:solidFill>
                  <a:ea typeface="League Spartan" charset="0"/>
                  <a:cs typeface="Poppins" pitchFamily="2" charset="77"/>
                </a:rPr>
                <a:t>Ό,τι</a:t>
              </a:r>
              <a:r>
                <a:rPr lang="en-GB" sz="2800" dirty="0">
                  <a:solidFill>
                    <a:srgbClr val="F16924"/>
                  </a:solidFill>
                  <a:ea typeface="League Spartan" charset="0"/>
                  <a:cs typeface="Poppins" pitchFamily="2" charset="77"/>
                </a:rPr>
                <a:t> </a:t>
              </a:r>
              <a:r>
                <a:rPr lang="el-GR" sz="2800" dirty="0">
                  <a:solidFill>
                    <a:srgbClr val="F16924"/>
                  </a:solidFill>
                  <a:ea typeface="League Spartan" charset="0"/>
                  <a:cs typeface="Poppins" pitchFamily="2" charset="77"/>
                </a:rPr>
                <a:t>λες</a:t>
              </a:r>
              <a:r>
                <a:rPr lang="en-GB" sz="2800" dirty="0">
                  <a:solidFill>
                    <a:srgbClr val="F16924"/>
                  </a:solidFill>
                  <a:ea typeface="League Spartan" charset="0"/>
                  <a:cs typeface="Poppins" pitchFamily="2" charset="77"/>
                </a:rPr>
                <a:t>!</a:t>
              </a:r>
            </a:p>
          </p:txBody>
        </p:sp>
        <p:sp>
          <p:nvSpPr>
            <p:cNvPr id="29" name="Subtitle 2">
              <a:extLst>
                <a:ext uri="{FF2B5EF4-FFF2-40B4-BE49-F238E27FC236}">
                  <a16:creationId xmlns:a16="http://schemas.microsoft.com/office/drawing/2014/main" id="{4B90D1A1-14E0-C37F-F21A-35BC010CA02C}"/>
                </a:ext>
              </a:extLst>
            </p:cNvPr>
            <p:cNvSpPr txBox="1">
              <a:spLocks/>
            </p:cNvSpPr>
            <p:nvPr/>
          </p:nvSpPr>
          <p:spPr>
            <a:xfrm>
              <a:off x="4884758" y="1778161"/>
              <a:ext cx="1833109" cy="34283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4000" b="1" dirty="0">
                  <a:solidFill>
                    <a:srgbClr val="B41F7A"/>
                  </a:solidFill>
                  <a:latin typeface="+mn-lt"/>
                  <a:ea typeface="Open Sans Light" panose="020B0306030504020204" pitchFamily="34" charset="0"/>
                  <a:cs typeface="Open Sans Light" panose="020B0306030504020204" pitchFamily="34" charset="0"/>
                </a:rPr>
                <a:t>93%</a:t>
              </a:r>
            </a:p>
          </p:txBody>
        </p:sp>
        <p:sp>
          <p:nvSpPr>
            <p:cNvPr id="30" name="TextBox 55">
              <a:extLst>
                <a:ext uri="{FF2B5EF4-FFF2-40B4-BE49-F238E27FC236}">
                  <a16:creationId xmlns:a16="http://schemas.microsoft.com/office/drawing/2014/main" id="{53BF4FA9-FD72-B5C9-F1C5-0B5822EB6D61}"/>
                </a:ext>
              </a:extLst>
            </p:cNvPr>
            <p:cNvSpPr txBox="1"/>
            <p:nvPr/>
          </p:nvSpPr>
          <p:spPr>
            <a:xfrm>
              <a:off x="5230602" y="2033263"/>
              <a:ext cx="1646555" cy="455670"/>
            </a:xfrm>
            <a:prstGeom prst="rect">
              <a:avLst/>
            </a:prstGeom>
            <a:noFill/>
          </p:spPr>
          <p:txBody>
            <a:bodyPr wrap="none" rtlCol="0" anchor="ctr" anchorCtr="0">
              <a:spAutoFit/>
            </a:bodyPr>
            <a:lstStyle/>
            <a:p>
              <a:pPr algn="r"/>
              <a:r>
                <a:rPr lang="en-GB" sz="2800" dirty="0" err="1">
                  <a:solidFill>
                    <a:srgbClr val="B41F7A"/>
                  </a:solidFill>
                  <a:ea typeface="League Spartan" charset="0"/>
                  <a:cs typeface="Poppins" pitchFamily="2" charset="77"/>
                </a:rPr>
                <a:t>Πώς</a:t>
              </a:r>
              <a:r>
                <a:rPr lang="en-GB" sz="2800" dirty="0">
                  <a:solidFill>
                    <a:srgbClr val="B41F7A"/>
                  </a:solidFill>
                  <a:ea typeface="League Spartan" charset="0"/>
                  <a:cs typeface="Poppins" pitchFamily="2" charset="77"/>
                </a:rPr>
                <a:t> </a:t>
              </a:r>
              <a:r>
                <a:rPr lang="en-GB" sz="2800" dirty="0" err="1">
                  <a:solidFill>
                    <a:srgbClr val="B41F7A"/>
                  </a:solidFill>
                  <a:ea typeface="League Spartan" charset="0"/>
                  <a:cs typeface="Poppins" pitchFamily="2" charset="77"/>
                </a:rPr>
                <a:t>το</a:t>
              </a:r>
              <a:r>
                <a:rPr lang="el-GR" sz="2800" dirty="0">
                  <a:solidFill>
                    <a:srgbClr val="B41F7A"/>
                  </a:solidFill>
                  <a:ea typeface="League Spartan" charset="0"/>
                  <a:cs typeface="Poppins" pitchFamily="2" charset="77"/>
                </a:rPr>
                <a:t> λες</a:t>
              </a:r>
              <a:r>
                <a:rPr lang="en-GB" sz="2800" dirty="0">
                  <a:solidFill>
                    <a:srgbClr val="B41F7A"/>
                  </a:solidFill>
                  <a:ea typeface="League Spartan" charset="0"/>
                  <a:cs typeface="Poppins" pitchFamily="2" charset="77"/>
                </a:rPr>
                <a:t>!</a:t>
              </a:r>
            </a:p>
          </p:txBody>
        </p:sp>
      </p:grpSp>
      <p:sp>
        <p:nvSpPr>
          <p:cNvPr id="31" name="TextBox 30">
            <a:extLst>
              <a:ext uri="{FF2B5EF4-FFF2-40B4-BE49-F238E27FC236}">
                <a16:creationId xmlns:a16="http://schemas.microsoft.com/office/drawing/2014/main" id="{66BA4FDF-94A6-5639-F2E9-B3BB8C0E4F42}"/>
              </a:ext>
            </a:extLst>
          </p:cNvPr>
          <p:cNvSpPr txBox="1"/>
          <p:nvPr/>
        </p:nvSpPr>
        <p:spPr>
          <a:xfrm>
            <a:off x="4381821" y="5599824"/>
            <a:ext cx="7606979" cy="523220"/>
          </a:xfrm>
          <a:prstGeom prst="rect">
            <a:avLst/>
          </a:prstGeom>
          <a:noFill/>
        </p:spPr>
        <p:txBody>
          <a:bodyPr wrap="square" rtlCol="0">
            <a:spAutoFit/>
          </a:bodyPr>
          <a:lstStyle/>
          <a:p>
            <a:r>
              <a:rPr lang="en-US" sz="1400" b="1" dirty="0">
                <a:solidFill>
                  <a:srgbClr val="B41F7A"/>
                </a:solidFill>
              </a:rPr>
              <a:t>Πηγή: 2022:</a:t>
            </a:r>
          </a:p>
          <a:p>
            <a:r>
              <a:rPr lang="en-US" sz="1400" dirty="0">
                <a:solidFill>
                  <a:srgbClr val="B41F7A"/>
                </a:solidFill>
              </a:rPr>
              <a:t> https://www.indeed.com/career-advice/career-development/importance-of-business-communication</a:t>
            </a:r>
          </a:p>
        </p:txBody>
      </p:sp>
    </p:spTree>
    <p:extLst>
      <p:ext uri="{BB962C8B-B14F-4D97-AF65-F5344CB8AC3E}">
        <p14:creationId xmlns:p14="http://schemas.microsoft.com/office/powerpoint/2010/main" val="291893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848348" y="820529"/>
            <a:ext cx="3984914" cy="1085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ΘΑ ΒΙΏΣΟΥΝ </a:t>
            </a:r>
          </a:p>
          <a:p>
            <a:pPr algn="l">
              <a:lnSpc>
                <a:spcPts val="2280"/>
              </a:lnSpc>
              <a:spcBef>
                <a:spcPts val="0"/>
              </a:spcBef>
            </a:pPr>
            <a:r>
              <a:rPr lang="en-US" sz="2200" dirty="0">
                <a:solidFill>
                  <a:srgbClr val="595959"/>
                </a:solidFill>
              </a:rPr>
              <a:t>Η εταιρεία σας θα αντιμετωπίσει μια κρίση - και αρκετές με την πάροδο του χρόνου</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31029" y="2965934"/>
            <a:ext cx="3984914" cy="1157102"/>
          </a:xfrm>
        </p:spPr>
        <p:txBody>
          <a:bodyPr>
            <a:noAutofit/>
          </a:bodyPr>
          <a:lstStyle/>
          <a:p>
            <a:pPr>
              <a:lnSpc>
                <a:spcPts val="2280"/>
              </a:lnSpc>
              <a:spcBef>
                <a:spcPts val="0"/>
              </a:spcBef>
            </a:pPr>
            <a:r>
              <a:rPr lang="en-US" sz="2200" b="1" dirty="0">
                <a:solidFill>
                  <a:srgbClr val="F16924"/>
                </a:solidFill>
              </a:rPr>
              <a:t>ΣΧΕΔΙΑΣΜΟΣ </a:t>
            </a:r>
          </a:p>
          <a:p>
            <a:pPr>
              <a:lnSpc>
                <a:spcPts val="2280"/>
              </a:lnSpc>
              <a:spcBef>
                <a:spcPts val="0"/>
              </a:spcBef>
            </a:pPr>
            <a:r>
              <a:rPr lang="en-US" sz="2200" dirty="0"/>
              <a:t>Ο προγραμματισμός αυξάνει τις πιθανότητες διαχείρισης της κρίσης</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848348" y="5071971"/>
            <a:ext cx="4139241" cy="11736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ΕΠΙΚΟΙΝΩΝΙΑ </a:t>
            </a:r>
          </a:p>
          <a:p>
            <a:pPr algn="l">
              <a:lnSpc>
                <a:spcPts val="2280"/>
              </a:lnSpc>
              <a:spcBef>
                <a:spcPts val="0"/>
              </a:spcBef>
            </a:pPr>
            <a:r>
              <a:rPr lang="en-US" sz="2200" dirty="0">
                <a:solidFill>
                  <a:srgbClr val="595959"/>
                </a:solidFill>
              </a:rPr>
              <a:t>Η επικοινωνία με τα ενδιαφερόμενα μέρη βελτιώνει την ικανότητά σας να διαχειριστείτε την κρίση και να ανακάμψετε από αυτήν.</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76057" y="521641"/>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Σημασία της επικοινωνίας σε κρίση</a:t>
            </a:r>
          </a:p>
        </p:txBody>
      </p:sp>
      <p:sp>
        <p:nvSpPr>
          <p:cNvPr id="215" name="Rectangle 214">
            <a:extLst>
              <a:ext uri="{FF2B5EF4-FFF2-40B4-BE49-F238E27FC236}">
                <a16:creationId xmlns:a16="http://schemas.microsoft.com/office/drawing/2014/main" id="{13AFE945-1351-4152-C7FB-365CFAADD6FC}"/>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Icon&#10;&#10;Description automatically generated">
            <a:extLst>
              <a:ext uri="{FF2B5EF4-FFF2-40B4-BE49-F238E27FC236}">
                <a16:creationId xmlns:a16="http://schemas.microsoft.com/office/drawing/2014/main" id="{ED827608-8BEA-2849-C9B3-1358FD68C059}"/>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149134" y="2637782"/>
            <a:ext cx="4250484" cy="4220217"/>
          </a:xfrm>
          <a:prstGeom prst="rect">
            <a:avLst/>
          </a:prstGeom>
        </p:spPr>
      </p:pic>
    </p:spTree>
    <p:extLst>
      <p:ext uri="{BB962C8B-B14F-4D97-AF65-F5344CB8AC3E}">
        <p14:creationId xmlns:p14="http://schemas.microsoft.com/office/powerpoint/2010/main" val="238202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159908" y="837186"/>
            <a:ext cx="5578549" cy="5851667"/>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Ανάλυση των ενδιαφερομένων μερών</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Γνωρίστε με ποιους πρέπει να επικοινωνήσετε (βλ. ενότητα Ανάλυση ενδιαφερόμενων μερών)</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Αποσαφήνιση αρμοδιοτήτων</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Καθορίστε με σαφήνεια ποιος μπορεί να επικοινωνεί με ποιον</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Ενδυνάμωση του λαού</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Εκπαίδευση των αρμόδιων ατόμων στη στρατηγική επικοινωνίας</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Προετοιμάστε τα υλικά</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Ενημερώστε εκ των προτέρων τις σχετικές πληροφορίες για την εταιρεία σας, οι οποίες ενδέχεται να είναι επίσης σημαντικές κατά τη διάρκεια της κρίσης και δημιουργήστε κιτ επικοινωνίας. </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sz="3200" dirty="0">
                <a:solidFill>
                  <a:schemeClr val="bg1"/>
                </a:solidFill>
              </a:rPr>
              <a:t>Προετοιμαστείτε για επικοινωνία </a:t>
            </a:r>
            <a:r>
              <a:rPr lang="en-GB" sz="3200" b="1" dirty="0">
                <a:solidFill>
                  <a:schemeClr val="bg1"/>
                </a:solidFill>
              </a:rPr>
              <a:t>ΠΡΙΝ </a:t>
            </a:r>
            <a:r>
              <a:rPr lang="en-GB" sz="3200" dirty="0">
                <a:solidFill>
                  <a:schemeClr val="bg1"/>
                </a:solidFill>
              </a:rPr>
              <a:t>από μια κρίση</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670330"/>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08382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4564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79830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4117214"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Σε μια κρίση, η επικοινωνία με τα ενδιαφερόμενα μέρη είναι ένα εξαιρετικά σημαντικό ζήτημα. Διότι κατά τη διάρκεια του κύκλου ζωής μιας εταιρείας, η κρίση είναι σχεδόν βέβαιο ότι θα εμφανιστεί. Μια εταιρεία πρέπει οπωσδήποτε να προετοιμαστεί πριν από μια κρίση.</a:t>
            </a:r>
          </a:p>
          <a:p>
            <a:pPr marL="12700" indent="-12700"/>
            <a:r>
              <a:rPr lang="en-US" sz="2000" dirty="0">
                <a:solidFill>
                  <a:schemeClr val="bg1"/>
                </a:solidFill>
              </a:rPr>
              <a:t> </a:t>
            </a:r>
          </a:p>
          <a:p>
            <a:pPr marL="12700" indent="-12700"/>
            <a:r>
              <a:rPr lang="en-US" sz="2000" dirty="0">
                <a:solidFill>
                  <a:schemeClr val="bg1"/>
                </a:solidFill>
              </a:rPr>
              <a:t>ΚΑΙ: Χτίστε εκ των προτέρων μια "Τράπεζα Καλής Θέλησης" με θετικούς ενδιαφερόμενους.</a:t>
            </a: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274828"/>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59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6107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6160847" y="406400"/>
            <a:ext cx="5624753"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Δημιουργήστε ένα σχέδιο επικοινωνίας ΑΝΕΞΑΡΤΗΤΟ αλλά ΕΝΣΩΜΑΤΩΜΕΝΟ με τα επιχειρησιακά και επιχειρησιακά σχέδια και τα σχέδια συνέχειας του </a:t>
            </a:r>
            <a:r>
              <a:rPr lang="en-US" dirty="0" err="1">
                <a:solidFill>
                  <a:schemeClr val="bg1"/>
                </a:solidFill>
              </a:rPr>
              <a:t>οργανισμού.</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5" y="282511"/>
            <a:ext cx="5437049"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Προετοιμαστείτε για επικοινωνία </a:t>
            </a:r>
            <a:r>
              <a:rPr lang="en-GB" b="1" dirty="0">
                <a:solidFill>
                  <a:schemeClr val="bg1"/>
                </a:solidFill>
              </a:rPr>
              <a:t>ΠΡΙΝ </a:t>
            </a:r>
            <a:r>
              <a:rPr lang="en-GB" dirty="0">
                <a:solidFill>
                  <a:schemeClr val="bg1"/>
                </a:solidFill>
              </a:rPr>
              <a:t>από μια κρίση</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424072" y="858511"/>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25" name="Group 124">
            <a:extLst>
              <a:ext uri="{FF2B5EF4-FFF2-40B4-BE49-F238E27FC236}">
                <a16:creationId xmlns:a16="http://schemas.microsoft.com/office/drawing/2014/main" id="{D59F4555-67E3-BEC3-8307-83F8DD3F8604}"/>
              </a:ext>
            </a:extLst>
          </p:cNvPr>
          <p:cNvGrpSpPr/>
          <p:nvPr/>
        </p:nvGrpSpPr>
        <p:grpSpPr>
          <a:xfrm>
            <a:off x="704942" y="2001960"/>
            <a:ext cx="10652423" cy="4674793"/>
            <a:chOff x="700047" y="2156480"/>
            <a:chExt cx="10961127" cy="4810267"/>
          </a:xfrm>
        </p:grpSpPr>
        <p:cxnSp>
          <p:nvCxnSpPr>
            <p:cNvPr id="60" name="Straight Connector 59">
              <a:extLst>
                <a:ext uri="{FF2B5EF4-FFF2-40B4-BE49-F238E27FC236}">
                  <a16:creationId xmlns:a16="http://schemas.microsoft.com/office/drawing/2014/main" id="{2BACD4A3-70E1-AE2F-A73B-1B767DED7A71}"/>
                </a:ext>
              </a:extLst>
            </p:cNvPr>
            <p:cNvCxnSpPr/>
            <p:nvPr/>
          </p:nvCxnSpPr>
          <p:spPr>
            <a:xfrm>
              <a:off x="6795806" y="2959036"/>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D557A5-5A12-BF08-FF4C-0D2FD1116128}"/>
                </a:ext>
              </a:extLst>
            </p:cNvPr>
            <p:cNvCxnSpPr>
              <a:cxnSpLocks/>
            </p:cNvCxnSpPr>
            <p:nvPr/>
          </p:nvCxnSpPr>
          <p:spPr>
            <a:xfrm flipV="1">
              <a:off x="7557934" y="4450304"/>
              <a:ext cx="1052898" cy="3904"/>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60D10B-DDCB-508B-1D56-9AC8082A1EEE}"/>
                </a:ext>
              </a:extLst>
            </p:cNvPr>
            <p:cNvCxnSpPr>
              <a:cxnSpLocks/>
            </p:cNvCxnSpPr>
            <p:nvPr/>
          </p:nvCxnSpPr>
          <p:spPr>
            <a:xfrm>
              <a:off x="6424851" y="5943390"/>
              <a:ext cx="1438909"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3" name="Freeform 400">
              <a:extLst>
                <a:ext uri="{FF2B5EF4-FFF2-40B4-BE49-F238E27FC236}">
                  <a16:creationId xmlns:a16="http://schemas.microsoft.com/office/drawing/2014/main" id="{8AE71028-54A9-2DB2-951B-578B3A9B1160}"/>
                </a:ext>
              </a:extLst>
            </p:cNvPr>
            <p:cNvSpPr>
              <a:spLocks noChangeArrowheads="1"/>
            </p:cNvSpPr>
            <p:nvPr/>
          </p:nvSpPr>
          <p:spPr bwMode="auto">
            <a:xfrm rot="10800000">
              <a:off x="5939856" y="4461815"/>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4" name="Freeform 400">
              <a:extLst>
                <a:ext uri="{FF2B5EF4-FFF2-40B4-BE49-F238E27FC236}">
                  <a16:creationId xmlns:a16="http://schemas.microsoft.com/office/drawing/2014/main" id="{F203C847-EE0D-F1DF-C119-397114516B59}"/>
                </a:ext>
              </a:extLst>
            </p:cNvPr>
            <p:cNvSpPr>
              <a:spLocks noChangeArrowheads="1"/>
            </p:cNvSpPr>
            <p:nvPr/>
          </p:nvSpPr>
          <p:spPr bwMode="auto">
            <a:xfrm rot="18000000">
              <a:off x="3659853" y="3450953"/>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5" name="Freeform 400">
              <a:extLst>
                <a:ext uri="{FF2B5EF4-FFF2-40B4-BE49-F238E27FC236}">
                  <a16:creationId xmlns:a16="http://schemas.microsoft.com/office/drawing/2014/main" id="{C27D637E-D86E-8794-B9FF-B6728DAF4E8D}"/>
                </a:ext>
              </a:extLst>
            </p:cNvPr>
            <p:cNvSpPr>
              <a:spLocks noChangeArrowheads="1"/>
            </p:cNvSpPr>
            <p:nvPr/>
          </p:nvSpPr>
          <p:spPr bwMode="auto">
            <a:xfrm rot="3600000">
              <a:off x="5669611" y="1990698"/>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endParaRPr lang="es-MX" sz="2200" dirty="0">
                <a:latin typeface="Calibri" panose="020F0502020204030204" pitchFamily="34" charset="0"/>
                <a:cs typeface="Calibri" panose="020F0502020204030204" pitchFamily="34" charset="0"/>
              </a:endParaRPr>
            </a:p>
          </p:txBody>
        </p:sp>
        <p:sp>
          <p:nvSpPr>
            <p:cNvPr id="66" name="Freeform 394">
              <a:extLst>
                <a:ext uri="{FF2B5EF4-FFF2-40B4-BE49-F238E27FC236}">
                  <a16:creationId xmlns:a16="http://schemas.microsoft.com/office/drawing/2014/main" id="{1D4393A1-2CC7-A04C-7091-4FABEB570FA6}"/>
                </a:ext>
              </a:extLst>
            </p:cNvPr>
            <p:cNvSpPr>
              <a:spLocks noChangeArrowheads="1"/>
            </p:cNvSpPr>
            <p:nvPr/>
          </p:nvSpPr>
          <p:spPr bwMode="auto">
            <a:xfrm>
              <a:off x="5905529" y="3485138"/>
              <a:ext cx="2283756" cy="1898082"/>
            </a:xfrm>
            <a:custGeom>
              <a:avLst/>
              <a:gdLst>
                <a:gd name="T0" fmla="*/ 0 w 4987"/>
                <a:gd name="T1" fmla="*/ 2050 h 4147"/>
                <a:gd name="T2" fmla="*/ 0 w 4987"/>
                <a:gd name="T3" fmla="*/ 2050 h 4147"/>
                <a:gd name="T4" fmla="*/ 2474 w 4987"/>
                <a:gd name="T5" fmla="*/ 3504 h 4147"/>
                <a:gd name="T6" fmla="*/ 4977 w 4987"/>
                <a:gd name="T7" fmla="*/ 2086 h 4147"/>
                <a:gd name="T8" fmla="*/ 4977 w 4987"/>
                <a:gd name="T9" fmla="*/ 2086 h 4147"/>
                <a:gd name="T10" fmla="*/ 2492 w 4987"/>
                <a:gd name="T11" fmla="*/ 632 h 4147"/>
                <a:gd name="T12" fmla="*/ 0 w 4987"/>
                <a:gd name="T13" fmla="*/ 2050 h 4147"/>
              </a:gdLst>
              <a:ahLst/>
              <a:cxnLst>
                <a:cxn ang="0">
                  <a:pos x="T0" y="T1"/>
                </a:cxn>
                <a:cxn ang="0">
                  <a:pos x="T2" y="T3"/>
                </a:cxn>
                <a:cxn ang="0">
                  <a:pos x="T4" y="T5"/>
                </a:cxn>
                <a:cxn ang="0">
                  <a:pos x="T6" y="T7"/>
                </a:cxn>
                <a:cxn ang="0">
                  <a:pos x="T8" y="T9"/>
                </a:cxn>
                <a:cxn ang="0">
                  <a:pos x="T10" y="T11"/>
                </a:cxn>
                <a:cxn ang="0">
                  <a:pos x="T12" y="T13"/>
                </a:cxn>
              </a:cxnLst>
              <a:rect l="0" t="0" r="r" b="b"/>
              <a:pathLst>
                <a:path w="4987" h="4147">
                  <a:moveTo>
                    <a:pt x="0" y="2050"/>
                  </a:moveTo>
                  <a:lnTo>
                    <a:pt x="0" y="2050"/>
                  </a:lnTo>
                  <a:cubicBezTo>
                    <a:pt x="2474" y="3504"/>
                    <a:pt x="2474" y="3504"/>
                    <a:pt x="2474" y="3504"/>
                  </a:cubicBezTo>
                  <a:cubicBezTo>
                    <a:pt x="3577" y="4146"/>
                    <a:pt x="4968" y="3360"/>
                    <a:pt x="4977" y="2086"/>
                  </a:cubicBezTo>
                  <a:lnTo>
                    <a:pt x="4977" y="2086"/>
                  </a:lnTo>
                  <a:cubicBezTo>
                    <a:pt x="4986" y="803"/>
                    <a:pt x="3604" y="0"/>
                    <a:pt x="2492" y="632"/>
                  </a:cubicBezTo>
                  <a:cubicBezTo>
                    <a:pt x="0" y="2050"/>
                    <a:pt x="0" y="2050"/>
                    <a:pt x="0" y="2050"/>
                  </a:cubicBezTo>
                </a:path>
              </a:pathLst>
            </a:custGeom>
            <a:solidFill>
              <a:srgbClr val="7F1C58"/>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7" name="Freeform 397">
              <a:extLst>
                <a:ext uri="{FF2B5EF4-FFF2-40B4-BE49-F238E27FC236}">
                  <a16:creationId xmlns:a16="http://schemas.microsoft.com/office/drawing/2014/main" id="{445B7913-BAD9-8B43-2120-40A44BEC35E2}"/>
                </a:ext>
              </a:extLst>
            </p:cNvPr>
            <p:cNvSpPr>
              <a:spLocks noChangeArrowheads="1"/>
            </p:cNvSpPr>
            <p:nvPr/>
          </p:nvSpPr>
          <p:spPr bwMode="auto">
            <a:xfrm>
              <a:off x="4255360" y="4441105"/>
              <a:ext cx="1647697" cy="2267603"/>
            </a:xfrm>
            <a:custGeom>
              <a:avLst/>
              <a:gdLst>
                <a:gd name="T0" fmla="*/ 3588 w 3598"/>
                <a:gd name="T1" fmla="*/ 0 h 4952"/>
                <a:gd name="T2" fmla="*/ 3588 w 3598"/>
                <a:gd name="T3" fmla="*/ 0 h 4952"/>
                <a:gd name="T4" fmla="*/ 1103 w 3598"/>
                <a:gd name="T5" fmla="*/ 1445 h 4952"/>
                <a:gd name="T6" fmla="*/ 1103 w 3598"/>
                <a:gd name="T7" fmla="*/ 4319 h 4952"/>
                <a:gd name="T8" fmla="*/ 1103 w 3598"/>
                <a:gd name="T9" fmla="*/ 4319 h 4952"/>
                <a:gd name="T10" fmla="*/ 3597 w 3598"/>
                <a:gd name="T11" fmla="*/ 2873 h 4952"/>
                <a:gd name="T12" fmla="*/ 3588 w 3598"/>
                <a:gd name="T13" fmla="*/ 0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88" y="0"/>
                  </a:moveTo>
                  <a:lnTo>
                    <a:pt x="3588" y="0"/>
                  </a:lnTo>
                  <a:cubicBezTo>
                    <a:pt x="1103" y="1445"/>
                    <a:pt x="1103" y="1445"/>
                    <a:pt x="1103" y="1445"/>
                  </a:cubicBezTo>
                  <a:cubicBezTo>
                    <a:pt x="0" y="2087"/>
                    <a:pt x="0" y="3677"/>
                    <a:pt x="1103" y="4319"/>
                  </a:cubicBezTo>
                  <a:lnTo>
                    <a:pt x="1103" y="4319"/>
                  </a:lnTo>
                  <a:cubicBezTo>
                    <a:pt x="2214" y="4951"/>
                    <a:pt x="3597" y="4147"/>
                    <a:pt x="3597" y="2873"/>
                  </a:cubicBezTo>
                  <a:cubicBezTo>
                    <a:pt x="3588" y="0"/>
                    <a:pt x="3588" y="0"/>
                    <a:pt x="3588" y="0"/>
                  </a:cubicBezTo>
                </a:path>
              </a:pathLst>
            </a:custGeom>
            <a:solidFill>
              <a:srgbClr val="EDA13E"/>
            </a:solidFill>
            <a:ln w="22680" cap="flat">
              <a:noFill/>
              <a:round/>
              <a:headEnd/>
              <a:tailEnd/>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8" name="Freeform 399">
              <a:extLst>
                <a:ext uri="{FF2B5EF4-FFF2-40B4-BE49-F238E27FC236}">
                  <a16:creationId xmlns:a16="http://schemas.microsoft.com/office/drawing/2014/main" id="{DC8D8BE4-FD34-199C-3EA1-5FAAE69F25CB}"/>
                </a:ext>
              </a:extLst>
            </p:cNvPr>
            <p:cNvSpPr>
              <a:spLocks noChangeArrowheads="1"/>
            </p:cNvSpPr>
            <p:nvPr/>
          </p:nvSpPr>
          <p:spPr bwMode="auto">
            <a:xfrm>
              <a:off x="4257832" y="2156480"/>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a:noFill/>
            </a:ln>
            <a:effectLst/>
          </p:spPr>
          <p:txBody>
            <a:bodyPr wrap="none" anchor="ctr"/>
            <a:lstStyle/>
            <a:p>
              <a:endParaRPr lang="es-MX" sz="2200">
                <a:latin typeface="Calibri" panose="020F0502020204030204" pitchFamily="34" charset="0"/>
                <a:cs typeface="Calibri" panose="020F0502020204030204" pitchFamily="34" charset="0"/>
              </a:endParaRPr>
            </a:p>
          </p:txBody>
        </p:sp>
        <p:sp>
          <p:nvSpPr>
            <p:cNvPr id="69" name="Google Shape;264;p9">
              <a:extLst>
                <a:ext uri="{FF2B5EF4-FFF2-40B4-BE49-F238E27FC236}">
                  <a16:creationId xmlns:a16="http://schemas.microsoft.com/office/drawing/2014/main" id="{2D96C5ED-E474-A071-571D-0273CA2C8C1C}"/>
                </a:ext>
              </a:extLst>
            </p:cNvPr>
            <p:cNvSpPr txBox="1"/>
            <p:nvPr/>
          </p:nvSpPr>
          <p:spPr>
            <a:xfrm>
              <a:off x="7863759" y="2796450"/>
              <a:ext cx="320622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Προετοιμαστείτε για την επικοινωνία σε περίπτωση κρίσης πριν η κρίση είναι κρίσιμη</a:t>
              </a:r>
            </a:p>
          </p:txBody>
        </p:sp>
        <p:sp>
          <p:nvSpPr>
            <p:cNvPr id="70" name="Text Placeholder 2">
              <a:extLst>
                <a:ext uri="{FF2B5EF4-FFF2-40B4-BE49-F238E27FC236}">
                  <a16:creationId xmlns:a16="http://schemas.microsoft.com/office/drawing/2014/main" id="{10213E99-F594-C43A-1629-3757E55C1144}"/>
                </a:ext>
              </a:extLst>
            </p:cNvPr>
            <p:cNvSpPr txBox="1">
              <a:spLocks/>
            </p:cNvSpPr>
            <p:nvPr/>
          </p:nvSpPr>
          <p:spPr>
            <a:xfrm>
              <a:off x="6514371" y="2589528"/>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grpSp>
          <p:nvGrpSpPr>
            <p:cNvPr id="71" name="Graphic 3">
              <a:extLst>
                <a:ext uri="{FF2B5EF4-FFF2-40B4-BE49-F238E27FC236}">
                  <a16:creationId xmlns:a16="http://schemas.microsoft.com/office/drawing/2014/main" id="{286854FC-D95D-324F-AE78-539AF6E51275}"/>
                </a:ext>
              </a:extLst>
            </p:cNvPr>
            <p:cNvGrpSpPr/>
            <p:nvPr/>
          </p:nvGrpSpPr>
          <p:grpSpPr>
            <a:xfrm>
              <a:off x="6062744" y="3189495"/>
              <a:ext cx="704267" cy="702372"/>
              <a:chOff x="2489340" y="369316"/>
              <a:chExt cx="1020309" cy="1017564"/>
            </a:xfrm>
            <a:solidFill>
              <a:schemeClr val="bg1"/>
            </a:solidFill>
          </p:grpSpPr>
          <p:grpSp>
            <p:nvGrpSpPr>
              <p:cNvPr id="72" name="Graphic 3">
                <a:extLst>
                  <a:ext uri="{FF2B5EF4-FFF2-40B4-BE49-F238E27FC236}">
                    <a16:creationId xmlns:a16="http://schemas.microsoft.com/office/drawing/2014/main" id="{8F15D959-0444-2B4B-06F8-5EF4F635222B}"/>
                  </a:ext>
                </a:extLst>
              </p:cNvPr>
              <p:cNvGrpSpPr/>
              <p:nvPr/>
            </p:nvGrpSpPr>
            <p:grpSpPr>
              <a:xfrm>
                <a:off x="2489340" y="369316"/>
                <a:ext cx="1020309" cy="1017564"/>
                <a:chOff x="2489340" y="369316"/>
                <a:chExt cx="1020309" cy="1017564"/>
              </a:xfrm>
              <a:grpFill/>
            </p:grpSpPr>
            <p:sp>
              <p:nvSpPr>
                <p:cNvPr id="74" name="Freeform 73">
                  <a:extLst>
                    <a:ext uri="{FF2B5EF4-FFF2-40B4-BE49-F238E27FC236}">
                      <a16:creationId xmlns:a16="http://schemas.microsoft.com/office/drawing/2014/main" id="{7F5A26C3-3B1D-578C-9868-38CDCB6B3FF6}"/>
                    </a:ext>
                  </a:extLst>
                </p:cNvPr>
                <p:cNvSpPr/>
                <p:nvPr/>
              </p:nvSpPr>
              <p:spPr>
                <a:xfrm>
                  <a:off x="2489340" y="369316"/>
                  <a:ext cx="1020309" cy="1017564"/>
                </a:xfrm>
                <a:custGeom>
                  <a:avLst/>
                  <a:gdLst>
                    <a:gd name="connsiteX0" fmla="*/ 896885 w 1020309"/>
                    <a:gd name="connsiteY0" fmla="*/ 677462 h 1017564"/>
                    <a:gd name="connsiteX1" fmla="*/ 874943 w 1020309"/>
                    <a:gd name="connsiteY1" fmla="*/ 677462 h 1017564"/>
                    <a:gd name="connsiteX2" fmla="*/ 839287 w 1020309"/>
                    <a:gd name="connsiteY2" fmla="*/ 595179 h 1017564"/>
                    <a:gd name="connsiteX3" fmla="*/ 729576 w 1020309"/>
                    <a:gd name="connsiteY3" fmla="*/ 523868 h 1017564"/>
                    <a:gd name="connsiteX4" fmla="*/ 641808 w 1020309"/>
                    <a:gd name="connsiteY4" fmla="*/ 523868 h 1017564"/>
                    <a:gd name="connsiteX5" fmla="*/ 641808 w 1020309"/>
                    <a:gd name="connsiteY5" fmla="*/ 337360 h 1017564"/>
                    <a:gd name="connsiteX6" fmla="*/ 625351 w 1020309"/>
                    <a:gd name="connsiteY6" fmla="*/ 320903 h 1017564"/>
                    <a:gd name="connsiteX7" fmla="*/ 534840 w 1020309"/>
                    <a:gd name="connsiteY7" fmla="*/ 320903 h 1017564"/>
                    <a:gd name="connsiteX8" fmla="*/ 397701 w 1020309"/>
                    <a:gd name="connsiteY8" fmla="*/ 213936 h 1017564"/>
                    <a:gd name="connsiteX9" fmla="*/ 438843 w 1020309"/>
                    <a:gd name="connsiteY9" fmla="*/ 117939 h 1017564"/>
                    <a:gd name="connsiteX10" fmla="*/ 320904 w 1020309"/>
                    <a:gd name="connsiteY10" fmla="*/ 0 h 1017564"/>
                    <a:gd name="connsiteX11" fmla="*/ 202965 w 1020309"/>
                    <a:gd name="connsiteY11" fmla="*/ 117939 h 1017564"/>
                    <a:gd name="connsiteX12" fmla="*/ 244107 w 1020309"/>
                    <a:gd name="connsiteY12" fmla="*/ 213936 h 1017564"/>
                    <a:gd name="connsiteX13" fmla="*/ 106968 w 1020309"/>
                    <a:gd name="connsiteY13" fmla="*/ 320903 h 1017564"/>
                    <a:gd name="connsiteX14" fmla="*/ 16457 w 1020309"/>
                    <a:gd name="connsiteY14" fmla="*/ 320903 h 1017564"/>
                    <a:gd name="connsiteX15" fmla="*/ 0 w 1020309"/>
                    <a:gd name="connsiteY15" fmla="*/ 337360 h 1017564"/>
                    <a:gd name="connsiteX16" fmla="*/ 0 w 1020309"/>
                    <a:gd name="connsiteY16" fmla="*/ 880427 h 1017564"/>
                    <a:gd name="connsiteX17" fmla="*/ 16457 w 1020309"/>
                    <a:gd name="connsiteY17" fmla="*/ 896883 h 1017564"/>
                    <a:gd name="connsiteX18" fmla="*/ 32913 w 1020309"/>
                    <a:gd name="connsiteY18" fmla="*/ 896883 h 1017564"/>
                    <a:gd name="connsiteX19" fmla="*/ 32913 w 1020309"/>
                    <a:gd name="connsiteY19" fmla="*/ 913340 h 1017564"/>
                    <a:gd name="connsiteX20" fmla="*/ 85026 w 1020309"/>
                    <a:gd name="connsiteY20" fmla="*/ 965452 h 1017564"/>
                    <a:gd name="connsiteX21" fmla="*/ 183765 w 1020309"/>
                    <a:gd name="connsiteY21" fmla="*/ 965452 h 1017564"/>
                    <a:gd name="connsiteX22" fmla="*/ 271534 w 1020309"/>
                    <a:gd name="connsiteY22" fmla="*/ 1017565 h 1017564"/>
                    <a:gd name="connsiteX23" fmla="*/ 359303 w 1020309"/>
                    <a:gd name="connsiteY23" fmla="*/ 965452 h 1017564"/>
                    <a:gd name="connsiteX24" fmla="*/ 726833 w 1020309"/>
                    <a:gd name="connsiteY24" fmla="*/ 965452 h 1017564"/>
                    <a:gd name="connsiteX25" fmla="*/ 814602 w 1020309"/>
                    <a:gd name="connsiteY25" fmla="*/ 1017565 h 1017564"/>
                    <a:gd name="connsiteX26" fmla="*/ 902371 w 1020309"/>
                    <a:gd name="connsiteY26" fmla="*/ 965452 h 1017564"/>
                    <a:gd name="connsiteX27" fmla="*/ 968197 w 1020309"/>
                    <a:gd name="connsiteY27" fmla="*/ 965452 h 1017564"/>
                    <a:gd name="connsiteX28" fmla="*/ 1020309 w 1020309"/>
                    <a:gd name="connsiteY28" fmla="*/ 913340 h 1017564"/>
                    <a:gd name="connsiteX29" fmla="*/ 1020309 w 1020309"/>
                    <a:gd name="connsiteY29" fmla="*/ 795401 h 1017564"/>
                    <a:gd name="connsiteX30" fmla="*/ 896885 w 1020309"/>
                    <a:gd name="connsiteY30" fmla="*/ 677462 h 1017564"/>
                    <a:gd name="connsiteX31" fmla="*/ 896885 w 1020309"/>
                    <a:gd name="connsiteY31" fmla="*/ 677462 h 1017564"/>
                    <a:gd name="connsiteX32" fmla="*/ 710377 w 1020309"/>
                    <a:gd name="connsiteY32" fmla="*/ 559524 h 1017564"/>
                    <a:gd name="connsiteX33" fmla="*/ 729576 w 1020309"/>
                    <a:gd name="connsiteY33" fmla="*/ 559524 h 1017564"/>
                    <a:gd name="connsiteX34" fmla="*/ 806374 w 1020309"/>
                    <a:gd name="connsiteY34" fmla="*/ 608893 h 1017564"/>
                    <a:gd name="connsiteX35" fmla="*/ 836544 w 1020309"/>
                    <a:gd name="connsiteY35" fmla="*/ 677462 h 1017564"/>
                    <a:gd name="connsiteX36" fmla="*/ 726833 w 1020309"/>
                    <a:gd name="connsiteY36" fmla="*/ 677462 h 1017564"/>
                    <a:gd name="connsiteX37" fmla="*/ 710377 w 1020309"/>
                    <a:gd name="connsiteY37" fmla="*/ 661006 h 1017564"/>
                    <a:gd name="connsiteX38" fmla="*/ 710377 w 1020309"/>
                    <a:gd name="connsiteY38" fmla="*/ 559524 h 1017564"/>
                    <a:gd name="connsiteX39" fmla="*/ 540325 w 1020309"/>
                    <a:gd name="connsiteY39" fmla="*/ 438842 h 1017564"/>
                    <a:gd name="connsiteX40" fmla="*/ 455300 w 1020309"/>
                    <a:gd name="connsiteY40" fmla="*/ 438842 h 1017564"/>
                    <a:gd name="connsiteX41" fmla="*/ 444328 w 1020309"/>
                    <a:gd name="connsiteY41" fmla="*/ 353816 h 1017564"/>
                    <a:gd name="connsiteX42" fmla="*/ 515640 w 1020309"/>
                    <a:gd name="connsiteY42" fmla="*/ 353816 h 1017564"/>
                    <a:gd name="connsiteX43" fmla="*/ 540325 w 1020309"/>
                    <a:gd name="connsiteY43" fmla="*/ 438842 h 1017564"/>
                    <a:gd name="connsiteX44" fmla="*/ 540325 w 1020309"/>
                    <a:gd name="connsiteY44" fmla="*/ 438842 h 1017564"/>
                    <a:gd name="connsiteX45" fmla="*/ 340103 w 1020309"/>
                    <a:gd name="connsiteY45" fmla="*/ 559524 h 1017564"/>
                    <a:gd name="connsiteX46" fmla="*/ 340103 w 1020309"/>
                    <a:gd name="connsiteY46" fmla="*/ 474498 h 1017564"/>
                    <a:gd name="connsiteX47" fmla="*/ 425129 w 1020309"/>
                    <a:gd name="connsiteY47" fmla="*/ 474498 h 1017564"/>
                    <a:gd name="connsiteX48" fmla="*/ 414158 w 1020309"/>
                    <a:gd name="connsiteY48" fmla="*/ 559524 h 1017564"/>
                    <a:gd name="connsiteX49" fmla="*/ 340103 w 1020309"/>
                    <a:gd name="connsiteY49" fmla="*/ 559524 h 1017564"/>
                    <a:gd name="connsiteX50" fmla="*/ 400444 w 1020309"/>
                    <a:gd name="connsiteY50" fmla="*/ 592437 h 1017564"/>
                    <a:gd name="connsiteX51" fmla="*/ 337360 w 1020309"/>
                    <a:gd name="connsiteY51" fmla="*/ 674719 h 1017564"/>
                    <a:gd name="connsiteX52" fmla="*/ 337360 w 1020309"/>
                    <a:gd name="connsiteY52" fmla="*/ 592437 h 1017564"/>
                    <a:gd name="connsiteX53" fmla="*/ 400444 w 1020309"/>
                    <a:gd name="connsiteY53" fmla="*/ 592437 h 1017564"/>
                    <a:gd name="connsiteX54" fmla="*/ 340103 w 1020309"/>
                    <a:gd name="connsiteY54" fmla="*/ 438842 h 1017564"/>
                    <a:gd name="connsiteX55" fmla="*/ 340103 w 1020309"/>
                    <a:gd name="connsiteY55" fmla="*/ 353816 h 1017564"/>
                    <a:gd name="connsiteX56" fmla="*/ 414158 w 1020309"/>
                    <a:gd name="connsiteY56" fmla="*/ 353816 h 1017564"/>
                    <a:gd name="connsiteX57" fmla="*/ 425129 w 1020309"/>
                    <a:gd name="connsiteY57" fmla="*/ 438842 h 1017564"/>
                    <a:gd name="connsiteX58" fmla="*/ 340103 w 1020309"/>
                    <a:gd name="connsiteY58" fmla="*/ 438842 h 1017564"/>
                    <a:gd name="connsiteX59" fmla="*/ 436100 w 1020309"/>
                    <a:gd name="connsiteY59" fmla="*/ 592437 h 1017564"/>
                    <a:gd name="connsiteX60" fmla="*/ 493698 w 1020309"/>
                    <a:gd name="connsiteY60" fmla="*/ 592437 h 1017564"/>
                    <a:gd name="connsiteX61" fmla="*/ 400444 w 1020309"/>
                    <a:gd name="connsiteY61" fmla="*/ 661006 h 1017564"/>
                    <a:gd name="connsiteX62" fmla="*/ 436100 w 1020309"/>
                    <a:gd name="connsiteY62" fmla="*/ 592437 h 1017564"/>
                    <a:gd name="connsiteX63" fmla="*/ 436100 w 1020309"/>
                    <a:gd name="connsiteY63" fmla="*/ 592437 h 1017564"/>
                    <a:gd name="connsiteX64" fmla="*/ 447071 w 1020309"/>
                    <a:gd name="connsiteY64" fmla="*/ 559524 h 1017564"/>
                    <a:gd name="connsiteX65" fmla="*/ 458042 w 1020309"/>
                    <a:gd name="connsiteY65" fmla="*/ 474498 h 1017564"/>
                    <a:gd name="connsiteX66" fmla="*/ 543068 w 1020309"/>
                    <a:gd name="connsiteY66" fmla="*/ 474498 h 1017564"/>
                    <a:gd name="connsiteX67" fmla="*/ 518383 w 1020309"/>
                    <a:gd name="connsiteY67" fmla="*/ 559524 h 1017564"/>
                    <a:gd name="connsiteX68" fmla="*/ 447071 w 1020309"/>
                    <a:gd name="connsiteY68" fmla="*/ 559524 h 1017564"/>
                    <a:gd name="connsiteX69" fmla="*/ 496441 w 1020309"/>
                    <a:gd name="connsiteY69" fmla="*/ 320903 h 1017564"/>
                    <a:gd name="connsiteX70" fmla="*/ 438843 w 1020309"/>
                    <a:gd name="connsiteY70" fmla="*/ 320903 h 1017564"/>
                    <a:gd name="connsiteX71" fmla="*/ 405930 w 1020309"/>
                    <a:gd name="connsiteY71" fmla="*/ 252334 h 1017564"/>
                    <a:gd name="connsiteX72" fmla="*/ 496441 w 1020309"/>
                    <a:gd name="connsiteY72" fmla="*/ 320903 h 1017564"/>
                    <a:gd name="connsiteX73" fmla="*/ 496441 w 1020309"/>
                    <a:gd name="connsiteY73" fmla="*/ 320903 h 1017564"/>
                    <a:gd name="connsiteX74" fmla="*/ 400444 w 1020309"/>
                    <a:gd name="connsiteY74" fmla="*/ 320903 h 1017564"/>
                    <a:gd name="connsiteX75" fmla="*/ 337360 w 1020309"/>
                    <a:gd name="connsiteY75" fmla="*/ 320903 h 1017564"/>
                    <a:gd name="connsiteX76" fmla="*/ 337360 w 1020309"/>
                    <a:gd name="connsiteY76" fmla="*/ 293475 h 1017564"/>
                    <a:gd name="connsiteX77" fmla="*/ 364788 w 1020309"/>
                    <a:gd name="connsiteY77" fmla="*/ 260562 h 1017564"/>
                    <a:gd name="connsiteX78" fmla="*/ 400444 w 1020309"/>
                    <a:gd name="connsiteY78" fmla="*/ 320903 h 1017564"/>
                    <a:gd name="connsiteX79" fmla="*/ 400444 w 1020309"/>
                    <a:gd name="connsiteY79" fmla="*/ 320903 h 1017564"/>
                    <a:gd name="connsiteX80" fmla="*/ 235878 w 1020309"/>
                    <a:gd name="connsiteY80" fmla="*/ 117939 h 1017564"/>
                    <a:gd name="connsiteX81" fmla="*/ 320904 w 1020309"/>
                    <a:gd name="connsiteY81" fmla="*/ 32913 h 1017564"/>
                    <a:gd name="connsiteX82" fmla="*/ 405930 w 1020309"/>
                    <a:gd name="connsiteY82" fmla="*/ 117939 h 1017564"/>
                    <a:gd name="connsiteX83" fmla="*/ 356560 w 1020309"/>
                    <a:gd name="connsiteY83" fmla="*/ 213936 h 1017564"/>
                    <a:gd name="connsiteX84" fmla="*/ 356560 w 1020309"/>
                    <a:gd name="connsiteY84" fmla="*/ 213936 h 1017564"/>
                    <a:gd name="connsiteX85" fmla="*/ 320904 w 1020309"/>
                    <a:gd name="connsiteY85" fmla="*/ 260562 h 1017564"/>
                    <a:gd name="connsiteX86" fmla="*/ 285248 w 1020309"/>
                    <a:gd name="connsiteY86" fmla="*/ 213936 h 1017564"/>
                    <a:gd name="connsiteX87" fmla="*/ 285248 w 1020309"/>
                    <a:gd name="connsiteY87" fmla="*/ 213936 h 1017564"/>
                    <a:gd name="connsiteX88" fmla="*/ 235878 w 1020309"/>
                    <a:gd name="connsiteY88" fmla="*/ 117939 h 1017564"/>
                    <a:gd name="connsiteX89" fmla="*/ 235878 w 1020309"/>
                    <a:gd name="connsiteY89" fmla="*/ 117939 h 1017564"/>
                    <a:gd name="connsiteX90" fmla="*/ 277020 w 1020309"/>
                    <a:gd name="connsiteY90" fmla="*/ 260562 h 1017564"/>
                    <a:gd name="connsiteX91" fmla="*/ 304447 w 1020309"/>
                    <a:gd name="connsiteY91" fmla="*/ 293475 h 1017564"/>
                    <a:gd name="connsiteX92" fmla="*/ 304447 w 1020309"/>
                    <a:gd name="connsiteY92" fmla="*/ 320903 h 1017564"/>
                    <a:gd name="connsiteX93" fmla="*/ 241364 w 1020309"/>
                    <a:gd name="connsiteY93" fmla="*/ 320903 h 1017564"/>
                    <a:gd name="connsiteX94" fmla="*/ 277020 w 1020309"/>
                    <a:gd name="connsiteY94" fmla="*/ 260562 h 1017564"/>
                    <a:gd name="connsiteX95" fmla="*/ 277020 w 1020309"/>
                    <a:gd name="connsiteY95" fmla="*/ 260562 h 1017564"/>
                    <a:gd name="connsiteX96" fmla="*/ 233135 w 1020309"/>
                    <a:gd name="connsiteY96" fmla="*/ 559524 h 1017564"/>
                    <a:gd name="connsiteX97" fmla="*/ 222164 w 1020309"/>
                    <a:gd name="connsiteY97" fmla="*/ 474498 h 1017564"/>
                    <a:gd name="connsiteX98" fmla="*/ 307190 w 1020309"/>
                    <a:gd name="connsiteY98" fmla="*/ 474498 h 1017564"/>
                    <a:gd name="connsiteX99" fmla="*/ 307190 w 1020309"/>
                    <a:gd name="connsiteY99" fmla="*/ 559524 h 1017564"/>
                    <a:gd name="connsiteX100" fmla="*/ 233135 w 1020309"/>
                    <a:gd name="connsiteY100" fmla="*/ 559524 h 1017564"/>
                    <a:gd name="connsiteX101" fmla="*/ 304447 w 1020309"/>
                    <a:gd name="connsiteY101" fmla="*/ 592437 h 1017564"/>
                    <a:gd name="connsiteX102" fmla="*/ 304447 w 1020309"/>
                    <a:gd name="connsiteY102" fmla="*/ 674719 h 1017564"/>
                    <a:gd name="connsiteX103" fmla="*/ 241364 w 1020309"/>
                    <a:gd name="connsiteY103" fmla="*/ 592437 h 1017564"/>
                    <a:gd name="connsiteX104" fmla="*/ 304447 w 1020309"/>
                    <a:gd name="connsiteY104" fmla="*/ 592437 h 1017564"/>
                    <a:gd name="connsiteX105" fmla="*/ 205708 w 1020309"/>
                    <a:gd name="connsiteY105" fmla="*/ 592437 h 1017564"/>
                    <a:gd name="connsiteX106" fmla="*/ 238621 w 1020309"/>
                    <a:gd name="connsiteY106" fmla="*/ 661006 h 1017564"/>
                    <a:gd name="connsiteX107" fmla="*/ 145367 w 1020309"/>
                    <a:gd name="connsiteY107" fmla="*/ 592437 h 1017564"/>
                    <a:gd name="connsiteX108" fmla="*/ 205708 w 1020309"/>
                    <a:gd name="connsiteY108" fmla="*/ 592437 h 1017564"/>
                    <a:gd name="connsiteX109" fmla="*/ 126167 w 1020309"/>
                    <a:gd name="connsiteY109" fmla="*/ 559524 h 1017564"/>
                    <a:gd name="connsiteX110" fmla="*/ 101482 w 1020309"/>
                    <a:gd name="connsiteY110" fmla="*/ 474498 h 1017564"/>
                    <a:gd name="connsiteX111" fmla="*/ 186508 w 1020309"/>
                    <a:gd name="connsiteY111" fmla="*/ 474498 h 1017564"/>
                    <a:gd name="connsiteX112" fmla="*/ 197479 w 1020309"/>
                    <a:gd name="connsiteY112" fmla="*/ 559524 h 1017564"/>
                    <a:gd name="connsiteX113" fmla="*/ 126167 w 1020309"/>
                    <a:gd name="connsiteY113" fmla="*/ 559524 h 1017564"/>
                    <a:gd name="connsiteX114" fmla="*/ 219421 w 1020309"/>
                    <a:gd name="connsiteY114" fmla="*/ 438842 h 1017564"/>
                    <a:gd name="connsiteX115" fmla="*/ 230393 w 1020309"/>
                    <a:gd name="connsiteY115" fmla="*/ 353816 h 1017564"/>
                    <a:gd name="connsiteX116" fmla="*/ 304447 w 1020309"/>
                    <a:gd name="connsiteY116" fmla="*/ 353816 h 1017564"/>
                    <a:gd name="connsiteX117" fmla="*/ 304447 w 1020309"/>
                    <a:gd name="connsiteY117" fmla="*/ 438842 h 1017564"/>
                    <a:gd name="connsiteX118" fmla="*/ 219421 w 1020309"/>
                    <a:gd name="connsiteY118" fmla="*/ 438842 h 1017564"/>
                    <a:gd name="connsiteX119" fmla="*/ 241364 w 1020309"/>
                    <a:gd name="connsiteY119" fmla="*/ 252334 h 1017564"/>
                    <a:gd name="connsiteX120" fmla="*/ 208450 w 1020309"/>
                    <a:gd name="connsiteY120" fmla="*/ 320903 h 1017564"/>
                    <a:gd name="connsiteX121" fmla="*/ 150852 w 1020309"/>
                    <a:gd name="connsiteY121" fmla="*/ 320903 h 1017564"/>
                    <a:gd name="connsiteX122" fmla="*/ 241364 w 1020309"/>
                    <a:gd name="connsiteY122" fmla="*/ 252334 h 1017564"/>
                    <a:gd name="connsiteX123" fmla="*/ 241364 w 1020309"/>
                    <a:gd name="connsiteY123" fmla="*/ 252334 h 1017564"/>
                    <a:gd name="connsiteX124" fmla="*/ 126167 w 1020309"/>
                    <a:gd name="connsiteY124" fmla="*/ 353816 h 1017564"/>
                    <a:gd name="connsiteX125" fmla="*/ 197479 w 1020309"/>
                    <a:gd name="connsiteY125" fmla="*/ 353816 h 1017564"/>
                    <a:gd name="connsiteX126" fmla="*/ 186508 w 1020309"/>
                    <a:gd name="connsiteY126" fmla="*/ 438842 h 1017564"/>
                    <a:gd name="connsiteX127" fmla="*/ 101482 w 1020309"/>
                    <a:gd name="connsiteY127" fmla="*/ 438842 h 1017564"/>
                    <a:gd name="connsiteX128" fmla="*/ 126167 w 1020309"/>
                    <a:gd name="connsiteY128" fmla="*/ 353816 h 1017564"/>
                    <a:gd name="connsiteX129" fmla="*/ 126167 w 1020309"/>
                    <a:gd name="connsiteY129" fmla="*/ 353816 h 1017564"/>
                    <a:gd name="connsiteX130" fmla="*/ 32913 w 1020309"/>
                    <a:gd name="connsiteY130" fmla="*/ 353816 h 1017564"/>
                    <a:gd name="connsiteX131" fmla="*/ 87768 w 1020309"/>
                    <a:gd name="connsiteY131" fmla="*/ 353816 h 1017564"/>
                    <a:gd name="connsiteX132" fmla="*/ 65827 w 1020309"/>
                    <a:gd name="connsiteY132" fmla="*/ 455298 h 1017564"/>
                    <a:gd name="connsiteX133" fmla="*/ 320904 w 1020309"/>
                    <a:gd name="connsiteY133" fmla="*/ 710375 h 1017564"/>
                    <a:gd name="connsiteX134" fmla="*/ 575981 w 1020309"/>
                    <a:gd name="connsiteY134" fmla="*/ 455298 h 1017564"/>
                    <a:gd name="connsiteX135" fmla="*/ 554039 w 1020309"/>
                    <a:gd name="connsiteY135" fmla="*/ 353816 h 1017564"/>
                    <a:gd name="connsiteX136" fmla="*/ 608894 w 1020309"/>
                    <a:gd name="connsiteY136" fmla="*/ 353816 h 1017564"/>
                    <a:gd name="connsiteX137" fmla="*/ 608894 w 1020309"/>
                    <a:gd name="connsiteY137" fmla="*/ 743289 h 1017564"/>
                    <a:gd name="connsiteX138" fmla="*/ 32913 w 1020309"/>
                    <a:gd name="connsiteY138" fmla="*/ 743289 h 1017564"/>
                    <a:gd name="connsiteX139" fmla="*/ 32913 w 1020309"/>
                    <a:gd name="connsiteY139" fmla="*/ 353816 h 1017564"/>
                    <a:gd name="connsiteX140" fmla="*/ 170051 w 1020309"/>
                    <a:gd name="connsiteY140" fmla="*/ 932539 h 1017564"/>
                    <a:gd name="connsiteX141" fmla="*/ 85026 w 1020309"/>
                    <a:gd name="connsiteY141" fmla="*/ 932539 h 1017564"/>
                    <a:gd name="connsiteX142" fmla="*/ 68569 w 1020309"/>
                    <a:gd name="connsiteY142" fmla="*/ 916083 h 1017564"/>
                    <a:gd name="connsiteX143" fmla="*/ 68569 w 1020309"/>
                    <a:gd name="connsiteY143" fmla="*/ 899626 h 1017564"/>
                    <a:gd name="connsiteX144" fmla="*/ 172794 w 1020309"/>
                    <a:gd name="connsiteY144" fmla="*/ 899626 h 1017564"/>
                    <a:gd name="connsiteX145" fmla="*/ 170051 w 1020309"/>
                    <a:gd name="connsiteY145" fmla="*/ 932539 h 1017564"/>
                    <a:gd name="connsiteX146" fmla="*/ 170051 w 1020309"/>
                    <a:gd name="connsiteY146" fmla="*/ 932539 h 1017564"/>
                    <a:gd name="connsiteX147" fmla="*/ 271534 w 1020309"/>
                    <a:gd name="connsiteY147" fmla="*/ 981909 h 1017564"/>
                    <a:gd name="connsiteX148" fmla="*/ 208450 w 1020309"/>
                    <a:gd name="connsiteY148" fmla="*/ 940768 h 1017564"/>
                    <a:gd name="connsiteX149" fmla="*/ 222164 w 1020309"/>
                    <a:gd name="connsiteY149" fmla="*/ 866713 h 1017564"/>
                    <a:gd name="connsiteX150" fmla="*/ 296219 w 1020309"/>
                    <a:gd name="connsiteY150" fmla="*/ 852999 h 1017564"/>
                    <a:gd name="connsiteX151" fmla="*/ 337360 w 1020309"/>
                    <a:gd name="connsiteY151" fmla="*/ 916083 h 1017564"/>
                    <a:gd name="connsiteX152" fmla="*/ 271534 w 1020309"/>
                    <a:gd name="connsiteY152" fmla="*/ 981909 h 1017564"/>
                    <a:gd name="connsiteX153" fmla="*/ 271534 w 1020309"/>
                    <a:gd name="connsiteY153" fmla="*/ 981909 h 1017564"/>
                    <a:gd name="connsiteX154" fmla="*/ 271534 w 1020309"/>
                    <a:gd name="connsiteY154" fmla="*/ 811858 h 1017564"/>
                    <a:gd name="connsiteX155" fmla="*/ 183765 w 1020309"/>
                    <a:gd name="connsiteY155" fmla="*/ 863970 h 1017564"/>
                    <a:gd name="connsiteX156" fmla="*/ 35656 w 1020309"/>
                    <a:gd name="connsiteY156" fmla="*/ 863970 h 1017564"/>
                    <a:gd name="connsiteX157" fmla="*/ 35656 w 1020309"/>
                    <a:gd name="connsiteY157" fmla="*/ 778945 h 1017564"/>
                    <a:gd name="connsiteX158" fmla="*/ 611637 w 1020309"/>
                    <a:gd name="connsiteY158" fmla="*/ 778945 h 1017564"/>
                    <a:gd name="connsiteX159" fmla="*/ 611637 w 1020309"/>
                    <a:gd name="connsiteY159" fmla="*/ 863970 h 1017564"/>
                    <a:gd name="connsiteX160" fmla="*/ 359303 w 1020309"/>
                    <a:gd name="connsiteY160" fmla="*/ 863970 h 1017564"/>
                    <a:gd name="connsiteX161" fmla="*/ 271534 w 1020309"/>
                    <a:gd name="connsiteY161" fmla="*/ 811858 h 1017564"/>
                    <a:gd name="connsiteX162" fmla="*/ 271534 w 1020309"/>
                    <a:gd name="connsiteY162" fmla="*/ 811858 h 1017564"/>
                    <a:gd name="connsiteX163" fmla="*/ 713120 w 1020309"/>
                    <a:gd name="connsiteY163" fmla="*/ 932539 h 1017564"/>
                    <a:gd name="connsiteX164" fmla="*/ 370274 w 1020309"/>
                    <a:gd name="connsiteY164" fmla="*/ 932539 h 1017564"/>
                    <a:gd name="connsiteX165" fmla="*/ 370274 w 1020309"/>
                    <a:gd name="connsiteY165" fmla="*/ 899626 h 1017564"/>
                    <a:gd name="connsiteX166" fmla="*/ 713120 w 1020309"/>
                    <a:gd name="connsiteY166" fmla="*/ 899626 h 1017564"/>
                    <a:gd name="connsiteX167" fmla="*/ 713120 w 1020309"/>
                    <a:gd name="connsiteY167" fmla="*/ 932539 h 1017564"/>
                    <a:gd name="connsiteX168" fmla="*/ 713120 w 1020309"/>
                    <a:gd name="connsiteY168" fmla="*/ 932539 h 1017564"/>
                    <a:gd name="connsiteX169" fmla="*/ 814602 w 1020309"/>
                    <a:gd name="connsiteY169" fmla="*/ 981909 h 1017564"/>
                    <a:gd name="connsiteX170" fmla="*/ 751519 w 1020309"/>
                    <a:gd name="connsiteY170" fmla="*/ 940768 h 1017564"/>
                    <a:gd name="connsiteX171" fmla="*/ 765232 w 1020309"/>
                    <a:gd name="connsiteY171" fmla="*/ 866713 h 1017564"/>
                    <a:gd name="connsiteX172" fmla="*/ 839287 w 1020309"/>
                    <a:gd name="connsiteY172" fmla="*/ 852999 h 1017564"/>
                    <a:gd name="connsiteX173" fmla="*/ 880429 w 1020309"/>
                    <a:gd name="connsiteY173" fmla="*/ 916083 h 1017564"/>
                    <a:gd name="connsiteX174" fmla="*/ 814602 w 1020309"/>
                    <a:gd name="connsiteY174" fmla="*/ 981909 h 1017564"/>
                    <a:gd name="connsiteX175" fmla="*/ 814602 w 1020309"/>
                    <a:gd name="connsiteY175" fmla="*/ 981909 h 1017564"/>
                    <a:gd name="connsiteX176" fmla="*/ 981911 w 1020309"/>
                    <a:gd name="connsiteY176" fmla="*/ 913340 h 1017564"/>
                    <a:gd name="connsiteX177" fmla="*/ 965454 w 1020309"/>
                    <a:gd name="connsiteY177" fmla="*/ 929796 h 1017564"/>
                    <a:gd name="connsiteX178" fmla="*/ 913342 w 1020309"/>
                    <a:gd name="connsiteY178" fmla="*/ 929796 h 1017564"/>
                    <a:gd name="connsiteX179" fmla="*/ 913342 w 1020309"/>
                    <a:gd name="connsiteY179" fmla="*/ 896883 h 1017564"/>
                    <a:gd name="connsiteX180" fmla="*/ 981911 w 1020309"/>
                    <a:gd name="connsiteY180" fmla="*/ 896883 h 1017564"/>
                    <a:gd name="connsiteX181" fmla="*/ 981911 w 1020309"/>
                    <a:gd name="connsiteY181" fmla="*/ 913340 h 1017564"/>
                    <a:gd name="connsiteX182" fmla="*/ 981911 w 1020309"/>
                    <a:gd name="connsiteY182" fmla="*/ 863970 h 1017564"/>
                    <a:gd name="connsiteX183" fmla="*/ 899628 w 1020309"/>
                    <a:gd name="connsiteY183" fmla="*/ 863970 h 1017564"/>
                    <a:gd name="connsiteX184" fmla="*/ 811859 w 1020309"/>
                    <a:gd name="connsiteY184" fmla="*/ 811858 h 1017564"/>
                    <a:gd name="connsiteX185" fmla="*/ 724091 w 1020309"/>
                    <a:gd name="connsiteY185" fmla="*/ 863970 h 1017564"/>
                    <a:gd name="connsiteX186" fmla="*/ 641808 w 1020309"/>
                    <a:gd name="connsiteY186" fmla="*/ 863970 h 1017564"/>
                    <a:gd name="connsiteX187" fmla="*/ 641808 w 1020309"/>
                    <a:gd name="connsiteY187" fmla="*/ 559524 h 1017564"/>
                    <a:gd name="connsiteX188" fmla="*/ 674721 w 1020309"/>
                    <a:gd name="connsiteY188" fmla="*/ 559524 h 1017564"/>
                    <a:gd name="connsiteX189" fmla="*/ 674721 w 1020309"/>
                    <a:gd name="connsiteY189" fmla="*/ 661006 h 1017564"/>
                    <a:gd name="connsiteX190" fmla="*/ 726833 w 1020309"/>
                    <a:gd name="connsiteY190" fmla="*/ 713118 h 1017564"/>
                    <a:gd name="connsiteX191" fmla="*/ 896885 w 1020309"/>
                    <a:gd name="connsiteY191" fmla="*/ 713118 h 1017564"/>
                    <a:gd name="connsiteX192" fmla="*/ 981911 w 1020309"/>
                    <a:gd name="connsiteY192" fmla="*/ 798144 h 1017564"/>
                    <a:gd name="connsiteX193" fmla="*/ 981911 w 1020309"/>
                    <a:gd name="connsiteY193" fmla="*/ 863970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020309" h="1017564">
                      <a:moveTo>
                        <a:pt x="896885" y="677462"/>
                      </a:moveTo>
                      <a:lnTo>
                        <a:pt x="874943" y="677462"/>
                      </a:lnTo>
                      <a:lnTo>
                        <a:pt x="839287" y="595179"/>
                      </a:lnTo>
                      <a:cubicBezTo>
                        <a:pt x="820088" y="551295"/>
                        <a:pt x="778946" y="523868"/>
                        <a:pt x="729576" y="523868"/>
                      </a:cubicBezTo>
                      <a:lnTo>
                        <a:pt x="641808" y="523868"/>
                      </a:lnTo>
                      <a:lnTo>
                        <a:pt x="641808" y="337360"/>
                      </a:lnTo>
                      <a:cubicBezTo>
                        <a:pt x="641808" y="329131"/>
                        <a:pt x="633579" y="320903"/>
                        <a:pt x="625351" y="320903"/>
                      </a:cubicBezTo>
                      <a:lnTo>
                        <a:pt x="534840" y="320903"/>
                      </a:lnTo>
                      <a:cubicBezTo>
                        <a:pt x="501927" y="271534"/>
                        <a:pt x="455300" y="233135"/>
                        <a:pt x="397701" y="213936"/>
                      </a:cubicBezTo>
                      <a:cubicBezTo>
                        <a:pt x="419644" y="181022"/>
                        <a:pt x="438843" y="145366"/>
                        <a:pt x="438843" y="117939"/>
                      </a:cubicBezTo>
                      <a:cubicBezTo>
                        <a:pt x="438843" y="52113"/>
                        <a:pt x="386730" y="0"/>
                        <a:pt x="320904" y="0"/>
                      </a:cubicBezTo>
                      <a:cubicBezTo>
                        <a:pt x="255077" y="0"/>
                        <a:pt x="202965" y="52113"/>
                        <a:pt x="202965" y="117939"/>
                      </a:cubicBezTo>
                      <a:cubicBezTo>
                        <a:pt x="202965" y="145366"/>
                        <a:pt x="222164" y="181022"/>
                        <a:pt x="244107" y="213936"/>
                      </a:cubicBezTo>
                      <a:cubicBezTo>
                        <a:pt x="186508" y="233135"/>
                        <a:pt x="139881" y="268791"/>
                        <a:pt x="106968" y="320903"/>
                      </a:cubicBezTo>
                      <a:lnTo>
                        <a:pt x="16457" y="320903"/>
                      </a:lnTo>
                      <a:cubicBezTo>
                        <a:pt x="8228" y="320903"/>
                        <a:pt x="0" y="329131"/>
                        <a:pt x="0" y="337360"/>
                      </a:cubicBezTo>
                      <a:lnTo>
                        <a:pt x="0" y="880427"/>
                      </a:lnTo>
                      <a:cubicBezTo>
                        <a:pt x="0" y="888655"/>
                        <a:pt x="8228" y="896883"/>
                        <a:pt x="16457" y="896883"/>
                      </a:cubicBezTo>
                      <a:lnTo>
                        <a:pt x="32913" y="896883"/>
                      </a:lnTo>
                      <a:lnTo>
                        <a:pt x="32913" y="913340"/>
                      </a:lnTo>
                      <a:cubicBezTo>
                        <a:pt x="32913" y="940768"/>
                        <a:pt x="54855" y="965452"/>
                        <a:pt x="85026" y="965452"/>
                      </a:cubicBezTo>
                      <a:lnTo>
                        <a:pt x="183765" y="965452"/>
                      </a:lnTo>
                      <a:cubicBezTo>
                        <a:pt x="202965" y="995623"/>
                        <a:pt x="235878" y="1017565"/>
                        <a:pt x="271534" y="1017565"/>
                      </a:cubicBezTo>
                      <a:cubicBezTo>
                        <a:pt x="307190" y="1017565"/>
                        <a:pt x="340103" y="998366"/>
                        <a:pt x="359303" y="965452"/>
                      </a:cubicBezTo>
                      <a:lnTo>
                        <a:pt x="726833" y="965452"/>
                      </a:lnTo>
                      <a:cubicBezTo>
                        <a:pt x="746033" y="995623"/>
                        <a:pt x="778946" y="1017565"/>
                        <a:pt x="814602" y="1017565"/>
                      </a:cubicBezTo>
                      <a:cubicBezTo>
                        <a:pt x="850258" y="1017565"/>
                        <a:pt x="883171" y="998366"/>
                        <a:pt x="902371" y="965452"/>
                      </a:cubicBezTo>
                      <a:lnTo>
                        <a:pt x="968197" y="965452"/>
                      </a:lnTo>
                      <a:cubicBezTo>
                        <a:pt x="995625" y="965452"/>
                        <a:pt x="1020309" y="943510"/>
                        <a:pt x="1020309" y="913340"/>
                      </a:cubicBezTo>
                      <a:lnTo>
                        <a:pt x="1020309" y="795401"/>
                      </a:lnTo>
                      <a:cubicBezTo>
                        <a:pt x="1017567" y="729575"/>
                        <a:pt x="962712" y="677462"/>
                        <a:pt x="896885" y="677462"/>
                      </a:cubicBezTo>
                      <a:lnTo>
                        <a:pt x="896885" y="677462"/>
                      </a:lnTo>
                      <a:close/>
                      <a:moveTo>
                        <a:pt x="710377" y="559524"/>
                      </a:moveTo>
                      <a:lnTo>
                        <a:pt x="729576" y="559524"/>
                      </a:lnTo>
                      <a:cubicBezTo>
                        <a:pt x="762489" y="559524"/>
                        <a:pt x="792660" y="578723"/>
                        <a:pt x="806374" y="608893"/>
                      </a:cubicBezTo>
                      <a:lnTo>
                        <a:pt x="836544" y="677462"/>
                      </a:lnTo>
                      <a:lnTo>
                        <a:pt x="726833" y="677462"/>
                      </a:lnTo>
                      <a:cubicBezTo>
                        <a:pt x="718605" y="677462"/>
                        <a:pt x="710377" y="669234"/>
                        <a:pt x="710377" y="661006"/>
                      </a:cubicBezTo>
                      <a:lnTo>
                        <a:pt x="710377" y="559524"/>
                      </a:lnTo>
                      <a:close/>
                      <a:moveTo>
                        <a:pt x="540325" y="438842"/>
                      </a:moveTo>
                      <a:lnTo>
                        <a:pt x="455300" y="438842"/>
                      </a:lnTo>
                      <a:cubicBezTo>
                        <a:pt x="455300" y="411414"/>
                        <a:pt x="449814" y="381244"/>
                        <a:pt x="444328" y="353816"/>
                      </a:cubicBezTo>
                      <a:lnTo>
                        <a:pt x="515640" y="353816"/>
                      </a:lnTo>
                      <a:cubicBezTo>
                        <a:pt x="532097" y="381244"/>
                        <a:pt x="540325" y="408672"/>
                        <a:pt x="540325" y="438842"/>
                      </a:cubicBezTo>
                      <a:lnTo>
                        <a:pt x="540325" y="438842"/>
                      </a:lnTo>
                      <a:close/>
                      <a:moveTo>
                        <a:pt x="340103" y="559524"/>
                      </a:moveTo>
                      <a:lnTo>
                        <a:pt x="340103" y="474498"/>
                      </a:lnTo>
                      <a:lnTo>
                        <a:pt x="425129" y="474498"/>
                      </a:lnTo>
                      <a:cubicBezTo>
                        <a:pt x="425129" y="501926"/>
                        <a:pt x="419644" y="532096"/>
                        <a:pt x="414158" y="559524"/>
                      </a:cubicBezTo>
                      <a:lnTo>
                        <a:pt x="340103" y="559524"/>
                      </a:lnTo>
                      <a:close/>
                      <a:moveTo>
                        <a:pt x="400444" y="592437"/>
                      </a:moveTo>
                      <a:cubicBezTo>
                        <a:pt x="383987" y="636321"/>
                        <a:pt x="362045" y="663748"/>
                        <a:pt x="337360" y="674719"/>
                      </a:cubicBezTo>
                      <a:lnTo>
                        <a:pt x="337360" y="592437"/>
                      </a:lnTo>
                      <a:lnTo>
                        <a:pt x="400444" y="592437"/>
                      </a:lnTo>
                      <a:close/>
                      <a:moveTo>
                        <a:pt x="340103" y="438842"/>
                      </a:moveTo>
                      <a:lnTo>
                        <a:pt x="340103" y="353816"/>
                      </a:lnTo>
                      <a:lnTo>
                        <a:pt x="414158" y="353816"/>
                      </a:lnTo>
                      <a:cubicBezTo>
                        <a:pt x="419644" y="381244"/>
                        <a:pt x="425129" y="408672"/>
                        <a:pt x="425129" y="438842"/>
                      </a:cubicBezTo>
                      <a:lnTo>
                        <a:pt x="340103" y="438842"/>
                      </a:lnTo>
                      <a:close/>
                      <a:moveTo>
                        <a:pt x="436100" y="592437"/>
                      </a:moveTo>
                      <a:lnTo>
                        <a:pt x="493698" y="592437"/>
                      </a:lnTo>
                      <a:cubicBezTo>
                        <a:pt x="469013" y="622607"/>
                        <a:pt x="438843" y="647292"/>
                        <a:pt x="400444" y="661006"/>
                      </a:cubicBezTo>
                      <a:cubicBezTo>
                        <a:pt x="416901" y="639064"/>
                        <a:pt x="427872" y="617122"/>
                        <a:pt x="436100" y="592437"/>
                      </a:cubicBezTo>
                      <a:lnTo>
                        <a:pt x="436100" y="592437"/>
                      </a:lnTo>
                      <a:close/>
                      <a:moveTo>
                        <a:pt x="447071" y="559524"/>
                      </a:moveTo>
                      <a:cubicBezTo>
                        <a:pt x="452557" y="532096"/>
                        <a:pt x="458042" y="501926"/>
                        <a:pt x="458042" y="474498"/>
                      </a:cubicBezTo>
                      <a:lnTo>
                        <a:pt x="543068" y="474498"/>
                      </a:lnTo>
                      <a:cubicBezTo>
                        <a:pt x="540325" y="504668"/>
                        <a:pt x="532097" y="532096"/>
                        <a:pt x="518383" y="559524"/>
                      </a:cubicBezTo>
                      <a:lnTo>
                        <a:pt x="447071" y="559524"/>
                      </a:lnTo>
                      <a:close/>
                      <a:moveTo>
                        <a:pt x="496441" y="320903"/>
                      </a:moveTo>
                      <a:lnTo>
                        <a:pt x="438843" y="320903"/>
                      </a:lnTo>
                      <a:cubicBezTo>
                        <a:pt x="430614" y="296218"/>
                        <a:pt x="419644" y="274276"/>
                        <a:pt x="405930" y="252334"/>
                      </a:cubicBezTo>
                      <a:cubicBezTo>
                        <a:pt x="438843" y="266048"/>
                        <a:pt x="471756" y="290733"/>
                        <a:pt x="496441" y="320903"/>
                      </a:cubicBezTo>
                      <a:lnTo>
                        <a:pt x="496441" y="320903"/>
                      </a:lnTo>
                      <a:close/>
                      <a:moveTo>
                        <a:pt x="400444" y="320903"/>
                      </a:moveTo>
                      <a:lnTo>
                        <a:pt x="337360" y="320903"/>
                      </a:lnTo>
                      <a:lnTo>
                        <a:pt x="337360" y="293475"/>
                      </a:lnTo>
                      <a:cubicBezTo>
                        <a:pt x="342846" y="287990"/>
                        <a:pt x="353817" y="274276"/>
                        <a:pt x="364788" y="260562"/>
                      </a:cubicBezTo>
                      <a:cubicBezTo>
                        <a:pt x="381245" y="277019"/>
                        <a:pt x="394959" y="298961"/>
                        <a:pt x="400444" y="320903"/>
                      </a:cubicBezTo>
                      <a:lnTo>
                        <a:pt x="400444" y="320903"/>
                      </a:lnTo>
                      <a:close/>
                      <a:moveTo>
                        <a:pt x="235878" y="117939"/>
                      </a:moveTo>
                      <a:cubicBezTo>
                        <a:pt x="235878" y="71312"/>
                        <a:pt x="274277" y="32913"/>
                        <a:pt x="320904" y="32913"/>
                      </a:cubicBezTo>
                      <a:cubicBezTo>
                        <a:pt x="367531" y="32913"/>
                        <a:pt x="405930" y="71312"/>
                        <a:pt x="405930" y="117939"/>
                      </a:cubicBezTo>
                      <a:cubicBezTo>
                        <a:pt x="405930" y="139881"/>
                        <a:pt x="383987" y="178280"/>
                        <a:pt x="356560" y="213936"/>
                      </a:cubicBezTo>
                      <a:cubicBezTo>
                        <a:pt x="356560" y="213936"/>
                        <a:pt x="356560" y="213936"/>
                        <a:pt x="356560" y="213936"/>
                      </a:cubicBezTo>
                      <a:cubicBezTo>
                        <a:pt x="345589" y="230392"/>
                        <a:pt x="331875" y="246849"/>
                        <a:pt x="320904" y="260562"/>
                      </a:cubicBezTo>
                      <a:cubicBezTo>
                        <a:pt x="309933" y="246849"/>
                        <a:pt x="296219" y="230392"/>
                        <a:pt x="285248" y="213936"/>
                      </a:cubicBezTo>
                      <a:cubicBezTo>
                        <a:pt x="285248" y="213936"/>
                        <a:pt x="285248" y="213936"/>
                        <a:pt x="285248" y="213936"/>
                      </a:cubicBezTo>
                      <a:cubicBezTo>
                        <a:pt x="260563" y="178280"/>
                        <a:pt x="235878" y="139881"/>
                        <a:pt x="235878" y="117939"/>
                      </a:cubicBezTo>
                      <a:lnTo>
                        <a:pt x="235878" y="117939"/>
                      </a:lnTo>
                      <a:close/>
                      <a:moveTo>
                        <a:pt x="277020" y="260562"/>
                      </a:moveTo>
                      <a:cubicBezTo>
                        <a:pt x="287991" y="274276"/>
                        <a:pt x="298962" y="287990"/>
                        <a:pt x="304447" y="293475"/>
                      </a:cubicBezTo>
                      <a:lnTo>
                        <a:pt x="304447" y="320903"/>
                      </a:lnTo>
                      <a:lnTo>
                        <a:pt x="241364" y="320903"/>
                      </a:lnTo>
                      <a:cubicBezTo>
                        <a:pt x="249592" y="298961"/>
                        <a:pt x="260563" y="277019"/>
                        <a:pt x="277020" y="260562"/>
                      </a:cubicBezTo>
                      <a:lnTo>
                        <a:pt x="277020" y="260562"/>
                      </a:lnTo>
                      <a:close/>
                      <a:moveTo>
                        <a:pt x="233135" y="559524"/>
                      </a:moveTo>
                      <a:cubicBezTo>
                        <a:pt x="227650" y="532096"/>
                        <a:pt x="222164" y="504668"/>
                        <a:pt x="222164" y="474498"/>
                      </a:cubicBezTo>
                      <a:lnTo>
                        <a:pt x="307190" y="474498"/>
                      </a:lnTo>
                      <a:lnTo>
                        <a:pt x="307190" y="559524"/>
                      </a:lnTo>
                      <a:lnTo>
                        <a:pt x="233135" y="559524"/>
                      </a:lnTo>
                      <a:close/>
                      <a:moveTo>
                        <a:pt x="304447" y="592437"/>
                      </a:moveTo>
                      <a:lnTo>
                        <a:pt x="304447" y="674719"/>
                      </a:lnTo>
                      <a:cubicBezTo>
                        <a:pt x="279762" y="666491"/>
                        <a:pt x="257820" y="636321"/>
                        <a:pt x="241364" y="592437"/>
                      </a:cubicBezTo>
                      <a:lnTo>
                        <a:pt x="304447" y="592437"/>
                      </a:lnTo>
                      <a:close/>
                      <a:moveTo>
                        <a:pt x="205708" y="592437"/>
                      </a:moveTo>
                      <a:cubicBezTo>
                        <a:pt x="213936" y="617122"/>
                        <a:pt x="224907" y="639064"/>
                        <a:pt x="238621" y="661006"/>
                      </a:cubicBezTo>
                      <a:cubicBezTo>
                        <a:pt x="202965" y="647292"/>
                        <a:pt x="170051" y="622607"/>
                        <a:pt x="145367" y="592437"/>
                      </a:cubicBezTo>
                      <a:lnTo>
                        <a:pt x="205708" y="592437"/>
                      </a:lnTo>
                      <a:close/>
                      <a:moveTo>
                        <a:pt x="126167" y="559524"/>
                      </a:moveTo>
                      <a:cubicBezTo>
                        <a:pt x="112454" y="532096"/>
                        <a:pt x="104225" y="504668"/>
                        <a:pt x="101482" y="474498"/>
                      </a:cubicBezTo>
                      <a:lnTo>
                        <a:pt x="186508" y="474498"/>
                      </a:lnTo>
                      <a:cubicBezTo>
                        <a:pt x="186508" y="501926"/>
                        <a:pt x="191994" y="532096"/>
                        <a:pt x="197479" y="559524"/>
                      </a:cubicBezTo>
                      <a:lnTo>
                        <a:pt x="126167" y="559524"/>
                      </a:lnTo>
                      <a:close/>
                      <a:moveTo>
                        <a:pt x="219421" y="438842"/>
                      </a:moveTo>
                      <a:cubicBezTo>
                        <a:pt x="219421" y="411414"/>
                        <a:pt x="224907" y="381244"/>
                        <a:pt x="230393" y="353816"/>
                      </a:cubicBezTo>
                      <a:lnTo>
                        <a:pt x="304447" y="353816"/>
                      </a:lnTo>
                      <a:lnTo>
                        <a:pt x="304447" y="438842"/>
                      </a:lnTo>
                      <a:lnTo>
                        <a:pt x="219421" y="438842"/>
                      </a:lnTo>
                      <a:close/>
                      <a:moveTo>
                        <a:pt x="241364" y="252334"/>
                      </a:moveTo>
                      <a:cubicBezTo>
                        <a:pt x="227650" y="274276"/>
                        <a:pt x="213936" y="296218"/>
                        <a:pt x="208450" y="320903"/>
                      </a:cubicBezTo>
                      <a:lnTo>
                        <a:pt x="150852" y="320903"/>
                      </a:lnTo>
                      <a:cubicBezTo>
                        <a:pt x="172794" y="290733"/>
                        <a:pt x="202965" y="266048"/>
                        <a:pt x="241364" y="252334"/>
                      </a:cubicBezTo>
                      <a:lnTo>
                        <a:pt x="241364" y="252334"/>
                      </a:lnTo>
                      <a:close/>
                      <a:moveTo>
                        <a:pt x="126167" y="353816"/>
                      </a:moveTo>
                      <a:lnTo>
                        <a:pt x="197479" y="353816"/>
                      </a:lnTo>
                      <a:cubicBezTo>
                        <a:pt x="191994" y="381244"/>
                        <a:pt x="186508" y="411414"/>
                        <a:pt x="186508" y="438842"/>
                      </a:cubicBezTo>
                      <a:lnTo>
                        <a:pt x="101482" y="438842"/>
                      </a:lnTo>
                      <a:cubicBezTo>
                        <a:pt x="104225" y="408672"/>
                        <a:pt x="112454" y="381244"/>
                        <a:pt x="126167" y="353816"/>
                      </a:cubicBezTo>
                      <a:lnTo>
                        <a:pt x="126167" y="353816"/>
                      </a:lnTo>
                      <a:close/>
                      <a:moveTo>
                        <a:pt x="32913" y="353816"/>
                      </a:moveTo>
                      <a:lnTo>
                        <a:pt x="87768" y="353816"/>
                      </a:lnTo>
                      <a:cubicBezTo>
                        <a:pt x="74055" y="386729"/>
                        <a:pt x="65827" y="419643"/>
                        <a:pt x="65827" y="455298"/>
                      </a:cubicBezTo>
                      <a:cubicBezTo>
                        <a:pt x="65827" y="595179"/>
                        <a:pt x="181023" y="710375"/>
                        <a:pt x="320904" y="710375"/>
                      </a:cubicBezTo>
                      <a:cubicBezTo>
                        <a:pt x="460785" y="710375"/>
                        <a:pt x="575981" y="595179"/>
                        <a:pt x="575981" y="455298"/>
                      </a:cubicBezTo>
                      <a:cubicBezTo>
                        <a:pt x="575981" y="419643"/>
                        <a:pt x="567753" y="386729"/>
                        <a:pt x="554039" y="353816"/>
                      </a:cubicBezTo>
                      <a:lnTo>
                        <a:pt x="608894" y="353816"/>
                      </a:lnTo>
                      <a:lnTo>
                        <a:pt x="608894" y="743289"/>
                      </a:lnTo>
                      <a:lnTo>
                        <a:pt x="32913" y="743289"/>
                      </a:lnTo>
                      <a:lnTo>
                        <a:pt x="32913" y="353816"/>
                      </a:lnTo>
                      <a:close/>
                      <a:moveTo>
                        <a:pt x="170051" y="932539"/>
                      </a:moveTo>
                      <a:lnTo>
                        <a:pt x="85026" y="932539"/>
                      </a:lnTo>
                      <a:cubicBezTo>
                        <a:pt x="76798" y="932539"/>
                        <a:pt x="68569" y="924311"/>
                        <a:pt x="68569" y="916083"/>
                      </a:cubicBezTo>
                      <a:lnTo>
                        <a:pt x="68569" y="899626"/>
                      </a:lnTo>
                      <a:lnTo>
                        <a:pt x="172794" y="899626"/>
                      </a:lnTo>
                      <a:cubicBezTo>
                        <a:pt x="170051" y="907854"/>
                        <a:pt x="170051" y="918825"/>
                        <a:pt x="170051" y="932539"/>
                      </a:cubicBezTo>
                      <a:lnTo>
                        <a:pt x="170051" y="932539"/>
                      </a:lnTo>
                      <a:close/>
                      <a:moveTo>
                        <a:pt x="271534" y="981909"/>
                      </a:moveTo>
                      <a:cubicBezTo>
                        <a:pt x="244107" y="981909"/>
                        <a:pt x="219421" y="965452"/>
                        <a:pt x="208450" y="940768"/>
                      </a:cubicBezTo>
                      <a:cubicBezTo>
                        <a:pt x="197479" y="916083"/>
                        <a:pt x="202965" y="885912"/>
                        <a:pt x="222164" y="866713"/>
                      </a:cubicBezTo>
                      <a:cubicBezTo>
                        <a:pt x="241364" y="847514"/>
                        <a:pt x="271534" y="842028"/>
                        <a:pt x="296219" y="852999"/>
                      </a:cubicBezTo>
                      <a:cubicBezTo>
                        <a:pt x="320904" y="863970"/>
                        <a:pt x="337360" y="888655"/>
                        <a:pt x="337360" y="916083"/>
                      </a:cubicBezTo>
                      <a:cubicBezTo>
                        <a:pt x="340103" y="951738"/>
                        <a:pt x="307190" y="981909"/>
                        <a:pt x="271534" y="981909"/>
                      </a:cubicBezTo>
                      <a:lnTo>
                        <a:pt x="271534" y="981909"/>
                      </a:lnTo>
                      <a:close/>
                      <a:moveTo>
                        <a:pt x="271534" y="811858"/>
                      </a:moveTo>
                      <a:cubicBezTo>
                        <a:pt x="235878" y="811858"/>
                        <a:pt x="202965" y="831057"/>
                        <a:pt x="183765" y="863970"/>
                      </a:cubicBezTo>
                      <a:lnTo>
                        <a:pt x="35656" y="863970"/>
                      </a:lnTo>
                      <a:lnTo>
                        <a:pt x="35656" y="778945"/>
                      </a:lnTo>
                      <a:lnTo>
                        <a:pt x="611637" y="778945"/>
                      </a:lnTo>
                      <a:lnTo>
                        <a:pt x="611637" y="863970"/>
                      </a:lnTo>
                      <a:lnTo>
                        <a:pt x="359303" y="863970"/>
                      </a:lnTo>
                      <a:cubicBezTo>
                        <a:pt x="340103" y="831057"/>
                        <a:pt x="307190" y="811858"/>
                        <a:pt x="271534" y="811858"/>
                      </a:cubicBezTo>
                      <a:lnTo>
                        <a:pt x="271534" y="811858"/>
                      </a:lnTo>
                      <a:close/>
                      <a:moveTo>
                        <a:pt x="713120" y="932539"/>
                      </a:moveTo>
                      <a:lnTo>
                        <a:pt x="370274" y="932539"/>
                      </a:lnTo>
                      <a:cubicBezTo>
                        <a:pt x="373017" y="921568"/>
                        <a:pt x="373017" y="910597"/>
                        <a:pt x="370274" y="899626"/>
                      </a:cubicBezTo>
                      <a:lnTo>
                        <a:pt x="713120" y="899626"/>
                      </a:lnTo>
                      <a:cubicBezTo>
                        <a:pt x="710377" y="907854"/>
                        <a:pt x="710377" y="918825"/>
                        <a:pt x="713120" y="932539"/>
                      </a:cubicBezTo>
                      <a:lnTo>
                        <a:pt x="713120" y="932539"/>
                      </a:lnTo>
                      <a:close/>
                      <a:moveTo>
                        <a:pt x="814602" y="981909"/>
                      </a:moveTo>
                      <a:cubicBezTo>
                        <a:pt x="787174" y="981909"/>
                        <a:pt x="762489" y="965452"/>
                        <a:pt x="751519" y="940768"/>
                      </a:cubicBezTo>
                      <a:cubicBezTo>
                        <a:pt x="740547" y="916083"/>
                        <a:pt x="746033" y="885912"/>
                        <a:pt x="765232" y="866713"/>
                      </a:cubicBezTo>
                      <a:cubicBezTo>
                        <a:pt x="784432" y="847514"/>
                        <a:pt x="814602" y="842028"/>
                        <a:pt x="839287" y="852999"/>
                      </a:cubicBezTo>
                      <a:cubicBezTo>
                        <a:pt x="863972" y="863970"/>
                        <a:pt x="880429" y="888655"/>
                        <a:pt x="880429" y="916083"/>
                      </a:cubicBezTo>
                      <a:cubicBezTo>
                        <a:pt x="880429" y="951738"/>
                        <a:pt x="850258" y="981909"/>
                        <a:pt x="814602" y="981909"/>
                      </a:cubicBezTo>
                      <a:lnTo>
                        <a:pt x="814602" y="981909"/>
                      </a:lnTo>
                      <a:close/>
                      <a:moveTo>
                        <a:pt x="981911" y="913340"/>
                      </a:moveTo>
                      <a:cubicBezTo>
                        <a:pt x="981911" y="921568"/>
                        <a:pt x="973682" y="929796"/>
                        <a:pt x="965454" y="929796"/>
                      </a:cubicBezTo>
                      <a:lnTo>
                        <a:pt x="913342" y="929796"/>
                      </a:lnTo>
                      <a:cubicBezTo>
                        <a:pt x="916085" y="918825"/>
                        <a:pt x="916085" y="907854"/>
                        <a:pt x="913342" y="896883"/>
                      </a:cubicBezTo>
                      <a:lnTo>
                        <a:pt x="981911" y="896883"/>
                      </a:lnTo>
                      <a:lnTo>
                        <a:pt x="981911" y="913340"/>
                      </a:lnTo>
                      <a:close/>
                      <a:moveTo>
                        <a:pt x="981911" y="863970"/>
                      </a:moveTo>
                      <a:lnTo>
                        <a:pt x="899628" y="863970"/>
                      </a:lnTo>
                      <a:cubicBezTo>
                        <a:pt x="880429" y="833800"/>
                        <a:pt x="847515" y="811858"/>
                        <a:pt x="811859" y="811858"/>
                      </a:cubicBezTo>
                      <a:cubicBezTo>
                        <a:pt x="776203" y="811858"/>
                        <a:pt x="743290" y="831057"/>
                        <a:pt x="724091" y="863970"/>
                      </a:cubicBezTo>
                      <a:lnTo>
                        <a:pt x="641808" y="863970"/>
                      </a:lnTo>
                      <a:lnTo>
                        <a:pt x="641808" y="559524"/>
                      </a:lnTo>
                      <a:lnTo>
                        <a:pt x="674721" y="559524"/>
                      </a:lnTo>
                      <a:lnTo>
                        <a:pt x="674721" y="661006"/>
                      </a:lnTo>
                      <a:cubicBezTo>
                        <a:pt x="674721" y="688433"/>
                        <a:pt x="696663" y="713118"/>
                        <a:pt x="726833" y="713118"/>
                      </a:cubicBezTo>
                      <a:lnTo>
                        <a:pt x="896885" y="713118"/>
                      </a:lnTo>
                      <a:cubicBezTo>
                        <a:pt x="943512" y="713118"/>
                        <a:pt x="981911" y="751517"/>
                        <a:pt x="981911" y="798144"/>
                      </a:cubicBezTo>
                      <a:lnTo>
                        <a:pt x="981911" y="86397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B0339C-48B6-C6CA-047F-5601A86D014E}"/>
                    </a:ext>
                  </a:extLst>
                </p:cNvPr>
                <p:cNvSpPr/>
                <p:nvPr/>
              </p:nvSpPr>
              <p:spPr>
                <a:xfrm>
                  <a:off x="3201928" y="1098891"/>
                  <a:ext cx="66358" cy="32913"/>
                </a:xfrm>
                <a:custGeom>
                  <a:avLst/>
                  <a:gdLst>
                    <a:gd name="connsiteX0" fmla="*/ 16988 w 66358"/>
                    <a:gd name="connsiteY0" fmla="*/ 32913 h 32913"/>
                    <a:gd name="connsiteX1" fmla="*/ 49901 w 66358"/>
                    <a:gd name="connsiteY1" fmla="*/ 32913 h 32913"/>
                    <a:gd name="connsiteX2" fmla="*/ 66358 w 66358"/>
                    <a:gd name="connsiteY2" fmla="*/ 16457 h 32913"/>
                    <a:gd name="connsiteX3" fmla="*/ 49901 w 66358"/>
                    <a:gd name="connsiteY3" fmla="*/ 0 h 32913"/>
                    <a:gd name="connsiteX4" fmla="*/ 16988 w 66358"/>
                    <a:gd name="connsiteY4" fmla="*/ 0 h 32913"/>
                    <a:gd name="connsiteX5" fmla="*/ 532 w 66358"/>
                    <a:gd name="connsiteY5" fmla="*/ 16457 h 32913"/>
                    <a:gd name="connsiteX6" fmla="*/ 16988 w 66358"/>
                    <a:gd name="connsiteY6" fmla="*/ 32913 h 32913"/>
                    <a:gd name="connsiteX7" fmla="*/ 16988 w 66358"/>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8" h="32913">
                      <a:moveTo>
                        <a:pt x="16988" y="32913"/>
                      </a:moveTo>
                      <a:lnTo>
                        <a:pt x="49901" y="32913"/>
                      </a:lnTo>
                      <a:cubicBezTo>
                        <a:pt x="58130" y="32913"/>
                        <a:pt x="66358" y="24685"/>
                        <a:pt x="66358" y="16457"/>
                      </a:cubicBezTo>
                      <a:cubicBezTo>
                        <a:pt x="66358" y="8228"/>
                        <a:pt x="58130" y="0"/>
                        <a:pt x="49901" y="0"/>
                      </a:cubicBezTo>
                      <a:lnTo>
                        <a:pt x="16988" y="0"/>
                      </a:lnTo>
                      <a:cubicBezTo>
                        <a:pt x="8760" y="0"/>
                        <a:pt x="532" y="8228"/>
                        <a:pt x="532" y="16457"/>
                      </a:cubicBezTo>
                      <a:cubicBezTo>
                        <a:pt x="-2211" y="24685"/>
                        <a:pt x="6017" y="32913"/>
                        <a:pt x="16988" y="32913"/>
                      </a:cubicBezTo>
                      <a:lnTo>
                        <a:pt x="16988" y="32913"/>
                      </a:lnTo>
                      <a:close/>
                    </a:path>
                  </a:pathLst>
                </a:custGeom>
                <a:grpFill/>
                <a:ln w="27426"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ED4CB98D-65CE-AA40-9F58-B3EC258972E7}"/>
                  </a:ext>
                </a:extLst>
              </p:cNvPr>
              <p:cNvSpPr/>
              <p:nvPr/>
            </p:nvSpPr>
            <p:spPr>
              <a:xfrm>
                <a:off x="2760874" y="436762"/>
                <a:ext cx="99862" cy="99862"/>
              </a:xfrm>
              <a:custGeom>
                <a:avLst/>
                <a:gdLst>
                  <a:gd name="connsiteX0" fmla="*/ 49369 w 99862"/>
                  <a:gd name="connsiteY0" fmla="*/ 99863 h 99862"/>
                  <a:gd name="connsiteX1" fmla="*/ 95997 w 99862"/>
                  <a:gd name="connsiteY1" fmla="*/ 69692 h 99862"/>
                  <a:gd name="connsiteX2" fmla="*/ 85026 w 99862"/>
                  <a:gd name="connsiteY2" fmla="*/ 14837 h 99862"/>
                  <a:gd name="connsiteX3" fmla="*/ 30170 w 99862"/>
                  <a:gd name="connsiteY3" fmla="*/ 3866 h 99862"/>
                  <a:gd name="connsiteX4" fmla="*/ 0 w 99862"/>
                  <a:gd name="connsiteY4" fmla="*/ 50493 h 99862"/>
                  <a:gd name="connsiteX5" fmla="*/ 49369 w 99862"/>
                  <a:gd name="connsiteY5" fmla="*/ 99863 h 99862"/>
                  <a:gd name="connsiteX6" fmla="*/ 49369 w 99862"/>
                  <a:gd name="connsiteY6" fmla="*/ 99863 h 99862"/>
                  <a:gd name="connsiteX7" fmla="*/ 49369 w 99862"/>
                  <a:gd name="connsiteY7" fmla="*/ 34036 h 99862"/>
                  <a:gd name="connsiteX8" fmla="*/ 65826 w 99862"/>
                  <a:gd name="connsiteY8" fmla="*/ 45007 h 99862"/>
                  <a:gd name="connsiteX9" fmla="*/ 63083 w 99862"/>
                  <a:gd name="connsiteY9" fmla="*/ 64207 h 99862"/>
                  <a:gd name="connsiteX10" fmla="*/ 43884 w 99862"/>
                  <a:gd name="connsiteY10" fmla="*/ 66950 h 99862"/>
                  <a:gd name="connsiteX11" fmla="*/ 32913 w 99862"/>
                  <a:gd name="connsiteY11" fmla="*/ 50493 h 99862"/>
                  <a:gd name="connsiteX12" fmla="*/ 49369 w 99862"/>
                  <a:gd name="connsiteY12" fmla="*/ 34036 h 99862"/>
                  <a:gd name="connsiteX13" fmla="*/ 49369 w 99862"/>
                  <a:gd name="connsiteY13" fmla="*/ 34036 h 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62" h="99862">
                    <a:moveTo>
                      <a:pt x="49369" y="99863"/>
                    </a:moveTo>
                    <a:cubicBezTo>
                      <a:pt x="68569" y="99863"/>
                      <a:pt x="87768" y="86149"/>
                      <a:pt x="95997" y="69692"/>
                    </a:cubicBezTo>
                    <a:cubicBezTo>
                      <a:pt x="104225" y="50493"/>
                      <a:pt x="98739" y="28551"/>
                      <a:pt x="85026" y="14837"/>
                    </a:cubicBezTo>
                    <a:cubicBezTo>
                      <a:pt x="71312" y="1123"/>
                      <a:pt x="49369" y="-4362"/>
                      <a:pt x="30170" y="3866"/>
                    </a:cubicBezTo>
                    <a:cubicBezTo>
                      <a:pt x="10971" y="12094"/>
                      <a:pt x="0" y="31294"/>
                      <a:pt x="0" y="50493"/>
                    </a:cubicBezTo>
                    <a:cubicBezTo>
                      <a:pt x="0" y="77921"/>
                      <a:pt x="21942" y="99863"/>
                      <a:pt x="49369" y="99863"/>
                    </a:cubicBezTo>
                    <a:lnTo>
                      <a:pt x="49369" y="99863"/>
                    </a:lnTo>
                    <a:close/>
                    <a:moveTo>
                      <a:pt x="49369" y="34036"/>
                    </a:moveTo>
                    <a:cubicBezTo>
                      <a:pt x="54855" y="34036"/>
                      <a:pt x="63083" y="39522"/>
                      <a:pt x="65826" y="45007"/>
                    </a:cubicBezTo>
                    <a:cubicBezTo>
                      <a:pt x="68569" y="50493"/>
                      <a:pt x="65826" y="58721"/>
                      <a:pt x="63083" y="64207"/>
                    </a:cubicBezTo>
                    <a:cubicBezTo>
                      <a:pt x="57598" y="69692"/>
                      <a:pt x="52112" y="69692"/>
                      <a:pt x="43884" y="66950"/>
                    </a:cubicBezTo>
                    <a:cubicBezTo>
                      <a:pt x="38399" y="64207"/>
                      <a:pt x="32913" y="58721"/>
                      <a:pt x="32913" y="50493"/>
                    </a:cubicBezTo>
                    <a:cubicBezTo>
                      <a:pt x="32913" y="39522"/>
                      <a:pt x="41142" y="34036"/>
                      <a:pt x="49369" y="34036"/>
                    </a:cubicBezTo>
                    <a:lnTo>
                      <a:pt x="49369" y="34036"/>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8ED25149-9708-CB00-67AE-EB9246E6C80E}"/>
                </a:ext>
              </a:extLst>
            </p:cNvPr>
            <p:cNvGrpSpPr/>
            <p:nvPr/>
          </p:nvGrpSpPr>
          <p:grpSpPr>
            <a:xfrm>
              <a:off x="6051811" y="5038549"/>
              <a:ext cx="759780" cy="655871"/>
              <a:chOff x="662657" y="2010078"/>
              <a:chExt cx="1091621" cy="942328"/>
            </a:xfrm>
            <a:solidFill>
              <a:schemeClr val="bg1"/>
            </a:solidFill>
          </p:grpSpPr>
          <p:sp>
            <p:nvSpPr>
              <p:cNvPr id="77" name="Freeform 76">
                <a:extLst>
                  <a:ext uri="{FF2B5EF4-FFF2-40B4-BE49-F238E27FC236}">
                    <a16:creationId xmlns:a16="http://schemas.microsoft.com/office/drawing/2014/main" id="{4FB9C9CD-C636-5A46-8CA6-12CAD95615A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F86BC17-BED9-63A9-CE9C-86726E30263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D941960-A063-6167-0D35-D9284979485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80" name="Graphic 3">
                <a:extLst>
                  <a:ext uri="{FF2B5EF4-FFF2-40B4-BE49-F238E27FC236}">
                    <a16:creationId xmlns:a16="http://schemas.microsoft.com/office/drawing/2014/main" id="{C2D9429C-4964-F0AB-CAAE-FC068432FA50}"/>
                  </a:ext>
                </a:extLst>
              </p:cNvPr>
              <p:cNvGrpSpPr/>
              <p:nvPr/>
            </p:nvGrpSpPr>
            <p:grpSpPr>
              <a:xfrm>
                <a:off x="662657" y="2010078"/>
                <a:ext cx="1091621" cy="942328"/>
                <a:chOff x="662657" y="2010078"/>
                <a:chExt cx="1091621" cy="942328"/>
              </a:xfrm>
              <a:grpFill/>
            </p:grpSpPr>
            <p:sp>
              <p:nvSpPr>
                <p:cNvPr id="81" name="Freeform 80">
                  <a:extLst>
                    <a:ext uri="{FF2B5EF4-FFF2-40B4-BE49-F238E27FC236}">
                      <a16:creationId xmlns:a16="http://schemas.microsoft.com/office/drawing/2014/main" id="{B17FFF17-AC73-FB01-4672-B249B2EC464F}"/>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AA42611-BF15-0552-7465-C7CA5BC111EE}"/>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sp>
          <p:nvSpPr>
            <p:cNvPr id="83" name="Google Shape;264;p9">
              <a:extLst>
                <a:ext uri="{FF2B5EF4-FFF2-40B4-BE49-F238E27FC236}">
                  <a16:creationId xmlns:a16="http://schemas.microsoft.com/office/drawing/2014/main" id="{FADBD0DB-8F85-D2F6-4BA0-77F804E2D242}"/>
                </a:ext>
              </a:extLst>
            </p:cNvPr>
            <p:cNvSpPr txBox="1"/>
            <p:nvPr/>
          </p:nvSpPr>
          <p:spPr>
            <a:xfrm>
              <a:off x="8657180" y="4266897"/>
              <a:ext cx="3003994"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7F1C58"/>
                  </a:solidFill>
                  <a:latin typeface="Calibri" panose="020F0502020204030204" pitchFamily="34" charset="0"/>
                  <a:ea typeface="Lato"/>
                  <a:cs typeface="Calibri" panose="020F0502020204030204" pitchFamily="34" charset="0"/>
                  <a:sym typeface="Lato"/>
                </a:rPr>
                <a:t>Γράψτε ένα σχέδιο για την αντιμετώπιση αυτών των απειλών</a:t>
              </a:r>
            </a:p>
          </p:txBody>
        </p:sp>
        <p:sp>
          <p:nvSpPr>
            <p:cNvPr id="84" name="Google Shape;264;p9">
              <a:extLst>
                <a:ext uri="{FF2B5EF4-FFF2-40B4-BE49-F238E27FC236}">
                  <a16:creationId xmlns:a16="http://schemas.microsoft.com/office/drawing/2014/main" id="{C8DE79D2-F516-A40E-7EA0-58BC7561CB82}"/>
                </a:ext>
              </a:extLst>
            </p:cNvPr>
            <p:cNvSpPr txBox="1"/>
            <p:nvPr/>
          </p:nvSpPr>
          <p:spPr>
            <a:xfrm>
              <a:off x="7887285" y="5775228"/>
              <a:ext cx="2658262" cy="922092"/>
            </a:xfrm>
            <a:prstGeom prst="rect">
              <a:avLst/>
            </a:prstGeom>
            <a:noFill/>
            <a:ln>
              <a:noFill/>
            </a:ln>
          </p:spPr>
          <p:txBody>
            <a:bodyPr spcFirstLastPara="1" wrap="square" lIns="91425" tIns="45700" rIns="91425" bIns="45700" anchor="t" anchorCtr="0">
              <a:noAutofit/>
            </a:bodyPr>
            <a:lstStyle/>
            <a:p>
              <a:pPr lvl="0">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Δημιουργήστε μια πλατφόρμα μηνυμάτων</a:t>
              </a:r>
            </a:p>
          </p:txBody>
        </p:sp>
        <p:sp>
          <p:nvSpPr>
            <p:cNvPr id="85" name="Google Shape;264;p9">
              <a:extLst>
                <a:ext uri="{FF2B5EF4-FFF2-40B4-BE49-F238E27FC236}">
                  <a16:creationId xmlns:a16="http://schemas.microsoft.com/office/drawing/2014/main" id="{27AEE748-75C0-901F-425B-5830B9BF63AF}"/>
                </a:ext>
              </a:extLst>
            </p:cNvPr>
            <p:cNvSpPr txBox="1"/>
            <p:nvPr/>
          </p:nvSpPr>
          <p:spPr>
            <a:xfrm>
              <a:off x="1602930" y="5775228"/>
              <a:ext cx="2433775"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EDA13E"/>
                  </a:solidFill>
                  <a:latin typeface="Calibri" panose="020F0502020204030204" pitchFamily="34" charset="0"/>
                  <a:ea typeface="Lato"/>
                  <a:cs typeface="Calibri" panose="020F0502020204030204" pitchFamily="34" charset="0"/>
                  <a:sym typeface="Lato"/>
                </a:rPr>
                <a:t>Εκπαίδευση του προσωπικού για τη χρήση του σχεδίου</a:t>
              </a:r>
            </a:p>
          </p:txBody>
        </p:sp>
        <p:sp>
          <p:nvSpPr>
            <p:cNvPr id="86" name="Google Shape;264;p9">
              <a:extLst>
                <a:ext uri="{FF2B5EF4-FFF2-40B4-BE49-F238E27FC236}">
                  <a16:creationId xmlns:a16="http://schemas.microsoft.com/office/drawing/2014/main" id="{1F070E18-FEE6-2D94-96D8-4E43FB0BD697}"/>
                </a:ext>
              </a:extLst>
            </p:cNvPr>
            <p:cNvSpPr txBox="1"/>
            <p:nvPr/>
          </p:nvSpPr>
          <p:spPr>
            <a:xfrm>
              <a:off x="700047" y="4266897"/>
              <a:ext cx="2422801"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Εκπαιδεύστε τους εκπροσώπους σας</a:t>
              </a:r>
            </a:p>
          </p:txBody>
        </p:sp>
        <p:sp>
          <p:nvSpPr>
            <p:cNvPr id="87" name="Google Shape;264;p9">
              <a:extLst>
                <a:ext uri="{FF2B5EF4-FFF2-40B4-BE49-F238E27FC236}">
                  <a16:creationId xmlns:a16="http://schemas.microsoft.com/office/drawing/2014/main" id="{3FA7633E-7056-E36C-DE5A-EF1FE0723DA5}"/>
                </a:ext>
              </a:extLst>
            </p:cNvPr>
            <p:cNvSpPr txBox="1"/>
            <p:nvPr/>
          </p:nvSpPr>
          <p:spPr>
            <a:xfrm>
              <a:off x="700047" y="2796450"/>
              <a:ext cx="3215327" cy="922092"/>
            </a:xfrm>
            <a:prstGeom prst="rect">
              <a:avLst/>
            </a:prstGeom>
            <a:noFill/>
            <a:ln>
              <a:noFill/>
            </a:ln>
          </p:spPr>
          <p:txBody>
            <a:bodyPr spcFirstLastPara="1" wrap="square" lIns="91425" tIns="45700" rIns="91425" bIns="45700" anchor="t" anchorCtr="0">
              <a:noAutofit/>
            </a:bodyPr>
            <a:lstStyle/>
            <a:p>
              <a:pPr lvl="0" algn="r">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Άσκηση/ενημέρωση του σχεδίου (τακτικά)</a:t>
              </a:r>
            </a:p>
          </p:txBody>
        </p:sp>
        <p:grpSp>
          <p:nvGrpSpPr>
            <p:cNvPr id="88" name="Graphic 3">
              <a:extLst>
                <a:ext uri="{FF2B5EF4-FFF2-40B4-BE49-F238E27FC236}">
                  <a16:creationId xmlns:a16="http://schemas.microsoft.com/office/drawing/2014/main" id="{C8CD2D9B-EE5D-8601-61A3-ACE7CC1A8DA0}"/>
                </a:ext>
              </a:extLst>
            </p:cNvPr>
            <p:cNvGrpSpPr/>
            <p:nvPr/>
          </p:nvGrpSpPr>
          <p:grpSpPr>
            <a:xfrm>
              <a:off x="4584925" y="4117497"/>
              <a:ext cx="765356" cy="558517"/>
              <a:chOff x="8408232" y="3880051"/>
              <a:chExt cx="1097482" cy="800886"/>
            </a:xfrm>
            <a:solidFill>
              <a:schemeClr val="bg1"/>
            </a:solidFill>
          </p:grpSpPr>
          <p:sp>
            <p:nvSpPr>
              <p:cNvPr id="89" name="Freeform 88">
                <a:extLst>
                  <a:ext uri="{FF2B5EF4-FFF2-40B4-BE49-F238E27FC236}">
                    <a16:creationId xmlns:a16="http://schemas.microsoft.com/office/drawing/2014/main" id="{FB231189-71AF-3DB7-61C5-1F75A2CCCBB2}"/>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DA85568D-FE0D-413A-D665-757267078159}"/>
                  </a:ext>
                </a:extLst>
              </p:cNvPr>
              <p:cNvGrpSpPr/>
              <p:nvPr/>
            </p:nvGrpSpPr>
            <p:grpSpPr>
              <a:xfrm>
                <a:off x="8408232" y="3880051"/>
                <a:ext cx="1097482" cy="800886"/>
                <a:chOff x="8408232" y="3880051"/>
                <a:chExt cx="1097482" cy="800886"/>
              </a:xfrm>
              <a:grpFill/>
            </p:grpSpPr>
            <p:sp>
              <p:nvSpPr>
                <p:cNvPr id="91" name="Freeform 90">
                  <a:extLst>
                    <a:ext uri="{FF2B5EF4-FFF2-40B4-BE49-F238E27FC236}">
                      <a16:creationId xmlns:a16="http://schemas.microsoft.com/office/drawing/2014/main" id="{18676404-6AD1-8047-905F-A9E35508B5C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6198768-28E9-0279-C304-69FD291519CC}"/>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F1694B8-7F0B-DD5E-95D8-64DEABEE0E26}"/>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2E18A57-4C5D-6923-6C14-8A96D2C18D59}"/>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1F92237-F23C-258E-E259-E0D91B43F1EC}"/>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6D382BC-57D6-EEC5-13AF-930D5A3CE4A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grpFill/>
                <a:ln w="2742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7FA79FF-45E4-FB4A-0381-8796B790C031}"/>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grp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92B061-DB9B-68DA-4A2E-624B11501E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99" name="Graphic 2">
              <a:extLst>
                <a:ext uri="{FF2B5EF4-FFF2-40B4-BE49-F238E27FC236}">
                  <a16:creationId xmlns:a16="http://schemas.microsoft.com/office/drawing/2014/main" id="{265D39D9-1B8B-5ACC-DF7E-93141EA06E77}"/>
                </a:ext>
              </a:extLst>
            </p:cNvPr>
            <p:cNvGrpSpPr/>
            <p:nvPr/>
          </p:nvGrpSpPr>
          <p:grpSpPr>
            <a:xfrm>
              <a:off x="5090894" y="3193881"/>
              <a:ext cx="696354" cy="704528"/>
              <a:chOff x="7190753" y="5365577"/>
              <a:chExt cx="745522" cy="754273"/>
            </a:xfrm>
            <a:solidFill>
              <a:schemeClr val="bg1"/>
            </a:solidFill>
          </p:grpSpPr>
          <p:sp>
            <p:nvSpPr>
              <p:cNvPr id="100" name="Freeform 99">
                <a:extLst>
                  <a:ext uri="{FF2B5EF4-FFF2-40B4-BE49-F238E27FC236}">
                    <a16:creationId xmlns:a16="http://schemas.microsoft.com/office/drawing/2014/main" id="{0881296B-7853-4428-2FDE-671A5A93FE56}"/>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204D1750-A423-DDE5-B4C1-C4694F86A636}"/>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723514CC-CE82-E82A-090F-63F82728053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9F41B479-3EE4-7881-F5F7-286F2CE7D72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8D857E31-CE8A-4A16-6AE2-94E3F79B34E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C7AA5A05-9FE6-B75D-BB56-2058DD999F96}"/>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4126B7E0-C142-D620-D6B3-202333FEA12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47104B21-D622-45AF-3F21-C6AE9E80D40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8" name="Freeform 107">
                <a:extLst>
                  <a:ext uri="{FF2B5EF4-FFF2-40B4-BE49-F238E27FC236}">
                    <a16:creationId xmlns:a16="http://schemas.microsoft.com/office/drawing/2014/main" id="{20F6F1BA-0B42-49E2-9DDF-16A1B0606F6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cxnSp>
          <p:nvCxnSpPr>
            <p:cNvPr id="109" name="Straight Connector 108">
              <a:extLst>
                <a:ext uri="{FF2B5EF4-FFF2-40B4-BE49-F238E27FC236}">
                  <a16:creationId xmlns:a16="http://schemas.microsoft.com/office/drawing/2014/main" id="{2000604A-B20F-EB2A-627F-F95068AF2343}"/>
                </a:ext>
              </a:extLst>
            </p:cNvPr>
            <p:cNvCxnSpPr/>
            <p:nvPr/>
          </p:nvCxnSpPr>
          <p:spPr>
            <a:xfrm>
              <a:off x="3132654" y="4421555"/>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2CFA78-4B9F-AC46-48D5-9C2F28F2016D}"/>
                </a:ext>
              </a:extLst>
            </p:cNvPr>
            <p:cNvCxnSpPr>
              <a:cxnSpLocks/>
            </p:cNvCxnSpPr>
            <p:nvPr/>
          </p:nvCxnSpPr>
          <p:spPr>
            <a:xfrm>
              <a:off x="3917149" y="2963933"/>
              <a:ext cx="446543"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6D6838-BFE2-6DD0-E66A-9D6E345D2D09}"/>
                </a:ext>
              </a:extLst>
            </p:cNvPr>
            <p:cNvCxnSpPr/>
            <p:nvPr/>
          </p:nvCxnSpPr>
          <p:spPr>
            <a:xfrm>
              <a:off x="4037941" y="5929861"/>
              <a:ext cx="1048319"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112" name="Text Placeholder 2">
              <a:extLst>
                <a:ext uri="{FF2B5EF4-FFF2-40B4-BE49-F238E27FC236}">
                  <a16:creationId xmlns:a16="http://schemas.microsoft.com/office/drawing/2014/main" id="{5C38E1EB-2AB0-604B-5CEF-169E23540B6A}"/>
                </a:ext>
              </a:extLst>
            </p:cNvPr>
            <p:cNvSpPr txBox="1">
              <a:spLocks/>
            </p:cNvSpPr>
            <p:nvPr/>
          </p:nvSpPr>
          <p:spPr>
            <a:xfrm>
              <a:off x="7405685" y="4117497"/>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113" name="Text Placeholder 2">
              <a:extLst>
                <a:ext uri="{FF2B5EF4-FFF2-40B4-BE49-F238E27FC236}">
                  <a16:creationId xmlns:a16="http://schemas.microsoft.com/office/drawing/2014/main" id="{ACEF241F-163D-9662-04AE-005B9A67F389}"/>
                </a:ext>
              </a:extLst>
            </p:cNvPr>
            <p:cNvSpPr txBox="1">
              <a:spLocks/>
            </p:cNvSpPr>
            <p:nvPr/>
          </p:nvSpPr>
          <p:spPr>
            <a:xfrm>
              <a:off x="6633432" y="5660233"/>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114" name="Text Placeholder 2">
              <a:extLst>
                <a:ext uri="{FF2B5EF4-FFF2-40B4-BE49-F238E27FC236}">
                  <a16:creationId xmlns:a16="http://schemas.microsoft.com/office/drawing/2014/main" id="{8239AC02-5450-0979-7969-7A788CDE2B6B}"/>
                </a:ext>
              </a:extLst>
            </p:cNvPr>
            <p:cNvSpPr txBox="1">
              <a:spLocks/>
            </p:cNvSpPr>
            <p:nvPr/>
          </p:nvSpPr>
          <p:spPr>
            <a:xfrm>
              <a:off x="4357299" y="5650246"/>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115" name="Text Placeholder 2">
              <a:extLst>
                <a:ext uri="{FF2B5EF4-FFF2-40B4-BE49-F238E27FC236}">
                  <a16:creationId xmlns:a16="http://schemas.microsoft.com/office/drawing/2014/main" id="{01520EFC-EAA4-2109-C7BB-E99AD2750388}"/>
                </a:ext>
              </a:extLst>
            </p:cNvPr>
            <p:cNvSpPr txBox="1">
              <a:spLocks/>
            </p:cNvSpPr>
            <p:nvPr/>
          </p:nvSpPr>
          <p:spPr>
            <a:xfrm>
              <a:off x="3550043" y="4100660"/>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116" name="Text Placeholder 2">
              <a:extLst>
                <a:ext uri="{FF2B5EF4-FFF2-40B4-BE49-F238E27FC236}">
                  <a16:creationId xmlns:a16="http://schemas.microsoft.com/office/drawing/2014/main" id="{1B0D154D-94E2-C198-955D-03C7462E51C3}"/>
                </a:ext>
              </a:extLst>
            </p:cNvPr>
            <p:cNvSpPr txBox="1">
              <a:spLocks/>
            </p:cNvSpPr>
            <p:nvPr/>
          </p:nvSpPr>
          <p:spPr>
            <a:xfrm>
              <a:off x="4369915" y="2646969"/>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grpSp>
          <p:nvGrpSpPr>
            <p:cNvPr id="117" name="Graphic 2">
              <a:extLst>
                <a:ext uri="{FF2B5EF4-FFF2-40B4-BE49-F238E27FC236}">
                  <a16:creationId xmlns:a16="http://schemas.microsoft.com/office/drawing/2014/main" id="{5A81C7C3-5770-7954-C6F7-9B660BE5C892}"/>
                </a:ext>
              </a:extLst>
            </p:cNvPr>
            <p:cNvGrpSpPr/>
            <p:nvPr/>
          </p:nvGrpSpPr>
          <p:grpSpPr>
            <a:xfrm>
              <a:off x="6545948" y="4050491"/>
              <a:ext cx="713640" cy="712940"/>
              <a:chOff x="10376768" y="2334933"/>
              <a:chExt cx="920484" cy="919581"/>
            </a:xfrm>
            <a:solidFill>
              <a:schemeClr val="bg1"/>
            </a:solidFill>
          </p:grpSpPr>
          <p:sp>
            <p:nvSpPr>
              <p:cNvPr id="118" name="Freeform 117">
                <a:extLst>
                  <a:ext uri="{FF2B5EF4-FFF2-40B4-BE49-F238E27FC236}">
                    <a16:creationId xmlns:a16="http://schemas.microsoft.com/office/drawing/2014/main" id="{1A31F3FF-6326-5569-705C-020C08EC41F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2ED330E6-3274-7DD0-0FFF-1107269B2AB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20" name="Graphic 3">
              <a:extLst>
                <a:ext uri="{FF2B5EF4-FFF2-40B4-BE49-F238E27FC236}">
                  <a16:creationId xmlns:a16="http://schemas.microsoft.com/office/drawing/2014/main" id="{D845616B-FAD8-BC2D-6D93-327EB522E75A}"/>
                </a:ext>
              </a:extLst>
            </p:cNvPr>
            <p:cNvGrpSpPr/>
            <p:nvPr/>
          </p:nvGrpSpPr>
          <p:grpSpPr>
            <a:xfrm>
              <a:off x="5112397" y="4875772"/>
              <a:ext cx="649846" cy="733313"/>
              <a:chOff x="4643578" y="432838"/>
              <a:chExt cx="1028134" cy="1160188"/>
            </a:xfrm>
            <a:solidFill>
              <a:schemeClr val="bg1"/>
            </a:solidFill>
          </p:grpSpPr>
          <p:sp>
            <p:nvSpPr>
              <p:cNvPr id="121" name="Freeform 120">
                <a:extLst>
                  <a:ext uri="{FF2B5EF4-FFF2-40B4-BE49-F238E27FC236}">
                    <a16:creationId xmlns:a16="http://schemas.microsoft.com/office/drawing/2014/main" id="{98B7800B-A44B-3D1B-3502-36174E94518D}"/>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22" name="Graphic 3">
                <a:extLst>
                  <a:ext uri="{FF2B5EF4-FFF2-40B4-BE49-F238E27FC236}">
                    <a16:creationId xmlns:a16="http://schemas.microsoft.com/office/drawing/2014/main" id="{1CDCBBCD-CF26-FC5E-399A-39221E54B171}"/>
                  </a:ext>
                </a:extLst>
              </p:cNvPr>
              <p:cNvGrpSpPr/>
              <p:nvPr/>
            </p:nvGrpSpPr>
            <p:grpSpPr>
              <a:xfrm>
                <a:off x="4643578" y="432838"/>
                <a:ext cx="1028134" cy="1160188"/>
                <a:chOff x="4643578" y="432838"/>
                <a:chExt cx="1028134" cy="1160188"/>
              </a:xfrm>
              <a:grpFill/>
            </p:grpSpPr>
            <p:sp>
              <p:nvSpPr>
                <p:cNvPr id="123" name="Freeform 122">
                  <a:extLst>
                    <a:ext uri="{FF2B5EF4-FFF2-40B4-BE49-F238E27FC236}">
                      <a16:creationId xmlns:a16="http://schemas.microsoft.com/office/drawing/2014/main" id="{3F9FEF64-2C6B-2FC1-6073-37E5271E128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9E7A41C-45D5-0049-7F58-BE551AEA511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22494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577438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69" y="2692399"/>
            <a:ext cx="4943282" cy="4657204"/>
          </a:xfrm>
        </p:spPr>
        <p:txBody>
          <a:bodyPr>
            <a:normAutofit/>
          </a:bodyPr>
          <a:lstStyle/>
          <a:p>
            <a:pPr marL="15875" indent="-15875">
              <a:lnSpc>
                <a:spcPts val="2280"/>
              </a:lnSpc>
              <a:spcBef>
                <a:spcPts val="0"/>
              </a:spcBef>
            </a:pPr>
            <a:r>
              <a:rPr lang="en-US" sz="1600" dirty="0" err="1">
                <a:solidFill>
                  <a:schemeClr val="bg1"/>
                </a:solidFill>
              </a:rPr>
              <a:t>Αναλύστε </a:t>
            </a:r>
            <a:r>
              <a:rPr lang="en-US" sz="1600" dirty="0">
                <a:solidFill>
                  <a:schemeClr val="bg1"/>
                </a:solidFill>
              </a:rPr>
              <a:t>τους σημαντικότερους ενδιαφερόμενους (εκείνους που έχουν ιδιαίτερη σημασία για την επιτυχία της ανάκαμψης).  Χαρτογραφήστε τα κοινά σας με βάση τον πίνακα ανάλυσης κοινού.</a:t>
            </a:r>
          </a:p>
          <a:p>
            <a:pPr marL="15875" indent="-15875">
              <a:lnSpc>
                <a:spcPts val="2280"/>
              </a:lnSpc>
              <a:spcBef>
                <a:spcPts val="0"/>
              </a:spcBef>
            </a:pPr>
            <a:endParaRPr lang="en-US" sz="1600" dirty="0">
              <a:solidFill>
                <a:schemeClr val="bg1"/>
              </a:solidFill>
            </a:endParaRPr>
          </a:p>
          <a:p>
            <a:pPr marL="15875" indent="-15875">
              <a:lnSpc>
                <a:spcPts val="2280"/>
              </a:lnSpc>
              <a:spcBef>
                <a:spcPts val="0"/>
              </a:spcBef>
            </a:pPr>
            <a:r>
              <a:rPr lang="en-US" sz="1600" b="1" dirty="0">
                <a:solidFill>
                  <a:schemeClr val="bg1"/>
                </a:solidFill>
              </a:rPr>
              <a:t>Η στρατηγική επικοινωνίας σας θα πρέπει</a:t>
            </a:r>
          </a:p>
          <a:p>
            <a:pPr marL="342900" indent="-342900">
              <a:lnSpc>
                <a:spcPts val="2280"/>
              </a:lnSpc>
              <a:spcBef>
                <a:spcPts val="0"/>
              </a:spcBef>
              <a:buFont typeface="Arial" panose="020B0604020202020204" pitchFamily="34" charset="0"/>
              <a:buChar char="•"/>
            </a:pPr>
            <a:r>
              <a:rPr lang="en-US" sz="1600" dirty="0">
                <a:solidFill>
                  <a:schemeClr val="bg1"/>
                </a:solidFill>
              </a:rPr>
              <a:t>Ενεργή συνεργασία με τους πρωταθλητές</a:t>
            </a:r>
          </a:p>
          <a:p>
            <a:pPr marL="342900" indent="-342900">
              <a:lnSpc>
                <a:spcPts val="2280"/>
              </a:lnSpc>
              <a:spcBef>
                <a:spcPts val="0"/>
              </a:spcBef>
              <a:buFont typeface="Arial" panose="020B0604020202020204" pitchFamily="34" charset="0"/>
              <a:buChar char="•"/>
            </a:pPr>
            <a:r>
              <a:rPr lang="en-US" sz="1600" dirty="0">
                <a:solidFill>
                  <a:schemeClr val="bg1"/>
                </a:solidFill>
              </a:rPr>
              <a:t>Προσπαθήστε να μετατρέψετε τους αποκλειστές σε αποφυλακτικούς</a:t>
            </a:r>
          </a:p>
          <a:p>
            <a:pPr marL="342900" indent="-342900">
              <a:lnSpc>
                <a:spcPts val="2280"/>
              </a:lnSpc>
              <a:spcBef>
                <a:spcPts val="0"/>
              </a:spcBef>
              <a:buFont typeface="Arial" panose="020B0604020202020204" pitchFamily="34" charset="0"/>
              <a:buChar char="•"/>
            </a:pPr>
            <a:r>
              <a:rPr lang="en-US" sz="1600" dirty="0">
                <a:solidFill>
                  <a:schemeClr val="bg1"/>
                </a:solidFill>
              </a:rPr>
              <a:t>Προσπαθήστε να μετατρέψετε τους αποφυλακτικούς σε σιωπηλούς ενισχυτές</a:t>
            </a:r>
          </a:p>
          <a:p>
            <a:pPr marL="342900" indent="-342900">
              <a:lnSpc>
                <a:spcPts val="2280"/>
              </a:lnSpc>
              <a:spcBef>
                <a:spcPts val="0"/>
              </a:spcBef>
              <a:buFont typeface="Arial" panose="020B0604020202020204" pitchFamily="34" charset="0"/>
              <a:buChar char="•"/>
            </a:pPr>
            <a:r>
              <a:rPr lang="en-US" sz="1600" dirty="0">
                <a:solidFill>
                  <a:schemeClr val="bg1"/>
                </a:solidFill>
              </a:rPr>
              <a:t>Προσπαθήστε να μετατρέψετε τους σιωπηλούς ενισχυτές σε πρωταθλητές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4480446" cy="1875850"/>
          </a:xfrm>
        </p:spPr>
        <p:txBody>
          <a:bodyPr>
            <a:normAutofit/>
          </a:bodyPr>
          <a:lstStyle/>
          <a:p>
            <a:r>
              <a:rPr lang="en-GB" dirty="0">
                <a:solidFill>
                  <a:schemeClr val="bg1"/>
                </a:solidFill>
              </a:rPr>
              <a:t>Ανάλυση της θέσης των ενδιαφερομένων στην </a:t>
            </a:r>
            <a:r>
              <a:rPr lang="en-GB" b="1" dirty="0">
                <a:solidFill>
                  <a:schemeClr val="bg1"/>
                </a:solidFill>
              </a:rPr>
              <a:t>αρχή </a:t>
            </a:r>
            <a:r>
              <a:rPr lang="en-GB" dirty="0">
                <a:solidFill>
                  <a:schemeClr val="bg1"/>
                </a:solidFill>
              </a:rPr>
              <a:t>μιας κρίσης</a:t>
            </a:r>
          </a:p>
        </p:txBody>
      </p:sp>
      <p:sp>
        <p:nvSpPr>
          <p:cNvPr id="5" name="Freeform 316">
            <a:extLst>
              <a:ext uri="{FF2B5EF4-FFF2-40B4-BE49-F238E27FC236}">
                <a16:creationId xmlns:a16="http://schemas.microsoft.com/office/drawing/2014/main" id="{B43B32F2-40E3-737C-D114-07F268237A11}"/>
              </a:ext>
            </a:extLst>
          </p:cNvPr>
          <p:cNvSpPr>
            <a:spLocks/>
          </p:cNvSpPr>
          <p:nvPr/>
        </p:nvSpPr>
        <p:spPr bwMode="auto">
          <a:xfrm>
            <a:off x="6867328" y="1289157"/>
            <a:ext cx="2796043" cy="2519547"/>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rgbClr val="7F1C58">
              <a:alpha val="90769"/>
            </a:srgbClr>
          </a:solidFill>
          <a:ln>
            <a:noFill/>
          </a:ln>
        </p:spPr>
        <p:txBody>
          <a:bodyPr wrap="none" anchor="ctr"/>
          <a:lstStyle/>
          <a:p>
            <a:endParaRPr lang="en-GB" sz="2449" dirty="0">
              <a:latin typeface="+mj-lt"/>
            </a:endParaRPr>
          </a:p>
        </p:txBody>
      </p:sp>
      <p:sp>
        <p:nvSpPr>
          <p:cNvPr id="7" name="Freeform 315">
            <a:extLst>
              <a:ext uri="{FF2B5EF4-FFF2-40B4-BE49-F238E27FC236}">
                <a16:creationId xmlns:a16="http://schemas.microsoft.com/office/drawing/2014/main" id="{2E6BDED8-839E-D086-0D8D-9A661079F1F2}"/>
              </a:ext>
            </a:extLst>
          </p:cNvPr>
          <p:cNvSpPr>
            <a:spLocks/>
          </p:cNvSpPr>
          <p:nvPr/>
        </p:nvSpPr>
        <p:spPr bwMode="auto">
          <a:xfrm>
            <a:off x="8921688" y="1289157"/>
            <a:ext cx="2796043" cy="2519547"/>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rgbClr val="B41F7A">
              <a:alpha val="86000"/>
            </a:srgbClr>
          </a:solidFill>
          <a:ln>
            <a:noFill/>
          </a:ln>
        </p:spPr>
        <p:txBody>
          <a:bodyPr wrap="none" anchor="ctr"/>
          <a:lstStyle/>
          <a:p>
            <a:endParaRPr lang="en-GB" sz="2449" dirty="0">
              <a:latin typeface="+mj-lt"/>
            </a:endParaRPr>
          </a:p>
        </p:txBody>
      </p:sp>
      <p:sp>
        <p:nvSpPr>
          <p:cNvPr id="32" name="Freeform 313">
            <a:extLst>
              <a:ext uri="{FF2B5EF4-FFF2-40B4-BE49-F238E27FC236}">
                <a16:creationId xmlns:a16="http://schemas.microsoft.com/office/drawing/2014/main" id="{50343E79-9508-BF60-F955-0E3738368527}"/>
              </a:ext>
            </a:extLst>
          </p:cNvPr>
          <p:cNvSpPr>
            <a:spLocks noChangeArrowheads="1"/>
          </p:cNvSpPr>
          <p:nvPr/>
        </p:nvSpPr>
        <p:spPr bwMode="auto">
          <a:xfrm>
            <a:off x="6867328" y="3247623"/>
            <a:ext cx="2796043" cy="2519547"/>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rgbClr val="F16924">
              <a:alpha val="93203"/>
            </a:srgbClr>
          </a:solidFill>
          <a:ln>
            <a:noFill/>
          </a:ln>
          <a:effectLst/>
        </p:spPr>
        <p:txBody>
          <a:bodyPr wrap="none" anchor="ctr"/>
          <a:lstStyle/>
          <a:p>
            <a:pPr>
              <a:defRPr/>
            </a:pPr>
            <a:endParaRPr lang="en-GB" sz="2449" dirty="0">
              <a:latin typeface="+mj-lt"/>
            </a:endParaRPr>
          </a:p>
        </p:txBody>
      </p:sp>
      <p:sp>
        <p:nvSpPr>
          <p:cNvPr id="33" name="Freeform 314">
            <a:extLst>
              <a:ext uri="{FF2B5EF4-FFF2-40B4-BE49-F238E27FC236}">
                <a16:creationId xmlns:a16="http://schemas.microsoft.com/office/drawing/2014/main" id="{3E0DEA17-3C8D-7D3E-7781-DD4A8ECDD2D7}"/>
              </a:ext>
            </a:extLst>
          </p:cNvPr>
          <p:cNvSpPr>
            <a:spLocks noChangeArrowheads="1"/>
          </p:cNvSpPr>
          <p:nvPr/>
        </p:nvSpPr>
        <p:spPr bwMode="auto">
          <a:xfrm>
            <a:off x="8921692" y="3247623"/>
            <a:ext cx="2796043" cy="2519547"/>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rgbClr val="EDA13E">
              <a:alpha val="90000"/>
            </a:srgbClr>
          </a:solidFill>
          <a:ln>
            <a:noFill/>
          </a:ln>
          <a:effectLst/>
        </p:spPr>
        <p:txBody>
          <a:bodyPr wrap="none" anchor="ctr"/>
          <a:lstStyle/>
          <a:p>
            <a:pPr>
              <a:defRPr/>
            </a:pPr>
            <a:endParaRPr lang="en-GB" sz="2449" dirty="0">
              <a:latin typeface="+mj-lt"/>
            </a:endParaRPr>
          </a:p>
        </p:txBody>
      </p:sp>
      <p:sp>
        <p:nvSpPr>
          <p:cNvPr id="34" name="TextBox 13">
            <a:extLst>
              <a:ext uri="{FF2B5EF4-FFF2-40B4-BE49-F238E27FC236}">
                <a16:creationId xmlns:a16="http://schemas.microsoft.com/office/drawing/2014/main" id="{C8E2D341-9B1B-E737-30D7-1AC5FB3EED24}"/>
              </a:ext>
            </a:extLst>
          </p:cNvPr>
          <p:cNvSpPr txBox="1"/>
          <p:nvPr/>
        </p:nvSpPr>
        <p:spPr>
          <a:xfrm>
            <a:off x="7428753" y="2086547"/>
            <a:ext cx="1393267" cy="523220"/>
          </a:xfrm>
          <a:prstGeom prst="rect">
            <a:avLst/>
          </a:prstGeom>
          <a:noFill/>
        </p:spPr>
        <p:txBody>
          <a:bodyPr wrap="none" rtlCol="0" anchor="ctr">
            <a:spAutoFit/>
          </a:bodyPr>
          <a:lstStyle/>
          <a:p>
            <a:pPr algn="ctr"/>
            <a:r>
              <a:rPr lang="en-GB" sz="2800" dirty="0">
                <a:solidFill>
                  <a:schemeClr val="bg1"/>
                </a:solidFill>
                <a:ea typeface="Source Sans Pro" panose="020B0503030403020204" pitchFamily="34" charset="0"/>
              </a:rPr>
              <a:t>Αποκλειστές</a:t>
            </a:r>
          </a:p>
        </p:txBody>
      </p:sp>
      <p:sp>
        <p:nvSpPr>
          <p:cNvPr id="35" name="TextBox 14">
            <a:extLst>
              <a:ext uri="{FF2B5EF4-FFF2-40B4-BE49-F238E27FC236}">
                <a16:creationId xmlns:a16="http://schemas.microsoft.com/office/drawing/2014/main" id="{EAC5723A-ADB9-B091-6DC8-EC2A289B8B7D}"/>
              </a:ext>
            </a:extLst>
          </p:cNvPr>
          <p:cNvSpPr txBox="1"/>
          <p:nvPr/>
        </p:nvSpPr>
        <p:spPr>
          <a:xfrm>
            <a:off x="9485858" y="2086547"/>
            <a:ext cx="1813317" cy="523220"/>
          </a:xfrm>
          <a:prstGeom prst="rect">
            <a:avLst/>
          </a:prstGeom>
          <a:noFill/>
        </p:spPr>
        <p:txBody>
          <a:bodyPr wrap="none" rtlCol="0" anchor="ctr">
            <a:spAutoFit/>
          </a:bodyPr>
          <a:lstStyle/>
          <a:p>
            <a:pPr algn="ctr"/>
            <a:r>
              <a:rPr lang="en-GB" sz="2800">
                <a:solidFill>
                  <a:schemeClr val="bg1"/>
                </a:solidFill>
                <a:ea typeface="Source Sans Pro" panose="020B0503030403020204" pitchFamily="34" charset="0"/>
              </a:rPr>
              <a:t>Πρωταθλητές</a:t>
            </a:r>
            <a:endParaRPr lang="en-GB" sz="2800" dirty="0">
              <a:solidFill>
                <a:schemeClr val="bg1"/>
              </a:solidFill>
              <a:ea typeface="Source Sans Pro" panose="020B0503030403020204" pitchFamily="34" charset="0"/>
            </a:endParaRPr>
          </a:p>
        </p:txBody>
      </p:sp>
      <p:sp>
        <p:nvSpPr>
          <p:cNvPr id="36" name="TextBox 15">
            <a:extLst>
              <a:ext uri="{FF2B5EF4-FFF2-40B4-BE49-F238E27FC236}">
                <a16:creationId xmlns:a16="http://schemas.microsoft.com/office/drawing/2014/main" id="{B9DC6567-86A2-E6C0-3A94-33EEDB116F25}"/>
              </a:ext>
            </a:extLst>
          </p:cNvPr>
          <p:cNvSpPr txBox="1"/>
          <p:nvPr/>
        </p:nvSpPr>
        <p:spPr>
          <a:xfrm>
            <a:off x="7265791" y="4309619"/>
            <a:ext cx="1719189" cy="400110"/>
          </a:xfrm>
          <a:prstGeom prst="rect">
            <a:avLst/>
          </a:prstGeom>
          <a:noFill/>
        </p:spPr>
        <p:txBody>
          <a:bodyPr wrap="none" rtlCol="0" anchor="ctr">
            <a:spAutoFit/>
          </a:bodyPr>
          <a:lstStyle/>
          <a:p>
            <a:pPr algn="ctr"/>
            <a:r>
              <a:rPr lang="en-GB" sz="2000" dirty="0">
                <a:solidFill>
                  <a:schemeClr val="bg1"/>
                </a:solidFill>
                <a:ea typeface="Source Sans Pro" panose="020B0503030403020204" pitchFamily="34" charset="0"/>
              </a:rPr>
              <a:t>Απ</a:t>
            </a:r>
            <a:r>
              <a:rPr lang="en-GB" sz="2000" dirty="0" err="1">
                <a:solidFill>
                  <a:schemeClr val="bg1"/>
                </a:solidFill>
                <a:ea typeface="Source Sans Pro" panose="020B0503030403020204" pitchFamily="34" charset="0"/>
              </a:rPr>
              <a:t>οφεύγοντες</a:t>
            </a:r>
            <a:endParaRPr lang="en-GB" sz="2000" dirty="0">
              <a:solidFill>
                <a:schemeClr val="bg1"/>
              </a:solidFill>
              <a:ea typeface="Source Sans Pro" panose="020B0503030403020204" pitchFamily="34" charset="0"/>
            </a:endParaRPr>
          </a:p>
        </p:txBody>
      </p:sp>
      <p:sp>
        <p:nvSpPr>
          <p:cNvPr id="37" name="TextBox 16">
            <a:extLst>
              <a:ext uri="{FF2B5EF4-FFF2-40B4-BE49-F238E27FC236}">
                <a16:creationId xmlns:a16="http://schemas.microsoft.com/office/drawing/2014/main" id="{BFDCD7E3-967A-EDB3-23EA-00ABC80711A7}"/>
              </a:ext>
            </a:extLst>
          </p:cNvPr>
          <p:cNvSpPr txBox="1"/>
          <p:nvPr/>
        </p:nvSpPr>
        <p:spPr>
          <a:xfrm>
            <a:off x="9079464" y="4278842"/>
            <a:ext cx="2626105" cy="461665"/>
          </a:xfrm>
          <a:prstGeom prst="rect">
            <a:avLst/>
          </a:prstGeom>
          <a:noFill/>
        </p:spPr>
        <p:txBody>
          <a:bodyPr wrap="none" rtlCol="0" anchor="ctr">
            <a:spAutoFit/>
          </a:bodyPr>
          <a:lstStyle/>
          <a:p>
            <a:pPr algn="ctr"/>
            <a:r>
              <a:rPr lang="en-GB" sz="2400" dirty="0">
                <a:solidFill>
                  <a:schemeClr val="bg1"/>
                </a:solidFill>
                <a:ea typeface="Source Sans Pro" panose="020B0503030403020204" pitchFamily="34" charset="0"/>
              </a:rPr>
              <a:t>Σιωπηλοί ενισχυτές</a:t>
            </a:r>
          </a:p>
        </p:txBody>
      </p:sp>
      <p:cxnSp>
        <p:nvCxnSpPr>
          <p:cNvPr id="38" name="Gerade Verbindung mit Pfeil 5">
            <a:extLst>
              <a:ext uri="{FF2B5EF4-FFF2-40B4-BE49-F238E27FC236}">
                <a16:creationId xmlns:a16="http://schemas.microsoft.com/office/drawing/2014/main" id="{B3DF8680-F993-7481-76E9-98C797C1503C}"/>
              </a:ext>
            </a:extLst>
          </p:cNvPr>
          <p:cNvCxnSpPr>
            <a:cxnSpLocks/>
          </p:cNvCxnSpPr>
          <p:nvPr/>
        </p:nvCxnSpPr>
        <p:spPr>
          <a:xfrm>
            <a:off x="6417615" y="6039883"/>
            <a:ext cx="5228358" cy="0"/>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7">
            <a:extLst>
              <a:ext uri="{FF2B5EF4-FFF2-40B4-BE49-F238E27FC236}">
                <a16:creationId xmlns:a16="http://schemas.microsoft.com/office/drawing/2014/main" id="{D4FA430D-FE9D-BFC1-6FC0-CC1639220BE8}"/>
              </a:ext>
            </a:extLst>
          </p:cNvPr>
          <p:cNvCxnSpPr>
            <a:cxnSpLocks/>
          </p:cNvCxnSpPr>
          <p:nvPr/>
        </p:nvCxnSpPr>
        <p:spPr>
          <a:xfrm flipV="1">
            <a:off x="6417615" y="914400"/>
            <a:ext cx="0" cy="5125483"/>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21">
            <a:extLst>
              <a:ext uri="{FF2B5EF4-FFF2-40B4-BE49-F238E27FC236}">
                <a16:creationId xmlns:a16="http://schemas.microsoft.com/office/drawing/2014/main" id="{CAEA5434-C201-71CA-50D4-EA08643D90CE}"/>
              </a:ext>
            </a:extLst>
          </p:cNvPr>
          <p:cNvSpPr txBox="1"/>
          <p:nvPr/>
        </p:nvSpPr>
        <p:spPr>
          <a:xfrm>
            <a:off x="6417615" y="6170298"/>
            <a:ext cx="5192708"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Κοινό συμφέρον</a:t>
            </a:r>
          </a:p>
        </p:txBody>
      </p:sp>
      <p:sp>
        <p:nvSpPr>
          <p:cNvPr id="41" name="TextBox 21">
            <a:extLst>
              <a:ext uri="{FF2B5EF4-FFF2-40B4-BE49-F238E27FC236}">
                <a16:creationId xmlns:a16="http://schemas.microsoft.com/office/drawing/2014/main" id="{FC8AA3D6-F9A4-F877-9C8F-7805A3D7908B}"/>
              </a:ext>
            </a:extLst>
          </p:cNvPr>
          <p:cNvSpPr txBox="1"/>
          <p:nvPr/>
        </p:nvSpPr>
        <p:spPr>
          <a:xfrm rot="5400000">
            <a:off x="3763876" y="3380690"/>
            <a:ext cx="4949055" cy="369332"/>
          </a:xfrm>
          <a:prstGeom prst="rect">
            <a:avLst/>
          </a:prstGeom>
          <a:noFill/>
        </p:spPr>
        <p:txBody>
          <a:bodyPr wrap="square" rtlCol="0" anchor="b" anchorCtr="0">
            <a:spAutoFit/>
          </a:bodyPr>
          <a:lstStyle/>
          <a:p>
            <a:pPr algn="ctr"/>
            <a:r>
              <a:rPr lang="en-GB" b="1" dirty="0">
                <a:solidFill>
                  <a:srgbClr val="595959"/>
                </a:solidFill>
                <a:ea typeface="League Spartan" charset="0"/>
                <a:cs typeface="Poppins" pitchFamily="2" charset="77"/>
              </a:rPr>
              <a:t>Επενδυθείσα ενέργεια</a:t>
            </a:r>
          </a:p>
        </p:txBody>
      </p:sp>
      <p:sp>
        <p:nvSpPr>
          <p:cNvPr id="42" name="TextBox 13">
            <a:extLst>
              <a:ext uri="{FF2B5EF4-FFF2-40B4-BE49-F238E27FC236}">
                <a16:creationId xmlns:a16="http://schemas.microsoft.com/office/drawing/2014/main" id="{8D2ADA10-3862-2E0C-5CA2-4A77914D62B4}"/>
              </a:ext>
            </a:extLst>
          </p:cNvPr>
          <p:cNvSpPr txBox="1"/>
          <p:nvPr/>
        </p:nvSpPr>
        <p:spPr>
          <a:xfrm>
            <a:off x="7261435" y="2533845"/>
            <a:ext cx="1727903"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Ενεργές αντιστάσεις</a:t>
            </a:r>
          </a:p>
        </p:txBody>
      </p:sp>
      <p:sp>
        <p:nvSpPr>
          <p:cNvPr id="43" name="TextBox 14">
            <a:extLst>
              <a:ext uri="{FF2B5EF4-FFF2-40B4-BE49-F238E27FC236}">
                <a16:creationId xmlns:a16="http://schemas.microsoft.com/office/drawing/2014/main" id="{A06D59D7-3941-A514-A518-EAC5EBD6A3E1}"/>
              </a:ext>
            </a:extLst>
          </p:cNvPr>
          <p:cNvSpPr txBox="1"/>
          <p:nvPr/>
        </p:nvSpPr>
        <p:spPr>
          <a:xfrm>
            <a:off x="9548760" y="2576888"/>
            <a:ext cx="1687513"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Ενεργοί υποστηρικτές</a:t>
            </a:r>
          </a:p>
        </p:txBody>
      </p:sp>
      <p:sp>
        <p:nvSpPr>
          <p:cNvPr id="44" name="TextBox 15">
            <a:extLst>
              <a:ext uri="{FF2B5EF4-FFF2-40B4-BE49-F238E27FC236}">
                <a16:creationId xmlns:a16="http://schemas.microsoft.com/office/drawing/2014/main" id="{DDBAA945-641A-3A1C-8776-286D244D6DB0}"/>
              </a:ext>
            </a:extLst>
          </p:cNvPr>
          <p:cNvSpPr txBox="1"/>
          <p:nvPr/>
        </p:nvSpPr>
        <p:spPr>
          <a:xfrm>
            <a:off x="7147633" y="4738365"/>
            <a:ext cx="1955506"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Παθητικές αντιστάσεις</a:t>
            </a:r>
          </a:p>
        </p:txBody>
      </p:sp>
      <p:sp>
        <p:nvSpPr>
          <p:cNvPr id="45" name="TextBox 16">
            <a:extLst>
              <a:ext uri="{FF2B5EF4-FFF2-40B4-BE49-F238E27FC236}">
                <a16:creationId xmlns:a16="http://schemas.microsoft.com/office/drawing/2014/main" id="{BCD33C7E-8101-8ECC-2DA5-B051DF6EBD74}"/>
              </a:ext>
            </a:extLst>
          </p:cNvPr>
          <p:cNvSpPr txBox="1"/>
          <p:nvPr/>
        </p:nvSpPr>
        <p:spPr>
          <a:xfrm>
            <a:off x="9485492" y="4784289"/>
            <a:ext cx="1814049" cy="338554"/>
          </a:xfrm>
          <a:prstGeom prst="rect">
            <a:avLst/>
          </a:prstGeom>
          <a:noFill/>
        </p:spPr>
        <p:txBody>
          <a:bodyPr wrap="square" rtlCol="0" anchor="ctr">
            <a:spAutoFit/>
          </a:bodyPr>
          <a:lstStyle/>
          <a:p>
            <a:pPr algn="ctr"/>
            <a:r>
              <a:rPr lang="en-GB" sz="1600" b="1" dirty="0">
                <a:solidFill>
                  <a:schemeClr val="bg1"/>
                </a:solidFill>
                <a:ea typeface="Source Sans Pro" panose="020B0503030403020204" pitchFamily="34" charset="0"/>
              </a:rPr>
              <a:t>Παθητικοί υποστηρικτές</a:t>
            </a:r>
          </a:p>
        </p:txBody>
      </p:sp>
      <p:sp>
        <p:nvSpPr>
          <p:cNvPr id="46" name="Rectangle 45">
            <a:extLst>
              <a:ext uri="{FF2B5EF4-FFF2-40B4-BE49-F238E27FC236}">
                <a16:creationId xmlns:a16="http://schemas.microsoft.com/office/drawing/2014/main" id="{0BFEFE3E-83F0-94C6-FF41-9FEC2E496AE6}"/>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1273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7194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728073" y="406400"/>
            <a:ext cx="7057528"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dirty="0">
                <a:solidFill>
                  <a:schemeClr val="bg1"/>
                </a:solidFill>
              </a:rPr>
              <a:t>Στόχος της διαχείρισης κρίσεων είναι να εξαλειφθεί η πιθανή ζημία και να επιτραπεί στον </a:t>
            </a:r>
            <a:r>
              <a:rPr lang="en-US" dirty="0" err="1">
                <a:solidFill>
                  <a:schemeClr val="bg1"/>
                </a:solidFill>
              </a:rPr>
              <a:t>οργανισμό </a:t>
            </a:r>
            <a:r>
              <a:rPr lang="en-US" dirty="0">
                <a:solidFill>
                  <a:schemeClr val="bg1"/>
                </a:solidFill>
              </a:rPr>
              <a:t>να συνεχίσει την εκτέλεση της στρατηγικής του.  Κατά τη διάρκεια της επιχειρηματικής κρίσης, η επικοινωνία με τα κύρια ενδιαφερόμενα μέρη είναι απαραίτητη.</a:t>
            </a:r>
          </a:p>
          <a:p>
            <a:pPr marL="15875" indent="-15875">
              <a:lnSpc>
                <a:spcPct val="150000"/>
              </a:lnSpc>
            </a:pPr>
            <a:endParaRPr lang="en-US" sz="800" dirty="0">
              <a:solidFill>
                <a:schemeClr val="bg1"/>
              </a:solidFill>
            </a:endParaRPr>
          </a:p>
          <a:p>
            <a:pPr marL="15875" indent="-15875"/>
            <a:r>
              <a:rPr lang="en-US" b="1" dirty="0">
                <a:solidFill>
                  <a:schemeClr val="bg1"/>
                </a:solidFill>
              </a:rPr>
              <a:t>Η επικοινωνία σε επιχειρηματικές κρίσεις έχει τους ακόλουθους κύριους στόχους:</a:t>
            </a:r>
          </a:p>
          <a:p>
            <a:pPr marL="15875" indent="-15875"/>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2"/>
            <a:ext cx="3666420" cy="217018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Στρατηγικοί στόχοι της επικοινωνίας </a:t>
            </a:r>
            <a:r>
              <a:rPr lang="en-GB" b="1" dirty="0">
                <a:solidFill>
                  <a:schemeClr val="bg1"/>
                </a:solidFill>
              </a:rPr>
              <a:t>κατά τη διάρκεια </a:t>
            </a:r>
            <a:r>
              <a:rPr lang="en-GB" dirty="0">
                <a:solidFill>
                  <a:schemeClr val="bg1"/>
                </a:solidFill>
              </a:rPr>
              <a:t>μιας κρίσης</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327159" y="1293888"/>
            <a:ext cx="205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 name="Gruppieren 3">
            <a:extLst>
              <a:ext uri="{FF2B5EF4-FFF2-40B4-BE49-F238E27FC236}">
                <a16:creationId xmlns:a16="http://schemas.microsoft.com/office/drawing/2014/main" id="{A48ED906-58BC-1727-FFA0-BF2B2756959F}"/>
              </a:ext>
            </a:extLst>
          </p:cNvPr>
          <p:cNvGrpSpPr/>
          <p:nvPr/>
        </p:nvGrpSpPr>
        <p:grpSpPr>
          <a:xfrm>
            <a:off x="530826" y="2854387"/>
            <a:ext cx="10896391" cy="3448907"/>
            <a:chOff x="3649227" y="1891861"/>
            <a:chExt cx="12559024" cy="4080288"/>
          </a:xfrm>
        </p:grpSpPr>
        <p:sp>
          <p:nvSpPr>
            <p:cNvPr id="3" name="Pentagon 6">
              <a:extLst>
                <a:ext uri="{FF2B5EF4-FFF2-40B4-BE49-F238E27FC236}">
                  <a16:creationId xmlns:a16="http://schemas.microsoft.com/office/drawing/2014/main" id="{51679894-A8DD-CC6C-2583-05C0FB96D719}"/>
                </a:ext>
              </a:extLst>
            </p:cNvPr>
            <p:cNvSpPr/>
            <p:nvPr/>
          </p:nvSpPr>
          <p:spPr>
            <a:xfrm>
              <a:off x="7915823" y="3106373"/>
              <a:ext cx="8147109" cy="839242"/>
            </a:xfrm>
            <a:prstGeom prst="homePlate">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4" name="Pentagon 7">
              <a:extLst>
                <a:ext uri="{FF2B5EF4-FFF2-40B4-BE49-F238E27FC236}">
                  <a16:creationId xmlns:a16="http://schemas.microsoft.com/office/drawing/2014/main" id="{363E3A73-614F-75D6-E873-1C955787EDE5}"/>
                </a:ext>
              </a:extLst>
            </p:cNvPr>
            <p:cNvSpPr/>
            <p:nvPr/>
          </p:nvSpPr>
          <p:spPr>
            <a:xfrm>
              <a:off x="7925556" y="3874279"/>
              <a:ext cx="8282687" cy="824473"/>
            </a:xfrm>
            <a:prstGeom prst="homePlate">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5" name="Pentagon 8">
              <a:extLst>
                <a:ext uri="{FF2B5EF4-FFF2-40B4-BE49-F238E27FC236}">
                  <a16:creationId xmlns:a16="http://schemas.microsoft.com/office/drawing/2014/main" id="{51F02347-1C8D-7E95-F646-53EDAC520403}"/>
                </a:ext>
              </a:extLst>
            </p:cNvPr>
            <p:cNvSpPr/>
            <p:nvPr/>
          </p:nvSpPr>
          <p:spPr>
            <a:xfrm>
              <a:off x="7925556" y="4694375"/>
              <a:ext cx="8282695" cy="844078"/>
            </a:xfrm>
            <a:prstGeom prst="homePlate">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6" name="Pentagon 9">
              <a:extLst>
                <a:ext uri="{FF2B5EF4-FFF2-40B4-BE49-F238E27FC236}">
                  <a16:creationId xmlns:a16="http://schemas.microsoft.com/office/drawing/2014/main" id="{21378E91-5A8F-9C56-CC70-41B2F462B7C2}"/>
                </a:ext>
              </a:extLst>
            </p:cNvPr>
            <p:cNvSpPr/>
            <p:nvPr/>
          </p:nvSpPr>
          <p:spPr>
            <a:xfrm>
              <a:off x="7915824" y="2301045"/>
              <a:ext cx="8066168" cy="824473"/>
            </a:xfrm>
            <a:prstGeom prst="homePlate">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7" name="Rectangle 10">
              <a:extLst>
                <a:ext uri="{FF2B5EF4-FFF2-40B4-BE49-F238E27FC236}">
                  <a16:creationId xmlns:a16="http://schemas.microsoft.com/office/drawing/2014/main" id="{B0BC658F-F251-F2E8-D79B-90A22413AD4E}"/>
                </a:ext>
              </a:extLst>
            </p:cNvPr>
            <p:cNvSpPr/>
            <p:nvPr/>
          </p:nvSpPr>
          <p:spPr>
            <a:xfrm>
              <a:off x="5657923" y="3427445"/>
              <a:ext cx="1798582" cy="519724"/>
            </a:xfrm>
            <a:prstGeom prst="rect">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8" name="Rectangle 11">
              <a:extLst>
                <a:ext uri="{FF2B5EF4-FFF2-40B4-BE49-F238E27FC236}">
                  <a16:creationId xmlns:a16="http://schemas.microsoft.com/office/drawing/2014/main" id="{B3A4E317-B5E9-4079-BA39-2C39005E1335}"/>
                </a:ext>
              </a:extLst>
            </p:cNvPr>
            <p:cNvSpPr/>
            <p:nvPr/>
          </p:nvSpPr>
          <p:spPr>
            <a:xfrm>
              <a:off x="5661365" y="3876235"/>
              <a:ext cx="1795141" cy="506237"/>
            </a:xfrm>
            <a:prstGeom prst="rect">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9" name="Rectangle 12">
              <a:extLst>
                <a:ext uri="{FF2B5EF4-FFF2-40B4-BE49-F238E27FC236}">
                  <a16:creationId xmlns:a16="http://schemas.microsoft.com/office/drawing/2014/main" id="{115F0692-E55B-F7B0-8437-0F40FD23DBEA}"/>
                </a:ext>
              </a:extLst>
            </p:cNvPr>
            <p:cNvSpPr/>
            <p:nvPr/>
          </p:nvSpPr>
          <p:spPr>
            <a:xfrm>
              <a:off x="5658941" y="4383904"/>
              <a:ext cx="1819439" cy="587028"/>
            </a:xfrm>
            <a:prstGeom prst="rect">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sp>
          <p:nvSpPr>
            <p:cNvPr id="10" name="Rectangle 13">
              <a:extLst>
                <a:ext uri="{FF2B5EF4-FFF2-40B4-BE49-F238E27FC236}">
                  <a16:creationId xmlns:a16="http://schemas.microsoft.com/office/drawing/2014/main" id="{0F8E1343-C0D7-DB91-F776-47B569B52387}"/>
                </a:ext>
              </a:extLst>
            </p:cNvPr>
            <p:cNvSpPr/>
            <p:nvPr/>
          </p:nvSpPr>
          <p:spPr>
            <a:xfrm>
              <a:off x="5638612" y="2884053"/>
              <a:ext cx="1862293" cy="544947"/>
            </a:xfrm>
            <a:prstGeom prst="rect">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endParaRPr lang="en-GB" sz="2200" dirty="0"/>
            </a:p>
          </p:txBody>
        </p:sp>
        <p:grpSp>
          <p:nvGrpSpPr>
            <p:cNvPr id="11" name="Group 14">
              <a:extLst>
                <a:ext uri="{FF2B5EF4-FFF2-40B4-BE49-F238E27FC236}">
                  <a16:creationId xmlns:a16="http://schemas.microsoft.com/office/drawing/2014/main" id="{DA218EA2-FA36-47EE-14D7-EF6B2F0FF4A2}"/>
                </a:ext>
              </a:extLst>
            </p:cNvPr>
            <p:cNvGrpSpPr/>
            <p:nvPr/>
          </p:nvGrpSpPr>
          <p:grpSpPr>
            <a:xfrm>
              <a:off x="7456505" y="2285407"/>
              <a:ext cx="469052" cy="1661763"/>
              <a:chOff x="413581" y="698501"/>
              <a:chExt cx="556244" cy="1970670"/>
            </a:xfrm>
          </p:grpSpPr>
          <p:sp>
            <p:nvSpPr>
              <p:cNvPr id="29" name="Freeform 15">
                <a:extLst>
                  <a:ext uri="{FF2B5EF4-FFF2-40B4-BE49-F238E27FC236}">
                    <a16:creationId xmlns:a16="http://schemas.microsoft.com/office/drawing/2014/main" id="{201E2E5C-5A73-EE7A-CB5D-B8CE5D4B4630}"/>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30" name="Freeform 16">
                <a:extLst>
                  <a:ext uri="{FF2B5EF4-FFF2-40B4-BE49-F238E27FC236}">
                    <a16:creationId xmlns:a16="http://schemas.microsoft.com/office/drawing/2014/main" id="{91D914CC-592C-FD3C-7E16-5181AC0D5835}"/>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grpSp>
        <p:sp>
          <p:nvSpPr>
            <p:cNvPr id="12" name="Freeform 11">
              <a:extLst>
                <a:ext uri="{FF2B5EF4-FFF2-40B4-BE49-F238E27FC236}">
                  <a16:creationId xmlns:a16="http://schemas.microsoft.com/office/drawing/2014/main" id="{AA8EA921-0E73-70C2-E5F6-A1C35C502359}"/>
                </a:ext>
              </a:extLst>
            </p:cNvPr>
            <p:cNvSpPr/>
            <p:nvPr/>
          </p:nvSpPr>
          <p:spPr>
            <a:xfrm flipV="1">
              <a:off x="7456725" y="4327228"/>
              <a:ext cx="468830" cy="122967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3" name="Freeform 12">
              <a:extLst>
                <a:ext uri="{FF2B5EF4-FFF2-40B4-BE49-F238E27FC236}">
                  <a16:creationId xmlns:a16="http://schemas.microsoft.com/office/drawing/2014/main" id="{36325E37-FE82-378D-8A71-880D5E3F5BA5}"/>
                </a:ext>
              </a:extLst>
            </p:cNvPr>
            <p:cNvSpPr/>
            <p:nvPr/>
          </p:nvSpPr>
          <p:spPr>
            <a:xfrm flipV="1">
              <a:off x="7456503" y="3876236"/>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ts val="2240"/>
                </a:lnSpc>
              </a:pPr>
              <a:endParaRPr lang="en-GB" sz="2200" dirty="0"/>
            </a:p>
          </p:txBody>
        </p:sp>
        <p:sp>
          <p:nvSpPr>
            <p:cNvPr id="14" name="Freeform 3">
              <a:extLst>
                <a:ext uri="{FF2B5EF4-FFF2-40B4-BE49-F238E27FC236}">
                  <a16:creationId xmlns:a16="http://schemas.microsoft.com/office/drawing/2014/main" id="{09972734-09AC-2235-2184-499FD38DCEBD}"/>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pPr>
                <a:lnSpc>
                  <a:spcPts val="2240"/>
                </a:lnSpc>
              </a:pPr>
              <a:endParaRPr lang="en-GB" sz="2200" dirty="0"/>
            </a:p>
          </p:txBody>
        </p:sp>
        <p:sp>
          <p:nvSpPr>
            <p:cNvPr id="15" name="Freeform 4">
              <a:extLst>
                <a:ext uri="{FF2B5EF4-FFF2-40B4-BE49-F238E27FC236}">
                  <a16:creationId xmlns:a16="http://schemas.microsoft.com/office/drawing/2014/main" id="{2BB2C558-C99C-654B-7F92-D3444FBB6B62}"/>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6" name="Freeform 5">
              <a:extLst>
                <a:ext uri="{FF2B5EF4-FFF2-40B4-BE49-F238E27FC236}">
                  <a16:creationId xmlns:a16="http://schemas.microsoft.com/office/drawing/2014/main" id="{A414E128-D888-FA82-7329-563397ECF6C3}"/>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EDA13E"/>
            </a:solidFill>
            <a:ln>
              <a:noFill/>
            </a:ln>
            <a:effectLst/>
          </p:spPr>
          <p:txBody>
            <a:bodyPr wrap="square" anchor="ctr">
              <a:noAutofit/>
            </a:bodyPr>
            <a:lstStyle/>
            <a:p>
              <a:pPr>
                <a:lnSpc>
                  <a:spcPts val="2240"/>
                </a:lnSpc>
              </a:pPr>
              <a:endParaRPr lang="en-GB" sz="2200" dirty="0"/>
            </a:p>
          </p:txBody>
        </p:sp>
        <p:sp>
          <p:nvSpPr>
            <p:cNvPr id="17" name="Freeform 10">
              <a:extLst>
                <a:ext uri="{FF2B5EF4-FFF2-40B4-BE49-F238E27FC236}">
                  <a16:creationId xmlns:a16="http://schemas.microsoft.com/office/drawing/2014/main" id="{E22F5F9F-8DC0-9836-1ADC-C5F5E2EAC0CE}"/>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B41F7A"/>
            </a:solidFill>
            <a:ln>
              <a:noFill/>
            </a:ln>
            <a:effectLst/>
          </p:spPr>
          <p:txBody>
            <a:bodyPr wrap="none" anchor="ctr"/>
            <a:lstStyle/>
            <a:p>
              <a:pPr>
                <a:lnSpc>
                  <a:spcPts val="2240"/>
                </a:lnSpc>
              </a:pPr>
              <a:endParaRPr lang="en-GB" sz="2200" dirty="0"/>
            </a:p>
          </p:txBody>
        </p:sp>
        <p:sp>
          <p:nvSpPr>
            <p:cNvPr id="18" name="Freeform 11">
              <a:extLst>
                <a:ext uri="{FF2B5EF4-FFF2-40B4-BE49-F238E27FC236}">
                  <a16:creationId xmlns:a16="http://schemas.microsoft.com/office/drawing/2014/main" id="{DD56EF60-A3C0-9BE9-101A-C9A5363FD8B0}"/>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19" name="Freeform 14">
              <a:extLst>
                <a:ext uri="{FF2B5EF4-FFF2-40B4-BE49-F238E27FC236}">
                  <a16:creationId xmlns:a16="http://schemas.microsoft.com/office/drawing/2014/main" id="{29887712-B25C-0149-E5C7-64BA48879A26}"/>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7F1C58"/>
            </a:solidFill>
            <a:ln>
              <a:noFill/>
            </a:ln>
            <a:effectLst/>
          </p:spPr>
          <p:txBody>
            <a:bodyPr wrap="none" anchor="ctr"/>
            <a:lstStyle/>
            <a:p>
              <a:pPr>
                <a:lnSpc>
                  <a:spcPts val="2240"/>
                </a:lnSpc>
              </a:pPr>
              <a:endParaRPr lang="en-GB" sz="2200" dirty="0"/>
            </a:p>
          </p:txBody>
        </p:sp>
        <p:sp>
          <p:nvSpPr>
            <p:cNvPr id="20" name="Freeform 11">
              <a:extLst>
                <a:ext uri="{FF2B5EF4-FFF2-40B4-BE49-F238E27FC236}">
                  <a16:creationId xmlns:a16="http://schemas.microsoft.com/office/drawing/2014/main" id="{16BC5759-FE97-1C72-6626-55A725DE0018}"/>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1" name="Freeform 8">
              <a:extLst>
                <a:ext uri="{FF2B5EF4-FFF2-40B4-BE49-F238E27FC236}">
                  <a16:creationId xmlns:a16="http://schemas.microsoft.com/office/drawing/2014/main" id="{A34759E6-067C-18E4-C6DD-E5343F377FE9}"/>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F16924"/>
            </a:solidFill>
            <a:ln>
              <a:noFill/>
            </a:ln>
            <a:effectLst/>
          </p:spPr>
          <p:txBody>
            <a:bodyPr wrap="none" anchor="ctr"/>
            <a:lstStyle/>
            <a:p>
              <a:pPr>
                <a:lnSpc>
                  <a:spcPts val="2240"/>
                </a:lnSpc>
              </a:pPr>
              <a:endParaRPr lang="en-GB" sz="2200" dirty="0"/>
            </a:p>
          </p:txBody>
        </p:sp>
        <p:sp>
          <p:nvSpPr>
            <p:cNvPr id="22" name="Freeform 11">
              <a:extLst>
                <a:ext uri="{FF2B5EF4-FFF2-40B4-BE49-F238E27FC236}">
                  <a16:creationId xmlns:a16="http://schemas.microsoft.com/office/drawing/2014/main" id="{74BC2670-85DC-6CC1-1C52-586F5AE2A64D}"/>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3" name="Freeform 12">
              <a:extLst>
                <a:ext uri="{FF2B5EF4-FFF2-40B4-BE49-F238E27FC236}">
                  <a16:creationId xmlns:a16="http://schemas.microsoft.com/office/drawing/2014/main" id="{0E50C251-9073-4A1D-EBF1-6FB43FCC536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EDA13E"/>
            </a:solidFill>
            <a:ln>
              <a:noFill/>
            </a:ln>
            <a:effectLst/>
          </p:spPr>
          <p:txBody>
            <a:bodyPr wrap="none" anchor="ctr"/>
            <a:lstStyle/>
            <a:p>
              <a:pPr>
                <a:lnSpc>
                  <a:spcPts val="2240"/>
                </a:lnSpc>
              </a:pPr>
              <a:endParaRPr lang="en-GB" sz="2200" dirty="0"/>
            </a:p>
          </p:txBody>
        </p:sp>
        <p:sp>
          <p:nvSpPr>
            <p:cNvPr id="24" name="Freeform 11">
              <a:extLst>
                <a:ext uri="{FF2B5EF4-FFF2-40B4-BE49-F238E27FC236}">
                  <a16:creationId xmlns:a16="http://schemas.microsoft.com/office/drawing/2014/main" id="{F7B836AF-F226-837B-CE68-3022C40FC547}"/>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pPr>
                <a:lnSpc>
                  <a:spcPts val="2240"/>
                </a:lnSpc>
              </a:pPr>
              <a:endParaRPr lang="en-GB" sz="2200" dirty="0"/>
            </a:p>
          </p:txBody>
        </p:sp>
        <p:sp>
          <p:nvSpPr>
            <p:cNvPr id="25" name="Subtitle 2">
              <a:extLst>
                <a:ext uri="{FF2B5EF4-FFF2-40B4-BE49-F238E27FC236}">
                  <a16:creationId xmlns:a16="http://schemas.microsoft.com/office/drawing/2014/main" id="{7F34F617-A65C-870A-8FAB-5026E7B682F7}"/>
                </a:ext>
              </a:extLst>
            </p:cNvPr>
            <p:cNvSpPr txBox="1">
              <a:spLocks/>
            </p:cNvSpPr>
            <p:nvPr/>
          </p:nvSpPr>
          <p:spPr>
            <a:xfrm>
              <a:off x="8133536" y="4786375"/>
              <a:ext cx="7593079" cy="7696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000" dirty="0">
                  <a:solidFill>
                    <a:schemeClr val="bg1"/>
                  </a:solidFill>
                  <a:latin typeface="+mn-lt"/>
                  <a:ea typeface="Lato Light" panose="020F0502020204030203" pitchFamily="34" charset="0"/>
                  <a:cs typeface="Mukta ExtraLight" panose="020B0000000000000000" pitchFamily="34" charset="77"/>
                </a:rPr>
                <a:t>Συνεργασία με τις τοπικές, πολιτειακές </a:t>
              </a:r>
              <a:r>
                <a:rPr lang="en-GB" sz="2000" dirty="0" err="1">
                  <a:solidFill>
                    <a:schemeClr val="bg1"/>
                  </a:solidFill>
                  <a:latin typeface="+mn-lt"/>
                  <a:ea typeface="Lato Light" panose="020F0502020204030203" pitchFamily="34" charset="0"/>
                  <a:cs typeface="Mukta ExtraLight" panose="020B0000000000000000" pitchFamily="34" charset="77"/>
                </a:rPr>
                <a:t>και ομοσπονδιακές </a:t>
              </a:r>
              <a:r>
                <a:rPr lang="en-GB" sz="2000" dirty="0">
                  <a:solidFill>
                    <a:schemeClr val="bg1"/>
                  </a:solidFill>
                  <a:latin typeface="+mn-lt"/>
                  <a:ea typeface="Lato Light" panose="020F0502020204030203" pitchFamily="34" charset="0"/>
                  <a:cs typeface="Mukta ExtraLight" panose="020B0000000000000000" pitchFamily="34" charset="77"/>
                </a:rPr>
                <a:t>αρχές για την ταχεία επιστροφή στην "κανονικότητα".</a:t>
              </a:r>
            </a:p>
          </p:txBody>
        </p:sp>
        <p:sp>
          <p:nvSpPr>
            <p:cNvPr id="26" name="Subtitle 2">
              <a:extLst>
                <a:ext uri="{FF2B5EF4-FFF2-40B4-BE49-F238E27FC236}">
                  <a16:creationId xmlns:a16="http://schemas.microsoft.com/office/drawing/2014/main" id="{73963132-03E0-E3C9-E042-D2786256EEA4}"/>
                </a:ext>
              </a:extLst>
            </p:cNvPr>
            <p:cNvSpPr txBox="1">
              <a:spLocks/>
            </p:cNvSpPr>
            <p:nvPr/>
          </p:nvSpPr>
          <p:spPr>
            <a:xfrm>
              <a:off x="8089149" y="2497803"/>
              <a:ext cx="7316931"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Πρόληψη της απώλειας της εμπιστοσύνης και του ηθικού των εργαζομένων</a:t>
              </a:r>
            </a:p>
          </p:txBody>
        </p:sp>
        <p:sp>
          <p:nvSpPr>
            <p:cNvPr id="27" name="Subtitle 2">
              <a:extLst>
                <a:ext uri="{FF2B5EF4-FFF2-40B4-BE49-F238E27FC236}">
                  <a16:creationId xmlns:a16="http://schemas.microsoft.com/office/drawing/2014/main" id="{82CEE779-11EF-44F2-3260-BDF4692EACFF}"/>
                </a:ext>
              </a:extLst>
            </p:cNvPr>
            <p:cNvSpPr txBox="1">
              <a:spLocks/>
            </p:cNvSpPr>
            <p:nvPr/>
          </p:nvSpPr>
          <p:spPr>
            <a:xfrm>
              <a:off x="8075540" y="3319186"/>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Διατήρηση ή γρήγορη αποκατάσταση των λειτουργιών</a:t>
              </a:r>
            </a:p>
          </p:txBody>
        </p:sp>
        <p:sp>
          <p:nvSpPr>
            <p:cNvPr id="28" name="Subtitle 2">
              <a:extLst>
                <a:ext uri="{FF2B5EF4-FFF2-40B4-BE49-F238E27FC236}">
                  <a16:creationId xmlns:a16="http://schemas.microsoft.com/office/drawing/2014/main" id="{DA871D19-5116-01DB-4F7F-89893C50E405}"/>
                </a:ext>
              </a:extLst>
            </p:cNvPr>
            <p:cNvSpPr txBox="1">
              <a:spLocks/>
            </p:cNvSpPr>
            <p:nvPr/>
          </p:nvSpPr>
          <p:spPr>
            <a:xfrm>
              <a:off x="8069833" y="4159608"/>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Αποκατάσταση της εμπιστοσύνης των πελατών, των προμηθευτών</a:t>
              </a:r>
            </a:p>
          </p:txBody>
        </p:sp>
      </p:grpSp>
    </p:spTree>
    <p:extLst>
      <p:ext uri="{BB962C8B-B14F-4D97-AF65-F5344CB8AC3E}">
        <p14:creationId xmlns:p14="http://schemas.microsoft.com/office/powerpoint/2010/main" val="3316019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580241" y="406400"/>
            <a:ext cx="7205360"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Κατά τη διάρκεια της κρίσης, ισχύει πρώτα απ' όλα ένας σημαντικός βασικός κανόνας για την επικοινωνία με τα ενδιαφερόμενα μέρη: </a:t>
            </a:r>
          </a:p>
          <a:p>
            <a:pPr marL="342900" indent="-342900">
              <a:buFont typeface="Arial" panose="020B0604020202020204" pitchFamily="34" charset="0"/>
              <a:buChar char="•"/>
            </a:pPr>
            <a:r>
              <a:rPr lang="en-US" dirty="0">
                <a:solidFill>
                  <a:schemeClr val="bg1"/>
                </a:solidFill>
              </a:rPr>
              <a:t>Να επικοινωνείτε ανοιχτά, διαφανώς και τακτικά</a:t>
            </a:r>
          </a:p>
          <a:p>
            <a:pPr marL="342900" indent="-342900">
              <a:buFont typeface="Arial" panose="020B0604020202020204" pitchFamily="34" charset="0"/>
              <a:buChar char="•"/>
            </a:pPr>
            <a:r>
              <a:rPr lang="en-US" dirty="0">
                <a:solidFill>
                  <a:schemeClr val="bg1"/>
                </a:solidFill>
              </a:rPr>
              <a:t>Πρώτα απ' όλα, είναι θέμα διατήρησης ή αποκατάστασης της εμπιστοσύνης</a:t>
            </a:r>
          </a:p>
          <a:p>
            <a:pPr marL="342900" indent="-342900">
              <a:buFont typeface="Arial" panose="020B0604020202020204" pitchFamily="34" charset="0"/>
              <a:buChar char="•"/>
            </a:pPr>
            <a:r>
              <a:rPr lang="en-US" dirty="0">
                <a:solidFill>
                  <a:schemeClr val="bg1"/>
                </a:solidFill>
              </a:rPr>
              <a:t>Η ειλικρίνεια είναι η απόλυτη προϋπόθεση γι' αυτό.</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53186"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Βασικοί κανόνες επικοινωνίας </a:t>
            </a:r>
            <a:r>
              <a:rPr lang="en-GB" b="1" dirty="0">
                <a:solidFill>
                  <a:schemeClr val="bg1"/>
                </a:solidFill>
              </a:rPr>
              <a:t>κατά τη διάρκεια </a:t>
            </a:r>
            <a:r>
              <a:rPr lang="en-GB" dirty="0">
                <a:solidFill>
                  <a:schemeClr val="bg1"/>
                </a:solidFill>
              </a:rPr>
              <a:t>μιας κρίσης</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422708" y="1114148"/>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Freeform 13">
            <a:extLst>
              <a:ext uri="{FF2B5EF4-FFF2-40B4-BE49-F238E27FC236}">
                <a16:creationId xmlns:a16="http://schemas.microsoft.com/office/drawing/2014/main" id="{68DF6A12-DC8F-0CBF-987D-96F84BC1667E}"/>
              </a:ext>
            </a:extLst>
          </p:cNvPr>
          <p:cNvSpPr>
            <a:spLocks noChangeArrowheads="1"/>
          </p:cNvSpPr>
          <p:nvPr/>
        </p:nvSpPr>
        <p:spPr bwMode="auto">
          <a:xfrm>
            <a:off x="4451582" y="3287685"/>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bg1">
              <a:lumMod val="75000"/>
            </a:schemeClr>
          </a:solidFill>
          <a:ln>
            <a:solidFill>
              <a:schemeClr val="bg1">
                <a:lumMod val="75000"/>
              </a:schemeClr>
            </a:solidFill>
          </a:ln>
          <a:effectLst/>
        </p:spPr>
        <p:txBody>
          <a:bodyPr wrap="none" anchor="ctr"/>
          <a:lstStyle/>
          <a:p>
            <a:endParaRPr lang="en-GB" sz="1400" dirty="0">
              <a:latin typeface="+mj-lt"/>
            </a:endParaRPr>
          </a:p>
        </p:txBody>
      </p:sp>
      <p:sp>
        <p:nvSpPr>
          <p:cNvPr id="10" name="Oval 12">
            <a:extLst>
              <a:ext uri="{FF2B5EF4-FFF2-40B4-BE49-F238E27FC236}">
                <a16:creationId xmlns:a16="http://schemas.microsoft.com/office/drawing/2014/main" id="{26182324-955D-2512-3397-F4715B2889C0}"/>
              </a:ext>
            </a:extLst>
          </p:cNvPr>
          <p:cNvSpPr/>
          <p:nvPr/>
        </p:nvSpPr>
        <p:spPr>
          <a:xfrm>
            <a:off x="4684239" y="3018633"/>
            <a:ext cx="968519" cy="96851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Oval 13">
            <a:extLst>
              <a:ext uri="{FF2B5EF4-FFF2-40B4-BE49-F238E27FC236}">
                <a16:creationId xmlns:a16="http://schemas.microsoft.com/office/drawing/2014/main" id="{4BFC24C8-A558-CCF5-4161-EE8BA3F57C25}"/>
              </a:ext>
            </a:extLst>
          </p:cNvPr>
          <p:cNvSpPr/>
          <p:nvPr/>
        </p:nvSpPr>
        <p:spPr>
          <a:xfrm>
            <a:off x="6159076" y="3018633"/>
            <a:ext cx="968519" cy="968519"/>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2" name="Oval 16">
            <a:extLst>
              <a:ext uri="{FF2B5EF4-FFF2-40B4-BE49-F238E27FC236}">
                <a16:creationId xmlns:a16="http://schemas.microsoft.com/office/drawing/2014/main" id="{2B972B9E-2F9B-38B4-027C-CB8DA52EC78E}"/>
              </a:ext>
            </a:extLst>
          </p:cNvPr>
          <p:cNvSpPr/>
          <p:nvPr/>
        </p:nvSpPr>
        <p:spPr>
          <a:xfrm>
            <a:off x="4684239" y="5497119"/>
            <a:ext cx="968519" cy="968519"/>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 name="Oval 17">
            <a:extLst>
              <a:ext uri="{FF2B5EF4-FFF2-40B4-BE49-F238E27FC236}">
                <a16:creationId xmlns:a16="http://schemas.microsoft.com/office/drawing/2014/main" id="{D485D8FC-AD3B-4200-F617-2FEA93989329}"/>
              </a:ext>
            </a:extLst>
          </p:cNvPr>
          <p:cNvSpPr/>
          <p:nvPr/>
        </p:nvSpPr>
        <p:spPr>
          <a:xfrm>
            <a:off x="6159076" y="5497119"/>
            <a:ext cx="968519" cy="968519"/>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 name="Oval 18">
            <a:extLst>
              <a:ext uri="{FF2B5EF4-FFF2-40B4-BE49-F238E27FC236}">
                <a16:creationId xmlns:a16="http://schemas.microsoft.com/office/drawing/2014/main" id="{A5BE383B-0B52-D060-D4BF-EE8CF700108F}"/>
              </a:ext>
            </a:extLst>
          </p:cNvPr>
          <p:cNvSpPr/>
          <p:nvPr/>
        </p:nvSpPr>
        <p:spPr>
          <a:xfrm>
            <a:off x="678419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 name="Oval 19">
            <a:extLst>
              <a:ext uri="{FF2B5EF4-FFF2-40B4-BE49-F238E27FC236}">
                <a16:creationId xmlns:a16="http://schemas.microsoft.com/office/drawing/2014/main" id="{E4F6FD93-F082-86D4-4E97-E1535A31EC34}"/>
              </a:ext>
            </a:extLst>
          </p:cNvPr>
          <p:cNvSpPr/>
          <p:nvPr/>
        </p:nvSpPr>
        <p:spPr>
          <a:xfrm>
            <a:off x="405911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 name="Freeform 951">
            <a:extLst>
              <a:ext uri="{FF2B5EF4-FFF2-40B4-BE49-F238E27FC236}">
                <a16:creationId xmlns:a16="http://schemas.microsoft.com/office/drawing/2014/main" id="{AA0AF4BE-7359-3E55-0DEC-160746841A5B}"/>
              </a:ext>
            </a:extLst>
          </p:cNvPr>
          <p:cNvSpPr>
            <a:spLocks noChangeAspect="1"/>
          </p:cNvSpPr>
          <p:nvPr/>
        </p:nvSpPr>
        <p:spPr bwMode="auto">
          <a:xfrm>
            <a:off x="7074029" y="450548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400" dirty="0">
              <a:latin typeface="+mj-lt"/>
            </a:endParaRPr>
          </a:p>
        </p:txBody>
      </p:sp>
      <p:sp>
        <p:nvSpPr>
          <p:cNvPr id="17" name="Freeform 952">
            <a:extLst>
              <a:ext uri="{FF2B5EF4-FFF2-40B4-BE49-F238E27FC236}">
                <a16:creationId xmlns:a16="http://schemas.microsoft.com/office/drawing/2014/main" id="{63AD07B7-4E5A-E217-5472-65A3A17DB004}"/>
              </a:ext>
            </a:extLst>
          </p:cNvPr>
          <p:cNvSpPr>
            <a:spLocks noChangeAspect="1"/>
          </p:cNvSpPr>
          <p:nvPr/>
        </p:nvSpPr>
        <p:spPr bwMode="auto">
          <a:xfrm>
            <a:off x="4338475" y="4522927"/>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400" dirty="0">
              <a:latin typeface="+mj-lt"/>
            </a:endParaRPr>
          </a:p>
        </p:txBody>
      </p:sp>
      <p:sp>
        <p:nvSpPr>
          <p:cNvPr id="18" name="Freeform 953">
            <a:extLst>
              <a:ext uri="{FF2B5EF4-FFF2-40B4-BE49-F238E27FC236}">
                <a16:creationId xmlns:a16="http://schemas.microsoft.com/office/drawing/2014/main" id="{967A5EF0-9BEB-D64F-A2B8-83ED44183AE4}"/>
              </a:ext>
            </a:extLst>
          </p:cNvPr>
          <p:cNvSpPr>
            <a:spLocks noChangeAspect="1"/>
          </p:cNvSpPr>
          <p:nvPr/>
        </p:nvSpPr>
        <p:spPr bwMode="auto">
          <a:xfrm>
            <a:off x="6455403" y="5757463"/>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400" dirty="0">
              <a:latin typeface="+mj-lt"/>
            </a:endParaRPr>
          </a:p>
        </p:txBody>
      </p:sp>
      <p:sp>
        <p:nvSpPr>
          <p:cNvPr id="19" name="Freeform 955">
            <a:extLst>
              <a:ext uri="{FF2B5EF4-FFF2-40B4-BE49-F238E27FC236}">
                <a16:creationId xmlns:a16="http://schemas.microsoft.com/office/drawing/2014/main" id="{57CA3E3A-3310-4F72-1290-EC60EFA7EA4A}"/>
              </a:ext>
            </a:extLst>
          </p:cNvPr>
          <p:cNvSpPr>
            <a:spLocks noChangeAspect="1"/>
          </p:cNvSpPr>
          <p:nvPr/>
        </p:nvSpPr>
        <p:spPr bwMode="auto">
          <a:xfrm>
            <a:off x="4962967" y="3274249"/>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endParaRPr lang="en-GB" sz="1400" dirty="0">
              <a:latin typeface="+mj-lt"/>
            </a:endParaRPr>
          </a:p>
        </p:txBody>
      </p:sp>
      <p:sp>
        <p:nvSpPr>
          <p:cNvPr id="20" name="Freeform 282">
            <a:extLst>
              <a:ext uri="{FF2B5EF4-FFF2-40B4-BE49-F238E27FC236}">
                <a16:creationId xmlns:a16="http://schemas.microsoft.com/office/drawing/2014/main" id="{8C6C6DB1-7B4C-AD4F-FFE6-D5E5DDF0C811}"/>
              </a:ext>
            </a:extLst>
          </p:cNvPr>
          <p:cNvSpPr>
            <a:spLocks noChangeAspect="1"/>
          </p:cNvSpPr>
          <p:nvPr/>
        </p:nvSpPr>
        <p:spPr bwMode="auto">
          <a:xfrm>
            <a:off x="6440318" y="3252244"/>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400" dirty="0">
              <a:latin typeface="+mj-lt"/>
            </a:endParaRPr>
          </a:p>
        </p:txBody>
      </p:sp>
      <p:sp>
        <p:nvSpPr>
          <p:cNvPr id="23" name="Freeform 954">
            <a:extLst>
              <a:ext uri="{FF2B5EF4-FFF2-40B4-BE49-F238E27FC236}">
                <a16:creationId xmlns:a16="http://schemas.microsoft.com/office/drawing/2014/main" id="{CEFD4388-91F6-9F27-B002-081F23EFD0FB}"/>
              </a:ext>
            </a:extLst>
          </p:cNvPr>
          <p:cNvSpPr>
            <a:spLocks noChangeAspect="1"/>
          </p:cNvSpPr>
          <p:nvPr/>
        </p:nvSpPr>
        <p:spPr bwMode="auto">
          <a:xfrm rot="16200000">
            <a:off x="4950236" y="5782997"/>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400" dirty="0">
              <a:latin typeface="+mj-lt"/>
            </a:endParaRPr>
          </a:p>
        </p:txBody>
      </p:sp>
      <p:sp>
        <p:nvSpPr>
          <p:cNvPr id="24" name="TextBox 27">
            <a:extLst>
              <a:ext uri="{FF2B5EF4-FFF2-40B4-BE49-F238E27FC236}">
                <a16:creationId xmlns:a16="http://schemas.microsoft.com/office/drawing/2014/main" id="{8CFAE046-93FA-1A12-9B41-E0706EDF23B6}"/>
              </a:ext>
            </a:extLst>
          </p:cNvPr>
          <p:cNvSpPr txBox="1"/>
          <p:nvPr/>
        </p:nvSpPr>
        <p:spPr>
          <a:xfrm>
            <a:off x="7407625" y="2673719"/>
            <a:ext cx="3735060" cy="430887"/>
          </a:xfrm>
          <a:prstGeom prst="rect">
            <a:avLst/>
          </a:prstGeom>
          <a:noFill/>
        </p:spPr>
        <p:txBody>
          <a:bodyPr wrap="square" rtlCol="0" anchor="t" anchorCtr="0">
            <a:spAutoFit/>
          </a:bodyPr>
          <a:lstStyle/>
          <a:p>
            <a:r>
              <a:rPr lang="en-GB" sz="2200" b="1" dirty="0">
                <a:solidFill>
                  <a:srgbClr val="EDA13E"/>
                </a:solidFill>
                <a:ea typeface="League Spartan" charset="0"/>
                <a:cs typeface="Poppins" pitchFamily="2" charset="77"/>
              </a:rPr>
              <a:t>Αποτελεσματική ενημέρωση του κοινού</a:t>
            </a:r>
          </a:p>
        </p:txBody>
      </p:sp>
      <p:sp>
        <p:nvSpPr>
          <p:cNvPr id="25" name="Subtitle 2">
            <a:extLst>
              <a:ext uri="{FF2B5EF4-FFF2-40B4-BE49-F238E27FC236}">
                <a16:creationId xmlns:a16="http://schemas.microsoft.com/office/drawing/2014/main" id="{FD4C47AB-E33F-0382-1C58-41E14C99185F}"/>
              </a:ext>
            </a:extLst>
          </p:cNvPr>
          <p:cNvSpPr txBox="1">
            <a:spLocks/>
          </p:cNvSpPr>
          <p:nvPr/>
        </p:nvSpPr>
        <p:spPr>
          <a:xfrm>
            <a:off x="7482574" y="3062244"/>
            <a:ext cx="4432971"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Εάν η κρίση σας αφορά το κοινό, ενημερώστε το κοινό όσο το δυνατόν πιο αποτελεσματικά: δηλώσεις στον ιστότοπό σας, συνεντεύξεις Τύπου κ.λπ.</a:t>
            </a:r>
          </a:p>
        </p:txBody>
      </p:sp>
      <p:sp>
        <p:nvSpPr>
          <p:cNvPr id="26" name="TextBox 31">
            <a:extLst>
              <a:ext uri="{FF2B5EF4-FFF2-40B4-BE49-F238E27FC236}">
                <a16:creationId xmlns:a16="http://schemas.microsoft.com/office/drawing/2014/main" id="{74B0090C-52FD-D133-3C23-AB65E2B829A8}"/>
              </a:ext>
            </a:extLst>
          </p:cNvPr>
          <p:cNvSpPr txBox="1"/>
          <p:nvPr/>
        </p:nvSpPr>
        <p:spPr>
          <a:xfrm>
            <a:off x="7322650" y="5583513"/>
            <a:ext cx="1680737" cy="378373"/>
          </a:xfrm>
          <a:prstGeom prst="rect">
            <a:avLst/>
          </a:prstGeom>
          <a:noFill/>
        </p:spPr>
        <p:txBody>
          <a:bodyPr wrap="square" rtlCol="0" anchor="b" anchorCtr="0">
            <a:spAutoFit/>
          </a:bodyPr>
          <a:lstStyle/>
          <a:p>
            <a:pPr>
              <a:lnSpc>
                <a:spcPts val="2220"/>
              </a:lnSpc>
            </a:pPr>
            <a:r>
              <a:rPr lang="en-GB" sz="2200" b="1" dirty="0">
                <a:ea typeface="League Spartan" charset="0"/>
                <a:cs typeface="Poppins" pitchFamily="2" charset="77"/>
              </a:rPr>
              <a:t>Να είστε δίκαιοι</a:t>
            </a:r>
          </a:p>
        </p:txBody>
      </p:sp>
      <p:sp>
        <p:nvSpPr>
          <p:cNvPr id="27" name="Subtitle 2">
            <a:extLst>
              <a:ext uri="{FF2B5EF4-FFF2-40B4-BE49-F238E27FC236}">
                <a16:creationId xmlns:a16="http://schemas.microsoft.com/office/drawing/2014/main" id="{BC481C0C-63EF-9D6C-7A3B-AD7827F15748}"/>
              </a:ext>
            </a:extLst>
          </p:cNvPr>
          <p:cNvSpPr txBox="1">
            <a:spLocks/>
          </p:cNvSpPr>
          <p:nvPr/>
        </p:nvSpPr>
        <p:spPr>
          <a:xfrm>
            <a:off x="7352629" y="5910960"/>
            <a:ext cx="4432971"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Αντιμετωπίστε δίκαια όλα τα ενδιαφερόμενα μέρη και μην αποκρύπτετε πληροφορίες σε ορισμένες ομάδες ενδιαφερομένων.</a:t>
            </a:r>
          </a:p>
        </p:txBody>
      </p:sp>
      <p:sp>
        <p:nvSpPr>
          <p:cNvPr id="28" name="TextBox 37">
            <a:extLst>
              <a:ext uri="{FF2B5EF4-FFF2-40B4-BE49-F238E27FC236}">
                <a16:creationId xmlns:a16="http://schemas.microsoft.com/office/drawing/2014/main" id="{AC3713A3-E53B-6804-8632-E57C06DD8DF1}"/>
              </a:ext>
            </a:extLst>
          </p:cNvPr>
          <p:cNvSpPr txBox="1"/>
          <p:nvPr/>
        </p:nvSpPr>
        <p:spPr>
          <a:xfrm>
            <a:off x="0" y="2606217"/>
            <a:ext cx="4267283" cy="378437"/>
          </a:xfrm>
          <a:prstGeom prst="rect">
            <a:avLst/>
          </a:prstGeom>
          <a:noFill/>
        </p:spPr>
        <p:txBody>
          <a:bodyPr wrap="square" rtlCol="0" anchor="t" anchorCtr="0">
            <a:spAutoFit/>
          </a:bodyPr>
          <a:lstStyle/>
          <a:p>
            <a:pPr algn="r">
              <a:lnSpc>
                <a:spcPts val="2220"/>
              </a:lnSpc>
            </a:pPr>
            <a:r>
              <a:rPr lang="en-GB" sz="2200" b="1" dirty="0">
                <a:solidFill>
                  <a:srgbClr val="7F1C58"/>
                </a:solidFill>
                <a:ea typeface="League Spartan" charset="0"/>
                <a:cs typeface="Poppins" pitchFamily="2" charset="77"/>
              </a:rPr>
              <a:t>Κεντρικοποίηση της επικοινωνίας</a:t>
            </a:r>
          </a:p>
        </p:txBody>
      </p:sp>
      <p:sp>
        <p:nvSpPr>
          <p:cNvPr id="29" name="Subtitle 2">
            <a:extLst>
              <a:ext uri="{FF2B5EF4-FFF2-40B4-BE49-F238E27FC236}">
                <a16:creationId xmlns:a16="http://schemas.microsoft.com/office/drawing/2014/main" id="{54F0CB4F-7590-83F9-A577-898184155D23}"/>
              </a:ext>
            </a:extLst>
          </p:cNvPr>
          <p:cNvSpPr txBox="1">
            <a:spLocks/>
          </p:cNvSpPr>
          <p:nvPr/>
        </p:nvSpPr>
        <p:spPr>
          <a:xfrm>
            <a:off x="659073" y="3062244"/>
            <a:ext cx="3608210"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Συγκεντρώστε την αμφίδρομη ροή πληροφοριών, ώστε να έχετε τις πληροφορίες σε ένα μέρος.</a:t>
            </a:r>
          </a:p>
        </p:txBody>
      </p:sp>
      <p:sp>
        <p:nvSpPr>
          <p:cNvPr id="30" name="TextBox 40">
            <a:extLst>
              <a:ext uri="{FF2B5EF4-FFF2-40B4-BE49-F238E27FC236}">
                <a16:creationId xmlns:a16="http://schemas.microsoft.com/office/drawing/2014/main" id="{647863BE-9654-3839-1112-7F26C8FDB953}"/>
              </a:ext>
            </a:extLst>
          </p:cNvPr>
          <p:cNvSpPr txBox="1"/>
          <p:nvPr/>
        </p:nvSpPr>
        <p:spPr>
          <a:xfrm>
            <a:off x="2855753" y="5659103"/>
            <a:ext cx="1681672" cy="378373"/>
          </a:xfrm>
          <a:prstGeom prst="rect">
            <a:avLst/>
          </a:prstGeom>
          <a:noFill/>
        </p:spPr>
        <p:txBody>
          <a:bodyPr wrap="square" rtlCol="0" anchor="b" anchorCtr="0">
            <a:spAutoFit/>
          </a:bodyPr>
          <a:lstStyle/>
          <a:p>
            <a:pPr algn="r">
              <a:lnSpc>
                <a:spcPts val="2220"/>
              </a:lnSpc>
            </a:pPr>
            <a:r>
              <a:rPr lang="en-GB" sz="2200" b="1" dirty="0">
                <a:solidFill>
                  <a:srgbClr val="F16924"/>
                </a:solidFill>
                <a:ea typeface="League Spartan" charset="0"/>
                <a:cs typeface="Poppins" pitchFamily="2" charset="77"/>
              </a:rPr>
              <a:t>Ενημέρωση</a:t>
            </a:r>
          </a:p>
        </p:txBody>
      </p:sp>
      <p:sp>
        <p:nvSpPr>
          <p:cNvPr id="37" name="Subtitle 2">
            <a:extLst>
              <a:ext uri="{FF2B5EF4-FFF2-40B4-BE49-F238E27FC236}">
                <a16:creationId xmlns:a16="http://schemas.microsoft.com/office/drawing/2014/main" id="{286D7793-002E-4818-EF94-F88FFE1148C8}"/>
              </a:ext>
            </a:extLst>
          </p:cNvPr>
          <p:cNvSpPr txBox="1">
            <a:spLocks/>
          </p:cNvSpPr>
          <p:nvPr/>
        </p:nvSpPr>
        <p:spPr>
          <a:xfrm>
            <a:off x="1244507" y="5986550"/>
            <a:ext cx="3292918"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Να ενημερώνετε όλα τα σχετικά ακροατήρια καθώς εξελίσσεται η κρίση.</a:t>
            </a:r>
          </a:p>
        </p:txBody>
      </p:sp>
      <p:sp>
        <p:nvSpPr>
          <p:cNvPr id="52" name="TextBox 34">
            <a:extLst>
              <a:ext uri="{FF2B5EF4-FFF2-40B4-BE49-F238E27FC236}">
                <a16:creationId xmlns:a16="http://schemas.microsoft.com/office/drawing/2014/main" id="{AFDABAD8-86B8-AF83-A476-6454B98E5791}"/>
              </a:ext>
            </a:extLst>
          </p:cNvPr>
          <p:cNvSpPr txBox="1"/>
          <p:nvPr/>
        </p:nvSpPr>
        <p:spPr>
          <a:xfrm>
            <a:off x="7836396" y="4169881"/>
            <a:ext cx="1681672" cy="378373"/>
          </a:xfrm>
          <a:prstGeom prst="rect">
            <a:avLst/>
          </a:prstGeom>
          <a:noFill/>
        </p:spPr>
        <p:txBody>
          <a:bodyPr wrap="square" rtlCol="0" anchor="b" anchorCtr="0">
            <a:spAutoFit/>
          </a:bodyPr>
          <a:lstStyle/>
          <a:p>
            <a:pPr>
              <a:lnSpc>
                <a:spcPts val="2220"/>
              </a:lnSpc>
            </a:pPr>
            <a:r>
              <a:rPr lang="en-GB" sz="2200" b="1" dirty="0">
                <a:solidFill>
                  <a:srgbClr val="B41F7A"/>
                </a:solidFill>
                <a:ea typeface="League Spartan" charset="0"/>
                <a:cs typeface="Poppins" pitchFamily="2" charset="77"/>
              </a:rPr>
              <a:t>Να είστε ειλικρινής</a:t>
            </a:r>
          </a:p>
        </p:txBody>
      </p:sp>
      <p:sp>
        <p:nvSpPr>
          <p:cNvPr id="53" name="Subtitle 2">
            <a:extLst>
              <a:ext uri="{FF2B5EF4-FFF2-40B4-BE49-F238E27FC236}">
                <a16:creationId xmlns:a16="http://schemas.microsoft.com/office/drawing/2014/main" id="{95BFAC34-4EB7-4213-491C-269591F64B9E}"/>
              </a:ext>
            </a:extLst>
          </p:cNvPr>
          <p:cNvSpPr txBox="1">
            <a:spLocks/>
          </p:cNvSpPr>
          <p:nvPr/>
        </p:nvSpPr>
        <p:spPr>
          <a:xfrm>
            <a:off x="7911346" y="4529920"/>
            <a:ext cx="3849989"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Να απαντάτε στους ενδιαφερόμενους με ειλικρίνεια, ανοιχτά, γρήγορα και ενημερωτικά.</a:t>
            </a:r>
          </a:p>
        </p:txBody>
      </p:sp>
      <p:sp>
        <p:nvSpPr>
          <p:cNvPr id="54" name="TextBox 44">
            <a:extLst>
              <a:ext uri="{FF2B5EF4-FFF2-40B4-BE49-F238E27FC236}">
                <a16:creationId xmlns:a16="http://schemas.microsoft.com/office/drawing/2014/main" id="{D46382C4-E62C-E20D-D00D-E8B590DDF171}"/>
              </a:ext>
            </a:extLst>
          </p:cNvPr>
          <p:cNvSpPr txBox="1"/>
          <p:nvPr/>
        </p:nvSpPr>
        <p:spPr>
          <a:xfrm>
            <a:off x="2181214" y="4005541"/>
            <a:ext cx="1681672" cy="378373"/>
          </a:xfrm>
          <a:prstGeom prst="rect">
            <a:avLst/>
          </a:prstGeom>
          <a:noFill/>
        </p:spPr>
        <p:txBody>
          <a:bodyPr wrap="square" rtlCol="0" anchor="b" anchorCtr="0">
            <a:spAutoFit/>
          </a:bodyPr>
          <a:lstStyle/>
          <a:p>
            <a:pPr algn="r">
              <a:lnSpc>
                <a:spcPts val="2220"/>
              </a:lnSpc>
            </a:pPr>
            <a:r>
              <a:rPr lang="en-GB" sz="2200" b="1" dirty="0">
                <a:solidFill>
                  <a:srgbClr val="B41F7A"/>
                </a:solidFill>
                <a:ea typeface="League Spartan" charset="0"/>
                <a:cs typeface="Poppins" pitchFamily="2" charset="77"/>
              </a:rPr>
              <a:t>Οθόνη</a:t>
            </a:r>
          </a:p>
        </p:txBody>
      </p:sp>
      <p:sp>
        <p:nvSpPr>
          <p:cNvPr id="55" name="Subtitle 2">
            <a:extLst>
              <a:ext uri="{FF2B5EF4-FFF2-40B4-BE49-F238E27FC236}">
                <a16:creationId xmlns:a16="http://schemas.microsoft.com/office/drawing/2014/main" id="{EAAAFDC0-D4B0-1014-F832-E44B0E364FBD}"/>
              </a:ext>
            </a:extLst>
          </p:cNvPr>
          <p:cNvSpPr txBox="1">
            <a:spLocks/>
          </p:cNvSpPr>
          <p:nvPr/>
        </p:nvSpPr>
        <p:spPr>
          <a:xfrm>
            <a:off x="249864" y="4380570"/>
            <a:ext cx="3613022" cy="9611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Παρακολουθήστε τις αντιδράσεις των ενδιαφερομένων μερών και επίσης παρακολουθήστε τα έντυπα, τα ραδιοτηλεοπτικά μέσα και τα μέσα κοινωνικής δικτύωσης.</a:t>
            </a:r>
          </a:p>
        </p:txBody>
      </p:sp>
    </p:spTree>
    <p:extLst>
      <p:ext uri="{BB962C8B-B14F-4D97-AF65-F5344CB8AC3E}">
        <p14:creationId xmlns:p14="http://schemas.microsoft.com/office/powerpoint/2010/main" val="8847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r>
              <a:rPr lang="en-GB" dirty="0">
                <a:solidFill>
                  <a:schemeClr val="bg1"/>
                </a:solidFill>
              </a:rPr>
              <a:t>Μύθοι για την επιχειρηματική ηγεσία</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34413" y="2315240"/>
            <a:ext cx="3887709" cy="4058147"/>
          </a:xfrm>
        </p:spPr>
        <p:txBody>
          <a:bodyPr>
            <a:normAutofit fontScale="85000" lnSpcReduction="10000"/>
          </a:bodyPr>
          <a:lstStyle/>
          <a:p>
            <a:pPr marL="12700" indent="-12700"/>
            <a:r>
              <a:rPr lang="en-US" dirty="0">
                <a:solidFill>
                  <a:schemeClr val="bg1"/>
                </a:solidFill>
              </a:rPr>
              <a:t>Όσον αφορά την ηγεσία των επιχειρήσεων, δεν υπάρχει ένα μέγεθος που να ταιριάζει σε όλους. Κάθε ηγέτης έχει τη δική του/της προσωπικότητα, το δικό του/της στυλ και τη δική του/της προσέγγιση στην ηγεσία ομάδων - και υπάρχουν διαφορετικές καταστάσεις όπου συγκεκριμένα στυλ ηγεσίας λειτουργούν ή δεν λειτουργούν. Τούτου λεχθέντος, υπάρχουν μύθοι ηγεσίας που φαίνεται να έρχονται στην επιφάνεια χρόνο. Ακολουθούν αρκετοί από αυτούς που αναδεικνύονται με συνέπεια:</a:t>
            </a:r>
          </a:p>
          <a:p>
            <a:pPr marL="12700" indent="-1270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34089" y="210235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774524" y="613340"/>
            <a:ext cx="4208369" cy="5020733"/>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Οι ηγέτες γεννιούνται, δεν γίνονται</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Οι αληθινοί ηγέτες είναι χαρισματικοί εξωστρεφείς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Η ηγεσία εξαρτάται από τη θέση/τον τίτλο σας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Οι ηγέτες είναι πάντα "ενεργοποιημένοι" </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Η ηγεσία σημαίνει να είσαι αρεστός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Η ηγεσία είναι ένα προγραμματισμένο γεγονός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Και πολλά άλλα.</a:t>
            </a: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r>
              <a:rPr lang="en-GB" sz="2200" b="1" dirty="0">
                <a:solidFill>
                  <a:schemeClr val="bg1"/>
                </a:solidFill>
                <a:highlight>
                  <a:srgbClr val="F16924"/>
                </a:highlight>
                <a:ea typeface="League Spartan" charset="0"/>
                <a:cs typeface="Poppins" pitchFamily="2" charset="77"/>
              </a:rPr>
              <a:t>ΔΙΑΒΑΣΤΕ </a:t>
            </a:r>
            <a:r>
              <a:rPr lang="en-GB" sz="2400" dirty="0">
                <a:hlinkClick r:id="rId3"/>
              </a:rPr>
              <a:t>10 δημοφιλείς μύθους για την ηγεσία και πώς να τους ξεπεράσετε (entrepreneur.com)</a:t>
            </a:r>
            <a:endParaRPr lang="en-GB" sz="2200" dirty="0">
              <a:solidFill>
                <a:schemeClr val="bg1"/>
              </a:solidFill>
              <a:highlight>
                <a:srgbClr val="F16924"/>
              </a:highlight>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7475"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208121" y="586932"/>
            <a:ext cx="5578549" cy="5964518"/>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Ενημέρωση</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Μην ξεχάσετε να πείτε στους ενδιαφερόμενους ότι η κρίση έχει τελειώσει. Ενημερώστε όλους τους εμπλεκόμενους ή επηρεαζόμενους.</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Ανάλυση και αναφορά</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Γράψτε μια σύντομη έκθεση με τις αιτίες, τις ευθύνες, τις επιτυχίες, τις αποτυχίες και τις συστάσεις για βελτίωση.</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Επιβράβευση</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Αναγνώριση και επιβράβευση όσων συνέβαλαν στη διαχείριση της κρίσης.</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Επαναφορά της εμπιστοσύνης</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Ακολουθήστε τα σχέδια ανάκαμψης για να αποκαταστήσετε την εμπιστοσύνη, τη φήμη, το ηθικό των εργαζομένων και να μειώσετε το άγχος.</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205433"/>
            <a:ext cx="3654315" cy="3041709"/>
          </a:xfrm>
        </p:spPr>
        <p:txBody>
          <a:bodyPr>
            <a:normAutofit/>
          </a:bodyPr>
          <a:lstStyle/>
          <a:p>
            <a:r>
              <a:rPr lang="en-GB" dirty="0">
                <a:solidFill>
                  <a:schemeClr val="bg1"/>
                </a:solidFill>
              </a:rPr>
              <a:t>Βασικοί κανόνες επικοινωνίας </a:t>
            </a:r>
            <a:r>
              <a:rPr lang="en-GB" b="1" dirty="0">
                <a:solidFill>
                  <a:schemeClr val="bg1"/>
                </a:solidFill>
              </a:rPr>
              <a:t>ΜΕΤΑ από </a:t>
            </a:r>
            <a:r>
              <a:rPr lang="en-GB" dirty="0">
                <a:solidFill>
                  <a:schemeClr val="bg1"/>
                </a:solidFill>
              </a:rPr>
              <a:t>μια κρίση</a:t>
            </a:r>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776717"/>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24871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7562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90323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3650635"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Μόλις ξεπεραστεί η κρίση, πολλές εταιρείες "επιστρέφουν στην κανονική τους λειτουργία" σχετικά γρήγορα.  Συχνά ξεχνούν να ενημερώσουν τα ενδιαφερόμενα μέρη ότι η κρίση έχει αντιμετωπιστεί με επιτυχία.  Ωστόσο, αυτό είναι ακριβώς το σημείο όπου αρχίζει η ανοικοδόμηση της εμπιστοσύνης. </a:t>
            </a: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56919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210645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71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r>
              <a:rPr lang="en-US" dirty="0"/>
              <a:t>04</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2438016"/>
          </a:xfrm>
        </p:spPr>
        <p:txBody>
          <a:bodyPr>
            <a:normAutofit/>
          </a:bodyPr>
          <a:lstStyle/>
          <a:p>
            <a:r>
              <a:rPr lang="en-US" sz="3200" dirty="0">
                <a:solidFill>
                  <a:schemeClr val="bg1"/>
                </a:solidFill>
              </a:rPr>
              <a:t>Κίνητρα σε κρίση: Ο ρόλος του ελέγχου</a:t>
            </a:r>
          </a:p>
        </p:txBody>
      </p:sp>
    </p:spTree>
    <p:extLst>
      <p:ext uri="{BB962C8B-B14F-4D97-AF65-F5344CB8AC3E}">
        <p14:creationId xmlns:p14="http://schemas.microsoft.com/office/powerpoint/2010/main" val="262767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2020559"/>
            <a:ext cx="6655437" cy="3867461"/>
          </a:xfrm>
        </p:spPr>
        <p:txBody>
          <a:bodyPr>
            <a:no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Ο έλεγχος επεκτείνει το πεδίο της επικοινωνίας επιτρέποντας στους υπεύθυνους να συνεργάζονται με άλλες λειτουργίες. Όταν τα στελέχη και οι εργαζόμενοι μιας επιχείρησης έχουν - λίγο πολύ - την ίδια εικόνα για το πού πρέπει να "πάνε", ποιες διαδρομές πρέπει να ακολουθήσουν, ποια συστήματα και μέσα πρέπει να χρησιμοποιήσουν, ποιες συνθήκες πλαισίου πρέπει να λάβουν υπόψη τους κ.λπ., η επικοινωνία και η εργασία μπορούν να είναι πολύ πιο στοχευμένες και αποτελεσματικές. Η ίδια εικόνα της διοίκησης βοηθάει να αναγνωρίζει κανείς ευκολότερα στην καθημερινότητα πού υπάρχουν αποκλίσεις ή να παίρνει τα σωστά μέτρα χωρίς στενές/συγκεκριμένες οδηγίες.</a:t>
            </a:r>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734714" y="642972"/>
            <a:ext cx="4619165" cy="1260779"/>
          </a:xfrm>
        </p:spPr>
        <p:txBody>
          <a:bodyPr>
            <a:normAutofit/>
          </a:bodyPr>
          <a:lstStyle/>
          <a:p>
            <a:r>
              <a:rPr lang="en-GB" dirty="0"/>
              <a:t>Κίνητρα σε κρίση: Ο ρόλος του ελέγχου</a:t>
            </a:r>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4833" t="437" r="55071" b="-437"/>
          <a:stretch/>
        </p:blipFill>
        <p:spPr>
          <a:xfrm>
            <a:off x="7689954" y="1"/>
            <a:ext cx="3852862" cy="6857999"/>
          </a:xfrm>
          <a:prstGeom prst="rect">
            <a:avLst/>
          </a:prstGeom>
        </p:spPr>
      </p:pic>
      <p:sp>
        <p:nvSpPr>
          <p:cNvPr id="2" name="Rectangle 1">
            <a:extLst>
              <a:ext uri="{FF2B5EF4-FFF2-40B4-BE49-F238E27FC236}">
                <a16:creationId xmlns:a16="http://schemas.microsoft.com/office/drawing/2014/main" id="{F63D810A-8F98-ACED-CABD-9B95BF1A00DF}"/>
              </a:ext>
            </a:extLst>
          </p:cNvPr>
          <p:cNvSpPr/>
          <p:nvPr/>
        </p:nvSpPr>
        <p:spPr>
          <a:xfrm>
            <a:off x="698761" y="177656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71076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5">
            <a:extLst>
              <a:ext uri="{FF2B5EF4-FFF2-40B4-BE49-F238E27FC236}">
                <a16:creationId xmlns:a16="http://schemas.microsoft.com/office/drawing/2014/main" id="{B8BAD2A3-BC7F-1834-FDE8-04F7E6EA8736}"/>
              </a:ext>
            </a:extLst>
          </p:cNvPr>
          <p:cNvSpPr/>
          <p:nvPr/>
        </p:nvSpPr>
        <p:spPr>
          <a:xfrm rot="1363340">
            <a:off x="4052037" y="27594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41" name="Freeform 73">
            <a:extLst>
              <a:ext uri="{FF2B5EF4-FFF2-40B4-BE49-F238E27FC236}">
                <a16:creationId xmlns:a16="http://schemas.microsoft.com/office/drawing/2014/main" id="{81422360-9D8E-9204-721C-D4707AA83478}"/>
              </a:ext>
            </a:extLst>
          </p:cNvPr>
          <p:cNvSpPr/>
          <p:nvPr/>
        </p:nvSpPr>
        <p:spPr>
          <a:xfrm rot="1363340">
            <a:off x="6507925" y="37907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Κίνητρα σε κρίση: Ο ρόλος του ελέγχου</a:t>
            </a:r>
          </a:p>
          <a:p>
            <a:endParaRPr lang="en-US" dirty="0"/>
          </a:p>
        </p:txBody>
      </p:sp>
      <p:sp>
        <p:nvSpPr>
          <p:cNvPr id="7" name="Freeform 61">
            <a:extLst>
              <a:ext uri="{FF2B5EF4-FFF2-40B4-BE49-F238E27FC236}">
                <a16:creationId xmlns:a16="http://schemas.microsoft.com/office/drawing/2014/main" id="{4C987845-F72B-8AC9-F51A-ED4EEA3A1B0A}"/>
              </a:ext>
            </a:extLst>
          </p:cNvPr>
          <p:cNvSpPr/>
          <p:nvPr/>
        </p:nvSpPr>
        <p:spPr>
          <a:xfrm rot="1363340">
            <a:off x="5792803" y="2041406"/>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8" name="Freeform 75">
            <a:extLst>
              <a:ext uri="{FF2B5EF4-FFF2-40B4-BE49-F238E27FC236}">
                <a16:creationId xmlns:a16="http://schemas.microsoft.com/office/drawing/2014/main" id="{0F02604D-1594-1AB7-CB8B-810FC8DFEF1A}"/>
              </a:ext>
            </a:extLst>
          </p:cNvPr>
          <p:cNvSpPr/>
          <p:nvPr/>
        </p:nvSpPr>
        <p:spPr>
          <a:xfrm rot="1363340">
            <a:off x="6482688" y="2808000"/>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9" name="Freeform 63">
            <a:extLst>
              <a:ext uri="{FF2B5EF4-FFF2-40B4-BE49-F238E27FC236}">
                <a16:creationId xmlns:a16="http://schemas.microsoft.com/office/drawing/2014/main" id="{3B63C200-711A-2C22-CBBA-7FFF02B14666}"/>
              </a:ext>
            </a:extLst>
          </p:cNvPr>
          <p:cNvSpPr/>
          <p:nvPr/>
        </p:nvSpPr>
        <p:spPr>
          <a:xfrm rot="1363340">
            <a:off x="4807179" y="2106558"/>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2" name="Freeform 67">
            <a:extLst>
              <a:ext uri="{FF2B5EF4-FFF2-40B4-BE49-F238E27FC236}">
                <a16:creationId xmlns:a16="http://schemas.microsoft.com/office/drawing/2014/main" id="{E5CA4C10-F20D-B1F4-D297-8A7E18256770}"/>
              </a:ext>
            </a:extLst>
          </p:cNvPr>
          <p:cNvSpPr/>
          <p:nvPr/>
        </p:nvSpPr>
        <p:spPr>
          <a:xfrm rot="1363340">
            <a:off x="4105988" y="3778847"/>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3" name="Freeform 71">
            <a:extLst>
              <a:ext uri="{FF2B5EF4-FFF2-40B4-BE49-F238E27FC236}">
                <a16:creationId xmlns:a16="http://schemas.microsoft.com/office/drawing/2014/main" id="{C2CF79AA-5531-3EC0-6A19-90CE76B96FCD}"/>
              </a:ext>
            </a:extLst>
          </p:cNvPr>
          <p:cNvSpPr/>
          <p:nvPr/>
        </p:nvSpPr>
        <p:spPr>
          <a:xfrm rot="1363340">
            <a:off x="5783390" y="4481774"/>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4" name="Freeform 69">
            <a:extLst>
              <a:ext uri="{FF2B5EF4-FFF2-40B4-BE49-F238E27FC236}">
                <a16:creationId xmlns:a16="http://schemas.microsoft.com/office/drawing/2014/main" id="{EB714AA5-5C92-1ADE-045F-4E7DBDC83325}"/>
              </a:ext>
            </a:extLst>
          </p:cNvPr>
          <p:cNvSpPr/>
          <p:nvPr/>
        </p:nvSpPr>
        <p:spPr>
          <a:xfrm rot="1363340">
            <a:off x="4767766" y="4498126"/>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5" name="Oval 76">
            <a:extLst>
              <a:ext uri="{FF2B5EF4-FFF2-40B4-BE49-F238E27FC236}">
                <a16:creationId xmlns:a16="http://schemas.microsoft.com/office/drawing/2014/main" id="{A8CD48B3-7C58-BCE5-AF99-1C8E144B7FB1}"/>
              </a:ext>
            </a:extLst>
          </p:cNvPr>
          <p:cNvSpPr/>
          <p:nvPr/>
        </p:nvSpPr>
        <p:spPr>
          <a:xfrm>
            <a:off x="5096168" y="3094983"/>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latin typeface="+mj-lt"/>
            </a:endParaRPr>
          </a:p>
        </p:txBody>
      </p:sp>
      <p:sp>
        <p:nvSpPr>
          <p:cNvPr id="16" name="TextBox 77">
            <a:extLst>
              <a:ext uri="{FF2B5EF4-FFF2-40B4-BE49-F238E27FC236}">
                <a16:creationId xmlns:a16="http://schemas.microsoft.com/office/drawing/2014/main" id="{558823E8-7B6E-96AE-283B-A70253D710F3}"/>
              </a:ext>
            </a:extLst>
          </p:cNvPr>
          <p:cNvSpPr txBox="1"/>
          <p:nvPr/>
        </p:nvSpPr>
        <p:spPr>
          <a:xfrm>
            <a:off x="2840542" y="5337298"/>
            <a:ext cx="1689950" cy="400110"/>
          </a:xfrm>
          <a:prstGeom prst="rect">
            <a:avLst/>
          </a:prstGeom>
          <a:noFill/>
        </p:spPr>
        <p:txBody>
          <a:bodyPr wrap="none" rtlCol="0" anchor="b" anchorCtr="0">
            <a:spAutoFit/>
          </a:bodyPr>
          <a:lstStyle/>
          <a:p>
            <a:pPr algn="r"/>
            <a:r>
              <a:rPr lang="en-GB" sz="2000" b="1" dirty="0">
                <a:solidFill>
                  <a:srgbClr val="F16924"/>
                </a:solidFill>
                <a:ea typeface="League Spartan" charset="0"/>
                <a:cs typeface="Poppins" pitchFamily="2" charset="77"/>
              </a:rPr>
              <a:t>Εξωτερική είσοδος</a:t>
            </a:r>
          </a:p>
        </p:txBody>
      </p:sp>
      <p:sp>
        <p:nvSpPr>
          <p:cNvPr id="17" name="Subtitle 2">
            <a:extLst>
              <a:ext uri="{FF2B5EF4-FFF2-40B4-BE49-F238E27FC236}">
                <a16:creationId xmlns:a16="http://schemas.microsoft.com/office/drawing/2014/main" id="{3E5177AF-7A31-1DEA-3061-20A32B8D00D8}"/>
              </a:ext>
            </a:extLst>
          </p:cNvPr>
          <p:cNvSpPr txBox="1">
            <a:spLocks/>
          </p:cNvSpPr>
          <p:nvPr/>
        </p:nvSpPr>
        <p:spPr>
          <a:xfrm>
            <a:off x="998510" y="5714561"/>
            <a:ext cx="3531982"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Ποιες προσφορές θέλουμε να διαθέσουμε; Πώς βλέπουμε πώς χρησιμοποιήθηκαν αυτές οι προσφορές;</a:t>
            </a:r>
          </a:p>
        </p:txBody>
      </p:sp>
      <p:sp>
        <p:nvSpPr>
          <p:cNvPr id="18" name="TextBox 85">
            <a:extLst>
              <a:ext uri="{FF2B5EF4-FFF2-40B4-BE49-F238E27FC236}">
                <a16:creationId xmlns:a16="http://schemas.microsoft.com/office/drawing/2014/main" id="{913CC629-6473-E91A-4B42-2F8C214E9676}"/>
              </a:ext>
            </a:extLst>
          </p:cNvPr>
          <p:cNvSpPr txBox="1"/>
          <p:nvPr/>
        </p:nvSpPr>
        <p:spPr>
          <a:xfrm>
            <a:off x="6958194" y="5375998"/>
            <a:ext cx="1650708" cy="400110"/>
          </a:xfrm>
          <a:prstGeom prst="rect">
            <a:avLst/>
          </a:prstGeom>
          <a:noFill/>
        </p:spPr>
        <p:txBody>
          <a:bodyPr wrap="none" rtlCol="0" anchor="b" anchorCtr="0">
            <a:spAutoFit/>
          </a:bodyPr>
          <a:lstStyle/>
          <a:p>
            <a:r>
              <a:rPr lang="en-GB" sz="2000" b="1" dirty="0">
                <a:solidFill>
                  <a:srgbClr val="B41F7A"/>
                </a:solidFill>
                <a:ea typeface="League Spartan" charset="0"/>
                <a:cs typeface="Poppins" pitchFamily="2" charset="77"/>
              </a:rPr>
              <a:t>Εσωτερική είσοδος</a:t>
            </a:r>
          </a:p>
        </p:txBody>
      </p:sp>
      <p:sp>
        <p:nvSpPr>
          <p:cNvPr id="19" name="Subtitle 2">
            <a:extLst>
              <a:ext uri="{FF2B5EF4-FFF2-40B4-BE49-F238E27FC236}">
                <a16:creationId xmlns:a16="http://schemas.microsoft.com/office/drawing/2014/main" id="{44B168B1-1E45-CAED-6350-57D925CDD3E2}"/>
              </a:ext>
            </a:extLst>
          </p:cNvPr>
          <p:cNvSpPr txBox="1">
            <a:spLocks/>
          </p:cNvSpPr>
          <p:nvPr/>
        </p:nvSpPr>
        <p:spPr>
          <a:xfrm>
            <a:off x="7048366" y="5764374"/>
            <a:ext cx="419230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Τι θέλουμε να δημιουργήσουμε στον οργανισμό; Τι μας δείχνει αν έχουμε χρησιμοποιήσει αποτελεσματικά τους πόρους μας;</a:t>
            </a:r>
          </a:p>
        </p:txBody>
      </p:sp>
      <p:sp>
        <p:nvSpPr>
          <p:cNvPr id="20" name="TextBox 79">
            <a:extLst>
              <a:ext uri="{FF2B5EF4-FFF2-40B4-BE49-F238E27FC236}">
                <a16:creationId xmlns:a16="http://schemas.microsoft.com/office/drawing/2014/main" id="{2C6CE4C0-5F21-536A-0429-BAEE584F7DCB}"/>
              </a:ext>
            </a:extLst>
          </p:cNvPr>
          <p:cNvSpPr txBox="1"/>
          <p:nvPr/>
        </p:nvSpPr>
        <p:spPr>
          <a:xfrm>
            <a:off x="3712389" y="1255166"/>
            <a:ext cx="1056188" cy="400110"/>
          </a:xfrm>
          <a:prstGeom prst="rect">
            <a:avLst/>
          </a:prstGeom>
          <a:noFill/>
        </p:spPr>
        <p:txBody>
          <a:bodyPr wrap="none" rtlCol="0" anchor="b" anchorCtr="0">
            <a:spAutoFit/>
          </a:bodyPr>
          <a:lstStyle/>
          <a:p>
            <a:pPr algn="r"/>
            <a:r>
              <a:rPr lang="en-GB" sz="2000" b="1" dirty="0">
                <a:solidFill>
                  <a:srgbClr val="B41F7A"/>
                </a:solidFill>
                <a:ea typeface="League Spartan" charset="0"/>
                <a:cs typeface="Poppins" pitchFamily="2" charset="77"/>
              </a:rPr>
              <a:t>Εκροή</a:t>
            </a:r>
          </a:p>
        </p:txBody>
      </p:sp>
      <p:sp>
        <p:nvSpPr>
          <p:cNvPr id="21" name="Subtitle 2">
            <a:extLst>
              <a:ext uri="{FF2B5EF4-FFF2-40B4-BE49-F238E27FC236}">
                <a16:creationId xmlns:a16="http://schemas.microsoft.com/office/drawing/2014/main" id="{25AC9EE4-0828-1845-802A-B573693F0332}"/>
              </a:ext>
            </a:extLst>
          </p:cNvPr>
          <p:cNvSpPr txBox="1">
            <a:spLocks/>
          </p:cNvSpPr>
          <p:nvPr/>
        </p:nvSpPr>
        <p:spPr>
          <a:xfrm>
            <a:off x="998510" y="1610982"/>
            <a:ext cx="3724119"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προσδιορίζουμε αν οι στόχοι έχουν επιτευχθεί;</a:t>
            </a:r>
          </a:p>
        </p:txBody>
      </p:sp>
      <p:sp>
        <p:nvSpPr>
          <p:cNvPr id="22" name="TextBox 87">
            <a:extLst>
              <a:ext uri="{FF2B5EF4-FFF2-40B4-BE49-F238E27FC236}">
                <a16:creationId xmlns:a16="http://schemas.microsoft.com/office/drawing/2014/main" id="{261406BE-63D2-4D98-8EED-7424A66B909A}"/>
              </a:ext>
            </a:extLst>
          </p:cNvPr>
          <p:cNvSpPr txBox="1"/>
          <p:nvPr/>
        </p:nvSpPr>
        <p:spPr>
          <a:xfrm>
            <a:off x="6898295" y="1241398"/>
            <a:ext cx="944810" cy="400110"/>
          </a:xfrm>
          <a:prstGeom prst="rect">
            <a:avLst/>
          </a:prstGeom>
          <a:noFill/>
        </p:spPr>
        <p:txBody>
          <a:bodyPr wrap="none" rtlCol="0" anchor="b" anchorCtr="0">
            <a:spAutoFit/>
          </a:bodyPr>
          <a:lstStyle/>
          <a:p>
            <a:r>
              <a:rPr lang="en-GB" sz="2000" b="1" dirty="0">
                <a:solidFill>
                  <a:srgbClr val="F16924"/>
                </a:solidFill>
                <a:ea typeface="League Spartan" charset="0"/>
                <a:cs typeface="Poppins" pitchFamily="2" charset="77"/>
              </a:rPr>
              <a:t>Στόχοι</a:t>
            </a:r>
          </a:p>
        </p:txBody>
      </p:sp>
      <p:sp>
        <p:nvSpPr>
          <p:cNvPr id="23" name="Subtitle 2">
            <a:extLst>
              <a:ext uri="{FF2B5EF4-FFF2-40B4-BE49-F238E27FC236}">
                <a16:creationId xmlns:a16="http://schemas.microsoft.com/office/drawing/2014/main" id="{1EA89D2D-EC88-DC01-61CB-02BAFDB5CEFD}"/>
              </a:ext>
            </a:extLst>
          </p:cNvPr>
          <p:cNvSpPr txBox="1">
            <a:spLocks/>
          </p:cNvSpPr>
          <p:nvPr/>
        </p:nvSpPr>
        <p:spPr>
          <a:xfrm>
            <a:off x="7005889" y="1590622"/>
            <a:ext cx="3114255"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Τι θέλουμε να επιτύχουμε; Πώς μετράμε την επιτυχία;</a:t>
            </a:r>
          </a:p>
        </p:txBody>
      </p:sp>
      <p:sp>
        <p:nvSpPr>
          <p:cNvPr id="24" name="TextBox 81">
            <a:extLst>
              <a:ext uri="{FF2B5EF4-FFF2-40B4-BE49-F238E27FC236}">
                <a16:creationId xmlns:a16="http://schemas.microsoft.com/office/drawing/2014/main" id="{B1BD03DF-1DC5-E7F9-ECEA-149FD0AAAC6D}"/>
              </a:ext>
            </a:extLst>
          </p:cNvPr>
          <p:cNvSpPr txBox="1"/>
          <p:nvPr/>
        </p:nvSpPr>
        <p:spPr>
          <a:xfrm>
            <a:off x="1980623" y="3912642"/>
            <a:ext cx="1858650" cy="400110"/>
          </a:xfrm>
          <a:prstGeom prst="rect">
            <a:avLst/>
          </a:prstGeom>
          <a:noFill/>
        </p:spPr>
        <p:txBody>
          <a:bodyPr wrap="none" rtlCol="0" anchor="b" anchorCtr="0">
            <a:spAutoFit/>
          </a:bodyPr>
          <a:lstStyle/>
          <a:p>
            <a:pPr algn="r"/>
            <a:r>
              <a:rPr lang="en-GB" sz="2000" b="1" dirty="0">
                <a:solidFill>
                  <a:srgbClr val="EDA13E"/>
                </a:solidFill>
                <a:ea typeface="League Spartan" charset="0"/>
                <a:cs typeface="Poppins" pitchFamily="2" charset="77"/>
              </a:rPr>
              <a:t>Άμεσο αποτέλεσμα</a:t>
            </a:r>
          </a:p>
        </p:txBody>
      </p:sp>
      <p:sp>
        <p:nvSpPr>
          <p:cNvPr id="25" name="Subtitle 2">
            <a:extLst>
              <a:ext uri="{FF2B5EF4-FFF2-40B4-BE49-F238E27FC236}">
                <a16:creationId xmlns:a16="http://schemas.microsoft.com/office/drawing/2014/main" id="{2BF658CD-9E3A-D8C9-0458-66DA3DF95A2F}"/>
              </a:ext>
            </a:extLst>
          </p:cNvPr>
          <p:cNvSpPr txBox="1">
            <a:spLocks/>
          </p:cNvSpPr>
          <p:nvPr/>
        </p:nvSpPr>
        <p:spPr>
          <a:xfrm>
            <a:off x="53883" y="4276300"/>
            <a:ext cx="3785390"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Ποια αντίληψη επιδιώκουμε;</a:t>
            </a:r>
          </a:p>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μπορούμε να αναγνωρίσουμε αν έχει πραγματοποιηθεί αυτή η αλλαγή;</a:t>
            </a:r>
          </a:p>
        </p:txBody>
      </p:sp>
      <p:sp>
        <p:nvSpPr>
          <p:cNvPr id="26" name="TextBox 89">
            <a:extLst>
              <a:ext uri="{FF2B5EF4-FFF2-40B4-BE49-F238E27FC236}">
                <a16:creationId xmlns:a16="http://schemas.microsoft.com/office/drawing/2014/main" id="{96FEF90C-6320-8B84-619C-EA8D2E53EC33}"/>
              </a:ext>
            </a:extLst>
          </p:cNvPr>
          <p:cNvSpPr txBox="1"/>
          <p:nvPr/>
        </p:nvSpPr>
        <p:spPr>
          <a:xfrm>
            <a:off x="7946925" y="3931381"/>
            <a:ext cx="755335" cy="400110"/>
          </a:xfrm>
          <a:prstGeom prst="rect">
            <a:avLst/>
          </a:prstGeom>
          <a:noFill/>
        </p:spPr>
        <p:txBody>
          <a:bodyPr wrap="none" rtlCol="0" anchor="b" anchorCtr="0">
            <a:spAutoFit/>
          </a:bodyPr>
          <a:lstStyle/>
          <a:p>
            <a:r>
              <a:rPr lang="en-GB" sz="2000" b="1" dirty="0">
                <a:solidFill>
                  <a:srgbClr val="7F1C58"/>
                </a:solidFill>
                <a:ea typeface="League Spartan" charset="0"/>
                <a:cs typeface="Poppins" pitchFamily="2" charset="77"/>
              </a:rPr>
              <a:t>Είσοδος</a:t>
            </a:r>
          </a:p>
        </p:txBody>
      </p:sp>
      <p:sp>
        <p:nvSpPr>
          <p:cNvPr id="27" name="Subtitle 2">
            <a:extLst>
              <a:ext uri="{FF2B5EF4-FFF2-40B4-BE49-F238E27FC236}">
                <a16:creationId xmlns:a16="http://schemas.microsoft.com/office/drawing/2014/main" id="{813FA588-0DD9-DB34-1C58-E209393DBB17}"/>
              </a:ext>
            </a:extLst>
          </p:cNvPr>
          <p:cNvSpPr txBox="1">
            <a:spLocks/>
          </p:cNvSpPr>
          <p:nvPr/>
        </p:nvSpPr>
        <p:spPr>
          <a:xfrm>
            <a:off x="8006065" y="4303406"/>
            <a:ext cx="3597355"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Ποιες είναι οι προσωπικές και οικονομικές μας απαιτήσεις; Για ποιο λόγο θέλουμε να χρησιμοποιήσουμε αυτούς τους πόρους;</a:t>
            </a:r>
          </a:p>
        </p:txBody>
      </p:sp>
      <p:sp>
        <p:nvSpPr>
          <p:cNvPr id="28" name="TextBox 83">
            <a:extLst>
              <a:ext uri="{FF2B5EF4-FFF2-40B4-BE49-F238E27FC236}">
                <a16:creationId xmlns:a16="http://schemas.microsoft.com/office/drawing/2014/main" id="{FA85F8DC-53B7-BD92-9812-563238766A61}"/>
              </a:ext>
            </a:extLst>
          </p:cNvPr>
          <p:cNvSpPr txBox="1"/>
          <p:nvPr/>
        </p:nvSpPr>
        <p:spPr>
          <a:xfrm>
            <a:off x="1722435" y="2408099"/>
            <a:ext cx="2041393" cy="400110"/>
          </a:xfrm>
          <a:prstGeom prst="rect">
            <a:avLst/>
          </a:prstGeom>
          <a:noFill/>
        </p:spPr>
        <p:txBody>
          <a:bodyPr wrap="none" rtlCol="0" anchor="b" anchorCtr="0">
            <a:spAutoFit/>
          </a:bodyPr>
          <a:lstStyle/>
          <a:p>
            <a:pPr algn="r"/>
            <a:r>
              <a:rPr lang="en-GB" sz="2000" b="1" dirty="0">
                <a:solidFill>
                  <a:srgbClr val="7F1C58"/>
                </a:solidFill>
                <a:ea typeface="League Spartan" charset="0"/>
                <a:cs typeface="Poppins" pitchFamily="2" charset="77"/>
              </a:rPr>
              <a:t>Έμμεσο αποτέλεσμα</a:t>
            </a:r>
          </a:p>
        </p:txBody>
      </p:sp>
      <p:sp>
        <p:nvSpPr>
          <p:cNvPr id="29" name="Subtitle 2">
            <a:extLst>
              <a:ext uri="{FF2B5EF4-FFF2-40B4-BE49-F238E27FC236}">
                <a16:creationId xmlns:a16="http://schemas.microsoft.com/office/drawing/2014/main" id="{16FD39F5-8CA4-7858-992F-CC815ECAB93C}"/>
              </a:ext>
            </a:extLst>
          </p:cNvPr>
          <p:cNvSpPr txBox="1">
            <a:spLocks/>
          </p:cNvSpPr>
          <p:nvPr/>
        </p:nvSpPr>
        <p:spPr>
          <a:xfrm>
            <a:off x="314793" y="2741843"/>
            <a:ext cx="3449035" cy="10092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Τι είδους συμπεριφορά/στάσεις επιδιώκουμε; Πώς διαπιστώνουμε αν έχουμε πλησιάσει αυτούς τους στόχους;</a:t>
            </a:r>
          </a:p>
        </p:txBody>
      </p:sp>
      <p:sp>
        <p:nvSpPr>
          <p:cNvPr id="30" name="TextBox 91">
            <a:extLst>
              <a:ext uri="{FF2B5EF4-FFF2-40B4-BE49-F238E27FC236}">
                <a16:creationId xmlns:a16="http://schemas.microsoft.com/office/drawing/2014/main" id="{D5EE7F6B-A0E5-DFC2-DA5D-4FCC80DC4ACD}"/>
              </a:ext>
            </a:extLst>
          </p:cNvPr>
          <p:cNvSpPr txBox="1"/>
          <p:nvPr/>
        </p:nvSpPr>
        <p:spPr>
          <a:xfrm>
            <a:off x="7880253" y="2570573"/>
            <a:ext cx="1516825" cy="400110"/>
          </a:xfrm>
          <a:prstGeom prst="rect">
            <a:avLst/>
          </a:prstGeom>
          <a:noFill/>
        </p:spPr>
        <p:txBody>
          <a:bodyPr wrap="none" rtlCol="0" anchor="b" anchorCtr="0">
            <a:spAutoFit/>
          </a:bodyPr>
          <a:lstStyle/>
          <a:p>
            <a:r>
              <a:rPr lang="en-GB" sz="2000" b="1" dirty="0">
                <a:solidFill>
                  <a:srgbClr val="EDA13E"/>
                </a:solidFill>
                <a:ea typeface="League Spartan" charset="0"/>
                <a:cs typeface="Poppins" pitchFamily="2" charset="77"/>
              </a:rPr>
              <a:t>Υποέργα</a:t>
            </a:r>
          </a:p>
        </p:txBody>
      </p:sp>
      <p:sp>
        <p:nvSpPr>
          <p:cNvPr id="31" name="Subtitle 2">
            <a:extLst>
              <a:ext uri="{FF2B5EF4-FFF2-40B4-BE49-F238E27FC236}">
                <a16:creationId xmlns:a16="http://schemas.microsoft.com/office/drawing/2014/main" id="{0DC7FDF5-4FE1-535F-B618-817CA2A3D203}"/>
              </a:ext>
            </a:extLst>
          </p:cNvPr>
          <p:cNvSpPr txBox="1">
            <a:spLocks/>
          </p:cNvSpPr>
          <p:nvPr/>
        </p:nvSpPr>
        <p:spPr>
          <a:xfrm>
            <a:off x="7946925" y="2912834"/>
            <a:ext cx="342904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Ποια ορόσημα θέτουμε; Πώς ξέρουμε αν βρισκόμαστε στο σωστό δρόμο;</a:t>
            </a:r>
          </a:p>
        </p:txBody>
      </p:sp>
      <p:sp>
        <p:nvSpPr>
          <p:cNvPr id="32" name="Gleichschenkliges Dreieck 3">
            <a:extLst>
              <a:ext uri="{FF2B5EF4-FFF2-40B4-BE49-F238E27FC236}">
                <a16:creationId xmlns:a16="http://schemas.microsoft.com/office/drawing/2014/main" id="{A70A7086-9BA6-ABC2-9C0A-B492601374ED}"/>
              </a:ext>
            </a:extLst>
          </p:cNvPr>
          <p:cNvSpPr/>
          <p:nvPr/>
        </p:nvSpPr>
        <p:spPr>
          <a:xfrm rot="2710436">
            <a:off x="4823804" y="2804521"/>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3" name="Gleichschenkliges Dreieck 92">
            <a:extLst>
              <a:ext uri="{FF2B5EF4-FFF2-40B4-BE49-F238E27FC236}">
                <a16:creationId xmlns:a16="http://schemas.microsoft.com/office/drawing/2014/main" id="{64D2C037-E1FB-938E-23DE-9D3A7D75B94C}"/>
              </a:ext>
            </a:extLst>
          </p:cNvPr>
          <p:cNvSpPr/>
          <p:nvPr/>
        </p:nvSpPr>
        <p:spPr>
          <a:xfrm rot="5400000">
            <a:off x="5702688" y="2495425"/>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4" name="Gleichschenkliges Dreieck 93">
            <a:extLst>
              <a:ext uri="{FF2B5EF4-FFF2-40B4-BE49-F238E27FC236}">
                <a16:creationId xmlns:a16="http://schemas.microsoft.com/office/drawing/2014/main" id="{5A606D7C-B0FC-1253-CC18-A024473F4B5C}"/>
              </a:ext>
            </a:extLst>
          </p:cNvPr>
          <p:cNvSpPr/>
          <p:nvPr/>
        </p:nvSpPr>
        <p:spPr>
          <a:xfrm rot="8087739">
            <a:off x="6540506" y="295154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5" name="Gleichschenkliges Dreieck 94">
            <a:extLst>
              <a:ext uri="{FF2B5EF4-FFF2-40B4-BE49-F238E27FC236}">
                <a16:creationId xmlns:a16="http://schemas.microsoft.com/office/drawing/2014/main" id="{56A16D80-7A52-4CC4-A11E-949A5499123C}"/>
              </a:ext>
            </a:extLst>
          </p:cNvPr>
          <p:cNvSpPr/>
          <p:nvPr/>
        </p:nvSpPr>
        <p:spPr>
          <a:xfrm rot="10800000">
            <a:off x="6812869" y="3838831"/>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6" name="Gleichschenkliges Dreieck 95">
            <a:extLst>
              <a:ext uri="{FF2B5EF4-FFF2-40B4-BE49-F238E27FC236}">
                <a16:creationId xmlns:a16="http://schemas.microsoft.com/office/drawing/2014/main" id="{145C3A34-162C-ADA7-312B-18DD454B1253}"/>
              </a:ext>
            </a:extLst>
          </p:cNvPr>
          <p:cNvSpPr/>
          <p:nvPr/>
        </p:nvSpPr>
        <p:spPr>
          <a:xfrm rot="13537568">
            <a:off x="6372076" y="465413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7" name="Gleichschenkliges Dreieck 96">
            <a:extLst>
              <a:ext uri="{FF2B5EF4-FFF2-40B4-BE49-F238E27FC236}">
                <a16:creationId xmlns:a16="http://schemas.microsoft.com/office/drawing/2014/main" id="{77017F2A-47D3-7E1F-8622-B411286097FE}"/>
              </a:ext>
            </a:extLst>
          </p:cNvPr>
          <p:cNvSpPr/>
          <p:nvPr/>
        </p:nvSpPr>
        <p:spPr>
          <a:xfrm rot="16200000">
            <a:off x="5496979" y="493520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8" name="Gleichschenkliges Dreieck 97">
            <a:extLst>
              <a:ext uri="{FF2B5EF4-FFF2-40B4-BE49-F238E27FC236}">
                <a16:creationId xmlns:a16="http://schemas.microsoft.com/office/drawing/2014/main" id="{385CD798-DBDB-9254-30B8-3028311F2770}"/>
              </a:ext>
            </a:extLst>
          </p:cNvPr>
          <p:cNvSpPr/>
          <p:nvPr/>
        </p:nvSpPr>
        <p:spPr>
          <a:xfrm rot="18901129">
            <a:off x="4649191" y="450931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39" name="Gleichschenkliges Dreieck 98">
            <a:extLst>
              <a:ext uri="{FF2B5EF4-FFF2-40B4-BE49-F238E27FC236}">
                <a16:creationId xmlns:a16="http://schemas.microsoft.com/office/drawing/2014/main" id="{DCB7AF8C-1BC5-4EF7-2665-C8773260BBC4}"/>
              </a:ext>
            </a:extLst>
          </p:cNvPr>
          <p:cNvSpPr/>
          <p:nvPr/>
        </p:nvSpPr>
        <p:spPr>
          <a:xfrm>
            <a:off x="4404573" y="3625865"/>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595959"/>
              </a:solidFill>
            </a:endParaRPr>
          </a:p>
        </p:txBody>
      </p:sp>
      <p:sp>
        <p:nvSpPr>
          <p:cNvPr id="42" name="Text Placeholder 2">
            <a:extLst>
              <a:ext uri="{FF2B5EF4-FFF2-40B4-BE49-F238E27FC236}">
                <a16:creationId xmlns:a16="http://schemas.microsoft.com/office/drawing/2014/main" id="{9C122CEB-DA05-21CC-8BB6-037DC72F3FA3}"/>
              </a:ext>
            </a:extLst>
          </p:cNvPr>
          <p:cNvSpPr txBox="1">
            <a:spLocks/>
          </p:cNvSpPr>
          <p:nvPr/>
        </p:nvSpPr>
        <p:spPr>
          <a:xfrm>
            <a:off x="5995521" y="237523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01</a:t>
            </a:r>
          </a:p>
        </p:txBody>
      </p:sp>
      <p:sp>
        <p:nvSpPr>
          <p:cNvPr id="43" name="Text Placeholder 2">
            <a:extLst>
              <a:ext uri="{FF2B5EF4-FFF2-40B4-BE49-F238E27FC236}">
                <a16:creationId xmlns:a16="http://schemas.microsoft.com/office/drawing/2014/main" id="{0C9527D4-36C9-71F3-331E-A7C4894EF440}"/>
              </a:ext>
            </a:extLst>
          </p:cNvPr>
          <p:cNvSpPr txBox="1">
            <a:spLocks/>
          </p:cNvSpPr>
          <p:nvPr/>
        </p:nvSpPr>
        <p:spPr>
          <a:xfrm>
            <a:off x="6689865" y="306518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02</a:t>
            </a:r>
          </a:p>
        </p:txBody>
      </p:sp>
      <p:sp>
        <p:nvSpPr>
          <p:cNvPr id="44" name="Text Placeholder 2">
            <a:extLst>
              <a:ext uri="{FF2B5EF4-FFF2-40B4-BE49-F238E27FC236}">
                <a16:creationId xmlns:a16="http://schemas.microsoft.com/office/drawing/2014/main" id="{A7AF0CFB-880F-6CE4-1E50-9DECE8491038}"/>
              </a:ext>
            </a:extLst>
          </p:cNvPr>
          <p:cNvSpPr txBox="1">
            <a:spLocks/>
          </p:cNvSpPr>
          <p:nvPr/>
        </p:nvSpPr>
        <p:spPr>
          <a:xfrm>
            <a:off x="6717862" y="4086895"/>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03</a:t>
            </a:r>
          </a:p>
        </p:txBody>
      </p:sp>
      <p:sp>
        <p:nvSpPr>
          <p:cNvPr id="45" name="Text Placeholder 2">
            <a:extLst>
              <a:ext uri="{FF2B5EF4-FFF2-40B4-BE49-F238E27FC236}">
                <a16:creationId xmlns:a16="http://schemas.microsoft.com/office/drawing/2014/main" id="{AA396BFF-5148-C2F0-4D82-9AD74400464B}"/>
              </a:ext>
            </a:extLst>
          </p:cNvPr>
          <p:cNvSpPr txBox="1">
            <a:spLocks/>
          </p:cNvSpPr>
          <p:nvPr/>
        </p:nvSpPr>
        <p:spPr>
          <a:xfrm>
            <a:off x="5953924" y="490974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04</a:t>
            </a:r>
          </a:p>
        </p:txBody>
      </p:sp>
      <p:sp>
        <p:nvSpPr>
          <p:cNvPr id="46" name="Text Placeholder 2">
            <a:extLst>
              <a:ext uri="{FF2B5EF4-FFF2-40B4-BE49-F238E27FC236}">
                <a16:creationId xmlns:a16="http://schemas.microsoft.com/office/drawing/2014/main" id="{7DFC996C-5BBD-4501-398A-133E591BF4EE}"/>
              </a:ext>
            </a:extLst>
          </p:cNvPr>
          <p:cNvSpPr txBox="1">
            <a:spLocks/>
          </p:cNvSpPr>
          <p:nvPr/>
        </p:nvSpPr>
        <p:spPr>
          <a:xfrm>
            <a:off x="4920660" y="4867890"/>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05</a:t>
            </a:r>
          </a:p>
        </p:txBody>
      </p:sp>
      <p:sp>
        <p:nvSpPr>
          <p:cNvPr id="47" name="Text Placeholder 2">
            <a:extLst>
              <a:ext uri="{FF2B5EF4-FFF2-40B4-BE49-F238E27FC236}">
                <a16:creationId xmlns:a16="http://schemas.microsoft.com/office/drawing/2014/main" id="{3EE281E7-7D8E-4101-3B97-E7FCB410F9B1}"/>
              </a:ext>
            </a:extLst>
          </p:cNvPr>
          <p:cNvSpPr txBox="1">
            <a:spLocks/>
          </p:cNvSpPr>
          <p:nvPr/>
        </p:nvSpPr>
        <p:spPr>
          <a:xfrm>
            <a:off x="4258738" y="3950356"/>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06</a:t>
            </a:r>
          </a:p>
        </p:txBody>
      </p:sp>
      <p:sp>
        <p:nvSpPr>
          <p:cNvPr id="48" name="Text Placeholder 2">
            <a:extLst>
              <a:ext uri="{FF2B5EF4-FFF2-40B4-BE49-F238E27FC236}">
                <a16:creationId xmlns:a16="http://schemas.microsoft.com/office/drawing/2014/main" id="{5F9AD0B4-C934-7FBC-B129-04ED2AC6FE06}"/>
              </a:ext>
            </a:extLst>
          </p:cNvPr>
          <p:cNvSpPr txBox="1">
            <a:spLocks/>
          </p:cNvSpPr>
          <p:nvPr/>
        </p:nvSpPr>
        <p:spPr>
          <a:xfrm>
            <a:off x="4290257" y="297649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07</a:t>
            </a:r>
          </a:p>
        </p:txBody>
      </p:sp>
      <p:sp>
        <p:nvSpPr>
          <p:cNvPr id="49" name="Text Placeholder 2">
            <a:extLst>
              <a:ext uri="{FF2B5EF4-FFF2-40B4-BE49-F238E27FC236}">
                <a16:creationId xmlns:a16="http://schemas.microsoft.com/office/drawing/2014/main" id="{6606AC2E-0331-2766-75EA-B9090AECF0F7}"/>
              </a:ext>
            </a:extLst>
          </p:cNvPr>
          <p:cNvSpPr txBox="1">
            <a:spLocks/>
          </p:cNvSpPr>
          <p:nvPr/>
        </p:nvSpPr>
        <p:spPr>
          <a:xfrm>
            <a:off x="5038230" y="2271127"/>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08</a:t>
            </a:r>
          </a:p>
        </p:txBody>
      </p:sp>
    </p:spTree>
    <p:extLst>
      <p:ext uri="{BB962C8B-B14F-4D97-AF65-F5344CB8AC3E}">
        <p14:creationId xmlns:p14="http://schemas.microsoft.com/office/powerpoint/2010/main" val="103921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735229" y="407194"/>
            <a:ext cx="5192700" cy="6359561"/>
          </a:xfrm>
          <a:prstGeom prst="rect">
            <a:avLst/>
          </a:prstGeom>
          <a:noFill/>
        </p:spPr>
        <p:txBody>
          <a:bodyPr wrap="square" numCol="1" rtlCol="0" anchor="t">
            <a:spAutoFit/>
          </a:bodyPr>
          <a:lstStyle/>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Ο κόσμος των αριθμών</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Δομή του συστήματος βασικών στοιχείων - υπερκείμενοι στόχοι και στρατηγικές ως βάση</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Ιδιοκτήτης διαδικασίας: Από την ανάλυση στην υποβολή εκθέσεων (μετατροπή των δεδομένων σε πληροφορίες)</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Κατανόηση του κόσμου του "πελάτη</a:t>
            </a:r>
          </a:p>
          <a:p>
            <a:pP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Από τον κόσμο των αριθμών στον κόσμο της δράσης</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Κοινές εικόνες σχετικά με τις αξίες (π.χ. διαφάνεια)</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Ο ελεγκτής</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Μέτρα και μέτρα ελέγχου</a:t>
            </a:r>
          </a:p>
          <a:p>
            <a:pPr>
              <a:lnSpc>
                <a:spcPts val="2240"/>
              </a:lnSpc>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b="1" dirty="0">
                <a:solidFill>
                  <a:srgbClr val="F16924"/>
                </a:solidFill>
                <a:ea typeface="Lato Light" panose="020F0502020204030203" pitchFamily="34" charset="0"/>
                <a:cs typeface="Lato Light" panose="020F0502020204030203" pitchFamily="34" charset="0"/>
              </a:rPr>
              <a:t>Η επικοινωνία ως παράγοντας επιτυχίας</a:t>
            </a:r>
          </a:p>
          <a:p>
            <a:pPr marL="342900" indent="-34290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Διασφάλιση της κοινής εικόνας</a:t>
            </a:r>
          </a:p>
          <a:p>
            <a:pPr>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680755"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414736"/>
            <a:ext cx="4451077" cy="3041709"/>
          </a:xfrm>
        </p:spPr>
        <p:txBody>
          <a:bodyPr>
            <a:normAutofit/>
          </a:bodyPr>
          <a:lstStyle/>
          <a:p>
            <a:r>
              <a:rPr lang="en-GB" dirty="0">
                <a:solidFill>
                  <a:schemeClr val="bg1"/>
                </a:solidFill>
              </a:rPr>
              <a:t>Κίνητρα σε κρίση: Ο ρόλος του ελέγχου</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684018" y="57222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6032092" y="5330627"/>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684018" y="316123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684018" y="5451317"/>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5" y="1872676"/>
            <a:ext cx="4764278"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Οι εργαζόμενοι με κίνητρα καταβάλλουν τη μέγιστη δυνατή προσπάθεια για την επίτευξη των στόχων </a:t>
            </a:r>
            <a:r>
              <a:rPr lang="en-US" sz="2000" dirty="0" err="1">
                <a:solidFill>
                  <a:schemeClr val="bg1"/>
                </a:solidFill>
              </a:rPr>
              <a:t>του οργανισμού.</a:t>
            </a:r>
            <a:r>
              <a:rPr lang="en-US" sz="2000" dirty="0">
                <a:solidFill>
                  <a:schemeClr val="bg1"/>
                </a:solidFill>
              </a:rPr>
              <a:t> Η παρακίνηση βελτιώνει την εργασιακή απόδοση γεφυρώνοντας το χάσμα μεταξύ της ικανότητας και της προθυμίας για εργασία. Η καλύτερη απόδοση οδηγεί σε υψηλότερη παραγωγικότητα και κατά συνέπεια σε χαμηλότερο κόστος παραγωγής.  Ειδικά κατά τη διάρκεια της κρίσης, το Controlling παίζει σημαντικό ρόλο. Παρέχει δομή και επιτρέπει την εξήγηση της αναγκαιότητας των αποφάσεων. Το Controlling βοηθά στην επικοινωνία κατά τη διάρκεια της κρίσης και συνεπώς στην παρακίνηση</a:t>
            </a:r>
          </a:p>
        </p:txBody>
      </p:sp>
      <p:sp>
        <p:nvSpPr>
          <p:cNvPr id="4" name="Rectangle 3">
            <a:extLst>
              <a:ext uri="{FF2B5EF4-FFF2-40B4-BE49-F238E27FC236}">
                <a16:creationId xmlns:a16="http://schemas.microsoft.com/office/drawing/2014/main" id="{CC45B7D4-2E3F-83EC-3AED-84EAFD560075}"/>
              </a:ext>
            </a:extLst>
          </p:cNvPr>
          <p:cNvSpPr/>
          <p:nvPr/>
        </p:nvSpPr>
        <p:spPr>
          <a:xfrm>
            <a:off x="688814" y="17512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6032092" y="3016215"/>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52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33510"/>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062334" y="282511"/>
            <a:ext cx="7914807"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 άνθρωπος είναι ένα οπτικό ον.  Η γλώσσα και οι εικόνες δεν συμπίπτουν - "τραβάμε" διαφορετικές εικόνες σε έναν όρο. Τα προβλήματα στην ταύτιση των εικόνων εντοπίζονται στην επικοινωνία - δηλαδή πρέπει να ταιριάξουμε τις εικόνες μας (μέσω της επικοινωνίας!) για να έχουμε μια συνεπή εικόνα.  Η εικόνα και οι αξίες είναι στενά συνδεδεμένες και αποτελούν καθοριστική βάση για την εταιρική κουλτούρα.</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77483"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Κίνητρα σε κρίση: Ο ρόλος του ελέγχου</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92840" y="1109646"/>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13" name="Group 12">
            <a:extLst>
              <a:ext uri="{FF2B5EF4-FFF2-40B4-BE49-F238E27FC236}">
                <a16:creationId xmlns:a16="http://schemas.microsoft.com/office/drawing/2014/main" id="{64239BF9-C25F-26EF-1DA0-C4D059319022}"/>
              </a:ext>
            </a:extLst>
          </p:cNvPr>
          <p:cNvGrpSpPr/>
          <p:nvPr/>
        </p:nvGrpSpPr>
        <p:grpSpPr>
          <a:xfrm>
            <a:off x="530826" y="2841641"/>
            <a:ext cx="10699049" cy="3426016"/>
            <a:chOff x="402598" y="2211834"/>
            <a:chExt cx="7446883" cy="4215762"/>
          </a:xfrm>
        </p:grpSpPr>
        <p:cxnSp>
          <p:nvCxnSpPr>
            <p:cNvPr id="14" name="Gerade Verbindung mit Pfeil 38">
              <a:extLst>
                <a:ext uri="{FF2B5EF4-FFF2-40B4-BE49-F238E27FC236}">
                  <a16:creationId xmlns:a16="http://schemas.microsoft.com/office/drawing/2014/main" id="{412636B6-8097-8729-FCC8-19FEDBFC9C58}"/>
                </a:ext>
              </a:extLst>
            </p:cNvPr>
            <p:cNvCxnSpPr>
              <a:cxnSpLocks/>
            </p:cNvCxnSpPr>
            <p:nvPr/>
          </p:nvCxnSpPr>
          <p:spPr>
            <a:xfrm flipV="1">
              <a:off x="669827" y="2298461"/>
              <a:ext cx="0" cy="3627002"/>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39">
              <a:extLst>
                <a:ext uri="{FF2B5EF4-FFF2-40B4-BE49-F238E27FC236}">
                  <a16:creationId xmlns:a16="http://schemas.microsoft.com/office/drawing/2014/main" id="{972D3846-4ADA-83F2-2D23-C5D49107AA7A}"/>
                </a:ext>
              </a:extLst>
            </p:cNvPr>
            <p:cNvCxnSpPr>
              <a:cxnSpLocks/>
            </p:cNvCxnSpPr>
            <p:nvPr/>
          </p:nvCxnSpPr>
          <p:spPr>
            <a:xfrm>
              <a:off x="669827" y="5906213"/>
              <a:ext cx="7122695" cy="0"/>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5AA329A-1FE6-09FE-0D57-1A0CFDDC996D}"/>
                </a:ext>
              </a:extLst>
            </p:cNvPr>
            <p:cNvSpPr txBox="1">
              <a:spLocks/>
            </p:cNvSpPr>
            <p:nvPr/>
          </p:nvSpPr>
          <p:spPr>
            <a:xfrm>
              <a:off x="668274" y="6006256"/>
              <a:ext cx="7122692" cy="4213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Χρόνος</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91C5FD87-F563-B959-B96A-A3A6C84F6F88}"/>
                </a:ext>
              </a:extLst>
            </p:cNvPr>
            <p:cNvSpPr txBox="1">
              <a:spLocks/>
            </p:cNvSpPr>
            <p:nvPr/>
          </p:nvSpPr>
          <p:spPr>
            <a:xfrm rot="16200000">
              <a:off x="-1155056" y="4116009"/>
              <a:ext cx="3361275" cy="24596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Αποτέλεσμα</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cxnSp>
          <p:nvCxnSpPr>
            <p:cNvPr id="18" name="Gerader Verbinder 5">
              <a:extLst>
                <a:ext uri="{FF2B5EF4-FFF2-40B4-BE49-F238E27FC236}">
                  <a16:creationId xmlns:a16="http://schemas.microsoft.com/office/drawing/2014/main" id="{F7EE45BF-1500-3557-8E1D-0E02321D3A94}"/>
                </a:ext>
              </a:extLst>
            </p:cNvPr>
            <p:cNvCxnSpPr>
              <a:cxnSpLocks/>
            </p:cNvCxnSpPr>
            <p:nvPr/>
          </p:nvCxnSpPr>
          <p:spPr>
            <a:xfrm flipV="1">
              <a:off x="669827" y="2211834"/>
              <a:ext cx="6951272" cy="3685669"/>
            </a:xfrm>
            <a:prstGeom prst="line">
              <a:avLst/>
            </a:prstGeom>
            <a:ln w="28575">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9" name="Freihandform: Form 6">
              <a:extLst>
                <a:ext uri="{FF2B5EF4-FFF2-40B4-BE49-F238E27FC236}">
                  <a16:creationId xmlns:a16="http://schemas.microsoft.com/office/drawing/2014/main" id="{686B50C2-46B2-6F22-66C1-53BB52D22C1E}"/>
                </a:ext>
              </a:extLst>
            </p:cNvPr>
            <p:cNvSpPr/>
            <p:nvPr/>
          </p:nvSpPr>
          <p:spPr>
            <a:xfrm>
              <a:off x="650118" y="2211834"/>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rgbClr val="F169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0" name="Subtitle 2">
              <a:extLst>
                <a:ext uri="{FF2B5EF4-FFF2-40B4-BE49-F238E27FC236}">
                  <a16:creationId xmlns:a16="http://schemas.microsoft.com/office/drawing/2014/main" id="{09FB0BAE-0F4B-B64E-3067-5F26C1F5F1B4}"/>
                </a:ext>
              </a:extLst>
            </p:cNvPr>
            <p:cNvSpPr txBox="1">
              <a:spLocks/>
            </p:cNvSpPr>
            <p:nvPr/>
          </p:nvSpPr>
          <p:spPr>
            <a:xfrm>
              <a:off x="1818331" y="3978062"/>
              <a:ext cx="1807994" cy="362637"/>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Αναμενόμενη πρόοδος</a:t>
              </a:r>
            </a:p>
          </p:txBody>
        </p:sp>
        <p:sp>
          <p:nvSpPr>
            <p:cNvPr id="23" name="Subtitle 2">
              <a:extLst>
                <a:ext uri="{FF2B5EF4-FFF2-40B4-BE49-F238E27FC236}">
                  <a16:creationId xmlns:a16="http://schemas.microsoft.com/office/drawing/2014/main" id="{04A4CDF3-8C09-55A6-36DF-F7ED0D62CB34}"/>
                </a:ext>
              </a:extLst>
            </p:cNvPr>
            <p:cNvSpPr txBox="1">
              <a:spLocks/>
            </p:cNvSpPr>
            <p:nvPr/>
          </p:nvSpPr>
          <p:spPr>
            <a:xfrm>
              <a:off x="6949213" y="3989560"/>
              <a:ext cx="900268" cy="678241"/>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Πραγματική πρόοδος</a:t>
              </a:r>
            </a:p>
          </p:txBody>
        </p:sp>
        <p:sp>
          <p:nvSpPr>
            <p:cNvPr id="24" name="Subtitle 2">
              <a:extLst>
                <a:ext uri="{FF2B5EF4-FFF2-40B4-BE49-F238E27FC236}">
                  <a16:creationId xmlns:a16="http://schemas.microsoft.com/office/drawing/2014/main" id="{D0497B14-AAB3-55E9-8AD8-3770899D0E83}"/>
                </a:ext>
              </a:extLst>
            </p:cNvPr>
            <p:cNvSpPr txBox="1">
              <a:spLocks/>
            </p:cNvSpPr>
            <p:nvPr/>
          </p:nvSpPr>
          <p:spPr>
            <a:xfrm>
              <a:off x="4092010" y="3978063"/>
              <a:ext cx="2102716" cy="1309447"/>
            </a:xfrm>
            <a:prstGeom prst="rect">
              <a:avLst/>
            </a:prstGeom>
            <a:no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Ο έλεγχος είναι σημαντικός για την ευθυγράμμιση των προσδοκιών με την πραγματικότητα</a:t>
              </a:r>
            </a:p>
          </p:txBody>
        </p:sp>
      </p:grpSp>
    </p:spTree>
    <p:extLst>
      <p:ext uri="{BB962C8B-B14F-4D97-AF65-F5344CB8AC3E}">
        <p14:creationId xmlns:p14="http://schemas.microsoft.com/office/powerpoint/2010/main" val="2138712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1556575" y="2281373"/>
            <a:ext cx="4514442"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Κοινή χρήση των εικόνων στην πρώτη θέση: "</a:t>
            </a:r>
            <a:r>
              <a:rPr lang="en-US" b="1" dirty="0">
                <a:solidFill>
                  <a:schemeClr val="bg1"/>
                </a:solidFill>
              </a:rPr>
              <a:t>Η μαγικά τετριμμένη πυραμίδα".</a:t>
            </a:r>
          </a:p>
          <a:p>
            <a:pPr marL="12700" indent="-12700"/>
            <a:endParaRPr lang="en-US" b="1" dirty="0">
              <a:solidFill>
                <a:schemeClr val="bg1"/>
              </a:solidFill>
            </a:endParaRPr>
          </a:p>
          <a:p>
            <a:pPr marL="342900" indent="-342900">
              <a:buClr>
                <a:srgbClr val="EDA13E"/>
              </a:buClr>
              <a:buFont typeface="Arial" panose="020B0604020202020204" pitchFamily="34" charset="0"/>
              <a:buChar char="•"/>
            </a:pPr>
            <a:r>
              <a:rPr lang="en-US" dirty="0">
                <a:solidFill>
                  <a:schemeClr val="bg1"/>
                </a:solidFill>
              </a:rPr>
              <a:t>Συνολική επιχειρηματική σκέψη και δράση</a:t>
            </a:r>
          </a:p>
          <a:p>
            <a:pPr marL="342900" indent="-342900">
              <a:buClr>
                <a:srgbClr val="EDA13E"/>
              </a:buClr>
              <a:buFont typeface="Arial" panose="020B0604020202020204" pitchFamily="34" charset="0"/>
              <a:buChar char="•"/>
            </a:pPr>
            <a:r>
              <a:rPr lang="en-US" dirty="0">
                <a:solidFill>
                  <a:schemeClr val="bg1"/>
                </a:solidFill>
              </a:rPr>
              <a:t>Συνεργασία</a:t>
            </a:r>
          </a:p>
          <a:p>
            <a:pPr marL="342900" indent="-342900">
              <a:buClr>
                <a:srgbClr val="EDA13E"/>
              </a:buClr>
              <a:buFont typeface="Arial" panose="020B0604020202020204" pitchFamily="34" charset="0"/>
              <a:buChar char="•"/>
            </a:pPr>
            <a:r>
              <a:rPr lang="en-US" dirty="0">
                <a:solidFill>
                  <a:schemeClr val="bg1"/>
                </a:solidFill>
              </a:rPr>
              <a:t>Επικοινωνία/πληροφόρηση: οριζόντια - κάθετη - διαγώνια</a:t>
            </a:r>
          </a:p>
          <a:p>
            <a:pPr marL="342900" indent="-342900">
              <a:buClr>
                <a:srgbClr val="EDA13E"/>
              </a:buClr>
              <a:buFont typeface="Arial" panose="020B0604020202020204" pitchFamily="34" charset="0"/>
              <a:buChar char="•"/>
            </a:pPr>
            <a:r>
              <a:rPr lang="en-US" dirty="0">
                <a:solidFill>
                  <a:schemeClr val="bg1"/>
                </a:solidFill>
              </a:rPr>
              <a:t>Ανάπτυξη των εργαζομένων</a:t>
            </a:r>
          </a:p>
          <a:p>
            <a:pPr marL="342900" indent="-342900">
              <a:buClr>
                <a:srgbClr val="EDA13E"/>
              </a:buClr>
              <a:buFont typeface="Arial" panose="020B0604020202020204" pitchFamily="34" charset="0"/>
              <a:buChar char="•"/>
            </a:pPr>
            <a:r>
              <a:rPr lang="en-US" dirty="0">
                <a:solidFill>
                  <a:schemeClr val="bg1"/>
                </a:solidFill>
              </a:rPr>
              <a:t>Ανάθεση ευθυνών και αρμοδιοτήτων</a:t>
            </a: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1552894" y="190115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Placeholder 9">
            <a:extLst>
              <a:ext uri="{FF2B5EF4-FFF2-40B4-BE49-F238E27FC236}">
                <a16:creationId xmlns:a16="http://schemas.microsoft.com/office/drawing/2014/main" id="{DD768C66-47B3-9F6A-6B05-5C483BEC7EB8}"/>
              </a:ext>
            </a:extLst>
          </p:cNvPr>
          <p:cNvPicPr>
            <a:picLocks noChangeAspect="1"/>
          </p:cNvPicPr>
          <p:nvPr/>
        </p:nvPicPr>
        <p:blipFill rotWithShape="1">
          <a:blip r:embed="rId2"/>
          <a:srcRect t="11701" b="11701"/>
          <a:stretch/>
        </p:blipFill>
        <p:spPr>
          <a:xfrm>
            <a:off x="6159792" y="328647"/>
            <a:ext cx="5648906" cy="6125694"/>
          </a:xfrm>
          <a:prstGeom prst="rect">
            <a:avLst/>
          </a:prstGeom>
          <a:solidFill>
            <a:schemeClr val="bg1"/>
          </a:solidFill>
        </p:spPr>
      </p:pic>
      <p:sp>
        <p:nvSpPr>
          <p:cNvPr id="10" name="Text Placeholder 9">
            <a:extLst>
              <a:ext uri="{FF2B5EF4-FFF2-40B4-BE49-F238E27FC236}">
                <a16:creationId xmlns:a16="http://schemas.microsoft.com/office/drawing/2014/main" id="{8FEC0BF8-5D00-8C6F-85CA-BC34F4E499C4}"/>
              </a:ext>
            </a:extLst>
          </p:cNvPr>
          <p:cNvSpPr>
            <a:spLocks noGrp="1"/>
          </p:cNvSpPr>
          <p:nvPr>
            <p:ph type="body" sz="quarter" idx="16"/>
          </p:nvPr>
        </p:nvSpPr>
        <p:spPr>
          <a:xfrm>
            <a:off x="1616686" y="530975"/>
            <a:ext cx="4878216" cy="1449359"/>
          </a:xfrm>
        </p:spPr>
        <p:txBody>
          <a:bodyPr>
            <a:normAutofit/>
          </a:bodyPr>
          <a:lstStyle/>
          <a:p>
            <a:r>
              <a:rPr lang="en-US" dirty="0"/>
              <a:t>Κίνητρα σε κρίση: </a:t>
            </a:r>
            <a:endParaRPr lang="el-GR" dirty="0"/>
          </a:p>
          <a:p>
            <a:r>
              <a:rPr lang="en-US" dirty="0" err="1"/>
              <a:t>Κοινές</a:t>
            </a:r>
            <a:r>
              <a:rPr lang="en-US" dirty="0"/>
              <a:t> εικόνες</a:t>
            </a:r>
          </a:p>
          <a:p>
            <a:endParaRPr lang="en-US" dirty="0"/>
          </a:p>
        </p:txBody>
      </p:sp>
    </p:spTree>
    <p:extLst>
      <p:ext uri="{BB962C8B-B14F-4D97-AF65-F5344CB8AC3E}">
        <p14:creationId xmlns:p14="http://schemas.microsoft.com/office/powerpoint/2010/main" val="665081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r>
              <a:rPr lang="en-US" dirty="0">
                <a:solidFill>
                  <a:schemeClr val="bg1"/>
                </a:solidFill>
              </a:rPr>
              <a:t>Κίνητρα σε κρίση: Κοινές εικόνες</a:t>
            </a:r>
          </a:p>
        </p:txBody>
      </p:sp>
      <p:grpSp>
        <p:nvGrpSpPr>
          <p:cNvPr id="2" name="Gruppieren 13">
            <a:extLst>
              <a:ext uri="{FF2B5EF4-FFF2-40B4-BE49-F238E27FC236}">
                <a16:creationId xmlns:a16="http://schemas.microsoft.com/office/drawing/2014/main" id="{08B63969-809F-5DA1-7205-7702A5AC325F}"/>
              </a:ext>
            </a:extLst>
          </p:cNvPr>
          <p:cNvGrpSpPr/>
          <p:nvPr/>
        </p:nvGrpSpPr>
        <p:grpSpPr>
          <a:xfrm>
            <a:off x="4954709" y="2397306"/>
            <a:ext cx="7074636" cy="3563909"/>
            <a:chOff x="5030350" y="2620935"/>
            <a:chExt cx="5413720" cy="2727208"/>
          </a:xfrm>
        </p:grpSpPr>
        <p:sp>
          <p:nvSpPr>
            <p:cNvPr id="3" name="Subtitle 2">
              <a:extLst>
                <a:ext uri="{FF2B5EF4-FFF2-40B4-BE49-F238E27FC236}">
                  <a16:creationId xmlns:a16="http://schemas.microsoft.com/office/drawing/2014/main" id="{855D99BD-FED0-9E4A-D241-961AA99329C5}"/>
                </a:ext>
              </a:extLst>
            </p:cNvPr>
            <p:cNvSpPr txBox="1">
              <a:spLocks/>
            </p:cNvSpPr>
            <p:nvPr/>
          </p:nvSpPr>
          <p:spPr>
            <a:xfrm>
              <a:off x="8609503" y="4367678"/>
              <a:ext cx="183456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7F1C58"/>
                  </a:solidFill>
                  <a:latin typeface="+mn-lt"/>
                  <a:ea typeface="Lato Light" panose="020F0502020204030203" pitchFamily="34" charset="0"/>
                  <a:cs typeface="Mukta ExtraLight" panose="020B0000000000000000" pitchFamily="34" charset="77"/>
                </a:rPr>
                <a:t>Μέση Διοίκηση</a:t>
              </a:r>
            </a:p>
          </p:txBody>
        </p:sp>
        <p:sp>
          <p:nvSpPr>
            <p:cNvPr id="5" name="Subtitle 2">
              <a:extLst>
                <a:ext uri="{FF2B5EF4-FFF2-40B4-BE49-F238E27FC236}">
                  <a16:creationId xmlns:a16="http://schemas.microsoft.com/office/drawing/2014/main" id="{CE6264FF-436C-73B0-C4C0-5FEF011740A3}"/>
                </a:ext>
              </a:extLst>
            </p:cNvPr>
            <p:cNvSpPr txBox="1">
              <a:spLocks/>
            </p:cNvSpPr>
            <p:nvPr/>
          </p:nvSpPr>
          <p:spPr>
            <a:xfrm>
              <a:off x="9115107" y="5086121"/>
              <a:ext cx="126709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Εργαζόμενοι</a:t>
              </a:r>
            </a:p>
          </p:txBody>
        </p:sp>
        <p:grpSp>
          <p:nvGrpSpPr>
            <p:cNvPr id="10" name="Gruppieren 12">
              <a:extLst>
                <a:ext uri="{FF2B5EF4-FFF2-40B4-BE49-F238E27FC236}">
                  <a16:creationId xmlns:a16="http://schemas.microsoft.com/office/drawing/2014/main" id="{115E5A51-6DD6-D758-17E3-2C6C7405CD9C}"/>
                </a:ext>
              </a:extLst>
            </p:cNvPr>
            <p:cNvGrpSpPr/>
            <p:nvPr/>
          </p:nvGrpSpPr>
          <p:grpSpPr>
            <a:xfrm>
              <a:off x="5030350" y="2620935"/>
              <a:ext cx="5093095" cy="2700336"/>
              <a:chOff x="5030350" y="2620935"/>
              <a:chExt cx="5093095" cy="2700336"/>
            </a:xfrm>
          </p:grpSpPr>
          <p:sp>
            <p:nvSpPr>
              <p:cNvPr id="11" name="L-Form 3">
                <a:extLst>
                  <a:ext uri="{FF2B5EF4-FFF2-40B4-BE49-F238E27FC236}">
                    <a16:creationId xmlns:a16="http://schemas.microsoft.com/office/drawing/2014/main" id="{6008BFDE-7748-9931-4967-A6C0EA7468F2}"/>
                  </a:ext>
                </a:extLst>
              </p:cNvPr>
              <p:cNvSpPr/>
              <p:nvPr/>
            </p:nvSpPr>
            <p:spPr>
              <a:xfrm rot="8106606">
                <a:off x="6693786" y="2620935"/>
                <a:ext cx="705394" cy="697353"/>
              </a:xfrm>
              <a:prstGeom prst="corner">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Gleichschenkliges Dreieck 4">
                <a:extLst>
                  <a:ext uri="{FF2B5EF4-FFF2-40B4-BE49-F238E27FC236}">
                    <a16:creationId xmlns:a16="http://schemas.microsoft.com/office/drawing/2014/main" id="{A89EB561-935F-B724-5EC7-3403C4F39CAF}"/>
                  </a:ext>
                </a:extLst>
              </p:cNvPr>
              <p:cNvSpPr/>
              <p:nvPr/>
            </p:nvSpPr>
            <p:spPr>
              <a:xfrm>
                <a:off x="5151441" y="3071271"/>
                <a:ext cx="3790083" cy="2160000"/>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Gleichschenkliges Dreieck 23">
                <a:extLst>
                  <a:ext uri="{FF2B5EF4-FFF2-40B4-BE49-F238E27FC236}">
                    <a16:creationId xmlns:a16="http://schemas.microsoft.com/office/drawing/2014/main" id="{47A6BBA5-76A7-382D-C21A-4885F24D5404}"/>
                  </a:ext>
                </a:extLst>
              </p:cNvPr>
              <p:cNvSpPr/>
              <p:nvPr/>
            </p:nvSpPr>
            <p:spPr>
              <a:xfrm>
                <a:off x="6418538" y="307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leichschenkliges Dreieck 24">
                <a:extLst>
                  <a:ext uri="{FF2B5EF4-FFF2-40B4-BE49-F238E27FC236}">
                    <a16:creationId xmlns:a16="http://schemas.microsoft.com/office/drawing/2014/main" id="{8CAF03F2-6C5D-2AE1-81B0-612E31363172}"/>
                  </a:ext>
                </a:extLst>
              </p:cNvPr>
              <p:cNvSpPr/>
              <p:nvPr/>
            </p:nvSpPr>
            <p:spPr>
              <a:xfrm>
                <a:off x="7046483"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Gleichschenkliges Dreieck 25">
                <a:extLst>
                  <a:ext uri="{FF2B5EF4-FFF2-40B4-BE49-F238E27FC236}">
                    <a16:creationId xmlns:a16="http://schemas.microsoft.com/office/drawing/2014/main" id="{EBC71513-5BFB-BD98-C0CC-D37E92924E49}"/>
                  </a:ext>
                </a:extLst>
              </p:cNvPr>
              <p:cNvSpPr/>
              <p:nvPr/>
            </p:nvSpPr>
            <p:spPr>
              <a:xfrm>
                <a:off x="7674427"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Gleichschenkliges Dreieck 26">
                <a:extLst>
                  <a:ext uri="{FF2B5EF4-FFF2-40B4-BE49-F238E27FC236}">
                    <a16:creationId xmlns:a16="http://schemas.microsoft.com/office/drawing/2014/main" id="{E4AA3256-681C-8234-E14D-211A6CB9DE69}"/>
                  </a:ext>
                </a:extLst>
              </p:cNvPr>
              <p:cNvSpPr/>
              <p:nvPr/>
            </p:nvSpPr>
            <p:spPr>
              <a:xfrm>
                <a:off x="5151441"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Gleichschenkliges Dreieck 27">
                <a:extLst>
                  <a:ext uri="{FF2B5EF4-FFF2-40B4-BE49-F238E27FC236}">
                    <a16:creationId xmlns:a16="http://schemas.microsoft.com/office/drawing/2014/main" id="{BAEC4BAC-E9F8-7E43-CB1B-21DDC16062D5}"/>
                  </a:ext>
                </a:extLst>
              </p:cNvPr>
              <p:cNvSpPr/>
              <p:nvPr/>
            </p:nvSpPr>
            <p:spPr>
              <a:xfrm>
                <a:off x="5784989"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Subtitle 2">
                <a:extLst>
                  <a:ext uri="{FF2B5EF4-FFF2-40B4-BE49-F238E27FC236}">
                    <a16:creationId xmlns:a16="http://schemas.microsoft.com/office/drawing/2014/main" id="{0BD824E7-C73C-E462-7765-C17F8FEC79D9}"/>
                  </a:ext>
                </a:extLst>
              </p:cNvPr>
              <p:cNvSpPr txBox="1">
                <a:spLocks/>
              </p:cNvSpPr>
              <p:nvPr/>
            </p:nvSpPr>
            <p:spPr>
              <a:xfrm>
                <a:off x="7930742" y="3650844"/>
                <a:ext cx="2192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B41F7A"/>
                    </a:solidFill>
                    <a:latin typeface="+mn-lt"/>
                    <a:ea typeface="Lato Light" panose="020F0502020204030203" pitchFamily="34" charset="0"/>
                    <a:cs typeface="Mukta ExtraLight" panose="020B0000000000000000" pitchFamily="34" charset="77"/>
                  </a:rPr>
                  <a:t>Διαχείριση TOP</a:t>
                </a:r>
              </a:p>
            </p:txBody>
          </p:sp>
          <p:sp>
            <p:nvSpPr>
              <p:cNvPr id="57" name="Subtitle 2">
                <a:extLst>
                  <a:ext uri="{FF2B5EF4-FFF2-40B4-BE49-F238E27FC236}">
                    <a16:creationId xmlns:a16="http://schemas.microsoft.com/office/drawing/2014/main" id="{C2944B2B-EBAC-A09D-F775-EDD5B53F7995}"/>
                  </a:ext>
                </a:extLst>
              </p:cNvPr>
              <p:cNvSpPr txBox="1">
                <a:spLocks/>
              </p:cNvSpPr>
              <p:nvPr/>
            </p:nvSpPr>
            <p:spPr>
              <a:xfrm>
                <a:off x="7674427" y="2632044"/>
                <a:ext cx="2273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F16924"/>
                    </a:solidFill>
                    <a:latin typeface="+mn-lt"/>
                    <a:ea typeface="Lato Light" panose="020F0502020204030203" pitchFamily="34" charset="0"/>
                    <a:cs typeface="Mukta ExtraLight" panose="020B0000000000000000" pitchFamily="34" charset="77"/>
                  </a:rPr>
                  <a:t>Διευθύνων Σύμβουλος / Ιδιοκτήτης</a:t>
                </a:r>
              </a:p>
            </p:txBody>
          </p:sp>
          <p:sp>
            <p:nvSpPr>
              <p:cNvPr id="58" name="Ellipse 10">
                <a:extLst>
                  <a:ext uri="{FF2B5EF4-FFF2-40B4-BE49-F238E27FC236}">
                    <a16:creationId xmlns:a16="http://schemas.microsoft.com/office/drawing/2014/main" id="{A53E2E12-D62D-D902-491F-8752FDA5D29F}"/>
                  </a:ext>
                </a:extLst>
              </p:cNvPr>
              <p:cNvSpPr/>
              <p:nvPr/>
            </p:nvSpPr>
            <p:spPr>
              <a:xfrm>
                <a:off x="6244955"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endParaRPr lang="en-GB" dirty="0"/>
              </a:p>
            </p:txBody>
          </p:sp>
          <p:sp>
            <p:nvSpPr>
              <p:cNvPr id="59" name="Ellipse 33">
                <a:extLst>
                  <a:ext uri="{FF2B5EF4-FFF2-40B4-BE49-F238E27FC236}">
                    <a16:creationId xmlns:a16="http://schemas.microsoft.com/office/drawing/2014/main" id="{23B40869-0659-4FB2-E970-427930F284FD}"/>
                  </a:ext>
                </a:extLst>
              </p:cNvPr>
              <p:cNvSpPr/>
              <p:nvPr/>
            </p:nvSpPr>
            <p:spPr>
              <a:xfrm>
                <a:off x="7494111" y="3615447"/>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60" name="Ellipse 34">
                <a:extLst>
                  <a:ext uri="{FF2B5EF4-FFF2-40B4-BE49-F238E27FC236}">
                    <a16:creationId xmlns:a16="http://schemas.microsoft.com/office/drawing/2014/main" id="{0358813E-3F8C-63EF-439C-A12A43080C9E}"/>
                  </a:ext>
                </a:extLst>
              </p:cNvPr>
              <p:cNvSpPr/>
              <p:nvPr/>
            </p:nvSpPr>
            <p:spPr>
              <a:xfrm>
                <a:off x="6864649"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a:t>
                </a:r>
                <a:endParaRPr lang="en-GB" dirty="0"/>
              </a:p>
            </p:txBody>
          </p:sp>
          <p:sp>
            <p:nvSpPr>
              <p:cNvPr id="61" name="Ellipse 35">
                <a:extLst>
                  <a:ext uri="{FF2B5EF4-FFF2-40B4-BE49-F238E27FC236}">
                    <a16:creationId xmlns:a16="http://schemas.microsoft.com/office/drawing/2014/main" id="{B5EA6DFE-CA57-14FB-E684-FADD97C6FB53}"/>
                  </a:ext>
                </a:extLst>
              </p:cNvPr>
              <p:cNvSpPr/>
              <p:nvPr/>
            </p:nvSpPr>
            <p:spPr>
              <a:xfrm>
                <a:off x="5658989"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Ellipse 36">
                <a:extLst>
                  <a:ext uri="{FF2B5EF4-FFF2-40B4-BE49-F238E27FC236}">
                    <a16:creationId xmlns:a16="http://schemas.microsoft.com/office/drawing/2014/main" id="{3771D5DE-1D13-1D5F-C12C-09707753A840}"/>
                  </a:ext>
                </a:extLst>
              </p:cNvPr>
              <p:cNvSpPr/>
              <p:nvPr/>
            </p:nvSpPr>
            <p:spPr>
              <a:xfrm>
                <a:off x="6926086" y="438887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lipse 37">
                <a:extLst>
                  <a:ext uri="{FF2B5EF4-FFF2-40B4-BE49-F238E27FC236}">
                    <a16:creationId xmlns:a16="http://schemas.microsoft.com/office/drawing/2014/main" id="{AD081855-764B-412C-37FE-88D0D6533DBE}"/>
                  </a:ext>
                </a:extLst>
              </p:cNvPr>
              <p:cNvSpPr/>
              <p:nvPr/>
            </p:nvSpPr>
            <p:spPr>
              <a:xfrm>
                <a:off x="8161817"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Ellipse 42">
                <a:extLst>
                  <a:ext uri="{FF2B5EF4-FFF2-40B4-BE49-F238E27FC236}">
                    <a16:creationId xmlns:a16="http://schemas.microsoft.com/office/drawing/2014/main" id="{865D239F-D518-D0E3-04DA-2261DC9F0508}"/>
                  </a:ext>
                </a:extLst>
              </p:cNvPr>
              <p:cNvSpPr/>
              <p:nvPr/>
            </p:nvSpPr>
            <p:spPr>
              <a:xfrm>
                <a:off x="7548427"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e 43">
                <a:extLst>
                  <a:ext uri="{FF2B5EF4-FFF2-40B4-BE49-F238E27FC236}">
                    <a16:creationId xmlns:a16="http://schemas.microsoft.com/office/drawing/2014/main" id="{89FBF1E2-E869-558B-C208-FFF8A6E166A8}"/>
                  </a:ext>
                </a:extLst>
              </p:cNvPr>
              <p:cNvSpPr/>
              <p:nvPr/>
            </p:nvSpPr>
            <p:spPr>
              <a:xfrm>
                <a:off x="6281330"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Ellipse 44">
                <a:extLst>
                  <a:ext uri="{FF2B5EF4-FFF2-40B4-BE49-F238E27FC236}">
                    <a16:creationId xmlns:a16="http://schemas.microsoft.com/office/drawing/2014/main" id="{E30ADBE0-98BC-AE21-3417-A8E5C2C290AC}"/>
                  </a:ext>
                </a:extLst>
              </p:cNvPr>
              <p:cNvSpPr/>
              <p:nvPr/>
            </p:nvSpPr>
            <p:spPr>
              <a:xfrm>
                <a:off x="5030350"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lipse 48">
                <a:extLst>
                  <a:ext uri="{FF2B5EF4-FFF2-40B4-BE49-F238E27FC236}">
                    <a16:creationId xmlns:a16="http://schemas.microsoft.com/office/drawing/2014/main" id="{93FBAC20-08C4-784D-108F-CFCE75F773A8}"/>
                  </a:ext>
                </a:extLst>
              </p:cNvPr>
              <p:cNvSpPr/>
              <p:nvPr/>
            </p:nvSpPr>
            <p:spPr>
              <a:xfrm>
                <a:off x="63037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Ellipse 49">
                <a:extLst>
                  <a:ext uri="{FF2B5EF4-FFF2-40B4-BE49-F238E27FC236}">
                    <a16:creationId xmlns:a16="http://schemas.microsoft.com/office/drawing/2014/main" id="{75F0FAD8-097D-2FE3-9401-34790598C7C6}"/>
                  </a:ext>
                </a:extLst>
              </p:cNvPr>
              <p:cNvSpPr/>
              <p:nvPr/>
            </p:nvSpPr>
            <p:spPr>
              <a:xfrm>
                <a:off x="5694989"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Ellipse 50">
                <a:extLst>
                  <a:ext uri="{FF2B5EF4-FFF2-40B4-BE49-F238E27FC236}">
                    <a16:creationId xmlns:a16="http://schemas.microsoft.com/office/drawing/2014/main" id="{893FDBC2-A113-013D-9CEE-AAF1E50FE12C}"/>
                  </a:ext>
                </a:extLst>
              </p:cNvPr>
              <p:cNvSpPr/>
              <p:nvPr/>
            </p:nvSpPr>
            <p:spPr>
              <a:xfrm>
                <a:off x="536198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Ellipse 51">
                <a:extLst>
                  <a:ext uri="{FF2B5EF4-FFF2-40B4-BE49-F238E27FC236}">
                    <a16:creationId xmlns:a16="http://schemas.microsoft.com/office/drawing/2014/main" id="{0DD32ACF-1FE5-6481-4559-A5F45992A23B}"/>
                  </a:ext>
                </a:extLst>
              </p:cNvPr>
              <p:cNvSpPr/>
              <p:nvPr/>
            </p:nvSpPr>
            <p:spPr>
              <a:xfrm>
                <a:off x="6002853"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Ellipse 52">
                <a:extLst>
                  <a:ext uri="{FF2B5EF4-FFF2-40B4-BE49-F238E27FC236}">
                    <a16:creationId xmlns:a16="http://schemas.microsoft.com/office/drawing/2014/main" id="{B094FEBD-6FA9-9F9C-5DAE-8089EF82936C}"/>
                  </a:ext>
                </a:extLst>
              </p:cNvPr>
              <p:cNvSpPr/>
              <p:nvPr/>
            </p:nvSpPr>
            <p:spPr>
              <a:xfrm>
                <a:off x="7547000"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Ellipse 53">
                <a:extLst>
                  <a:ext uri="{FF2B5EF4-FFF2-40B4-BE49-F238E27FC236}">
                    <a16:creationId xmlns:a16="http://schemas.microsoft.com/office/drawing/2014/main" id="{6FD835B0-E426-4FBB-BB7E-E38EDCFF81F4}"/>
                  </a:ext>
                </a:extLst>
              </p:cNvPr>
              <p:cNvSpPr/>
              <p:nvPr/>
            </p:nvSpPr>
            <p:spPr>
              <a:xfrm>
                <a:off x="8820353"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Ellipse 54">
                <a:extLst>
                  <a:ext uri="{FF2B5EF4-FFF2-40B4-BE49-F238E27FC236}">
                    <a16:creationId xmlns:a16="http://schemas.microsoft.com/office/drawing/2014/main" id="{4085D896-23C4-01CC-A3D0-638C6638F8F1}"/>
                  </a:ext>
                </a:extLst>
              </p:cNvPr>
              <p:cNvSpPr/>
              <p:nvPr/>
            </p:nvSpPr>
            <p:spPr>
              <a:xfrm>
                <a:off x="821163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Ellipse 55">
                <a:extLst>
                  <a:ext uri="{FF2B5EF4-FFF2-40B4-BE49-F238E27FC236}">
                    <a16:creationId xmlns:a16="http://schemas.microsoft.com/office/drawing/2014/main" id="{29F5ED42-7411-D3BB-8765-1373D436F742}"/>
                  </a:ext>
                </a:extLst>
              </p:cNvPr>
              <p:cNvSpPr/>
              <p:nvPr/>
            </p:nvSpPr>
            <p:spPr>
              <a:xfrm>
                <a:off x="7878639"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e 56">
                <a:extLst>
                  <a:ext uri="{FF2B5EF4-FFF2-40B4-BE49-F238E27FC236}">
                    <a16:creationId xmlns:a16="http://schemas.microsoft.com/office/drawing/2014/main" id="{06EDF42D-1DE6-C667-3060-2392AA25B561}"/>
                  </a:ext>
                </a:extLst>
              </p:cNvPr>
              <p:cNvSpPr/>
              <p:nvPr/>
            </p:nvSpPr>
            <p:spPr>
              <a:xfrm>
                <a:off x="85195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6" name="Rechteck 11">
            <a:extLst>
              <a:ext uri="{FF2B5EF4-FFF2-40B4-BE49-F238E27FC236}">
                <a16:creationId xmlns:a16="http://schemas.microsoft.com/office/drawing/2014/main" id="{11A4C1FA-E75E-978E-BBF3-68AB36C387AE}"/>
              </a:ext>
            </a:extLst>
          </p:cNvPr>
          <p:cNvSpPr/>
          <p:nvPr/>
        </p:nvSpPr>
        <p:spPr>
          <a:xfrm>
            <a:off x="632232" y="1450564"/>
            <a:ext cx="5059421" cy="3160545"/>
          </a:xfrm>
          <a:prstGeom prst="rect">
            <a:avLst/>
          </a:prstGeom>
        </p:spPr>
        <p:txBody>
          <a:bodyPr wrap="square">
            <a:spAutoFit/>
          </a:bodyPr>
          <a:lstStyle/>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Η συλλογικότητα πριν από το άτομο</a:t>
            </a:r>
          </a:p>
          <a:p>
            <a:pPr marL="177800" indent="-17780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Η επικοινωνία και οι εικόνες διαχέονται σε όλα τα επίπεδα διαχείρισης</a:t>
            </a:r>
          </a:p>
          <a:p>
            <a:pPr marL="177800" indent="-17780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nSpc>
                <a:spcPts val="2260"/>
              </a:lnSpc>
              <a:spcBef>
                <a:spcPts val="600"/>
              </a:spcBef>
              <a:buClr>
                <a:srgbClr val="F16924"/>
              </a:buClr>
              <a:buFont typeface="Arial" panose="020B0604020202020204" pitchFamily="34" charset="0"/>
              <a:buChar char="•"/>
            </a:pPr>
            <a:r>
              <a:rPr lang="en-GB" altLang="de-DE" sz="2200" dirty="0">
                <a:solidFill>
                  <a:srgbClr val="595959"/>
                </a:solidFill>
              </a:rPr>
              <a:t>Κάθε Διαχειριστής παίζει σημαντικό ρόλο στη μεταφορά συνεπών εικόνων</a:t>
            </a:r>
            <a:br>
              <a:rPr lang="en-GB" altLang="de-DE" sz="2200" dirty="0">
                <a:solidFill>
                  <a:srgbClr val="595959"/>
                </a:solidFill>
              </a:rPr>
            </a:br>
            <a:r>
              <a:rPr lang="en-GB" altLang="de-DE" sz="2200" dirty="0">
                <a:solidFill>
                  <a:srgbClr val="595959"/>
                </a:solidFill>
              </a:rPr>
              <a:t>- Σκοπός, στόχοι, σκοποί, τρόποι, αξίες</a:t>
            </a:r>
          </a:p>
          <a:p>
            <a:pPr marL="177800" indent="-177800">
              <a:lnSpc>
                <a:spcPts val="2260"/>
              </a:lnSpc>
              <a:spcBef>
                <a:spcPts val="600"/>
              </a:spcBef>
              <a:buClr>
                <a:srgbClr val="F16924"/>
              </a:buClr>
            </a:pPr>
            <a:r>
              <a:rPr lang="en-GB" altLang="de-DE" sz="2200" dirty="0">
                <a:solidFill>
                  <a:srgbClr val="595959"/>
                </a:solidFill>
              </a:rPr>
              <a:t>	- Ρόλος και συμβολή των διευθυντών</a:t>
            </a:r>
          </a:p>
          <a:p>
            <a:pPr marL="177800" indent="-177800">
              <a:lnSpc>
                <a:spcPts val="2260"/>
              </a:lnSpc>
              <a:spcBef>
                <a:spcPts val="600"/>
              </a:spcBef>
              <a:buClr>
                <a:srgbClr val="F16924"/>
              </a:buClr>
            </a:pPr>
            <a:r>
              <a:rPr lang="en-GB" altLang="de-DE" sz="2200" dirty="0">
                <a:solidFill>
                  <a:srgbClr val="595959"/>
                </a:solidFill>
              </a:rPr>
              <a:t>	- Διαδικασία ανάπτυξης της εταιρείας</a:t>
            </a:r>
          </a:p>
        </p:txBody>
      </p:sp>
    </p:spTree>
    <p:extLst>
      <p:ext uri="{BB962C8B-B14F-4D97-AF65-F5344CB8AC3E}">
        <p14:creationId xmlns:p14="http://schemas.microsoft.com/office/powerpoint/2010/main" val="148429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544824" y="684576"/>
            <a:ext cx="532544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Προετοιμασία </a:t>
            </a:r>
          </a:p>
          <a:p>
            <a:pPr algn="l">
              <a:lnSpc>
                <a:spcPts val="1980"/>
              </a:lnSpc>
              <a:spcBef>
                <a:spcPts val="0"/>
              </a:spcBef>
            </a:pPr>
            <a:r>
              <a:rPr lang="en-US" sz="1900" dirty="0">
                <a:solidFill>
                  <a:srgbClr val="616161"/>
                </a:solidFill>
              </a:rPr>
              <a:t>Η προετοιμασία σχεδίων κρίσης, μηνυμάτων κ.λπ. είναι ο πρώτος τρόπος για να διασφαλίσετε ότι είστε έτοιμοι να αντιδράσετε σε μια κρίση, ενώ οι άλλοι στέκονται ακόμη στις πύλες.</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66823" y="2151505"/>
            <a:ext cx="3984914" cy="1157102"/>
          </a:xfrm>
        </p:spPr>
        <p:txBody>
          <a:bodyPr>
            <a:noAutofit/>
          </a:bodyPr>
          <a:lstStyle/>
          <a:p>
            <a:pPr>
              <a:lnSpc>
                <a:spcPts val="2280"/>
              </a:lnSpc>
              <a:spcBef>
                <a:spcPts val="0"/>
              </a:spcBef>
            </a:pPr>
            <a:r>
              <a:rPr lang="en-US" sz="1800" b="1" dirty="0">
                <a:solidFill>
                  <a:srgbClr val="F16924"/>
                </a:solidFill>
              </a:rPr>
              <a:t>Επικοινωνία: </a:t>
            </a:r>
          </a:p>
          <a:p>
            <a:pPr>
              <a:lnSpc>
                <a:spcPts val="1980"/>
              </a:lnSpc>
              <a:spcBef>
                <a:spcPts val="0"/>
              </a:spcBef>
            </a:pPr>
            <a:r>
              <a:rPr lang="en-US" sz="1600" dirty="0"/>
              <a:t>Διαθέστε μια ηλεκτρονική αίθουσα σύνταξης σε μια πολύ εμφανή τοποθεσία. Γεμίστε το με τις πιο πρόσφατες πληροφορίες σχετικά με τον </a:t>
            </a:r>
            <a:r>
              <a:rPr lang="en-US" sz="1600" dirty="0" err="1"/>
              <a:t>οργανισμό </a:t>
            </a:r>
            <a:r>
              <a:rPr lang="en-US" sz="1600" dirty="0"/>
              <a:t>σας και την τρέχουσα κρίση, έτσι ώστε τα μέσα ενημέρωσης ή οι ενδιαφερόμενοι φορείς που αναζητούν τις τελευταίες πληροφορίες απευθείας από την πηγή να είναι σε θέση να τις βρουν. Επιπλέον, να είστε άμεσα διαθέσιμοι τόσο στους ενδιαφερόμενους όσο και στα μέσα μαζικής ενημέρωσης.</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683609" y="5046142"/>
            <a:ext cx="5325446"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1800" b="1" dirty="0">
                <a:solidFill>
                  <a:srgbClr val="B41F7A"/>
                </a:solidFill>
              </a:rPr>
              <a:t>Σχέσεις: </a:t>
            </a:r>
          </a:p>
          <a:p>
            <a:pPr algn="l">
              <a:lnSpc>
                <a:spcPts val="1980"/>
              </a:lnSpc>
              <a:spcBef>
                <a:spcPts val="0"/>
              </a:spcBef>
            </a:pPr>
            <a:r>
              <a:rPr lang="en-US" sz="1600" dirty="0">
                <a:solidFill>
                  <a:srgbClr val="616161"/>
                </a:solidFill>
              </a:rPr>
              <a:t>Η άνοδος του ηλεκτρονικού ρεπορτάζ μέσω των μέσων κοινωνικής δικτύωσης έχει καταστήσει ακόμη πιο σημαντικό να οικοδομήσετε ισχυρές σχέσεις με τους ανθρώπους που καλύπτουν τον κλάδο σας, είτε πρόκειται για διαπιστευμένο δημοσιογράφο είτε για απλό blogger.</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4" y="430173"/>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Έλεγχος της αφήγησης</a:t>
            </a:r>
          </a:p>
          <a:p>
            <a:endParaRPr lang="en-US" dirty="0">
              <a:solidFill>
                <a:schemeClr val="bg1"/>
              </a:solidFill>
            </a:endParaRPr>
          </a:p>
          <a:p>
            <a:pPr>
              <a:lnSpc>
                <a:spcPts val="2240"/>
              </a:lnSpc>
              <a:spcBef>
                <a:spcPts val="0"/>
              </a:spcBef>
            </a:pPr>
            <a:r>
              <a:rPr lang="en-US" sz="2000" dirty="0">
                <a:solidFill>
                  <a:schemeClr val="bg1"/>
                </a:solidFill>
              </a:rPr>
              <a:t>Ένα τεράστιο μέρος της επιτυχημένης διαχείρισης κρίσεων είναι η ευκαιρία να πείτε τη δική σας ιστορία. Ο κύριος λόγος είναι ότι θα ειπωθεί έτσι κι αλλιώς, και αν παραμείνετε σιωπηλοί, τα μέρη που μπορεί να μην έχουν κατά νου το συμφέρον της εταιρείας σας μπορεί να είναι εκείνα που θα πουν την ιστορία. </a:t>
            </a:r>
          </a:p>
          <a:p>
            <a:pPr>
              <a:lnSpc>
                <a:spcPts val="2240"/>
              </a:lnSpc>
              <a:spcBef>
                <a:spcPts val="0"/>
              </a:spcBef>
            </a:pPr>
            <a:r>
              <a:rPr lang="en-US" sz="2000" dirty="0">
                <a:solidFill>
                  <a:schemeClr val="bg1"/>
                </a:solidFill>
              </a:rPr>
              <a:t>Δείτε πώς μπορεί μια εταιρεία να ανακτήσει τον έλεγχο της ιστορίας κατά τη διάρκεια μιας κρίσης:</a:t>
            </a:r>
          </a:p>
        </p:txBody>
      </p:sp>
      <p:sp>
        <p:nvSpPr>
          <p:cNvPr id="215" name="Rectangle 214">
            <a:extLst>
              <a:ext uri="{FF2B5EF4-FFF2-40B4-BE49-F238E27FC236}">
                <a16:creationId xmlns:a16="http://schemas.microsoft.com/office/drawing/2014/main" id="{13AFE945-1351-4152-C7FB-365CFAADD6FC}"/>
              </a:ext>
            </a:extLst>
          </p:cNvPr>
          <p:cNvSpPr/>
          <p:nvPr/>
        </p:nvSpPr>
        <p:spPr>
          <a:xfrm>
            <a:off x="536403" y="168449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482054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3683"/>
            <a:ext cx="12191999" cy="20804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12198" y="250891"/>
            <a:ext cx="2662166" cy="21410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Έλεγχος της αφήγησης</a:t>
            </a:r>
            <a:endParaRPr lang="en-US" sz="2200" dirty="0">
              <a:solidFill>
                <a:schemeClr val="bg1"/>
              </a:solidFill>
            </a:endParaRPr>
          </a:p>
        </p:txBody>
      </p:sp>
      <p:sp>
        <p:nvSpPr>
          <p:cNvPr id="215" name="Rectangle 214">
            <a:extLst>
              <a:ext uri="{FF2B5EF4-FFF2-40B4-BE49-F238E27FC236}">
                <a16:creationId xmlns:a16="http://schemas.microsoft.com/office/drawing/2014/main" id="{13AFE945-1351-4152-C7FB-365CFAADD6FC}"/>
              </a:ext>
            </a:extLst>
          </p:cNvPr>
          <p:cNvSpPr/>
          <p:nvPr/>
        </p:nvSpPr>
        <p:spPr>
          <a:xfrm rot="16200000">
            <a:off x="2543970" y="982150"/>
            <a:ext cx="144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 name="Text Placeholder 10">
            <a:extLst>
              <a:ext uri="{FF2B5EF4-FFF2-40B4-BE49-F238E27FC236}">
                <a16:creationId xmlns:a16="http://schemas.microsoft.com/office/drawing/2014/main" id="{0F7F3D30-B438-9F10-3573-8FBEF8240AE5}"/>
              </a:ext>
            </a:extLst>
          </p:cNvPr>
          <p:cNvSpPr txBox="1">
            <a:spLocks/>
          </p:cNvSpPr>
          <p:nvPr/>
        </p:nvSpPr>
        <p:spPr>
          <a:xfrm>
            <a:off x="3546009" y="250890"/>
            <a:ext cx="8333175" cy="20354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spcBef>
                <a:spcPts val="0"/>
              </a:spcBef>
            </a:pPr>
            <a:r>
              <a:rPr lang="en-US" sz="2000" dirty="0">
                <a:solidFill>
                  <a:schemeClr val="bg1"/>
                </a:solidFill>
              </a:rPr>
              <a:t>Ένα τεράστιο μέρος της επιτυχημένης διαχείρισης κρίσεων είναι η ευκαιρία να πείτε τη δική σας ιστορία. Ο κύριος λόγος είναι ότι θα ειπωθεί έτσι κι αλλιώς, και αν παραμείνετε σιωπηλοί, τα μέρη που μπορεί να μην έχουν κατά νου το συμφέρον της εταιρείας σας μπορεί να είναι εκείνα που θα πουν την ιστορία. Ακολουθεί ο τρόπος με τον οποίο μια εταιρεία μπορεί να ανακτήσει τον έλεγχο της ιστορίας κατά τη διάρκεια μιας κρίσης:</a:t>
            </a:r>
          </a:p>
        </p:txBody>
      </p:sp>
      <p:grpSp>
        <p:nvGrpSpPr>
          <p:cNvPr id="344" name="Group 343">
            <a:extLst>
              <a:ext uri="{FF2B5EF4-FFF2-40B4-BE49-F238E27FC236}">
                <a16:creationId xmlns:a16="http://schemas.microsoft.com/office/drawing/2014/main" id="{2FC3FB64-F6A8-CD23-F213-2EFCFE89A63E}"/>
              </a:ext>
            </a:extLst>
          </p:cNvPr>
          <p:cNvGrpSpPr/>
          <p:nvPr/>
        </p:nvGrpSpPr>
        <p:grpSpPr>
          <a:xfrm>
            <a:off x="-59426" y="2440385"/>
            <a:ext cx="1914966" cy="3678553"/>
            <a:chOff x="-1909" y="2363328"/>
            <a:chExt cx="1914966" cy="3678553"/>
          </a:xfrm>
        </p:grpSpPr>
        <p:sp>
          <p:nvSpPr>
            <p:cNvPr id="262" name="Freeform 261">
              <a:extLst>
                <a:ext uri="{FF2B5EF4-FFF2-40B4-BE49-F238E27FC236}">
                  <a16:creationId xmlns:a16="http://schemas.microsoft.com/office/drawing/2014/main" id="{FE8AB9E2-6F96-5752-230C-90FA2E0FA8B9}"/>
                </a:ext>
              </a:extLst>
            </p:cNvPr>
            <p:cNvSpPr/>
            <p:nvPr/>
          </p:nvSpPr>
          <p:spPr>
            <a:xfrm>
              <a:off x="-1909" y="5226416"/>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311E98E-F603-5841-7500-731F7FE5DC8A}"/>
                </a:ext>
              </a:extLst>
            </p:cNvPr>
            <p:cNvSpPr/>
            <p:nvPr/>
          </p:nvSpPr>
          <p:spPr>
            <a:xfrm>
              <a:off x="1379019" y="3028855"/>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87D1145-3CB8-365B-3643-81597A1A4B70}"/>
                </a:ext>
              </a:extLst>
            </p:cNvPr>
            <p:cNvSpPr/>
            <p:nvPr/>
          </p:nvSpPr>
          <p:spPr>
            <a:xfrm>
              <a:off x="-1909" y="2363328"/>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sp>
        <p:nvSpPr>
          <p:cNvPr id="268" name="Text Placeholder 2">
            <a:extLst>
              <a:ext uri="{FF2B5EF4-FFF2-40B4-BE49-F238E27FC236}">
                <a16:creationId xmlns:a16="http://schemas.microsoft.com/office/drawing/2014/main" id="{8776DDB8-9D1C-90F6-162E-CA3E5997A93B}"/>
              </a:ext>
            </a:extLst>
          </p:cNvPr>
          <p:cNvSpPr txBox="1">
            <a:spLocks/>
          </p:cNvSpPr>
          <p:nvPr/>
        </p:nvSpPr>
        <p:spPr>
          <a:xfrm>
            <a:off x="3944770" y="2344953"/>
            <a:ext cx="7955824"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Προετοιμασία </a:t>
            </a:r>
          </a:p>
          <a:p>
            <a:pPr algn="l">
              <a:lnSpc>
                <a:spcPts val="1980"/>
              </a:lnSpc>
              <a:spcBef>
                <a:spcPts val="0"/>
              </a:spcBef>
            </a:pPr>
            <a:r>
              <a:rPr lang="en-US" sz="1900" dirty="0">
                <a:solidFill>
                  <a:srgbClr val="616161"/>
                </a:solidFill>
              </a:rPr>
              <a:t>Η προετοιμασία σχεδίων κρίσης, μηνυμάτων κ.λπ. είναι ο πρώτος τρόπος για να διασφαλίσετε ότι είστε έτοιμοι να αντιδράσετε σε μια κρίση, ενώ οι άλλοι στέκονται ακόμη στις πύλες.</a:t>
            </a:r>
          </a:p>
        </p:txBody>
      </p:sp>
      <p:sp>
        <p:nvSpPr>
          <p:cNvPr id="269" name="Text Placeholder 2">
            <a:extLst>
              <a:ext uri="{FF2B5EF4-FFF2-40B4-BE49-F238E27FC236}">
                <a16:creationId xmlns:a16="http://schemas.microsoft.com/office/drawing/2014/main" id="{4C2F7BD6-D523-B5FF-A5B1-A8FB6E5ACF6C}"/>
              </a:ext>
            </a:extLst>
          </p:cNvPr>
          <p:cNvSpPr txBox="1">
            <a:spLocks/>
          </p:cNvSpPr>
          <p:nvPr/>
        </p:nvSpPr>
        <p:spPr>
          <a:xfrm>
            <a:off x="3937966" y="3522389"/>
            <a:ext cx="8065782" cy="11571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spcBef>
                <a:spcPts val="0"/>
              </a:spcBef>
            </a:pPr>
            <a:r>
              <a:rPr lang="en-US" sz="2200" b="1" dirty="0">
                <a:solidFill>
                  <a:srgbClr val="F16924"/>
                </a:solidFill>
              </a:rPr>
              <a:t>Επικοινωνία: </a:t>
            </a:r>
          </a:p>
          <a:p>
            <a:pPr>
              <a:lnSpc>
                <a:spcPts val="1980"/>
              </a:lnSpc>
              <a:spcBef>
                <a:spcPts val="0"/>
              </a:spcBef>
            </a:pPr>
            <a:r>
              <a:rPr lang="en-US" sz="1900" dirty="0"/>
              <a:t>Διαθέστε μια ηλεκτρονική αίθουσα σύνταξης σε μια πολύ εμφανή τοποθεσία. Γεμίστε το με τις πιο πρόσφατες πληροφορίες σχετικά με τον </a:t>
            </a:r>
            <a:r>
              <a:rPr lang="en-US" sz="1900" dirty="0" err="1"/>
              <a:t>οργανισμό </a:t>
            </a:r>
            <a:r>
              <a:rPr lang="en-US" sz="1900" dirty="0"/>
              <a:t>σας και την τρέχουσα κρίση, έτσι ώστε τα μέσα ενημέρωσης ή οι ενδιαφερόμενοι φορείς που αναζητούν τις τελευταίες πληροφορίες απευθείας από την πηγή να είναι σε θέση να τις βρουν. Επιπλέον, να είστε άμεσα διαθέσιμοι τόσο στους ενδιαφερόμενους όσο και στα μέσα μαζικής ενημέρωσης.</a:t>
            </a:r>
          </a:p>
        </p:txBody>
      </p:sp>
      <p:sp>
        <p:nvSpPr>
          <p:cNvPr id="270" name="Text Placeholder 2">
            <a:extLst>
              <a:ext uri="{FF2B5EF4-FFF2-40B4-BE49-F238E27FC236}">
                <a16:creationId xmlns:a16="http://schemas.microsoft.com/office/drawing/2014/main" id="{7C0ADC22-8092-7271-EA9C-16AF6FF7CBEB}"/>
              </a:ext>
            </a:extLst>
          </p:cNvPr>
          <p:cNvSpPr txBox="1">
            <a:spLocks/>
          </p:cNvSpPr>
          <p:nvPr/>
        </p:nvSpPr>
        <p:spPr>
          <a:xfrm>
            <a:off x="3952647" y="5409478"/>
            <a:ext cx="8065782"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Σχέσεις: </a:t>
            </a:r>
          </a:p>
          <a:p>
            <a:pPr algn="l">
              <a:lnSpc>
                <a:spcPts val="1980"/>
              </a:lnSpc>
              <a:spcBef>
                <a:spcPts val="0"/>
              </a:spcBef>
            </a:pPr>
            <a:r>
              <a:rPr lang="en-US" sz="1900" dirty="0">
                <a:solidFill>
                  <a:srgbClr val="616161"/>
                </a:solidFill>
              </a:rPr>
              <a:t>Η άνοδος του ηλεκτρονικού ρεπορτάζ μέσω των μέσων κοινωνικής δικτύωσης έχει καταστήσει ακόμη πιο σημαντικό να οικοδομήσετε ισχυρές σχέσεις με τους ανθρώπους που καλύπτουν τον κλάδο σας, είτε πρόκειται για διαπιστευμένο δημοσιογράφο είτε για απλό blogger.</a:t>
            </a:r>
          </a:p>
        </p:txBody>
      </p:sp>
      <p:cxnSp>
        <p:nvCxnSpPr>
          <p:cNvPr id="273" name="Straight Connector 272">
            <a:extLst>
              <a:ext uri="{FF2B5EF4-FFF2-40B4-BE49-F238E27FC236}">
                <a16:creationId xmlns:a16="http://schemas.microsoft.com/office/drawing/2014/main" id="{F418CCD4-E296-8AEE-E0BE-8D00D2ADCCE1}"/>
              </a:ext>
            </a:extLst>
          </p:cNvPr>
          <p:cNvCxnSpPr>
            <a:cxnSpLocks/>
          </p:cNvCxnSpPr>
          <p:nvPr/>
        </p:nvCxnSpPr>
        <p:spPr>
          <a:xfrm>
            <a:off x="1862672" y="4254052"/>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11DE478-41CC-7695-3BD5-E09D5EE9FE1D}"/>
              </a:ext>
            </a:extLst>
          </p:cNvPr>
          <p:cNvCxnSpPr>
            <a:cxnSpLocks/>
          </p:cNvCxnSpPr>
          <p:nvPr/>
        </p:nvCxnSpPr>
        <p:spPr>
          <a:xfrm>
            <a:off x="971550" y="2751505"/>
            <a:ext cx="1502573"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420E5D9-3F7C-D64A-4E7E-7449F3B2D648}"/>
              </a:ext>
            </a:extLst>
          </p:cNvPr>
          <p:cNvCxnSpPr>
            <a:cxnSpLocks/>
          </p:cNvCxnSpPr>
          <p:nvPr/>
        </p:nvCxnSpPr>
        <p:spPr>
          <a:xfrm>
            <a:off x="1199994" y="5580661"/>
            <a:ext cx="13331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345" name="Group 344">
            <a:extLst>
              <a:ext uri="{FF2B5EF4-FFF2-40B4-BE49-F238E27FC236}">
                <a16:creationId xmlns:a16="http://schemas.microsoft.com/office/drawing/2014/main" id="{A2FB120B-21A7-01FD-55B2-0A09399B64DC}"/>
              </a:ext>
            </a:extLst>
          </p:cNvPr>
          <p:cNvGrpSpPr/>
          <p:nvPr/>
        </p:nvGrpSpPr>
        <p:grpSpPr>
          <a:xfrm>
            <a:off x="2523493" y="2202275"/>
            <a:ext cx="1227192" cy="1226725"/>
            <a:chOff x="-2729526" y="876905"/>
            <a:chExt cx="1446392" cy="1445841"/>
          </a:xfrm>
        </p:grpSpPr>
        <p:grpSp>
          <p:nvGrpSpPr>
            <p:cNvPr id="346" name="Graphic 8">
              <a:extLst>
                <a:ext uri="{FF2B5EF4-FFF2-40B4-BE49-F238E27FC236}">
                  <a16:creationId xmlns:a16="http://schemas.microsoft.com/office/drawing/2014/main" id="{1ABADED3-4D36-DF2D-0102-9D890B6EE699}"/>
                </a:ext>
              </a:extLst>
            </p:cNvPr>
            <p:cNvGrpSpPr/>
            <p:nvPr/>
          </p:nvGrpSpPr>
          <p:grpSpPr>
            <a:xfrm>
              <a:off x="-2729526" y="876905"/>
              <a:ext cx="1446392" cy="1445841"/>
              <a:chOff x="4817897" y="694433"/>
              <a:chExt cx="1446392" cy="1445841"/>
            </a:xfrm>
          </p:grpSpPr>
          <p:sp>
            <p:nvSpPr>
              <p:cNvPr id="354" name="Freeform 353">
                <a:extLst>
                  <a:ext uri="{FF2B5EF4-FFF2-40B4-BE49-F238E27FC236}">
                    <a16:creationId xmlns:a16="http://schemas.microsoft.com/office/drawing/2014/main" id="{3A71CD22-6141-19DF-97D9-BE636DA7171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55" name="Freeform 354">
                <a:extLst>
                  <a:ext uri="{FF2B5EF4-FFF2-40B4-BE49-F238E27FC236}">
                    <a16:creationId xmlns:a16="http://schemas.microsoft.com/office/drawing/2014/main" id="{269EA91B-583E-F0F9-FAC6-336914B15FA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47" name="Graphic 3">
              <a:extLst>
                <a:ext uri="{FF2B5EF4-FFF2-40B4-BE49-F238E27FC236}">
                  <a16:creationId xmlns:a16="http://schemas.microsoft.com/office/drawing/2014/main" id="{050A0C58-1FAA-9F79-C1E8-F87A4F087D84}"/>
                </a:ext>
              </a:extLst>
            </p:cNvPr>
            <p:cNvGrpSpPr/>
            <p:nvPr/>
          </p:nvGrpSpPr>
          <p:grpSpPr>
            <a:xfrm>
              <a:off x="-2330240" y="1177786"/>
              <a:ext cx="707330" cy="798180"/>
              <a:chOff x="4643578" y="432838"/>
              <a:chExt cx="1028134" cy="1160188"/>
            </a:xfrm>
            <a:solidFill>
              <a:srgbClr val="616161"/>
            </a:solidFill>
          </p:grpSpPr>
          <p:sp>
            <p:nvSpPr>
              <p:cNvPr id="348" name="Freeform 347">
                <a:extLst>
                  <a:ext uri="{FF2B5EF4-FFF2-40B4-BE49-F238E27FC236}">
                    <a16:creationId xmlns:a16="http://schemas.microsoft.com/office/drawing/2014/main" id="{66B792AA-F05C-C459-BB8A-4437549EC11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349" name="Graphic 3">
                <a:extLst>
                  <a:ext uri="{FF2B5EF4-FFF2-40B4-BE49-F238E27FC236}">
                    <a16:creationId xmlns:a16="http://schemas.microsoft.com/office/drawing/2014/main" id="{501E4F31-C381-67B8-C7E9-DE45D9B9E5CF}"/>
                  </a:ext>
                </a:extLst>
              </p:cNvPr>
              <p:cNvGrpSpPr/>
              <p:nvPr/>
            </p:nvGrpSpPr>
            <p:grpSpPr>
              <a:xfrm>
                <a:off x="4643578" y="432838"/>
                <a:ext cx="1028134" cy="1160188"/>
                <a:chOff x="4643578" y="432838"/>
                <a:chExt cx="1028134" cy="1160188"/>
              </a:xfrm>
              <a:grpFill/>
            </p:grpSpPr>
            <p:sp>
              <p:nvSpPr>
                <p:cNvPr id="350" name="Freeform 349">
                  <a:extLst>
                    <a:ext uri="{FF2B5EF4-FFF2-40B4-BE49-F238E27FC236}">
                      <a16:creationId xmlns:a16="http://schemas.microsoft.com/office/drawing/2014/main" id="{7F1D0ED1-EA8B-396E-9F4F-80B19CD75779}"/>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51" name="Graphic 3">
                  <a:extLst>
                    <a:ext uri="{FF2B5EF4-FFF2-40B4-BE49-F238E27FC236}">
                      <a16:creationId xmlns:a16="http://schemas.microsoft.com/office/drawing/2014/main" id="{8F9A0C02-3B0B-CAAC-66A1-2F60C5EF9843}"/>
                    </a:ext>
                  </a:extLst>
                </p:cNvPr>
                <p:cNvGrpSpPr/>
                <p:nvPr/>
              </p:nvGrpSpPr>
              <p:grpSpPr>
                <a:xfrm>
                  <a:off x="4643578" y="432838"/>
                  <a:ext cx="1028134" cy="1160188"/>
                  <a:chOff x="4643578" y="432838"/>
                  <a:chExt cx="1028134" cy="1160188"/>
                </a:xfrm>
                <a:grpFill/>
              </p:grpSpPr>
              <p:sp>
                <p:nvSpPr>
                  <p:cNvPr id="352" name="Freeform 351">
                    <a:extLst>
                      <a:ext uri="{FF2B5EF4-FFF2-40B4-BE49-F238E27FC236}">
                        <a16:creationId xmlns:a16="http://schemas.microsoft.com/office/drawing/2014/main" id="{F9898835-9017-F404-60BA-0FDADC6A4B3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7F3D489E-7111-E97F-B57F-B6570D98160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grpSp>
        <p:nvGrpSpPr>
          <p:cNvPr id="356" name="Group 355">
            <a:extLst>
              <a:ext uri="{FF2B5EF4-FFF2-40B4-BE49-F238E27FC236}">
                <a16:creationId xmlns:a16="http://schemas.microsoft.com/office/drawing/2014/main" id="{DFDCE42E-0DF8-1112-13B7-A5573552C821}"/>
              </a:ext>
            </a:extLst>
          </p:cNvPr>
          <p:cNvGrpSpPr/>
          <p:nvPr/>
        </p:nvGrpSpPr>
        <p:grpSpPr>
          <a:xfrm>
            <a:off x="2523493" y="3639991"/>
            <a:ext cx="1227192" cy="1226725"/>
            <a:chOff x="-1521967" y="2846242"/>
            <a:chExt cx="1446392" cy="1445841"/>
          </a:xfrm>
        </p:grpSpPr>
        <p:grpSp>
          <p:nvGrpSpPr>
            <p:cNvPr id="357" name="Graphic 8">
              <a:extLst>
                <a:ext uri="{FF2B5EF4-FFF2-40B4-BE49-F238E27FC236}">
                  <a16:creationId xmlns:a16="http://schemas.microsoft.com/office/drawing/2014/main" id="{8264A561-3B60-49AA-15C9-72B822FABDE3}"/>
                </a:ext>
              </a:extLst>
            </p:cNvPr>
            <p:cNvGrpSpPr/>
            <p:nvPr/>
          </p:nvGrpSpPr>
          <p:grpSpPr>
            <a:xfrm>
              <a:off x="-1521967" y="2846242"/>
              <a:ext cx="1446392" cy="1445841"/>
              <a:chOff x="4817897" y="694433"/>
              <a:chExt cx="1446392" cy="1445841"/>
            </a:xfrm>
          </p:grpSpPr>
          <p:sp>
            <p:nvSpPr>
              <p:cNvPr id="375" name="Freeform 374">
                <a:extLst>
                  <a:ext uri="{FF2B5EF4-FFF2-40B4-BE49-F238E27FC236}">
                    <a16:creationId xmlns:a16="http://schemas.microsoft.com/office/drawing/2014/main" id="{2822B5CF-BAC2-077F-FF16-F40948539B0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6" name="Freeform 375">
                <a:extLst>
                  <a:ext uri="{FF2B5EF4-FFF2-40B4-BE49-F238E27FC236}">
                    <a16:creationId xmlns:a16="http://schemas.microsoft.com/office/drawing/2014/main" id="{185E77B6-B1B4-A58F-6B2F-790D082E836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58" name="Graphic 3">
              <a:extLst>
                <a:ext uri="{FF2B5EF4-FFF2-40B4-BE49-F238E27FC236}">
                  <a16:creationId xmlns:a16="http://schemas.microsoft.com/office/drawing/2014/main" id="{B1B0EEA2-561B-18C8-6126-A6A64BC56277}"/>
                </a:ext>
              </a:extLst>
            </p:cNvPr>
            <p:cNvGrpSpPr/>
            <p:nvPr/>
          </p:nvGrpSpPr>
          <p:grpSpPr>
            <a:xfrm>
              <a:off x="-1144054" y="3178996"/>
              <a:ext cx="690566" cy="763372"/>
              <a:chOff x="2811409" y="3683011"/>
              <a:chExt cx="858485" cy="948995"/>
            </a:xfrm>
            <a:solidFill>
              <a:srgbClr val="616161"/>
            </a:solidFill>
          </p:grpSpPr>
          <p:sp>
            <p:nvSpPr>
              <p:cNvPr id="359" name="Freeform 358">
                <a:extLst>
                  <a:ext uri="{FF2B5EF4-FFF2-40B4-BE49-F238E27FC236}">
                    <a16:creationId xmlns:a16="http://schemas.microsoft.com/office/drawing/2014/main" id="{B4924793-1A60-A2DB-BC6C-87B93EFB5FB9}"/>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360" name="Graphic 3">
                <a:extLst>
                  <a:ext uri="{FF2B5EF4-FFF2-40B4-BE49-F238E27FC236}">
                    <a16:creationId xmlns:a16="http://schemas.microsoft.com/office/drawing/2014/main" id="{3D7C6934-B6D2-F0EE-201D-886F86FA7B02}"/>
                  </a:ext>
                </a:extLst>
              </p:cNvPr>
              <p:cNvGrpSpPr/>
              <p:nvPr/>
            </p:nvGrpSpPr>
            <p:grpSpPr>
              <a:xfrm>
                <a:off x="2811409" y="3683011"/>
                <a:ext cx="858485" cy="948995"/>
                <a:chOff x="2811409" y="3683011"/>
                <a:chExt cx="858485" cy="948995"/>
              </a:xfrm>
              <a:grpFill/>
            </p:grpSpPr>
            <p:sp>
              <p:nvSpPr>
                <p:cNvPr id="361" name="Freeform 360">
                  <a:extLst>
                    <a:ext uri="{FF2B5EF4-FFF2-40B4-BE49-F238E27FC236}">
                      <a16:creationId xmlns:a16="http://schemas.microsoft.com/office/drawing/2014/main" id="{24FB4559-0FA1-F612-3C97-1E8E191F5E1D}"/>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51E2D18-922A-FB0E-A0DB-D09F81DA3896}"/>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42CCF50-F413-BED1-732A-958A05E90A8C}"/>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4446AF75-70A0-4944-9EAA-6E64712355FC}"/>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55EAA4C-0CF5-FFF3-9AC6-C1A8990829CE}"/>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8A10029-DFD3-7230-841B-4760597A2B9D}"/>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6C04508-E709-4C1F-A747-3B59464342AF}"/>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615B2DDD-FA31-B445-DA8A-584000CD9249}"/>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2D0C332-E5FB-09E2-C886-401C1BB226F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565BE0B4-505A-5A8C-5162-9DF10F9BDC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B09C768-2A91-375B-5398-AB51EA4C2031}"/>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8C5E28DB-F999-3C67-DBF7-6EE66407907F}"/>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6F1F7DB-9E49-A320-D545-4EAEEE1378F1}"/>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31E027A-4810-8F5E-DB59-B425EEA3329D}"/>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grpSp>
        <p:nvGrpSpPr>
          <p:cNvPr id="377" name="Group 376">
            <a:extLst>
              <a:ext uri="{FF2B5EF4-FFF2-40B4-BE49-F238E27FC236}">
                <a16:creationId xmlns:a16="http://schemas.microsoft.com/office/drawing/2014/main" id="{A2160A31-8AF2-936D-DFE8-3AE14A4B758A}"/>
              </a:ext>
            </a:extLst>
          </p:cNvPr>
          <p:cNvGrpSpPr/>
          <p:nvPr/>
        </p:nvGrpSpPr>
        <p:grpSpPr>
          <a:xfrm>
            <a:off x="2523493" y="5130136"/>
            <a:ext cx="1227192" cy="1226725"/>
            <a:chOff x="-2575239" y="4990792"/>
            <a:chExt cx="1446392" cy="1445841"/>
          </a:xfrm>
        </p:grpSpPr>
        <p:grpSp>
          <p:nvGrpSpPr>
            <p:cNvPr id="378" name="Graphic 8">
              <a:extLst>
                <a:ext uri="{FF2B5EF4-FFF2-40B4-BE49-F238E27FC236}">
                  <a16:creationId xmlns:a16="http://schemas.microsoft.com/office/drawing/2014/main" id="{201F1300-BC7A-6622-4802-A3131A58094F}"/>
                </a:ext>
              </a:extLst>
            </p:cNvPr>
            <p:cNvGrpSpPr/>
            <p:nvPr/>
          </p:nvGrpSpPr>
          <p:grpSpPr>
            <a:xfrm>
              <a:off x="-2575239" y="4990792"/>
              <a:ext cx="1446392" cy="1445841"/>
              <a:chOff x="4817897" y="694433"/>
              <a:chExt cx="1446392" cy="1445841"/>
            </a:xfrm>
          </p:grpSpPr>
          <p:sp>
            <p:nvSpPr>
              <p:cNvPr id="408" name="Freeform 407">
                <a:extLst>
                  <a:ext uri="{FF2B5EF4-FFF2-40B4-BE49-F238E27FC236}">
                    <a16:creationId xmlns:a16="http://schemas.microsoft.com/office/drawing/2014/main" id="{48E6D72A-19D7-1D34-8080-0910DE13CE7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409" name="Freeform 408">
                <a:extLst>
                  <a:ext uri="{FF2B5EF4-FFF2-40B4-BE49-F238E27FC236}">
                    <a16:creationId xmlns:a16="http://schemas.microsoft.com/office/drawing/2014/main" id="{BD3EF3E4-973D-4956-F736-E6DBBA2320D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379" name="Graphic 3">
              <a:extLst>
                <a:ext uri="{FF2B5EF4-FFF2-40B4-BE49-F238E27FC236}">
                  <a16:creationId xmlns:a16="http://schemas.microsoft.com/office/drawing/2014/main" id="{37ED7F75-D67C-96A1-431B-97A2FA68A42A}"/>
                </a:ext>
              </a:extLst>
            </p:cNvPr>
            <p:cNvGrpSpPr/>
            <p:nvPr/>
          </p:nvGrpSpPr>
          <p:grpSpPr>
            <a:xfrm>
              <a:off x="-2217060" y="5375108"/>
              <a:ext cx="730034" cy="730950"/>
              <a:chOff x="6601914" y="3685068"/>
              <a:chExt cx="1090935" cy="1092304"/>
            </a:xfrm>
            <a:solidFill>
              <a:srgbClr val="616161"/>
            </a:solidFill>
          </p:grpSpPr>
          <p:sp>
            <p:nvSpPr>
              <p:cNvPr id="380" name="Freeform 379">
                <a:extLst>
                  <a:ext uri="{FF2B5EF4-FFF2-40B4-BE49-F238E27FC236}">
                    <a16:creationId xmlns:a16="http://schemas.microsoft.com/office/drawing/2014/main" id="{034C5884-0D48-C846-9A08-71FC4554CE26}"/>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B5CAC43B-83B4-EED4-A630-044A45D312E7}"/>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382" name="Graphic 3">
                <a:extLst>
                  <a:ext uri="{FF2B5EF4-FFF2-40B4-BE49-F238E27FC236}">
                    <a16:creationId xmlns:a16="http://schemas.microsoft.com/office/drawing/2014/main" id="{539DC99A-B936-AD76-0744-17509A62C7C4}"/>
                  </a:ext>
                </a:extLst>
              </p:cNvPr>
              <p:cNvGrpSpPr/>
              <p:nvPr/>
            </p:nvGrpSpPr>
            <p:grpSpPr>
              <a:xfrm>
                <a:off x="6601914" y="3685068"/>
                <a:ext cx="1090935" cy="1092304"/>
                <a:chOff x="6601914" y="3685068"/>
                <a:chExt cx="1090935" cy="1092304"/>
              </a:xfrm>
              <a:grpFill/>
            </p:grpSpPr>
            <p:sp>
              <p:nvSpPr>
                <p:cNvPr id="383" name="Freeform 382">
                  <a:extLst>
                    <a:ext uri="{FF2B5EF4-FFF2-40B4-BE49-F238E27FC236}">
                      <a16:creationId xmlns:a16="http://schemas.microsoft.com/office/drawing/2014/main" id="{B460697D-9FF3-0E6F-08B1-3115BAA13E2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BCD61794-A453-9413-86F4-F80006F62F5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385" name="Graphic 3">
                  <a:extLst>
                    <a:ext uri="{FF2B5EF4-FFF2-40B4-BE49-F238E27FC236}">
                      <a16:creationId xmlns:a16="http://schemas.microsoft.com/office/drawing/2014/main" id="{34E848DC-F1AE-F1E1-04C4-9E04C8BA3F8F}"/>
                    </a:ext>
                  </a:extLst>
                </p:cNvPr>
                <p:cNvGrpSpPr/>
                <p:nvPr/>
              </p:nvGrpSpPr>
              <p:grpSpPr>
                <a:xfrm>
                  <a:off x="6601914" y="3685068"/>
                  <a:ext cx="1090935" cy="1092304"/>
                  <a:chOff x="6601914" y="3685068"/>
                  <a:chExt cx="1090935" cy="1092304"/>
                </a:xfrm>
                <a:grpFill/>
              </p:grpSpPr>
              <p:sp>
                <p:nvSpPr>
                  <p:cNvPr id="406" name="Freeform 405">
                    <a:extLst>
                      <a:ext uri="{FF2B5EF4-FFF2-40B4-BE49-F238E27FC236}">
                        <a16:creationId xmlns:a16="http://schemas.microsoft.com/office/drawing/2014/main" id="{225E4DFA-0F10-801E-0AD2-F9A9FC6C00E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89A2C05-A6FD-854C-C8F4-7942E5A42FE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386" name="Freeform 385">
                  <a:extLst>
                    <a:ext uri="{FF2B5EF4-FFF2-40B4-BE49-F238E27FC236}">
                      <a16:creationId xmlns:a16="http://schemas.microsoft.com/office/drawing/2014/main" id="{7801D2B5-ADDF-EA61-4FF3-252C70DE31B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1390F871-3005-9CA5-A460-50FBA48E968A}"/>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FA59CF37-854B-F75A-EF5D-F49808144E4E}"/>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FC5CB08F-9D38-B7F5-A53B-BC21BD749285}"/>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5989E643-F217-0C8C-4019-F18173669413}"/>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9FA89284-DD5C-58FC-BA1C-C98CDCD4669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AB84C811-C875-B6DE-C0B2-40F40B3D7EE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B7ED95BB-B861-D32B-77AB-2EA3C764F880}"/>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A1526CD4-F68C-30DB-9459-28273066F604}"/>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347FFE9C-5538-D5E4-7937-FF1CFD501889}"/>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9341D331-ACB8-C704-28E5-8F759F25A06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FCAEE8A9-0890-4D8E-4FE2-1E18E275DC3C}"/>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C8DACEEC-6613-584B-B109-F86236533E1F}"/>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FC8ACDE7-2348-AC4E-C796-6E17561661C4}"/>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17F16F71-E914-0799-05C9-6890AB944C1F}"/>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BCFD735-63A1-9279-82CA-02A0AB0AB1EB}"/>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A5E4B553-BD48-C5D2-4785-2F666FB6419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7EC5897F-FF26-C8C2-6177-BECB747CDE0B}"/>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38CB8E1A-D714-72E4-5FEC-CA4D0A85532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41CD207-9851-3096-5796-C58DB4D9EACD}"/>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6715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1199" y="33655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b="0" i="0" dirty="0">
                <a:solidFill>
                  <a:schemeClr val="bg1"/>
                </a:solidFill>
                <a:effectLst/>
                <a:latin typeface="Roboto" panose="02000000000000000000" pitchFamily="2" charset="0"/>
              </a:rPr>
              <a:t>TED Talks - από στρατιώτες και ψυχολόγους, αθλητές και επιχειρηματίες - μοιράζονται σκληρά κερδισμένη σοφία για την ηγεσία.</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solidFill>
                  <a:schemeClr val="bg1"/>
                </a:solidFill>
              </a:rPr>
              <a:t>ΟΙ ΟΜΙΛΙΕΣ ΤΟΥ </a:t>
            </a:r>
            <a:r>
              <a:rPr lang="en-GB" dirty="0">
                <a:solidFill>
                  <a:schemeClr val="bg1"/>
                </a:solidFill>
              </a:rPr>
              <a:t>TED Ε</a:t>
            </a:r>
            <a:r>
              <a:rPr lang="el-GR" dirty="0">
                <a:solidFill>
                  <a:schemeClr val="bg1"/>
                </a:solidFill>
              </a:rPr>
              <a:t>Ι</a:t>
            </a:r>
            <a:r>
              <a:rPr lang="en-GB" dirty="0">
                <a:solidFill>
                  <a:schemeClr val="bg1"/>
                </a:solidFill>
              </a:rPr>
              <a:t>ΝΑΙ ΓΕΜ</a:t>
            </a:r>
            <a:r>
              <a:rPr lang="el-GR" dirty="0">
                <a:solidFill>
                  <a:schemeClr val="bg1"/>
                </a:solidFill>
              </a:rPr>
              <a:t>Α</a:t>
            </a:r>
            <a:r>
              <a:rPr lang="en-GB" dirty="0">
                <a:solidFill>
                  <a:schemeClr val="bg1"/>
                </a:solidFill>
              </a:rPr>
              <a:t>Τ</a:t>
            </a:r>
            <a:r>
              <a:rPr lang="el-GR" dirty="0">
                <a:solidFill>
                  <a:schemeClr val="bg1"/>
                </a:solidFill>
              </a:rPr>
              <a:t>ΕΣ</a:t>
            </a:r>
            <a:r>
              <a:rPr lang="en-GB" dirty="0">
                <a:solidFill>
                  <a:schemeClr val="bg1"/>
                </a:solidFill>
              </a:rPr>
              <a:t> ΜΕ ΠΕΡΙΕΧ</a:t>
            </a:r>
            <a:r>
              <a:rPr lang="el-GR" dirty="0">
                <a:solidFill>
                  <a:schemeClr val="bg1"/>
                </a:solidFill>
              </a:rPr>
              <a:t>Ο</a:t>
            </a:r>
            <a:r>
              <a:rPr lang="en-GB" dirty="0">
                <a:solidFill>
                  <a:schemeClr val="bg1"/>
                </a:solidFill>
              </a:rPr>
              <a:t>ΜΕΝΟ ΓΙΑ ΤΗΝ ΗΓΕΣ</a:t>
            </a:r>
            <a:r>
              <a:rPr lang="el-GR" dirty="0">
                <a:solidFill>
                  <a:schemeClr val="bg1"/>
                </a:solidFill>
              </a:rPr>
              <a:t>Ι</a:t>
            </a:r>
            <a:r>
              <a:rPr lang="en-GB" dirty="0">
                <a:solidFill>
                  <a:schemeClr val="bg1"/>
                </a:solidFill>
              </a:rPr>
              <a:t>Α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αντανακλαστικός</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ασχοληθείτε με την πολυπλοκότητα</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είστε πρόθυμοι να προκαλέσετε</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και να προκαλείται</a:t>
            </a: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266065" cy="8849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225"/>
              </a:spcBef>
              <a:buClr>
                <a:srgbClr val="F16924"/>
              </a:buCl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Δείτε την επιμελημένη λίστα αναπαραγωγής με την ησυχία σας </a:t>
            </a:r>
            <a:r>
              <a:rPr lang="en-IE" sz="2200" b="1" dirty="0">
                <a:latin typeface="+mn-lt"/>
                <a:hlinkClick r:id="rId3"/>
              </a:rPr>
              <a:t>Περιηγηθείτε στις λίστες αναπαραγωγής (ted.com)</a:t>
            </a:r>
            <a:endParaRPr lang="en-GB" sz="2200" b="1" dirty="0">
              <a:solidFill>
                <a:srgbClr val="595959"/>
              </a:solidFill>
              <a:latin typeface="+mn-lt"/>
              <a:ea typeface="Lato Light" panose="020F0502020204030203"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179AB63-9D9C-8479-3D04-3A31076DE57D}"/>
              </a:ext>
            </a:extLst>
          </p:cNvPr>
          <p:cNvPicPr>
            <a:picLocks noChangeAspect="1"/>
          </p:cNvPicPr>
          <p:nvPr/>
        </p:nvPicPr>
        <p:blipFill>
          <a:blip r:embed="rId4"/>
          <a:stretch>
            <a:fillRect/>
          </a:stretch>
        </p:blipFill>
        <p:spPr>
          <a:xfrm>
            <a:off x="4021796" y="2829678"/>
            <a:ext cx="8129625" cy="3306966"/>
          </a:xfrm>
          <a:prstGeom prst="rect">
            <a:avLst/>
          </a:prstGeom>
        </p:spPr>
      </p:pic>
    </p:spTree>
    <p:extLst>
      <p:ext uri="{BB962C8B-B14F-4D97-AF65-F5344CB8AC3E}">
        <p14:creationId xmlns:p14="http://schemas.microsoft.com/office/powerpoint/2010/main" val="3560823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157153" cy="4745389"/>
          </a:xfrm>
        </p:spPr>
        <p:txBody>
          <a:bodyPr>
            <a:normAutofit/>
          </a:bodyPr>
          <a:lstStyle/>
          <a:p>
            <a:pPr marL="15875" indent="-15875">
              <a:lnSpc>
                <a:spcPts val="2280"/>
              </a:lnSpc>
              <a:spcBef>
                <a:spcPts val="0"/>
              </a:spcBef>
            </a:pPr>
            <a:r>
              <a:rPr lang="en-US" sz="2200" dirty="0"/>
              <a:t>Τι μπορείτε να χρησιμοποιήσετε για να σας βοηθήσει να ελέγξετε την αφήγηση;</a:t>
            </a:r>
          </a:p>
          <a:p>
            <a:pPr marL="15875" indent="-15875">
              <a:lnSpc>
                <a:spcPts val="2280"/>
              </a:lnSpc>
              <a:spcBef>
                <a:spcPts val="0"/>
              </a:spcBef>
            </a:pPr>
            <a:endParaRPr lang="en-US" sz="2200" dirty="0"/>
          </a:p>
          <a:p>
            <a:pPr marL="15875" indent="-15875">
              <a:lnSpc>
                <a:spcPts val="2280"/>
              </a:lnSpc>
              <a:spcBef>
                <a:spcPts val="0"/>
              </a:spcBef>
            </a:pPr>
            <a:r>
              <a:rPr lang="en-US" sz="2200" b="1" dirty="0">
                <a:highlight>
                  <a:srgbClr val="F16924"/>
                </a:highlight>
              </a:rPr>
              <a:t> Χρησιμοποιήστε τις </a:t>
            </a:r>
            <a:r>
              <a:rPr lang="en-US" sz="2200" b="1" dirty="0" err="1">
                <a:highlight>
                  <a:srgbClr val="F16924"/>
                </a:highlight>
              </a:rPr>
              <a:t>οργανωτικές </a:t>
            </a:r>
            <a:r>
              <a:rPr lang="en-US" sz="2200" b="1" dirty="0">
                <a:highlight>
                  <a:srgbClr val="F16924"/>
                </a:highlight>
              </a:rPr>
              <a:t>σας γνώσεις</a:t>
            </a:r>
          </a:p>
          <a:p>
            <a:pPr marL="15875" indent="-15875">
              <a:lnSpc>
                <a:spcPts val="2280"/>
              </a:lnSpc>
              <a:spcBef>
                <a:spcPts val="0"/>
              </a:spcBef>
            </a:pPr>
            <a:endParaRPr lang="en-US" sz="2200" b="1" dirty="0">
              <a:highlight>
                <a:srgbClr val="F16924"/>
              </a:highlight>
            </a:endParaRPr>
          </a:p>
          <a:p>
            <a:pPr marL="15875" indent="-15875">
              <a:lnSpc>
                <a:spcPts val="2280"/>
              </a:lnSpc>
              <a:spcBef>
                <a:spcPts val="0"/>
              </a:spcBef>
            </a:pPr>
            <a:r>
              <a:rPr lang="en-US" sz="1600" dirty="0"/>
              <a:t>Μια κρίση δεν συμβαίνει στο κενό, οπότε η εξοικείωση με το περιβάλλον γύρω από την εταιρεία σας, τόσο στο παρελθόν όσο και στο παρόν, αποτελεί σημαντικό κομμάτι για την κατανόηση των παγίδων και των ευκαιριών κατά την είσοδό σας σε μια κρίση. Η κατανόηση του περιβάλλοντός σας μπορεί να σας ενημερώσει για τον τρόπο με τον οποίο δομείτε τα μηνύματά σας και αντιλαμβάνεστε τα ερεθίσματα των μέσων ενημέρωσης που μπορεί να προκαλέσουν αναζωπύρωση της κάλυψης.</a:t>
            </a:r>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r>
              <a:rPr lang="en-GB" dirty="0"/>
              <a:t>Έλεγχος της αφήγησης</a:t>
            </a:r>
          </a:p>
          <a:p>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904C6528-53E3-E683-DE69-CC15A9DDBC3A}"/>
              </a:ext>
            </a:extLst>
          </p:cNvPr>
          <p:cNvPicPr>
            <a:picLocks noChangeAspect="1"/>
          </p:cNvPicPr>
          <p:nvPr/>
        </p:nvPicPr>
        <p:blipFill rotWithShape="1">
          <a:blip r:embed="rId2"/>
          <a:srcRect l="28651" r="28651"/>
          <a:stretch/>
        </p:blipFill>
        <p:spPr>
          <a:xfrm>
            <a:off x="7078132" y="0"/>
            <a:ext cx="4464683" cy="6858000"/>
          </a:xfrm>
          <a:prstGeom prst="rect">
            <a:avLst/>
          </a:prstGeom>
        </p:spPr>
      </p:pic>
    </p:spTree>
    <p:extLst>
      <p:ext uri="{BB962C8B-B14F-4D97-AF65-F5344CB8AC3E}">
        <p14:creationId xmlns:p14="http://schemas.microsoft.com/office/powerpoint/2010/main" val="2060335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597419" cy="4745389"/>
          </a:xfrm>
        </p:spPr>
        <p:txBody>
          <a:bodyPr>
            <a:normAutofit/>
          </a:bodyPr>
          <a:lstStyle/>
          <a:p>
            <a:pPr marL="15875" indent="-15875">
              <a:lnSpc>
                <a:spcPts val="2280"/>
              </a:lnSpc>
              <a:spcBef>
                <a:spcPts val="0"/>
              </a:spcBef>
            </a:pPr>
            <a:r>
              <a:rPr lang="en-US" sz="2200" dirty="0">
                <a:highlight>
                  <a:srgbClr val="F16924"/>
                </a:highlight>
              </a:rPr>
              <a:t> </a:t>
            </a:r>
            <a:r>
              <a:rPr lang="en-US" sz="1800" dirty="0">
                <a:highlight>
                  <a:srgbClr val="F16924"/>
                </a:highlight>
              </a:rPr>
              <a:t>Χρησιμοποιήστε τους ανθρώπους σας</a:t>
            </a:r>
            <a:r>
              <a:rPr lang="en-US" sz="1800" dirty="0">
                <a:solidFill>
                  <a:srgbClr val="F16924"/>
                </a:solidFill>
                <a:highlight>
                  <a:srgbClr val="F16924"/>
                </a:highlight>
              </a:rPr>
              <a:t>.</a:t>
            </a:r>
          </a:p>
          <a:p>
            <a:pPr marL="15875" indent="-15875">
              <a:lnSpc>
                <a:spcPts val="2280"/>
              </a:lnSpc>
              <a:spcBef>
                <a:spcPts val="0"/>
              </a:spcBef>
            </a:pPr>
            <a:r>
              <a:rPr lang="en-US" sz="1800" dirty="0"/>
              <a:t>Οι αφηγήσεις είναι ο μόνος τρόπος για να αλλάξουν τα μυαλά και την αντίληψη ενός απρόθυμου κοινού. Έχοντας κατά νου ότι ο πυρήνας κάθε εταιρείας είναι οι άνθρωποί της, μάθετε ποιες ενέργειες έχουν ήδη ληφθεί για να διορθωθεί το λάθος. </a:t>
            </a:r>
          </a:p>
          <a:p>
            <a:pPr marL="15875" indent="-15875">
              <a:lnSpc>
                <a:spcPts val="2280"/>
              </a:lnSpc>
              <a:spcBef>
                <a:spcPts val="0"/>
              </a:spcBef>
            </a:pPr>
            <a:endParaRPr lang="en-US" sz="1800" dirty="0"/>
          </a:p>
          <a:p>
            <a:pPr marL="15875" indent="-15875">
              <a:lnSpc>
                <a:spcPts val="2280"/>
              </a:lnSpc>
              <a:spcBef>
                <a:spcPts val="0"/>
              </a:spcBef>
            </a:pPr>
            <a:r>
              <a:rPr lang="en-US" sz="1800" dirty="0">
                <a:highlight>
                  <a:srgbClr val="F16924"/>
                </a:highlight>
              </a:rPr>
              <a:t> Χρησιμοποιήστε τα κανάλια σας</a:t>
            </a:r>
            <a:r>
              <a:rPr lang="en-US" sz="1800" dirty="0">
                <a:solidFill>
                  <a:srgbClr val="F16924"/>
                </a:solidFill>
                <a:highlight>
                  <a:srgbClr val="F16924"/>
                </a:highlight>
              </a:rPr>
              <a:t>.</a:t>
            </a:r>
          </a:p>
          <a:p>
            <a:pPr marL="15875" indent="-15875">
              <a:lnSpc>
                <a:spcPts val="2280"/>
              </a:lnSpc>
              <a:spcBef>
                <a:spcPts val="0"/>
              </a:spcBef>
            </a:pPr>
            <a:r>
              <a:rPr lang="en-US" sz="1800" dirty="0"/>
              <a:t>Τα μέσα κοινωνικής δικτύωσης αλλάζουν το παιχνίδι της κρίσης. Η σημερινή ψηφιακή εποχή απαιτεί διαφάνεια και ταχεία δράση όσο ποτέ άλλοτε. Τα ισχυρά οπτικά στοιχεία, όπως η καλή φωτογραφία και το βίντεο, μπορούν επίσης να ενισχύσουν την ιστορία σας και θα είναι πάντα πιο συναρπαστικά από μια απλή δήλωση.</a:t>
            </a:r>
          </a:p>
          <a:p>
            <a:pPr marL="15875" indent="-15875">
              <a:lnSpc>
                <a:spcPts val="2280"/>
              </a:lnSpc>
              <a:spcBef>
                <a:spcPts val="0"/>
              </a:spcBef>
            </a:pPr>
            <a:endParaRPr lang="en-US" sz="2200" dirty="0"/>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r>
              <a:rPr lang="en-GB" dirty="0"/>
              <a:t>Έλεγχος της αφήγησης</a:t>
            </a:r>
          </a:p>
          <a:p>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CC1EE06-3AD2-6298-0E28-B2B3C8C642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93" r="50855"/>
          <a:stretch/>
        </p:blipFill>
        <p:spPr>
          <a:xfrm>
            <a:off x="7636933" y="0"/>
            <a:ext cx="4030134" cy="6858000"/>
          </a:xfrm>
          <a:prstGeom prst="rect">
            <a:avLst/>
          </a:prstGeom>
        </p:spPr>
      </p:pic>
    </p:spTree>
    <p:extLst>
      <p:ext uri="{BB962C8B-B14F-4D97-AF65-F5344CB8AC3E}">
        <p14:creationId xmlns:p14="http://schemas.microsoft.com/office/powerpoint/2010/main" val="274847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774510"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ormAutofit fontScale="70000" lnSpcReduction="20000"/>
          </a:bodyPr>
          <a:lstStyle/>
          <a:p>
            <a:r>
              <a:rPr lang="en-US" dirty="0"/>
              <a:t>ΚΑΤΑΝ</a:t>
            </a:r>
            <a:r>
              <a:rPr lang="el-GR" dirty="0"/>
              <a:t>Ο</a:t>
            </a:r>
            <a:r>
              <a:rPr lang="en-US" dirty="0"/>
              <a:t>ΗΣΗ ΤΩ</a:t>
            </a:r>
            <a:r>
              <a:rPr lang="el-GR" dirty="0"/>
              <a:t>Ν</a:t>
            </a:r>
            <a:r>
              <a:rPr lang="en-US" dirty="0"/>
              <a:t> ΧΡΗΜΑΤΟΟΙΚΟΝΟΜΙΚ</a:t>
            </a:r>
            <a:r>
              <a:rPr lang="el-GR" dirty="0"/>
              <a:t>Ω</a:t>
            </a:r>
            <a:r>
              <a:rPr lang="en-US" dirty="0"/>
              <a:t>Ν ΔΕΙΚΤ</a:t>
            </a:r>
            <a:r>
              <a:rPr lang="el-GR" dirty="0"/>
              <a:t>Ω</a:t>
            </a:r>
            <a:r>
              <a:rPr lang="en-US" dirty="0"/>
              <a:t>Ν ΚΑΙ ΤΩΝ ΔΕΙΚΤ</a:t>
            </a:r>
            <a:r>
              <a:rPr lang="el-GR" dirty="0"/>
              <a:t>Ω</a:t>
            </a:r>
            <a:r>
              <a:rPr lang="en-US" dirty="0"/>
              <a:t>Ν ΡΕΥΣΤ</a:t>
            </a:r>
            <a:r>
              <a:rPr lang="el-GR" dirty="0"/>
              <a:t>Ο</a:t>
            </a:r>
            <a:r>
              <a:rPr lang="en-US" dirty="0"/>
              <a:t>ΤΗΤΑΣ &amp; ΤΗΣ ΑΦΕΡ</a:t>
            </a:r>
            <a:r>
              <a:rPr lang="el-GR" dirty="0"/>
              <a:t>Ε</a:t>
            </a:r>
            <a:r>
              <a:rPr lang="en-US" dirty="0"/>
              <a:t>ΓΓΥ</a:t>
            </a:r>
            <a:r>
              <a:rPr lang="el-GR" dirty="0"/>
              <a:t>Ο</a:t>
            </a:r>
            <a:r>
              <a:rPr lang="en-US" dirty="0"/>
              <a:t>ΤΗΤΑΣ ΩΣ ΠΡΟΣ</a:t>
            </a:r>
            <a:r>
              <a:rPr lang="el-GR" dirty="0"/>
              <a:t>Ε</a:t>
            </a:r>
            <a:r>
              <a:rPr lang="en-US" dirty="0"/>
              <a:t>ΓΓΙΣΗ</a:t>
            </a:r>
            <a:r>
              <a:rPr lang="el-GR" dirty="0"/>
              <a:t>Σ</a:t>
            </a:r>
            <a:r>
              <a:rPr lang="en-US" dirty="0"/>
              <a:t> ΑΝΑΔΙ</a:t>
            </a:r>
            <a:r>
              <a:rPr lang="el-GR" dirty="0"/>
              <a:t>Α</a:t>
            </a:r>
            <a:r>
              <a:rPr lang="en-US" dirty="0"/>
              <a:t>ΡΘΡΩΣΗΣ</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774510" cy="837258"/>
          </a:xfrm>
        </p:spPr>
        <p:txBody>
          <a:bodyPr>
            <a:normAutofit fontScale="62500" lnSpcReduction="20000"/>
          </a:bodyPr>
          <a:lstStyle/>
          <a:p>
            <a:r>
              <a:rPr lang="en-US" dirty="0">
                <a:solidFill>
                  <a:schemeClr val="bg1"/>
                </a:solidFill>
              </a:rPr>
              <a:t>Επόμενη </a:t>
            </a:r>
            <a:r>
              <a:rPr lang="en-US" dirty="0">
                <a:solidFill>
                  <a:srgbClr val="EDA13E"/>
                </a:solidFill>
              </a:rPr>
              <a:t>ενότητα 5..</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609600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990484" cy="1723686"/>
          </a:xfrm>
        </p:spPr>
        <p:txBody>
          <a:bodyPr>
            <a:normAutofit/>
          </a:bodyPr>
          <a:lstStyle/>
          <a:p>
            <a:r>
              <a:rPr lang="en-GB" dirty="0"/>
              <a:t>Ηγεσία σε περιόδους κρίσης</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45951" y="1911116"/>
            <a:ext cx="5000886" cy="4334679"/>
          </a:xfrm>
        </p:spPr>
        <p:txBody>
          <a:bodyPr>
            <a:normAutofit fontScale="92500" lnSpcReduction="20000"/>
          </a:bodyPr>
          <a:lstStyle/>
          <a:p>
            <a:pPr marL="12700" indent="-12700">
              <a:lnSpc>
                <a:spcPct val="100000"/>
              </a:lnSpc>
              <a:spcBef>
                <a:spcPts val="0"/>
              </a:spcBef>
            </a:pPr>
            <a:r>
              <a:rPr lang="en-US" sz="2200" dirty="0" err="1"/>
              <a:t>Η αναγνώριση </a:t>
            </a:r>
            <a:r>
              <a:rPr lang="en-US" sz="2200" dirty="0"/>
              <a:t>ότι μια εταιρεία αντιμετωπίζει κρίση είναι το πρώτο πράγμα που πρέπει να κάνουν οι ηγέτες. Είναι ένα δύσκολο βήμα, ιδίως κατά την έναρξη κρίσεων που δεν έρχονται ξαφνικά αλλά αναπτύσσονται μέσα από οικείες συνθήκες που αποκρύπτουν τη φύση τους. Μόλις οι ηγέτες </a:t>
            </a:r>
            <a:r>
              <a:rPr lang="en-US" sz="2200" dirty="0" err="1"/>
              <a:t>αναγνωρίσουν </a:t>
            </a:r>
            <a:r>
              <a:rPr lang="en-US" sz="2200" dirty="0"/>
              <a:t>μια κρίση ως τέτοια, μπορούν να αρχίσουν να οργανώνουν μια απάντηση. Δεν μπορούν όμως να ανταποκριθούν όπως θα έκαναν σε μια συνηθισμένη κατάσταση έκτακτης ανάγκης, ακολουθώντας σχέδια που είχαν εκπονηθεί εκ των προτέρων. Κατά τη διάρκεια μιας κρίσης, η οποία κυριαρχείται από την έλλειψη εξοικείωσης και την αβεβαιότητα, οι αποτελεσματικές απαντήσεις είναι σε μεγάλο βαθμό αυτοσχεδιαστικές.</a:t>
            </a:r>
          </a:p>
        </p:txBody>
      </p:sp>
      <p:sp>
        <p:nvSpPr>
          <p:cNvPr id="8" name="TextBox 125">
            <a:extLst>
              <a:ext uri="{FF2B5EF4-FFF2-40B4-BE49-F238E27FC236}">
                <a16:creationId xmlns:a16="http://schemas.microsoft.com/office/drawing/2014/main" id="{9BED686A-47A4-F647-EA7A-E1D7671600A2}"/>
              </a:ext>
            </a:extLst>
          </p:cNvPr>
          <p:cNvSpPr txBox="1"/>
          <p:nvPr/>
        </p:nvSpPr>
        <p:spPr>
          <a:xfrm>
            <a:off x="6563698" y="2632356"/>
            <a:ext cx="5397244" cy="4225644"/>
          </a:xfrm>
          <a:prstGeom prst="rect">
            <a:avLst/>
          </a:prstGeom>
          <a:noFill/>
        </p:spPr>
        <p:txBody>
          <a:bodyPr wrap="square" rtlCol="0" anchor="t" anchorCtr="0">
            <a:spAutoFit/>
          </a:bodyPr>
          <a:lstStyle/>
          <a:p>
            <a:pPr>
              <a:lnSpc>
                <a:spcPts val="2200"/>
              </a:lnSpc>
              <a:spcBef>
                <a:spcPts val="600"/>
              </a:spcBef>
              <a:buClr>
                <a:srgbClr val="EDA13E"/>
              </a:buClr>
            </a:pPr>
            <a:r>
              <a:rPr lang="en-GB" sz="1600" b="1" dirty="0">
                <a:solidFill>
                  <a:schemeClr val="bg1"/>
                </a:solidFill>
                <a:ea typeface="League Spartan" charset="0"/>
                <a:cs typeface="Poppins" pitchFamily="2" charset="77"/>
              </a:rPr>
              <a:t>Αυτό που χρειάζονται οι ηγέτες κατά τη διάρκεια μιας κρίσης δεν είναι ένα προκαθορισμένο σχέδιο αντίδρασης, αλλά συμπεριφορές και νοοτροπίες που θα τους αποτρέψουν από το να αντιδρούν υπερβολικά στις χθεσινές εξελίξεις και θα τους βοηθήσουν να κοιτάξουν μπροστά.  Ορισμένες συμβουλές ..</a:t>
            </a:r>
          </a:p>
          <a:p>
            <a:pPr>
              <a:lnSpc>
                <a:spcPts val="2200"/>
              </a:lnSpc>
              <a:spcBef>
                <a:spcPts val="600"/>
              </a:spcBef>
              <a:buClr>
                <a:srgbClr val="EDA13E"/>
              </a:buClr>
            </a:pPr>
            <a:endParaRPr lang="en-GB" sz="1600" b="1"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Διαχειριστείτε το άγχος, μην το δημιουργείτε</a:t>
            </a: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Να είστε βάναυσα ειλικρινείς... και σίγουροι για ένα καλό αποτέλεσμα.</a:t>
            </a: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Να είστε πιο κοντά, να κάνετε τα πράγματα ΚΑΤΑΛΛΗΛΑ!</a:t>
            </a: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Μην συγχέετε τη διαχείριση με την ηγεσία </a:t>
            </a:r>
          </a:p>
          <a:p>
            <a:pPr>
              <a:lnSpc>
                <a:spcPts val="2200"/>
              </a:lnSpc>
              <a:spcBef>
                <a:spcPts val="600"/>
              </a:spcBef>
              <a:buClr>
                <a:srgbClr val="EDA13E"/>
              </a:buClr>
            </a:pPr>
            <a:endParaRPr lang="en-GB" sz="2200" b="1" dirty="0">
              <a:solidFill>
                <a:schemeClr val="bg1"/>
              </a:solidFill>
              <a:ea typeface="League Spartan" charset="0"/>
              <a:cs typeface="Poppins" pitchFamily="2" charset="77"/>
            </a:endParaRPr>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Picture 6" descr="Sea of white umbrellas with one blue one in the crowd">
            <a:extLst>
              <a:ext uri="{FF2B5EF4-FFF2-40B4-BE49-F238E27FC236}">
                <a16:creationId xmlns:a16="http://schemas.microsoft.com/office/drawing/2014/main" id="{58F4C2DE-D7C5-D519-3088-8A7FB863B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177" y="136956"/>
            <a:ext cx="4128285" cy="2358444"/>
          </a:xfrm>
          <a:prstGeom prst="rect">
            <a:avLst/>
          </a:prstGeom>
        </p:spPr>
      </p:pic>
    </p:spTree>
    <p:extLst>
      <p:ext uri="{BB962C8B-B14F-4D97-AF65-F5344CB8AC3E}">
        <p14:creationId xmlns:p14="http://schemas.microsoft.com/office/powerpoint/2010/main" val="33673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341069-FDFE-0CCB-371B-448FBDCE5AC2}"/>
              </a:ext>
            </a:extLst>
          </p:cNvPr>
          <p:cNvSpPr>
            <a:spLocks noGrp="1"/>
          </p:cNvSpPr>
          <p:nvPr>
            <p:ph type="body" sz="quarter" idx="18"/>
          </p:nvPr>
        </p:nvSpPr>
        <p:spPr>
          <a:xfrm>
            <a:off x="734714" y="1976283"/>
            <a:ext cx="6614992" cy="4341984"/>
          </a:xfrm>
        </p:spPr>
        <p:txBody>
          <a:bodyPr>
            <a:normAutofit/>
          </a:bodyPr>
          <a:lstStyle/>
          <a:p>
            <a:pPr marL="357188" indent="-342900">
              <a:lnSpc>
                <a:spcPts val="2280"/>
              </a:lnSpc>
              <a:spcBef>
                <a:spcPts val="0"/>
              </a:spcBef>
              <a:buClr>
                <a:srgbClr val="F16924"/>
              </a:buClr>
              <a:buFont typeface="Arial" panose="020B0604020202020204" pitchFamily="34" charset="0"/>
              <a:buChar char="•"/>
            </a:pPr>
            <a:r>
              <a:rPr lang="en-US" sz="1700" dirty="0"/>
              <a:t>Οι ρόλοι και οι ευθύνες των ηγετών των επιχειρήσεων αλλάζουν δραματικά σε περιόδους κρίσης.</a:t>
            </a:r>
          </a:p>
          <a:p>
            <a:pPr marL="357188" indent="-342900">
              <a:lnSpc>
                <a:spcPts val="2280"/>
              </a:lnSpc>
              <a:spcBef>
                <a:spcPts val="0"/>
              </a:spcBef>
              <a:buClr>
                <a:srgbClr val="F16924"/>
              </a:buClr>
              <a:buFont typeface="Arial" panose="020B0604020202020204" pitchFamily="34" charset="0"/>
              <a:buChar char="•"/>
            </a:pPr>
            <a:r>
              <a:rPr lang="en-US" sz="1700" dirty="0"/>
              <a:t>Σε κανονικούς καιρούς, οι διευθύνοντες σύμβουλοι και άλλα στελέχη των αναπτυσσόμενων εταιρειών επικεντρώνονται στην προώθηση της καινοτομίας, στην αύξηση των εσόδων και στην απόκτηση μεριδίου αγοράς.</a:t>
            </a:r>
          </a:p>
          <a:p>
            <a:pPr marL="357188" indent="-342900">
              <a:lnSpc>
                <a:spcPts val="2280"/>
              </a:lnSpc>
              <a:spcBef>
                <a:spcPts val="0"/>
              </a:spcBef>
              <a:buClr>
                <a:srgbClr val="F16924"/>
              </a:buClr>
              <a:buFont typeface="Arial" panose="020B0604020202020204" pitchFamily="34" charset="0"/>
              <a:buChar char="•"/>
            </a:pPr>
            <a:r>
              <a:rPr lang="en-US" sz="1700" dirty="0"/>
              <a:t>Σε περιόδους κρίσης, πολλοί από αυτούς τους ίδιους ηγέτες πρέπει να λάβουν γρήγορες αποφάσεις σχετικά με τον έλεγχο του κόστους και τη διατήρηση της ρευστότητας. Ενδέχεται να συναντήσουν απρόβλεπτα εμπόδια - ζητήματα εφοδιαστικής αλυσίδας, ελλείψεις ομάδων και επιχειρησιακές προκλήσεις - που αλλάζουν δραστικά το εύρος των ρόλων και των προτεραιοτήτων τους.</a:t>
            </a:r>
          </a:p>
          <a:p>
            <a:pPr marL="357188" indent="-342900">
              <a:lnSpc>
                <a:spcPts val="2280"/>
              </a:lnSpc>
              <a:spcBef>
                <a:spcPts val="0"/>
              </a:spcBef>
              <a:buClr>
                <a:srgbClr val="F16924"/>
              </a:buClr>
              <a:buFont typeface="Arial" panose="020B0604020202020204" pitchFamily="34" charset="0"/>
              <a:buChar char="•"/>
            </a:pPr>
            <a:endParaRPr lang="en-US" sz="2200" dirty="0"/>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734714" y="539733"/>
            <a:ext cx="5907626" cy="2011738"/>
          </a:xfrm>
        </p:spPr>
        <p:txBody>
          <a:bodyPr>
            <a:normAutofit/>
          </a:bodyPr>
          <a:lstStyle/>
          <a:p>
            <a:r>
              <a:rPr lang="en-GB" dirty="0">
                <a:solidFill>
                  <a:schemeClr val="bg1"/>
                </a:solidFill>
              </a:rPr>
              <a:t>Παρατηρήσεις για την ηγεσία</a:t>
            </a:r>
          </a:p>
        </p:txBody>
      </p:sp>
      <p:sp>
        <p:nvSpPr>
          <p:cNvPr id="8" name="Rectangle 7">
            <a:extLst>
              <a:ext uri="{FF2B5EF4-FFF2-40B4-BE49-F238E27FC236}">
                <a16:creationId xmlns:a16="http://schemas.microsoft.com/office/drawing/2014/main" id="{AA1930F3-B82F-9738-AE10-EADDCB7E0A1C}"/>
              </a:ext>
            </a:extLst>
          </p:cNvPr>
          <p:cNvSpPr/>
          <p:nvPr/>
        </p:nvSpPr>
        <p:spPr>
          <a:xfrm>
            <a:off x="818862" y="175328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4">
            <a:extLst>
              <a:ext uri="{FF2B5EF4-FFF2-40B4-BE49-F238E27FC236}">
                <a16:creationId xmlns:a16="http://schemas.microsoft.com/office/drawing/2014/main" id="{4A5E6BF5-5EF2-D307-C94E-28BCFBF95283}"/>
              </a:ext>
            </a:extLst>
          </p:cNvPr>
          <p:cNvPicPr>
            <a:picLocks noChangeAspect="1"/>
          </p:cNvPicPr>
          <p:nvPr/>
        </p:nvPicPr>
        <p:blipFill>
          <a:blip r:embed="rId3"/>
          <a:stretch>
            <a:fillRect/>
          </a:stretch>
        </p:blipFill>
        <p:spPr>
          <a:xfrm>
            <a:off x="7800012" y="2163834"/>
            <a:ext cx="3795497" cy="2530331"/>
          </a:xfrm>
          <a:prstGeom prst="rect">
            <a:avLst/>
          </a:prstGeom>
        </p:spPr>
      </p:pic>
    </p:spTree>
    <p:extLst>
      <p:ext uri="{BB962C8B-B14F-4D97-AF65-F5344CB8AC3E}">
        <p14:creationId xmlns:p14="http://schemas.microsoft.com/office/powerpoint/2010/main" val="2754947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4034</TotalTime>
  <Words>7385</Words>
  <Application>Microsoft Office PowerPoint</Application>
  <PresentationFormat>Ευρεία οθόνη</PresentationFormat>
  <Paragraphs>895</Paragraphs>
  <Slides>72</Slides>
  <Notes>22</Notes>
  <HiddenSlides>0</HiddenSlides>
  <MMClips>0</MMClips>
  <ScaleCrop>false</ScaleCrop>
  <HeadingPairs>
    <vt:vector size="8" baseType="variant">
      <vt:variant>
        <vt:lpstr>Γραμματοσειρές που χρησιμοποιούνται</vt:lpstr>
      </vt:variant>
      <vt:variant>
        <vt:i4>14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72</vt:i4>
      </vt:variant>
    </vt:vector>
  </HeadingPairs>
  <TitlesOfParts>
    <vt:vector size="88" baseType="lpstr">
      <vt:lpstr>Lato Regular</vt:lpstr>
      <vt:lpstr>Arial</vt:lpstr>
      <vt:lpstr>Calibri</vt:lpstr>
      <vt:lpstr>Calibri Light</vt:lpstr>
      <vt:lpstr>Lato Light</vt:lpstr>
      <vt:lpstr>Montserrat</vt:lpstr>
      <vt:lpstr>Montserrat Light</vt:lpstr>
      <vt:lpstr>Montserrat Medium</vt:lpstr>
      <vt:lpstr>Quattrocento Sans</vt:lpstr>
      <vt:lpstr>Roboto</vt:lpstr>
      <vt:lpstr>Roboto Light</vt:lpstr>
      <vt:lpstr>Segoe UI</vt:lpstr>
      <vt:lpstr>Times New Roman</vt:lpstr>
      <vt:lpstr>Wingdings</vt:lpstr>
      <vt:lpstr>Office Theme</vt:lpstr>
      <vt:lpstr>think-cell Folie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docId:87052918B67347931C24C6F9DA85E44D</cp:keywords>
  <cp:lastModifiedBy>Aliki Anagnosti</cp:lastModifiedBy>
  <cp:revision>347</cp:revision>
  <dcterms:created xsi:type="dcterms:W3CDTF">2020-10-14T13:32:04Z</dcterms:created>
  <dcterms:modified xsi:type="dcterms:W3CDTF">2022-11-16T18:17:47Z</dcterms:modified>
</cp:coreProperties>
</file>