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2"/>
  </p:notesMasterIdLst>
  <p:handoutMasterIdLst>
    <p:handoutMasterId r:id="rId73"/>
  </p:handoutMasterIdLst>
  <p:sldIdLst>
    <p:sldId id="4401" r:id="rId2"/>
    <p:sldId id="4273" r:id="rId3"/>
    <p:sldId id="4825" r:id="rId4"/>
    <p:sldId id="4402" r:id="rId5"/>
    <p:sldId id="4321" r:id="rId6"/>
    <p:sldId id="4739" r:id="rId7"/>
    <p:sldId id="4821" r:id="rId8"/>
    <p:sldId id="4740" r:id="rId9"/>
    <p:sldId id="4777" r:id="rId10"/>
    <p:sldId id="4776" r:id="rId11"/>
    <p:sldId id="4742" r:id="rId12"/>
    <p:sldId id="4507" r:id="rId13"/>
    <p:sldId id="4738" r:id="rId14"/>
    <p:sldId id="4435" r:id="rId15"/>
    <p:sldId id="4778" r:id="rId16"/>
    <p:sldId id="4779" r:id="rId17"/>
    <p:sldId id="4608" r:id="rId18"/>
    <p:sldId id="4743" r:id="rId19"/>
    <p:sldId id="4744" r:id="rId20"/>
    <p:sldId id="4736" r:id="rId21"/>
    <p:sldId id="4781" r:id="rId22"/>
    <p:sldId id="4780" r:id="rId23"/>
    <p:sldId id="4774" r:id="rId24"/>
    <p:sldId id="4519" r:id="rId25"/>
    <p:sldId id="4745" r:id="rId26"/>
    <p:sldId id="4782" r:id="rId27"/>
    <p:sldId id="4764" r:id="rId28"/>
    <p:sldId id="4783" r:id="rId29"/>
    <p:sldId id="4455" r:id="rId30"/>
    <p:sldId id="4785" r:id="rId31"/>
    <p:sldId id="4609" r:id="rId32"/>
    <p:sldId id="4784" r:id="rId33"/>
    <p:sldId id="4322" r:id="rId34"/>
    <p:sldId id="4465" r:id="rId35"/>
    <p:sldId id="4330" r:id="rId36"/>
    <p:sldId id="4786" r:id="rId37"/>
    <p:sldId id="4430" r:id="rId38"/>
    <p:sldId id="4762" r:id="rId39"/>
    <p:sldId id="4332" r:id="rId40"/>
    <p:sldId id="4791" r:id="rId41"/>
    <p:sldId id="4792" r:id="rId42"/>
    <p:sldId id="4793" r:id="rId43"/>
    <p:sldId id="4795" r:id="rId44"/>
    <p:sldId id="4801" r:id="rId45"/>
    <p:sldId id="4794" r:id="rId46"/>
    <p:sldId id="4796" r:id="rId47"/>
    <p:sldId id="4797" r:id="rId48"/>
    <p:sldId id="4798" r:id="rId49"/>
    <p:sldId id="4799" r:id="rId50"/>
    <p:sldId id="4692" r:id="rId51"/>
    <p:sldId id="4805" r:id="rId52"/>
    <p:sldId id="4803" r:id="rId53"/>
    <p:sldId id="4804" r:id="rId54"/>
    <p:sldId id="4802" r:id="rId55"/>
    <p:sldId id="4760" r:id="rId56"/>
    <p:sldId id="4808" r:id="rId57"/>
    <p:sldId id="4809" r:id="rId58"/>
    <p:sldId id="4814" r:id="rId59"/>
    <p:sldId id="4815" r:id="rId60"/>
    <p:sldId id="4816" r:id="rId61"/>
    <p:sldId id="4758" r:id="rId62"/>
    <p:sldId id="4817" r:id="rId63"/>
    <p:sldId id="4818" r:id="rId64"/>
    <p:sldId id="4813" r:id="rId65"/>
    <p:sldId id="4819" r:id="rId66"/>
    <p:sldId id="4820" r:id="rId67"/>
    <p:sldId id="4789" r:id="rId68"/>
    <p:sldId id="4787" r:id="rId69"/>
    <p:sldId id="4788" r:id="rId70"/>
    <p:sldId id="440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Voigt" initials="EV" lastIdx="20" clrIdx="0">
    <p:extLst>
      <p:ext uri="{19B8F6BF-5375-455C-9EA6-DF929625EA0E}">
        <p15:presenceInfo xmlns:p15="http://schemas.microsoft.com/office/powerpoint/2012/main" userId="93d85093fdedce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595959"/>
    <a:srgbClr val="B41F7A"/>
    <a:srgbClr val="EDA13E"/>
    <a:srgbClr val="122E45"/>
    <a:srgbClr val="7F1C58"/>
    <a:srgbClr val="083553"/>
    <a:srgbClr val="571D58"/>
    <a:srgbClr val="660066"/>
    <a:srgbClr val="C4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6" autoAdjust="0"/>
    <p:restoredTop sz="94501"/>
  </p:normalViewPr>
  <p:slideViewPr>
    <p:cSldViewPr snapToGrid="0" snapToObjects="1">
      <p:cViewPr varScale="1">
        <p:scale>
          <a:sx n="66" d="100"/>
          <a:sy n="66" d="100"/>
        </p:scale>
        <p:origin x="776" y="4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C6BFC-6876-4345-21B6-F9401FB7C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B8981F-2E3B-82CA-69A2-9DE961C365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ACEC3-6A0C-5D44-A16F-BE02D84CF8D9}" type="datetimeFigureOut">
              <a:rPr lang="en-US" smtClean="0"/>
              <a:t>12/8/2022</a:t>
            </a:fld>
            <a:endParaRPr lang="en-US"/>
          </a:p>
        </p:txBody>
      </p:sp>
      <p:sp>
        <p:nvSpPr>
          <p:cNvPr id="4" name="Footer Placeholder 3">
            <a:extLst>
              <a:ext uri="{FF2B5EF4-FFF2-40B4-BE49-F238E27FC236}">
                <a16:creationId xmlns:a16="http://schemas.microsoft.com/office/drawing/2014/main" id="{41D98457-16F5-C6E7-18CF-6B073A97B3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B7BD5-69BD-7726-5BD6-2FA194E33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CF4F2-2F27-7842-9C8E-754958999F4D}" type="slidenum">
              <a:rPr lang="en-US" smtClean="0"/>
              <a:t>‹Nr.›</a:t>
            </a:fld>
            <a:endParaRPr lang="en-US"/>
          </a:p>
        </p:txBody>
      </p:sp>
    </p:spTree>
    <p:extLst>
      <p:ext uri="{BB962C8B-B14F-4D97-AF65-F5344CB8AC3E}">
        <p14:creationId xmlns:p14="http://schemas.microsoft.com/office/powerpoint/2010/main" val="352780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08/12/2022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‹Nr.›</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184987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28</a:t>
            </a:fld>
            <a:endParaRPr lang="en-IE"/>
          </a:p>
        </p:txBody>
      </p:sp>
    </p:spTree>
    <p:extLst>
      <p:ext uri="{BB962C8B-B14F-4D97-AF65-F5344CB8AC3E}">
        <p14:creationId xmlns:p14="http://schemas.microsoft.com/office/powerpoint/2010/main" val="231403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4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32</a:t>
            </a:fld>
            <a:endParaRPr lang="en-IE"/>
          </a:p>
        </p:txBody>
      </p:sp>
    </p:spTree>
    <p:extLst>
      <p:ext uri="{BB962C8B-B14F-4D97-AF65-F5344CB8AC3E}">
        <p14:creationId xmlns:p14="http://schemas.microsoft.com/office/powerpoint/2010/main" val="202344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401092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14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1912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5787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624610" y="135006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667709" y="13914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747637" y="139636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789070" y="14377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10144628" y="140261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10191746" y="144404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283353" y="349690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405815" y="353475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806173" y="353475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 name="Grafik 1">
            <a:extLst>
              <a:ext uri="{FF2B5EF4-FFF2-40B4-BE49-F238E27FC236}">
                <a16:creationId xmlns:a16="http://schemas.microsoft.com/office/drawing/2014/main" id="{5F33ACA7-3F22-7073-71C5-72B3566981B2}"/>
              </a:ext>
            </a:extLst>
          </p:cNvPr>
          <p:cNvPicPr>
            <a:picLocks noChangeAspect="1"/>
          </p:cNvPicPr>
          <p:nvPr userDrawn="1"/>
        </p:nvPicPr>
        <p:blipFill>
          <a:blip r:embed="rId4"/>
          <a:stretch>
            <a:fillRect/>
          </a:stretch>
        </p:blipFill>
        <p:spPr>
          <a:xfrm>
            <a:off x="662559" y="5885946"/>
            <a:ext cx="2542032" cy="65836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35746" y="2518118"/>
            <a:ext cx="1249111" cy="1727105"/>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171815" y="2518117"/>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00059" y="2518118"/>
            <a:ext cx="1247742" cy="1727105"/>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00059" y="2518118"/>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971433" y="2518118"/>
            <a:ext cx="1249111" cy="1727105"/>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18552" y="2518118"/>
            <a:ext cx="1174477" cy="111796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27016" y="2518118"/>
            <a:ext cx="1246373" cy="1727105"/>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462704" y="2518118"/>
            <a:ext cx="1249111" cy="1727105"/>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09822"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662963"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39198" y="11094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319177" y="1965673"/>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4810198" y="2554736"/>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2159412" y="2835131"/>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6846001" y="1357759"/>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3509545" y="1320059"/>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3496" y="3094319"/>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3858271" y="4317215"/>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3462420" y="1164546"/>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5993038" y="2222505"/>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8787554" y="1430803"/>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454247" y="229843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2401046" y="3284147"/>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3594244" y="1709378"/>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72913" y="324322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3938229" y="4463463"/>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4899697" y="2996069"/>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7016400" y="1941598"/>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8876952" y="152943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6054761" y="22855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3510646" y="121171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 name="Freeform 169">
            <a:extLst>
              <a:ext uri="{FF2B5EF4-FFF2-40B4-BE49-F238E27FC236}">
                <a16:creationId xmlns:a16="http://schemas.microsoft.com/office/drawing/2014/main" id="{DB688DE1-B13B-ED83-A1BE-DD11500EF461}"/>
              </a:ext>
            </a:extLst>
          </p:cNvPr>
          <p:cNvSpPr>
            <a:spLocks noChangeArrowheads="1"/>
          </p:cNvSpPr>
          <p:nvPr userDrawn="1"/>
        </p:nvSpPr>
        <p:spPr bwMode="auto">
          <a:xfrm>
            <a:off x="8890959" y="273330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3" name="Freeform 174">
            <a:extLst>
              <a:ext uri="{FF2B5EF4-FFF2-40B4-BE49-F238E27FC236}">
                <a16:creationId xmlns:a16="http://schemas.microsoft.com/office/drawing/2014/main" id="{4AD974A8-C65D-B11D-7197-5673CA4002AC}"/>
              </a:ext>
            </a:extLst>
          </p:cNvPr>
          <p:cNvSpPr>
            <a:spLocks noChangeArrowheads="1"/>
          </p:cNvSpPr>
          <p:nvPr userDrawn="1"/>
        </p:nvSpPr>
        <p:spPr bwMode="auto">
          <a:xfrm>
            <a:off x="8615278" y="3861946"/>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4" name="Text Placeholder 17">
            <a:extLst>
              <a:ext uri="{FF2B5EF4-FFF2-40B4-BE49-F238E27FC236}">
                <a16:creationId xmlns:a16="http://schemas.microsoft.com/office/drawing/2014/main" id="{DF4D5362-7136-FC7B-93B7-B2F2A11C57C6}"/>
              </a:ext>
            </a:extLst>
          </p:cNvPr>
          <p:cNvSpPr>
            <a:spLocks noGrp="1"/>
          </p:cNvSpPr>
          <p:nvPr>
            <p:ph type="body" sz="quarter" idx="39" hasCustomPrompt="1"/>
          </p:nvPr>
        </p:nvSpPr>
        <p:spPr>
          <a:xfrm>
            <a:off x="8644695" y="401085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US" dirty="0"/>
              <a:t>6</a:t>
            </a:r>
          </a:p>
        </p:txBody>
      </p:sp>
      <p:sp>
        <p:nvSpPr>
          <p:cNvPr id="5" name="Text Placeholder 17">
            <a:extLst>
              <a:ext uri="{FF2B5EF4-FFF2-40B4-BE49-F238E27FC236}">
                <a16:creationId xmlns:a16="http://schemas.microsoft.com/office/drawing/2014/main" id="{39D57695-014B-1EE8-51A6-4F954CF311B1}"/>
              </a:ext>
            </a:extLst>
          </p:cNvPr>
          <p:cNvSpPr>
            <a:spLocks noGrp="1"/>
          </p:cNvSpPr>
          <p:nvPr>
            <p:ph type="body" sz="quarter" idx="40" hasCustomPrompt="1"/>
          </p:nvPr>
        </p:nvSpPr>
        <p:spPr>
          <a:xfrm>
            <a:off x="9066461" y="300949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6" name="Freeform 173">
            <a:extLst>
              <a:ext uri="{FF2B5EF4-FFF2-40B4-BE49-F238E27FC236}">
                <a16:creationId xmlns:a16="http://schemas.microsoft.com/office/drawing/2014/main" id="{8CAA12FB-2297-6208-758E-8DAF604ECB0A}"/>
              </a:ext>
            </a:extLst>
          </p:cNvPr>
          <p:cNvSpPr>
            <a:spLocks noChangeArrowheads="1"/>
          </p:cNvSpPr>
          <p:nvPr userDrawn="1"/>
        </p:nvSpPr>
        <p:spPr bwMode="auto">
          <a:xfrm>
            <a:off x="9990771" y="1184068"/>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7" name="Freeform 176">
            <a:extLst>
              <a:ext uri="{FF2B5EF4-FFF2-40B4-BE49-F238E27FC236}">
                <a16:creationId xmlns:a16="http://schemas.microsoft.com/office/drawing/2014/main" id="{436EED6D-CC8B-DC0A-6D23-D36C89CF8675}"/>
              </a:ext>
            </a:extLst>
          </p:cNvPr>
          <p:cNvSpPr>
            <a:spLocks noChangeArrowheads="1"/>
          </p:cNvSpPr>
          <p:nvPr userDrawn="1"/>
        </p:nvSpPr>
        <p:spPr bwMode="auto">
          <a:xfrm>
            <a:off x="9943646" y="1028555"/>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 name="Text Placeholder 17">
            <a:extLst>
              <a:ext uri="{FF2B5EF4-FFF2-40B4-BE49-F238E27FC236}">
                <a16:creationId xmlns:a16="http://schemas.microsoft.com/office/drawing/2014/main" id="{77E13EBC-C77A-1562-84FF-0EC723ACD9A6}"/>
              </a:ext>
            </a:extLst>
          </p:cNvPr>
          <p:cNvSpPr>
            <a:spLocks noGrp="1"/>
          </p:cNvSpPr>
          <p:nvPr>
            <p:ph type="body" sz="quarter" idx="41" hasCustomPrompt="1"/>
          </p:nvPr>
        </p:nvSpPr>
        <p:spPr>
          <a:xfrm>
            <a:off x="10075470" y="15733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9" name="Text Placeholder 17">
            <a:extLst>
              <a:ext uri="{FF2B5EF4-FFF2-40B4-BE49-F238E27FC236}">
                <a16:creationId xmlns:a16="http://schemas.microsoft.com/office/drawing/2014/main" id="{3218E514-89BB-F72A-4D44-1FEAA44A2973}"/>
              </a:ext>
            </a:extLst>
          </p:cNvPr>
          <p:cNvSpPr>
            <a:spLocks noGrp="1"/>
          </p:cNvSpPr>
          <p:nvPr>
            <p:ph type="body" sz="quarter" idx="42" hasCustomPrompt="1"/>
          </p:nvPr>
        </p:nvSpPr>
        <p:spPr>
          <a:xfrm>
            <a:off x="9991872" y="10757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6BAE0ABF-E258-15D4-F690-F01280BA86CE}"/>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pic>
        <p:nvPicPr>
          <p:cNvPr id="4" name="Grafik 3">
            <a:extLst>
              <a:ext uri="{FF2B5EF4-FFF2-40B4-BE49-F238E27FC236}">
                <a16:creationId xmlns:a16="http://schemas.microsoft.com/office/drawing/2014/main" id="{81F27209-06F9-AA93-BE53-14A9E89EB341}"/>
              </a:ext>
            </a:extLst>
          </p:cNvPr>
          <p:cNvPicPr>
            <a:picLocks noChangeAspect="1"/>
          </p:cNvPicPr>
          <p:nvPr userDrawn="1"/>
        </p:nvPicPr>
        <p:blipFill>
          <a:blip r:embed="rId4"/>
          <a:stretch>
            <a:fillRect/>
          </a:stretch>
        </p:blipFill>
        <p:spPr>
          <a:xfrm>
            <a:off x="9082642" y="5788906"/>
            <a:ext cx="2542032" cy="65836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pic>
        <p:nvPicPr>
          <p:cNvPr id="2" name="Grafik 1">
            <a:extLst>
              <a:ext uri="{FF2B5EF4-FFF2-40B4-BE49-F238E27FC236}">
                <a16:creationId xmlns:a16="http://schemas.microsoft.com/office/drawing/2014/main" id="{48342FAD-7766-5711-59B0-4862C866F5E0}"/>
              </a:ext>
            </a:extLst>
          </p:cNvPr>
          <p:cNvPicPr>
            <a:picLocks noChangeAspect="1"/>
          </p:cNvPicPr>
          <p:nvPr userDrawn="1"/>
        </p:nvPicPr>
        <p:blipFill>
          <a:blip r:embed="rId3"/>
          <a:stretch>
            <a:fillRect/>
          </a:stretch>
        </p:blipFill>
        <p:spPr>
          <a:xfrm>
            <a:off x="662559" y="5885946"/>
            <a:ext cx="2542032" cy="65836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E239D8E-AA39-3D49-8E9D-3122689104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id="{D28415DF-AA54-5549-8A85-BBFC831E16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908220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1" y="0"/>
            <a:ext cx="12191998" cy="17570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2114549"/>
            <a:ext cx="8137823" cy="3937212"/>
          </a:xfrm>
        </p:spPr>
        <p:txBody>
          <a:bodyPr>
            <a:normAutofit/>
          </a:bodyPr>
          <a:lstStyle>
            <a:lvl1pPr>
              <a:lnSpc>
                <a:spcPts val="2280"/>
              </a:lnSpc>
              <a:spcBef>
                <a:spcPts val="0"/>
              </a:spcBef>
              <a:buNone/>
              <a:defRPr sz="2200" b="0" i="0" spc="0">
                <a:solidFill>
                  <a:srgbClr val="61616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9401174" y="0"/>
            <a:ext cx="2790825" cy="68580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2652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39109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2" name="Rectangle 48">
            <a:extLst>
              <a:ext uri="{FF2B5EF4-FFF2-40B4-BE49-F238E27FC236}">
                <a16:creationId xmlns:a16="http://schemas.microsoft.com/office/drawing/2014/main" id="{EAAEEFEC-5DB2-8858-382A-40F0D590C251}"/>
              </a:ext>
            </a:extLst>
          </p:cNvPr>
          <p:cNvSpPr/>
          <p:nvPr userDrawn="1"/>
        </p:nvSpPr>
        <p:spPr>
          <a:xfrm>
            <a:off x="6940247" y="6106331"/>
            <a:ext cx="4754536" cy="552780"/>
          </a:xfrm>
          <a:prstGeom prst="rect">
            <a:avLst/>
          </a:prstGeom>
        </p:spPr>
        <p:txBody>
          <a:bodyPr wrap="square">
            <a:spAutoFit/>
          </a:bodyPr>
          <a:lstStyle/>
          <a:p>
            <a:pPr>
              <a:lnSpc>
                <a:spcPct val="120000"/>
              </a:lnSpc>
            </a:pPr>
            <a:r>
              <a:rPr lang="de-DE" sz="850" dirty="0">
                <a:solidFill>
                  <a:srgbClr val="000000"/>
                </a:solidFill>
                <a:effectLst/>
                <a:latin typeface="Calibri" panose="020F0502020204030204" pitchFamily="34" charset="0"/>
                <a:ea typeface="Calibri" panose="020F0502020204030204" pitchFamily="34" charset="0"/>
                <a:cs typeface="MinionPro-Regular"/>
              </a:rPr>
              <a:t>Dieses Projekt wurde mit Unterstützung der Europäischen Kommission finanziert. Die Verantwortung für den Inhalt dieser Veröffentlichung [Mitteilung] trägt allein der Verfasser; die Kommission haftet nicht für die weitere Verwendung der darin enthaltenen Angaben.</a:t>
            </a:r>
            <a:endParaRPr lang="de-DE" sz="85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5DC88-D3E6-567E-5F5B-EA9B8C6B035F}"/>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A2A4A94E-E8A2-BA2D-8006-691E7F2E6CC5}"/>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4FDD78B4-1711-6C59-C0BD-43A0306FBD2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41A6271-4A4F-B341-4329-0CCBD6BA92F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D7B8487F-FD8B-AC84-ABFD-9094189476C7}"/>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207D942-EFB5-15D0-57CC-779280770E7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B15E448D-9194-3FEC-6F5E-7CB710191AD4}"/>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57470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 id="2147483876" r:id="rId40"/>
    <p:sldLayoutId id="2147483878" r:id="rId41"/>
    <p:sldLayoutId id="214748387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youtube.com/watch?v=SEfgCqnMl5E&amp;t=198s" TargetMode="Externa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xf_SRCcaGo" TargetMode="External"/><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hyperlink" Target="https://www.youtube.com/watch?v=Cxf_SRCcaG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eRCxqQmrGQ" TargetMode="External"/><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Edgar_Schein"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s://f24.com/en/the-importance-of-teamwork-during-an-emergency-or-crisi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trainingindustry.com/blog/leadership/7-things-the-best-leaders-do-in-times-of-crisi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ntrepreneur.com/leadership/10-popular-myths-about-leadership-and-how-to-overcome-them/330198#:~:text=10%20Popular%20Myths%20About%20Leadership%20and%20How%20to,always%20tell%20me%20the%20truth.%20...%20More%20item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playlists?topics%5b%5d=leadership"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 4</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760839"/>
            <a:ext cx="5835530"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Führungskultur, Stakeholder-Management und Kommunikation</a:t>
            </a:r>
          </a:p>
        </p:txBody>
      </p:sp>
      <p:sp>
        <p:nvSpPr>
          <p:cNvPr id="5" name="TextBox 8">
            <a:extLst>
              <a:ext uri="{FF2B5EF4-FFF2-40B4-BE49-F238E27FC236}">
                <a16:creationId xmlns:a16="http://schemas.microsoft.com/office/drawing/2014/main" id="{587F3C96-6098-444B-8DD2-F20B60E68B8E}"/>
              </a:ext>
            </a:extLst>
          </p:cNvPr>
          <p:cNvSpPr txBox="1"/>
          <p:nvPr/>
        </p:nvSpPr>
        <p:spPr>
          <a:xfrm>
            <a:off x="6477065" y="163981"/>
            <a:ext cx="5809147" cy="954107"/>
          </a:xfrm>
          <a:prstGeom prst="rect">
            <a:avLst/>
          </a:prstGeom>
          <a:noFill/>
        </p:spPr>
        <p:txBody>
          <a:bodyPr wrap="square">
            <a:spAutoFit/>
          </a:bodyPr>
          <a:lstStyle/>
          <a:p>
            <a:r>
              <a:rPr lang="en-GB" sz="2800" dirty="0">
                <a:solidFill>
                  <a:schemeClr val="bg1"/>
                </a:solidFill>
                <a:highlight>
                  <a:srgbClr val="F16924"/>
                </a:highlight>
              </a:rPr>
              <a:t> SECURE LEHRPLAN UND </a:t>
            </a:r>
          </a:p>
          <a:p>
            <a:r>
              <a:rPr lang="en-GB" sz="2800" dirty="0">
                <a:solidFill>
                  <a:schemeClr val="bg1"/>
                </a:solidFill>
                <a:highlight>
                  <a:srgbClr val="F16924"/>
                </a:highlight>
              </a:rPr>
              <a:t>TRAININGSPAKET</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317632" y="650189"/>
            <a:ext cx="3513221" cy="1069155"/>
          </a:xfrm>
        </p:spPr>
        <p:txBody>
          <a:bodyPr>
            <a:normAutofit fontScale="77500" lnSpcReduction="20000"/>
          </a:bodyPr>
          <a:lstStyle/>
          <a:p>
            <a:r>
              <a:rPr lang="en-GB" dirty="0">
                <a:solidFill>
                  <a:schemeClr val="bg1"/>
                </a:solidFill>
              </a:rPr>
              <a:t>Sieben Beobachtungen zur Führung</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77037" y="182430"/>
            <a:ext cx="6962366" cy="566852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5000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Führung ist </a:t>
            </a:r>
            <a:r>
              <a:rPr lang="en-GB" sz="2200" dirty="0" err="1">
                <a:solidFill>
                  <a:srgbClr val="595959"/>
                </a:solidFill>
                <a:latin typeface="+mn-lt"/>
                <a:ea typeface="Open Sans Light" panose="020B0306030504020204" pitchFamily="34" charset="0"/>
                <a:cs typeface="Open Sans Light" panose="020B0306030504020204" pitchFamily="34" charset="0"/>
              </a:rPr>
              <a:t>nicht</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gleich</a:t>
            </a:r>
            <a:r>
              <a:rPr lang="en-GB" sz="2200" dirty="0">
                <a:solidFill>
                  <a:srgbClr val="595959"/>
                </a:solidFill>
                <a:latin typeface="+mn-lt"/>
                <a:ea typeface="Open Sans Light" panose="020B0306030504020204" pitchFamily="34" charset="0"/>
                <a:cs typeface="Open Sans Light" panose="020B0306030504020204" pitchFamily="34" charset="0"/>
              </a:rPr>
              <a:t> Management</a:t>
            </a:r>
          </a:p>
          <a:p>
            <a:pPr algn="l">
              <a:lnSpc>
                <a:spcPct val="10000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ct val="100000"/>
              </a:lnSpc>
              <a:spcBef>
                <a:spcPts val="0"/>
              </a:spcBef>
              <a:buClr>
                <a:srgbClr val="F16924"/>
              </a:buClr>
            </a:pPr>
            <a:r>
              <a:rPr lang="en-GB" sz="2200" dirty="0" err="1">
                <a:solidFill>
                  <a:srgbClr val="595959"/>
                </a:solidFill>
                <a:latin typeface="+mn-lt"/>
                <a:ea typeface="Open Sans Light" panose="020B0306030504020204" pitchFamily="34" charset="0"/>
                <a:cs typeface="Open Sans Light" panose="020B0306030504020204" pitchFamily="34" charset="0"/>
              </a:rPr>
              <a:t>Führung</a:t>
            </a:r>
            <a:r>
              <a:rPr lang="en-GB" sz="2200" dirty="0">
                <a:solidFill>
                  <a:srgbClr val="595959"/>
                </a:solidFill>
                <a:latin typeface="+mn-lt"/>
                <a:ea typeface="Open Sans Light" panose="020B0306030504020204" pitchFamily="34" charset="0"/>
                <a:cs typeface="Open Sans Light" panose="020B0306030504020204" pitchFamily="34" charset="0"/>
              </a:rPr>
              <a:t> ist ein (Voll-)Kontaktsport (und Sie </a:t>
            </a:r>
            <a:r>
              <a:rPr lang="en-GB" sz="2200" dirty="0" err="1">
                <a:solidFill>
                  <a:srgbClr val="595959"/>
                </a:solidFill>
                <a:latin typeface="+mn-lt"/>
                <a:ea typeface="Open Sans Light" panose="020B0306030504020204" pitchFamily="34" charset="0"/>
                <a:cs typeface="Open Sans Light" panose="020B0306030504020204" pitchFamily="34" charset="0"/>
              </a:rPr>
              <a:t>sind</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mit</a:t>
            </a:r>
            <a:r>
              <a:rPr lang="en-GB" sz="2200" dirty="0">
                <a:solidFill>
                  <a:srgbClr val="595959"/>
                </a:solidFill>
                <a:latin typeface="+mn-lt"/>
                <a:ea typeface="Open Sans Light" panose="020B0306030504020204" pitchFamily="34" charset="0"/>
                <a:cs typeface="Open Sans Light" panose="020B0306030504020204" pitchFamily="34" charset="0"/>
              </a:rPr>
              <a:t> von der </a:t>
            </a:r>
            <a:r>
              <a:rPr lang="en-GB" sz="2200" dirty="0" err="1">
                <a:solidFill>
                  <a:srgbClr val="595959"/>
                </a:solidFill>
                <a:latin typeface="+mn-lt"/>
                <a:ea typeface="Open Sans Light" panose="020B0306030504020204" pitchFamily="34" charset="0"/>
                <a:cs typeface="Open Sans Light" panose="020B0306030504020204" pitchFamily="34" charset="0"/>
              </a:rPr>
              <a:t>Partie</a:t>
            </a:r>
            <a:r>
              <a:rPr lang="en-GB" sz="2200" dirty="0">
                <a:solidFill>
                  <a:srgbClr val="595959"/>
                </a:solidFill>
                <a:latin typeface="+mn-lt"/>
                <a:ea typeface="Open Sans Light" panose="020B0306030504020204" pitchFamily="34" charset="0"/>
                <a:cs typeface="Open Sans Light" panose="020B0306030504020204" pitchFamily="34" charset="0"/>
              </a:rPr>
              <a:t>!)</a:t>
            </a:r>
          </a:p>
          <a:p>
            <a:pPr algn="l">
              <a:lnSpc>
                <a:spcPct val="25000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 gibt keinen </a:t>
            </a:r>
            <a:r>
              <a:rPr lang="en-GB" sz="2200" dirty="0" err="1">
                <a:solidFill>
                  <a:srgbClr val="595959"/>
                </a:solidFill>
                <a:latin typeface="+mn-lt"/>
                <a:ea typeface="Open Sans Light" panose="020B0306030504020204" pitchFamily="34" charset="0"/>
                <a:cs typeface="Open Sans Light" panose="020B0306030504020204" pitchFamily="34" charset="0"/>
              </a:rPr>
              <a:t>einheitlichen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Stil</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ct val="25000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 </a:t>
            </a:r>
            <a:r>
              <a:rPr lang="en-GB" sz="2200" dirty="0" err="1">
                <a:solidFill>
                  <a:srgbClr val="595959"/>
                </a:solidFill>
                <a:latin typeface="+mn-lt"/>
                <a:ea typeface="Open Sans Light" panose="020B0306030504020204" pitchFamily="34" charset="0"/>
                <a:cs typeface="Open Sans Light" panose="020B0306030504020204" pitchFamily="34" charset="0"/>
              </a:rPr>
              <a:t>kommt</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immer</a:t>
            </a:r>
            <a:r>
              <a:rPr lang="en-GB" sz="2200" dirty="0">
                <a:solidFill>
                  <a:srgbClr val="595959"/>
                </a:solidFill>
                <a:latin typeface="+mn-lt"/>
                <a:ea typeface="Open Sans Light" panose="020B0306030504020204" pitchFamily="34" charset="0"/>
                <a:cs typeface="Open Sans Light" panose="020B0306030504020204" pitchFamily="34" charset="0"/>
              </a:rPr>
              <a:t> auf die Situation an</a:t>
            </a:r>
          </a:p>
          <a:p>
            <a:pPr algn="l">
              <a:lnSpc>
                <a:spcPct val="25000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Eine </a:t>
            </a:r>
            <a:r>
              <a:rPr lang="en-GB" sz="2200" dirty="0" err="1">
                <a:solidFill>
                  <a:srgbClr val="595959"/>
                </a:solidFill>
                <a:latin typeface="+mn-lt"/>
                <a:ea typeface="Open Sans Light" panose="020B0306030504020204" pitchFamily="34" charset="0"/>
                <a:cs typeface="Open Sans Light" panose="020B0306030504020204" pitchFamily="34" charset="0"/>
              </a:rPr>
              <a:t>Krise</a:t>
            </a:r>
            <a:r>
              <a:rPr lang="en-GB" sz="2200" dirty="0">
                <a:solidFill>
                  <a:srgbClr val="595959"/>
                </a:solidFill>
                <a:latin typeface="+mn-lt"/>
                <a:ea typeface="Open Sans Light" panose="020B0306030504020204" pitchFamily="34" charset="0"/>
                <a:cs typeface="Open Sans Light" panose="020B0306030504020204" pitchFamily="34" charset="0"/>
              </a:rPr>
              <a:t> ist entweder gut oder </a:t>
            </a:r>
            <a:r>
              <a:rPr lang="en-GB" sz="2200" dirty="0" err="1">
                <a:solidFill>
                  <a:srgbClr val="595959"/>
                </a:solidFill>
                <a:latin typeface="+mn-lt"/>
                <a:ea typeface="Open Sans Light" panose="020B0306030504020204" pitchFamily="34" charset="0"/>
                <a:cs typeface="Open Sans Light" panose="020B0306030504020204" pitchFamily="34" charset="0"/>
              </a:rPr>
              <a:t>schlecht</a:t>
            </a:r>
            <a:r>
              <a:rPr lang="en-GB" sz="2200" dirty="0">
                <a:solidFill>
                  <a:srgbClr val="595959"/>
                </a:solidFill>
                <a:latin typeface="+mn-lt"/>
                <a:ea typeface="Open Sans Light" panose="020B0306030504020204" pitchFamily="34" charset="0"/>
                <a:cs typeface="Open Sans Light" panose="020B0306030504020204" pitchFamily="34" charset="0"/>
              </a:rPr>
              <a:t> </a:t>
            </a:r>
          </a:p>
          <a:p>
            <a:pPr algn="l">
              <a:lnSpc>
                <a:spcPct val="25000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Man lernt </a:t>
            </a:r>
            <a:r>
              <a:rPr lang="en-GB" sz="2200" dirty="0" err="1">
                <a:solidFill>
                  <a:srgbClr val="595959"/>
                </a:solidFill>
                <a:latin typeface="+mn-lt"/>
                <a:ea typeface="Open Sans Light" panose="020B0306030504020204" pitchFamily="34" charset="0"/>
                <a:cs typeface="Open Sans Light" panose="020B0306030504020204" pitchFamily="34" charset="0"/>
              </a:rPr>
              <a:t>nie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aus</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ct val="10000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36743" y="3751684"/>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4598894" y="1278682"/>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4598894" y="394228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148703" y="2257606"/>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03</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148703" y="48634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
        <p:nvSpPr>
          <p:cNvPr id="4" name="Rectangle 3">
            <a:extLst>
              <a:ext uri="{FF2B5EF4-FFF2-40B4-BE49-F238E27FC236}">
                <a16:creationId xmlns:a16="http://schemas.microsoft.com/office/drawing/2014/main" id="{533F2B48-ECF0-8382-FDCF-E0AFCC41F005}"/>
              </a:ext>
            </a:extLst>
          </p:cNvPr>
          <p:cNvSpPr/>
          <p:nvPr/>
        </p:nvSpPr>
        <p:spPr>
          <a:xfrm>
            <a:off x="601247" y="173582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Text Placeholder 3">
            <a:extLst>
              <a:ext uri="{FF2B5EF4-FFF2-40B4-BE49-F238E27FC236}">
                <a16:creationId xmlns:a16="http://schemas.microsoft.com/office/drawing/2014/main" id="{9806714C-BB73-839A-8799-FEE1F2E796E5}"/>
              </a:ext>
            </a:extLst>
          </p:cNvPr>
          <p:cNvSpPr>
            <a:spLocks noGrp="1"/>
          </p:cNvSpPr>
          <p:nvPr>
            <p:ph type="body" sz="quarter" idx="18"/>
          </p:nvPr>
        </p:nvSpPr>
        <p:spPr>
          <a:xfrm>
            <a:off x="368101" y="1761706"/>
            <a:ext cx="3528005" cy="2492660"/>
          </a:xfrm>
        </p:spPr>
        <p:txBody>
          <a:bodyPr>
            <a:normAutofit fontScale="62500" lnSpcReduction="20000"/>
          </a:bodyPr>
          <a:lstStyle/>
          <a:p>
            <a:pPr marL="14288" indent="0">
              <a:lnSpc>
                <a:spcPts val="2280"/>
              </a:lnSpc>
              <a:spcBef>
                <a:spcPts val="0"/>
              </a:spcBef>
              <a:buClr>
                <a:srgbClr val="F16924"/>
              </a:buClr>
            </a:pPr>
            <a:r>
              <a:rPr lang="en-US" sz="2500" dirty="0">
                <a:solidFill>
                  <a:schemeClr val="bg1"/>
                </a:solidFill>
              </a:rPr>
              <a:t>Der </a:t>
            </a:r>
            <a:r>
              <a:rPr lang="en-US" sz="2500" dirty="0" err="1">
                <a:solidFill>
                  <a:schemeClr val="bg1"/>
                </a:solidFill>
              </a:rPr>
              <a:t>Übergang</a:t>
            </a:r>
            <a:r>
              <a:rPr lang="en-US" sz="2500" dirty="0">
                <a:solidFill>
                  <a:schemeClr val="bg1"/>
                </a:solidFill>
              </a:rPr>
              <a:t> von </a:t>
            </a:r>
            <a:r>
              <a:rPr lang="en-US" sz="2500" dirty="0" err="1">
                <a:solidFill>
                  <a:schemeClr val="bg1"/>
                </a:solidFill>
              </a:rPr>
              <a:t>Planung</a:t>
            </a:r>
            <a:r>
              <a:rPr lang="en-US" sz="2500" dirty="0">
                <a:solidFill>
                  <a:schemeClr val="bg1"/>
                </a:solidFill>
              </a:rPr>
              <a:t> </a:t>
            </a:r>
            <a:r>
              <a:rPr lang="en-US" sz="2500" dirty="0" err="1">
                <a:solidFill>
                  <a:schemeClr val="bg1"/>
                </a:solidFill>
              </a:rPr>
              <a:t>zum</a:t>
            </a:r>
            <a:r>
              <a:rPr lang="en-US" sz="2500" dirty="0">
                <a:solidFill>
                  <a:schemeClr val="bg1"/>
                </a:solidFill>
              </a:rPr>
              <a:t> </a:t>
            </a:r>
            <a:r>
              <a:rPr lang="en-US" sz="2500" dirty="0" err="1">
                <a:solidFill>
                  <a:schemeClr val="bg1"/>
                </a:solidFill>
              </a:rPr>
              <a:t>Krisenmangement</a:t>
            </a:r>
            <a:r>
              <a:rPr lang="en-US" sz="2500" dirty="0">
                <a:solidFill>
                  <a:schemeClr val="bg1"/>
                </a:solidFill>
              </a:rPr>
              <a:t> </a:t>
            </a:r>
            <a:r>
              <a:rPr lang="en-US" sz="2500" dirty="0" err="1">
                <a:solidFill>
                  <a:schemeClr val="bg1"/>
                </a:solidFill>
              </a:rPr>
              <a:t>ist</a:t>
            </a:r>
            <a:r>
              <a:rPr lang="en-US" sz="2500" dirty="0">
                <a:solidFill>
                  <a:schemeClr val="bg1"/>
                </a:solidFill>
              </a:rPr>
              <a:t> </a:t>
            </a:r>
            <a:r>
              <a:rPr lang="en-US" sz="2500" dirty="0" err="1">
                <a:solidFill>
                  <a:schemeClr val="bg1"/>
                </a:solidFill>
              </a:rPr>
              <a:t>nicht</a:t>
            </a:r>
            <a:r>
              <a:rPr lang="en-US" sz="2500" dirty="0">
                <a:solidFill>
                  <a:schemeClr val="bg1"/>
                </a:solidFill>
              </a:rPr>
              <a:t> </a:t>
            </a:r>
            <a:r>
              <a:rPr lang="en-US" sz="2500" dirty="0" err="1">
                <a:solidFill>
                  <a:schemeClr val="bg1"/>
                </a:solidFill>
              </a:rPr>
              <a:t>einfach</a:t>
            </a:r>
            <a:r>
              <a:rPr lang="en-US" sz="2500" dirty="0">
                <a:solidFill>
                  <a:schemeClr val="bg1"/>
                </a:solidFill>
              </a:rPr>
              <a:t>. Die Verantwortlichen werden in Bereichen getestet, in denen sie </a:t>
            </a:r>
            <a:r>
              <a:rPr lang="en-US" sz="2500" dirty="0" err="1">
                <a:solidFill>
                  <a:schemeClr val="bg1"/>
                </a:solidFill>
              </a:rPr>
              <a:t>ihre</a:t>
            </a:r>
            <a:r>
              <a:rPr lang="en-US" sz="2500" dirty="0">
                <a:solidFill>
                  <a:schemeClr val="bg1"/>
                </a:solidFill>
              </a:rPr>
              <a:t> </a:t>
            </a:r>
            <a:r>
              <a:rPr lang="en-US" sz="2500" dirty="0" err="1">
                <a:solidFill>
                  <a:schemeClr val="bg1"/>
                </a:solidFill>
              </a:rPr>
              <a:t>Führungsqualitäten</a:t>
            </a:r>
            <a:r>
              <a:rPr lang="en-US" sz="2500" dirty="0">
                <a:solidFill>
                  <a:schemeClr val="bg1"/>
                </a:solidFill>
              </a:rPr>
              <a:t> </a:t>
            </a:r>
            <a:r>
              <a:rPr lang="en-US" sz="2500" dirty="0" err="1">
                <a:solidFill>
                  <a:schemeClr val="bg1"/>
                </a:solidFill>
              </a:rPr>
              <a:t>meist</a:t>
            </a:r>
            <a:r>
              <a:rPr lang="en-US" sz="2500" dirty="0">
                <a:solidFill>
                  <a:schemeClr val="bg1"/>
                </a:solidFill>
              </a:rPr>
              <a:t> noch nicht voll </a:t>
            </a:r>
            <a:r>
              <a:rPr lang="en-US" sz="2500" dirty="0" err="1">
                <a:solidFill>
                  <a:schemeClr val="bg1"/>
                </a:solidFill>
              </a:rPr>
              <a:t>entwickelt</a:t>
            </a:r>
            <a:r>
              <a:rPr lang="en-US" sz="2500" dirty="0">
                <a:solidFill>
                  <a:schemeClr val="bg1"/>
                </a:solidFill>
              </a:rPr>
              <a:t> </a:t>
            </a:r>
            <a:r>
              <a:rPr lang="en-US" sz="2500" dirty="0" err="1">
                <a:solidFill>
                  <a:schemeClr val="bg1"/>
                </a:solidFill>
              </a:rPr>
              <a:t>haben</a:t>
            </a:r>
            <a:r>
              <a:rPr lang="en-US" sz="2500" dirty="0">
                <a:solidFill>
                  <a:schemeClr val="bg1"/>
                </a:solidFill>
              </a:rPr>
              <a:t>. </a:t>
            </a:r>
            <a:r>
              <a:rPr lang="en-US" sz="2500" dirty="0" err="1">
                <a:solidFill>
                  <a:schemeClr val="bg1"/>
                </a:solidFill>
              </a:rPr>
              <a:t>Dadurch</a:t>
            </a:r>
            <a:r>
              <a:rPr lang="en-US" sz="2500" dirty="0">
                <a:solidFill>
                  <a:schemeClr val="bg1"/>
                </a:solidFill>
              </a:rPr>
              <a:t> </a:t>
            </a:r>
            <a:r>
              <a:rPr lang="en-US" sz="2500" dirty="0" err="1">
                <a:solidFill>
                  <a:schemeClr val="bg1"/>
                </a:solidFill>
              </a:rPr>
              <a:t>wird</a:t>
            </a:r>
            <a:r>
              <a:rPr lang="en-US" sz="2500" dirty="0">
                <a:solidFill>
                  <a:schemeClr val="bg1"/>
                </a:solidFill>
              </a:rPr>
              <a:t> </a:t>
            </a:r>
            <a:r>
              <a:rPr lang="en-US" sz="2500" dirty="0" err="1">
                <a:solidFill>
                  <a:schemeClr val="bg1"/>
                </a:solidFill>
              </a:rPr>
              <a:t>allerdings</a:t>
            </a:r>
            <a:r>
              <a:rPr lang="en-US" sz="2500" dirty="0">
                <a:solidFill>
                  <a:schemeClr val="bg1"/>
                </a:solidFill>
              </a:rPr>
              <a:t> </a:t>
            </a:r>
            <a:r>
              <a:rPr lang="en-US" sz="2500" dirty="0" err="1">
                <a:solidFill>
                  <a:schemeClr val="bg1"/>
                </a:solidFill>
              </a:rPr>
              <a:t>auch</a:t>
            </a:r>
            <a:r>
              <a:rPr lang="en-US" sz="2500" dirty="0">
                <a:solidFill>
                  <a:schemeClr val="bg1"/>
                </a:solidFill>
              </a:rPr>
              <a:t> die </a:t>
            </a:r>
            <a:r>
              <a:rPr lang="en-US" sz="2500" dirty="0" err="1">
                <a:solidFill>
                  <a:schemeClr val="bg1"/>
                </a:solidFill>
              </a:rPr>
              <a:t>Lernkurve</a:t>
            </a:r>
            <a:r>
              <a:rPr lang="en-US" sz="2500" dirty="0">
                <a:solidFill>
                  <a:schemeClr val="bg1"/>
                </a:solidFill>
              </a:rPr>
              <a:t> </a:t>
            </a:r>
            <a:r>
              <a:rPr lang="en-US" sz="2500" dirty="0" err="1">
                <a:solidFill>
                  <a:schemeClr val="bg1"/>
                </a:solidFill>
              </a:rPr>
              <a:t>sehr</a:t>
            </a:r>
            <a:r>
              <a:rPr lang="en-US" sz="2500" dirty="0">
                <a:solidFill>
                  <a:schemeClr val="bg1"/>
                </a:solidFill>
              </a:rPr>
              <a:t> </a:t>
            </a:r>
          </a:p>
          <a:p>
            <a:pPr marL="14288" indent="0">
              <a:lnSpc>
                <a:spcPts val="2280"/>
              </a:lnSpc>
              <a:spcBef>
                <a:spcPts val="0"/>
              </a:spcBef>
              <a:buClr>
                <a:srgbClr val="F16924"/>
              </a:buClr>
            </a:pPr>
            <a:r>
              <a:rPr lang="en-US" sz="2500" dirty="0" err="1">
                <a:solidFill>
                  <a:schemeClr val="bg1"/>
                </a:solidFill>
              </a:rPr>
              <a:t>steil</a:t>
            </a:r>
            <a:r>
              <a:rPr lang="en-US" sz="2500" dirty="0">
                <a:solidFill>
                  <a:schemeClr val="bg1"/>
                </a:solidFill>
              </a:rPr>
              <a:t> sein.</a:t>
            </a:r>
          </a:p>
        </p:txBody>
      </p:sp>
      <p:grpSp>
        <p:nvGrpSpPr>
          <p:cNvPr id="7" name="Group 6">
            <a:extLst>
              <a:ext uri="{FF2B5EF4-FFF2-40B4-BE49-F238E27FC236}">
                <a16:creationId xmlns:a16="http://schemas.microsoft.com/office/drawing/2014/main" id="{336CFB3C-6FCD-A72D-D2FA-D60CEB116F51}"/>
              </a:ext>
            </a:extLst>
          </p:cNvPr>
          <p:cNvGrpSpPr/>
          <p:nvPr/>
        </p:nvGrpSpPr>
        <p:grpSpPr>
          <a:xfrm>
            <a:off x="4148703" y="1388996"/>
            <a:ext cx="701992" cy="701724"/>
            <a:chOff x="7037107" y="1407878"/>
            <a:chExt cx="701992" cy="701724"/>
          </a:xfrm>
        </p:grpSpPr>
        <p:sp>
          <p:nvSpPr>
            <p:cNvPr id="8" name="Freeform 7">
              <a:extLst>
                <a:ext uri="{FF2B5EF4-FFF2-40B4-BE49-F238E27FC236}">
                  <a16:creationId xmlns:a16="http://schemas.microsoft.com/office/drawing/2014/main" id="{9D6CA364-C202-3B5D-71B7-82EA6D0EBAF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17BCE015-9563-87C3-310C-536B83036B5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11FEC399-84AF-2D0E-C744-01DF2612140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1" name="Group 10">
            <a:extLst>
              <a:ext uri="{FF2B5EF4-FFF2-40B4-BE49-F238E27FC236}">
                <a16:creationId xmlns:a16="http://schemas.microsoft.com/office/drawing/2014/main" id="{901FEC3A-5525-AA98-DA11-A49DDA45847B}"/>
              </a:ext>
            </a:extLst>
          </p:cNvPr>
          <p:cNvGrpSpPr/>
          <p:nvPr/>
        </p:nvGrpSpPr>
        <p:grpSpPr>
          <a:xfrm>
            <a:off x="4148703" y="5732046"/>
            <a:ext cx="701992" cy="701724"/>
            <a:chOff x="7037107" y="1407878"/>
            <a:chExt cx="701992" cy="701724"/>
          </a:xfrm>
        </p:grpSpPr>
        <p:sp>
          <p:nvSpPr>
            <p:cNvPr id="13" name="Freeform 12">
              <a:extLst>
                <a:ext uri="{FF2B5EF4-FFF2-40B4-BE49-F238E27FC236}">
                  <a16:creationId xmlns:a16="http://schemas.microsoft.com/office/drawing/2014/main" id="{C319BC52-E3E8-6D0B-978F-F893998D287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39A746-9B8D-568A-ACE2-0B2F285A58DF}"/>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2AA29CAD-9128-C95A-D8C0-F1D1BFC97B0A}"/>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2" name="Group 21">
            <a:extLst>
              <a:ext uri="{FF2B5EF4-FFF2-40B4-BE49-F238E27FC236}">
                <a16:creationId xmlns:a16="http://schemas.microsoft.com/office/drawing/2014/main" id="{A8F65544-5A70-7570-2207-443B0D319CB7}"/>
              </a:ext>
            </a:extLst>
          </p:cNvPr>
          <p:cNvGrpSpPr/>
          <p:nvPr/>
        </p:nvGrpSpPr>
        <p:grpSpPr>
          <a:xfrm>
            <a:off x="4148703" y="3994826"/>
            <a:ext cx="701992" cy="701724"/>
            <a:chOff x="7037107" y="1407878"/>
            <a:chExt cx="701992" cy="701724"/>
          </a:xfrm>
        </p:grpSpPr>
        <p:sp>
          <p:nvSpPr>
            <p:cNvPr id="24" name="Freeform 23">
              <a:extLst>
                <a:ext uri="{FF2B5EF4-FFF2-40B4-BE49-F238E27FC236}">
                  <a16:creationId xmlns:a16="http://schemas.microsoft.com/office/drawing/2014/main" id="{75D74739-239B-145C-6F92-82F079650EE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0F953E1-BA57-4112-9398-8B8B2C11FAE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CF6788CF-8709-B043-55FA-4A7C25D43095}"/>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31" name="Group 30">
            <a:extLst>
              <a:ext uri="{FF2B5EF4-FFF2-40B4-BE49-F238E27FC236}">
                <a16:creationId xmlns:a16="http://schemas.microsoft.com/office/drawing/2014/main" id="{A6D2AD01-570E-BAF2-C842-7B9E00A33F6E}"/>
              </a:ext>
            </a:extLst>
          </p:cNvPr>
          <p:cNvGrpSpPr/>
          <p:nvPr/>
        </p:nvGrpSpPr>
        <p:grpSpPr>
          <a:xfrm>
            <a:off x="4148703" y="3126216"/>
            <a:ext cx="701992" cy="701724"/>
            <a:chOff x="7037107" y="1407878"/>
            <a:chExt cx="701992" cy="701724"/>
          </a:xfrm>
        </p:grpSpPr>
        <p:sp>
          <p:nvSpPr>
            <p:cNvPr id="34" name="Freeform 33">
              <a:extLst>
                <a:ext uri="{FF2B5EF4-FFF2-40B4-BE49-F238E27FC236}">
                  <a16:creationId xmlns:a16="http://schemas.microsoft.com/office/drawing/2014/main" id="{C2BDEE85-F86A-78E4-469A-E68409B42F02}"/>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BA2E6110-A222-B942-1A9A-1EA1832443F3}"/>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9" name="TextBox 38">
              <a:extLst>
                <a:ext uri="{FF2B5EF4-FFF2-40B4-BE49-F238E27FC236}">
                  <a16:creationId xmlns:a16="http://schemas.microsoft.com/office/drawing/2014/main" id="{C1659BCB-9236-3EC5-A8D5-A1837E4BD286}"/>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04</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cxnSp>
        <p:nvCxnSpPr>
          <p:cNvPr id="41" name="Straight Connector 40">
            <a:extLst>
              <a:ext uri="{FF2B5EF4-FFF2-40B4-BE49-F238E27FC236}">
                <a16:creationId xmlns:a16="http://schemas.microsoft.com/office/drawing/2014/main" id="{180118F6-D00D-5317-8A39-E6A247FD61A1}"/>
              </a:ext>
            </a:extLst>
          </p:cNvPr>
          <p:cNvCxnSpPr>
            <a:cxnSpLocks/>
          </p:cNvCxnSpPr>
          <p:nvPr/>
        </p:nvCxnSpPr>
        <p:spPr>
          <a:xfrm>
            <a:off x="4577326" y="306185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151E67-936F-B98E-E7C3-8735DB2C6ACA}"/>
              </a:ext>
            </a:extLst>
          </p:cNvPr>
          <p:cNvCxnSpPr>
            <a:cxnSpLocks/>
          </p:cNvCxnSpPr>
          <p:nvPr/>
        </p:nvCxnSpPr>
        <p:spPr>
          <a:xfrm>
            <a:off x="4577326" y="220799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1B51F7-7DD5-3C55-B7F1-03AB6C089E2B}"/>
              </a:ext>
            </a:extLst>
          </p:cNvPr>
          <p:cNvCxnSpPr>
            <a:cxnSpLocks/>
          </p:cNvCxnSpPr>
          <p:nvPr/>
        </p:nvCxnSpPr>
        <p:spPr>
          <a:xfrm>
            <a:off x="4598894" y="47990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77326" y="565830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AC2EA1E-2679-4485-3020-5B1635CE62B6}"/>
              </a:ext>
            </a:extLst>
          </p:cNvPr>
          <p:cNvSpPr txBox="1"/>
          <p:nvPr/>
        </p:nvSpPr>
        <p:spPr>
          <a:xfrm>
            <a:off x="4977036" y="5870809"/>
            <a:ext cx="6389463" cy="769441"/>
          </a:xfrm>
          <a:prstGeom prst="rect">
            <a:avLst/>
          </a:prstGeom>
          <a:noFill/>
        </p:spPr>
        <p:txBody>
          <a:bodyPr wrap="square" rtlCol="0">
            <a:spAutoFit/>
          </a:bodyPr>
          <a:lstStyle/>
          <a:p>
            <a:r>
              <a:rPr lang="en-GB" sz="2200" dirty="0">
                <a:solidFill>
                  <a:srgbClr val="595959"/>
                </a:solidFill>
                <a:latin typeface="+mn-lt"/>
                <a:ea typeface="Open Sans Light" panose="020B0306030504020204" pitchFamily="34" charset="0"/>
                <a:cs typeface="Open Sans Light" panose="020B0306030504020204" pitchFamily="34" charset="0"/>
              </a:rPr>
              <a:t>Sie </a:t>
            </a:r>
            <a:r>
              <a:rPr lang="en-GB" sz="2200" dirty="0" err="1">
                <a:solidFill>
                  <a:srgbClr val="595959"/>
                </a:solidFill>
                <a:latin typeface="+mn-lt"/>
                <a:ea typeface="Open Sans Light" panose="020B0306030504020204" pitchFamily="34" charset="0"/>
                <a:cs typeface="Open Sans Light" panose="020B0306030504020204" pitchFamily="34" charset="0"/>
              </a:rPr>
              <a:t>können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führen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indem</a:t>
            </a:r>
            <a:r>
              <a:rPr lang="en-GB" sz="2200" dirty="0">
                <a:solidFill>
                  <a:srgbClr val="595959"/>
                </a:solidFill>
                <a:latin typeface="+mn-lt"/>
                <a:ea typeface="Open Sans Light" panose="020B0306030504020204" pitchFamily="34" charset="0"/>
                <a:cs typeface="Open Sans Light" panose="020B0306030504020204" pitchFamily="34" charset="0"/>
              </a:rPr>
              <a:t> Sie Menschen </a:t>
            </a:r>
            <a:r>
              <a:rPr lang="en-GB" sz="2200" dirty="0" err="1">
                <a:solidFill>
                  <a:srgbClr val="595959"/>
                </a:solidFill>
                <a:latin typeface="+mn-lt"/>
                <a:ea typeface="Open Sans Light" panose="020B0306030504020204" pitchFamily="34" charset="0"/>
                <a:cs typeface="Open Sans Light" panose="020B0306030504020204" pitchFamily="34" charset="0"/>
              </a:rPr>
              <a:t>dienen</a:t>
            </a:r>
            <a:endParaRPr lang="en-GB" sz="2200" dirty="0">
              <a:solidFill>
                <a:srgbClr val="595959"/>
              </a:solidFill>
              <a:latin typeface="+mn-lt"/>
              <a:ea typeface="Open Sans Light" panose="020B0306030504020204" pitchFamily="34" charset="0"/>
              <a:cs typeface="Open Sans Light" panose="020B0306030504020204" pitchFamily="34" charset="0"/>
            </a:endParaRPr>
          </a:p>
          <a:p>
            <a:endParaRPr lang="de-DE" sz="2200" dirty="0"/>
          </a:p>
        </p:txBody>
      </p:sp>
    </p:spTree>
    <p:extLst>
      <p:ext uri="{BB962C8B-B14F-4D97-AF65-F5344CB8AC3E}">
        <p14:creationId xmlns:p14="http://schemas.microsoft.com/office/powerpoint/2010/main" val="4347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14069" y="453878"/>
            <a:ext cx="3288472" cy="1965103"/>
          </a:xfrm>
        </p:spPr>
        <p:txBody>
          <a:bodyPr>
            <a:normAutofit/>
          </a:bodyPr>
          <a:lstStyle/>
          <a:p>
            <a:r>
              <a:rPr lang="en-GB" dirty="0">
                <a:solidFill>
                  <a:schemeClr val="bg1"/>
                </a:solidFill>
              </a:rPr>
              <a:t>Führung vs. Management</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547512" y="2075351"/>
            <a:ext cx="3684497" cy="4370330"/>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Muss </a:t>
            </a:r>
            <a:r>
              <a:rPr lang="en-US" sz="2200" dirty="0" err="1">
                <a:solidFill>
                  <a:schemeClr val="bg1"/>
                </a:solidFill>
              </a:rPr>
              <a:t>ein:e</a:t>
            </a:r>
            <a:r>
              <a:rPr lang="en-US" sz="2200" dirty="0">
                <a:solidFill>
                  <a:schemeClr val="bg1"/>
                </a:solidFill>
              </a:rPr>
              <a:t> </a:t>
            </a:r>
            <a:r>
              <a:rPr lang="en-US" sz="2200" dirty="0" err="1">
                <a:solidFill>
                  <a:schemeClr val="bg1"/>
                </a:solidFill>
              </a:rPr>
              <a:t>Manager:in</a:t>
            </a:r>
            <a:r>
              <a:rPr lang="en-US" sz="2200" dirty="0">
                <a:solidFill>
                  <a:schemeClr val="bg1"/>
                </a:solidFill>
              </a:rPr>
              <a:t> auch eine Führungskraft sein? </a:t>
            </a:r>
          </a:p>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Muss eine Führungskraft </a:t>
            </a:r>
            <a:r>
              <a:rPr lang="en-US" sz="2200" dirty="0" err="1">
                <a:solidFill>
                  <a:schemeClr val="bg1"/>
                </a:solidFill>
              </a:rPr>
              <a:t>auch</a:t>
            </a:r>
            <a:r>
              <a:rPr lang="en-US" sz="2200" dirty="0">
                <a:solidFill>
                  <a:schemeClr val="bg1"/>
                </a:solidFill>
              </a:rPr>
              <a:t> </a:t>
            </a:r>
            <a:r>
              <a:rPr lang="en-US" sz="2200" dirty="0" err="1">
                <a:solidFill>
                  <a:schemeClr val="bg1"/>
                </a:solidFill>
              </a:rPr>
              <a:t>ein:e</a:t>
            </a:r>
            <a:r>
              <a:rPr lang="en-US" sz="2200" dirty="0">
                <a:solidFill>
                  <a:schemeClr val="bg1"/>
                </a:solidFill>
              </a:rPr>
              <a:t> </a:t>
            </a:r>
            <a:r>
              <a:rPr lang="en-US" sz="2200" dirty="0" err="1">
                <a:solidFill>
                  <a:schemeClr val="bg1"/>
                </a:solidFill>
              </a:rPr>
              <a:t>Manager:in</a:t>
            </a:r>
            <a:r>
              <a:rPr lang="en-US" sz="2200" dirty="0">
                <a:solidFill>
                  <a:schemeClr val="bg1"/>
                </a:solidFill>
              </a:rPr>
              <a:t> sein? </a:t>
            </a:r>
          </a:p>
          <a:p>
            <a:pPr marL="12700" indent="-12700">
              <a:lnSpc>
                <a:spcPts val="2280"/>
              </a:lnSpc>
              <a:spcBef>
                <a:spcPts val="0"/>
              </a:spcBef>
            </a:pPr>
            <a:endParaRPr lang="en-US" sz="2200" dirty="0">
              <a:solidFill>
                <a:schemeClr val="bg1"/>
              </a:solidFill>
            </a:endParaRPr>
          </a:p>
          <a:p>
            <a:pPr marL="12700" indent="-12700">
              <a:lnSpc>
                <a:spcPts val="2280"/>
              </a:lnSpc>
              <a:spcBef>
                <a:spcPts val="0"/>
              </a:spcBef>
            </a:pPr>
            <a:r>
              <a:rPr lang="en-US" sz="2200" dirty="0">
                <a:solidFill>
                  <a:schemeClr val="bg1"/>
                </a:solidFill>
              </a:rPr>
              <a:t>Es ist möglich, </a:t>
            </a:r>
            <a:r>
              <a:rPr lang="en-US" sz="2200" dirty="0" err="1">
                <a:solidFill>
                  <a:schemeClr val="bg1"/>
                </a:solidFill>
              </a:rPr>
              <a:t>Chef:in</a:t>
            </a:r>
            <a:r>
              <a:rPr lang="en-US" sz="2200" dirty="0">
                <a:solidFill>
                  <a:schemeClr val="bg1"/>
                </a:solidFill>
              </a:rPr>
              <a:t> in einem Unternehmen zu sein, ohne eine Führungskraft zu sein. </a:t>
            </a:r>
            <a:r>
              <a:rPr lang="en-US" sz="2200" dirty="0" err="1">
                <a:solidFill>
                  <a:schemeClr val="bg1"/>
                </a:solidFill>
              </a:rPr>
              <a:t>Manager:innen</a:t>
            </a:r>
            <a:r>
              <a:rPr lang="en-US" sz="2200" dirty="0">
                <a:solidFill>
                  <a:schemeClr val="bg1"/>
                </a:solidFill>
              </a:rPr>
              <a:t> werden ernannt, aber Führungskräfte können ernannt werden oder aus ihnen hervorgehen.</a:t>
            </a:r>
          </a:p>
        </p:txBody>
      </p:sp>
      <p:sp>
        <p:nvSpPr>
          <p:cNvPr id="4" name="Rectangle 3">
            <a:extLst>
              <a:ext uri="{FF2B5EF4-FFF2-40B4-BE49-F238E27FC236}">
                <a16:creationId xmlns:a16="http://schemas.microsoft.com/office/drawing/2014/main" id="{D471AC1A-B17C-908B-5B71-30E440AD085B}"/>
              </a:ext>
            </a:extLst>
          </p:cNvPr>
          <p:cNvSpPr/>
          <p:nvPr/>
        </p:nvSpPr>
        <p:spPr>
          <a:xfrm>
            <a:off x="514069" y="18516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Hexagon 1">
            <a:extLst>
              <a:ext uri="{FF2B5EF4-FFF2-40B4-BE49-F238E27FC236}">
                <a16:creationId xmlns:a16="http://schemas.microsoft.com/office/drawing/2014/main" id="{4EE3691B-00E7-F7DA-5EE1-B613982CB47F}"/>
              </a:ext>
            </a:extLst>
          </p:cNvPr>
          <p:cNvSpPr/>
          <p:nvPr/>
        </p:nvSpPr>
        <p:spPr>
          <a:xfrm>
            <a:off x="4291063" y="453878"/>
            <a:ext cx="1448335" cy="1248564"/>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387510" y="850275"/>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Hexagon 2">
            <a:extLst>
              <a:ext uri="{FF2B5EF4-FFF2-40B4-BE49-F238E27FC236}">
                <a16:creationId xmlns:a16="http://schemas.microsoft.com/office/drawing/2014/main" id="{9F49E895-6B88-4B58-C880-33AC09C55E05}"/>
              </a:ext>
            </a:extLst>
          </p:cNvPr>
          <p:cNvSpPr/>
          <p:nvPr/>
        </p:nvSpPr>
        <p:spPr>
          <a:xfrm>
            <a:off x="4335887" y="3447222"/>
            <a:ext cx="1448335" cy="1248564"/>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5443584" y="3843704"/>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217518" y="611428"/>
            <a:ext cx="5544554" cy="561979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buClr>
                <a:srgbClr val="F16924"/>
              </a:buClr>
            </a:pPr>
            <a:r>
              <a:rPr lang="en-GB" sz="2000" b="1" dirty="0">
                <a:solidFill>
                  <a:srgbClr val="F16924"/>
                </a:solidFill>
                <a:latin typeface="+mn-lt"/>
                <a:ea typeface="Open Sans Light" panose="020B0306030504020204" pitchFamily="34" charset="0"/>
                <a:cs typeface="Open Sans Light" panose="020B0306030504020204" pitchFamily="34" charset="0"/>
              </a:rPr>
              <a:t>Management - </a:t>
            </a:r>
            <a:r>
              <a:rPr lang="en-GB" sz="2000" dirty="0" err="1">
                <a:solidFill>
                  <a:srgbClr val="F16924"/>
                </a:solidFill>
                <a:latin typeface="+mn-lt"/>
                <a:ea typeface="Open Sans Light" panose="020B0306030504020204" pitchFamily="34" charset="0"/>
                <a:cs typeface="Open Sans Light" panose="020B0306030504020204" pitchFamily="34" charset="0"/>
              </a:rPr>
              <a:t>ist</a:t>
            </a:r>
            <a:r>
              <a:rPr lang="en-GB" sz="2000" dirty="0">
                <a:solidFill>
                  <a:srgbClr val="F16924"/>
                </a:solidFill>
                <a:latin typeface="+mn-lt"/>
                <a:ea typeface="Open Sans Light" panose="020B0306030504020204" pitchFamily="34" charset="0"/>
                <a:cs typeface="Open Sans Light" panose="020B0306030504020204" pitchFamily="34" charset="0"/>
              </a:rPr>
              <a:t> die Bewältigung von </a:t>
            </a:r>
            <a:r>
              <a:rPr lang="en-GB" sz="2000" b="1" dirty="0">
                <a:solidFill>
                  <a:srgbClr val="F16924"/>
                </a:solidFill>
                <a:latin typeface="+mn-lt"/>
                <a:ea typeface="Open Sans Light" panose="020B0306030504020204" pitchFamily="34" charset="0"/>
                <a:cs typeface="Open Sans Light" panose="020B0306030504020204" pitchFamily="34" charset="0"/>
              </a:rPr>
              <a:t>Komplexität</a:t>
            </a:r>
            <a:br>
              <a:rPr lang="en-GB" sz="2000" dirty="0">
                <a:solidFill>
                  <a:srgbClr val="F16924"/>
                </a:solidFill>
                <a:latin typeface="+mn-lt"/>
                <a:ea typeface="Open Sans Light" panose="020B0306030504020204" pitchFamily="34" charset="0"/>
                <a:cs typeface="Open Sans Light" panose="020B0306030504020204" pitchFamily="34" charset="0"/>
              </a:rPr>
            </a:br>
            <a:endParaRPr lang="en-GB" sz="7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000" dirty="0" err="1">
                <a:solidFill>
                  <a:srgbClr val="595959"/>
                </a:solidFill>
                <a:latin typeface="+mn-lt"/>
                <a:ea typeface="Open Sans Light" panose="020B0306030504020204" pitchFamily="34" charset="0"/>
                <a:cs typeface="Open Sans Light" panose="020B0306030504020204" pitchFamily="34" charset="0"/>
              </a:rPr>
              <a:t>Manager:innen</a:t>
            </a:r>
            <a:r>
              <a:rPr lang="en-GB" sz="2000" dirty="0">
                <a:solidFill>
                  <a:srgbClr val="595959"/>
                </a:solidFill>
                <a:latin typeface="+mn-lt"/>
                <a:ea typeface="Open Sans Light" panose="020B0306030504020204" pitchFamily="34" charset="0"/>
                <a:cs typeface="Open Sans Light" panose="020B0306030504020204" pitchFamily="34" charset="0"/>
              </a:rPr>
              <a:t> sind auf ihre Autorität angewiesen, um ihre Untergebenen anzuleiten. </a:t>
            </a:r>
            <a:r>
              <a:rPr lang="en-GB" sz="2000" dirty="0" err="1">
                <a:solidFill>
                  <a:srgbClr val="595959"/>
                </a:solidFill>
                <a:latin typeface="+mn-lt"/>
                <a:ea typeface="Open Sans Light" panose="020B0306030504020204" pitchFamily="34" charset="0"/>
                <a:cs typeface="Open Sans Light" panose="020B0306030504020204" pitchFamily="34" charset="0"/>
              </a:rPr>
              <a:t>Im</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Vergleich</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dazu</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sind</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Führungskräfte</a:t>
            </a:r>
            <a:r>
              <a:rPr lang="en-GB" sz="2000" dirty="0">
                <a:solidFill>
                  <a:srgbClr val="595959"/>
                </a:solidFill>
                <a:latin typeface="+mn-lt"/>
                <a:ea typeface="Open Sans Light" panose="020B0306030504020204" pitchFamily="34" charset="0"/>
                <a:cs typeface="Open Sans Light" panose="020B0306030504020204" pitchFamily="34" charset="0"/>
              </a:rPr>
              <a:t> in der Lage, ihre Untergebenen über ihre formale Autorität hinaus zu beeinflussen. </a:t>
            </a:r>
            <a:r>
              <a:rPr lang="en-GB" sz="2000" dirty="0" err="1">
                <a:solidFill>
                  <a:srgbClr val="595959"/>
                </a:solidFill>
                <a:latin typeface="+mn-lt"/>
                <a:ea typeface="Open Sans Light" panose="020B0306030504020204" pitchFamily="34" charset="0"/>
                <a:cs typeface="Open Sans Light" panose="020B0306030504020204" pitchFamily="34" charset="0"/>
              </a:rPr>
              <a:t>Manager:innen</a:t>
            </a:r>
            <a:r>
              <a:rPr lang="en-GB" sz="2000" dirty="0">
                <a:solidFill>
                  <a:srgbClr val="595959"/>
                </a:solidFill>
                <a:latin typeface="+mn-lt"/>
                <a:ea typeface="Open Sans Light" panose="020B0306030504020204" pitchFamily="34" charset="0"/>
                <a:cs typeface="Open Sans Light" panose="020B0306030504020204" pitchFamily="34" charset="0"/>
              </a:rPr>
              <a:t> sind Menschen, die Dinge </a:t>
            </a:r>
            <a:r>
              <a:rPr lang="en-GB" sz="2000" dirty="0" err="1">
                <a:solidFill>
                  <a:srgbClr val="595959"/>
                </a:solidFill>
                <a:latin typeface="+mn-lt"/>
                <a:ea typeface="Open Sans Light" panose="020B0306030504020204" pitchFamily="34" charset="0"/>
                <a:cs typeface="Open Sans Light" panose="020B0306030504020204" pitchFamily="34" charset="0"/>
              </a:rPr>
              <a:t>richtig</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machen</a:t>
            </a:r>
            <a:r>
              <a:rPr lang="en-GB" sz="2000" dirty="0">
                <a:solidFill>
                  <a:srgbClr val="595959"/>
                </a:solidFill>
                <a:latin typeface="+mn-lt"/>
                <a:ea typeface="Open Sans Light" panose="020B0306030504020204" pitchFamily="34" charset="0"/>
                <a:cs typeface="Open Sans Light" panose="020B0306030504020204" pitchFamily="34" charset="0"/>
              </a:rPr>
              <a:t> und Führungskräfte sind Menschen, die das Richtige tun.</a:t>
            </a:r>
          </a:p>
          <a:p>
            <a:pPr algn="l">
              <a:lnSpc>
                <a:spcPts val="2280"/>
              </a:lnSpc>
              <a:spcBef>
                <a:spcPts val="0"/>
              </a:spcBef>
              <a:buClr>
                <a:srgbClr val="F16924"/>
              </a:buClr>
            </a:pPr>
            <a:endParaRPr lang="en-GB" sz="20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0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000" b="1" dirty="0">
                <a:solidFill>
                  <a:srgbClr val="F16924"/>
                </a:solidFill>
                <a:latin typeface="+mn-lt"/>
                <a:ea typeface="Open Sans Light" panose="020B0306030504020204" pitchFamily="34" charset="0"/>
                <a:cs typeface="Open Sans Light" panose="020B0306030504020204" pitchFamily="34" charset="0"/>
              </a:rPr>
              <a:t>Führung - </a:t>
            </a:r>
            <a:r>
              <a:rPr lang="en-GB" sz="2000" dirty="0" err="1">
                <a:solidFill>
                  <a:srgbClr val="F16924"/>
                </a:solidFill>
                <a:latin typeface="+mn-lt"/>
                <a:ea typeface="Open Sans Light" panose="020B0306030504020204" pitchFamily="34" charset="0"/>
                <a:cs typeface="Open Sans Light" panose="020B0306030504020204" pitchFamily="34" charset="0"/>
              </a:rPr>
              <a:t>ist</a:t>
            </a:r>
            <a:r>
              <a:rPr lang="en-GB" sz="2000" dirty="0">
                <a:solidFill>
                  <a:srgbClr val="F16924"/>
                </a:solidFill>
                <a:latin typeface="+mn-lt"/>
                <a:ea typeface="Open Sans Light" panose="020B0306030504020204" pitchFamily="34" charset="0"/>
                <a:cs typeface="Open Sans Light" panose="020B0306030504020204" pitchFamily="34" charset="0"/>
              </a:rPr>
              <a:t> die Bewältigung von </a:t>
            </a:r>
            <a:r>
              <a:rPr lang="en-GB" sz="2000" b="1" dirty="0">
                <a:solidFill>
                  <a:srgbClr val="F16924"/>
                </a:solidFill>
                <a:latin typeface="+mn-lt"/>
                <a:ea typeface="Open Sans Light" panose="020B0306030504020204" pitchFamily="34" charset="0"/>
                <a:cs typeface="Open Sans Light" panose="020B0306030504020204" pitchFamily="34" charset="0"/>
              </a:rPr>
              <a:t>Veränderungen</a:t>
            </a:r>
          </a:p>
          <a:p>
            <a:pPr algn="l">
              <a:lnSpc>
                <a:spcPct val="100000"/>
              </a:lnSpc>
              <a:spcBef>
                <a:spcPts val="0"/>
              </a:spcBef>
              <a:buClr>
                <a:srgbClr val="F16924"/>
              </a:buClr>
            </a:pPr>
            <a:endParaRPr lang="en-GB" sz="7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000" dirty="0">
                <a:solidFill>
                  <a:srgbClr val="595959"/>
                </a:solidFill>
                <a:latin typeface="+mn-lt"/>
                <a:ea typeface="Open Sans Light" panose="020B0306030504020204" pitchFamily="34" charset="0"/>
                <a:cs typeface="Open Sans Light" panose="020B0306030504020204" pitchFamily="34" charset="0"/>
              </a:rPr>
              <a:t>Leadership und Management müssen Hand in Hand gehen. Sie </a:t>
            </a:r>
            <a:r>
              <a:rPr lang="en-GB" sz="2000" dirty="0" err="1">
                <a:solidFill>
                  <a:srgbClr val="595959"/>
                </a:solidFill>
                <a:latin typeface="+mn-lt"/>
                <a:ea typeface="Open Sans Light" panose="020B0306030504020204" pitchFamily="34" charset="0"/>
                <a:cs typeface="Open Sans Light" panose="020B0306030504020204" pitchFamily="34" charset="0"/>
              </a:rPr>
              <a:t>sind</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aber</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nicht</a:t>
            </a:r>
            <a:r>
              <a:rPr lang="en-GB" sz="2000" dirty="0">
                <a:solidFill>
                  <a:srgbClr val="595959"/>
                </a:solidFill>
                <a:latin typeface="+mn-lt"/>
                <a:ea typeface="Open Sans Light" panose="020B0306030504020204" pitchFamily="34" charset="0"/>
                <a:cs typeface="Open Sans Light" panose="020B0306030504020204" pitchFamily="34" charset="0"/>
              </a:rPr>
              <a:t> dasselbe. Aber sie sind notwendigerweise miteinander verbunden und ergänzen sich. Jeder Versuch, die beiden zu trennen, wird wahrscheinlich mehr Probleme verursachen als lösen. </a:t>
            </a:r>
            <a:r>
              <a:rPr lang="en-GB" sz="2000" dirty="0" err="1">
                <a:solidFill>
                  <a:srgbClr val="595959"/>
                </a:solidFill>
                <a:latin typeface="+mn-lt"/>
                <a:ea typeface="Open Sans Light" panose="020B0306030504020204" pitchFamily="34" charset="0"/>
                <a:cs typeface="Open Sans Light" panose="020B0306030504020204" pitchFamily="34" charset="0"/>
              </a:rPr>
              <a:t>Gute</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Manager:innen</a:t>
            </a:r>
            <a:r>
              <a:rPr lang="en-GB" sz="2000" dirty="0">
                <a:solidFill>
                  <a:srgbClr val="595959"/>
                </a:solidFill>
                <a:latin typeface="+mn-lt"/>
                <a:ea typeface="Open Sans Light" panose="020B0306030504020204" pitchFamily="34" charset="0"/>
                <a:cs typeface="Open Sans Light" panose="020B0306030504020204" pitchFamily="34" charset="0"/>
              </a:rPr>
              <a:t> </a:t>
            </a:r>
            <a:r>
              <a:rPr lang="en-GB" sz="2000" dirty="0" err="1">
                <a:solidFill>
                  <a:srgbClr val="595959"/>
                </a:solidFill>
                <a:latin typeface="+mn-lt"/>
                <a:ea typeface="Open Sans Light" panose="020B0306030504020204" pitchFamily="34" charset="0"/>
                <a:cs typeface="Open Sans Light" panose="020B0306030504020204" pitchFamily="34" charset="0"/>
              </a:rPr>
              <a:t>müssen</a:t>
            </a:r>
            <a:r>
              <a:rPr lang="en-GB" sz="2000" dirty="0">
                <a:solidFill>
                  <a:srgbClr val="595959"/>
                </a:solidFill>
                <a:latin typeface="+mn-lt"/>
                <a:ea typeface="Open Sans Light" panose="020B0306030504020204" pitchFamily="34" charset="0"/>
                <a:cs typeface="Open Sans Light" panose="020B0306030504020204" pitchFamily="34" charset="0"/>
              </a:rPr>
              <a:t> über Führungsqualitäten verfügen.</a:t>
            </a:r>
          </a:p>
        </p:txBody>
      </p:sp>
      <p:grpSp>
        <p:nvGrpSpPr>
          <p:cNvPr id="13" name="Graphic 2">
            <a:extLst>
              <a:ext uri="{FF2B5EF4-FFF2-40B4-BE49-F238E27FC236}">
                <a16:creationId xmlns:a16="http://schemas.microsoft.com/office/drawing/2014/main" id="{E961CD0D-4EEE-ABF1-EEAA-DA7EECA3E785}"/>
              </a:ext>
            </a:extLst>
          </p:cNvPr>
          <p:cNvGrpSpPr/>
          <p:nvPr/>
        </p:nvGrpSpPr>
        <p:grpSpPr>
          <a:xfrm>
            <a:off x="4592261" y="618690"/>
            <a:ext cx="885534" cy="895928"/>
            <a:chOff x="7190753" y="5365577"/>
            <a:chExt cx="745522" cy="754273"/>
          </a:xfrm>
          <a:solidFill>
            <a:schemeClr val="bg1"/>
          </a:solidFill>
        </p:grpSpPr>
        <p:sp>
          <p:nvSpPr>
            <p:cNvPr id="14" name="Freeform 13">
              <a:extLst>
                <a:ext uri="{FF2B5EF4-FFF2-40B4-BE49-F238E27FC236}">
                  <a16:creationId xmlns:a16="http://schemas.microsoft.com/office/drawing/2014/main" id="{E590E24C-0692-0C7D-FF46-ED01E8F0385F}"/>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89F2A34-23D6-D026-307C-516AF0018D6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033F752E-18EF-47F2-2856-12E45E8F2E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8607BB9-18C3-53B6-36F3-DD2D9E24FFC1}"/>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05E4673A-5E6C-0982-DE18-6B8E69031577}"/>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6FA69C75-1577-5BD5-67CC-05D2E6F41F2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90DBBD-6B6A-C144-A894-0C9D0B16E04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61B9871-8962-3A41-BDBE-B3CC5AE36BC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A28D0-8920-1947-063C-85926D44B1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1CC53FC6-C9B0-2E7B-0BAF-115C689F1758}"/>
              </a:ext>
            </a:extLst>
          </p:cNvPr>
          <p:cNvGrpSpPr/>
          <p:nvPr/>
        </p:nvGrpSpPr>
        <p:grpSpPr>
          <a:xfrm>
            <a:off x="4643414" y="3587765"/>
            <a:ext cx="856994" cy="865193"/>
            <a:chOff x="6582714" y="331356"/>
            <a:chExt cx="1146476" cy="1157445"/>
          </a:xfrm>
          <a:solidFill>
            <a:schemeClr val="bg1"/>
          </a:solidFill>
        </p:grpSpPr>
        <p:sp>
          <p:nvSpPr>
            <p:cNvPr id="30" name="Freeform 29">
              <a:extLst>
                <a:ext uri="{FF2B5EF4-FFF2-40B4-BE49-F238E27FC236}">
                  <a16:creationId xmlns:a16="http://schemas.microsoft.com/office/drawing/2014/main" id="{8D40CBDB-4769-85F4-4E69-C030F5432799}"/>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EA9142-E4D1-A420-57B5-EEAB322D8D03}"/>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7A788D-82DD-46BB-116F-58FB1FF12C73}"/>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A7D163C-CB3F-F553-1A7E-FC9A05DC95B2}"/>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9D7EF5E-E12F-6A8C-BFF0-175AA3E0D8FE}"/>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58C0D4-4328-EA26-FE75-3FA33442E207}"/>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7357C91-B5CD-9AEF-ADF4-D1351707F9C7}"/>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A12F681-0540-6C38-2632-A78F27B32228}"/>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51983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D87A7D1E-D4DF-A713-6129-67A72ADE7D43}"/>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817" r="1817"/>
          <a:stretch>
            <a:fillRect/>
          </a:stretch>
        </p:blipFill>
        <p:spPr/>
      </p:pic>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666707" y="1175910"/>
            <a:ext cx="5002409" cy="813591"/>
          </a:xfrm>
        </p:spPr>
        <p:txBody>
          <a:bodyPr>
            <a:normAutofit/>
          </a:bodyPr>
          <a:lstStyle/>
          <a:p>
            <a:r>
              <a:rPr lang="en-GB" dirty="0"/>
              <a:t>Führung vs. Management</a:t>
            </a:r>
          </a:p>
        </p:txBody>
      </p:sp>
      <p:sp>
        <p:nvSpPr>
          <p:cNvPr id="28" name="Rechteck 27">
            <a:extLst>
              <a:ext uri="{FF2B5EF4-FFF2-40B4-BE49-F238E27FC236}">
                <a16:creationId xmlns:a16="http://schemas.microsoft.com/office/drawing/2014/main" id="{98670D1F-3C08-4A05-AA8F-091E4EC900BD}"/>
              </a:ext>
            </a:extLst>
          </p:cNvPr>
          <p:cNvSpPr/>
          <p:nvPr/>
        </p:nvSpPr>
        <p:spPr>
          <a:xfrm>
            <a:off x="468998" y="6198449"/>
            <a:ext cx="11723002" cy="294358"/>
          </a:xfrm>
          <a:prstGeom prst="rect">
            <a:avLst/>
          </a:prstGeom>
        </p:spPr>
        <p:txBody>
          <a:bodyPr vert="horz" wrap="square" lIns="81580" tIns="40790" rIns="81580" bIns="40790" rtlCol="0">
            <a:spAutoFit/>
          </a:bodyPr>
          <a:lstStyle/>
          <a:p>
            <a:pPr defTabSz="1087636">
              <a:lnSpc>
                <a:spcPts val="1500"/>
              </a:lnSpc>
              <a:spcBef>
                <a:spcPct val="20000"/>
              </a:spcBef>
            </a:pPr>
            <a:r>
              <a:rPr lang="en-GB" dirty="0">
                <a:solidFill>
                  <a:srgbClr val="595959"/>
                </a:solidFill>
              </a:rPr>
              <a:t>Quelle: Dr. John Kotter| YouTube: </a:t>
            </a:r>
            <a:r>
              <a:rPr lang="en-GB" dirty="0">
                <a:solidFill>
                  <a:srgbClr val="595959"/>
                </a:solidFill>
                <a:hlinkClick r:id="rId7">
                  <a:extLst>
                    <a:ext uri="{A12FA001-AC4F-418D-AE19-62706E023703}">
                      <ahyp:hlinkClr xmlns:ahyp="http://schemas.microsoft.com/office/drawing/2018/hyperlinkcolor" val="tx"/>
                    </a:ext>
                  </a:extLst>
                </a:hlinkClick>
              </a:rPr>
              <a:t>https://www.youtube.com/watch?v=SEfgCqnMl5E&amp;t=198s</a:t>
            </a:r>
            <a:endParaRPr lang="en-GB" dirty="0">
              <a:solidFill>
                <a:srgbClr val="595959"/>
              </a:solidFill>
            </a:endParaRPr>
          </a:p>
        </p:txBody>
      </p:sp>
      <p:sp>
        <p:nvSpPr>
          <p:cNvPr id="5" name="TextBox 4">
            <a:extLst>
              <a:ext uri="{FF2B5EF4-FFF2-40B4-BE49-F238E27FC236}">
                <a16:creationId xmlns:a16="http://schemas.microsoft.com/office/drawing/2014/main" id="{4BA2EA5A-F519-407D-B405-5D273E8083C7}"/>
              </a:ext>
            </a:extLst>
          </p:cNvPr>
          <p:cNvSpPr txBox="1"/>
          <p:nvPr/>
        </p:nvSpPr>
        <p:spPr>
          <a:xfrm>
            <a:off x="520617" y="3110080"/>
            <a:ext cx="5398920" cy="2062103"/>
          </a:xfrm>
          <a:prstGeom prst="rect">
            <a:avLst/>
          </a:prstGeom>
          <a:noFill/>
        </p:spPr>
        <p:txBody>
          <a:bodyPr wrap="square" rtlCol="0">
            <a:spAutoFit/>
          </a:bodyPr>
          <a:lstStyle/>
          <a:p>
            <a:pPr algn="l"/>
            <a:r>
              <a:rPr lang="en-GB" sz="2200" b="0" i="0" dirty="0">
                <a:solidFill>
                  <a:schemeClr val="bg1"/>
                </a:solidFill>
                <a:effectLst/>
                <a:highlight>
                  <a:srgbClr val="F16924"/>
                </a:highlight>
              </a:rPr>
              <a:t> </a:t>
            </a:r>
            <a:r>
              <a:rPr lang="en-GB" sz="2200" b="1" i="0" dirty="0">
                <a:solidFill>
                  <a:schemeClr val="bg1"/>
                </a:solidFill>
                <a:effectLst/>
                <a:highlight>
                  <a:srgbClr val="F16924"/>
                </a:highlight>
              </a:rPr>
              <a:t>SCHAUN SIE:</a:t>
            </a:r>
            <a:r>
              <a:rPr lang="en-GB" sz="2200" b="1"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pPr algn="l"/>
            <a:r>
              <a:rPr lang="en-GB" sz="2800" b="1" i="0" dirty="0" err="1">
                <a:solidFill>
                  <a:srgbClr val="595959"/>
                </a:solidFill>
                <a:effectLst/>
              </a:rPr>
              <a:t>Dr. </a:t>
            </a:r>
            <a:r>
              <a:rPr lang="en-GB" sz="2800" b="1" i="0" dirty="0">
                <a:solidFill>
                  <a:srgbClr val="595959"/>
                </a:solidFill>
                <a:effectLst/>
              </a:rPr>
              <a:t>John Kotters </a:t>
            </a:r>
            <a:r>
              <a:rPr lang="en-GB" sz="2800" b="0" i="0" dirty="0">
                <a:solidFill>
                  <a:srgbClr val="595959"/>
                </a:solidFill>
                <a:effectLst/>
              </a:rPr>
              <a:t>Ansicht zu den Hauptunterschieden zwischen Führung und Management</a:t>
            </a:r>
          </a:p>
        </p:txBody>
      </p:sp>
      <p:sp>
        <p:nvSpPr>
          <p:cNvPr id="9" name="Oval 8">
            <a:extLst>
              <a:ext uri="{FF2B5EF4-FFF2-40B4-BE49-F238E27FC236}">
                <a16:creationId xmlns:a16="http://schemas.microsoft.com/office/drawing/2014/main" id="{9C635362-892D-BEDB-2ADC-F5769AF78447}"/>
              </a:ext>
            </a:extLst>
          </p:cNvPr>
          <p:cNvSpPr/>
          <p:nvPr/>
        </p:nvSpPr>
        <p:spPr>
          <a:xfrm rot="21231927">
            <a:off x="6179993" y="2833459"/>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0" name="Rectangle 9">
            <a:extLst>
              <a:ext uri="{FF2B5EF4-FFF2-40B4-BE49-F238E27FC236}">
                <a16:creationId xmlns:a16="http://schemas.microsoft.com/office/drawing/2014/main" id="{1490067A-04ED-1D8C-7FF5-90ACE972BEDF}"/>
              </a:ext>
            </a:extLst>
          </p:cNvPr>
          <p:cNvSpPr/>
          <p:nvPr/>
        </p:nvSpPr>
        <p:spPr>
          <a:xfrm>
            <a:off x="734714" y="1989501"/>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Textfeld 3">
            <a:extLst>
              <a:ext uri="{FF2B5EF4-FFF2-40B4-BE49-F238E27FC236}">
                <a16:creationId xmlns:a16="http://schemas.microsoft.com/office/drawing/2014/main" id="{24EBC2F0-6EE1-B527-613F-D66241CB51C9}"/>
              </a:ext>
            </a:extLst>
          </p:cNvPr>
          <p:cNvSpPr txBox="1"/>
          <p:nvPr/>
        </p:nvSpPr>
        <p:spPr>
          <a:xfrm rot="21076382">
            <a:off x="6296438" y="3329958"/>
            <a:ext cx="1660168" cy="984885"/>
          </a:xfrm>
          <a:prstGeom prst="rect">
            <a:avLst/>
          </a:prstGeom>
          <a:noFill/>
        </p:spPr>
        <p:txBody>
          <a:bodyPr wrap="square" rtlCol="0">
            <a:spAutoFit/>
          </a:bodyPr>
          <a:lstStyle/>
          <a:p>
            <a:r>
              <a:rPr lang="en-US" sz="2000" b="1" dirty="0">
                <a:solidFill>
                  <a:schemeClr val="bg1"/>
                </a:solidFill>
              </a:rPr>
              <a:t>KLICKEN ZUM </a:t>
            </a:r>
            <a:r>
              <a:rPr lang="en-US" sz="2000" b="1" dirty="0">
                <a:solidFill>
                  <a:schemeClr val="bg1"/>
                </a:solidFill>
                <a:hlinkClick r:id="rId7">
                  <a:extLst>
                    <a:ext uri="{A12FA001-AC4F-418D-AE19-62706E023703}">
                      <ahyp:hlinkClr xmlns:ahyp="http://schemas.microsoft.com/office/drawing/2018/hyperlinkcolor" val="tx"/>
                    </a:ext>
                  </a:extLst>
                </a:hlinkClick>
              </a:rPr>
              <a:t>ANSCHAUEN</a:t>
            </a:r>
            <a:endParaRPr lang="en-US" sz="2000" b="1" dirty="0">
              <a:solidFill>
                <a:schemeClr val="bg1"/>
              </a:solidFill>
            </a:endParaRPr>
          </a:p>
          <a:p>
            <a:endParaRPr lang="de-DE" dirty="0"/>
          </a:p>
        </p:txBody>
      </p:sp>
    </p:spTree>
    <p:extLst>
      <p:ext uri="{BB962C8B-B14F-4D97-AF65-F5344CB8AC3E}">
        <p14:creationId xmlns:p14="http://schemas.microsoft.com/office/powerpoint/2010/main" val="212397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30578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06991" y="357541"/>
            <a:ext cx="8542452" cy="248267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Es gibt kein Erfolgsrezept für die Führung eines Unternehmens in einer Krise. Wenn es "die eine und einzig" richtige Entscheidung nicht gibt, muss es also </a:t>
            </a:r>
            <a:r>
              <a:rPr lang="en-US" sz="1800" dirty="0" err="1">
                <a:solidFill>
                  <a:schemeClr val="bg1"/>
                </a:solidFill>
              </a:rPr>
              <a:t>darum</a:t>
            </a:r>
            <a:r>
              <a:rPr lang="en-US" sz="1800" dirty="0">
                <a:solidFill>
                  <a:schemeClr val="bg1"/>
                </a:solidFill>
              </a:rPr>
              <a:t> </a:t>
            </a:r>
            <a:r>
              <a:rPr lang="en-US" sz="1800" dirty="0" err="1">
                <a:solidFill>
                  <a:schemeClr val="bg1"/>
                </a:solidFill>
              </a:rPr>
              <a:t>gehen</a:t>
            </a:r>
            <a:r>
              <a:rPr lang="en-US" sz="1800" dirty="0">
                <a:solidFill>
                  <a:schemeClr val="bg1"/>
                </a:solidFill>
              </a:rPr>
              <a:t> </a:t>
            </a:r>
            <a:r>
              <a:rPr lang="en-US" sz="1800" dirty="0" err="1">
                <a:solidFill>
                  <a:schemeClr val="bg1"/>
                </a:solidFill>
              </a:rPr>
              <a:t>trotzdem</a:t>
            </a:r>
            <a:r>
              <a:rPr lang="en-US" sz="1800" dirty="0">
                <a:solidFill>
                  <a:schemeClr val="bg1"/>
                </a:solidFill>
              </a:rPr>
              <a:t> </a:t>
            </a:r>
            <a:r>
              <a:rPr lang="en-US" sz="1800" dirty="0" err="1">
                <a:solidFill>
                  <a:schemeClr val="bg1"/>
                </a:solidFill>
              </a:rPr>
              <a:t>Lösungsansätze</a:t>
            </a:r>
            <a:r>
              <a:rPr lang="en-US" sz="1800" dirty="0">
                <a:solidFill>
                  <a:schemeClr val="bg1"/>
                </a:solidFill>
              </a:rPr>
              <a:t> </a:t>
            </a:r>
            <a:r>
              <a:rPr lang="en-US" sz="1800" dirty="0" err="1">
                <a:solidFill>
                  <a:schemeClr val="bg1"/>
                </a:solidFill>
              </a:rPr>
              <a:t>zu</a:t>
            </a:r>
            <a:r>
              <a:rPr lang="en-US" sz="1800" dirty="0">
                <a:solidFill>
                  <a:schemeClr val="bg1"/>
                </a:solidFill>
              </a:rPr>
              <a:t> </a:t>
            </a:r>
            <a:r>
              <a:rPr lang="en-US" sz="1800" dirty="0" err="1">
                <a:solidFill>
                  <a:schemeClr val="bg1"/>
                </a:solidFill>
              </a:rPr>
              <a:t>finden</a:t>
            </a:r>
            <a:r>
              <a:rPr lang="en-US" sz="1800" dirty="0">
                <a:solidFill>
                  <a:schemeClr val="bg1"/>
                </a:solidFill>
              </a:rPr>
              <a:t>. Dies führt unweigerlich zu dem Problem, dass </a:t>
            </a:r>
            <a:r>
              <a:rPr lang="en-US" sz="1800" dirty="0" err="1">
                <a:solidFill>
                  <a:schemeClr val="bg1"/>
                </a:solidFill>
              </a:rPr>
              <a:t>Führungskräfte</a:t>
            </a:r>
            <a:r>
              <a:rPr lang="en-US" sz="1800" dirty="0">
                <a:solidFill>
                  <a:schemeClr val="bg1"/>
                </a:solidFill>
              </a:rPr>
              <a:t> </a:t>
            </a:r>
            <a:r>
              <a:rPr lang="en-US" sz="1800" dirty="0" err="1">
                <a:solidFill>
                  <a:schemeClr val="bg1"/>
                </a:solidFill>
              </a:rPr>
              <a:t>auch</a:t>
            </a:r>
            <a:r>
              <a:rPr lang="en-US" sz="1800" dirty="0">
                <a:solidFill>
                  <a:schemeClr val="bg1"/>
                </a:solidFill>
              </a:rPr>
              <a:t> </a:t>
            </a:r>
            <a:r>
              <a:rPr lang="en-US" sz="1800" dirty="0" err="1">
                <a:solidFill>
                  <a:schemeClr val="bg1"/>
                </a:solidFill>
              </a:rPr>
              <a:t>Bedürfnisse</a:t>
            </a:r>
            <a:r>
              <a:rPr lang="en-US" sz="1800" dirty="0">
                <a:solidFill>
                  <a:schemeClr val="bg1"/>
                </a:solidFill>
              </a:rPr>
              <a:t> </a:t>
            </a:r>
            <a:r>
              <a:rPr lang="en-US" sz="1800" dirty="0" err="1">
                <a:solidFill>
                  <a:schemeClr val="bg1"/>
                </a:solidFill>
              </a:rPr>
              <a:t>nach</a:t>
            </a:r>
            <a:r>
              <a:rPr lang="en-US" sz="1800" dirty="0">
                <a:solidFill>
                  <a:schemeClr val="bg1"/>
                </a:solidFill>
              </a:rPr>
              <a:t> </a:t>
            </a:r>
            <a:r>
              <a:rPr lang="en-US" sz="1800" dirty="0" err="1">
                <a:solidFill>
                  <a:schemeClr val="bg1"/>
                </a:solidFill>
              </a:rPr>
              <a:t>Sicherheit</a:t>
            </a:r>
            <a:r>
              <a:rPr lang="en-US" sz="1800" dirty="0">
                <a:solidFill>
                  <a:schemeClr val="bg1"/>
                </a:solidFill>
              </a:rPr>
              <a:t> und </a:t>
            </a:r>
            <a:r>
              <a:rPr lang="en-US" sz="1800" dirty="0" err="1">
                <a:solidFill>
                  <a:schemeClr val="bg1"/>
                </a:solidFill>
              </a:rPr>
              <a:t>Orientierung</a:t>
            </a:r>
            <a:r>
              <a:rPr lang="en-US" sz="1800" dirty="0">
                <a:solidFill>
                  <a:schemeClr val="bg1"/>
                </a:solidFill>
              </a:rPr>
              <a:t> von Mitarbeiter:innen und des </a:t>
            </a:r>
            <a:r>
              <a:rPr lang="en-US" sz="1800" dirty="0" err="1">
                <a:solidFill>
                  <a:schemeClr val="bg1"/>
                </a:solidFill>
              </a:rPr>
              <a:t>Unternehmens</a:t>
            </a:r>
            <a:r>
              <a:rPr lang="en-US" sz="1800" dirty="0">
                <a:solidFill>
                  <a:schemeClr val="bg1"/>
                </a:solidFill>
              </a:rPr>
              <a:t> </a:t>
            </a:r>
            <a:r>
              <a:rPr lang="en-US" sz="1800" dirty="0" err="1">
                <a:solidFill>
                  <a:schemeClr val="bg1"/>
                </a:solidFill>
              </a:rPr>
              <a:t>bedienen</a:t>
            </a:r>
            <a:r>
              <a:rPr lang="en-US" sz="1800" dirty="0">
                <a:solidFill>
                  <a:schemeClr val="bg1"/>
                </a:solidFill>
              </a:rPr>
              <a:t> </a:t>
            </a:r>
            <a:r>
              <a:rPr lang="en-US" sz="1800" dirty="0" err="1">
                <a:solidFill>
                  <a:schemeClr val="bg1"/>
                </a:solidFill>
              </a:rPr>
              <a:t>müssen</a:t>
            </a:r>
            <a:r>
              <a:rPr lang="en-US" sz="1800" dirty="0">
                <a:solidFill>
                  <a:schemeClr val="bg1"/>
                </a:solidFill>
              </a:rPr>
              <a:t>. Dies </a:t>
            </a:r>
            <a:r>
              <a:rPr lang="en-US" sz="1800" dirty="0" err="1">
                <a:solidFill>
                  <a:schemeClr val="bg1"/>
                </a:solidFill>
              </a:rPr>
              <a:t>erzeugt</a:t>
            </a:r>
            <a:r>
              <a:rPr lang="en-US" sz="1800" dirty="0">
                <a:solidFill>
                  <a:schemeClr val="bg1"/>
                </a:solidFill>
              </a:rPr>
              <a:t> an sich schon </a:t>
            </a:r>
            <a:r>
              <a:rPr lang="en-US" sz="1800" dirty="0" err="1">
                <a:solidFill>
                  <a:schemeClr val="bg1"/>
                </a:solidFill>
              </a:rPr>
              <a:t>genug</a:t>
            </a:r>
            <a:r>
              <a:rPr lang="en-US" sz="1800" dirty="0">
                <a:solidFill>
                  <a:schemeClr val="bg1"/>
                </a:solidFill>
              </a:rPr>
              <a:t> </a:t>
            </a:r>
            <a:r>
              <a:rPr lang="en-US" sz="1800" dirty="0" err="1">
                <a:solidFill>
                  <a:schemeClr val="bg1"/>
                </a:solidFill>
              </a:rPr>
              <a:t>Druck</a:t>
            </a:r>
            <a:r>
              <a:rPr lang="en-US" sz="1800" dirty="0">
                <a:solidFill>
                  <a:schemeClr val="bg1"/>
                </a:solidFill>
              </a:rPr>
              <a:t>.  Darüber hinaus verlangt die </a:t>
            </a:r>
            <a:r>
              <a:rPr lang="en-US" sz="1800" dirty="0" err="1">
                <a:solidFill>
                  <a:schemeClr val="bg1"/>
                </a:solidFill>
              </a:rPr>
              <a:t>Krise</a:t>
            </a:r>
            <a:r>
              <a:rPr lang="en-US" sz="1800" dirty="0">
                <a:solidFill>
                  <a:schemeClr val="bg1"/>
                </a:solidFill>
              </a:rPr>
              <a:t> </a:t>
            </a:r>
            <a:r>
              <a:rPr lang="en-US" sz="1800" dirty="0" err="1">
                <a:solidFill>
                  <a:schemeClr val="bg1"/>
                </a:solidFill>
              </a:rPr>
              <a:t>im</a:t>
            </a:r>
            <a:r>
              <a:rPr lang="en-US" sz="1800" dirty="0">
                <a:solidFill>
                  <a:schemeClr val="bg1"/>
                </a:solidFill>
              </a:rPr>
              <a:t> </a:t>
            </a:r>
            <a:r>
              <a:rPr lang="en-US" sz="1800" dirty="0" err="1">
                <a:solidFill>
                  <a:schemeClr val="bg1"/>
                </a:solidFill>
              </a:rPr>
              <a:t>Hintergrund</a:t>
            </a:r>
            <a:r>
              <a:rPr lang="en-US" sz="1800" dirty="0">
                <a:solidFill>
                  <a:schemeClr val="bg1"/>
                </a:solidFill>
              </a:rPr>
              <a:t> von den Führungskräften den Umgang mit Widersprüchen, Unsicherheiten, Dilemmata und </a:t>
            </a:r>
            <a:r>
              <a:rPr lang="en-US" sz="1800" dirty="0" err="1">
                <a:solidFill>
                  <a:schemeClr val="bg1"/>
                </a:solidFill>
              </a:rPr>
              <a:t>ihren</a:t>
            </a:r>
            <a:r>
              <a:rPr lang="en-US" sz="1800" dirty="0">
                <a:solidFill>
                  <a:schemeClr val="bg1"/>
                </a:solidFill>
              </a:rPr>
              <a:t> </a:t>
            </a:r>
            <a:r>
              <a:rPr lang="en-US" sz="1800" dirty="0" err="1">
                <a:solidFill>
                  <a:schemeClr val="bg1"/>
                </a:solidFill>
              </a:rPr>
              <a:t>eigenen</a:t>
            </a:r>
            <a:r>
              <a:rPr lang="en-US" sz="1800" dirty="0">
                <a:solidFill>
                  <a:schemeClr val="bg1"/>
                </a:solidFill>
              </a:rPr>
              <a:t> </a:t>
            </a:r>
            <a:r>
              <a:rPr lang="en-US" sz="1800" dirty="0" err="1">
                <a:solidFill>
                  <a:schemeClr val="bg1"/>
                </a:solidFill>
              </a:rPr>
              <a:t>persönlichen</a:t>
            </a:r>
            <a:r>
              <a:rPr lang="en-US" sz="1800" dirty="0">
                <a:solidFill>
                  <a:schemeClr val="bg1"/>
                </a:solidFill>
              </a:rPr>
              <a:t> Wünschen und Ängsten.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306524" y="386515"/>
            <a:ext cx="2688402" cy="22411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Führen in der Krise - Resilienz statt Effizienz</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077450" y="1568177"/>
            <a:ext cx="24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Shape 24605">
            <a:extLst>
              <a:ext uri="{FF2B5EF4-FFF2-40B4-BE49-F238E27FC236}">
                <a16:creationId xmlns:a16="http://schemas.microsoft.com/office/drawing/2014/main" id="{79653D1F-8424-FEFE-4627-13492D8AC69F}"/>
              </a:ext>
            </a:extLst>
          </p:cNvPr>
          <p:cNvSpPr/>
          <p:nvPr/>
        </p:nvSpPr>
        <p:spPr>
          <a:xfrm>
            <a:off x="2496671" y="5882127"/>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 name="Shape 24606">
            <a:extLst>
              <a:ext uri="{FF2B5EF4-FFF2-40B4-BE49-F238E27FC236}">
                <a16:creationId xmlns:a16="http://schemas.microsoft.com/office/drawing/2014/main" id="{D5922071-A0A7-588F-8389-463EA2AA900B}"/>
              </a:ext>
            </a:extLst>
          </p:cNvPr>
          <p:cNvSpPr/>
          <p:nvPr/>
        </p:nvSpPr>
        <p:spPr>
          <a:xfrm rot="1560000">
            <a:off x="2634066" y="4620095"/>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 name="Shape 24607">
            <a:extLst>
              <a:ext uri="{FF2B5EF4-FFF2-40B4-BE49-F238E27FC236}">
                <a16:creationId xmlns:a16="http://schemas.microsoft.com/office/drawing/2014/main" id="{D81137A5-620B-30E4-5B1D-862665569BA3}"/>
              </a:ext>
            </a:extLst>
          </p:cNvPr>
          <p:cNvSpPr/>
          <p:nvPr/>
        </p:nvSpPr>
        <p:spPr>
          <a:xfrm rot="1560000">
            <a:off x="3077358" y="453790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 name="Shape 24608">
            <a:extLst>
              <a:ext uri="{FF2B5EF4-FFF2-40B4-BE49-F238E27FC236}">
                <a16:creationId xmlns:a16="http://schemas.microsoft.com/office/drawing/2014/main" id="{C2F04A93-003C-0008-FCD5-31FEE66AE3C0}"/>
              </a:ext>
            </a:extLst>
          </p:cNvPr>
          <p:cNvSpPr/>
          <p:nvPr/>
        </p:nvSpPr>
        <p:spPr>
          <a:xfrm rot="1560000">
            <a:off x="3120544" y="4546480"/>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 name="Shape 24605">
            <a:extLst>
              <a:ext uri="{FF2B5EF4-FFF2-40B4-BE49-F238E27FC236}">
                <a16:creationId xmlns:a16="http://schemas.microsoft.com/office/drawing/2014/main" id="{C3E78A03-5E65-1118-259D-2EFBFFE1CC4C}"/>
              </a:ext>
            </a:extLst>
          </p:cNvPr>
          <p:cNvSpPr/>
          <p:nvPr/>
        </p:nvSpPr>
        <p:spPr>
          <a:xfrm>
            <a:off x="3403310" y="591270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 name="Shape 24606">
            <a:extLst>
              <a:ext uri="{FF2B5EF4-FFF2-40B4-BE49-F238E27FC236}">
                <a16:creationId xmlns:a16="http://schemas.microsoft.com/office/drawing/2014/main" id="{A845EB47-81D6-2367-DD2D-7205B68C022E}"/>
              </a:ext>
            </a:extLst>
          </p:cNvPr>
          <p:cNvSpPr/>
          <p:nvPr/>
        </p:nvSpPr>
        <p:spPr>
          <a:xfrm rot="1560000">
            <a:off x="3540704" y="465067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8" name="Shape 24607">
            <a:extLst>
              <a:ext uri="{FF2B5EF4-FFF2-40B4-BE49-F238E27FC236}">
                <a16:creationId xmlns:a16="http://schemas.microsoft.com/office/drawing/2014/main" id="{74EED13D-6856-FDF3-4B2C-79E0822CC915}"/>
              </a:ext>
            </a:extLst>
          </p:cNvPr>
          <p:cNvSpPr/>
          <p:nvPr/>
        </p:nvSpPr>
        <p:spPr>
          <a:xfrm rot="1560000">
            <a:off x="3983996" y="456848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 name="Shape 24608">
            <a:extLst>
              <a:ext uri="{FF2B5EF4-FFF2-40B4-BE49-F238E27FC236}">
                <a16:creationId xmlns:a16="http://schemas.microsoft.com/office/drawing/2014/main" id="{83C3FF9D-19E6-F507-A412-49717B7B608F}"/>
              </a:ext>
            </a:extLst>
          </p:cNvPr>
          <p:cNvSpPr/>
          <p:nvPr/>
        </p:nvSpPr>
        <p:spPr>
          <a:xfrm rot="1560000">
            <a:off x="4027182" y="457706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0" name="Shape 24581">
            <a:extLst>
              <a:ext uri="{FF2B5EF4-FFF2-40B4-BE49-F238E27FC236}">
                <a16:creationId xmlns:a16="http://schemas.microsoft.com/office/drawing/2014/main" id="{4B769672-512C-BCDE-BD72-8B5845A2E4B9}"/>
              </a:ext>
            </a:extLst>
          </p:cNvPr>
          <p:cNvSpPr/>
          <p:nvPr/>
        </p:nvSpPr>
        <p:spPr>
          <a:xfrm>
            <a:off x="6972594"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 name="Shape 24582">
            <a:extLst>
              <a:ext uri="{FF2B5EF4-FFF2-40B4-BE49-F238E27FC236}">
                <a16:creationId xmlns:a16="http://schemas.microsoft.com/office/drawing/2014/main" id="{40DEE60E-9C75-3651-3EF5-97B54C712673}"/>
              </a:ext>
            </a:extLst>
          </p:cNvPr>
          <p:cNvSpPr/>
          <p:nvPr/>
        </p:nvSpPr>
        <p:spPr>
          <a:xfrm>
            <a:off x="7000449" y="4648372"/>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2" name="Shape 24583">
            <a:extLst>
              <a:ext uri="{FF2B5EF4-FFF2-40B4-BE49-F238E27FC236}">
                <a16:creationId xmlns:a16="http://schemas.microsoft.com/office/drawing/2014/main" id="{98060724-580C-6079-5D89-2A52447F327E}"/>
              </a:ext>
            </a:extLst>
          </p:cNvPr>
          <p:cNvSpPr/>
          <p:nvPr/>
        </p:nvSpPr>
        <p:spPr>
          <a:xfrm>
            <a:off x="6991680"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24584">
            <a:extLst>
              <a:ext uri="{FF2B5EF4-FFF2-40B4-BE49-F238E27FC236}">
                <a16:creationId xmlns:a16="http://schemas.microsoft.com/office/drawing/2014/main" id="{41830227-B52E-9E4A-C3D8-D3E40899776C}"/>
              </a:ext>
            </a:extLst>
          </p:cNvPr>
          <p:cNvSpPr/>
          <p:nvPr/>
        </p:nvSpPr>
        <p:spPr>
          <a:xfrm>
            <a:off x="7469009"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4" name="Shape 24593">
            <a:extLst>
              <a:ext uri="{FF2B5EF4-FFF2-40B4-BE49-F238E27FC236}">
                <a16:creationId xmlns:a16="http://schemas.microsoft.com/office/drawing/2014/main" id="{E7DD5A71-A84D-D9C0-6820-C93BDDCCA920}"/>
              </a:ext>
            </a:extLst>
          </p:cNvPr>
          <p:cNvSpPr/>
          <p:nvPr/>
        </p:nvSpPr>
        <p:spPr>
          <a:xfrm>
            <a:off x="7930060"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id="{C5E103D1-8B56-F02A-CC05-257061D34D88}"/>
              </a:ext>
            </a:extLst>
          </p:cNvPr>
          <p:cNvSpPr/>
          <p:nvPr/>
        </p:nvSpPr>
        <p:spPr>
          <a:xfrm>
            <a:off x="7957916"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id="{A592BD3B-8F8F-2B94-026F-0858B41067AE}"/>
              </a:ext>
            </a:extLst>
          </p:cNvPr>
          <p:cNvSpPr/>
          <p:nvPr/>
        </p:nvSpPr>
        <p:spPr>
          <a:xfrm>
            <a:off x="7949149"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596">
            <a:extLst>
              <a:ext uri="{FF2B5EF4-FFF2-40B4-BE49-F238E27FC236}">
                <a16:creationId xmlns:a16="http://schemas.microsoft.com/office/drawing/2014/main" id="{84B81534-838E-D7E0-07FA-4B5B77A2CFA9}"/>
              </a:ext>
            </a:extLst>
          </p:cNvPr>
          <p:cNvSpPr/>
          <p:nvPr/>
        </p:nvSpPr>
        <p:spPr>
          <a:xfrm>
            <a:off x="8426479"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6" name="Shape 24605">
            <a:extLst>
              <a:ext uri="{FF2B5EF4-FFF2-40B4-BE49-F238E27FC236}">
                <a16:creationId xmlns:a16="http://schemas.microsoft.com/office/drawing/2014/main" id="{45F999A2-E2B7-5703-A09B-503873C09918}"/>
              </a:ext>
            </a:extLst>
          </p:cNvPr>
          <p:cNvSpPr/>
          <p:nvPr/>
        </p:nvSpPr>
        <p:spPr>
          <a:xfrm>
            <a:off x="4315051" y="589532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24606">
            <a:extLst>
              <a:ext uri="{FF2B5EF4-FFF2-40B4-BE49-F238E27FC236}">
                <a16:creationId xmlns:a16="http://schemas.microsoft.com/office/drawing/2014/main" id="{2DA730C7-DF7D-97F9-A682-42D1DDA4E316}"/>
              </a:ext>
            </a:extLst>
          </p:cNvPr>
          <p:cNvSpPr/>
          <p:nvPr/>
        </p:nvSpPr>
        <p:spPr>
          <a:xfrm rot="1560000">
            <a:off x="4452445" y="463329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6" name="Shape 24607">
            <a:extLst>
              <a:ext uri="{FF2B5EF4-FFF2-40B4-BE49-F238E27FC236}">
                <a16:creationId xmlns:a16="http://schemas.microsoft.com/office/drawing/2014/main" id="{52FF6AB0-5946-5B1D-3CF2-A650DB5DDAED}"/>
              </a:ext>
            </a:extLst>
          </p:cNvPr>
          <p:cNvSpPr/>
          <p:nvPr/>
        </p:nvSpPr>
        <p:spPr>
          <a:xfrm rot="1560000">
            <a:off x="4895737" y="4551109"/>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7" name="Shape 24608">
            <a:extLst>
              <a:ext uri="{FF2B5EF4-FFF2-40B4-BE49-F238E27FC236}">
                <a16:creationId xmlns:a16="http://schemas.microsoft.com/office/drawing/2014/main" id="{73A526BA-9B5C-3D1E-BE29-2F2FA44FFBC7}"/>
              </a:ext>
            </a:extLst>
          </p:cNvPr>
          <p:cNvSpPr/>
          <p:nvPr/>
        </p:nvSpPr>
        <p:spPr>
          <a:xfrm rot="1560000">
            <a:off x="4938924" y="455968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8" name="Shape 24617">
            <a:extLst>
              <a:ext uri="{FF2B5EF4-FFF2-40B4-BE49-F238E27FC236}">
                <a16:creationId xmlns:a16="http://schemas.microsoft.com/office/drawing/2014/main" id="{4F09560F-A34E-85A0-666C-C31B0D93DCEC}"/>
              </a:ext>
            </a:extLst>
          </p:cNvPr>
          <p:cNvSpPr/>
          <p:nvPr/>
        </p:nvSpPr>
        <p:spPr>
          <a:xfrm>
            <a:off x="5724780"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24618">
            <a:extLst>
              <a:ext uri="{FF2B5EF4-FFF2-40B4-BE49-F238E27FC236}">
                <a16:creationId xmlns:a16="http://schemas.microsoft.com/office/drawing/2014/main" id="{7D298130-890F-37E2-15DA-7B1721BC5001}"/>
              </a:ext>
            </a:extLst>
          </p:cNvPr>
          <p:cNvSpPr/>
          <p:nvPr/>
        </p:nvSpPr>
        <p:spPr>
          <a:xfrm>
            <a:off x="5752635"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0" name="Shape 24619">
            <a:extLst>
              <a:ext uri="{FF2B5EF4-FFF2-40B4-BE49-F238E27FC236}">
                <a16:creationId xmlns:a16="http://schemas.microsoft.com/office/drawing/2014/main" id="{6E54CFFC-4095-9253-F80C-A088FC6BFBA8}"/>
              </a:ext>
            </a:extLst>
          </p:cNvPr>
          <p:cNvSpPr/>
          <p:nvPr/>
        </p:nvSpPr>
        <p:spPr>
          <a:xfrm>
            <a:off x="5743806" y="4430193"/>
            <a:ext cx="715972"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1" name="Shape 24620">
            <a:extLst>
              <a:ext uri="{FF2B5EF4-FFF2-40B4-BE49-F238E27FC236}">
                <a16:creationId xmlns:a16="http://schemas.microsoft.com/office/drawing/2014/main" id="{B601AF25-C8AA-D377-8820-8967B72139FF}"/>
              </a:ext>
            </a:extLst>
          </p:cNvPr>
          <p:cNvSpPr/>
          <p:nvPr/>
        </p:nvSpPr>
        <p:spPr>
          <a:xfrm>
            <a:off x="6221195"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7" name="TextBox 60">
            <a:extLst>
              <a:ext uri="{FF2B5EF4-FFF2-40B4-BE49-F238E27FC236}">
                <a16:creationId xmlns:a16="http://schemas.microsoft.com/office/drawing/2014/main" id="{2AEA4A5D-822C-60ED-5F2D-3FCBCF9F2853}"/>
              </a:ext>
            </a:extLst>
          </p:cNvPr>
          <p:cNvSpPr txBox="1"/>
          <p:nvPr/>
        </p:nvSpPr>
        <p:spPr>
          <a:xfrm rot="16200000">
            <a:off x="5117096" y="5424036"/>
            <a:ext cx="1756120" cy="400110"/>
          </a:xfrm>
          <a:prstGeom prst="rect">
            <a:avLst/>
          </a:prstGeom>
          <a:noFill/>
        </p:spPr>
        <p:txBody>
          <a:bodyPr wrap="square" rtlCol="0" anchor="b" anchorCtr="0">
            <a:spAutoFit/>
          </a:bodyPr>
          <a:lstStyle/>
          <a:p>
            <a:pPr algn="ctr"/>
            <a:r>
              <a:rPr lang="en-GB" sz="2000" b="1" dirty="0">
                <a:solidFill>
                  <a:schemeClr val="bg1"/>
                </a:solidFill>
                <a:ea typeface="League Spartan" charset="0"/>
                <a:cs typeface="Poppins SemiBold" pitchFamily="2" charset="77"/>
              </a:rPr>
              <a:t>LEADERSHIP</a:t>
            </a:r>
          </a:p>
        </p:txBody>
      </p:sp>
      <p:grpSp>
        <p:nvGrpSpPr>
          <p:cNvPr id="79" name="Group 78">
            <a:extLst>
              <a:ext uri="{FF2B5EF4-FFF2-40B4-BE49-F238E27FC236}">
                <a16:creationId xmlns:a16="http://schemas.microsoft.com/office/drawing/2014/main" id="{F2225E74-FAE1-E3D0-1627-A3CD44F20396}"/>
              </a:ext>
            </a:extLst>
          </p:cNvPr>
          <p:cNvGrpSpPr/>
          <p:nvPr/>
        </p:nvGrpSpPr>
        <p:grpSpPr>
          <a:xfrm>
            <a:off x="5644536" y="3295236"/>
            <a:ext cx="925001" cy="925018"/>
            <a:chOff x="8736336" y="773976"/>
            <a:chExt cx="925001" cy="925018"/>
          </a:xfrm>
          <a:solidFill>
            <a:srgbClr val="595959"/>
          </a:solidFill>
        </p:grpSpPr>
        <p:grpSp>
          <p:nvGrpSpPr>
            <p:cNvPr id="80" name="Graphic 2">
              <a:extLst>
                <a:ext uri="{FF2B5EF4-FFF2-40B4-BE49-F238E27FC236}">
                  <a16:creationId xmlns:a16="http://schemas.microsoft.com/office/drawing/2014/main" id="{20747221-99D5-B1FC-9275-7B5B79226E52}"/>
                </a:ext>
              </a:extLst>
            </p:cNvPr>
            <p:cNvGrpSpPr/>
            <p:nvPr/>
          </p:nvGrpSpPr>
          <p:grpSpPr>
            <a:xfrm>
              <a:off x="8736336" y="773976"/>
              <a:ext cx="925001" cy="925018"/>
              <a:chOff x="8736336" y="773976"/>
              <a:chExt cx="925001" cy="925018"/>
            </a:xfrm>
            <a:grpFill/>
          </p:grpSpPr>
          <p:sp>
            <p:nvSpPr>
              <p:cNvPr id="83" name="Freeform 82">
                <a:extLst>
                  <a:ext uri="{FF2B5EF4-FFF2-40B4-BE49-F238E27FC236}">
                    <a16:creationId xmlns:a16="http://schemas.microsoft.com/office/drawing/2014/main" id="{CFB2EAC2-3F29-C9FA-FB8E-4B0DEB853EC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44B0B119-4BD3-F775-7A9B-20557F0EF20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F4B7303A-87C1-9543-2FE4-AD8C1776C9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E21C665-2D5A-ABE4-CF58-3FCEF4D06BF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CA187EB1-D7DD-3036-150F-8503153BF4FB}"/>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63B72C1-7698-CA4D-49F8-FD9B8FDA103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8DDFDD2E-0E5B-F514-9595-74999CFD35E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1" name="Freeform 80">
              <a:extLst>
                <a:ext uri="{FF2B5EF4-FFF2-40B4-BE49-F238E27FC236}">
                  <a16:creationId xmlns:a16="http://schemas.microsoft.com/office/drawing/2014/main" id="{6023B845-2CBD-8B9E-23B7-80767CFDCDB2}"/>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E93457C0-2EFA-CCAB-8B26-2CC0C69D0149}"/>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4560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05068" y="549281"/>
            <a:ext cx="4010797"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Führungskompetenz in Krisensituationen</a:t>
            </a:r>
          </a:p>
          <a:p>
            <a:endParaRPr lang="en-US" dirty="0">
              <a:solidFill>
                <a:schemeClr val="bg1"/>
              </a:solidFill>
            </a:endParaRPr>
          </a:p>
          <a:p>
            <a:pPr>
              <a:lnSpc>
                <a:spcPts val="2240"/>
              </a:lnSpc>
              <a:spcBef>
                <a:spcPts val="0"/>
              </a:spcBef>
            </a:pPr>
            <a:r>
              <a:rPr lang="en-US" sz="2200" dirty="0">
                <a:solidFill>
                  <a:schemeClr val="bg1"/>
                </a:solidFill>
              </a:rPr>
              <a:t>Krisenmanagement erfordert souveräne und schnelle Entscheidungen. Denn die üblichen Standardverhaltensmuster und -strategien reichen meist nicht aus, um eine Krise zu bewältigen.</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Vor der Krise</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Vertrauen aufbauen</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Ausbildung zur Führungskraft</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Frühwarnsysteme</a:t>
            </a:r>
          </a:p>
          <a:p>
            <a:pPr algn="l">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241805" y="2538814"/>
            <a:ext cx="3905565" cy="1157102"/>
          </a:xfrm>
        </p:spPr>
        <p:txBody>
          <a:bodyPr>
            <a:noAutofit/>
          </a:bodyPr>
          <a:lstStyle/>
          <a:p>
            <a:pPr>
              <a:lnSpc>
                <a:spcPts val="2280"/>
              </a:lnSpc>
              <a:spcBef>
                <a:spcPts val="0"/>
              </a:spcBef>
            </a:pPr>
            <a:r>
              <a:rPr lang="en-US" sz="2200" b="1" dirty="0">
                <a:solidFill>
                  <a:srgbClr val="F16924"/>
                </a:solidFill>
              </a:rPr>
              <a:t>Während der Krise</a:t>
            </a:r>
          </a:p>
          <a:p>
            <a:pPr marL="342900" indent="-342900">
              <a:lnSpc>
                <a:spcPts val="2280"/>
              </a:lnSpc>
              <a:spcBef>
                <a:spcPts val="0"/>
              </a:spcBef>
              <a:buClr>
                <a:srgbClr val="F16924"/>
              </a:buClr>
              <a:buFont typeface="Arial" panose="020B0604020202020204" pitchFamily="34" charset="0"/>
              <a:buChar char="•"/>
            </a:pPr>
            <a:r>
              <a:rPr lang="en-US" sz="2200" dirty="0"/>
              <a:t>Kommunikation</a:t>
            </a:r>
          </a:p>
          <a:p>
            <a:pPr marL="342900" indent="-342900">
              <a:lnSpc>
                <a:spcPts val="2280"/>
              </a:lnSpc>
              <a:spcBef>
                <a:spcPts val="0"/>
              </a:spcBef>
              <a:buClr>
                <a:srgbClr val="F16924"/>
              </a:buClr>
              <a:buFont typeface="Arial" panose="020B0604020202020204" pitchFamily="34" charset="0"/>
              <a:buChar char="•"/>
            </a:pPr>
            <a:r>
              <a:rPr lang="en-US" sz="2200" dirty="0"/>
              <a:t>Prioritäten</a:t>
            </a:r>
          </a:p>
          <a:p>
            <a:pPr marL="342900" indent="-342900">
              <a:lnSpc>
                <a:spcPts val="2280"/>
              </a:lnSpc>
              <a:spcBef>
                <a:spcPts val="0"/>
              </a:spcBef>
              <a:buClr>
                <a:srgbClr val="F16924"/>
              </a:buClr>
              <a:buFont typeface="Arial" panose="020B0604020202020204" pitchFamily="34" charset="0"/>
              <a:buChar char="•"/>
            </a:pPr>
            <a:r>
              <a:rPr lang="en-US" sz="2200" dirty="0"/>
              <a:t>Zivilcourage</a:t>
            </a:r>
          </a:p>
          <a:p>
            <a:pPr marL="342900" indent="-342900">
              <a:lnSpc>
                <a:spcPts val="2280"/>
              </a:lnSpc>
              <a:spcBef>
                <a:spcPts val="0"/>
              </a:spcBef>
              <a:buClr>
                <a:srgbClr val="F16924"/>
              </a:buClr>
              <a:buFont typeface="Arial" panose="020B0604020202020204" pitchFamily="34" charset="0"/>
              <a:buChar char="•"/>
            </a:pPr>
            <a:r>
              <a:rPr lang="en-US" sz="2200" dirty="0"/>
              <a:t>Orientierung</a:t>
            </a:r>
          </a:p>
          <a:p>
            <a:pPr marL="342900" indent="-342900">
              <a:lnSpc>
                <a:spcPts val="2280"/>
              </a:lnSpc>
              <a:spcBef>
                <a:spcPts val="0"/>
              </a:spcBef>
              <a:buClr>
                <a:srgbClr val="F16924"/>
              </a:buClr>
              <a:buFont typeface="Arial" panose="020B0604020202020204" pitchFamily="34" charset="0"/>
              <a:buChar char="•"/>
            </a:pPr>
            <a:r>
              <a:rPr lang="en-US" sz="2200" dirty="0" err="1"/>
              <a:t>Symbolisches</a:t>
            </a:r>
            <a:r>
              <a:rPr lang="en-US" sz="2200" dirty="0"/>
              <a:t> Management</a:t>
            </a:r>
          </a:p>
          <a:p>
            <a:pPr marL="342900" indent="-342900">
              <a:lnSpc>
                <a:spcPts val="2280"/>
              </a:lnSpc>
              <a:spcBef>
                <a:spcPts val="0"/>
              </a:spcBef>
              <a:buClr>
                <a:srgbClr val="F16924"/>
              </a:buClr>
              <a:buFont typeface="Arial" panose="020B0604020202020204" pitchFamily="34" charset="0"/>
              <a:buChar char="•"/>
            </a:pPr>
            <a:r>
              <a:rPr lang="en-US" sz="2200" dirty="0"/>
              <a:t>Wiederherstellungsszenarien</a:t>
            </a:r>
          </a:p>
          <a:p>
            <a:pPr>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308926" y="5179847"/>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Nach der Krise</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Systematisches Lernen</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Nachfolgeplanung</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Vertrauen aufbauen</a:t>
            </a:r>
          </a:p>
          <a:p>
            <a:pPr algn="l">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278314" y="182708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08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9" name="Straight Connector 238">
            <a:extLst>
              <a:ext uri="{FF2B5EF4-FFF2-40B4-BE49-F238E27FC236}">
                <a16:creationId xmlns:a16="http://schemas.microsoft.com/office/drawing/2014/main" id="{55D1B849-A361-EDCE-AAE4-2E2C0F176315}"/>
              </a:ext>
            </a:extLst>
          </p:cNvPr>
          <p:cNvCxnSpPr>
            <a:cxnSpLocks/>
          </p:cNvCxnSpPr>
          <p:nvPr/>
        </p:nvCxnSpPr>
        <p:spPr>
          <a:xfrm>
            <a:off x="4843463" y="2369453"/>
            <a:ext cx="2904096" cy="0"/>
          </a:xfrm>
          <a:prstGeom prst="line">
            <a:avLst/>
          </a:prstGeom>
          <a:ln w="28575">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38E2B4D-A3A5-766C-E0C5-A8ADDDE791A3}"/>
              </a:ext>
            </a:extLst>
          </p:cNvPr>
          <p:cNvCxnSpPr>
            <a:cxnSpLocks/>
          </p:cNvCxnSpPr>
          <p:nvPr/>
        </p:nvCxnSpPr>
        <p:spPr>
          <a:xfrm>
            <a:off x="9307586" y="4578351"/>
            <a:ext cx="0" cy="1852638"/>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a:extLst>
              <a:ext uri="{FF2B5EF4-FFF2-40B4-BE49-F238E27FC236}">
                <a16:creationId xmlns:a16="http://schemas.microsoft.com/office/drawing/2014/main" id="{79E98455-C5BE-4147-CB8E-F73BF483ABA7}"/>
              </a:ext>
            </a:extLst>
          </p:cNvPr>
          <p:cNvGrpSpPr/>
          <p:nvPr/>
        </p:nvGrpSpPr>
        <p:grpSpPr>
          <a:xfrm>
            <a:off x="6223017" y="783310"/>
            <a:ext cx="5074312" cy="4710739"/>
            <a:chOff x="5723609" y="2120541"/>
            <a:chExt cx="3842397" cy="3567090"/>
          </a:xfrm>
        </p:grpSpPr>
        <p:sp>
          <p:nvSpPr>
            <p:cNvPr id="214" name="Freeform 25">
              <a:extLst>
                <a:ext uri="{FF2B5EF4-FFF2-40B4-BE49-F238E27FC236}">
                  <a16:creationId xmlns:a16="http://schemas.microsoft.com/office/drawing/2014/main" id="{975AECD0-309F-8FB0-E0BC-39DFA22A9221}"/>
                </a:ext>
              </a:extLst>
            </p:cNvPr>
            <p:cNvSpPr>
              <a:spLocks/>
            </p:cNvSpPr>
            <p:nvPr/>
          </p:nvSpPr>
          <p:spPr bwMode="auto">
            <a:xfrm>
              <a:off x="7147044" y="212054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B41F7A"/>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16" name="Freeform 26">
              <a:extLst>
                <a:ext uri="{FF2B5EF4-FFF2-40B4-BE49-F238E27FC236}">
                  <a16:creationId xmlns:a16="http://schemas.microsoft.com/office/drawing/2014/main" id="{B1A00E6D-7C24-60E8-D207-779077230C19}"/>
                </a:ext>
              </a:extLst>
            </p:cNvPr>
            <p:cNvSpPr>
              <a:spLocks noEditPoints="1"/>
            </p:cNvSpPr>
            <p:nvPr/>
          </p:nvSpPr>
          <p:spPr bwMode="auto">
            <a:xfrm>
              <a:off x="5839232" y="213121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F1C58"/>
            </a:solidFill>
            <a:ln>
              <a:noFill/>
            </a:ln>
            <a:effectLst/>
          </p:spPr>
          <p:txBody>
            <a:bodyPr vert="horz" wrap="square" lIns="109559" tIns="54779" rIns="109559" bIns="54779" numCol="1" anchor="t" anchorCtr="0" compatLnSpc="1">
              <a:prstTxWarp prst="textNoShape">
                <a:avLst/>
              </a:prstTxWarp>
            </a:bodyPr>
            <a:lstStyle/>
            <a:p>
              <a:endParaRPr lang="en-GB" sz="1400" dirty="0">
                <a:solidFill>
                  <a:srgbClr val="7F1C58"/>
                </a:solidFill>
                <a:latin typeface="+mj-lt"/>
              </a:endParaRPr>
            </a:p>
          </p:txBody>
        </p:sp>
        <p:sp>
          <p:nvSpPr>
            <p:cNvPr id="217" name="Freeform 27">
              <a:extLst>
                <a:ext uri="{FF2B5EF4-FFF2-40B4-BE49-F238E27FC236}">
                  <a16:creationId xmlns:a16="http://schemas.microsoft.com/office/drawing/2014/main" id="{BE1F919D-8161-BB31-4741-CF92A69BA61F}"/>
                </a:ext>
              </a:extLst>
            </p:cNvPr>
            <p:cNvSpPr>
              <a:spLocks/>
            </p:cNvSpPr>
            <p:nvPr/>
          </p:nvSpPr>
          <p:spPr bwMode="auto">
            <a:xfrm>
              <a:off x="6474814" y="312888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F16924"/>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20" name="TextBox 30">
              <a:extLst>
                <a:ext uri="{FF2B5EF4-FFF2-40B4-BE49-F238E27FC236}">
                  <a16:creationId xmlns:a16="http://schemas.microsoft.com/office/drawing/2014/main" id="{075F6B6C-75EE-2B56-BFB8-6E9B36796DCB}"/>
                </a:ext>
              </a:extLst>
            </p:cNvPr>
            <p:cNvSpPr txBox="1"/>
            <p:nvPr/>
          </p:nvSpPr>
          <p:spPr>
            <a:xfrm>
              <a:off x="6802453" y="4810913"/>
              <a:ext cx="1109736" cy="349584"/>
            </a:xfrm>
            <a:prstGeom prst="rect">
              <a:avLst/>
            </a:prstGeom>
            <a:noFill/>
          </p:spPr>
          <p:txBody>
            <a:bodyPr wrap="none" rtlCol="0" anchor="t" anchorCtr="0">
              <a:spAutoFit/>
            </a:bodyPr>
            <a:lstStyle/>
            <a:p>
              <a:pPr algn="ctr"/>
              <a:r>
                <a:rPr lang="en-GB" sz="2400" dirty="0" err="1">
                  <a:solidFill>
                    <a:schemeClr val="bg1"/>
                  </a:solidFill>
                  <a:ea typeface="League Spartan" charset="0"/>
                  <a:cs typeface="Poppins" pitchFamily="2" charset="77"/>
                </a:rPr>
                <a:t>Zuversicht</a:t>
              </a:r>
              <a:endParaRPr lang="en-GB" sz="2400" dirty="0">
                <a:solidFill>
                  <a:schemeClr val="bg1"/>
                </a:solidFill>
                <a:ea typeface="League Spartan" charset="0"/>
                <a:cs typeface="Poppins" pitchFamily="2" charset="77"/>
              </a:endParaRPr>
            </a:p>
          </p:txBody>
        </p:sp>
        <p:sp>
          <p:nvSpPr>
            <p:cNvPr id="222" name="TextBox 32">
              <a:extLst>
                <a:ext uri="{FF2B5EF4-FFF2-40B4-BE49-F238E27FC236}">
                  <a16:creationId xmlns:a16="http://schemas.microsoft.com/office/drawing/2014/main" id="{78EA9368-01A1-A33D-1F37-17F1B298879C}"/>
                </a:ext>
              </a:extLst>
            </p:cNvPr>
            <p:cNvSpPr txBox="1"/>
            <p:nvPr/>
          </p:nvSpPr>
          <p:spPr>
            <a:xfrm>
              <a:off x="6067912" y="2831837"/>
              <a:ext cx="937468" cy="349584"/>
            </a:xfrm>
            <a:prstGeom prst="rect">
              <a:avLst/>
            </a:prstGeom>
            <a:noFill/>
          </p:spPr>
          <p:txBody>
            <a:bodyPr wrap="none" rtlCol="0" anchor="t" anchorCtr="0">
              <a:spAutoFit/>
            </a:bodyPr>
            <a:lstStyle/>
            <a:p>
              <a:pPr algn="ctr"/>
              <a:r>
                <a:rPr lang="en-GB" sz="2400" dirty="0">
                  <a:solidFill>
                    <a:schemeClr val="bg1"/>
                  </a:solidFill>
                  <a:ea typeface="League Spartan" charset="0"/>
                  <a:cs typeface="Poppins" pitchFamily="2" charset="77"/>
                </a:rPr>
                <a:t>Integrität</a:t>
              </a:r>
            </a:p>
          </p:txBody>
        </p:sp>
        <p:sp>
          <p:nvSpPr>
            <p:cNvPr id="223" name="TextBox 30">
              <a:extLst>
                <a:ext uri="{FF2B5EF4-FFF2-40B4-BE49-F238E27FC236}">
                  <a16:creationId xmlns:a16="http://schemas.microsoft.com/office/drawing/2014/main" id="{1EB8FFD5-3C97-6D9E-14E5-A53DC97D104D}"/>
                </a:ext>
              </a:extLst>
            </p:cNvPr>
            <p:cNvSpPr txBox="1"/>
            <p:nvPr/>
          </p:nvSpPr>
          <p:spPr>
            <a:xfrm>
              <a:off x="8306238" y="2972024"/>
              <a:ext cx="1082518" cy="349584"/>
            </a:xfrm>
            <a:prstGeom prst="rect">
              <a:avLst/>
            </a:prstGeom>
            <a:noFill/>
          </p:spPr>
          <p:txBody>
            <a:bodyPr wrap="square" rtlCol="0" anchor="t" anchorCtr="0">
              <a:spAutoFit/>
            </a:bodyPr>
            <a:lstStyle/>
            <a:p>
              <a:pPr algn="ctr"/>
              <a:r>
                <a:rPr lang="en-GB" sz="2400" b="1" dirty="0">
                  <a:solidFill>
                    <a:schemeClr val="bg1"/>
                  </a:solidFill>
                  <a:latin typeface="+mj-lt"/>
                  <a:ea typeface="League Spartan" charset="0"/>
                  <a:cs typeface="Poppins" pitchFamily="2" charset="77"/>
                </a:rPr>
                <a:t>Vertrauen</a:t>
              </a:r>
            </a:p>
          </p:txBody>
        </p:sp>
        <p:sp>
          <p:nvSpPr>
            <p:cNvPr id="224" name="Text Placeholder 23">
              <a:extLst>
                <a:ext uri="{FF2B5EF4-FFF2-40B4-BE49-F238E27FC236}">
                  <a16:creationId xmlns:a16="http://schemas.microsoft.com/office/drawing/2014/main" id="{EE15E1E8-6D95-7C6B-0E97-0CE04F4FAB4C}"/>
                </a:ext>
              </a:extLst>
            </p:cNvPr>
            <p:cNvSpPr txBox="1">
              <a:spLocks/>
            </p:cNvSpPr>
            <p:nvPr/>
          </p:nvSpPr>
          <p:spPr>
            <a:xfrm>
              <a:off x="8243168" y="2409159"/>
              <a:ext cx="1145587" cy="60605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01</a:t>
              </a:r>
            </a:p>
          </p:txBody>
        </p:sp>
        <p:sp>
          <p:nvSpPr>
            <p:cNvPr id="225" name="Text Placeholder 23">
              <a:extLst>
                <a:ext uri="{FF2B5EF4-FFF2-40B4-BE49-F238E27FC236}">
                  <a16:creationId xmlns:a16="http://schemas.microsoft.com/office/drawing/2014/main" id="{04AAA269-65C3-1721-1B31-E444E9496841}"/>
                </a:ext>
              </a:extLst>
            </p:cNvPr>
            <p:cNvSpPr txBox="1">
              <a:spLocks/>
            </p:cNvSpPr>
            <p:nvPr/>
          </p:nvSpPr>
          <p:spPr>
            <a:xfrm>
              <a:off x="7833569" y="4708555"/>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02</a:t>
              </a:r>
            </a:p>
          </p:txBody>
        </p:sp>
        <p:sp>
          <p:nvSpPr>
            <p:cNvPr id="226" name="Text Placeholder 23">
              <a:extLst>
                <a:ext uri="{FF2B5EF4-FFF2-40B4-BE49-F238E27FC236}">
                  <a16:creationId xmlns:a16="http://schemas.microsoft.com/office/drawing/2014/main" id="{6B8E3B7A-5139-4DFC-3D3F-9E93B9875A34}"/>
                </a:ext>
              </a:extLst>
            </p:cNvPr>
            <p:cNvSpPr txBox="1">
              <a:spLocks/>
            </p:cNvSpPr>
            <p:nvPr/>
          </p:nvSpPr>
          <p:spPr>
            <a:xfrm>
              <a:off x="5723609" y="3315218"/>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03</a:t>
              </a:r>
            </a:p>
          </p:txBody>
        </p:sp>
        <p:cxnSp>
          <p:nvCxnSpPr>
            <p:cNvPr id="228" name="Straight Connector 227">
              <a:extLst>
                <a:ext uri="{FF2B5EF4-FFF2-40B4-BE49-F238E27FC236}">
                  <a16:creationId xmlns:a16="http://schemas.microsoft.com/office/drawing/2014/main" id="{05DB572C-C7C1-8520-7248-1AEB897C8069}"/>
                </a:ext>
              </a:extLst>
            </p:cNvPr>
            <p:cNvCxnSpPr>
              <a:cxnSpLocks/>
            </p:cNvCxnSpPr>
            <p:nvPr/>
          </p:nvCxnSpPr>
          <p:spPr>
            <a:xfrm>
              <a:off x="8337612" y="2928833"/>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86B69-B7CB-91C3-ECBC-F549C1FAFE52}"/>
                </a:ext>
              </a:extLst>
            </p:cNvPr>
            <p:cNvCxnSpPr>
              <a:cxnSpLocks/>
            </p:cNvCxnSpPr>
            <p:nvPr/>
          </p:nvCxnSpPr>
          <p:spPr>
            <a:xfrm>
              <a:off x="8048503" y="4647114"/>
              <a:ext cx="0" cy="10405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7DDF3B5-98EC-E298-F8BB-71CDD8B9D12B}"/>
                </a:ext>
              </a:extLst>
            </p:cNvPr>
            <p:cNvCxnSpPr>
              <a:cxnSpLocks/>
            </p:cNvCxnSpPr>
            <p:nvPr/>
          </p:nvCxnSpPr>
          <p:spPr>
            <a:xfrm>
              <a:off x="5839232" y="3323067"/>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36" name="Oval 235">
            <a:extLst>
              <a:ext uri="{FF2B5EF4-FFF2-40B4-BE49-F238E27FC236}">
                <a16:creationId xmlns:a16="http://schemas.microsoft.com/office/drawing/2014/main" id="{4931CE26-D356-6A6D-9999-9A42103EE576}"/>
              </a:ext>
            </a:extLst>
          </p:cNvPr>
          <p:cNvSpPr/>
          <p:nvPr/>
        </p:nvSpPr>
        <p:spPr>
          <a:xfrm>
            <a:off x="7844866" y="1913973"/>
            <a:ext cx="2229013" cy="2229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44690" y="966217"/>
            <a:ext cx="3526480" cy="41481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Leadership </a:t>
            </a:r>
            <a:r>
              <a:rPr lang="en-US" dirty="0" err="1">
                <a:solidFill>
                  <a:schemeClr val="bg1"/>
                </a:solidFill>
              </a:rPr>
              <a:t>durch</a:t>
            </a:r>
            <a:r>
              <a:rPr lang="en-US" dirty="0">
                <a:solidFill>
                  <a:schemeClr val="bg1"/>
                </a:solidFill>
              </a:rPr>
              <a:t> Charisma</a:t>
            </a:r>
            <a:endParaRPr lang="en-US" sz="4000" dirty="0">
              <a:solidFill>
                <a:schemeClr val="bg1"/>
              </a:solidFill>
            </a:endParaRPr>
          </a:p>
          <a:p>
            <a:endParaRPr lang="en-US" sz="4000" dirty="0">
              <a:solidFill>
                <a:schemeClr val="bg1"/>
              </a:solidFill>
            </a:endParaRPr>
          </a:p>
          <a:p>
            <a:pPr>
              <a:lnSpc>
                <a:spcPts val="2240"/>
              </a:lnSpc>
              <a:spcBef>
                <a:spcPts val="0"/>
              </a:spcBef>
            </a:pPr>
            <a:r>
              <a:rPr lang="en-US" sz="2400" dirty="0">
                <a:solidFill>
                  <a:schemeClr val="bg1"/>
                </a:solidFill>
              </a:rPr>
              <a:t>Charisma ist besonders in der Unternehmensführung notwendig, wenn Unsicherheit, Wandel, Krisen, Herausforderungen (oder auch außergewöhnliche Chancen) bevorstehen.</a:t>
            </a:r>
          </a:p>
          <a:p>
            <a:r>
              <a:rPr lang="en-US"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5" name="TextBox 28">
            <a:extLst>
              <a:ext uri="{FF2B5EF4-FFF2-40B4-BE49-F238E27FC236}">
                <a16:creationId xmlns:a16="http://schemas.microsoft.com/office/drawing/2014/main" id="{480F0358-6C5F-83BB-0059-1907FC714629}"/>
              </a:ext>
            </a:extLst>
          </p:cNvPr>
          <p:cNvSpPr txBox="1"/>
          <p:nvPr/>
        </p:nvSpPr>
        <p:spPr>
          <a:xfrm>
            <a:off x="7781789" y="2609419"/>
            <a:ext cx="2355165" cy="861774"/>
          </a:xfrm>
          <a:prstGeom prst="rect">
            <a:avLst/>
          </a:prstGeom>
          <a:noFill/>
        </p:spPr>
        <p:txBody>
          <a:bodyPr wrap="square" rtlCol="0" anchor="t" anchorCtr="0">
            <a:spAutoFit/>
          </a:bodyPr>
          <a:lstStyle/>
          <a:p>
            <a:pPr algn="ctr">
              <a:lnSpc>
                <a:spcPts val="2960"/>
              </a:lnSpc>
            </a:pPr>
            <a:r>
              <a:rPr lang="en-GB" sz="2800" dirty="0" err="1">
                <a:solidFill>
                  <a:srgbClr val="595959"/>
                </a:solidFill>
                <a:ea typeface="League Spartan" charset="0"/>
                <a:cs typeface="Poppins" pitchFamily="2" charset="77"/>
              </a:rPr>
              <a:t>Quellen</a:t>
            </a:r>
            <a:r>
              <a:rPr lang="en-GB" sz="2800" dirty="0">
                <a:solidFill>
                  <a:srgbClr val="595959"/>
                </a:solidFill>
                <a:ea typeface="League Spartan" charset="0"/>
                <a:cs typeface="Poppins" pitchFamily="2" charset="77"/>
              </a:rPr>
              <a:t> von Charisma</a:t>
            </a:r>
          </a:p>
        </p:txBody>
      </p:sp>
      <p:sp>
        <p:nvSpPr>
          <p:cNvPr id="243" name="Subtitle 2">
            <a:extLst>
              <a:ext uri="{FF2B5EF4-FFF2-40B4-BE49-F238E27FC236}">
                <a16:creationId xmlns:a16="http://schemas.microsoft.com/office/drawing/2014/main" id="{7959C6DA-52C6-1633-E5EF-57CD84AF4B2E}"/>
              </a:ext>
            </a:extLst>
          </p:cNvPr>
          <p:cNvSpPr txBox="1">
            <a:spLocks/>
          </p:cNvSpPr>
          <p:nvPr/>
        </p:nvSpPr>
        <p:spPr>
          <a:xfrm>
            <a:off x="9441838" y="5546059"/>
            <a:ext cx="1979393" cy="8849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Hoffnung</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Fitness</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Kompetenz</a:t>
            </a:r>
          </a:p>
        </p:txBody>
      </p:sp>
      <p:sp>
        <p:nvSpPr>
          <p:cNvPr id="244" name="Subtitle 2">
            <a:extLst>
              <a:ext uri="{FF2B5EF4-FFF2-40B4-BE49-F238E27FC236}">
                <a16:creationId xmlns:a16="http://schemas.microsoft.com/office/drawing/2014/main" id="{54A423AD-32E5-B611-3FBB-464519FB1B74}"/>
              </a:ext>
            </a:extLst>
          </p:cNvPr>
          <p:cNvSpPr txBox="1">
            <a:spLocks/>
          </p:cNvSpPr>
          <p:nvPr/>
        </p:nvSpPr>
        <p:spPr>
          <a:xfrm>
            <a:off x="4650373" y="1467279"/>
            <a:ext cx="2200326"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Ehrlichkeit</a:t>
            </a:r>
          </a:p>
          <a:p>
            <a:pPr marL="182563" indent="-182563" algn="l">
              <a:lnSpc>
                <a:spcPts val="2200"/>
              </a:lnSpc>
              <a:spcBef>
                <a:spcPts val="0"/>
              </a:spcBef>
              <a:buClr>
                <a:srgbClr val="7F1C58"/>
              </a:buClr>
              <a:buFont typeface="Arial" panose="020B0604020202020204" pitchFamily="34" charset="0"/>
              <a:buChar char="•"/>
            </a:pPr>
            <a:r>
              <a:rPr lang="en-GB" sz="2000" dirty="0" err="1">
                <a:solidFill>
                  <a:srgbClr val="595959"/>
                </a:solidFill>
                <a:latin typeface="+mn-lt"/>
                <a:ea typeface="Lato Light" panose="020F0502020204030203" pitchFamily="34" charset="0"/>
                <a:cs typeface="Mukta ExtraLight" panose="020B0000000000000000" pitchFamily="34" charset="77"/>
              </a:rPr>
              <a:t>Prinzipien</a:t>
            </a:r>
            <a:endParaRPr lang="en-GB" sz="2000" dirty="0">
              <a:solidFill>
                <a:srgbClr val="595959"/>
              </a:solidFill>
              <a:latin typeface="+mn-lt"/>
              <a:ea typeface="Lato Light" panose="020F0502020204030203" pitchFamily="34" charset="0"/>
              <a:cs typeface="Mukta ExtraLight" panose="020B0000000000000000" pitchFamily="34" charset="77"/>
            </a:endParaRPr>
          </a:p>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Humanismus</a:t>
            </a:r>
          </a:p>
        </p:txBody>
      </p:sp>
    </p:spTree>
    <p:extLst>
      <p:ext uri="{BB962C8B-B14F-4D97-AF65-F5344CB8AC3E}">
        <p14:creationId xmlns:p14="http://schemas.microsoft.com/office/powerpoint/2010/main" val="71452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36183" y="1214448"/>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53985" y="1950363"/>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p:cNvCxnSpPr>
          <p:nvPr/>
        </p:nvCxnSpPr>
        <p:spPr>
          <a:xfrm>
            <a:off x="5975194" y="313425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897998" y="4084915"/>
            <a:ext cx="257111" cy="58701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78091" y="5242531"/>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921814" y="157878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54173" y="1817753"/>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40807" y="2325701"/>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88901" y="2373838"/>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68511" y="3012757"/>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5006525" y="5040237"/>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746017" y="3930330"/>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93C5D79B-A3D5-FE9E-6C85-E84682B826DC}"/>
              </a:ext>
            </a:extLst>
          </p:cNvPr>
          <p:cNvGrpSpPr/>
          <p:nvPr/>
        </p:nvGrpSpPr>
        <p:grpSpPr>
          <a:xfrm>
            <a:off x="5850653" y="1391096"/>
            <a:ext cx="6106488" cy="1099386"/>
            <a:chOff x="1416598" y="716055"/>
            <a:chExt cx="5803153" cy="1099386"/>
          </a:xfrm>
        </p:grpSpPr>
        <p:sp>
          <p:nvSpPr>
            <p:cNvPr id="38" name="Rounded Rectangle 37">
              <a:extLst>
                <a:ext uri="{FF2B5EF4-FFF2-40B4-BE49-F238E27FC236}">
                  <a16:creationId xmlns:a16="http://schemas.microsoft.com/office/drawing/2014/main" id="{70231608-E29F-49E6-6116-44D8BDC095C3}"/>
                </a:ext>
              </a:extLst>
            </p:cNvPr>
            <p:cNvSpPr/>
            <p:nvPr/>
          </p:nvSpPr>
          <p:spPr>
            <a:xfrm>
              <a:off x="1790269" y="716055"/>
              <a:ext cx="5429482" cy="96071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49">
              <a:extLst>
                <a:ext uri="{FF2B5EF4-FFF2-40B4-BE49-F238E27FC236}">
                  <a16:creationId xmlns:a16="http://schemas.microsoft.com/office/drawing/2014/main" id="{15F92187-0CE2-FB92-A81A-E4EC5A502769}"/>
                </a:ext>
              </a:extLst>
            </p:cNvPr>
            <p:cNvSpPr txBox="1"/>
            <p:nvPr/>
          </p:nvSpPr>
          <p:spPr>
            <a:xfrm>
              <a:off x="2262037" y="796572"/>
              <a:ext cx="4793090" cy="1018869"/>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Versprechen Sie nur Dinge, die Sie auch halten können. Machen Sie deutlich, was Sie wissen und was nicht. In einer Krise fährt jeder nur auf Sicht.</a:t>
              </a:r>
            </a:p>
            <a:p>
              <a:pPr>
                <a:lnSpc>
                  <a:spcPts val="1800"/>
                </a:lnSpc>
                <a:defRPr/>
              </a:pPr>
              <a:endParaRPr lang="en-GB" sz="1600" dirty="0">
                <a:solidFill>
                  <a:schemeClr val="bg1"/>
                </a:solidFill>
                <a:ea typeface="Lato Light" panose="020F0502020204030203" pitchFamily="34" charset="0"/>
                <a:cs typeface="Poppins" pitchFamily="2" charset="77"/>
              </a:endParaRPr>
            </a:p>
          </p:txBody>
        </p:sp>
        <p:grpSp>
          <p:nvGrpSpPr>
            <p:cNvPr id="40" name="Graphic 8">
              <a:extLst>
                <a:ext uri="{FF2B5EF4-FFF2-40B4-BE49-F238E27FC236}">
                  <a16:creationId xmlns:a16="http://schemas.microsoft.com/office/drawing/2014/main" id="{B721E3AF-E02E-0879-3366-900C18602E92}"/>
                </a:ext>
              </a:extLst>
            </p:cNvPr>
            <p:cNvGrpSpPr/>
            <p:nvPr/>
          </p:nvGrpSpPr>
          <p:grpSpPr>
            <a:xfrm>
              <a:off x="1416598" y="919839"/>
              <a:ext cx="701992" cy="701724"/>
              <a:chOff x="4817897" y="694433"/>
              <a:chExt cx="1446392" cy="1445841"/>
            </a:xfrm>
          </p:grpSpPr>
          <p:sp>
            <p:nvSpPr>
              <p:cNvPr id="42" name="Freeform 41">
                <a:extLst>
                  <a:ext uri="{FF2B5EF4-FFF2-40B4-BE49-F238E27FC236}">
                    <a16:creationId xmlns:a16="http://schemas.microsoft.com/office/drawing/2014/main" id="{A4927879-73B5-97CA-A3E7-DB9224EC780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12CA2BD1-9288-06DC-D0A3-81CE19AFB78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1" name="TextBox 40">
              <a:extLst>
                <a:ext uri="{FF2B5EF4-FFF2-40B4-BE49-F238E27FC236}">
                  <a16:creationId xmlns:a16="http://schemas.microsoft.com/office/drawing/2014/main" id="{19246679-B828-DC76-2A0B-1AAF5B9C84B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8" name="Group 17">
            <a:extLst>
              <a:ext uri="{FF2B5EF4-FFF2-40B4-BE49-F238E27FC236}">
                <a16:creationId xmlns:a16="http://schemas.microsoft.com/office/drawing/2014/main" id="{D0052DA2-479C-FF60-88DB-7F140B1DCF4C}"/>
              </a:ext>
            </a:extLst>
          </p:cNvPr>
          <p:cNvGrpSpPr/>
          <p:nvPr/>
        </p:nvGrpSpPr>
        <p:grpSpPr>
          <a:xfrm>
            <a:off x="6557879" y="2413207"/>
            <a:ext cx="5399262" cy="1711366"/>
            <a:chOff x="1416598" y="631580"/>
            <a:chExt cx="5399262" cy="1711366"/>
          </a:xfrm>
        </p:grpSpPr>
        <p:sp>
          <p:nvSpPr>
            <p:cNvPr id="26" name="Rounded Rectangle 25">
              <a:extLst>
                <a:ext uri="{FF2B5EF4-FFF2-40B4-BE49-F238E27FC236}">
                  <a16:creationId xmlns:a16="http://schemas.microsoft.com/office/drawing/2014/main" id="{208FCF1E-2BA2-0198-13F5-408E1753664C}"/>
                </a:ext>
              </a:extLst>
            </p:cNvPr>
            <p:cNvSpPr/>
            <p:nvPr/>
          </p:nvSpPr>
          <p:spPr>
            <a:xfrm>
              <a:off x="1790269" y="664971"/>
              <a:ext cx="5025591" cy="145809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49">
              <a:extLst>
                <a:ext uri="{FF2B5EF4-FFF2-40B4-BE49-F238E27FC236}">
                  <a16:creationId xmlns:a16="http://schemas.microsoft.com/office/drawing/2014/main" id="{8166D4AD-6C63-AB7F-A1ED-46457B50E8E6}"/>
                </a:ext>
              </a:extLst>
            </p:cNvPr>
            <p:cNvSpPr txBox="1"/>
            <p:nvPr/>
          </p:nvSpPr>
          <p:spPr>
            <a:xfrm>
              <a:off x="2262036" y="631580"/>
              <a:ext cx="4553824" cy="1711366"/>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Denken Sie in Szenarien. Wenn es um die Zukunft geht, skizzieren Sie mögliche Szenarien und erklären Sie, wie Sie und das Unternehmen darauf reagieren könnten. Machen Sie auch deutlich, was dies für die Mitarbeiter:innen bedeuten würde. </a:t>
              </a:r>
              <a:r>
                <a:rPr lang="en-GB" sz="1600" dirty="0" err="1">
                  <a:solidFill>
                    <a:schemeClr val="bg1"/>
                  </a:solidFill>
                  <a:ea typeface="Lato Light" panose="020F0502020204030203" pitchFamily="34" charset="0"/>
                  <a:cs typeface="Poppins" pitchFamily="2" charset="77"/>
                </a:rPr>
                <a:t>Spielen</a:t>
              </a:r>
              <a:r>
                <a:rPr lang="en-GB" sz="1600" dirty="0">
                  <a:solidFill>
                    <a:schemeClr val="bg1"/>
                  </a:solidFill>
                  <a:ea typeface="Lato Light" panose="020F0502020204030203" pitchFamily="34" charset="0"/>
                  <a:cs typeface="Poppins" pitchFamily="2" charset="77"/>
                </a:rPr>
                <a:t> Sie dies nicht herunter.</a:t>
              </a:r>
            </a:p>
            <a:p>
              <a:pPr>
                <a:lnSpc>
                  <a:spcPts val="1800"/>
                </a:lnSpc>
                <a:defRPr/>
              </a:pPr>
              <a:endParaRPr lang="en-GB" sz="1600" dirty="0">
                <a:solidFill>
                  <a:schemeClr val="bg1"/>
                </a:solidFill>
                <a:ea typeface="Lato Light" panose="020F0502020204030203" pitchFamily="34" charset="0"/>
                <a:cs typeface="Poppins" pitchFamily="2" charset="77"/>
              </a:endParaRPr>
            </a:p>
          </p:txBody>
        </p:sp>
        <p:grpSp>
          <p:nvGrpSpPr>
            <p:cNvPr id="28" name="Graphic 8">
              <a:extLst>
                <a:ext uri="{FF2B5EF4-FFF2-40B4-BE49-F238E27FC236}">
                  <a16:creationId xmlns:a16="http://schemas.microsoft.com/office/drawing/2014/main" id="{26291F35-A553-05E0-2AB0-FE06462FF33F}"/>
                </a:ext>
              </a:extLst>
            </p:cNvPr>
            <p:cNvGrpSpPr/>
            <p:nvPr/>
          </p:nvGrpSpPr>
          <p:grpSpPr>
            <a:xfrm>
              <a:off x="1416598" y="919839"/>
              <a:ext cx="701992" cy="701724"/>
              <a:chOff x="4817897" y="694433"/>
              <a:chExt cx="1446392" cy="1445841"/>
            </a:xfrm>
          </p:grpSpPr>
          <p:sp>
            <p:nvSpPr>
              <p:cNvPr id="30" name="Freeform 29">
                <a:extLst>
                  <a:ext uri="{FF2B5EF4-FFF2-40B4-BE49-F238E27FC236}">
                    <a16:creationId xmlns:a16="http://schemas.microsoft.com/office/drawing/2014/main" id="{29110C42-8FF2-9681-2A9F-D158502C2AC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C211AF4-DF15-E821-4CBA-2B4F9677DD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96402AF-6733-D7E3-C5AB-9AE126C3B1F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9" name="Group 18">
            <a:extLst>
              <a:ext uri="{FF2B5EF4-FFF2-40B4-BE49-F238E27FC236}">
                <a16:creationId xmlns:a16="http://schemas.microsoft.com/office/drawing/2014/main" id="{828DD81B-6116-4BD7-1447-B8D47B6BA0A1}"/>
              </a:ext>
            </a:extLst>
          </p:cNvPr>
          <p:cNvGrpSpPr/>
          <p:nvPr/>
        </p:nvGrpSpPr>
        <p:grpSpPr>
          <a:xfrm>
            <a:off x="5136183" y="5540892"/>
            <a:ext cx="5480805" cy="852305"/>
            <a:chOff x="1416598" y="919839"/>
            <a:chExt cx="5480805" cy="852305"/>
          </a:xfrm>
        </p:grpSpPr>
        <p:sp>
          <p:nvSpPr>
            <p:cNvPr id="20" name="Rounded Rectangle 19">
              <a:extLst>
                <a:ext uri="{FF2B5EF4-FFF2-40B4-BE49-F238E27FC236}">
                  <a16:creationId xmlns:a16="http://schemas.microsoft.com/office/drawing/2014/main" id="{CD400B13-7CD0-914E-C64C-3D1B156E60CB}"/>
                </a:ext>
              </a:extLst>
            </p:cNvPr>
            <p:cNvSpPr/>
            <p:nvPr/>
          </p:nvSpPr>
          <p:spPr>
            <a:xfrm>
              <a:off x="1790269" y="960814"/>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9">
              <a:extLst>
                <a:ext uri="{FF2B5EF4-FFF2-40B4-BE49-F238E27FC236}">
                  <a16:creationId xmlns:a16="http://schemas.microsoft.com/office/drawing/2014/main" id="{317B6557-FABA-0AFE-B065-77FB00EB38FD}"/>
                </a:ext>
              </a:extLst>
            </p:cNvPr>
            <p:cNvSpPr txBox="1"/>
            <p:nvPr/>
          </p:nvSpPr>
          <p:spPr>
            <a:xfrm>
              <a:off x="2279677" y="971784"/>
              <a:ext cx="4351238" cy="788036"/>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Bleiben Sie optimistisch. Versuchen Sie, der Fels in der Brandung zu sein. </a:t>
              </a:r>
              <a:r>
                <a:rPr lang="en-GB" sz="1600" dirty="0" err="1">
                  <a:solidFill>
                    <a:schemeClr val="bg1"/>
                  </a:solidFill>
                  <a:ea typeface="Lato Light" panose="020F0502020204030203" pitchFamily="34" charset="0"/>
                  <a:cs typeface="Poppins" pitchFamily="2" charset="77"/>
                </a:rPr>
                <a:t>Seien</a:t>
              </a:r>
              <a:r>
                <a:rPr lang="en-GB" sz="1600" dirty="0">
                  <a:solidFill>
                    <a:schemeClr val="bg1"/>
                  </a:solidFill>
                  <a:ea typeface="Lato Light" panose="020F0502020204030203" pitchFamily="34" charset="0"/>
                  <a:cs typeface="Poppins" pitchFamily="2" charset="77"/>
                </a:rPr>
                <a:t> Sie </a:t>
              </a:r>
              <a:r>
                <a:rPr lang="en-GB" sz="1600" dirty="0" err="1">
                  <a:solidFill>
                    <a:schemeClr val="bg1"/>
                  </a:solidFill>
                  <a:ea typeface="Lato Light" panose="020F0502020204030203" pitchFamily="34" charset="0"/>
                  <a:cs typeface="Poppins" pitchFamily="2" charset="77"/>
                </a:rPr>
                <a:t>aber</a:t>
              </a:r>
              <a:r>
                <a:rPr lang="en-GB" sz="1600" dirty="0">
                  <a:solidFill>
                    <a:schemeClr val="bg1"/>
                  </a:solidFill>
                  <a:ea typeface="Lato Light" panose="020F0502020204030203" pitchFamily="34" charset="0"/>
                  <a:cs typeface="Poppins" pitchFamily="2" charset="77"/>
                </a:rPr>
                <a:t> vor </a:t>
              </a:r>
              <a:r>
                <a:rPr lang="en-GB" sz="1600" dirty="0" err="1">
                  <a:solidFill>
                    <a:schemeClr val="bg1"/>
                  </a:solidFill>
                  <a:ea typeface="Lato Light" panose="020F0502020204030203" pitchFamily="34" charset="0"/>
                  <a:cs typeface="Poppins" pitchFamily="2" charset="77"/>
                </a:rPr>
                <a:t>allem</a:t>
              </a:r>
              <a:r>
                <a:rPr lang="en-GB" sz="1600" dirty="0">
                  <a:solidFill>
                    <a:schemeClr val="bg1"/>
                  </a:solidFill>
                  <a:ea typeface="Lato Light" panose="020F0502020204030203" pitchFamily="34" charset="0"/>
                  <a:cs typeface="Poppins" pitchFamily="2" charset="77"/>
                </a:rPr>
                <a:t> </a:t>
              </a:r>
              <a:r>
                <a:rPr lang="en-GB" sz="1600" dirty="0" err="1">
                  <a:solidFill>
                    <a:schemeClr val="bg1"/>
                  </a:solidFill>
                  <a:ea typeface="Lato Light" panose="020F0502020204030203" pitchFamily="34" charset="0"/>
                  <a:cs typeface="Poppins" pitchFamily="2" charset="77"/>
                </a:rPr>
                <a:t>realistisch</a:t>
              </a:r>
              <a:r>
                <a:rPr lang="en-GB" sz="1600" dirty="0">
                  <a:solidFill>
                    <a:schemeClr val="bg1"/>
                  </a:solidFill>
                  <a:ea typeface="Lato Light" panose="020F0502020204030203" pitchFamily="34" charset="0"/>
                  <a:cs typeface="Poppins" pitchFamily="2" charset="77"/>
                </a:rPr>
                <a:t>!</a:t>
              </a:r>
            </a:p>
          </p:txBody>
        </p:sp>
        <p:grpSp>
          <p:nvGrpSpPr>
            <p:cNvPr id="22" name="Graphic 8">
              <a:extLst>
                <a:ext uri="{FF2B5EF4-FFF2-40B4-BE49-F238E27FC236}">
                  <a16:creationId xmlns:a16="http://schemas.microsoft.com/office/drawing/2014/main" id="{4334B708-2BEB-87B8-9CD0-594E09BA30DC}"/>
                </a:ext>
              </a:extLst>
            </p:cNvPr>
            <p:cNvGrpSpPr/>
            <p:nvPr/>
          </p:nvGrpSpPr>
          <p:grpSpPr>
            <a:xfrm>
              <a:off x="1416598" y="919839"/>
              <a:ext cx="701992" cy="701724"/>
              <a:chOff x="4817897" y="694433"/>
              <a:chExt cx="1446392" cy="1445841"/>
            </a:xfrm>
          </p:grpSpPr>
          <p:sp>
            <p:nvSpPr>
              <p:cNvPr id="24" name="Freeform 23">
                <a:extLst>
                  <a:ext uri="{FF2B5EF4-FFF2-40B4-BE49-F238E27FC236}">
                    <a16:creationId xmlns:a16="http://schemas.microsoft.com/office/drawing/2014/main" id="{771B3283-EA1A-01F2-6AC9-3599C99A19A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A8A5D2A5-2055-4F86-A2B5-95349C60885E}"/>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5E3F5925-8B0B-1D16-8DDD-8D9FB268D70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36102" y="430173"/>
            <a:ext cx="4164742" cy="5633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5 wichtige Tipps für das Führen in der Krise</a:t>
            </a:r>
          </a:p>
          <a:p>
            <a:endParaRPr lang="en-US" dirty="0">
              <a:solidFill>
                <a:schemeClr val="bg1"/>
              </a:solidFill>
            </a:endParaRPr>
          </a:p>
          <a:p>
            <a:pPr>
              <a:lnSpc>
                <a:spcPts val="2220"/>
              </a:lnSpc>
              <a:spcBef>
                <a:spcPts val="0"/>
              </a:spcBef>
            </a:pPr>
            <a:r>
              <a:rPr lang="en-US" sz="2200"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36183" y="492823"/>
            <a:ext cx="5545447" cy="932083"/>
            <a:chOff x="1416598" y="689480"/>
            <a:chExt cx="5545447" cy="932083"/>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854911" y="689480"/>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344319" y="778969"/>
              <a:ext cx="4553084" cy="553998"/>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Haben Sie den Mut zu sagen, was wirklich los ist. </a:t>
              </a:r>
              <a:r>
                <a:rPr lang="en-GB" sz="1600" dirty="0" err="1">
                  <a:solidFill>
                    <a:schemeClr val="bg1"/>
                  </a:solidFill>
                  <a:ea typeface="Lato Light" panose="020F0502020204030203" pitchFamily="34" charset="0"/>
                  <a:cs typeface="Poppins" pitchFamily="2" charset="77"/>
                </a:rPr>
                <a:t>Schaffen</a:t>
              </a:r>
              <a:r>
                <a:rPr lang="en-GB" sz="1600" dirty="0">
                  <a:solidFill>
                    <a:schemeClr val="bg1"/>
                  </a:solidFill>
                  <a:ea typeface="Lato Light" panose="020F0502020204030203" pitchFamily="34" charset="0"/>
                  <a:cs typeface="Poppins" pitchFamily="2" charset="77"/>
                </a:rPr>
                <a:t> Sie </a:t>
              </a:r>
              <a:r>
                <a:rPr lang="en-GB" sz="1600" dirty="0" err="1">
                  <a:solidFill>
                    <a:schemeClr val="bg1"/>
                  </a:solidFill>
                  <a:ea typeface="Lato Light" panose="020F0502020204030203" pitchFamily="34" charset="0"/>
                  <a:cs typeface="Poppins" pitchFamily="2" charset="77"/>
                </a:rPr>
                <a:t>Transparenz</a:t>
              </a:r>
              <a:r>
                <a:rPr lang="en-GB" sz="1600" dirty="0">
                  <a:solidFill>
                    <a:schemeClr val="bg1"/>
                  </a:solidFill>
                  <a:ea typeface="Lato Light" panose="020F0502020204030203" pitchFamily="34" charset="0"/>
                  <a:cs typeface="Poppins" pitchFamily="2" charset="77"/>
                </a:rPr>
                <a:t>!</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209" name="Group 208">
            <a:extLst>
              <a:ext uri="{FF2B5EF4-FFF2-40B4-BE49-F238E27FC236}">
                <a16:creationId xmlns:a16="http://schemas.microsoft.com/office/drawing/2014/main" id="{9F3EE3BB-7245-07A5-A397-3510AF879B27}"/>
              </a:ext>
            </a:extLst>
          </p:cNvPr>
          <p:cNvGrpSpPr/>
          <p:nvPr/>
        </p:nvGrpSpPr>
        <p:grpSpPr>
          <a:xfrm>
            <a:off x="5850653" y="4008266"/>
            <a:ext cx="5905245" cy="1747488"/>
            <a:chOff x="1416598" y="559686"/>
            <a:chExt cx="5905245" cy="1752177"/>
          </a:xfrm>
        </p:grpSpPr>
        <p:sp>
          <p:nvSpPr>
            <p:cNvPr id="210" name="Rounded Rectangle 209">
              <a:extLst>
                <a:ext uri="{FF2B5EF4-FFF2-40B4-BE49-F238E27FC236}">
                  <a16:creationId xmlns:a16="http://schemas.microsoft.com/office/drawing/2014/main" id="{BF7EC727-236C-F814-1647-098B43E3B9DF}"/>
                </a:ext>
              </a:extLst>
            </p:cNvPr>
            <p:cNvSpPr/>
            <p:nvPr/>
          </p:nvSpPr>
          <p:spPr>
            <a:xfrm>
              <a:off x="1825569" y="559686"/>
              <a:ext cx="5496274" cy="1520302"/>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9">
              <a:extLst>
                <a:ext uri="{FF2B5EF4-FFF2-40B4-BE49-F238E27FC236}">
                  <a16:creationId xmlns:a16="http://schemas.microsoft.com/office/drawing/2014/main" id="{EA68ABA7-EE54-A495-037E-79FE026DB691}"/>
                </a:ext>
              </a:extLst>
            </p:cNvPr>
            <p:cNvSpPr txBox="1"/>
            <p:nvPr/>
          </p:nvSpPr>
          <p:spPr>
            <a:xfrm>
              <a:off x="2297336" y="600497"/>
              <a:ext cx="4798291" cy="1711366"/>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Übernehmen Sie die Verantwortung für Ihre Entscheidungen. Sie treffen jetzt eine Entscheidung nach bestem Wissen und Gewissen. Sie kann sich im Nachhinein als falsch herausstellen. Das kann passieren, ist aber immer noch besser, als gar keine Entscheidung zu treffen.</a:t>
              </a:r>
            </a:p>
            <a:p>
              <a:pPr>
                <a:lnSpc>
                  <a:spcPts val="1800"/>
                </a:lnSpc>
                <a:defRPr/>
              </a:pPr>
              <a:endParaRPr lang="en-GB" sz="1600" dirty="0">
                <a:solidFill>
                  <a:schemeClr val="bg1"/>
                </a:solidFill>
                <a:ea typeface="Lato Light" panose="020F0502020204030203" pitchFamily="34" charset="0"/>
                <a:cs typeface="Poppins" pitchFamily="2" charset="77"/>
              </a:endParaRPr>
            </a:p>
          </p:txBody>
        </p:sp>
        <p:grpSp>
          <p:nvGrpSpPr>
            <p:cNvPr id="212" name="Graphic 8">
              <a:extLst>
                <a:ext uri="{FF2B5EF4-FFF2-40B4-BE49-F238E27FC236}">
                  <a16:creationId xmlns:a16="http://schemas.microsoft.com/office/drawing/2014/main" id="{DD48C0D9-F5A7-12DA-68DF-B48825FDD44F}"/>
                </a:ext>
              </a:extLst>
            </p:cNvPr>
            <p:cNvGrpSpPr/>
            <p:nvPr/>
          </p:nvGrpSpPr>
          <p:grpSpPr>
            <a:xfrm>
              <a:off x="1416598" y="919839"/>
              <a:ext cx="701992" cy="701724"/>
              <a:chOff x="4817897" y="694433"/>
              <a:chExt cx="1446392" cy="1445841"/>
            </a:xfrm>
          </p:grpSpPr>
          <p:sp>
            <p:nvSpPr>
              <p:cNvPr id="218" name="Freeform 217">
                <a:extLst>
                  <a:ext uri="{FF2B5EF4-FFF2-40B4-BE49-F238E27FC236}">
                    <a16:creationId xmlns:a16="http://schemas.microsoft.com/office/drawing/2014/main" id="{178749CD-A0BC-2623-9C36-25082E6CB5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E47B9158-27BF-09F7-D94A-8B5FEE02EBFA}"/>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3" name="TextBox 212">
              <a:extLst>
                <a:ext uri="{FF2B5EF4-FFF2-40B4-BE49-F238E27FC236}">
                  <a16:creationId xmlns:a16="http://schemas.microsoft.com/office/drawing/2014/main" id="{A7DF3D29-AC58-1149-DD30-7DB7F03E4C7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Subtitle 2">
            <a:extLst>
              <a:ext uri="{FF2B5EF4-FFF2-40B4-BE49-F238E27FC236}">
                <a16:creationId xmlns:a16="http://schemas.microsoft.com/office/drawing/2014/main" id="{7B7DF9C8-E7FD-9782-E1C5-AADF434C57A3}"/>
              </a:ext>
            </a:extLst>
          </p:cNvPr>
          <p:cNvSpPr txBox="1"/>
          <p:nvPr/>
        </p:nvSpPr>
        <p:spPr>
          <a:xfrm>
            <a:off x="579156" y="2373838"/>
            <a:ext cx="3800146" cy="4468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p>
            <a:pPr defTabSz="1087636" hangingPunct="0">
              <a:spcBef>
                <a:spcPts val="600"/>
              </a:spcBef>
              <a:defRPr>
                <a:solidFill>
                  <a:srgbClr val="245473"/>
                </a:solidFill>
                <a:latin typeface="Calibri Light"/>
                <a:ea typeface="Calibri Light"/>
                <a:cs typeface="Calibri Light"/>
                <a:sym typeface="Calibri Light"/>
              </a:defRPr>
            </a:pPr>
            <a:r>
              <a:rPr sz="2000" kern="0" dirty="0" err="1">
                <a:solidFill>
                  <a:schemeClr val="bg1"/>
                </a:solidFill>
                <a:ea typeface="Calibri Light"/>
                <a:cs typeface="Calibri Light"/>
                <a:sym typeface="Calibri Light"/>
              </a:rPr>
              <a:t>Wichtig</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ist</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dass</a:t>
            </a:r>
            <a:r>
              <a:rPr sz="2000" kern="0" dirty="0">
                <a:solidFill>
                  <a:schemeClr val="bg1"/>
                </a:solidFill>
                <a:ea typeface="Calibri Light"/>
                <a:cs typeface="Calibri Light"/>
                <a:sym typeface="Calibri Light"/>
              </a:rPr>
              <a:t> Sie </a:t>
            </a:r>
            <a:r>
              <a:rPr sz="2000" kern="0" dirty="0" err="1">
                <a:solidFill>
                  <a:schemeClr val="bg1"/>
                </a:solidFill>
                <a:ea typeface="Calibri Light"/>
                <a:cs typeface="Calibri Light"/>
                <a:sym typeface="Calibri Light"/>
              </a:rPr>
              <a:t>sich</a:t>
            </a:r>
            <a:r>
              <a:rPr sz="2000" kern="0" dirty="0">
                <a:solidFill>
                  <a:schemeClr val="bg1"/>
                </a:solidFill>
                <a:ea typeface="Calibri Light"/>
                <a:cs typeface="Calibri Light"/>
                <a:sym typeface="Calibri Light"/>
              </a:rPr>
              <a:t> in </a:t>
            </a:r>
            <a:r>
              <a:rPr lang="de-DE" sz="2000" kern="0" dirty="0">
                <a:solidFill>
                  <a:schemeClr val="bg1"/>
                </a:solidFill>
                <a:ea typeface="Calibri Light"/>
                <a:cs typeface="Calibri Light"/>
                <a:sym typeface="Calibri Light"/>
              </a:rPr>
              <a:t>schwierigen </a:t>
            </a:r>
            <a:r>
              <a:rPr sz="2000" kern="0" dirty="0">
                <a:solidFill>
                  <a:schemeClr val="bg1"/>
                </a:solidFill>
                <a:ea typeface="Calibri Light"/>
                <a:cs typeface="Calibri Light"/>
                <a:sym typeface="Calibri Light"/>
              </a:rPr>
              <a:t>Moment</a:t>
            </a:r>
            <a:r>
              <a:rPr lang="de-DE" sz="2000" kern="0" dirty="0">
                <a:solidFill>
                  <a:schemeClr val="bg1"/>
                </a:solidFill>
                <a:ea typeface="Calibri Light"/>
                <a:cs typeface="Calibri Light"/>
                <a:sym typeface="Calibri Light"/>
              </a:rPr>
              <a:t>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nicht</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wegducken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Führen</a:t>
            </a:r>
            <a:r>
              <a:rPr sz="2000" kern="0" dirty="0">
                <a:solidFill>
                  <a:schemeClr val="bg1"/>
                </a:solidFill>
                <a:ea typeface="Calibri Light"/>
                <a:cs typeface="Calibri Light"/>
                <a:sym typeface="Calibri Light"/>
              </a:rPr>
              <a:t> und </a:t>
            </a:r>
            <a:r>
              <a:rPr sz="2000" kern="0" dirty="0" err="1">
                <a:solidFill>
                  <a:schemeClr val="bg1"/>
                </a:solidFill>
                <a:ea typeface="Calibri Light"/>
                <a:cs typeface="Calibri Light"/>
                <a:sym typeface="Calibri Light"/>
              </a:rPr>
              <a:t>helfen</a:t>
            </a:r>
            <a:r>
              <a:rPr sz="2000" kern="0" dirty="0">
                <a:solidFill>
                  <a:schemeClr val="bg1"/>
                </a:solidFill>
                <a:ea typeface="Calibri Light"/>
                <a:cs typeface="Calibri Light"/>
                <a:sym typeface="Calibri Light"/>
              </a:rPr>
              <a:t> Sie. </a:t>
            </a:r>
            <a:r>
              <a:rPr sz="2000" kern="0" dirty="0" err="1">
                <a:solidFill>
                  <a:schemeClr val="bg1"/>
                </a:solidFill>
                <a:ea typeface="Calibri Light"/>
                <a:cs typeface="Calibri Light"/>
                <a:sym typeface="Calibri Light"/>
              </a:rPr>
              <a:t>Wenn</a:t>
            </a:r>
            <a:r>
              <a:rPr sz="2000" kern="0" dirty="0">
                <a:solidFill>
                  <a:schemeClr val="bg1"/>
                </a:solidFill>
                <a:ea typeface="Calibri Light"/>
                <a:cs typeface="Calibri Light"/>
                <a:sym typeface="Calibri Light"/>
              </a:rPr>
              <a:t> Sie </a:t>
            </a:r>
            <a:r>
              <a:rPr sz="2000" kern="0" dirty="0" err="1">
                <a:solidFill>
                  <a:schemeClr val="bg1"/>
                </a:solidFill>
                <a:ea typeface="Calibri Light"/>
                <a:cs typeface="Calibri Light"/>
                <a:sym typeface="Calibri Light"/>
              </a:rPr>
              <a:t>diese</a:t>
            </a:r>
            <a:r>
              <a:rPr sz="2000" kern="0" dirty="0">
                <a:solidFill>
                  <a:schemeClr val="bg1"/>
                </a:solidFill>
                <a:ea typeface="Calibri Light"/>
                <a:cs typeface="Calibri Light"/>
                <a:sym typeface="Calibri Light"/>
              </a:rPr>
              <a:t> Rolle </a:t>
            </a:r>
            <a:r>
              <a:rPr sz="2000" kern="0" dirty="0" err="1">
                <a:solidFill>
                  <a:schemeClr val="bg1"/>
                </a:solidFill>
                <a:ea typeface="Calibri Light"/>
                <a:cs typeface="Calibri Light"/>
                <a:sym typeface="Calibri Light"/>
              </a:rPr>
              <a:t>aktiv</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einnehmen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hilft</a:t>
            </a:r>
            <a:r>
              <a:rPr sz="2000" kern="0" dirty="0">
                <a:solidFill>
                  <a:schemeClr val="bg1"/>
                </a:solidFill>
                <a:ea typeface="Calibri Light"/>
                <a:cs typeface="Calibri Light"/>
                <a:sym typeface="Calibri Light"/>
              </a:rPr>
              <a:t> das </a:t>
            </a:r>
            <a:r>
              <a:rPr sz="2000" kern="0" dirty="0" err="1">
                <a:solidFill>
                  <a:schemeClr val="bg1"/>
                </a:solidFill>
                <a:ea typeface="Calibri Light"/>
                <a:cs typeface="Calibri Light"/>
                <a:sym typeface="Calibri Light"/>
              </a:rPr>
              <a:t>auch</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Ihnen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selbst</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besser</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mit</a:t>
            </a:r>
            <a:r>
              <a:rPr sz="2000" kern="0" dirty="0">
                <a:solidFill>
                  <a:schemeClr val="bg1"/>
                </a:solidFill>
                <a:ea typeface="Calibri Light"/>
                <a:cs typeface="Calibri Light"/>
                <a:sym typeface="Calibri Light"/>
              </a:rPr>
              <a:t> der Angst </a:t>
            </a:r>
            <a:r>
              <a:rPr sz="2000" kern="0" dirty="0" err="1">
                <a:solidFill>
                  <a:schemeClr val="bg1"/>
                </a:solidFill>
                <a:ea typeface="Calibri Light"/>
                <a:cs typeface="Calibri Light"/>
                <a:sym typeface="Calibri Light"/>
              </a:rPr>
              <a:t>umzugehen</a:t>
            </a:r>
            <a:r>
              <a:rPr sz="2000" kern="0" dirty="0">
                <a:solidFill>
                  <a:schemeClr val="bg1"/>
                </a:solidFill>
                <a:ea typeface="Calibri Light"/>
                <a:cs typeface="Calibri Light"/>
                <a:sym typeface="Calibri Light"/>
              </a:rPr>
              <a:t>.</a:t>
            </a:r>
            <a:endParaRPr sz="2800" kern="0" dirty="0">
              <a:solidFill>
                <a:schemeClr val="bg1"/>
              </a:solidFill>
              <a:ea typeface="Open Sans Light"/>
              <a:cs typeface="Open Sans Light"/>
              <a:sym typeface="Open Sans Light"/>
            </a:endParaRPr>
          </a:p>
          <a:p>
            <a:pPr defTabSz="1087636" hangingPunct="0">
              <a:spcBef>
                <a:spcPts val="600"/>
              </a:spcBef>
              <a:defRPr>
                <a:solidFill>
                  <a:srgbClr val="245473"/>
                </a:solidFill>
                <a:latin typeface="Calibri Light"/>
                <a:ea typeface="Calibri Light"/>
                <a:cs typeface="Calibri Light"/>
                <a:sym typeface="Calibri Light"/>
              </a:defRPr>
            </a:pPr>
            <a:r>
              <a:rPr sz="2000" kern="0" dirty="0" err="1">
                <a:solidFill>
                  <a:schemeClr val="bg1"/>
                </a:solidFill>
                <a:ea typeface="Calibri Light"/>
                <a:cs typeface="Calibri Light"/>
                <a:sym typeface="Calibri Light"/>
              </a:rPr>
              <a:t>Kommunikation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ist</a:t>
            </a:r>
            <a:r>
              <a:rPr lang="de-DE"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entscheidend</a:t>
            </a:r>
            <a:r>
              <a:rPr sz="2000" kern="0" dirty="0">
                <a:solidFill>
                  <a:schemeClr val="bg1"/>
                </a:solidFill>
                <a:ea typeface="Calibri Light"/>
                <a:cs typeface="Calibri Light"/>
                <a:sym typeface="Calibri Light"/>
              </a:rPr>
              <a:t>! E</a:t>
            </a:r>
            <a:r>
              <a:rPr lang="de-DE" sz="2000" kern="0" dirty="0">
                <a:solidFill>
                  <a:schemeClr val="bg1"/>
                </a:solidFill>
                <a:ea typeface="Calibri Light"/>
                <a:cs typeface="Calibri Light"/>
                <a:sym typeface="Calibri Light"/>
              </a:rPr>
              <a:t>s ist ganz wichtig </a:t>
            </a:r>
            <a:r>
              <a:rPr sz="2000" kern="0" dirty="0">
                <a:solidFill>
                  <a:schemeClr val="bg1"/>
                </a:solidFill>
                <a:ea typeface="Calibri Light"/>
                <a:cs typeface="Calibri Light"/>
                <a:sym typeface="Calibri Light"/>
              </a:rPr>
              <a:t>Mitarbeiter</a:t>
            </a:r>
            <a:r>
              <a:rPr lang="de-DE" sz="2000" kern="0" dirty="0">
                <a:solidFill>
                  <a:schemeClr val="bg1"/>
                </a:solidFill>
                <a:ea typeface="Calibri Light"/>
                <a:cs typeface="Calibri Light"/>
                <a:sym typeface="Calibri Light"/>
              </a:rPr>
              <a:t>:inne</a:t>
            </a:r>
            <a:r>
              <a:rPr sz="2000" kern="0" dirty="0">
                <a:solidFill>
                  <a:schemeClr val="bg1"/>
                </a:solidFill>
                <a:ea typeface="Calibri Light"/>
                <a:cs typeface="Calibri Light"/>
                <a:sym typeface="Calibri Light"/>
              </a:rPr>
              <a:t>n</a:t>
            </a:r>
            <a:r>
              <a:rPr lang="de-DE" sz="2000" kern="0" dirty="0">
                <a:solidFill>
                  <a:schemeClr val="bg1"/>
                </a:solidFill>
                <a:ea typeface="Calibri Light"/>
                <a:cs typeface="Calibri Light"/>
                <a:sym typeface="Calibri Light"/>
              </a:rPr>
              <a:t> zu erklären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wie</a:t>
            </a:r>
            <a:r>
              <a:rPr sz="2000" kern="0" dirty="0">
                <a:solidFill>
                  <a:schemeClr val="bg1"/>
                </a:solidFill>
                <a:ea typeface="Calibri Light"/>
                <a:cs typeface="Calibri Light"/>
                <a:sym typeface="Calibri Light"/>
              </a:rPr>
              <a:t> Sie die Situation </a:t>
            </a:r>
            <a:r>
              <a:rPr sz="2000" kern="0" dirty="0" err="1">
                <a:solidFill>
                  <a:schemeClr val="bg1"/>
                </a:solidFill>
                <a:ea typeface="Calibri Light"/>
                <a:cs typeface="Calibri Light"/>
                <a:sym typeface="Calibri Light"/>
              </a:rPr>
              <a:t>sehen</a:t>
            </a:r>
            <a:r>
              <a:rPr sz="2000" kern="0" dirty="0">
                <a:solidFill>
                  <a:schemeClr val="bg1"/>
                </a:solidFill>
                <a:ea typeface="Calibri Light"/>
                <a:cs typeface="Calibri Light"/>
                <a:sym typeface="Calibri Light"/>
              </a:rPr>
              <a:t> und </a:t>
            </a:r>
            <a:r>
              <a:rPr sz="2000" kern="0" dirty="0" err="1">
                <a:solidFill>
                  <a:schemeClr val="bg1"/>
                </a:solidFill>
                <a:ea typeface="Calibri Light"/>
                <a:cs typeface="Calibri Light"/>
                <a:sym typeface="Calibri Light"/>
              </a:rPr>
              <a:t>welche</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Entscheidungen</a:t>
            </a:r>
            <a:r>
              <a:rPr sz="2000" kern="0" dirty="0">
                <a:solidFill>
                  <a:schemeClr val="bg1"/>
                </a:solidFill>
                <a:ea typeface="Calibri Light"/>
                <a:cs typeface="Calibri Light"/>
                <a:sym typeface="Calibri Light"/>
              </a:rPr>
              <a:t> Sie </a:t>
            </a:r>
            <a:r>
              <a:rPr sz="2000" kern="0" dirty="0" err="1">
                <a:solidFill>
                  <a:schemeClr val="bg1"/>
                </a:solidFill>
                <a:ea typeface="Calibri Light"/>
                <a:cs typeface="Calibri Light"/>
                <a:sym typeface="Calibri Light"/>
              </a:rPr>
              <a:t>treffen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bzw</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treffen</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werden</a:t>
            </a:r>
            <a:r>
              <a:rPr sz="2000" kern="0" dirty="0">
                <a:solidFill>
                  <a:schemeClr val="bg1"/>
                </a:solidFill>
                <a:ea typeface="Calibri Light"/>
                <a:cs typeface="Calibri Light"/>
                <a:sym typeface="Calibri Light"/>
              </a:rPr>
              <a:t> und </a:t>
            </a:r>
            <a:r>
              <a:rPr sz="2000" kern="0" dirty="0" err="1">
                <a:solidFill>
                  <a:schemeClr val="bg1"/>
                </a:solidFill>
                <a:ea typeface="Calibri Light"/>
                <a:cs typeface="Calibri Light"/>
                <a:sym typeface="Calibri Light"/>
              </a:rPr>
              <a:t>ganz</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wichtig</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Erklären</a:t>
            </a:r>
            <a:r>
              <a:rPr sz="2000" kern="0" dirty="0">
                <a:solidFill>
                  <a:schemeClr val="bg1"/>
                </a:solidFill>
                <a:ea typeface="Calibri Light"/>
                <a:cs typeface="Calibri Light"/>
                <a:sym typeface="Calibri Light"/>
              </a:rPr>
              <a:t> Sie, </a:t>
            </a:r>
            <a:r>
              <a:rPr sz="2000" kern="0" dirty="0" err="1">
                <a:solidFill>
                  <a:schemeClr val="bg1"/>
                </a:solidFill>
                <a:ea typeface="Calibri Light"/>
                <a:cs typeface="Calibri Light"/>
                <a:sym typeface="Calibri Light"/>
              </a:rPr>
              <a:t>warum</a:t>
            </a:r>
            <a:r>
              <a:rPr sz="2000" kern="0" dirty="0">
                <a:solidFill>
                  <a:schemeClr val="bg1"/>
                </a:solidFill>
                <a:ea typeface="Calibri Light"/>
                <a:cs typeface="Calibri Light"/>
                <a:sym typeface="Calibri Light"/>
              </a:rPr>
              <a:t> </a:t>
            </a:r>
            <a:r>
              <a:rPr lang="de-DE" sz="2000" kern="0" dirty="0">
                <a:solidFill>
                  <a:schemeClr val="bg1"/>
                </a:solidFill>
                <a:ea typeface="Calibri Light"/>
                <a:cs typeface="Calibri Light"/>
                <a:sym typeface="Calibri Light"/>
              </a:rPr>
              <a:t>S</a:t>
            </a:r>
            <a:r>
              <a:rPr sz="2000" kern="0" dirty="0" err="1">
                <a:solidFill>
                  <a:schemeClr val="bg1"/>
                </a:solidFill>
                <a:ea typeface="Calibri Light"/>
                <a:cs typeface="Calibri Light"/>
                <a:sym typeface="Calibri Light"/>
              </a:rPr>
              <a:t>ie</a:t>
            </a:r>
            <a:r>
              <a:rPr sz="2000" kern="0" dirty="0">
                <a:solidFill>
                  <a:schemeClr val="bg1"/>
                </a:solidFill>
                <a:ea typeface="Calibri Light"/>
                <a:cs typeface="Calibri Light"/>
                <a:sym typeface="Calibri Light"/>
              </a:rPr>
              <a:t> </a:t>
            </a:r>
            <a:r>
              <a:rPr sz="2000" kern="0" dirty="0" err="1">
                <a:solidFill>
                  <a:schemeClr val="bg1"/>
                </a:solidFill>
                <a:ea typeface="Calibri Light"/>
                <a:cs typeface="Calibri Light"/>
                <a:sym typeface="Calibri Light"/>
              </a:rPr>
              <a:t>bestimmte</a:t>
            </a:r>
            <a:r>
              <a:rPr sz="2000" kern="0" dirty="0">
                <a:solidFill>
                  <a:schemeClr val="bg1"/>
                </a:solidFill>
                <a:ea typeface="Calibri Light"/>
                <a:cs typeface="Calibri Light"/>
                <a:sym typeface="Calibri Light"/>
              </a:rPr>
              <a:t> Dinge tun.</a:t>
            </a:r>
          </a:p>
        </p:txBody>
      </p:sp>
    </p:spTree>
    <p:extLst>
      <p:ext uri="{BB962C8B-B14F-4D97-AF65-F5344CB8AC3E}">
        <p14:creationId xmlns:p14="http://schemas.microsoft.com/office/powerpoint/2010/main" val="358088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latin typeface="Segoe UI" panose="020B0502040204020203" pitchFamily="34" charset="0"/>
              </a:rPr>
              <a:t>Wie man in einer Krise führt</a:t>
            </a:r>
          </a:p>
          <a:p>
            <a:pPr>
              <a:lnSpc>
                <a:spcPct val="120000"/>
              </a:lnSpc>
            </a:pPr>
            <a:endParaRPr lang="en-GB" sz="1050" dirty="0">
              <a:latin typeface="Segoe UI" panose="020B0502040204020203" pitchFamily="34" charset="0"/>
            </a:endParaRPr>
          </a:p>
        </p:txBody>
      </p:sp>
      <p:pic>
        <p:nvPicPr>
          <p:cNvPr id="7" name="Picture Placeholder 6">
            <a:extLst>
              <a:ext uri="{FF2B5EF4-FFF2-40B4-BE49-F238E27FC236}">
                <a16:creationId xmlns:a16="http://schemas.microsoft.com/office/drawing/2014/main" id="{1AA36929-0B40-8451-B108-ED1B6128F7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733" r="15733"/>
          <a:stretch>
            <a:fillRect/>
          </a:stretch>
        </p:blipFill>
        <p:spPr/>
      </p:pic>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defTabSz="1087636">
              <a:lnSpc>
                <a:spcPts val="1500"/>
              </a:lnSpc>
              <a:spcBef>
                <a:spcPct val="20000"/>
              </a:spcBef>
            </a:pPr>
            <a:r>
              <a:rPr lang="en-GB" sz="2000" dirty="0">
                <a:solidFill>
                  <a:srgbClr val="595959"/>
                </a:solidFill>
              </a:rPr>
              <a:t> </a:t>
            </a:r>
            <a:r>
              <a:rPr lang="en-GB" sz="1600" dirty="0">
                <a:solidFill>
                  <a:srgbClr val="595959"/>
                </a:solidFill>
              </a:rPr>
              <a:t>Quelle: </a:t>
            </a:r>
            <a:r>
              <a:rPr lang="en-GB" sz="1600" dirty="0">
                <a:solidFill>
                  <a:srgbClr val="595959"/>
                </a:solidFill>
                <a:hlinkClick r:id="rId3">
                  <a:extLst>
                    <a:ext uri="{A12FA001-AC4F-418D-AE19-62706E023703}">
                      <ahyp:hlinkClr xmlns:ahyp="http://schemas.microsoft.com/office/drawing/2018/hyperlinkcolor" val="tx"/>
                    </a:ext>
                  </a:extLst>
                </a:hlinkClick>
              </a:rPr>
              <a:t>https://youtu.be/Cxf_SRCcaGo</a:t>
            </a:r>
            <a:endParaRPr lang="en-GB" sz="2000" dirty="0">
              <a:solidFill>
                <a:srgbClr val="595959"/>
              </a:solidFill>
            </a:endParaRPr>
          </a:p>
          <a:p>
            <a:pPr defTabSz="1087636">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20617" y="3110081"/>
            <a:ext cx="5130800" cy="2462213"/>
          </a:xfrm>
          <a:prstGeom prst="rect">
            <a:avLst/>
          </a:prstGeom>
          <a:noFill/>
        </p:spPr>
        <p:txBody>
          <a:bodyPr wrap="square" rtlCol="0">
            <a:spAutoFit/>
          </a:bodyPr>
          <a:lstStyle/>
          <a:p>
            <a:pPr algn="l"/>
            <a:r>
              <a:rPr lang="en-GB" sz="2200" b="0" i="0" dirty="0">
                <a:solidFill>
                  <a:schemeClr val="bg1"/>
                </a:solidFill>
                <a:effectLst/>
                <a:highlight>
                  <a:srgbClr val="F16924"/>
                </a:highlight>
              </a:rPr>
              <a:t> SCHAUEN SIE:</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b="1" dirty="0">
                <a:solidFill>
                  <a:srgbClr val="595959"/>
                </a:solidFill>
              </a:rPr>
              <a:t>Amy C. Edmondson </a:t>
            </a:r>
            <a:r>
              <a:rPr lang="en-GB" sz="2200" dirty="0">
                <a:solidFill>
                  <a:srgbClr val="595959"/>
                </a:solidFill>
              </a:rPr>
              <a:t>ist eine amerikanische Wissenschaftlerin für Führung, Teamarbeit und organisatorisches Lernen. Sie ist die Novartis-Professorin für Leadership an der Harvard Business School.</a:t>
            </a:r>
          </a:p>
        </p:txBody>
      </p:sp>
      <p:sp>
        <p:nvSpPr>
          <p:cNvPr id="14" name="Oval 13">
            <a:extLst>
              <a:ext uri="{FF2B5EF4-FFF2-40B4-BE49-F238E27FC236}">
                <a16:creationId xmlns:a16="http://schemas.microsoft.com/office/drawing/2014/main" id="{22647D80-595B-BF51-CF15-31CAD1C39DC6}"/>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endParaRPr>
          </a:p>
        </p:txBody>
      </p:sp>
      <p:sp>
        <p:nvSpPr>
          <p:cNvPr id="16" name="Text Placeholder 15">
            <a:extLst>
              <a:ext uri="{FF2B5EF4-FFF2-40B4-BE49-F238E27FC236}">
                <a16:creationId xmlns:a16="http://schemas.microsoft.com/office/drawing/2014/main" id="{8AB3C843-D371-3F72-2DAF-B860430A8A5D}"/>
              </a:ext>
            </a:extLst>
          </p:cNvPr>
          <p:cNvSpPr>
            <a:spLocks noGrp="1"/>
          </p:cNvSpPr>
          <p:nvPr>
            <p:ph type="body" sz="quarter" idx="16"/>
          </p:nvPr>
        </p:nvSpPr>
        <p:spPr>
          <a:xfrm>
            <a:off x="785762" y="2249393"/>
            <a:ext cx="5130800" cy="641252"/>
          </a:xfrm>
        </p:spPr>
        <p:txBody>
          <a:bodyPr>
            <a:normAutofit/>
          </a:bodyPr>
          <a:lstStyle/>
          <a:p>
            <a:r>
              <a:rPr lang="en-US" sz="2400" dirty="0"/>
              <a:t>The Way We Work, eine TED-Serie</a:t>
            </a:r>
          </a:p>
          <a:p>
            <a:endParaRPr lang="en-US" dirty="0"/>
          </a:p>
        </p:txBody>
      </p:sp>
      <p:sp>
        <p:nvSpPr>
          <p:cNvPr id="17" name="Rectangle 16">
            <a:extLst>
              <a:ext uri="{FF2B5EF4-FFF2-40B4-BE49-F238E27FC236}">
                <a16:creationId xmlns:a16="http://schemas.microsoft.com/office/drawing/2014/main" id="{63FAF0F0-94FA-7682-892A-7A8BF465F65D}"/>
              </a:ext>
            </a:extLst>
          </p:cNvPr>
          <p:cNvSpPr/>
          <p:nvPr/>
        </p:nvSpPr>
        <p:spPr>
          <a:xfrm>
            <a:off x="734714" y="20085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Textfeld 1">
            <a:extLst>
              <a:ext uri="{FF2B5EF4-FFF2-40B4-BE49-F238E27FC236}">
                <a16:creationId xmlns:a16="http://schemas.microsoft.com/office/drawing/2014/main" id="{0E6FC66E-9F7F-5CDE-09C5-B7FEFE233B14}"/>
              </a:ext>
            </a:extLst>
          </p:cNvPr>
          <p:cNvSpPr txBox="1"/>
          <p:nvPr/>
        </p:nvSpPr>
        <p:spPr>
          <a:xfrm rot="20818094">
            <a:off x="6251256" y="3332431"/>
            <a:ext cx="1646096" cy="1015663"/>
          </a:xfrm>
          <a:prstGeom prst="rect">
            <a:avLst/>
          </a:prstGeom>
          <a:noFill/>
        </p:spPr>
        <p:txBody>
          <a:bodyPr wrap="square" rtlCol="0">
            <a:spAutoFit/>
          </a:bodyPr>
          <a:lstStyle/>
          <a:p>
            <a:pPr algn="ctr"/>
            <a:r>
              <a:rPr lang="en-US" sz="2000" b="1" dirty="0">
                <a:solidFill>
                  <a:schemeClr val="bg1"/>
                </a:solidFill>
              </a:rPr>
              <a:t>KLICKEN ZUM </a:t>
            </a:r>
            <a:r>
              <a:rPr lang="en-US" sz="2000" b="1" dirty="0">
                <a:solidFill>
                  <a:schemeClr val="bg1"/>
                </a:solidFill>
                <a:hlinkClick r:id="rId4">
                  <a:extLst>
                    <a:ext uri="{A12FA001-AC4F-418D-AE19-62706E023703}">
                      <ahyp:hlinkClr xmlns:ahyp="http://schemas.microsoft.com/office/drawing/2018/hyperlinkcolor" val="tx"/>
                    </a:ext>
                  </a:extLst>
                </a:hlinkClick>
              </a:rPr>
              <a:t>ANSCHAUEN</a:t>
            </a:r>
            <a:endParaRPr lang="en-US" sz="2000" b="1" dirty="0">
              <a:solidFill>
                <a:schemeClr val="bg1"/>
              </a:solidFill>
            </a:endParaRPr>
          </a:p>
          <a:p>
            <a:pPr algn="ctr"/>
            <a:endParaRPr lang="de-DE" sz="2000" dirty="0"/>
          </a:p>
        </p:txBody>
      </p:sp>
    </p:spTree>
    <p:extLst>
      <p:ext uri="{BB962C8B-B14F-4D97-AF65-F5344CB8AC3E}">
        <p14:creationId xmlns:p14="http://schemas.microsoft.com/office/powerpoint/2010/main" val="373214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287145"/>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r>
              <a:rPr lang="en-US" sz="1800" dirty="0">
                <a:solidFill>
                  <a:schemeClr val="bg1"/>
                </a:solidFill>
              </a:rPr>
              <a:t>Während zu Beginn proaktives Handeln notwendig ist, um Krisensignale </a:t>
            </a:r>
            <a:r>
              <a:rPr lang="en-US" sz="1800" dirty="0" err="1">
                <a:solidFill>
                  <a:schemeClr val="bg1"/>
                </a:solidFill>
              </a:rPr>
              <a:t>zu erkennen </a:t>
            </a:r>
            <a:r>
              <a:rPr lang="en-US" sz="1800" dirty="0">
                <a:solidFill>
                  <a:schemeClr val="bg1"/>
                </a:solidFill>
              </a:rPr>
              <a:t>und darauf aufbauend die richtigen Vorbereitungen zu treffen, liegt der Schwerpunkt nach Ausbruch der Krise auf den reaktiven Fähigkeiten. Um eine nachhaltige Krisenresilienz aufzubauen, müssen nach der Krise die richtigen Lehren gezogen werden.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5" y="282511"/>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Spezifische Fähigkeiten,  die in den verschiedenen Stadien einer Krise erforderlich sind</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SIGNALERKENNUNG</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VORBEREITUNG</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411399" y="4370667"/>
            <a:ext cx="2299220" cy="584775"/>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BEIBEHALTUNG/ </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SCHADENSBEGRENZUNG</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922623" y="5210795"/>
            <a:ext cx="1151084"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ERHOLUNG</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PROAKTIV</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Reaktiv</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35389" y="3918333"/>
            <a:ext cx="663964"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KRISE</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LERNEN</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REAKTIV</a:t>
            </a:r>
          </a:p>
        </p:txBody>
      </p:sp>
    </p:spTree>
    <p:extLst>
      <p:ext uri="{BB962C8B-B14F-4D97-AF65-F5344CB8AC3E}">
        <p14:creationId xmlns:p14="http://schemas.microsoft.com/office/powerpoint/2010/main" val="292309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Nur </a:t>
            </a:r>
            <a:r>
              <a:rPr lang="en-US" sz="1800" dirty="0" err="1">
                <a:solidFill>
                  <a:schemeClr val="bg1"/>
                </a:solidFill>
              </a:rPr>
              <a:t>wenige</a:t>
            </a:r>
            <a:r>
              <a:rPr lang="en-US" sz="1800" dirty="0">
                <a:solidFill>
                  <a:schemeClr val="bg1"/>
                </a:solidFill>
              </a:rPr>
              <a:t> </a:t>
            </a:r>
            <a:r>
              <a:rPr lang="en-US" sz="1800" dirty="0" err="1">
                <a:solidFill>
                  <a:schemeClr val="bg1"/>
                </a:solidFill>
              </a:rPr>
              <a:t>Unternehmensleitungen</a:t>
            </a:r>
            <a:r>
              <a:rPr lang="en-US" sz="1800" dirty="0">
                <a:solidFill>
                  <a:schemeClr val="bg1"/>
                </a:solidFill>
              </a:rPr>
              <a:t> </a:t>
            </a:r>
            <a:r>
              <a:rPr lang="en-US" sz="1800" dirty="0" err="1">
                <a:solidFill>
                  <a:schemeClr val="bg1"/>
                </a:solidFill>
              </a:rPr>
              <a:t>vereinen</a:t>
            </a:r>
            <a:r>
              <a:rPr lang="en-US" sz="1800" dirty="0">
                <a:solidFill>
                  <a:schemeClr val="bg1"/>
                </a:solidFill>
              </a:rPr>
              <a:t> alle notwendigen Voraussetzungen für ein effektives Management in verschiedenen Krisenphasen in einer Person. </a:t>
            </a:r>
          </a:p>
          <a:p>
            <a:pPr marL="12700" indent="-12700"/>
            <a:r>
              <a:rPr lang="en-US" sz="1800" dirty="0">
                <a:solidFill>
                  <a:schemeClr val="bg1"/>
                </a:solidFill>
              </a:rPr>
              <a:t>Die Rollen, die sie einnehmen müssen, sind sehr unterschiedlich.</a:t>
            </a:r>
          </a:p>
          <a:p>
            <a:pPr marL="12700" indent="-12700"/>
            <a:r>
              <a:rPr lang="en-US" sz="1800" dirty="0">
                <a:solidFill>
                  <a:schemeClr val="bg1"/>
                </a:solidFill>
              </a:rPr>
              <a:t>Die Kunst besteht darin, die eigenen Stärken - und vor allem die eigenen Schwächen - in den einzelnen Phasen zu kennen und ein Krisenmanagementteam aufzubauen - notfalls mit externer Unterstützung.</a:t>
            </a:r>
          </a:p>
          <a:p>
            <a:pPr marL="12700" indent="-12700"/>
            <a:endParaRPr lang="en-US" sz="1800"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Überblick über die in einer Krise benötigten Fähigkeiten</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3184006" cy="2927206"/>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3184006" cy="2927206"/>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3184006" cy="2927206"/>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3184006" cy="2927206"/>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8" y="2917396"/>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59" y="2935860"/>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5" y="2935860"/>
            <a:ext cx="1260479" cy="1158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1" y="2935859"/>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1038268"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8" y="3079924"/>
            <a:ext cx="1021647"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3" y="3093282"/>
            <a:ext cx="1042457"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1041264"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09760"/>
            <a:ext cx="3042158" cy="67529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VOR-KRISE</a:t>
            </a: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3990964"/>
            <a:ext cx="313673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IN KRISEN</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3995432"/>
            <a:ext cx="313673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POST-KRISE</a:t>
            </a:r>
            <a:endParaRPr lang="en-US"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3976634"/>
            <a:ext cx="3156360"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LERNEN</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742627" y="4420970"/>
            <a:ext cx="304215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US" sz="1800" dirty="0" err="1"/>
              <a:t>Detektieren</a:t>
            </a:r>
            <a:endParaRPr lang="en-US" sz="1800" dirty="0"/>
          </a:p>
          <a:p>
            <a:pPr marL="285750" indent="-285750" algn="l">
              <a:lnSpc>
                <a:spcPct val="100000"/>
              </a:lnSpc>
              <a:spcBef>
                <a:spcPts val="0"/>
              </a:spcBef>
              <a:buFont typeface="Arial" panose="020B0604020202020204" pitchFamily="34" charset="0"/>
              <a:buChar char="•"/>
            </a:pPr>
            <a:r>
              <a:rPr lang="en-US" sz="1800" dirty="0" err="1"/>
              <a:t>Beibehaltung</a:t>
            </a:r>
            <a:endParaRPr lang="en-US" sz="1800" dirty="0"/>
          </a:p>
          <a:p>
            <a:pPr marL="285750" indent="-285750" algn="l">
              <a:lnSpc>
                <a:spcPct val="100000"/>
              </a:lnSpc>
              <a:spcBef>
                <a:spcPts val="0"/>
              </a:spcBef>
              <a:buFont typeface="Arial" panose="020B0604020202020204" pitchFamily="34" charset="0"/>
              <a:buChar char="•"/>
            </a:pPr>
            <a:r>
              <a:rPr lang="en-US" sz="1800" dirty="0" err="1"/>
              <a:t>Erholung</a:t>
            </a:r>
            <a:endParaRPr lang="en-US" sz="1800" dirty="0"/>
          </a:p>
          <a:p>
            <a:pPr marL="285750" indent="-285750" algn="l">
              <a:lnSpc>
                <a:spcPts val="1960"/>
              </a:lnSpc>
              <a:spcBef>
                <a:spcPts val="0"/>
              </a:spcBef>
              <a:buFont typeface="Arial" panose="020B0604020202020204" pitchFamily="34" charset="0"/>
              <a:buChar char="•"/>
            </a:pPr>
            <a:endParaRPr lang="en-US" sz="2000" dirty="0"/>
          </a:p>
          <a:p>
            <a:pPr marL="285750" indent="-285750" algn="l">
              <a:lnSpc>
                <a:spcPts val="1960"/>
              </a:lnSpc>
              <a:spcBef>
                <a:spcPts val="0"/>
              </a:spcBef>
              <a:buFont typeface="Arial" panose="020B0604020202020204" pitchFamily="34" charset="0"/>
              <a:buChar char="•"/>
            </a:pPr>
            <a:endParaRPr lang="en-GB" sz="20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577325" y="4462022"/>
            <a:ext cx="2790411" cy="1320796"/>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Nachbereitung</a:t>
            </a:r>
          </a:p>
          <a:p>
            <a:pPr marL="285750" indent="-285750">
              <a:lnSpc>
                <a:spcPts val="1960"/>
              </a:lnSpc>
              <a:spcBef>
                <a:spcPts val="0"/>
              </a:spcBef>
              <a:buFont typeface="Arial" panose="020B0604020202020204" pitchFamily="34" charset="0"/>
              <a:buChar char="•"/>
            </a:pPr>
            <a:r>
              <a:rPr lang="en-US" sz="1800" dirty="0"/>
              <a:t>Gestaltung von Erinnerungen</a:t>
            </a:r>
          </a:p>
          <a:p>
            <a:pPr marL="285750" indent="-285750">
              <a:lnSpc>
                <a:spcPts val="1960"/>
              </a:lnSpc>
              <a:spcBef>
                <a:spcPts val="0"/>
              </a:spcBef>
              <a:buFont typeface="Arial" panose="020B0604020202020204" pitchFamily="34" charset="0"/>
              <a:buChar char="•"/>
            </a:pPr>
            <a:r>
              <a:rPr lang="en-US" sz="1800" dirty="0"/>
              <a:t>Bewertung der Wirksamkeit</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8017852" y="4480354"/>
            <a:ext cx="3102330" cy="1320796"/>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US" sz="1800" dirty="0"/>
              <a:t>Aus Misserfolgen lernen</a:t>
            </a:r>
          </a:p>
          <a:p>
            <a:pPr marL="285750" indent="-285750" algn="l">
              <a:lnSpc>
                <a:spcPct val="100000"/>
              </a:lnSpc>
              <a:spcBef>
                <a:spcPts val="0"/>
              </a:spcBef>
              <a:buFont typeface="Arial" panose="020B0604020202020204" pitchFamily="34" charset="0"/>
              <a:buChar char="•"/>
            </a:pPr>
            <a:r>
              <a:rPr lang="en-US" sz="1800" dirty="0"/>
              <a:t>Durchführung der richtigen Maßnahmen</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430570" y="4402506"/>
            <a:ext cx="2727286" cy="1808455"/>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ts val="1960"/>
              </a:lnSpc>
              <a:spcBef>
                <a:spcPts val="0"/>
              </a:spcBef>
              <a:buFont typeface="Arial" panose="020B0604020202020204" pitchFamily="34" charset="0"/>
              <a:buChar char="•"/>
            </a:pPr>
            <a:r>
              <a:rPr lang="en-GB" sz="1800" dirty="0"/>
              <a:t>Scannen</a:t>
            </a:r>
          </a:p>
          <a:p>
            <a:pPr marL="285750" indent="-285750" algn="l">
              <a:lnSpc>
                <a:spcPts val="1960"/>
              </a:lnSpc>
              <a:spcBef>
                <a:spcPts val="0"/>
              </a:spcBef>
              <a:buFont typeface="Arial" panose="020B0604020202020204" pitchFamily="34" charset="0"/>
              <a:buChar char="•"/>
            </a:pPr>
            <a:r>
              <a:rPr lang="en-GB" sz="1800" dirty="0"/>
              <a:t>Bewertung der Situation</a:t>
            </a:r>
          </a:p>
          <a:p>
            <a:pPr marL="285750" indent="-285750" algn="l">
              <a:lnSpc>
                <a:spcPts val="1960"/>
              </a:lnSpc>
              <a:spcBef>
                <a:spcPts val="0"/>
              </a:spcBef>
              <a:buFont typeface="Arial" panose="020B0604020202020204" pitchFamily="34" charset="0"/>
              <a:buChar char="•"/>
            </a:pPr>
            <a:r>
              <a:rPr lang="en-GB" sz="1800" dirty="0" err="1"/>
              <a:t>Werkzeuge</a:t>
            </a:r>
            <a:r>
              <a:rPr lang="en-GB" sz="1800" dirty="0"/>
              <a:t> und Systeme entwerfen</a:t>
            </a:r>
          </a:p>
          <a:p>
            <a:pPr marL="285750" indent="-285750" algn="l">
              <a:lnSpc>
                <a:spcPts val="1960"/>
              </a:lnSpc>
              <a:spcBef>
                <a:spcPts val="0"/>
              </a:spcBef>
              <a:buFont typeface="Arial" panose="020B0604020202020204" pitchFamily="34" charset="0"/>
              <a:buChar char="•"/>
            </a:pPr>
            <a:r>
              <a:rPr lang="en-GB" sz="1800" dirty="0"/>
              <a:t>Überwachung</a:t>
            </a:r>
          </a:p>
        </p:txBody>
      </p:sp>
    </p:spTree>
    <p:extLst>
      <p:ext uri="{BB962C8B-B14F-4D97-AF65-F5344CB8AC3E}">
        <p14:creationId xmlns:p14="http://schemas.microsoft.com/office/powerpoint/2010/main" val="6426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3" y="2096135"/>
            <a:ext cx="6508568" cy="3666661"/>
          </a:xfrm>
        </p:spPr>
        <p:txBody>
          <a:bodyPr>
            <a:normAutofit fontScale="92500"/>
          </a:bodyPr>
          <a:lstStyle/>
          <a:p>
            <a:pPr marL="12700" indent="-12700">
              <a:lnSpc>
                <a:spcPct val="110000"/>
              </a:lnSpc>
            </a:pPr>
            <a:r>
              <a:rPr lang="en-US" sz="1600" dirty="0">
                <a:latin typeface="Calibri" panose="020F0502020204030204" pitchFamily="34" charset="0"/>
                <a:ea typeface="Calibri" panose="020F0502020204030204" pitchFamily="34" charset="0"/>
                <a:cs typeface="Times New Roman" panose="02020603050405020304" pitchFamily="18" charset="0"/>
              </a:rPr>
              <a:t>Die </a:t>
            </a:r>
            <a:r>
              <a:rPr lang="en-US" sz="1600" dirty="0" err="1">
                <a:latin typeface="Calibri" panose="020F0502020204030204" pitchFamily="34" charset="0"/>
                <a:ea typeface="Calibri" panose="020F0502020204030204" pitchFamily="34" charset="0"/>
                <a:cs typeface="Times New Roman" panose="02020603050405020304" pitchFamily="18" charset="0"/>
              </a:rPr>
              <a:t>SECure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Materialien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bilden</a:t>
            </a:r>
            <a:r>
              <a:rPr lang="en-US" sz="1600" dirty="0">
                <a:latin typeface="Calibri" panose="020F0502020204030204" pitchFamily="34" charset="0"/>
                <a:ea typeface="Calibri" panose="020F0502020204030204" pitchFamily="34" charset="0"/>
                <a:cs typeface="Times New Roman" panose="02020603050405020304" pitchFamily="18" charset="0"/>
              </a:rPr>
              <a:t> den </a:t>
            </a:r>
            <a:r>
              <a:rPr lang="en-US" sz="1600" dirty="0" err="1">
                <a:latin typeface="Calibri" panose="020F0502020204030204" pitchFamily="34" charset="0"/>
                <a:ea typeface="Calibri" panose="020F0502020204030204" pitchFamily="34" charset="0"/>
                <a:cs typeface="Times New Roman" panose="02020603050405020304" pitchFamily="18" charset="0"/>
              </a:rPr>
              <a:t>ersten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ganzheitlichen</a:t>
            </a:r>
            <a:r>
              <a:rPr lang="en-US" sz="1600" dirty="0">
                <a:latin typeface="Calibri" panose="020F0502020204030204" pitchFamily="34" charset="0"/>
                <a:ea typeface="Calibri" panose="020F0502020204030204" pitchFamily="34" charset="0"/>
                <a:cs typeface="Times New Roman" panose="02020603050405020304" pitchFamily="18" charset="0"/>
              </a:rPr>
              <a:t> Berufsbildungsansatz zur Krisenfrüherkennung und -bewältigung auf der Grundlage eines </a:t>
            </a:r>
            <a:r>
              <a:rPr lang="en-US" sz="1600" dirty="0" err="1">
                <a:latin typeface="Calibri" panose="020F0502020204030204" pitchFamily="34" charset="0"/>
                <a:ea typeface="Calibri" panose="020F0502020204030204" pitchFamily="34" charset="0"/>
                <a:cs typeface="Times New Roman" panose="02020603050405020304" pitchFamily="18" charset="0"/>
              </a:rPr>
              <a:t>speziell</a:t>
            </a:r>
            <a:r>
              <a:rPr lang="en-US" sz="1600" dirty="0">
                <a:latin typeface="Calibri" panose="020F0502020204030204" pitchFamily="34" charset="0"/>
                <a:ea typeface="Calibri" panose="020F0502020204030204" pitchFamily="34" charset="0"/>
                <a:cs typeface="Times New Roman" panose="02020603050405020304" pitchFamily="18" charset="0"/>
              </a:rPr>
              <a:t> für </a:t>
            </a:r>
            <a:r>
              <a:rPr lang="en-US" sz="1600" dirty="0" err="1">
                <a:latin typeface="Calibri" panose="020F0502020204030204" pitchFamily="34" charset="0"/>
                <a:ea typeface="Calibri" panose="020F0502020204030204" pitchFamily="34" charset="0"/>
                <a:cs typeface="Times New Roman" panose="02020603050405020304" pitchFamily="18" charset="0"/>
              </a:rPr>
              <a:t>k</a:t>
            </a:r>
            <a:r>
              <a:rPr lang="en-US" sz="1600" dirty="0" err="1"/>
              <a:t>leine</a:t>
            </a:r>
            <a:r>
              <a:rPr lang="en-US" sz="1600" dirty="0"/>
              <a:t> und </a:t>
            </a:r>
            <a:r>
              <a:rPr lang="en-US" sz="1600" dirty="0" err="1"/>
              <a:t>mittlere</a:t>
            </a:r>
            <a:r>
              <a:rPr lang="en-US" sz="1600" dirty="0"/>
              <a:t> </a:t>
            </a:r>
            <a:r>
              <a:rPr lang="en-US" sz="1600" dirty="0" err="1"/>
              <a:t>Unternehmen</a:t>
            </a:r>
            <a:r>
              <a:rPr lang="en-US" sz="1600" dirty="0"/>
              <a:t> (KMU)</a:t>
            </a:r>
            <a:r>
              <a:rPr lang="en-US" sz="1600" dirty="0">
                <a:latin typeface="Calibri" panose="020F0502020204030204" pitchFamily="34" charset="0"/>
                <a:ea typeface="Calibri" panose="020F0502020204030204" pitchFamily="34" charset="0"/>
                <a:cs typeface="Times New Roman" panose="02020603050405020304" pitchFamily="18" charset="0"/>
              </a:rPr>
              <a:t> entwickelten Rahmens. Dies geschieht durch die Kombination eines lehrplanbasierten Ansatzes, der von der Berufsbildung in </a:t>
            </a:r>
            <a:r>
              <a:rPr lang="en-US" sz="1600" dirty="0" err="1">
                <a:latin typeface="Calibri" panose="020F0502020204030204" pitchFamily="34" charset="0"/>
                <a:ea typeface="Calibri" panose="020F0502020204030204" pitchFamily="34" charset="0"/>
                <a:cs typeface="Times New Roman" panose="02020603050405020304" pitchFamily="18" charset="0"/>
              </a:rPr>
              <a:t>andere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Lehrkonzepte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transferiert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werden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kann</a:t>
            </a:r>
            <a:r>
              <a:rPr lang="en-US" sz="1600" dirty="0">
                <a:latin typeface="Calibri" panose="020F0502020204030204" pitchFamily="34" charset="0"/>
                <a:ea typeface="Calibri" panose="020F0502020204030204" pitchFamily="34" charset="0"/>
                <a:cs typeface="Times New Roman" panose="02020603050405020304" pitchFamily="18" charset="0"/>
              </a:rPr>
              <a:t>, mit einem modularen Ansatz, der besonders für </a:t>
            </a:r>
            <a:r>
              <a:rPr lang="en-US" sz="1600" dirty="0" err="1">
                <a:latin typeface="Calibri" panose="020F0502020204030204" pitchFamily="34" charset="0"/>
                <a:ea typeface="Calibri" panose="020F0502020204030204" pitchFamily="34" charset="0"/>
                <a:cs typeface="Times New Roman" panose="02020603050405020304" pitchFamily="18" charset="0"/>
              </a:rPr>
              <a:t>Berater:innen</a:t>
            </a:r>
            <a:r>
              <a:rPr lang="en-US" sz="1600" dirty="0">
                <a:latin typeface="Calibri" panose="020F0502020204030204" pitchFamily="34" charset="0"/>
                <a:ea typeface="Calibri" panose="020F0502020204030204" pitchFamily="34" charset="0"/>
                <a:cs typeface="Times New Roman" panose="02020603050405020304" pitchFamily="18" charset="0"/>
              </a:rPr>
              <a:t>, KMU und </a:t>
            </a:r>
            <a:r>
              <a:rPr lang="en-US" sz="1600" dirty="0" err="1">
                <a:latin typeface="Calibri" panose="020F0502020204030204" pitchFamily="34" charset="0"/>
                <a:ea typeface="Calibri" panose="020F0502020204030204" pitchFamily="34" charset="0"/>
                <a:cs typeface="Times New Roman" panose="02020603050405020304" pitchFamily="18" charset="0"/>
              </a:rPr>
              <a:t>Gründer:innen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Vorteile bietet. </a:t>
            </a:r>
          </a:p>
          <a:p>
            <a:pPr marL="12700" indent="-12700">
              <a:lnSpc>
                <a:spcPct val="110000"/>
              </a:lnSpc>
            </a:pPr>
            <a:r>
              <a:rPr lang="de-DE" sz="1600" dirty="0">
                <a:latin typeface="Calibri" panose="020F0502020204030204" pitchFamily="34" charset="0"/>
                <a:ea typeface="Calibri" panose="020F0502020204030204" pitchFamily="34" charset="0"/>
                <a:cs typeface="Times New Roman" panose="02020603050405020304" pitchFamily="18" charset="0"/>
              </a:rPr>
              <a:t>Die Module enthalten Links zu Artikeln in englischer Sprache. Sollten Sie diese auf deutsch lesen wollen, empfehlen wir Ihnen dafür den Google Übersetzer zu nutzen. Rufen Sie dafür die Seite vom Google Übersetzer auf und geben Sie die gewünschte URL in das Textfeld ein. Wählen Sie nun im rechten Feld (mit Hilfe des Abwärtspfeils rechts oben) als Zielsprache Deutsch aus. Wenn Sie anschließend mit der linken Maustaste auf die „übersetzte“ URL klicken, öffnet sich ein neuer Tab mit dem übersetzten Artikel. </a:t>
            </a:r>
          </a:p>
          <a:p>
            <a:pPr marL="12700" indent="-12700">
              <a:lnSpc>
                <a:spcPct val="110000"/>
              </a:lnSpc>
            </a:pP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12150"/>
            <a:ext cx="7241669" cy="1453114"/>
          </a:xfrm>
          <a:solidFill>
            <a:srgbClr val="F16924"/>
          </a:solidFill>
        </p:spPr>
        <p:txBody>
          <a:bodyPr>
            <a:normAutofit lnSpcReduction="10000"/>
          </a:bodyPr>
          <a:lstStyle/>
          <a:p>
            <a:r>
              <a:rPr lang="en-US" dirty="0"/>
              <a:t>Was ist das Besondere an unserem SECURE </a:t>
            </a:r>
            <a:r>
              <a:rPr lang="en-US" b="1" dirty="0" err="1">
                <a:effectLst/>
                <a:latin typeface="Calibri" panose="020F0502020204030204" pitchFamily="34" charset="0"/>
                <a:ea typeface="Calibri" panose="020F0502020204030204" pitchFamily="34" charset="0"/>
                <a:cs typeface="Times New Roman" panose="02020603050405020304" pitchFamily="18" charset="0"/>
              </a:rPr>
              <a:t>Lehrplan</a:t>
            </a:r>
            <a:r>
              <a:rPr lang="en-US" b="1" dirty="0">
                <a:effectLst/>
                <a:latin typeface="Calibri" panose="020F0502020204030204" pitchFamily="34" charset="0"/>
                <a:ea typeface="Calibri" panose="020F0502020204030204" pitchFamily="34" charset="0"/>
                <a:cs typeface="Times New Roman" panose="02020603050405020304" pitchFamily="18" charset="0"/>
              </a:rPr>
              <a:t> und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Trainingspaket</a:t>
            </a:r>
            <a:r>
              <a:rPr lang="en-US" dirty="0"/>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241346" y="2012602"/>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Grafik 6">
            <a:extLst>
              <a:ext uri="{FF2B5EF4-FFF2-40B4-BE49-F238E27FC236}">
                <a16:creationId xmlns:a16="http://schemas.microsoft.com/office/drawing/2014/main" id="{1A094CFE-F551-52A1-5669-39A369E66F7C}"/>
              </a:ext>
            </a:extLst>
          </p:cNvPr>
          <p:cNvPicPr>
            <a:picLocks noChangeAspect="1"/>
          </p:cNvPicPr>
          <p:nvPr/>
        </p:nvPicPr>
        <p:blipFill>
          <a:blip r:embed="rId3"/>
          <a:stretch>
            <a:fillRect/>
          </a:stretch>
        </p:blipFill>
        <p:spPr>
          <a:xfrm>
            <a:off x="4106454" y="5996772"/>
            <a:ext cx="838453" cy="301752"/>
          </a:xfrm>
          <a:prstGeom prst="rect">
            <a:avLst/>
          </a:prstGeom>
        </p:spPr>
      </p:pic>
      <p:sp>
        <p:nvSpPr>
          <p:cNvPr id="8" name="Textfeld 7">
            <a:extLst>
              <a:ext uri="{FF2B5EF4-FFF2-40B4-BE49-F238E27FC236}">
                <a16:creationId xmlns:a16="http://schemas.microsoft.com/office/drawing/2014/main" id="{D58D3783-4180-527C-D901-61017A1FD53E}"/>
              </a:ext>
            </a:extLst>
          </p:cNvPr>
          <p:cNvSpPr txBox="1"/>
          <p:nvPr/>
        </p:nvSpPr>
        <p:spPr>
          <a:xfrm>
            <a:off x="5041151" y="6041874"/>
            <a:ext cx="7057806" cy="233975"/>
          </a:xfrm>
          <a:prstGeom prst="rect">
            <a:avLst/>
          </a:prstGeom>
          <a:noFill/>
        </p:spPr>
        <p:txBody>
          <a:bodyPr wrap="square" rtlCol="0">
            <a:spAutoFit/>
          </a:bodyPr>
          <a:lstStyle/>
          <a:p>
            <a:pPr>
              <a:lnSpc>
                <a:spcPct val="107000"/>
              </a:lnSpc>
              <a:spcAft>
                <a:spcPts val="800"/>
              </a:spcAft>
            </a:pPr>
            <a:r>
              <a:rPr lang="de-DE" sz="900" dirty="0">
                <a:solidFill>
                  <a:srgbClr val="264160"/>
                </a:solidFill>
                <a:effectLst/>
                <a:latin typeface="Calibri" panose="020F0502020204030204" pitchFamily="34" charset="0"/>
                <a:ea typeface="Calibri" panose="020F0502020204030204" pitchFamily="34" charset="0"/>
                <a:cs typeface="Calibri" panose="020F0502020204030204" pitchFamily="34" charset="0"/>
              </a:rPr>
              <a:t>Diese Ressource ist lizensiert unter CC BY 4.0. Um eine Kopie dieser Lizenz anzuzeigen, besuchen Sie https://creativecommons.org/licenses/by/4.0</a:t>
            </a:r>
          </a:p>
        </p:txBody>
      </p:sp>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der Risikobereiche</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103168" cy="1788947"/>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Richtlinien und Verfahren für die Vorhersage, die Bewertung und das Management von Risiken sind wichtig. Aber wenn die </a:t>
            </a:r>
            <a:r>
              <a:rPr lang="en-US" dirty="0" err="1">
                <a:solidFill>
                  <a:schemeClr val="bg1"/>
                </a:solidFill>
              </a:rPr>
              <a:t>Führungskräfte</a:t>
            </a:r>
            <a:r>
              <a:rPr lang="en-US" dirty="0">
                <a:solidFill>
                  <a:schemeClr val="bg1"/>
                </a:solidFill>
              </a:rPr>
              <a:t> </a:t>
            </a:r>
            <a:r>
              <a:rPr lang="en-US" dirty="0" err="1">
                <a:solidFill>
                  <a:schemeClr val="bg1"/>
                </a:solidFill>
              </a:rPr>
              <a:t>sich</a:t>
            </a:r>
            <a:r>
              <a:rPr lang="en-US" dirty="0">
                <a:solidFill>
                  <a:schemeClr val="bg1"/>
                </a:solidFill>
              </a:rPr>
              <a:t> </a:t>
            </a:r>
            <a:r>
              <a:rPr lang="en-US" dirty="0" err="1">
                <a:solidFill>
                  <a:schemeClr val="bg1"/>
                </a:solidFill>
              </a:rPr>
              <a:t>nicht</a:t>
            </a:r>
            <a:r>
              <a:rPr lang="en-US" dirty="0">
                <a:solidFill>
                  <a:schemeClr val="bg1"/>
                </a:solidFill>
              </a:rPr>
              <a:t> </a:t>
            </a:r>
            <a:r>
              <a:rPr lang="en-US" dirty="0" err="1">
                <a:solidFill>
                  <a:schemeClr val="bg1"/>
                </a:solidFill>
              </a:rPr>
              <a:t>selbst</a:t>
            </a:r>
            <a:r>
              <a:rPr lang="en-US" dirty="0">
                <a:solidFill>
                  <a:schemeClr val="bg1"/>
                </a:solidFill>
              </a:rPr>
              <a:t> </a:t>
            </a:r>
            <a:r>
              <a:rPr lang="en-US" dirty="0" err="1">
                <a:solidFill>
                  <a:schemeClr val="bg1"/>
                </a:solidFill>
              </a:rPr>
              <a:t>reflektieren</a:t>
            </a:r>
            <a:r>
              <a:rPr lang="en-US" dirty="0">
                <a:solidFill>
                  <a:schemeClr val="bg1"/>
                </a:solidFill>
              </a:rPr>
              <a:t>, </a:t>
            </a:r>
            <a:r>
              <a:rPr lang="en-US" dirty="0" err="1">
                <a:solidFill>
                  <a:schemeClr val="bg1"/>
                </a:solidFill>
              </a:rPr>
              <a:t>sich</a:t>
            </a:r>
            <a:r>
              <a:rPr lang="en-US" dirty="0">
                <a:solidFill>
                  <a:schemeClr val="bg1"/>
                </a:solidFill>
              </a:rPr>
              <a:t> nicht um eine Vielfalt von Meinungen und Perspektiven bemühen und es </a:t>
            </a:r>
            <a:r>
              <a:rPr lang="en-US" dirty="0" err="1">
                <a:solidFill>
                  <a:schemeClr val="bg1"/>
                </a:solidFill>
              </a:rPr>
              <a:t>ihrem</a:t>
            </a:r>
            <a:r>
              <a:rPr lang="en-US" dirty="0">
                <a:solidFill>
                  <a:schemeClr val="bg1"/>
                </a:solidFill>
              </a:rPr>
              <a:t> </a:t>
            </a:r>
            <a:r>
              <a:rPr lang="en-US" dirty="0" err="1">
                <a:solidFill>
                  <a:schemeClr val="bg1"/>
                </a:solidFill>
              </a:rPr>
              <a:t>Handeln</a:t>
            </a:r>
            <a:r>
              <a:rPr lang="en-US" dirty="0">
                <a:solidFill>
                  <a:schemeClr val="bg1"/>
                </a:solidFill>
              </a:rPr>
              <a:t> an </a:t>
            </a:r>
            <a:r>
              <a:rPr lang="en-US" dirty="0" err="1">
                <a:solidFill>
                  <a:schemeClr val="bg1"/>
                </a:solidFill>
              </a:rPr>
              <a:t>Integrität</a:t>
            </a:r>
            <a:r>
              <a:rPr lang="en-US" dirty="0">
                <a:solidFill>
                  <a:schemeClr val="bg1"/>
                </a:solidFill>
              </a:rPr>
              <a:t> </a:t>
            </a:r>
            <a:r>
              <a:rPr lang="en-US" dirty="0" err="1">
                <a:solidFill>
                  <a:schemeClr val="bg1"/>
                </a:solidFill>
              </a:rPr>
              <a:t>fehlt</a:t>
            </a:r>
            <a:r>
              <a:rPr lang="en-US" dirty="0">
                <a:solidFill>
                  <a:schemeClr val="bg1"/>
                </a:solidFill>
              </a:rPr>
              <a:t>, werden diese Regeln nichts bewirken.</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384097"/>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Auch die Einstellung der Führungskraft ist entscheidend</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7268448"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9176848"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8619947"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7267248"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7975789" y="5277011"/>
            <a:ext cx="1047869" cy="499504"/>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err="1">
                <a:solidFill>
                  <a:schemeClr val="bg1"/>
                </a:solidFill>
                <a:latin typeface="Calibri" panose="020F0502020204030204" pitchFamily="34" charset="0"/>
                <a:ea typeface="Lato Light" panose="020F0502020204030203" pitchFamily="34" charset="0"/>
                <a:cs typeface="Calibri" panose="020F0502020204030204" pitchFamily="34" charset="0"/>
              </a:rPr>
              <a:t>Reflektiert</a:t>
            </a:r>
            <a:endPar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sein</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9100685" y="3379770"/>
            <a:ext cx="1785291" cy="716807"/>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Sich</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mit</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p>
          <a:p>
            <a:pPr>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Komplexität</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auseinandersetzen</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7361794" y="2791047"/>
            <a:ext cx="1782062" cy="947640"/>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Kurzschluss</a:t>
            </a:r>
            <a:endPar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gn="l">
              <a:lnSpc>
                <a:spcPts val="1760"/>
              </a:lnSpc>
              <a:spcBef>
                <a:spcPts val="0"/>
              </a:spcBef>
            </a:pP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a:t>
            </a: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reaktionen</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p>
          <a:p>
            <a:pPr algn="l">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vermeiden</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b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'Pendel-Effekt'</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9441261" y="5159004"/>
            <a:ext cx="1643636" cy="1178472"/>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60"/>
              </a:lnSpc>
              <a:spcBef>
                <a:spcPts val="0"/>
              </a:spcBef>
            </a:pP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Bereit</a:t>
            </a: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sein, </a:t>
            </a:r>
          </a:p>
          <a:p>
            <a:pPr algn="r">
              <a:lnSpc>
                <a:spcPts val="1760"/>
              </a:lnSpc>
              <a:spcBef>
                <a:spcPts val="0"/>
              </a:spcBef>
            </a:pP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Herausforderungen</a:t>
            </a: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anzunehmen</a:t>
            </a:r>
            <a:b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und </a:t>
            </a: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herausgefordert</a:t>
            </a:r>
            <a:endPar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gn="r">
              <a:lnSpc>
                <a:spcPts val="1760"/>
              </a:lnSpc>
              <a:spcBef>
                <a:spcPts val="0"/>
              </a:spcBef>
            </a:pP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zu werden</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5763474" y="2665864"/>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438162" y="2726426"/>
            <a:ext cx="4644865" cy="32566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Selbsterfahrung</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und Vorbildfunktion für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gute</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Führung</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benötigt</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Zu Fehlern stehen und aus ihnen lernen</a:t>
            </a: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Wer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hält</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Ihnen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den Spiegel vor? </a:t>
            </a:r>
          </a:p>
          <a:p>
            <a:pPr marL="571500" indent="-355600" algn="l">
              <a:lnSpc>
                <a:spcPts val="2240"/>
              </a:lnSpc>
              <a:spcBef>
                <a:spcPts val="225"/>
              </a:spcBef>
              <a:buClr>
                <a:srgbClr val="F16924"/>
              </a:buClr>
              <a:buFont typeface="Wingdings" panose="05000000000000000000" pitchFamily="2" charset="2"/>
              <a:buChar char="à"/>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Risiko, HR,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andere</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Funktionen? </a:t>
            </a:r>
            <a:b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Funktioniert das derzeit?</a:t>
            </a: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Gewährleistung eines guten Überblicks über die Personalstrategie und die Risiken </a:t>
            </a:r>
          </a:p>
          <a:p>
            <a:pPr marL="355600" indent="-355600" algn="l">
              <a:lnSpc>
                <a:spcPts val="2240"/>
              </a:lnSpc>
              <a:spcBef>
                <a:spcPts val="225"/>
              </a:spcBef>
              <a:buClr>
                <a:srgbClr val="F16924"/>
              </a:buClr>
              <a:buFont typeface="Arial" panose="020B0604020202020204" pitchFamily="34" charset="0"/>
              <a:buChar char="•"/>
            </a:pP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Haben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Sie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Einblick</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in die Fähigkeiten der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Mitarbeiter:innen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im</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Team und der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Personen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im</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Management?</a:t>
            </a:r>
          </a:p>
        </p:txBody>
      </p:sp>
    </p:spTree>
    <p:extLst>
      <p:ext uri="{BB962C8B-B14F-4D97-AF65-F5344CB8AC3E}">
        <p14:creationId xmlns:p14="http://schemas.microsoft.com/office/powerpoint/2010/main" val="315813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325982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18333" y="401832"/>
            <a:ext cx="8419667"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ts val="1880"/>
              </a:lnSpc>
            </a:pPr>
            <a:r>
              <a:rPr lang="en-US" sz="2000" dirty="0">
                <a:solidFill>
                  <a:schemeClr val="bg1"/>
                </a:solidFill>
              </a:rPr>
              <a:t>Führungskräfte brauchen Fähigkeiten und Kompetenzen, um in </a:t>
            </a:r>
            <a:r>
              <a:rPr lang="en-US" sz="2000" dirty="0" err="1">
                <a:solidFill>
                  <a:schemeClr val="bg1"/>
                </a:solidFill>
              </a:rPr>
              <a:t>Krisen-situationen</a:t>
            </a:r>
            <a:r>
              <a:rPr lang="en-US" sz="2000" dirty="0">
                <a:solidFill>
                  <a:schemeClr val="bg1"/>
                </a:solidFill>
              </a:rPr>
              <a:t> zu führen. Sie müssen Stabilität, Sicherheit, Vertrauen und ein Gefühl der Kontrolle vermitteln.</a:t>
            </a:r>
            <a:br>
              <a:rPr lang="en-US" sz="2000" dirty="0">
                <a:solidFill>
                  <a:schemeClr val="bg1"/>
                </a:solidFill>
              </a:rPr>
            </a:br>
            <a:endParaRPr lang="en-US" sz="700" dirty="0">
              <a:solidFill>
                <a:schemeClr val="bg1"/>
              </a:solidFill>
            </a:endParaRPr>
          </a:p>
          <a:p>
            <a:pPr marL="469900" lvl="1" indent="-12700" algn="ctr"/>
            <a:r>
              <a:rPr lang="en-US" sz="1800" i="1" dirty="0">
                <a:solidFill>
                  <a:schemeClr val="bg1"/>
                </a:solidFill>
                <a:latin typeface="+mn-lt"/>
              </a:rPr>
              <a:t>"... schwierige Zeiten schaffen </a:t>
            </a:r>
            <a:r>
              <a:rPr lang="en-US" sz="1800" i="1" dirty="0" err="1">
                <a:solidFill>
                  <a:schemeClr val="bg1"/>
                </a:solidFill>
                <a:latin typeface="+mn-lt"/>
              </a:rPr>
              <a:t>keine</a:t>
            </a:r>
            <a:r>
              <a:rPr lang="en-US" sz="1800" i="1" dirty="0">
                <a:solidFill>
                  <a:schemeClr val="bg1"/>
                </a:solidFill>
                <a:latin typeface="+mn-lt"/>
              </a:rPr>
              <a:t> </a:t>
            </a:r>
            <a:r>
              <a:rPr lang="en-US" sz="1800" i="1" dirty="0" err="1">
                <a:solidFill>
                  <a:schemeClr val="bg1"/>
                </a:solidFill>
                <a:latin typeface="+mn-lt"/>
              </a:rPr>
              <a:t>Führungskräfte</a:t>
            </a:r>
            <a:r>
              <a:rPr lang="en-US" sz="1800" i="1" dirty="0">
                <a:solidFill>
                  <a:schemeClr val="bg1"/>
                </a:solidFill>
                <a:latin typeface="+mn-lt"/>
              </a:rPr>
              <a:t> ... sie zeigen dir, welche Art von Führungskräften du bereits hast."  </a:t>
            </a:r>
            <a:r>
              <a:rPr lang="en-US" sz="1800" b="1" dirty="0">
                <a:solidFill>
                  <a:schemeClr val="bg1"/>
                </a:solidFill>
                <a:latin typeface="+mn-lt"/>
              </a:rPr>
              <a:t>Larry Barton</a:t>
            </a:r>
          </a:p>
          <a:p>
            <a:pPr marL="12700" indent="-12700">
              <a:lnSpc>
                <a:spcPts val="1880"/>
              </a:lnSpc>
            </a:pPr>
            <a:endParaRPr lang="en-US" sz="2000" dirty="0">
              <a:solidFill>
                <a:schemeClr val="bg1"/>
              </a:solidFill>
            </a:endParaRPr>
          </a:p>
          <a:p>
            <a:pPr marL="12700" indent="-12700"/>
            <a:r>
              <a:rPr lang="en-US" sz="2000" dirty="0">
                <a:solidFill>
                  <a:schemeClr val="bg1"/>
                </a:solidFill>
              </a:rPr>
              <a:t>Die Entwicklung Ihrer Führungsqualitäten und Managementfähigkeiten ist entscheidend für Ihren Erfolg in der Krise.</a:t>
            </a:r>
          </a:p>
          <a:p>
            <a:pPr marL="12700" indent="-12700"/>
            <a:endParaRPr lang="en-US" sz="2000" dirty="0">
              <a:solidFill>
                <a:schemeClr val="bg1"/>
              </a:solidFill>
            </a:endParaRPr>
          </a:p>
          <a:p>
            <a:pPr marL="12700" indent="-12700"/>
            <a:endParaRPr lang="en-US" sz="2000" dirty="0">
              <a:solidFill>
                <a:schemeClr val="bg1"/>
              </a:solidFill>
            </a:endParaRPr>
          </a:p>
          <a:p>
            <a:pPr marL="12700" indent="-12700"/>
            <a:endParaRPr lang="en-US" sz="2000" dirty="0">
              <a:solidFill>
                <a:schemeClr val="bg1"/>
              </a:solidFill>
            </a:endParaRPr>
          </a:p>
          <a:p>
            <a:pPr marL="12700" indent="-12700"/>
            <a:endParaRPr lang="en-US" sz="2000"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491092" y="480937"/>
            <a:ext cx="2773241" cy="21024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Leitprinzipien für die Führung in Krisenzeiten</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131450" y="1514177"/>
            <a:ext cx="237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9" name="TextBox 32">
            <a:extLst>
              <a:ext uri="{FF2B5EF4-FFF2-40B4-BE49-F238E27FC236}">
                <a16:creationId xmlns:a16="http://schemas.microsoft.com/office/drawing/2014/main" id="{341ADAB7-2377-352A-EA89-E3D9C21F2E0A}"/>
              </a:ext>
            </a:extLst>
          </p:cNvPr>
          <p:cNvSpPr txBox="1"/>
          <p:nvPr/>
        </p:nvSpPr>
        <p:spPr>
          <a:xfrm>
            <a:off x="450994" y="3579521"/>
            <a:ext cx="3686622" cy="2836674"/>
          </a:xfrm>
          <a:prstGeom prst="rect">
            <a:avLst/>
          </a:prstGeom>
          <a:noFill/>
        </p:spPr>
        <p:txBody>
          <a:bodyPr wrap="square" rtlCol="0" anchor="b" anchorCtr="0">
            <a:spAutoFit/>
          </a:bodyPr>
          <a:lstStyle/>
          <a:p>
            <a:pPr marL="363538" indent="-363538">
              <a:lnSpc>
                <a:spcPts val="2240"/>
              </a:lnSpc>
            </a:pPr>
            <a:r>
              <a:rPr lang="en-GB" sz="2000" b="1" dirty="0">
                <a:solidFill>
                  <a:srgbClr val="EDA13E"/>
                </a:solidFill>
                <a:ea typeface="League Spartan" charset="0"/>
                <a:cs typeface="Poppins" pitchFamily="2" charset="77"/>
              </a:rPr>
              <a:t>01 Transparente Kommunikation</a:t>
            </a:r>
          </a:p>
          <a:p>
            <a:pPr marL="363538" indent="-363538">
              <a:lnSpc>
                <a:spcPts val="2140"/>
              </a:lnSpc>
            </a:pPr>
            <a:r>
              <a:rPr lang="en-GB" dirty="0">
                <a:solidFill>
                  <a:srgbClr val="595959"/>
                </a:solidFill>
                <a:ea typeface="Lato Light" panose="020F0502020204030203" pitchFamily="34" charset="0"/>
                <a:cs typeface="Mukta ExtraLight" panose="020B0000000000000000" pitchFamily="34" charset="77"/>
              </a:rPr>
              <a:t>	Verpflichtung zu einer transparenten und kohärenten internen und externen Kommunikation</a:t>
            </a:r>
          </a:p>
          <a:p>
            <a:pPr marL="363538" indent="-363538">
              <a:lnSpc>
                <a:spcPts val="2240"/>
              </a:lnSpc>
            </a:pPr>
            <a:endParaRPr lang="en-GB" sz="2000" dirty="0">
              <a:solidFill>
                <a:srgbClr val="595959"/>
              </a:solidFill>
              <a:ea typeface="Lato Light" panose="020F0502020204030203" pitchFamily="34" charset="0"/>
              <a:cs typeface="Mukta ExtraLight" panose="020B0000000000000000" pitchFamily="34" charset="77"/>
            </a:endParaRPr>
          </a:p>
          <a:p>
            <a:pPr marL="363538" indent="-363538">
              <a:lnSpc>
                <a:spcPts val="2240"/>
              </a:lnSpc>
            </a:pPr>
            <a:r>
              <a:rPr lang="en-GB" sz="2000" b="1" dirty="0">
                <a:solidFill>
                  <a:srgbClr val="B41F7A"/>
                </a:solidFill>
                <a:ea typeface="League Spartan" charset="0"/>
                <a:cs typeface="Poppins" pitchFamily="2" charset="77"/>
              </a:rPr>
              <a:t>02 Zeitnahe Kommunikation</a:t>
            </a:r>
          </a:p>
          <a:p>
            <a:pPr marL="363538" indent="-363538">
              <a:lnSpc>
                <a:spcPts val="2140"/>
              </a:lnSpc>
            </a:pPr>
            <a:r>
              <a:rPr lang="en-GB" dirty="0">
                <a:solidFill>
                  <a:srgbClr val="595959"/>
                </a:solidFill>
                <a:ea typeface="Lato Light" panose="020F0502020204030203" pitchFamily="34" charset="0"/>
                <a:cs typeface="Mukta ExtraLight" panose="020B0000000000000000" pitchFamily="34" charset="77"/>
              </a:rPr>
              <a:t>	Prompte und proaktive Kommunikation</a:t>
            </a:r>
            <a:endParaRPr lang="en-GB" b="1" dirty="0">
              <a:solidFill>
                <a:srgbClr val="B41F7A"/>
              </a:solidFill>
              <a:ea typeface="League Spartan" charset="0"/>
              <a:cs typeface="Poppins" pitchFamily="2" charset="77"/>
            </a:endParaRPr>
          </a:p>
          <a:p>
            <a:pPr marL="363538" indent="-363538">
              <a:lnSpc>
                <a:spcPts val="2240"/>
              </a:lnSpc>
            </a:pPr>
            <a:endParaRPr lang="en-GB" sz="2000" dirty="0">
              <a:solidFill>
                <a:srgbClr val="595959"/>
              </a:solidFill>
              <a:ea typeface="Lato Light" panose="020F0502020204030203" pitchFamily="34" charset="0"/>
              <a:cs typeface="Mukta ExtraLight" panose="020B0000000000000000" pitchFamily="34" charset="77"/>
            </a:endParaRPr>
          </a:p>
        </p:txBody>
      </p:sp>
      <p:grpSp>
        <p:nvGrpSpPr>
          <p:cNvPr id="59" name="Group 58">
            <a:extLst>
              <a:ext uri="{FF2B5EF4-FFF2-40B4-BE49-F238E27FC236}">
                <a16:creationId xmlns:a16="http://schemas.microsoft.com/office/drawing/2014/main" id="{2DCEBB92-F1BD-4549-C3B7-DDA25C778E5C}"/>
              </a:ext>
            </a:extLst>
          </p:cNvPr>
          <p:cNvGrpSpPr/>
          <p:nvPr/>
        </p:nvGrpSpPr>
        <p:grpSpPr>
          <a:xfrm>
            <a:off x="4014974" y="3377184"/>
            <a:ext cx="3749639" cy="3150624"/>
            <a:chOff x="3803271" y="3341058"/>
            <a:chExt cx="3749639" cy="3150624"/>
          </a:xfrm>
        </p:grpSpPr>
        <p:grpSp>
          <p:nvGrpSpPr>
            <p:cNvPr id="15" name="Group 7">
              <a:extLst>
                <a:ext uri="{FF2B5EF4-FFF2-40B4-BE49-F238E27FC236}">
                  <a16:creationId xmlns:a16="http://schemas.microsoft.com/office/drawing/2014/main" id="{98C825ED-6E38-D1AF-BB6A-B3492AD02365}"/>
                </a:ext>
              </a:extLst>
            </p:cNvPr>
            <p:cNvGrpSpPr/>
            <p:nvPr/>
          </p:nvGrpSpPr>
          <p:grpSpPr>
            <a:xfrm>
              <a:off x="3803271" y="3341058"/>
              <a:ext cx="3749639" cy="3150624"/>
              <a:chOff x="5328980" y="1762088"/>
              <a:chExt cx="10943202" cy="9194996"/>
            </a:xfrm>
          </p:grpSpPr>
          <p:grpSp>
            <p:nvGrpSpPr>
              <p:cNvPr id="16" name="Group 5">
                <a:extLst>
                  <a:ext uri="{FF2B5EF4-FFF2-40B4-BE49-F238E27FC236}">
                    <a16:creationId xmlns:a16="http://schemas.microsoft.com/office/drawing/2014/main" id="{35DF0946-400A-A4EE-7E22-8F35662CB36B}"/>
                  </a:ext>
                </a:extLst>
              </p:cNvPr>
              <p:cNvGrpSpPr/>
              <p:nvPr/>
            </p:nvGrpSpPr>
            <p:grpSpPr>
              <a:xfrm>
                <a:off x="7521484" y="5751094"/>
                <a:ext cx="4377764" cy="3211487"/>
                <a:chOff x="12193146" y="2562030"/>
                <a:chExt cx="5221988" cy="3830802"/>
              </a:xfrm>
            </p:grpSpPr>
            <p:sp>
              <p:nvSpPr>
                <p:cNvPr id="36" name="Freeform 1">
                  <a:extLst>
                    <a:ext uri="{FF2B5EF4-FFF2-40B4-BE49-F238E27FC236}">
                      <a16:creationId xmlns:a16="http://schemas.microsoft.com/office/drawing/2014/main" id="{CA340AD7-F76D-A2FE-87E0-19E7783E4442}"/>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F16924"/>
                </a:solidFill>
                <a:ln>
                  <a:noFill/>
                </a:ln>
                <a:effectLst/>
              </p:spPr>
              <p:txBody>
                <a:bodyPr wrap="none" anchor="ctr"/>
                <a:lstStyle/>
                <a:p>
                  <a:endParaRPr lang="en-GB" sz="1200" dirty="0">
                    <a:solidFill>
                      <a:srgbClr val="595959"/>
                    </a:solidFill>
                    <a:latin typeface="+mj-lt"/>
                  </a:endParaRPr>
                </a:p>
              </p:txBody>
            </p:sp>
            <p:sp>
              <p:nvSpPr>
                <p:cNvPr id="37" name="Freeform 2">
                  <a:extLst>
                    <a:ext uri="{FF2B5EF4-FFF2-40B4-BE49-F238E27FC236}">
                      <a16:creationId xmlns:a16="http://schemas.microsoft.com/office/drawing/2014/main" id="{E303FD76-0ADE-517E-08A4-9587C56C42D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44F00"/>
                </a:solidFill>
                <a:ln>
                  <a:noFill/>
                </a:ln>
                <a:effectLst/>
              </p:spPr>
              <p:txBody>
                <a:bodyPr wrap="none" anchor="ctr"/>
                <a:lstStyle/>
                <a:p>
                  <a:endParaRPr lang="en-GB" sz="1200" dirty="0">
                    <a:solidFill>
                      <a:srgbClr val="595959"/>
                    </a:solidFill>
                    <a:latin typeface="+mj-lt"/>
                  </a:endParaRPr>
                </a:p>
              </p:txBody>
            </p:sp>
            <p:sp>
              <p:nvSpPr>
                <p:cNvPr id="38" name="Freeform 3">
                  <a:extLst>
                    <a:ext uri="{FF2B5EF4-FFF2-40B4-BE49-F238E27FC236}">
                      <a16:creationId xmlns:a16="http://schemas.microsoft.com/office/drawing/2014/main" id="{E2E228E6-B6F4-91FE-CFBB-735E2638374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44F00"/>
                </a:solidFill>
                <a:ln>
                  <a:noFill/>
                </a:ln>
                <a:effectLst/>
              </p:spPr>
              <p:txBody>
                <a:bodyPr wrap="none" anchor="ctr"/>
                <a:lstStyle/>
                <a:p>
                  <a:endParaRPr lang="en-GB" sz="1200" dirty="0">
                    <a:solidFill>
                      <a:srgbClr val="595959"/>
                    </a:solidFill>
                    <a:latin typeface="+mj-lt"/>
                  </a:endParaRPr>
                </a:p>
              </p:txBody>
            </p:sp>
          </p:grpSp>
          <p:grpSp>
            <p:nvGrpSpPr>
              <p:cNvPr id="17" name="Group 4">
                <a:extLst>
                  <a:ext uri="{FF2B5EF4-FFF2-40B4-BE49-F238E27FC236}">
                    <a16:creationId xmlns:a16="http://schemas.microsoft.com/office/drawing/2014/main" id="{36F204DE-C484-9AA2-5B09-A2870E3837D9}"/>
                  </a:ext>
                </a:extLst>
              </p:cNvPr>
              <p:cNvGrpSpPr/>
              <p:nvPr/>
            </p:nvGrpSpPr>
            <p:grpSpPr>
              <a:xfrm>
                <a:off x="5328980" y="7745597"/>
                <a:ext cx="4377764" cy="3211487"/>
                <a:chOff x="9577832" y="4941160"/>
                <a:chExt cx="5221988" cy="3830802"/>
              </a:xfrm>
            </p:grpSpPr>
            <p:sp>
              <p:nvSpPr>
                <p:cNvPr id="33" name="Freeform 4">
                  <a:extLst>
                    <a:ext uri="{FF2B5EF4-FFF2-40B4-BE49-F238E27FC236}">
                      <a16:creationId xmlns:a16="http://schemas.microsoft.com/office/drawing/2014/main" id="{722A5040-0161-869E-D5D7-CB04F6D83078}"/>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rgbClr val="7F1C58"/>
                </a:solidFill>
                <a:ln>
                  <a:noFill/>
                </a:ln>
                <a:effectLst/>
              </p:spPr>
              <p:txBody>
                <a:bodyPr wrap="none" anchor="ctr"/>
                <a:lstStyle/>
                <a:p>
                  <a:endParaRPr lang="en-GB" sz="1200" dirty="0">
                    <a:solidFill>
                      <a:srgbClr val="595959"/>
                    </a:solidFill>
                    <a:latin typeface="+mj-lt"/>
                  </a:endParaRPr>
                </a:p>
              </p:txBody>
            </p:sp>
            <p:sp>
              <p:nvSpPr>
                <p:cNvPr id="34" name="Freeform 5">
                  <a:extLst>
                    <a:ext uri="{FF2B5EF4-FFF2-40B4-BE49-F238E27FC236}">
                      <a16:creationId xmlns:a16="http://schemas.microsoft.com/office/drawing/2014/main" id="{ACBEFBF7-6B9E-05D0-4A78-9F6C164A368D}"/>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rgbClr val="571D58"/>
                </a:solidFill>
                <a:ln>
                  <a:noFill/>
                </a:ln>
                <a:effectLst/>
              </p:spPr>
              <p:txBody>
                <a:bodyPr wrap="none" anchor="ctr"/>
                <a:lstStyle/>
                <a:p>
                  <a:endParaRPr lang="en-GB" sz="1200" dirty="0">
                    <a:solidFill>
                      <a:srgbClr val="595959"/>
                    </a:solidFill>
                    <a:latin typeface="+mj-lt"/>
                  </a:endParaRPr>
                </a:p>
              </p:txBody>
            </p:sp>
            <p:sp>
              <p:nvSpPr>
                <p:cNvPr id="35" name="Freeform 6">
                  <a:extLst>
                    <a:ext uri="{FF2B5EF4-FFF2-40B4-BE49-F238E27FC236}">
                      <a16:creationId xmlns:a16="http://schemas.microsoft.com/office/drawing/2014/main" id="{29889CA0-B02E-F38A-BBF0-1B7F6854E0F8}"/>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rgbClr val="571D58"/>
                </a:solidFill>
                <a:ln>
                  <a:noFill/>
                </a:ln>
                <a:effectLst/>
              </p:spPr>
              <p:txBody>
                <a:bodyPr wrap="none" anchor="ctr"/>
                <a:lstStyle/>
                <a:p>
                  <a:endParaRPr lang="en-GB" sz="1200" dirty="0">
                    <a:solidFill>
                      <a:srgbClr val="595959"/>
                    </a:solidFill>
                    <a:latin typeface="+mj-lt"/>
                  </a:endParaRPr>
                </a:p>
              </p:txBody>
            </p:sp>
          </p:grpSp>
          <p:grpSp>
            <p:nvGrpSpPr>
              <p:cNvPr id="18" name="Group 16">
                <a:extLst>
                  <a:ext uri="{FF2B5EF4-FFF2-40B4-BE49-F238E27FC236}">
                    <a16:creationId xmlns:a16="http://schemas.microsoft.com/office/drawing/2014/main" id="{48254E74-CAD6-1757-F193-4858FA979629}"/>
                  </a:ext>
                </a:extLst>
              </p:cNvPr>
              <p:cNvGrpSpPr/>
              <p:nvPr/>
            </p:nvGrpSpPr>
            <p:grpSpPr>
              <a:xfrm>
                <a:off x="9701914" y="3754179"/>
                <a:ext cx="4377764" cy="3211487"/>
                <a:chOff x="12193146" y="2562030"/>
                <a:chExt cx="5221988" cy="3830802"/>
              </a:xfrm>
            </p:grpSpPr>
            <p:sp>
              <p:nvSpPr>
                <p:cNvPr id="29" name="Freeform 1">
                  <a:extLst>
                    <a:ext uri="{FF2B5EF4-FFF2-40B4-BE49-F238E27FC236}">
                      <a16:creationId xmlns:a16="http://schemas.microsoft.com/office/drawing/2014/main" id="{A8CEE1E0-3625-21F8-D1BA-B7F0B5DAFC91}"/>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B41F7A"/>
                </a:solidFill>
                <a:ln>
                  <a:noFill/>
                </a:ln>
                <a:effectLst/>
              </p:spPr>
              <p:txBody>
                <a:bodyPr wrap="none" anchor="ctr"/>
                <a:lstStyle/>
                <a:p>
                  <a:endParaRPr lang="en-GB" sz="1200" dirty="0">
                    <a:solidFill>
                      <a:srgbClr val="595959"/>
                    </a:solidFill>
                    <a:latin typeface="+mj-lt"/>
                  </a:endParaRPr>
                </a:p>
              </p:txBody>
            </p:sp>
            <p:sp>
              <p:nvSpPr>
                <p:cNvPr id="31" name="Freeform 2">
                  <a:extLst>
                    <a:ext uri="{FF2B5EF4-FFF2-40B4-BE49-F238E27FC236}">
                      <a16:creationId xmlns:a16="http://schemas.microsoft.com/office/drawing/2014/main" id="{0B272C14-DEB0-74AC-4870-304AADF59AFA}"/>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7F1C58"/>
                </a:solidFill>
                <a:ln>
                  <a:noFill/>
                </a:ln>
                <a:effectLst/>
              </p:spPr>
              <p:txBody>
                <a:bodyPr wrap="none" anchor="ctr"/>
                <a:lstStyle/>
                <a:p>
                  <a:endParaRPr lang="en-GB" sz="1200" dirty="0">
                    <a:solidFill>
                      <a:srgbClr val="595959"/>
                    </a:solidFill>
                    <a:latin typeface="+mj-lt"/>
                  </a:endParaRPr>
                </a:p>
              </p:txBody>
            </p:sp>
            <p:sp>
              <p:nvSpPr>
                <p:cNvPr id="32" name="Freeform 3">
                  <a:extLst>
                    <a:ext uri="{FF2B5EF4-FFF2-40B4-BE49-F238E27FC236}">
                      <a16:creationId xmlns:a16="http://schemas.microsoft.com/office/drawing/2014/main" id="{F406C8BE-12EC-0E55-EBB8-7BB2C80B1F4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F1C58"/>
                </a:solidFill>
                <a:ln>
                  <a:noFill/>
                </a:ln>
                <a:effectLst/>
              </p:spPr>
              <p:txBody>
                <a:bodyPr wrap="none" anchor="ctr"/>
                <a:lstStyle/>
                <a:p>
                  <a:endParaRPr lang="en-GB" sz="1200" dirty="0">
                    <a:solidFill>
                      <a:srgbClr val="595959"/>
                    </a:solidFill>
                    <a:latin typeface="+mj-lt"/>
                  </a:endParaRPr>
                </a:p>
              </p:txBody>
            </p:sp>
          </p:grpSp>
          <p:grpSp>
            <p:nvGrpSpPr>
              <p:cNvPr id="19" name="Group 20">
                <a:extLst>
                  <a:ext uri="{FF2B5EF4-FFF2-40B4-BE49-F238E27FC236}">
                    <a16:creationId xmlns:a16="http://schemas.microsoft.com/office/drawing/2014/main" id="{B562B114-251C-2BBE-4F01-B33D5AA51C88}"/>
                  </a:ext>
                </a:extLst>
              </p:cNvPr>
              <p:cNvGrpSpPr/>
              <p:nvPr/>
            </p:nvGrpSpPr>
            <p:grpSpPr>
              <a:xfrm>
                <a:off x="11894418" y="1762088"/>
                <a:ext cx="4377764" cy="3211487"/>
                <a:chOff x="12193146" y="2562030"/>
                <a:chExt cx="5221988" cy="3830802"/>
              </a:xfrm>
            </p:grpSpPr>
            <p:sp>
              <p:nvSpPr>
                <p:cNvPr id="20" name="Freeform 1">
                  <a:extLst>
                    <a:ext uri="{FF2B5EF4-FFF2-40B4-BE49-F238E27FC236}">
                      <a16:creationId xmlns:a16="http://schemas.microsoft.com/office/drawing/2014/main" id="{849B289F-3061-093A-CD11-60B65404D71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EDA13E"/>
                </a:solidFill>
                <a:ln>
                  <a:noFill/>
                </a:ln>
                <a:effectLst/>
              </p:spPr>
              <p:txBody>
                <a:bodyPr wrap="none" anchor="ctr"/>
                <a:lstStyle/>
                <a:p>
                  <a:endParaRPr lang="en-GB" sz="1200" dirty="0">
                    <a:solidFill>
                      <a:srgbClr val="595959"/>
                    </a:solidFill>
                    <a:latin typeface="+mj-lt"/>
                  </a:endParaRPr>
                </a:p>
              </p:txBody>
            </p:sp>
            <p:sp>
              <p:nvSpPr>
                <p:cNvPr id="21" name="Freeform 2">
                  <a:extLst>
                    <a:ext uri="{FF2B5EF4-FFF2-40B4-BE49-F238E27FC236}">
                      <a16:creationId xmlns:a16="http://schemas.microsoft.com/office/drawing/2014/main" id="{BC9EBD4E-54EA-D6D3-EF84-EFE64ACAE446}"/>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D6634"/>
                </a:solidFill>
                <a:ln>
                  <a:noFill/>
                </a:ln>
                <a:effectLst/>
              </p:spPr>
              <p:txBody>
                <a:bodyPr wrap="none" anchor="ctr"/>
                <a:lstStyle/>
                <a:p>
                  <a:endParaRPr lang="en-GB" sz="1200" dirty="0">
                    <a:solidFill>
                      <a:srgbClr val="595959"/>
                    </a:solidFill>
                    <a:latin typeface="+mj-lt"/>
                  </a:endParaRPr>
                </a:p>
              </p:txBody>
            </p:sp>
            <p:sp>
              <p:nvSpPr>
                <p:cNvPr id="22" name="Freeform 3">
                  <a:extLst>
                    <a:ext uri="{FF2B5EF4-FFF2-40B4-BE49-F238E27FC236}">
                      <a16:creationId xmlns:a16="http://schemas.microsoft.com/office/drawing/2014/main" id="{EBF5C3C8-DB02-AFB6-10FA-008DF3B732E7}"/>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D6634"/>
                </a:solidFill>
                <a:ln>
                  <a:noFill/>
                </a:ln>
                <a:effectLst/>
              </p:spPr>
              <p:txBody>
                <a:bodyPr wrap="none" anchor="ctr"/>
                <a:lstStyle/>
                <a:p>
                  <a:endParaRPr lang="en-GB" sz="1200" dirty="0">
                    <a:solidFill>
                      <a:srgbClr val="595959"/>
                    </a:solidFill>
                    <a:latin typeface="+mj-lt"/>
                  </a:endParaRPr>
                </a:p>
              </p:txBody>
            </p:sp>
          </p:grpSp>
        </p:grpSp>
        <p:sp>
          <p:nvSpPr>
            <p:cNvPr id="53" name="Text Placeholder 17">
              <a:extLst>
                <a:ext uri="{FF2B5EF4-FFF2-40B4-BE49-F238E27FC236}">
                  <a16:creationId xmlns:a16="http://schemas.microsoft.com/office/drawing/2014/main" id="{B18FF71F-37DA-97F2-92BE-D0BB0AEEB907}"/>
                </a:ext>
              </a:extLst>
            </p:cNvPr>
            <p:cNvSpPr txBox="1">
              <a:spLocks/>
            </p:cNvSpPr>
            <p:nvPr/>
          </p:nvSpPr>
          <p:spPr>
            <a:xfrm>
              <a:off x="6363982" y="347356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solidFill>
                    <a:schemeClr val="bg1"/>
                  </a:solidFill>
                </a:rPr>
                <a:t>01</a:t>
              </a:r>
              <a:endParaRPr lang="en-US" sz="3600" b="0" dirty="0">
                <a:solidFill>
                  <a:schemeClr val="bg1"/>
                </a:solidFill>
              </a:endParaRPr>
            </a:p>
          </p:txBody>
        </p:sp>
        <p:sp>
          <p:nvSpPr>
            <p:cNvPr id="54" name="Text Placeholder 17">
              <a:extLst>
                <a:ext uri="{FF2B5EF4-FFF2-40B4-BE49-F238E27FC236}">
                  <a16:creationId xmlns:a16="http://schemas.microsoft.com/office/drawing/2014/main" id="{561EF138-1B7E-1262-21A4-29ABD359325A}"/>
                </a:ext>
              </a:extLst>
            </p:cNvPr>
            <p:cNvSpPr txBox="1">
              <a:spLocks/>
            </p:cNvSpPr>
            <p:nvPr/>
          </p:nvSpPr>
          <p:spPr>
            <a:xfrm>
              <a:off x="5594444" y="413716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solidFill>
                    <a:schemeClr val="bg1"/>
                  </a:solidFill>
                </a:rPr>
                <a:t>02</a:t>
              </a:r>
              <a:endParaRPr lang="en-US" sz="3600" b="0" dirty="0">
                <a:solidFill>
                  <a:schemeClr val="bg1"/>
                </a:solidFill>
              </a:endParaRPr>
            </a:p>
          </p:txBody>
        </p:sp>
        <p:sp>
          <p:nvSpPr>
            <p:cNvPr id="55" name="Text Placeholder 17">
              <a:extLst>
                <a:ext uri="{FF2B5EF4-FFF2-40B4-BE49-F238E27FC236}">
                  <a16:creationId xmlns:a16="http://schemas.microsoft.com/office/drawing/2014/main" id="{002C0FE1-FEA0-1199-4B6C-4A64BB40AF48}"/>
                </a:ext>
              </a:extLst>
            </p:cNvPr>
            <p:cNvSpPr txBox="1">
              <a:spLocks/>
            </p:cNvSpPr>
            <p:nvPr/>
          </p:nvSpPr>
          <p:spPr>
            <a:xfrm>
              <a:off x="4882199" y="485634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solidFill>
                    <a:schemeClr val="bg1"/>
                  </a:solidFill>
                </a:rPr>
                <a:t>03</a:t>
              </a:r>
              <a:endParaRPr lang="en-US" sz="3600" b="0" dirty="0">
                <a:solidFill>
                  <a:schemeClr val="bg1"/>
                </a:solidFill>
              </a:endParaRPr>
            </a:p>
          </p:txBody>
        </p:sp>
        <p:sp>
          <p:nvSpPr>
            <p:cNvPr id="58" name="Text Placeholder 17">
              <a:extLst>
                <a:ext uri="{FF2B5EF4-FFF2-40B4-BE49-F238E27FC236}">
                  <a16:creationId xmlns:a16="http://schemas.microsoft.com/office/drawing/2014/main" id="{E414736B-0C73-197E-0DCF-EFA27C855D22}"/>
                </a:ext>
              </a:extLst>
            </p:cNvPr>
            <p:cNvSpPr txBox="1">
              <a:spLocks/>
            </p:cNvSpPr>
            <p:nvPr/>
          </p:nvSpPr>
          <p:spPr>
            <a:xfrm>
              <a:off x="4112661" y="551994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solidFill>
                    <a:schemeClr val="bg1"/>
                  </a:solidFill>
                </a:rPr>
                <a:t>04</a:t>
              </a:r>
              <a:endParaRPr lang="en-US" sz="3600" b="0" dirty="0">
                <a:solidFill>
                  <a:schemeClr val="bg1"/>
                </a:solidFill>
              </a:endParaRPr>
            </a:p>
          </p:txBody>
        </p:sp>
      </p:grpSp>
      <p:sp>
        <p:nvSpPr>
          <p:cNvPr id="60" name="TextBox 32">
            <a:extLst>
              <a:ext uri="{FF2B5EF4-FFF2-40B4-BE49-F238E27FC236}">
                <a16:creationId xmlns:a16="http://schemas.microsoft.com/office/drawing/2014/main" id="{54C71831-770F-C496-4EDA-152B1CD0F1ED}"/>
              </a:ext>
            </a:extLst>
          </p:cNvPr>
          <p:cNvSpPr txBox="1"/>
          <p:nvPr/>
        </p:nvSpPr>
        <p:spPr>
          <a:xfrm>
            <a:off x="7939356" y="3509689"/>
            <a:ext cx="3686622" cy="3118803"/>
          </a:xfrm>
          <a:prstGeom prst="rect">
            <a:avLst/>
          </a:prstGeom>
          <a:noFill/>
        </p:spPr>
        <p:txBody>
          <a:bodyPr wrap="square" rtlCol="0" anchor="t" anchorCtr="0">
            <a:spAutoFit/>
          </a:bodyPr>
          <a:lstStyle/>
          <a:p>
            <a:pPr marL="407988" indent="-407988">
              <a:lnSpc>
                <a:spcPts val="2240"/>
              </a:lnSpc>
            </a:pPr>
            <a:r>
              <a:rPr lang="en-GB" sz="2000" b="1" dirty="0">
                <a:solidFill>
                  <a:srgbClr val="F16924"/>
                </a:solidFill>
                <a:ea typeface="League Spartan" charset="0"/>
                <a:cs typeface="Poppins" pitchFamily="2" charset="77"/>
              </a:rPr>
              <a:t>03 Eine Führungspersönlichkeit sein</a:t>
            </a:r>
          </a:p>
          <a:p>
            <a:pPr marL="407988" indent="-407988">
              <a:lnSpc>
                <a:spcPts val="2140"/>
              </a:lnSpc>
            </a:pPr>
            <a:r>
              <a:rPr lang="en-GB" dirty="0">
                <a:solidFill>
                  <a:srgbClr val="595959"/>
                </a:solidFill>
                <a:ea typeface="Lato Light" panose="020F0502020204030203" pitchFamily="34" charset="0"/>
                <a:cs typeface="Mukta ExtraLight" panose="020B0000000000000000" pitchFamily="34" charset="77"/>
              </a:rPr>
              <a:t>	</a:t>
            </a:r>
            <a:r>
              <a:rPr lang="en-GB" dirty="0" err="1">
                <a:solidFill>
                  <a:srgbClr val="595959"/>
                </a:solidFill>
                <a:ea typeface="Lato Light" panose="020F0502020204030203" pitchFamily="34" charset="0"/>
                <a:cs typeface="Mukta ExtraLight" panose="020B0000000000000000" pitchFamily="34" charset="77"/>
              </a:rPr>
              <a:t>Sichtbare</a:t>
            </a:r>
            <a:r>
              <a:rPr lang="en-GB" dirty="0">
                <a:solidFill>
                  <a:srgbClr val="595959"/>
                </a:solidFill>
                <a:ea typeface="Lato Light" panose="020F0502020204030203" pitchFamily="34" charset="0"/>
                <a:cs typeface="Mukta ExtraLight" panose="020B0000000000000000" pitchFamily="34" charset="77"/>
              </a:rPr>
              <a:t> </a:t>
            </a:r>
            <a:r>
              <a:rPr lang="en-GB" dirty="0" err="1">
                <a:solidFill>
                  <a:srgbClr val="595959"/>
                </a:solidFill>
                <a:ea typeface="Lato Light" panose="020F0502020204030203" pitchFamily="34" charset="0"/>
                <a:cs typeface="Mukta ExtraLight" panose="020B0000000000000000" pitchFamily="34" charset="77"/>
              </a:rPr>
              <a:t>Bereitschaft</a:t>
            </a:r>
            <a:r>
              <a:rPr lang="en-GB" dirty="0">
                <a:solidFill>
                  <a:srgbClr val="595959"/>
                </a:solidFill>
                <a:ea typeface="Lato Light" panose="020F0502020204030203" pitchFamily="34" charset="0"/>
                <a:cs typeface="Mukta ExtraLight" panose="020B0000000000000000" pitchFamily="34" charset="77"/>
              </a:rPr>
              <a:t> des CEO und der oberen Führungsebene - </a:t>
            </a:r>
            <a:r>
              <a:rPr lang="en-GB" dirty="0" err="1">
                <a:solidFill>
                  <a:srgbClr val="595959"/>
                </a:solidFill>
                <a:ea typeface="Lato Light" panose="020F0502020204030203" pitchFamily="34" charset="0"/>
                <a:cs typeface="Mukta ExtraLight" panose="020B0000000000000000" pitchFamily="34" charset="77"/>
              </a:rPr>
              <a:t>sich</a:t>
            </a:r>
            <a:r>
              <a:rPr lang="en-GB" dirty="0">
                <a:solidFill>
                  <a:srgbClr val="595959"/>
                </a:solidFill>
                <a:ea typeface="Lato Light" panose="020F0502020204030203" pitchFamily="34" charset="0"/>
                <a:cs typeface="Mukta ExtraLight" panose="020B0000000000000000" pitchFamily="34" charset="77"/>
              </a:rPr>
              <a:t> das Problem </a:t>
            </a:r>
            <a:r>
              <a:rPr lang="en-GB" dirty="0" err="1">
                <a:solidFill>
                  <a:srgbClr val="595959"/>
                </a:solidFill>
                <a:ea typeface="Lato Light" panose="020F0502020204030203" pitchFamily="34" charset="0"/>
                <a:cs typeface="Mukta ExtraLight" panose="020B0000000000000000" pitchFamily="34" charset="77"/>
              </a:rPr>
              <a:t>zu</a:t>
            </a:r>
            <a:r>
              <a:rPr lang="en-GB" dirty="0">
                <a:solidFill>
                  <a:srgbClr val="595959"/>
                </a:solidFill>
                <a:ea typeface="Lato Light" panose="020F0502020204030203" pitchFamily="34" charset="0"/>
                <a:cs typeface="Mukta ExtraLight" panose="020B0000000000000000" pitchFamily="34" charset="77"/>
              </a:rPr>
              <a:t> eigen </a:t>
            </a:r>
            <a:r>
              <a:rPr lang="en-GB" dirty="0" err="1">
                <a:solidFill>
                  <a:srgbClr val="595959"/>
                </a:solidFill>
                <a:ea typeface="Lato Light" panose="020F0502020204030203" pitchFamily="34" charset="0"/>
                <a:cs typeface="Mukta ExtraLight" panose="020B0000000000000000" pitchFamily="34" charset="77"/>
              </a:rPr>
              <a:t>machen</a:t>
            </a:r>
            <a:endParaRPr lang="en-GB"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endParaRPr lang="en-GB" sz="2000"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r>
              <a:rPr lang="en-GB" sz="2000" b="1" dirty="0">
                <a:solidFill>
                  <a:srgbClr val="7F1C58"/>
                </a:solidFill>
                <a:ea typeface="League Spartan" charset="0"/>
                <a:cs typeface="Poppins" pitchFamily="2" charset="77"/>
              </a:rPr>
              <a:t>04 Tun, was nötig ist, wenn es nötig ist</a:t>
            </a:r>
          </a:p>
          <a:p>
            <a:pPr marL="407988" indent="-407988">
              <a:lnSpc>
                <a:spcPts val="2140"/>
              </a:lnSpc>
            </a:pPr>
            <a:r>
              <a:rPr lang="en-GB" dirty="0">
                <a:solidFill>
                  <a:srgbClr val="595959"/>
                </a:solidFill>
                <a:ea typeface="Lato Light" panose="020F0502020204030203" pitchFamily="34" charset="0"/>
                <a:cs typeface="Mukta ExtraLight" panose="020B0000000000000000" pitchFamily="34" charset="77"/>
              </a:rPr>
              <a:t>	</a:t>
            </a:r>
            <a:r>
              <a:rPr lang="en-GB" dirty="0" err="1">
                <a:solidFill>
                  <a:srgbClr val="595959"/>
                </a:solidFill>
                <a:ea typeface="Lato Light" panose="020F0502020204030203" pitchFamily="34" charset="0"/>
                <a:cs typeface="Mukta ExtraLight" panose="020B0000000000000000" pitchFamily="34" charset="77"/>
              </a:rPr>
              <a:t>Einbeziehen</a:t>
            </a:r>
            <a:r>
              <a:rPr lang="en-GB" dirty="0">
                <a:solidFill>
                  <a:srgbClr val="595959"/>
                </a:solidFill>
                <a:ea typeface="Lato Light" panose="020F0502020204030203" pitchFamily="34" charset="0"/>
                <a:cs typeface="Mukta ExtraLight" panose="020B0000000000000000" pitchFamily="34" charset="77"/>
              </a:rPr>
              <a:t> </a:t>
            </a:r>
            <a:r>
              <a:rPr lang="en-GB" dirty="0" err="1">
                <a:solidFill>
                  <a:srgbClr val="595959"/>
                </a:solidFill>
                <a:ea typeface="Lato Light" panose="020F0502020204030203" pitchFamily="34" charset="0"/>
                <a:cs typeface="Mukta ExtraLight" panose="020B0000000000000000" pitchFamily="34" charset="77"/>
              </a:rPr>
              <a:t>aller</a:t>
            </a:r>
            <a:r>
              <a:rPr lang="en-GB" dirty="0">
                <a:solidFill>
                  <a:srgbClr val="595959"/>
                </a:solidFill>
                <a:ea typeface="Lato Light" panose="020F0502020204030203" pitchFamily="34" charset="0"/>
                <a:cs typeface="Mukta ExtraLight" panose="020B0000000000000000" pitchFamily="34" charset="77"/>
              </a:rPr>
              <a:t> Beteiligten rund um die </a:t>
            </a:r>
            <a:r>
              <a:rPr lang="en-GB" dirty="0" err="1">
                <a:solidFill>
                  <a:srgbClr val="595959"/>
                </a:solidFill>
                <a:ea typeface="Lato Light" panose="020F0502020204030203" pitchFamily="34" charset="0"/>
                <a:cs typeface="Mukta ExtraLight" panose="020B0000000000000000" pitchFamily="34" charset="77"/>
              </a:rPr>
              <a:t>Uhr</a:t>
            </a:r>
            <a:endParaRPr lang="en-GB" sz="2000" dirty="0">
              <a:solidFill>
                <a:srgbClr val="595959"/>
              </a:solidFill>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54324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BDE40-F0F2-BCA1-1837-07DA205E6A6D}"/>
              </a:ext>
            </a:extLst>
          </p:cNvPr>
          <p:cNvSpPr/>
          <p:nvPr/>
        </p:nvSpPr>
        <p:spPr>
          <a:xfrm>
            <a:off x="103240" y="2495724"/>
            <a:ext cx="6725264" cy="123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495BACFE-4094-EB09-296D-E4845337BA5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3390" r="13390"/>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Mindsight &amp; Emotionale Intelligenz in der Führung</a:t>
            </a:r>
          </a:p>
        </p:txBody>
      </p:sp>
      <p:sp>
        <p:nvSpPr>
          <p:cNvPr id="12" name="Rechteck 27">
            <a:extLst>
              <a:ext uri="{FF2B5EF4-FFF2-40B4-BE49-F238E27FC236}">
                <a16:creationId xmlns:a16="http://schemas.microsoft.com/office/drawing/2014/main" id="{7054D4B0-F180-A446-A761-08781C2AC881}"/>
              </a:ext>
            </a:extLst>
          </p:cNvPr>
          <p:cNvSpPr/>
          <p:nvPr/>
        </p:nvSpPr>
        <p:spPr>
          <a:xfrm>
            <a:off x="468998" y="6096497"/>
            <a:ext cx="11723002" cy="280764"/>
          </a:xfrm>
          <a:prstGeom prst="rect">
            <a:avLst/>
          </a:prstGeom>
        </p:spPr>
        <p:txBody>
          <a:bodyPr vert="horz" wrap="square" lIns="81580" tIns="40790" rIns="81580" bIns="40790" rtlCol="0">
            <a:spAutoFit/>
          </a:bodyPr>
          <a:lstStyle/>
          <a:p>
            <a:pPr defTabSz="1087636">
              <a:lnSpc>
                <a:spcPts val="1500"/>
              </a:lnSpc>
              <a:spcBef>
                <a:spcPct val="20000"/>
              </a:spcBef>
            </a:pPr>
            <a:r>
              <a:rPr lang="en-GB" sz="1400" u="sng" dirty="0">
                <a:solidFill>
                  <a:srgbClr val="595959"/>
                </a:solidFill>
              </a:rPr>
              <a:t>Quelle: </a:t>
            </a:r>
            <a:r>
              <a:rPr lang="en-GB" sz="1400" u="sng" dirty="0" err="1">
                <a:solidFill>
                  <a:srgbClr val="595959"/>
                </a:solidFill>
              </a:rPr>
              <a:t>Dr. </a:t>
            </a:r>
            <a:r>
              <a:rPr lang="en-GB" sz="1400" u="sng" dirty="0">
                <a:solidFill>
                  <a:srgbClr val="595959"/>
                </a:solidFill>
              </a:rPr>
              <a:t>Daniel Goleman| YouTube: </a:t>
            </a:r>
            <a:r>
              <a:rPr lang="en-GB" sz="1400" dirty="0">
                <a:solidFill>
                  <a:srgbClr val="595959"/>
                </a:solidFill>
                <a:hlinkClick r:id="rId3">
                  <a:extLst>
                    <a:ext uri="{A12FA001-AC4F-418D-AE19-62706E023703}">
                      <ahyp:hlinkClr xmlns:ahyp="http://schemas.microsoft.com/office/drawing/2018/hyperlinkcolor" val="tx"/>
                    </a:ext>
                  </a:extLst>
                </a:hlinkClick>
              </a:rPr>
              <a:t>https://www.youtube.com/watch?v=heRCxqQmrGQ</a:t>
            </a:r>
            <a:endParaRPr lang="en-GB" sz="14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04231" y="2291173"/>
            <a:ext cx="5359074" cy="3816429"/>
          </a:xfrm>
          <a:prstGeom prst="rect">
            <a:avLst/>
          </a:prstGeom>
          <a:noFill/>
        </p:spPr>
        <p:txBody>
          <a:bodyPr wrap="square" rtlCol="0">
            <a:spAutoFit/>
          </a:bodyPr>
          <a:lstStyle/>
          <a:p>
            <a:pPr algn="l"/>
            <a:r>
              <a:rPr lang="en-GB" sz="2200" b="0" i="0" dirty="0">
                <a:solidFill>
                  <a:schemeClr val="bg1"/>
                </a:solidFill>
                <a:effectLst/>
                <a:highlight>
                  <a:srgbClr val="F16924"/>
                </a:highlight>
              </a:rPr>
              <a:t> </a:t>
            </a:r>
            <a:r>
              <a:rPr lang="en-GB" sz="2200" b="1" i="0" dirty="0">
                <a:solidFill>
                  <a:schemeClr val="bg1"/>
                </a:solidFill>
                <a:effectLst/>
                <a:highlight>
                  <a:srgbClr val="F16924"/>
                </a:highlight>
              </a:rPr>
              <a:t>SCHAUEN SIE:</a:t>
            </a:r>
            <a:r>
              <a:rPr lang="en-GB" sz="2200" b="1"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b="1" dirty="0" err="1">
                <a:solidFill>
                  <a:srgbClr val="595959"/>
                </a:solidFill>
              </a:rPr>
              <a:t>Dr. </a:t>
            </a:r>
            <a:r>
              <a:rPr lang="en-GB" sz="2200" b="1" dirty="0">
                <a:solidFill>
                  <a:srgbClr val="595959"/>
                </a:solidFill>
              </a:rPr>
              <a:t>Daniel Goleman</a:t>
            </a:r>
            <a:r>
              <a:rPr lang="en-GB" sz="2200" dirty="0">
                <a:solidFill>
                  <a:srgbClr val="595959"/>
                </a:solidFill>
              </a:rPr>
              <a:t> teilt die faszinierende wissenschaftliche Grundlage für die Entwicklung von Führungskräften in der Brainpower-Videoserie. In diesem Auszug zeigt </a:t>
            </a:r>
            <a:r>
              <a:rPr lang="en-GB" sz="2200" dirty="0" err="1">
                <a:solidFill>
                  <a:srgbClr val="595959"/>
                </a:solidFill>
              </a:rPr>
              <a:t>Dr. </a:t>
            </a:r>
            <a:r>
              <a:rPr lang="en-GB" sz="2200" dirty="0">
                <a:solidFill>
                  <a:srgbClr val="595959"/>
                </a:solidFill>
              </a:rPr>
              <a:t>Goleman auf, wie effektive Führungskräfte das Systemdenken in ihre Geschäftsstrategie, Motivationstaktik und organisatorische Vision einbeziehen.</a:t>
            </a:r>
          </a:p>
          <a:p>
            <a:endParaRPr lang="en-GB" sz="2200" b="1" dirty="0">
              <a:solidFill>
                <a:srgbClr val="595959"/>
              </a:solidFill>
            </a:endParaRPr>
          </a:p>
        </p:txBody>
      </p:sp>
      <p:sp>
        <p:nvSpPr>
          <p:cNvPr id="14" name="Oval 13">
            <a:extLst>
              <a:ext uri="{FF2B5EF4-FFF2-40B4-BE49-F238E27FC236}">
                <a16:creationId xmlns:a16="http://schemas.microsoft.com/office/drawing/2014/main" id="{22647D80-595B-BF51-CF15-31CAD1C39DC6}"/>
              </a:ext>
            </a:extLst>
          </p:cNvPr>
          <p:cNvSpPr/>
          <p:nvPr/>
        </p:nvSpPr>
        <p:spPr>
          <a:xfrm rot="21231927">
            <a:off x="5693618" y="222245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endParaRPr>
          </a:p>
        </p:txBody>
      </p:sp>
      <p:sp>
        <p:nvSpPr>
          <p:cNvPr id="17" name="Rectangle 16">
            <a:extLst>
              <a:ext uri="{FF2B5EF4-FFF2-40B4-BE49-F238E27FC236}">
                <a16:creationId xmlns:a16="http://schemas.microsoft.com/office/drawing/2014/main" id="{63FAF0F0-94FA-7682-892A-7A8BF465F65D}"/>
              </a:ext>
            </a:extLst>
          </p:cNvPr>
          <p:cNvSpPr/>
          <p:nvPr/>
        </p:nvSpPr>
        <p:spPr>
          <a:xfrm>
            <a:off x="734714" y="182910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Textfeld 1">
            <a:extLst>
              <a:ext uri="{FF2B5EF4-FFF2-40B4-BE49-F238E27FC236}">
                <a16:creationId xmlns:a16="http://schemas.microsoft.com/office/drawing/2014/main" id="{89C1D255-E35E-2562-4DA0-BD346C6C04EA}"/>
              </a:ext>
            </a:extLst>
          </p:cNvPr>
          <p:cNvSpPr txBox="1"/>
          <p:nvPr/>
        </p:nvSpPr>
        <p:spPr>
          <a:xfrm rot="20964110">
            <a:off x="5805716" y="2738201"/>
            <a:ext cx="1656223" cy="1015663"/>
          </a:xfrm>
          <a:prstGeom prst="rect">
            <a:avLst/>
          </a:prstGeom>
          <a:noFill/>
        </p:spPr>
        <p:txBody>
          <a:bodyPr wrap="square" rtlCol="0">
            <a:spAutoFit/>
          </a:bodyPr>
          <a:lstStyle/>
          <a:p>
            <a:r>
              <a:rPr lang="en-US" sz="2000" b="1" dirty="0">
                <a:solidFill>
                  <a:schemeClr val="bg1"/>
                </a:solidFill>
              </a:rPr>
              <a:t>KLICKEN ZUM </a:t>
            </a:r>
            <a:r>
              <a:rPr lang="en-US" sz="2000" b="1" dirty="0">
                <a:solidFill>
                  <a:schemeClr val="bg1"/>
                </a:solidFill>
                <a:hlinkClick r:id="rId3">
                  <a:extLst>
                    <a:ext uri="{A12FA001-AC4F-418D-AE19-62706E023703}">
                      <ahyp:hlinkClr xmlns:ahyp="http://schemas.microsoft.com/office/drawing/2018/hyperlinkcolor" val="tx"/>
                    </a:ext>
                  </a:extLst>
                </a:hlinkClick>
              </a:rPr>
              <a:t>ANSCHAUEN</a:t>
            </a:r>
            <a:endParaRPr lang="en-US" sz="2000" b="1" dirty="0">
              <a:solidFill>
                <a:schemeClr val="bg1"/>
              </a:solidFill>
            </a:endParaRPr>
          </a:p>
          <a:p>
            <a:endParaRPr lang="de-DE" sz="2000" dirty="0"/>
          </a:p>
        </p:txBody>
      </p:sp>
    </p:spTree>
    <p:extLst>
      <p:ext uri="{BB962C8B-B14F-4D97-AF65-F5344CB8AC3E}">
        <p14:creationId xmlns:p14="http://schemas.microsoft.com/office/powerpoint/2010/main" val="390579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6035109" y="44827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6138971" y="65617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01</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7120589" y="642708"/>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Konstante Leistung erbringen</a:t>
            </a:r>
          </a:p>
        </p:txBody>
      </p:sp>
      <p:sp>
        <p:nvSpPr>
          <p:cNvPr id="33" name="Pentagon 32">
            <a:extLst>
              <a:ext uri="{FF2B5EF4-FFF2-40B4-BE49-F238E27FC236}">
                <a16:creationId xmlns:a16="http://schemas.microsoft.com/office/drawing/2014/main" id="{C341E196-C78F-4483-80F7-EEE64418048F}"/>
              </a:ext>
            </a:extLst>
          </p:cNvPr>
          <p:cNvSpPr/>
          <p:nvPr/>
        </p:nvSpPr>
        <p:spPr>
          <a:xfrm>
            <a:off x="6033042" y="111939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6138971" y="130901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02</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7120589" y="1299971"/>
            <a:ext cx="4592074"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Immer eine positive Einstellung zeigen</a:t>
            </a:r>
          </a:p>
        </p:txBody>
      </p:sp>
      <p:sp>
        <p:nvSpPr>
          <p:cNvPr id="36" name="Pentagon 35">
            <a:extLst>
              <a:ext uri="{FF2B5EF4-FFF2-40B4-BE49-F238E27FC236}">
                <a16:creationId xmlns:a16="http://schemas.microsoft.com/office/drawing/2014/main" id="{A2F28C16-1CBC-DBE5-8011-858E0DA46ACE}"/>
              </a:ext>
            </a:extLst>
          </p:cNvPr>
          <p:cNvSpPr/>
          <p:nvPr/>
        </p:nvSpPr>
        <p:spPr>
          <a:xfrm>
            <a:off x="6033042" y="178646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6138972" y="198471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03</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7120589" y="195414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Teamplayer:in</a:t>
            </a:r>
            <a:r>
              <a:rPr lang="en-GB" sz="1800" dirty="0">
                <a:solidFill>
                  <a:schemeClr val="bg1"/>
                </a:solidFill>
                <a:latin typeface="+mn-lt"/>
                <a:ea typeface="Lato Light" panose="020F0502020204030203" pitchFamily="34" charset="0"/>
                <a:cs typeface="Mukta ExtraLight" panose="020B0000000000000000" pitchFamily="34" charset="77"/>
              </a:rPr>
              <a:t> und </a:t>
            </a:r>
            <a:r>
              <a:rPr lang="en-GB" sz="1800" dirty="0" err="1">
                <a:solidFill>
                  <a:schemeClr val="bg1"/>
                </a:solidFill>
                <a:latin typeface="+mn-lt"/>
                <a:ea typeface="Lato Light" panose="020F0502020204030203" pitchFamily="34" charset="0"/>
                <a:cs typeface="Mukta ExtraLight" panose="020B0000000000000000" pitchFamily="34" charset="77"/>
              </a:rPr>
              <a:t>Unterstützer:in</a:t>
            </a:r>
            <a:r>
              <a:rPr lang="en-GB" sz="1800" dirty="0">
                <a:solidFill>
                  <a:schemeClr val="bg1"/>
                </a:solidFill>
                <a:latin typeface="+mn-lt"/>
                <a:ea typeface="Lato Light" panose="020F0502020204030203" pitchFamily="34" charset="0"/>
                <a:cs typeface="Mukta ExtraLight" panose="020B0000000000000000" pitchFamily="34" charset="77"/>
              </a:rPr>
              <a:t> sein.</a:t>
            </a:r>
          </a:p>
        </p:txBody>
      </p:sp>
      <p:sp>
        <p:nvSpPr>
          <p:cNvPr id="39" name="Pentagon 38">
            <a:extLst>
              <a:ext uri="{FF2B5EF4-FFF2-40B4-BE49-F238E27FC236}">
                <a16:creationId xmlns:a16="http://schemas.microsoft.com/office/drawing/2014/main" id="{F8DCEED6-531C-BF6C-3A63-E751C0662C26}"/>
              </a:ext>
            </a:extLst>
          </p:cNvPr>
          <p:cNvSpPr/>
          <p:nvPr/>
        </p:nvSpPr>
        <p:spPr>
          <a:xfrm>
            <a:off x="6033042" y="244283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6138971" y="264751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04</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7078447" y="2522395"/>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Freiwillig Projekte leiten und an </a:t>
            </a:r>
            <a:r>
              <a:rPr lang="en-GB" sz="1800" dirty="0" err="1">
                <a:solidFill>
                  <a:schemeClr val="bg1"/>
                </a:solidFill>
                <a:latin typeface="+mn-lt"/>
                <a:ea typeface="Lato Light" panose="020F0502020204030203" pitchFamily="34" charset="0"/>
                <a:cs typeface="Mukta ExtraLight" panose="020B0000000000000000" pitchFamily="34" charset="77"/>
              </a:rPr>
              <a:t>Initiativen</a:t>
            </a:r>
            <a:r>
              <a:rPr lang="en-GB" sz="1800" dirty="0">
                <a:solidFill>
                  <a:schemeClr val="bg1"/>
                </a:solidFill>
                <a:latin typeface="+mn-lt"/>
                <a:ea typeface="Lato Light" panose="020F0502020204030203" pitchFamily="34" charset="0"/>
                <a:cs typeface="Mukta ExtraLight" panose="020B0000000000000000" pitchFamily="34" charset="77"/>
              </a:rPr>
              <a:t> </a:t>
            </a:r>
          </a:p>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teilnehmen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42" name="Pentagon 41">
            <a:extLst>
              <a:ext uri="{FF2B5EF4-FFF2-40B4-BE49-F238E27FC236}">
                <a16:creationId xmlns:a16="http://schemas.microsoft.com/office/drawing/2014/main" id="{5EE6CBC6-4376-A60C-1006-EB68A79A6BEA}"/>
              </a:ext>
            </a:extLst>
          </p:cNvPr>
          <p:cNvSpPr/>
          <p:nvPr/>
        </p:nvSpPr>
        <p:spPr>
          <a:xfrm>
            <a:off x="6033042" y="3106431"/>
            <a:ext cx="5855111" cy="576000"/>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6138971" y="3295777"/>
            <a:ext cx="974185"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05</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7118129" y="3299473"/>
            <a:ext cx="370227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Vielseitige:r</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Generalist:in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werden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45" name="Rectangle 44">
            <a:extLst>
              <a:ext uri="{FF2B5EF4-FFF2-40B4-BE49-F238E27FC236}">
                <a16:creationId xmlns:a16="http://schemas.microsoft.com/office/drawing/2014/main" id="{73351E67-4939-BB5C-1C2E-022031ACA560}"/>
              </a:ext>
            </a:extLst>
          </p:cNvPr>
          <p:cNvSpPr/>
          <p:nvPr/>
        </p:nvSpPr>
        <p:spPr>
          <a:xfrm>
            <a:off x="-16721" y="0"/>
            <a:ext cx="119760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10861" y="1545637"/>
            <a:ext cx="5123246" cy="5722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spcBef>
                <a:spcPts val="0"/>
              </a:spcBef>
            </a:pPr>
            <a:r>
              <a:rPr lang="en-GB" sz="1800" dirty="0"/>
              <a:t>Krisen können die Führungsfähigkeit, die Entscheidungsfindung und das strategische Denken auf die Probe stellen. </a:t>
            </a:r>
            <a:r>
              <a:rPr lang="en-GB" sz="1800" dirty="0" err="1"/>
              <a:t>Während</a:t>
            </a:r>
            <a:r>
              <a:rPr lang="en-GB" sz="1800" dirty="0"/>
              <a:t> einer Krise sollten die Interessengruppen </a:t>
            </a:r>
            <a:r>
              <a:rPr lang="en-GB" sz="1800" dirty="0" err="1"/>
              <a:t>einbezogen</a:t>
            </a:r>
            <a:r>
              <a:rPr lang="en-GB" sz="1800" dirty="0"/>
              <a:t> </a:t>
            </a:r>
            <a:r>
              <a:rPr lang="en-GB" sz="1800" dirty="0" err="1"/>
              <a:t>werden</a:t>
            </a:r>
            <a:r>
              <a:rPr lang="en-GB" sz="1800" dirty="0"/>
              <a:t> und die Interaktion mit ihnen (und möglicherweise den Medien), um die Situation zu erläutern und den geplanten Aktionsplan mitzuteilen, </a:t>
            </a:r>
            <a:r>
              <a:rPr lang="en-GB" sz="1800" dirty="0" err="1"/>
              <a:t>sollte</a:t>
            </a:r>
            <a:r>
              <a:rPr lang="en-GB" sz="1800" dirty="0"/>
              <a:t> </a:t>
            </a:r>
            <a:r>
              <a:rPr lang="en-GB" sz="1800" dirty="0" err="1"/>
              <a:t>strategisch</a:t>
            </a:r>
            <a:r>
              <a:rPr lang="en-GB" sz="1800" dirty="0"/>
              <a:t> </a:t>
            </a:r>
            <a:r>
              <a:rPr lang="en-GB" sz="1800" dirty="0" err="1"/>
              <a:t>erfolgen</a:t>
            </a:r>
            <a:r>
              <a:rPr lang="en-GB" sz="1800" dirty="0"/>
              <a:t>. Führungskräfte können Krisen als Gelegenheit nutzen, um stärkere Partnerschaften aufzubauen und bei Bedarf um Hilfe zu bitten. Ihr Team erwartet von Ihnen eine starke Unterstützung und </a:t>
            </a:r>
            <a:r>
              <a:rPr lang="en-GB" sz="1800" dirty="0" err="1"/>
              <a:t>Führung</a:t>
            </a:r>
            <a:r>
              <a:rPr lang="en-GB" sz="1800" dirty="0"/>
              <a:t> und Ihr Vertrauen in den Prozess ist ein Zeichen für die Kontinuität </a:t>
            </a:r>
            <a:r>
              <a:rPr lang="en-GB" sz="1800" dirty="0" err="1"/>
              <a:t>Ihres</a:t>
            </a:r>
            <a:r>
              <a:rPr lang="en-GB" sz="1800" dirty="0"/>
              <a:t> Teams. </a:t>
            </a:r>
          </a:p>
          <a:p>
            <a:pPr marL="0" indent="0">
              <a:lnSpc>
                <a:spcPts val="2280"/>
              </a:lnSpc>
              <a:spcBef>
                <a:spcPts val="0"/>
              </a:spcBef>
            </a:pPr>
            <a:r>
              <a:rPr lang="en-GB" sz="1800" dirty="0" err="1"/>
              <a:t>Im</a:t>
            </a:r>
            <a:r>
              <a:rPr lang="en-GB" sz="1800" dirty="0"/>
              <a:t> Folgenden finden Sie Tipps für Führungskräfte im Krisenmanagement:</a:t>
            </a:r>
          </a:p>
          <a:p>
            <a:pPr marL="0" indent="0">
              <a:lnSpc>
                <a:spcPts val="2280"/>
              </a:lnSpc>
              <a:spcBef>
                <a:spcPts val="0"/>
              </a:spcBef>
            </a:pPr>
            <a:endParaRPr lang="en-GB" sz="18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497681" y="380073"/>
            <a:ext cx="526869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Führungsstärke demonstrieren</a:t>
            </a:r>
          </a:p>
        </p:txBody>
      </p:sp>
      <p:sp>
        <p:nvSpPr>
          <p:cNvPr id="52" name="Rectangle 51">
            <a:extLst>
              <a:ext uri="{FF2B5EF4-FFF2-40B4-BE49-F238E27FC236}">
                <a16:creationId xmlns:a16="http://schemas.microsoft.com/office/drawing/2014/main" id="{50A70684-FCBB-8592-BFD2-474A09103682}"/>
              </a:ext>
            </a:extLst>
          </p:cNvPr>
          <p:cNvSpPr/>
          <p:nvPr/>
        </p:nvSpPr>
        <p:spPr>
          <a:xfrm>
            <a:off x="497680" y="14147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Pentagon 11">
            <a:extLst>
              <a:ext uri="{FF2B5EF4-FFF2-40B4-BE49-F238E27FC236}">
                <a16:creationId xmlns:a16="http://schemas.microsoft.com/office/drawing/2014/main" id="{3D928F30-815E-5A49-964A-CA1623656303}"/>
              </a:ext>
            </a:extLst>
          </p:cNvPr>
          <p:cNvSpPr/>
          <p:nvPr/>
        </p:nvSpPr>
        <p:spPr>
          <a:xfrm>
            <a:off x="6024327" y="375368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7">
            <a:extLst>
              <a:ext uri="{FF2B5EF4-FFF2-40B4-BE49-F238E27FC236}">
                <a16:creationId xmlns:a16="http://schemas.microsoft.com/office/drawing/2014/main" id="{E37042DE-3CB2-AFFE-DD75-93DA2310EB85}"/>
              </a:ext>
            </a:extLst>
          </p:cNvPr>
          <p:cNvSpPr txBox="1"/>
          <p:nvPr/>
        </p:nvSpPr>
        <p:spPr>
          <a:xfrm>
            <a:off x="6128189" y="396158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06</a:t>
            </a:r>
          </a:p>
        </p:txBody>
      </p:sp>
      <p:sp>
        <p:nvSpPr>
          <p:cNvPr id="15" name="Subtitle 2">
            <a:extLst>
              <a:ext uri="{FF2B5EF4-FFF2-40B4-BE49-F238E27FC236}">
                <a16:creationId xmlns:a16="http://schemas.microsoft.com/office/drawing/2014/main" id="{0DB3C8FA-607A-4391-E622-50981955B5FB}"/>
              </a:ext>
            </a:extLst>
          </p:cNvPr>
          <p:cNvSpPr txBox="1">
            <a:spLocks/>
          </p:cNvSpPr>
          <p:nvPr/>
        </p:nvSpPr>
        <p:spPr>
          <a:xfrm>
            <a:off x="7113156" y="3904619"/>
            <a:ext cx="475678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Zu </a:t>
            </a:r>
            <a:r>
              <a:rPr lang="en-GB" sz="1800" dirty="0" err="1">
                <a:solidFill>
                  <a:schemeClr val="bg1"/>
                </a:solidFill>
                <a:latin typeface="+mn-lt"/>
                <a:ea typeface="Lato Light" panose="020F0502020204030203" pitchFamily="34" charset="0"/>
                <a:cs typeface="Mukta ExtraLight" panose="020B0000000000000000" pitchFamily="34" charset="77"/>
              </a:rPr>
              <a:t>Fehlern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stehen</a:t>
            </a:r>
            <a:r>
              <a:rPr lang="en-GB" sz="1800" dirty="0">
                <a:solidFill>
                  <a:schemeClr val="bg1"/>
                </a:solidFill>
                <a:latin typeface="+mn-lt"/>
                <a:ea typeface="Lato Light" panose="020F0502020204030203" pitchFamily="34" charset="0"/>
                <a:cs typeface="Mukta ExtraLight" panose="020B0000000000000000" pitchFamily="34" charset="77"/>
              </a:rPr>
              <a:t> und </a:t>
            </a:r>
            <a:r>
              <a:rPr lang="en-GB" sz="1800" dirty="0" err="1">
                <a:solidFill>
                  <a:schemeClr val="bg1"/>
                </a:solidFill>
                <a:latin typeface="+mn-lt"/>
                <a:ea typeface="Lato Light" panose="020F0502020204030203" pitchFamily="34" charset="0"/>
                <a:cs typeface="Mukta ExtraLight" panose="020B0000000000000000" pitchFamily="34" charset="77"/>
              </a:rPr>
              <a:t>aus</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ihnen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lernen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16" name="Pentagon 15">
            <a:extLst>
              <a:ext uri="{FF2B5EF4-FFF2-40B4-BE49-F238E27FC236}">
                <a16:creationId xmlns:a16="http://schemas.microsoft.com/office/drawing/2014/main" id="{B828C4A0-12BD-65C9-1D20-B00163024E6D}"/>
              </a:ext>
            </a:extLst>
          </p:cNvPr>
          <p:cNvSpPr/>
          <p:nvPr/>
        </p:nvSpPr>
        <p:spPr>
          <a:xfrm>
            <a:off x="6022260" y="442480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7">
            <a:extLst>
              <a:ext uri="{FF2B5EF4-FFF2-40B4-BE49-F238E27FC236}">
                <a16:creationId xmlns:a16="http://schemas.microsoft.com/office/drawing/2014/main" id="{3337D9F6-9031-8231-886B-733876EBA2C2}"/>
              </a:ext>
            </a:extLst>
          </p:cNvPr>
          <p:cNvSpPr txBox="1"/>
          <p:nvPr/>
        </p:nvSpPr>
        <p:spPr>
          <a:xfrm>
            <a:off x="6128189" y="461442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07</a:t>
            </a:r>
          </a:p>
        </p:txBody>
      </p:sp>
      <p:sp>
        <p:nvSpPr>
          <p:cNvPr id="18" name="Subtitle 2">
            <a:extLst>
              <a:ext uri="{FF2B5EF4-FFF2-40B4-BE49-F238E27FC236}">
                <a16:creationId xmlns:a16="http://schemas.microsoft.com/office/drawing/2014/main" id="{D9C261E0-123B-91B2-0270-4B9AA95B8DA6}"/>
              </a:ext>
            </a:extLst>
          </p:cNvPr>
          <p:cNvSpPr txBox="1">
            <a:spLocks/>
          </p:cNvSpPr>
          <p:nvPr/>
        </p:nvSpPr>
        <p:spPr>
          <a:xfrm>
            <a:off x="7120589" y="4502144"/>
            <a:ext cx="458404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Strategisch denken und bei jeder Gelegenheit das große Ganze im Blick haben</a:t>
            </a:r>
          </a:p>
        </p:txBody>
      </p:sp>
      <p:sp>
        <p:nvSpPr>
          <p:cNvPr id="19" name="Pentagon 18">
            <a:extLst>
              <a:ext uri="{FF2B5EF4-FFF2-40B4-BE49-F238E27FC236}">
                <a16:creationId xmlns:a16="http://schemas.microsoft.com/office/drawing/2014/main" id="{D8FFFBBB-9FAE-3E5E-56B6-8A72D08644C4}"/>
              </a:ext>
            </a:extLst>
          </p:cNvPr>
          <p:cNvSpPr/>
          <p:nvPr/>
        </p:nvSpPr>
        <p:spPr>
          <a:xfrm>
            <a:off x="6022260" y="509187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7">
            <a:extLst>
              <a:ext uri="{FF2B5EF4-FFF2-40B4-BE49-F238E27FC236}">
                <a16:creationId xmlns:a16="http://schemas.microsoft.com/office/drawing/2014/main" id="{EF014A97-89BE-C3D4-815E-D6CC14CED091}"/>
              </a:ext>
            </a:extLst>
          </p:cNvPr>
          <p:cNvSpPr txBox="1"/>
          <p:nvPr/>
        </p:nvSpPr>
        <p:spPr>
          <a:xfrm>
            <a:off x="6128190" y="529012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08</a:t>
            </a:r>
          </a:p>
        </p:txBody>
      </p:sp>
      <p:sp>
        <p:nvSpPr>
          <p:cNvPr id="21" name="Subtitle 2">
            <a:extLst>
              <a:ext uri="{FF2B5EF4-FFF2-40B4-BE49-F238E27FC236}">
                <a16:creationId xmlns:a16="http://schemas.microsoft.com/office/drawing/2014/main" id="{D9C6EBBB-2DFC-B84A-FEB7-C55FE6CD83E3}"/>
              </a:ext>
            </a:extLst>
          </p:cNvPr>
          <p:cNvSpPr txBox="1">
            <a:spLocks/>
          </p:cNvSpPr>
          <p:nvPr/>
        </p:nvSpPr>
        <p:spPr>
          <a:xfrm>
            <a:off x="7074578" y="525955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Andere beobachten, beurteilen, zuhören, lernen</a:t>
            </a:r>
          </a:p>
        </p:txBody>
      </p:sp>
      <p:sp>
        <p:nvSpPr>
          <p:cNvPr id="22" name="Pentagon 21">
            <a:extLst>
              <a:ext uri="{FF2B5EF4-FFF2-40B4-BE49-F238E27FC236}">
                <a16:creationId xmlns:a16="http://schemas.microsoft.com/office/drawing/2014/main" id="{A6CCC2A4-4879-7625-18AF-AEBCE32FF514}"/>
              </a:ext>
            </a:extLst>
          </p:cNvPr>
          <p:cNvSpPr/>
          <p:nvPr/>
        </p:nvSpPr>
        <p:spPr>
          <a:xfrm>
            <a:off x="6022260" y="574824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7">
            <a:extLst>
              <a:ext uri="{FF2B5EF4-FFF2-40B4-BE49-F238E27FC236}">
                <a16:creationId xmlns:a16="http://schemas.microsoft.com/office/drawing/2014/main" id="{2389C730-D2F3-DB92-5282-8E4C95367B82}"/>
              </a:ext>
            </a:extLst>
          </p:cNvPr>
          <p:cNvSpPr txBox="1"/>
          <p:nvPr/>
        </p:nvSpPr>
        <p:spPr>
          <a:xfrm>
            <a:off x="6128189" y="595292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09</a:t>
            </a:r>
          </a:p>
        </p:txBody>
      </p:sp>
      <p:sp>
        <p:nvSpPr>
          <p:cNvPr id="24" name="Subtitle 2">
            <a:extLst>
              <a:ext uri="{FF2B5EF4-FFF2-40B4-BE49-F238E27FC236}">
                <a16:creationId xmlns:a16="http://schemas.microsoft.com/office/drawing/2014/main" id="{B359C11B-D854-F462-D119-552DE9CBE95D}"/>
              </a:ext>
            </a:extLst>
          </p:cNvPr>
          <p:cNvSpPr txBox="1">
            <a:spLocks/>
          </p:cNvSpPr>
          <p:nvPr/>
        </p:nvSpPr>
        <p:spPr>
          <a:xfrm>
            <a:off x="7120589" y="592703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Sich</a:t>
            </a:r>
            <a:r>
              <a:rPr lang="en-GB" sz="1800" dirty="0">
                <a:solidFill>
                  <a:schemeClr val="bg1"/>
                </a:solidFill>
                <a:latin typeface="+mn-lt"/>
                <a:ea typeface="Lato Light" panose="020F0502020204030203" pitchFamily="34" charset="0"/>
                <a:cs typeface="Mukta ExtraLight" panose="020B0000000000000000" pitchFamily="34" charset="77"/>
              </a:rPr>
              <a:t> seiner </a:t>
            </a:r>
            <a:r>
              <a:rPr lang="en-GB" sz="1800" dirty="0" err="1">
                <a:solidFill>
                  <a:schemeClr val="bg1"/>
                </a:solidFill>
                <a:latin typeface="+mn-lt"/>
                <a:ea typeface="Lato Light" panose="020F0502020204030203" pitchFamily="34" charset="0"/>
                <a:cs typeface="Mukta ExtraLight" panose="020B0000000000000000" pitchFamily="34" charset="77"/>
              </a:rPr>
              <a:t>selbst</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bewusst</a:t>
            </a:r>
            <a:r>
              <a:rPr lang="en-GB" sz="1800" dirty="0">
                <a:solidFill>
                  <a:schemeClr val="bg1"/>
                </a:solidFill>
                <a:latin typeface="+mn-lt"/>
                <a:ea typeface="Lato Light" panose="020F0502020204030203" pitchFamily="34" charset="0"/>
                <a:cs typeface="Mukta ExtraLight" panose="020B0000000000000000" pitchFamily="34" charset="77"/>
              </a:rPr>
              <a:t> sein</a:t>
            </a:r>
          </a:p>
        </p:txBody>
      </p:sp>
      <p:cxnSp>
        <p:nvCxnSpPr>
          <p:cNvPr id="28" name="Straight Connector 27">
            <a:extLst>
              <a:ext uri="{FF2B5EF4-FFF2-40B4-BE49-F238E27FC236}">
                <a16:creationId xmlns:a16="http://schemas.microsoft.com/office/drawing/2014/main" id="{7B41A243-099F-D814-B25E-0061F6A7A78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015E3AC-B06E-DF30-2668-4C53DA0A00EC}"/>
              </a:ext>
            </a:extLst>
          </p:cNvPr>
          <p:cNvSpPr>
            <a:spLocks noGrp="1"/>
          </p:cNvSpPr>
          <p:nvPr>
            <p:ph type="body" sz="quarter" idx="18"/>
          </p:nvPr>
        </p:nvSpPr>
        <p:spPr>
          <a:xfrm>
            <a:off x="573207" y="2068778"/>
            <a:ext cx="3703854" cy="3867704"/>
          </a:xfrm>
        </p:spPr>
        <p:txBody>
          <a:bodyPr>
            <a:normAutofit/>
          </a:bodyPr>
          <a:lstStyle/>
          <a:p>
            <a:pPr marL="14288" indent="-14288">
              <a:lnSpc>
                <a:spcPts val="2280"/>
              </a:lnSpc>
              <a:spcBef>
                <a:spcPts val="0"/>
              </a:spcBef>
            </a:pPr>
            <a:r>
              <a:rPr lang="en-GB" sz="2200" b="1" dirty="0">
                <a:solidFill>
                  <a:srgbClr val="EDA13E"/>
                </a:solidFill>
                <a:ea typeface="League Spartan" charset="0"/>
                <a:cs typeface="Poppins" pitchFamily="2" charset="77"/>
              </a:rPr>
              <a:t>Blickwinkel</a:t>
            </a:r>
          </a:p>
          <a:p>
            <a:pPr marL="14288" indent="-14288">
              <a:lnSpc>
                <a:spcPts val="2280"/>
              </a:lnSpc>
              <a:spcBef>
                <a:spcPts val="0"/>
              </a:spcBef>
            </a:pPr>
            <a:r>
              <a:rPr lang="en-US" sz="2200" dirty="0"/>
              <a:t>Wie wir uns selbst sehen, ist nicht immer das, was andere über </a:t>
            </a:r>
            <a:r>
              <a:rPr lang="en-US" sz="2200" dirty="0" err="1"/>
              <a:t>uns</a:t>
            </a:r>
            <a:r>
              <a:rPr lang="en-US" sz="2200" dirty="0"/>
              <a:t> </a:t>
            </a:r>
            <a:r>
              <a:rPr lang="en-US" sz="2200" dirty="0" err="1"/>
              <a:t>denken</a:t>
            </a:r>
            <a:r>
              <a:rPr lang="en-US" sz="2200" dirty="0"/>
              <a:t> und am Arbeitsplatz </a:t>
            </a:r>
            <a:r>
              <a:rPr lang="en-US" sz="2200" dirty="0" err="1"/>
              <a:t>ist</a:t>
            </a:r>
            <a:r>
              <a:rPr lang="en-US" sz="2200" dirty="0"/>
              <a:t> die </a:t>
            </a:r>
            <a:r>
              <a:rPr lang="en-US" sz="2200" dirty="0" err="1"/>
              <a:t>Meinung</a:t>
            </a:r>
            <a:r>
              <a:rPr lang="en-US" sz="2200" dirty="0"/>
              <a:t> der </a:t>
            </a:r>
            <a:r>
              <a:rPr lang="en-US" sz="2200" dirty="0" err="1"/>
              <a:t>Beschäftigten</a:t>
            </a:r>
            <a:r>
              <a:rPr lang="en-US" sz="2200" dirty="0"/>
              <a:t> wichtiger</a:t>
            </a:r>
          </a:p>
          <a:p>
            <a:pPr marL="14288" indent="-14288">
              <a:lnSpc>
                <a:spcPts val="2280"/>
              </a:lnSpc>
              <a:spcBef>
                <a:spcPts val="0"/>
              </a:spcBef>
            </a:pPr>
            <a:endParaRPr lang="en-US" sz="2200" dirty="0"/>
          </a:p>
          <a:p>
            <a:pPr marL="14288" indent="-14288">
              <a:lnSpc>
                <a:spcPts val="2280"/>
              </a:lnSpc>
              <a:spcBef>
                <a:spcPts val="0"/>
              </a:spcBef>
            </a:pPr>
            <a:r>
              <a:rPr lang="en-GB" sz="2200" b="1" dirty="0">
                <a:solidFill>
                  <a:srgbClr val="EDA13E"/>
                </a:solidFill>
                <a:ea typeface="League Spartan" charset="0"/>
                <a:cs typeface="Poppins" pitchFamily="2" charset="77"/>
              </a:rPr>
              <a:t>Geduld</a:t>
            </a:r>
          </a:p>
          <a:p>
            <a:pPr marL="14288" indent="-14288">
              <a:lnSpc>
                <a:spcPts val="2280"/>
              </a:lnSpc>
              <a:spcBef>
                <a:spcPts val="0"/>
              </a:spcBef>
            </a:pPr>
            <a:r>
              <a:rPr lang="en-GB" sz="2200" dirty="0" err="1">
                <a:ea typeface="Lato Light" panose="020F0502020204030203" pitchFamily="34" charset="0"/>
                <a:cs typeface="Mukta ExtraLight" panose="020B0000000000000000" pitchFamily="34" charset="77"/>
              </a:rPr>
              <a:t>Zügeln</a:t>
            </a:r>
            <a:r>
              <a:rPr lang="en-GB" sz="2200" dirty="0">
                <a:ea typeface="Lato Light" panose="020F0502020204030203" pitchFamily="34" charset="0"/>
                <a:cs typeface="Mukta ExtraLight" panose="020B0000000000000000" pitchFamily="34" charset="77"/>
              </a:rPr>
              <a:t> Sie </a:t>
            </a:r>
            <a:r>
              <a:rPr lang="en-GB" sz="2200" dirty="0" err="1">
                <a:ea typeface="Lato Light" panose="020F0502020204030203" pitchFamily="34" charset="0"/>
                <a:cs typeface="Mukta ExtraLight" panose="020B0000000000000000" pitchFamily="34" charset="77"/>
              </a:rPr>
              <a:t>übermäßigen</a:t>
            </a:r>
            <a:r>
              <a:rPr lang="en-GB" sz="2200" dirty="0">
                <a:ea typeface="Lato Light" panose="020F0502020204030203" pitchFamily="34" charset="0"/>
                <a:cs typeface="Mukta ExtraLight" panose="020B0000000000000000" pitchFamily="34" charset="77"/>
              </a:rPr>
              <a:t> Ehrgeiz mit Geduld</a:t>
            </a:r>
          </a:p>
          <a:p>
            <a:pPr marL="14288" indent="-14288">
              <a:lnSpc>
                <a:spcPts val="2280"/>
              </a:lnSpc>
              <a:spcBef>
                <a:spcPts val="0"/>
              </a:spcBef>
            </a:pPr>
            <a:endParaRPr lang="en-GB" sz="2200" dirty="0">
              <a:ea typeface="League Spartan" charset="0"/>
              <a:cs typeface="Poppins" pitchFamily="2" charset="77"/>
            </a:endParaRPr>
          </a:p>
          <a:p>
            <a:pPr marL="14288" indent="-14288">
              <a:lnSpc>
                <a:spcPts val="2280"/>
              </a:lnSpc>
              <a:spcBef>
                <a:spcPts val="0"/>
              </a:spcBef>
            </a:pPr>
            <a:endParaRPr lang="en-US" sz="2200" dirty="0"/>
          </a:p>
          <a:p>
            <a:pPr marL="14288" indent="-14288">
              <a:lnSpc>
                <a:spcPts val="2280"/>
              </a:lnSpc>
              <a:spcBef>
                <a:spcPts val="0"/>
              </a:spcBef>
            </a:pPr>
            <a:endParaRPr lang="en-US" sz="2200" dirty="0"/>
          </a:p>
        </p:txBody>
      </p:sp>
      <p:sp>
        <p:nvSpPr>
          <p:cNvPr id="6" name="Text Placeholder 5">
            <a:extLst>
              <a:ext uri="{FF2B5EF4-FFF2-40B4-BE49-F238E27FC236}">
                <a16:creationId xmlns:a16="http://schemas.microsoft.com/office/drawing/2014/main" id="{59F03BA5-4D7B-BFB1-D39E-E836C9BEBFA7}"/>
              </a:ext>
            </a:extLst>
          </p:cNvPr>
          <p:cNvSpPr>
            <a:spLocks noGrp="1"/>
          </p:cNvSpPr>
          <p:nvPr>
            <p:ph type="body" sz="quarter" idx="16"/>
          </p:nvPr>
        </p:nvSpPr>
        <p:spPr>
          <a:xfrm>
            <a:off x="559530" y="597785"/>
            <a:ext cx="10808102" cy="582221"/>
          </a:xfrm>
        </p:spPr>
        <p:txBody>
          <a:bodyPr>
            <a:normAutofit lnSpcReduction="10000"/>
          </a:bodyPr>
          <a:lstStyle/>
          <a:p>
            <a:r>
              <a:rPr lang="en-US" sz="4000" dirty="0"/>
              <a:t>Eine Überlegung wert</a:t>
            </a:r>
          </a:p>
          <a:p>
            <a:endParaRPr lang="en-US" dirty="0"/>
          </a:p>
        </p:txBody>
      </p:sp>
      <p:sp>
        <p:nvSpPr>
          <p:cNvPr id="7" name="Rectangle 6">
            <a:extLst>
              <a:ext uri="{FF2B5EF4-FFF2-40B4-BE49-F238E27FC236}">
                <a16:creationId xmlns:a16="http://schemas.microsoft.com/office/drawing/2014/main" id="{38E97E4C-FC74-2A5F-1406-373FED1281B0}"/>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3894A25F-6917-60CF-05D2-024A3C0F2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865" y="1467404"/>
            <a:ext cx="2628900" cy="3886200"/>
          </a:xfrm>
          <a:prstGeom prst="rect">
            <a:avLst/>
          </a:prstGeom>
        </p:spPr>
      </p:pic>
      <p:sp>
        <p:nvSpPr>
          <p:cNvPr id="9" name="Text Placeholder 3">
            <a:extLst>
              <a:ext uri="{FF2B5EF4-FFF2-40B4-BE49-F238E27FC236}">
                <a16:creationId xmlns:a16="http://schemas.microsoft.com/office/drawing/2014/main" id="{231B8F84-F0B1-F1D9-977A-EE44B11A5A27}"/>
              </a:ext>
            </a:extLst>
          </p:cNvPr>
          <p:cNvSpPr txBox="1">
            <a:spLocks/>
          </p:cNvSpPr>
          <p:nvPr/>
        </p:nvSpPr>
        <p:spPr>
          <a:xfrm>
            <a:off x="8103953" y="2068778"/>
            <a:ext cx="3680008"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nSpc>
                <a:spcPts val="2280"/>
              </a:lnSpc>
              <a:spcBef>
                <a:spcPts val="0"/>
              </a:spcBef>
            </a:pPr>
            <a:r>
              <a:rPr lang="en-GB" sz="2200" b="1" dirty="0">
                <a:solidFill>
                  <a:srgbClr val="EDA13E"/>
                </a:solidFill>
                <a:ea typeface="League Spartan" charset="0"/>
                <a:cs typeface="Poppins" pitchFamily="2" charset="77"/>
              </a:rPr>
              <a:t>Ehrlichkeit gegenüber sich selbst</a:t>
            </a:r>
          </a:p>
          <a:p>
            <a:pPr marL="14288" indent="-14288">
              <a:lnSpc>
                <a:spcPts val="2280"/>
              </a:lnSpc>
              <a:spcBef>
                <a:spcPts val="0"/>
              </a:spcBef>
            </a:pPr>
            <a:r>
              <a:rPr lang="en-GB" sz="2200" dirty="0">
                <a:solidFill>
                  <a:schemeClr val="tx2"/>
                </a:solidFill>
                <a:ea typeface="League Spartan" charset="0"/>
                <a:cs typeface="Poppins" pitchFamily="2" charset="77"/>
              </a:rPr>
              <a:t>Seien Sie stets ehrlich zu sich selbst, was Sie gut können und woran Sie noch arbeiten müssen</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r>
              <a:rPr lang="en-GB" sz="2200" b="1" dirty="0">
                <a:solidFill>
                  <a:srgbClr val="EDA13E"/>
                </a:solidFill>
                <a:ea typeface="League Spartan" charset="0"/>
                <a:cs typeface="Poppins" pitchFamily="2" charset="77"/>
              </a:rPr>
              <a:t>Empowerment</a:t>
            </a:r>
          </a:p>
          <a:p>
            <a:pPr marL="14288" indent="-14288">
              <a:lnSpc>
                <a:spcPts val="2280"/>
              </a:lnSpc>
              <a:spcBef>
                <a:spcPts val="0"/>
              </a:spcBef>
            </a:pPr>
            <a:r>
              <a:rPr lang="en-GB" sz="2200" dirty="0">
                <a:solidFill>
                  <a:schemeClr val="tx2"/>
                </a:solidFill>
                <a:ea typeface="League Spartan" charset="0"/>
                <a:cs typeface="Poppins" pitchFamily="2" charset="77"/>
              </a:rPr>
              <a:t>Übernehmen Sie Verantwortung für Ihr eigenes Wachstum und Lernen</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endParaRPr lang="en-GB" sz="2200" dirty="0">
              <a:solidFill>
                <a:schemeClr val="tx2"/>
              </a:solidFill>
              <a:ea typeface="League Spartan" charset="0"/>
              <a:cs typeface="Poppins" pitchFamily="2" charset="77"/>
            </a:endParaRPr>
          </a:p>
        </p:txBody>
      </p:sp>
    </p:spTree>
    <p:extLst>
      <p:ext uri="{BB962C8B-B14F-4D97-AF65-F5344CB8AC3E}">
        <p14:creationId xmlns:p14="http://schemas.microsoft.com/office/powerpoint/2010/main" val="16201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6010872"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b="1" dirty="0">
                <a:solidFill>
                  <a:schemeClr val="bg1"/>
                </a:solidFill>
              </a:rPr>
              <a:t>Wie kann man eine Organisationskultur gestalten? </a:t>
            </a:r>
            <a:r>
              <a:rPr lang="en-US" sz="2000" dirty="0">
                <a:solidFill>
                  <a:schemeClr val="bg1"/>
                </a:solidFill>
              </a:rPr>
              <a:t>Durch sechs "Einbettungsmechanismen" nach </a:t>
            </a:r>
            <a:r>
              <a:rPr lang="en-US" sz="2000" b="1" dirty="0">
                <a:solidFill>
                  <a:srgbClr val="EDA13E"/>
                </a:solidFill>
                <a:hlinkClick r:id="rId3">
                  <a:extLst>
                    <a:ext uri="{A12FA001-AC4F-418D-AE19-62706E023703}">
                      <ahyp:hlinkClr xmlns:ahyp="http://schemas.microsoft.com/office/drawing/2018/hyperlinkcolor" val="tx"/>
                    </a:ext>
                  </a:extLst>
                </a:hlinkClick>
              </a:rPr>
              <a:t>Dr. Schein</a:t>
            </a:r>
            <a:r>
              <a:rPr lang="en-US" sz="2000" dirty="0">
                <a:solidFill>
                  <a:schemeClr val="bg1"/>
                </a:solidFill>
              </a:rPr>
              <a:t>, einem ehemaligen Professor an der MIT Sloan School of Management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333174"/>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Eine Kultur für die Zukunft schaffen: </a:t>
            </a:r>
          </a:p>
          <a:p>
            <a:r>
              <a:rPr lang="en-GB" sz="3200" dirty="0">
                <a:solidFill>
                  <a:schemeClr val="bg1"/>
                </a:solidFill>
              </a:rPr>
              <a:t>Die Rolle der Führungskraft</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298384" y="2046514"/>
            <a:ext cx="11767618" cy="4288716"/>
            <a:chOff x="298384" y="2046514"/>
            <a:chExt cx="11767618" cy="4288716"/>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510185" y="2126977"/>
              <a:ext cx="1053623"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a:t>
              </a:r>
              <a:r>
                <a:rPr lang="en-GB" sz="2000" b="1" dirty="0" err="1">
                  <a:solidFill>
                    <a:srgbClr val="C01F75"/>
                  </a:solidFill>
                  <a:ea typeface="League Spartan" charset="0"/>
                  <a:cs typeface="Poppins" pitchFamily="2" charset="77"/>
                </a:rPr>
                <a:t>Fokus</a:t>
              </a:r>
              <a:endParaRPr lang="en-GB" sz="2000" b="1" dirty="0">
                <a:solidFill>
                  <a:srgbClr val="C01F75"/>
                </a:solidFill>
                <a:ea typeface="League Spartan" charset="0"/>
                <a:cs typeface="Poppins" pitchFamily="2" charset="77"/>
              </a:endParaRP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507737"/>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Worauf achten Sie systematisch?</a:t>
              </a:r>
            </a:p>
          </p:txBody>
        </p:sp>
        <p:sp>
          <p:nvSpPr>
            <p:cNvPr id="6" name="TextBox 56">
              <a:extLst>
                <a:ext uri="{FF2B5EF4-FFF2-40B4-BE49-F238E27FC236}">
                  <a16:creationId xmlns:a16="http://schemas.microsoft.com/office/drawing/2014/main" id="{9926B52A-16F8-2A78-33C6-B006C2EEEE04}"/>
                </a:ext>
              </a:extLst>
            </p:cNvPr>
            <p:cNvSpPr txBox="1"/>
            <p:nvPr/>
          </p:nvSpPr>
          <p:spPr>
            <a:xfrm>
              <a:off x="1010654" y="3279895"/>
              <a:ext cx="2593610"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Signale durch den Budgetierungsprozess</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298384" y="4015109"/>
              <a:ext cx="3264942"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Welche Signale werden während des </a:t>
              </a:r>
              <a:r>
                <a:rPr lang="en-GB" sz="1800" dirty="0" err="1">
                  <a:solidFill>
                    <a:srgbClr val="595959"/>
                  </a:solidFill>
                  <a:latin typeface="+mn-lt"/>
                </a:rPr>
                <a:t>Budgetierungsprozesses</a:t>
              </a:r>
              <a:r>
                <a:rPr lang="en-GB" sz="1800" dirty="0">
                  <a:solidFill>
                    <a:srgbClr val="595959"/>
                  </a:solidFill>
                  <a:latin typeface="+mn-lt"/>
                </a:rPr>
                <a:t> </a:t>
              </a:r>
              <a:r>
                <a:rPr lang="en-GB" sz="1800" dirty="0" err="1">
                  <a:solidFill>
                    <a:srgbClr val="595959"/>
                  </a:solidFill>
                  <a:latin typeface="+mn-lt"/>
                </a:rPr>
                <a:t>gesendet</a:t>
              </a:r>
              <a:r>
                <a:rPr lang="en-GB" sz="1800" dirty="0">
                  <a:solidFill>
                    <a:srgbClr val="595959"/>
                  </a:solidFill>
                  <a:latin typeface="+mn-lt"/>
                </a:rPr>
                <a:t> - ungewollt oder nicht? </a:t>
              </a:r>
            </a:p>
          </p:txBody>
        </p:sp>
        <p:sp>
          <p:nvSpPr>
            <p:cNvPr id="8" name="TextBox 60">
              <a:extLst>
                <a:ext uri="{FF2B5EF4-FFF2-40B4-BE49-F238E27FC236}">
                  <a16:creationId xmlns:a16="http://schemas.microsoft.com/office/drawing/2014/main" id="{A56F8044-F810-0351-0ED6-4B58352B5687}"/>
                </a:ext>
              </a:extLst>
            </p:cNvPr>
            <p:cNvSpPr txBox="1"/>
            <p:nvPr/>
          </p:nvSpPr>
          <p:spPr>
            <a:xfrm>
              <a:off x="350484" y="5001976"/>
              <a:ext cx="3264941" cy="400110"/>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Belohnungen und Strafen</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547164" y="5367946"/>
              <a:ext cx="3020852"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Welche Verhaltensweisen belohnen und bestrafen Sie?</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123352"/>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Reagieren auf Krisen</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43889" y="2547167"/>
              <a:ext cx="3722113" cy="27828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reagieren Sie in Zeiten der Krise?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Konsistenz</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8" y="3820262"/>
              <a:ext cx="3549727"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verhält sich das, was Sie sagen, zu dem, was Sie tun?</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852000"/>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HR-Verhalten</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711987" cy="100925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Wen stellen Sie ein, </a:t>
              </a:r>
              <a:r>
                <a:rPr lang="en-GB" sz="1800" dirty="0" err="1">
                  <a:solidFill>
                    <a:srgbClr val="595959"/>
                  </a:solidFill>
                  <a:latin typeface="+mn-lt"/>
                  <a:ea typeface="Lato Light" panose="020F0502020204030203" pitchFamily="34" charset="0"/>
                  <a:cs typeface="Mukta ExtraLight" panose="020B0000000000000000" pitchFamily="34" charset="77"/>
                </a:rPr>
                <a:t>wer</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wird</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befördert</a:t>
              </a:r>
              <a:r>
                <a:rPr lang="en-GB" sz="1800" dirty="0">
                  <a:solidFill>
                    <a:srgbClr val="595959"/>
                  </a:solidFill>
                  <a:latin typeface="+mn-lt"/>
                  <a:ea typeface="Lato Light" panose="020F0502020204030203" pitchFamily="34" charset="0"/>
                  <a:cs typeface="Mukta ExtraLight" panose="020B0000000000000000" pitchFamily="34" charset="77"/>
                </a:rPr>
                <a:t>, wen </a:t>
              </a:r>
              <a:r>
                <a:rPr lang="en-GB" sz="1800" dirty="0" err="1">
                  <a:solidFill>
                    <a:srgbClr val="595959"/>
                  </a:solidFill>
                  <a:latin typeface="+mn-lt"/>
                  <a:ea typeface="Lato Light" panose="020F0502020204030203" pitchFamily="34" charset="0"/>
                  <a:cs typeface="Mukta ExtraLight" panose="020B0000000000000000" pitchFamily="34" charset="77"/>
                </a:rPr>
                <a:t>entlassen</a:t>
              </a:r>
              <a:r>
                <a:rPr lang="en-GB" sz="1800" dirty="0">
                  <a:solidFill>
                    <a:srgbClr val="595959"/>
                  </a:solidFill>
                  <a:latin typeface="+mn-lt"/>
                  <a:ea typeface="Lato Light" panose="020F0502020204030203" pitchFamily="34" charset="0"/>
                  <a:cs typeface="Mukta ExtraLight" panose="020B0000000000000000" pitchFamily="34" charset="77"/>
                </a:rPr>
                <a:t> Sie und was sagt das über die Werte der Organisation aus?</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Achtung</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02378" y="2046514"/>
              <a:ext cx="3664439" cy="4233237"/>
              <a:chOff x="4202378" y="2046514"/>
              <a:chExt cx="3664439"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372860" y="2414838"/>
                <a:ext cx="1264477" cy="384721"/>
              </a:xfrm>
              <a:prstGeom prst="rect">
                <a:avLst/>
              </a:prstGeom>
              <a:noFill/>
            </p:spPr>
            <p:txBody>
              <a:bodyPr wrap="square" rtlCol="0" anchor="ctr" anchorCtr="0">
                <a:spAutoFit/>
              </a:bodyPr>
              <a:lstStyle/>
              <a:p>
                <a:pPr algn="r"/>
                <a:r>
                  <a:rPr lang="en-GB" sz="1900" b="1" dirty="0" err="1">
                    <a:solidFill>
                      <a:schemeClr val="bg1"/>
                    </a:solidFill>
                    <a:ea typeface="League Spartan" charset="0"/>
                    <a:cs typeface="Poppins" pitchFamily="2" charset="77"/>
                  </a:rPr>
                  <a:t>Fokus</a:t>
                </a:r>
                <a:endParaRPr lang="en-GB" sz="1900" b="1" dirty="0">
                  <a:solidFill>
                    <a:schemeClr val="bg1"/>
                  </a:solidFill>
                  <a:ea typeface="League Spartan" charset="0"/>
                  <a:cs typeface="Poppins" pitchFamily="2" charset="77"/>
                </a:endParaRP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58278"/>
                <a:ext cx="1454316" cy="584775"/>
              </a:xfrm>
              <a:prstGeom prst="rect">
                <a:avLst/>
              </a:prstGeom>
              <a:noFill/>
            </p:spPr>
            <p:txBody>
              <a:bodyPr wrap="square" rtlCol="0" anchor="ctr" anchorCtr="0">
                <a:spAutoFit/>
              </a:bodyPr>
              <a:lstStyle/>
              <a:p>
                <a:pPr algn="r"/>
                <a:r>
                  <a:rPr lang="en-GB" sz="1600" b="1" dirty="0">
                    <a:solidFill>
                      <a:schemeClr val="bg1"/>
                    </a:solidFill>
                    <a:ea typeface="League Spartan" charset="0"/>
                    <a:cs typeface="Poppins" pitchFamily="2" charset="77"/>
                  </a:rPr>
                  <a:t>Belohnung + Bestrafung</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429318"/>
                <a:ext cx="1134565" cy="923330"/>
              </a:xfrm>
              <a:prstGeom prst="rect">
                <a:avLst/>
              </a:prstGeom>
              <a:noFill/>
            </p:spPr>
            <p:txBody>
              <a:bodyPr wrap="square" rtlCol="0" anchor="ctr" anchorCtr="0">
                <a:spAutoFit/>
              </a:bodyPr>
              <a:lstStyle/>
              <a:p>
                <a:r>
                  <a:rPr lang="en-GB" b="1" dirty="0">
                    <a:solidFill>
                      <a:schemeClr val="bg1"/>
                    </a:solidFill>
                    <a:ea typeface="League Spartan" charset="0"/>
                    <a:cs typeface="Poppins" pitchFamily="2" charset="77"/>
                  </a:rPr>
                  <a:t>Reagieren Sie auf die Krise</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Konsistenz</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HR-Verhalten</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02378" y="3266693"/>
                <a:ext cx="1592059" cy="1200329"/>
              </a:xfrm>
              <a:prstGeom prst="rect">
                <a:avLst/>
              </a:prstGeom>
              <a:noFill/>
            </p:spPr>
            <p:txBody>
              <a:bodyPr wrap="square" rtlCol="0" anchor="ctr" anchorCtr="0">
                <a:spAutoFit/>
              </a:bodyPr>
              <a:lstStyle/>
              <a:p>
                <a:pPr algn="r"/>
                <a:r>
                  <a:rPr lang="en-GB" b="1" dirty="0">
                    <a:solidFill>
                      <a:schemeClr val="bg1"/>
                    </a:solidFill>
                    <a:ea typeface="League Spartan" charset="0"/>
                    <a:cs typeface="Poppins" pitchFamily="2" charset="77"/>
                  </a:rPr>
                  <a:t>Signale durch den </a:t>
                </a:r>
                <a:r>
                  <a:rPr lang="en-GB" b="1" dirty="0" err="1">
                    <a:solidFill>
                      <a:schemeClr val="bg1"/>
                    </a:solidFill>
                    <a:ea typeface="League Spartan" charset="0"/>
                    <a:cs typeface="Poppins" pitchFamily="2" charset="77"/>
                  </a:rPr>
                  <a:t>Budgetierungs-prozess</a:t>
                </a:r>
                <a:endParaRPr lang="en-GB" b="1" dirty="0">
                  <a:solidFill>
                    <a:schemeClr val="bg1"/>
                  </a:solidFill>
                  <a:ea typeface="League Spartan" charset="0"/>
                  <a:cs typeface="Poppins" pitchFamily="2" charset="77"/>
                </a:endParaRPr>
              </a:p>
            </p:txBody>
          </p:sp>
        </p:grpSp>
      </p:grpSp>
    </p:spTree>
    <p:extLst>
      <p:ext uri="{BB962C8B-B14F-4D97-AF65-F5344CB8AC3E}">
        <p14:creationId xmlns:p14="http://schemas.microsoft.com/office/powerpoint/2010/main" val="11073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58812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Führungsperspektiven</a:t>
            </a:r>
          </a:p>
        </p:txBody>
      </p:sp>
      <p:sp>
        <p:nvSpPr>
          <p:cNvPr id="39" name="Rectangle 38">
            <a:extLst>
              <a:ext uri="{FF2B5EF4-FFF2-40B4-BE49-F238E27FC236}">
                <a16:creationId xmlns:a16="http://schemas.microsoft.com/office/drawing/2014/main" id="{4EE07AF6-F6C1-43D5-3062-327C6BC53BF2}"/>
              </a:ext>
            </a:extLst>
          </p:cNvPr>
          <p:cNvSpPr/>
          <p:nvPr/>
        </p:nvSpPr>
        <p:spPr>
          <a:xfrm>
            <a:off x="9526492" y="211774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474BCC-1FD6-7AD6-6914-C7AF595737D4}"/>
              </a:ext>
            </a:extLst>
          </p:cNvPr>
          <p:cNvGrpSpPr/>
          <p:nvPr/>
        </p:nvGrpSpPr>
        <p:grpSpPr>
          <a:xfrm>
            <a:off x="895873" y="2452236"/>
            <a:ext cx="5017427" cy="1880878"/>
            <a:chOff x="528017" y="1686516"/>
            <a:chExt cx="5017427" cy="1880878"/>
          </a:xfrm>
        </p:grpSpPr>
        <p:sp>
          <p:nvSpPr>
            <p:cNvPr id="38" name="Rounded Rectangle 37">
              <a:extLst>
                <a:ext uri="{FF2B5EF4-FFF2-40B4-BE49-F238E27FC236}">
                  <a16:creationId xmlns:a16="http://schemas.microsoft.com/office/drawing/2014/main" id="{BD89B752-650B-7F1E-5687-D3B441F06FF0}"/>
                </a:ext>
              </a:extLst>
            </p:cNvPr>
            <p:cNvSpPr/>
            <p:nvPr/>
          </p:nvSpPr>
          <p:spPr>
            <a:xfrm>
              <a:off x="528019" y="1686516"/>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
              <a:extLst>
                <a:ext uri="{FF2B5EF4-FFF2-40B4-BE49-F238E27FC236}">
                  <a16:creationId xmlns:a16="http://schemas.microsoft.com/office/drawing/2014/main" id="{5EFB2B97-E70D-24F5-3DAC-96E76825CFA3}"/>
                </a:ext>
              </a:extLst>
            </p:cNvPr>
            <p:cNvSpPr txBox="1">
              <a:spLocks/>
            </p:cNvSpPr>
            <p:nvPr/>
          </p:nvSpPr>
          <p:spPr>
            <a:xfrm>
              <a:off x="528017" y="2045993"/>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a:t>
              </a:r>
              <a:r>
                <a:rPr lang="de-DE" sz="2400" i="1" dirty="0"/>
                <a:t>Aus höchster Kompliziertheit erwächst höchste Einfachheit</a:t>
              </a:r>
              <a:r>
                <a:rPr lang="en-US" sz="2400" i="1" dirty="0"/>
                <a:t>"</a:t>
              </a:r>
            </a:p>
            <a:p>
              <a:pPr marL="0" indent="0" algn="ctr">
                <a:buClr>
                  <a:srgbClr val="F16924"/>
                </a:buClr>
              </a:pPr>
              <a:endParaRPr lang="en-US" sz="2400" i="1" dirty="0"/>
            </a:p>
            <a:p>
              <a:pPr marL="0" indent="0" algn="ctr">
                <a:buClr>
                  <a:srgbClr val="F16924"/>
                </a:buClr>
              </a:pPr>
              <a:r>
                <a:rPr lang="en-US" sz="2400" b="1" dirty="0">
                  <a:solidFill>
                    <a:srgbClr val="B41F7A"/>
                  </a:solidFill>
                </a:rPr>
                <a:t>Sir Winston Churchill</a:t>
              </a:r>
            </a:p>
            <a:p>
              <a:pPr marL="0" indent="0" algn="ctr">
                <a:buClr>
                  <a:srgbClr val="F16924"/>
                </a:buClr>
              </a:pPr>
              <a:endParaRPr lang="en-US" sz="2400" i="1" dirty="0"/>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grpSp>
        <p:nvGrpSpPr>
          <p:cNvPr id="41" name="Group 40">
            <a:extLst>
              <a:ext uri="{FF2B5EF4-FFF2-40B4-BE49-F238E27FC236}">
                <a16:creationId xmlns:a16="http://schemas.microsoft.com/office/drawing/2014/main" id="{E2EC158F-1E2D-8E3E-C5D1-D089312618A2}"/>
              </a:ext>
            </a:extLst>
          </p:cNvPr>
          <p:cNvGrpSpPr/>
          <p:nvPr/>
        </p:nvGrpSpPr>
        <p:grpSpPr>
          <a:xfrm>
            <a:off x="5203554" y="1076785"/>
            <a:ext cx="1419492" cy="1033414"/>
            <a:chOff x="3400450" y="986392"/>
            <a:chExt cx="1487826" cy="1083162"/>
          </a:xfrm>
          <a:solidFill>
            <a:srgbClr val="F16924"/>
          </a:solidFill>
        </p:grpSpPr>
        <p:sp>
          <p:nvSpPr>
            <p:cNvPr id="42" name="Freeform 41">
              <a:extLst>
                <a:ext uri="{FF2B5EF4-FFF2-40B4-BE49-F238E27FC236}">
                  <a16:creationId xmlns:a16="http://schemas.microsoft.com/office/drawing/2014/main" id="{FBD270B9-7C5F-8207-EB73-A9FA816557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6924"/>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4ADE70C-91AF-F0E5-17E9-5CBF055190C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C5AC1927-7FAA-065C-E927-30B39DE5CC85}"/>
              </a:ext>
            </a:extLst>
          </p:cNvPr>
          <p:cNvGrpSpPr/>
          <p:nvPr/>
        </p:nvGrpSpPr>
        <p:grpSpPr>
          <a:xfrm>
            <a:off x="6327419" y="2452236"/>
            <a:ext cx="5017427" cy="1880878"/>
            <a:chOff x="5959563" y="1654903"/>
            <a:chExt cx="5017427" cy="1880878"/>
          </a:xfrm>
        </p:grpSpPr>
        <p:sp>
          <p:nvSpPr>
            <p:cNvPr id="44" name="Rounded Rectangle 43">
              <a:extLst>
                <a:ext uri="{FF2B5EF4-FFF2-40B4-BE49-F238E27FC236}">
                  <a16:creationId xmlns:a16="http://schemas.microsoft.com/office/drawing/2014/main" id="{E9569E45-7799-D88E-6524-3CB0C2E71ABA}"/>
                </a:ext>
              </a:extLst>
            </p:cNvPr>
            <p:cNvSpPr/>
            <p:nvPr/>
          </p:nvSpPr>
          <p:spPr>
            <a:xfrm>
              <a:off x="5959565" y="1654903"/>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
              <a:extLst>
                <a:ext uri="{FF2B5EF4-FFF2-40B4-BE49-F238E27FC236}">
                  <a16:creationId xmlns:a16="http://schemas.microsoft.com/office/drawing/2014/main" id="{E50D04F3-332D-9C05-0CE9-0A492C5DEE0C}"/>
                </a:ext>
              </a:extLst>
            </p:cNvPr>
            <p:cNvSpPr txBox="1">
              <a:spLocks/>
            </p:cNvSpPr>
            <p:nvPr/>
          </p:nvSpPr>
          <p:spPr>
            <a:xfrm>
              <a:off x="5959563" y="2014380"/>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"Es </a:t>
              </a:r>
              <a:r>
                <a:rPr lang="en-US" sz="2400" i="1" dirty="0" err="1"/>
                <a:t>gibt</a:t>
              </a:r>
              <a:r>
                <a:rPr lang="en-US" sz="2400" i="1" dirty="0"/>
                <a:t> </a:t>
              </a:r>
              <a:r>
                <a:rPr lang="en-US" sz="2400" i="1" dirty="0" err="1"/>
                <a:t>klare</a:t>
              </a:r>
              <a:r>
                <a:rPr lang="en-US" sz="2400" i="1" dirty="0"/>
                <a:t> Antworten. </a:t>
              </a:r>
              <a:br>
                <a:rPr lang="en-US" sz="2400" i="1" dirty="0"/>
              </a:br>
              <a:r>
                <a:rPr lang="en-US" sz="2400" i="1" dirty="0"/>
                <a:t>Es gibt nur keine einfachen Antworten."</a:t>
              </a:r>
            </a:p>
            <a:p>
              <a:pPr marL="0" indent="0" algn="ctr">
                <a:buClr>
                  <a:srgbClr val="F16924"/>
                </a:buClr>
              </a:pPr>
              <a:endParaRPr lang="en-US" sz="2400" i="1" dirty="0"/>
            </a:p>
            <a:p>
              <a:pPr marL="0" indent="0" algn="ctr">
                <a:buClr>
                  <a:srgbClr val="F16924"/>
                </a:buClr>
              </a:pPr>
              <a:r>
                <a:rPr lang="en-US" sz="2400" b="1" dirty="0">
                  <a:solidFill>
                    <a:srgbClr val="B41F7A"/>
                  </a:solidFill>
                </a:rPr>
                <a:t>Ronald Reagan</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sp>
        <p:nvSpPr>
          <p:cNvPr id="2" name="Rounded Rectangle 1">
            <a:extLst>
              <a:ext uri="{FF2B5EF4-FFF2-40B4-BE49-F238E27FC236}">
                <a16:creationId xmlns:a16="http://schemas.microsoft.com/office/drawing/2014/main" id="{60B53E3A-6D99-18B4-6814-7CC618C3FA71}"/>
              </a:ext>
            </a:extLst>
          </p:cNvPr>
          <p:cNvSpPr/>
          <p:nvPr/>
        </p:nvSpPr>
        <p:spPr>
          <a:xfrm>
            <a:off x="895873" y="5108501"/>
            <a:ext cx="10400252" cy="948082"/>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A6FB1ED6-D56D-B646-761C-A1D917E03D9D}"/>
              </a:ext>
            </a:extLst>
          </p:cNvPr>
          <p:cNvSpPr txBox="1">
            <a:spLocks/>
          </p:cNvSpPr>
          <p:nvPr/>
        </p:nvSpPr>
        <p:spPr>
          <a:xfrm>
            <a:off x="895873" y="5381373"/>
            <a:ext cx="10389866" cy="488486"/>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"Tu das Richtige und tu es jetzt." </a:t>
            </a:r>
            <a:r>
              <a:rPr lang="en-US" sz="2400" b="1" dirty="0">
                <a:solidFill>
                  <a:srgbClr val="B41F7A"/>
                </a:solidFill>
              </a:rPr>
              <a:t>Jim Ellis</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sp>
        <p:nvSpPr>
          <p:cNvPr id="5" name="TextBox 4">
            <a:extLst>
              <a:ext uri="{FF2B5EF4-FFF2-40B4-BE49-F238E27FC236}">
                <a16:creationId xmlns:a16="http://schemas.microsoft.com/office/drawing/2014/main" id="{0926CC99-512D-FA87-245E-722664B09142}"/>
              </a:ext>
            </a:extLst>
          </p:cNvPr>
          <p:cNvSpPr txBox="1"/>
          <p:nvPr/>
        </p:nvSpPr>
        <p:spPr>
          <a:xfrm>
            <a:off x="-1" y="4536942"/>
            <a:ext cx="12191999" cy="523220"/>
          </a:xfrm>
          <a:prstGeom prst="rect">
            <a:avLst/>
          </a:prstGeom>
          <a:noFill/>
        </p:spPr>
        <p:txBody>
          <a:bodyPr wrap="square">
            <a:spAutoFit/>
          </a:bodyPr>
          <a:lstStyle/>
          <a:p>
            <a:pPr algn="ctr">
              <a:lnSpc>
                <a:spcPct val="100000"/>
              </a:lnSpc>
              <a:spcBef>
                <a:spcPts val="600"/>
              </a:spcBef>
            </a:pPr>
            <a:r>
              <a:rPr lang="en-GB" altLang="de-DE" sz="2800" dirty="0">
                <a:solidFill>
                  <a:srgbClr val="F16924"/>
                </a:solidFill>
                <a:sym typeface="Wingdings" panose="05000000000000000000" pitchFamily="2" charset="2"/>
              </a:rPr>
              <a:t>Und wenn alles andere versagt: </a:t>
            </a:r>
          </a:p>
        </p:txBody>
      </p:sp>
    </p:spTree>
    <p:extLst>
      <p:ext uri="{BB962C8B-B14F-4D97-AF65-F5344CB8AC3E}">
        <p14:creationId xmlns:p14="http://schemas.microsoft.com/office/powerpoint/2010/main" val="35535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747CA94-EC4B-4A3E-B0C8-57A8FA6AF204}"/>
              </a:ext>
            </a:extLst>
          </p:cNvPr>
          <p:cNvGrpSpPr/>
          <p:nvPr/>
        </p:nvGrpSpPr>
        <p:grpSpPr>
          <a:xfrm>
            <a:off x="1166719" y="1362054"/>
            <a:ext cx="10945817" cy="4885711"/>
            <a:chOff x="1883064" y="2527878"/>
            <a:chExt cx="9043654" cy="4036672"/>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1883064" y="4706254"/>
              <a:ext cx="1939818" cy="686586"/>
            </a:xfrm>
            <a:prstGeom prst="rect">
              <a:avLst/>
            </a:prstGeom>
            <a:noFill/>
          </p:spPr>
          <p:txBody>
            <a:bodyPr wrap="none" rtlCol="0" anchor="b" anchorCtr="0">
              <a:spAutoFit/>
            </a:bodyPr>
            <a:lstStyle/>
            <a:p>
              <a:pPr lvl="0" algn="r">
                <a:defRPr/>
              </a:pPr>
              <a:r>
                <a:rPr lang="en-GB" sz="2400" dirty="0">
                  <a:solidFill>
                    <a:srgbClr val="B41F7A"/>
                  </a:solidFill>
                  <a:ea typeface="League Spartan" charset="0"/>
                  <a:cs typeface="Poppins" pitchFamily="2" charset="77"/>
                </a:rPr>
                <a:t>Communication </a:t>
              </a:r>
            </a:p>
            <a:p>
              <a:pPr lvl="0" algn="r">
                <a:defRPr/>
              </a:pPr>
              <a:r>
                <a:rPr lang="en-GB" sz="2400" dirty="0">
                  <a:solidFill>
                    <a:srgbClr val="B41F7A"/>
                  </a:solidFill>
                  <a:ea typeface="League Spartan" charset="0"/>
                  <a:cs typeface="Poppins" pitchFamily="2" charset="77"/>
                </a:rPr>
                <a:t>(</a:t>
              </a:r>
              <a:r>
                <a:rPr lang="en-GB" sz="2400" dirty="0" err="1">
                  <a:solidFill>
                    <a:srgbClr val="B41F7A"/>
                  </a:solidFill>
                  <a:ea typeface="League Spartan" charset="0"/>
                  <a:cs typeface="Poppins" pitchFamily="2" charset="77"/>
                </a:rPr>
                <a:t>Kommunikation</a:t>
              </a:r>
              <a:r>
                <a:rPr lang="en-GB" sz="2400" dirty="0">
                  <a:solidFill>
                    <a:srgbClr val="B41F7A"/>
                  </a:solidFill>
                  <a:ea typeface="League Spartan" charset="0"/>
                  <a:cs typeface="Poppins" pitchFamily="2" charset="77"/>
                </a:rPr>
                <a:t>)</a:t>
              </a:r>
            </a:p>
          </p:txBody>
        </p:sp>
        <p:sp>
          <p:nvSpPr>
            <p:cNvPr id="16" name="TextBox 77">
              <a:extLst>
                <a:ext uri="{FF2B5EF4-FFF2-40B4-BE49-F238E27FC236}">
                  <a16:creationId xmlns:a16="http://schemas.microsoft.com/office/drawing/2014/main" id="{2C09D491-B98B-98CF-77FE-0FEE33D01FC2}"/>
                </a:ext>
              </a:extLst>
            </p:cNvPr>
            <p:cNvSpPr txBox="1"/>
            <p:nvPr/>
          </p:nvSpPr>
          <p:spPr>
            <a:xfrm>
              <a:off x="2501197" y="3857272"/>
              <a:ext cx="1651145" cy="381437"/>
            </a:xfrm>
            <a:prstGeom prst="rect">
              <a:avLst/>
            </a:prstGeom>
            <a:noFill/>
          </p:spPr>
          <p:txBody>
            <a:bodyPr wrap="none" lIns="91440" tIns="45720" rIns="91440" bIns="45720" rtlCol="0" anchor="b" anchorCtr="0">
              <a:spAutoFit/>
            </a:bodyPr>
            <a:lstStyle/>
            <a:p>
              <a:pPr lvl="0" algn="r">
                <a:defRPr/>
              </a:pPr>
              <a:r>
                <a:rPr lang="en-GB" sz="2400" dirty="0">
                  <a:solidFill>
                    <a:srgbClr val="F16924"/>
                  </a:solidFill>
                  <a:ea typeface="League Spartan" charset="0"/>
                  <a:cs typeface="Poppins" pitchFamily="2" charset="77"/>
                </a:rPr>
                <a:t>Courage (Mut)</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16317" y="3569607"/>
              <a:ext cx="3710401" cy="381437"/>
            </a:xfrm>
            <a:prstGeom prst="rect">
              <a:avLst/>
            </a:prstGeom>
            <a:noFill/>
          </p:spPr>
          <p:txBody>
            <a:bodyPr wrap="square" rtlCol="0" anchor="b" anchorCtr="0">
              <a:spAutoFit/>
            </a:bodyPr>
            <a:lstStyle/>
            <a:p>
              <a:pPr lvl="0">
                <a:defRPr/>
              </a:pPr>
              <a:r>
                <a:rPr lang="en-GB" sz="2400" dirty="0">
                  <a:solidFill>
                    <a:srgbClr val="B41F7A"/>
                  </a:solidFill>
                  <a:ea typeface="League Spartan" charset="0"/>
                  <a:cs typeface="Poppins" pitchFamily="2" charset="77"/>
                </a:rPr>
                <a:t>Credibility (</a:t>
              </a:r>
              <a:r>
                <a:rPr lang="en-GB" sz="2400" dirty="0" err="1">
                  <a:solidFill>
                    <a:srgbClr val="B41F7A"/>
                  </a:solidFill>
                  <a:ea typeface="League Spartan" charset="0"/>
                  <a:cs typeface="Poppins" pitchFamily="2" charset="77"/>
                </a:rPr>
                <a:t>Glaubwürdigkeit</a:t>
              </a:r>
              <a:r>
                <a:rPr lang="en-GB" sz="2400" dirty="0">
                  <a:solidFill>
                    <a:srgbClr val="B41F7A"/>
                  </a:solidFill>
                  <a:ea typeface="League Spartan" charset="0"/>
                  <a:cs typeface="Poppins" pitchFamily="2" charset="77"/>
                </a:rPr>
                <a:t>)</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12956" y="6165314"/>
              <a:ext cx="1641237" cy="381437"/>
            </a:xfrm>
            <a:prstGeom prst="rect">
              <a:avLst/>
            </a:prstGeom>
            <a:noFill/>
          </p:spPr>
          <p:txBody>
            <a:bodyPr wrap="none" rtlCol="0" anchor="b" anchorCtr="0">
              <a:spAutoFit/>
            </a:bodyPr>
            <a:lstStyle/>
            <a:p>
              <a:pPr lvl="0">
                <a:defRPr/>
              </a:pPr>
              <a:r>
                <a:rPr lang="en-GB" sz="2400" dirty="0">
                  <a:solidFill>
                    <a:srgbClr val="EDA13E"/>
                  </a:solidFill>
                  <a:ea typeface="League Spartan" charset="0"/>
                  <a:cs typeface="Poppins" pitchFamily="2" charset="77"/>
                </a:rPr>
                <a:t>Closer (</a:t>
              </a:r>
              <a:r>
                <a:rPr lang="en-GB" sz="2400" dirty="0" err="1">
                  <a:solidFill>
                    <a:srgbClr val="EDA13E"/>
                  </a:solidFill>
                  <a:ea typeface="League Spartan" charset="0"/>
                  <a:cs typeface="Poppins" pitchFamily="2" charset="77"/>
                </a:rPr>
                <a:t>Näher</a:t>
              </a:r>
              <a:r>
                <a:rPr lang="en-GB" sz="2400" dirty="0">
                  <a:solidFill>
                    <a:srgbClr val="EDA13E"/>
                  </a:solidFill>
                  <a:ea typeface="League Spartan" charset="0"/>
                  <a:cs typeface="Poppins" pitchFamily="2" charset="77"/>
                </a:rPr>
                <a:t>)</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580339" y="4945131"/>
              <a:ext cx="2620947" cy="381437"/>
            </a:xfrm>
            <a:prstGeom prst="rect">
              <a:avLst/>
            </a:prstGeom>
            <a:noFill/>
          </p:spPr>
          <p:txBody>
            <a:bodyPr wrap="none" rtlCol="0" anchor="b" anchorCtr="0">
              <a:spAutoFit/>
            </a:bodyPr>
            <a:lstStyle/>
            <a:p>
              <a:pPr lvl="0">
                <a:defRPr/>
              </a:pPr>
              <a:r>
                <a:rPr lang="en-GB" sz="2400" dirty="0">
                  <a:solidFill>
                    <a:srgbClr val="EDA13E"/>
                  </a:solidFill>
                  <a:ea typeface="Lato Light" charset="0"/>
                  <a:cs typeface="Lato Light" charset="0"/>
                </a:rPr>
                <a:t>Compassion (</a:t>
              </a:r>
              <a:r>
                <a:rPr lang="en-GB" sz="2400" dirty="0" err="1">
                  <a:solidFill>
                    <a:srgbClr val="EDA13E"/>
                  </a:solidFill>
                  <a:ea typeface="Lato Light" charset="0"/>
                  <a:cs typeface="Lato Light" charset="0"/>
                </a:rPr>
                <a:t>Mitgefühl</a:t>
              </a:r>
              <a:r>
                <a:rPr lang="en-GB" sz="2400" dirty="0">
                  <a:solidFill>
                    <a:srgbClr val="EDA13E"/>
                  </a:solidFill>
                  <a:ea typeface="Lato Light" charset="0"/>
                  <a:cs typeface="Lato Light" charset="0"/>
                </a:rPr>
                <a:t>)</a:t>
              </a:r>
              <a:endParaRPr kumimoji="0" lang="en-GB" sz="2400" i="0" u="none" strike="noStrike" kern="1200" cap="none" spc="0" normalizeH="0" baseline="0" noProof="0" dirty="0">
                <a:ln>
                  <a:noFill/>
                </a:ln>
                <a:solidFill>
                  <a:srgbClr val="F16924"/>
                </a:solidFill>
                <a:effectLst/>
                <a:uLnTx/>
                <a:uFillTx/>
                <a:ea typeface="League Spartan" charset="0"/>
                <a:cs typeface="Poppins" pitchFamily="2" charset="77"/>
              </a:endParaRPr>
            </a:p>
          </p:txBody>
        </p:sp>
        <p:sp>
          <p:nvSpPr>
            <p:cNvPr id="20" name="TextBox 49">
              <a:extLst>
                <a:ext uri="{FF2B5EF4-FFF2-40B4-BE49-F238E27FC236}">
                  <a16:creationId xmlns:a16="http://schemas.microsoft.com/office/drawing/2014/main" id="{A80C7F55-B29D-7BA5-5CAD-4BC800D5741E}"/>
                </a:ext>
              </a:extLst>
            </p:cNvPr>
            <p:cNvSpPr txBox="1"/>
            <p:nvPr/>
          </p:nvSpPr>
          <p:spPr>
            <a:xfrm>
              <a:off x="3217913" y="5834281"/>
              <a:ext cx="1517907" cy="686586"/>
            </a:xfrm>
            <a:prstGeom prst="rect">
              <a:avLst/>
            </a:prstGeom>
            <a:noFill/>
          </p:spPr>
          <p:txBody>
            <a:bodyPr wrap="none" rtlCol="0" anchor="b" anchorCtr="0">
              <a:spAutoFit/>
            </a:bodyPr>
            <a:lstStyle/>
            <a:p>
              <a:pPr lvl="0" algn="r">
                <a:defRPr/>
              </a:pPr>
              <a:r>
                <a:rPr lang="en-GB" sz="2400" dirty="0">
                  <a:solidFill>
                    <a:srgbClr val="7F1C58"/>
                  </a:solidFill>
                  <a:ea typeface="League Spartan" charset="0"/>
                  <a:cs typeface="Poppins" pitchFamily="2" charset="77"/>
                </a:rPr>
                <a:t>Competence </a:t>
              </a:r>
            </a:p>
            <a:p>
              <a:pPr lvl="0" algn="r">
                <a:defRPr/>
              </a:pPr>
              <a:r>
                <a:rPr lang="en-GB" sz="2400" dirty="0">
                  <a:solidFill>
                    <a:srgbClr val="7F1C58"/>
                  </a:solidFill>
                  <a:ea typeface="League Spartan" charset="0"/>
                  <a:cs typeface="Poppins" pitchFamily="2" charset="77"/>
                </a:rPr>
                <a:t>(</a:t>
              </a:r>
              <a:r>
                <a:rPr lang="en-GB" sz="2400" dirty="0" err="1">
                  <a:solidFill>
                    <a:srgbClr val="7F1C58"/>
                  </a:solidFill>
                  <a:ea typeface="League Spartan" charset="0"/>
                  <a:cs typeface="Poppins" pitchFamily="2" charset="77"/>
                </a:rPr>
                <a:t>Kompetenz</a:t>
              </a:r>
              <a:r>
                <a:rPr lang="en-GB" sz="2400" dirty="0">
                  <a:solidFill>
                    <a:srgbClr val="7F1C58"/>
                  </a:solidFill>
                  <a:ea typeface="League Spartan" charset="0"/>
                  <a:cs typeface="Poppins" pitchFamily="2" charset="77"/>
                </a:rPr>
                <a:t>)</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127736" y="2527878"/>
              <a:ext cx="3757457" cy="368722"/>
            </a:xfrm>
            <a:prstGeom prst="rect">
              <a:avLst/>
            </a:prstGeom>
            <a:noFill/>
          </p:spPr>
          <p:txBody>
            <a:bodyPr wrap="square" rtlCol="0" anchor="b" anchorCtr="0">
              <a:spAutoFit/>
            </a:bodyPr>
            <a:lstStyle/>
            <a:p>
              <a:pPr algn="ctr">
                <a:defRPr/>
              </a:pPr>
              <a:r>
                <a:rPr lang="en-GB" sz="2300" dirty="0">
                  <a:solidFill>
                    <a:srgbClr val="7F1C58"/>
                  </a:solidFill>
                  <a:ea typeface="League Spartan" charset="0"/>
                  <a:cs typeface="Poppins" pitchFamily="2" charset="77"/>
                </a:rPr>
                <a:t>Commitment (</a:t>
              </a:r>
              <a:r>
                <a:rPr lang="en-GB" sz="2300" dirty="0" err="1">
                  <a:solidFill>
                    <a:srgbClr val="7F1C58"/>
                  </a:solidFill>
                  <a:ea typeface="League Spartan" charset="0"/>
                  <a:cs typeface="Poppins" pitchFamily="2" charset="77"/>
                </a:rPr>
                <a:t>Selbstverpflichtung</a:t>
              </a:r>
              <a:r>
                <a:rPr lang="en-GB" sz="2300" dirty="0">
                  <a:solidFill>
                    <a:srgbClr val="7F1C58"/>
                  </a:solidFill>
                  <a:ea typeface="League Spartan" charset="0"/>
                  <a:cs typeface="Poppins" pitchFamily="2" charset="77"/>
                </a:rPr>
                <a:t>)</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346479" y="4511624"/>
              <a:ext cx="820089" cy="63572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595959"/>
                  </a:solidFill>
                  <a:ea typeface="League Spartan" charset="0"/>
                  <a:cs typeface="Poppins" pitchFamily="2" charset="77"/>
                </a:rPr>
                <a:t>7Cs</a:t>
              </a:r>
              <a:endParaRPr kumimoji="0" lang="en-GB" sz="44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2395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platzhalter 1">
            <a:extLst>
              <a:ext uri="{FF2B5EF4-FFF2-40B4-BE49-F238E27FC236}">
                <a16:creationId xmlns:a16="http://schemas.microsoft.com/office/drawing/2014/main" id="{1706CAA4-7AF8-AB5A-EFB2-DF405B76C26B}"/>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Einfache </a:t>
            </a:r>
            <a:r>
              <a:rPr lang="en-GB" dirty="0" err="1">
                <a:solidFill>
                  <a:schemeClr val="bg1"/>
                </a:solidFill>
              </a:rPr>
              <a:t>Zusammenfassung</a:t>
            </a:r>
            <a:r>
              <a:rPr lang="en-GB" dirty="0">
                <a:solidFill>
                  <a:schemeClr val="bg1"/>
                </a:solidFill>
              </a:rPr>
              <a:t> der </a:t>
            </a:r>
            <a:r>
              <a:rPr lang="en-GB" dirty="0" err="1">
                <a:solidFill>
                  <a:schemeClr val="bg1"/>
                </a:solidFill>
              </a:rPr>
              <a:t>Führung</a:t>
            </a:r>
            <a:r>
              <a:rPr lang="en-GB" dirty="0">
                <a:solidFill>
                  <a:schemeClr val="bg1"/>
                </a:solidFill>
              </a:rPr>
              <a:t>: Die 7Cs</a:t>
            </a:r>
          </a:p>
        </p:txBody>
      </p:sp>
    </p:spTree>
    <p:extLst>
      <p:ext uri="{BB962C8B-B14F-4D97-AF65-F5344CB8AC3E}">
        <p14:creationId xmlns:p14="http://schemas.microsoft.com/office/powerpoint/2010/main" val="254974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817721"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812830"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03226"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21028"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33484"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34841"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45134"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88857"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21216"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07850"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55944"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81746"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73568"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29574"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707231"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7 Taktiken des kritischen Denkens, die leistungsstarke Führungskräfte nutzen, um fundierte Entscheidungen </a:t>
            </a:r>
            <a:r>
              <a:rPr lang="en-US" sz="3200" dirty="0" err="1">
                <a:solidFill>
                  <a:schemeClr val="bg1"/>
                </a:solidFill>
              </a:rPr>
              <a:t>zu</a:t>
            </a:r>
            <a:r>
              <a:rPr lang="en-US" sz="3200" dirty="0">
                <a:solidFill>
                  <a:schemeClr val="bg1"/>
                </a:solidFill>
              </a:rPr>
              <a:t> </a:t>
            </a:r>
            <a:r>
              <a:rPr lang="en-US" sz="3200" dirty="0" err="1">
                <a:solidFill>
                  <a:schemeClr val="bg1"/>
                </a:solidFill>
              </a:rPr>
              <a:t>treffen</a:t>
            </a:r>
            <a:endParaRPr lang="en-US" sz="1600" dirty="0">
              <a:solidFill>
                <a:schemeClr val="bg1"/>
              </a:solidFill>
            </a:endParaRPr>
          </a:p>
          <a:p>
            <a:endParaRPr lang="en-US" dirty="0">
              <a:solidFill>
                <a:schemeClr val="bg1"/>
              </a:solidFill>
            </a:endParaRPr>
          </a:p>
          <a:p>
            <a:pPr>
              <a:lnSpc>
                <a:spcPts val="2220"/>
              </a:lnSpc>
              <a:spcBef>
                <a:spcPts val="0"/>
              </a:spcBef>
            </a:pPr>
            <a:r>
              <a:rPr lang="en-US" sz="2000" dirty="0">
                <a:solidFill>
                  <a:schemeClr val="bg1"/>
                </a:solidFill>
              </a:rPr>
              <a:t>Kritisches Denken ermöglicht es Führungskräften auf allen Ebenen, ihre Entscheidungsfindung und die Auswirkungen dieser Entscheidungen auf die Ergebnisse zu bewerten.</a:t>
            </a:r>
          </a:p>
          <a:p>
            <a:pPr>
              <a:lnSpc>
                <a:spcPts val="2220"/>
              </a:lnSpc>
              <a:spcBef>
                <a:spcPts val="0"/>
              </a:spcBef>
            </a:pPr>
            <a:endParaRPr lang="en-US" sz="2200" dirty="0">
              <a:solidFill>
                <a:schemeClr val="bg1"/>
              </a:solidFill>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03226"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Seien Sie aufgeschlossen und bleiben Sie neugierig. </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2" name="Rectangle 1">
            <a:extLst>
              <a:ext uri="{FF2B5EF4-FFF2-40B4-BE49-F238E27FC236}">
                <a16:creationId xmlns:a16="http://schemas.microsoft.com/office/drawing/2014/main" id="{67D77CEC-A6B5-80B9-806C-9686FBF34ED7}"/>
              </a:ext>
            </a:extLst>
          </p:cNvPr>
          <p:cNvSpPr/>
          <p:nvPr/>
        </p:nvSpPr>
        <p:spPr>
          <a:xfrm>
            <a:off x="567962" y="374468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 name="Group 7">
            <a:extLst>
              <a:ext uri="{FF2B5EF4-FFF2-40B4-BE49-F238E27FC236}">
                <a16:creationId xmlns:a16="http://schemas.microsoft.com/office/drawing/2014/main" id="{12F5E59B-85E2-6F54-A0B5-A94A7551CED1}"/>
              </a:ext>
            </a:extLst>
          </p:cNvPr>
          <p:cNvGrpSpPr/>
          <p:nvPr/>
        </p:nvGrpSpPr>
        <p:grpSpPr>
          <a:xfrm>
            <a:off x="5884908"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err="1">
                  <a:solidFill>
                    <a:schemeClr val="bg1"/>
                  </a:solidFill>
                  <a:ea typeface="Lato Light" panose="020F0502020204030203" pitchFamily="34" charset="0"/>
                  <a:cs typeface="Poppins" pitchFamily="2" charset="77"/>
                </a:rPr>
                <a:t>Beobachten</a:t>
              </a:r>
              <a:r>
                <a:rPr lang="en-GB" dirty="0">
                  <a:solidFill>
                    <a:schemeClr val="bg1"/>
                  </a:solidFill>
                  <a:ea typeface="Lato Light" panose="020F0502020204030203" pitchFamily="34" charset="0"/>
                  <a:cs typeface="Poppins" pitchFamily="2" charset="77"/>
                </a:rPr>
                <a:t> und </a:t>
              </a:r>
              <a:r>
                <a:rPr lang="en-GB" dirty="0" err="1">
                  <a:solidFill>
                    <a:schemeClr val="bg1"/>
                  </a:solidFill>
                  <a:ea typeface="Lato Light" panose="020F0502020204030203" pitchFamily="34" charset="0"/>
                  <a:cs typeface="Poppins" pitchFamily="2" charset="77"/>
                </a:rPr>
                <a:t>hören</a:t>
              </a:r>
              <a:r>
                <a:rPr lang="en-GB" dirty="0">
                  <a:solidFill>
                    <a:schemeClr val="bg1"/>
                  </a:solidFill>
                  <a:ea typeface="Lato Light" panose="020F0502020204030203" pitchFamily="34" charset="0"/>
                  <a:cs typeface="Poppins" pitchFamily="2" charset="77"/>
                </a:rPr>
                <a:t> Sie </a:t>
              </a:r>
              <a:r>
                <a:rPr lang="en-GB" dirty="0" err="1">
                  <a:solidFill>
                    <a:schemeClr val="bg1"/>
                  </a:solidFill>
                  <a:ea typeface="Lato Light" panose="020F0502020204030203" pitchFamily="34" charset="0"/>
                  <a:cs typeface="Poppins" pitchFamily="2" charset="77"/>
                </a:rPr>
                <a:t>aufmerksam</a:t>
              </a:r>
              <a:r>
                <a:rPr lang="en-GB" dirty="0">
                  <a:solidFill>
                    <a:schemeClr val="bg1"/>
                  </a:solidFill>
                  <a:ea typeface="Lato Light" panose="020F0502020204030203" pitchFamily="34" charset="0"/>
                  <a:cs typeface="Poppins" pitchFamily="2" charset="77"/>
                </a:rPr>
                <a:t> zu. </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308706"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Reflektieren Sie das Gelernte. </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719110"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5052654"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019043"/>
              <a:ext cx="4391527" cy="557204"/>
            </a:xfrm>
            <a:prstGeom prst="rect">
              <a:avLst/>
            </a:prstGeom>
            <a:noFill/>
          </p:spPr>
          <p:txBody>
            <a:bodyPr wrap="square" numCol="1" rtlCol="0" anchor="ctr">
              <a:spAutoFit/>
            </a:bodyPr>
            <a:lstStyle/>
            <a:p>
              <a:pPr>
                <a:lnSpc>
                  <a:spcPts val="1800"/>
                </a:lnSpc>
                <a:defRPr/>
              </a:pPr>
              <a:r>
                <a:rPr lang="en-GB" dirty="0" err="1">
                  <a:solidFill>
                    <a:schemeClr val="bg1"/>
                  </a:solidFill>
                  <a:ea typeface="Lato Light" panose="020F0502020204030203" pitchFamily="34" charset="0"/>
                  <a:cs typeface="Poppins" pitchFamily="2" charset="77"/>
                </a:rPr>
                <a:t>Nehmen</a:t>
              </a:r>
              <a:r>
                <a:rPr lang="en-GB" dirty="0">
                  <a:solidFill>
                    <a:schemeClr val="bg1"/>
                  </a:solidFill>
                  <a:ea typeface="Lato Light" panose="020F0502020204030203" pitchFamily="34" charset="0"/>
                  <a:cs typeface="Poppins" pitchFamily="2" charset="77"/>
                </a:rPr>
                <a:t> Sie </a:t>
              </a:r>
              <a:r>
                <a:rPr lang="en-GB" dirty="0" err="1">
                  <a:solidFill>
                    <a:schemeClr val="bg1"/>
                  </a:solidFill>
                  <a:ea typeface="Lato Light" panose="020F0502020204030203" pitchFamily="34" charset="0"/>
                  <a:cs typeface="Poppins" pitchFamily="2" charset="77"/>
                </a:rPr>
                <a:t>neues</a:t>
              </a:r>
              <a:r>
                <a:rPr lang="en-GB" dirty="0">
                  <a:solidFill>
                    <a:schemeClr val="bg1"/>
                  </a:solidFill>
                  <a:ea typeface="Lato Light" panose="020F0502020204030203" pitchFamily="34" charset="0"/>
                  <a:cs typeface="Poppins" pitchFamily="2" charset="77"/>
                </a:rPr>
                <a:t> Wissen und </a:t>
              </a:r>
              <a:r>
                <a:rPr lang="en-GB" dirty="0" err="1">
                  <a:solidFill>
                    <a:schemeClr val="bg1"/>
                  </a:solidFill>
                  <a:ea typeface="Lato Light" panose="020F0502020204030203" pitchFamily="34" charset="0"/>
                  <a:cs typeface="Poppins" pitchFamily="2" charset="77"/>
                </a:rPr>
                <a:t>Erfahrungen</a:t>
              </a:r>
              <a:r>
                <a:rPr lang="en-GB" dirty="0">
                  <a:solidFill>
                    <a:schemeClr val="bg1"/>
                  </a:solidFill>
                  <a:ea typeface="Lato Light" panose="020F0502020204030203" pitchFamily="34" charset="0"/>
                  <a:cs typeface="Poppins" pitchFamily="2" charset="77"/>
                </a:rPr>
                <a:t> auf. </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84908"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4460"/>
              <a:ext cx="4172881" cy="326371"/>
            </a:xfrm>
            <a:prstGeom prst="rect">
              <a:avLst/>
            </a:prstGeom>
            <a:noFill/>
          </p:spPr>
          <p:txBody>
            <a:bodyPr wrap="square" numCol="1" rtlCol="0" anchor="ctr">
              <a:spAutoFit/>
            </a:bodyPr>
            <a:lstStyle/>
            <a:p>
              <a:pPr>
                <a:lnSpc>
                  <a:spcPts val="1800"/>
                </a:lnSpc>
                <a:defRPr/>
              </a:pPr>
              <a:r>
                <a:rPr lang="en-GB" dirty="0" err="1">
                  <a:solidFill>
                    <a:schemeClr val="bg1"/>
                  </a:solidFill>
                  <a:ea typeface="Lato Light" panose="020F0502020204030203" pitchFamily="34" charset="0"/>
                  <a:cs typeface="Poppins" pitchFamily="2" charset="77"/>
                </a:rPr>
                <a:t>Sammeln</a:t>
              </a:r>
              <a:r>
                <a:rPr lang="en-GB" dirty="0">
                  <a:solidFill>
                    <a:schemeClr val="bg1"/>
                  </a:solidFill>
                  <a:ea typeface="Lato Light" panose="020F0502020204030203" pitchFamily="34" charset="0"/>
                  <a:cs typeface="Poppins" pitchFamily="2" charset="77"/>
                </a:rPr>
                <a:t> Sie </a:t>
              </a:r>
              <a:r>
                <a:rPr lang="en-GB" dirty="0" err="1">
                  <a:solidFill>
                    <a:schemeClr val="bg1"/>
                  </a:solidFill>
                  <a:ea typeface="Lato Light" panose="020F0502020204030203" pitchFamily="34" charset="0"/>
                  <a:cs typeface="Poppins" pitchFamily="2" charset="77"/>
                </a:rPr>
                <a:t>lösungsorientierte</a:t>
              </a:r>
              <a:r>
                <a:rPr lang="en-GB" dirty="0">
                  <a:solidFill>
                    <a:schemeClr val="bg1"/>
                  </a:solidFill>
                  <a:ea typeface="Lato Light" panose="020F0502020204030203" pitchFamily="34" charset="0"/>
                  <a:cs typeface="Poppins" pitchFamily="2" charset="77"/>
                </a:rPr>
                <a:t> Ideen. </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308706" y="3826005"/>
            <a:ext cx="4874873" cy="712320"/>
            <a:chOff x="1416598" y="919839"/>
            <a:chExt cx="4874873"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019044"/>
              <a:ext cx="3749083" cy="557204"/>
            </a:xfrm>
            <a:prstGeom prst="rect">
              <a:avLst/>
            </a:prstGeom>
            <a:noFill/>
          </p:spPr>
          <p:txBody>
            <a:bodyPr wrap="square" numCol="1" rtlCol="0" anchor="ctr">
              <a:spAutoFit/>
            </a:bodyPr>
            <a:lstStyle/>
            <a:p>
              <a:pPr>
                <a:lnSpc>
                  <a:spcPts val="1800"/>
                </a:lnSpc>
                <a:defRPr/>
              </a:pPr>
              <a:r>
                <a:rPr lang="en-GB" sz="1600" dirty="0">
                  <a:solidFill>
                    <a:schemeClr val="bg1"/>
                  </a:solidFill>
                  <a:ea typeface="Lato Light" panose="020F0502020204030203" pitchFamily="34" charset="0"/>
                  <a:cs typeface="Poppins" pitchFamily="2" charset="77"/>
                </a:rPr>
                <a:t>Führen Sie Gespräche mit anderen, um eine andere Perspektive zu gewinnen. </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103226" y="5523924"/>
            <a:ext cx="4874873" cy="712320"/>
            <a:chOff x="1416598" y="919839"/>
            <a:chExt cx="4874873"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019044"/>
              <a:ext cx="3913140" cy="557204"/>
            </a:xfrm>
            <a:prstGeom prst="rect">
              <a:avLst/>
            </a:prstGeom>
            <a:noFill/>
          </p:spPr>
          <p:txBody>
            <a:bodyPr wrap="square" numCol="1" rtlCol="0" anchor="ctr">
              <a:spAutoFit/>
            </a:bodyPr>
            <a:lstStyle/>
            <a:p>
              <a:pPr>
                <a:lnSpc>
                  <a:spcPts val="1800"/>
                </a:lnSpc>
                <a:defRPr/>
              </a:pPr>
              <a:r>
                <a:rPr lang="en-GB" dirty="0" err="1">
                  <a:solidFill>
                    <a:schemeClr val="bg1"/>
                  </a:solidFill>
                  <a:ea typeface="Lato Light" panose="020F0502020204030203" pitchFamily="34" charset="0"/>
                  <a:cs typeface="Poppins" pitchFamily="2" charset="77"/>
                </a:rPr>
                <a:t>Werten</a:t>
              </a:r>
              <a:r>
                <a:rPr lang="en-GB" dirty="0">
                  <a:solidFill>
                    <a:schemeClr val="bg1"/>
                  </a:solidFill>
                  <a:ea typeface="Lato Light" panose="020F0502020204030203" pitchFamily="34" charset="0"/>
                  <a:cs typeface="Poppins" pitchFamily="2" charset="77"/>
                </a:rPr>
                <a:t> Sie die </a:t>
              </a:r>
              <a:r>
                <a:rPr lang="en-GB" dirty="0" err="1">
                  <a:solidFill>
                    <a:schemeClr val="bg1"/>
                  </a:solidFill>
                  <a:ea typeface="Lato Light" panose="020F0502020204030203" pitchFamily="34" charset="0"/>
                  <a:cs typeface="Poppins" pitchFamily="2" charset="77"/>
                </a:rPr>
                <a:t>Meinungen</a:t>
              </a:r>
              <a:r>
                <a:rPr lang="en-GB" dirty="0">
                  <a:solidFill>
                    <a:schemeClr val="bg1"/>
                  </a:solidFill>
                  <a:ea typeface="Lato Light" panose="020F0502020204030203" pitchFamily="34" charset="0"/>
                  <a:cs typeface="Poppins" pitchFamily="2" charset="77"/>
                </a:rPr>
                <a:t>, Urteile und </a:t>
              </a:r>
              <a:r>
                <a:rPr lang="en-GB" dirty="0" err="1">
                  <a:solidFill>
                    <a:schemeClr val="bg1"/>
                  </a:solidFill>
                  <a:ea typeface="Lato Light" panose="020F0502020204030203" pitchFamily="34" charset="0"/>
                  <a:cs typeface="Poppins" pitchFamily="2" charset="77"/>
                </a:rPr>
                <a:t>Entscheidungen</a:t>
              </a:r>
              <a:r>
                <a:rPr lang="en-GB" dirty="0">
                  <a:solidFill>
                    <a:schemeClr val="bg1"/>
                  </a:solidFill>
                  <a:ea typeface="Lato Light" panose="020F0502020204030203" pitchFamily="34" charset="0"/>
                  <a:cs typeface="Poppins" pitchFamily="2" charset="77"/>
                </a:rPr>
                <a:t> </a:t>
              </a:r>
              <a:r>
                <a:rPr lang="en-GB" dirty="0" err="1">
                  <a:solidFill>
                    <a:schemeClr val="bg1"/>
                  </a:solidFill>
                  <a:ea typeface="Lato Light" panose="020F0502020204030203" pitchFamily="34" charset="0"/>
                  <a:cs typeface="Poppins" pitchFamily="2" charset="77"/>
                </a:rPr>
                <a:t>anderer</a:t>
              </a:r>
              <a:r>
                <a:rPr lang="en-GB" dirty="0">
                  <a:solidFill>
                    <a:schemeClr val="bg1"/>
                  </a:solidFill>
                  <a:ea typeface="Lato Light" panose="020F0502020204030203" pitchFamily="34" charset="0"/>
                  <a:cs typeface="Poppins" pitchFamily="2" charset="77"/>
                </a:rPr>
                <a:t> </a:t>
              </a:r>
              <a:r>
                <a:rPr lang="en-GB" dirty="0" err="1">
                  <a:solidFill>
                    <a:schemeClr val="bg1"/>
                  </a:solidFill>
                  <a:ea typeface="Lato Light" panose="020F0502020204030203" pitchFamily="34" charset="0"/>
                  <a:cs typeface="Poppins" pitchFamily="2" charset="77"/>
                </a:rPr>
                <a:t>aus.</a:t>
              </a:r>
              <a:r>
                <a:rPr lang="en-GB" dirty="0">
                  <a:solidFill>
                    <a:schemeClr val="bg1"/>
                  </a:solidFill>
                  <a:ea typeface="Lato Light" panose="020F0502020204030203" pitchFamily="34" charset="0"/>
                  <a:cs typeface="Poppins" pitchFamily="2" charset="77"/>
                </a:rPr>
                <a:t> </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4774941" y="6429011"/>
            <a:ext cx="7199834" cy="3756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100" dirty="0">
                <a:solidFill>
                  <a:srgbClr val="595959"/>
                </a:solidFill>
              </a:rPr>
              <a:t>Quelle: Forbes, 2020: https://www.forbes.com/sites/forbescoachescouncil/2020/11/03/seven-critical-thinking-tactics-high-performing-leaders-to-make-informed-decisions/?sh=2ed7b3ce24f7</a:t>
            </a:r>
          </a:p>
        </p:txBody>
      </p:sp>
      <p:grpSp>
        <p:nvGrpSpPr>
          <p:cNvPr id="232" name="Group 231">
            <a:extLst>
              <a:ext uri="{FF2B5EF4-FFF2-40B4-BE49-F238E27FC236}">
                <a16:creationId xmlns:a16="http://schemas.microsoft.com/office/drawing/2014/main" id="{71F51CB9-58ED-46B8-5031-77628761E5C2}"/>
              </a:ext>
            </a:extLst>
          </p:cNvPr>
          <p:cNvGrpSpPr/>
          <p:nvPr/>
        </p:nvGrpSpPr>
        <p:grpSpPr>
          <a:xfrm>
            <a:off x="5703138"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87399"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Tree>
    <p:extLst>
      <p:ext uri="{BB962C8B-B14F-4D97-AF65-F5344CB8AC3E}">
        <p14:creationId xmlns:p14="http://schemas.microsoft.com/office/powerpoint/2010/main" val="12663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355267" cy="4171568"/>
          </a:xfrm>
        </p:spPr>
        <p:txBody>
          <a:bodyPr>
            <a:normAutofit/>
          </a:bodyPr>
          <a:lstStyle/>
          <a:p>
            <a:pPr marL="15875" indent="-15875"/>
            <a:r>
              <a:rPr lang="en-US" sz="2000" dirty="0">
                <a:solidFill>
                  <a:schemeClr val="bg1"/>
                </a:solidFill>
              </a:rPr>
              <a:t>Adaptive Leadership ist ein Führungsmodell, das von Ronald Heifetz und Marty </a:t>
            </a:r>
            <a:r>
              <a:rPr lang="en-US" sz="2000" dirty="0" err="1">
                <a:solidFill>
                  <a:schemeClr val="bg1"/>
                </a:solidFill>
              </a:rPr>
              <a:t>Linsky</a:t>
            </a:r>
            <a:r>
              <a:rPr lang="en-US" sz="2000" dirty="0">
                <a:solidFill>
                  <a:schemeClr val="bg1"/>
                </a:solidFill>
              </a:rPr>
              <a:t> eingeführt wurde.  Heifetz definiert es als den Akt der </a:t>
            </a:r>
            <a:r>
              <a:rPr lang="en-US" sz="2000" dirty="0" err="1">
                <a:solidFill>
                  <a:schemeClr val="bg1"/>
                </a:solidFill>
              </a:rPr>
              <a:t>Mobilisierung</a:t>
            </a:r>
            <a:r>
              <a:rPr lang="en-US" sz="2000" dirty="0">
                <a:solidFill>
                  <a:schemeClr val="bg1"/>
                </a:solidFill>
              </a:rPr>
              <a:t> einer Gruppe von Individuen, um schwierige Herausforderungen zu bewältigen und am Ende </a:t>
            </a:r>
            <a:r>
              <a:rPr lang="en-US" sz="2000" dirty="0" err="1">
                <a:solidFill>
                  <a:schemeClr val="bg1"/>
                </a:solidFill>
              </a:rPr>
              <a:t>erfolgreich</a:t>
            </a:r>
            <a:r>
              <a:rPr lang="en-US" sz="2000" dirty="0">
                <a:solidFill>
                  <a:schemeClr val="bg1"/>
                </a:solidFill>
              </a:rPr>
              <a:t> </a:t>
            </a:r>
            <a:r>
              <a:rPr lang="en-US" sz="2000" dirty="0" err="1">
                <a:solidFill>
                  <a:schemeClr val="bg1"/>
                </a:solidFill>
              </a:rPr>
              <a:t>daraus</a:t>
            </a:r>
            <a:r>
              <a:rPr lang="en-US" sz="2000" dirty="0">
                <a:solidFill>
                  <a:schemeClr val="bg1"/>
                </a:solidFill>
              </a:rPr>
              <a:t> </a:t>
            </a:r>
            <a:r>
              <a:rPr lang="en-US" sz="2000" dirty="0" err="1">
                <a:solidFill>
                  <a:schemeClr val="bg1"/>
                </a:solidFill>
              </a:rPr>
              <a:t>hervorzugehen</a:t>
            </a:r>
            <a:r>
              <a:rPr lang="en-US" sz="2000" dirty="0">
                <a:solidFill>
                  <a:schemeClr val="bg1"/>
                </a:solidFill>
              </a:rPr>
              <a:t>.</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dirty="0">
                <a:solidFill>
                  <a:schemeClr val="bg1"/>
                </a:solidFill>
              </a:rPr>
              <a:t>Vier Hauptprinzipien der adaptiven Führung</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452533" y="491603"/>
            <a:ext cx="6492666" cy="7417415"/>
          </a:xfrm>
          <a:prstGeom prst="rect">
            <a:avLst/>
          </a:prstGeom>
          <a:noFill/>
        </p:spPr>
        <p:txBody>
          <a:bodyPr wrap="square" rtlCol="0">
            <a:spAutoFit/>
          </a:bodyPr>
          <a:lstStyle/>
          <a:p>
            <a:pPr>
              <a:defRPr/>
            </a:pPr>
            <a:r>
              <a:rPr lang="en-US" sz="2400" dirty="0">
                <a:solidFill>
                  <a:srgbClr val="F16924"/>
                </a:solidFill>
              </a:rPr>
              <a:t>01 </a:t>
            </a:r>
            <a:r>
              <a:rPr lang="en-GB" sz="2400" b="1" dirty="0">
                <a:solidFill>
                  <a:srgbClr val="B41F7A"/>
                </a:solidFill>
                <a:ea typeface="Roboto" charset="0"/>
                <a:cs typeface="Roboto" charset="0"/>
              </a:rPr>
              <a:t>Emotionale Intelligenz</a:t>
            </a:r>
            <a:endParaRPr kumimoji="0" lang="en-GB" sz="2400" b="1" i="0" u="none" strike="noStrike" kern="1200" cap="none" spc="0" normalizeH="0" baseline="0" noProof="0" dirty="0">
              <a:ln>
                <a:noFill/>
              </a:ln>
              <a:solidFill>
                <a:srgbClr val="B41F7A"/>
              </a:solidFill>
              <a:effectLst/>
              <a:uLnTx/>
              <a:uFillTx/>
              <a:ea typeface="Roboto" charset="0"/>
              <a:cs typeface="Roboto" charset="0"/>
            </a:endParaRPr>
          </a:p>
          <a:p>
            <a:pPr>
              <a:defRPr/>
            </a:pPr>
            <a:r>
              <a:rPr lang="en-GB" sz="2000" dirty="0">
                <a:solidFill>
                  <a:srgbClr val="595959"/>
                </a:solidFill>
                <a:ea typeface="Lato Light" charset="0"/>
                <a:cs typeface="Lato Light" charset="0"/>
              </a:rPr>
              <a:t>Emotionale Intelligenz ist die Fähigkeit, </a:t>
            </a:r>
            <a:r>
              <a:rPr lang="en-GB" sz="2000" dirty="0" err="1">
                <a:solidFill>
                  <a:srgbClr val="595959"/>
                </a:solidFill>
                <a:ea typeface="Lato Light" charset="0"/>
                <a:cs typeface="Lato Light" charset="0"/>
              </a:rPr>
              <a:t>eigene</a:t>
            </a:r>
            <a:r>
              <a:rPr lang="en-GB" sz="2000" dirty="0">
                <a:solidFill>
                  <a:srgbClr val="595959"/>
                </a:solidFill>
                <a:ea typeface="Lato Light" charset="0"/>
                <a:cs typeface="Lato Light" charset="0"/>
              </a:rPr>
              <a:t> und die </a:t>
            </a:r>
            <a:r>
              <a:rPr lang="en-GB" sz="2000" dirty="0" err="1">
                <a:solidFill>
                  <a:srgbClr val="595959"/>
                </a:solidFill>
                <a:ea typeface="Lato Light" charset="0"/>
                <a:cs typeface="Lato Light" charset="0"/>
              </a:rPr>
              <a:t>Gefühle</a:t>
            </a:r>
            <a:r>
              <a:rPr lang="en-GB" sz="2000" dirty="0">
                <a:solidFill>
                  <a:srgbClr val="595959"/>
                </a:solidFill>
                <a:ea typeface="Lato Light" charset="0"/>
                <a:cs typeface="Lato Light" charset="0"/>
              </a:rPr>
              <a:t> </a:t>
            </a:r>
            <a:r>
              <a:rPr lang="en-GB" sz="2000" dirty="0" err="1">
                <a:solidFill>
                  <a:srgbClr val="595959"/>
                </a:solidFill>
                <a:ea typeface="Lato Light" charset="0"/>
                <a:cs typeface="Lato Light" charset="0"/>
              </a:rPr>
              <a:t>anderer</a:t>
            </a:r>
            <a:r>
              <a:rPr lang="en-GB" sz="2000" dirty="0">
                <a:solidFill>
                  <a:srgbClr val="595959"/>
                </a:solidFill>
                <a:ea typeface="Lato Light" charset="0"/>
                <a:cs typeface="Lato Light" charset="0"/>
              </a:rPr>
              <a:t> Menschen zu erkennen. Mit diesem Bewusstsein ist eine lernfähige Führungskraft in der Lage, Vertrauen zu </a:t>
            </a:r>
            <a:r>
              <a:rPr lang="en-GB" sz="2000" dirty="0" err="1">
                <a:solidFill>
                  <a:srgbClr val="595959"/>
                </a:solidFill>
                <a:ea typeface="Lato Light" charset="0"/>
                <a:cs typeface="Lato Light" charset="0"/>
              </a:rPr>
              <a:t>anderen</a:t>
            </a:r>
            <a:r>
              <a:rPr lang="en-GB" sz="2000" dirty="0">
                <a:solidFill>
                  <a:srgbClr val="595959"/>
                </a:solidFill>
                <a:ea typeface="Lato Light" charset="0"/>
                <a:cs typeface="Lato Light" charset="0"/>
              </a:rPr>
              <a:t> </a:t>
            </a:r>
            <a:r>
              <a:rPr lang="en-GB" sz="2000" dirty="0" err="1">
                <a:solidFill>
                  <a:srgbClr val="595959"/>
                </a:solidFill>
                <a:ea typeface="Lato Light" charset="0"/>
                <a:cs typeface="Lato Light" charset="0"/>
              </a:rPr>
              <a:t>Teilnehmer:innen</a:t>
            </a:r>
            <a:r>
              <a:rPr lang="en-GB" sz="2000" dirty="0">
                <a:solidFill>
                  <a:srgbClr val="595959"/>
                </a:solidFill>
                <a:ea typeface="Lato Light" charset="0"/>
                <a:cs typeface="Lato Light" charset="0"/>
              </a:rPr>
              <a:t> aufzubauen und gute Beziehungen zu pflegen.</a:t>
            </a:r>
          </a:p>
          <a:p>
            <a:pPr>
              <a:defRPr/>
            </a:pPr>
            <a:endParaRPr lang="en-GB" sz="2000" dirty="0">
              <a:solidFill>
                <a:srgbClr val="595959"/>
              </a:solidFill>
              <a:ea typeface="Lato Light" charset="0"/>
              <a:cs typeface="Lato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rgbClr val="595959"/>
              </a:solidFill>
              <a:ea typeface="Roboto" charset="0"/>
              <a:cs typeface="Roboto" charset="0"/>
            </a:endParaRPr>
          </a:p>
          <a:p>
            <a:pPr lvl="0">
              <a:defRPr/>
            </a:pPr>
            <a:r>
              <a:rPr lang="en-US" sz="2400" dirty="0">
                <a:solidFill>
                  <a:srgbClr val="F16924"/>
                </a:solidFill>
              </a:rPr>
              <a:t>02 </a:t>
            </a:r>
            <a:r>
              <a:rPr lang="en-GB" sz="2400" b="1" dirty="0" err="1">
                <a:solidFill>
                  <a:srgbClr val="B41F7A"/>
                </a:solidFill>
                <a:ea typeface="Roboto" charset="0"/>
                <a:cs typeface="Roboto" charset="0"/>
              </a:rPr>
              <a:t>Ehrlichkeit</a:t>
            </a:r>
            <a:r>
              <a:rPr lang="en-GB" sz="2400" b="1" dirty="0">
                <a:solidFill>
                  <a:srgbClr val="B41F7A"/>
                </a:solidFill>
                <a:ea typeface="Roboto" charset="0"/>
                <a:cs typeface="Roboto" charset="0"/>
              </a:rPr>
              <a:t> und </a:t>
            </a:r>
            <a:r>
              <a:rPr lang="en-GB" sz="2400" b="1" dirty="0" err="1">
                <a:solidFill>
                  <a:srgbClr val="B41F7A"/>
                </a:solidFill>
                <a:ea typeface="Roboto" charset="0"/>
                <a:cs typeface="Roboto" charset="0"/>
              </a:rPr>
              <a:t>Gerechtigkeit</a:t>
            </a:r>
            <a:endParaRPr lang="en-GB" sz="2400" b="1" dirty="0">
              <a:solidFill>
                <a:srgbClr val="B41F7A"/>
              </a:solidFill>
              <a:ea typeface="Roboto" charset="0"/>
              <a:cs typeface="Roboto" charset="0"/>
            </a:endParaRPr>
          </a:p>
          <a:p>
            <a:pPr lvl="0">
              <a:defRPr/>
            </a:pPr>
            <a:r>
              <a:rPr lang="en-GB" sz="2000" dirty="0">
                <a:solidFill>
                  <a:srgbClr val="595959"/>
                </a:solidFill>
                <a:ea typeface="Roboto" charset="0"/>
                <a:cs typeface="Roboto" charset="0"/>
              </a:rPr>
              <a:t>Ein weiteres Grundprinzip der adaptiven Führung ist die Förderung einer Kultur der Ehrlichkeit. Anpassungsfähige Führungskräfte wissen, welche Maßnahmen sie zum Wohle der Organisation am besten einführen können. Sie wissen auch, wie sie </a:t>
            </a:r>
            <a:r>
              <a:rPr lang="en-GB" sz="2000" dirty="0" err="1">
                <a:solidFill>
                  <a:srgbClr val="595959"/>
                </a:solidFill>
                <a:ea typeface="Roboto" charset="0"/>
                <a:cs typeface="Roboto" charset="0"/>
              </a:rPr>
              <a:t>diese</a:t>
            </a:r>
            <a:r>
              <a:rPr lang="en-GB" sz="2000" dirty="0">
                <a:solidFill>
                  <a:srgbClr val="595959"/>
                </a:solidFill>
                <a:ea typeface="Roboto" charset="0"/>
                <a:cs typeface="Roboto" charset="0"/>
              </a:rPr>
              <a:t> am </a:t>
            </a:r>
            <a:r>
              <a:rPr lang="en-GB" sz="2000" dirty="0" err="1">
                <a:solidFill>
                  <a:srgbClr val="595959"/>
                </a:solidFill>
                <a:ea typeface="Roboto" charset="0"/>
                <a:cs typeface="Roboto" charset="0"/>
              </a:rPr>
              <a:t>besten</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einführen</a:t>
            </a:r>
            <a:r>
              <a:rPr lang="en-GB" sz="2000" dirty="0">
                <a:solidFill>
                  <a:srgbClr val="595959"/>
                </a:solidFill>
                <a:ea typeface="Roboto" charset="0"/>
                <a:cs typeface="Roboto" charset="0"/>
              </a:rPr>
              <a:t>, damit sie von den Mitarbeiter:innen </a:t>
            </a:r>
            <a:r>
              <a:rPr lang="en-GB" sz="2000" dirty="0" err="1">
                <a:solidFill>
                  <a:srgbClr val="595959"/>
                </a:solidFill>
                <a:ea typeface="Roboto" charset="0"/>
                <a:cs typeface="Roboto" charset="0"/>
              </a:rPr>
              <a:t>akzeptiert</a:t>
            </a:r>
            <a:r>
              <a:rPr lang="en-GB" sz="2000" dirty="0">
                <a:solidFill>
                  <a:srgbClr val="595959"/>
                </a:solidFill>
                <a:ea typeface="Roboto" charset="0"/>
                <a:cs typeface="Roboto" charset="0"/>
              </a:rPr>
              <a:t> werden. Anpassungsfähige Führungskräfte sind bereit, auf die Ansichten anderer einzugehen und </a:t>
            </a:r>
            <a:r>
              <a:rPr lang="en-GB" sz="2000" dirty="0" err="1">
                <a:solidFill>
                  <a:srgbClr val="595959"/>
                </a:solidFill>
                <a:ea typeface="Roboto" charset="0"/>
                <a:cs typeface="Roboto" charset="0"/>
              </a:rPr>
              <a:t>geben</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ihnen</a:t>
            </a:r>
            <a:r>
              <a:rPr lang="en-GB" sz="2000" dirty="0">
                <a:solidFill>
                  <a:srgbClr val="595959"/>
                </a:solidFill>
                <a:ea typeface="Roboto" charset="0"/>
                <a:cs typeface="Roboto" charset="0"/>
              </a:rPr>
              <a:t> die </a:t>
            </a:r>
            <a:r>
              <a:rPr lang="en-GB" sz="2000" dirty="0" err="1">
                <a:solidFill>
                  <a:srgbClr val="595959"/>
                </a:solidFill>
                <a:ea typeface="Roboto" charset="0"/>
                <a:cs typeface="Roboto" charset="0"/>
              </a:rPr>
              <a:t>Sicherheit</a:t>
            </a:r>
            <a:r>
              <a:rPr lang="en-GB" sz="2000" dirty="0">
                <a:solidFill>
                  <a:srgbClr val="595959"/>
                </a:solidFill>
                <a:ea typeface="Roboto" charset="0"/>
                <a:cs typeface="Roboto" charset="0"/>
              </a:rPr>
              <a:t>, dass sie geschätzt und respektiert werden.</a:t>
            </a:r>
          </a:p>
          <a:p>
            <a:pPr lvl="0">
              <a:defRPr/>
            </a:pPr>
            <a:endParaRPr lang="en-GB" sz="2000" b="1" dirty="0">
              <a:solidFill>
                <a:srgbClr val="595959"/>
              </a:solidFill>
              <a:ea typeface="Roboto" charset="0"/>
              <a:cs typeface="Roboto" charset="0"/>
            </a:endParaRPr>
          </a:p>
          <a:p>
            <a:pPr lvl="0">
              <a:defRPr/>
            </a:pPr>
            <a:r>
              <a:rPr lang="en-GB" sz="2000" b="1" dirty="0">
                <a:solidFill>
                  <a:srgbClr val="595959"/>
                </a:solidFill>
                <a:ea typeface="Roboto" charset="0"/>
                <a:cs typeface="Roboto" charset="0"/>
              </a:rPr>
              <a:t> </a:t>
            </a:r>
          </a:p>
          <a:p>
            <a:pPr lvl="0">
              <a:defRPr/>
            </a:pPr>
            <a:endParaRPr lang="en-GB" sz="2000" b="1" dirty="0">
              <a:solidFill>
                <a:srgbClr val="595959"/>
              </a:solidFill>
              <a:ea typeface="Roboto" charset="0"/>
              <a:cs typeface="Roboto" charset="0"/>
            </a:endParaRPr>
          </a:p>
          <a:p>
            <a:pPr lvl="0">
              <a:defRPr/>
            </a:pPr>
            <a:endParaRPr lang="en-GB" sz="20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7" y="2781226"/>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 name="Graphic 2">
            <a:extLst>
              <a:ext uri="{FF2B5EF4-FFF2-40B4-BE49-F238E27FC236}">
                <a16:creationId xmlns:a16="http://schemas.microsoft.com/office/drawing/2014/main" id="{0D50C8A6-D78A-A1F6-7F68-3875C485B648}"/>
              </a:ext>
            </a:extLst>
          </p:cNvPr>
          <p:cNvGrpSpPr/>
          <p:nvPr/>
        </p:nvGrpSpPr>
        <p:grpSpPr>
          <a:xfrm>
            <a:off x="4409355" y="3089745"/>
            <a:ext cx="893172" cy="951060"/>
            <a:chOff x="3918554" y="774528"/>
            <a:chExt cx="868197" cy="924466"/>
          </a:xfrm>
          <a:solidFill>
            <a:srgbClr val="595959"/>
          </a:solidFill>
        </p:grpSpPr>
        <p:grpSp>
          <p:nvGrpSpPr>
            <p:cNvPr id="5" name="Graphic 2">
              <a:extLst>
                <a:ext uri="{FF2B5EF4-FFF2-40B4-BE49-F238E27FC236}">
                  <a16:creationId xmlns:a16="http://schemas.microsoft.com/office/drawing/2014/main" id="{2F54F8D6-3DEF-B991-48DD-1424D6B20C5A}"/>
                </a:ext>
              </a:extLst>
            </p:cNvPr>
            <p:cNvGrpSpPr/>
            <p:nvPr/>
          </p:nvGrpSpPr>
          <p:grpSpPr>
            <a:xfrm>
              <a:off x="3918554" y="774528"/>
              <a:ext cx="868197" cy="924466"/>
              <a:chOff x="3918554" y="774528"/>
              <a:chExt cx="868197" cy="924466"/>
            </a:xfrm>
            <a:grpFill/>
          </p:grpSpPr>
          <p:sp>
            <p:nvSpPr>
              <p:cNvPr id="49" name="Freeform 48">
                <a:extLst>
                  <a:ext uri="{FF2B5EF4-FFF2-40B4-BE49-F238E27FC236}">
                    <a16:creationId xmlns:a16="http://schemas.microsoft.com/office/drawing/2014/main" id="{D470FD77-186E-AA84-1CD3-CF227BE957A3}"/>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B60C2F8-2688-533E-E96F-095D5928ABC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 name="Graphic 2">
              <a:extLst>
                <a:ext uri="{FF2B5EF4-FFF2-40B4-BE49-F238E27FC236}">
                  <a16:creationId xmlns:a16="http://schemas.microsoft.com/office/drawing/2014/main" id="{A2F25393-41BC-2F55-75A7-F92CCD78011E}"/>
                </a:ext>
              </a:extLst>
            </p:cNvPr>
            <p:cNvGrpSpPr/>
            <p:nvPr/>
          </p:nvGrpSpPr>
          <p:grpSpPr>
            <a:xfrm>
              <a:off x="3958353" y="890522"/>
              <a:ext cx="708520" cy="605461"/>
              <a:chOff x="3958353" y="890522"/>
              <a:chExt cx="708520" cy="605461"/>
            </a:xfrm>
            <a:grpFill/>
          </p:grpSpPr>
          <p:sp>
            <p:nvSpPr>
              <p:cNvPr id="47" name="Freeform 46">
                <a:extLst>
                  <a:ext uri="{FF2B5EF4-FFF2-40B4-BE49-F238E27FC236}">
                    <a16:creationId xmlns:a16="http://schemas.microsoft.com/office/drawing/2014/main" id="{305C524D-C60E-5CE8-7BBA-D5E300D7F3B7}"/>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C66506FD-60EE-7EAC-BC1F-961ABCD6C1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1" name="Group 50">
            <a:extLst>
              <a:ext uri="{FF2B5EF4-FFF2-40B4-BE49-F238E27FC236}">
                <a16:creationId xmlns:a16="http://schemas.microsoft.com/office/drawing/2014/main" id="{55BF5329-AF7F-0CF5-5B0C-037DC77587B9}"/>
              </a:ext>
            </a:extLst>
          </p:cNvPr>
          <p:cNvGrpSpPr/>
          <p:nvPr/>
        </p:nvGrpSpPr>
        <p:grpSpPr>
          <a:xfrm>
            <a:off x="4412937" y="526006"/>
            <a:ext cx="851397" cy="988098"/>
            <a:chOff x="8360213" y="3458151"/>
            <a:chExt cx="853935" cy="991043"/>
          </a:xfrm>
          <a:solidFill>
            <a:srgbClr val="595959"/>
          </a:solidFill>
        </p:grpSpPr>
        <p:grpSp>
          <p:nvGrpSpPr>
            <p:cNvPr id="52" name="Graphic 2">
              <a:extLst>
                <a:ext uri="{FF2B5EF4-FFF2-40B4-BE49-F238E27FC236}">
                  <a16:creationId xmlns:a16="http://schemas.microsoft.com/office/drawing/2014/main" id="{D3E474DF-E89B-893F-DFF2-5B96F1F1A31A}"/>
                </a:ext>
              </a:extLst>
            </p:cNvPr>
            <p:cNvGrpSpPr/>
            <p:nvPr userDrawn="1"/>
          </p:nvGrpSpPr>
          <p:grpSpPr>
            <a:xfrm>
              <a:off x="8599192" y="3595917"/>
              <a:ext cx="375982" cy="204367"/>
              <a:chOff x="2642504" y="3763150"/>
              <a:chExt cx="375982" cy="204367"/>
            </a:xfrm>
            <a:grpFill/>
          </p:grpSpPr>
          <p:sp>
            <p:nvSpPr>
              <p:cNvPr id="58" name="Freeform 57">
                <a:extLst>
                  <a:ext uri="{FF2B5EF4-FFF2-40B4-BE49-F238E27FC236}">
                    <a16:creationId xmlns:a16="http://schemas.microsoft.com/office/drawing/2014/main" id="{3A843F1D-A4A8-6506-653F-B30E0587F72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08DD00F-11DD-CF95-55E3-CF74699279B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53" name="Graphic 2">
              <a:extLst>
                <a:ext uri="{FF2B5EF4-FFF2-40B4-BE49-F238E27FC236}">
                  <a16:creationId xmlns:a16="http://schemas.microsoft.com/office/drawing/2014/main" id="{2287FE16-1A32-D19D-33A4-98A59533FA83}"/>
                </a:ext>
              </a:extLst>
            </p:cNvPr>
            <p:cNvGrpSpPr/>
            <p:nvPr userDrawn="1"/>
          </p:nvGrpSpPr>
          <p:grpSpPr>
            <a:xfrm>
              <a:off x="8360213" y="3458151"/>
              <a:ext cx="853935" cy="991043"/>
              <a:chOff x="2403525" y="3625384"/>
              <a:chExt cx="853935" cy="991043"/>
            </a:xfrm>
            <a:grpFill/>
          </p:grpSpPr>
          <p:sp>
            <p:nvSpPr>
              <p:cNvPr id="54" name="Freeform 53">
                <a:extLst>
                  <a:ext uri="{FF2B5EF4-FFF2-40B4-BE49-F238E27FC236}">
                    <a16:creationId xmlns:a16="http://schemas.microsoft.com/office/drawing/2014/main" id="{DCF84E17-EBE5-8D3F-E266-DEE973D7D6C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ADD1D31-0254-DB4D-0EB8-0936E6A6BF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510D275-27B5-36FC-33EC-C0C3267886E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82619C3-753D-E585-5816-9E9C74930D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317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201713" y="1132684"/>
            <a:ext cx="2361605" cy="4490217"/>
          </a:xfrm>
          <a:solidFill>
            <a:schemeClr val="bg1"/>
          </a:solidFill>
          <a:ln>
            <a:solidFill>
              <a:schemeClr val="bg1"/>
            </a:solidFill>
          </a:ln>
        </p:spPr>
        <p:txBody>
          <a:bodyPr>
            <a:normAutofit/>
          </a:bodyPr>
          <a:lstStyle/>
          <a:p>
            <a:r>
              <a:rPr lang="en-IE" sz="2300" dirty="0">
                <a:effectLst/>
                <a:latin typeface="Calibri" panose="020F0502020204030204" pitchFamily="34" charset="0"/>
                <a:ea typeface="Calibri" panose="020F0502020204030204" pitchFamily="34" charset="0"/>
                <a:cs typeface="Calibri" panose="020F0502020204030204" pitchFamily="34" charset="0"/>
              </a:rPr>
              <a:t>Basierend auf den Erkenntnissen des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Lern-rahmens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für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ein</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nternationales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Frühwarnsystem</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300" dirty="0">
                <a:effectLst/>
                <a:latin typeface="Calibri" panose="020F0502020204030204" pitchFamily="34" charset="0"/>
                <a:ea typeface="Calibri" panose="020F0502020204030204" pitchFamily="34" charset="0"/>
                <a:cs typeface="Calibri" panose="020F0502020204030204" pitchFamily="34" charset="0"/>
              </a:rPr>
              <a:t>wurde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IE" sz="2300" dirty="0">
                <a:effectLst/>
                <a:latin typeface="Calibri" panose="020F0502020204030204" pitchFamily="34" charset="0"/>
                <a:ea typeface="Calibri" panose="020F0502020204030204" pitchFamily="34" charset="0"/>
                <a:cs typeface="Calibri" panose="020F0502020204030204" pitchFamily="34" charset="0"/>
              </a:rPr>
              <a:t>das </a:t>
            </a:r>
            <a:r>
              <a:rPr lang="en-IE" sz="2300" dirty="0" err="1">
                <a:effectLst/>
                <a:latin typeface="Calibri" panose="020F0502020204030204" pitchFamily="34" charset="0"/>
                <a:ea typeface="Calibri" panose="020F0502020204030204" pitchFamily="34" charset="0"/>
                <a:cs typeface="Calibri" panose="020F0502020204030204" pitchFamily="34" charset="0"/>
              </a:rPr>
              <a:t>SECure</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Trainingspaket</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bestehend</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aus</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sechs</a:t>
            </a:r>
            <a:r>
              <a:rPr lang="en-IE" sz="2300" dirty="0">
                <a:effectLst/>
                <a:latin typeface="Calibri" panose="020F0502020204030204" pitchFamily="34" charset="0"/>
                <a:ea typeface="Calibri" panose="020F0502020204030204" pitchFamily="34" charset="0"/>
                <a:cs typeface="Calibri" panose="020F0502020204030204" pitchFamily="34" charset="0"/>
              </a:rPr>
              <a:t> Trainings-</a:t>
            </a:r>
            <a:r>
              <a:rPr lang="en-IE" sz="2300" dirty="0" err="1">
                <a:effectLst/>
                <a:latin typeface="Calibri" panose="020F0502020204030204" pitchFamily="34" charset="0"/>
                <a:ea typeface="Calibri" panose="020F0502020204030204" pitchFamily="34" charset="0"/>
                <a:cs typeface="Calibri" panose="020F0502020204030204" pitchFamily="34" charset="0"/>
              </a:rPr>
              <a:t>modulen</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entwickelt</a:t>
            </a:r>
            <a:r>
              <a:rPr lang="en-IE" sz="2300" dirty="0">
                <a:effectLst/>
                <a:latin typeface="Calibri" panose="020F0502020204030204" pitchFamily="34" charset="0"/>
                <a:ea typeface="Calibri" panose="020F0502020204030204" pitchFamily="34" charset="0"/>
                <a:cs typeface="Calibri" panose="020F0502020204030204" pitchFamily="34" charset="0"/>
              </a:rPr>
              <a:t>:</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37726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64104"/>
            <a:ext cx="8944014" cy="802579"/>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Was ist eine Unternehmenskrise und was sind Mechanismen zur Früherkennung?</a:t>
            </a: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de-DE" sz="1400" dirty="0">
                <a:solidFill>
                  <a:srgbClr val="4B4B4B"/>
                </a:solidFill>
                <a:latin typeface="Calibri" panose="020F0502020204030204" pitchFamily="34" charset="0"/>
                <a:cs typeface="Calibri" panose="020F0502020204030204" pitchFamily="34" charset="0"/>
              </a:rPr>
              <a:t>Überblick über 3 Phasen von KMU-/ Unternehmenskrisen (Vorkrisenphase, Reaktionsphase, Nachkrisenphase)</a:t>
            </a:r>
            <a:endParaRPr lang="en-GB" sz="1400" dirty="0">
              <a:solidFill>
                <a:srgbClr val="4B4B4B"/>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690679"/>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8" y="2148347"/>
            <a:ext cx="8938417" cy="643763"/>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Welche</a:t>
            </a:r>
            <a:r>
              <a:rPr lang="en-GB" sz="1400" dirty="0">
                <a:solidFill>
                  <a:srgbClr val="4B4B4B"/>
                </a:solidFill>
                <a:latin typeface="Calibri" panose="020F0502020204030204" pitchFamily="34" charset="0"/>
                <a:cs typeface="Calibri" panose="020F0502020204030204" pitchFamily="34" charset="0"/>
              </a:rPr>
              <a:t> Art von </a:t>
            </a:r>
            <a:r>
              <a:rPr lang="en-GB" sz="1400" dirty="0" err="1">
                <a:solidFill>
                  <a:srgbClr val="4B4B4B"/>
                </a:solidFill>
                <a:latin typeface="Calibri" panose="020F0502020204030204" pitchFamily="34" charset="0"/>
                <a:cs typeface="Calibri" panose="020F0502020204030204" pitchFamily="34" charset="0"/>
              </a:rPr>
              <a:t>Krisen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können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durch</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externe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Faktoren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entstehen</a:t>
            </a:r>
            <a:r>
              <a:rPr lang="en-GB" sz="1400" dirty="0">
                <a:solidFill>
                  <a:srgbClr val="4B4B4B"/>
                </a:solidFill>
                <a:latin typeface="Calibri" panose="020F0502020204030204" pitchFamily="34" charset="0"/>
                <a:cs typeface="Calibri" panose="020F0502020204030204" pitchFamily="34" charset="0"/>
              </a:rPr>
              <a:t>?</a:t>
            </a: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Beispiele</a:t>
            </a:r>
            <a:r>
              <a:rPr lang="en-GB" sz="1400" dirty="0">
                <a:solidFill>
                  <a:srgbClr val="4B4B4B"/>
                </a:solidFill>
                <a:latin typeface="Calibri" panose="020F0502020204030204" pitchFamily="34" charset="0"/>
                <a:cs typeface="Calibri" panose="020F0502020204030204" pitchFamily="34" charset="0"/>
              </a:rPr>
              <a:t> für extern </a:t>
            </a:r>
            <a:r>
              <a:rPr lang="en-GB" sz="1400" dirty="0" err="1">
                <a:solidFill>
                  <a:srgbClr val="4B4B4B"/>
                </a:solidFill>
                <a:latin typeface="Calibri" panose="020F0502020204030204" pitchFamily="34" charset="0"/>
                <a:cs typeface="Calibri" panose="020F0502020204030204" pitchFamily="34" charset="0"/>
              </a:rPr>
              <a:t>ausgelöste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Krisen</a:t>
            </a:r>
            <a:endParaRPr lang="en-GB" sz="1400" dirty="0">
              <a:solidFill>
                <a:srgbClr val="4B4B4B"/>
              </a:solidFill>
              <a:latin typeface="Calibri" panose="020F0502020204030204" pitchFamily="34" charset="0"/>
              <a:cs typeface="Calibri" panose="020F0502020204030204" pitchFamily="34" charset="0"/>
            </a:endParaRP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Ansätze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zur</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Unterstützung</a:t>
            </a:r>
            <a:r>
              <a:rPr lang="en-GB" sz="1400" dirty="0">
                <a:solidFill>
                  <a:srgbClr val="4B4B4B"/>
                </a:solidFill>
                <a:latin typeface="Calibri" panose="020F0502020204030204" pitchFamily="34" charset="0"/>
                <a:cs typeface="Calibri" panose="020F0502020204030204" pitchFamily="34" charset="0"/>
              </a:rPr>
              <a:t> in </a:t>
            </a:r>
            <a:r>
              <a:rPr lang="en-GB" sz="1400" dirty="0" err="1">
                <a:solidFill>
                  <a:srgbClr val="4B4B4B"/>
                </a:solidFill>
                <a:latin typeface="Calibri" panose="020F0502020204030204" pitchFamily="34" charset="0"/>
                <a:cs typeface="Calibri" panose="020F0502020204030204" pitchFamily="34" charset="0"/>
              </a:rPr>
              <a:t>Krisenfällen</a:t>
            </a:r>
            <a:endParaRPr lang="en-GB" sz="1400" dirty="0">
              <a:solidFill>
                <a:srgbClr val="4B4B4B"/>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263234C-8544-8496-E925-CA8F026DDDAF}"/>
              </a:ext>
            </a:extLst>
          </p:cNvPr>
          <p:cNvSpPr/>
          <p:nvPr/>
        </p:nvSpPr>
        <p:spPr>
          <a:xfrm>
            <a:off x="4210005" y="1715579"/>
            <a:ext cx="769712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DURCH </a:t>
            </a:r>
            <a:r>
              <a:rPr lang="en-IE" sz="1700" b="1" dirty="0" err="1">
                <a:solidFill>
                  <a:srgbClr val="B41F7A"/>
                </a:solidFill>
                <a:latin typeface="Calibri" panose="020F0502020204030204" pitchFamily="34" charset="0"/>
                <a:ea typeface="Calibri" panose="020F0502020204030204" pitchFamily="34" charset="0"/>
                <a:cs typeface="Calibri" panose="020F0502020204030204" pitchFamily="34" charset="0"/>
              </a:rPr>
              <a:t>ÄUßERE</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UNVERMEIDBARE </a:t>
            </a:r>
            <a:r>
              <a:rPr lang="en-IE" sz="1700" b="1" dirty="0">
                <a:solidFill>
                  <a:srgbClr val="B41F7A"/>
                </a:solidFill>
                <a:latin typeface="Calibri" panose="020F0502020204030204" pitchFamily="34" charset="0"/>
                <a:cs typeface="Calibri" panose="020F0502020204030204" pitchFamily="34" charset="0"/>
              </a:rPr>
              <a:t>FAKTOREN</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VERURSACHT WIRD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3" y="203521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1" y="286219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8" y="3253335"/>
            <a:ext cx="8947952" cy="103215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Managementfähigkeiten und -kultur</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Produktabsatzkrise, Kundenstamm, Abhängigkeiten, </a:t>
            </a:r>
            <a:r>
              <a:rPr lang="en-GB" sz="1400" dirty="0" err="1">
                <a:solidFill>
                  <a:srgbClr val="4B4B4B"/>
                </a:solidFill>
                <a:latin typeface="Calibri" panose="020F0502020204030204" pitchFamily="34" charset="0"/>
                <a:cs typeface="Calibri" panose="020F0502020204030204" pitchFamily="34" charset="0"/>
              </a:rPr>
              <a:t>Beziehungen</a:t>
            </a:r>
            <a:endParaRPr lang="en-GB" sz="1400" dirty="0">
              <a:solidFill>
                <a:srgbClr val="4B4B4B"/>
              </a:solidFill>
              <a:latin typeface="Calibri" panose="020F0502020204030204" pitchFamily="34" charset="0"/>
              <a:cs typeface="Calibri" panose="020F0502020204030204" pitchFamily="34" charset="0"/>
            </a:endParaRP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Datensysteme und Instrumente der internen und externen Analyse innerhalb des Unternehmens</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Ertrags- und Liquiditätskrise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Operative 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Technologiedefizite - Mangel an Fähigkeiten und Ressourcen </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Organisatorische/personelle Krise</a:t>
            </a:r>
          </a:p>
        </p:txBody>
      </p:sp>
      <p:sp>
        <p:nvSpPr>
          <p:cNvPr id="29" name="Rectangle 28">
            <a:extLst>
              <a:ext uri="{FF2B5EF4-FFF2-40B4-BE49-F238E27FC236}">
                <a16:creationId xmlns:a16="http://schemas.microsoft.com/office/drawing/2014/main" id="{BDD3F0A1-DF76-3CC5-EA43-D7F0F2F8F0B1}"/>
              </a:ext>
            </a:extLst>
          </p:cNvPr>
          <p:cNvSpPr/>
          <p:nvPr/>
        </p:nvSpPr>
        <p:spPr>
          <a:xfrm>
            <a:off x="5927853" y="288534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AUF INTERNE FAKTOREN ZURÜCKZUFÜHREN IST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8" y="322430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1" y="448717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77409" y="197177"/>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DIE GRUNDLAGEN</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1" y="499095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788300" y="501332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VERSTÄNDNIS VON FINANZ- UND LIQUIDITÄTSKENNZAHLEN &amp; INSOLVENZ ALS SANIERUNGSANSATZ</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6" y="5626201"/>
            <a:ext cx="9009846" cy="876712"/>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5" y="603543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400" dirty="0">
                <a:solidFill>
                  <a:srgbClr val="4B4B4B"/>
                </a:solidFill>
                <a:latin typeface="Calibri" panose="020F0502020204030204" pitchFamily="34" charset="0"/>
                <a:cs typeface="Calibri" panose="020F0502020204030204" pitchFamily="34" charset="0"/>
              </a:rPr>
              <a:t>Ein </a:t>
            </a:r>
            <a:r>
              <a:rPr lang="en-GB" sz="1400" dirty="0" err="1">
                <a:solidFill>
                  <a:srgbClr val="4B4B4B"/>
                </a:solidFill>
                <a:latin typeface="Calibri" panose="020F0502020204030204" pitchFamily="34" charset="0"/>
                <a:cs typeface="Calibri" panose="020F0502020204030204" pitchFamily="34" charset="0"/>
              </a:rPr>
              <a:t>lösungsorientiertes</a:t>
            </a:r>
            <a:r>
              <a:rPr lang="en-GB" sz="1400" dirty="0">
                <a:solidFill>
                  <a:srgbClr val="4B4B4B"/>
                </a:solidFill>
                <a:latin typeface="Calibri" panose="020F0502020204030204" pitchFamily="34" charset="0"/>
                <a:cs typeface="Calibri" panose="020F0502020204030204" pitchFamily="34" charset="0"/>
              </a:rPr>
              <a:t> Lernmodul, das sich auf die Einführung eines ganzheitlichen Frühwarnsystems konzentriert. </a:t>
            </a:r>
          </a:p>
        </p:txBody>
      </p:sp>
      <p:sp>
        <p:nvSpPr>
          <p:cNvPr id="53" name="Rectangle 52">
            <a:extLst>
              <a:ext uri="{FF2B5EF4-FFF2-40B4-BE49-F238E27FC236}">
                <a16:creationId xmlns:a16="http://schemas.microsoft.com/office/drawing/2014/main" id="{A6E1A3DB-C358-5E1A-FC80-75C73A25FF48}"/>
              </a:ext>
            </a:extLst>
          </p:cNvPr>
          <p:cNvSpPr/>
          <p:nvPr/>
        </p:nvSpPr>
        <p:spPr>
          <a:xfrm>
            <a:off x="3604984" y="567726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FRÜHWARNSYSTEM</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8" y="599917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2" y="166724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2" y="284561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2" y="4477924"/>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2" y="4984816"/>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1" y="562354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06</a:t>
            </a:r>
            <a:endParaRPr lang="en-US" sz="1600" dirty="0">
              <a:solidFill>
                <a:schemeClr val="bg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F0EB08-604D-129F-741D-2948D51A8919}"/>
              </a:ext>
            </a:extLst>
          </p:cNvPr>
          <p:cNvSpPr/>
          <p:nvPr/>
        </p:nvSpPr>
        <p:spPr>
          <a:xfrm>
            <a:off x="4485532" y="4529864"/>
            <a:ext cx="7403358"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cs typeface="Calibri" panose="020F0502020204030204" pitchFamily="34" charset="0"/>
              </a:rPr>
              <a:t>FÜHRUNGSKULTUR, STAKEHOLDER-MANAGEMENT UND KOMMUNIKATION</a:t>
            </a:r>
          </a:p>
        </p:txBody>
      </p:sp>
    </p:spTree>
    <p:extLst>
      <p:ext uri="{BB962C8B-B14F-4D97-AF65-F5344CB8AC3E}">
        <p14:creationId xmlns:p14="http://schemas.microsoft.com/office/powerpoint/2010/main" val="315658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dirty="0">
                <a:solidFill>
                  <a:schemeClr val="bg1"/>
                </a:solidFill>
              </a:rPr>
              <a:t>Vier Hauptprinzipien der adaptiven Führung</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775375" y="491603"/>
            <a:ext cx="6169824" cy="7417415"/>
          </a:xfrm>
          <a:prstGeom prst="rect">
            <a:avLst/>
          </a:prstGeom>
          <a:noFill/>
        </p:spPr>
        <p:txBody>
          <a:bodyPr wrap="square" rtlCol="0">
            <a:spAutoFit/>
          </a:bodyPr>
          <a:lstStyle/>
          <a:p>
            <a:pPr lvl="0">
              <a:defRPr/>
            </a:pPr>
            <a:r>
              <a:rPr lang="en-US" sz="2400" dirty="0">
                <a:solidFill>
                  <a:srgbClr val="F16924"/>
                </a:solidFill>
              </a:rPr>
              <a:t>03 </a:t>
            </a:r>
            <a:r>
              <a:rPr lang="en-GB" sz="2400" b="1" dirty="0">
                <a:solidFill>
                  <a:srgbClr val="B41F7A"/>
                </a:solidFill>
                <a:ea typeface="Roboto" charset="0"/>
                <a:cs typeface="Roboto" charset="0"/>
              </a:rPr>
              <a:t>Entwicklung</a:t>
            </a:r>
          </a:p>
          <a:p>
            <a:pPr lvl="0">
              <a:defRPr/>
            </a:pPr>
            <a:r>
              <a:rPr lang="en-GB" sz="2000" dirty="0">
                <a:solidFill>
                  <a:srgbClr val="595959"/>
                </a:solidFill>
                <a:ea typeface="Roboto" charset="0"/>
                <a:cs typeface="Roboto" charset="0"/>
              </a:rPr>
              <a:t>Anpassungsfähige Führung bedeutet, Neues zu lernen. Wenn eine Technik nicht zu den gewünschten Ergebnissen führt, bemüht sich eine adaptive Führungskraft um neue Strategien, die </a:t>
            </a:r>
            <a:r>
              <a:rPr lang="en-GB" sz="2000" dirty="0" err="1">
                <a:solidFill>
                  <a:srgbClr val="595959"/>
                </a:solidFill>
                <a:ea typeface="Roboto" charset="0"/>
                <a:cs typeface="Roboto" charset="0"/>
              </a:rPr>
              <a:t>funktionieren</a:t>
            </a:r>
            <a:r>
              <a:rPr lang="en-GB" sz="2000" dirty="0">
                <a:solidFill>
                  <a:srgbClr val="595959"/>
                </a:solidFill>
                <a:ea typeface="Roboto" charset="0"/>
                <a:cs typeface="Roboto" charset="0"/>
              </a:rPr>
              <a:t>. Mit neuen Techniken werden sowohl die Mitarbeiter:innen als auch das Unternehmen als Ganzes Wachstum und Entwicklung erfahren.</a:t>
            </a:r>
          </a:p>
          <a:p>
            <a:pPr lvl="0">
              <a:defRPr/>
            </a:pPr>
            <a:endParaRPr lang="en-GB" sz="2000" dirty="0">
              <a:solidFill>
                <a:srgbClr val="595959"/>
              </a:solidFill>
              <a:ea typeface="Roboto" charset="0"/>
              <a:cs typeface="Roboto" charset="0"/>
            </a:endParaRPr>
          </a:p>
          <a:p>
            <a:pPr lvl="0">
              <a:defRPr/>
            </a:pPr>
            <a:endParaRPr lang="en-GB" sz="2800" dirty="0">
              <a:solidFill>
                <a:srgbClr val="595959"/>
              </a:solidFill>
              <a:ea typeface="Roboto" charset="0"/>
              <a:cs typeface="Roboto" charset="0"/>
            </a:endParaRPr>
          </a:p>
          <a:p>
            <a:pPr lvl="0">
              <a:defRPr/>
            </a:pPr>
            <a:r>
              <a:rPr lang="en-US" sz="2400" dirty="0">
                <a:solidFill>
                  <a:srgbClr val="F16924"/>
                </a:solidFill>
              </a:rPr>
              <a:t>04 </a:t>
            </a:r>
            <a:r>
              <a:rPr lang="en-GB" sz="2400" b="1" dirty="0" err="1">
                <a:solidFill>
                  <a:srgbClr val="B41F7A"/>
                </a:solidFill>
                <a:ea typeface="Roboto" charset="0"/>
                <a:cs typeface="Roboto" charset="0"/>
              </a:rPr>
              <a:t>Charakter</a:t>
            </a:r>
            <a:endParaRPr lang="en-GB" sz="2400" b="1" dirty="0">
              <a:solidFill>
                <a:srgbClr val="B41F7A"/>
              </a:solidFill>
              <a:ea typeface="Roboto" charset="0"/>
              <a:cs typeface="Roboto" charset="0"/>
            </a:endParaRPr>
          </a:p>
          <a:p>
            <a:pPr lvl="0">
              <a:defRPr/>
            </a:pPr>
            <a:r>
              <a:rPr lang="en-GB" sz="2000" dirty="0">
                <a:solidFill>
                  <a:srgbClr val="595959"/>
                </a:solidFill>
                <a:ea typeface="Roboto" charset="0"/>
                <a:cs typeface="Roboto" charset="0"/>
              </a:rPr>
              <a:t>Bei der adaptiven Führung geht es darum, einen ausgeprägten Charakter zu haben, transparent und kreativ zu sein. Anpassungsfähige Führungskräfte mögen nicht immer Recht haben, aber sie verdienen sich den Respekt derjenigen, mit denen </a:t>
            </a:r>
            <a:r>
              <a:rPr lang="en-GB" sz="2000" dirty="0" err="1">
                <a:solidFill>
                  <a:srgbClr val="595959"/>
                </a:solidFill>
                <a:ea typeface="Roboto" charset="0"/>
                <a:cs typeface="Roboto" charset="0"/>
              </a:rPr>
              <a:t>sie</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zusammenarbeiten</a:t>
            </a:r>
            <a:r>
              <a:rPr lang="en-GB" sz="2000" dirty="0">
                <a:solidFill>
                  <a:srgbClr val="595959"/>
                </a:solidFill>
                <a:ea typeface="Roboto" charset="0"/>
                <a:cs typeface="Roboto" charset="0"/>
              </a:rPr>
              <a:t> und </a:t>
            </a:r>
            <a:r>
              <a:rPr lang="en-GB" sz="2000" dirty="0" err="1">
                <a:solidFill>
                  <a:srgbClr val="595959"/>
                </a:solidFill>
                <a:ea typeface="Roboto" charset="0"/>
                <a:cs typeface="Roboto" charset="0"/>
              </a:rPr>
              <a:t>praktizieren</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selbst</a:t>
            </a:r>
            <a:r>
              <a:rPr lang="en-GB" sz="2000" dirty="0">
                <a:solidFill>
                  <a:srgbClr val="595959"/>
                </a:solidFill>
                <a:ea typeface="Roboto" charset="0"/>
                <a:cs typeface="Roboto" charset="0"/>
              </a:rPr>
              <a:t>, was </a:t>
            </a:r>
            <a:r>
              <a:rPr lang="en-GB" sz="2000" dirty="0" err="1">
                <a:solidFill>
                  <a:srgbClr val="595959"/>
                </a:solidFill>
                <a:ea typeface="Roboto" charset="0"/>
                <a:cs typeface="Roboto" charset="0"/>
              </a:rPr>
              <a:t>sie</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anderen</a:t>
            </a:r>
            <a:r>
              <a:rPr lang="en-GB" sz="2000" dirty="0">
                <a:solidFill>
                  <a:srgbClr val="595959"/>
                </a:solidFill>
                <a:ea typeface="Roboto" charset="0"/>
                <a:cs typeface="Roboto" charset="0"/>
              </a:rPr>
              <a:t> </a:t>
            </a:r>
            <a:r>
              <a:rPr lang="en-GB" sz="2000" dirty="0" err="1">
                <a:solidFill>
                  <a:srgbClr val="595959"/>
                </a:solidFill>
                <a:ea typeface="Roboto" charset="0"/>
                <a:cs typeface="Roboto" charset="0"/>
              </a:rPr>
              <a:t>empfehlen</a:t>
            </a:r>
            <a:r>
              <a:rPr lang="en-GB" sz="2000" dirty="0">
                <a:solidFill>
                  <a:srgbClr val="595959"/>
                </a:solidFill>
                <a:ea typeface="Roboto" charset="0"/>
                <a:cs typeface="Roboto" charset="0"/>
              </a:rPr>
              <a:t>.</a:t>
            </a:r>
          </a:p>
          <a:p>
            <a:pPr lvl="0">
              <a:defRPr/>
            </a:pPr>
            <a:endParaRPr lang="en-GB" sz="2000" b="1" dirty="0">
              <a:solidFill>
                <a:srgbClr val="595959"/>
              </a:solidFill>
              <a:ea typeface="Roboto" charset="0"/>
              <a:cs typeface="Roboto" charset="0"/>
            </a:endParaRPr>
          </a:p>
          <a:p>
            <a:pPr lvl="0">
              <a:defRPr/>
            </a:pPr>
            <a:endParaRPr lang="en-GB" sz="2000" b="1" dirty="0">
              <a:solidFill>
                <a:srgbClr val="595959"/>
              </a:solidFill>
              <a:ea typeface="Roboto" charset="0"/>
              <a:cs typeface="Roboto" charset="0"/>
            </a:endParaRPr>
          </a:p>
          <a:p>
            <a:pPr lvl="0">
              <a:defRPr/>
            </a:pPr>
            <a:r>
              <a:rPr lang="en-GB" sz="2000" b="1" dirty="0">
                <a:solidFill>
                  <a:srgbClr val="595959"/>
                </a:solidFill>
                <a:ea typeface="Roboto" charset="0"/>
                <a:cs typeface="Roboto" charset="0"/>
              </a:rPr>
              <a:t> </a:t>
            </a:r>
          </a:p>
          <a:p>
            <a:pPr lvl="0">
              <a:defRPr/>
            </a:pPr>
            <a:endParaRPr lang="en-GB" sz="2000" b="1" dirty="0">
              <a:solidFill>
                <a:srgbClr val="595959"/>
              </a:solidFill>
              <a:ea typeface="Roboto" charset="0"/>
              <a:cs typeface="Roboto" charset="0"/>
            </a:endParaRPr>
          </a:p>
          <a:p>
            <a:pPr lvl="0">
              <a:defRPr/>
            </a:pPr>
            <a:endParaRPr lang="en-GB" sz="20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F0FE1B05-3855-8C18-61BC-529127DE17EE}"/>
              </a:ext>
            </a:extLst>
          </p:cNvPr>
          <p:cNvGrpSpPr/>
          <p:nvPr/>
        </p:nvGrpSpPr>
        <p:grpSpPr>
          <a:xfrm>
            <a:off x="4499771" y="3704861"/>
            <a:ext cx="874626" cy="976884"/>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582913" y="579205"/>
            <a:ext cx="851252" cy="850323"/>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325221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EA291DB4-20C1-EC01-343C-1B3AB7A7924F}"/>
              </a:ext>
            </a:extLst>
          </p:cNvPr>
          <p:cNvPicPr/>
          <p:nvPr/>
        </p:nvPicPr>
        <p:blipFill rotWithShape="1">
          <a:blip r:embed="rId3" cstate="screen">
            <a:extLst>
              <a:ext uri="{28A0092B-C50C-407E-A947-70E740481C1C}">
                <a14:useLocalDpi xmlns:a14="http://schemas.microsoft.com/office/drawing/2010/main"/>
              </a:ext>
            </a:extLst>
          </a:blip>
          <a:srcRect l="4723" t="-17878" r="23712" b="40521"/>
          <a:stretch/>
        </p:blipFill>
        <p:spPr>
          <a:xfrm>
            <a:off x="-102230" y="2637783"/>
            <a:ext cx="4250484" cy="4220217"/>
          </a:xfrm>
          <a:prstGeom prst="rect">
            <a:avLst/>
          </a:prstGeom>
        </p:spPr>
      </p:pic>
    </p:spTree>
    <p:extLst>
      <p:ext uri="{BB962C8B-B14F-4D97-AF65-F5344CB8AC3E}">
        <p14:creationId xmlns:p14="http://schemas.microsoft.com/office/powerpoint/2010/main" val="135357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80563-89E8-BD90-3646-73619EBFDEA2}"/>
              </a:ext>
            </a:extLst>
          </p:cNvPr>
          <p:cNvSpPr>
            <a:spLocks noGrp="1"/>
          </p:cNvSpPr>
          <p:nvPr>
            <p:ph type="body" sz="quarter" idx="18"/>
          </p:nvPr>
        </p:nvSpPr>
        <p:spPr>
          <a:xfrm>
            <a:off x="734714" y="1483386"/>
            <a:ext cx="4819420" cy="4511013"/>
          </a:xfrm>
        </p:spPr>
        <p:txBody>
          <a:bodyPr>
            <a:normAutofit/>
          </a:bodyPr>
          <a:lstStyle/>
          <a:p>
            <a:pPr marL="15875" indent="0">
              <a:lnSpc>
                <a:spcPts val="2280"/>
              </a:lnSpc>
              <a:spcBef>
                <a:spcPts val="0"/>
              </a:spcBef>
            </a:pPr>
            <a:r>
              <a:rPr lang="en-US" sz="2200" dirty="0"/>
              <a:t>In der Krise ist Teamarbeit gefragt, denn es gilt, schnell zu reagieren und einheitlich und strukturiert zu handeln. Gezielte Kommunikation und Koordination der Aufgaben innerhalb des Teams ist entscheidend, um Notfälle und Krisen erfolgreich zu meistern.</a:t>
            </a:r>
          </a:p>
          <a:p>
            <a:pPr marL="15875" indent="0">
              <a:lnSpc>
                <a:spcPts val="2280"/>
              </a:lnSpc>
              <a:spcBef>
                <a:spcPts val="0"/>
              </a:spcBef>
            </a:pPr>
            <a:endParaRPr lang="en-US" sz="2200" dirty="0"/>
          </a:p>
          <a:p>
            <a:pPr marL="15875" indent="0">
              <a:lnSpc>
                <a:spcPts val="2280"/>
              </a:lnSpc>
              <a:spcBef>
                <a:spcPts val="0"/>
              </a:spcBef>
            </a:pPr>
            <a:r>
              <a:rPr lang="en-US" sz="2200" b="1" dirty="0" err="1"/>
              <a:t>Organisationen </a:t>
            </a:r>
            <a:r>
              <a:rPr lang="en-US" sz="2200" b="1" dirty="0"/>
              <a:t>bilden Krisenmanagementteams, um über das weitere Vorgehen zu entscheiden und Strategien zu entwickeln, die ihnen helfen, schwierige Zeiten so schnell wie möglich zu überwinden.</a:t>
            </a:r>
          </a:p>
          <a:p>
            <a:pPr marL="15875" indent="0">
              <a:lnSpc>
                <a:spcPts val="2280"/>
              </a:lnSpc>
              <a:spcBef>
                <a:spcPts val="0"/>
              </a:spcBef>
            </a:pPr>
            <a:endParaRPr lang="en-US" sz="2200" dirty="0"/>
          </a:p>
        </p:txBody>
      </p:sp>
      <p:sp>
        <p:nvSpPr>
          <p:cNvPr id="3" name="Text Placeholder 2">
            <a:extLst>
              <a:ext uri="{FF2B5EF4-FFF2-40B4-BE49-F238E27FC236}">
                <a16:creationId xmlns:a16="http://schemas.microsoft.com/office/drawing/2014/main" id="{56FEDDCE-192C-7F85-9159-F457C6AB5B60}"/>
              </a:ext>
            </a:extLst>
          </p:cNvPr>
          <p:cNvSpPr>
            <a:spLocks noGrp="1"/>
          </p:cNvSpPr>
          <p:nvPr>
            <p:ph type="body" sz="quarter" idx="16"/>
          </p:nvPr>
        </p:nvSpPr>
        <p:spPr>
          <a:xfrm>
            <a:off x="734714" y="524441"/>
            <a:ext cx="5085159" cy="582221"/>
          </a:xfrm>
        </p:spPr>
        <p:txBody>
          <a:bodyPr>
            <a:normAutofit lnSpcReduction="10000"/>
          </a:bodyPr>
          <a:lstStyle/>
          <a:p>
            <a:r>
              <a:rPr lang="en-US" dirty="0"/>
              <a:t>Teamarbeit</a:t>
            </a:r>
          </a:p>
        </p:txBody>
      </p:sp>
      <p:sp>
        <p:nvSpPr>
          <p:cNvPr id="7" name="Rectangle 6">
            <a:extLst>
              <a:ext uri="{FF2B5EF4-FFF2-40B4-BE49-F238E27FC236}">
                <a16:creationId xmlns:a16="http://schemas.microsoft.com/office/drawing/2014/main" id="{69B73B7C-CF88-9CE8-6993-E1BD6C1E0CC8}"/>
              </a:ext>
            </a:extLst>
          </p:cNvPr>
          <p:cNvSpPr/>
          <p:nvPr/>
        </p:nvSpPr>
        <p:spPr>
          <a:xfrm>
            <a:off x="5819873" y="0"/>
            <a:ext cx="1957703"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B4B7E6-5AD4-536D-3A76-DFE192B4AD06}"/>
              </a:ext>
            </a:extLst>
          </p:cNvPr>
          <p:cNvSpPr txBox="1"/>
          <p:nvPr/>
        </p:nvSpPr>
        <p:spPr>
          <a:xfrm>
            <a:off x="6101179" y="747819"/>
            <a:ext cx="5599753" cy="5918415"/>
          </a:xfrm>
          <a:prstGeom prst="rect">
            <a:avLst/>
          </a:prstGeom>
          <a:noFill/>
        </p:spPr>
        <p:txBody>
          <a:bodyPr wrap="square">
            <a:spAutoFit/>
          </a:bodyPr>
          <a:lstStyle/>
          <a:p>
            <a:pPr algn="l">
              <a:lnSpc>
                <a:spcPts val="2240"/>
              </a:lnSpc>
            </a:pPr>
            <a:r>
              <a:rPr lang="en-US" sz="2200" b="1" i="0" dirty="0">
                <a:solidFill>
                  <a:srgbClr val="444444"/>
                </a:solidFill>
                <a:effectLst/>
              </a:rPr>
              <a:t>Das </a:t>
            </a:r>
            <a:r>
              <a:rPr lang="en-US" sz="2200" b="1" i="0" dirty="0" err="1">
                <a:solidFill>
                  <a:srgbClr val="444444"/>
                </a:solidFill>
                <a:effectLst/>
              </a:rPr>
              <a:t>Krisenmanagement</a:t>
            </a:r>
            <a:r>
              <a:rPr lang="en-US" sz="2200" b="1" i="0" dirty="0">
                <a:solidFill>
                  <a:srgbClr val="444444"/>
                </a:solidFill>
                <a:effectLst/>
              </a:rPr>
              <a:t>-Team:</a:t>
            </a:r>
          </a:p>
          <a:p>
            <a:pPr algn="l">
              <a:lnSpc>
                <a:spcPts val="2240"/>
              </a:lnSpc>
            </a:pPr>
            <a:endParaRPr lang="en-US" sz="2200" b="0" i="0" dirty="0">
              <a:solidFill>
                <a:srgbClr val="444444"/>
              </a:solidFill>
              <a:effectLst/>
            </a:endParaRPr>
          </a:p>
          <a:p>
            <a:pPr marL="342900" indent="-342900" algn="l">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Erkennt die ersten Anzeichen </a:t>
            </a:r>
            <a:r>
              <a:rPr lang="en-US" sz="2200" b="0" i="0" dirty="0" err="1">
                <a:solidFill>
                  <a:srgbClr val="444444"/>
                </a:solidFill>
                <a:effectLst/>
              </a:rPr>
              <a:t>einer</a:t>
            </a:r>
            <a:r>
              <a:rPr lang="en-US" sz="2200" b="0" i="0" dirty="0">
                <a:solidFill>
                  <a:srgbClr val="444444"/>
                </a:solidFill>
                <a:effectLst/>
              </a:rPr>
              <a:t> </a:t>
            </a:r>
            <a:r>
              <a:rPr lang="en-US" sz="2200" b="0" i="0" dirty="0" err="1">
                <a:solidFill>
                  <a:srgbClr val="444444"/>
                </a:solidFill>
                <a:effectLst/>
              </a:rPr>
              <a:t>Krise</a:t>
            </a:r>
            <a:r>
              <a:rPr lang="en-US" sz="2200" b="0" i="0" dirty="0">
                <a:solidFill>
                  <a:srgbClr val="444444"/>
                </a:solidFill>
                <a:effectLst/>
              </a:rPr>
              <a:t>.</a:t>
            </a:r>
          </a:p>
          <a:p>
            <a:pPr marL="342900" indent="-342900" algn="l">
              <a:lnSpc>
                <a:spcPts val="2240"/>
              </a:lnSpc>
              <a:spcAft>
                <a:spcPts val="600"/>
              </a:spcAft>
              <a:buClr>
                <a:srgbClr val="F16924"/>
              </a:buClr>
              <a:buFont typeface="Arial" panose="020B0604020202020204" pitchFamily="34" charset="0"/>
              <a:buChar char="•"/>
            </a:pPr>
            <a:r>
              <a:rPr lang="en-US" sz="2200" b="0" i="0" dirty="0" err="1">
                <a:solidFill>
                  <a:srgbClr val="444444"/>
                </a:solidFill>
                <a:effectLst/>
              </a:rPr>
              <a:t>Identifiziert</a:t>
            </a:r>
            <a:r>
              <a:rPr lang="en-US" sz="2200" b="0" i="0" dirty="0">
                <a:solidFill>
                  <a:srgbClr val="444444"/>
                </a:solidFill>
                <a:effectLst/>
              </a:rPr>
              <a:t> die </a:t>
            </a:r>
            <a:r>
              <a:rPr lang="en-US" sz="2200" b="0" i="0" dirty="0" err="1">
                <a:solidFill>
                  <a:srgbClr val="444444"/>
                </a:solidFill>
                <a:effectLst/>
              </a:rPr>
              <a:t>Problembereiche</a:t>
            </a:r>
            <a:r>
              <a:rPr lang="en-US" sz="2200" b="0" i="0" dirty="0">
                <a:solidFill>
                  <a:srgbClr val="444444"/>
                </a:solidFill>
                <a:effectLst/>
              </a:rPr>
              <a:t>.</a:t>
            </a:r>
          </a:p>
          <a:p>
            <a:pPr marL="342900" indent="-342900" algn="l">
              <a:lnSpc>
                <a:spcPts val="2240"/>
              </a:lnSpc>
              <a:spcAft>
                <a:spcPts val="600"/>
              </a:spcAft>
              <a:buClr>
                <a:srgbClr val="F16924"/>
              </a:buClr>
              <a:buFont typeface="Arial" panose="020B0604020202020204" pitchFamily="34" charset="0"/>
              <a:buChar char="•"/>
            </a:pPr>
            <a:r>
              <a:rPr lang="en-US" sz="2200" b="0" i="0" dirty="0" err="1">
                <a:solidFill>
                  <a:srgbClr val="444444"/>
                </a:solidFill>
                <a:effectLst/>
              </a:rPr>
              <a:t>Bespricht</a:t>
            </a:r>
            <a:r>
              <a:rPr lang="en-US" sz="2200" b="0" i="0" dirty="0">
                <a:solidFill>
                  <a:srgbClr val="444444"/>
                </a:solidFill>
                <a:effectLst/>
              </a:rPr>
              <a:t> </a:t>
            </a:r>
            <a:r>
              <a:rPr lang="en-US" sz="2200" b="0" i="0" dirty="0" err="1">
                <a:solidFill>
                  <a:srgbClr val="444444"/>
                </a:solidFill>
                <a:effectLst/>
              </a:rPr>
              <a:t>sich</a:t>
            </a:r>
            <a:r>
              <a:rPr lang="en-US" sz="2200" b="0" i="0" dirty="0">
                <a:solidFill>
                  <a:srgbClr val="444444"/>
                </a:solidFill>
                <a:effectLst/>
              </a:rPr>
              <a:t> </a:t>
            </a:r>
            <a:r>
              <a:rPr lang="en-US" sz="2200" dirty="0" err="1">
                <a:solidFill>
                  <a:srgbClr val="444444"/>
                </a:solidFill>
              </a:rPr>
              <a:t>p</a:t>
            </a:r>
            <a:r>
              <a:rPr lang="en-US" sz="2200" b="0" i="0" dirty="0" err="1">
                <a:solidFill>
                  <a:srgbClr val="444444"/>
                </a:solidFill>
                <a:effectLst/>
              </a:rPr>
              <a:t>ersönlich</a:t>
            </a:r>
            <a:r>
              <a:rPr lang="en-US" sz="2200" b="0" i="0" dirty="0">
                <a:solidFill>
                  <a:srgbClr val="444444"/>
                </a:solidFill>
                <a:effectLst/>
              </a:rPr>
              <a:t> </a:t>
            </a:r>
            <a:r>
              <a:rPr lang="en-US" sz="2200" b="0" i="0" dirty="0" err="1">
                <a:solidFill>
                  <a:srgbClr val="444444"/>
                </a:solidFill>
                <a:effectLst/>
              </a:rPr>
              <a:t>mit</a:t>
            </a:r>
            <a:r>
              <a:rPr lang="en-US" sz="2200" b="0" i="0" dirty="0">
                <a:solidFill>
                  <a:srgbClr val="444444"/>
                </a:solidFill>
                <a:effectLst/>
              </a:rPr>
              <a:t> Mitarbeiter:innen und </a:t>
            </a:r>
            <a:r>
              <a:rPr lang="en-US" sz="2200" dirty="0" err="1">
                <a:solidFill>
                  <a:srgbClr val="444444"/>
                </a:solidFill>
              </a:rPr>
              <a:t>e</a:t>
            </a:r>
            <a:r>
              <a:rPr lang="en-US" sz="2200" b="0" i="0" dirty="0" err="1">
                <a:solidFill>
                  <a:srgbClr val="444444"/>
                </a:solidFill>
                <a:effectLst/>
              </a:rPr>
              <a:t>rörtert</a:t>
            </a:r>
            <a:r>
              <a:rPr lang="en-US" sz="2200" b="0" i="0" dirty="0">
                <a:solidFill>
                  <a:srgbClr val="444444"/>
                </a:solidFill>
                <a:effectLst/>
              </a:rPr>
              <a:t> </a:t>
            </a:r>
            <a:r>
              <a:rPr lang="en-US" sz="2200" b="0" i="0" dirty="0" err="1">
                <a:solidFill>
                  <a:srgbClr val="444444"/>
                </a:solidFill>
                <a:effectLst/>
              </a:rPr>
              <a:t>ermittelte</a:t>
            </a:r>
            <a:r>
              <a:rPr lang="en-US" sz="2200" b="0" i="0" dirty="0">
                <a:solidFill>
                  <a:srgbClr val="444444"/>
                </a:solidFill>
                <a:effectLst/>
              </a:rPr>
              <a:t> </a:t>
            </a:r>
            <a:r>
              <a:rPr lang="en-US" sz="2200" b="0" i="0" dirty="0" err="1">
                <a:solidFill>
                  <a:srgbClr val="444444"/>
                </a:solidFill>
                <a:effectLst/>
              </a:rPr>
              <a:t>Problembereiche</a:t>
            </a:r>
            <a:r>
              <a:rPr lang="en-US" sz="2200" b="0" i="0" dirty="0">
                <a:solidFill>
                  <a:srgbClr val="444444"/>
                </a:solidFill>
                <a:effectLst/>
              </a:rPr>
              <a:t>.</a:t>
            </a:r>
          </a:p>
          <a:p>
            <a:pPr marL="342900" indent="-342900" algn="l">
              <a:lnSpc>
                <a:spcPts val="2240"/>
              </a:lnSpc>
              <a:spcAft>
                <a:spcPts val="600"/>
              </a:spcAft>
              <a:buClr>
                <a:srgbClr val="F16924"/>
              </a:buClr>
              <a:buFont typeface="Arial" panose="020B0604020202020204" pitchFamily="34" charset="0"/>
              <a:buChar char="•"/>
            </a:pPr>
            <a:r>
              <a:rPr lang="en-US" sz="2200" b="0" i="0" dirty="0" err="1">
                <a:solidFill>
                  <a:srgbClr val="444444"/>
                </a:solidFill>
                <a:effectLst/>
              </a:rPr>
              <a:t>Arbeitet</a:t>
            </a:r>
            <a:r>
              <a:rPr lang="en-US" sz="2200" b="0" i="0" dirty="0">
                <a:solidFill>
                  <a:srgbClr val="444444"/>
                </a:solidFill>
                <a:effectLst/>
              </a:rPr>
              <a:t> </a:t>
            </a:r>
            <a:r>
              <a:rPr lang="en-US" sz="2200" b="0" i="0" dirty="0" err="1">
                <a:solidFill>
                  <a:srgbClr val="444444"/>
                </a:solidFill>
                <a:effectLst/>
              </a:rPr>
              <a:t>einen</a:t>
            </a:r>
            <a:r>
              <a:rPr lang="en-US" sz="2200" b="0" i="0" dirty="0">
                <a:solidFill>
                  <a:srgbClr val="444444"/>
                </a:solidFill>
                <a:effectLst/>
              </a:rPr>
              <a:t> </a:t>
            </a:r>
            <a:r>
              <a:rPr lang="en-US" sz="2200" b="0" i="0" dirty="0" err="1">
                <a:solidFill>
                  <a:srgbClr val="444444"/>
                </a:solidFill>
                <a:effectLst/>
              </a:rPr>
              <a:t>Krisenmanagementplan</a:t>
            </a:r>
            <a:r>
              <a:rPr lang="en-US" sz="2200" b="0" i="0" dirty="0">
                <a:solidFill>
                  <a:srgbClr val="444444"/>
                </a:solidFill>
                <a:effectLst/>
              </a:rPr>
              <a:t> </a:t>
            </a:r>
            <a:r>
              <a:rPr lang="en-US" sz="2200" b="0" i="0" dirty="0" err="1">
                <a:solidFill>
                  <a:srgbClr val="444444"/>
                </a:solidFill>
                <a:effectLst/>
              </a:rPr>
              <a:t>aus</a:t>
            </a:r>
            <a:r>
              <a:rPr lang="en-US" sz="2200" b="0" i="0" dirty="0">
                <a:solidFill>
                  <a:srgbClr val="444444"/>
                </a:solidFill>
                <a:effectLst/>
              </a:rPr>
              <a:t>, der in </a:t>
            </a:r>
            <a:r>
              <a:rPr lang="en-US" sz="2200" b="0" i="0" dirty="0" err="1">
                <a:solidFill>
                  <a:srgbClr val="444444"/>
                </a:solidFill>
                <a:effectLst/>
              </a:rPr>
              <a:t>Notfallsituationen</a:t>
            </a:r>
            <a:r>
              <a:rPr lang="en-US" sz="2200" b="0" i="0" dirty="0">
                <a:solidFill>
                  <a:srgbClr val="444444"/>
                </a:solidFill>
                <a:effectLst/>
              </a:rPr>
              <a:t> </a:t>
            </a:r>
            <a:r>
              <a:rPr lang="en-US" sz="2200" b="0" i="0" dirty="0" err="1">
                <a:solidFill>
                  <a:srgbClr val="444444"/>
                </a:solidFill>
                <a:effectLst/>
              </a:rPr>
              <a:t>angewandt</a:t>
            </a:r>
            <a:r>
              <a:rPr lang="en-US" sz="2200" b="0" i="0" dirty="0">
                <a:solidFill>
                  <a:srgbClr val="444444"/>
                </a:solidFill>
                <a:effectLst/>
              </a:rPr>
              <a:t> </a:t>
            </a:r>
            <a:r>
              <a:rPr lang="en-US" sz="2200" b="0" i="0" dirty="0" err="1">
                <a:solidFill>
                  <a:srgbClr val="444444"/>
                </a:solidFill>
                <a:effectLst/>
              </a:rPr>
              <a:t>wird</a:t>
            </a:r>
            <a:r>
              <a:rPr lang="en-US" sz="2200" b="0" i="0" dirty="0">
                <a:solidFill>
                  <a:srgbClr val="444444"/>
                </a:solidFill>
                <a:effectLst/>
              </a:rPr>
              <a:t>.</a:t>
            </a:r>
          </a:p>
          <a:p>
            <a:pPr marL="342900" indent="-342900" algn="l">
              <a:lnSpc>
                <a:spcPts val="2240"/>
              </a:lnSpc>
              <a:spcAft>
                <a:spcPts val="600"/>
              </a:spcAft>
              <a:buClr>
                <a:srgbClr val="F16924"/>
              </a:buClr>
              <a:buFont typeface="Arial" panose="020B0604020202020204" pitchFamily="34" charset="0"/>
              <a:buChar char="•"/>
            </a:pPr>
            <a:r>
              <a:rPr lang="en-US" sz="2200" b="0" i="0" dirty="0" err="1">
                <a:solidFill>
                  <a:srgbClr val="444444"/>
                </a:solidFill>
                <a:effectLst/>
              </a:rPr>
              <a:t>Ermutigt</a:t>
            </a:r>
            <a:r>
              <a:rPr lang="en-US" sz="2200" b="0" i="0" dirty="0">
                <a:solidFill>
                  <a:srgbClr val="444444"/>
                </a:solidFill>
                <a:effectLst/>
              </a:rPr>
              <a:t> die Mitarbeiter:innen, Problemen mit Mut, Entschlossenheit und einem Lächeln </a:t>
            </a:r>
            <a:r>
              <a:rPr lang="en-US" sz="2200" b="0" i="0" dirty="0" err="1">
                <a:solidFill>
                  <a:srgbClr val="444444"/>
                </a:solidFill>
                <a:effectLst/>
              </a:rPr>
              <a:t>zu</a:t>
            </a:r>
            <a:r>
              <a:rPr lang="en-US" sz="2200" b="0" i="0" dirty="0">
                <a:solidFill>
                  <a:srgbClr val="444444"/>
                </a:solidFill>
                <a:effectLst/>
              </a:rPr>
              <a:t> </a:t>
            </a:r>
            <a:r>
              <a:rPr lang="en-US" sz="2200" b="0" i="0" dirty="0" err="1">
                <a:solidFill>
                  <a:srgbClr val="444444"/>
                </a:solidFill>
                <a:effectLst/>
              </a:rPr>
              <a:t>begegnen</a:t>
            </a:r>
            <a:r>
              <a:rPr lang="en-US" sz="2200" b="0" i="0" dirty="0">
                <a:solidFill>
                  <a:srgbClr val="444444"/>
                </a:solidFill>
                <a:effectLst/>
              </a:rPr>
              <a:t>; motiviert sie, die Hoffnung nicht zu verlieren und ihr Bestes zu geben.</a:t>
            </a:r>
          </a:p>
          <a:p>
            <a:pPr marL="342900" indent="-342900" algn="l">
              <a:lnSpc>
                <a:spcPts val="2240"/>
              </a:lnSpc>
              <a:spcAft>
                <a:spcPts val="600"/>
              </a:spcAft>
              <a:buClr>
                <a:srgbClr val="F16924"/>
              </a:buClr>
              <a:buFont typeface="Arial" panose="020B0604020202020204" pitchFamily="34" charset="0"/>
              <a:buChar char="•"/>
            </a:pPr>
            <a:r>
              <a:rPr lang="en-US" sz="2200" b="0" i="0" dirty="0" err="1">
                <a:solidFill>
                  <a:srgbClr val="444444"/>
                </a:solidFill>
                <a:effectLst/>
              </a:rPr>
              <a:t>Hilft</a:t>
            </a:r>
            <a:r>
              <a:rPr lang="en-US" sz="2200" b="0" i="0" dirty="0">
                <a:solidFill>
                  <a:srgbClr val="444444"/>
                </a:solidFill>
                <a:effectLst/>
              </a:rPr>
              <a:t> der </a:t>
            </a:r>
            <a:r>
              <a:rPr lang="en-US" sz="2200" b="0" i="0" dirty="0" err="1">
                <a:solidFill>
                  <a:srgbClr val="444444"/>
                </a:solidFill>
                <a:effectLst/>
              </a:rPr>
              <a:t>Organisation</a:t>
            </a:r>
            <a:r>
              <a:rPr lang="en-US" sz="2200" b="0" i="0" dirty="0">
                <a:solidFill>
                  <a:srgbClr val="444444"/>
                </a:solidFill>
                <a:effectLst/>
              </a:rPr>
              <a:t>, schwierige Zeiten zu überwinden und bereitet sie auf die Zukunft vor.</a:t>
            </a:r>
          </a:p>
          <a:p>
            <a:pPr algn="l">
              <a:lnSpc>
                <a:spcPts val="2240"/>
              </a:lnSpc>
            </a:pPr>
            <a:endParaRPr lang="en-US" sz="2200" dirty="0">
              <a:solidFill>
                <a:srgbClr val="444444"/>
              </a:solidFill>
            </a:endParaRPr>
          </a:p>
          <a:p>
            <a:pPr algn="l">
              <a:lnSpc>
                <a:spcPts val="2240"/>
              </a:lnSpc>
            </a:pPr>
            <a:endParaRPr lang="en-US" sz="2200" b="0" i="0" dirty="0">
              <a:solidFill>
                <a:srgbClr val="444444"/>
              </a:solidFill>
              <a:effectLst/>
            </a:endParaRPr>
          </a:p>
        </p:txBody>
      </p:sp>
      <p:sp>
        <p:nvSpPr>
          <p:cNvPr id="8" name="Rectangle 7">
            <a:extLst>
              <a:ext uri="{FF2B5EF4-FFF2-40B4-BE49-F238E27FC236}">
                <a16:creationId xmlns:a16="http://schemas.microsoft.com/office/drawing/2014/main" id="{38EB2C2C-EC2B-99DA-B1FC-25CF62B7450F}"/>
              </a:ext>
            </a:extLst>
          </p:cNvPr>
          <p:cNvSpPr/>
          <p:nvPr/>
        </p:nvSpPr>
        <p:spPr>
          <a:xfrm>
            <a:off x="676972" y="118209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 name="TextBox 8">
            <a:extLst>
              <a:ext uri="{FF2B5EF4-FFF2-40B4-BE49-F238E27FC236}">
                <a16:creationId xmlns:a16="http://schemas.microsoft.com/office/drawing/2014/main" id="{7697028E-9B70-EFAE-BB10-4AFAB210D6ED}"/>
              </a:ext>
            </a:extLst>
          </p:cNvPr>
          <p:cNvSpPr txBox="1"/>
          <p:nvPr/>
        </p:nvSpPr>
        <p:spPr>
          <a:xfrm>
            <a:off x="5554134" y="6389235"/>
            <a:ext cx="7301118" cy="276999"/>
          </a:xfrm>
          <a:prstGeom prst="rect">
            <a:avLst/>
          </a:prstGeom>
          <a:noFill/>
        </p:spPr>
        <p:txBody>
          <a:bodyPr wrap="square" rtlCol="0">
            <a:spAutoFit/>
          </a:bodyPr>
          <a:lstStyle/>
          <a:p>
            <a:r>
              <a:rPr lang="en-US" sz="1200" b="1" dirty="0">
                <a:solidFill>
                  <a:srgbClr val="595959"/>
                </a:solidFill>
              </a:rPr>
              <a:t>Quelle: F24, 2021:  </a:t>
            </a:r>
            <a:r>
              <a:rPr lang="en-US" sz="1200" dirty="0">
                <a:solidFill>
                  <a:srgbClr val="595959"/>
                </a:solidFill>
                <a:hlinkClick r:id="rId2">
                  <a:extLst>
                    <a:ext uri="{A12FA001-AC4F-418D-AE19-62706E023703}">
                      <ahyp:hlinkClr xmlns:ahyp="http://schemas.microsoft.com/office/drawing/2018/hyperlinkcolor" val="tx"/>
                    </a:ext>
                  </a:extLst>
                </a:hlinkClick>
              </a:rPr>
              <a:t>https://f24.com/en/the-importance-of-teamwork-during-an-emergency-or-crisis/ </a:t>
            </a:r>
          </a:p>
        </p:txBody>
      </p:sp>
    </p:spTree>
    <p:extLst>
      <p:ext uri="{BB962C8B-B14F-4D97-AF65-F5344CB8AC3E}">
        <p14:creationId xmlns:p14="http://schemas.microsoft.com/office/powerpoint/2010/main" val="2162947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0"/>
            <a:ext cx="4572956"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407358" cy="21140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7 Dinge, die </a:t>
            </a:r>
            <a:r>
              <a:rPr lang="en-US" dirty="0" err="1">
                <a:solidFill>
                  <a:schemeClr val="bg1"/>
                </a:solidFill>
              </a:rPr>
              <a:t>Führungskräfte</a:t>
            </a:r>
            <a:r>
              <a:rPr lang="en-US" dirty="0">
                <a:solidFill>
                  <a:schemeClr val="bg1"/>
                </a:solidFill>
              </a:rPr>
              <a:t> in Krisenzeiten tun</a:t>
            </a:r>
          </a:p>
        </p:txBody>
      </p:sp>
      <p:pic>
        <p:nvPicPr>
          <p:cNvPr id="19" name="Picture 18" descr="Icon&#10;&#10;Description automatically generated">
            <a:extLst>
              <a:ext uri="{FF2B5EF4-FFF2-40B4-BE49-F238E27FC236}">
                <a16:creationId xmlns:a16="http://schemas.microsoft.com/office/drawing/2014/main" id="{421A2BCB-3233-A9FD-4DFD-0176213A6125}"/>
              </a:ext>
            </a:extLst>
          </p:cNvPr>
          <p:cNvPicPr/>
          <p:nvPr/>
        </p:nvPicPr>
        <p:blipFill rotWithShape="1">
          <a:blip r:embed="rId3" cstate="screen">
            <a:extLst>
              <a:ext uri="{28A0092B-C50C-407E-A947-70E740481C1C}">
                <a14:useLocalDpi xmlns:a14="http://schemas.microsoft.com/office/drawing/2010/main"/>
              </a:ext>
            </a:extLst>
          </a:blip>
          <a:srcRect l="4723" t="-17878" r="23712" b="40521"/>
          <a:stretch/>
        </p:blipFill>
        <p:spPr>
          <a:xfrm>
            <a:off x="287307" y="2651797"/>
            <a:ext cx="4250484" cy="4220217"/>
          </a:xfrm>
          <a:prstGeom prst="rect">
            <a:avLst/>
          </a:prstGeom>
        </p:spPr>
      </p:pic>
      <p:sp>
        <p:nvSpPr>
          <p:cNvPr id="2" name="Rectangle 1">
            <a:extLst>
              <a:ext uri="{FF2B5EF4-FFF2-40B4-BE49-F238E27FC236}">
                <a16:creationId xmlns:a16="http://schemas.microsoft.com/office/drawing/2014/main" id="{67D77CEC-A6B5-80B9-806C-9686FBF34ED7}"/>
              </a:ext>
            </a:extLst>
          </p:cNvPr>
          <p:cNvSpPr/>
          <p:nvPr/>
        </p:nvSpPr>
        <p:spPr>
          <a:xfrm>
            <a:off x="533968" y="26037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4773184" y="6558603"/>
            <a:ext cx="7724794" cy="352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100" dirty="0">
                <a:solidFill>
                  <a:srgbClr val="595959"/>
                </a:solidFill>
              </a:rPr>
              <a:t>Quelle: Training Industry: </a:t>
            </a:r>
            <a:r>
              <a:rPr lang="en-US" sz="1100" dirty="0">
                <a:solidFill>
                  <a:srgbClr val="595959"/>
                </a:solidFill>
                <a:hlinkClick r:id="rId4">
                  <a:extLst>
                    <a:ext uri="{A12FA001-AC4F-418D-AE19-62706E023703}">
                      <ahyp:hlinkClr xmlns:ahyp="http://schemas.microsoft.com/office/drawing/2018/hyperlinkcolor" val="tx"/>
                    </a:ext>
                  </a:extLst>
                </a:hlinkClick>
              </a:rPr>
              <a:t>https://trainingindustry.com/blog/leadership/7-things-the-best-leaders-do-in-times-of-crisis/</a:t>
            </a:r>
            <a:endParaRPr lang="en-US" sz="1100" dirty="0">
              <a:solidFill>
                <a:srgbClr val="595959"/>
              </a:solidFill>
            </a:endParaRPr>
          </a:p>
          <a:p>
            <a:pPr marL="14288" indent="-14288"/>
            <a:endParaRPr lang="en-US" sz="1100" dirty="0">
              <a:solidFill>
                <a:srgbClr val="595959"/>
              </a:solidFill>
            </a:endParaRPr>
          </a:p>
        </p:txBody>
      </p:sp>
      <p:grpSp>
        <p:nvGrpSpPr>
          <p:cNvPr id="20" name="Group 19">
            <a:extLst>
              <a:ext uri="{FF2B5EF4-FFF2-40B4-BE49-F238E27FC236}">
                <a16:creationId xmlns:a16="http://schemas.microsoft.com/office/drawing/2014/main" id="{97FB74A6-9C06-D10B-0832-74CEF3AE7848}"/>
              </a:ext>
            </a:extLst>
          </p:cNvPr>
          <p:cNvGrpSpPr/>
          <p:nvPr/>
        </p:nvGrpSpPr>
        <p:grpSpPr>
          <a:xfrm>
            <a:off x="4572957" y="525963"/>
            <a:ext cx="7983595" cy="5806071"/>
            <a:chOff x="3864504" y="430173"/>
            <a:chExt cx="7983595" cy="5806071"/>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793368"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788477"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078873"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596675"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09131"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10488"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20781"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64504"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896863"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383497"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31591"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57393"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49215"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05221"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321BF6F3-8A9C-898A-8A52-50B1306BB7FA}"/>
                </a:ext>
              </a:extLst>
            </p:cNvPr>
            <p:cNvGrpSpPr/>
            <p:nvPr/>
          </p:nvGrpSpPr>
          <p:grpSpPr>
            <a:xfrm>
              <a:off x="5078873"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5" y="930435"/>
                <a:ext cx="4468769"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err="1">
                    <a:solidFill>
                      <a:schemeClr val="bg1"/>
                    </a:solidFill>
                    <a:ea typeface="Lato Light" panose="020F0502020204030203" pitchFamily="34" charset="0"/>
                    <a:cs typeface="Poppins" pitchFamily="2" charset="77"/>
                  </a:rPr>
                  <a:t>Klare</a:t>
                </a:r>
                <a:r>
                  <a:rPr lang="en-GB" sz="2000" dirty="0">
                    <a:solidFill>
                      <a:schemeClr val="bg1"/>
                    </a:solidFill>
                    <a:ea typeface="Lato Light" panose="020F0502020204030203" pitchFamily="34" charset="0"/>
                    <a:cs typeface="Poppins" pitchFamily="2" charset="77"/>
                  </a:rPr>
                  <a:t> </a:t>
                </a:r>
                <a:r>
                  <a:rPr lang="en-GB" sz="2000" dirty="0" err="1">
                    <a:solidFill>
                      <a:schemeClr val="bg1"/>
                    </a:solidFill>
                    <a:ea typeface="Lato Light" panose="020F0502020204030203" pitchFamily="34" charset="0"/>
                    <a:cs typeface="Poppins" pitchFamily="2" charset="77"/>
                  </a:rPr>
                  <a:t>Richtung</a:t>
                </a:r>
                <a:r>
                  <a:rPr lang="en-GB" sz="2000" dirty="0">
                    <a:solidFill>
                      <a:schemeClr val="bg1"/>
                    </a:solidFill>
                    <a:ea typeface="Lato Light" panose="020F0502020204030203" pitchFamily="34" charset="0"/>
                    <a:cs typeface="Poppins" pitchFamily="2" charset="77"/>
                  </a:rPr>
                  <a:t> </a:t>
                </a:r>
                <a:r>
                  <a:rPr lang="en-GB" sz="2000" dirty="0" err="1">
                    <a:solidFill>
                      <a:schemeClr val="bg1"/>
                    </a:solidFill>
                    <a:ea typeface="Lato Light" panose="020F0502020204030203" pitchFamily="34" charset="0"/>
                    <a:cs typeface="Poppins" pitchFamily="2" charset="77"/>
                  </a:rPr>
                  <a:t>vorgeben</a:t>
                </a:r>
                <a:endParaRPr lang="en-GB" sz="2000" dirty="0">
                  <a:solidFill>
                    <a:schemeClr val="bg1"/>
                  </a:solidFill>
                  <a:ea typeface="Lato Light" panose="020F0502020204030203" pitchFamily="34" charset="0"/>
                  <a:cs typeface="Poppins" pitchFamily="2" charset="77"/>
                </a:endParaRP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8" name="Group 7">
              <a:extLst>
                <a:ext uri="{FF2B5EF4-FFF2-40B4-BE49-F238E27FC236}">
                  <a16:creationId xmlns:a16="http://schemas.microsoft.com/office/drawing/2014/main" id="{12F5E59B-85E2-6F54-A0B5-A94A7551CED1}"/>
                </a:ext>
              </a:extLst>
            </p:cNvPr>
            <p:cNvGrpSpPr/>
            <p:nvPr/>
          </p:nvGrpSpPr>
          <p:grpSpPr>
            <a:xfrm>
              <a:off x="5860555"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Fokus auf Menschen</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284353"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err="1">
                    <a:solidFill>
                      <a:schemeClr val="bg1"/>
                    </a:solidFill>
                    <a:ea typeface="Lato Light" panose="020F0502020204030203" pitchFamily="34" charset="0"/>
                    <a:cs typeface="Poppins" pitchFamily="2" charset="77"/>
                  </a:rPr>
                  <a:t>Mentor:in</a:t>
                </a:r>
                <a:r>
                  <a:rPr lang="en-GB" sz="2000" dirty="0">
                    <a:solidFill>
                      <a:schemeClr val="bg1"/>
                    </a:solidFill>
                    <a:ea typeface="Lato Light" panose="020F0502020204030203" pitchFamily="34" charset="0"/>
                    <a:cs typeface="Poppins" pitchFamily="2" charset="77"/>
                  </a:rPr>
                  <a:t> finden</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694757"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1061"/>
                <a:ext cx="4391527"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Transparent sein</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60555"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1062"/>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Sorge für ihr Team</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284353" y="3826005"/>
              <a:ext cx="4510898" cy="712320"/>
              <a:chOff x="1416598" y="919839"/>
              <a:chExt cx="4510898"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131062"/>
                <a:ext cx="3749083"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Selbstführung entwickeln</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078873" y="5523924"/>
              <a:ext cx="4721769" cy="712320"/>
              <a:chOff x="1416598" y="919839"/>
              <a:chExt cx="4721769"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65411" y="930435"/>
                <a:ext cx="4572956"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201916" y="1054282"/>
                <a:ext cx="3720554" cy="564001"/>
              </a:xfrm>
              <a:prstGeom prst="rect">
                <a:avLst/>
              </a:prstGeom>
              <a:noFill/>
            </p:spPr>
            <p:txBody>
              <a:bodyPr wrap="square" numCol="1" rtlCol="0" anchor="ctr">
                <a:spAutoFit/>
              </a:bodyPr>
              <a:lstStyle/>
              <a:p>
                <a:pPr>
                  <a:lnSpc>
                    <a:spcPts val="1800"/>
                  </a:lnSpc>
                  <a:defRPr/>
                </a:pPr>
                <a:r>
                  <a:rPr lang="en-GB" sz="2000" dirty="0" err="1">
                    <a:solidFill>
                      <a:schemeClr val="bg1"/>
                    </a:solidFill>
                    <a:ea typeface="Lato Light" panose="020F0502020204030203" pitchFamily="34" charset="0"/>
                    <a:cs typeface="Poppins" pitchFamily="2" charset="77"/>
                  </a:rPr>
                  <a:t>Lernen</a:t>
                </a:r>
                <a:r>
                  <a:rPr lang="en-GB" sz="2000" dirty="0">
                    <a:solidFill>
                      <a:schemeClr val="bg1"/>
                    </a:solidFill>
                    <a:ea typeface="Lato Light" panose="020F0502020204030203" pitchFamily="34" charset="0"/>
                    <a:cs typeface="Poppins" pitchFamily="2" charset="77"/>
                  </a:rPr>
                  <a:t>, eine echte Führungskraft zu sein</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32" name="Group 231">
              <a:extLst>
                <a:ext uri="{FF2B5EF4-FFF2-40B4-BE49-F238E27FC236}">
                  <a16:creationId xmlns:a16="http://schemas.microsoft.com/office/drawing/2014/main" id="{71F51CB9-58ED-46B8-5031-77628761E5C2}"/>
                </a:ext>
              </a:extLst>
            </p:cNvPr>
            <p:cNvGrpSpPr/>
            <p:nvPr/>
          </p:nvGrpSpPr>
          <p:grpSpPr>
            <a:xfrm>
              <a:off x="5678785"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63046"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6078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FA80132-881C-356D-36E8-1F59F8BAD904}"/>
              </a:ext>
            </a:extLst>
          </p:cNvPr>
          <p:cNvSpPr txBox="1">
            <a:spLocks/>
          </p:cNvSpPr>
          <p:nvPr/>
        </p:nvSpPr>
        <p:spPr>
          <a:xfrm>
            <a:off x="2149153" y="2890684"/>
            <a:ext cx="4605607" cy="3833009"/>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Welche Interessengruppen sind in meinem Unternehmen wichtig?</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Was sind die ersten Warnzeichen einer Stakeholder-Krise?</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Wie kann ich das Ausmaß der Stakeholder-Krise bestimmen? </a:t>
            </a:r>
          </a:p>
          <a:p>
            <a:pPr marL="320675" indent="-320675">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Wie kann ich als KMU eine Stakeholder-Krise überwinden?</a:t>
            </a:r>
          </a:p>
        </p:txBody>
      </p:sp>
      <p:sp>
        <p:nvSpPr>
          <p:cNvPr id="6" name="Text Placeholder 5">
            <a:extLst>
              <a:ext uri="{FF2B5EF4-FFF2-40B4-BE49-F238E27FC236}">
                <a16:creationId xmlns:a16="http://schemas.microsoft.com/office/drawing/2014/main" id="{61028DA7-B03A-BF78-FC09-7EF96BC242E3}"/>
              </a:ext>
            </a:extLst>
          </p:cNvPr>
          <p:cNvSpPr>
            <a:spLocks noGrp="1"/>
          </p:cNvSpPr>
          <p:nvPr>
            <p:ph type="body" sz="quarter" idx="17"/>
          </p:nvPr>
        </p:nvSpPr>
        <p:spPr/>
        <p:txBody>
          <a:bodyPr/>
          <a:lstStyle/>
          <a:p>
            <a:r>
              <a:rPr lang="en-US" dirty="0"/>
              <a:t>02</a:t>
            </a:r>
          </a:p>
        </p:txBody>
      </p:sp>
      <p:sp>
        <p:nvSpPr>
          <p:cNvPr id="8" name="Text Placeholder 7">
            <a:extLst>
              <a:ext uri="{FF2B5EF4-FFF2-40B4-BE49-F238E27FC236}">
                <a16:creationId xmlns:a16="http://schemas.microsoft.com/office/drawing/2014/main" id="{BA7F7843-4251-1B20-625B-BF033A489F68}"/>
              </a:ext>
            </a:extLst>
          </p:cNvPr>
          <p:cNvSpPr>
            <a:spLocks noGrp="1"/>
          </p:cNvSpPr>
          <p:nvPr>
            <p:ph type="body" sz="quarter" idx="16"/>
          </p:nvPr>
        </p:nvSpPr>
        <p:spPr>
          <a:xfrm>
            <a:off x="2149154" y="1379071"/>
            <a:ext cx="4235894" cy="1511613"/>
          </a:xfrm>
        </p:spPr>
        <p:txBody>
          <a:bodyPr>
            <a:normAutofit fontScale="850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Management von </a:t>
            </a:r>
            <a:r>
              <a:rPr lang="en-US" dirty="0" err="1">
                <a:latin typeface="Calibri" panose="020F0502020204030204" pitchFamily="34" charset="0"/>
                <a:ea typeface="Calibri" panose="020F0502020204030204" pitchFamily="34" charset="0"/>
                <a:cs typeface="Calibri" panose="020F0502020204030204" pitchFamily="34" charset="0"/>
              </a:rPr>
              <a:t>Interessengruppen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85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3400" dirty="0">
                <a:solidFill>
                  <a:schemeClr val="bg1"/>
                </a:solidFill>
              </a:rPr>
              <a:t>3   </a:t>
            </a:r>
            <a:r>
              <a:rPr lang="en-US" sz="3400" dirty="0" err="1">
                <a:solidFill>
                  <a:schemeClr val="bg1"/>
                </a:solidFill>
              </a:rPr>
              <a:t>Identifizierung</a:t>
            </a:r>
            <a:r>
              <a:rPr lang="en-US" sz="3400" dirty="0">
                <a:solidFill>
                  <a:schemeClr val="bg1"/>
                </a:solidFill>
              </a:rPr>
              <a:t> wichtiger </a:t>
            </a:r>
            <a:r>
              <a:rPr lang="en-US" sz="3400" dirty="0" err="1">
                <a:solidFill>
                  <a:schemeClr val="bg1"/>
                </a:solidFill>
              </a:rPr>
              <a:t>Interessengruppen</a:t>
            </a:r>
            <a:r>
              <a:rPr lang="en-US" sz="3400" dirty="0">
                <a:solidFill>
                  <a:schemeClr val="bg1"/>
                </a:solidFill>
              </a:rPr>
              <a:t> und</a:t>
            </a:r>
          </a:p>
          <a:p>
            <a:pPr>
              <a:tabLst>
                <a:tab pos="1239838" algn="l"/>
              </a:tabLst>
            </a:pPr>
            <a:r>
              <a:rPr lang="en-US" sz="3400" dirty="0">
                <a:solidFill>
                  <a:schemeClr val="bg1"/>
                </a:solidFill>
              </a:rPr>
              <a:t>     </a:t>
            </a:r>
            <a:r>
              <a:rPr lang="en-US" sz="3400" dirty="0" err="1">
                <a:solidFill>
                  <a:schemeClr val="bg1"/>
                </a:solidFill>
              </a:rPr>
              <a:t>Beziehungsmanagement</a:t>
            </a:r>
            <a:r>
              <a:rPr lang="en-US" sz="3400" dirty="0">
                <a:solidFill>
                  <a:schemeClr val="bg1"/>
                </a:solidFill>
              </a:rPr>
              <a: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236333"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342353" y="1902892"/>
            <a:ext cx="3758144" cy="3877135"/>
          </a:xfrm>
        </p:spPr>
        <p:txBody>
          <a:bodyPr>
            <a:normAutofit fontScale="25000" lnSpcReduction="20000"/>
          </a:bodyPr>
          <a:lstStyle/>
          <a:p>
            <a:pPr marL="12700" indent="-12700">
              <a:lnSpc>
                <a:spcPct val="120000"/>
              </a:lnSpc>
            </a:pPr>
            <a:r>
              <a:rPr lang="en-GB" sz="6200" dirty="0">
                <a:latin typeface="Calibri" panose="020F0502020204030204" pitchFamily="34" charset="0"/>
                <a:ea typeface="Lato Light" panose="020F0502020204030203" pitchFamily="34" charset="0"/>
                <a:cs typeface="Calibri" panose="020F0502020204030204" pitchFamily="34" charset="0"/>
              </a:rPr>
              <a:t>Das Stakeholder-Management dient dazu, die Bedürfnisse und Interessen Ihrer wichtigsten Interessengruppen zu identifizieren, um Gefahren abzuwenden und Risiken zu minimieren. Durch das Stakeholder-Management sollen positive Einflüsse gestärkt und negative minimiert werden. </a:t>
            </a:r>
          </a:p>
          <a:p>
            <a:pPr marL="12700" indent="-12700">
              <a:lnSpc>
                <a:spcPct val="120000"/>
              </a:lnSpc>
            </a:pPr>
            <a:r>
              <a:rPr lang="en-GB" sz="6200" b="1" dirty="0">
                <a:latin typeface="Calibri" panose="020F0502020204030204" pitchFamily="34" charset="0"/>
                <a:ea typeface="Lato Light" panose="020F0502020204030203" pitchFamily="34" charset="0"/>
                <a:cs typeface="Calibri" panose="020F0502020204030204" pitchFamily="34" charset="0"/>
              </a:rPr>
              <a:t>Das Stakeholder-Management ist keine einmalige Analyse, sondern muss systematisch und kontinuierlich durchgeführt werden. Dieser Scan </a:t>
            </a:r>
            <a:r>
              <a:rPr lang="en-GB" sz="6200" b="1" dirty="0" err="1">
                <a:latin typeface="Calibri" panose="020F0502020204030204" pitchFamily="34" charset="0"/>
                <a:ea typeface="Lato Light" panose="020F0502020204030203" pitchFamily="34" charset="0"/>
                <a:cs typeface="Calibri" panose="020F0502020204030204" pitchFamily="34" charset="0"/>
              </a:rPr>
              <a:t>ist</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nötig</a:t>
            </a:r>
            <a:r>
              <a:rPr lang="en-GB" sz="6200" b="1" dirty="0">
                <a:latin typeface="Calibri" panose="020F0502020204030204" pitchFamily="34" charset="0"/>
                <a:ea typeface="Lato Light" panose="020F0502020204030203" pitchFamily="34" charset="0"/>
                <a:cs typeface="Calibri" panose="020F0502020204030204" pitchFamily="34" charset="0"/>
              </a:rPr>
              <a:t>, um </a:t>
            </a:r>
            <a:r>
              <a:rPr lang="en-GB" sz="6200" b="1" dirty="0" err="1">
                <a:latin typeface="Calibri" panose="020F0502020204030204" pitchFamily="34" charset="0"/>
                <a:ea typeface="Lato Light" panose="020F0502020204030203" pitchFamily="34" charset="0"/>
                <a:cs typeface="Calibri" panose="020F0502020204030204" pitchFamily="34" charset="0"/>
              </a:rPr>
              <a:t>zu</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ermitteln</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wer</a:t>
            </a:r>
            <a:r>
              <a:rPr lang="en-GB" sz="6200" b="1" dirty="0">
                <a:latin typeface="Calibri" panose="020F0502020204030204" pitchFamily="34" charset="0"/>
                <a:ea typeface="Lato Light" panose="020F0502020204030203" pitchFamily="34" charset="0"/>
                <a:cs typeface="Calibri" panose="020F0502020204030204" pitchFamily="34" charset="0"/>
              </a:rPr>
              <a:t> in </a:t>
            </a:r>
            <a:r>
              <a:rPr lang="en-GB" sz="6200" b="1" dirty="0" err="1">
                <a:latin typeface="Calibri" panose="020F0502020204030204" pitchFamily="34" charset="0"/>
                <a:ea typeface="Lato Light" panose="020F0502020204030203" pitchFamily="34" charset="0"/>
                <a:cs typeface="Calibri" panose="020F0502020204030204" pitchFamily="34" charset="0"/>
              </a:rPr>
              <a:t>welche</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Prozesse</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einbezogen</a:t>
            </a:r>
            <a:r>
              <a:rPr lang="en-GB" sz="6200" b="1" dirty="0">
                <a:latin typeface="Calibri" panose="020F0502020204030204" pitchFamily="34" charset="0"/>
                <a:ea typeface="Lato Light" panose="020F0502020204030203" pitchFamily="34" charset="0"/>
                <a:cs typeface="Calibri" panose="020F0502020204030204" pitchFamily="34" charset="0"/>
              </a:rPr>
              <a:t> werden muss.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423880"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838161"/>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Medien-organisationen</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Soziale Medien</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Medien</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106337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Universitäten</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Forschungs</a:t>
            </a:r>
            <a:r>
              <a:rPr lang="en-GB" sz="1600" dirty="0">
                <a:solidFill>
                  <a:srgbClr val="595959"/>
                </a:solidFill>
                <a:latin typeface="+mn-lt"/>
                <a:ea typeface="Lato Light" panose="020F0502020204030203" pitchFamily="34" charset="0"/>
                <a:cs typeface="Mukta ExtraLight" panose="020B0000000000000000" pitchFamily="34" charset="77"/>
              </a:rPr>
              <a:t>-institute</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Branchen-Expert:innen</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Wissenschaft</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Regierung &amp; Gemeinden</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Andere Behörden</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Politik</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179246" y="2511386"/>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Anwohner:innen</a:t>
            </a:r>
            <a:r>
              <a:rPr lang="en-GB" sz="1600" dirty="0">
                <a:solidFill>
                  <a:srgbClr val="595959"/>
                </a:solidFill>
                <a:latin typeface="+mn-lt"/>
                <a:ea typeface="Lato Light" panose="020F0502020204030203" pitchFamily="34" charset="0"/>
                <a:cs typeface="Mukta ExtraLight" panose="020B0000000000000000" pitchFamily="34" charset="77"/>
              </a:rPr>
              <a:t>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Kulturelle Einrichtungen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Verbände</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Lobbygruppen</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22362" y="2171426"/>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Gesellschaft</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4958135" y="3928545"/>
            <a:ext cx="2069308" cy="8581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Wettbewerber:innen</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Anbieter:innen</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Anbieter:innen</a:t>
            </a:r>
            <a:r>
              <a:rPr lang="en-GB" sz="1600" dirty="0">
                <a:solidFill>
                  <a:srgbClr val="595959"/>
                </a:solidFill>
                <a:latin typeface="+mn-lt"/>
                <a:ea typeface="Lato Light" panose="020F0502020204030203" pitchFamily="34" charset="0"/>
                <a:cs typeface="Mukta ExtraLight" panose="020B0000000000000000" pitchFamily="34" charset="77"/>
              </a:rPr>
              <a:t> von Dienstleistungen</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069221" y="3642234"/>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Industrie</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84099" y="5135531"/>
            <a:ext cx="2397462" cy="6530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Unternehmen</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Banken</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Andere</a:t>
            </a:r>
            <a:r>
              <a:rPr lang="en-GB" sz="1600" dirty="0">
                <a:solidFill>
                  <a:srgbClr val="595959"/>
                </a:solidFill>
                <a:latin typeface="+mn-lt"/>
                <a:ea typeface="Lato Light" panose="020F0502020204030203" pitchFamily="34" charset="0"/>
                <a:cs typeface="Mukta ExtraLight" panose="020B0000000000000000" pitchFamily="34" charset="77"/>
              </a:rPr>
              <a:t> </a:t>
            </a:r>
            <a:r>
              <a:rPr lang="en-GB" sz="1600" dirty="0" err="1">
                <a:solidFill>
                  <a:srgbClr val="595959"/>
                </a:solidFill>
                <a:latin typeface="+mn-lt"/>
                <a:ea typeface="Lato Light" panose="020F0502020204030203" pitchFamily="34" charset="0"/>
                <a:cs typeface="Mukta ExtraLight" panose="020B0000000000000000" pitchFamily="34" charset="77"/>
              </a:rPr>
              <a:t>Geldgeber:innen</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23" name="TextBox 122">
            <a:extLst>
              <a:ext uri="{FF2B5EF4-FFF2-40B4-BE49-F238E27FC236}">
                <a16:creationId xmlns:a16="http://schemas.microsoft.com/office/drawing/2014/main" id="{97B799D6-AA59-5876-5374-F3D64129E4B7}"/>
              </a:ext>
            </a:extLst>
          </p:cNvPr>
          <p:cNvSpPr txBox="1"/>
          <p:nvPr/>
        </p:nvSpPr>
        <p:spPr>
          <a:xfrm>
            <a:off x="5505248" y="4835059"/>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6" name="Shape 27">
            <a:extLst>
              <a:ext uri="{FF2B5EF4-FFF2-40B4-BE49-F238E27FC236}">
                <a16:creationId xmlns:a16="http://schemas.microsoft.com/office/drawing/2014/main" id="{6DD2D7E0-E4C1-F352-B42A-C1005B25F0D9}"/>
              </a:ext>
            </a:extLst>
          </p:cNvPr>
          <p:cNvSpPr/>
          <p:nvPr/>
        </p:nvSpPr>
        <p:spPr>
          <a:xfrm flipH="1">
            <a:off x="8560657" y="4076392"/>
            <a:ext cx="165570" cy="16321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8768567" y="5844037"/>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Direkt / Indirekt</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Betriebsrat</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Arbeitseinheiten</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8871650" y="5544296"/>
            <a:ext cx="1234377" cy="338554"/>
          </a:xfrm>
          <a:prstGeom prst="rect">
            <a:avLst/>
          </a:prstGeom>
          <a:noFill/>
        </p:spPr>
        <p:txBody>
          <a:bodyPr wrap="none" rtlCol="0" anchor="t" anchorCtr="0">
            <a:spAutoFit/>
          </a:bodyPr>
          <a:lstStyle/>
          <a:p>
            <a:pPr algn="r"/>
            <a:r>
              <a:rPr lang="en-GB" sz="1600" b="1" dirty="0" err="1">
                <a:solidFill>
                  <a:srgbClr val="F16924"/>
                </a:solidFill>
                <a:ea typeface="League Spartan" charset="0"/>
                <a:cs typeface="Poppins" pitchFamily="2" charset="77"/>
              </a:rPr>
              <a:t>Beschäftigte</a:t>
            </a:r>
            <a:endParaRPr lang="en-GB" sz="1600" b="1" dirty="0">
              <a:solidFill>
                <a:srgbClr val="F16924"/>
              </a:solidFill>
              <a:ea typeface="League Spartan" charset="0"/>
              <a:cs typeface="Poppins" pitchFamily="2" charset="77"/>
            </a:endParaRPr>
          </a:p>
        </p:txBody>
      </p:sp>
      <p:sp>
        <p:nvSpPr>
          <p:cNvPr id="2" name="Sechseck 1">
            <a:extLst>
              <a:ext uri="{FF2B5EF4-FFF2-40B4-BE49-F238E27FC236}">
                <a16:creationId xmlns:a16="http://schemas.microsoft.com/office/drawing/2014/main" id="{DB305A9D-E3F3-9E13-C825-07E495BD2B38}"/>
              </a:ext>
            </a:extLst>
          </p:cNvPr>
          <p:cNvSpPr/>
          <p:nvPr/>
        </p:nvSpPr>
        <p:spPr>
          <a:xfrm rot="5400000" flipH="1" flipV="1">
            <a:off x="8071861" y="3096504"/>
            <a:ext cx="989830" cy="1125140"/>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Box 29">
            <a:extLst>
              <a:ext uri="{FF2B5EF4-FFF2-40B4-BE49-F238E27FC236}">
                <a16:creationId xmlns:a16="http://schemas.microsoft.com/office/drawing/2014/main" id="{283FCEDC-A23D-9622-5C19-22A964129890}"/>
              </a:ext>
            </a:extLst>
          </p:cNvPr>
          <p:cNvSpPr txBox="1"/>
          <p:nvPr/>
        </p:nvSpPr>
        <p:spPr>
          <a:xfrm>
            <a:off x="7986342" y="3445572"/>
            <a:ext cx="1178912" cy="338554"/>
          </a:xfrm>
          <a:prstGeom prst="rect">
            <a:avLst/>
          </a:prstGeom>
          <a:noFill/>
        </p:spPr>
        <p:txBody>
          <a:bodyPr wrap="none" rtlCol="0" anchor="t" anchorCtr="0">
            <a:spAutoFit/>
          </a:bodyPr>
          <a:lstStyle/>
          <a:p>
            <a:r>
              <a:rPr lang="en-GB" sz="1600" b="1" dirty="0" err="1">
                <a:solidFill>
                  <a:schemeClr val="bg1"/>
                </a:solidFill>
                <a:latin typeface="+mj-lt"/>
                <a:ea typeface="League Spartan" charset="0"/>
                <a:cs typeface="Poppins" pitchFamily="2" charset="77"/>
              </a:rPr>
              <a:t>Beschäftigte</a:t>
            </a:r>
            <a:endParaRPr lang="en-GB" sz="1600" b="1"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246539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r>
              <a:rPr lang="en-GB" dirty="0"/>
              <a:t>Stakeholder-Krise</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3780189"/>
          </a:xfrm>
        </p:spPr>
        <p:txBody>
          <a:bodyPr numCol="2" spcCol="252000">
            <a:normAutofit fontScale="85000" lnSpcReduction="10000"/>
          </a:bodyPr>
          <a:lstStyle/>
          <a:p>
            <a:pPr marL="0" indent="0" algn="just">
              <a:buClr>
                <a:srgbClr val="EDA13E"/>
              </a:buClr>
            </a:pPr>
            <a:r>
              <a:rPr lang="en-US" dirty="0"/>
              <a:t>Wenn sich die Stakeholder-Krise negativ auf die Unternehmensentwicklung auswirkt, kann sie nur überwunden werden, wenn es dem Management oder den Aufsichtsgremien gelingt, eine gemeinsame Basis für eine vertrauensvolle Zusammenarbeit mit allen wichtigen Interessengruppen zu finden.</a:t>
            </a:r>
          </a:p>
          <a:p>
            <a:pPr marL="0" indent="0" algn="just">
              <a:buClr>
                <a:srgbClr val="EDA13E"/>
              </a:buClr>
            </a:pPr>
            <a:endParaRPr lang="en-US" dirty="0"/>
          </a:p>
          <a:p>
            <a:pPr marL="0" indent="0" algn="just">
              <a:buClr>
                <a:srgbClr val="EDA13E"/>
              </a:buClr>
            </a:pPr>
            <a:r>
              <a:rPr lang="en-US" dirty="0"/>
              <a:t>Der Erfolg des Krisenmanagements hängt weitgehend davon ab, wie schnell und präzise das Unternehmen mit </a:t>
            </a:r>
            <a:r>
              <a:rPr lang="en-US" dirty="0" err="1"/>
              <a:t>seinen</a:t>
            </a:r>
            <a:r>
              <a:rPr lang="en-US" dirty="0"/>
              <a:t> </a:t>
            </a:r>
            <a:r>
              <a:rPr lang="en-US" dirty="0" err="1"/>
              <a:t>Stakeholder:innen</a:t>
            </a:r>
            <a:r>
              <a:rPr lang="en-US" dirty="0"/>
              <a:t> kommuniziert. </a:t>
            </a:r>
            <a:r>
              <a:rPr lang="en-US" dirty="0" err="1"/>
              <a:t>Indem</a:t>
            </a:r>
            <a:r>
              <a:rPr lang="en-US" dirty="0"/>
              <a:t> sie ihren Einfluss geltend machen, haben die Stakeholder den </a:t>
            </a:r>
            <a:r>
              <a:rPr lang="en-US" dirty="0" err="1"/>
              <a:t>Schlüssel</a:t>
            </a:r>
            <a:r>
              <a:rPr lang="en-US" dirty="0"/>
              <a:t> </a:t>
            </a:r>
            <a:r>
              <a:rPr lang="en-US" dirty="0" err="1"/>
              <a:t>zum</a:t>
            </a:r>
            <a:r>
              <a:rPr lang="en-US" dirty="0"/>
              <a:t> </a:t>
            </a:r>
            <a:r>
              <a:rPr lang="en-US" dirty="0" err="1"/>
              <a:t>Unternehmensumfeld</a:t>
            </a:r>
            <a:r>
              <a:rPr lang="en-US" dirty="0"/>
              <a:t>. Die </a:t>
            </a:r>
            <a:r>
              <a:rPr lang="en-US" dirty="0" err="1"/>
              <a:t>Stakeholder:innen</a:t>
            </a:r>
            <a:r>
              <a:rPr lang="en-US" dirty="0"/>
              <a:t> </a:t>
            </a:r>
            <a:r>
              <a:rPr lang="en-US" dirty="0" err="1"/>
              <a:t>haben</a:t>
            </a:r>
            <a:r>
              <a:rPr lang="en-US" dirty="0"/>
              <a:t> </a:t>
            </a:r>
            <a:r>
              <a:rPr lang="en-US" dirty="0" err="1"/>
              <a:t>jedoch</a:t>
            </a:r>
            <a:r>
              <a:rPr lang="en-US" dirty="0"/>
              <a:t> </a:t>
            </a:r>
            <a:r>
              <a:rPr lang="en-US" dirty="0" err="1"/>
              <a:t>ebenfalls</a:t>
            </a:r>
            <a:r>
              <a:rPr lang="en-US" dirty="0"/>
              <a:t> Interesse am </a:t>
            </a:r>
            <a:r>
              <a:rPr lang="en-US" dirty="0" err="1"/>
              <a:t>Ergebnis</a:t>
            </a:r>
            <a:r>
              <a:rPr lang="en-US" dirty="0"/>
              <a:t> </a:t>
            </a:r>
            <a:r>
              <a:rPr lang="en-US" dirty="0" err="1"/>
              <a:t>dieser</a:t>
            </a:r>
            <a:r>
              <a:rPr lang="en-US" dirty="0"/>
              <a:t> </a:t>
            </a:r>
            <a:r>
              <a:rPr lang="en-US" dirty="0" err="1"/>
              <a:t>Aktivität</a:t>
            </a:r>
            <a:r>
              <a:rPr lang="en-US" dirty="0"/>
              <a:t>.</a:t>
            </a:r>
          </a:p>
          <a:p>
            <a:pPr marL="0" indent="0" algn="just">
              <a:buClr>
                <a:srgbClr val="EDA13E"/>
              </a:buClr>
            </a:pPr>
            <a:endParaRPr lang="en-US" dirty="0"/>
          </a:p>
          <a:p>
            <a:pPr marL="0" indent="0" algn="just">
              <a:buClr>
                <a:srgbClr val="EDA13E"/>
              </a:buClr>
            </a:pPr>
            <a:r>
              <a:rPr lang="en-US" dirty="0"/>
              <a:t>Während einer Krise muss sich das Unternehmen aus der Perspektive der </a:t>
            </a:r>
            <a:r>
              <a:rPr lang="en-US" dirty="0" err="1"/>
              <a:t>Stakeholder:innen</a:t>
            </a:r>
            <a:r>
              <a:rPr lang="en-US" dirty="0"/>
              <a:t> betrachten, denn diese sind am meisten darüber besorgt, wie sich das Krisenereignis auf sie auswirken wird. Sie erwarten, </a:t>
            </a:r>
            <a:r>
              <a:rPr lang="en-US" dirty="0" err="1"/>
              <a:t>dass</a:t>
            </a:r>
            <a:r>
              <a:rPr lang="en-US" dirty="0"/>
              <a:t> </a:t>
            </a:r>
            <a:r>
              <a:rPr lang="en-US" dirty="0" err="1"/>
              <a:t>sich</a:t>
            </a:r>
            <a:r>
              <a:rPr lang="en-US" dirty="0"/>
              <a:t> das Unternehmen mit </a:t>
            </a:r>
            <a:r>
              <a:rPr lang="en-US" dirty="0" err="1"/>
              <a:t>ihnen</a:t>
            </a:r>
            <a:r>
              <a:rPr lang="en-US" dirty="0"/>
              <a:t> in </a:t>
            </a:r>
            <a:r>
              <a:rPr lang="en-US" dirty="0" err="1"/>
              <a:t>Verbindung</a:t>
            </a:r>
            <a:r>
              <a:rPr lang="en-US" dirty="0"/>
              <a:t> </a:t>
            </a:r>
            <a:r>
              <a:rPr lang="en-US" dirty="0" err="1"/>
              <a:t>setzt</a:t>
            </a:r>
            <a:r>
              <a:rPr lang="en-US" dirty="0"/>
              <a:t>. Daher ist es wichtig, möglichst proaktiv zu sein.</a:t>
            </a:r>
          </a:p>
          <a:p>
            <a:pPr marL="0" indent="0" algn="just">
              <a:buClr>
                <a:srgbClr val="EDA13E"/>
              </a:buClr>
            </a:pPr>
            <a:endParaRPr lang="en-US" dirty="0"/>
          </a:p>
        </p:txBody>
      </p:sp>
    </p:spTree>
    <p:extLst>
      <p:ext uri="{BB962C8B-B14F-4D97-AF65-F5344CB8AC3E}">
        <p14:creationId xmlns:p14="http://schemas.microsoft.com/office/powerpoint/2010/main" val="16269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r>
              <a:rPr lang="en-GB" dirty="0"/>
              <a:t>Stakeholder-Krise</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4288189"/>
          </a:xfrm>
        </p:spPr>
        <p:txBody>
          <a:bodyPr numCol="2" spcCol="252000">
            <a:normAutofit/>
          </a:bodyPr>
          <a:lstStyle/>
          <a:p>
            <a:pPr marL="342900" indent="-342900" algn="just">
              <a:spcBef>
                <a:spcPts val="600"/>
              </a:spcBef>
              <a:buClr>
                <a:srgbClr val="EDA13E"/>
              </a:buClr>
              <a:buFont typeface="Arial" panose="020B0604020202020204" pitchFamily="34" charset="0"/>
              <a:buChar char="•"/>
            </a:pPr>
            <a:r>
              <a:rPr lang="en-US" b="1" dirty="0">
                <a:solidFill>
                  <a:srgbClr val="F16924"/>
                </a:solidFill>
              </a:rPr>
              <a:t>Die </a:t>
            </a:r>
            <a:r>
              <a:rPr lang="en-US" b="1" dirty="0" err="1">
                <a:solidFill>
                  <a:srgbClr val="F16924"/>
                </a:solidFill>
              </a:rPr>
              <a:t>Beschäftigten</a:t>
            </a:r>
            <a:r>
              <a:rPr lang="en-US" b="1" dirty="0">
                <a:solidFill>
                  <a:srgbClr val="F16924"/>
                </a:solidFill>
              </a:rPr>
              <a:t> </a:t>
            </a:r>
            <a:r>
              <a:rPr lang="en-US" dirty="0"/>
              <a:t>wollen ihre Familien in Sicherheit wissen.</a:t>
            </a:r>
          </a:p>
          <a:p>
            <a:pPr marL="342900" indent="-342900" algn="just">
              <a:spcBef>
                <a:spcPts val="600"/>
              </a:spcBef>
              <a:buClr>
                <a:srgbClr val="EDA13E"/>
              </a:buClr>
              <a:buFont typeface="Arial" panose="020B0604020202020204" pitchFamily="34" charset="0"/>
              <a:buChar char="•"/>
            </a:pPr>
            <a:r>
              <a:rPr lang="en-US" b="1" dirty="0" err="1">
                <a:solidFill>
                  <a:srgbClr val="F16924"/>
                </a:solidFill>
              </a:rPr>
              <a:t>Geschäftsführer:innen</a:t>
            </a:r>
            <a:r>
              <a:rPr lang="en-US" b="1" dirty="0">
                <a:solidFill>
                  <a:srgbClr val="F16924"/>
                </a:solidFill>
              </a:rPr>
              <a:t> und leitende Angestellte </a:t>
            </a:r>
            <a:r>
              <a:rPr lang="en-US" dirty="0"/>
              <a:t>wollen das Gesamtbild des Vorfalls und die Auswirkungen auf die Lebensfähigkeit des Unternehmens kennen.</a:t>
            </a:r>
          </a:p>
          <a:p>
            <a:pPr marL="342900" indent="-342900" algn="just">
              <a:spcBef>
                <a:spcPts val="600"/>
              </a:spcBef>
              <a:buClr>
                <a:srgbClr val="EDA13E"/>
              </a:buClr>
              <a:buFont typeface="Arial" panose="020B0604020202020204" pitchFamily="34" charset="0"/>
              <a:buChar char="•"/>
            </a:pPr>
            <a:r>
              <a:rPr lang="en-US" b="1" dirty="0">
                <a:solidFill>
                  <a:srgbClr val="F16924"/>
                </a:solidFill>
              </a:rPr>
              <a:t>Die </a:t>
            </a:r>
            <a:r>
              <a:rPr lang="en-US" b="1" dirty="0" err="1">
                <a:solidFill>
                  <a:srgbClr val="F16924"/>
                </a:solidFill>
              </a:rPr>
              <a:t>Gemeindevertreter</a:t>
            </a:r>
            <a:r>
              <a:rPr lang="en-US" b="1" dirty="0">
                <a:solidFill>
                  <a:srgbClr val="F16924"/>
                </a:solidFill>
              </a:rPr>
              <a:t> und </a:t>
            </a:r>
            <a:r>
              <a:rPr lang="en-US" b="1" dirty="0" err="1">
                <a:solidFill>
                  <a:srgbClr val="F16924"/>
                </a:solidFill>
              </a:rPr>
              <a:t>Lokalpolitiker</a:t>
            </a:r>
            <a:r>
              <a:rPr lang="en-US" b="1" dirty="0">
                <a:solidFill>
                  <a:srgbClr val="F16924"/>
                </a:solidFill>
              </a:rPr>
              <a:t> </a:t>
            </a:r>
            <a:r>
              <a:rPr lang="en-US" dirty="0" err="1"/>
              <a:t>wollen</a:t>
            </a:r>
            <a:r>
              <a:rPr lang="en-US" dirty="0"/>
              <a:t> wissen, dass ausreichende Mittel für die Krisenbewältigung bereitgestellt </a:t>
            </a:r>
            <a:r>
              <a:rPr lang="en-US" dirty="0" err="1"/>
              <a:t>werden</a:t>
            </a:r>
            <a:r>
              <a:rPr lang="en-US" dirty="0"/>
              <a:t>. </a:t>
            </a:r>
            <a:r>
              <a:rPr lang="en-US" dirty="0" err="1"/>
              <a:t>Politiker:innen</a:t>
            </a:r>
            <a:r>
              <a:rPr lang="en-US" dirty="0"/>
              <a:t> wollen </a:t>
            </a:r>
            <a:r>
              <a:rPr lang="en-US" dirty="0" err="1"/>
              <a:t>ihre</a:t>
            </a:r>
            <a:r>
              <a:rPr lang="en-US" dirty="0"/>
              <a:t> </a:t>
            </a:r>
            <a:r>
              <a:rPr lang="en-US" dirty="0" err="1"/>
              <a:t>Wähler:innen</a:t>
            </a:r>
            <a:r>
              <a:rPr lang="en-US" dirty="0"/>
              <a:t> informieren, Verordnungen und Gesetze auf ihre Angemessenheit im Hinblick auf die Krise überprüfen und die Möglichkeit haben, ihre Bedenken zu äußern.</a:t>
            </a:r>
          </a:p>
          <a:p>
            <a:pPr marL="342900" indent="-342900" algn="just">
              <a:spcBef>
                <a:spcPts val="600"/>
              </a:spcBef>
              <a:buClr>
                <a:srgbClr val="EDA13E"/>
              </a:buClr>
              <a:buFont typeface="Arial" panose="020B0604020202020204" pitchFamily="34" charset="0"/>
              <a:buChar char="•"/>
            </a:pPr>
            <a:r>
              <a:rPr lang="en-US" b="1" dirty="0">
                <a:solidFill>
                  <a:srgbClr val="F16924"/>
                </a:solidFill>
              </a:rPr>
              <a:t>Die </a:t>
            </a:r>
            <a:r>
              <a:rPr lang="en-US" b="1" dirty="0" err="1">
                <a:solidFill>
                  <a:srgbClr val="F16924"/>
                </a:solidFill>
              </a:rPr>
              <a:t>Akteur:innen</a:t>
            </a:r>
            <a:r>
              <a:rPr lang="en-US" b="1" dirty="0">
                <a:solidFill>
                  <a:srgbClr val="F16924"/>
                </a:solidFill>
              </a:rPr>
              <a:t> des Finanzsektors </a:t>
            </a:r>
            <a:r>
              <a:rPr lang="en-US" dirty="0"/>
              <a:t>wollen die Auswirkungen auf die Einnahmen und die Rentabilität sowie alle wahrscheinlichen künftigen finanziellen Folgen kennen.</a:t>
            </a:r>
          </a:p>
          <a:p>
            <a:pPr marL="342900" indent="-342900" algn="just">
              <a:spcBef>
                <a:spcPts val="600"/>
              </a:spcBef>
              <a:buClr>
                <a:srgbClr val="EDA13E"/>
              </a:buClr>
              <a:buFont typeface="Arial" panose="020B0604020202020204" pitchFamily="34" charset="0"/>
              <a:buChar char="•"/>
            </a:pPr>
            <a:r>
              <a:rPr lang="en-US" b="1" dirty="0">
                <a:solidFill>
                  <a:srgbClr val="F16924"/>
                </a:solidFill>
              </a:rPr>
              <a:t>Die Medien </a:t>
            </a:r>
            <a:r>
              <a:rPr lang="en-US" dirty="0"/>
              <a:t>wollen Zugang zu Informationen und Sprechern, damit sie innerhalb ihrer Fristen berichten können.</a:t>
            </a:r>
          </a:p>
          <a:p>
            <a:pPr marL="342900" indent="-342900" algn="just">
              <a:spcBef>
                <a:spcPts val="600"/>
              </a:spcBef>
              <a:buClr>
                <a:srgbClr val="EDA13E"/>
              </a:buClr>
              <a:buFont typeface="Arial" panose="020B0604020202020204" pitchFamily="34" charset="0"/>
              <a:buChar char="•"/>
            </a:pPr>
            <a:r>
              <a:rPr lang="en-US" b="1" dirty="0">
                <a:solidFill>
                  <a:srgbClr val="F16924"/>
                </a:solidFill>
              </a:rPr>
              <a:t>Andere Interessengruppen </a:t>
            </a:r>
            <a:r>
              <a:rPr lang="en-US" dirty="0"/>
              <a:t>möchten in die für sie relevanten Entscheidungen einbezogen werden und Zugang zu Informationen über die Krise erhalten.</a:t>
            </a:r>
          </a:p>
        </p:txBody>
      </p:sp>
      <p:sp>
        <p:nvSpPr>
          <p:cNvPr id="3" name="TextBox 2">
            <a:extLst>
              <a:ext uri="{FF2B5EF4-FFF2-40B4-BE49-F238E27FC236}">
                <a16:creationId xmlns:a16="http://schemas.microsoft.com/office/drawing/2014/main" id="{A85F0BED-E9DE-AB49-6D1A-E8CE57ECEDA8}"/>
              </a:ext>
            </a:extLst>
          </p:cNvPr>
          <p:cNvSpPr txBox="1"/>
          <p:nvPr/>
        </p:nvSpPr>
        <p:spPr>
          <a:xfrm>
            <a:off x="4716380" y="381913"/>
            <a:ext cx="6887041" cy="769441"/>
          </a:xfrm>
          <a:prstGeom prst="rect">
            <a:avLst/>
          </a:prstGeom>
          <a:noFill/>
        </p:spPr>
        <p:txBody>
          <a:bodyPr wrap="square">
            <a:spAutoFit/>
          </a:bodyPr>
          <a:lstStyle/>
          <a:p>
            <a:pPr marL="0" indent="0" algn="just">
              <a:buClr>
                <a:srgbClr val="EDA13E"/>
              </a:buClr>
            </a:pPr>
            <a:r>
              <a:rPr lang="en-US" sz="2200" dirty="0">
                <a:solidFill>
                  <a:schemeClr val="bg1"/>
                </a:solidFill>
              </a:rPr>
              <a:t>Die </a:t>
            </a:r>
            <a:r>
              <a:rPr lang="en-US" sz="2200" dirty="0" err="1">
                <a:solidFill>
                  <a:schemeClr val="bg1"/>
                </a:solidFill>
              </a:rPr>
              <a:t>einzelnen</a:t>
            </a:r>
            <a:r>
              <a:rPr lang="en-US" sz="2200" dirty="0">
                <a:solidFill>
                  <a:schemeClr val="bg1"/>
                </a:solidFill>
              </a:rPr>
              <a:t> </a:t>
            </a:r>
            <a:r>
              <a:rPr lang="en-US" sz="2200" dirty="0" err="1">
                <a:solidFill>
                  <a:schemeClr val="bg1"/>
                </a:solidFill>
              </a:rPr>
              <a:t>Stakeholdergruppen</a:t>
            </a:r>
            <a:r>
              <a:rPr lang="en-US" sz="2200" dirty="0">
                <a:solidFill>
                  <a:schemeClr val="bg1"/>
                </a:solidFill>
              </a:rPr>
              <a:t> </a:t>
            </a:r>
            <a:r>
              <a:rPr lang="en-US" sz="2200" dirty="0" err="1">
                <a:solidFill>
                  <a:schemeClr val="bg1"/>
                </a:solidFill>
              </a:rPr>
              <a:t>haben</a:t>
            </a:r>
            <a:r>
              <a:rPr lang="en-US" sz="2200" dirty="0">
                <a:solidFill>
                  <a:schemeClr val="bg1"/>
                </a:solidFill>
              </a:rPr>
              <a:t> </a:t>
            </a:r>
            <a:r>
              <a:rPr lang="en-US" sz="2200" dirty="0" err="1">
                <a:solidFill>
                  <a:schemeClr val="bg1"/>
                </a:solidFill>
              </a:rPr>
              <a:t>unterschiedliche</a:t>
            </a:r>
            <a:r>
              <a:rPr lang="en-US" sz="2200" dirty="0">
                <a:solidFill>
                  <a:schemeClr val="bg1"/>
                </a:solidFill>
              </a:rPr>
              <a:t> </a:t>
            </a:r>
            <a:r>
              <a:rPr lang="en-US" sz="2200" dirty="0" err="1">
                <a:solidFill>
                  <a:schemeClr val="bg1"/>
                </a:solidFill>
              </a:rPr>
              <a:t>Anliegen</a:t>
            </a:r>
            <a:r>
              <a:rPr lang="en-US" sz="2200" dirty="0">
                <a:solidFill>
                  <a:schemeClr val="bg1"/>
                </a:solidFill>
              </a:rPr>
              <a:t>:</a:t>
            </a:r>
          </a:p>
        </p:txBody>
      </p:sp>
      <p:sp>
        <p:nvSpPr>
          <p:cNvPr id="4" name="Rectangle 3">
            <a:extLst>
              <a:ext uri="{FF2B5EF4-FFF2-40B4-BE49-F238E27FC236}">
                <a16:creationId xmlns:a16="http://schemas.microsoft.com/office/drawing/2014/main" id="{289F2962-1EF9-C9D1-39C1-32FF16EAC680}"/>
              </a:ext>
            </a:extLst>
          </p:cNvPr>
          <p:cNvSpPr/>
          <p:nvPr/>
        </p:nvSpPr>
        <p:spPr>
          <a:xfrm rot="5400000" flipV="1">
            <a:off x="4008354" y="711257"/>
            <a:ext cx="72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8230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628837" y="2260744"/>
            <a:ext cx="5920086" cy="4754155"/>
          </a:xfrm>
        </p:spPr>
        <p:txBody>
          <a:bodyPr>
            <a:normAutofit/>
          </a:bodyPr>
          <a:lstStyle/>
          <a:p>
            <a:pPr marL="342900" indent="-342900">
              <a:lnSpc>
                <a:spcPts val="2280"/>
              </a:lnSpc>
              <a:spcBef>
                <a:spcPts val="0"/>
              </a:spcBef>
              <a:buClr>
                <a:srgbClr val="F16924"/>
              </a:buClr>
              <a:buFont typeface="Arial" panose="020B0604020202020204" pitchFamily="34" charset="0"/>
              <a:buChar char="•"/>
            </a:pPr>
            <a:r>
              <a:rPr lang="en-GB" sz="2000" dirty="0">
                <a:ea typeface="Open Sans Light" panose="020B0306030504020204" pitchFamily="34" charset="0"/>
                <a:cs typeface="Open Sans Light" panose="020B0306030504020204" pitchFamily="34" charset="0"/>
              </a:rPr>
              <a:t>Stakeholder-Management ist ein übergreifender Prozess. Es ist im Krisenmanagement von unschätzbarer Bedeutung, um die Ziele von Umstrukturierungsprojekten mit den Interessen der betroffenen und beteiligten Menschen in Einklang zu bringen.</a:t>
            </a:r>
          </a:p>
          <a:p>
            <a:pPr marL="342900" indent="-342900">
              <a:lnSpc>
                <a:spcPts val="2280"/>
              </a:lnSpc>
              <a:spcBef>
                <a:spcPts val="0"/>
              </a:spcBef>
              <a:buClr>
                <a:srgbClr val="F16924"/>
              </a:buClr>
              <a:buFont typeface="Arial" panose="020B0604020202020204" pitchFamily="34" charset="0"/>
              <a:buChar char="•"/>
            </a:pPr>
            <a:r>
              <a:rPr lang="en-GB" sz="2000" dirty="0">
                <a:ea typeface="Open Sans Light" panose="020B0306030504020204" pitchFamily="34" charset="0"/>
                <a:cs typeface="Open Sans Light" panose="020B0306030504020204" pitchFamily="34" charset="0"/>
              </a:rPr>
              <a:t>Der Widerstand von Interessengruppen kann sich direkt auf den Erfolg der Umstrukturierung </a:t>
            </a:r>
            <a:r>
              <a:rPr lang="en-GB" sz="2000" dirty="0" err="1">
                <a:ea typeface="Open Sans Light" panose="020B0306030504020204" pitchFamily="34" charset="0"/>
                <a:cs typeface="Open Sans Light" panose="020B0306030504020204" pitchFamily="34" charset="0"/>
              </a:rPr>
              <a:t>auswirken</a:t>
            </a:r>
            <a:r>
              <a:rPr lang="en-GB" sz="2000" dirty="0">
                <a:ea typeface="Open Sans Light" panose="020B0306030504020204" pitchFamily="34" charset="0"/>
                <a:cs typeface="Open Sans Light" panose="020B0306030504020204" pitchFamily="34" charset="0"/>
              </a:rPr>
              <a:t>. Je </a:t>
            </a:r>
            <a:r>
              <a:rPr lang="en-GB" sz="2000" dirty="0" err="1">
                <a:ea typeface="Open Sans Light" panose="020B0306030504020204" pitchFamily="34" charset="0"/>
                <a:cs typeface="Open Sans Light" panose="020B0306030504020204" pitchFamily="34" charset="0"/>
              </a:rPr>
              <a:t>mehr</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Stakeholder:innen</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betroffen</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sind</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desto</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tiefer</a:t>
            </a:r>
            <a:r>
              <a:rPr lang="en-GB" sz="2000" dirty="0">
                <a:ea typeface="Open Sans Light" panose="020B0306030504020204" pitchFamily="34" charset="0"/>
                <a:cs typeface="Open Sans Light" panose="020B0306030504020204" pitchFamily="34" charset="0"/>
              </a:rPr>
              <a:t> </a:t>
            </a:r>
            <a:r>
              <a:rPr lang="en-GB" sz="2000" dirty="0" err="1">
                <a:ea typeface="Open Sans Light" panose="020B0306030504020204" pitchFamily="34" charset="0"/>
                <a:cs typeface="Open Sans Light" panose="020B0306030504020204" pitchFamily="34" charset="0"/>
              </a:rPr>
              <a:t>ist</a:t>
            </a:r>
            <a:r>
              <a:rPr lang="en-GB" sz="2000" dirty="0">
                <a:ea typeface="Open Sans Light" panose="020B0306030504020204" pitchFamily="34" charset="0"/>
                <a:cs typeface="Open Sans Light" panose="020B0306030504020204" pitchFamily="34" charset="0"/>
              </a:rPr>
              <a:t> die Ebene, auf der das Stakeholder-Management </a:t>
            </a:r>
            <a:r>
              <a:rPr lang="en-GB" sz="2000" dirty="0" err="1">
                <a:ea typeface="Open Sans Light" panose="020B0306030504020204" pitchFamily="34" charset="0"/>
                <a:cs typeface="Open Sans Light" panose="020B0306030504020204" pitchFamily="34" charset="0"/>
              </a:rPr>
              <a:t>erfolgen</a:t>
            </a:r>
            <a:r>
              <a:rPr lang="en-GB" sz="2000" dirty="0">
                <a:ea typeface="Open Sans Light" panose="020B0306030504020204" pitchFamily="34" charset="0"/>
                <a:cs typeface="Open Sans Light" panose="020B0306030504020204" pitchFamily="34" charset="0"/>
              </a:rPr>
              <a:t> muss.</a:t>
            </a:r>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734715" y="363839"/>
            <a:ext cx="6123286" cy="1896905"/>
          </a:xfrm>
        </p:spPr>
        <p:txBody>
          <a:bodyPr>
            <a:normAutofit/>
          </a:bodyPr>
          <a:lstStyle/>
          <a:p>
            <a:r>
              <a:rPr lang="en-US" dirty="0"/>
              <a:t>Identifizierung der wichtigsten Interessengruppen und Beziehungsmanagement</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45177" r="16347"/>
          <a:stretch/>
        </p:blipFill>
        <p:spPr>
          <a:xfrm>
            <a:off x="7479777" y="-33744"/>
            <a:ext cx="3977508" cy="6891744"/>
          </a:xfrm>
        </p:spPr>
      </p:pic>
      <p:sp>
        <p:nvSpPr>
          <p:cNvPr id="4" name="Rectangle 3">
            <a:extLst>
              <a:ext uri="{FF2B5EF4-FFF2-40B4-BE49-F238E27FC236}">
                <a16:creationId xmlns:a16="http://schemas.microsoft.com/office/drawing/2014/main" id="{DA70C79E-5E83-BFC9-41DF-94E1FAAE3A8A}"/>
              </a:ext>
            </a:extLst>
          </p:cNvPr>
          <p:cNvSpPr/>
          <p:nvPr/>
        </p:nvSpPr>
        <p:spPr>
          <a:xfrm>
            <a:off x="734714" y="1998255"/>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785755" cy="4909136"/>
            <a:chOff x="5872113" y="815406"/>
            <a:chExt cx="6403527"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3527" cy="4909136"/>
              <a:chOff x="5501052" y="880082"/>
              <a:chExt cx="6403527"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984418"/>
                  <a:ext cx="3085940"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Identifizierung von </a:t>
                  </a:r>
                  <a:r>
                    <a:rPr lang="en-GB" sz="2000" dirty="0" err="1">
                      <a:solidFill>
                        <a:schemeClr val="bg1"/>
                      </a:solidFill>
                      <a:ea typeface="Lato Light" panose="020F0502020204030203" pitchFamily="34" charset="0"/>
                      <a:cs typeface="Poppins" pitchFamily="2" charset="77"/>
                    </a:rPr>
                    <a:t>Stakeholder:innen</a:t>
                  </a:r>
                  <a:endParaRPr lang="en-GB" sz="2000" dirty="0">
                    <a:solidFill>
                      <a:schemeClr val="bg1"/>
                    </a:solidFill>
                    <a:ea typeface="Lato Light" panose="020F0502020204030203" pitchFamily="34" charset="0"/>
                    <a:cs typeface="Poppins" pitchFamily="2" charset="77"/>
                  </a:endParaRP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280836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Stakeholder-Analyse</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4418"/>
                  <a:ext cx="3085031"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Umsetzung und Verfolgung der Kommunikation</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0470" cy="701724"/>
                <a:chOff x="1416598" y="919839"/>
                <a:chExt cx="3930470"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147572"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Maßnahmen und Aktionsplan</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4901831" cy="701724"/>
                <a:chOff x="1416598" y="919839"/>
                <a:chExt cx="4901831"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7" y="960814"/>
                  <a:ext cx="452816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4419"/>
                  <a:ext cx="3914685"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Überwachung und Überprüfung durch Interessengruppen</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76716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Die 5 Schritte des Stakeholder-Managements </a:t>
            </a:r>
          </a:p>
        </p:txBody>
      </p:sp>
      <p:sp>
        <p:nvSpPr>
          <p:cNvPr id="30" name="Rectangle 29">
            <a:extLst>
              <a:ext uri="{FF2B5EF4-FFF2-40B4-BE49-F238E27FC236}">
                <a16:creationId xmlns:a16="http://schemas.microsoft.com/office/drawing/2014/main" id="{69B703A5-2327-0D30-455B-43ECE620F1B0}"/>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320268" y="2618856"/>
            <a:ext cx="4250484" cy="4220217"/>
          </a:xfrm>
          <a:prstGeom prst="rect">
            <a:avLst/>
          </a:prstGeom>
        </p:spPr>
      </p:pic>
    </p:spTree>
    <p:extLst>
      <p:ext uri="{BB962C8B-B14F-4D97-AF65-F5344CB8AC3E}">
        <p14:creationId xmlns:p14="http://schemas.microsoft.com/office/powerpoint/2010/main" val="222956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In einem ersten Schritt müssen die zu berücksichtigenden Interessengruppen ermittelt werden. Dieser Schritt kann durch eine Kreativitätsmethode wie Brainstorming unterstützt werden. </a:t>
            </a:r>
          </a:p>
          <a:p>
            <a:pPr marL="12700" indent="-12700"/>
            <a:endParaRPr lang="en-US" dirty="0"/>
          </a:p>
          <a:p>
            <a:pPr marL="12700" indent="-12700"/>
            <a:r>
              <a:rPr lang="en-US" b="1" dirty="0">
                <a:solidFill>
                  <a:srgbClr val="F16924"/>
                </a:solidFill>
              </a:rPr>
              <a:t> Verwenden Sie die folgenden Leitfragen:</a:t>
            </a:r>
          </a:p>
          <a:p>
            <a:pPr marL="12700" indent="-12700"/>
            <a:endParaRPr lang="en-US" dirty="0"/>
          </a:p>
          <a:p>
            <a:pPr marL="342900" indent="-342900">
              <a:buClr>
                <a:srgbClr val="F16924"/>
              </a:buClr>
              <a:buFont typeface="Arial" panose="020B0604020202020204" pitchFamily="34" charset="0"/>
              <a:buChar char="•"/>
            </a:pPr>
            <a:r>
              <a:rPr lang="en-US" dirty="0"/>
              <a:t>Wer kann mein Unternehmen beeinflussen?</a:t>
            </a:r>
          </a:p>
          <a:p>
            <a:pPr marL="342900" indent="-342900">
              <a:buClr>
                <a:srgbClr val="F16924"/>
              </a:buClr>
              <a:buFont typeface="Arial" panose="020B0604020202020204" pitchFamily="34" charset="0"/>
              <a:buChar char="•"/>
            </a:pPr>
            <a:r>
              <a:rPr lang="en-US" dirty="0"/>
              <a:t>Wer ist an meinem Unternehmen beteiligt?</a:t>
            </a:r>
          </a:p>
          <a:p>
            <a:pPr marL="342900" indent="-342900">
              <a:buClr>
                <a:srgbClr val="F16924"/>
              </a:buClr>
              <a:buFont typeface="Arial" panose="020B0604020202020204" pitchFamily="34" charset="0"/>
              <a:buChar char="•"/>
            </a:pPr>
            <a:r>
              <a:rPr lang="en-US" dirty="0"/>
              <a:t>Wer ist von den Auswirkungen der Geschäftstätigkeit meines Unternehmens betroffen?</a:t>
            </a:r>
          </a:p>
          <a:p>
            <a:pPr marL="342900" indent="-342900">
              <a:buClr>
                <a:srgbClr val="F16924"/>
              </a:buClr>
              <a:buFont typeface="Arial" panose="020B0604020202020204" pitchFamily="34" charset="0"/>
              <a:buChar char="•"/>
            </a:pPr>
            <a:r>
              <a:rPr lang="en-US" dirty="0"/>
              <a:t>Wer hat ein Interesse am Ergebnis der Geschäfte meines Unternehmens?</a:t>
            </a:r>
          </a:p>
          <a:p>
            <a:pPr marL="342900" indent="-342900">
              <a:buClr>
                <a:srgbClr val="F16924"/>
              </a:buClr>
              <a:buFont typeface="Arial" panose="020B0604020202020204" pitchFamily="34" charset="0"/>
              <a:buChar char="•"/>
            </a:pPr>
            <a:endParaRPr lang="en-US" dirty="0"/>
          </a:p>
          <a:p>
            <a:pPr marL="12700" indent="-12700"/>
            <a:r>
              <a:rPr lang="en-US" dirty="0"/>
              <a:t>Die </a:t>
            </a:r>
            <a:r>
              <a:rPr lang="en-US" dirty="0" err="1"/>
              <a:t>identifizierten</a:t>
            </a:r>
            <a:r>
              <a:rPr lang="en-US" dirty="0"/>
              <a:t> </a:t>
            </a:r>
            <a:r>
              <a:rPr lang="en-US" dirty="0" err="1"/>
              <a:t>Stakeholder:innen</a:t>
            </a:r>
            <a:r>
              <a:rPr lang="en-US" dirty="0"/>
              <a:t> </a:t>
            </a:r>
            <a:r>
              <a:rPr lang="en-US" dirty="0" err="1"/>
              <a:t>sollten</a:t>
            </a:r>
            <a:r>
              <a:rPr lang="en-US" dirty="0"/>
              <a:t> in </a:t>
            </a:r>
            <a:r>
              <a:rPr lang="en-US" dirty="0" err="1"/>
              <a:t>einer</a:t>
            </a:r>
            <a:r>
              <a:rPr lang="en-US" dirty="0"/>
              <a:t> </a:t>
            </a:r>
            <a:r>
              <a:rPr lang="en-US" dirty="0" err="1"/>
              <a:t>Übersicht</a:t>
            </a:r>
            <a:r>
              <a:rPr lang="en-US" dirty="0"/>
              <a:t> dargestellt werden - sei es in Tabellenform, als Mindmap oder in Form von Stakeholder-Karten.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047171" y="793903"/>
            <a:ext cx="8434739" cy="626004"/>
          </a:xfrm>
        </p:spPr>
        <p:txBody>
          <a:bodyPr>
            <a:normAutofit lnSpcReduction="10000"/>
          </a:bodyPr>
          <a:lstStyle/>
          <a:p>
            <a:r>
              <a:rPr lang="en-US" sz="4000" dirty="0"/>
              <a:t>Identifizierung von </a:t>
            </a:r>
            <a:r>
              <a:rPr lang="en-US" sz="4000" dirty="0" err="1"/>
              <a:t>Stakeholder:innen</a:t>
            </a:r>
            <a:endParaRPr lang="en-US" sz="4000" dirty="0"/>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1690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1076746"/>
            <a:ext cx="4754535" cy="822373"/>
          </a:xfrm>
        </p:spPr>
        <p:txBody>
          <a:bodyPr/>
          <a:lstStyle/>
          <a:p>
            <a:r>
              <a:rPr lang="en-US" sz="3200" dirty="0">
                <a:latin typeface="Calibri" panose="020F0502020204030204" pitchFamily="34" charset="0"/>
                <a:ea typeface="Calibri" panose="020F0502020204030204" pitchFamily="34" charset="0"/>
                <a:cs typeface="Calibri" panose="020F0502020204030204" pitchFamily="34" charset="0"/>
              </a:rPr>
              <a:t>Führungskultur</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2462612"/>
            <a:ext cx="4754535" cy="630000"/>
          </a:xfrm>
        </p:spPr>
        <p:txBody>
          <a:bodyPr/>
          <a:lstStyle/>
          <a:p>
            <a:r>
              <a:rPr lang="en-US" sz="3200" dirty="0">
                <a:latin typeface="Calibri" panose="020F0502020204030204" pitchFamily="34" charset="0"/>
                <a:ea typeface="Calibri" panose="020F0502020204030204" pitchFamily="34" charset="0"/>
                <a:cs typeface="Calibri" panose="020F0502020204030204" pitchFamily="34" charset="0"/>
              </a:rPr>
              <a:t>Stakeholder-Management</a:t>
            </a:r>
            <a:endParaRPr lang="en-US" sz="3200" dirty="0"/>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1162819"/>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2352787"/>
            <a:ext cx="830393" cy="630000"/>
          </a:xfrm>
        </p:spPr>
        <p:txBody>
          <a:bodyPr/>
          <a:lstStyle/>
          <a:p>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503318" cy="2258867"/>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Führungskultur, Stakeholder-Management und Kommunikation</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0350" y="300676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72797" y="3429000"/>
            <a:ext cx="4389483" cy="2478432"/>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Dieses Modul vermittelt Ihnen ein umfassendes Verständnis der Schlüsselkompetenzen moderner Führungskräfte in einer sich schnell verändernden Welt und ein Verständnis der Schlüsselfunktionen Führung, Stakeholder-Management und Kommunikation im Kontext einer Unternehmenskrise.</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 04</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904133"/>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333275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4859187"/>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63215" y="3919170"/>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ea typeface="Calibri" panose="020F0502020204030204" pitchFamily="34" charset="0"/>
                <a:cs typeface="Calibri" panose="020F0502020204030204" pitchFamily="34" charset="0"/>
              </a:rPr>
              <a:t>Kommunikation</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91665" y="3823633"/>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8775162" cy="828675"/>
          </a:xfrm>
        </p:spPr>
        <p:txBody>
          <a:bodyPr>
            <a:normAutofit/>
          </a:bodyPr>
          <a:lstStyle/>
          <a:p>
            <a:r>
              <a:rPr lang="en-US" dirty="0"/>
              <a:t>Identifizierung von Stakeholdern (einige Tools)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4" name="Gruppieren 4">
            <a:extLst>
              <a:ext uri="{FF2B5EF4-FFF2-40B4-BE49-F238E27FC236}">
                <a16:creationId xmlns:a16="http://schemas.microsoft.com/office/drawing/2014/main" id="{BC7B6003-3084-FFAC-576A-9C986A5DC5C4}"/>
              </a:ext>
            </a:extLst>
          </p:cNvPr>
          <p:cNvGrpSpPr>
            <a:grpSpLocks noChangeAspect="1"/>
          </p:cNvGrpSpPr>
          <p:nvPr/>
        </p:nvGrpSpPr>
        <p:grpSpPr>
          <a:xfrm>
            <a:off x="934721" y="3147282"/>
            <a:ext cx="5315865" cy="3034413"/>
            <a:chOff x="2282732" y="1678689"/>
            <a:chExt cx="7626535" cy="4047274"/>
          </a:xfrm>
        </p:grpSpPr>
        <p:cxnSp>
          <p:nvCxnSpPr>
            <p:cNvPr id="5" name="Straight Arrow Connector 2">
              <a:extLst>
                <a:ext uri="{FF2B5EF4-FFF2-40B4-BE49-F238E27FC236}">
                  <a16:creationId xmlns:a16="http://schemas.microsoft.com/office/drawing/2014/main" id="{4DB4B76D-0FED-B8BF-16DB-6D1CB75F109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FF520F99-22A5-161C-281B-6ED42F9267D2}"/>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C4C448F0-29F8-877E-52A7-3EBAFF0DF04F}"/>
                </a:ext>
              </a:extLst>
            </p:cNvPr>
            <p:cNvCxnSpPr>
              <a:stCxn id="31"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5">
              <a:extLst>
                <a:ext uri="{FF2B5EF4-FFF2-40B4-BE49-F238E27FC236}">
                  <a16:creationId xmlns:a16="http://schemas.microsoft.com/office/drawing/2014/main" id="{E75E9903-96AB-8977-8202-12CBCD604707}"/>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
              <a:extLst>
                <a:ext uri="{FF2B5EF4-FFF2-40B4-BE49-F238E27FC236}">
                  <a16:creationId xmlns:a16="http://schemas.microsoft.com/office/drawing/2014/main" id="{D5FE52A3-63F4-FE91-B4EA-7A52B8657207}"/>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F6700BE2-540B-B19A-5128-1849D5D60972}"/>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8">
              <a:extLst>
                <a:ext uri="{FF2B5EF4-FFF2-40B4-BE49-F238E27FC236}">
                  <a16:creationId xmlns:a16="http://schemas.microsoft.com/office/drawing/2014/main" id="{9A47F8CE-BA0C-12F0-A45F-4442198FBF0E}"/>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a:extLst>
                <a:ext uri="{FF2B5EF4-FFF2-40B4-BE49-F238E27FC236}">
                  <a16:creationId xmlns:a16="http://schemas.microsoft.com/office/drawing/2014/main" id="{78F0AFC3-8668-E109-4D7C-BDE36247F9FE}"/>
                </a:ext>
              </a:extLst>
            </p:cNvPr>
            <p:cNvCxnSpPr>
              <a:stCxn id="33" idx="4"/>
              <a:endCxn id="37"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id="{3E6ACFD1-A048-92F9-213B-5626AE670762}"/>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id="{B30CA0B1-A908-BBAB-B407-166B84CA30EC}"/>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2">
              <a:extLst>
                <a:ext uri="{FF2B5EF4-FFF2-40B4-BE49-F238E27FC236}">
                  <a16:creationId xmlns:a16="http://schemas.microsoft.com/office/drawing/2014/main" id="{13ABFF6B-BAE8-3E52-1EA2-B5D47BB2CFFA}"/>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3">
              <a:extLst>
                <a:ext uri="{FF2B5EF4-FFF2-40B4-BE49-F238E27FC236}">
                  <a16:creationId xmlns:a16="http://schemas.microsoft.com/office/drawing/2014/main" id="{7C56273E-F7A1-7D5B-B29E-33FCD4656D2C}"/>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4">
              <a:extLst>
                <a:ext uri="{FF2B5EF4-FFF2-40B4-BE49-F238E27FC236}">
                  <a16:creationId xmlns:a16="http://schemas.microsoft.com/office/drawing/2014/main" id="{5597440C-B6BA-ABD9-5DD0-CC330929B66A}"/>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5">
              <a:extLst>
                <a:ext uri="{FF2B5EF4-FFF2-40B4-BE49-F238E27FC236}">
                  <a16:creationId xmlns:a16="http://schemas.microsoft.com/office/drawing/2014/main" id="{7F63CD0A-8825-5FC7-1A01-7930002170F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6">
              <a:extLst>
                <a:ext uri="{FF2B5EF4-FFF2-40B4-BE49-F238E27FC236}">
                  <a16:creationId xmlns:a16="http://schemas.microsoft.com/office/drawing/2014/main" id="{44C8C46A-F2F8-9DDB-4F79-DD666F1C445B}"/>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7">
              <a:extLst>
                <a:ext uri="{FF2B5EF4-FFF2-40B4-BE49-F238E27FC236}">
                  <a16:creationId xmlns:a16="http://schemas.microsoft.com/office/drawing/2014/main" id="{D1BF078C-AA3F-330A-1AC3-E01B8CE3A54D}"/>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8">
              <a:extLst>
                <a:ext uri="{FF2B5EF4-FFF2-40B4-BE49-F238E27FC236}">
                  <a16:creationId xmlns:a16="http://schemas.microsoft.com/office/drawing/2014/main" id="{94E5B871-8B78-DA48-755F-F7743921E7A3}"/>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
              <a:extLst>
                <a:ext uri="{FF2B5EF4-FFF2-40B4-BE49-F238E27FC236}">
                  <a16:creationId xmlns:a16="http://schemas.microsoft.com/office/drawing/2014/main" id="{58AD2D27-0AA7-7A56-9E41-9747B3909591}"/>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0">
              <a:extLst>
                <a:ext uri="{FF2B5EF4-FFF2-40B4-BE49-F238E27FC236}">
                  <a16:creationId xmlns:a16="http://schemas.microsoft.com/office/drawing/2014/main" id="{3FA49CD2-F8C2-7036-6DDB-3678ABC177C0}"/>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D44E7A1B-DA70-D771-74E7-00E7A18D7D8D}"/>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2">
              <a:extLst>
                <a:ext uri="{FF2B5EF4-FFF2-40B4-BE49-F238E27FC236}">
                  <a16:creationId xmlns:a16="http://schemas.microsoft.com/office/drawing/2014/main" id="{AE96B55D-4E25-D925-24A8-4AB8911FDE87}"/>
                </a:ext>
              </a:extLst>
            </p:cNvPr>
            <p:cNvCxnSpPr>
              <a:stCxn id="36" idx="6"/>
              <a:endCxn id="38"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5">
              <a:extLst>
                <a:ext uri="{FF2B5EF4-FFF2-40B4-BE49-F238E27FC236}">
                  <a16:creationId xmlns:a16="http://schemas.microsoft.com/office/drawing/2014/main" id="{EFC9C0C8-A831-4363-6C21-172A3759C112}"/>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1" name="Oval 26">
              <a:extLst>
                <a:ext uri="{FF2B5EF4-FFF2-40B4-BE49-F238E27FC236}">
                  <a16:creationId xmlns:a16="http://schemas.microsoft.com/office/drawing/2014/main" id="{60C3266B-BB7C-012B-1F97-F778AB3FD31B}"/>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2" name="Oval 27">
              <a:extLst>
                <a:ext uri="{FF2B5EF4-FFF2-40B4-BE49-F238E27FC236}">
                  <a16:creationId xmlns:a16="http://schemas.microsoft.com/office/drawing/2014/main" id="{4871D669-F72D-9E65-D58E-901D8D5A3A7D}"/>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3" name="Oval 28">
              <a:extLst>
                <a:ext uri="{FF2B5EF4-FFF2-40B4-BE49-F238E27FC236}">
                  <a16:creationId xmlns:a16="http://schemas.microsoft.com/office/drawing/2014/main" id="{88F918D2-A272-98F8-C60F-A141EDE8CBA6}"/>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4" name="Oval 29">
              <a:extLst>
                <a:ext uri="{FF2B5EF4-FFF2-40B4-BE49-F238E27FC236}">
                  <a16:creationId xmlns:a16="http://schemas.microsoft.com/office/drawing/2014/main" id="{D624904F-197F-4DA2-6B8B-C368F51FBF76}"/>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5" name="Oval 30">
              <a:extLst>
                <a:ext uri="{FF2B5EF4-FFF2-40B4-BE49-F238E27FC236}">
                  <a16:creationId xmlns:a16="http://schemas.microsoft.com/office/drawing/2014/main" id="{F6FCB1D0-8EC8-382D-0E43-D13D292A3AF0}"/>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6" name="Oval 31">
              <a:extLst>
                <a:ext uri="{FF2B5EF4-FFF2-40B4-BE49-F238E27FC236}">
                  <a16:creationId xmlns:a16="http://schemas.microsoft.com/office/drawing/2014/main" id="{2623F845-8057-7A9E-9EE5-1F4ABB08ACCD}"/>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7" name="Oval 32">
              <a:extLst>
                <a:ext uri="{FF2B5EF4-FFF2-40B4-BE49-F238E27FC236}">
                  <a16:creationId xmlns:a16="http://schemas.microsoft.com/office/drawing/2014/main" id="{25A7E3D6-A119-70CB-06A0-217461C2CA6A}"/>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8" name="Oval 33">
              <a:extLst>
                <a:ext uri="{FF2B5EF4-FFF2-40B4-BE49-F238E27FC236}">
                  <a16:creationId xmlns:a16="http://schemas.microsoft.com/office/drawing/2014/main" id="{7774094F-3551-C2FE-5787-30BED65F1C80}"/>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9" name="Oval 34">
              <a:extLst>
                <a:ext uri="{FF2B5EF4-FFF2-40B4-BE49-F238E27FC236}">
                  <a16:creationId xmlns:a16="http://schemas.microsoft.com/office/drawing/2014/main" id="{8B60E7EC-381E-753F-D558-A35BF65B39E2}"/>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0" name="Oval 35">
              <a:extLst>
                <a:ext uri="{FF2B5EF4-FFF2-40B4-BE49-F238E27FC236}">
                  <a16:creationId xmlns:a16="http://schemas.microsoft.com/office/drawing/2014/main" id="{8BFFE7E4-8580-F4D8-0A69-DD53291F785E}"/>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Oval 36">
              <a:extLst>
                <a:ext uri="{FF2B5EF4-FFF2-40B4-BE49-F238E27FC236}">
                  <a16:creationId xmlns:a16="http://schemas.microsoft.com/office/drawing/2014/main" id="{C2C2BAF2-FB12-C264-AF90-01D19FBDF292}"/>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2" name="Oval 37">
              <a:extLst>
                <a:ext uri="{FF2B5EF4-FFF2-40B4-BE49-F238E27FC236}">
                  <a16:creationId xmlns:a16="http://schemas.microsoft.com/office/drawing/2014/main" id="{4F6F75F1-8991-3624-D312-D21834AD18ED}"/>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3" name="Oval 38">
              <a:extLst>
                <a:ext uri="{FF2B5EF4-FFF2-40B4-BE49-F238E27FC236}">
                  <a16:creationId xmlns:a16="http://schemas.microsoft.com/office/drawing/2014/main" id="{D522C628-63C3-21B7-F404-F02BE5AD14D9}"/>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4" name="Oval 39">
              <a:extLst>
                <a:ext uri="{FF2B5EF4-FFF2-40B4-BE49-F238E27FC236}">
                  <a16:creationId xmlns:a16="http://schemas.microsoft.com/office/drawing/2014/main" id="{B5A3962B-7001-ADA5-E5FF-4419A55AF082}"/>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5" name="Oval 40">
              <a:extLst>
                <a:ext uri="{FF2B5EF4-FFF2-40B4-BE49-F238E27FC236}">
                  <a16:creationId xmlns:a16="http://schemas.microsoft.com/office/drawing/2014/main" id="{C6851226-A14B-AA68-123D-24C8A678D620}"/>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6" name="Oval 5">
              <a:extLst>
                <a:ext uri="{FF2B5EF4-FFF2-40B4-BE49-F238E27FC236}">
                  <a16:creationId xmlns:a16="http://schemas.microsoft.com/office/drawing/2014/main" id="{5283E687-BB1E-BCCC-2457-203BC37932C6}"/>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7" name="Freeform 7">
              <a:extLst>
                <a:ext uri="{FF2B5EF4-FFF2-40B4-BE49-F238E27FC236}">
                  <a16:creationId xmlns:a16="http://schemas.microsoft.com/office/drawing/2014/main" id="{1FB31419-AF47-DC5B-DA59-D40996450E1F}"/>
                </a:ext>
              </a:extLst>
            </p:cNvPr>
            <p:cNvSpPr>
              <a:spLocks noEditPoints="1"/>
            </p:cNvSpPr>
            <p:nvPr/>
          </p:nvSpPr>
          <p:spPr bwMode="auto">
            <a:xfrm>
              <a:off x="5996058" y="2169522"/>
              <a:ext cx="1415709" cy="13252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8" name="Oval 11">
              <a:extLst>
                <a:ext uri="{FF2B5EF4-FFF2-40B4-BE49-F238E27FC236}">
                  <a16:creationId xmlns:a16="http://schemas.microsoft.com/office/drawing/2014/main" id="{AFF0F3A9-C8BD-CE67-DF2F-86DB959E4E6D}"/>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9" name="Freeform 13">
              <a:extLst>
                <a:ext uri="{FF2B5EF4-FFF2-40B4-BE49-F238E27FC236}">
                  <a16:creationId xmlns:a16="http://schemas.microsoft.com/office/drawing/2014/main" id="{55BDF06B-E7C0-F5C7-3A3E-39D2A43D9F16}"/>
                </a:ext>
              </a:extLst>
            </p:cNvPr>
            <p:cNvSpPr>
              <a:spLocks noEditPoints="1"/>
            </p:cNvSpPr>
            <p:nvPr/>
          </p:nvSpPr>
          <p:spPr bwMode="auto">
            <a:xfrm>
              <a:off x="3903976" y="3200673"/>
              <a:ext cx="1266034"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0" name="Oval 17">
              <a:extLst>
                <a:ext uri="{FF2B5EF4-FFF2-40B4-BE49-F238E27FC236}">
                  <a16:creationId xmlns:a16="http://schemas.microsoft.com/office/drawing/2014/main" id="{3C61D353-6D9F-A60F-8668-DD8B308CB63E}"/>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1" name="Oval 22">
              <a:extLst>
                <a:ext uri="{FF2B5EF4-FFF2-40B4-BE49-F238E27FC236}">
                  <a16:creationId xmlns:a16="http://schemas.microsoft.com/office/drawing/2014/main" id="{80F61F31-31A9-2E06-254D-C35461DB4EF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2" name="Freeform 24">
              <a:extLst>
                <a:ext uri="{FF2B5EF4-FFF2-40B4-BE49-F238E27FC236}">
                  <a16:creationId xmlns:a16="http://schemas.microsoft.com/office/drawing/2014/main" id="{080186A4-20BB-BDD4-99E6-6CA44F0E08C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3" name="Oval 28">
              <a:extLst>
                <a:ext uri="{FF2B5EF4-FFF2-40B4-BE49-F238E27FC236}">
                  <a16:creationId xmlns:a16="http://schemas.microsoft.com/office/drawing/2014/main" id="{524A55E5-24B5-6236-20C6-2F7D3783E6D5}"/>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4" name="Freeform 86">
              <a:extLst>
                <a:ext uri="{FF2B5EF4-FFF2-40B4-BE49-F238E27FC236}">
                  <a16:creationId xmlns:a16="http://schemas.microsoft.com/office/drawing/2014/main" id="{4490E25B-0D01-507D-9AB0-424133155A1B}"/>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latin typeface="Lato Light" panose="020F0502020204030203" pitchFamily="34" charset="0"/>
              </a:endParaRPr>
            </a:p>
          </p:txBody>
        </p:sp>
        <p:sp>
          <p:nvSpPr>
            <p:cNvPr id="55" name="Freeform 88">
              <a:extLst>
                <a:ext uri="{FF2B5EF4-FFF2-40B4-BE49-F238E27FC236}">
                  <a16:creationId xmlns:a16="http://schemas.microsoft.com/office/drawing/2014/main" id="{D874BEA4-097D-E01C-7E4C-A4B1BAABAC90}"/>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56" name="TextBox 108">
              <a:extLst>
                <a:ext uri="{FF2B5EF4-FFF2-40B4-BE49-F238E27FC236}">
                  <a16:creationId xmlns:a16="http://schemas.microsoft.com/office/drawing/2014/main" id="{49220945-1F04-9AC2-3FC0-241C20367C65}"/>
                </a:ext>
              </a:extLst>
            </p:cNvPr>
            <p:cNvSpPr txBox="1"/>
            <p:nvPr/>
          </p:nvSpPr>
          <p:spPr>
            <a:xfrm>
              <a:off x="3891057" y="3572716"/>
              <a:ext cx="1346295" cy="423549"/>
            </a:xfrm>
            <a:prstGeom prst="rect">
              <a:avLst/>
            </a:prstGeom>
            <a:noFill/>
          </p:spPr>
          <p:txBody>
            <a:bodyPr wrap="none" rtlCol="0" anchor="t" anchorCtr="0">
              <a:spAutoFit/>
            </a:bodyPr>
            <a:lstStyle/>
            <a:p>
              <a:pPr algn="ctr"/>
              <a:r>
                <a:rPr lang="en-GB" sz="1200" b="1" dirty="0">
                  <a:solidFill>
                    <a:srgbClr val="B41F7A"/>
                  </a:solidFill>
                  <a:latin typeface="Calibri" panose="020F0502020204030204" pitchFamily="34" charset="0"/>
                  <a:ea typeface="League Spartan" charset="0"/>
                  <a:cs typeface="Calibri" panose="020F0502020204030204" pitchFamily="34" charset="0"/>
                </a:rPr>
                <a:t>Öffentlich</a:t>
              </a:r>
              <a:endParaRPr lang="en-GB" sz="1400" b="1" dirty="0">
                <a:solidFill>
                  <a:srgbClr val="B41F7A"/>
                </a:solidFill>
                <a:latin typeface="Calibri" panose="020F0502020204030204" pitchFamily="34" charset="0"/>
                <a:ea typeface="League Spartan" charset="0"/>
                <a:cs typeface="Calibri" panose="020F0502020204030204" pitchFamily="34" charset="0"/>
              </a:endParaRPr>
            </a:p>
          </p:txBody>
        </p:sp>
        <p:sp>
          <p:nvSpPr>
            <p:cNvPr id="57" name="TextBox 109">
              <a:extLst>
                <a:ext uri="{FF2B5EF4-FFF2-40B4-BE49-F238E27FC236}">
                  <a16:creationId xmlns:a16="http://schemas.microsoft.com/office/drawing/2014/main" id="{D93145CC-47E4-36E6-2481-58CE3DA01EC5}"/>
                </a:ext>
              </a:extLst>
            </p:cNvPr>
            <p:cNvSpPr txBox="1"/>
            <p:nvPr/>
          </p:nvSpPr>
          <p:spPr>
            <a:xfrm>
              <a:off x="6089596" y="2610608"/>
              <a:ext cx="1223396" cy="410510"/>
            </a:xfrm>
            <a:prstGeom prst="rect">
              <a:avLst/>
            </a:prstGeom>
            <a:noFill/>
          </p:spPr>
          <p:txBody>
            <a:bodyPr wrap="none" rtlCol="0" anchor="t" anchorCtr="0">
              <a:spAutoFit/>
            </a:bodyPr>
            <a:lstStyle/>
            <a:p>
              <a:pPr algn="ctr"/>
              <a:r>
                <a:rPr lang="en-GB" sz="1400" b="1" dirty="0">
                  <a:solidFill>
                    <a:srgbClr val="CD6634"/>
                  </a:solidFill>
                  <a:latin typeface="Calibri" panose="020F0502020204030204" pitchFamily="34" charset="0"/>
                  <a:ea typeface="League Spartan" charset="0"/>
                  <a:cs typeface="Calibri" panose="020F0502020204030204" pitchFamily="34" charset="0"/>
                </a:rPr>
                <a:t>Industrie</a:t>
              </a:r>
            </a:p>
          </p:txBody>
        </p:sp>
        <p:sp>
          <p:nvSpPr>
            <p:cNvPr id="58" name="TextBox 110">
              <a:extLst>
                <a:ext uri="{FF2B5EF4-FFF2-40B4-BE49-F238E27FC236}">
                  <a16:creationId xmlns:a16="http://schemas.microsoft.com/office/drawing/2014/main" id="{359BD4A9-9BC6-2CDC-60D7-FC59B5EC78AD}"/>
                </a:ext>
              </a:extLst>
            </p:cNvPr>
            <p:cNvSpPr txBox="1"/>
            <p:nvPr/>
          </p:nvSpPr>
          <p:spPr>
            <a:xfrm>
              <a:off x="7144990" y="4074445"/>
              <a:ext cx="419729" cy="423549"/>
            </a:xfrm>
            <a:prstGeom prst="rect">
              <a:avLst/>
            </a:prstGeom>
            <a:noFill/>
          </p:spPr>
          <p:txBody>
            <a:bodyPr wrap="none" rtlCol="0" anchor="t" anchorCtr="0">
              <a:spAutoFit/>
            </a:bodyPr>
            <a:lstStyle/>
            <a:p>
              <a:pPr algn="ctr"/>
              <a:r>
                <a:rPr lang="en-GB" sz="1200" b="1" dirty="0">
                  <a:solidFill>
                    <a:srgbClr val="595959"/>
                  </a:solidFill>
                  <a:latin typeface="Calibri" panose="020F0502020204030204" pitchFamily="34" charset="0"/>
                  <a:ea typeface="League Spartan" charset="0"/>
                  <a:cs typeface="Calibri" panose="020F0502020204030204" pitchFamily="34" charset="0"/>
                </a:rPr>
                <a:t>?</a:t>
              </a:r>
            </a:p>
          </p:txBody>
        </p:sp>
      </p:grpSp>
      <p:sp>
        <p:nvSpPr>
          <p:cNvPr id="59" name="TextBox 35">
            <a:extLst>
              <a:ext uri="{FF2B5EF4-FFF2-40B4-BE49-F238E27FC236}">
                <a16:creationId xmlns:a16="http://schemas.microsoft.com/office/drawing/2014/main" id="{91BB80F4-EC78-A7A8-77AB-91CA0CE061E7}"/>
              </a:ext>
            </a:extLst>
          </p:cNvPr>
          <p:cNvSpPr txBox="1"/>
          <p:nvPr/>
        </p:nvSpPr>
        <p:spPr>
          <a:xfrm>
            <a:off x="744888" y="2446115"/>
            <a:ext cx="4115807" cy="430887"/>
          </a:xfrm>
          <a:prstGeom prst="rect">
            <a:avLst/>
          </a:prstGeom>
          <a:noFill/>
        </p:spPr>
        <p:txBody>
          <a:bodyPr wrap="none" rtlCol="0" anchor="b" anchorCtr="0">
            <a:spAutoFit/>
          </a:bodyPr>
          <a:lstStyle/>
          <a:p>
            <a:r>
              <a:rPr lang="en-GB" sz="2200" b="1" dirty="0">
                <a:solidFill>
                  <a:srgbClr val="595959"/>
                </a:solidFill>
                <a:ea typeface="League Spartan" charset="0"/>
                <a:cs typeface="Poppins" pitchFamily="2" charset="77"/>
              </a:rPr>
              <a:t>1. Mind-Mapping der Interessengruppen </a:t>
            </a:r>
          </a:p>
        </p:txBody>
      </p:sp>
      <p:grpSp>
        <p:nvGrpSpPr>
          <p:cNvPr id="60" name="Gruppieren 7">
            <a:extLst>
              <a:ext uri="{FF2B5EF4-FFF2-40B4-BE49-F238E27FC236}">
                <a16:creationId xmlns:a16="http://schemas.microsoft.com/office/drawing/2014/main" id="{7341769E-DAA6-5F35-2DF8-ECEEFA274B72}"/>
              </a:ext>
            </a:extLst>
          </p:cNvPr>
          <p:cNvGrpSpPr>
            <a:grpSpLocks noChangeAspect="1"/>
          </p:cNvGrpSpPr>
          <p:nvPr/>
        </p:nvGrpSpPr>
        <p:grpSpPr>
          <a:xfrm>
            <a:off x="6830094" y="3273360"/>
            <a:ext cx="4834243" cy="3120596"/>
            <a:chOff x="6372288" y="1843583"/>
            <a:chExt cx="5704454" cy="2486321"/>
          </a:xfrm>
        </p:grpSpPr>
        <p:sp>
          <p:nvSpPr>
            <p:cNvPr id="61" name="Freeform 39">
              <a:extLst>
                <a:ext uri="{FF2B5EF4-FFF2-40B4-BE49-F238E27FC236}">
                  <a16:creationId xmlns:a16="http://schemas.microsoft.com/office/drawing/2014/main" id="{D44697AB-9E24-0941-A8CD-D67ED8225250}"/>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2" name="Freeform 13">
              <a:extLst>
                <a:ext uri="{FF2B5EF4-FFF2-40B4-BE49-F238E27FC236}">
                  <a16:creationId xmlns:a16="http://schemas.microsoft.com/office/drawing/2014/main" id="{7790F4EE-8FA9-3375-4B89-8BDD49558E24}"/>
                </a:ext>
              </a:extLst>
            </p:cNvPr>
            <p:cNvSpPr>
              <a:spLocks/>
            </p:cNvSpPr>
            <p:nvPr/>
          </p:nvSpPr>
          <p:spPr bwMode="auto">
            <a:xfrm>
              <a:off x="6729975" y="1855108"/>
              <a:ext cx="270163" cy="774392"/>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3" name="TextBox 39">
              <a:extLst>
                <a:ext uri="{FF2B5EF4-FFF2-40B4-BE49-F238E27FC236}">
                  <a16:creationId xmlns:a16="http://schemas.microsoft.com/office/drawing/2014/main" id="{4148E786-79AC-EFA4-1B70-B69AAF6B574D}"/>
                </a:ext>
              </a:extLst>
            </p:cNvPr>
            <p:cNvSpPr txBox="1"/>
            <p:nvPr/>
          </p:nvSpPr>
          <p:spPr>
            <a:xfrm>
              <a:off x="7187874" y="204239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Kurzbeschreibung</a:t>
              </a:r>
            </a:p>
          </p:txBody>
        </p:sp>
        <p:sp>
          <p:nvSpPr>
            <p:cNvPr id="64" name="TextBox 40">
              <a:extLst>
                <a:ext uri="{FF2B5EF4-FFF2-40B4-BE49-F238E27FC236}">
                  <a16:creationId xmlns:a16="http://schemas.microsoft.com/office/drawing/2014/main" id="{0011CA93-ADDF-353B-8B72-04BF30C86D9B}"/>
                </a:ext>
              </a:extLst>
            </p:cNvPr>
            <p:cNvSpPr txBox="1"/>
            <p:nvPr/>
          </p:nvSpPr>
          <p:spPr>
            <a:xfrm>
              <a:off x="7209352" y="1864639"/>
              <a:ext cx="2907293" cy="239294"/>
            </a:xfrm>
            <a:prstGeom prst="rect">
              <a:avLst/>
            </a:prstGeom>
            <a:noFill/>
          </p:spPr>
          <p:txBody>
            <a:bodyPr wrap="none" rtlCol="0">
              <a:spAutoFit/>
            </a:bodyPr>
            <a:lstStyle/>
            <a:p>
              <a:pPr>
                <a:lnSpc>
                  <a:spcPts val="1620"/>
                </a:lnSpc>
              </a:pPr>
              <a:r>
                <a:rPr lang="en-GB" sz="1600" b="1" dirty="0" err="1">
                  <a:solidFill>
                    <a:schemeClr val="bg1"/>
                  </a:solidFill>
                  <a:ea typeface="Roboto" charset="0"/>
                  <a:cs typeface="Roboto" charset="0"/>
                </a:rPr>
                <a:t>Interessenvertreter:in</a:t>
              </a:r>
              <a:r>
                <a:rPr lang="en-GB" sz="1600" b="1" dirty="0">
                  <a:solidFill>
                    <a:schemeClr val="bg1"/>
                  </a:solidFill>
                  <a:ea typeface="Roboto" charset="0"/>
                  <a:cs typeface="Roboto" charset="0"/>
                </a:rPr>
                <a:t> 1</a:t>
              </a:r>
            </a:p>
          </p:txBody>
        </p:sp>
        <p:sp>
          <p:nvSpPr>
            <p:cNvPr id="65" name="Freeform 37">
              <a:extLst>
                <a:ext uri="{FF2B5EF4-FFF2-40B4-BE49-F238E27FC236}">
                  <a16:creationId xmlns:a16="http://schemas.microsoft.com/office/drawing/2014/main" id="{9BC5E916-275C-7C3E-7581-B1CB0A493F66}"/>
                </a:ext>
              </a:extLst>
            </p:cNvPr>
            <p:cNvSpPr>
              <a:spLocks/>
            </p:cNvSpPr>
            <p:nvPr/>
          </p:nvSpPr>
          <p:spPr bwMode="auto">
            <a:xfrm>
              <a:off x="6972834" y="2294203"/>
              <a:ext cx="3559825"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6" name="Freeform 15">
              <a:extLst>
                <a:ext uri="{FF2B5EF4-FFF2-40B4-BE49-F238E27FC236}">
                  <a16:creationId xmlns:a16="http://schemas.microsoft.com/office/drawing/2014/main" id="{C7A2A9C1-6F69-1F8C-F96D-96618532E3EA}"/>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7" name="TextBox 37">
              <a:extLst>
                <a:ext uri="{FF2B5EF4-FFF2-40B4-BE49-F238E27FC236}">
                  <a16:creationId xmlns:a16="http://schemas.microsoft.com/office/drawing/2014/main" id="{505AE4DC-9488-E434-27CD-063A0722DA70}"/>
                </a:ext>
              </a:extLst>
            </p:cNvPr>
            <p:cNvSpPr txBox="1"/>
            <p:nvPr/>
          </p:nvSpPr>
          <p:spPr>
            <a:xfrm>
              <a:off x="7987363" y="253556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Kurzbeschreibung</a:t>
              </a:r>
            </a:p>
          </p:txBody>
        </p:sp>
        <p:sp>
          <p:nvSpPr>
            <p:cNvPr id="68" name="TextBox 38">
              <a:extLst>
                <a:ext uri="{FF2B5EF4-FFF2-40B4-BE49-F238E27FC236}">
                  <a16:creationId xmlns:a16="http://schemas.microsoft.com/office/drawing/2014/main" id="{97FEFD8E-5133-9528-4FE3-1842AD6FD594}"/>
                </a:ext>
              </a:extLst>
            </p:cNvPr>
            <p:cNvSpPr txBox="1"/>
            <p:nvPr/>
          </p:nvSpPr>
          <p:spPr>
            <a:xfrm>
              <a:off x="7962328" y="2351975"/>
              <a:ext cx="2587881" cy="239294"/>
            </a:xfrm>
            <a:prstGeom prst="rect">
              <a:avLst/>
            </a:prstGeom>
            <a:noFill/>
          </p:spPr>
          <p:txBody>
            <a:bodyPr wrap="none" rtlCol="0">
              <a:spAutoFit/>
            </a:bodyPr>
            <a:lstStyle/>
            <a:p>
              <a:pPr>
                <a:lnSpc>
                  <a:spcPts val="1620"/>
                </a:lnSpc>
              </a:pPr>
              <a:r>
                <a:rPr lang="en-GB" sz="1600" b="1" dirty="0" err="1">
                  <a:solidFill>
                    <a:schemeClr val="bg1"/>
                  </a:solidFill>
                  <a:ea typeface="Roboto" charset="0"/>
                  <a:cs typeface="Roboto" charset="0"/>
                </a:rPr>
                <a:t>Interessenvertreter:in</a:t>
              </a:r>
              <a:r>
                <a:rPr lang="en-GB" sz="1600" b="1" dirty="0">
                  <a:solidFill>
                    <a:schemeClr val="bg1"/>
                  </a:solidFill>
                  <a:ea typeface="Roboto" charset="0"/>
                  <a:cs typeface="Roboto" charset="0"/>
                </a:rPr>
                <a:t> 2</a:t>
              </a:r>
            </a:p>
          </p:txBody>
        </p:sp>
        <p:sp>
          <p:nvSpPr>
            <p:cNvPr id="69" name="Freeform 35">
              <a:extLst>
                <a:ext uri="{FF2B5EF4-FFF2-40B4-BE49-F238E27FC236}">
                  <a16:creationId xmlns:a16="http://schemas.microsoft.com/office/drawing/2014/main" id="{9C3BA1CB-F789-1F00-621B-ED89FCD42CFE}"/>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0" name="Freeform 16">
              <a:extLst>
                <a:ext uri="{FF2B5EF4-FFF2-40B4-BE49-F238E27FC236}">
                  <a16:creationId xmlns:a16="http://schemas.microsoft.com/office/drawing/2014/main" id="{D22EF32E-0311-EC94-7DEF-1D1E4FAC9FEF}"/>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1" name="TextBox 29">
              <a:extLst>
                <a:ext uri="{FF2B5EF4-FFF2-40B4-BE49-F238E27FC236}">
                  <a16:creationId xmlns:a16="http://schemas.microsoft.com/office/drawing/2014/main" id="{DD7F668E-95E4-5576-6C4E-3B5846045C54}"/>
                </a:ext>
              </a:extLst>
            </p:cNvPr>
            <p:cNvSpPr txBox="1"/>
            <p:nvPr/>
          </p:nvSpPr>
          <p:spPr>
            <a:xfrm>
              <a:off x="8715713" y="3044585"/>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Kurzbeschreibung</a:t>
              </a:r>
            </a:p>
          </p:txBody>
        </p:sp>
        <p:sp>
          <p:nvSpPr>
            <p:cNvPr id="72" name="TextBox 30">
              <a:extLst>
                <a:ext uri="{FF2B5EF4-FFF2-40B4-BE49-F238E27FC236}">
                  <a16:creationId xmlns:a16="http://schemas.microsoft.com/office/drawing/2014/main" id="{9E78AD8A-E94D-A93E-B324-2C4FBC97A2E5}"/>
                </a:ext>
              </a:extLst>
            </p:cNvPr>
            <p:cNvSpPr txBox="1"/>
            <p:nvPr/>
          </p:nvSpPr>
          <p:spPr>
            <a:xfrm>
              <a:off x="8715713" y="2862620"/>
              <a:ext cx="2587881" cy="239294"/>
            </a:xfrm>
            <a:prstGeom prst="rect">
              <a:avLst/>
            </a:prstGeom>
            <a:noFill/>
          </p:spPr>
          <p:txBody>
            <a:bodyPr wrap="none" rtlCol="0">
              <a:spAutoFit/>
            </a:bodyPr>
            <a:lstStyle/>
            <a:p>
              <a:pPr>
                <a:lnSpc>
                  <a:spcPts val="1620"/>
                </a:lnSpc>
              </a:pPr>
              <a:r>
                <a:rPr lang="en-GB" sz="1600" b="1" dirty="0" err="1">
                  <a:solidFill>
                    <a:schemeClr val="bg1"/>
                  </a:solidFill>
                  <a:ea typeface="Roboto" charset="0"/>
                  <a:cs typeface="Roboto" charset="0"/>
                </a:rPr>
                <a:t>Interessenvertreter:in</a:t>
              </a:r>
              <a:r>
                <a:rPr lang="en-GB" sz="1600" b="1" dirty="0">
                  <a:solidFill>
                    <a:schemeClr val="bg1"/>
                  </a:solidFill>
                  <a:ea typeface="Roboto" charset="0"/>
                  <a:cs typeface="Roboto" charset="0"/>
                </a:rPr>
                <a:t> 3</a:t>
              </a:r>
            </a:p>
          </p:txBody>
        </p:sp>
        <p:grpSp>
          <p:nvGrpSpPr>
            <p:cNvPr id="73" name="Gruppieren 6">
              <a:extLst>
                <a:ext uri="{FF2B5EF4-FFF2-40B4-BE49-F238E27FC236}">
                  <a16:creationId xmlns:a16="http://schemas.microsoft.com/office/drawing/2014/main" id="{59C13438-1921-CAB6-D231-FB5A49E2BAFB}"/>
                </a:ext>
              </a:extLst>
            </p:cNvPr>
            <p:cNvGrpSpPr/>
            <p:nvPr/>
          </p:nvGrpSpPr>
          <p:grpSpPr>
            <a:xfrm>
              <a:off x="8497800" y="3359811"/>
              <a:ext cx="3578942" cy="970093"/>
              <a:chOff x="6979340" y="5450343"/>
              <a:chExt cx="3578942" cy="970093"/>
            </a:xfrm>
          </p:grpSpPr>
          <p:sp>
            <p:nvSpPr>
              <p:cNvPr id="74" name="Freeform 16">
                <a:extLst>
                  <a:ext uri="{FF2B5EF4-FFF2-40B4-BE49-F238E27FC236}">
                    <a16:creationId xmlns:a16="http://schemas.microsoft.com/office/drawing/2014/main" id="{4DE06113-E50B-011F-B8C0-0A5636BA047A}"/>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5" name="Freeform 5">
                <a:extLst>
                  <a:ext uri="{FF2B5EF4-FFF2-40B4-BE49-F238E27FC236}">
                    <a16:creationId xmlns:a16="http://schemas.microsoft.com/office/drawing/2014/main" id="{6F7B7188-F3FC-C4DE-CF53-BF3A9AF86983}"/>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6" name="TextBox 27">
                <a:extLst>
                  <a:ext uri="{FF2B5EF4-FFF2-40B4-BE49-F238E27FC236}">
                    <a16:creationId xmlns:a16="http://schemas.microsoft.com/office/drawing/2014/main" id="{9EEB4FA9-F4CE-2DA8-014E-9553E43DD9F4}"/>
                  </a:ext>
                </a:extLst>
              </p:cNvPr>
              <p:cNvSpPr txBox="1"/>
              <p:nvPr/>
            </p:nvSpPr>
            <p:spPr>
              <a:xfrm>
                <a:off x="7885030" y="5750589"/>
                <a:ext cx="2604563"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Kurzbeschreibung</a:t>
                </a:r>
              </a:p>
            </p:txBody>
          </p:sp>
          <p:sp>
            <p:nvSpPr>
              <p:cNvPr id="77" name="TextBox 28">
                <a:extLst>
                  <a:ext uri="{FF2B5EF4-FFF2-40B4-BE49-F238E27FC236}">
                    <a16:creationId xmlns:a16="http://schemas.microsoft.com/office/drawing/2014/main" id="{3E44D55D-5EA3-7D0C-7201-5533704F4BC9}"/>
                  </a:ext>
                </a:extLst>
              </p:cNvPr>
              <p:cNvSpPr txBox="1"/>
              <p:nvPr/>
            </p:nvSpPr>
            <p:spPr>
              <a:xfrm>
                <a:off x="7862739" y="5570497"/>
                <a:ext cx="2587880" cy="239294"/>
              </a:xfrm>
              <a:prstGeom prst="rect">
                <a:avLst/>
              </a:prstGeom>
              <a:noFill/>
            </p:spPr>
            <p:txBody>
              <a:bodyPr wrap="none" rtlCol="0">
                <a:spAutoFit/>
              </a:bodyPr>
              <a:lstStyle/>
              <a:p>
                <a:pPr>
                  <a:lnSpc>
                    <a:spcPts val="1620"/>
                  </a:lnSpc>
                </a:pPr>
                <a:r>
                  <a:rPr lang="en-GB" sz="1600" b="1" dirty="0" err="1">
                    <a:solidFill>
                      <a:schemeClr val="bg1"/>
                    </a:solidFill>
                    <a:ea typeface="Roboto" charset="0"/>
                    <a:cs typeface="Roboto" charset="0"/>
                  </a:rPr>
                  <a:t>Interessenvertreter:in</a:t>
                </a:r>
                <a:r>
                  <a:rPr lang="en-GB" sz="1600" b="1" dirty="0">
                    <a:solidFill>
                      <a:schemeClr val="bg1"/>
                    </a:solidFill>
                    <a:ea typeface="Roboto" charset="0"/>
                    <a:cs typeface="Roboto" charset="0"/>
                  </a:rPr>
                  <a:t> 4</a:t>
                </a:r>
              </a:p>
            </p:txBody>
          </p:sp>
        </p:grpSp>
      </p:grpSp>
      <p:sp>
        <p:nvSpPr>
          <p:cNvPr id="78" name="TextBox 35">
            <a:extLst>
              <a:ext uri="{FF2B5EF4-FFF2-40B4-BE49-F238E27FC236}">
                <a16:creationId xmlns:a16="http://schemas.microsoft.com/office/drawing/2014/main" id="{9FADF874-E959-F2CF-7373-79685B2BEBE3}"/>
              </a:ext>
            </a:extLst>
          </p:cNvPr>
          <p:cNvSpPr txBox="1"/>
          <p:nvPr/>
        </p:nvSpPr>
        <p:spPr>
          <a:xfrm>
            <a:off x="6657353" y="2482747"/>
            <a:ext cx="2583271" cy="430887"/>
          </a:xfrm>
          <a:prstGeom prst="rect">
            <a:avLst/>
          </a:prstGeom>
          <a:noFill/>
        </p:spPr>
        <p:txBody>
          <a:bodyPr wrap="none" rtlCol="0" anchor="b" anchorCtr="0">
            <a:spAutoFit/>
          </a:bodyPr>
          <a:lstStyle/>
          <a:p>
            <a:r>
              <a:rPr lang="en-GB" sz="2200" b="1" dirty="0">
                <a:solidFill>
                  <a:srgbClr val="595959"/>
                </a:solidFill>
                <a:ea typeface="League Spartan" charset="0"/>
                <a:cs typeface="Poppins" pitchFamily="2" charset="77"/>
              </a:rPr>
              <a:t>2. Stakeholder-Karten</a:t>
            </a:r>
          </a:p>
        </p:txBody>
      </p:sp>
    </p:spTree>
    <p:extLst>
      <p:ext uri="{BB962C8B-B14F-4D97-AF65-F5344CB8AC3E}">
        <p14:creationId xmlns:p14="http://schemas.microsoft.com/office/powerpoint/2010/main" val="66461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1973629" y="1902794"/>
            <a:ext cx="9451557" cy="4614864"/>
          </a:xfrm>
        </p:spPr>
        <p:txBody>
          <a:bodyPr>
            <a:normAutofit/>
          </a:bodyPr>
          <a:lstStyle/>
          <a:p>
            <a:pPr marL="12700" indent="-12700"/>
            <a:r>
              <a:rPr lang="en-US" dirty="0"/>
              <a:t>Schauen Sie sich </a:t>
            </a:r>
            <a:r>
              <a:rPr lang="en-US" dirty="0" err="1"/>
              <a:t>Ihre</a:t>
            </a:r>
            <a:r>
              <a:rPr lang="en-US" dirty="0"/>
              <a:t> </a:t>
            </a:r>
            <a:r>
              <a:rPr lang="en-US" dirty="0" err="1"/>
              <a:t>Stakeholder:innen</a:t>
            </a:r>
            <a:r>
              <a:rPr lang="en-US" dirty="0"/>
              <a:t> genauer an. Die Analyse und Bewertung dient sowohl dazu, die </a:t>
            </a:r>
            <a:r>
              <a:rPr lang="en-US" dirty="0" err="1"/>
              <a:t>Stakeholder:innen</a:t>
            </a:r>
            <a:r>
              <a:rPr lang="en-US" dirty="0"/>
              <a:t> nach ihrer Wichtigkeit </a:t>
            </a:r>
            <a:r>
              <a:rPr lang="en-US" dirty="0" err="1"/>
              <a:t>zu</a:t>
            </a:r>
            <a:r>
              <a:rPr lang="en-US" dirty="0"/>
              <a:t> </a:t>
            </a:r>
            <a:r>
              <a:rPr lang="en-US" dirty="0" err="1"/>
              <a:t>priorisieren</a:t>
            </a:r>
            <a:r>
              <a:rPr lang="en-US" dirty="0"/>
              <a:t> als auch diejenigen zu identifizieren, die potenziell die meisten Probleme verursachen könnten.</a:t>
            </a:r>
          </a:p>
          <a:p>
            <a:pPr marL="12700" indent="-12700"/>
            <a:endParaRPr lang="en-US" dirty="0"/>
          </a:p>
          <a:p>
            <a:pPr marL="12700" indent="-12700"/>
            <a:endParaRPr lang="en-US" dirty="0"/>
          </a:p>
          <a:p>
            <a:pPr marL="12700" indent="-12700"/>
            <a:r>
              <a:rPr lang="en-US" b="1" dirty="0">
                <a:solidFill>
                  <a:srgbClr val="F16924"/>
                </a:solidFill>
              </a:rPr>
              <a:t>Die folgenden Fragen sind hilfreich:</a:t>
            </a:r>
          </a:p>
          <a:p>
            <a:pPr marL="12700" indent="-12700"/>
            <a:endParaRPr lang="en-US" b="1" dirty="0"/>
          </a:p>
          <a:p>
            <a:pPr marL="342900" indent="-342900">
              <a:buClr>
                <a:srgbClr val="F16924"/>
              </a:buClr>
              <a:buFont typeface="Arial" panose="020B0604020202020204" pitchFamily="34" charset="0"/>
              <a:buChar char="•"/>
            </a:pPr>
            <a:r>
              <a:rPr lang="en-US" dirty="0"/>
              <a:t>Welches sind die Einflüsse der </a:t>
            </a:r>
            <a:r>
              <a:rPr lang="en-US" dirty="0" err="1"/>
              <a:t>jeweiligen</a:t>
            </a:r>
            <a:r>
              <a:rPr lang="en-US" dirty="0"/>
              <a:t> </a:t>
            </a:r>
            <a:r>
              <a:rPr lang="en-US" dirty="0" err="1"/>
              <a:t>Akteur:innen</a:t>
            </a:r>
            <a:r>
              <a:rPr lang="en-US" dirty="0"/>
              <a:t>?</a:t>
            </a:r>
          </a:p>
          <a:p>
            <a:pPr marL="342900" indent="-342900">
              <a:buClr>
                <a:srgbClr val="F16924"/>
              </a:buClr>
              <a:buFont typeface="Arial" panose="020B0604020202020204" pitchFamily="34" charset="0"/>
              <a:buChar char="•"/>
            </a:pPr>
            <a:r>
              <a:rPr lang="en-US" dirty="0"/>
              <a:t>Wie stark sind die Einflüsse? </a:t>
            </a:r>
          </a:p>
          <a:p>
            <a:pPr marL="342900" indent="-342900">
              <a:buClr>
                <a:srgbClr val="F16924"/>
              </a:buClr>
              <a:buFont typeface="Arial" panose="020B0604020202020204" pitchFamily="34" charset="0"/>
              <a:buChar char="•"/>
            </a:pPr>
            <a:r>
              <a:rPr lang="en-US" dirty="0"/>
              <a:t>Können sie meinem Unternehmen nützen oder schaden?</a:t>
            </a:r>
          </a:p>
          <a:p>
            <a:pPr marL="342900" indent="-342900">
              <a:buClr>
                <a:srgbClr val="F16924"/>
              </a:buClr>
              <a:buFont typeface="Arial" panose="020B0604020202020204" pitchFamily="34" charset="0"/>
              <a:buChar char="•"/>
            </a:pPr>
            <a:r>
              <a:rPr lang="en-US" dirty="0"/>
              <a:t>Ist die Einstellung der </a:t>
            </a:r>
            <a:r>
              <a:rPr lang="en-US" dirty="0" err="1"/>
              <a:t>Stakeholder:innen</a:t>
            </a:r>
            <a:r>
              <a:rPr lang="en-US" dirty="0"/>
              <a:t> gegenüber meinem Unternehmen positiv oder negativ?</a:t>
            </a:r>
          </a:p>
          <a:p>
            <a:pPr marL="342900" indent="-342900">
              <a:buClr>
                <a:srgbClr val="F16924"/>
              </a:buClr>
              <a:buFont typeface="Arial" panose="020B0604020202020204" pitchFamily="34" charset="0"/>
              <a:buChar char="•"/>
            </a:pPr>
            <a:r>
              <a:rPr lang="en-US" dirty="0"/>
              <a:t>Welchen Einfluss haben die </a:t>
            </a:r>
            <a:r>
              <a:rPr lang="en-US" dirty="0" err="1"/>
              <a:t>Stakeholder:innen</a:t>
            </a:r>
            <a:r>
              <a:rPr lang="en-US" dirty="0"/>
              <a:t> auf mein Unternehmen?</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Stakeholder-Analyse</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3065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Stakeholder-Analyse</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8ACF6A2A-4151-AF9E-355C-BCB134CCA02B}"/>
              </a:ext>
            </a:extLst>
          </p:cNvPr>
          <p:cNvGraphicFramePr>
            <a:graphicFrameLocks noGrp="1"/>
          </p:cNvGraphicFramePr>
          <p:nvPr>
            <p:extLst>
              <p:ext uri="{D42A27DB-BD31-4B8C-83A1-F6EECF244321}">
                <p14:modId xmlns:p14="http://schemas.microsoft.com/office/powerpoint/2010/main" val="406524006"/>
              </p:ext>
            </p:extLst>
          </p:nvPr>
        </p:nvGraphicFramePr>
        <p:xfrm>
          <a:off x="2114548" y="2014219"/>
          <a:ext cx="9597552" cy="4527319"/>
        </p:xfrm>
        <a:graphic>
          <a:graphicData uri="http://schemas.openxmlformats.org/drawingml/2006/table">
            <a:tbl>
              <a:tblPr firstRow="1" bandRow="1">
                <a:tableStyleId>{7DF18680-E054-41AD-8BC1-D1AEF772440D}</a:tableStyleId>
              </a:tblPr>
              <a:tblGrid>
                <a:gridCol w="1734230">
                  <a:extLst>
                    <a:ext uri="{9D8B030D-6E8A-4147-A177-3AD203B41FA5}">
                      <a16:colId xmlns:a16="http://schemas.microsoft.com/office/drawing/2014/main" val="2661440363"/>
                    </a:ext>
                  </a:extLst>
                </a:gridCol>
                <a:gridCol w="4867205">
                  <a:extLst>
                    <a:ext uri="{9D8B030D-6E8A-4147-A177-3AD203B41FA5}">
                      <a16:colId xmlns:a16="http://schemas.microsoft.com/office/drawing/2014/main" val="1978240280"/>
                    </a:ext>
                  </a:extLst>
                </a:gridCol>
                <a:gridCol w="2996117">
                  <a:extLst>
                    <a:ext uri="{9D8B030D-6E8A-4147-A177-3AD203B41FA5}">
                      <a16:colId xmlns:a16="http://schemas.microsoft.com/office/drawing/2014/main" val="2176638843"/>
                    </a:ext>
                  </a:extLst>
                </a:gridCol>
              </a:tblGrid>
              <a:tr h="503959">
                <a:tc>
                  <a:txBody>
                    <a:bodyPr/>
                    <a:lstStyle/>
                    <a:p>
                      <a:r>
                        <a:rPr lang="en-GB" sz="2000" dirty="0"/>
                        <a:t>KRITERIEN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BESCHREIBUNG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MÖGLICHE BEWERTUNG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839932">
                <a:tc>
                  <a:txBody>
                    <a:bodyPr/>
                    <a:lstStyle/>
                    <a:p>
                      <a:r>
                        <a:rPr lang="en-GB" sz="2000" b="1" dirty="0">
                          <a:solidFill>
                            <a:srgbClr val="595959"/>
                          </a:solidFill>
                        </a:rPr>
                        <a:t>Einfluss / Macht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Wie groß ist die </a:t>
                      </a:r>
                      <a:r>
                        <a:rPr lang="en-GB" sz="2000" dirty="0" err="1">
                          <a:solidFill>
                            <a:srgbClr val="595959"/>
                          </a:solidFill>
                        </a:rPr>
                        <a:t>Fähigkeit</a:t>
                      </a:r>
                      <a:r>
                        <a:rPr lang="en-GB" sz="2000" dirty="0">
                          <a:solidFill>
                            <a:srgbClr val="595959"/>
                          </a:solidFill>
                        </a:rPr>
                        <a:t> der </a:t>
                      </a:r>
                      <a:r>
                        <a:rPr lang="en-US" sz="2000" dirty="0" err="1">
                          <a:solidFill>
                            <a:srgbClr val="595959"/>
                          </a:solidFill>
                        </a:rPr>
                        <a:t>Stakeholder:innen</a:t>
                      </a:r>
                      <a:r>
                        <a:rPr lang="en-GB" sz="2000" dirty="0">
                          <a:solidFill>
                            <a:srgbClr val="595959"/>
                          </a:solidFill>
                        </a:rPr>
                        <a:t>, Einfluss auf das Unternehmen auszuüben?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niedrig, mittel, hoch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839932">
                <a:tc>
                  <a:txBody>
                    <a:bodyPr/>
                    <a:lstStyle/>
                    <a:p>
                      <a:r>
                        <a:rPr lang="en-GB" sz="2000" b="1" dirty="0">
                          <a:solidFill>
                            <a:srgbClr val="595959"/>
                          </a:solidFill>
                        </a:rPr>
                        <a:t>Einstellung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Ist die </a:t>
                      </a:r>
                      <a:r>
                        <a:rPr lang="en-GB" sz="2000" dirty="0" err="1">
                          <a:solidFill>
                            <a:srgbClr val="595959"/>
                          </a:solidFill>
                        </a:rPr>
                        <a:t>Einstellung</a:t>
                      </a:r>
                      <a:r>
                        <a:rPr lang="en-GB" sz="2000" dirty="0">
                          <a:solidFill>
                            <a:srgbClr val="595959"/>
                          </a:solidFill>
                        </a:rPr>
                        <a:t> der </a:t>
                      </a:r>
                      <a:r>
                        <a:rPr lang="en-US" sz="2000" dirty="0" err="1">
                          <a:solidFill>
                            <a:srgbClr val="595959"/>
                          </a:solidFill>
                        </a:rPr>
                        <a:t>Stakeholder:innen</a:t>
                      </a:r>
                      <a:r>
                        <a:rPr lang="en-US" sz="2000" dirty="0">
                          <a:solidFill>
                            <a:srgbClr val="595959"/>
                          </a:solidFill>
                        </a:rPr>
                        <a:t> </a:t>
                      </a:r>
                      <a:r>
                        <a:rPr lang="en-GB" sz="2000" dirty="0" err="1">
                          <a:solidFill>
                            <a:srgbClr val="595959"/>
                          </a:solidFill>
                        </a:rPr>
                        <a:t>gegenüber</a:t>
                      </a:r>
                      <a:r>
                        <a:rPr lang="en-GB" sz="2000" dirty="0">
                          <a:solidFill>
                            <a:srgbClr val="595959"/>
                          </a:solidFill>
                        </a:rPr>
                        <a:t> dem Unternehmen und seinen Auswirkungen positiv oder negativ?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negativ, neutral, positiv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r h="839932">
                <a:tc>
                  <a:txBody>
                    <a:bodyPr/>
                    <a:lstStyle/>
                    <a:p>
                      <a:r>
                        <a:rPr lang="en-GB" sz="2000" b="1" dirty="0">
                          <a:solidFill>
                            <a:srgbClr val="595959"/>
                          </a:solidFill>
                        </a:rPr>
                        <a:t>Besorgnis / Interesse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In welchem </a:t>
                      </a:r>
                      <a:r>
                        <a:rPr lang="en-GB" sz="2000" dirty="0" err="1">
                          <a:solidFill>
                            <a:srgbClr val="595959"/>
                          </a:solidFill>
                        </a:rPr>
                        <a:t>Ausmaß</a:t>
                      </a:r>
                      <a:r>
                        <a:rPr lang="en-GB" sz="2000" dirty="0">
                          <a:solidFill>
                            <a:srgbClr val="595959"/>
                          </a:solidFill>
                        </a:rPr>
                        <a:t> </a:t>
                      </a:r>
                      <a:r>
                        <a:rPr lang="en-GB" sz="2000" dirty="0" err="1">
                          <a:solidFill>
                            <a:srgbClr val="595959"/>
                          </a:solidFill>
                        </a:rPr>
                        <a:t>sind</a:t>
                      </a:r>
                      <a:r>
                        <a:rPr lang="en-GB" sz="2000" dirty="0">
                          <a:solidFill>
                            <a:srgbClr val="595959"/>
                          </a:solidFill>
                        </a:rPr>
                        <a:t> </a:t>
                      </a:r>
                      <a:r>
                        <a:rPr lang="en-US" sz="2000" dirty="0" err="1">
                          <a:solidFill>
                            <a:srgbClr val="595959"/>
                          </a:solidFill>
                        </a:rPr>
                        <a:t>Stakeholder:innen</a:t>
                      </a:r>
                      <a:r>
                        <a:rPr lang="en-US" sz="2000" dirty="0">
                          <a:solidFill>
                            <a:srgbClr val="595959"/>
                          </a:solidFill>
                        </a:rPr>
                        <a:t> </a:t>
                      </a:r>
                      <a:r>
                        <a:rPr lang="en-GB" sz="2000" dirty="0">
                          <a:solidFill>
                            <a:srgbClr val="595959"/>
                          </a:solidFill>
                        </a:rPr>
                        <a:t>von den Auswirkungen des Unternehmens betroffen?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niedrig, mittel, hoch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378937"/>
                  </a:ext>
                </a:extLst>
              </a:tr>
              <a:tr h="839932">
                <a:tc>
                  <a:txBody>
                    <a:bodyPr/>
                    <a:lstStyle/>
                    <a:p>
                      <a:r>
                        <a:rPr lang="en-GB" sz="2000" b="1" dirty="0">
                          <a:solidFill>
                            <a:srgbClr val="595959"/>
                          </a:solidFill>
                        </a:rPr>
                        <a:t>Potenzial für Konflikte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Wie groß ist die Wahrscheinlichkeit, </a:t>
                      </a:r>
                      <a:r>
                        <a:rPr lang="en-GB" sz="2000" dirty="0" err="1">
                          <a:solidFill>
                            <a:srgbClr val="595959"/>
                          </a:solidFill>
                        </a:rPr>
                        <a:t>dass</a:t>
                      </a:r>
                      <a:r>
                        <a:rPr lang="en-GB" sz="2000" dirty="0">
                          <a:solidFill>
                            <a:srgbClr val="595959"/>
                          </a:solidFill>
                        </a:rPr>
                        <a:t> die </a:t>
                      </a:r>
                      <a:r>
                        <a:rPr lang="en-US" sz="2000" dirty="0" err="1">
                          <a:solidFill>
                            <a:srgbClr val="595959"/>
                          </a:solidFill>
                        </a:rPr>
                        <a:t>Stakeholder:innen</a:t>
                      </a:r>
                      <a:r>
                        <a:rPr lang="en-GB" sz="2000" dirty="0">
                          <a:solidFill>
                            <a:srgbClr val="595959"/>
                          </a:solidFill>
                        </a:rPr>
                        <a:t> Probleme im </a:t>
                      </a:r>
                      <a:r>
                        <a:rPr lang="en-GB" sz="2000" dirty="0" err="1">
                          <a:solidFill>
                            <a:srgbClr val="595959"/>
                          </a:solidFill>
                        </a:rPr>
                        <a:t>Unternehmen</a:t>
                      </a:r>
                      <a:r>
                        <a:rPr lang="en-GB" sz="2000" dirty="0">
                          <a:solidFill>
                            <a:srgbClr val="595959"/>
                          </a:solidFill>
                        </a:rPr>
                        <a:t> </a:t>
                      </a:r>
                      <a:r>
                        <a:rPr lang="en-GB" sz="2000" dirty="0" err="1">
                          <a:solidFill>
                            <a:srgbClr val="595959"/>
                          </a:solidFill>
                        </a:rPr>
                        <a:t>verursachen</a:t>
                      </a:r>
                      <a:r>
                        <a:rPr lang="en-GB" sz="2000" dirty="0">
                          <a:solidFill>
                            <a:srgbClr val="595959"/>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niedrig, mittel, hoch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40522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Stakeholder-Analyse</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37" name="Tabelle 5">
            <a:extLst>
              <a:ext uri="{FF2B5EF4-FFF2-40B4-BE49-F238E27FC236}">
                <a16:creationId xmlns:a16="http://schemas.microsoft.com/office/drawing/2014/main" id="{D836E7D4-13F0-9471-49A2-4FE3309352EA}"/>
              </a:ext>
            </a:extLst>
          </p:cNvPr>
          <p:cNvGraphicFramePr>
            <a:graphicFrameLocks noGrp="1"/>
          </p:cNvGraphicFramePr>
          <p:nvPr>
            <p:extLst>
              <p:ext uri="{D42A27DB-BD31-4B8C-83A1-F6EECF244321}">
                <p14:modId xmlns:p14="http://schemas.microsoft.com/office/powerpoint/2010/main" val="170860936"/>
              </p:ext>
            </p:extLst>
          </p:nvPr>
        </p:nvGraphicFramePr>
        <p:xfrm>
          <a:off x="1629862" y="3073192"/>
          <a:ext cx="10044687" cy="2970915"/>
        </p:xfrm>
        <a:graphic>
          <a:graphicData uri="http://schemas.openxmlformats.org/drawingml/2006/table">
            <a:tbl>
              <a:tblPr firstRow="1" bandRow="1">
                <a:tableStyleId>{7DF18680-E054-41AD-8BC1-D1AEF772440D}</a:tableStyleId>
              </a:tblPr>
              <a:tblGrid>
                <a:gridCol w="776391">
                  <a:extLst>
                    <a:ext uri="{9D8B030D-6E8A-4147-A177-3AD203B41FA5}">
                      <a16:colId xmlns:a16="http://schemas.microsoft.com/office/drawing/2014/main" val="2661440363"/>
                    </a:ext>
                  </a:extLst>
                </a:gridCol>
                <a:gridCol w="2088745">
                  <a:extLst>
                    <a:ext uri="{9D8B030D-6E8A-4147-A177-3AD203B41FA5}">
                      <a16:colId xmlns:a16="http://schemas.microsoft.com/office/drawing/2014/main" val="1978240280"/>
                    </a:ext>
                  </a:extLst>
                </a:gridCol>
                <a:gridCol w="2495795">
                  <a:extLst>
                    <a:ext uri="{9D8B030D-6E8A-4147-A177-3AD203B41FA5}">
                      <a16:colId xmlns:a16="http://schemas.microsoft.com/office/drawing/2014/main" val="2176638843"/>
                    </a:ext>
                  </a:extLst>
                </a:gridCol>
                <a:gridCol w="647230">
                  <a:extLst>
                    <a:ext uri="{9D8B030D-6E8A-4147-A177-3AD203B41FA5}">
                      <a16:colId xmlns:a16="http://schemas.microsoft.com/office/drawing/2014/main" val="3294946335"/>
                    </a:ext>
                  </a:extLst>
                </a:gridCol>
                <a:gridCol w="647230">
                  <a:extLst>
                    <a:ext uri="{9D8B030D-6E8A-4147-A177-3AD203B41FA5}">
                      <a16:colId xmlns:a16="http://schemas.microsoft.com/office/drawing/2014/main" val="2823981131"/>
                    </a:ext>
                  </a:extLst>
                </a:gridCol>
                <a:gridCol w="647230">
                  <a:extLst>
                    <a:ext uri="{9D8B030D-6E8A-4147-A177-3AD203B41FA5}">
                      <a16:colId xmlns:a16="http://schemas.microsoft.com/office/drawing/2014/main" val="3992718697"/>
                    </a:ext>
                  </a:extLst>
                </a:gridCol>
                <a:gridCol w="2742066">
                  <a:extLst>
                    <a:ext uri="{9D8B030D-6E8A-4147-A177-3AD203B41FA5}">
                      <a16:colId xmlns:a16="http://schemas.microsoft.com/office/drawing/2014/main" val="1748816123"/>
                    </a:ext>
                  </a:extLst>
                </a:gridCol>
              </a:tblGrid>
              <a:tr h="1749065">
                <a:tc>
                  <a:txBody>
                    <a:bodyPr/>
                    <a:lstStyle/>
                    <a:p>
                      <a:r>
                        <a:rPr lang="en-GB" sz="1800" b="1" dirty="0">
                          <a:solidFill>
                            <a:schemeClr val="bg1"/>
                          </a:solidFill>
                        </a:rPr>
                        <a:t>NR.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STAKEHOLDER:IN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INTERESSEN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EINSTELLUNG</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EINFLUSS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BETROFFENHEIT</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b="1" dirty="0">
                          <a:solidFill>
                            <a:schemeClr val="bg1"/>
                          </a:solidFill>
                        </a:rPr>
                        <a:t>BEMERKUNGEN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bl>
          </a:graphicData>
        </a:graphic>
      </p:graphicFrame>
      <p:sp>
        <p:nvSpPr>
          <p:cNvPr id="38" name="Subtitle 2">
            <a:extLst>
              <a:ext uri="{FF2B5EF4-FFF2-40B4-BE49-F238E27FC236}">
                <a16:creationId xmlns:a16="http://schemas.microsoft.com/office/drawing/2014/main" id="{148317C0-8CCC-0387-EFB2-A2C85DC74064}"/>
              </a:ext>
            </a:extLst>
          </p:cNvPr>
          <p:cNvSpPr txBox="1">
            <a:spLocks/>
          </p:cNvSpPr>
          <p:nvPr/>
        </p:nvSpPr>
        <p:spPr>
          <a:xfrm>
            <a:off x="2207768" y="2039998"/>
            <a:ext cx="9466781" cy="6505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rgbClr val="595959"/>
                </a:solidFill>
                <a:latin typeface="+mn-lt"/>
                <a:ea typeface="Open Sans Light" panose="020B0306030504020204" pitchFamily="34" charset="0"/>
                <a:cs typeface="Open Sans Light" panose="020B0306030504020204" pitchFamily="34" charset="0"/>
              </a:rPr>
              <a:t>Es ist sehr hilfreich, die Analyseergebnisse in übersichtlichen Tabellen oder Grafiken darzustellen. </a:t>
            </a:r>
          </a:p>
        </p:txBody>
      </p:sp>
    </p:spTree>
    <p:extLst>
      <p:ext uri="{BB962C8B-B14F-4D97-AF65-F5344CB8AC3E}">
        <p14:creationId xmlns:p14="http://schemas.microsoft.com/office/powerpoint/2010/main" val="78723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Stakeholder-Analyse</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B84B6A19-E557-85B2-7523-0B6D7C4C64D3}"/>
              </a:ext>
            </a:extLst>
          </p:cNvPr>
          <p:cNvGrpSpPr>
            <a:grpSpLocks noChangeAspect="1"/>
          </p:cNvGrpSpPr>
          <p:nvPr/>
        </p:nvGrpSpPr>
        <p:grpSpPr>
          <a:xfrm>
            <a:off x="2114549" y="1657350"/>
            <a:ext cx="7969059" cy="4389522"/>
            <a:chOff x="1039852" y="364387"/>
            <a:chExt cx="10294883" cy="5670628"/>
          </a:xfrm>
        </p:grpSpPr>
        <p:sp>
          <p:nvSpPr>
            <p:cNvPr id="3" name="Rectangle 3">
              <a:extLst>
                <a:ext uri="{FF2B5EF4-FFF2-40B4-BE49-F238E27FC236}">
                  <a16:creationId xmlns:a16="http://schemas.microsoft.com/office/drawing/2014/main" id="{FF76BBBD-52AC-1969-C818-5E560CA9567B}"/>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5" name="Rectangle 4">
              <a:extLst>
                <a:ext uri="{FF2B5EF4-FFF2-40B4-BE49-F238E27FC236}">
                  <a16:creationId xmlns:a16="http://schemas.microsoft.com/office/drawing/2014/main" id="{7C776BB0-E289-911C-7A96-73999C2174DD}"/>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6" name="Rectangle 5">
              <a:extLst>
                <a:ext uri="{FF2B5EF4-FFF2-40B4-BE49-F238E27FC236}">
                  <a16:creationId xmlns:a16="http://schemas.microsoft.com/office/drawing/2014/main" id="{D1B6A90F-60DD-70FD-FDF1-25C8009E5C76}"/>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 name="Rectangle 6">
              <a:extLst>
                <a:ext uri="{FF2B5EF4-FFF2-40B4-BE49-F238E27FC236}">
                  <a16:creationId xmlns:a16="http://schemas.microsoft.com/office/drawing/2014/main" id="{B5963FA8-C937-08B4-815E-C74057CA258E}"/>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 name="Rectangle 9">
              <a:extLst>
                <a:ext uri="{FF2B5EF4-FFF2-40B4-BE49-F238E27FC236}">
                  <a16:creationId xmlns:a16="http://schemas.microsoft.com/office/drawing/2014/main" id="{4D3EBC05-8548-A83D-2367-F2DEB33E8382}"/>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 name="Rectangle 13">
              <a:extLst>
                <a:ext uri="{FF2B5EF4-FFF2-40B4-BE49-F238E27FC236}">
                  <a16:creationId xmlns:a16="http://schemas.microsoft.com/office/drawing/2014/main" id="{B7AB05E8-5814-C5AA-F522-30A6F93D5AE4}"/>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0" name="Rectangle 14">
              <a:extLst>
                <a:ext uri="{FF2B5EF4-FFF2-40B4-BE49-F238E27FC236}">
                  <a16:creationId xmlns:a16="http://schemas.microsoft.com/office/drawing/2014/main" id="{84BE1FBB-299B-9102-979F-B9ECA06005B5}"/>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1" name="Rectangle 21">
              <a:extLst>
                <a:ext uri="{FF2B5EF4-FFF2-40B4-BE49-F238E27FC236}">
                  <a16:creationId xmlns:a16="http://schemas.microsoft.com/office/drawing/2014/main" id="{0169206D-79CF-807C-96C9-B1D6A1550E6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15" name="TextBox 22">
              <a:extLst>
                <a:ext uri="{FF2B5EF4-FFF2-40B4-BE49-F238E27FC236}">
                  <a16:creationId xmlns:a16="http://schemas.microsoft.com/office/drawing/2014/main" id="{E7F81C39-89B0-D905-E167-CE15C4A92680}"/>
                </a:ext>
              </a:extLst>
            </p:cNvPr>
            <p:cNvSpPr txBox="1"/>
            <p:nvPr/>
          </p:nvSpPr>
          <p:spPr>
            <a:xfrm>
              <a:off x="2549087" y="1168049"/>
              <a:ext cx="1168375"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NIEDRIG</a:t>
              </a:r>
            </a:p>
          </p:txBody>
        </p:sp>
        <p:sp>
          <p:nvSpPr>
            <p:cNvPr id="16" name="TextBox 23">
              <a:extLst>
                <a:ext uri="{FF2B5EF4-FFF2-40B4-BE49-F238E27FC236}">
                  <a16:creationId xmlns:a16="http://schemas.microsoft.com/office/drawing/2014/main" id="{A4DA108F-229F-6F97-1047-46FCE9C3D3C3}"/>
                </a:ext>
              </a:extLst>
            </p:cNvPr>
            <p:cNvSpPr txBox="1"/>
            <p:nvPr/>
          </p:nvSpPr>
          <p:spPr>
            <a:xfrm>
              <a:off x="5852763" y="1168049"/>
              <a:ext cx="1116602"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MITTEL</a:t>
              </a:r>
            </a:p>
          </p:txBody>
        </p:sp>
        <p:sp>
          <p:nvSpPr>
            <p:cNvPr id="17" name="TextBox 24">
              <a:extLst>
                <a:ext uri="{FF2B5EF4-FFF2-40B4-BE49-F238E27FC236}">
                  <a16:creationId xmlns:a16="http://schemas.microsoft.com/office/drawing/2014/main" id="{52431E5D-A801-A910-0AAD-D691B0B40E7A}"/>
                </a:ext>
              </a:extLst>
            </p:cNvPr>
            <p:cNvSpPr txBox="1"/>
            <p:nvPr/>
          </p:nvSpPr>
          <p:spPr>
            <a:xfrm rot="16200000">
              <a:off x="860730" y="2135939"/>
              <a:ext cx="814258"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HOCH</a:t>
              </a:r>
            </a:p>
          </p:txBody>
        </p:sp>
        <p:sp>
          <p:nvSpPr>
            <p:cNvPr id="18" name="TextBox 25">
              <a:extLst>
                <a:ext uri="{FF2B5EF4-FFF2-40B4-BE49-F238E27FC236}">
                  <a16:creationId xmlns:a16="http://schemas.microsoft.com/office/drawing/2014/main" id="{1277B6A4-1CBA-4D04-2626-8429A55C519A}"/>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MITTEL</a:t>
              </a:r>
            </a:p>
          </p:txBody>
        </p:sp>
        <p:sp>
          <p:nvSpPr>
            <p:cNvPr id="19" name="Rectangle 9">
              <a:extLst>
                <a:ext uri="{FF2B5EF4-FFF2-40B4-BE49-F238E27FC236}">
                  <a16:creationId xmlns:a16="http://schemas.microsoft.com/office/drawing/2014/main" id="{92FC1BDE-D632-B43F-95F7-E0F7912E0143}"/>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0" name="Rectangle 13">
              <a:extLst>
                <a:ext uri="{FF2B5EF4-FFF2-40B4-BE49-F238E27FC236}">
                  <a16:creationId xmlns:a16="http://schemas.microsoft.com/office/drawing/2014/main" id="{9A75FE68-2A1D-2229-BE2F-BD59BEA770BA}"/>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1" name="Rectangle 14">
              <a:extLst>
                <a:ext uri="{FF2B5EF4-FFF2-40B4-BE49-F238E27FC236}">
                  <a16:creationId xmlns:a16="http://schemas.microsoft.com/office/drawing/2014/main" id="{4904D132-D524-5FD5-B916-9F1C43F9FAE8}"/>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TextBox 23">
              <a:extLst>
                <a:ext uri="{FF2B5EF4-FFF2-40B4-BE49-F238E27FC236}">
                  <a16:creationId xmlns:a16="http://schemas.microsoft.com/office/drawing/2014/main" id="{09750FCC-3B6A-079D-C3B5-6DB5BD6ED352}"/>
                </a:ext>
              </a:extLst>
            </p:cNvPr>
            <p:cNvSpPr txBox="1"/>
            <p:nvPr/>
          </p:nvSpPr>
          <p:spPr>
            <a:xfrm>
              <a:off x="9288417" y="1168049"/>
              <a:ext cx="814259"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HOCH</a:t>
              </a:r>
            </a:p>
          </p:txBody>
        </p:sp>
        <p:sp>
          <p:nvSpPr>
            <p:cNvPr id="23" name="Rectangle 4">
              <a:extLst>
                <a:ext uri="{FF2B5EF4-FFF2-40B4-BE49-F238E27FC236}">
                  <a16:creationId xmlns:a16="http://schemas.microsoft.com/office/drawing/2014/main" id="{C8DC8D7B-0304-4FB8-0D7E-C18083970CEE}"/>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4" name="Rectangle 6">
              <a:extLst>
                <a:ext uri="{FF2B5EF4-FFF2-40B4-BE49-F238E27FC236}">
                  <a16:creationId xmlns:a16="http://schemas.microsoft.com/office/drawing/2014/main" id="{BE637F43-1E9B-A87C-34ED-0E5E6A022059}"/>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id="{4A888BF2-C099-2B30-79A2-65F0963B3507}"/>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6" name="TextBox 25">
              <a:extLst>
                <a:ext uri="{FF2B5EF4-FFF2-40B4-BE49-F238E27FC236}">
                  <a16:creationId xmlns:a16="http://schemas.microsoft.com/office/drawing/2014/main" id="{C0708345-76C7-488A-C2B7-7077FCE1CE48}"/>
                </a:ext>
              </a:extLst>
            </p:cNvPr>
            <p:cNvSpPr txBox="1"/>
            <p:nvPr/>
          </p:nvSpPr>
          <p:spPr>
            <a:xfrm rot="16200000">
              <a:off x="682485" y="5079338"/>
              <a:ext cx="1168373"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NIEDRIG</a:t>
              </a:r>
            </a:p>
          </p:txBody>
        </p:sp>
        <p:sp>
          <p:nvSpPr>
            <p:cNvPr id="27" name="Rectangle 13">
              <a:extLst>
                <a:ext uri="{FF2B5EF4-FFF2-40B4-BE49-F238E27FC236}">
                  <a16:creationId xmlns:a16="http://schemas.microsoft.com/office/drawing/2014/main" id="{C90DFC19-4879-E48E-688C-91BBC63720BA}"/>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8" name="TextBox 35">
              <a:extLst>
                <a:ext uri="{FF2B5EF4-FFF2-40B4-BE49-F238E27FC236}">
                  <a16:creationId xmlns:a16="http://schemas.microsoft.com/office/drawing/2014/main" id="{71A2F8C7-436A-F4CF-15D0-E38CC729762A}"/>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Einflussnahme</a:t>
              </a:r>
            </a:p>
          </p:txBody>
        </p:sp>
        <p:sp>
          <p:nvSpPr>
            <p:cNvPr id="30" name="Ellipse 48">
              <a:extLst>
                <a:ext uri="{FF2B5EF4-FFF2-40B4-BE49-F238E27FC236}">
                  <a16:creationId xmlns:a16="http://schemas.microsoft.com/office/drawing/2014/main" id="{0F972305-6E0F-7C04-5E21-E55B1BAB6F9B}"/>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31" name="Ellipse 50">
              <a:extLst>
                <a:ext uri="{FF2B5EF4-FFF2-40B4-BE49-F238E27FC236}">
                  <a16:creationId xmlns:a16="http://schemas.microsoft.com/office/drawing/2014/main" id="{9F6A6E24-B86E-3999-D7A7-7548A771B4DE}"/>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32" name="Ellipse 51">
              <a:extLst>
                <a:ext uri="{FF2B5EF4-FFF2-40B4-BE49-F238E27FC236}">
                  <a16:creationId xmlns:a16="http://schemas.microsoft.com/office/drawing/2014/main" id="{443CB680-287B-E0BB-4AEF-1400D50C79C2}"/>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33" name="Ellipse 55">
              <a:extLst>
                <a:ext uri="{FF2B5EF4-FFF2-40B4-BE49-F238E27FC236}">
                  <a16:creationId xmlns:a16="http://schemas.microsoft.com/office/drawing/2014/main" id="{138A8805-7E68-4532-0A60-C757B877C7F4}"/>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34" name="Ellipse 56">
              <a:extLst>
                <a:ext uri="{FF2B5EF4-FFF2-40B4-BE49-F238E27FC236}">
                  <a16:creationId xmlns:a16="http://schemas.microsoft.com/office/drawing/2014/main" id="{364D2B65-F10D-1C2A-EE75-8AB016EEE02F}"/>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35" name="Ellipse 57">
              <a:extLst>
                <a:ext uri="{FF2B5EF4-FFF2-40B4-BE49-F238E27FC236}">
                  <a16:creationId xmlns:a16="http://schemas.microsoft.com/office/drawing/2014/main" id="{8BA2D033-B878-E5E8-E44F-31C70CE34214}"/>
                </a:ext>
              </a:extLst>
            </p:cNvPr>
            <p:cNvSpPr/>
            <p:nvPr/>
          </p:nvSpPr>
          <p:spPr>
            <a:xfrm>
              <a:off x="8207282" y="469527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36" name="Ellipse 58">
              <a:extLst>
                <a:ext uri="{FF2B5EF4-FFF2-40B4-BE49-F238E27FC236}">
                  <a16:creationId xmlns:a16="http://schemas.microsoft.com/office/drawing/2014/main" id="{44B19787-1580-8021-6DD1-870D10E09E26}"/>
                </a:ext>
              </a:extLst>
            </p:cNvPr>
            <p:cNvSpPr/>
            <p:nvPr/>
          </p:nvSpPr>
          <p:spPr>
            <a:xfrm>
              <a:off x="5845199" y="463712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Tree>
    <p:extLst>
      <p:ext uri="{BB962C8B-B14F-4D97-AF65-F5344CB8AC3E}">
        <p14:creationId xmlns:p14="http://schemas.microsoft.com/office/powerpoint/2010/main" val="319686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3419977"/>
          </a:xfrm>
        </p:spPr>
        <p:txBody>
          <a:bodyPr>
            <a:normAutofit/>
          </a:bodyPr>
          <a:lstStyle/>
          <a:p>
            <a:pPr marL="12700" indent="-12700"/>
            <a:r>
              <a:rPr lang="en-US" dirty="0"/>
              <a:t>In diesem 3. Schritt ist es wichtig, geeignete Maßnahmen zu definieren, um die positive Einstellung der </a:t>
            </a:r>
            <a:r>
              <a:rPr lang="en-US" dirty="0" err="1"/>
              <a:t>Stakeholder:innen</a:t>
            </a:r>
            <a:r>
              <a:rPr lang="en-US" dirty="0"/>
              <a:t> zu stärken und den Einfluss von </a:t>
            </a:r>
            <a:r>
              <a:rPr lang="en-US" dirty="0" err="1"/>
              <a:t>negativ</a:t>
            </a:r>
            <a:r>
              <a:rPr lang="en-US" dirty="0"/>
              <a:t> </a:t>
            </a:r>
            <a:r>
              <a:rPr lang="en-US" dirty="0" err="1"/>
              <a:t>eingestellten</a:t>
            </a:r>
            <a:r>
              <a:rPr lang="en-US" dirty="0"/>
              <a:t>, </a:t>
            </a:r>
            <a:r>
              <a:rPr lang="en-US" dirty="0" err="1"/>
              <a:t>mächtigen</a:t>
            </a:r>
            <a:r>
              <a:rPr lang="en-US" dirty="0"/>
              <a:t> </a:t>
            </a:r>
            <a:r>
              <a:rPr lang="en-US" dirty="0" err="1"/>
              <a:t>Stakeholder:innen</a:t>
            </a:r>
            <a:r>
              <a:rPr lang="en-US" dirty="0"/>
              <a:t> zu verringern. </a:t>
            </a:r>
          </a:p>
          <a:p>
            <a:pPr marL="12700" indent="-12700"/>
            <a:endParaRPr lang="en-US" dirty="0"/>
          </a:p>
          <a:p>
            <a:pPr marL="12700" indent="-12700"/>
            <a:r>
              <a:rPr lang="en-US" b="1" dirty="0">
                <a:solidFill>
                  <a:srgbClr val="F16924"/>
                </a:solidFill>
              </a:rPr>
              <a:t>Die Schlüsselfrage ist: </a:t>
            </a:r>
          </a:p>
          <a:p>
            <a:pPr marL="342900" indent="-342900">
              <a:buClr>
                <a:srgbClr val="F16924"/>
              </a:buClr>
              <a:buFont typeface="Arial" panose="020B0604020202020204" pitchFamily="34" charset="0"/>
              <a:buChar char="•"/>
            </a:pPr>
            <a:r>
              <a:rPr lang="en-US" dirty="0"/>
              <a:t>Wer muss über was, wie und wann informiert werden, um die Einflüsse der </a:t>
            </a:r>
            <a:r>
              <a:rPr lang="en-US" dirty="0" err="1"/>
              <a:t>Stakeholder:innen</a:t>
            </a:r>
            <a:r>
              <a:rPr lang="en-US" dirty="0"/>
              <a:t> im Interesse des Unternehmens kontrollieren zu können?</a:t>
            </a:r>
          </a:p>
          <a:p>
            <a:pPr marL="12700" indent="-12700"/>
            <a:endParaRPr lang="en-US" dirty="0"/>
          </a:p>
          <a:p>
            <a:pPr marL="12700" indent="-12700"/>
            <a:r>
              <a:rPr lang="en-US" dirty="0"/>
              <a:t>Der weitaus größte Teil des Stakeholder-Managements besteht aus Kommunikationsmaßnahmen. Definieren Sie diese Maßnahmen in Form eines Kommunikationsplans (mehr dazu später).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Maßnahmen und Aktionsplan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851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Maßnahmen und Aktionsplan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FB2ED6F4-0365-7C4F-D93E-E5BAF8A3C01D}"/>
              </a:ext>
            </a:extLst>
          </p:cNvPr>
          <p:cNvGraphicFramePr>
            <a:graphicFrameLocks noGrp="1"/>
          </p:cNvGraphicFramePr>
          <p:nvPr>
            <p:extLst>
              <p:ext uri="{D42A27DB-BD31-4B8C-83A1-F6EECF244321}">
                <p14:modId xmlns:p14="http://schemas.microsoft.com/office/powerpoint/2010/main" val="381929137"/>
              </p:ext>
            </p:extLst>
          </p:nvPr>
        </p:nvGraphicFramePr>
        <p:xfrm>
          <a:off x="2250951" y="2342958"/>
          <a:ext cx="9464799" cy="3437632"/>
        </p:xfrm>
        <a:graphic>
          <a:graphicData uri="http://schemas.openxmlformats.org/drawingml/2006/table">
            <a:tbl>
              <a:tblPr firstRow="1" bandRow="1">
                <a:tableStyleId>{7DF18680-E054-41AD-8BC1-D1AEF772440D}</a:tableStyleId>
              </a:tblPr>
              <a:tblGrid>
                <a:gridCol w="818365">
                  <a:extLst>
                    <a:ext uri="{9D8B030D-6E8A-4147-A177-3AD203B41FA5}">
                      <a16:colId xmlns:a16="http://schemas.microsoft.com/office/drawing/2014/main" val="2661440363"/>
                    </a:ext>
                  </a:extLst>
                </a:gridCol>
                <a:gridCol w="2038087">
                  <a:extLst>
                    <a:ext uri="{9D8B030D-6E8A-4147-A177-3AD203B41FA5}">
                      <a16:colId xmlns:a16="http://schemas.microsoft.com/office/drawing/2014/main" val="1978240280"/>
                    </a:ext>
                  </a:extLst>
                </a:gridCol>
                <a:gridCol w="2202782">
                  <a:extLst>
                    <a:ext uri="{9D8B030D-6E8A-4147-A177-3AD203B41FA5}">
                      <a16:colId xmlns:a16="http://schemas.microsoft.com/office/drawing/2014/main" val="2176638843"/>
                    </a:ext>
                  </a:extLst>
                </a:gridCol>
                <a:gridCol w="1502832">
                  <a:extLst>
                    <a:ext uri="{9D8B030D-6E8A-4147-A177-3AD203B41FA5}">
                      <a16:colId xmlns:a16="http://schemas.microsoft.com/office/drawing/2014/main" val="3557672987"/>
                    </a:ext>
                  </a:extLst>
                </a:gridCol>
                <a:gridCol w="1288899">
                  <a:extLst>
                    <a:ext uri="{9D8B030D-6E8A-4147-A177-3AD203B41FA5}">
                      <a16:colId xmlns:a16="http://schemas.microsoft.com/office/drawing/2014/main" val="3210480281"/>
                    </a:ext>
                  </a:extLst>
                </a:gridCol>
                <a:gridCol w="1613834">
                  <a:extLst>
                    <a:ext uri="{9D8B030D-6E8A-4147-A177-3AD203B41FA5}">
                      <a16:colId xmlns:a16="http://schemas.microsoft.com/office/drawing/2014/main" val="863477730"/>
                    </a:ext>
                  </a:extLst>
                </a:gridCol>
              </a:tblGrid>
              <a:tr h="1011068">
                <a:tc>
                  <a:txBody>
                    <a:bodyPr/>
                    <a:lstStyle/>
                    <a:p>
                      <a:r>
                        <a:rPr lang="en-GB" sz="2000" dirty="0"/>
                        <a:t>NR. </a:t>
                      </a:r>
                      <a:endParaRPr lang="en-GB" sz="2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STAKEHOLDER</a:t>
                      </a:r>
                      <a:endParaRPr lang="en-GB" sz="2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1800" dirty="0"/>
                        <a:t>WER IST VERANTWORTLICH?</a:t>
                      </a:r>
                      <a:endParaRPr lang="en-GB" sz="18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WANN?</a:t>
                      </a:r>
                      <a:endParaRPr lang="en-GB" sz="2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FORM</a:t>
                      </a:r>
                      <a:endParaRPr lang="en-GB" sz="2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INHALT</a:t>
                      </a:r>
                      <a:endParaRPr lang="en-GB" sz="2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821656"/>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778539"/>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378937"/>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89182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4752117" cy="4614864"/>
          </a:xfrm>
        </p:spPr>
        <p:txBody>
          <a:bodyPr>
            <a:normAutofit/>
          </a:bodyPr>
          <a:lstStyle/>
          <a:p>
            <a:pPr marL="12700" indent="-12700"/>
            <a:r>
              <a:rPr lang="en-US" dirty="0"/>
              <a:t>Die Umsetzung des Kommunikationsplans mag zunächst einfach klingen, gerät aber in der Praxis oft ins Hintertreffen, sobald inhaltliche Probleme des Projekts als dringlicher angesehen werden. </a:t>
            </a:r>
          </a:p>
          <a:p>
            <a:pPr marL="12700" indent="-12700"/>
            <a:endParaRPr lang="en-US" dirty="0"/>
          </a:p>
          <a:p>
            <a:pPr marL="12700" indent="-12700"/>
            <a:r>
              <a:rPr lang="en-US" dirty="0"/>
              <a:t>In diesem Schritt ist es wichtig, klare Kommunikationsmaßnahmen während der gesamten Projektlaufzeit zu </a:t>
            </a:r>
            <a:r>
              <a:rPr lang="en-US" dirty="0" err="1"/>
              <a:t>implementieren</a:t>
            </a:r>
            <a:r>
              <a:rPr lang="en-US" dirty="0"/>
              <a:t>. Insgesamt sollte das Stakeholder-Management einem allgemeinen Managementprozess folgen!</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r>
              <a:rPr lang="en-US" dirty="0"/>
              <a:t>Umsetzung und Verfolgung der Kommunikation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91B4B7F5-B0B8-0A1C-57A4-C6E1F16C2C1F}"/>
              </a:ext>
            </a:extLst>
          </p:cNvPr>
          <p:cNvGrpSpPr>
            <a:grpSpLocks noChangeAspect="1"/>
          </p:cNvGrpSpPr>
          <p:nvPr/>
        </p:nvGrpSpPr>
        <p:grpSpPr>
          <a:xfrm>
            <a:off x="7355989" y="2213816"/>
            <a:ext cx="4212000" cy="4213110"/>
            <a:chOff x="5082734" y="1675347"/>
            <a:chExt cx="4438640" cy="4439807"/>
          </a:xfrm>
        </p:grpSpPr>
        <p:sp>
          <p:nvSpPr>
            <p:cNvPr id="3" name="Freeform 1">
              <a:extLst>
                <a:ext uri="{FF2B5EF4-FFF2-40B4-BE49-F238E27FC236}">
                  <a16:creationId xmlns:a16="http://schemas.microsoft.com/office/drawing/2014/main" id="{73EA190D-2CF3-3D5C-A66D-17723E3F3A39}"/>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rgbClr val="F16924"/>
            </a:solidFill>
            <a:ln>
              <a:noFill/>
            </a:ln>
            <a:effectLst/>
          </p:spPr>
          <p:txBody>
            <a:bodyPr wrap="none" anchor="ctr"/>
            <a:lstStyle/>
            <a:p>
              <a:endParaRPr lang="en-GB" sz="3200" dirty="0">
                <a:latin typeface="+mj-lt"/>
              </a:endParaRPr>
            </a:p>
          </p:txBody>
        </p:sp>
        <p:sp>
          <p:nvSpPr>
            <p:cNvPr id="4" name="Freeform 2">
              <a:extLst>
                <a:ext uri="{FF2B5EF4-FFF2-40B4-BE49-F238E27FC236}">
                  <a16:creationId xmlns:a16="http://schemas.microsoft.com/office/drawing/2014/main" id="{474D1BC0-9142-64E1-0B0E-B94BD6793EB7}"/>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rgbClr val="B41F7A"/>
            </a:solidFill>
            <a:ln>
              <a:noFill/>
            </a:ln>
            <a:effectLst/>
          </p:spPr>
          <p:txBody>
            <a:bodyPr wrap="none" anchor="ctr"/>
            <a:lstStyle/>
            <a:p>
              <a:endParaRPr lang="en-GB" sz="3200" dirty="0">
                <a:latin typeface="+mj-lt"/>
              </a:endParaRPr>
            </a:p>
          </p:txBody>
        </p:sp>
        <p:sp>
          <p:nvSpPr>
            <p:cNvPr id="5" name="Freeform 3">
              <a:extLst>
                <a:ext uri="{FF2B5EF4-FFF2-40B4-BE49-F238E27FC236}">
                  <a16:creationId xmlns:a16="http://schemas.microsoft.com/office/drawing/2014/main" id="{5C115B6C-D983-2BAC-35A4-832576EDAB3F}"/>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rgbClr val="EDA13E"/>
            </a:solidFill>
            <a:ln>
              <a:noFill/>
            </a:ln>
            <a:effectLst/>
          </p:spPr>
          <p:txBody>
            <a:bodyPr wrap="none" anchor="ctr"/>
            <a:lstStyle/>
            <a:p>
              <a:endParaRPr lang="en-GB" sz="3200" dirty="0">
                <a:latin typeface="+mj-lt"/>
              </a:endParaRPr>
            </a:p>
          </p:txBody>
        </p:sp>
        <p:sp>
          <p:nvSpPr>
            <p:cNvPr id="6" name="Freeform 4">
              <a:extLst>
                <a:ext uri="{FF2B5EF4-FFF2-40B4-BE49-F238E27FC236}">
                  <a16:creationId xmlns:a16="http://schemas.microsoft.com/office/drawing/2014/main" id="{D0CE5F86-6753-3503-0CE5-55612147670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rgbClr val="7F1C58"/>
            </a:solidFill>
            <a:ln>
              <a:noFill/>
            </a:ln>
            <a:effectLst/>
          </p:spPr>
          <p:txBody>
            <a:bodyPr wrap="none" anchor="ctr"/>
            <a:lstStyle/>
            <a:p>
              <a:endParaRPr lang="en-GB" sz="3200" dirty="0">
                <a:latin typeface="+mj-lt"/>
              </a:endParaRPr>
            </a:p>
          </p:txBody>
        </p:sp>
        <p:sp>
          <p:nvSpPr>
            <p:cNvPr id="7" name="Freeform 5">
              <a:extLst>
                <a:ext uri="{FF2B5EF4-FFF2-40B4-BE49-F238E27FC236}">
                  <a16:creationId xmlns:a16="http://schemas.microsoft.com/office/drawing/2014/main" id="{D6E44D78-EDF1-DC90-3AB0-E1609398DF2B}"/>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rgbClr val="083553"/>
            </a:solidFill>
            <a:ln>
              <a:noFill/>
            </a:ln>
            <a:effectLst/>
          </p:spPr>
          <p:txBody>
            <a:bodyPr wrap="none" anchor="ctr"/>
            <a:lstStyle/>
            <a:p>
              <a:endParaRPr lang="en-GB" sz="3200" dirty="0">
                <a:latin typeface="+mj-lt"/>
              </a:endParaRPr>
            </a:p>
          </p:txBody>
        </p:sp>
        <p:sp>
          <p:nvSpPr>
            <p:cNvPr id="8" name="TextBox 36">
              <a:extLst>
                <a:ext uri="{FF2B5EF4-FFF2-40B4-BE49-F238E27FC236}">
                  <a16:creationId xmlns:a16="http://schemas.microsoft.com/office/drawing/2014/main" id="{B65AD441-08BD-E3D8-E431-01B90C1D3CAB}"/>
                </a:ext>
              </a:extLst>
            </p:cNvPr>
            <p:cNvSpPr txBox="1"/>
            <p:nvPr/>
          </p:nvSpPr>
          <p:spPr>
            <a:xfrm>
              <a:off x="6182552" y="3457397"/>
              <a:ext cx="2259957" cy="875711"/>
            </a:xfrm>
            <a:prstGeom prst="rect">
              <a:avLst/>
            </a:prstGeom>
            <a:noFill/>
          </p:spPr>
          <p:txBody>
            <a:bodyPr wrap="none" rtlCol="0" anchor="ctr">
              <a:spAutoFit/>
            </a:bodyPr>
            <a:lstStyle/>
            <a:p>
              <a:pPr algn="ctr"/>
              <a:r>
                <a:rPr lang="en-GB" sz="2400" b="1" dirty="0">
                  <a:solidFill>
                    <a:srgbClr val="083553"/>
                  </a:solidFill>
                  <a:cs typeface="Poppins" pitchFamily="2" charset="77"/>
                </a:rPr>
                <a:t>MANAGEMENT</a:t>
              </a:r>
            </a:p>
            <a:p>
              <a:pPr algn="ctr"/>
              <a:r>
                <a:rPr lang="en-GB" sz="2400" b="1" dirty="0">
                  <a:solidFill>
                    <a:srgbClr val="083553"/>
                  </a:solidFill>
                  <a:cs typeface="Poppins" pitchFamily="2" charset="77"/>
                </a:rPr>
                <a:t>RAHMENWERK</a:t>
              </a:r>
            </a:p>
          </p:txBody>
        </p:sp>
        <p:sp>
          <p:nvSpPr>
            <p:cNvPr id="9" name="TextBox 37">
              <a:extLst>
                <a:ext uri="{FF2B5EF4-FFF2-40B4-BE49-F238E27FC236}">
                  <a16:creationId xmlns:a16="http://schemas.microsoft.com/office/drawing/2014/main" id="{4600992C-059B-50F0-64C4-7FC9A74044BD}"/>
                </a:ext>
              </a:extLst>
            </p:cNvPr>
            <p:cNvSpPr txBox="1"/>
            <p:nvPr/>
          </p:nvSpPr>
          <p:spPr>
            <a:xfrm rot="20700000">
              <a:off x="5910031" y="2073216"/>
              <a:ext cx="1942984"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IDENTIFIZIEREN</a:t>
              </a:r>
            </a:p>
          </p:txBody>
        </p:sp>
        <p:sp>
          <p:nvSpPr>
            <p:cNvPr id="11" name="TextBox 38">
              <a:extLst>
                <a:ext uri="{FF2B5EF4-FFF2-40B4-BE49-F238E27FC236}">
                  <a16:creationId xmlns:a16="http://schemas.microsoft.com/office/drawing/2014/main" id="{AEDA605C-7A34-BA44-2ECA-F6B164CAC3EE}"/>
                </a:ext>
              </a:extLst>
            </p:cNvPr>
            <p:cNvSpPr txBox="1"/>
            <p:nvPr/>
          </p:nvSpPr>
          <p:spPr>
            <a:xfrm rot="2700000">
              <a:off x="8022340" y="2749953"/>
              <a:ext cx="1311270"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MASSNAHME</a:t>
              </a:r>
            </a:p>
          </p:txBody>
        </p:sp>
        <p:sp>
          <p:nvSpPr>
            <p:cNvPr id="15" name="TextBox 39">
              <a:extLst>
                <a:ext uri="{FF2B5EF4-FFF2-40B4-BE49-F238E27FC236}">
                  <a16:creationId xmlns:a16="http://schemas.microsoft.com/office/drawing/2014/main" id="{615B32A9-FDA8-8423-0E81-D6752970800A}"/>
                </a:ext>
              </a:extLst>
            </p:cNvPr>
            <p:cNvSpPr txBox="1"/>
            <p:nvPr/>
          </p:nvSpPr>
          <p:spPr>
            <a:xfrm rot="18341779">
              <a:off x="7970819" y="4623488"/>
              <a:ext cx="1414314"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MANAGEN</a:t>
              </a:r>
            </a:p>
          </p:txBody>
        </p:sp>
        <p:sp>
          <p:nvSpPr>
            <p:cNvPr id="16" name="TextBox 40">
              <a:extLst>
                <a:ext uri="{FF2B5EF4-FFF2-40B4-BE49-F238E27FC236}">
                  <a16:creationId xmlns:a16="http://schemas.microsoft.com/office/drawing/2014/main" id="{D79B6523-72D9-8882-4371-D6D61249927A}"/>
                </a:ext>
              </a:extLst>
            </p:cNvPr>
            <p:cNvSpPr txBox="1"/>
            <p:nvPr/>
          </p:nvSpPr>
          <p:spPr>
            <a:xfrm rot="1076605">
              <a:off x="5838065" y="5270946"/>
              <a:ext cx="1820413"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ÜBERWACHEN</a:t>
              </a:r>
            </a:p>
          </p:txBody>
        </p:sp>
        <p:sp>
          <p:nvSpPr>
            <p:cNvPr id="17" name="TextBox 41">
              <a:extLst>
                <a:ext uri="{FF2B5EF4-FFF2-40B4-BE49-F238E27FC236}">
                  <a16:creationId xmlns:a16="http://schemas.microsoft.com/office/drawing/2014/main" id="{26ACB66D-B47F-1A46-D6C5-623662F010AA}"/>
                </a:ext>
              </a:extLst>
            </p:cNvPr>
            <p:cNvSpPr txBox="1"/>
            <p:nvPr/>
          </p:nvSpPr>
          <p:spPr>
            <a:xfrm rot="16200000">
              <a:off x="4951031" y="3606664"/>
              <a:ext cx="1459856"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BERICHTEN</a:t>
              </a:r>
            </a:p>
          </p:txBody>
        </p:sp>
      </p:grpSp>
    </p:spTree>
    <p:extLst>
      <p:ext uri="{BB962C8B-B14F-4D97-AF65-F5344CB8AC3E}">
        <p14:creationId xmlns:p14="http://schemas.microsoft.com/office/powerpoint/2010/main" val="127525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9572625" cy="4614864"/>
          </a:xfrm>
        </p:spPr>
        <p:txBody>
          <a:bodyPr>
            <a:normAutofit/>
          </a:bodyPr>
          <a:lstStyle/>
          <a:p>
            <a:pPr marL="12700" indent="-12700"/>
            <a:r>
              <a:rPr lang="en-US" dirty="0"/>
              <a:t>Stakeholder-Management ist keine einmalig anzuwendende Methode, sondern ein kontinuierlicher Prozess. </a:t>
            </a:r>
          </a:p>
          <a:p>
            <a:pPr marL="12700" indent="-12700"/>
            <a:endParaRPr lang="en-US" dirty="0"/>
          </a:p>
          <a:p>
            <a:pPr marL="12700" indent="-12700"/>
            <a:r>
              <a:rPr lang="en-US" b="1" dirty="0">
                <a:solidFill>
                  <a:srgbClr val="F16924"/>
                </a:solidFill>
              </a:rPr>
              <a:t>Auf der Grundlage der anfänglichen Stakeholder-Analyse </a:t>
            </a:r>
            <a:r>
              <a:rPr lang="en-US" b="1" dirty="0" err="1">
                <a:solidFill>
                  <a:srgbClr val="F16924"/>
                </a:solidFill>
              </a:rPr>
              <a:t>sollten</a:t>
            </a:r>
            <a:r>
              <a:rPr lang="en-US" b="1" dirty="0">
                <a:solidFill>
                  <a:srgbClr val="F16924"/>
                </a:solidFill>
              </a:rPr>
              <a:t> </a:t>
            </a:r>
            <a:r>
              <a:rPr lang="en-US" b="1" dirty="0" err="1">
                <a:solidFill>
                  <a:srgbClr val="F16924"/>
                </a:solidFill>
              </a:rPr>
              <a:t>folgende</a:t>
            </a:r>
            <a:r>
              <a:rPr lang="en-US" b="1" dirty="0">
                <a:solidFill>
                  <a:srgbClr val="F16924"/>
                </a:solidFill>
              </a:rPr>
              <a:t> Fragen regelmäßig gestellt werden:</a:t>
            </a:r>
          </a:p>
          <a:p>
            <a:pPr marL="12700" indent="-12700"/>
            <a:endParaRPr lang="en-US" b="1" dirty="0"/>
          </a:p>
          <a:p>
            <a:pPr marL="342900" indent="-342900">
              <a:buClr>
                <a:srgbClr val="F16924"/>
              </a:buClr>
              <a:buFont typeface="Arial" panose="020B0604020202020204" pitchFamily="34" charset="0"/>
              <a:buChar char="•"/>
            </a:pPr>
            <a:r>
              <a:rPr lang="en-US" dirty="0"/>
              <a:t>Ist die Liste der Interessengruppen </a:t>
            </a:r>
            <a:r>
              <a:rPr lang="en-US" dirty="0" err="1"/>
              <a:t>noch</a:t>
            </a:r>
            <a:r>
              <a:rPr lang="en-US" dirty="0"/>
              <a:t> </a:t>
            </a:r>
            <a:r>
              <a:rPr lang="en-US" dirty="0" err="1"/>
              <a:t>aktuell</a:t>
            </a:r>
            <a:r>
              <a:rPr lang="en-US" dirty="0"/>
              <a:t> oder müssen wir weitere Interessengruppen berücksichtigen?</a:t>
            </a:r>
          </a:p>
          <a:p>
            <a:pPr marL="342900" indent="-342900">
              <a:buClr>
                <a:srgbClr val="F16924"/>
              </a:buClr>
              <a:buFont typeface="Arial" panose="020B0604020202020204" pitchFamily="34" charset="0"/>
              <a:buChar char="•"/>
            </a:pPr>
            <a:r>
              <a:rPr lang="en-US" dirty="0"/>
              <a:t>Sind die Bewertungen der </a:t>
            </a:r>
            <a:r>
              <a:rPr lang="en-US" dirty="0" err="1"/>
              <a:t>Stakeholder:innen</a:t>
            </a:r>
            <a:r>
              <a:rPr lang="en-US" dirty="0"/>
              <a:t> noch korrekt?</a:t>
            </a:r>
          </a:p>
          <a:p>
            <a:pPr marL="342900" indent="-342900">
              <a:buClr>
                <a:srgbClr val="F16924"/>
              </a:buClr>
              <a:buFont typeface="Arial" panose="020B0604020202020204" pitchFamily="34" charset="0"/>
              <a:buChar char="•"/>
            </a:pPr>
            <a:r>
              <a:rPr lang="en-US" dirty="0"/>
              <a:t>Reagieren die </a:t>
            </a:r>
            <a:r>
              <a:rPr lang="en-US" dirty="0" err="1"/>
              <a:t>Stakeholder:innen</a:t>
            </a:r>
            <a:r>
              <a:rPr lang="en-US" dirty="0"/>
              <a:t> wie geplant oder sollten die Maßnahmen angepasst werden? Wenn dieser Schritt vernachlässigt wird, verliert das Stakeholder-Management seine </a:t>
            </a:r>
            <a:r>
              <a:rPr lang="en-US" dirty="0" err="1"/>
              <a:t>Wirksamkeit</a:t>
            </a:r>
            <a:r>
              <a:rPr lang="en-US" dirty="0"/>
              <a:t>.</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fontScale="92500"/>
          </a:bodyPr>
          <a:lstStyle/>
          <a:p>
            <a:r>
              <a:rPr lang="en-US" dirty="0"/>
              <a:t>Überwachung und </a:t>
            </a:r>
            <a:r>
              <a:rPr lang="en-US" dirty="0" err="1"/>
              <a:t>Überprüfung</a:t>
            </a:r>
            <a:r>
              <a:rPr lang="en-US" dirty="0"/>
              <a:t> der Interessengruppen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8065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fontScale="92500"/>
          </a:bodyPr>
          <a:lstStyle/>
          <a:p>
            <a:r>
              <a:rPr lang="en-US" dirty="0"/>
              <a:t>Überwachung und </a:t>
            </a:r>
            <a:r>
              <a:rPr lang="en-US" dirty="0" err="1"/>
              <a:t>Überprüfung</a:t>
            </a:r>
            <a:r>
              <a:rPr lang="en-US" dirty="0"/>
              <a:t> der Interessengruppen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73" name="Gruppieren 2">
            <a:extLst>
              <a:ext uri="{FF2B5EF4-FFF2-40B4-BE49-F238E27FC236}">
                <a16:creationId xmlns:a16="http://schemas.microsoft.com/office/drawing/2014/main" id="{C36CFA75-2FC0-84A8-547B-1E2F80B730DC}"/>
              </a:ext>
            </a:extLst>
          </p:cNvPr>
          <p:cNvGrpSpPr>
            <a:grpSpLocks noChangeAspect="1"/>
          </p:cNvGrpSpPr>
          <p:nvPr/>
        </p:nvGrpSpPr>
        <p:grpSpPr>
          <a:xfrm>
            <a:off x="2114549" y="1657350"/>
            <a:ext cx="7969059" cy="4389522"/>
            <a:chOff x="1039852" y="364387"/>
            <a:chExt cx="10294883" cy="5670628"/>
          </a:xfrm>
        </p:grpSpPr>
        <p:sp>
          <p:nvSpPr>
            <p:cNvPr id="74" name="Rectangle 3">
              <a:extLst>
                <a:ext uri="{FF2B5EF4-FFF2-40B4-BE49-F238E27FC236}">
                  <a16:creationId xmlns:a16="http://schemas.microsoft.com/office/drawing/2014/main" id="{CB6346F1-AD87-C433-0F37-EA4D97EE27DE}"/>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5" name="Rectangle 74">
              <a:extLst>
                <a:ext uri="{FF2B5EF4-FFF2-40B4-BE49-F238E27FC236}">
                  <a16:creationId xmlns:a16="http://schemas.microsoft.com/office/drawing/2014/main" id="{4EC5AC05-43EC-7570-8098-22DBF96AB1AF}"/>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6" name="Rectangle 75">
              <a:extLst>
                <a:ext uri="{FF2B5EF4-FFF2-40B4-BE49-F238E27FC236}">
                  <a16:creationId xmlns:a16="http://schemas.microsoft.com/office/drawing/2014/main" id="{69498469-52AE-36ED-086C-8E75274E80E8}"/>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7" name="Rectangle 76">
              <a:extLst>
                <a:ext uri="{FF2B5EF4-FFF2-40B4-BE49-F238E27FC236}">
                  <a16:creationId xmlns:a16="http://schemas.microsoft.com/office/drawing/2014/main" id="{045B7378-016F-A437-293C-A275DF1828A0}"/>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8" name="Rectangle 9">
              <a:extLst>
                <a:ext uri="{FF2B5EF4-FFF2-40B4-BE49-F238E27FC236}">
                  <a16:creationId xmlns:a16="http://schemas.microsoft.com/office/drawing/2014/main" id="{1B8014FA-054B-000E-A5BA-0CB932AC22D4}"/>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9" name="Rectangle 13">
              <a:extLst>
                <a:ext uri="{FF2B5EF4-FFF2-40B4-BE49-F238E27FC236}">
                  <a16:creationId xmlns:a16="http://schemas.microsoft.com/office/drawing/2014/main" id="{B16BF7BC-493C-6F16-C3DD-EA02A383E7BD}"/>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0" name="Rectangle 14">
              <a:extLst>
                <a:ext uri="{FF2B5EF4-FFF2-40B4-BE49-F238E27FC236}">
                  <a16:creationId xmlns:a16="http://schemas.microsoft.com/office/drawing/2014/main" id="{8A6ADD28-2C10-13C0-3B93-CD58341F00A2}"/>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1" name="Rectangle 21">
              <a:extLst>
                <a:ext uri="{FF2B5EF4-FFF2-40B4-BE49-F238E27FC236}">
                  <a16:creationId xmlns:a16="http://schemas.microsoft.com/office/drawing/2014/main" id="{94FFAA97-26EB-CA2E-8EA1-03F366EBEE0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2" name="TextBox 22">
              <a:extLst>
                <a:ext uri="{FF2B5EF4-FFF2-40B4-BE49-F238E27FC236}">
                  <a16:creationId xmlns:a16="http://schemas.microsoft.com/office/drawing/2014/main" id="{5AEFE542-3501-3B08-6AF0-F578D26BB71A}"/>
                </a:ext>
              </a:extLst>
            </p:cNvPr>
            <p:cNvSpPr txBox="1"/>
            <p:nvPr/>
          </p:nvSpPr>
          <p:spPr>
            <a:xfrm>
              <a:off x="2549087" y="1168049"/>
              <a:ext cx="1168375"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NIEDRIG</a:t>
              </a:r>
            </a:p>
          </p:txBody>
        </p:sp>
        <p:sp>
          <p:nvSpPr>
            <p:cNvPr id="83" name="TextBox 23">
              <a:extLst>
                <a:ext uri="{FF2B5EF4-FFF2-40B4-BE49-F238E27FC236}">
                  <a16:creationId xmlns:a16="http://schemas.microsoft.com/office/drawing/2014/main" id="{667BD7CB-88CA-1649-FDAB-F2382DF55F38}"/>
                </a:ext>
              </a:extLst>
            </p:cNvPr>
            <p:cNvSpPr txBox="1"/>
            <p:nvPr/>
          </p:nvSpPr>
          <p:spPr>
            <a:xfrm>
              <a:off x="5852763" y="1168049"/>
              <a:ext cx="1116602"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MITTEL</a:t>
              </a:r>
            </a:p>
          </p:txBody>
        </p:sp>
        <p:sp>
          <p:nvSpPr>
            <p:cNvPr id="84" name="TextBox 24">
              <a:extLst>
                <a:ext uri="{FF2B5EF4-FFF2-40B4-BE49-F238E27FC236}">
                  <a16:creationId xmlns:a16="http://schemas.microsoft.com/office/drawing/2014/main" id="{8FD6B277-9E22-AAB8-E17A-A3475078787B}"/>
                </a:ext>
              </a:extLst>
            </p:cNvPr>
            <p:cNvSpPr txBox="1"/>
            <p:nvPr/>
          </p:nvSpPr>
          <p:spPr>
            <a:xfrm rot="16200000">
              <a:off x="860730" y="2135939"/>
              <a:ext cx="814258"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HOCH</a:t>
              </a:r>
            </a:p>
          </p:txBody>
        </p:sp>
        <p:sp>
          <p:nvSpPr>
            <p:cNvPr id="85" name="TextBox 25">
              <a:extLst>
                <a:ext uri="{FF2B5EF4-FFF2-40B4-BE49-F238E27FC236}">
                  <a16:creationId xmlns:a16="http://schemas.microsoft.com/office/drawing/2014/main" id="{A26D7B80-2E08-0C29-8751-02B5775AC80D}"/>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MITTEL</a:t>
              </a:r>
            </a:p>
          </p:txBody>
        </p:sp>
        <p:sp>
          <p:nvSpPr>
            <p:cNvPr id="86" name="Rectangle 9">
              <a:extLst>
                <a:ext uri="{FF2B5EF4-FFF2-40B4-BE49-F238E27FC236}">
                  <a16:creationId xmlns:a16="http://schemas.microsoft.com/office/drawing/2014/main" id="{89B2F565-4B1D-8F90-62DB-954453FC0AF1}"/>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7" name="Rectangle 13">
              <a:extLst>
                <a:ext uri="{FF2B5EF4-FFF2-40B4-BE49-F238E27FC236}">
                  <a16:creationId xmlns:a16="http://schemas.microsoft.com/office/drawing/2014/main" id="{23CCD5D6-0D73-BB1E-F29E-94F228385113}"/>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8" name="Rectangle 14">
              <a:extLst>
                <a:ext uri="{FF2B5EF4-FFF2-40B4-BE49-F238E27FC236}">
                  <a16:creationId xmlns:a16="http://schemas.microsoft.com/office/drawing/2014/main" id="{18FF1C7F-D4B9-A507-EAFC-B6967ED39057}"/>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9" name="TextBox 23">
              <a:extLst>
                <a:ext uri="{FF2B5EF4-FFF2-40B4-BE49-F238E27FC236}">
                  <a16:creationId xmlns:a16="http://schemas.microsoft.com/office/drawing/2014/main" id="{5E654560-0FAC-210F-09B5-091761AFB07B}"/>
                </a:ext>
              </a:extLst>
            </p:cNvPr>
            <p:cNvSpPr txBox="1"/>
            <p:nvPr/>
          </p:nvSpPr>
          <p:spPr>
            <a:xfrm>
              <a:off x="9288417" y="1168049"/>
              <a:ext cx="814259"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HOCH</a:t>
              </a:r>
            </a:p>
          </p:txBody>
        </p:sp>
        <p:sp>
          <p:nvSpPr>
            <p:cNvPr id="90" name="Rectangle 4">
              <a:extLst>
                <a:ext uri="{FF2B5EF4-FFF2-40B4-BE49-F238E27FC236}">
                  <a16:creationId xmlns:a16="http://schemas.microsoft.com/office/drawing/2014/main" id="{1D99B120-1D57-5A08-9A1D-385168732F0C}"/>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1" name="Rectangle 6">
              <a:extLst>
                <a:ext uri="{FF2B5EF4-FFF2-40B4-BE49-F238E27FC236}">
                  <a16:creationId xmlns:a16="http://schemas.microsoft.com/office/drawing/2014/main" id="{40866E99-4ED8-D2A0-4E3E-C1B8D3E65AB7}"/>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2" name="Rectangle 13">
              <a:extLst>
                <a:ext uri="{FF2B5EF4-FFF2-40B4-BE49-F238E27FC236}">
                  <a16:creationId xmlns:a16="http://schemas.microsoft.com/office/drawing/2014/main" id="{0CB001E1-468A-7BCC-936C-1AD92B2C6B33}"/>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3" name="TextBox 92">
              <a:extLst>
                <a:ext uri="{FF2B5EF4-FFF2-40B4-BE49-F238E27FC236}">
                  <a16:creationId xmlns:a16="http://schemas.microsoft.com/office/drawing/2014/main" id="{565BDD02-5971-5EBC-A6C2-FBB2336C975B}"/>
                </a:ext>
              </a:extLst>
            </p:cNvPr>
            <p:cNvSpPr txBox="1"/>
            <p:nvPr/>
          </p:nvSpPr>
          <p:spPr>
            <a:xfrm rot="16200000">
              <a:off x="682485" y="5079338"/>
              <a:ext cx="1168373"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NIEDRIG</a:t>
              </a:r>
            </a:p>
          </p:txBody>
        </p:sp>
        <p:sp>
          <p:nvSpPr>
            <p:cNvPr id="94" name="Rectangle 13">
              <a:extLst>
                <a:ext uri="{FF2B5EF4-FFF2-40B4-BE49-F238E27FC236}">
                  <a16:creationId xmlns:a16="http://schemas.microsoft.com/office/drawing/2014/main" id="{5F28CCA2-D89B-D359-2AFE-30B5383DA3C3}"/>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5" name="TextBox 35">
              <a:extLst>
                <a:ext uri="{FF2B5EF4-FFF2-40B4-BE49-F238E27FC236}">
                  <a16:creationId xmlns:a16="http://schemas.microsoft.com/office/drawing/2014/main" id="{F1AC1C7E-9370-5224-E5AC-850346E5A280}"/>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Einflussnahme</a:t>
              </a:r>
            </a:p>
          </p:txBody>
        </p:sp>
        <p:sp>
          <p:nvSpPr>
            <p:cNvPr id="96" name="Ellipse 48">
              <a:extLst>
                <a:ext uri="{FF2B5EF4-FFF2-40B4-BE49-F238E27FC236}">
                  <a16:creationId xmlns:a16="http://schemas.microsoft.com/office/drawing/2014/main" id="{DACD1C60-9A3E-03F3-A3F0-CBB8CF4758D8}"/>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97" name="Ellipse 50">
              <a:extLst>
                <a:ext uri="{FF2B5EF4-FFF2-40B4-BE49-F238E27FC236}">
                  <a16:creationId xmlns:a16="http://schemas.microsoft.com/office/drawing/2014/main" id="{E56CA96C-05BE-DE29-0A4E-2C886C0529BB}"/>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98" name="Ellipse 51">
              <a:extLst>
                <a:ext uri="{FF2B5EF4-FFF2-40B4-BE49-F238E27FC236}">
                  <a16:creationId xmlns:a16="http://schemas.microsoft.com/office/drawing/2014/main" id="{84536D0F-8CAB-FB09-B5A4-CF9C1B41722C}"/>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99" name="Ellipse 55">
              <a:extLst>
                <a:ext uri="{FF2B5EF4-FFF2-40B4-BE49-F238E27FC236}">
                  <a16:creationId xmlns:a16="http://schemas.microsoft.com/office/drawing/2014/main" id="{BA704B0D-ADC3-0444-879F-67E9A65FD27A}"/>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100" name="Ellipse 56">
              <a:extLst>
                <a:ext uri="{FF2B5EF4-FFF2-40B4-BE49-F238E27FC236}">
                  <a16:creationId xmlns:a16="http://schemas.microsoft.com/office/drawing/2014/main" id="{D0B82B97-CF22-3E5D-962C-9C239AC002D7}"/>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1" name="Ellipse 57">
              <a:extLst>
                <a:ext uri="{FF2B5EF4-FFF2-40B4-BE49-F238E27FC236}">
                  <a16:creationId xmlns:a16="http://schemas.microsoft.com/office/drawing/2014/main" id="{7EE49FDE-312C-04AA-3C62-8879D685A923}"/>
                </a:ext>
              </a:extLst>
            </p:cNvPr>
            <p:cNvSpPr/>
            <p:nvPr/>
          </p:nvSpPr>
          <p:spPr>
            <a:xfrm>
              <a:off x="8168845" y="4590789"/>
              <a:ext cx="1232353"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102" name="Ellipse 58">
              <a:extLst>
                <a:ext uri="{FF2B5EF4-FFF2-40B4-BE49-F238E27FC236}">
                  <a16:creationId xmlns:a16="http://schemas.microsoft.com/office/drawing/2014/main" id="{E81528CB-F3FD-31D8-7F6B-A28B1F5690BC}"/>
                </a:ext>
              </a:extLst>
            </p:cNvPr>
            <p:cNvSpPr/>
            <p:nvPr/>
          </p:nvSpPr>
          <p:spPr>
            <a:xfrm>
              <a:off x="5807585" y="1803263"/>
              <a:ext cx="1232353" cy="1206500"/>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
        <p:nvSpPr>
          <p:cNvPr id="103" name="Ellipse 56">
            <a:extLst>
              <a:ext uri="{FF2B5EF4-FFF2-40B4-BE49-F238E27FC236}">
                <a16:creationId xmlns:a16="http://schemas.microsoft.com/office/drawing/2014/main" id="{0CF6BDD4-F5CD-28FC-06A3-2C976611B9BC}"/>
              </a:ext>
            </a:extLst>
          </p:cNvPr>
          <p:cNvSpPr/>
          <p:nvPr/>
        </p:nvSpPr>
        <p:spPr>
          <a:xfrm>
            <a:off x="7770190" y="3880339"/>
            <a:ext cx="953939" cy="933928"/>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4" name="Ellipse 58">
            <a:extLst>
              <a:ext uri="{FF2B5EF4-FFF2-40B4-BE49-F238E27FC236}">
                <a16:creationId xmlns:a16="http://schemas.microsoft.com/office/drawing/2014/main" id="{75EB9DBA-1838-0502-1A97-600E52FFD448}"/>
              </a:ext>
            </a:extLst>
          </p:cNvPr>
          <p:cNvSpPr/>
          <p:nvPr/>
        </p:nvSpPr>
        <p:spPr>
          <a:xfrm>
            <a:off x="6227494" y="4924459"/>
            <a:ext cx="953939" cy="933928"/>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cxnSp>
        <p:nvCxnSpPr>
          <p:cNvPr id="105" name="Gerade Verbindung mit Pfeil 4">
            <a:extLst>
              <a:ext uri="{FF2B5EF4-FFF2-40B4-BE49-F238E27FC236}">
                <a16:creationId xmlns:a16="http://schemas.microsoft.com/office/drawing/2014/main" id="{F6E4828D-8011-D4DE-18B6-5BDB96878C75}"/>
              </a:ext>
            </a:extLst>
          </p:cNvPr>
          <p:cNvCxnSpPr>
            <a:cxnSpLocks/>
          </p:cNvCxnSpPr>
          <p:nvPr/>
        </p:nvCxnSpPr>
        <p:spPr>
          <a:xfrm flipH="1">
            <a:off x="8220176" y="3600877"/>
            <a:ext cx="154375" cy="212760"/>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62">
            <a:extLst>
              <a:ext uri="{FF2B5EF4-FFF2-40B4-BE49-F238E27FC236}">
                <a16:creationId xmlns:a16="http://schemas.microsoft.com/office/drawing/2014/main" id="{1B7D7DFD-882B-3824-326F-4189AEAC273D}"/>
              </a:ext>
            </a:extLst>
          </p:cNvPr>
          <p:cNvCxnSpPr>
            <a:cxnSpLocks/>
          </p:cNvCxnSpPr>
          <p:nvPr/>
        </p:nvCxnSpPr>
        <p:spPr>
          <a:xfrm flipH="1" flipV="1">
            <a:off x="6479284" y="3787444"/>
            <a:ext cx="165051" cy="1137015"/>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2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E35480-22C0-2888-26A8-A87F83BC5F8A}"/>
              </a:ext>
            </a:extLst>
          </p:cNvPr>
          <p:cNvSpPr>
            <a:spLocks noGrp="1"/>
          </p:cNvSpPr>
          <p:nvPr>
            <p:ph type="body" sz="quarter" idx="17"/>
          </p:nvPr>
        </p:nvSpPr>
        <p:spPr/>
        <p:txBody>
          <a:bodyPr/>
          <a:lstStyle/>
          <a:p>
            <a:r>
              <a:rPr lang="en-US" dirty="0"/>
              <a:t>01</a:t>
            </a:r>
          </a:p>
        </p:txBody>
      </p:sp>
      <p:sp>
        <p:nvSpPr>
          <p:cNvPr id="6" name="Text Placeholder 1">
            <a:extLst>
              <a:ext uri="{FF2B5EF4-FFF2-40B4-BE49-F238E27FC236}">
                <a16:creationId xmlns:a16="http://schemas.microsoft.com/office/drawing/2014/main" id="{20FB6E2B-CA79-2D36-9C1C-2A33E3ADD39F}"/>
              </a:ext>
            </a:extLst>
          </p:cNvPr>
          <p:cNvSpPr txBox="1">
            <a:spLocks/>
          </p:cNvSpPr>
          <p:nvPr/>
        </p:nvSpPr>
        <p:spPr>
          <a:xfrm>
            <a:off x="2149154" y="2547205"/>
            <a:ext cx="4561362" cy="2138516"/>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EDA13E"/>
              </a:buClr>
            </a:pPr>
            <a:r>
              <a:rPr lang="en-US" sz="2500" dirty="0">
                <a:latin typeface="Calibri" panose="020F0502020204030204" pitchFamily="34" charset="0"/>
                <a:cs typeface="Calibri" panose="020F0502020204030204" pitchFamily="34" charset="0"/>
              </a:rPr>
              <a:t>Die Fähigkeit, eine Krise </a:t>
            </a:r>
            <a:r>
              <a:rPr lang="en-US" sz="2500" dirty="0" err="1">
                <a:latin typeface="Calibri" panose="020F0502020204030204" pitchFamily="34" charset="0"/>
                <a:cs typeface="Calibri" panose="020F0502020204030204" pitchFamily="34" charset="0"/>
              </a:rPr>
              <a:t>zu</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bewältigen</a:t>
            </a:r>
            <a:endParaRPr lang="en-US" sz="2500" dirty="0">
              <a:latin typeface="Calibri" panose="020F0502020204030204" pitchFamily="34" charset="0"/>
              <a:cs typeface="Calibri" panose="020F0502020204030204" pitchFamily="34" charset="0"/>
            </a:endParaRPr>
          </a:p>
          <a:p>
            <a:pPr>
              <a:lnSpc>
                <a:spcPct val="100000"/>
              </a:lnSpc>
              <a:buClr>
                <a:srgbClr val="EDA13E"/>
              </a:buClr>
            </a:pPr>
            <a:endParaRPr lang="en-US" sz="2500" dirty="0">
              <a:latin typeface="Calibri" panose="020F0502020204030204" pitchFamily="34" charset="0"/>
              <a:cs typeface="Calibri" panose="020F0502020204030204" pitchFamily="34" charset="0"/>
            </a:endParaRPr>
          </a:p>
          <a:p>
            <a:pPr marL="407988" indent="-407988">
              <a:lnSpc>
                <a:spcPct val="100000"/>
              </a:lnSpc>
              <a:buClr>
                <a:srgbClr val="EDA13E"/>
              </a:buClr>
              <a:buFont typeface="Arial" panose="020B0604020202020204" pitchFamily="34" charset="0"/>
              <a:buChar char="•"/>
            </a:pPr>
            <a:r>
              <a:rPr lang="en-US" sz="2500" dirty="0">
                <a:latin typeface="Calibri" panose="020F0502020204030204" pitchFamily="34" charset="0"/>
                <a:cs typeface="Calibri" panose="020F0502020204030204" pitchFamily="34" charset="0"/>
              </a:rPr>
              <a:t>Kritisches Denken</a:t>
            </a:r>
          </a:p>
          <a:p>
            <a:pPr marL="407988" indent="-407988">
              <a:lnSpc>
                <a:spcPct val="100000"/>
              </a:lnSpc>
              <a:buClr>
                <a:srgbClr val="EDA13E"/>
              </a:buClr>
              <a:buFont typeface="Arial" panose="020B0604020202020204" pitchFamily="34" charset="0"/>
              <a:buChar char="•"/>
            </a:pPr>
            <a:r>
              <a:rPr lang="en-US" sz="2500" dirty="0">
                <a:latin typeface="Calibri" panose="020F0502020204030204" pitchFamily="34" charset="0"/>
                <a:cs typeface="Calibri" panose="020F0502020204030204" pitchFamily="34" charset="0"/>
              </a:rPr>
              <a:t>Adaptive Führung verstehen</a:t>
            </a:r>
          </a:p>
          <a:p>
            <a:pPr marL="407988" indent="-407988">
              <a:lnSpc>
                <a:spcPct val="100000"/>
              </a:lnSpc>
              <a:buClr>
                <a:srgbClr val="EDA13E"/>
              </a:buClr>
              <a:buFont typeface="Arial" panose="020B0604020202020204" pitchFamily="34" charset="0"/>
              <a:buChar char="•"/>
            </a:pPr>
            <a:r>
              <a:rPr lang="en-US" sz="2500" dirty="0">
                <a:latin typeface="Calibri" panose="020F0502020204030204" pitchFamily="34" charset="0"/>
                <a:cs typeface="Calibri" panose="020F0502020204030204" pitchFamily="34" charset="0"/>
              </a:rPr>
              <a:t>Teamarbeit</a:t>
            </a:r>
          </a:p>
          <a:p>
            <a:pPr>
              <a:lnSpc>
                <a:spcPts val="2260"/>
              </a:lnSpc>
              <a:buClr>
                <a:srgbClr val="EDA13E"/>
              </a:buClr>
            </a:pP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endParaRPr lang="en-US" sz="2200" dirty="0"/>
          </a:p>
          <a:p>
            <a:pPr marL="407988" indent="-407988">
              <a:lnSpc>
                <a:spcPts val="2260"/>
              </a:lnSpc>
              <a:buClr>
                <a:srgbClr val="EDA13E"/>
              </a:buClr>
              <a:buFont typeface="Arial" panose="020B0604020202020204" pitchFamily="34" charset="0"/>
              <a:buChar char="•"/>
            </a:pPr>
            <a:endParaRPr lang="en-US" sz="2200" dirty="0"/>
          </a:p>
        </p:txBody>
      </p:sp>
      <p:sp>
        <p:nvSpPr>
          <p:cNvPr id="8" name="Text Placeholder 7">
            <a:extLst>
              <a:ext uri="{FF2B5EF4-FFF2-40B4-BE49-F238E27FC236}">
                <a16:creationId xmlns:a16="http://schemas.microsoft.com/office/drawing/2014/main" id="{0747E47D-5983-7B56-E09A-E880094FA48E}"/>
              </a:ext>
            </a:extLst>
          </p:cNvPr>
          <p:cNvSpPr>
            <a:spLocks noGrp="1"/>
          </p:cNvSpPr>
          <p:nvPr>
            <p:ph type="body" sz="quarter" idx="16"/>
          </p:nvPr>
        </p:nvSpPr>
        <p:spPr>
          <a:xfrm>
            <a:off x="2149154" y="1379072"/>
            <a:ext cx="4561362" cy="786612"/>
          </a:xfrm>
        </p:spPr>
        <p:txBody>
          <a:bodyPr>
            <a:normAutofit fontScale="25000" lnSpcReduction="20000"/>
          </a:bodyPr>
          <a:lstStyle/>
          <a:p>
            <a:r>
              <a:rPr lang="en-US" sz="16000" dirty="0" err="1"/>
              <a:t>Führungskultur</a:t>
            </a:r>
            <a:br>
              <a:rPr lang="en-US" dirty="0"/>
            </a:br>
            <a:endParaRPr lang="en-US" dirty="0"/>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261C4E-DB3C-720A-45F5-08A040502D2B}"/>
              </a:ext>
            </a:extLst>
          </p:cNvPr>
          <p:cNvSpPr txBox="1">
            <a:spLocks/>
          </p:cNvSpPr>
          <p:nvPr/>
        </p:nvSpPr>
        <p:spPr>
          <a:xfrm>
            <a:off x="2393004" y="2700527"/>
            <a:ext cx="4479744" cy="2010621"/>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pPr>
            <a:r>
              <a:rPr lang="en-US" sz="2200" dirty="0" err="1"/>
              <a:t>Wer</a:t>
            </a:r>
            <a:r>
              <a:rPr lang="en-US" sz="2200" dirty="0"/>
              <a:t> </a:t>
            </a:r>
            <a:r>
              <a:rPr lang="en-US" sz="2200" dirty="0" err="1"/>
              <a:t>nicht</a:t>
            </a:r>
            <a:r>
              <a:rPr lang="en-US" sz="2200" dirty="0"/>
              <a:t> </a:t>
            </a:r>
            <a:r>
              <a:rPr lang="en-US" sz="2200" dirty="0" err="1"/>
              <a:t>kommuniziert</a:t>
            </a:r>
            <a:r>
              <a:rPr lang="en-US" sz="2200" dirty="0"/>
              <a:t>, </a:t>
            </a:r>
            <a:r>
              <a:rPr lang="en-US" sz="2200" dirty="0" err="1"/>
              <a:t>kann</a:t>
            </a:r>
            <a:r>
              <a:rPr lang="en-US" sz="2200" dirty="0"/>
              <a:t> </a:t>
            </a:r>
            <a:r>
              <a:rPr lang="en-US" sz="2200" dirty="0" err="1"/>
              <a:t>sich</a:t>
            </a:r>
            <a:r>
              <a:rPr lang="en-US" sz="2200" dirty="0"/>
              <a:t> nicht erholen.  </a:t>
            </a:r>
          </a:p>
          <a:p>
            <a:pPr>
              <a:lnSpc>
                <a:spcPts val="2260"/>
              </a:lnSpc>
            </a:pPr>
            <a:endParaRPr lang="en-US" sz="2200" dirty="0"/>
          </a:p>
          <a:p>
            <a:pPr marL="363538" indent="-363538">
              <a:lnSpc>
                <a:spcPts val="2260"/>
              </a:lnSpc>
              <a:buFont typeface="Arial" panose="020B0604020202020204" pitchFamily="34" charset="0"/>
              <a:buChar char="•"/>
            </a:pPr>
            <a:r>
              <a:rPr lang="en-US" sz="2200" dirty="0"/>
              <a:t>Mitteilungen zur Sorgfaltspflicht</a:t>
            </a:r>
          </a:p>
          <a:p>
            <a:pPr marL="363538" indent="-363538">
              <a:lnSpc>
                <a:spcPts val="2260"/>
              </a:lnSpc>
              <a:buFont typeface="Arial" panose="020B0604020202020204" pitchFamily="34" charset="0"/>
              <a:buChar char="•"/>
            </a:pPr>
            <a:r>
              <a:rPr lang="en-US" sz="2200" dirty="0" err="1"/>
              <a:t>Kontrolle</a:t>
            </a:r>
            <a:r>
              <a:rPr lang="en-US" sz="2200" dirty="0"/>
              <a:t> </a:t>
            </a:r>
            <a:r>
              <a:rPr lang="en-US" sz="2200" dirty="0" err="1"/>
              <a:t>über</a:t>
            </a:r>
            <a:r>
              <a:rPr lang="en-US" sz="2200" dirty="0"/>
              <a:t> das </a:t>
            </a:r>
            <a:r>
              <a:rPr lang="en-US" sz="2200" dirty="0" err="1"/>
              <a:t>Narrativ</a:t>
            </a:r>
            <a:r>
              <a:rPr lang="en-US" sz="2200" dirty="0"/>
              <a:t> des </a:t>
            </a:r>
            <a:r>
              <a:rPr lang="en-US" sz="2200" dirty="0" err="1"/>
              <a:t>Unternehmens</a:t>
            </a:r>
            <a:endParaRPr lang="en-US" sz="2200" dirty="0"/>
          </a:p>
          <a:p>
            <a:pPr>
              <a:lnSpc>
                <a:spcPts val="2260"/>
              </a:lnSpc>
            </a:pPr>
            <a:endParaRPr lang="en-US" sz="2200" dirty="0"/>
          </a:p>
        </p:txBody>
      </p:sp>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r>
              <a:rPr lang="en-US" dirty="0"/>
              <a:t>03</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1187148"/>
          </a:xfrm>
        </p:spPr>
        <p:txBody>
          <a:bodyPr/>
          <a:lstStyle/>
          <a:p>
            <a:r>
              <a:rPr lang="en-US" dirty="0" err="1"/>
              <a:t>Kommunikation</a:t>
            </a:r>
            <a:endParaRPr lang="en-US" dirty="0"/>
          </a:p>
        </p:txBody>
      </p:sp>
    </p:spTree>
    <p:extLst>
      <p:ext uri="{BB962C8B-B14F-4D97-AF65-F5344CB8AC3E}">
        <p14:creationId xmlns:p14="http://schemas.microsoft.com/office/powerpoint/2010/main" val="161939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5325205"/>
          </a:xfrm>
        </p:spPr>
        <p:txBody>
          <a:bodyPr>
            <a:normAutofit/>
          </a:bodyPr>
          <a:lstStyle/>
          <a:p>
            <a:r>
              <a:rPr lang="en-GB" dirty="0">
                <a:solidFill>
                  <a:schemeClr val="bg1"/>
                </a:solidFill>
              </a:rPr>
              <a:t>Zweck der Stakeholder-Kommunikation in Krisenzeiten</a:t>
            </a:r>
          </a:p>
          <a:p>
            <a:endParaRPr lang="en-GB" dirty="0">
              <a:solidFill>
                <a:schemeClr val="bg1"/>
              </a:solidFill>
            </a:endParaRPr>
          </a:p>
          <a:p>
            <a:pPr>
              <a:lnSpc>
                <a:spcPts val="2260"/>
              </a:lnSpc>
              <a:spcBef>
                <a:spcPts val="0"/>
              </a:spcBef>
            </a:pPr>
            <a:r>
              <a:rPr lang="en-GB" sz="2400" b="1" dirty="0">
                <a:solidFill>
                  <a:schemeClr val="bg1"/>
                </a:solidFill>
              </a:rPr>
              <a:t>Interessierte Kreise</a:t>
            </a:r>
          </a:p>
          <a:p>
            <a:pPr>
              <a:lnSpc>
                <a:spcPts val="2260"/>
              </a:lnSpc>
              <a:spcBef>
                <a:spcPts val="0"/>
              </a:spcBef>
            </a:pPr>
            <a:r>
              <a:rPr lang="en-GB" sz="2400" dirty="0">
                <a:solidFill>
                  <a:schemeClr val="bg1"/>
                </a:solidFill>
              </a:rPr>
              <a:t>= alle Gruppen innerhalb und außerhalb der Organisation, </a:t>
            </a:r>
          </a:p>
          <a:p>
            <a:pPr>
              <a:lnSpc>
                <a:spcPts val="2260"/>
              </a:lnSpc>
              <a:spcBef>
                <a:spcPts val="0"/>
              </a:spcBef>
            </a:pPr>
            <a:r>
              <a:rPr lang="en-GB" sz="2400" dirty="0">
                <a:solidFill>
                  <a:schemeClr val="bg1"/>
                </a:solidFill>
              </a:rPr>
              <a:t>die mit ihrem Handeln die Leistung und Zielerreichung der Organisation beeinflussen</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3" name="Straight Arrow Connector 24">
            <a:extLst>
              <a:ext uri="{FF2B5EF4-FFF2-40B4-BE49-F238E27FC236}">
                <a16:creationId xmlns:a16="http://schemas.microsoft.com/office/drawing/2014/main" id="{5C25294F-D0A1-CD65-D827-9475A3F827D7}"/>
              </a:ext>
            </a:extLst>
          </p:cNvPr>
          <p:cNvCxnSpPr>
            <a:cxnSpLocks/>
          </p:cNvCxnSpPr>
          <p:nvPr/>
        </p:nvCxnSpPr>
        <p:spPr>
          <a:xfrm flipH="1">
            <a:off x="6664318" y="4624500"/>
            <a:ext cx="1285621" cy="0"/>
          </a:xfrm>
          <a:prstGeom prst="straightConnector1">
            <a:avLst/>
          </a:prstGeom>
          <a:ln w="38100" cap="rnd">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Arrow Connector 25">
            <a:extLst>
              <a:ext uri="{FF2B5EF4-FFF2-40B4-BE49-F238E27FC236}">
                <a16:creationId xmlns:a16="http://schemas.microsoft.com/office/drawing/2014/main" id="{48937EDA-1EBE-9AAA-4847-7CE6A1E677C2}"/>
              </a:ext>
            </a:extLst>
          </p:cNvPr>
          <p:cNvCxnSpPr>
            <a:cxnSpLocks/>
          </p:cNvCxnSpPr>
          <p:nvPr/>
        </p:nvCxnSpPr>
        <p:spPr>
          <a:xfrm flipH="1">
            <a:off x="6664317" y="3754686"/>
            <a:ext cx="1787620" cy="0"/>
          </a:xfrm>
          <a:prstGeom prst="straightConnector1">
            <a:avLst/>
          </a:prstGeom>
          <a:ln w="38100" cap="rnd">
            <a:solidFill>
              <a:srgbClr val="083553"/>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26">
            <a:extLst>
              <a:ext uri="{FF2B5EF4-FFF2-40B4-BE49-F238E27FC236}">
                <a16:creationId xmlns:a16="http://schemas.microsoft.com/office/drawing/2014/main" id="{BF04BA93-C6F2-51A8-C24C-32BD259B9346}"/>
              </a:ext>
            </a:extLst>
          </p:cNvPr>
          <p:cNvCxnSpPr>
            <a:cxnSpLocks/>
          </p:cNvCxnSpPr>
          <p:nvPr/>
        </p:nvCxnSpPr>
        <p:spPr>
          <a:xfrm flipH="1">
            <a:off x="6664318" y="2888465"/>
            <a:ext cx="2286025" cy="0"/>
          </a:xfrm>
          <a:prstGeom prst="straightConnector1">
            <a:avLst/>
          </a:prstGeom>
          <a:ln w="38100" cap="rnd">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7" name="Freeform 12">
            <a:extLst>
              <a:ext uri="{FF2B5EF4-FFF2-40B4-BE49-F238E27FC236}">
                <a16:creationId xmlns:a16="http://schemas.microsoft.com/office/drawing/2014/main" id="{CCB93CE6-D43A-BCAB-EC52-B62AF125AD8C}"/>
              </a:ext>
            </a:extLst>
          </p:cNvPr>
          <p:cNvSpPr>
            <a:spLocks/>
          </p:cNvSpPr>
          <p:nvPr/>
        </p:nvSpPr>
        <p:spPr bwMode="auto">
          <a:xfrm>
            <a:off x="7204504" y="46245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u="sng" dirty="0"/>
          </a:p>
        </p:txBody>
      </p:sp>
      <p:sp>
        <p:nvSpPr>
          <p:cNvPr id="9" name="Freeform 10">
            <a:extLst>
              <a:ext uri="{FF2B5EF4-FFF2-40B4-BE49-F238E27FC236}">
                <a16:creationId xmlns:a16="http://schemas.microsoft.com/office/drawing/2014/main" id="{F805B9AF-4BBD-BE70-B0A3-040C648409EC}"/>
              </a:ext>
            </a:extLst>
          </p:cNvPr>
          <p:cNvSpPr>
            <a:spLocks/>
          </p:cNvSpPr>
          <p:nvPr/>
        </p:nvSpPr>
        <p:spPr bwMode="auto">
          <a:xfrm>
            <a:off x="8206106" y="46245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0" name="Freeform 6">
            <a:extLst>
              <a:ext uri="{FF2B5EF4-FFF2-40B4-BE49-F238E27FC236}">
                <a16:creationId xmlns:a16="http://schemas.microsoft.com/office/drawing/2014/main" id="{261C27E3-72B5-FC8B-160A-69D557B753D6}"/>
              </a:ext>
            </a:extLst>
          </p:cNvPr>
          <p:cNvSpPr>
            <a:spLocks/>
          </p:cNvSpPr>
          <p:nvPr/>
        </p:nvSpPr>
        <p:spPr bwMode="auto">
          <a:xfrm>
            <a:off x="7706503" y="28884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1" name="Freeform 7">
            <a:extLst>
              <a:ext uri="{FF2B5EF4-FFF2-40B4-BE49-F238E27FC236}">
                <a16:creationId xmlns:a16="http://schemas.microsoft.com/office/drawing/2014/main" id="{770E4907-7092-9B63-7FE6-9C244B0CA4D4}"/>
              </a:ext>
            </a:extLst>
          </p:cNvPr>
          <p:cNvSpPr>
            <a:spLocks/>
          </p:cNvSpPr>
          <p:nvPr/>
        </p:nvSpPr>
        <p:spPr bwMode="auto">
          <a:xfrm>
            <a:off x="7706503" y="37546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2" name="Freeform 13">
            <a:extLst>
              <a:ext uri="{FF2B5EF4-FFF2-40B4-BE49-F238E27FC236}">
                <a16:creationId xmlns:a16="http://schemas.microsoft.com/office/drawing/2014/main" id="{C9E9AD93-5795-6D7F-FA02-FB567C068335}"/>
              </a:ext>
            </a:extLst>
          </p:cNvPr>
          <p:cNvSpPr>
            <a:spLocks/>
          </p:cNvSpPr>
          <p:nvPr/>
        </p:nvSpPr>
        <p:spPr bwMode="auto">
          <a:xfrm>
            <a:off x="7204504" y="37546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3" name="Freeform 7">
            <a:extLst>
              <a:ext uri="{FF2B5EF4-FFF2-40B4-BE49-F238E27FC236}">
                <a16:creationId xmlns:a16="http://schemas.microsoft.com/office/drawing/2014/main" id="{670FB012-37BC-3C97-165C-6FB250879EEA}"/>
              </a:ext>
            </a:extLst>
          </p:cNvPr>
          <p:cNvSpPr>
            <a:spLocks/>
          </p:cNvSpPr>
          <p:nvPr/>
        </p:nvSpPr>
        <p:spPr bwMode="auto">
          <a:xfrm>
            <a:off x="7706503" y="46245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4" name="Freeform 10">
            <a:extLst>
              <a:ext uri="{FF2B5EF4-FFF2-40B4-BE49-F238E27FC236}">
                <a16:creationId xmlns:a16="http://schemas.microsoft.com/office/drawing/2014/main" id="{5CBEC9AB-F839-8639-1977-1CD4EB2866BF}"/>
              </a:ext>
            </a:extLst>
          </p:cNvPr>
          <p:cNvSpPr>
            <a:spLocks/>
          </p:cNvSpPr>
          <p:nvPr/>
        </p:nvSpPr>
        <p:spPr bwMode="auto">
          <a:xfrm>
            <a:off x="8206106" y="37546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5" name="Freeform 5">
            <a:extLst>
              <a:ext uri="{FF2B5EF4-FFF2-40B4-BE49-F238E27FC236}">
                <a16:creationId xmlns:a16="http://schemas.microsoft.com/office/drawing/2014/main" id="{70848451-CAAE-72DE-613B-D3409A8D7600}"/>
              </a:ext>
            </a:extLst>
          </p:cNvPr>
          <p:cNvSpPr>
            <a:spLocks/>
          </p:cNvSpPr>
          <p:nvPr/>
        </p:nvSpPr>
        <p:spPr bwMode="auto">
          <a:xfrm>
            <a:off x="8705709" y="46245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6" name="Freeform 6">
            <a:extLst>
              <a:ext uri="{FF2B5EF4-FFF2-40B4-BE49-F238E27FC236}">
                <a16:creationId xmlns:a16="http://schemas.microsoft.com/office/drawing/2014/main" id="{76B83D6E-A927-BC93-7FF9-A2DBD45CA972}"/>
              </a:ext>
            </a:extLst>
          </p:cNvPr>
          <p:cNvSpPr>
            <a:spLocks/>
          </p:cNvSpPr>
          <p:nvPr/>
        </p:nvSpPr>
        <p:spPr bwMode="auto">
          <a:xfrm>
            <a:off x="6704900"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7" name="Freeform 6">
            <a:extLst>
              <a:ext uri="{FF2B5EF4-FFF2-40B4-BE49-F238E27FC236}">
                <a16:creationId xmlns:a16="http://schemas.microsoft.com/office/drawing/2014/main" id="{496C9865-38D4-5E4D-8B03-25A64D86186B}"/>
              </a:ext>
            </a:extLst>
          </p:cNvPr>
          <p:cNvSpPr>
            <a:spLocks/>
          </p:cNvSpPr>
          <p:nvPr/>
        </p:nvSpPr>
        <p:spPr bwMode="auto">
          <a:xfrm>
            <a:off x="9699292"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8" name="Freeform 10">
            <a:extLst>
              <a:ext uri="{FF2B5EF4-FFF2-40B4-BE49-F238E27FC236}">
                <a16:creationId xmlns:a16="http://schemas.microsoft.com/office/drawing/2014/main" id="{DF13142F-8339-EA25-33EF-FBC363408344}"/>
              </a:ext>
            </a:extLst>
          </p:cNvPr>
          <p:cNvSpPr>
            <a:spLocks/>
          </p:cNvSpPr>
          <p:nvPr/>
        </p:nvSpPr>
        <p:spPr bwMode="auto">
          <a:xfrm rot="10800000">
            <a:off x="8704878" y="28884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9" name="Freeform 15">
            <a:extLst>
              <a:ext uri="{FF2B5EF4-FFF2-40B4-BE49-F238E27FC236}">
                <a16:creationId xmlns:a16="http://schemas.microsoft.com/office/drawing/2014/main" id="{46EFF813-CF62-A96D-16DD-B96E1839867B}"/>
              </a:ext>
            </a:extLst>
          </p:cNvPr>
          <p:cNvSpPr>
            <a:spLocks/>
          </p:cNvSpPr>
          <p:nvPr/>
        </p:nvSpPr>
        <p:spPr bwMode="auto">
          <a:xfrm rot="10800000">
            <a:off x="9204483" y="46244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0" name="Freeform 16">
            <a:extLst>
              <a:ext uri="{FF2B5EF4-FFF2-40B4-BE49-F238E27FC236}">
                <a16:creationId xmlns:a16="http://schemas.microsoft.com/office/drawing/2014/main" id="{BCB697C7-13B8-FC92-BFF8-711A84A19493}"/>
              </a:ext>
            </a:extLst>
          </p:cNvPr>
          <p:cNvSpPr>
            <a:spLocks/>
          </p:cNvSpPr>
          <p:nvPr/>
        </p:nvSpPr>
        <p:spPr bwMode="auto">
          <a:xfrm rot="10800000">
            <a:off x="9204483" y="37546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1" name="Freeform 17">
            <a:extLst>
              <a:ext uri="{FF2B5EF4-FFF2-40B4-BE49-F238E27FC236}">
                <a16:creationId xmlns:a16="http://schemas.microsoft.com/office/drawing/2014/main" id="{451AC84C-6E70-472D-1290-9AA94E3289A6}"/>
              </a:ext>
            </a:extLst>
          </p:cNvPr>
          <p:cNvSpPr>
            <a:spLocks/>
          </p:cNvSpPr>
          <p:nvPr/>
        </p:nvSpPr>
        <p:spPr bwMode="auto">
          <a:xfrm rot="10800000">
            <a:off x="8704878" y="37546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2" name="Freeform 5">
            <a:extLst>
              <a:ext uri="{FF2B5EF4-FFF2-40B4-BE49-F238E27FC236}">
                <a16:creationId xmlns:a16="http://schemas.microsoft.com/office/drawing/2014/main" id="{3C43B185-D2CB-AF1C-0E39-AAF96D7B35EA}"/>
              </a:ext>
            </a:extLst>
          </p:cNvPr>
          <p:cNvSpPr>
            <a:spLocks/>
          </p:cNvSpPr>
          <p:nvPr/>
        </p:nvSpPr>
        <p:spPr bwMode="auto">
          <a:xfrm rot="10800000">
            <a:off x="8202879" y="28884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3" name="Freeform 6">
            <a:extLst>
              <a:ext uri="{FF2B5EF4-FFF2-40B4-BE49-F238E27FC236}">
                <a16:creationId xmlns:a16="http://schemas.microsoft.com/office/drawing/2014/main" id="{FA6D9FA5-C4A3-BAC3-EE6B-0941FED02C11}"/>
              </a:ext>
            </a:extLst>
          </p:cNvPr>
          <p:cNvSpPr>
            <a:spLocks/>
          </p:cNvSpPr>
          <p:nvPr/>
        </p:nvSpPr>
        <p:spPr bwMode="auto">
          <a:xfrm>
            <a:off x="8199285" y="20222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4" name="TextBox 38">
            <a:extLst>
              <a:ext uri="{FF2B5EF4-FFF2-40B4-BE49-F238E27FC236}">
                <a16:creationId xmlns:a16="http://schemas.microsoft.com/office/drawing/2014/main" id="{1283036E-E90E-E358-162E-9AE34DC660AD}"/>
              </a:ext>
            </a:extLst>
          </p:cNvPr>
          <p:cNvSpPr txBox="1"/>
          <p:nvPr/>
        </p:nvSpPr>
        <p:spPr>
          <a:xfrm>
            <a:off x="5050001" y="1847373"/>
            <a:ext cx="1461170" cy="400110"/>
          </a:xfrm>
          <a:prstGeom prst="rect">
            <a:avLst/>
          </a:prstGeom>
          <a:noFill/>
        </p:spPr>
        <p:txBody>
          <a:bodyPr wrap="none" rtlCol="0" anchor="ctr" anchorCtr="0">
            <a:spAutoFit/>
          </a:bodyPr>
          <a:lstStyle/>
          <a:p>
            <a:pPr algn="r"/>
            <a:r>
              <a:rPr lang="en-GB" sz="2000" b="1" dirty="0">
                <a:solidFill>
                  <a:srgbClr val="7F1C58"/>
                </a:solidFill>
                <a:latin typeface="+mj-lt"/>
                <a:ea typeface="League Spartan" charset="0"/>
                <a:cs typeface="Poppins" pitchFamily="2" charset="77"/>
              </a:rPr>
              <a:t>Zusammenarbeit</a:t>
            </a:r>
          </a:p>
        </p:txBody>
      </p:sp>
      <p:sp>
        <p:nvSpPr>
          <p:cNvPr id="25" name="TextBox 40">
            <a:extLst>
              <a:ext uri="{FF2B5EF4-FFF2-40B4-BE49-F238E27FC236}">
                <a16:creationId xmlns:a16="http://schemas.microsoft.com/office/drawing/2014/main" id="{D7A797AF-5D73-A407-1329-5D38DD292FAE}"/>
              </a:ext>
            </a:extLst>
          </p:cNvPr>
          <p:cNvSpPr txBox="1"/>
          <p:nvPr/>
        </p:nvSpPr>
        <p:spPr>
          <a:xfrm>
            <a:off x="4795397" y="2668203"/>
            <a:ext cx="1668349" cy="707886"/>
          </a:xfrm>
          <a:prstGeom prst="rect">
            <a:avLst/>
          </a:prstGeom>
          <a:noFill/>
        </p:spPr>
        <p:txBody>
          <a:bodyPr wrap="square" rtlCol="0" anchor="ctr" anchorCtr="0">
            <a:spAutoFit/>
          </a:bodyPr>
          <a:lstStyle/>
          <a:p>
            <a:pPr algn="r"/>
            <a:r>
              <a:rPr lang="en-GB" sz="2000" b="1" dirty="0">
                <a:solidFill>
                  <a:srgbClr val="B41F7A"/>
                </a:solidFill>
                <a:latin typeface="+mj-lt"/>
                <a:ea typeface="League Spartan" charset="0"/>
                <a:cs typeface="Poppins" pitchFamily="2" charset="77"/>
              </a:rPr>
              <a:t>Gemeinsame Interessen</a:t>
            </a:r>
          </a:p>
        </p:txBody>
      </p:sp>
      <p:sp>
        <p:nvSpPr>
          <p:cNvPr id="26" name="TextBox 42">
            <a:extLst>
              <a:ext uri="{FF2B5EF4-FFF2-40B4-BE49-F238E27FC236}">
                <a16:creationId xmlns:a16="http://schemas.microsoft.com/office/drawing/2014/main" id="{B1718EC1-5F79-DD03-41C1-159A4ACF974F}"/>
              </a:ext>
            </a:extLst>
          </p:cNvPr>
          <p:cNvSpPr txBox="1"/>
          <p:nvPr/>
        </p:nvSpPr>
        <p:spPr>
          <a:xfrm>
            <a:off x="5018325" y="3529287"/>
            <a:ext cx="1492846" cy="400110"/>
          </a:xfrm>
          <a:prstGeom prst="rect">
            <a:avLst/>
          </a:prstGeom>
          <a:noFill/>
        </p:spPr>
        <p:txBody>
          <a:bodyPr wrap="none" rtlCol="0" anchor="ctr" anchorCtr="0">
            <a:spAutoFit/>
          </a:bodyPr>
          <a:lstStyle/>
          <a:p>
            <a:pPr algn="r"/>
            <a:r>
              <a:rPr lang="en-GB" sz="2000" b="1" dirty="0">
                <a:solidFill>
                  <a:srgbClr val="083553"/>
                </a:solidFill>
                <a:latin typeface="+mj-lt"/>
                <a:ea typeface="League Spartan" charset="0"/>
                <a:cs typeface="Poppins" pitchFamily="2" charset="77"/>
              </a:rPr>
              <a:t>Erwartungshaltung</a:t>
            </a:r>
          </a:p>
        </p:txBody>
      </p:sp>
      <p:sp>
        <p:nvSpPr>
          <p:cNvPr id="27" name="TextBox 44">
            <a:extLst>
              <a:ext uri="{FF2B5EF4-FFF2-40B4-BE49-F238E27FC236}">
                <a16:creationId xmlns:a16="http://schemas.microsoft.com/office/drawing/2014/main" id="{0D707CC2-C447-FA1D-2D39-03884853DCC6}"/>
              </a:ext>
            </a:extLst>
          </p:cNvPr>
          <p:cNvSpPr txBox="1"/>
          <p:nvPr/>
        </p:nvSpPr>
        <p:spPr>
          <a:xfrm>
            <a:off x="5115724" y="4399101"/>
            <a:ext cx="1395447" cy="400110"/>
          </a:xfrm>
          <a:prstGeom prst="rect">
            <a:avLst/>
          </a:prstGeom>
          <a:noFill/>
        </p:spPr>
        <p:txBody>
          <a:bodyPr wrap="none" rtlCol="0" anchor="ctr" anchorCtr="0">
            <a:spAutoFit/>
          </a:bodyPr>
          <a:lstStyle/>
          <a:p>
            <a:pPr algn="r"/>
            <a:r>
              <a:rPr lang="en-GB" sz="2000" b="1" dirty="0">
                <a:solidFill>
                  <a:srgbClr val="F16924"/>
                </a:solidFill>
                <a:latin typeface="+mj-lt"/>
                <a:ea typeface="League Spartan" charset="0"/>
                <a:cs typeface="Poppins" pitchFamily="2" charset="77"/>
              </a:rPr>
              <a:t>Wahrnehmungen</a:t>
            </a:r>
          </a:p>
        </p:txBody>
      </p:sp>
      <p:sp>
        <p:nvSpPr>
          <p:cNvPr id="29" name="TextBox 34">
            <a:extLst>
              <a:ext uri="{FF2B5EF4-FFF2-40B4-BE49-F238E27FC236}">
                <a16:creationId xmlns:a16="http://schemas.microsoft.com/office/drawing/2014/main" id="{A7090DD5-AA3F-8EA2-3A0A-4A4E2157F9F3}"/>
              </a:ext>
            </a:extLst>
          </p:cNvPr>
          <p:cNvSpPr txBox="1"/>
          <p:nvPr/>
        </p:nvSpPr>
        <p:spPr>
          <a:xfrm>
            <a:off x="6096000" y="5708384"/>
            <a:ext cx="5129737" cy="430887"/>
          </a:xfrm>
          <a:prstGeom prst="rect">
            <a:avLst/>
          </a:prstGeom>
          <a:noFill/>
        </p:spPr>
        <p:txBody>
          <a:bodyPr wrap="square" rtlCol="0" anchor="b" anchorCtr="0">
            <a:spAutoFit/>
          </a:bodyPr>
          <a:lstStyle/>
          <a:p>
            <a:pPr algn="ctr"/>
            <a:r>
              <a:rPr lang="en-GB" sz="2200" b="1" dirty="0">
                <a:solidFill>
                  <a:srgbClr val="7F1C58"/>
                </a:solidFill>
                <a:latin typeface="+mj-lt"/>
                <a:ea typeface="League Spartan" charset="0"/>
                <a:cs typeface="Poppins" pitchFamily="2" charset="77"/>
              </a:rPr>
              <a:t>Management von Stakeholder-Beziehungen</a:t>
            </a:r>
          </a:p>
        </p:txBody>
      </p:sp>
      <p:cxnSp>
        <p:nvCxnSpPr>
          <p:cNvPr id="30" name="Straight Arrow Connector 26">
            <a:extLst>
              <a:ext uri="{FF2B5EF4-FFF2-40B4-BE49-F238E27FC236}">
                <a16:creationId xmlns:a16="http://schemas.microsoft.com/office/drawing/2014/main" id="{306502D9-D0D5-D8C2-9FEF-64A9BB1F0C2A}"/>
              </a:ext>
            </a:extLst>
          </p:cNvPr>
          <p:cNvCxnSpPr>
            <a:cxnSpLocks/>
          </p:cNvCxnSpPr>
          <p:nvPr/>
        </p:nvCxnSpPr>
        <p:spPr>
          <a:xfrm flipH="1">
            <a:off x="6600421" y="2071759"/>
            <a:ext cx="2098467" cy="1"/>
          </a:xfrm>
          <a:prstGeom prst="straightConnector1">
            <a:avLst/>
          </a:prstGeom>
          <a:ln w="38100" cap="rnd">
            <a:solidFill>
              <a:srgbClr val="7F1C5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86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345701" y="633125"/>
            <a:ext cx="3569783" cy="2646851"/>
          </a:xfrm>
        </p:spPr>
        <p:txBody>
          <a:bodyPr>
            <a:normAutofit fontScale="92500"/>
          </a:bodyPr>
          <a:lstStyle/>
          <a:p>
            <a:r>
              <a:rPr lang="en-GB" dirty="0">
                <a:solidFill>
                  <a:schemeClr val="bg1"/>
                </a:solidFill>
              </a:rPr>
              <a:t>Zuständigkeiten für die Kommunikation </a:t>
            </a:r>
            <a:r>
              <a:rPr lang="en-GB" dirty="0" err="1">
                <a:solidFill>
                  <a:schemeClr val="bg1"/>
                </a:solidFill>
              </a:rPr>
              <a:t>mit</a:t>
            </a:r>
            <a:r>
              <a:rPr lang="en-GB" dirty="0">
                <a:solidFill>
                  <a:schemeClr val="bg1"/>
                </a:solidFill>
              </a:rPr>
              <a:t> </a:t>
            </a:r>
            <a:r>
              <a:rPr lang="en-GB" dirty="0" err="1">
                <a:solidFill>
                  <a:schemeClr val="bg1"/>
                </a:solidFill>
              </a:rPr>
              <a:t>Interessen-vertreter:innen</a:t>
            </a:r>
            <a:r>
              <a:rPr lang="en-GB" dirty="0">
                <a:solidFill>
                  <a:schemeClr val="bg1"/>
                </a:solidFill>
              </a:rPr>
              <a:t> in Krisenzeiten</a:t>
            </a:r>
          </a:p>
        </p:txBody>
      </p:sp>
      <p:sp>
        <p:nvSpPr>
          <p:cNvPr id="8" name="Rectangle 7">
            <a:extLst>
              <a:ext uri="{FF2B5EF4-FFF2-40B4-BE49-F238E27FC236}">
                <a16:creationId xmlns:a16="http://schemas.microsoft.com/office/drawing/2014/main" id="{14F9744D-3107-97CB-5B61-61E5B24B2E44}"/>
              </a:ext>
            </a:extLst>
          </p:cNvPr>
          <p:cNvSpPr/>
          <p:nvPr/>
        </p:nvSpPr>
        <p:spPr>
          <a:xfrm>
            <a:off x="524792" y="339357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610706A0-3EF0-ED51-DEB0-0C4B725F20A0}"/>
              </a:ext>
            </a:extLst>
          </p:cNvPr>
          <p:cNvGrpSpPr/>
          <p:nvPr/>
        </p:nvGrpSpPr>
        <p:grpSpPr>
          <a:xfrm>
            <a:off x="4428647" y="325673"/>
            <a:ext cx="7677736" cy="6224670"/>
            <a:chOff x="3870658" y="467812"/>
            <a:chExt cx="7665860" cy="6215041"/>
          </a:xfrm>
        </p:grpSpPr>
        <p:grpSp>
          <p:nvGrpSpPr>
            <p:cNvPr id="34" name="Gruppieren 3">
              <a:extLst>
                <a:ext uri="{FF2B5EF4-FFF2-40B4-BE49-F238E27FC236}">
                  <a16:creationId xmlns:a16="http://schemas.microsoft.com/office/drawing/2014/main" id="{654492DE-7156-288B-9D6B-5E7442754EB9}"/>
                </a:ext>
              </a:extLst>
            </p:cNvPr>
            <p:cNvGrpSpPr>
              <a:grpSpLocks noChangeAspect="1"/>
            </p:cNvGrpSpPr>
            <p:nvPr/>
          </p:nvGrpSpPr>
          <p:grpSpPr>
            <a:xfrm>
              <a:off x="4798508" y="601751"/>
              <a:ext cx="5210499" cy="5405477"/>
              <a:chOff x="6275234" y="2175839"/>
              <a:chExt cx="2856886" cy="2963790"/>
            </a:xfrm>
          </p:grpSpPr>
          <p:sp>
            <p:nvSpPr>
              <p:cNvPr id="35" name="Freeform: Shape 8784">
                <a:extLst>
                  <a:ext uri="{FF2B5EF4-FFF2-40B4-BE49-F238E27FC236}">
                    <a16:creationId xmlns:a16="http://schemas.microsoft.com/office/drawing/2014/main" id="{DFD4A9B1-7E6F-853A-7CF0-9AC4FD15B7E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6" name="Freeform: Shape 8785">
                <a:extLst>
                  <a:ext uri="{FF2B5EF4-FFF2-40B4-BE49-F238E27FC236}">
                    <a16:creationId xmlns:a16="http://schemas.microsoft.com/office/drawing/2014/main" id="{C5979183-2AB0-8E1D-3381-9561EC48035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7" name="Freeform: Shape 8786">
                <a:extLst>
                  <a:ext uri="{FF2B5EF4-FFF2-40B4-BE49-F238E27FC236}">
                    <a16:creationId xmlns:a16="http://schemas.microsoft.com/office/drawing/2014/main" id="{BC590490-E2A6-8DAF-2C33-C53443E0AC82}"/>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8" name="Freeform: Shape 8788">
                <a:extLst>
                  <a:ext uri="{FF2B5EF4-FFF2-40B4-BE49-F238E27FC236}">
                    <a16:creationId xmlns:a16="http://schemas.microsoft.com/office/drawing/2014/main" id="{2612FFF6-D2AF-C4F5-2E58-33E1531FA8C2}"/>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9" name="Freeform: Shape 8789">
                <a:extLst>
                  <a:ext uri="{FF2B5EF4-FFF2-40B4-BE49-F238E27FC236}">
                    <a16:creationId xmlns:a16="http://schemas.microsoft.com/office/drawing/2014/main" id="{72D64348-8B19-64BE-229A-5E9500050ADF}"/>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0" name="Freeform: Shape 8790">
                <a:extLst>
                  <a:ext uri="{FF2B5EF4-FFF2-40B4-BE49-F238E27FC236}">
                    <a16:creationId xmlns:a16="http://schemas.microsoft.com/office/drawing/2014/main" id="{AD21809D-599C-3CE2-C719-AE857C077FE3}"/>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1" name="Freeform: Shape 8791">
                <a:extLst>
                  <a:ext uri="{FF2B5EF4-FFF2-40B4-BE49-F238E27FC236}">
                    <a16:creationId xmlns:a16="http://schemas.microsoft.com/office/drawing/2014/main" id="{1CF06A42-6DE2-EA70-8EC0-920FE6347690}"/>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2" name="Freeform: Shape 8792">
                <a:extLst>
                  <a:ext uri="{FF2B5EF4-FFF2-40B4-BE49-F238E27FC236}">
                    <a16:creationId xmlns:a16="http://schemas.microsoft.com/office/drawing/2014/main" id="{196007F5-AB8E-4304-BBE8-FEFDEA732562}"/>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3" name="Freeform: Shape 8793">
                <a:extLst>
                  <a:ext uri="{FF2B5EF4-FFF2-40B4-BE49-F238E27FC236}">
                    <a16:creationId xmlns:a16="http://schemas.microsoft.com/office/drawing/2014/main" id="{40B035CC-9272-4159-994B-7813DFA1340B}"/>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4" name="Freeform: Shape 8794">
                <a:extLst>
                  <a:ext uri="{FF2B5EF4-FFF2-40B4-BE49-F238E27FC236}">
                    <a16:creationId xmlns:a16="http://schemas.microsoft.com/office/drawing/2014/main" id="{8849927B-CD71-191D-A913-B2EFBB9A5186}"/>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5" name="Freeform: Shape 8795">
                <a:extLst>
                  <a:ext uri="{FF2B5EF4-FFF2-40B4-BE49-F238E27FC236}">
                    <a16:creationId xmlns:a16="http://schemas.microsoft.com/office/drawing/2014/main" id="{AF2FB709-3B3C-D57E-E2EF-0B5C02E95E09}"/>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6" name="Freeform: Shape 8796">
                <a:extLst>
                  <a:ext uri="{FF2B5EF4-FFF2-40B4-BE49-F238E27FC236}">
                    <a16:creationId xmlns:a16="http://schemas.microsoft.com/office/drawing/2014/main" id="{CE313029-4CC0-E36B-347E-ABAF100340C6}"/>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0" name="Freeform: Shape 8797">
                <a:extLst>
                  <a:ext uri="{FF2B5EF4-FFF2-40B4-BE49-F238E27FC236}">
                    <a16:creationId xmlns:a16="http://schemas.microsoft.com/office/drawing/2014/main" id="{2A426172-C95C-256C-FC20-463430D58CCE}"/>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1" name="Freeform: Shape 8798">
                <a:extLst>
                  <a:ext uri="{FF2B5EF4-FFF2-40B4-BE49-F238E27FC236}">
                    <a16:creationId xmlns:a16="http://schemas.microsoft.com/office/drawing/2014/main" id="{9306FDC1-25F6-B367-C142-BE7FC30AFBF7}"/>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2" name="Freeform: Shape 8799">
                <a:extLst>
                  <a:ext uri="{FF2B5EF4-FFF2-40B4-BE49-F238E27FC236}">
                    <a16:creationId xmlns:a16="http://schemas.microsoft.com/office/drawing/2014/main" id="{51347222-AD29-621B-EFC1-8C272E2214DD}"/>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3" name="Freeform: Shape 8800">
                <a:extLst>
                  <a:ext uri="{FF2B5EF4-FFF2-40B4-BE49-F238E27FC236}">
                    <a16:creationId xmlns:a16="http://schemas.microsoft.com/office/drawing/2014/main" id="{C22BDEDF-97A2-75E0-7D94-9D9EB4C4FE2D}"/>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grpSp>
        <p:sp>
          <p:nvSpPr>
            <p:cNvPr id="64" name="Ellipse 78">
              <a:extLst>
                <a:ext uri="{FF2B5EF4-FFF2-40B4-BE49-F238E27FC236}">
                  <a16:creationId xmlns:a16="http://schemas.microsoft.com/office/drawing/2014/main" id="{AEB92706-8A40-27A8-31E9-BE50690A63CD}"/>
                </a:ext>
              </a:extLst>
            </p:cNvPr>
            <p:cNvSpPr>
              <a:spLocks noChangeAspect="1"/>
            </p:cNvSpPr>
            <p:nvPr/>
          </p:nvSpPr>
          <p:spPr>
            <a:xfrm>
              <a:off x="5649778" y="1713746"/>
              <a:ext cx="3399114" cy="33991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95959"/>
                </a:solidFill>
                <a:latin typeface="Calibri" panose="020F0502020204030204" pitchFamily="34" charset="0"/>
                <a:cs typeface="Calibri" panose="020F0502020204030204" pitchFamily="34" charset="0"/>
              </a:endParaRPr>
            </a:p>
          </p:txBody>
        </p:sp>
        <p:sp>
          <p:nvSpPr>
            <p:cNvPr id="65" name="Ellipse 4">
              <a:extLst>
                <a:ext uri="{FF2B5EF4-FFF2-40B4-BE49-F238E27FC236}">
                  <a16:creationId xmlns:a16="http://schemas.microsoft.com/office/drawing/2014/main" id="{2338FB02-6AF0-BCF2-1DDB-2DD964D63553}"/>
                </a:ext>
              </a:extLst>
            </p:cNvPr>
            <p:cNvSpPr/>
            <p:nvPr/>
          </p:nvSpPr>
          <p:spPr>
            <a:xfrm>
              <a:off x="6660600" y="2707232"/>
              <a:ext cx="1357767" cy="13577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595959"/>
                </a:solidFill>
                <a:latin typeface="Calibri" panose="020F0502020204030204" pitchFamily="34" charset="0"/>
                <a:cs typeface="Calibri" panose="020F0502020204030204" pitchFamily="34" charset="0"/>
              </a:endParaRPr>
            </a:p>
          </p:txBody>
        </p:sp>
        <p:sp>
          <p:nvSpPr>
            <p:cNvPr id="66" name="Textfeld 5">
              <a:extLst>
                <a:ext uri="{FF2B5EF4-FFF2-40B4-BE49-F238E27FC236}">
                  <a16:creationId xmlns:a16="http://schemas.microsoft.com/office/drawing/2014/main" id="{7F6FFAD1-FEBC-FC39-B1C3-B70B9B8E2BAC}"/>
                </a:ext>
              </a:extLst>
            </p:cNvPr>
            <p:cNvSpPr txBox="1"/>
            <p:nvPr/>
          </p:nvSpPr>
          <p:spPr>
            <a:xfrm>
              <a:off x="6065150" y="2672846"/>
              <a:ext cx="473883"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CSR</a:t>
              </a:r>
            </a:p>
          </p:txBody>
        </p:sp>
        <p:sp>
          <p:nvSpPr>
            <p:cNvPr id="67" name="Textfeld 79">
              <a:extLst>
                <a:ext uri="{FF2B5EF4-FFF2-40B4-BE49-F238E27FC236}">
                  <a16:creationId xmlns:a16="http://schemas.microsoft.com/office/drawing/2014/main" id="{C17D724C-344B-C109-DEFD-8419C5F793E5}"/>
                </a:ext>
              </a:extLst>
            </p:cNvPr>
            <p:cNvSpPr txBox="1"/>
            <p:nvPr/>
          </p:nvSpPr>
          <p:spPr>
            <a:xfrm>
              <a:off x="6380766" y="2075690"/>
              <a:ext cx="951286" cy="476316"/>
            </a:xfrm>
            <a:prstGeom prst="rect">
              <a:avLst/>
            </a:prstGeom>
            <a:noFill/>
          </p:spPr>
          <p:txBody>
            <a:bodyPr wrap="none" rtlCol="0">
              <a:spAutoFit/>
            </a:bodyPr>
            <a:lstStyle/>
            <a:p>
              <a:pPr algn="ctr">
                <a:lnSpc>
                  <a:spcPts val="1520"/>
                </a:lnSpc>
              </a:pPr>
              <a:r>
                <a:rPr lang="en-GB" sz="1400" b="1" dirty="0">
                  <a:solidFill>
                    <a:schemeClr val="bg1"/>
                  </a:solidFill>
                  <a:latin typeface="Calibri" panose="020F0502020204030204" pitchFamily="34" charset="0"/>
                  <a:cs typeface="Calibri" panose="020F0502020204030204" pitchFamily="34" charset="0"/>
                </a:rPr>
                <a:t>Marketing</a:t>
              </a:r>
              <a:br>
                <a:rPr lang="en-GB" sz="1400" b="1" dirty="0">
                  <a:solidFill>
                    <a:schemeClr val="bg1"/>
                  </a:solidFill>
                  <a:latin typeface="Calibri" panose="020F0502020204030204" pitchFamily="34" charset="0"/>
                  <a:cs typeface="Calibri" panose="020F0502020204030204" pitchFamily="34" charset="0"/>
                </a:rPr>
              </a:br>
              <a:endParaRPr lang="en-GB" sz="1400" b="1" dirty="0">
                <a:solidFill>
                  <a:schemeClr val="bg1"/>
                </a:solidFill>
                <a:latin typeface="Calibri" panose="020F0502020204030204" pitchFamily="34" charset="0"/>
                <a:cs typeface="Calibri" panose="020F0502020204030204" pitchFamily="34" charset="0"/>
              </a:endParaRPr>
            </a:p>
          </p:txBody>
        </p:sp>
        <p:sp>
          <p:nvSpPr>
            <p:cNvPr id="68" name="Textfeld 80">
              <a:extLst>
                <a:ext uri="{FF2B5EF4-FFF2-40B4-BE49-F238E27FC236}">
                  <a16:creationId xmlns:a16="http://schemas.microsoft.com/office/drawing/2014/main" id="{EE1A9143-795B-4635-3676-6B65777BBF34}"/>
                </a:ext>
              </a:extLst>
            </p:cNvPr>
            <p:cNvSpPr txBox="1"/>
            <p:nvPr/>
          </p:nvSpPr>
          <p:spPr>
            <a:xfrm>
              <a:off x="7285240" y="1990109"/>
              <a:ext cx="969022" cy="671067"/>
            </a:xfrm>
            <a:prstGeom prst="rect">
              <a:avLst/>
            </a:prstGeom>
            <a:noFill/>
          </p:spPr>
          <p:txBody>
            <a:bodyPr wrap="none" rtlCol="0">
              <a:spAutoFit/>
            </a:bodyPr>
            <a:lstStyle/>
            <a:p>
              <a:pPr algn="ctr">
                <a:lnSpc>
                  <a:spcPts val="1520"/>
                </a:lnSpc>
              </a:pPr>
              <a:r>
                <a:rPr lang="en-GB" sz="1500" b="1" dirty="0" err="1">
                  <a:solidFill>
                    <a:schemeClr val="bg1"/>
                  </a:solidFill>
                  <a:latin typeface="Calibri" panose="020F0502020204030204" pitchFamily="34" charset="0"/>
                  <a:cs typeface="Calibri" panose="020F0502020204030204" pitchFamily="34" charset="0"/>
                </a:rPr>
                <a:t>Vertriebs</a:t>
              </a:r>
              <a:r>
                <a:rPr lang="en-GB" sz="1500" b="1" dirty="0">
                  <a:solidFill>
                    <a:schemeClr val="bg1"/>
                  </a:solidFill>
                  <a:latin typeface="Calibri" panose="020F0502020204030204" pitchFamily="34" charset="0"/>
                  <a:cs typeface="Calibri" panose="020F0502020204030204" pitchFamily="34" charset="0"/>
                </a:rPr>
                <a:t>-</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kraft</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9" name="Textfeld 81">
              <a:extLst>
                <a:ext uri="{FF2B5EF4-FFF2-40B4-BE49-F238E27FC236}">
                  <a16:creationId xmlns:a16="http://schemas.microsoft.com/office/drawing/2014/main" id="{2D8E8A46-45BB-D239-2F10-E7211924BF59}"/>
                </a:ext>
              </a:extLst>
            </p:cNvPr>
            <p:cNvSpPr txBox="1"/>
            <p:nvPr/>
          </p:nvSpPr>
          <p:spPr>
            <a:xfrm>
              <a:off x="7986090" y="2716958"/>
              <a:ext cx="775806" cy="286941"/>
            </a:xfrm>
            <a:prstGeom prst="rect">
              <a:avLst/>
            </a:prstGeom>
            <a:noFill/>
          </p:spPr>
          <p:txBody>
            <a:bodyPr wrap="none" rtlCol="0">
              <a:spAutoFit/>
            </a:bodyPr>
            <a:lstStyle/>
            <a:p>
              <a:pPr algn="ctr">
                <a:lnSpc>
                  <a:spcPts val="1520"/>
                </a:lnSpc>
              </a:pPr>
              <a:r>
                <a:rPr lang="en-GB" sz="1500" b="1" dirty="0" err="1">
                  <a:solidFill>
                    <a:schemeClr val="bg1"/>
                  </a:solidFill>
                  <a:latin typeface="Calibri" panose="020F0502020204030204" pitchFamily="34" charset="0"/>
                  <a:cs typeface="Calibri" panose="020F0502020204030204" pitchFamily="34" charset="0"/>
                </a:rPr>
                <a:t>Einkauf</a:t>
              </a:r>
              <a:endParaRPr lang="en-GB" sz="1500" b="1" dirty="0">
                <a:solidFill>
                  <a:schemeClr val="bg1"/>
                </a:solidFill>
                <a:latin typeface="Calibri" panose="020F0502020204030204" pitchFamily="34" charset="0"/>
                <a:cs typeface="Calibri" panose="020F0502020204030204" pitchFamily="34" charset="0"/>
              </a:endParaRPr>
            </a:p>
          </p:txBody>
        </p:sp>
        <p:sp>
          <p:nvSpPr>
            <p:cNvPr id="70" name="Textfeld 82">
              <a:extLst>
                <a:ext uri="{FF2B5EF4-FFF2-40B4-BE49-F238E27FC236}">
                  <a16:creationId xmlns:a16="http://schemas.microsoft.com/office/drawing/2014/main" id="{259FF5AD-3440-6B52-2B85-F7385200AD94}"/>
                </a:ext>
              </a:extLst>
            </p:cNvPr>
            <p:cNvSpPr txBox="1"/>
            <p:nvPr/>
          </p:nvSpPr>
          <p:spPr>
            <a:xfrm>
              <a:off x="8029752" y="3303780"/>
              <a:ext cx="1000712" cy="468890"/>
            </a:xfrm>
            <a:prstGeom prst="rect">
              <a:avLst/>
            </a:prstGeom>
            <a:noFill/>
          </p:spPr>
          <p:txBody>
            <a:bodyPr wrap="none" rtlCol="0">
              <a:spAutoFit/>
            </a:bodyPr>
            <a:lstStyle/>
            <a:p>
              <a:pPr algn="ctr">
                <a:lnSpc>
                  <a:spcPts val="1520"/>
                </a:lnSpc>
              </a:pPr>
              <a:r>
                <a:rPr lang="en-GB" sz="1200" b="1" dirty="0" err="1">
                  <a:solidFill>
                    <a:schemeClr val="bg1"/>
                  </a:solidFill>
                  <a:latin typeface="Calibri" panose="020F0502020204030204" pitchFamily="34" charset="0"/>
                  <a:cs typeface="Calibri" panose="020F0502020204030204" pitchFamily="34" charset="0"/>
                </a:rPr>
                <a:t>Anleger</a:t>
              </a:r>
              <a:r>
                <a:rPr lang="en-GB" sz="1200" b="1" dirty="0">
                  <a:solidFill>
                    <a:schemeClr val="bg1"/>
                  </a:solidFill>
                  <a:latin typeface="Calibri" panose="020F0502020204030204" pitchFamily="34" charset="0"/>
                  <a:cs typeface="Calibri" panose="020F0502020204030204" pitchFamily="34" charset="0"/>
                </a:rPr>
                <a:t>-</a:t>
              </a:r>
            </a:p>
            <a:p>
              <a:pPr algn="ctr">
                <a:lnSpc>
                  <a:spcPts val="1520"/>
                </a:lnSpc>
              </a:pPr>
              <a:r>
                <a:rPr lang="en-GB" sz="1200" b="1" dirty="0" err="1">
                  <a:solidFill>
                    <a:schemeClr val="bg1"/>
                  </a:solidFill>
                  <a:latin typeface="Calibri" panose="020F0502020204030204" pitchFamily="34" charset="0"/>
                  <a:cs typeface="Calibri" panose="020F0502020204030204" pitchFamily="34" charset="0"/>
                </a:rPr>
                <a:t>beziehungen</a:t>
              </a:r>
              <a:endParaRPr lang="en-GB" sz="1200" b="1" dirty="0">
                <a:solidFill>
                  <a:schemeClr val="bg1"/>
                </a:solidFill>
                <a:latin typeface="Calibri" panose="020F0502020204030204" pitchFamily="34" charset="0"/>
                <a:cs typeface="Calibri" panose="020F0502020204030204" pitchFamily="34" charset="0"/>
              </a:endParaRPr>
            </a:p>
          </p:txBody>
        </p:sp>
        <p:sp>
          <p:nvSpPr>
            <p:cNvPr id="71" name="Textfeld 84">
              <a:extLst>
                <a:ext uri="{FF2B5EF4-FFF2-40B4-BE49-F238E27FC236}">
                  <a16:creationId xmlns:a16="http://schemas.microsoft.com/office/drawing/2014/main" id="{2FFAE31D-DCA2-A41D-E132-4EA79D4C967D}"/>
                </a:ext>
              </a:extLst>
            </p:cNvPr>
            <p:cNvSpPr txBox="1"/>
            <p:nvPr/>
          </p:nvSpPr>
          <p:spPr>
            <a:xfrm>
              <a:off x="7833478" y="4240100"/>
              <a:ext cx="536194"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F&amp;E</a:t>
              </a:r>
            </a:p>
          </p:txBody>
        </p:sp>
        <p:sp>
          <p:nvSpPr>
            <p:cNvPr id="72" name="Textfeld 85">
              <a:extLst>
                <a:ext uri="{FF2B5EF4-FFF2-40B4-BE49-F238E27FC236}">
                  <a16:creationId xmlns:a16="http://schemas.microsoft.com/office/drawing/2014/main" id="{75246B01-E046-2599-2E40-F0B1F1774961}"/>
                </a:ext>
              </a:extLst>
            </p:cNvPr>
            <p:cNvSpPr txBox="1"/>
            <p:nvPr/>
          </p:nvSpPr>
          <p:spPr>
            <a:xfrm>
              <a:off x="7115705" y="4481301"/>
              <a:ext cx="403781"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HR</a:t>
              </a:r>
            </a:p>
          </p:txBody>
        </p:sp>
        <p:sp>
          <p:nvSpPr>
            <p:cNvPr id="73" name="Textfeld 86">
              <a:extLst>
                <a:ext uri="{FF2B5EF4-FFF2-40B4-BE49-F238E27FC236}">
                  <a16:creationId xmlns:a16="http://schemas.microsoft.com/office/drawing/2014/main" id="{C23048EF-A7C3-E324-B3A2-DF3852DE6547}"/>
                </a:ext>
              </a:extLst>
            </p:cNvPr>
            <p:cNvSpPr txBox="1"/>
            <p:nvPr/>
          </p:nvSpPr>
          <p:spPr>
            <a:xfrm>
              <a:off x="6095363" y="3931202"/>
              <a:ext cx="843797" cy="849623"/>
            </a:xfrm>
            <a:prstGeom prst="rect">
              <a:avLst/>
            </a:prstGeom>
            <a:noFill/>
          </p:spPr>
          <p:txBody>
            <a:bodyPr wrap="none" rtlCol="0">
              <a:spAutoFit/>
            </a:bodyPr>
            <a:lstStyle/>
            <a:p>
              <a:pPr algn="ctr">
                <a:lnSpc>
                  <a:spcPts val="1520"/>
                </a:lnSpc>
              </a:pPr>
              <a:r>
                <a:rPr lang="en-GB" sz="1100" b="1" dirty="0" err="1">
                  <a:solidFill>
                    <a:schemeClr val="bg1"/>
                  </a:solidFill>
                  <a:latin typeface="Calibri" panose="020F0502020204030204" pitchFamily="34" charset="0"/>
                  <a:cs typeface="Calibri" panose="020F0502020204030204" pitchFamily="34" charset="0"/>
                </a:rPr>
                <a:t>Unter</a:t>
              </a:r>
              <a:r>
                <a:rPr lang="en-GB" sz="1100" b="1" dirty="0">
                  <a:solidFill>
                    <a:schemeClr val="bg1"/>
                  </a:solidFill>
                  <a:latin typeface="Calibri" panose="020F0502020204030204" pitchFamily="34" charset="0"/>
                  <a:cs typeface="Calibri" panose="020F0502020204030204" pitchFamily="34" charset="0"/>
                </a:rPr>
                <a:t>-</a:t>
              </a:r>
            </a:p>
            <a:p>
              <a:pPr algn="ctr">
                <a:lnSpc>
                  <a:spcPts val="1520"/>
                </a:lnSpc>
              </a:pPr>
              <a:r>
                <a:rPr lang="en-GB" sz="1100" b="1" dirty="0" err="1">
                  <a:solidFill>
                    <a:schemeClr val="bg1"/>
                  </a:solidFill>
                  <a:latin typeface="Calibri" panose="020F0502020204030204" pitchFamily="34" charset="0"/>
                  <a:cs typeface="Calibri" panose="020F0502020204030204" pitchFamily="34" charset="0"/>
                </a:rPr>
                <a:t>nehmens</a:t>
              </a:r>
              <a:br>
                <a:rPr lang="en-GB" sz="1100" b="1" dirty="0">
                  <a:solidFill>
                    <a:schemeClr val="bg1"/>
                  </a:solidFill>
                  <a:latin typeface="Calibri" panose="020F0502020204030204" pitchFamily="34" charset="0"/>
                  <a:cs typeface="Calibri" panose="020F0502020204030204" pitchFamily="34" charset="0"/>
                </a:rPr>
              </a:br>
              <a:r>
                <a:rPr lang="en-GB" sz="1100" b="1" dirty="0" err="1">
                  <a:solidFill>
                    <a:schemeClr val="bg1"/>
                  </a:solidFill>
                  <a:latin typeface="Calibri" panose="020F0502020204030204" pitchFamily="34" charset="0"/>
                  <a:cs typeface="Calibri" panose="020F0502020204030204" pitchFamily="34" charset="0"/>
                </a:rPr>
                <a:t>Angelegen</a:t>
              </a:r>
              <a:r>
                <a:rPr lang="en-GB" sz="1100" b="1" dirty="0">
                  <a:solidFill>
                    <a:schemeClr val="bg1"/>
                  </a:solidFill>
                  <a:latin typeface="Calibri" panose="020F0502020204030204" pitchFamily="34" charset="0"/>
                  <a:cs typeface="Calibri" panose="020F0502020204030204" pitchFamily="34" charset="0"/>
                </a:rPr>
                <a:t>-</a:t>
              </a:r>
            </a:p>
            <a:p>
              <a:pPr algn="ctr">
                <a:lnSpc>
                  <a:spcPts val="1520"/>
                </a:lnSpc>
              </a:pPr>
              <a:r>
                <a:rPr lang="en-GB" sz="1100" b="1" dirty="0" err="1">
                  <a:solidFill>
                    <a:schemeClr val="bg1"/>
                  </a:solidFill>
                  <a:latin typeface="Calibri" panose="020F0502020204030204" pitchFamily="34" charset="0"/>
                  <a:cs typeface="Calibri" panose="020F0502020204030204" pitchFamily="34" charset="0"/>
                </a:rPr>
                <a:t>heiten</a:t>
              </a:r>
              <a:endParaRPr lang="en-GB" sz="1100" b="1" dirty="0">
                <a:solidFill>
                  <a:schemeClr val="bg1"/>
                </a:solidFill>
                <a:latin typeface="Calibri" panose="020F0502020204030204" pitchFamily="34" charset="0"/>
                <a:cs typeface="Calibri" panose="020F0502020204030204" pitchFamily="34" charset="0"/>
              </a:endParaRPr>
            </a:p>
          </p:txBody>
        </p:sp>
        <p:sp>
          <p:nvSpPr>
            <p:cNvPr id="74" name="Textfeld 87">
              <a:extLst>
                <a:ext uri="{FF2B5EF4-FFF2-40B4-BE49-F238E27FC236}">
                  <a16:creationId xmlns:a16="http://schemas.microsoft.com/office/drawing/2014/main" id="{36E48ACD-F4A7-C672-68C1-3E92704BD780}"/>
                </a:ext>
              </a:extLst>
            </p:cNvPr>
            <p:cNvSpPr txBox="1"/>
            <p:nvPr/>
          </p:nvSpPr>
          <p:spPr>
            <a:xfrm>
              <a:off x="3870658" y="1613724"/>
              <a:ext cx="1565816" cy="752770"/>
            </a:xfrm>
            <a:prstGeom prst="rect">
              <a:avLst/>
            </a:prstGeom>
            <a:noFill/>
          </p:spPr>
          <p:txBody>
            <a:bodyPr wrap="square" rtlCol="0">
              <a:spAutoFit/>
            </a:bodyPr>
            <a:lstStyle/>
            <a:p>
              <a:pPr algn="ctr">
                <a:lnSpc>
                  <a:spcPts val="1720"/>
                </a:lnSpc>
              </a:pPr>
              <a:r>
                <a:rPr lang="en-GB" dirty="0" err="1">
                  <a:solidFill>
                    <a:srgbClr val="B41F7A"/>
                  </a:solidFill>
                  <a:latin typeface="Calibri" panose="020F0502020204030204" pitchFamily="34" charset="0"/>
                  <a:cs typeface="Calibri" panose="020F0502020204030204" pitchFamily="34" charset="0"/>
                </a:rPr>
                <a:t>Soziale</a:t>
              </a:r>
              <a:br>
                <a:rPr lang="en-GB" dirty="0">
                  <a:solidFill>
                    <a:srgbClr val="B41F7A"/>
                  </a:solidFill>
                  <a:latin typeface="Calibri" panose="020F0502020204030204" pitchFamily="34" charset="0"/>
                  <a:cs typeface="Calibri" panose="020F0502020204030204" pitchFamily="34" charset="0"/>
                </a:rPr>
              </a:br>
              <a:r>
                <a:rPr lang="en-GB" dirty="0" err="1">
                  <a:solidFill>
                    <a:srgbClr val="B41F7A"/>
                  </a:solidFill>
                  <a:latin typeface="Calibri" panose="020F0502020204030204" pitchFamily="34" charset="0"/>
                  <a:cs typeface="Calibri" panose="020F0502020204030204" pitchFamily="34" charset="0"/>
                </a:rPr>
                <a:t>Partner:innen</a:t>
              </a:r>
              <a:r>
                <a:rPr lang="en-GB" dirty="0">
                  <a:solidFill>
                    <a:srgbClr val="B41F7A"/>
                  </a:solidFill>
                  <a:latin typeface="Calibri" panose="020F0502020204030204" pitchFamily="34" charset="0"/>
                  <a:cs typeface="Calibri" panose="020F0502020204030204" pitchFamily="34" charset="0"/>
                </a:rPr>
                <a:t> &amp; NGOs</a:t>
              </a:r>
            </a:p>
          </p:txBody>
        </p:sp>
        <p:sp>
          <p:nvSpPr>
            <p:cNvPr id="76" name="Textfeld 89">
              <a:extLst>
                <a:ext uri="{FF2B5EF4-FFF2-40B4-BE49-F238E27FC236}">
                  <a16:creationId xmlns:a16="http://schemas.microsoft.com/office/drawing/2014/main" id="{CC1A4006-C8BE-3453-1AD8-26A9B35281AE}"/>
                </a:ext>
              </a:extLst>
            </p:cNvPr>
            <p:cNvSpPr txBox="1"/>
            <p:nvPr/>
          </p:nvSpPr>
          <p:spPr>
            <a:xfrm>
              <a:off x="4984437" y="672596"/>
              <a:ext cx="1938362" cy="316263"/>
            </a:xfrm>
            <a:prstGeom prst="rect">
              <a:avLst/>
            </a:prstGeom>
            <a:noFill/>
          </p:spPr>
          <p:txBody>
            <a:bodyPr wrap="none" rtlCol="0">
              <a:spAutoFit/>
            </a:bodyPr>
            <a:lstStyle/>
            <a:p>
              <a:pPr algn="ctr">
                <a:lnSpc>
                  <a:spcPts val="1720"/>
                </a:lnSpc>
              </a:pPr>
              <a:r>
                <a:rPr lang="en-GB" dirty="0" err="1">
                  <a:solidFill>
                    <a:srgbClr val="EDA13E"/>
                  </a:solidFill>
                  <a:latin typeface="Calibri" panose="020F0502020204030204" pitchFamily="34" charset="0"/>
                  <a:cs typeface="Calibri" panose="020F0502020204030204" pitchFamily="34" charset="0"/>
                </a:rPr>
                <a:t>Verbraucher:innen</a:t>
              </a:r>
              <a:endParaRPr lang="en-GB" dirty="0">
                <a:solidFill>
                  <a:srgbClr val="EDA13E"/>
                </a:solidFill>
                <a:latin typeface="Calibri" panose="020F0502020204030204" pitchFamily="34" charset="0"/>
                <a:cs typeface="Calibri" panose="020F0502020204030204" pitchFamily="34" charset="0"/>
              </a:endParaRPr>
            </a:p>
          </p:txBody>
        </p:sp>
        <p:sp>
          <p:nvSpPr>
            <p:cNvPr id="77" name="Textfeld 90">
              <a:extLst>
                <a:ext uri="{FF2B5EF4-FFF2-40B4-BE49-F238E27FC236}">
                  <a16:creationId xmlns:a16="http://schemas.microsoft.com/office/drawing/2014/main" id="{013532D8-D65B-0507-BF9C-109CC30CFC5A}"/>
                </a:ext>
              </a:extLst>
            </p:cNvPr>
            <p:cNvSpPr txBox="1"/>
            <p:nvPr/>
          </p:nvSpPr>
          <p:spPr>
            <a:xfrm>
              <a:off x="7733821" y="467812"/>
              <a:ext cx="1644847" cy="533935"/>
            </a:xfrm>
            <a:prstGeom prst="rect">
              <a:avLst/>
            </a:prstGeom>
            <a:noFill/>
          </p:spPr>
          <p:txBody>
            <a:bodyPr wrap="square" rtlCol="0">
              <a:spAutoFit/>
            </a:bodyPr>
            <a:lstStyle/>
            <a:p>
              <a:pPr algn="ctr">
                <a:lnSpc>
                  <a:spcPts val="1720"/>
                </a:lnSpc>
              </a:pPr>
              <a:r>
                <a:rPr lang="en-GB" dirty="0" err="1">
                  <a:solidFill>
                    <a:srgbClr val="7F1C58"/>
                  </a:solidFill>
                  <a:latin typeface="Calibri" panose="020F0502020204030204" pitchFamily="34" charset="0"/>
                  <a:cs typeface="Calibri" panose="020F0502020204030204" pitchFamily="34" charset="0"/>
                </a:rPr>
                <a:t>Unternehmen</a:t>
              </a:r>
              <a:r>
                <a:rPr lang="en-GB" dirty="0">
                  <a:solidFill>
                    <a:srgbClr val="7F1C58"/>
                  </a:solidFill>
                  <a:latin typeface="Calibri" panose="020F0502020204030204" pitchFamily="34" charset="0"/>
                  <a:cs typeface="Calibri" panose="020F0502020204030204" pitchFamily="34" charset="0"/>
                </a:rPr>
                <a:t> &amp; </a:t>
              </a:r>
              <a:r>
                <a:rPr lang="en-GB" dirty="0" err="1">
                  <a:solidFill>
                    <a:srgbClr val="7F1C58"/>
                  </a:solidFill>
                  <a:latin typeface="Calibri" panose="020F0502020204030204" pitchFamily="34" charset="0"/>
                  <a:cs typeface="Calibri" panose="020F0502020204030204" pitchFamily="34" charset="0"/>
                </a:rPr>
                <a:t>Kund:innen</a:t>
              </a:r>
              <a:endParaRPr lang="en-GB" dirty="0">
                <a:solidFill>
                  <a:srgbClr val="7F1C58"/>
                </a:solidFill>
                <a:latin typeface="Calibri" panose="020F0502020204030204" pitchFamily="34" charset="0"/>
                <a:cs typeface="Calibri" panose="020F0502020204030204" pitchFamily="34" charset="0"/>
              </a:endParaRPr>
            </a:p>
          </p:txBody>
        </p:sp>
        <p:sp>
          <p:nvSpPr>
            <p:cNvPr id="78" name="Textfeld 91">
              <a:extLst>
                <a:ext uri="{FF2B5EF4-FFF2-40B4-BE49-F238E27FC236}">
                  <a16:creationId xmlns:a16="http://schemas.microsoft.com/office/drawing/2014/main" id="{2EC485A6-A04F-4036-4A29-7E65C3DBD361}"/>
                </a:ext>
              </a:extLst>
            </p:cNvPr>
            <p:cNvSpPr txBox="1"/>
            <p:nvPr/>
          </p:nvSpPr>
          <p:spPr>
            <a:xfrm>
              <a:off x="9048892" y="1532247"/>
              <a:ext cx="2487626" cy="533935"/>
            </a:xfrm>
            <a:prstGeom prst="rect">
              <a:avLst/>
            </a:prstGeom>
            <a:noFill/>
          </p:spPr>
          <p:txBody>
            <a:bodyPr wrap="square" rtlCol="0">
              <a:spAutoFit/>
            </a:bodyPr>
            <a:lstStyle/>
            <a:p>
              <a:pPr algn="ctr">
                <a:lnSpc>
                  <a:spcPts val="1720"/>
                </a:lnSpc>
              </a:pPr>
              <a:r>
                <a:rPr lang="en-GB" dirty="0" err="1">
                  <a:solidFill>
                    <a:srgbClr val="F16924"/>
                  </a:solidFill>
                  <a:latin typeface="Calibri" panose="020F0502020204030204" pitchFamily="34" charset="0"/>
                  <a:cs typeface="Calibri" panose="020F0502020204030204" pitchFamily="34" charset="0"/>
                </a:rPr>
                <a:t>Geschäftspartner:innen</a:t>
              </a:r>
              <a:r>
                <a:rPr lang="en-GB" dirty="0">
                  <a:solidFill>
                    <a:srgbClr val="F16924"/>
                  </a:solidFill>
                  <a:latin typeface="Calibri" panose="020F0502020204030204" pitchFamily="34" charset="0"/>
                  <a:cs typeface="Calibri" panose="020F0502020204030204" pitchFamily="34" charset="0"/>
                </a:rPr>
                <a:t> </a:t>
              </a:r>
            </a:p>
            <a:p>
              <a:pPr algn="ctr">
                <a:lnSpc>
                  <a:spcPts val="1720"/>
                </a:lnSpc>
              </a:pPr>
              <a:r>
                <a:rPr lang="en-GB" dirty="0">
                  <a:solidFill>
                    <a:srgbClr val="F16924"/>
                  </a:solidFill>
                  <a:latin typeface="Calibri" panose="020F0502020204030204" pitchFamily="34" charset="0"/>
                  <a:cs typeface="Calibri" panose="020F0502020204030204" pitchFamily="34" charset="0"/>
                </a:rPr>
                <a:t>&amp; </a:t>
              </a:r>
              <a:r>
                <a:rPr lang="en-GB" dirty="0" err="1">
                  <a:solidFill>
                    <a:srgbClr val="F16924"/>
                  </a:solidFill>
                  <a:latin typeface="Calibri" panose="020F0502020204030204" pitchFamily="34" charset="0"/>
                  <a:cs typeface="Calibri" panose="020F0502020204030204" pitchFamily="34" charset="0"/>
                </a:rPr>
                <a:t>Zulieferer:innen</a:t>
              </a:r>
              <a:endParaRPr lang="en-GB" dirty="0">
                <a:solidFill>
                  <a:srgbClr val="F16924"/>
                </a:solidFill>
                <a:latin typeface="Calibri" panose="020F0502020204030204" pitchFamily="34" charset="0"/>
                <a:cs typeface="Calibri" panose="020F0502020204030204" pitchFamily="34" charset="0"/>
              </a:endParaRPr>
            </a:p>
          </p:txBody>
        </p:sp>
        <p:sp>
          <p:nvSpPr>
            <p:cNvPr id="80" name="Textfeld 93">
              <a:extLst>
                <a:ext uri="{FF2B5EF4-FFF2-40B4-BE49-F238E27FC236}">
                  <a16:creationId xmlns:a16="http://schemas.microsoft.com/office/drawing/2014/main" id="{705A798C-9BC7-1226-3DF7-52A952A563FA}"/>
                </a:ext>
              </a:extLst>
            </p:cNvPr>
            <p:cNvSpPr txBox="1"/>
            <p:nvPr/>
          </p:nvSpPr>
          <p:spPr>
            <a:xfrm>
              <a:off x="9555525" y="3560417"/>
              <a:ext cx="1569942" cy="533935"/>
            </a:xfrm>
            <a:prstGeom prst="rect">
              <a:avLst/>
            </a:prstGeom>
            <a:noFill/>
          </p:spPr>
          <p:txBody>
            <a:bodyPr wrap="square" rtlCol="0">
              <a:spAutoFit/>
            </a:bodyPr>
            <a:lstStyle/>
            <a:p>
              <a:pPr algn="ctr">
                <a:lnSpc>
                  <a:spcPts val="1720"/>
                </a:lnSpc>
              </a:pPr>
              <a:r>
                <a:rPr lang="en-GB" dirty="0" err="1">
                  <a:solidFill>
                    <a:srgbClr val="B41F7A"/>
                  </a:solidFill>
                  <a:latin typeface="Calibri" panose="020F0502020204030204" pitchFamily="34" charset="0"/>
                  <a:cs typeface="Calibri" panose="020F0502020204030204" pitchFamily="34" charset="0"/>
                </a:rPr>
                <a:t>Investor:innen</a:t>
              </a:r>
              <a:r>
                <a:rPr lang="en-GB" dirty="0">
                  <a:solidFill>
                    <a:srgbClr val="B41F7A"/>
                  </a:solidFill>
                  <a:latin typeface="Calibri" panose="020F0502020204030204" pitchFamily="34" charset="0"/>
                  <a:cs typeface="Calibri" panose="020F0502020204030204" pitchFamily="34" charset="0"/>
                </a:rPr>
                <a:t> und Banken</a:t>
              </a:r>
            </a:p>
          </p:txBody>
        </p:sp>
        <p:sp>
          <p:nvSpPr>
            <p:cNvPr id="82" name="Textfeld 95">
              <a:extLst>
                <a:ext uri="{FF2B5EF4-FFF2-40B4-BE49-F238E27FC236}">
                  <a16:creationId xmlns:a16="http://schemas.microsoft.com/office/drawing/2014/main" id="{7254B743-8A66-8905-BBE9-EA8903C45245}"/>
                </a:ext>
              </a:extLst>
            </p:cNvPr>
            <p:cNvSpPr txBox="1"/>
            <p:nvPr/>
          </p:nvSpPr>
          <p:spPr>
            <a:xfrm>
              <a:off x="8648545" y="5276127"/>
              <a:ext cx="1660937" cy="534762"/>
            </a:xfrm>
            <a:prstGeom prst="rect">
              <a:avLst/>
            </a:prstGeom>
            <a:noFill/>
          </p:spPr>
          <p:txBody>
            <a:bodyPr wrap="square" rtlCol="0">
              <a:spAutoFit/>
            </a:bodyPr>
            <a:lstStyle/>
            <a:p>
              <a:pPr algn="ctr">
                <a:lnSpc>
                  <a:spcPts val="1720"/>
                </a:lnSpc>
              </a:pPr>
              <a:r>
                <a:rPr lang="en-GB" dirty="0">
                  <a:solidFill>
                    <a:srgbClr val="EDA13E"/>
                  </a:solidFill>
                  <a:latin typeface="Calibri" panose="020F0502020204030204" pitchFamily="34" charset="0"/>
                  <a:cs typeface="Calibri" panose="020F0502020204030204" pitchFamily="34" charset="0"/>
                </a:rPr>
                <a:t>Wissenschaft und Forschung</a:t>
              </a:r>
            </a:p>
          </p:txBody>
        </p:sp>
        <p:sp>
          <p:nvSpPr>
            <p:cNvPr id="83" name="Textfeld 96">
              <a:extLst>
                <a:ext uri="{FF2B5EF4-FFF2-40B4-BE49-F238E27FC236}">
                  <a16:creationId xmlns:a16="http://schemas.microsoft.com/office/drawing/2014/main" id="{1E9CD50A-BAE0-D36D-36B3-3AB6E42B5D1B}"/>
                </a:ext>
              </a:extLst>
            </p:cNvPr>
            <p:cNvSpPr txBox="1"/>
            <p:nvPr/>
          </p:nvSpPr>
          <p:spPr>
            <a:xfrm>
              <a:off x="6117504" y="6148918"/>
              <a:ext cx="2422937" cy="533935"/>
            </a:xfrm>
            <a:prstGeom prst="rect">
              <a:avLst/>
            </a:prstGeom>
            <a:noFill/>
          </p:spPr>
          <p:txBody>
            <a:bodyPr wrap="none" rtlCol="0">
              <a:spAutoFit/>
            </a:bodyPr>
            <a:lstStyle/>
            <a:p>
              <a:pPr algn="ctr">
                <a:lnSpc>
                  <a:spcPts val="1720"/>
                </a:lnSpc>
              </a:pPr>
              <a:r>
                <a:rPr lang="en-GB" dirty="0" err="1">
                  <a:solidFill>
                    <a:srgbClr val="7F1C58"/>
                  </a:solidFill>
                  <a:latin typeface="Calibri" panose="020F0502020204030204" pitchFamily="34" charset="0"/>
                  <a:cs typeface="Calibri" panose="020F0502020204030204" pitchFamily="34" charset="0"/>
                </a:rPr>
                <a:t>Junge</a:t>
              </a:r>
              <a:r>
                <a:rPr lang="en-GB" dirty="0">
                  <a:solidFill>
                    <a:srgbClr val="7F1C58"/>
                  </a:solidFill>
                  <a:latin typeface="Calibri" panose="020F0502020204030204" pitchFamily="34" charset="0"/>
                  <a:cs typeface="Calibri" panose="020F0502020204030204" pitchFamily="34" charset="0"/>
                </a:rPr>
                <a:t> </a:t>
              </a:r>
              <a:r>
                <a:rPr lang="en-GB" dirty="0" err="1">
                  <a:solidFill>
                    <a:srgbClr val="7F1C58"/>
                  </a:solidFill>
                  <a:latin typeface="Calibri" panose="020F0502020204030204" pitchFamily="34" charset="0"/>
                  <a:cs typeface="Calibri" panose="020F0502020204030204" pitchFamily="34" charset="0"/>
                </a:rPr>
                <a:t>Fachkräfte</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&amp; </a:t>
              </a:r>
              <a:r>
                <a:rPr lang="en-GB" dirty="0" err="1">
                  <a:solidFill>
                    <a:srgbClr val="7F1C58"/>
                  </a:solidFill>
                  <a:latin typeface="Calibri" panose="020F0502020204030204" pitchFamily="34" charset="0"/>
                  <a:cs typeface="Calibri" panose="020F0502020204030204" pitchFamily="34" charset="0"/>
                </a:rPr>
                <a:t>Leistungsträger:innen</a:t>
              </a:r>
              <a:endParaRPr lang="en-GB" dirty="0">
                <a:solidFill>
                  <a:srgbClr val="7F1C58"/>
                </a:solidFill>
                <a:latin typeface="Calibri" panose="020F0502020204030204" pitchFamily="34" charset="0"/>
                <a:cs typeface="Calibri" panose="020F0502020204030204" pitchFamily="34" charset="0"/>
              </a:endParaRPr>
            </a:p>
          </p:txBody>
        </p:sp>
        <p:sp>
          <p:nvSpPr>
            <p:cNvPr id="84" name="Textfeld 97">
              <a:extLst>
                <a:ext uri="{FF2B5EF4-FFF2-40B4-BE49-F238E27FC236}">
                  <a16:creationId xmlns:a16="http://schemas.microsoft.com/office/drawing/2014/main" id="{25512AD8-C3BD-281B-8DEE-6E2D9DFEBDA0}"/>
                </a:ext>
              </a:extLst>
            </p:cNvPr>
            <p:cNvSpPr txBox="1"/>
            <p:nvPr/>
          </p:nvSpPr>
          <p:spPr>
            <a:xfrm>
              <a:off x="4589941" y="5248005"/>
              <a:ext cx="1460176" cy="533935"/>
            </a:xfrm>
            <a:prstGeom prst="rect">
              <a:avLst/>
            </a:prstGeom>
            <a:noFill/>
          </p:spPr>
          <p:txBody>
            <a:bodyPr wrap="square" rtlCol="0">
              <a:spAutoFit/>
            </a:bodyPr>
            <a:lstStyle/>
            <a:p>
              <a:pPr algn="ctr">
                <a:lnSpc>
                  <a:spcPts val="1720"/>
                </a:lnSpc>
              </a:pPr>
              <a:r>
                <a:rPr lang="en-GB" dirty="0" err="1">
                  <a:solidFill>
                    <a:srgbClr val="F16924"/>
                  </a:solidFill>
                  <a:latin typeface="Calibri" panose="020F0502020204030204" pitchFamily="34" charset="0"/>
                  <a:cs typeface="Calibri" panose="020F0502020204030204" pitchFamily="34" charset="0"/>
                </a:rPr>
                <a:t>Politische</a:t>
              </a:r>
              <a:r>
                <a:rPr lang="en-GB" dirty="0">
                  <a:solidFill>
                    <a:srgbClr val="F16924"/>
                  </a:solidFill>
                  <a:latin typeface="Calibri" panose="020F0502020204030204" pitchFamily="34" charset="0"/>
                  <a:cs typeface="Calibri" panose="020F0502020204030204" pitchFamily="34" charset="0"/>
                </a:rPr>
                <a:t> </a:t>
              </a:r>
              <a:r>
                <a:rPr lang="en-GB" dirty="0" err="1">
                  <a:solidFill>
                    <a:srgbClr val="F16924"/>
                  </a:solidFill>
                  <a:latin typeface="Calibri" panose="020F0502020204030204" pitchFamily="34" charset="0"/>
                  <a:cs typeface="Calibri" panose="020F0502020204030204" pitchFamily="34" charset="0"/>
                </a:rPr>
                <a:t>Akteur:innen</a:t>
              </a:r>
              <a:endParaRPr lang="en-GB" dirty="0">
                <a:solidFill>
                  <a:srgbClr val="F16924"/>
                </a:solidFill>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28C2165F-2493-236A-8DBE-E58BE8D015A4}"/>
                </a:ext>
              </a:extLst>
            </p:cNvPr>
            <p:cNvSpPr txBox="1"/>
            <p:nvPr/>
          </p:nvSpPr>
          <p:spPr>
            <a:xfrm>
              <a:off x="6527382" y="3244334"/>
              <a:ext cx="1612553" cy="369332"/>
            </a:xfrm>
            <a:prstGeom prst="rect">
              <a:avLst/>
            </a:prstGeom>
            <a:noFill/>
          </p:spPr>
          <p:txBody>
            <a:bodyPr wrap="square">
              <a:spAutoFit/>
            </a:bodyPr>
            <a:lstStyle/>
            <a:p>
              <a:pPr algn="ctr"/>
              <a:r>
                <a:rPr lang="en-GB" sz="1800" dirty="0">
                  <a:solidFill>
                    <a:srgbClr val="595959"/>
                  </a:solidFill>
                  <a:latin typeface="Calibri" panose="020F0502020204030204" pitchFamily="34" charset="0"/>
                  <a:cs typeface="Calibri" panose="020F0502020204030204" pitchFamily="34" charset="0"/>
                </a:rPr>
                <a:t>Verwaltung</a:t>
              </a:r>
              <a:endParaRPr lang="en-US" dirty="0"/>
            </a:p>
          </p:txBody>
        </p:sp>
      </p:grpSp>
    </p:spTree>
    <p:extLst>
      <p:ext uri="{BB962C8B-B14F-4D97-AF65-F5344CB8AC3E}">
        <p14:creationId xmlns:p14="http://schemas.microsoft.com/office/powerpoint/2010/main" val="18533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94843" y="2256703"/>
            <a:ext cx="3249234" cy="3846621"/>
          </a:xfrm>
        </p:spPr>
        <p:txBody>
          <a:bodyPr>
            <a:normAutofit fontScale="85000" lnSpcReduction="10000"/>
          </a:bodyPr>
          <a:lstStyle/>
          <a:p>
            <a:pPr marL="15875" indent="-15875">
              <a:lnSpc>
                <a:spcPts val="2280"/>
              </a:lnSpc>
              <a:spcBef>
                <a:spcPts val="0"/>
              </a:spcBef>
            </a:pPr>
            <a:r>
              <a:rPr lang="en-US" sz="2200" dirty="0">
                <a:solidFill>
                  <a:schemeClr val="bg1"/>
                </a:solidFill>
              </a:rPr>
              <a:t>Unternehmen arbeiten mit einer Vielzahl von Menschen und anderen Unternehmen zusammen, was sie dazu veranlasst, über eine Vielzahl von Medien zu kommunizieren. Um wirksam zu sein, muss unabhängig von der Kommunikationsmethode auf den Ton und die Klarheit der Botschaft geachtet werden.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a:bodyPr>
          <a:lstStyle/>
          <a:p>
            <a:r>
              <a:rPr lang="en-GB" dirty="0">
                <a:solidFill>
                  <a:schemeClr val="bg1"/>
                </a:solidFill>
              </a:rPr>
              <a:t>Wirksame Kommunikation</a:t>
            </a:r>
          </a:p>
        </p:txBody>
      </p:sp>
      <p:sp>
        <p:nvSpPr>
          <p:cNvPr id="8" name="Rectangle 7">
            <a:extLst>
              <a:ext uri="{FF2B5EF4-FFF2-40B4-BE49-F238E27FC236}">
                <a16:creationId xmlns:a16="http://schemas.microsoft.com/office/drawing/2014/main" id="{14F9744D-3107-97CB-5B61-61E5B24B2E44}"/>
              </a:ext>
            </a:extLst>
          </p:cNvPr>
          <p:cNvSpPr/>
          <p:nvPr/>
        </p:nvSpPr>
        <p:spPr>
          <a:xfrm>
            <a:off x="526269" y="1749044"/>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AE79446-8151-C20F-BD53-127B86EAC5BC}"/>
              </a:ext>
            </a:extLst>
          </p:cNvPr>
          <p:cNvGrpSpPr/>
          <p:nvPr/>
        </p:nvGrpSpPr>
        <p:grpSpPr>
          <a:xfrm>
            <a:off x="4497986" y="1874731"/>
            <a:ext cx="7694014" cy="3717629"/>
            <a:chOff x="4743344" y="1445371"/>
            <a:chExt cx="6700679" cy="3237665"/>
          </a:xfrm>
        </p:grpSpPr>
        <p:sp>
          <p:nvSpPr>
            <p:cNvPr id="9" name="Freeform 5">
              <a:extLst>
                <a:ext uri="{FF2B5EF4-FFF2-40B4-BE49-F238E27FC236}">
                  <a16:creationId xmlns:a16="http://schemas.microsoft.com/office/drawing/2014/main" id="{BED09C8A-9EE1-9928-DC36-E963B59303FB}"/>
                </a:ext>
              </a:extLst>
            </p:cNvPr>
            <p:cNvSpPr>
              <a:spLocks/>
            </p:cNvSpPr>
            <p:nvPr/>
          </p:nvSpPr>
          <p:spPr bwMode="auto">
            <a:xfrm>
              <a:off x="6558115" y="2397916"/>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0" name="Freeform 6">
              <a:extLst>
                <a:ext uri="{FF2B5EF4-FFF2-40B4-BE49-F238E27FC236}">
                  <a16:creationId xmlns:a16="http://schemas.microsoft.com/office/drawing/2014/main" id="{3F4A83B7-E3F8-94F8-2530-99046C78A6C1}"/>
                </a:ext>
              </a:extLst>
            </p:cNvPr>
            <p:cNvSpPr>
              <a:spLocks/>
            </p:cNvSpPr>
            <p:nvPr/>
          </p:nvSpPr>
          <p:spPr bwMode="auto">
            <a:xfrm>
              <a:off x="8218131" y="3299830"/>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1" name="Freeform 7">
              <a:extLst>
                <a:ext uri="{FF2B5EF4-FFF2-40B4-BE49-F238E27FC236}">
                  <a16:creationId xmlns:a16="http://schemas.microsoft.com/office/drawing/2014/main" id="{68A75D00-0708-B4C5-BE82-D8BD0D2523DA}"/>
                </a:ext>
              </a:extLst>
            </p:cNvPr>
            <p:cNvSpPr>
              <a:spLocks/>
            </p:cNvSpPr>
            <p:nvPr/>
          </p:nvSpPr>
          <p:spPr bwMode="auto">
            <a:xfrm>
              <a:off x="6558114" y="3299830"/>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2" name="Freeform 5">
              <a:extLst>
                <a:ext uri="{FF2B5EF4-FFF2-40B4-BE49-F238E27FC236}">
                  <a16:creationId xmlns:a16="http://schemas.microsoft.com/office/drawing/2014/main" id="{7CCB9774-7386-6999-24E8-C9908A0334D2}"/>
                </a:ext>
              </a:extLst>
            </p:cNvPr>
            <p:cNvSpPr>
              <a:spLocks/>
            </p:cNvSpPr>
            <p:nvPr/>
          </p:nvSpPr>
          <p:spPr bwMode="auto">
            <a:xfrm>
              <a:off x="6838425" y="2144565"/>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3" name="Freeform 6">
              <a:extLst>
                <a:ext uri="{FF2B5EF4-FFF2-40B4-BE49-F238E27FC236}">
                  <a16:creationId xmlns:a16="http://schemas.microsoft.com/office/drawing/2014/main" id="{9A556777-3C40-0847-7276-470BAA5FAB20}"/>
                </a:ext>
              </a:extLst>
            </p:cNvPr>
            <p:cNvSpPr>
              <a:spLocks/>
            </p:cNvSpPr>
            <p:nvPr/>
          </p:nvSpPr>
          <p:spPr bwMode="auto">
            <a:xfrm>
              <a:off x="8218132" y="2894183"/>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4" name="Freeform 7">
              <a:extLst>
                <a:ext uri="{FF2B5EF4-FFF2-40B4-BE49-F238E27FC236}">
                  <a16:creationId xmlns:a16="http://schemas.microsoft.com/office/drawing/2014/main" id="{F929CD0C-BF18-0BEB-AFEF-DD67A08E1A03}"/>
                </a:ext>
              </a:extLst>
            </p:cNvPr>
            <p:cNvSpPr>
              <a:spLocks/>
            </p:cNvSpPr>
            <p:nvPr/>
          </p:nvSpPr>
          <p:spPr bwMode="auto">
            <a:xfrm>
              <a:off x="6838425" y="2894183"/>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5" name="Freeform 19">
              <a:extLst>
                <a:ext uri="{FF2B5EF4-FFF2-40B4-BE49-F238E27FC236}">
                  <a16:creationId xmlns:a16="http://schemas.microsoft.com/office/drawing/2014/main" id="{930D777A-B340-1A8D-7C89-671C8FD0F052}"/>
                </a:ext>
              </a:extLst>
            </p:cNvPr>
            <p:cNvSpPr>
              <a:spLocks/>
            </p:cNvSpPr>
            <p:nvPr/>
          </p:nvSpPr>
          <p:spPr bwMode="auto">
            <a:xfrm>
              <a:off x="7103830" y="1928309"/>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6" name="Freeform 20">
              <a:extLst>
                <a:ext uri="{FF2B5EF4-FFF2-40B4-BE49-F238E27FC236}">
                  <a16:creationId xmlns:a16="http://schemas.microsoft.com/office/drawing/2014/main" id="{13BEE89F-0DBE-7CE3-01ED-445DEB8DAA2A}"/>
                </a:ext>
              </a:extLst>
            </p:cNvPr>
            <p:cNvSpPr>
              <a:spLocks/>
            </p:cNvSpPr>
            <p:nvPr/>
          </p:nvSpPr>
          <p:spPr bwMode="auto">
            <a:xfrm>
              <a:off x="8216655" y="2533381"/>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7" name="Freeform 21">
              <a:extLst>
                <a:ext uri="{FF2B5EF4-FFF2-40B4-BE49-F238E27FC236}">
                  <a16:creationId xmlns:a16="http://schemas.microsoft.com/office/drawing/2014/main" id="{6EFAE75E-B025-B8D7-2584-217DA048B5E3}"/>
                </a:ext>
              </a:extLst>
            </p:cNvPr>
            <p:cNvSpPr>
              <a:spLocks/>
            </p:cNvSpPr>
            <p:nvPr/>
          </p:nvSpPr>
          <p:spPr bwMode="auto">
            <a:xfrm>
              <a:off x="7103830" y="2533381"/>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8" name="Freeform 11">
              <a:extLst>
                <a:ext uri="{FF2B5EF4-FFF2-40B4-BE49-F238E27FC236}">
                  <a16:creationId xmlns:a16="http://schemas.microsoft.com/office/drawing/2014/main" id="{65B367D7-63F0-D2EE-CBE7-3E5B61DD5320}"/>
                </a:ext>
              </a:extLst>
            </p:cNvPr>
            <p:cNvSpPr>
              <a:spLocks/>
            </p:cNvSpPr>
            <p:nvPr/>
          </p:nvSpPr>
          <p:spPr bwMode="auto">
            <a:xfrm>
              <a:off x="7430290" y="1833065"/>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9" name="Freeform 12">
              <a:extLst>
                <a:ext uri="{FF2B5EF4-FFF2-40B4-BE49-F238E27FC236}">
                  <a16:creationId xmlns:a16="http://schemas.microsoft.com/office/drawing/2014/main" id="{D948E1AB-1C0A-F5CC-B51F-86431C2FA42C}"/>
                </a:ext>
              </a:extLst>
            </p:cNvPr>
            <p:cNvSpPr>
              <a:spLocks/>
            </p:cNvSpPr>
            <p:nvPr/>
          </p:nvSpPr>
          <p:spPr bwMode="auto">
            <a:xfrm>
              <a:off x="8217147" y="2261098"/>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0" name="Freeform 13">
              <a:extLst>
                <a:ext uri="{FF2B5EF4-FFF2-40B4-BE49-F238E27FC236}">
                  <a16:creationId xmlns:a16="http://schemas.microsoft.com/office/drawing/2014/main" id="{EFB72ED1-12DA-07DB-7716-F6B6E3ECD864}"/>
                </a:ext>
              </a:extLst>
            </p:cNvPr>
            <p:cNvSpPr>
              <a:spLocks/>
            </p:cNvSpPr>
            <p:nvPr/>
          </p:nvSpPr>
          <p:spPr bwMode="auto">
            <a:xfrm>
              <a:off x="7430291" y="2261098"/>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1" name="Freeform 14">
              <a:extLst>
                <a:ext uri="{FF2B5EF4-FFF2-40B4-BE49-F238E27FC236}">
                  <a16:creationId xmlns:a16="http://schemas.microsoft.com/office/drawing/2014/main" id="{E9486804-32AE-0D46-E47C-9911D7C5DAE8}"/>
                </a:ext>
              </a:extLst>
            </p:cNvPr>
            <p:cNvSpPr>
              <a:spLocks/>
            </p:cNvSpPr>
            <p:nvPr/>
          </p:nvSpPr>
          <p:spPr bwMode="auto">
            <a:xfrm>
              <a:off x="7661719" y="1635856"/>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2" name="Freeform 15">
              <a:extLst>
                <a:ext uri="{FF2B5EF4-FFF2-40B4-BE49-F238E27FC236}">
                  <a16:creationId xmlns:a16="http://schemas.microsoft.com/office/drawing/2014/main" id="{115742C0-42FF-D770-0766-E6F677F03C97}"/>
                </a:ext>
              </a:extLst>
            </p:cNvPr>
            <p:cNvSpPr>
              <a:spLocks/>
            </p:cNvSpPr>
            <p:nvPr/>
          </p:nvSpPr>
          <p:spPr bwMode="auto">
            <a:xfrm>
              <a:off x="8218133" y="1939513"/>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3" name="Freeform 16">
              <a:extLst>
                <a:ext uri="{FF2B5EF4-FFF2-40B4-BE49-F238E27FC236}">
                  <a16:creationId xmlns:a16="http://schemas.microsoft.com/office/drawing/2014/main" id="{B738299C-E8F7-09C9-3F38-9EE5F168C7DD}"/>
                </a:ext>
              </a:extLst>
            </p:cNvPr>
            <p:cNvSpPr>
              <a:spLocks/>
            </p:cNvSpPr>
            <p:nvPr/>
          </p:nvSpPr>
          <p:spPr bwMode="auto">
            <a:xfrm>
              <a:off x="7661719" y="1939513"/>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4" name="Freeform 17">
              <a:extLst>
                <a:ext uri="{FF2B5EF4-FFF2-40B4-BE49-F238E27FC236}">
                  <a16:creationId xmlns:a16="http://schemas.microsoft.com/office/drawing/2014/main" id="{2648C2D7-1B5D-3DDE-906B-D2391E285E11}"/>
                </a:ext>
              </a:extLst>
            </p:cNvPr>
            <p:cNvSpPr>
              <a:spLocks/>
            </p:cNvSpPr>
            <p:nvPr/>
          </p:nvSpPr>
          <p:spPr bwMode="auto">
            <a:xfrm>
              <a:off x="7770047" y="1445371"/>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5" name="Freeform 18">
              <a:extLst>
                <a:ext uri="{FF2B5EF4-FFF2-40B4-BE49-F238E27FC236}">
                  <a16:creationId xmlns:a16="http://schemas.microsoft.com/office/drawing/2014/main" id="{40FA98B8-FF28-C148-06FF-380D9EBD464D}"/>
                </a:ext>
              </a:extLst>
            </p:cNvPr>
            <p:cNvSpPr>
              <a:spLocks/>
            </p:cNvSpPr>
            <p:nvPr/>
          </p:nvSpPr>
          <p:spPr bwMode="auto">
            <a:xfrm>
              <a:off x="7770047" y="1445371"/>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cxnSp>
          <p:nvCxnSpPr>
            <p:cNvPr id="26" name="Straight Arrow Connector 28">
              <a:extLst>
                <a:ext uri="{FF2B5EF4-FFF2-40B4-BE49-F238E27FC236}">
                  <a16:creationId xmlns:a16="http://schemas.microsoft.com/office/drawing/2014/main" id="{1BC39691-F58D-6CD2-89C9-2C16A6CFED01}"/>
                </a:ext>
              </a:extLst>
            </p:cNvPr>
            <p:cNvCxnSpPr>
              <a:cxnSpLocks/>
            </p:cNvCxnSpPr>
            <p:nvPr/>
          </p:nvCxnSpPr>
          <p:spPr>
            <a:xfrm>
              <a:off x="8219101" y="1446205"/>
              <a:ext cx="857473" cy="0"/>
            </a:xfrm>
            <a:prstGeom prst="straightConnector1">
              <a:avLst/>
            </a:prstGeom>
            <a:ln w="38100">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32">
              <a:extLst>
                <a:ext uri="{FF2B5EF4-FFF2-40B4-BE49-F238E27FC236}">
                  <a16:creationId xmlns:a16="http://schemas.microsoft.com/office/drawing/2014/main" id="{565B21F9-977B-697B-FB93-FE34DBB2FB4F}"/>
                </a:ext>
              </a:extLst>
            </p:cNvPr>
            <p:cNvCxnSpPr>
              <a:cxnSpLocks/>
            </p:cNvCxnSpPr>
            <p:nvPr/>
          </p:nvCxnSpPr>
          <p:spPr>
            <a:xfrm rot="10800000">
              <a:off x="6253993" y="2537476"/>
              <a:ext cx="857473" cy="0"/>
            </a:xfrm>
            <a:prstGeom prst="straightConnector1">
              <a:avLst/>
            </a:prstGeom>
            <a:ln w="38100">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28" name="TextBox 47">
              <a:extLst>
                <a:ext uri="{FF2B5EF4-FFF2-40B4-BE49-F238E27FC236}">
                  <a16:creationId xmlns:a16="http://schemas.microsoft.com/office/drawing/2014/main" id="{730F841E-FCE6-78E6-F49D-B3D704355771}"/>
                </a:ext>
              </a:extLst>
            </p:cNvPr>
            <p:cNvSpPr txBox="1"/>
            <p:nvPr/>
          </p:nvSpPr>
          <p:spPr>
            <a:xfrm>
              <a:off x="8836219" y="1766934"/>
              <a:ext cx="2607804" cy="455670"/>
            </a:xfrm>
            <a:prstGeom prst="rect">
              <a:avLst/>
            </a:prstGeom>
            <a:noFill/>
          </p:spPr>
          <p:txBody>
            <a:bodyPr wrap="square" rtlCol="0" anchor="ctr" anchorCtr="0">
              <a:spAutoFit/>
            </a:bodyPr>
            <a:lstStyle/>
            <a:p>
              <a:r>
                <a:rPr lang="en-GB" sz="2800" dirty="0">
                  <a:solidFill>
                    <a:srgbClr val="F16924"/>
                  </a:solidFill>
                  <a:ea typeface="League Spartan" charset="0"/>
                  <a:cs typeface="Poppins" pitchFamily="2" charset="77"/>
                </a:rPr>
                <a:t>Wie Sie es </a:t>
              </a:r>
              <a:r>
                <a:rPr lang="en-GB" sz="2800" dirty="0" err="1">
                  <a:solidFill>
                    <a:srgbClr val="F16924"/>
                  </a:solidFill>
                  <a:ea typeface="League Spartan" charset="0"/>
                  <a:cs typeface="Poppins" pitchFamily="2" charset="77"/>
                </a:rPr>
                <a:t>meinen</a:t>
              </a:r>
              <a:r>
                <a:rPr lang="en-GB" sz="2800" dirty="0">
                  <a:solidFill>
                    <a:srgbClr val="F16924"/>
                  </a:solidFill>
                  <a:ea typeface="League Spartan" charset="0"/>
                  <a:cs typeface="Poppins" pitchFamily="2" charset="77"/>
                </a:rPr>
                <a:t>!</a:t>
              </a:r>
            </a:p>
          </p:txBody>
        </p:sp>
        <p:sp>
          <p:nvSpPr>
            <p:cNvPr id="29" name="Subtitle 2">
              <a:extLst>
                <a:ext uri="{FF2B5EF4-FFF2-40B4-BE49-F238E27FC236}">
                  <a16:creationId xmlns:a16="http://schemas.microsoft.com/office/drawing/2014/main" id="{4B90D1A1-14E0-C37F-F21A-35BC010CA02C}"/>
                </a:ext>
              </a:extLst>
            </p:cNvPr>
            <p:cNvSpPr txBox="1">
              <a:spLocks/>
            </p:cNvSpPr>
            <p:nvPr/>
          </p:nvSpPr>
          <p:spPr>
            <a:xfrm>
              <a:off x="4791945" y="2565727"/>
              <a:ext cx="1833109" cy="34283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4000" b="1" dirty="0">
                  <a:solidFill>
                    <a:srgbClr val="B41F7A"/>
                  </a:solidFill>
                  <a:latin typeface="+mn-lt"/>
                  <a:ea typeface="Open Sans Light" panose="020B0306030504020204" pitchFamily="34" charset="0"/>
                  <a:cs typeface="Open Sans Light" panose="020B0306030504020204" pitchFamily="34" charset="0"/>
                </a:rPr>
                <a:t>93%</a:t>
              </a:r>
            </a:p>
          </p:txBody>
        </p:sp>
        <p:sp>
          <p:nvSpPr>
            <p:cNvPr id="30" name="TextBox 55">
              <a:extLst>
                <a:ext uri="{FF2B5EF4-FFF2-40B4-BE49-F238E27FC236}">
                  <a16:creationId xmlns:a16="http://schemas.microsoft.com/office/drawing/2014/main" id="{53BF4FA9-FD72-B5C9-F1C5-0B5822EB6D61}"/>
                </a:ext>
              </a:extLst>
            </p:cNvPr>
            <p:cNvSpPr txBox="1"/>
            <p:nvPr/>
          </p:nvSpPr>
          <p:spPr>
            <a:xfrm>
              <a:off x="4743344" y="2730037"/>
              <a:ext cx="2151679" cy="461665"/>
            </a:xfrm>
            <a:prstGeom prst="rect">
              <a:avLst/>
            </a:prstGeom>
            <a:noFill/>
          </p:spPr>
          <p:txBody>
            <a:bodyPr wrap="none" rtlCol="0" anchor="ctr" anchorCtr="0">
              <a:spAutoFit/>
            </a:bodyPr>
            <a:lstStyle/>
            <a:p>
              <a:pPr algn="r"/>
              <a:r>
                <a:rPr lang="en-GB" sz="2800" dirty="0">
                  <a:solidFill>
                    <a:srgbClr val="B41F7A"/>
                  </a:solidFill>
                  <a:ea typeface="League Spartan" charset="0"/>
                  <a:cs typeface="Poppins" pitchFamily="2" charset="77"/>
                </a:rPr>
                <a:t>Wie Sie es sagen!</a:t>
              </a:r>
            </a:p>
          </p:txBody>
        </p:sp>
      </p:grpSp>
      <p:sp>
        <p:nvSpPr>
          <p:cNvPr id="31" name="TextBox 30">
            <a:extLst>
              <a:ext uri="{FF2B5EF4-FFF2-40B4-BE49-F238E27FC236}">
                <a16:creationId xmlns:a16="http://schemas.microsoft.com/office/drawing/2014/main" id="{66BA4FDF-94A6-5639-F2E9-B3BB8C0E4F42}"/>
              </a:ext>
            </a:extLst>
          </p:cNvPr>
          <p:cNvSpPr txBox="1"/>
          <p:nvPr/>
        </p:nvSpPr>
        <p:spPr>
          <a:xfrm>
            <a:off x="4201097" y="6489477"/>
            <a:ext cx="8121572" cy="261610"/>
          </a:xfrm>
          <a:prstGeom prst="rect">
            <a:avLst/>
          </a:prstGeom>
          <a:noFill/>
        </p:spPr>
        <p:txBody>
          <a:bodyPr wrap="square" rtlCol="0">
            <a:spAutoFit/>
          </a:bodyPr>
          <a:lstStyle/>
          <a:p>
            <a:r>
              <a:rPr lang="en-US" sz="1100" b="1" dirty="0">
                <a:solidFill>
                  <a:srgbClr val="595959"/>
                </a:solidFill>
              </a:rPr>
              <a:t>Quelle</a:t>
            </a:r>
            <a:r>
              <a:rPr lang="en-US" sz="1100" dirty="0">
                <a:solidFill>
                  <a:srgbClr val="595959"/>
                </a:solidFill>
              </a:rPr>
              <a:t>: In der Tat, 2022;  https://www.indeed.com/career-advice/career-development/importance-of-business-communication</a:t>
            </a:r>
          </a:p>
        </p:txBody>
      </p:sp>
      <p:sp>
        <p:nvSpPr>
          <p:cNvPr id="5" name="Textfeld 4">
            <a:extLst>
              <a:ext uri="{FF2B5EF4-FFF2-40B4-BE49-F238E27FC236}">
                <a16:creationId xmlns:a16="http://schemas.microsoft.com/office/drawing/2014/main" id="{45FF31D7-8D3E-839A-58C0-6CC38268F694}"/>
              </a:ext>
            </a:extLst>
          </p:cNvPr>
          <p:cNvSpPr txBox="1"/>
          <p:nvPr/>
        </p:nvSpPr>
        <p:spPr>
          <a:xfrm>
            <a:off x="9628143" y="1518631"/>
            <a:ext cx="1010652" cy="984885"/>
          </a:xfrm>
          <a:prstGeom prst="rect">
            <a:avLst/>
          </a:prstGeom>
          <a:noFill/>
        </p:spPr>
        <p:txBody>
          <a:bodyPr wrap="square" rtlCol="0">
            <a:spAutoFit/>
          </a:bodyPr>
          <a:lstStyle/>
          <a:p>
            <a:r>
              <a:rPr lang="en-GB" sz="4000" b="1" dirty="0">
                <a:solidFill>
                  <a:srgbClr val="F16924"/>
                </a:solidFill>
                <a:ea typeface="League Spartan" charset="0"/>
                <a:cs typeface="Poppins" pitchFamily="2" charset="77"/>
              </a:rPr>
              <a:t>7%</a:t>
            </a:r>
            <a:r>
              <a:rPr lang="en-GB" sz="1800" b="1" dirty="0">
                <a:solidFill>
                  <a:srgbClr val="F16924"/>
                </a:solidFill>
                <a:ea typeface="League Spartan" charset="0"/>
                <a:cs typeface="Poppins" pitchFamily="2" charset="77"/>
              </a:rPr>
              <a:t> </a:t>
            </a:r>
          </a:p>
          <a:p>
            <a:endParaRPr lang="de-DE" dirty="0"/>
          </a:p>
        </p:txBody>
      </p:sp>
    </p:spTree>
    <p:extLst>
      <p:ext uri="{BB962C8B-B14F-4D97-AF65-F5344CB8AC3E}">
        <p14:creationId xmlns:p14="http://schemas.microsoft.com/office/powerpoint/2010/main" val="291893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818301" y="808012"/>
            <a:ext cx="4867595" cy="1085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KRISEN SIND NICHT UNGEWÖHNLICH</a:t>
            </a:r>
          </a:p>
          <a:p>
            <a:pPr algn="l">
              <a:lnSpc>
                <a:spcPts val="2280"/>
              </a:lnSpc>
              <a:spcBef>
                <a:spcPts val="0"/>
              </a:spcBef>
            </a:pPr>
            <a:r>
              <a:rPr lang="en-US" sz="2200" dirty="0">
                <a:solidFill>
                  <a:srgbClr val="595959"/>
                </a:solidFill>
              </a:rPr>
              <a:t>Ihr Unternehmen wird eine Krise erleben - und zwar mehrere im Laufe der Zeit</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31029" y="2965934"/>
            <a:ext cx="3984914" cy="1157102"/>
          </a:xfrm>
        </p:spPr>
        <p:txBody>
          <a:bodyPr>
            <a:noAutofit/>
          </a:bodyPr>
          <a:lstStyle/>
          <a:p>
            <a:pPr>
              <a:lnSpc>
                <a:spcPts val="2280"/>
              </a:lnSpc>
              <a:spcBef>
                <a:spcPts val="0"/>
              </a:spcBef>
            </a:pPr>
            <a:r>
              <a:rPr lang="en-US" sz="2200" b="1" dirty="0">
                <a:solidFill>
                  <a:srgbClr val="F16924"/>
                </a:solidFill>
              </a:rPr>
              <a:t>PLANUNG </a:t>
            </a:r>
          </a:p>
          <a:p>
            <a:pPr>
              <a:lnSpc>
                <a:spcPts val="2280"/>
              </a:lnSpc>
              <a:spcBef>
                <a:spcPts val="0"/>
              </a:spcBef>
            </a:pPr>
            <a:r>
              <a:rPr lang="en-US" sz="2200" dirty="0"/>
              <a:t>Planung erhöht Ihre Chancen, die Krise zu bewältigen</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848348" y="5071971"/>
            <a:ext cx="4139241" cy="11736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KOMMUNIKATION </a:t>
            </a:r>
          </a:p>
          <a:p>
            <a:pPr algn="l">
              <a:lnSpc>
                <a:spcPts val="2280"/>
              </a:lnSpc>
              <a:spcBef>
                <a:spcPts val="0"/>
              </a:spcBef>
            </a:pPr>
            <a:r>
              <a:rPr lang="en-US" sz="2200" dirty="0">
                <a:solidFill>
                  <a:srgbClr val="595959"/>
                </a:solidFill>
              </a:rPr>
              <a:t>Die Kommunikation mit den Beteiligten verbessert Ihre Fähigkeit, die Krise zu bewältigen und sich von ihr zu erholen.</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9" y="5335633"/>
            <a:ext cx="747415" cy="730950"/>
            <a:chOff x="6529999" y="3685068"/>
            <a:chExt cx="1116908"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529999" y="3685068"/>
              <a:ext cx="1116908" cy="1092304"/>
              <a:chOff x="6529999" y="3685068"/>
              <a:chExt cx="1116908"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529999" y="3685068"/>
                <a:ext cx="1090935" cy="1092304"/>
                <a:chOff x="6529999"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529999"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0" y="-235"/>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313350" y="524506"/>
            <a:ext cx="3718798" cy="16773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Die Bedeutung der </a:t>
            </a:r>
            <a:r>
              <a:rPr lang="en-US" dirty="0" err="1">
                <a:solidFill>
                  <a:schemeClr val="bg1"/>
                </a:solidFill>
              </a:rPr>
              <a:t>Kommunikation</a:t>
            </a:r>
            <a:r>
              <a:rPr lang="en-US" dirty="0">
                <a:solidFill>
                  <a:schemeClr val="bg1"/>
                </a:solidFill>
              </a:rPr>
              <a:t> </a:t>
            </a:r>
          </a:p>
          <a:p>
            <a:r>
              <a:rPr lang="en-US" b="1" dirty="0">
                <a:solidFill>
                  <a:schemeClr val="bg1"/>
                </a:solidFill>
              </a:rPr>
              <a:t>in</a:t>
            </a:r>
            <a:r>
              <a:rPr lang="en-US" dirty="0">
                <a:solidFill>
                  <a:schemeClr val="bg1"/>
                </a:solidFill>
              </a:rPr>
              <a:t> der Krise</a:t>
            </a:r>
          </a:p>
        </p:txBody>
      </p:sp>
      <p:sp>
        <p:nvSpPr>
          <p:cNvPr id="215" name="Rectangle 214">
            <a:extLst>
              <a:ext uri="{FF2B5EF4-FFF2-40B4-BE49-F238E27FC236}">
                <a16:creationId xmlns:a16="http://schemas.microsoft.com/office/drawing/2014/main" id="{13AFE945-1351-4152-C7FB-365CFAADD6FC}"/>
              </a:ext>
            </a:extLst>
          </p:cNvPr>
          <p:cNvSpPr/>
          <p:nvPr/>
        </p:nvSpPr>
        <p:spPr>
          <a:xfrm>
            <a:off x="474265" y="25183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Icon&#10;&#10;Description automatically generated">
            <a:extLst>
              <a:ext uri="{FF2B5EF4-FFF2-40B4-BE49-F238E27FC236}">
                <a16:creationId xmlns:a16="http://schemas.microsoft.com/office/drawing/2014/main" id="{ED827608-8BEA-2849-C9B3-1358FD68C059}"/>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149134" y="2637782"/>
            <a:ext cx="4250484" cy="4220217"/>
          </a:xfrm>
          <a:prstGeom prst="rect">
            <a:avLst/>
          </a:prstGeom>
        </p:spPr>
      </p:pic>
    </p:spTree>
    <p:extLst>
      <p:ext uri="{BB962C8B-B14F-4D97-AF65-F5344CB8AC3E}">
        <p14:creationId xmlns:p14="http://schemas.microsoft.com/office/powerpoint/2010/main" val="238202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5886974" y="762759"/>
            <a:ext cx="5917314" cy="5851730"/>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Stakeholder-Analyse</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Wissen, mit wem Sie kommunizieren müssen (siehe Abschnitt "Analyse der Interessengruppen")</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Zuständigkeiten klären</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Legen Sie klar fest, wer mit wem kommunizieren darf</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err="1">
                <a:solidFill>
                  <a:srgbClr val="F16924"/>
                </a:solidFill>
                <a:ea typeface="Lato Light" panose="020F0502020204030203" pitchFamily="34" charset="0"/>
                <a:cs typeface="Lato Light" panose="020F0502020204030203" pitchFamily="34" charset="0"/>
              </a:rPr>
              <a:t>Ermächtigung</a:t>
            </a:r>
            <a:r>
              <a:rPr lang="en-GB" sz="2200" b="1" dirty="0">
                <a:solidFill>
                  <a:srgbClr val="F16924"/>
                </a:solidFill>
                <a:ea typeface="Lato Light" panose="020F0502020204030203" pitchFamily="34" charset="0"/>
                <a:cs typeface="Lato Light" panose="020F0502020204030203" pitchFamily="34" charset="0"/>
              </a:rPr>
              <a:t> der </a:t>
            </a:r>
            <a:r>
              <a:rPr lang="en-GB" sz="2200" b="1" dirty="0" err="1">
                <a:solidFill>
                  <a:srgbClr val="F16924"/>
                </a:solidFill>
                <a:ea typeface="Lato Light" panose="020F0502020204030203" pitchFamily="34" charset="0"/>
                <a:cs typeface="Lato Light" panose="020F0502020204030203" pitchFamily="34" charset="0"/>
              </a:rPr>
              <a:t>Beschäftigten</a:t>
            </a:r>
            <a:endParaRPr lang="en-GB" sz="2200" b="1" dirty="0">
              <a:solidFill>
                <a:srgbClr val="F16924"/>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Schulung der zuständigen Personen in der Kommunikationsstrategie</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Materialien vorbereiten</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Aktualisieren Sie im Vorfeld relevante Informationen über Ihr Unternehmen, die auch während der Krise relevant sein </a:t>
            </a:r>
            <a:r>
              <a:rPr lang="en-GB" sz="2200" dirty="0" err="1">
                <a:solidFill>
                  <a:srgbClr val="595959"/>
                </a:solidFill>
                <a:ea typeface="Lato Light" panose="020F0502020204030203" pitchFamily="34" charset="0"/>
                <a:cs typeface="Lato Light" panose="020F0502020204030203" pitchFamily="34" charset="0"/>
              </a:rPr>
              <a:t>können</a:t>
            </a:r>
            <a:r>
              <a:rPr lang="en-GB" sz="2200" dirty="0">
                <a:solidFill>
                  <a:srgbClr val="595959"/>
                </a:solidFill>
                <a:ea typeface="Lato Light" panose="020F0502020204030203" pitchFamily="34" charset="0"/>
                <a:cs typeface="Lato Light" panose="020F0502020204030203" pitchFamily="34" charset="0"/>
              </a:rPr>
              <a:t> und </a:t>
            </a:r>
            <a:r>
              <a:rPr lang="en-GB" sz="2200" dirty="0" err="1">
                <a:solidFill>
                  <a:srgbClr val="595959"/>
                </a:solidFill>
                <a:ea typeface="Lato Light" panose="020F0502020204030203" pitchFamily="34" charset="0"/>
                <a:cs typeface="Lato Light" panose="020F0502020204030203" pitchFamily="34" charset="0"/>
              </a:rPr>
              <a:t>erstellen</a:t>
            </a:r>
            <a:r>
              <a:rPr lang="en-GB" sz="2200" dirty="0">
                <a:solidFill>
                  <a:srgbClr val="595959"/>
                </a:solidFill>
                <a:ea typeface="Lato Light" panose="020F0502020204030203" pitchFamily="34" charset="0"/>
                <a:cs typeface="Lato Light" panose="020F0502020204030203" pitchFamily="34" charset="0"/>
              </a:rPr>
              <a:t> Sie </a:t>
            </a:r>
            <a:r>
              <a:rPr lang="en-GB" sz="2200" dirty="0" err="1">
                <a:solidFill>
                  <a:srgbClr val="595959"/>
                </a:solidFill>
                <a:ea typeface="Lato Light" panose="020F0502020204030203" pitchFamily="34" charset="0"/>
                <a:cs typeface="Lato Light" panose="020F0502020204030203" pitchFamily="34" charset="0"/>
              </a:rPr>
              <a:t>Kommunikationspakete</a:t>
            </a: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Bereiten Sie sich auf die </a:t>
            </a:r>
            <a:r>
              <a:rPr lang="en-GB" dirty="0" err="1">
                <a:solidFill>
                  <a:schemeClr val="bg1"/>
                </a:solidFill>
              </a:rPr>
              <a:t>Kommunikation</a:t>
            </a:r>
            <a:r>
              <a:rPr lang="en-GB" dirty="0">
                <a:solidFill>
                  <a:schemeClr val="bg1"/>
                </a:solidFill>
              </a:rPr>
              <a:t> </a:t>
            </a:r>
            <a:r>
              <a:rPr lang="en-GB" b="1" dirty="0" err="1">
                <a:solidFill>
                  <a:schemeClr val="bg1"/>
                </a:solidFill>
              </a:rPr>
              <a:t>vor</a:t>
            </a:r>
            <a:r>
              <a:rPr lang="en-GB" b="1" dirty="0">
                <a:solidFill>
                  <a:schemeClr val="bg1"/>
                </a:solidFill>
              </a:rPr>
              <a:t> </a:t>
            </a:r>
            <a:r>
              <a:rPr lang="en-GB" dirty="0" err="1">
                <a:solidFill>
                  <a:schemeClr val="bg1"/>
                </a:solidFill>
              </a:rPr>
              <a:t>einer</a:t>
            </a:r>
            <a:r>
              <a:rPr lang="en-GB" b="1" dirty="0">
                <a:solidFill>
                  <a:schemeClr val="bg1"/>
                </a:solidFill>
              </a:rPr>
              <a:t> </a:t>
            </a:r>
            <a:r>
              <a:rPr lang="en-GB" dirty="0" err="1">
                <a:solidFill>
                  <a:schemeClr val="bg1"/>
                </a:solidFill>
              </a:rPr>
              <a:t>Krise</a:t>
            </a:r>
            <a:r>
              <a:rPr lang="en-GB" dirty="0">
                <a:solidFill>
                  <a:schemeClr val="bg1"/>
                </a:solidFill>
              </a:rPr>
              <a:t> </a:t>
            </a:r>
            <a:r>
              <a:rPr lang="en-GB" dirty="0" err="1">
                <a:solidFill>
                  <a:schemeClr val="bg1"/>
                </a:solidFill>
              </a:rPr>
              <a:t>vor</a:t>
            </a:r>
            <a:endParaRPr lang="en-GB" dirty="0">
              <a:solidFill>
                <a:schemeClr val="bg1"/>
              </a:solidFill>
            </a:endParaRP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670330"/>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08382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4564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79830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88813" y="3028280"/>
            <a:ext cx="4207017" cy="3381031"/>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In einer Krise ist die Kommunikation mit den </a:t>
            </a:r>
            <a:r>
              <a:rPr lang="en-US" sz="1800" dirty="0" err="1">
                <a:solidFill>
                  <a:schemeClr val="bg1"/>
                </a:solidFill>
              </a:rPr>
              <a:t>Stakeholder:innen</a:t>
            </a:r>
            <a:r>
              <a:rPr lang="en-US" sz="1800" dirty="0">
                <a:solidFill>
                  <a:schemeClr val="bg1"/>
                </a:solidFill>
              </a:rPr>
              <a:t> ein äußerst wichtiges Thema. Denn im Laufe des Lebenszyklus eines </a:t>
            </a:r>
            <a:r>
              <a:rPr lang="en-US" sz="1800" dirty="0" err="1">
                <a:solidFill>
                  <a:schemeClr val="bg1"/>
                </a:solidFill>
              </a:rPr>
              <a:t>Unternehmens</a:t>
            </a:r>
            <a:r>
              <a:rPr lang="en-US" sz="1800" dirty="0">
                <a:solidFill>
                  <a:schemeClr val="bg1"/>
                </a:solidFill>
              </a:rPr>
              <a:t> </a:t>
            </a:r>
            <a:r>
              <a:rPr lang="en-US" sz="1800" dirty="0" err="1">
                <a:solidFill>
                  <a:schemeClr val="bg1"/>
                </a:solidFill>
              </a:rPr>
              <a:t>werden</a:t>
            </a:r>
            <a:r>
              <a:rPr lang="en-US" sz="1800" dirty="0">
                <a:solidFill>
                  <a:schemeClr val="bg1"/>
                </a:solidFill>
              </a:rPr>
              <a:t> </a:t>
            </a:r>
            <a:r>
              <a:rPr lang="en-US" sz="1800" dirty="0" err="1">
                <a:solidFill>
                  <a:schemeClr val="bg1"/>
                </a:solidFill>
              </a:rPr>
              <a:t>Krisen</a:t>
            </a:r>
            <a:r>
              <a:rPr lang="en-US" sz="1800" dirty="0">
                <a:solidFill>
                  <a:schemeClr val="bg1"/>
                </a:solidFill>
              </a:rPr>
              <a:t> mit ziemlicher Sicherheit eintreten. Ein Unternehmen sollte sich auf jeden Fall auf eine Krise vorbereiten.</a:t>
            </a:r>
          </a:p>
          <a:p>
            <a:pPr marL="12700" indent="-12700"/>
            <a:r>
              <a:rPr lang="en-US" sz="1800" dirty="0">
                <a:solidFill>
                  <a:schemeClr val="bg1"/>
                </a:solidFill>
              </a:rPr>
              <a:t> </a:t>
            </a:r>
          </a:p>
          <a:p>
            <a:pPr marL="12700" indent="-12700"/>
            <a:r>
              <a:rPr lang="en-US" sz="1800" dirty="0">
                <a:solidFill>
                  <a:schemeClr val="bg1"/>
                </a:solidFill>
              </a:rPr>
              <a:t>UND: </a:t>
            </a:r>
            <a:r>
              <a:rPr lang="en-US" sz="1800" dirty="0" err="1">
                <a:solidFill>
                  <a:schemeClr val="bg1"/>
                </a:solidFill>
              </a:rPr>
              <a:t>Bauen</a:t>
            </a:r>
            <a:r>
              <a:rPr lang="en-US" sz="1800" dirty="0">
                <a:solidFill>
                  <a:schemeClr val="bg1"/>
                </a:solidFill>
              </a:rPr>
              <a:t> Sie </a:t>
            </a:r>
            <a:r>
              <a:rPr lang="en-US" sz="1800" dirty="0" err="1">
                <a:solidFill>
                  <a:schemeClr val="bg1"/>
                </a:solidFill>
              </a:rPr>
              <a:t>eine</a:t>
            </a:r>
            <a:r>
              <a:rPr lang="en-US" sz="1800" dirty="0">
                <a:solidFill>
                  <a:schemeClr val="bg1"/>
                </a:solidFill>
              </a:rPr>
              <a:t> "Goodwill-Bank“ auf – das </a:t>
            </a:r>
            <a:r>
              <a:rPr lang="en-US" sz="1800" dirty="0" err="1">
                <a:solidFill>
                  <a:schemeClr val="bg1"/>
                </a:solidFill>
              </a:rPr>
              <a:t>ist</a:t>
            </a:r>
            <a:r>
              <a:rPr lang="en-US" sz="1800" dirty="0">
                <a:solidFill>
                  <a:schemeClr val="bg1"/>
                </a:solidFill>
              </a:rPr>
              <a:t> </a:t>
            </a:r>
            <a:r>
              <a:rPr lang="en-US" sz="1800" dirty="0" err="1">
                <a:solidFill>
                  <a:schemeClr val="bg1"/>
                </a:solidFill>
              </a:rPr>
              <a:t>eine</a:t>
            </a:r>
            <a:r>
              <a:rPr lang="en-US" sz="1800" dirty="0">
                <a:solidFill>
                  <a:schemeClr val="bg1"/>
                </a:solidFill>
              </a:rPr>
              <a:t> </a:t>
            </a:r>
            <a:r>
              <a:rPr lang="en-US" sz="1800" dirty="0" err="1">
                <a:solidFill>
                  <a:schemeClr val="bg1"/>
                </a:solidFill>
              </a:rPr>
              <a:t>Sammlung</a:t>
            </a:r>
            <a:r>
              <a:rPr lang="en-US" sz="1800" dirty="0">
                <a:solidFill>
                  <a:schemeClr val="bg1"/>
                </a:solidFill>
              </a:rPr>
              <a:t> von  </a:t>
            </a:r>
            <a:r>
              <a:rPr lang="en-US" sz="1800" dirty="0" err="1">
                <a:solidFill>
                  <a:schemeClr val="bg1"/>
                </a:solidFill>
              </a:rPr>
              <a:t>Stakeholder:innen</a:t>
            </a:r>
            <a:r>
              <a:rPr lang="en-US" sz="1800" dirty="0">
                <a:solidFill>
                  <a:schemeClr val="bg1"/>
                </a:solidFill>
              </a:rPr>
              <a:t>, die </a:t>
            </a:r>
            <a:r>
              <a:rPr lang="en-US" sz="1800" dirty="0" err="1">
                <a:solidFill>
                  <a:schemeClr val="bg1"/>
                </a:solidFill>
              </a:rPr>
              <a:t>Ihnen</a:t>
            </a:r>
            <a:r>
              <a:rPr lang="en-US" sz="1800" dirty="0">
                <a:solidFill>
                  <a:schemeClr val="bg1"/>
                </a:solidFill>
              </a:rPr>
              <a:t> </a:t>
            </a:r>
            <a:r>
              <a:rPr lang="en-US" sz="1800" dirty="0" err="1">
                <a:solidFill>
                  <a:schemeClr val="bg1"/>
                </a:solidFill>
              </a:rPr>
              <a:t>wohlgesonnen</a:t>
            </a:r>
            <a:r>
              <a:rPr lang="en-US" sz="1800" dirty="0">
                <a:solidFill>
                  <a:schemeClr val="bg1"/>
                </a:solidFill>
              </a:rPr>
              <a:t> </a:t>
            </a:r>
            <a:r>
              <a:rPr lang="en-US" sz="1800" dirty="0" err="1">
                <a:solidFill>
                  <a:schemeClr val="bg1"/>
                </a:solidFill>
              </a:rPr>
              <a:t>sind</a:t>
            </a:r>
            <a:r>
              <a:rPr lang="en-US" sz="1800" dirty="0">
                <a:solidFill>
                  <a:schemeClr val="bg1"/>
                </a:solidFill>
              </a:rPr>
              <a:t>!</a:t>
            </a:r>
          </a:p>
        </p:txBody>
      </p:sp>
      <p:sp>
        <p:nvSpPr>
          <p:cNvPr id="4" name="Rectangle 3">
            <a:extLst>
              <a:ext uri="{FF2B5EF4-FFF2-40B4-BE49-F238E27FC236}">
                <a16:creationId xmlns:a16="http://schemas.microsoft.com/office/drawing/2014/main" id="{CC45B7D4-2E3F-83EC-3AED-84EAFD560075}"/>
              </a:ext>
            </a:extLst>
          </p:cNvPr>
          <p:cNvSpPr/>
          <p:nvPr/>
        </p:nvSpPr>
        <p:spPr>
          <a:xfrm>
            <a:off x="793240" y="287178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274828"/>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59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6107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6160847" y="406400"/>
            <a:ext cx="5624753"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Erstellen Sie einen Kommunikationsplan, der UNABHÄNGIG, aber INTEGRIERT mit den Betriebs-, Geschäfts- und Kontinuitätsplänen </a:t>
            </a:r>
            <a:r>
              <a:rPr lang="en-US" dirty="0" err="1">
                <a:solidFill>
                  <a:schemeClr val="bg1"/>
                </a:solidFill>
              </a:rPr>
              <a:t>der Organisation ist</a:t>
            </a:r>
            <a:r>
              <a:rPr lang="en-US" dirty="0">
                <a:solidFill>
                  <a:schemeClr val="bg1"/>
                </a:solidFill>
              </a:rPr>
              <a:t>.</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5" y="282511"/>
            <a:ext cx="5437049"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Bereiten Sie sich auf die </a:t>
            </a:r>
            <a:r>
              <a:rPr lang="en-GB" dirty="0" err="1">
                <a:solidFill>
                  <a:schemeClr val="bg1"/>
                </a:solidFill>
              </a:rPr>
              <a:t>Kommunikation</a:t>
            </a:r>
            <a:r>
              <a:rPr lang="en-GB" dirty="0">
                <a:solidFill>
                  <a:schemeClr val="bg1"/>
                </a:solidFill>
              </a:rPr>
              <a:t>                      </a:t>
            </a:r>
            <a:r>
              <a:rPr lang="en-GB" b="1" dirty="0" err="1">
                <a:solidFill>
                  <a:schemeClr val="bg1"/>
                </a:solidFill>
              </a:rPr>
              <a:t>vor</a:t>
            </a:r>
            <a:r>
              <a:rPr lang="en-GB" b="1" dirty="0">
                <a:solidFill>
                  <a:schemeClr val="bg1"/>
                </a:solidFill>
              </a:rPr>
              <a:t> </a:t>
            </a:r>
            <a:r>
              <a:rPr lang="en-GB" dirty="0" err="1">
                <a:solidFill>
                  <a:schemeClr val="bg1"/>
                </a:solidFill>
              </a:rPr>
              <a:t>einer</a:t>
            </a:r>
            <a:r>
              <a:rPr lang="en-GB" b="1" dirty="0">
                <a:solidFill>
                  <a:schemeClr val="bg1"/>
                </a:solidFill>
              </a:rPr>
              <a:t> </a:t>
            </a:r>
            <a:r>
              <a:rPr lang="en-GB" dirty="0" err="1">
                <a:solidFill>
                  <a:schemeClr val="bg1"/>
                </a:solidFill>
              </a:rPr>
              <a:t>Krise</a:t>
            </a:r>
            <a:r>
              <a:rPr lang="en-GB" dirty="0">
                <a:solidFill>
                  <a:schemeClr val="bg1"/>
                </a:solidFill>
              </a:rPr>
              <a:t> </a:t>
            </a:r>
            <a:r>
              <a:rPr lang="en-GB" dirty="0" err="1">
                <a:solidFill>
                  <a:schemeClr val="bg1"/>
                </a:solidFill>
              </a:rPr>
              <a:t>vor</a:t>
            </a:r>
            <a:endParaRPr lang="en-GB"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424072" y="858511"/>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25" name="Group 124">
            <a:extLst>
              <a:ext uri="{FF2B5EF4-FFF2-40B4-BE49-F238E27FC236}">
                <a16:creationId xmlns:a16="http://schemas.microsoft.com/office/drawing/2014/main" id="{D59F4555-67E3-BEC3-8307-83F8DD3F8604}"/>
              </a:ext>
            </a:extLst>
          </p:cNvPr>
          <p:cNvGrpSpPr/>
          <p:nvPr/>
        </p:nvGrpSpPr>
        <p:grpSpPr>
          <a:xfrm>
            <a:off x="442195" y="2001960"/>
            <a:ext cx="11307610" cy="4674793"/>
            <a:chOff x="429686" y="2156480"/>
            <a:chExt cx="11635301" cy="4810267"/>
          </a:xfrm>
        </p:grpSpPr>
        <p:cxnSp>
          <p:nvCxnSpPr>
            <p:cNvPr id="60" name="Straight Connector 59">
              <a:extLst>
                <a:ext uri="{FF2B5EF4-FFF2-40B4-BE49-F238E27FC236}">
                  <a16:creationId xmlns:a16="http://schemas.microsoft.com/office/drawing/2014/main" id="{2BACD4A3-70E1-AE2F-A73B-1B767DED7A71}"/>
                </a:ext>
              </a:extLst>
            </p:cNvPr>
            <p:cNvCxnSpPr/>
            <p:nvPr/>
          </p:nvCxnSpPr>
          <p:spPr>
            <a:xfrm>
              <a:off x="6795806" y="2959036"/>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D557A5-5A12-BF08-FF4C-0D2FD1116128}"/>
                </a:ext>
              </a:extLst>
            </p:cNvPr>
            <p:cNvCxnSpPr>
              <a:cxnSpLocks/>
            </p:cNvCxnSpPr>
            <p:nvPr/>
          </p:nvCxnSpPr>
          <p:spPr>
            <a:xfrm flipV="1">
              <a:off x="7557934" y="4450304"/>
              <a:ext cx="1052898" cy="3904"/>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60D10B-DDCB-508B-1D56-9AC8082A1EEE}"/>
                </a:ext>
              </a:extLst>
            </p:cNvPr>
            <p:cNvCxnSpPr>
              <a:cxnSpLocks/>
            </p:cNvCxnSpPr>
            <p:nvPr/>
          </p:nvCxnSpPr>
          <p:spPr>
            <a:xfrm>
              <a:off x="6424851" y="5943390"/>
              <a:ext cx="1438909"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3" name="Freeform 400">
              <a:extLst>
                <a:ext uri="{FF2B5EF4-FFF2-40B4-BE49-F238E27FC236}">
                  <a16:creationId xmlns:a16="http://schemas.microsoft.com/office/drawing/2014/main" id="{8AE71028-54A9-2DB2-951B-578B3A9B1160}"/>
                </a:ext>
              </a:extLst>
            </p:cNvPr>
            <p:cNvSpPr>
              <a:spLocks noChangeArrowheads="1"/>
            </p:cNvSpPr>
            <p:nvPr/>
          </p:nvSpPr>
          <p:spPr bwMode="auto">
            <a:xfrm rot="10800000">
              <a:off x="5939856" y="4461815"/>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4" name="Freeform 400">
              <a:extLst>
                <a:ext uri="{FF2B5EF4-FFF2-40B4-BE49-F238E27FC236}">
                  <a16:creationId xmlns:a16="http://schemas.microsoft.com/office/drawing/2014/main" id="{F203C847-EE0D-F1DF-C119-397114516B59}"/>
                </a:ext>
              </a:extLst>
            </p:cNvPr>
            <p:cNvSpPr>
              <a:spLocks noChangeArrowheads="1"/>
            </p:cNvSpPr>
            <p:nvPr/>
          </p:nvSpPr>
          <p:spPr bwMode="auto">
            <a:xfrm rot="18000000">
              <a:off x="3659853" y="3450953"/>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5" name="Freeform 400">
              <a:extLst>
                <a:ext uri="{FF2B5EF4-FFF2-40B4-BE49-F238E27FC236}">
                  <a16:creationId xmlns:a16="http://schemas.microsoft.com/office/drawing/2014/main" id="{C27D637E-D86E-8794-B9FF-B6728DAF4E8D}"/>
                </a:ext>
              </a:extLst>
            </p:cNvPr>
            <p:cNvSpPr>
              <a:spLocks noChangeArrowheads="1"/>
            </p:cNvSpPr>
            <p:nvPr/>
          </p:nvSpPr>
          <p:spPr bwMode="auto">
            <a:xfrm rot="3600000">
              <a:off x="5669611" y="1990698"/>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6" name="Freeform 394">
              <a:extLst>
                <a:ext uri="{FF2B5EF4-FFF2-40B4-BE49-F238E27FC236}">
                  <a16:creationId xmlns:a16="http://schemas.microsoft.com/office/drawing/2014/main" id="{1D4393A1-2CC7-A04C-7091-4FABEB570FA6}"/>
                </a:ext>
              </a:extLst>
            </p:cNvPr>
            <p:cNvSpPr>
              <a:spLocks noChangeArrowheads="1"/>
            </p:cNvSpPr>
            <p:nvPr/>
          </p:nvSpPr>
          <p:spPr bwMode="auto">
            <a:xfrm>
              <a:off x="5905529" y="3485138"/>
              <a:ext cx="2283756" cy="1898082"/>
            </a:xfrm>
            <a:custGeom>
              <a:avLst/>
              <a:gdLst>
                <a:gd name="T0" fmla="*/ 0 w 4987"/>
                <a:gd name="T1" fmla="*/ 2050 h 4147"/>
                <a:gd name="T2" fmla="*/ 0 w 4987"/>
                <a:gd name="T3" fmla="*/ 2050 h 4147"/>
                <a:gd name="T4" fmla="*/ 2474 w 4987"/>
                <a:gd name="T5" fmla="*/ 3504 h 4147"/>
                <a:gd name="T6" fmla="*/ 4977 w 4987"/>
                <a:gd name="T7" fmla="*/ 2086 h 4147"/>
                <a:gd name="T8" fmla="*/ 4977 w 4987"/>
                <a:gd name="T9" fmla="*/ 2086 h 4147"/>
                <a:gd name="T10" fmla="*/ 2492 w 4987"/>
                <a:gd name="T11" fmla="*/ 632 h 4147"/>
                <a:gd name="T12" fmla="*/ 0 w 4987"/>
                <a:gd name="T13" fmla="*/ 2050 h 4147"/>
              </a:gdLst>
              <a:ahLst/>
              <a:cxnLst>
                <a:cxn ang="0">
                  <a:pos x="T0" y="T1"/>
                </a:cxn>
                <a:cxn ang="0">
                  <a:pos x="T2" y="T3"/>
                </a:cxn>
                <a:cxn ang="0">
                  <a:pos x="T4" y="T5"/>
                </a:cxn>
                <a:cxn ang="0">
                  <a:pos x="T6" y="T7"/>
                </a:cxn>
                <a:cxn ang="0">
                  <a:pos x="T8" y="T9"/>
                </a:cxn>
                <a:cxn ang="0">
                  <a:pos x="T10" y="T11"/>
                </a:cxn>
                <a:cxn ang="0">
                  <a:pos x="T12" y="T13"/>
                </a:cxn>
              </a:cxnLst>
              <a:rect l="0" t="0" r="r" b="b"/>
              <a:pathLst>
                <a:path w="4987" h="4147">
                  <a:moveTo>
                    <a:pt x="0" y="2050"/>
                  </a:moveTo>
                  <a:lnTo>
                    <a:pt x="0" y="2050"/>
                  </a:lnTo>
                  <a:cubicBezTo>
                    <a:pt x="2474" y="3504"/>
                    <a:pt x="2474" y="3504"/>
                    <a:pt x="2474" y="3504"/>
                  </a:cubicBezTo>
                  <a:cubicBezTo>
                    <a:pt x="3577" y="4146"/>
                    <a:pt x="4968" y="3360"/>
                    <a:pt x="4977" y="2086"/>
                  </a:cubicBezTo>
                  <a:lnTo>
                    <a:pt x="4977" y="2086"/>
                  </a:lnTo>
                  <a:cubicBezTo>
                    <a:pt x="4986" y="803"/>
                    <a:pt x="3604" y="0"/>
                    <a:pt x="2492" y="632"/>
                  </a:cubicBezTo>
                  <a:cubicBezTo>
                    <a:pt x="0" y="2050"/>
                    <a:pt x="0" y="2050"/>
                    <a:pt x="0" y="2050"/>
                  </a:cubicBezTo>
                </a:path>
              </a:pathLst>
            </a:custGeom>
            <a:solidFill>
              <a:srgbClr val="7F1C58"/>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7" name="Freeform 397">
              <a:extLst>
                <a:ext uri="{FF2B5EF4-FFF2-40B4-BE49-F238E27FC236}">
                  <a16:creationId xmlns:a16="http://schemas.microsoft.com/office/drawing/2014/main" id="{445B7913-BAD9-8B43-2120-40A44BEC35E2}"/>
                </a:ext>
              </a:extLst>
            </p:cNvPr>
            <p:cNvSpPr>
              <a:spLocks noChangeArrowheads="1"/>
            </p:cNvSpPr>
            <p:nvPr/>
          </p:nvSpPr>
          <p:spPr bwMode="auto">
            <a:xfrm>
              <a:off x="4255360" y="4441105"/>
              <a:ext cx="1647697" cy="2267603"/>
            </a:xfrm>
            <a:custGeom>
              <a:avLst/>
              <a:gdLst>
                <a:gd name="T0" fmla="*/ 3588 w 3598"/>
                <a:gd name="T1" fmla="*/ 0 h 4952"/>
                <a:gd name="T2" fmla="*/ 3588 w 3598"/>
                <a:gd name="T3" fmla="*/ 0 h 4952"/>
                <a:gd name="T4" fmla="*/ 1103 w 3598"/>
                <a:gd name="T5" fmla="*/ 1445 h 4952"/>
                <a:gd name="T6" fmla="*/ 1103 w 3598"/>
                <a:gd name="T7" fmla="*/ 4319 h 4952"/>
                <a:gd name="T8" fmla="*/ 1103 w 3598"/>
                <a:gd name="T9" fmla="*/ 4319 h 4952"/>
                <a:gd name="T10" fmla="*/ 3597 w 3598"/>
                <a:gd name="T11" fmla="*/ 2873 h 4952"/>
                <a:gd name="T12" fmla="*/ 3588 w 3598"/>
                <a:gd name="T13" fmla="*/ 0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88" y="0"/>
                  </a:moveTo>
                  <a:lnTo>
                    <a:pt x="3588" y="0"/>
                  </a:lnTo>
                  <a:cubicBezTo>
                    <a:pt x="1103" y="1445"/>
                    <a:pt x="1103" y="1445"/>
                    <a:pt x="1103" y="1445"/>
                  </a:cubicBezTo>
                  <a:cubicBezTo>
                    <a:pt x="0" y="2087"/>
                    <a:pt x="0" y="3677"/>
                    <a:pt x="1103" y="4319"/>
                  </a:cubicBezTo>
                  <a:lnTo>
                    <a:pt x="1103" y="4319"/>
                  </a:lnTo>
                  <a:cubicBezTo>
                    <a:pt x="2214" y="4951"/>
                    <a:pt x="3597" y="4147"/>
                    <a:pt x="3597" y="2873"/>
                  </a:cubicBezTo>
                  <a:cubicBezTo>
                    <a:pt x="3588" y="0"/>
                    <a:pt x="3588" y="0"/>
                    <a:pt x="3588" y="0"/>
                  </a:cubicBezTo>
                </a:path>
              </a:pathLst>
            </a:custGeom>
            <a:solidFill>
              <a:srgbClr val="EDA13E"/>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8" name="Freeform 399">
              <a:extLst>
                <a:ext uri="{FF2B5EF4-FFF2-40B4-BE49-F238E27FC236}">
                  <a16:creationId xmlns:a16="http://schemas.microsoft.com/office/drawing/2014/main" id="{DC8D8BE4-FD34-199C-3EA1-5FAAE69F25CB}"/>
                </a:ext>
              </a:extLst>
            </p:cNvPr>
            <p:cNvSpPr>
              <a:spLocks noChangeArrowheads="1"/>
            </p:cNvSpPr>
            <p:nvPr/>
          </p:nvSpPr>
          <p:spPr bwMode="auto">
            <a:xfrm>
              <a:off x="4257832" y="2156480"/>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a:noFill/>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9" name="Google Shape;264;p9">
              <a:extLst>
                <a:ext uri="{FF2B5EF4-FFF2-40B4-BE49-F238E27FC236}">
                  <a16:creationId xmlns:a16="http://schemas.microsoft.com/office/drawing/2014/main" id="{2D96C5ED-E474-A071-571D-0273CA2C8C1C}"/>
                </a:ext>
              </a:extLst>
            </p:cNvPr>
            <p:cNvSpPr txBox="1"/>
            <p:nvPr/>
          </p:nvSpPr>
          <p:spPr>
            <a:xfrm>
              <a:off x="7863759" y="2796450"/>
              <a:ext cx="320622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Krisenkommunikation vorbereiten, bevor die Krise kritisch wird</a:t>
              </a:r>
            </a:p>
          </p:txBody>
        </p:sp>
        <p:sp>
          <p:nvSpPr>
            <p:cNvPr id="70" name="Text Placeholder 2">
              <a:extLst>
                <a:ext uri="{FF2B5EF4-FFF2-40B4-BE49-F238E27FC236}">
                  <a16:creationId xmlns:a16="http://schemas.microsoft.com/office/drawing/2014/main" id="{10213E99-F594-C43A-1629-3757E55C1144}"/>
                </a:ext>
              </a:extLst>
            </p:cNvPr>
            <p:cNvSpPr txBox="1">
              <a:spLocks/>
            </p:cNvSpPr>
            <p:nvPr/>
          </p:nvSpPr>
          <p:spPr>
            <a:xfrm>
              <a:off x="6514371" y="2589528"/>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grpSp>
          <p:nvGrpSpPr>
            <p:cNvPr id="71" name="Graphic 3">
              <a:extLst>
                <a:ext uri="{FF2B5EF4-FFF2-40B4-BE49-F238E27FC236}">
                  <a16:creationId xmlns:a16="http://schemas.microsoft.com/office/drawing/2014/main" id="{286854FC-D95D-324F-AE78-539AF6E51275}"/>
                </a:ext>
              </a:extLst>
            </p:cNvPr>
            <p:cNvGrpSpPr/>
            <p:nvPr/>
          </p:nvGrpSpPr>
          <p:grpSpPr>
            <a:xfrm>
              <a:off x="6062744" y="3189495"/>
              <a:ext cx="704267" cy="702372"/>
              <a:chOff x="2489340" y="369316"/>
              <a:chExt cx="1020309" cy="1017564"/>
            </a:xfrm>
            <a:solidFill>
              <a:schemeClr val="bg1"/>
            </a:solidFill>
          </p:grpSpPr>
          <p:grpSp>
            <p:nvGrpSpPr>
              <p:cNvPr id="72" name="Graphic 3">
                <a:extLst>
                  <a:ext uri="{FF2B5EF4-FFF2-40B4-BE49-F238E27FC236}">
                    <a16:creationId xmlns:a16="http://schemas.microsoft.com/office/drawing/2014/main" id="{8F15D959-0444-2B4B-06F8-5EF4F635222B}"/>
                  </a:ext>
                </a:extLst>
              </p:cNvPr>
              <p:cNvGrpSpPr/>
              <p:nvPr/>
            </p:nvGrpSpPr>
            <p:grpSpPr>
              <a:xfrm>
                <a:off x="2489340" y="369316"/>
                <a:ext cx="1020309" cy="1017564"/>
                <a:chOff x="2489340" y="369316"/>
                <a:chExt cx="1020309" cy="1017564"/>
              </a:xfrm>
              <a:grpFill/>
            </p:grpSpPr>
            <p:sp>
              <p:nvSpPr>
                <p:cNvPr id="74" name="Freeform 73">
                  <a:extLst>
                    <a:ext uri="{FF2B5EF4-FFF2-40B4-BE49-F238E27FC236}">
                      <a16:creationId xmlns:a16="http://schemas.microsoft.com/office/drawing/2014/main" id="{7F5A26C3-3B1D-578C-9868-38CDCB6B3FF6}"/>
                    </a:ext>
                  </a:extLst>
                </p:cNvPr>
                <p:cNvSpPr/>
                <p:nvPr/>
              </p:nvSpPr>
              <p:spPr>
                <a:xfrm>
                  <a:off x="2489340" y="369316"/>
                  <a:ext cx="1020309" cy="1017564"/>
                </a:xfrm>
                <a:custGeom>
                  <a:avLst/>
                  <a:gdLst>
                    <a:gd name="connsiteX0" fmla="*/ 896885 w 1020309"/>
                    <a:gd name="connsiteY0" fmla="*/ 677462 h 1017564"/>
                    <a:gd name="connsiteX1" fmla="*/ 874943 w 1020309"/>
                    <a:gd name="connsiteY1" fmla="*/ 677462 h 1017564"/>
                    <a:gd name="connsiteX2" fmla="*/ 839287 w 1020309"/>
                    <a:gd name="connsiteY2" fmla="*/ 595179 h 1017564"/>
                    <a:gd name="connsiteX3" fmla="*/ 729576 w 1020309"/>
                    <a:gd name="connsiteY3" fmla="*/ 523868 h 1017564"/>
                    <a:gd name="connsiteX4" fmla="*/ 641808 w 1020309"/>
                    <a:gd name="connsiteY4" fmla="*/ 523868 h 1017564"/>
                    <a:gd name="connsiteX5" fmla="*/ 641808 w 1020309"/>
                    <a:gd name="connsiteY5" fmla="*/ 337360 h 1017564"/>
                    <a:gd name="connsiteX6" fmla="*/ 625351 w 1020309"/>
                    <a:gd name="connsiteY6" fmla="*/ 320903 h 1017564"/>
                    <a:gd name="connsiteX7" fmla="*/ 534840 w 1020309"/>
                    <a:gd name="connsiteY7" fmla="*/ 320903 h 1017564"/>
                    <a:gd name="connsiteX8" fmla="*/ 397701 w 1020309"/>
                    <a:gd name="connsiteY8" fmla="*/ 213936 h 1017564"/>
                    <a:gd name="connsiteX9" fmla="*/ 438843 w 1020309"/>
                    <a:gd name="connsiteY9" fmla="*/ 117939 h 1017564"/>
                    <a:gd name="connsiteX10" fmla="*/ 320904 w 1020309"/>
                    <a:gd name="connsiteY10" fmla="*/ 0 h 1017564"/>
                    <a:gd name="connsiteX11" fmla="*/ 202965 w 1020309"/>
                    <a:gd name="connsiteY11" fmla="*/ 117939 h 1017564"/>
                    <a:gd name="connsiteX12" fmla="*/ 244107 w 1020309"/>
                    <a:gd name="connsiteY12" fmla="*/ 213936 h 1017564"/>
                    <a:gd name="connsiteX13" fmla="*/ 106968 w 1020309"/>
                    <a:gd name="connsiteY13" fmla="*/ 320903 h 1017564"/>
                    <a:gd name="connsiteX14" fmla="*/ 16457 w 1020309"/>
                    <a:gd name="connsiteY14" fmla="*/ 320903 h 1017564"/>
                    <a:gd name="connsiteX15" fmla="*/ 0 w 1020309"/>
                    <a:gd name="connsiteY15" fmla="*/ 337360 h 1017564"/>
                    <a:gd name="connsiteX16" fmla="*/ 0 w 1020309"/>
                    <a:gd name="connsiteY16" fmla="*/ 880427 h 1017564"/>
                    <a:gd name="connsiteX17" fmla="*/ 16457 w 1020309"/>
                    <a:gd name="connsiteY17" fmla="*/ 896883 h 1017564"/>
                    <a:gd name="connsiteX18" fmla="*/ 32913 w 1020309"/>
                    <a:gd name="connsiteY18" fmla="*/ 896883 h 1017564"/>
                    <a:gd name="connsiteX19" fmla="*/ 32913 w 1020309"/>
                    <a:gd name="connsiteY19" fmla="*/ 913340 h 1017564"/>
                    <a:gd name="connsiteX20" fmla="*/ 85026 w 1020309"/>
                    <a:gd name="connsiteY20" fmla="*/ 965452 h 1017564"/>
                    <a:gd name="connsiteX21" fmla="*/ 183765 w 1020309"/>
                    <a:gd name="connsiteY21" fmla="*/ 965452 h 1017564"/>
                    <a:gd name="connsiteX22" fmla="*/ 271534 w 1020309"/>
                    <a:gd name="connsiteY22" fmla="*/ 1017565 h 1017564"/>
                    <a:gd name="connsiteX23" fmla="*/ 359303 w 1020309"/>
                    <a:gd name="connsiteY23" fmla="*/ 965452 h 1017564"/>
                    <a:gd name="connsiteX24" fmla="*/ 726833 w 1020309"/>
                    <a:gd name="connsiteY24" fmla="*/ 965452 h 1017564"/>
                    <a:gd name="connsiteX25" fmla="*/ 814602 w 1020309"/>
                    <a:gd name="connsiteY25" fmla="*/ 1017565 h 1017564"/>
                    <a:gd name="connsiteX26" fmla="*/ 902371 w 1020309"/>
                    <a:gd name="connsiteY26" fmla="*/ 965452 h 1017564"/>
                    <a:gd name="connsiteX27" fmla="*/ 968197 w 1020309"/>
                    <a:gd name="connsiteY27" fmla="*/ 965452 h 1017564"/>
                    <a:gd name="connsiteX28" fmla="*/ 1020309 w 1020309"/>
                    <a:gd name="connsiteY28" fmla="*/ 913340 h 1017564"/>
                    <a:gd name="connsiteX29" fmla="*/ 1020309 w 1020309"/>
                    <a:gd name="connsiteY29" fmla="*/ 795401 h 1017564"/>
                    <a:gd name="connsiteX30" fmla="*/ 896885 w 1020309"/>
                    <a:gd name="connsiteY30" fmla="*/ 677462 h 1017564"/>
                    <a:gd name="connsiteX31" fmla="*/ 896885 w 1020309"/>
                    <a:gd name="connsiteY31" fmla="*/ 677462 h 1017564"/>
                    <a:gd name="connsiteX32" fmla="*/ 710377 w 1020309"/>
                    <a:gd name="connsiteY32" fmla="*/ 559524 h 1017564"/>
                    <a:gd name="connsiteX33" fmla="*/ 729576 w 1020309"/>
                    <a:gd name="connsiteY33" fmla="*/ 559524 h 1017564"/>
                    <a:gd name="connsiteX34" fmla="*/ 806374 w 1020309"/>
                    <a:gd name="connsiteY34" fmla="*/ 608893 h 1017564"/>
                    <a:gd name="connsiteX35" fmla="*/ 836544 w 1020309"/>
                    <a:gd name="connsiteY35" fmla="*/ 677462 h 1017564"/>
                    <a:gd name="connsiteX36" fmla="*/ 726833 w 1020309"/>
                    <a:gd name="connsiteY36" fmla="*/ 677462 h 1017564"/>
                    <a:gd name="connsiteX37" fmla="*/ 710377 w 1020309"/>
                    <a:gd name="connsiteY37" fmla="*/ 661006 h 1017564"/>
                    <a:gd name="connsiteX38" fmla="*/ 710377 w 1020309"/>
                    <a:gd name="connsiteY38" fmla="*/ 559524 h 1017564"/>
                    <a:gd name="connsiteX39" fmla="*/ 540325 w 1020309"/>
                    <a:gd name="connsiteY39" fmla="*/ 438842 h 1017564"/>
                    <a:gd name="connsiteX40" fmla="*/ 455300 w 1020309"/>
                    <a:gd name="connsiteY40" fmla="*/ 438842 h 1017564"/>
                    <a:gd name="connsiteX41" fmla="*/ 444328 w 1020309"/>
                    <a:gd name="connsiteY41" fmla="*/ 353816 h 1017564"/>
                    <a:gd name="connsiteX42" fmla="*/ 515640 w 1020309"/>
                    <a:gd name="connsiteY42" fmla="*/ 353816 h 1017564"/>
                    <a:gd name="connsiteX43" fmla="*/ 540325 w 1020309"/>
                    <a:gd name="connsiteY43" fmla="*/ 438842 h 1017564"/>
                    <a:gd name="connsiteX44" fmla="*/ 540325 w 1020309"/>
                    <a:gd name="connsiteY44" fmla="*/ 438842 h 1017564"/>
                    <a:gd name="connsiteX45" fmla="*/ 340103 w 1020309"/>
                    <a:gd name="connsiteY45" fmla="*/ 559524 h 1017564"/>
                    <a:gd name="connsiteX46" fmla="*/ 340103 w 1020309"/>
                    <a:gd name="connsiteY46" fmla="*/ 474498 h 1017564"/>
                    <a:gd name="connsiteX47" fmla="*/ 425129 w 1020309"/>
                    <a:gd name="connsiteY47" fmla="*/ 474498 h 1017564"/>
                    <a:gd name="connsiteX48" fmla="*/ 414158 w 1020309"/>
                    <a:gd name="connsiteY48" fmla="*/ 559524 h 1017564"/>
                    <a:gd name="connsiteX49" fmla="*/ 340103 w 1020309"/>
                    <a:gd name="connsiteY49" fmla="*/ 559524 h 1017564"/>
                    <a:gd name="connsiteX50" fmla="*/ 400444 w 1020309"/>
                    <a:gd name="connsiteY50" fmla="*/ 592437 h 1017564"/>
                    <a:gd name="connsiteX51" fmla="*/ 337360 w 1020309"/>
                    <a:gd name="connsiteY51" fmla="*/ 674719 h 1017564"/>
                    <a:gd name="connsiteX52" fmla="*/ 337360 w 1020309"/>
                    <a:gd name="connsiteY52" fmla="*/ 592437 h 1017564"/>
                    <a:gd name="connsiteX53" fmla="*/ 400444 w 1020309"/>
                    <a:gd name="connsiteY53" fmla="*/ 592437 h 1017564"/>
                    <a:gd name="connsiteX54" fmla="*/ 340103 w 1020309"/>
                    <a:gd name="connsiteY54" fmla="*/ 438842 h 1017564"/>
                    <a:gd name="connsiteX55" fmla="*/ 340103 w 1020309"/>
                    <a:gd name="connsiteY55" fmla="*/ 353816 h 1017564"/>
                    <a:gd name="connsiteX56" fmla="*/ 414158 w 1020309"/>
                    <a:gd name="connsiteY56" fmla="*/ 353816 h 1017564"/>
                    <a:gd name="connsiteX57" fmla="*/ 425129 w 1020309"/>
                    <a:gd name="connsiteY57" fmla="*/ 438842 h 1017564"/>
                    <a:gd name="connsiteX58" fmla="*/ 340103 w 1020309"/>
                    <a:gd name="connsiteY58" fmla="*/ 438842 h 1017564"/>
                    <a:gd name="connsiteX59" fmla="*/ 436100 w 1020309"/>
                    <a:gd name="connsiteY59" fmla="*/ 592437 h 1017564"/>
                    <a:gd name="connsiteX60" fmla="*/ 493698 w 1020309"/>
                    <a:gd name="connsiteY60" fmla="*/ 592437 h 1017564"/>
                    <a:gd name="connsiteX61" fmla="*/ 400444 w 1020309"/>
                    <a:gd name="connsiteY61" fmla="*/ 661006 h 1017564"/>
                    <a:gd name="connsiteX62" fmla="*/ 436100 w 1020309"/>
                    <a:gd name="connsiteY62" fmla="*/ 592437 h 1017564"/>
                    <a:gd name="connsiteX63" fmla="*/ 436100 w 1020309"/>
                    <a:gd name="connsiteY63" fmla="*/ 592437 h 1017564"/>
                    <a:gd name="connsiteX64" fmla="*/ 447071 w 1020309"/>
                    <a:gd name="connsiteY64" fmla="*/ 559524 h 1017564"/>
                    <a:gd name="connsiteX65" fmla="*/ 458042 w 1020309"/>
                    <a:gd name="connsiteY65" fmla="*/ 474498 h 1017564"/>
                    <a:gd name="connsiteX66" fmla="*/ 543068 w 1020309"/>
                    <a:gd name="connsiteY66" fmla="*/ 474498 h 1017564"/>
                    <a:gd name="connsiteX67" fmla="*/ 518383 w 1020309"/>
                    <a:gd name="connsiteY67" fmla="*/ 559524 h 1017564"/>
                    <a:gd name="connsiteX68" fmla="*/ 447071 w 1020309"/>
                    <a:gd name="connsiteY68" fmla="*/ 559524 h 1017564"/>
                    <a:gd name="connsiteX69" fmla="*/ 496441 w 1020309"/>
                    <a:gd name="connsiteY69" fmla="*/ 320903 h 1017564"/>
                    <a:gd name="connsiteX70" fmla="*/ 438843 w 1020309"/>
                    <a:gd name="connsiteY70" fmla="*/ 320903 h 1017564"/>
                    <a:gd name="connsiteX71" fmla="*/ 405930 w 1020309"/>
                    <a:gd name="connsiteY71" fmla="*/ 252334 h 1017564"/>
                    <a:gd name="connsiteX72" fmla="*/ 496441 w 1020309"/>
                    <a:gd name="connsiteY72" fmla="*/ 320903 h 1017564"/>
                    <a:gd name="connsiteX73" fmla="*/ 496441 w 1020309"/>
                    <a:gd name="connsiteY73" fmla="*/ 320903 h 1017564"/>
                    <a:gd name="connsiteX74" fmla="*/ 400444 w 1020309"/>
                    <a:gd name="connsiteY74" fmla="*/ 320903 h 1017564"/>
                    <a:gd name="connsiteX75" fmla="*/ 337360 w 1020309"/>
                    <a:gd name="connsiteY75" fmla="*/ 320903 h 1017564"/>
                    <a:gd name="connsiteX76" fmla="*/ 337360 w 1020309"/>
                    <a:gd name="connsiteY76" fmla="*/ 293475 h 1017564"/>
                    <a:gd name="connsiteX77" fmla="*/ 364788 w 1020309"/>
                    <a:gd name="connsiteY77" fmla="*/ 260562 h 1017564"/>
                    <a:gd name="connsiteX78" fmla="*/ 400444 w 1020309"/>
                    <a:gd name="connsiteY78" fmla="*/ 320903 h 1017564"/>
                    <a:gd name="connsiteX79" fmla="*/ 400444 w 1020309"/>
                    <a:gd name="connsiteY79" fmla="*/ 320903 h 1017564"/>
                    <a:gd name="connsiteX80" fmla="*/ 235878 w 1020309"/>
                    <a:gd name="connsiteY80" fmla="*/ 117939 h 1017564"/>
                    <a:gd name="connsiteX81" fmla="*/ 320904 w 1020309"/>
                    <a:gd name="connsiteY81" fmla="*/ 32913 h 1017564"/>
                    <a:gd name="connsiteX82" fmla="*/ 405930 w 1020309"/>
                    <a:gd name="connsiteY82" fmla="*/ 117939 h 1017564"/>
                    <a:gd name="connsiteX83" fmla="*/ 356560 w 1020309"/>
                    <a:gd name="connsiteY83" fmla="*/ 213936 h 1017564"/>
                    <a:gd name="connsiteX84" fmla="*/ 356560 w 1020309"/>
                    <a:gd name="connsiteY84" fmla="*/ 213936 h 1017564"/>
                    <a:gd name="connsiteX85" fmla="*/ 320904 w 1020309"/>
                    <a:gd name="connsiteY85" fmla="*/ 260562 h 1017564"/>
                    <a:gd name="connsiteX86" fmla="*/ 285248 w 1020309"/>
                    <a:gd name="connsiteY86" fmla="*/ 213936 h 1017564"/>
                    <a:gd name="connsiteX87" fmla="*/ 285248 w 1020309"/>
                    <a:gd name="connsiteY87" fmla="*/ 213936 h 1017564"/>
                    <a:gd name="connsiteX88" fmla="*/ 235878 w 1020309"/>
                    <a:gd name="connsiteY88" fmla="*/ 117939 h 1017564"/>
                    <a:gd name="connsiteX89" fmla="*/ 235878 w 1020309"/>
                    <a:gd name="connsiteY89" fmla="*/ 117939 h 1017564"/>
                    <a:gd name="connsiteX90" fmla="*/ 277020 w 1020309"/>
                    <a:gd name="connsiteY90" fmla="*/ 260562 h 1017564"/>
                    <a:gd name="connsiteX91" fmla="*/ 304447 w 1020309"/>
                    <a:gd name="connsiteY91" fmla="*/ 293475 h 1017564"/>
                    <a:gd name="connsiteX92" fmla="*/ 304447 w 1020309"/>
                    <a:gd name="connsiteY92" fmla="*/ 320903 h 1017564"/>
                    <a:gd name="connsiteX93" fmla="*/ 241364 w 1020309"/>
                    <a:gd name="connsiteY93" fmla="*/ 320903 h 1017564"/>
                    <a:gd name="connsiteX94" fmla="*/ 277020 w 1020309"/>
                    <a:gd name="connsiteY94" fmla="*/ 260562 h 1017564"/>
                    <a:gd name="connsiteX95" fmla="*/ 277020 w 1020309"/>
                    <a:gd name="connsiteY95" fmla="*/ 260562 h 1017564"/>
                    <a:gd name="connsiteX96" fmla="*/ 233135 w 1020309"/>
                    <a:gd name="connsiteY96" fmla="*/ 559524 h 1017564"/>
                    <a:gd name="connsiteX97" fmla="*/ 222164 w 1020309"/>
                    <a:gd name="connsiteY97" fmla="*/ 474498 h 1017564"/>
                    <a:gd name="connsiteX98" fmla="*/ 307190 w 1020309"/>
                    <a:gd name="connsiteY98" fmla="*/ 474498 h 1017564"/>
                    <a:gd name="connsiteX99" fmla="*/ 307190 w 1020309"/>
                    <a:gd name="connsiteY99" fmla="*/ 559524 h 1017564"/>
                    <a:gd name="connsiteX100" fmla="*/ 233135 w 1020309"/>
                    <a:gd name="connsiteY100" fmla="*/ 559524 h 1017564"/>
                    <a:gd name="connsiteX101" fmla="*/ 304447 w 1020309"/>
                    <a:gd name="connsiteY101" fmla="*/ 592437 h 1017564"/>
                    <a:gd name="connsiteX102" fmla="*/ 304447 w 1020309"/>
                    <a:gd name="connsiteY102" fmla="*/ 674719 h 1017564"/>
                    <a:gd name="connsiteX103" fmla="*/ 241364 w 1020309"/>
                    <a:gd name="connsiteY103" fmla="*/ 592437 h 1017564"/>
                    <a:gd name="connsiteX104" fmla="*/ 304447 w 1020309"/>
                    <a:gd name="connsiteY104" fmla="*/ 592437 h 1017564"/>
                    <a:gd name="connsiteX105" fmla="*/ 205708 w 1020309"/>
                    <a:gd name="connsiteY105" fmla="*/ 592437 h 1017564"/>
                    <a:gd name="connsiteX106" fmla="*/ 238621 w 1020309"/>
                    <a:gd name="connsiteY106" fmla="*/ 661006 h 1017564"/>
                    <a:gd name="connsiteX107" fmla="*/ 145367 w 1020309"/>
                    <a:gd name="connsiteY107" fmla="*/ 592437 h 1017564"/>
                    <a:gd name="connsiteX108" fmla="*/ 205708 w 1020309"/>
                    <a:gd name="connsiteY108" fmla="*/ 592437 h 1017564"/>
                    <a:gd name="connsiteX109" fmla="*/ 126167 w 1020309"/>
                    <a:gd name="connsiteY109" fmla="*/ 559524 h 1017564"/>
                    <a:gd name="connsiteX110" fmla="*/ 101482 w 1020309"/>
                    <a:gd name="connsiteY110" fmla="*/ 474498 h 1017564"/>
                    <a:gd name="connsiteX111" fmla="*/ 186508 w 1020309"/>
                    <a:gd name="connsiteY111" fmla="*/ 474498 h 1017564"/>
                    <a:gd name="connsiteX112" fmla="*/ 197479 w 1020309"/>
                    <a:gd name="connsiteY112" fmla="*/ 559524 h 1017564"/>
                    <a:gd name="connsiteX113" fmla="*/ 126167 w 1020309"/>
                    <a:gd name="connsiteY113" fmla="*/ 559524 h 1017564"/>
                    <a:gd name="connsiteX114" fmla="*/ 219421 w 1020309"/>
                    <a:gd name="connsiteY114" fmla="*/ 438842 h 1017564"/>
                    <a:gd name="connsiteX115" fmla="*/ 230393 w 1020309"/>
                    <a:gd name="connsiteY115" fmla="*/ 353816 h 1017564"/>
                    <a:gd name="connsiteX116" fmla="*/ 304447 w 1020309"/>
                    <a:gd name="connsiteY116" fmla="*/ 353816 h 1017564"/>
                    <a:gd name="connsiteX117" fmla="*/ 304447 w 1020309"/>
                    <a:gd name="connsiteY117" fmla="*/ 438842 h 1017564"/>
                    <a:gd name="connsiteX118" fmla="*/ 219421 w 1020309"/>
                    <a:gd name="connsiteY118" fmla="*/ 438842 h 1017564"/>
                    <a:gd name="connsiteX119" fmla="*/ 241364 w 1020309"/>
                    <a:gd name="connsiteY119" fmla="*/ 252334 h 1017564"/>
                    <a:gd name="connsiteX120" fmla="*/ 208450 w 1020309"/>
                    <a:gd name="connsiteY120" fmla="*/ 320903 h 1017564"/>
                    <a:gd name="connsiteX121" fmla="*/ 150852 w 1020309"/>
                    <a:gd name="connsiteY121" fmla="*/ 320903 h 1017564"/>
                    <a:gd name="connsiteX122" fmla="*/ 241364 w 1020309"/>
                    <a:gd name="connsiteY122" fmla="*/ 252334 h 1017564"/>
                    <a:gd name="connsiteX123" fmla="*/ 241364 w 1020309"/>
                    <a:gd name="connsiteY123" fmla="*/ 252334 h 1017564"/>
                    <a:gd name="connsiteX124" fmla="*/ 126167 w 1020309"/>
                    <a:gd name="connsiteY124" fmla="*/ 353816 h 1017564"/>
                    <a:gd name="connsiteX125" fmla="*/ 197479 w 1020309"/>
                    <a:gd name="connsiteY125" fmla="*/ 353816 h 1017564"/>
                    <a:gd name="connsiteX126" fmla="*/ 186508 w 1020309"/>
                    <a:gd name="connsiteY126" fmla="*/ 438842 h 1017564"/>
                    <a:gd name="connsiteX127" fmla="*/ 101482 w 1020309"/>
                    <a:gd name="connsiteY127" fmla="*/ 438842 h 1017564"/>
                    <a:gd name="connsiteX128" fmla="*/ 126167 w 1020309"/>
                    <a:gd name="connsiteY128" fmla="*/ 353816 h 1017564"/>
                    <a:gd name="connsiteX129" fmla="*/ 126167 w 1020309"/>
                    <a:gd name="connsiteY129" fmla="*/ 353816 h 1017564"/>
                    <a:gd name="connsiteX130" fmla="*/ 32913 w 1020309"/>
                    <a:gd name="connsiteY130" fmla="*/ 353816 h 1017564"/>
                    <a:gd name="connsiteX131" fmla="*/ 87768 w 1020309"/>
                    <a:gd name="connsiteY131" fmla="*/ 353816 h 1017564"/>
                    <a:gd name="connsiteX132" fmla="*/ 65827 w 1020309"/>
                    <a:gd name="connsiteY132" fmla="*/ 455298 h 1017564"/>
                    <a:gd name="connsiteX133" fmla="*/ 320904 w 1020309"/>
                    <a:gd name="connsiteY133" fmla="*/ 710375 h 1017564"/>
                    <a:gd name="connsiteX134" fmla="*/ 575981 w 1020309"/>
                    <a:gd name="connsiteY134" fmla="*/ 455298 h 1017564"/>
                    <a:gd name="connsiteX135" fmla="*/ 554039 w 1020309"/>
                    <a:gd name="connsiteY135" fmla="*/ 353816 h 1017564"/>
                    <a:gd name="connsiteX136" fmla="*/ 608894 w 1020309"/>
                    <a:gd name="connsiteY136" fmla="*/ 353816 h 1017564"/>
                    <a:gd name="connsiteX137" fmla="*/ 608894 w 1020309"/>
                    <a:gd name="connsiteY137" fmla="*/ 743289 h 1017564"/>
                    <a:gd name="connsiteX138" fmla="*/ 32913 w 1020309"/>
                    <a:gd name="connsiteY138" fmla="*/ 743289 h 1017564"/>
                    <a:gd name="connsiteX139" fmla="*/ 32913 w 1020309"/>
                    <a:gd name="connsiteY139" fmla="*/ 353816 h 1017564"/>
                    <a:gd name="connsiteX140" fmla="*/ 170051 w 1020309"/>
                    <a:gd name="connsiteY140" fmla="*/ 932539 h 1017564"/>
                    <a:gd name="connsiteX141" fmla="*/ 85026 w 1020309"/>
                    <a:gd name="connsiteY141" fmla="*/ 932539 h 1017564"/>
                    <a:gd name="connsiteX142" fmla="*/ 68569 w 1020309"/>
                    <a:gd name="connsiteY142" fmla="*/ 916083 h 1017564"/>
                    <a:gd name="connsiteX143" fmla="*/ 68569 w 1020309"/>
                    <a:gd name="connsiteY143" fmla="*/ 899626 h 1017564"/>
                    <a:gd name="connsiteX144" fmla="*/ 172794 w 1020309"/>
                    <a:gd name="connsiteY144" fmla="*/ 899626 h 1017564"/>
                    <a:gd name="connsiteX145" fmla="*/ 170051 w 1020309"/>
                    <a:gd name="connsiteY145" fmla="*/ 932539 h 1017564"/>
                    <a:gd name="connsiteX146" fmla="*/ 170051 w 1020309"/>
                    <a:gd name="connsiteY146" fmla="*/ 932539 h 1017564"/>
                    <a:gd name="connsiteX147" fmla="*/ 271534 w 1020309"/>
                    <a:gd name="connsiteY147" fmla="*/ 981909 h 1017564"/>
                    <a:gd name="connsiteX148" fmla="*/ 208450 w 1020309"/>
                    <a:gd name="connsiteY148" fmla="*/ 940768 h 1017564"/>
                    <a:gd name="connsiteX149" fmla="*/ 222164 w 1020309"/>
                    <a:gd name="connsiteY149" fmla="*/ 866713 h 1017564"/>
                    <a:gd name="connsiteX150" fmla="*/ 296219 w 1020309"/>
                    <a:gd name="connsiteY150" fmla="*/ 852999 h 1017564"/>
                    <a:gd name="connsiteX151" fmla="*/ 337360 w 1020309"/>
                    <a:gd name="connsiteY151" fmla="*/ 916083 h 1017564"/>
                    <a:gd name="connsiteX152" fmla="*/ 271534 w 1020309"/>
                    <a:gd name="connsiteY152" fmla="*/ 981909 h 1017564"/>
                    <a:gd name="connsiteX153" fmla="*/ 271534 w 1020309"/>
                    <a:gd name="connsiteY153" fmla="*/ 981909 h 1017564"/>
                    <a:gd name="connsiteX154" fmla="*/ 271534 w 1020309"/>
                    <a:gd name="connsiteY154" fmla="*/ 811858 h 1017564"/>
                    <a:gd name="connsiteX155" fmla="*/ 183765 w 1020309"/>
                    <a:gd name="connsiteY155" fmla="*/ 863970 h 1017564"/>
                    <a:gd name="connsiteX156" fmla="*/ 35656 w 1020309"/>
                    <a:gd name="connsiteY156" fmla="*/ 863970 h 1017564"/>
                    <a:gd name="connsiteX157" fmla="*/ 35656 w 1020309"/>
                    <a:gd name="connsiteY157" fmla="*/ 778945 h 1017564"/>
                    <a:gd name="connsiteX158" fmla="*/ 611637 w 1020309"/>
                    <a:gd name="connsiteY158" fmla="*/ 778945 h 1017564"/>
                    <a:gd name="connsiteX159" fmla="*/ 611637 w 1020309"/>
                    <a:gd name="connsiteY159" fmla="*/ 863970 h 1017564"/>
                    <a:gd name="connsiteX160" fmla="*/ 359303 w 1020309"/>
                    <a:gd name="connsiteY160" fmla="*/ 863970 h 1017564"/>
                    <a:gd name="connsiteX161" fmla="*/ 271534 w 1020309"/>
                    <a:gd name="connsiteY161" fmla="*/ 811858 h 1017564"/>
                    <a:gd name="connsiteX162" fmla="*/ 271534 w 1020309"/>
                    <a:gd name="connsiteY162" fmla="*/ 811858 h 1017564"/>
                    <a:gd name="connsiteX163" fmla="*/ 713120 w 1020309"/>
                    <a:gd name="connsiteY163" fmla="*/ 932539 h 1017564"/>
                    <a:gd name="connsiteX164" fmla="*/ 370274 w 1020309"/>
                    <a:gd name="connsiteY164" fmla="*/ 932539 h 1017564"/>
                    <a:gd name="connsiteX165" fmla="*/ 370274 w 1020309"/>
                    <a:gd name="connsiteY165" fmla="*/ 899626 h 1017564"/>
                    <a:gd name="connsiteX166" fmla="*/ 713120 w 1020309"/>
                    <a:gd name="connsiteY166" fmla="*/ 899626 h 1017564"/>
                    <a:gd name="connsiteX167" fmla="*/ 713120 w 1020309"/>
                    <a:gd name="connsiteY167" fmla="*/ 932539 h 1017564"/>
                    <a:gd name="connsiteX168" fmla="*/ 713120 w 1020309"/>
                    <a:gd name="connsiteY168" fmla="*/ 932539 h 1017564"/>
                    <a:gd name="connsiteX169" fmla="*/ 814602 w 1020309"/>
                    <a:gd name="connsiteY169" fmla="*/ 981909 h 1017564"/>
                    <a:gd name="connsiteX170" fmla="*/ 751519 w 1020309"/>
                    <a:gd name="connsiteY170" fmla="*/ 940768 h 1017564"/>
                    <a:gd name="connsiteX171" fmla="*/ 765232 w 1020309"/>
                    <a:gd name="connsiteY171" fmla="*/ 866713 h 1017564"/>
                    <a:gd name="connsiteX172" fmla="*/ 839287 w 1020309"/>
                    <a:gd name="connsiteY172" fmla="*/ 852999 h 1017564"/>
                    <a:gd name="connsiteX173" fmla="*/ 880429 w 1020309"/>
                    <a:gd name="connsiteY173" fmla="*/ 916083 h 1017564"/>
                    <a:gd name="connsiteX174" fmla="*/ 814602 w 1020309"/>
                    <a:gd name="connsiteY174" fmla="*/ 981909 h 1017564"/>
                    <a:gd name="connsiteX175" fmla="*/ 814602 w 1020309"/>
                    <a:gd name="connsiteY175" fmla="*/ 981909 h 1017564"/>
                    <a:gd name="connsiteX176" fmla="*/ 981911 w 1020309"/>
                    <a:gd name="connsiteY176" fmla="*/ 913340 h 1017564"/>
                    <a:gd name="connsiteX177" fmla="*/ 965454 w 1020309"/>
                    <a:gd name="connsiteY177" fmla="*/ 929796 h 1017564"/>
                    <a:gd name="connsiteX178" fmla="*/ 913342 w 1020309"/>
                    <a:gd name="connsiteY178" fmla="*/ 929796 h 1017564"/>
                    <a:gd name="connsiteX179" fmla="*/ 913342 w 1020309"/>
                    <a:gd name="connsiteY179" fmla="*/ 896883 h 1017564"/>
                    <a:gd name="connsiteX180" fmla="*/ 981911 w 1020309"/>
                    <a:gd name="connsiteY180" fmla="*/ 896883 h 1017564"/>
                    <a:gd name="connsiteX181" fmla="*/ 981911 w 1020309"/>
                    <a:gd name="connsiteY181" fmla="*/ 913340 h 1017564"/>
                    <a:gd name="connsiteX182" fmla="*/ 981911 w 1020309"/>
                    <a:gd name="connsiteY182" fmla="*/ 863970 h 1017564"/>
                    <a:gd name="connsiteX183" fmla="*/ 899628 w 1020309"/>
                    <a:gd name="connsiteY183" fmla="*/ 863970 h 1017564"/>
                    <a:gd name="connsiteX184" fmla="*/ 811859 w 1020309"/>
                    <a:gd name="connsiteY184" fmla="*/ 811858 h 1017564"/>
                    <a:gd name="connsiteX185" fmla="*/ 724091 w 1020309"/>
                    <a:gd name="connsiteY185" fmla="*/ 863970 h 1017564"/>
                    <a:gd name="connsiteX186" fmla="*/ 641808 w 1020309"/>
                    <a:gd name="connsiteY186" fmla="*/ 863970 h 1017564"/>
                    <a:gd name="connsiteX187" fmla="*/ 641808 w 1020309"/>
                    <a:gd name="connsiteY187" fmla="*/ 559524 h 1017564"/>
                    <a:gd name="connsiteX188" fmla="*/ 674721 w 1020309"/>
                    <a:gd name="connsiteY188" fmla="*/ 559524 h 1017564"/>
                    <a:gd name="connsiteX189" fmla="*/ 674721 w 1020309"/>
                    <a:gd name="connsiteY189" fmla="*/ 661006 h 1017564"/>
                    <a:gd name="connsiteX190" fmla="*/ 726833 w 1020309"/>
                    <a:gd name="connsiteY190" fmla="*/ 713118 h 1017564"/>
                    <a:gd name="connsiteX191" fmla="*/ 896885 w 1020309"/>
                    <a:gd name="connsiteY191" fmla="*/ 713118 h 1017564"/>
                    <a:gd name="connsiteX192" fmla="*/ 981911 w 1020309"/>
                    <a:gd name="connsiteY192" fmla="*/ 798144 h 1017564"/>
                    <a:gd name="connsiteX193" fmla="*/ 981911 w 1020309"/>
                    <a:gd name="connsiteY193" fmla="*/ 863970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020309" h="1017564">
                      <a:moveTo>
                        <a:pt x="896885" y="677462"/>
                      </a:moveTo>
                      <a:lnTo>
                        <a:pt x="874943" y="677462"/>
                      </a:lnTo>
                      <a:lnTo>
                        <a:pt x="839287" y="595179"/>
                      </a:lnTo>
                      <a:cubicBezTo>
                        <a:pt x="820088" y="551295"/>
                        <a:pt x="778946" y="523868"/>
                        <a:pt x="729576" y="523868"/>
                      </a:cubicBezTo>
                      <a:lnTo>
                        <a:pt x="641808" y="523868"/>
                      </a:lnTo>
                      <a:lnTo>
                        <a:pt x="641808" y="337360"/>
                      </a:lnTo>
                      <a:cubicBezTo>
                        <a:pt x="641808" y="329131"/>
                        <a:pt x="633579" y="320903"/>
                        <a:pt x="625351" y="320903"/>
                      </a:cubicBezTo>
                      <a:lnTo>
                        <a:pt x="534840" y="320903"/>
                      </a:lnTo>
                      <a:cubicBezTo>
                        <a:pt x="501927" y="271534"/>
                        <a:pt x="455300" y="233135"/>
                        <a:pt x="397701" y="213936"/>
                      </a:cubicBezTo>
                      <a:cubicBezTo>
                        <a:pt x="419644" y="181022"/>
                        <a:pt x="438843" y="145366"/>
                        <a:pt x="438843" y="117939"/>
                      </a:cubicBezTo>
                      <a:cubicBezTo>
                        <a:pt x="438843" y="52113"/>
                        <a:pt x="386730" y="0"/>
                        <a:pt x="320904" y="0"/>
                      </a:cubicBezTo>
                      <a:cubicBezTo>
                        <a:pt x="255077" y="0"/>
                        <a:pt x="202965" y="52113"/>
                        <a:pt x="202965" y="117939"/>
                      </a:cubicBezTo>
                      <a:cubicBezTo>
                        <a:pt x="202965" y="145366"/>
                        <a:pt x="222164" y="181022"/>
                        <a:pt x="244107" y="213936"/>
                      </a:cubicBezTo>
                      <a:cubicBezTo>
                        <a:pt x="186508" y="233135"/>
                        <a:pt x="139881" y="268791"/>
                        <a:pt x="106968" y="320903"/>
                      </a:cubicBezTo>
                      <a:lnTo>
                        <a:pt x="16457" y="320903"/>
                      </a:lnTo>
                      <a:cubicBezTo>
                        <a:pt x="8228" y="320903"/>
                        <a:pt x="0" y="329131"/>
                        <a:pt x="0" y="337360"/>
                      </a:cubicBezTo>
                      <a:lnTo>
                        <a:pt x="0" y="880427"/>
                      </a:lnTo>
                      <a:cubicBezTo>
                        <a:pt x="0" y="888655"/>
                        <a:pt x="8228" y="896883"/>
                        <a:pt x="16457" y="896883"/>
                      </a:cubicBezTo>
                      <a:lnTo>
                        <a:pt x="32913" y="896883"/>
                      </a:lnTo>
                      <a:lnTo>
                        <a:pt x="32913" y="913340"/>
                      </a:lnTo>
                      <a:cubicBezTo>
                        <a:pt x="32913" y="940768"/>
                        <a:pt x="54855" y="965452"/>
                        <a:pt x="85026" y="965452"/>
                      </a:cubicBezTo>
                      <a:lnTo>
                        <a:pt x="183765" y="965452"/>
                      </a:lnTo>
                      <a:cubicBezTo>
                        <a:pt x="202965" y="995623"/>
                        <a:pt x="235878" y="1017565"/>
                        <a:pt x="271534" y="1017565"/>
                      </a:cubicBezTo>
                      <a:cubicBezTo>
                        <a:pt x="307190" y="1017565"/>
                        <a:pt x="340103" y="998366"/>
                        <a:pt x="359303" y="965452"/>
                      </a:cubicBezTo>
                      <a:lnTo>
                        <a:pt x="726833" y="965452"/>
                      </a:lnTo>
                      <a:cubicBezTo>
                        <a:pt x="746033" y="995623"/>
                        <a:pt x="778946" y="1017565"/>
                        <a:pt x="814602" y="1017565"/>
                      </a:cubicBezTo>
                      <a:cubicBezTo>
                        <a:pt x="850258" y="1017565"/>
                        <a:pt x="883171" y="998366"/>
                        <a:pt x="902371" y="965452"/>
                      </a:cubicBezTo>
                      <a:lnTo>
                        <a:pt x="968197" y="965452"/>
                      </a:lnTo>
                      <a:cubicBezTo>
                        <a:pt x="995625" y="965452"/>
                        <a:pt x="1020309" y="943510"/>
                        <a:pt x="1020309" y="913340"/>
                      </a:cubicBezTo>
                      <a:lnTo>
                        <a:pt x="1020309" y="795401"/>
                      </a:lnTo>
                      <a:cubicBezTo>
                        <a:pt x="1017567" y="729575"/>
                        <a:pt x="962712" y="677462"/>
                        <a:pt x="896885" y="677462"/>
                      </a:cubicBezTo>
                      <a:lnTo>
                        <a:pt x="896885" y="677462"/>
                      </a:lnTo>
                      <a:close/>
                      <a:moveTo>
                        <a:pt x="710377" y="559524"/>
                      </a:moveTo>
                      <a:lnTo>
                        <a:pt x="729576" y="559524"/>
                      </a:lnTo>
                      <a:cubicBezTo>
                        <a:pt x="762489" y="559524"/>
                        <a:pt x="792660" y="578723"/>
                        <a:pt x="806374" y="608893"/>
                      </a:cubicBezTo>
                      <a:lnTo>
                        <a:pt x="836544" y="677462"/>
                      </a:lnTo>
                      <a:lnTo>
                        <a:pt x="726833" y="677462"/>
                      </a:lnTo>
                      <a:cubicBezTo>
                        <a:pt x="718605" y="677462"/>
                        <a:pt x="710377" y="669234"/>
                        <a:pt x="710377" y="661006"/>
                      </a:cubicBezTo>
                      <a:lnTo>
                        <a:pt x="710377" y="559524"/>
                      </a:lnTo>
                      <a:close/>
                      <a:moveTo>
                        <a:pt x="540325" y="438842"/>
                      </a:moveTo>
                      <a:lnTo>
                        <a:pt x="455300" y="438842"/>
                      </a:lnTo>
                      <a:cubicBezTo>
                        <a:pt x="455300" y="411414"/>
                        <a:pt x="449814" y="381244"/>
                        <a:pt x="444328" y="353816"/>
                      </a:cubicBezTo>
                      <a:lnTo>
                        <a:pt x="515640" y="353816"/>
                      </a:lnTo>
                      <a:cubicBezTo>
                        <a:pt x="532097" y="381244"/>
                        <a:pt x="540325" y="408672"/>
                        <a:pt x="540325" y="438842"/>
                      </a:cubicBezTo>
                      <a:lnTo>
                        <a:pt x="540325" y="438842"/>
                      </a:lnTo>
                      <a:close/>
                      <a:moveTo>
                        <a:pt x="340103" y="559524"/>
                      </a:moveTo>
                      <a:lnTo>
                        <a:pt x="340103" y="474498"/>
                      </a:lnTo>
                      <a:lnTo>
                        <a:pt x="425129" y="474498"/>
                      </a:lnTo>
                      <a:cubicBezTo>
                        <a:pt x="425129" y="501926"/>
                        <a:pt x="419644" y="532096"/>
                        <a:pt x="414158" y="559524"/>
                      </a:cubicBezTo>
                      <a:lnTo>
                        <a:pt x="340103" y="559524"/>
                      </a:lnTo>
                      <a:close/>
                      <a:moveTo>
                        <a:pt x="400444" y="592437"/>
                      </a:moveTo>
                      <a:cubicBezTo>
                        <a:pt x="383987" y="636321"/>
                        <a:pt x="362045" y="663748"/>
                        <a:pt x="337360" y="674719"/>
                      </a:cubicBezTo>
                      <a:lnTo>
                        <a:pt x="337360" y="592437"/>
                      </a:lnTo>
                      <a:lnTo>
                        <a:pt x="400444" y="592437"/>
                      </a:lnTo>
                      <a:close/>
                      <a:moveTo>
                        <a:pt x="340103" y="438842"/>
                      </a:moveTo>
                      <a:lnTo>
                        <a:pt x="340103" y="353816"/>
                      </a:lnTo>
                      <a:lnTo>
                        <a:pt x="414158" y="353816"/>
                      </a:lnTo>
                      <a:cubicBezTo>
                        <a:pt x="419644" y="381244"/>
                        <a:pt x="425129" y="408672"/>
                        <a:pt x="425129" y="438842"/>
                      </a:cubicBezTo>
                      <a:lnTo>
                        <a:pt x="340103" y="438842"/>
                      </a:lnTo>
                      <a:close/>
                      <a:moveTo>
                        <a:pt x="436100" y="592437"/>
                      </a:moveTo>
                      <a:lnTo>
                        <a:pt x="493698" y="592437"/>
                      </a:lnTo>
                      <a:cubicBezTo>
                        <a:pt x="469013" y="622607"/>
                        <a:pt x="438843" y="647292"/>
                        <a:pt x="400444" y="661006"/>
                      </a:cubicBezTo>
                      <a:cubicBezTo>
                        <a:pt x="416901" y="639064"/>
                        <a:pt x="427872" y="617122"/>
                        <a:pt x="436100" y="592437"/>
                      </a:cubicBezTo>
                      <a:lnTo>
                        <a:pt x="436100" y="592437"/>
                      </a:lnTo>
                      <a:close/>
                      <a:moveTo>
                        <a:pt x="447071" y="559524"/>
                      </a:moveTo>
                      <a:cubicBezTo>
                        <a:pt x="452557" y="532096"/>
                        <a:pt x="458042" y="501926"/>
                        <a:pt x="458042" y="474498"/>
                      </a:cubicBezTo>
                      <a:lnTo>
                        <a:pt x="543068" y="474498"/>
                      </a:lnTo>
                      <a:cubicBezTo>
                        <a:pt x="540325" y="504668"/>
                        <a:pt x="532097" y="532096"/>
                        <a:pt x="518383" y="559524"/>
                      </a:cubicBezTo>
                      <a:lnTo>
                        <a:pt x="447071" y="559524"/>
                      </a:lnTo>
                      <a:close/>
                      <a:moveTo>
                        <a:pt x="496441" y="320903"/>
                      </a:moveTo>
                      <a:lnTo>
                        <a:pt x="438843" y="320903"/>
                      </a:lnTo>
                      <a:cubicBezTo>
                        <a:pt x="430614" y="296218"/>
                        <a:pt x="419644" y="274276"/>
                        <a:pt x="405930" y="252334"/>
                      </a:cubicBezTo>
                      <a:cubicBezTo>
                        <a:pt x="438843" y="266048"/>
                        <a:pt x="471756" y="290733"/>
                        <a:pt x="496441" y="320903"/>
                      </a:cubicBezTo>
                      <a:lnTo>
                        <a:pt x="496441" y="320903"/>
                      </a:lnTo>
                      <a:close/>
                      <a:moveTo>
                        <a:pt x="400444" y="320903"/>
                      </a:moveTo>
                      <a:lnTo>
                        <a:pt x="337360" y="320903"/>
                      </a:lnTo>
                      <a:lnTo>
                        <a:pt x="337360" y="293475"/>
                      </a:lnTo>
                      <a:cubicBezTo>
                        <a:pt x="342846" y="287990"/>
                        <a:pt x="353817" y="274276"/>
                        <a:pt x="364788" y="260562"/>
                      </a:cubicBezTo>
                      <a:cubicBezTo>
                        <a:pt x="381245" y="277019"/>
                        <a:pt x="394959" y="298961"/>
                        <a:pt x="400444" y="320903"/>
                      </a:cubicBezTo>
                      <a:lnTo>
                        <a:pt x="400444" y="320903"/>
                      </a:lnTo>
                      <a:close/>
                      <a:moveTo>
                        <a:pt x="235878" y="117939"/>
                      </a:moveTo>
                      <a:cubicBezTo>
                        <a:pt x="235878" y="71312"/>
                        <a:pt x="274277" y="32913"/>
                        <a:pt x="320904" y="32913"/>
                      </a:cubicBezTo>
                      <a:cubicBezTo>
                        <a:pt x="367531" y="32913"/>
                        <a:pt x="405930" y="71312"/>
                        <a:pt x="405930" y="117939"/>
                      </a:cubicBezTo>
                      <a:cubicBezTo>
                        <a:pt x="405930" y="139881"/>
                        <a:pt x="383987" y="178280"/>
                        <a:pt x="356560" y="213936"/>
                      </a:cubicBezTo>
                      <a:cubicBezTo>
                        <a:pt x="356560" y="213936"/>
                        <a:pt x="356560" y="213936"/>
                        <a:pt x="356560" y="213936"/>
                      </a:cubicBezTo>
                      <a:cubicBezTo>
                        <a:pt x="345589" y="230392"/>
                        <a:pt x="331875" y="246849"/>
                        <a:pt x="320904" y="260562"/>
                      </a:cubicBezTo>
                      <a:cubicBezTo>
                        <a:pt x="309933" y="246849"/>
                        <a:pt x="296219" y="230392"/>
                        <a:pt x="285248" y="213936"/>
                      </a:cubicBezTo>
                      <a:cubicBezTo>
                        <a:pt x="285248" y="213936"/>
                        <a:pt x="285248" y="213936"/>
                        <a:pt x="285248" y="213936"/>
                      </a:cubicBezTo>
                      <a:cubicBezTo>
                        <a:pt x="260563" y="178280"/>
                        <a:pt x="235878" y="139881"/>
                        <a:pt x="235878" y="117939"/>
                      </a:cubicBezTo>
                      <a:lnTo>
                        <a:pt x="235878" y="117939"/>
                      </a:lnTo>
                      <a:close/>
                      <a:moveTo>
                        <a:pt x="277020" y="260562"/>
                      </a:moveTo>
                      <a:cubicBezTo>
                        <a:pt x="287991" y="274276"/>
                        <a:pt x="298962" y="287990"/>
                        <a:pt x="304447" y="293475"/>
                      </a:cubicBezTo>
                      <a:lnTo>
                        <a:pt x="304447" y="320903"/>
                      </a:lnTo>
                      <a:lnTo>
                        <a:pt x="241364" y="320903"/>
                      </a:lnTo>
                      <a:cubicBezTo>
                        <a:pt x="249592" y="298961"/>
                        <a:pt x="260563" y="277019"/>
                        <a:pt x="277020" y="260562"/>
                      </a:cubicBezTo>
                      <a:lnTo>
                        <a:pt x="277020" y="260562"/>
                      </a:lnTo>
                      <a:close/>
                      <a:moveTo>
                        <a:pt x="233135" y="559524"/>
                      </a:moveTo>
                      <a:cubicBezTo>
                        <a:pt x="227650" y="532096"/>
                        <a:pt x="222164" y="504668"/>
                        <a:pt x="222164" y="474498"/>
                      </a:cubicBezTo>
                      <a:lnTo>
                        <a:pt x="307190" y="474498"/>
                      </a:lnTo>
                      <a:lnTo>
                        <a:pt x="307190" y="559524"/>
                      </a:lnTo>
                      <a:lnTo>
                        <a:pt x="233135" y="559524"/>
                      </a:lnTo>
                      <a:close/>
                      <a:moveTo>
                        <a:pt x="304447" y="592437"/>
                      </a:moveTo>
                      <a:lnTo>
                        <a:pt x="304447" y="674719"/>
                      </a:lnTo>
                      <a:cubicBezTo>
                        <a:pt x="279762" y="666491"/>
                        <a:pt x="257820" y="636321"/>
                        <a:pt x="241364" y="592437"/>
                      </a:cubicBezTo>
                      <a:lnTo>
                        <a:pt x="304447" y="592437"/>
                      </a:lnTo>
                      <a:close/>
                      <a:moveTo>
                        <a:pt x="205708" y="592437"/>
                      </a:moveTo>
                      <a:cubicBezTo>
                        <a:pt x="213936" y="617122"/>
                        <a:pt x="224907" y="639064"/>
                        <a:pt x="238621" y="661006"/>
                      </a:cubicBezTo>
                      <a:cubicBezTo>
                        <a:pt x="202965" y="647292"/>
                        <a:pt x="170051" y="622607"/>
                        <a:pt x="145367" y="592437"/>
                      </a:cubicBezTo>
                      <a:lnTo>
                        <a:pt x="205708" y="592437"/>
                      </a:lnTo>
                      <a:close/>
                      <a:moveTo>
                        <a:pt x="126167" y="559524"/>
                      </a:moveTo>
                      <a:cubicBezTo>
                        <a:pt x="112454" y="532096"/>
                        <a:pt x="104225" y="504668"/>
                        <a:pt x="101482" y="474498"/>
                      </a:cubicBezTo>
                      <a:lnTo>
                        <a:pt x="186508" y="474498"/>
                      </a:lnTo>
                      <a:cubicBezTo>
                        <a:pt x="186508" y="501926"/>
                        <a:pt x="191994" y="532096"/>
                        <a:pt x="197479" y="559524"/>
                      </a:cubicBezTo>
                      <a:lnTo>
                        <a:pt x="126167" y="559524"/>
                      </a:lnTo>
                      <a:close/>
                      <a:moveTo>
                        <a:pt x="219421" y="438842"/>
                      </a:moveTo>
                      <a:cubicBezTo>
                        <a:pt x="219421" y="411414"/>
                        <a:pt x="224907" y="381244"/>
                        <a:pt x="230393" y="353816"/>
                      </a:cubicBezTo>
                      <a:lnTo>
                        <a:pt x="304447" y="353816"/>
                      </a:lnTo>
                      <a:lnTo>
                        <a:pt x="304447" y="438842"/>
                      </a:lnTo>
                      <a:lnTo>
                        <a:pt x="219421" y="438842"/>
                      </a:lnTo>
                      <a:close/>
                      <a:moveTo>
                        <a:pt x="241364" y="252334"/>
                      </a:moveTo>
                      <a:cubicBezTo>
                        <a:pt x="227650" y="274276"/>
                        <a:pt x="213936" y="296218"/>
                        <a:pt x="208450" y="320903"/>
                      </a:cubicBezTo>
                      <a:lnTo>
                        <a:pt x="150852" y="320903"/>
                      </a:lnTo>
                      <a:cubicBezTo>
                        <a:pt x="172794" y="290733"/>
                        <a:pt x="202965" y="266048"/>
                        <a:pt x="241364" y="252334"/>
                      </a:cubicBezTo>
                      <a:lnTo>
                        <a:pt x="241364" y="252334"/>
                      </a:lnTo>
                      <a:close/>
                      <a:moveTo>
                        <a:pt x="126167" y="353816"/>
                      </a:moveTo>
                      <a:lnTo>
                        <a:pt x="197479" y="353816"/>
                      </a:lnTo>
                      <a:cubicBezTo>
                        <a:pt x="191994" y="381244"/>
                        <a:pt x="186508" y="411414"/>
                        <a:pt x="186508" y="438842"/>
                      </a:cubicBezTo>
                      <a:lnTo>
                        <a:pt x="101482" y="438842"/>
                      </a:lnTo>
                      <a:cubicBezTo>
                        <a:pt x="104225" y="408672"/>
                        <a:pt x="112454" y="381244"/>
                        <a:pt x="126167" y="353816"/>
                      </a:cubicBezTo>
                      <a:lnTo>
                        <a:pt x="126167" y="353816"/>
                      </a:lnTo>
                      <a:close/>
                      <a:moveTo>
                        <a:pt x="32913" y="353816"/>
                      </a:moveTo>
                      <a:lnTo>
                        <a:pt x="87768" y="353816"/>
                      </a:lnTo>
                      <a:cubicBezTo>
                        <a:pt x="74055" y="386729"/>
                        <a:pt x="65827" y="419643"/>
                        <a:pt x="65827" y="455298"/>
                      </a:cubicBezTo>
                      <a:cubicBezTo>
                        <a:pt x="65827" y="595179"/>
                        <a:pt x="181023" y="710375"/>
                        <a:pt x="320904" y="710375"/>
                      </a:cubicBezTo>
                      <a:cubicBezTo>
                        <a:pt x="460785" y="710375"/>
                        <a:pt x="575981" y="595179"/>
                        <a:pt x="575981" y="455298"/>
                      </a:cubicBezTo>
                      <a:cubicBezTo>
                        <a:pt x="575981" y="419643"/>
                        <a:pt x="567753" y="386729"/>
                        <a:pt x="554039" y="353816"/>
                      </a:cubicBezTo>
                      <a:lnTo>
                        <a:pt x="608894" y="353816"/>
                      </a:lnTo>
                      <a:lnTo>
                        <a:pt x="608894" y="743289"/>
                      </a:lnTo>
                      <a:lnTo>
                        <a:pt x="32913" y="743289"/>
                      </a:lnTo>
                      <a:lnTo>
                        <a:pt x="32913" y="353816"/>
                      </a:lnTo>
                      <a:close/>
                      <a:moveTo>
                        <a:pt x="170051" y="932539"/>
                      </a:moveTo>
                      <a:lnTo>
                        <a:pt x="85026" y="932539"/>
                      </a:lnTo>
                      <a:cubicBezTo>
                        <a:pt x="76798" y="932539"/>
                        <a:pt x="68569" y="924311"/>
                        <a:pt x="68569" y="916083"/>
                      </a:cubicBezTo>
                      <a:lnTo>
                        <a:pt x="68569" y="899626"/>
                      </a:lnTo>
                      <a:lnTo>
                        <a:pt x="172794" y="899626"/>
                      </a:lnTo>
                      <a:cubicBezTo>
                        <a:pt x="170051" y="907854"/>
                        <a:pt x="170051" y="918825"/>
                        <a:pt x="170051" y="932539"/>
                      </a:cubicBezTo>
                      <a:lnTo>
                        <a:pt x="170051" y="932539"/>
                      </a:lnTo>
                      <a:close/>
                      <a:moveTo>
                        <a:pt x="271534" y="981909"/>
                      </a:moveTo>
                      <a:cubicBezTo>
                        <a:pt x="244107" y="981909"/>
                        <a:pt x="219421" y="965452"/>
                        <a:pt x="208450" y="940768"/>
                      </a:cubicBezTo>
                      <a:cubicBezTo>
                        <a:pt x="197479" y="916083"/>
                        <a:pt x="202965" y="885912"/>
                        <a:pt x="222164" y="866713"/>
                      </a:cubicBezTo>
                      <a:cubicBezTo>
                        <a:pt x="241364" y="847514"/>
                        <a:pt x="271534" y="842028"/>
                        <a:pt x="296219" y="852999"/>
                      </a:cubicBezTo>
                      <a:cubicBezTo>
                        <a:pt x="320904" y="863970"/>
                        <a:pt x="337360" y="888655"/>
                        <a:pt x="337360" y="916083"/>
                      </a:cubicBezTo>
                      <a:cubicBezTo>
                        <a:pt x="340103" y="951738"/>
                        <a:pt x="307190" y="981909"/>
                        <a:pt x="271534" y="981909"/>
                      </a:cubicBezTo>
                      <a:lnTo>
                        <a:pt x="271534" y="981909"/>
                      </a:lnTo>
                      <a:close/>
                      <a:moveTo>
                        <a:pt x="271534" y="811858"/>
                      </a:moveTo>
                      <a:cubicBezTo>
                        <a:pt x="235878" y="811858"/>
                        <a:pt x="202965" y="831057"/>
                        <a:pt x="183765" y="863970"/>
                      </a:cubicBezTo>
                      <a:lnTo>
                        <a:pt x="35656" y="863970"/>
                      </a:lnTo>
                      <a:lnTo>
                        <a:pt x="35656" y="778945"/>
                      </a:lnTo>
                      <a:lnTo>
                        <a:pt x="611637" y="778945"/>
                      </a:lnTo>
                      <a:lnTo>
                        <a:pt x="611637" y="863970"/>
                      </a:lnTo>
                      <a:lnTo>
                        <a:pt x="359303" y="863970"/>
                      </a:lnTo>
                      <a:cubicBezTo>
                        <a:pt x="340103" y="831057"/>
                        <a:pt x="307190" y="811858"/>
                        <a:pt x="271534" y="811858"/>
                      </a:cubicBezTo>
                      <a:lnTo>
                        <a:pt x="271534" y="811858"/>
                      </a:lnTo>
                      <a:close/>
                      <a:moveTo>
                        <a:pt x="713120" y="932539"/>
                      </a:moveTo>
                      <a:lnTo>
                        <a:pt x="370274" y="932539"/>
                      </a:lnTo>
                      <a:cubicBezTo>
                        <a:pt x="373017" y="921568"/>
                        <a:pt x="373017" y="910597"/>
                        <a:pt x="370274" y="899626"/>
                      </a:cubicBezTo>
                      <a:lnTo>
                        <a:pt x="713120" y="899626"/>
                      </a:lnTo>
                      <a:cubicBezTo>
                        <a:pt x="710377" y="907854"/>
                        <a:pt x="710377" y="918825"/>
                        <a:pt x="713120" y="932539"/>
                      </a:cubicBezTo>
                      <a:lnTo>
                        <a:pt x="713120" y="932539"/>
                      </a:lnTo>
                      <a:close/>
                      <a:moveTo>
                        <a:pt x="814602" y="981909"/>
                      </a:moveTo>
                      <a:cubicBezTo>
                        <a:pt x="787174" y="981909"/>
                        <a:pt x="762489" y="965452"/>
                        <a:pt x="751519" y="940768"/>
                      </a:cubicBezTo>
                      <a:cubicBezTo>
                        <a:pt x="740547" y="916083"/>
                        <a:pt x="746033" y="885912"/>
                        <a:pt x="765232" y="866713"/>
                      </a:cubicBezTo>
                      <a:cubicBezTo>
                        <a:pt x="784432" y="847514"/>
                        <a:pt x="814602" y="842028"/>
                        <a:pt x="839287" y="852999"/>
                      </a:cubicBezTo>
                      <a:cubicBezTo>
                        <a:pt x="863972" y="863970"/>
                        <a:pt x="880429" y="888655"/>
                        <a:pt x="880429" y="916083"/>
                      </a:cubicBezTo>
                      <a:cubicBezTo>
                        <a:pt x="880429" y="951738"/>
                        <a:pt x="850258" y="981909"/>
                        <a:pt x="814602" y="981909"/>
                      </a:cubicBezTo>
                      <a:lnTo>
                        <a:pt x="814602" y="981909"/>
                      </a:lnTo>
                      <a:close/>
                      <a:moveTo>
                        <a:pt x="981911" y="913340"/>
                      </a:moveTo>
                      <a:cubicBezTo>
                        <a:pt x="981911" y="921568"/>
                        <a:pt x="973682" y="929796"/>
                        <a:pt x="965454" y="929796"/>
                      </a:cubicBezTo>
                      <a:lnTo>
                        <a:pt x="913342" y="929796"/>
                      </a:lnTo>
                      <a:cubicBezTo>
                        <a:pt x="916085" y="918825"/>
                        <a:pt x="916085" y="907854"/>
                        <a:pt x="913342" y="896883"/>
                      </a:cubicBezTo>
                      <a:lnTo>
                        <a:pt x="981911" y="896883"/>
                      </a:lnTo>
                      <a:lnTo>
                        <a:pt x="981911" y="913340"/>
                      </a:lnTo>
                      <a:close/>
                      <a:moveTo>
                        <a:pt x="981911" y="863970"/>
                      </a:moveTo>
                      <a:lnTo>
                        <a:pt x="899628" y="863970"/>
                      </a:lnTo>
                      <a:cubicBezTo>
                        <a:pt x="880429" y="833800"/>
                        <a:pt x="847515" y="811858"/>
                        <a:pt x="811859" y="811858"/>
                      </a:cubicBezTo>
                      <a:cubicBezTo>
                        <a:pt x="776203" y="811858"/>
                        <a:pt x="743290" y="831057"/>
                        <a:pt x="724091" y="863970"/>
                      </a:cubicBezTo>
                      <a:lnTo>
                        <a:pt x="641808" y="863970"/>
                      </a:lnTo>
                      <a:lnTo>
                        <a:pt x="641808" y="559524"/>
                      </a:lnTo>
                      <a:lnTo>
                        <a:pt x="674721" y="559524"/>
                      </a:lnTo>
                      <a:lnTo>
                        <a:pt x="674721" y="661006"/>
                      </a:lnTo>
                      <a:cubicBezTo>
                        <a:pt x="674721" y="688433"/>
                        <a:pt x="696663" y="713118"/>
                        <a:pt x="726833" y="713118"/>
                      </a:cubicBezTo>
                      <a:lnTo>
                        <a:pt x="896885" y="713118"/>
                      </a:lnTo>
                      <a:cubicBezTo>
                        <a:pt x="943512" y="713118"/>
                        <a:pt x="981911" y="751517"/>
                        <a:pt x="981911" y="798144"/>
                      </a:cubicBezTo>
                      <a:lnTo>
                        <a:pt x="981911" y="86397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B0339C-48B6-C6CA-047F-5601A86D014E}"/>
                    </a:ext>
                  </a:extLst>
                </p:cNvPr>
                <p:cNvSpPr/>
                <p:nvPr/>
              </p:nvSpPr>
              <p:spPr>
                <a:xfrm>
                  <a:off x="3201928" y="1098891"/>
                  <a:ext cx="66358" cy="32913"/>
                </a:xfrm>
                <a:custGeom>
                  <a:avLst/>
                  <a:gdLst>
                    <a:gd name="connsiteX0" fmla="*/ 16988 w 66358"/>
                    <a:gd name="connsiteY0" fmla="*/ 32913 h 32913"/>
                    <a:gd name="connsiteX1" fmla="*/ 49901 w 66358"/>
                    <a:gd name="connsiteY1" fmla="*/ 32913 h 32913"/>
                    <a:gd name="connsiteX2" fmla="*/ 66358 w 66358"/>
                    <a:gd name="connsiteY2" fmla="*/ 16457 h 32913"/>
                    <a:gd name="connsiteX3" fmla="*/ 49901 w 66358"/>
                    <a:gd name="connsiteY3" fmla="*/ 0 h 32913"/>
                    <a:gd name="connsiteX4" fmla="*/ 16988 w 66358"/>
                    <a:gd name="connsiteY4" fmla="*/ 0 h 32913"/>
                    <a:gd name="connsiteX5" fmla="*/ 532 w 66358"/>
                    <a:gd name="connsiteY5" fmla="*/ 16457 h 32913"/>
                    <a:gd name="connsiteX6" fmla="*/ 16988 w 66358"/>
                    <a:gd name="connsiteY6" fmla="*/ 32913 h 32913"/>
                    <a:gd name="connsiteX7" fmla="*/ 16988 w 66358"/>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8" h="32913">
                      <a:moveTo>
                        <a:pt x="16988" y="32913"/>
                      </a:moveTo>
                      <a:lnTo>
                        <a:pt x="49901" y="32913"/>
                      </a:lnTo>
                      <a:cubicBezTo>
                        <a:pt x="58130" y="32913"/>
                        <a:pt x="66358" y="24685"/>
                        <a:pt x="66358" y="16457"/>
                      </a:cubicBezTo>
                      <a:cubicBezTo>
                        <a:pt x="66358" y="8228"/>
                        <a:pt x="58130" y="0"/>
                        <a:pt x="49901" y="0"/>
                      </a:cubicBezTo>
                      <a:lnTo>
                        <a:pt x="16988" y="0"/>
                      </a:lnTo>
                      <a:cubicBezTo>
                        <a:pt x="8760" y="0"/>
                        <a:pt x="532" y="8228"/>
                        <a:pt x="532" y="16457"/>
                      </a:cubicBezTo>
                      <a:cubicBezTo>
                        <a:pt x="-2211" y="24685"/>
                        <a:pt x="6017" y="32913"/>
                        <a:pt x="16988" y="32913"/>
                      </a:cubicBezTo>
                      <a:lnTo>
                        <a:pt x="16988" y="32913"/>
                      </a:lnTo>
                      <a:close/>
                    </a:path>
                  </a:pathLst>
                </a:custGeom>
                <a:grpFill/>
                <a:ln w="27426"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ED4CB98D-65CE-AA40-9F58-B3EC258972E7}"/>
                  </a:ext>
                </a:extLst>
              </p:cNvPr>
              <p:cNvSpPr/>
              <p:nvPr/>
            </p:nvSpPr>
            <p:spPr>
              <a:xfrm>
                <a:off x="2760874" y="436762"/>
                <a:ext cx="99862" cy="99862"/>
              </a:xfrm>
              <a:custGeom>
                <a:avLst/>
                <a:gdLst>
                  <a:gd name="connsiteX0" fmla="*/ 49369 w 99862"/>
                  <a:gd name="connsiteY0" fmla="*/ 99863 h 99862"/>
                  <a:gd name="connsiteX1" fmla="*/ 95997 w 99862"/>
                  <a:gd name="connsiteY1" fmla="*/ 69692 h 99862"/>
                  <a:gd name="connsiteX2" fmla="*/ 85026 w 99862"/>
                  <a:gd name="connsiteY2" fmla="*/ 14837 h 99862"/>
                  <a:gd name="connsiteX3" fmla="*/ 30170 w 99862"/>
                  <a:gd name="connsiteY3" fmla="*/ 3866 h 99862"/>
                  <a:gd name="connsiteX4" fmla="*/ 0 w 99862"/>
                  <a:gd name="connsiteY4" fmla="*/ 50493 h 99862"/>
                  <a:gd name="connsiteX5" fmla="*/ 49369 w 99862"/>
                  <a:gd name="connsiteY5" fmla="*/ 99863 h 99862"/>
                  <a:gd name="connsiteX6" fmla="*/ 49369 w 99862"/>
                  <a:gd name="connsiteY6" fmla="*/ 99863 h 99862"/>
                  <a:gd name="connsiteX7" fmla="*/ 49369 w 99862"/>
                  <a:gd name="connsiteY7" fmla="*/ 34036 h 99862"/>
                  <a:gd name="connsiteX8" fmla="*/ 65826 w 99862"/>
                  <a:gd name="connsiteY8" fmla="*/ 45007 h 99862"/>
                  <a:gd name="connsiteX9" fmla="*/ 63083 w 99862"/>
                  <a:gd name="connsiteY9" fmla="*/ 64207 h 99862"/>
                  <a:gd name="connsiteX10" fmla="*/ 43884 w 99862"/>
                  <a:gd name="connsiteY10" fmla="*/ 66950 h 99862"/>
                  <a:gd name="connsiteX11" fmla="*/ 32913 w 99862"/>
                  <a:gd name="connsiteY11" fmla="*/ 50493 h 99862"/>
                  <a:gd name="connsiteX12" fmla="*/ 49369 w 99862"/>
                  <a:gd name="connsiteY12" fmla="*/ 34036 h 99862"/>
                  <a:gd name="connsiteX13" fmla="*/ 49369 w 99862"/>
                  <a:gd name="connsiteY13" fmla="*/ 34036 h 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62" h="99862">
                    <a:moveTo>
                      <a:pt x="49369" y="99863"/>
                    </a:moveTo>
                    <a:cubicBezTo>
                      <a:pt x="68569" y="99863"/>
                      <a:pt x="87768" y="86149"/>
                      <a:pt x="95997" y="69692"/>
                    </a:cubicBezTo>
                    <a:cubicBezTo>
                      <a:pt x="104225" y="50493"/>
                      <a:pt x="98739" y="28551"/>
                      <a:pt x="85026" y="14837"/>
                    </a:cubicBezTo>
                    <a:cubicBezTo>
                      <a:pt x="71312" y="1123"/>
                      <a:pt x="49369" y="-4362"/>
                      <a:pt x="30170" y="3866"/>
                    </a:cubicBezTo>
                    <a:cubicBezTo>
                      <a:pt x="10971" y="12094"/>
                      <a:pt x="0" y="31294"/>
                      <a:pt x="0" y="50493"/>
                    </a:cubicBezTo>
                    <a:cubicBezTo>
                      <a:pt x="0" y="77921"/>
                      <a:pt x="21942" y="99863"/>
                      <a:pt x="49369" y="99863"/>
                    </a:cubicBezTo>
                    <a:lnTo>
                      <a:pt x="49369" y="99863"/>
                    </a:lnTo>
                    <a:close/>
                    <a:moveTo>
                      <a:pt x="49369" y="34036"/>
                    </a:moveTo>
                    <a:cubicBezTo>
                      <a:pt x="54855" y="34036"/>
                      <a:pt x="63083" y="39522"/>
                      <a:pt x="65826" y="45007"/>
                    </a:cubicBezTo>
                    <a:cubicBezTo>
                      <a:pt x="68569" y="50493"/>
                      <a:pt x="65826" y="58721"/>
                      <a:pt x="63083" y="64207"/>
                    </a:cubicBezTo>
                    <a:cubicBezTo>
                      <a:pt x="57598" y="69692"/>
                      <a:pt x="52112" y="69692"/>
                      <a:pt x="43884" y="66950"/>
                    </a:cubicBezTo>
                    <a:cubicBezTo>
                      <a:pt x="38399" y="64207"/>
                      <a:pt x="32913" y="58721"/>
                      <a:pt x="32913" y="50493"/>
                    </a:cubicBezTo>
                    <a:cubicBezTo>
                      <a:pt x="32913" y="39522"/>
                      <a:pt x="41142" y="34036"/>
                      <a:pt x="49369" y="34036"/>
                    </a:cubicBezTo>
                    <a:lnTo>
                      <a:pt x="49369" y="34036"/>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8ED25149-9708-CB00-67AE-EB9246E6C80E}"/>
                </a:ext>
              </a:extLst>
            </p:cNvPr>
            <p:cNvGrpSpPr/>
            <p:nvPr/>
          </p:nvGrpSpPr>
          <p:grpSpPr>
            <a:xfrm>
              <a:off x="6051811" y="5038549"/>
              <a:ext cx="759780" cy="655871"/>
              <a:chOff x="662657" y="2010078"/>
              <a:chExt cx="1091621" cy="942328"/>
            </a:xfrm>
            <a:solidFill>
              <a:schemeClr val="bg1"/>
            </a:solidFill>
          </p:grpSpPr>
          <p:sp>
            <p:nvSpPr>
              <p:cNvPr id="77" name="Freeform 76">
                <a:extLst>
                  <a:ext uri="{FF2B5EF4-FFF2-40B4-BE49-F238E27FC236}">
                    <a16:creationId xmlns:a16="http://schemas.microsoft.com/office/drawing/2014/main" id="{4FB9C9CD-C636-5A46-8CA6-12CAD95615A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F86BC17-BED9-63A9-CE9C-86726E30263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D941960-A063-6167-0D35-D9284979485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80" name="Graphic 3">
                <a:extLst>
                  <a:ext uri="{FF2B5EF4-FFF2-40B4-BE49-F238E27FC236}">
                    <a16:creationId xmlns:a16="http://schemas.microsoft.com/office/drawing/2014/main" id="{C2D9429C-4964-F0AB-CAAE-FC068432FA50}"/>
                  </a:ext>
                </a:extLst>
              </p:cNvPr>
              <p:cNvGrpSpPr/>
              <p:nvPr/>
            </p:nvGrpSpPr>
            <p:grpSpPr>
              <a:xfrm>
                <a:off x="662657" y="2010078"/>
                <a:ext cx="1091621" cy="942328"/>
                <a:chOff x="662657" y="2010078"/>
                <a:chExt cx="1091621" cy="942328"/>
              </a:xfrm>
              <a:grpFill/>
            </p:grpSpPr>
            <p:sp>
              <p:nvSpPr>
                <p:cNvPr id="81" name="Freeform 80">
                  <a:extLst>
                    <a:ext uri="{FF2B5EF4-FFF2-40B4-BE49-F238E27FC236}">
                      <a16:creationId xmlns:a16="http://schemas.microsoft.com/office/drawing/2014/main" id="{B17FFF17-AC73-FB01-4672-B249B2EC464F}"/>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AA42611-BF15-0552-7465-C7CA5BC111EE}"/>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sp>
          <p:nvSpPr>
            <p:cNvPr id="83" name="Google Shape;264;p9">
              <a:extLst>
                <a:ext uri="{FF2B5EF4-FFF2-40B4-BE49-F238E27FC236}">
                  <a16:creationId xmlns:a16="http://schemas.microsoft.com/office/drawing/2014/main" id="{FADBD0DB-8F85-D2F6-4BA0-77F804E2D242}"/>
                </a:ext>
              </a:extLst>
            </p:cNvPr>
            <p:cNvSpPr txBox="1"/>
            <p:nvPr/>
          </p:nvSpPr>
          <p:spPr>
            <a:xfrm>
              <a:off x="8657180" y="4266897"/>
              <a:ext cx="3407807"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7F1C58"/>
                  </a:solidFill>
                  <a:latin typeface="Calibri" panose="020F0502020204030204" pitchFamily="34" charset="0"/>
                  <a:ea typeface="Lato"/>
                  <a:cs typeface="Calibri" panose="020F0502020204030204" pitchFamily="34" charset="0"/>
                  <a:sym typeface="Lato"/>
                </a:rPr>
                <a:t>Schreiben Sie einen Plan, um auf diese Bedrohungen zu reagieren</a:t>
              </a:r>
            </a:p>
          </p:txBody>
        </p:sp>
        <p:sp>
          <p:nvSpPr>
            <p:cNvPr id="84" name="Google Shape;264;p9">
              <a:extLst>
                <a:ext uri="{FF2B5EF4-FFF2-40B4-BE49-F238E27FC236}">
                  <a16:creationId xmlns:a16="http://schemas.microsoft.com/office/drawing/2014/main" id="{C8DE79D2-F516-A40E-7EA0-58BC7561CB82}"/>
                </a:ext>
              </a:extLst>
            </p:cNvPr>
            <p:cNvSpPr txBox="1"/>
            <p:nvPr/>
          </p:nvSpPr>
          <p:spPr>
            <a:xfrm>
              <a:off x="7887285" y="5775228"/>
              <a:ext cx="265826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Erstellen Sie eine Nachrichtenplattform</a:t>
              </a:r>
            </a:p>
          </p:txBody>
        </p:sp>
        <p:sp>
          <p:nvSpPr>
            <p:cNvPr id="85" name="Google Shape;264;p9">
              <a:extLst>
                <a:ext uri="{FF2B5EF4-FFF2-40B4-BE49-F238E27FC236}">
                  <a16:creationId xmlns:a16="http://schemas.microsoft.com/office/drawing/2014/main" id="{27AEE748-75C0-901F-425B-5830B9BF63AF}"/>
                </a:ext>
              </a:extLst>
            </p:cNvPr>
            <p:cNvSpPr txBox="1"/>
            <p:nvPr/>
          </p:nvSpPr>
          <p:spPr>
            <a:xfrm>
              <a:off x="821378" y="5775228"/>
              <a:ext cx="3215326"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EDA13E"/>
                  </a:solidFill>
                  <a:latin typeface="Calibri" panose="020F0502020204030204" pitchFamily="34" charset="0"/>
                  <a:ea typeface="Lato"/>
                  <a:cs typeface="Calibri" panose="020F0502020204030204" pitchFamily="34" charset="0"/>
                  <a:sym typeface="Lato"/>
                </a:rPr>
                <a:t>Schulung des Personals zur Anwendung des Plans</a:t>
              </a:r>
            </a:p>
          </p:txBody>
        </p:sp>
        <p:sp>
          <p:nvSpPr>
            <p:cNvPr id="86" name="Google Shape;264;p9">
              <a:extLst>
                <a:ext uri="{FF2B5EF4-FFF2-40B4-BE49-F238E27FC236}">
                  <a16:creationId xmlns:a16="http://schemas.microsoft.com/office/drawing/2014/main" id="{1F070E18-FEE6-2D94-96D8-4E43FB0BD697}"/>
                </a:ext>
              </a:extLst>
            </p:cNvPr>
            <p:cNvSpPr txBox="1"/>
            <p:nvPr/>
          </p:nvSpPr>
          <p:spPr>
            <a:xfrm>
              <a:off x="429686" y="4266897"/>
              <a:ext cx="2693162"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Schulen Sie Ihre(n) </a:t>
              </a:r>
              <a:r>
                <a:rPr lang="en-US" sz="2100" b="1" dirty="0" err="1">
                  <a:solidFill>
                    <a:srgbClr val="B41F7A"/>
                  </a:solidFill>
                  <a:latin typeface="Calibri" panose="020F0502020204030204" pitchFamily="34" charset="0"/>
                  <a:ea typeface="Lato"/>
                  <a:cs typeface="Calibri" panose="020F0502020204030204" pitchFamily="34" charset="0"/>
                  <a:sym typeface="Lato"/>
                </a:rPr>
                <a:t>Pressesprecher:innen</a:t>
              </a:r>
              <a:endParaRPr lang="en-US" sz="2100" b="1" dirty="0">
                <a:solidFill>
                  <a:srgbClr val="B41F7A"/>
                </a:solidFill>
                <a:latin typeface="Calibri" panose="020F0502020204030204" pitchFamily="34" charset="0"/>
                <a:ea typeface="Lato"/>
                <a:cs typeface="Calibri" panose="020F0502020204030204" pitchFamily="34" charset="0"/>
                <a:sym typeface="Lato"/>
              </a:endParaRPr>
            </a:p>
          </p:txBody>
        </p:sp>
        <p:sp>
          <p:nvSpPr>
            <p:cNvPr id="87" name="Google Shape;264;p9">
              <a:extLst>
                <a:ext uri="{FF2B5EF4-FFF2-40B4-BE49-F238E27FC236}">
                  <a16:creationId xmlns:a16="http://schemas.microsoft.com/office/drawing/2014/main" id="{3FA7633E-7056-E36C-DE5A-EF1FE0723DA5}"/>
                </a:ext>
              </a:extLst>
            </p:cNvPr>
            <p:cNvSpPr txBox="1"/>
            <p:nvPr/>
          </p:nvSpPr>
          <p:spPr>
            <a:xfrm>
              <a:off x="700047" y="2796450"/>
              <a:ext cx="3215327"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Übung/ Aktualisierung des Plans (regelmäßig)</a:t>
              </a:r>
            </a:p>
          </p:txBody>
        </p:sp>
        <p:grpSp>
          <p:nvGrpSpPr>
            <p:cNvPr id="88" name="Graphic 3">
              <a:extLst>
                <a:ext uri="{FF2B5EF4-FFF2-40B4-BE49-F238E27FC236}">
                  <a16:creationId xmlns:a16="http://schemas.microsoft.com/office/drawing/2014/main" id="{C8CD2D9B-EE5D-8601-61A3-ACE7CC1A8DA0}"/>
                </a:ext>
              </a:extLst>
            </p:cNvPr>
            <p:cNvGrpSpPr/>
            <p:nvPr/>
          </p:nvGrpSpPr>
          <p:grpSpPr>
            <a:xfrm>
              <a:off x="4584925" y="4117497"/>
              <a:ext cx="765356" cy="558517"/>
              <a:chOff x="8408232" y="3880051"/>
              <a:chExt cx="1097482" cy="800886"/>
            </a:xfrm>
            <a:solidFill>
              <a:schemeClr val="bg1"/>
            </a:solidFill>
          </p:grpSpPr>
          <p:sp>
            <p:nvSpPr>
              <p:cNvPr id="89" name="Freeform 88">
                <a:extLst>
                  <a:ext uri="{FF2B5EF4-FFF2-40B4-BE49-F238E27FC236}">
                    <a16:creationId xmlns:a16="http://schemas.microsoft.com/office/drawing/2014/main" id="{FB231189-71AF-3DB7-61C5-1F75A2CCCBB2}"/>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DA85568D-FE0D-413A-D665-757267078159}"/>
                  </a:ext>
                </a:extLst>
              </p:cNvPr>
              <p:cNvGrpSpPr/>
              <p:nvPr/>
            </p:nvGrpSpPr>
            <p:grpSpPr>
              <a:xfrm>
                <a:off x="8408232" y="3880051"/>
                <a:ext cx="1097482" cy="800886"/>
                <a:chOff x="8408232" y="3880051"/>
                <a:chExt cx="1097482" cy="800886"/>
              </a:xfrm>
              <a:grpFill/>
            </p:grpSpPr>
            <p:sp>
              <p:nvSpPr>
                <p:cNvPr id="91" name="Freeform 90">
                  <a:extLst>
                    <a:ext uri="{FF2B5EF4-FFF2-40B4-BE49-F238E27FC236}">
                      <a16:creationId xmlns:a16="http://schemas.microsoft.com/office/drawing/2014/main" id="{18676404-6AD1-8047-905F-A9E35508B5C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6198768-28E9-0279-C304-69FD291519CC}"/>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F1694B8-7F0B-DD5E-95D8-64DEABEE0E26}"/>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2E18A57-4C5D-6923-6C14-8A96D2C18D59}"/>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1F92237-F23C-258E-E259-E0D91B43F1EC}"/>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6D382BC-57D6-EEC5-13AF-930D5A3CE4A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grpFill/>
                <a:ln w="2742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7FA79FF-45E4-FB4A-0381-8796B790C031}"/>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grp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92B061-DB9B-68DA-4A2E-624B11501E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99" name="Graphic 2">
              <a:extLst>
                <a:ext uri="{FF2B5EF4-FFF2-40B4-BE49-F238E27FC236}">
                  <a16:creationId xmlns:a16="http://schemas.microsoft.com/office/drawing/2014/main" id="{265D39D9-1B8B-5ACC-DF7E-93141EA06E77}"/>
                </a:ext>
              </a:extLst>
            </p:cNvPr>
            <p:cNvGrpSpPr/>
            <p:nvPr/>
          </p:nvGrpSpPr>
          <p:grpSpPr>
            <a:xfrm>
              <a:off x="5090894" y="3193881"/>
              <a:ext cx="696354" cy="704528"/>
              <a:chOff x="7190753" y="5365577"/>
              <a:chExt cx="745522" cy="754273"/>
            </a:xfrm>
            <a:solidFill>
              <a:schemeClr val="bg1"/>
            </a:solidFill>
          </p:grpSpPr>
          <p:sp>
            <p:nvSpPr>
              <p:cNvPr id="100" name="Freeform 99">
                <a:extLst>
                  <a:ext uri="{FF2B5EF4-FFF2-40B4-BE49-F238E27FC236}">
                    <a16:creationId xmlns:a16="http://schemas.microsoft.com/office/drawing/2014/main" id="{0881296B-7853-4428-2FDE-671A5A93FE56}"/>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204D1750-A423-DDE5-B4C1-C4694F86A636}"/>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723514CC-CE82-E82A-090F-63F82728053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9F41B479-3EE4-7881-F5F7-286F2CE7D72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8D857E31-CE8A-4A16-6AE2-94E3F79B34E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C7AA5A05-9FE6-B75D-BB56-2058DD999F96}"/>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4126B7E0-C142-D620-D6B3-202333FEA12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47104B21-D622-45AF-3F21-C6AE9E80D40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8" name="Freeform 107">
                <a:extLst>
                  <a:ext uri="{FF2B5EF4-FFF2-40B4-BE49-F238E27FC236}">
                    <a16:creationId xmlns:a16="http://schemas.microsoft.com/office/drawing/2014/main" id="{20F6F1BA-0B42-49E2-9DDF-16A1B0606F6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cxnSp>
          <p:nvCxnSpPr>
            <p:cNvPr id="109" name="Straight Connector 108">
              <a:extLst>
                <a:ext uri="{FF2B5EF4-FFF2-40B4-BE49-F238E27FC236}">
                  <a16:creationId xmlns:a16="http://schemas.microsoft.com/office/drawing/2014/main" id="{2000604A-B20F-EB2A-627F-F95068AF2343}"/>
                </a:ext>
              </a:extLst>
            </p:cNvPr>
            <p:cNvCxnSpPr/>
            <p:nvPr/>
          </p:nvCxnSpPr>
          <p:spPr>
            <a:xfrm>
              <a:off x="3132654" y="4421555"/>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2CFA78-4B9F-AC46-48D5-9C2F28F2016D}"/>
                </a:ext>
              </a:extLst>
            </p:cNvPr>
            <p:cNvCxnSpPr>
              <a:cxnSpLocks/>
            </p:cNvCxnSpPr>
            <p:nvPr/>
          </p:nvCxnSpPr>
          <p:spPr>
            <a:xfrm>
              <a:off x="3917149" y="2963933"/>
              <a:ext cx="446543"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6D6838-BFE2-6DD0-E66A-9D6E345D2D09}"/>
                </a:ext>
              </a:extLst>
            </p:cNvPr>
            <p:cNvCxnSpPr/>
            <p:nvPr/>
          </p:nvCxnSpPr>
          <p:spPr>
            <a:xfrm>
              <a:off x="4037941" y="5929861"/>
              <a:ext cx="1048319"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112" name="Text Placeholder 2">
              <a:extLst>
                <a:ext uri="{FF2B5EF4-FFF2-40B4-BE49-F238E27FC236}">
                  <a16:creationId xmlns:a16="http://schemas.microsoft.com/office/drawing/2014/main" id="{5C38E1EB-2AB0-604B-5CEF-169E23540B6A}"/>
                </a:ext>
              </a:extLst>
            </p:cNvPr>
            <p:cNvSpPr txBox="1">
              <a:spLocks/>
            </p:cNvSpPr>
            <p:nvPr/>
          </p:nvSpPr>
          <p:spPr>
            <a:xfrm>
              <a:off x="7405685" y="4117497"/>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113" name="Text Placeholder 2">
              <a:extLst>
                <a:ext uri="{FF2B5EF4-FFF2-40B4-BE49-F238E27FC236}">
                  <a16:creationId xmlns:a16="http://schemas.microsoft.com/office/drawing/2014/main" id="{ACEF241F-163D-9662-04AE-005B9A67F389}"/>
                </a:ext>
              </a:extLst>
            </p:cNvPr>
            <p:cNvSpPr txBox="1">
              <a:spLocks/>
            </p:cNvSpPr>
            <p:nvPr/>
          </p:nvSpPr>
          <p:spPr>
            <a:xfrm>
              <a:off x="6633432" y="5660233"/>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114" name="Text Placeholder 2">
              <a:extLst>
                <a:ext uri="{FF2B5EF4-FFF2-40B4-BE49-F238E27FC236}">
                  <a16:creationId xmlns:a16="http://schemas.microsoft.com/office/drawing/2014/main" id="{8239AC02-5450-0979-7969-7A788CDE2B6B}"/>
                </a:ext>
              </a:extLst>
            </p:cNvPr>
            <p:cNvSpPr txBox="1">
              <a:spLocks/>
            </p:cNvSpPr>
            <p:nvPr/>
          </p:nvSpPr>
          <p:spPr>
            <a:xfrm>
              <a:off x="4357299" y="5650246"/>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115" name="Text Placeholder 2">
              <a:extLst>
                <a:ext uri="{FF2B5EF4-FFF2-40B4-BE49-F238E27FC236}">
                  <a16:creationId xmlns:a16="http://schemas.microsoft.com/office/drawing/2014/main" id="{01520EFC-EAA4-2109-C7BB-E99AD2750388}"/>
                </a:ext>
              </a:extLst>
            </p:cNvPr>
            <p:cNvSpPr txBox="1">
              <a:spLocks/>
            </p:cNvSpPr>
            <p:nvPr/>
          </p:nvSpPr>
          <p:spPr>
            <a:xfrm>
              <a:off x="3550043" y="4100660"/>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116" name="Text Placeholder 2">
              <a:extLst>
                <a:ext uri="{FF2B5EF4-FFF2-40B4-BE49-F238E27FC236}">
                  <a16:creationId xmlns:a16="http://schemas.microsoft.com/office/drawing/2014/main" id="{1B0D154D-94E2-C198-955D-03C7462E51C3}"/>
                </a:ext>
              </a:extLst>
            </p:cNvPr>
            <p:cNvSpPr txBox="1">
              <a:spLocks/>
            </p:cNvSpPr>
            <p:nvPr/>
          </p:nvSpPr>
          <p:spPr>
            <a:xfrm>
              <a:off x="4369915" y="2646969"/>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grpSp>
          <p:nvGrpSpPr>
            <p:cNvPr id="117" name="Graphic 2">
              <a:extLst>
                <a:ext uri="{FF2B5EF4-FFF2-40B4-BE49-F238E27FC236}">
                  <a16:creationId xmlns:a16="http://schemas.microsoft.com/office/drawing/2014/main" id="{5A81C7C3-5770-7954-C6F7-9B660BE5C892}"/>
                </a:ext>
              </a:extLst>
            </p:cNvPr>
            <p:cNvGrpSpPr/>
            <p:nvPr/>
          </p:nvGrpSpPr>
          <p:grpSpPr>
            <a:xfrm>
              <a:off x="6545948" y="4050491"/>
              <a:ext cx="713640" cy="712940"/>
              <a:chOff x="10376768" y="2334933"/>
              <a:chExt cx="920484" cy="919581"/>
            </a:xfrm>
            <a:solidFill>
              <a:schemeClr val="bg1"/>
            </a:solidFill>
          </p:grpSpPr>
          <p:sp>
            <p:nvSpPr>
              <p:cNvPr id="118" name="Freeform 117">
                <a:extLst>
                  <a:ext uri="{FF2B5EF4-FFF2-40B4-BE49-F238E27FC236}">
                    <a16:creationId xmlns:a16="http://schemas.microsoft.com/office/drawing/2014/main" id="{1A31F3FF-6326-5569-705C-020C08EC41F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2ED330E6-3274-7DD0-0FFF-1107269B2AB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20" name="Graphic 3">
              <a:extLst>
                <a:ext uri="{FF2B5EF4-FFF2-40B4-BE49-F238E27FC236}">
                  <a16:creationId xmlns:a16="http://schemas.microsoft.com/office/drawing/2014/main" id="{D845616B-FAD8-BC2D-6D93-327EB522E75A}"/>
                </a:ext>
              </a:extLst>
            </p:cNvPr>
            <p:cNvGrpSpPr/>
            <p:nvPr/>
          </p:nvGrpSpPr>
          <p:grpSpPr>
            <a:xfrm>
              <a:off x="5112397" y="4875772"/>
              <a:ext cx="649846" cy="733313"/>
              <a:chOff x="4643578" y="432838"/>
              <a:chExt cx="1028134" cy="1160188"/>
            </a:xfrm>
            <a:solidFill>
              <a:schemeClr val="bg1"/>
            </a:solidFill>
          </p:grpSpPr>
          <p:sp>
            <p:nvSpPr>
              <p:cNvPr id="121" name="Freeform 120">
                <a:extLst>
                  <a:ext uri="{FF2B5EF4-FFF2-40B4-BE49-F238E27FC236}">
                    <a16:creationId xmlns:a16="http://schemas.microsoft.com/office/drawing/2014/main" id="{98B7800B-A44B-3D1B-3502-36174E94518D}"/>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22" name="Graphic 3">
                <a:extLst>
                  <a:ext uri="{FF2B5EF4-FFF2-40B4-BE49-F238E27FC236}">
                    <a16:creationId xmlns:a16="http://schemas.microsoft.com/office/drawing/2014/main" id="{1CDCBBCD-CF26-FC5E-399A-39221E54B171}"/>
                  </a:ext>
                </a:extLst>
              </p:cNvPr>
              <p:cNvGrpSpPr/>
              <p:nvPr/>
            </p:nvGrpSpPr>
            <p:grpSpPr>
              <a:xfrm>
                <a:off x="4643578" y="432838"/>
                <a:ext cx="1028134" cy="1160188"/>
                <a:chOff x="4643578" y="432838"/>
                <a:chExt cx="1028134" cy="1160188"/>
              </a:xfrm>
              <a:grpFill/>
            </p:grpSpPr>
            <p:sp>
              <p:nvSpPr>
                <p:cNvPr id="123" name="Freeform 122">
                  <a:extLst>
                    <a:ext uri="{FF2B5EF4-FFF2-40B4-BE49-F238E27FC236}">
                      <a16:creationId xmlns:a16="http://schemas.microsoft.com/office/drawing/2014/main" id="{3F9FEF64-2C6B-2FC1-6073-37E5271E128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9E7A41C-45D5-0049-7F58-BE551AEA511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22494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577438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46027" y="2442683"/>
            <a:ext cx="4943282" cy="4657204"/>
          </a:xfrm>
        </p:spPr>
        <p:txBody>
          <a:bodyPr>
            <a:normAutofit/>
          </a:bodyPr>
          <a:lstStyle/>
          <a:p>
            <a:pPr marL="15875" indent="-15875">
              <a:lnSpc>
                <a:spcPts val="2280"/>
              </a:lnSpc>
              <a:spcBef>
                <a:spcPts val="0"/>
              </a:spcBef>
            </a:pPr>
            <a:r>
              <a:rPr lang="en-US" sz="1800" dirty="0" err="1">
                <a:solidFill>
                  <a:schemeClr val="bg1"/>
                </a:solidFill>
              </a:rPr>
              <a:t>Analysieren</a:t>
            </a:r>
            <a:r>
              <a:rPr lang="en-US" sz="1800" dirty="0">
                <a:solidFill>
                  <a:schemeClr val="bg1"/>
                </a:solidFill>
              </a:rPr>
              <a:t> Sie die </a:t>
            </a:r>
            <a:r>
              <a:rPr lang="en-US" sz="1800" dirty="0" err="1">
                <a:solidFill>
                  <a:schemeClr val="bg1"/>
                </a:solidFill>
              </a:rPr>
              <a:t>wichtigsten</a:t>
            </a:r>
            <a:r>
              <a:rPr lang="en-US" sz="1800" dirty="0">
                <a:solidFill>
                  <a:schemeClr val="bg1"/>
                </a:solidFill>
              </a:rPr>
              <a:t> </a:t>
            </a:r>
            <a:r>
              <a:rPr lang="en-US" sz="1800" dirty="0" err="1">
                <a:solidFill>
                  <a:schemeClr val="bg1"/>
                </a:solidFill>
              </a:rPr>
              <a:t>Stakeholder:innen</a:t>
            </a:r>
            <a:r>
              <a:rPr lang="en-US" sz="1800" dirty="0">
                <a:solidFill>
                  <a:schemeClr val="bg1"/>
                </a:solidFill>
              </a:rPr>
              <a:t> (diejenigen, die für den Erfolg der Rückforderung von besonderer Bedeutung sind).  Erstellen Sie eine Übersicht über Ihre Zielgruppen auf der Grundlage der Zielgruppenanalyse-Matrix.</a:t>
            </a:r>
          </a:p>
          <a:p>
            <a:pPr marL="15875" indent="-15875">
              <a:lnSpc>
                <a:spcPts val="2280"/>
              </a:lnSpc>
              <a:spcBef>
                <a:spcPts val="0"/>
              </a:spcBef>
            </a:pPr>
            <a:endParaRPr lang="en-US" sz="1800" dirty="0">
              <a:solidFill>
                <a:schemeClr val="bg1"/>
              </a:solidFill>
            </a:endParaRPr>
          </a:p>
          <a:p>
            <a:pPr marL="15875" indent="-15875">
              <a:lnSpc>
                <a:spcPts val="2280"/>
              </a:lnSpc>
              <a:spcBef>
                <a:spcPts val="0"/>
              </a:spcBef>
            </a:pPr>
            <a:r>
              <a:rPr lang="en-US" sz="1800" b="1" dirty="0">
                <a:solidFill>
                  <a:schemeClr val="bg1"/>
                </a:solidFill>
              </a:rPr>
              <a:t>Ihre Kommunikationsstrategie sollte</a:t>
            </a:r>
          </a:p>
          <a:p>
            <a:pPr marL="342900" indent="-342900">
              <a:lnSpc>
                <a:spcPts val="2280"/>
              </a:lnSpc>
              <a:spcBef>
                <a:spcPts val="0"/>
              </a:spcBef>
              <a:buFont typeface="Arial" panose="020B0604020202020204" pitchFamily="34" charset="0"/>
              <a:buChar char="•"/>
            </a:pPr>
            <a:r>
              <a:rPr lang="en-US" sz="1800" dirty="0">
                <a:solidFill>
                  <a:schemeClr val="bg1"/>
                </a:solidFill>
              </a:rPr>
              <a:t>Engagieren Sie sich aktiv </a:t>
            </a:r>
            <a:r>
              <a:rPr lang="en-US" sz="1800" dirty="0" err="1">
                <a:solidFill>
                  <a:schemeClr val="bg1"/>
                </a:solidFill>
              </a:rPr>
              <a:t>mit</a:t>
            </a:r>
            <a:r>
              <a:rPr lang="en-US" sz="1800" dirty="0">
                <a:solidFill>
                  <a:schemeClr val="bg1"/>
                </a:solidFill>
              </a:rPr>
              <a:t> </a:t>
            </a:r>
            <a:r>
              <a:rPr lang="en-US" sz="1800" dirty="0" err="1">
                <a:solidFill>
                  <a:schemeClr val="bg1"/>
                </a:solidFill>
              </a:rPr>
              <a:t>Förderern</a:t>
            </a:r>
            <a:endParaRPr lang="en-US" sz="1800" dirty="0">
              <a:solidFill>
                <a:schemeClr val="bg1"/>
              </a:solidFill>
            </a:endParaRPr>
          </a:p>
          <a:p>
            <a:pPr marL="342900" indent="-342900">
              <a:lnSpc>
                <a:spcPts val="2280"/>
              </a:lnSpc>
              <a:spcBef>
                <a:spcPts val="0"/>
              </a:spcBef>
              <a:buFont typeface="Arial" panose="020B0604020202020204" pitchFamily="34" charset="0"/>
              <a:buChar char="•"/>
            </a:pPr>
            <a:r>
              <a:rPr lang="en-US" sz="1800" dirty="0">
                <a:solidFill>
                  <a:schemeClr val="bg1"/>
                </a:solidFill>
              </a:rPr>
              <a:t>Versuchen Sie, Blocker zu Vermeidern zu machen</a:t>
            </a:r>
          </a:p>
          <a:p>
            <a:pPr marL="342900" indent="-342900">
              <a:lnSpc>
                <a:spcPts val="2280"/>
              </a:lnSpc>
              <a:spcBef>
                <a:spcPts val="0"/>
              </a:spcBef>
              <a:buFont typeface="Arial" panose="020B0604020202020204" pitchFamily="34" charset="0"/>
              <a:buChar char="•"/>
            </a:pPr>
            <a:r>
              <a:rPr lang="en-US" sz="1800" dirty="0">
                <a:solidFill>
                  <a:schemeClr val="bg1"/>
                </a:solidFill>
              </a:rPr>
              <a:t>Versuchen Sie, Vermeider zu </a:t>
            </a:r>
            <a:r>
              <a:rPr lang="en-US" sz="1800" dirty="0" err="1">
                <a:solidFill>
                  <a:schemeClr val="bg1"/>
                </a:solidFill>
              </a:rPr>
              <a:t>stillen</a:t>
            </a:r>
            <a:r>
              <a:rPr lang="en-US" sz="1800" dirty="0">
                <a:solidFill>
                  <a:schemeClr val="bg1"/>
                </a:solidFill>
              </a:rPr>
              <a:t> </a:t>
            </a:r>
            <a:r>
              <a:rPr lang="en-US" sz="1800" dirty="0" err="1">
                <a:solidFill>
                  <a:schemeClr val="bg1"/>
                </a:solidFill>
              </a:rPr>
              <a:t>Boostern</a:t>
            </a:r>
            <a:r>
              <a:rPr lang="en-US" sz="1800" dirty="0">
                <a:solidFill>
                  <a:schemeClr val="bg1"/>
                </a:solidFill>
              </a:rPr>
              <a:t> </a:t>
            </a:r>
            <a:r>
              <a:rPr lang="en-US" sz="1800" dirty="0" err="1">
                <a:solidFill>
                  <a:schemeClr val="bg1"/>
                </a:solidFill>
              </a:rPr>
              <a:t>zu</a:t>
            </a:r>
            <a:r>
              <a:rPr lang="en-US" sz="1800" dirty="0">
                <a:solidFill>
                  <a:schemeClr val="bg1"/>
                </a:solidFill>
              </a:rPr>
              <a:t> machen</a:t>
            </a:r>
          </a:p>
          <a:p>
            <a:pPr marL="342900" indent="-342900">
              <a:lnSpc>
                <a:spcPts val="2280"/>
              </a:lnSpc>
              <a:spcBef>
                <a:spcPts val="0"/>
              </a:spcBef>
              <a:buFont typeface="Arial" panose="020B0604020202020204" pitchFamily="34" charset="0"/>
              <a:buChar char="•"/>
            </a:pPr>
            <a:r>
              <a:rPr lang="en-US" sz="1800" dirty="0">
                <a:solidFill>
                  <a:schemeClr val="bg1"/>
                </a:solidFill>
              </a:rPr>
              <a:t>Versuchen Sie, </a:t>
            </a:r>
            <a:r>
              <a:rPr lang="en-US" sz="1800" dirty="0" err="1">
                <a:solidFill>
                  <a:schemeClr val="bg1"/>
                </a:solidFill>
              </a:rPr>
              <a:t>stille</a:t>
            </a:r>
            <a:r>
              <a:rPr lang="en-US" sz="1800" dirty="0">
                <a:solidFill>
                  <a:schemeClr val="bg1"/>
                </a:solidFill>
              </a:rPr>
              <a:t> Booster </a:t>
            </a:r>
            <a:r>
              <a:rPr lang="en-US" sz="1800" dirty="0" err="1">
                <a:solidFill>
                  <a:schemeClr val="bg1"/>
                </a:solidFill>
              </a:rPr>
              <a:t>zu</a:t>
            </a:r>
            <a:r>
              <a:rPr lang="en-US" sz="1800" dirty="0">
                <a:solidFill>
                  <a:schemeClr val="bg1"/>
                </a:solidFill>
              </a:rPr>
              <a:t> </a:t>
            </a:r>
            <a:r>
              <a:rPr lang="en-US" sz="1800" dirty="0" err="1">
                <a:solidFill>
                  <a:schemeClr val="bg1"/>
                </a:solidFill>
              </a:rPr>
              <a:t>Förderern</a:t>
            </a:r>
            <a:r>
              <a:rPr lang="en-US" sz="1800" dirty="0">
                <a:solidFill>
                  <a:schemeClr val="bg1"/>
                </a:solidFill>
              </a:rPr>
              <a:t> zu machen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4480446" cy="1875850"/>
          </a:xfrm>
        </p:spPr>
        <p:txBody>
          <a:bodyPr>
            <a:normAutofit/>
          </a:bodyPr>
          <a:lstStyle/>
          <a:p>
            <a:r>
              <a:rPr lang="en-GB" dirty="0">
                <a:solidFill>
                  <a:schemeClr val="bg1"/>
                </a:solidFill>
              </a:rPr>
              <a:t>Analyse der Position der </a:t>
            </a:r>
            <a:r>
              <a:rPr lang="en-GB" dirty="0" err="1">
                <a:solidFill>
                  <a:schemeClr val="bg1"/>
                </a:solidFill>
              </a:rPr>
              <a:t>Stakeholder:innen</a:t>
            </a:r>
            <a:r>
              <a:rPr lang="en-GB" dirty="0">
                <a:solidFill>
                  <a:schemeClr val="bg1"/>
                </a:solidFill>
              </a:rPr>
              <a:t> zu </a:t>
            </a:r>
            <a:r>
              <a:rPr lang="en-GB" b="1" dirty="0">
                <a:solidFill>
                  <a:schemeClr val="bg1"/>
                </a:solidFill>
              </a:rPr>
              <a:t>Beginn </a:t>
            </a:r>
            <a:r>
              <a:rPr lang="en-GB" dirty="0" err="1">
                <a:solidFill>
                  <a:schemeClr val="bg1"/>
                </a:solidFill>
              </a:rPr>
              <a:t>einer</a:t>
            </a:r>
            <a:r>
              <a:rPr lang="en-GB" dirty="0">
                <a:solidFill>
                  <a:schemeClr val="bg1"/>
                </a:solidFill>
              </a:rPr>
              <a:t> </a:t>
            </a:r>
            <a:r>
              <a:rPr lang="en-GB" dirty="0" err="1">
                <a:solidFill>
                  <a:schemeClr val="bg1"/>
                </a:solidFill>
              </a:rPr>
              <a:t>Krise</a:t>
            </a:r>
            <a:endParaRPr lang="en-GB" dirty="0">
              <a:solidFill>
                <a:schemeClr val="bg1"/>
              </a:solidFill>
            </a:endParaRPr>
          </a:p>
        </p:txBody>
      </p:sp>
      <p:sp>
        <p:nvSpPr>
          <p:cNvPr id="5" name="Freeform 316">
            <a:extLst>
              <a:ext uri="{FF2B5EF4-FFF2-40B4-BE49-F238E27FC236}">
                <a16:creationId xmlns:a16="http://schemas.microsoft.com/office/drawing/2014/main" id="{B43B32F2-40E3-737C-D114-07F268237A11}"/>
              </a:ext>
            </a:extLst>
          </p:cNvPr>
          <p:cNvSpPr>
            <a:spLocks/>
          </p:cNvSpPr>
          <p:nvPr/>
        </p:nvSpPr>
        <p:spPr bwMode="auto">
          <a:xfrm>
            <a:off x="6867328" y="1289157"/>
            <a:ext cx="2796043" cy="2519547"/>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rgbClr val="7F1C58">
              <a:alpha val="90769"/>
            </a:srgbClr>
          </a:solidFill>
          <a:ln>
            <a:noFill/>
          </a:ln>
        </p:spPr>
        <p:txBody>
          <a:bodyPr wrap="none" anchor="ctr"/>
          <a:lstStyle/>
          <a:p>
            <a:endParaRPr lang="en-GB" sz="2449" dirty="0">
              <a:latin typeface="+mj-lt"/>
            </a:endParaRPr>
          </a:p>
        </p:txBody>
      </p:sp>
      <p:sp>
        <p:nvSpPr>
          <p:cNvPr id="7" name="Freeform 315">
            <a:extLst>
              <a:ext uri="{FF2B5EF4-FFF2-40B4-BE49-F238E27FC236}">
                <a16:creationId xmlns:a16="http://schemas.microsoft.com/office/drawing/2014/main" id="{2E6BDED8-839E-D086-0D8D-9A661079F1F2}"/>
              </a:ext>
            </a:extLst>
          </p:cNvPr>
          <p:cNvSpPr>
            <a:spLocks/>
          </p:cNvSpPr>
          <p:nvPr/>
        </p:nvSpPr>
        <p:spPr bwMode="auto">
          <a:xfrm>
            <a:off x="8921688" y="1289157"/>
            <a:ext cx="2796043" cy="2519547"/>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rgbClr val="B41F7A">
              <a:alpha val="86000"/>
            </a:srgbClr>
          </a:solidFill>
          <a:ln>
            <a:noFill/>
          </a:ln>
        </p:spPr>
        <p:txBody>
          <a:bodyPr wrap="none" anchor="ctr"/>
          <a:lstStyle/>
          <a:p>
            <a:endParaRPr lang="en-GB" sz="2449" dirty="0">
              <a:latin typeface="+mj-lt"/>
            </a:endParaRPr>
          </a:p>
        </p:txBody>
      </p:sp>
      <p:sp>
        <p:nvSpPr>
          <p:cNvPr id="32" name="Freeform 313">
            <a:extLst>
              <a:ext uri="{FF2B5EF4-FFF2-40B4-BE49-F238E27FC236}">
                <a16:creationId xmlns:a16="http://schemas.microsoft.com/office/drawing/2014/main" id="{50343E79-9508-BF60-F955-0E3738368527}"/>
              </a:ext>
            </a:extLst>
          </p:cNvPr>
          <p:cNvSpPr>
            <a:spLocks noChangeArrowheads="1"/>
          </p:cNvSpPr>
          <p:nvPr/>
        </p:nvSpPr>
        <p:spPr bwMode="auto">
          <a:xfrm>
            <a:off x="6867328" y="3247623"/>
            <a:ext cx="2796043" cy="2519547"/>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rgbClr val="F16924">
              <a:alpha val="93203"/>
            </a:srgbClr>
          </a:solidFill>
          <a:ln>
            <a:noFill/>
          </a:ln>
          <a:effectLst/>
        </p:spPr>
        <p:txBody>
          <a:bodyPr wrap="none" anchor="ctr"/>
          <a:lstStyle/>
          <a:p>
            <a:pPr>
              <a:defRPr/>
            </a:pPr>
            <a:endParaRPr lang="en-GB" sz="2449" dirty="0">
              <a:latin typeface="+mj-lt"/>
            </a:endParaRPr>
          </a:p>
        </p:txBody>
      </p:sp>
      <p:sp>
        <p:nvSpPr>
          <p:cNvPr id="33" name="Freeform 314">
            <a:extLst>
              <a:ext uri="{FF2B5EF4-FFF2-40B4-BE49-F238E27FC236}">
                <a16:creationId xmlns:a16="http://schemas.microsoft.com/office/drawing/2014/main" id="{3E0DEA17-3C8D-7D3E-7781-DD4A8ECDD2D7}"/>
              </a:ext>
            </a:extLst>
          </p:cNvPr>
          <p:cNvSpPr>
            <a:spLocks noChangeArrowheads="1"/>
          </p:cNvSpPr>
          <p:nvPr/>
        </p:nvSpPr>
        <p:spPr bwMode="auto">
          <a:xfrm>
            <a:off x="8921692" y="3247623"/>
            <a:ext cx="2796043" cy="2519547"/>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rgbClr val="EDA13E">
              <a:alpha val="90000"/>
            </a:srgbClr>
          </a:solidFill>
          <a:ln>
            <a:noFill/>
          </a:ln>
          <a:effectLst/>
        </p:spPr>
        <p:txBody>
          <a:bodyPr wrap="none" anchor="ctr"/>
          <a:lstStyle/>
          <a:p>
            <a:pPr>
              <a:defRPr/>
            </a:pPr>
            <a:endParaRPr lang="en-GB" sz="2449" dirty="0">
              <a:latin typeface="+mj-lt"/>
            </a:endParaRPr>
          </a:p>
        </p:txBody>
      </p:sp>
      <p:sp>
        <p:nvSpPr>
          <p:cNvPr id="34" name="TextBox 13">
            <a:extLst>
              <a:ext uri="{FF2B5EF4-FFF2-40B4-BE49-F238E27FC236}">
                <a16:creationId xmlns:a16="http://schemas.microsoft.com/office/drawing/2014/main" id="{C8E2D341-9B1B-E737-30D7-1AC5FB3EED24}"/>
              </a:ext>
            </a:extLst>
          </p:cNvPr>
          <p:cNvSpPr txBox="1"/>
          <p:nvPr/>
        </p:nvSpPr>
        <p:spPr>
          <a:xfrm>
            <a:off x="7428753" y="2086547"/>
            <a:ext cx="1393267" cy="523220"/>
          </a:xfrm>
          <a:prstGeom prst="rect">
            <a:avLst/>
          </a:prstGeom>
          <a:noFill/>
        </p:spPr>
        <p:txBody>
          <a:bodyPr wrap="none" rtlCol="0" anchor="ctr">
            <a:spAutoFit/>
          </a:bodyPr>
          <a:lstStyle/>
          <a:p>
            <a:pPr algn="ctr"/>
            <a:r>
              <a:rPr lang="en-GB" sz="2800" dirty="0">
                <a:solidFill>
                  <a:schemeClr val="bg1"/>
                </a:solidFill>
                <a:ea typeface="Source Sans Pro" panose="020B0503030403020204" pitchFamily="34" charset="0"/>
              </a:rPr>
              <a:t>Blocker</a:t>
            </a:r>
          </a:p>
        </p:txBody>
      </p:sp>
      <p:sp>
        <p:nvSpPr>
          <p:cNvPr id="35" name="TextBox 14">
            <a:extLst>
              <a:ext uri="{FF2B5EF4-FFF2-40B4-BE49-F238E27FC236}">
                <a16:creationId xmlns:a16="http://schemas.microsoft.com/office/drawing/2014/main" id="{EAC5723A-ADB9-B091-6DC8-EC2A289B8B7D}"/>
              </a:ext>
            </a:extLst>
          </p:cNvPr>
          <p:cNvSpPr txBox="1"/>
          <p:nvPr/>
        </p:nvSpPr>
        <p:spPr>
          <a:xfrm>
            <a:off x="9670301" y="2086547"/>
            <a:ext cx="1444434" cy="523220"/>
          </a:xfrm>
          <a:prstGeom prst="rect">
            <a:avLst/>
          </a:prstGeom>
          <a:noFill/>
        </p:spPr>
        <p:txBody>
          <a:bodyPr wrap="none" rtlCol="0" anchor="ctr">
            <a:spAutoFit/>
          </a:bodyPr>
          <a:lstStyle/>
          <a:p>
            <a:pPr algn="ctr"/>
            <a:r>
              <a:rPr lang="en-GB" sz="2800" dirty="0" err="1">
                <a:solidFill>
                  <a:schemeClr val="bg1"/>
                </a:solidFill>
                <a:ea typeface="Source Sans Pro" panose="020B0503030403020204" pitchFamily="34" charset="0"/>
              </a:rPr>
              <a:t>Förderer</a:t>
            </a:r>
            <a:endParaRPr lang="en-GB" sz="2800" dirty="0">
              <a:solidFill>
                <a:schemeClr val="bg1"/>
              </a:solidFill>
              <a:ea typeface="Source Sans Pro" panose="020B0503030403020204" pitchFamily="34" charset="0"/>
            </a:endParaRPr>
          </a:p>
        </p:txBody>
      </p:sp>
      <p:sp>
        <p:nvSpPr>
          <p:cNvPr id="36" name="TextBox 15">
            <a:extLst>
              <a:ext uri="{FF2B5EF4-FFF2-40B4-BE49-F238E27FC236}">
                <a16:creationId xmlns:a16="http://schemas.microsoft.com/office/drawing/2014/main" id="{B9DC6567-86A2-E6C0-3A94-33EEDB116F25}"/>
              </a:ext>
            </a:extLst>
          </p:cNvPr>
          <p:cNvSpPr txBox="1"/>
          <p:nvPr/>
        </p:nvSpPr>
        <p:spPr>
          <a:xfrm>
            <a:off x="7269349" y="4248065"/>
            <a:ext cx="1712072" cy="523220"/>
          </a:xfrm>
          <a:prstGeom prst="rect">
            <a:avLst/>
          </a:prstGeom>
          <a:noFill/>
        </p:spPr>
        <p:txBody>
          <a:bodyPr wrap="none" rtlCol="0" anchor="ctr">
            <a:spAutoFit/>
          </a:bodyPr>
          <a:lstStyle/>
          <a:p>
            <a:pPr algn="ctr"/>
            <a:r>
              <a:rPr lang="en-GB" sz="2800" dirty="0" err="1">
                <a:solidFill>
                  <a:schemeClr val="bg1"/>
                </a:solidFill>
                <a:ea typeface="Source Sans Pro" panose="020B0503030403020204" pitchFamily="34" charset="0"/>
              </a:rPr>
              <a:t>Vermeider</a:t>
            </a:r>
            <a:endParaRPr lang="en-GB" sz="2800" dirty="0">
              <a:solidFill>
                <a:schemeClr val="bg1"/>
              </a:solidFill>
              <a:ea typeface="Source Sans Pro" panose="020B0503030403020204" pitchFamily="34" charset="0"/>
            </a:endParaRPr>
          </a:p>
        </p:txBody>
      </p:sp>
      <p:sp>
        <p:nvSpPr>
          <p:cNvPr id="37" name="TextBox 16">
            <a:extLst>
              <a:ext uri="{FF2B5EF4-FFF2-40B4-BE49-F238E27FC236}">
                <a16:creationId xmlns:a16="http://schemas.microsoft.com/office/drawing/2014/main" id="{BFDCD7E3-967A-EDB3-23EA-00ABC80711A7}"/>
              </a:ext>
            </a:extLst>
          </p:cNvPr>
          <p:cNvSpPr txBox="1"/>
          <p:nvPr/>
        </p:nvSpPr>
        <p:spPr>
          <a:xfrm>
            <a:off x="9339921" y="4248065"/>
            <a:ext cx="2105193" cy="523220"/>
          </a:xfrm>
          <a:prstGeom prst="rect">
            <a:avLst/>
          </a:prstGeom>
          <a:noFill/>
        </p:spPr>
        <p:txBody>
          <a:bodyPr wrap="none" rtlCol="0" anchor="ctr">
            <a:spAutoFit/>
          </a:bodyPr>
          <a:lstStyle/>
          <a:p>
            <a:pPr algn="ctr"/>
            <a:r>
              <a:rPr lang="en-GB" sz="2800" dirty="0" err="1">
                <a:solidFill>
                  <a:schemeClr val="bg1"/>
                </a:solidFill>
                <a:ea typeface="Source Sans Pro" panose="020B0503030403020204" pitchFamily="34" charset="0"/>
              </a:rPr>
              <a:t>Stille</a:t>
            </a:r>
            <a:r>
              <a:rPr lang="en-GB" sz="2800" dirty="0">
                <a:solidFill>
                  <a:schemeClr val="bg1"/>
                </a:solidFill>
                <a:ea typeface="Source Sans Pro" panose="020B0503030403020204" pitchFamily="34" charset="0"/>
              </a:rPr>
              <a:t> Booster</a:t>
            </a:r>
          </a:p>
        </p:txBody>
      </p:sp>
      <p:cxnSp>
        <p:nvCxnSpPr>
          <p:cNvPr id="38" name="Gerade Verbindung mit Pfeil 5">
            <a:extLst>
              <a:ext uri="{FF2B5EF4-FFF2-40B4-BE49-F238E27FC236}">
                <a16:creationId xmlns:a16="http://schemas.microsoft.com/office/drawing/2014/main" id="{B3DF8680-F993-7481-76E9-98C797C1503C}"/>
              </a:ext>
            </a:extLst>
          </p:cNvPr>
          <p:cNvCxnSpPr>
            <a:cxnSpLocks/>
          </p:cNvCxnSpPr>
          <p:nvPr/>
        </p:nvCxnSpPr>
        <p:spPr>
          <a:xfrm>
            <a:off x="6417615" y="6039883"/>
            <a:ext cx="5228358" cy="0"/>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7">
            <a:extLst>
              <a:ext uri="{FF2B5EF4-FFF2-40B4-BE49-F238E27FC236}">
                <a16:creationId xmlns:a16="http://schemas.microsoft.com/office/drawing/2014/main" id="{D4FA430D-FE9D-BFC1-6FC0-CC1639220BE8}"/>
              </a:ext>
            </a:extLst>
          </p:cNvPr>
          <p:cNvCxnSpPr>
            <a:cxnSpLocks/>
          </p:cNvCxnSpPr>
          <p:nvPr/>
        </p:nvCxnSpPr>
        <p:spPr>
          <a:xfrm flipV="1">
            <a:off x="6417615" y="914400"/>
            <a:ext cx="0" cy="5125483"/>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21">
            <a:extLst>
              <a:ext uri="{FF2B5EF4-FFF2-40B4-BE49-F238E27FC236}">
                <a16:creationId xmlns:a16="http://schemas.microsoft.com/office/drawing/2014/main" id="{CAEA5434-C201-71CA-50D4-EA08643D90CE}"/>
              </a:ext>
            </a:extLst>
          </p:cNvPr>
          <p:cNvSpPr txBox="1"/>
          <p:nvPr/>
        </p:nvSpPr>
        <p:spPr>
          <a:xfrm>
            <a:off x="6417615" y="6170298"/>
            <a:ext cx="5192708"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Gemeinsames Interesse</a:t>
            </a:r>
          </a:p>
        </p:txBody>
      </p:sp>
      <p:sp>
        <p:nvSpPr>
          <p:cNvPr id="41" name="TextBox 21">
            <a:extLst>
              <a:ext uri="{FF2B5EF4-FFF2-40B4-BE49-F238E27FC236}">
                <a16:creationId xmlns:a16="http://schemas.microsoft.com/office/drawing/2014/main" id="{FC8AA3D6-F9A4-F877-9C8F-7805A3D7908B}"/>
              </a:ext>
            </a:extLst>
          </p:cNvPr>
          <p:cNvSpPr txBox="1"/>
          <p:nvPr/>
        </p:nvSpPr>
        <p:spPr>
          <a:xfrm rot="5400000">
            <a:off x="3763876" y="3380690"/>
            <a:ext cx="4949055"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Investierte Energie</a:t>
            </a:r>
          </a:p>
        </p:txBody>
      </p:sp>
      <p:sp>
        <p:nvSpPr>
          <p:cNvPr id="42" name="TextBox 13">
            <a:extLst>
              <a:ext uri="{FF2B5EF4-FFF2-40B4-BE49-F238E27FC236}">
                <a16:creationId xmlns:a16="http://schemas.microsoft.com/office/drawing/2014/main" id="{8D2ADA10-3862-2E0C-5CA2-4A77914D62B4}"/>
              </a:ext>
            </a:extLst>
          </p:cNvPr>
          <p:cNvSpPr txBox="1"/>
          <p:nvPr/>
        </p:nvSpPr>
        <p:spPr>
          <a:xfrm>
            <a:off x="6945292" y="2470596"/>
            <a:ext cx="2122010" cy="584775"/>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Aktive Widerstandskräfte</a:t>
            </a:r>
          </a:p>
        </p:txBody>
      </p:sp>
      <p:sp>
        <p:nvSpPr>
          <p:cNvPr id="43" name="TextBox 14">
            <a:extLst>
              <a:ext uri="{FF2B5EF4-FFF2-40B4-BE49-F238E27FC236}">
                <a16:creationId xmlns:a16="http://schemas.microsoft.com/office/drawing/2014/main" id="{A06D59D7-3941-A514-A518-EAC5EBD6A3E1}"/>
              </a:ext>
            </a:extLst>
          </p:cNvPr>
          <p:cNvSpPr txBox="1"/>
          <p:nvPr/>
        </p:nvSpPr>
        <p:spPr>
          <a:xfrm>
            <a:off x="9485858" y="2484884"/>
            <a:ext cx="1813683" cy="584775"/>
          </a:xfrm>
          <a:prstGeom prst="rect">
            <a:avLst/>
          </a:prstGeom>
          <a:noFill/>
        </p:spPr>
        <p:txBody>
          <a:bodyPr wrap="square" rtlCol="0" anchor="ctr">
            <a:spAutoFit/>
          </a:bodyPr>
          <a:lstStyle/>
          <a:p>
            <a:pPr algn="ctr"/>
            <a:r>
              <a:rPr lang="en-GB" sz="1600" b="1" dirty="0" err="1">
                <a:solidFill>
                  <a:schemeClr val="bg1"/>
                </a:solidFill>
                <a:ea typeface="Source Sans Pro" panose="020B0503030403020204" pitchFamily="34" charset="0"/>
              </a:rPr>
              <a:t>Aktive</a:t>
            </a:r>
            <a:r>
              <a:rPr lang="en-GB" sz="1600" b="1" dirty="0">
                <a:solidFill>
                  <a:schemeClr val="bg1"/>
                </a:solidFill>
                <a:ea typeface="Source Sans Pro" panose="020B0503030403020204" pitchFamily="34" charset="0"/>
              </a:rPr>
              <a:t> </a:t>
            </a:r>
            <a:r>
              <a:rPr lang="en-GB" sz="1600" b="1" dirty="0" err="1">
                <a:solidFill>
                  <a:schemeClr val="bg1"/>
                </a:solidFill>
                <a:ea typeface="Source Sans Pro" panose="020B0503030403020204" pitchFamily="34" charset="0"/>
              </a:rPr>
              <a:t>Unterstützer:innen</a:t>
            </a:r>
            <a:endParaRPr lang="en-GB" sz="1600" b="1" dirty="0">
              <a:solidFill>
                <a:schemeClr val="bg1"/>
              </a:solidFill>
              <a:ea typeface="Source Sans Pro" panose="020B0503030403020204" pitchFamily="34" charset="0"/>
            </a:endParaRPr>
          </a:p>
        </p:txBody>
      </p:sp>
      <p:sp>
        <p:nvSpPr>
          <p:cNvPr id="44" name="TextBox 15">
            <a:extLst>
              <a:ext uri="{FF2B5EF4-FFF2-40B4-BE49-F238E27FC236}">
                <a16:creationId xmlns:a16="http://schemas.microsoft.com/office/drawing/2014/main" id="{DDBAA945-641A-3A1C-8776-286D244D6DB0}"/>
              </a:ext>
            </a:extLst>
          </p:cNvPr>
          <p:cNvSpPr txBox="1"/>
          <p:nvPr/>
        </p:nvSpPr>
        <p:spPr>
          <a:xfrm>
            <a:off x="7147633" y="4738365"/>
            <a:ext cx="1955506"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Passive Widerstandskräfte</a:t>
            </a:r>
          </a:p>
        </p:txBody>
      </p:sp>
      <p:sp>
        <p:nvSpPr>
          <p:cNvPr id="45" name="TextBox 16">
            <a:extLst>
              <a:ext uri="{FF2B5EF4-FFF2-40B4-BE49-F238E27FC236}">
                <a16:creationId xmlns:a16="http://schemas.microsoft.com/office/drawing/2014/main" id="{BCD33C7E-8101-8ECC-2DA5-B051DF6EBD74}"/>
              </a:ext>
            </a:extLst>
          </p:cNvPr>
          <p:cNvSpPr txBox="1"/>
          <p:nvPr/>
        </p:nvSpPr>
        <p:spPr>
          <a:xfrm>
            <a:off x="9485492" y="4661179"/>
            <a:ext cx="1814049" cy="584775"/>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Passive </a:t>
            </a:r>
            <a:r>
              <a:rPr lang="en-GB" sz="1600" b="1" dirty="0" err="1">
                <a:solidFill>
                  <a:schemeClr val="bg1"/>
                </a:solidFill>
                <a:ea typeface="Source Sans Pro" panose="020B0503030403020204" pitchFamily="34" charset="0"/>
              </a:rPr>
              <a:t>Unterstützer:innen</a:t>
            </a:r>
            <a:endParaRPr lang="en-GB" sz="1600" b="1" dirty="0">
              <a:solidFill>
                <a:schemeClr val="bg1"/>
              </a:solidFill>
              <a:ea typeface="Source Sans Pro" panose="020B0503030403020204" pitchFamily="34" charset="0"/>
            </a:endParaRPr>
          </a:p>
        </p:txBody>
      </p:sp>
      <p:sp>
        <p:nvSpPr>
          <p:cNvPr id="46" name="Rectangle 45">
            <a:extLst>
              <a:ext uri="{FF2B5EF4-FFF2-40B4-BE49-F238E27FC236}">
                <a16:creationId xmlns:a16="http://schemas.microsoft.com/office/drawing/2014/main" id="{0BFEFE3E-83F0-94C6-FF41-9FEC2E496AE6}"/>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1273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7194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728073" y="247376"/>
            <a:ext cx="7057528" cy="2242332"/>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1800" dirty="0">
                <a:solidFill>
                  <a:schemeClr val="bg1"/>
                </a:solidFill>
              </a:rPr>
              <a:t>Ziel des Krisenmanagements ist es, den potenziellen Schaden zu beseitigen und der </a:t>
            </a:r>
            <a:r>
              <a:rPr lang="en-US" sz="1800" dirty="0" err="1">
                <a:solidFill>
                  <a:schemeClr val="bg1"/>
                </a:solidFill>
              </a:rPr>
              <a:t>Organisation</a:t>
            </a:r>
            <a:r>
              <a:rPr lang="en-US" sz="1800" dirty="0">
                <a:solidFill>
                  <a:schemeClr val="bg1"/>
                </a:solidFill>
              </a:rPr>
              <a:t> zu ermöglichen, die Umsetzung ihrer Strategie wieder aufzunehmen. </a:t>
            </a:r>
            <a:r>
              <a:rPr lang="en-US" sz="1800" dirty="0" err="1">
                <a:solidFill>
                  <a:schemeClr val="bg1"/>
                </a:solidFill>
              </a:rPr>
              <a:t>Während</a:t>
            </a:r>
            <a:r>
              <a:rPr lang="en-US" sz="1800" dirty="0">
                <a:solidFill>
                  <a:schemeClr val="bg1"/>
                </a:solidFill>
              </a:rPr>
              <a:t> einer Unternehmenskrise ist die Kommunikation mit den wichtigsten Interessengruppen von entscheidender Bedeutung.</a:t>
            </a:r>
          </a:p>
          <a:p>
            <a:pPr marL="15875" indent="-15875">
              <a:lnSpc>
                <a:spcPct val="150000"/>
              </a:lnSpc>
            </a:pPr>
            <a:endParaRPr lang="en-US" sz="600" dirty="0">
              <a:solidFill>
                <a:schemeClr val="bg1"/>
              </a:solidFill>
            </a:endParaRPr>
          </a:p>
          <a:p>
            <a:pPr marL="15875" indent="-15875"/>
            <a:r>
              <a:rPr lang="en-US" sz="1800" b="1" dirty="0">
                <a:solidFill>
                  <a:schemeClr val="bg1"/>
                </a:solidFill>
              </a:rPr>
              <a:t>Die Krisenkommunikation in der Wirtschaft verfolgt die folgenden Hauptziele:</a:t>
            </a:r>
          </a:p>
          <a:p>
            <a:pPr marL="15875" indent="-15875"/>
            <a:endParaRPr lang="en-US" sz="18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2"/>
            <a:ext cx="3666420" cy="217018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Strategische Ziele der </a:t>
            </a:r>
            <a:r>
              <a:rPr lang="en-GB" dirty="0" err="1">
                <a:solidFill>
                  <a:schemeClr val="bg1"/>
                </a:solidFill>
              </a:rPr>
              <a:t>Kommunikation</a:t>
            </a:r>
            <a:r>
              <a:rPr lang="en-GB" dirty="0">
                <a:solidFill>
                  <a:schemeClr val="bg1"/>
                </a:solidFill>
              </a:rPr>
              <a:t> </a:t>
            </a:r>
            <a:r>
              <a:rPr lang="en-GB" b="1" dirty="0" err="1">
                <a:solidFill>
                  <a:schemeClr val="bg1"/>
                </a:solidFill>
              </a:rPr>
              <a:t>während</a:t>
            </a:r>
            <a:r>
              <a:rPr lang="en-GB" b="1" dirty="0">
                <a:solidFill>
                  <a:schemeClr val="bg1"/>
                </a:solidFill>
              </a:rPr>
              <a:t> </a:t>
            </a:r>
            <a:r>
              <a:rPr lang="en-GB" dirty="0">
                <a:solidFill>
                  <a:schemeClr val="bg1"/>
                </a:solidFill>
              </a:rPr>
              <a:t>einer</a:t>
            </a:r>
            <a:r>
              <a:rPr lang="en-GB" b="1" dirty="0">
                <a:solidFill>
                  <a:schemeClr val="bg1"/>
                </a:solidFill>
              </a:rPr>
              <a:t> </a:t>
            </a:r>
            <a:r>
              <a:rPr lang="en-GB" dirty="0">
                <a:solidFill>
                  <a:schemeClr val="bg1"/>
                </a:solidFill>
              </a:rPr>
              <a:t>Krise</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327159" y="1293888"/>
            <a:ext cx="205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3">
            <a:extLst>
              <a:ext uri="{FF2B5EF4-FFF2-40B4-BE49-F238E27FC236}">
                <a16:creationId xmlns:a16="http://schemas.microsoft.com/office/drawing/2014/main" id="{A48ED906-58BC-1727-FFA0-BF2B2756959F}"/>
              </a:ext>
            </a:extLst>
          </p:cNvPr>
          <p:cNvGrpSpPr/>
          <p:nvPr/>
        </p:nvGrpSpPr>
        <p:grpSpPr>
          <a:xfrm>
            <a:off x="530826" y="2854387"/>
            <a:ext cx="11520004" cy="3448907"/>
            <a:chOff x="3649227" y="1891861"/>
            <a:chExt cx="12559024" cy="4080288"/>
          </a:xfrm>
        </p:grpSpPr>
        <p:sp>
          <p:nvSpPr>
            <p:cNvPr id="3" name="Pentagon 6">
              <a:extLst>
                <a:ext uri="{FF2B5EF4-FFF2-40B4-BE49-F238E27FC236}">
                  <a16:creationId xmlns:a16="http://schemas.microsoft.com/office/drawing/2014/main" id="{51679894-A8DD-CC6C-2583-05C0FB96D719}"/>
                </a:ext>
              </a:extLst>
            </p:cNvPr>
            <p:cNvSpPr/>
            <p:nvPr/>
          </p:nvSpPr>
          <p:spPr>
            <a:xfrm>
              <a:off x="7915823" y="3106373"/>
              <a:ext cx="8147109" cy="839242"/>
            </a:xfrm>
            <a:prstGeom prst="homePlate">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4" name="Pentagon 7">
              <a:extLst>
                <a:ext uri="{FF2B5EF4-FFF2-40B4-BE49-F238E27FC236}">
                  <a16:creationId xmlns:a16="http://schemas.microsoft.com/office/drawing/2014/main" id="{363E3A73-614F-75D6-E873-1C955787EDE5}"/>
                </a:ext>
              </a:extLst>
            </p:cNvPr>
            <p:cNvSpPr/>
            <p:nvPr/>
          </p:nvSpPr>
          <p:spPr>
            <a:xfrm>
              <a:off x="7925556" y="3874279"/>
              <a:ext cx="8282687" cy="824473"/>
            </a:xfrm>
            <a:prstGeom prst="homePlate">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5" name="Pentagon 8">
              <a:extLst>
                <a:ext uri="{FF2B5EF4-FFF2-40B4-BE49-F238E27FC236}">
                  <a16:creationId xmlns:a16="http://schemas.microsoft.com/office/drawing/2014/main" id="{51F02347-1C8D-7E95-F646-53EDAC520403}"/>
                </a:ext>
              </a:extLst>
            </p:cNvPr>
            <p:cNvSpPr/>
            <p:nvPr/>
          </p:nvSpPr>
          <p:spPr>
            <a:xfrm>
              <a:off x="7925556" y="4694375"/>
              <a:ext cx="8282695" cy="844078"/>
            </a:xfrm>
            <a:prstGeom prst="homePlate">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6" name="Pentagon 9">
              <a:extLst>
                <a:ext uri="{FF2B5EF4-FFF2-40B4-BE49-F238E27FC236}">
                  <a16:creationId xmlns:a16="http://schemas.microsoft.com/office/drawing/2014/main" id="{21378E91-5A8F-9C56-CC70-41B2F462B7C2}"/>
                </a:ext>
              </a:extLst>
            </p:cNvPr>
            <p:cNvSpPr/>
            <p:nvPr/>
          </p:nvSpPr>
          <p:spPr>
            <a:xfrm>
              <a:off x="7915824" y="2301045"/>
              <a:ext cx="8066168" cy="824473"/>
            </a:xfrm>
            <a:prstGeom prst="homePlate">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7" name="Rectangle 10">
              <a:extLst>
                <a:ext uri="{FF2B5EF4-FFF2-40B4-BE49-F238E27FC236}">
                  <a16:creationId xmlns:a16="http://schemas.microsoft.com/office/drawing/2014/main" id="{B0BC658F-F251-F2E8-D79B-90A22413AD4E}"/>
                </a:ext>
              </a:extLst>
            </p:cNvPr>
            <p:cNvSpPr/>
            <p:nvPr/>
          </p:nvSpPr>
          <p:spPr>
            <a:xfrm>
              <a:off x="5657923" y="3427445"/>
              <a:ext cx="1798582" cy="519724"/>
            </a:xfrm>
            <a:prstGeom prst="rect">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8" name="Rectangle 11">
              <a:extLst>
                <a:ext uri="{FF2B5EF4-FFF2-40B4-BE49-F238E27FC236}">
                  <a16:creationId xmlns:a16="http://schemas.microsoft.com/office/drawing/2014/main" id="{B3A4E317-B5E9-4079-BA39-2C39005E1335}"/>
                </a:ext>
              </a:extLst>
            </p:cNvPr>
            <p:cNvSpPr/>
            <p:nvPr/>
          </p:nvSpPr>
          <p:spPr>
            <a:xfrm>
              <a:off x="5661365" y="3876235"/>
              <a:ext cx="1795141" cy="506237"/>
            </a:xfrm>
            <a:prstGeom prst="rect">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9" name="Rectangle 12">
              <a:extLst>
                <a:ext uri="{FF2B5EF4-FFF2-40B4-BE49-F238E27FC236}">
                  <a16:creationId xmlns:a16="http://schemas.microsoft.com/office/drawing/2014/main" id="{115F0692-E55B-F7B0-8437-0F40FD23DBEA}"/>
                </a:ext>
              </a:extLst>
            </p:cNvPr>
            <p:cNvSpPr/>
            <p:nvPr/>
          </p:nvSpPr>
          <p:spPr>
            <a:xfrm>
              <a:off x="5658941" y="4383904"/>
              <a:ext cx="1819439" cy="587028"/>
            </a:xfrm>
            <a:prstGeom prst="rect">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10" name="Rectangle 13">
              <a:extLst>
                <a:ext uri="{FF2B5EF4-FFF2-40B4-BE49-F238E27FC236}">
                  <a16:creationId xmlns:a16="http://schemas.microsoft.com/office/drawing/2014/main" id="{0F8E1343-C0D7-DB91-F776-47B569B52387}"/>
                </a:ext>
              </a:extLst>
            </p:cNvPr>
            <p:cNvSpPr/>
            <p:nvPr/>
          </p:nvSpPr>
          <p:spPr>
            <a:xfrm>
              <a:off x="5638612" y="2884053"/>
              <a:ext cx="1862293" cy="544947"/>
            </a:xfrm>
            <a:prstGeom prst="rect">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grpSp>
          <p:nvGrpSpPr>
            <p:cNvPr id="11" name="Group 14">
              <a:extLst>
                <a:ext uri="{FF2B5EF4-FFF2-40B4-BE49-F238E27FC236}">
                  <a16:creationId xmlns:a16="http://schemas.microsoft.com/office/drawing/2014/main" id="{DA218EA2-FA36-47EE-14D7-EF6B2F0FF4A2}"/>
                </a:ext>
              </a:extLst>
            </p:cNvPr>
            <p:cNvGrpSpPr/>
            <p:nvPr/>
          </p:nvGrpSpPr>
          <p:grpSpPr>
            <a:xfrm>
              <a:off x="7456505" y="2285407"/>
              <a:ext cx="469052" cy="1661763"/>
              <a:chOff x="413581" y="698501"/>
              <a:chExt cx="556244" cy="1970670"/>
            </a:xfrm>
          </p:grpSpPr>
          <p:sp>
            <p:nvSpPr>
              <p:cNvPr id="29" name="Freeform 15">
                <a:extLst>
                  <a:ext uri="{FF2B5EF4-FFF2-40B4-BE49-F238E27FC236}">
                    <a16:creationId xmlns:a16="http://schemas.microsoft.com/office/drawing/2014/main" id="{201E2E5C-5A73-EE7A-CB5D-B8CE5D4B4630}"/>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30" name="Freeform 16">
                <a:extLst>
                  <a:ext uri="{FF2B5EF4-FFF2-40B4-BE49-F238E27FC236}">
                    <a16:creationId xmlns:a16="http://schemas.microsoft.com/office/drawing/2014/main" id="{91D914CC-592C-FD3C-7E16-5181AC0D5835}"/>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grpSp>
        <p:sp>
          <p:nvSpPr>
            <p:cNvPr id="12" name="Freeform 11">
              <a:extLst>
                <a:ext uri="{FF2B5EF4-FFF2-40B4-BE49-F238E27FC236}">
                  <a16:creationId xmlns:a16="http://schemas.microsoft.com/office/drawing/2014/main" id="{AA8EA921-0E73-70C2-E5F6-A1C35C502359}"/>
                </a:ext>
              </a:extLst>
            </p:cNvPr>
            <p:cNvSpPr/>
            <p:nvPr/>
          </p:nvSpPr>
          <p:spPr>
            <a:xfrm flipV="1">
              <a:off x="7456725" y="4327228"/>
              <a:ext cx="468830" cy="122967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3" name="Freeform 12">
              <a:extLst>
                <a:ext uri="{FF2B5EF4-FFF2-40B4-BE49-F238E27FC236}">
                  <a16:creationId xmlns:a16="http://schemas.microsoft.com/office/drawing/2014/main" id="{36325E37-FE82-378D-8A71-880D5E3F5BA5}"/>
                </a:ext>
              </a:extLst>
            </p:cNvPr>
            <p:cNvSpPr/>
            <p:nvPr/>
          </p:nvSpPr>
          <p:spPr>
            <a:xfrm flipV="1">
              <a:off x="7456503" y="3876236"/>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4" name="Freeform 3">
              <a:extLst>
                <a:ext uri="{FF2B5EF4-FFF2-40B4-BE49-F238E27FC236}">
                  <a16:creationId xmlns:a16="http://schemas.microsoft.com/office/drawing/2014/main" id="{09972734-09AC-2235-2184-499FD38DCEBD}"/>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pPr>
                <a:lnSpc>
                  <a:spcPts val="2240"/>
                </a:lnSpc>
              </a:pPr>
              <a:endParaRPr lang="en-GB" sz="2200" dirty="0"/>
            </a:p>
          </p:txBody>
        </p:sp>
        <p:sp>
          <p:nvSpPr>
            <p:cNvPr id="15" name="Freeform 4">
              <a:extLst>
                <a:ext uri="{FF2B5EF4-FFF2-40B4-BE49-F238E27FC236}">
                  <a16:creationId xmlns:a16="http://schemas.microsoft.com/office/drawing/2014/main" id="{2BB2C558-C99C-654B-7F92-D3444FBB6B62}"/>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6" name="Freeform 5">
              <a:extLst>
                <a:ext uri="{FF2B5EF4-FFF2-40B4-BE49-F238E27FC236}">
                  <a16:creationId xmlns:a16="http://schemas.microsoft.com/office/drawing/2014/main" id="{A414E128-D888-FA82-7329-563397ECF6C3}"/>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7" name="Freeform 10">
              <a:extLst>
                <a:ext uri="{FF2B5EF4-FFF2-40B4-BE49-F238E27FC236}">
                  <a16:creationId xmlns:a16="http://schemas.microsoft.com/office/drawing/2014/main" id="{E22F5F9F-8DC0-9836-1ADC-C5F5E2EAC0CE}"/>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B41F7A"/>
            </a:solidFill>
            <a:ln>
              <a:noFill/>
            </a:ln>
            <a:effectLst/>
          </p:spPr>
          <p:txBody>
            <a:bodyPr wrap="none" anchor="ctr"/>
            <a:lstStyle/>
            <a:p>
              <a:pPr>
                <a:lnSpc>
                  <a:spcPts val="2240"/>
                </a:lnSpc>
              </a:pPr>
              <a:endParaRPr lang="en-GB" sz="2200" dirty="0"/>
            </a:p>
          </p:txBody>
        </p:sp>
        <p:sp>
          <p:nvSpPr>
            <p:cNvPr id="18" name="Freeform 11">
              <a:extLst>
                <a:ext uri="{FF2B5EF4-FFF2-40B4-BE49-F238E27FC236}">
                  <a16:creationId xmlns:a16="http://schemas.microsoft.com/office/drawing/2014/main" id="{DD56EF60-A3C0-9BE9-101A-C9A5363FD8B0}"/>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19" name="Freeform 14">
              <a:extLst>
                <a:ext uri="{FF2B5EF4-FFF2-40B4-BE49-F238E27FC236}">
                  <a16:creationId xmlns:a16="http://schemas.microsoft.com/office/drawing/2014/main" id="{29887712-B25C-0149-E5C7-64BA48879A26}"/>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7F1C58"/>
            </a:solidFill>
            <a:ln>
              <a:noFill/>
            </a:ln>
            <a:effectLst/>
          </p:spPr>
          <p:txBody>
            <a:bodyPr wrap="none" anchor="ctr"/>
            <a:lstStyle/>
            <a:p>
              <a:pPr>
                <a:lnSpc>
                  <a:spcPts val="2240"/>
                </a:lnSpc>
              </a:pPr>
              <a:endParaRPr lang="en-GB" sz="2200" dirty="0"/>
            </a:p>
          </p:txBody>
        </p:sp>
        <p:sp>
          <p:nvSpPr>
            <p:cNvPr id="20" name="Freeform 11">
              <a:extLst>
                <a:ext uri="{FF2B5EF4-FFF2-40B4-BE49-F238E27FC236}">
                  <a16:creationId xmlns:a16="http://schemas.microsoft.com/office/drawing/2014/main" id="{16BC5759-FE97-1C72-6626-55A725DE0018}"/>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1" name="Freeform 8">
              <a:extLst>
                <a:ext uri="{FF2B5EF4-FFF2-40B4-BE49-F238E27FC236}">
                  <a16:creationId xmlns:a16="http://schemas.microsoft.com/office/drawing/2014/main" id="{A34759E6-067C-18E4-C6DD-E5343F377FE9}"/>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F16924"/>
            </a:solidFill>
            <a:ln>
              <a:noFill/>
            </a:ln>
            <a:effectLst/>
          </p:spPr>
          <p:txBody>
            <a:bodyPr wrap="none" anchor="ctr"/>
            <a:lstStyle/>
            <a:p>
              <a:pPr>
                <a:lnSpc>
                  <a:spcPts val="2240"/>
                </a:lnSpc>
              </a:pPr>
              <a:endParaRPr lang="en-GB" sz="2200" dirty="0"/>
            </a:p>
          </p:txBody>
        </p:sp>
        <p:sp>
          <p:nvSpPr>
            <p:cNvPr id="22" name="Freeform 11">
              <a:extLst>
                <a:ext uri="{FF2B5EF4-FFF2-40B4-BE49-F238E27FC236}">
                  <a16:creationId xmlns:a16="http://schemas.microsoft.com/office/drawing/2014/main" id="{74BC2670-85DC-6CC1-1C52-586F5AE2A64D}"/>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3" name="Freeform 12">
              <a:extLst>
                <a:ext uri="{FF2B5EF4-FFF2-40B4-BE49-F238E27FC236}">
                  <a16:creationId xmlns:a16="http://schemas.microsoft.com/office/drawing/2014/main" id="{0E50C251-9073-4A1D-EBF1-6FB43FCC536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EDA13E"/>
            </a:solidFill>
            <a:ln>
              <a:noFill/>
            </a:ln>
            <a:effectLst/>
          </p:spPr>
          <p:txBody>
            <a:bodyPr wrap="none" anchor="ctr"/>
            <a:lstStyle/>
            <a:p>
              <a:pPr>
                <a:lnSpc>
                  <a:spcPts val="2240"/>
                </a:lnSpc>
              </a:pPr>
              <a:endParaRPr lang="en-GB" sz="2200" dirty="0"/>
            </a:p>
          </p:txBody>
        </p:sp>
        <p:sp>
          <p:nvSpPr>
            <p:cNvPr id="24" name="Freeform 11">
              <a:extLst>
                <a:ext uri="{FF2B5EF4-FFF2-40B4-BE49-F238E27FC236}">
                  <a16:creationId xmlns:a16="http://schemas.microsoft.com/office/drawing/2014/main" id="{F7B836AF-F226-837B-CE68-3022C40FC547}"/>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5" name="Subtitle 2">
              <a:extLst>
                <a:ext uri="{FF2B5EF4-FFF2-40B4-BE49-F238E27FC236}">
                  <a16:creationId xmlns:a16="http://schemas.microsoft.com/office/drawing/2014/main" id="{7F34F617-A65C-870A-8FAB-5026E7B682F7}"/>
                </a:ext>
              </a:extLst>
            </p:cNvPr>
            <p:cNvSpPr txBox="1">
              <a:spLocks/>
            </p:cNvSpPr>
            <p:nvPr/>
          </p:nvSpPr>
          <p:spPr>
            <a:xfrm>
              <a:off x="8060494" y="4716025"/>
              <a:ext cx="7858606" cy="83783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000" dirty="0">
                  <a:solidFill>
                    <a:schemeClr val="bg1"/>
                  </a:solidFill>
                  <a:latin typeface="+mn-lt"/>
                  <a:ea typeface="Lato Light" panose="020F0502020204030203" pitchFamily="34" charset="0"/>
                  <a:cs typeface="Mukta ExtraLight" panose="020B0000000000000000" pitchFamily="34" charset="77"/>
                </a:rPr>
                <a:t>Zusammenarbeit mit lokalen, staatlichen und </a:t>
              </a:r>
              <a:r>
                <a:rPr lang="en-GB" sz="2000" dirty="0" err="1">
                  <a:solidFill>
                    <a:schemeClr val="bg1"/>
                  </a:solidFill>
                  <a:latin typeface="+mn-lt"/>
                  <a:ea typeface="Lato Light" panose="020F0502020204030203" pitchFamily="34" charset="0"/>
                  <a:cs typeface="Mukta ExtraLight" panose="020B0000000000000000" pitchFamily="34" charset="77"/>
                </a:rPr>
                <a:t>bundesstaatlichen</a:t>
              </a:r>
              <a:r>
                <a:rPr lang="en-GB" sz="2000" dirty="0">
                  <a:solidFill>
                    <a:schemeClr val="bg1"/>
                  </a:solidFill>
                  <a:latin typeface="+mn-lt"/>
                  <a:ea typeface="Lato Light" panose="020F0502020204030203" pitchFamily="34" charset="0"/>
                  <a:cs typeface="Mukta ExtraLight" panose="020B0000000000000000" pitchFamily="34" charset="77"/>
                </a:rPr>
                <a:t> </a:t>
              </a:r>
            </a:p>
            <a:p>
              <a:pPr algn="l">
                <a:lnSpc>
                  <a:spcPts val="2240"/>
                </a:lnSpc>
              </a:pPr>
              <a:r>
                <a:rPr lang="en-GB" sz="2000" dirty="0" err="1">
                  <a:solidFill>
                    <a:schemeClr val="bg1"/>
                  </a:solidFill>
                  <a:latin typeface="+mn-lt"/>
                  <a:ea typeface="Lato Light" panose="020F0502020204030203" pitchFamily="34" charset="0"/>
                  <a:cs typeface="Mukta ExtraLight" panose="020B0000000000000000" pitchFamily="34" charset="77"/>
                </a:rPr>
                <a:t>Behörden</a:t>
              </a:r>
              <a:r>
                <a:rPr lang="en-GB" sz="2000" dirty="0">
                  <a:solidFill>
                    <a:schemeClr val="bg1"/>
                  </a:solidFill>
                  <a:latin typeface="+mn-lt"/>
                  <a:ea typeface="Lato Light" panose="020F0502020204030203" pitchFamily="34" charset="0"/>
                  <a:cs typeface="Mukta ExtraLight" panose="020B0000000000000000" pitchFamily="34" charset="77"/>
                </a:rPr>
                <a:t>, um schnell zur "Normalität" zurückzukehren</a:t>
              </a:r>
            </a:p>
          </p:txBody>
        </p:sp>
        <p:sp>
          <p:nvSpPr>
            <p:cNvPr id="26" name="Subtitle 2">
              <a:extLst>
                <a:ext uri="{FF2B5EF4-FFF2-40B4-BE49-F238E27FC236}">
                  <a16:creationId xmlns:a16="http://schemas.microsoft.com/office/drawing/2014/main" id="{73963132-03E0-E3C9-E042-D2786256EEA4}"/>
                </a:ext>
              </a:extLst>
            </p:cNvPr>
            <p:cNvSpPr txBox="1">
              <a:spLocks/>
            </p:cNvSpPr>
            <p:nvPr/>
          </p:nvSpPr>
          <p:spPr>
            <a:xfrm>
              <a:off x="8038719" y="2367851"/>
              <a:ext cx="7316931" cy="76971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000" dirty="0">
                  <a:solidFill>
                    <a:schemeClr val="bg1"/>
                  </a:solidFill>
                  <a:latin typeface="+mn-lt"/>
                  <a:ea typeface="Lato Light" panose="020F0502020204030203" pitchFamily="34" charset="0"/>
                  <a:cs typeface="Mukta ExtraLight" panose="020B0000000000000000" pitchFamily="34" charset="77"/>
                </a:rPr>
                <a:t>Verhinderung des Verlusts von Vertrauen und Moral der Mitarbeiter:innen</a:t>
              </a:r>
            </a:p>
          </p:txBody>
        </p:sp>
        <p:sp>
          <p:nvSpPr>
            <p:cNvPr id="27" name="Subtitle 2">
              <a:extLst>
                <a:ext uri="{FF2B5EF4-FFF2-40B4-BE49-F238E27FC236}">
                  <a16:creationId xmlns:a16="http://schemas.microsoft.com/office/drawing/2014/main" id="{82CEE779-11EF-44F2-3260-BDF4692EACFF}"/>
                </a:ext>
              </a:extLst>
            </p:cNvPr>
            <p:cNvSpPr txBox="1">
              <a:spLocks/>
            </p:cNvSpPr>
            <p:nvPr/>
          </p:nvSpPr>
          <p:spPr>
            <a:xfrm>
              <a:off x="8060496" y="3274709"/>
              <a:ext cx="7579287" cy="4312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000" dirty="0" err="1">
                  <a:solidFill>
                    <a:schemeClr val="bg1"/>
                  </a:solidFill>
                  <a:latin typeface="+mn-lt"/>
                  <a:ea typeface="Lato Light" panose="020F0502020204030203" pitchFamily="34" charset="0"/>
                  <a:cs typeface="Mukta ExtraLight" panose="020B0000000000000000" pitchFamily="34" charset="77"/>
                </a:rPr>
                <a:t>Aufrechterhaltung</a:t>
              </a:r>
              <a:r>
                <a:rPr lang="en-GB" sz="2000" dirty="0">
                  <a:solidFill>
                    <a:schemeClr val="bg1"/>
                  </a:solidFill>
                  <a:latin typeface="+mn-lt"/>
                  <a:ea typeface="Lato Light" panose="020F0502020204030203" pitchFamily="34" charset="0"/>
                  <a:cs typeface="Mukta ExtraLight" panose="020B0000000000000000" pitchFamily="34" charset="77"/>
                </a:rPr>
                <a:t> </a:t>
              </a:r>
              <a:r>
                <a:rPr lang="en-GB" sz="2000" dirty="0" err="1">
                  <a:solidFill>
                    <a:schemeClr val="bg1"/>
                  </a:solidFill>
                  <a:latin typeface="+mn-lt"/>
                  <a:ea typeface="Lato Light" panose="020F0502020204030203" pitchFamily="34" charset="0"/>
                  <a:cs typeface="Mukta ExtraLight" panose="020B0000000000000000" pitchFamily="34" charset="77"/>
                </a:rPr>
                <a:t>oder</a:t>
              </a:r>
              <a:r>
                <a:rPr lang="en-GB" sz="2000" dirty="0">
                  <a:solidFill>
                    <a:schemeClr val="bg1"/>
                  </a:solidFill>
                  <a:latin typeface="+mn-lt"/>
                  <a:ea typeface="Lato Light" panose="020F0502020204030203" pitchFamily="34" charset="0"/>
                  <a:cs typeface="Mukta ExtraLight" panose="020B0000000000000000" pitchFamily="34" charset="77"/>
                </a:rPr>
                <a:t> </a:t>
              </a:r>
              <a:r>
                <a:rPr lang="en-GB" sz="2000" dirty="0" err="1">
                  <a:solidFill>
                    <a:schemeClr val="bg1"/>
                  </a:solidFill>
                  <a:latin typeface="+mn-lt"/>
                  <a:ea typeface="Lato Light" panose="020F0502020204030203" pitchFamily="34" charset="0"/>
                  <a:cs typeface="Mukta ExtraLight" panose="020B0000000000000000" pitchFamily="34" charset="77"/>
                </a:rPr>
                <a:t>schnelle</a:t>
              </a:r>
              <a:r>
                <a:rPr lang="en-GB" sz="2000" dirty="0">
                  <a:solidFill>
                    <a:schemeClr val="bg1"/>
                  </a:solidFill>
                  <a:latin typeface="+mn-lt"/>
                  <a:ea typeface="Lato Light" panose="020F0502020204030203" pitchFamily="34" charset="0"/>
                  <a:cs typeface="Mukta ExtraLight" panose="020B0000000000000000" pitchFamily="34" charset="77"/>
                </a:rPr>
                <a:t> </a:t>
              </a:r>
              <a:r>
                <a:rPr lang="en-GB" sz="2000" dirty="0" err="1">
                  <a:solidFill>
                    <a:schemeClr val="bg1"/>
                  </a:solidFill>
                  <a:latin typeface="+mn-lt"/>
                  <a:ea typeface="Lato Light" panose="020F0502020204030203" pitchFamily="34" charset="0"/>
                  <a:cs typeface="Mukta ExtraLight" panose="020B0000000000000000" pitchFamily="34" charset="77"/>
                </a:rPr>
                <a:t>Wiederherstellung</a:t>
              </a:r>
              <a:r>
                <a:rPr lang="en-GB" sz="2000" dirty="0">
                  <a:solidFill>
                    <a:schemeClr val="bg1"/>
                  </a:solidFill>
                  <a:latin typeface="+mn-lt"/>
                  <a:ea typeface="Lato Light" panose="020F0502020204030203" pitchFamily="34" charset="0"/>
                  <a:cs typeface="Mukta ExtraLight" panose="020B0000000000000000" pitchFamily="34" charset="77"/>
                </a:rPr>
                <a:t> des Betriebs</a:t>
              </a:r>
            </a:p>
          </p:txBody>
        </p:sp>
        <p:sp>
          <p:nvSpPr>
            <p:cNvPr id="28" name="Subtitle 2">
              <a:extLst>
                <a:ext uri="{FF2B5EF4-FFF2-40B4-BE49-F238E27FC236}">
                  <a16:creationId xmlns:a16="http://schemas.microsoft.com/office/drawing/2014/main" id="{DA871D19-5116-01DB-4F7F-89893C50E405}"/>
                </a:ext>
              </a:extLst>
            </p:cNvPr>
            <p:cNvSpPr txBox="1">
              <a:spLocks/>
            </p:cNvSpPr>
            <p:nvPr/>
          </p:nvSpPr>
          <p:spPr>
            <a:xfrm>
              <a:off x="8038719" y="3930470"/>
              <a:ext cx="6814224" cy="76971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000" dirty="0">
                  <a:solidFill>
                    <a:schemeClr val="bg1"/>
                  </a:solidFill>
                  <a:latin typeface="+mn-lt"/>
                  <a:ea typeface="Lato Light" panose="020F0502020204030203" pitchFamily="34" charset="0"/>
                  <a:cs typeface="Mukta ExtraLight" panose="020B0000000000000000" pitchFamily="34" charset="77"/>
                </a:rPr>
                <a:t>Wiederherstellung des Vertrauens von </a:t>
              </a:r>
              <a:r>
                <a:rPr lang="en-GB" sz="2000" dirty="0" err="1">
                  <a:solidFill>
                    <a:schemeClr val="bg1"/>
                  </a:solidFill>
                  <a:latin typeface="+mn-lt"/>
                  <a:ea typeface="Lato Light" panose="020F0502020204030203" pitchFamily="34" charset="0"/>
                  <a:cs typeface="Mukta ExtraLight" panose="020B0000000000000000" pitchFamily="34" charset="77"/>
                </a:rPr>
                <a:t>Kund:innen</a:t>
              </a:r>
              <a:r>
                <a:rPr lang="en-GB" sz="2000" dirty="0">
                  <a:solidFill>
                    <a:schemeClr val="bg1"/>
                  </a:solidFill>
                  <a:latin typeface="+mn-lt"/>
                  <a:ea typeface="Lato Light" panose="020F0502020204030203" pitchFamily="34" charset="0"/>
                  <a:cs typeface="Mukta ExtraLight" panose="020B0000000000000000" pitchFamily="34" charset="77"/>
                </a:rPr>
                <a:t> und </a:t>
              </a:r>
              <a:r>
                <a:rPr lang="en-GB" sz="2000" dirty="0" err="1">
                  <a:solidFill>
                    <a:schemeClr val="bg1"/>
                  </a:solidFill>
                  <a:latin typeface="+mn-lt"/>
                  <a:ea typeface="Lato Light" panose="020F0502020204030203" pitchFamily="34" charset="0"/>
                  <a:cs typeface="Mukta ExtraLight" panose="020B0000000000000000" pitchFamily="34" charset="77"/>
                </a:rPr>
                <a:t>Lieferant:innen</a:t>
              </a:r>
              <a:endParaRPr lang="en-GB" sz="2000" dirty="0">
                <a:solidFill>
                  <a:schemeClr val="bg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3316019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580241" y="406400"/>
            <a:ext cx="7205360"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In der Krise gilt vor allem eine wichtige Grundregel für die Kommunikation mit den Beteiligten: </a:t>
            </a:r>
          </a:p>
          <a:p>
            <a:pPr marL="342900" indent="-342900">
              <a:buFont typeface="Arial" panose="020B0604020202020204" pitchFamily="34" charset="0"/>
              <a:buChar char="•"/>
            </a:pPr>
            <a:r>
              <a:rPr lang="en-US" sz="2000" dirty="0">
                <a:solidFill>
                  <a:schemeClr val="bg1"/>
                </a:solidFill>
              </a:rPr>
              <a:t>Offene, transparente und regelmäßige Kommunikation</a:t>
            </a:r>
          </a:p>
          <a:p>
            <a:pPr marL="342900" indent="-342900">
              <a:buFont typeface="Arial" panose="020B0604020202020204" pitchFamily="34" charset="0"/>
              <a:buChar char="•"/>
            </a:pPr>
            <a:r>
              <a:rPr lang="en-US" sz="2000" dirty="0">
                <a:solidFill>
                  <a:schemeClr val="bg1"/>
                </a:solidFill>
              </a:rPr>
              <a:t>In erster Linie geht es darum, Vertrauen zu erhalten oder wiederherzustellen</a:t>
            </a:r>
          </a:p>
          <a:p>
            <a:pPr marL="342900" indent="-342900">
              <a:buFont typeface="Arial" panose="020B0604020202020204" pitchFamily="34" charset="0"/>
              <a:buChar char="•"/>
            </a:pPr>
            <a:r>
              <a:rPr lang="en-US" sz="2000" dirty="0">
                <a:solidFill>
                  <a:schemeClr val="bg1"/>
                </a:solidFill>
              </a:rPr>
              <a:t>Ehrlichkeit ist die absolute Voraussetzung dafür.</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53186"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Grundregeln der </a:t>
            </a:r>
            <a:r>
              <a:rPr lang="en-GB" sz="3200" dirty="0" err="1">
                <a:solidFill>
                  <a:schemeClr val="bg1"/>
                </a:solidFill>
              </a:rPr>
              <a:t>Kommunikation</a:t>
            </a:r>
            <a:r>
              <a:rPr lang="en-GB" sz="3200" dirty="0">
                <a:solidFill>
                  <a:schemeClr val="bg1"/>
                </a:solidFill>
              </a:rPr>
              <a:t> </a:t>
            </a:r>
            <a:r>
              <a:rPr lang="en-GB" sz="3200" b="1" dirty="0" err="1">
                <a:solidFill>
                  <a:schemeClr val="bg1"/>
                </a:solidFill>
              </a:rPr>
              <a:t>während</a:t>
            </a:r>
            <a:r>
              <a:rPr lang="en-GB" sz="3200" b="1" dirty="0">
                <a:solidFill>
                  <a:schemeClr val="bg1"/>
                </a:solidFill>
              </a:rPr>
              <a:t> </a:t>
            </a:r>
            <a:r>
              <a:rPr lang="en-GB" sz="3200" dirty="0">
                <a:solidFill>
                  <a:schemeClr val="bg1"/>
                </a:solidFill>
              </a:rPr>
              <a:t>einer</a:t>
            </a:r>
            <a:r>
              <a:rPr lang="en-GB" sz="3200" b="1" dirty="0">
                <a:solidFill>
                  <a:schemeClr val="bg1"/>
                </a:solidFill>
              </a:rPr>
              <a:t> </a:t>
            </a:r>
            <a:r>
              <a:rPr lang="en-GB" sz="3200" dirty="0">
                <a:solidFill>
                  <a:schemeClr val="bg1"/>
                </a:solidFill>
              </a:rPr>
              <a:t>Krise</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422708" y="1114148"/>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Freeform 13">
            <a:extLst>
              <a:ext uri="{FF2B5EF4-FFF2-40B4-BE49-F238E27FC236}">
                <a16:creationId xmlns:a16="http://schemas.microsoft.com/office/drawing/2014/main" id="{68DF6A12-DC8F-0CBF-987D-96F84BC1667E}"/>
              </a:ext>
            </a:extLst>
          </p:cNvPr>
          <p:cNvSpPr>
            <a:spLocks noChangeArrowheads="1"/>
          </p:cNvSpPr>
          <p:nvPr/>
        </p:nvSpPr>
        <p:spPr bwMode="auto">
          <a:xfrm>
            <a:off x="4451582" y="3287685"/>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bg1">
              <a:lumMod val="75000"/>
            </a:schemeClr>
          </a:solidFill>
          <a:ln>
            <a:solidFill>
              <a:schemeClr val="bg1">
                <a:lumMod val="75000"/>
              </a:schemeClr>
            </a:solidFill>
          </a:ln>
          <a:effectLst/>
        </p:spPr>
        <p:txBody>
          <a:bodyPr wrap="none" anchor="ctr"/>
          <a:lstStyle/>
          <a:p>
            <a:endParaRPr lang="en-GB" sz="1400" dirty="0">
              <a:latin typeface="+mj-lt"/>
            </a:endParaRPr>
          </a:p>
        </p:txBody>
      </p:sp>
      <p:sp>
        <p:nvSpPr>
          <p:cNvPr id="10" name="Oval 12">
            <a:extLst>
              <a:ext uri="{FF2B5EF4-FFF2-40B4-BE49-F238E27FC236}">
                <a16:creationId xmlns:a16="http://schemas.microsoft.com/office/drawing/2014/main" id="{26182324-955D-2512-3397-F4715B2889C0}"/>
              </a:ext>
            </a:extLst>
          </p:cNvPr>
          <p:cNvSpPr/>
          <p:nvPr/>
        </p:nvSpPr>
        <p:spPr>
          <a:xfrm>
            <a:off x="4684239" y="3018633"/>
            <a:ext cx="968519" cy="96851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Oval 13">
            <a:extLst>
              <a:ext uri="{FF2B5EF4-FFF2-40B4-BE49-F238E27FC236}">
                <a16:creationId xmlns:a16="http://schemas.microsoft.com/office/drawing/2014/main" id="{4BFC24C8-A558-CCF5-4161-EE8BA3F57C25}"/>
              </a:ext>
            </a:extLst>
          </p:cNvPr>
          <p:cNvSpPr/>
          <p:nvPr/>
        </p:nvSpPr>
        <p:spPr>
          <a:xfrm>
            <a:off x="6159076" y="3018633"/>
            <a:ext cx="968519" cy="968519"/>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2" name="Oval 16">
            <a:extLst>
              <a:ext uri="{FF2B5EF4-FFF2-40B4-BE49-F238E27FC236}">
                <a16:creationId xmlns:a16="http://schemas.microsoft.com/office/drawing/2014/main" id="{2B972B9E-2F9B-38B4-027C-CB8DA52EC78E}"/>
              </a:ext>
            </a:extLst>
          </p:cNvPr>
          <p:cNvSpPr/>
          <p:nvPr/>
        </p:nvSpPr>
        <p:spPr>
          <a:xfrm>
            <a:off x="4684239" y="5497119"/>
            <a:ext cx="968519" cy="968519"/>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 name="Oval 17">
            <a:extLst>
              <a:ext uri="{FF2B5EF4-FFF2-40B4-BE49-F238E27FC236}">
                <a16:creationId xmlns:a16="http://schemas.microsoft.com/office/drawing/2014/main" id="{D485D8FC-AD3B-4200-F617-2FEA93989329}"/>
              </a:ext>
            </a:extLst>
          </p:cNvPr>
          <p:cNvSpPr/>
          <p:nvPr/>
        </p:nvSpPr>
        <p:spPr>
          <a:xfrm>
            <a:off x="6159076" y="5497119"/>
            <a:ext cx="968519" cy="968519"/>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 name="Oval 18">
            <a:extLst>
              <a:ext uri="{FF2B5EF4-FFF2-40B4-BE49-F238E27FC236}">
                <a16:creationId xmlns:a16="http://schemas.microsoft.com/office/drawing/2014/main" id="{A5BE383B-0B52-D060-D4BF-EE8CF700108F}"/>
              </a:ext>
            </a:extLst>
          </p:cNvPr>
          <p:cNvSpPr/>
          <p:nvPr/>
        </p:nvSpPr>
        <p:spPr>
          <a:xfrm>
            <a:off x="678419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 name="Oval 19">
            <a:extLst>
              <a:ext uri="{FF2B5EF4-FFF2-40B4-BE49-F238E27FC236}">
                <a16:creationId xmlns:a16="http://schemas.microsoft.com/office/drawing/2014/main" id="{E4F6FD93-F082-86D4-4E97-E1535A31EC34}"/>
              </a:ext>
            </a:extLst>
          </p:cNvPr>
          <p:cNvSpPr/>
          <p:nvPr/>
        </p:nvSpPr>
        <p:spPr>
          <a:xfrm>
            <a:off x="405911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 name="Freeform 951">
            <a:extLst>
              <a:ext uri="{FF2B5EF4-FFF2-40B4-BE49-F238E27FC236}">
                <a16:creationId xmlns:a16="http://schemas.microsoft.com/office/drawing/2014/main" id="{AA0AF4BE-7359-3E55-0DEC-160746841A5B}"/>
              </a:ext>
            </a:extLst>
          </p:cNvPr>
          <p:cNvSpPr>
            <a:spLocks noChangeAspect="1"/>
          </p:cNvSpPr>
          <p:nvPr/>
        </p:nvSpPr>
        <p:spPr bwMode="auto">
          <a:xfrm>
            <a:off x="7074029" y="450548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400" dirty="0">
              <a:latin typeface="+mj-lt"/>
            </a:endParaRPr>
          </a:p>
        </p:txBody>
      </p:sp>
      <p:sp>
        <p:nvSpPr>
          <p:cNvPr id="17" name="Freeform 952">
            <a:extLst>
              <a:ext uri="{FF2B5EF4-FFF2-40B4-BE49-F238E27FC236}">
                <a16:creationId xmlns:a16="http://schemas.microsoft.com/office/drawing/2014/main" id="{63AD07B7-4E5A-E217-5472-65A3A17DB004}"/>
              </a:ext>
            </a:extLst>
          </p:cNvPr>
          <p:cNvSpPr>
            <a:spLocks noChangeAspect="1"/>
          </p:cNvSpPr>
          <p:nvPr/>
        </p:nvSpPr>
        <p:spPr bwMode="auto">
          <a:xfrm>
            <a:off x="4338475" y="4522927"/>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400" dirty="0">
              <a:latin typeface="+mj-lt"/>
            </a:endParaRPr>
          </a:p>
        </p:txBody>
      </p:sp>
      <p:sp>
        <p:nvSpPr>
          <p:cNvPr id="18" name="Freeform 953">
            <a:extLst>
              <a:ext uri="{FF2B5EF4-FFF2-40B4-BE49-F238E27FC236}">
                <a16:creationId xmlns:a16="http://schemas.microsoft.com/office/drawing/2014/main" id="{967A5EF0-9BEB-D64F-A2B8-83ED44183AE4}"/>
              </a:ext>
            </a:extLst>
          </p:cNvPr>
          <p:cNvSpPr>
            <a:spLocks noChangeAspect="1"/>
          </p:cNvSpPr>
          <p:nvPr/>
        </p:nvSpPr>
        <p:spPr bwMode="auto">
          <a:xfrm>
            <a:off x="6455403" y="5757463"/>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400" dirty="0">
              <a:latin typeface="+mj-lt"/>
            </a:endParaRPr>
          </a:p>
        </p:txBody>
      </p:sp>
      <p:sp>
        <p:nvSpPr>
          <p:cNvPr id="19" name="Freeform 955">
            <a:extLst>
              <a:ext uri="{FF2B5EF4-FFF2-40B4-BE49-F238E27FC236}">
                <a16:creationId xmlns:a16="http://schemas.microsoft.com/office/drawing/2014/main" id="{57CA3E3A-3310-4F72-1290-EC60EFA7EA4A}"/>
              </a:ext>
            </a:extLst>
          </p:cNvPr>
          <p:cNvSpPr>
            <a:spLocks noChangeAspect="1"/>
          </p:cNvSpPr>
          <p:nvPr/>
        </p:nvSpPr>
        <p:spPr bwMode="auto">
          <a:xfrm>
            <a:off x="4962967" y="3274249"/>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endParaRPr lang="en-GB" sz="1400" dirty="0">
              <a:latin typeface="+mj-lt"/>
            </a:endParaRPr>
          </a:p>
        </p:txBody>
      </p:sp>
      <p:sp>
        <p:nvSpPr>
          <p:cNvPr id="20" name="Freeform 282">
            <a:extLst>
              <a:ext uri="{FF2B5EF4-FFF2-40B4-BE49-F238E27FC236}">
                <a16:creationId xmlns:a16="http://schemas.microsoft.com/office/drawing/2014/main" id="{8C6C6DB1-7B4C-AD4F-FFE6-D5E5DDF0C811}"/>
              </a:ext>
            </a:extLst>
          </p:cNvPr>
          <p:cNvSpPr>
            <a:spLocks noChangeAspect="1"/>
          </p:cNvSpPr>
          <p:nvPr/>
        </p:nvSpPr>
        <p:spPr bwMode="auto">
          <a:xfrm>
            <a:off x="6440318" y="3252244"/>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400" dirty="0">
              <a:latin typeface="+mj-lt"/>
            </a:endParaRPr>
          </a:p>
        </p:txBody>
      </p:sp>
      <p:sp>
        <p:nvSpPr>
          <p:cNvPr id="23" name="Freeform 954">
            <a:extLst>
              <a:ext uri="{FF2B5EF4-FFF2-40B4-BE49-F238E27FC236}">
                <a16:creationId xmlns:a16="http://schemas.microsoft.com/office/drawing/2014/main" id="{CEFD4388-91F6-9F27-B002-081F23EFD0FB}"/>
              </a:ext>
            </a:extLst>
          </p:cNvPr>
          <p:cNvSpPr>
            <a:spLocks noChangeAspect="1"/>
          </p:cNvSpPr>
          <p:nvPr/>
        </p:nvSpPr>
        <p:spPr bwMode="auto">
          <a:xfrm rot="16200000">
            <a:off x="4950236" y="5782997"/>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400" dirty="0">
              <a:latin typeface="+mj-lt"/>
            </a:endParaRPr>
          </a:p>
        </p:txBody>
      </p:sp>
      <p:sp>
        <p:nvSpPr>
          <p:cNvPr id="24" name="TextBox 27">
            <a:extLst>
              <a:ext uri="{FF2B5EF4-FFF2-40B4-BE49-F238E27FC236}">
                <a16:creationId xmlns:a16="http://schemas.microsoft.com/office/drawing/2014/main" id="{8CFAE046-93FA-1A12-9B41-E0706EDF23B6}"/>
              </a:ext>
            </a:extLst>
          </p:cNvPr>
          <p:cNvSpPr txBox="1"/>
          <p:nvPr/>
        </p:nvSpPr>
        <p:spPr>
          <a:xfrm>
            <a:off x="7209322" y="2673719"/>
            <a:ext cx="4982677" cy="430887"/>
          </a:xfrm>
          <a:prstGeom prst="rect">
            <a:avLst/>
          </a:prstGeom>
          <a:noFill/>
        </p:spPr>
        <p:txBody>
          <a:bodyPr wrap="square" rtlCol="0" anchor="t" anchorCtr="0">
            <a:spAutoFit/>
          </a:bodyPr>
          <a:lstStyle/>
          <a:p>
            <a:r>
              <a:rPr lang="en-GB" sz="2200" b="1" dirty="0">
                <a:solidFill>
                  <a:srgbClr val="EDA13E"/>
                </a:solidFill>
                <a:ea typeface="League Spartan" charset="0"/>
                <a:cs typeface="Poppins" pitchFamily="2" charset="77"/>
              </a:rPr>
              <a:t>Effiziente Information der </a:t>
            </a:r>
            <a:r>
              <a:rPr lang="en-GB" sz="2200" b="1" dirty="0" err="1">
                <a:solidFill>
                  <a:srgbClr val="EDA13E"/>
                </a:solidFill>
                <a:ea typeface="League Spartan" charset="0"/>
                <a:cs typeface="Poppins" pitchFamily="2" charset="77"/>
              </a:rPr>
              <a:t>Öffentlichkeit</a:t>
            </a:r>
            <a:endParaRPr lang="en-GB" sz="2200" b="1" dirty="0">
              <a:solidFill>
                <a:srgbClr val="EDA13E"/>
              </a:solidFill>
              <a:ea typeface="League Spartan" charset="0"/>
              <a:cs typeface="Poppins" pitchFamily="2" charset="77"/>
            </a:endParaRPr>
          </a:p>
        </p:txBody>
      </p:sp>
      <p:sp>
        <p:nvSpPr>
          <p:cNvPr id="25" name="Subtitle 2">
            <a:extLst>
              <a:ext uri="{FF2B5EF4-FFF2-40B4-BE49-F238E27FC236}">
                <a16:creationId xmlns:a16="http://schemas.microsoft.com/office/drawing/2014/main" id="{FD4C47AB-E33F-0382-1C58-41E14C99185F}"/>
              </a:ext>
            </a:extLst>
          </p:cNvPr>
          <p:cNvSpPr txBox="1">
            <a:spLocks/>
          </p:cNvSpPr>
          <p:nvPr/>
        </p:nvSpPr>
        <p:spPr>
          <a:xfrm>
            <a:off x="7482574" y="3062244"/>
            <a:ext cx="4432971"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Wenn Ihre Krise für die Öffentlichkeit relevant ist, informieren Sie die Öffentlichkeit so effizient wie möglich: Erklärungen auf Ihrer Website, Pressekonferenzen usw.</a:t>
            </a:r>
          </a:p>
        </p:txBody>
      </p:sp>
      <p:sp>
        <p:nvSpPr>
          <p:cNvPr id="26" name="TextBox 31">
            <a:extLst>
              <a:ext uri="{FF2B5EF4-FFF2-40B4-BE49-F238E27FC236}">
                <a16:creationId xmlns:a16="http://schemas.microsoft.com/office/drawing/2014/main" id="{74B0090C-52FD-D133-3C23-AB65E2B829A8}"/>
              </a:ext>
            </a:extLst>
          </p:cNvPr>
          <p:cNvSpPr txBox="1"/>
          <p:nvPr/>
        </p:nvSpPr>
        <p:spPr>
          <a:xfrm>
            <a:off x="7322650" y="5583513"/>
            <a:ext cx="1680737" cy="378373"/>
          </a:xfrm>
          <a:prstGeom prst="rect">
            <a:avLst/>
          </a:prstGeom>
          <a:noFill/>
        </p:spPr>
        <p:txBody>
          <a:bodyPr wrap="square" rtlCol="0" anchor="b" anchorCtr="0">
            <a:spAutoFit/>
          </a:bodyPr>
          <a:lstStyle/>
          <a:p>
            <a:pPr>
              <a:lnSpc>
                <a:spcPts val="2220"/>
              </a:lnSpc>
            </a:pPr>
            <a:r>
              <a:rPr lang="en-GB" sz="2200" b="1" dirty="0">
                <a:ea typeface="League Spartan" charset="0"/>
                <a:cs typeface="Poppins" pitchFamily="2" charset="77"/>
              </a:rPr>
              <a:t>Fair sein</a:t>
            </a:r>
          </a:p>
        </p:txBody>
      </p:sp>
      <p:sp>
        <p:nvSpPr>
          <p:cNvPr id="27" name="Subtitle 2">
            <a:extLst>
              <a:ext uri="{FF2B5EF4-FFF2-40B4-BE49-F238E27FC236}">
                <a16:creationId xmlns:a16="http://schemas.microsoft.com/office/drawing/2014/main" id="{BC481C0C-63EF-9D6C-7A3B-AD7827F15748}"/>
              </a:ext>
            </a:extLst>
          </p:cNvPr>
          <p:cNvSpPr txBox="1">
            <a:spLocks/>
          </p:cNvSpPr>
          <p:nvPr/>
        </p:nvSpPr>
        <p:spPr>
          <a:xfrm>
            <a:off x="7352629" y="5910960"/>
            <a:ext cx="4432971"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Behandeln Sie alle </a:t>
            </a:r>
            <a:r>
              <a:rPr lang="en-GB" sz="1800" dirty="0" err="1">
                <a:solidFill>
                  <a:srgbClr val="595959"/>
                </a:solidFill>
                <a:latin typeface="+mn-lt"/>
                <a:ea typeface="Lato Light" panose="020F0502020204030203" pitchFamily="34" charset="0"/>
                <a:cs typeface="Mukta ExtraLight" panose="020B0000000000000000" pitchFamily="34" charset="77"/>
              </a:rPr>
              <a:t>Stakeholder:innen</a:t>
            </a:r>
            <a:r>
              <a:rPr lang="en-GB" sz="1800" dirty="0">
                <a:solidFill>
                  <a:srgbClr val="595959"/>
                </a:solidFill>
                <a:latin typeface="+mn-lt"/>
                <a:ea typeface="Lato Light" panose="020F0502020204030203" pitchFamily="34" charset="0"/>
                <a:cs typeface="Mukta ExtraLight" panose="020B0000000000000000" pitchFamily="34" charset="77"/>
              </a:rPr>
              <a:t> fair und halten Sie Informationen nicht vor bestimmten Stakeholder-Gruppen </a:t>
            </a:r>
            <a:r>
              <a:rPr lang="en-GB" sz="1800" dirty="0" err="1">
                <a:solidFill>
                  <a:srgbClr val="595959"/>
                </a:solidFill>
                <a:latin typeface="+mn-lt"/>
                <a:ea typeface="Lato Light" panose="020F0502020204030203" pitchFamily="34" charset="0"/>
                <a:cs typeface="Mukta ExtraLight" panose="020B0000000000000000" pitchFamily="34" charset="77"/>
              </a:rPr>
              <a:t>zurück</a:t>
            </a:r>
            <a:endParaRPr lang="en-GB" sz="1800" dirty="0">
              <a:solidFill>
                <a:srgbClr val="595959"/>
              </a:solidFill>
              <a:latin typeface="+mn-lt"/>
              <a:ea typeface="Lato Light" panose="020F0502020204030203" pitchFamily="34" charset="0"/>
              <a:cs typeface="Mukta ExtraLight" panose="020B0000000000000000" pitchFamily="34" charset="77"/>
            </a:endParaRPr>
          </a:p>
        </p:txBody>
      </p:sp>
      <p:sp>
        <p:nvSpPr>
          <p:cNvPr id="28" name="TextBox 37">
            <a:extLst>
              <a:ext uri="{FF2B5EF4-FFF2-40B4-BE49-F238E27FC236}">
                <a16:creationId xmlns:a16="http://schemas.microsoft.com/office/drawing/2014/main" id="{AC3713A3-E53B-6804-8632-E57C06DD8DF1}"/>
              </a:ext>
            </a:extLst>
          </p:cNvPr>
          <p:cNvSpPr txBox="1"/>
          <p:nvPr/>
        </p:nvSpPr>
        <p:spPr>
          <a:xfrm>
            <a:off x="530826" y="2658729"/>
            <a:ext cx="3736457" cy="378373"/>
          </a:xfrm>
          <a:prstGeom prst="rect">
            <a:avLst/>
          </a:prstGeom>
          <a:noFill/>
        </p:spPr>
        <p:txBody>
          <a:bodyPr wrap="square" rtlCol="0" anchor="t" anchorCtr="0">
            <a:spAutoFit/>
          </a:bodyPr>
          <a:lstStyle/>
          <a:p>
            <a:pPr algn="r">
              <a:lnSpc>
                <a:spcPts val="2220"/>
              </a:lnSpc>
            </a:pPr>
            <a:r>
              <a:rPr lang="en-GB" sz="2200" b="1" dirty="0">
                <a:solidFill>
                  <a:srgbClr val="7F1C58"/>
                </a:solidFill>
                <a:ea typeface="League Spartan" charset="0"/>
                <a:cs typeface="Poppins" pitchFamily="2" charset="77"/>
              </a:rPr>
              <a:t>Kommunikation zentralisieren</a:t>
            </a:r>
          </a:p>
        </p:txBody>
      </p:sp>
      <p:sp>
        <p:nvSpPr>
          <p:cNvPr id="29" name="Subtitle 2">
            <a:extLst>
              <a:ext uri="{FF2B5EF4-FFF2-40B4-BE49-F238E27FC236}">
                <a16:creationId xmlns:a16="http://schemas.microsoft.com/office/drawing/2014/main" id="{54F0CB4F-7590-83F9-A577-898184155D23}"/>
              </a:ext>
            </a:extLst>
          </p:cNvPr>
          <p:cNvSpPr txBox="1">
            <a:spLocks/>
          </p:cNvSpPr>
          <p:nvPr/>
        </p:nvSpPr>
        <p:spPr>
          <a:xfrm>
            <a:off x="659073" y="3062244"/>
            <a:ext cx="3608210"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Zentralisierung des wechselseitigen Informationsflusses, damit Sie alle Informationen an einem Ort haben</a:t>
            </a:r>
          </a:p>
        </p:txBody>
      </p:sp>
      <p:sp>
        <p:nvSpPr>
          <p:cNvPr id="30" name="TextBox 40">
            <a:extLst>
              <a:ext uri="{FF2B5EF4-FFF2-40B4-BE49-F238E27FC236}">
                <a16:creationId xmlns:a16="http://schemas.microsoft.com/office/drawing/2014/main" id="{647863BE-9654-3839-1112-7F26C8FDB953}"/>
              </a:ext>
            </a:extLst>
          </p:cNvPr>
          <p:cNvSpPr txBox="1"/>
          <p:nvPr/>
        </p:nvSpPr>
        <p:spPr>
          <a:xfrm>
            <a:off x="2855753" y="5659103"/>
            <a:ext cx="1681672" cy="378373"/>
          </a:xfrm>
          <a:prstGeom prst="rect">
            <a:avLst/>
          </a:prstGeom>
          <a:noFill/>
        </p:spPr>
        <p:txBody>
          <a:bodyPr wrap="square" rtlCol="0" anchor="b" anchorCtr="0">
            <a:spAutoFit/>
          </a:bodyPr>
          <a:lstStyle/>
          <a:p>
            <a:pPr algn="r">
              <a:lnSpc>
                <a:spcPts val="2220"/>
              </a:lnSpc>
            </a:pPr>
            <a:r>
              <a:rPr lang="en-GB" sz="2000" b="1" dirty="0">
                <a:solidFill>
                  <a:srgbClr val="F16924"/>
                </a:solidFill>
                <a:ea typeface="League Spartan" charset="0"/>
                <a:cs typeface="Poppins" pitchFamily="2" charset="77"/>
              </a:rPr>
              <a:t>Update</a:t>
            </a:r>
          </a:p>
        </p:txBody>
      </p:sp>
      <p:sp>
        <p:nvSpPr>
          <p:cNvPr id="37" name="Subtitle 2">
            <a:extLst>
              <a:ext uri="{FF2B5EF4-FFF2-40B4-BE49-F238E27FC236}">
                <a16:creationId xmlns:a16="http://schemas.microsoft.com/office/drawing/2014/main" id="{286D7793-002E-4818-EF94-F88FFE1148C8}"/>
              </a:ext>
            </a:extLst>
          </p:cNvPr>
          <p:cNvSpPr txBox="1">
            <a:spLocks/>
          </p:cNvSpPr>
          <p:nvPr/>
        </p:nvSpPr>
        <p:spPr>
          <a:xfrm>
            <a:off x="530826" y="5986550"/>
            <a:ext cx="4006599"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Halten Sie alle relevanten Zielgruppen auf dem Laufenden, </a:t>
            </a:r>
            <a:r>
              <a:rPr lang="en-GB" sz="1800" dirty="0" err="1">
                <a:solidFill>
                  <a:srgbClr val="595959"/>
                </a:solidFill>
                <a:latin typeface="+mn-lt"/>
                <a:ea typeface="Lato Light" panose="020F0502020204030203" pitchFamily="34" charset="0"/>
                <a:cs typeface="Mukta ExtraLight" panose="020B0000000000000000" pitchFamily="34" charset="77"/>
              </a:rPr>
              <a:t>während</a:t>
            </a:r>
            <a:r>
              <a:rPr lang="en-GB" sz="1800" dirty="0">
                <a:solidFill>
                  <a:srgbClr val="595959"/>
                </a:solidFill>
                <a:latin typeface="+mn-lt"/>
                <a:ea typeface="Lato Light" panose="020F0502020204030203" pitchFamily="34" charset="0"/>
                <a:cs typeface="Mukta ExtraLight" panose="020B0000000000000000" pitchFamily="34" charset="77"/>
              </a:rPr>
              <a:t> die </a:t>
            </a:r>
            <a:r>
              <a:rPr lang="en-GB" sz="1800" dirty="0" err="1">
                <a:solidFill>
                  <a:srgbClr val="595959"/>
                </a:solidFill>
                <a:latin typeface="+mn-lt"/>
                <a:ea typeface="Lato Light" panose="020F0502020204030203" pitchFamily="34" charset="0"/>
                <a:cs typeface="Mukta ExtraLight" panose="020B0000000000000000" pitchFamily="34" charset="77"/>
              </a:rPr>
              <a:t>Krise</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fortschreitet</a:t>
            </a:r>
            <a:endParaRPr lang="en-GB" sz="1800" dirty="0">
              <a:solidFill>
                <a:srgbClr val="595959"/>
              </a:solidFill>
              <a:latin typeface="+mn-lt"/>
              <a:ea typeface="Lato Light" panose="020F0502020204030203" pitchFamily="34" charset="0"/>
              <a:cs typeface="Mukta ExtraLight" panose="020B0000000000000000" pitchFamily="34" charset="77"/>
            </a:endParaRPr>
          </a:p>
        </p:txBody>
      </p:sp>
      <p:sp>
        <p:nvSpPr>
          <p:cNvPr id="52" name="TextBox 34">
            <a:extLst>
              <a:ext uri="{FF2B5EF4-FFF2-40B4-BE49-F238E27FC236}">
                <a16:creationId xmlns:a16="http://schemas.microsoft.com/office/drawing/2014/main" id="{AFDABAD8-86B8-AF83-A476-6454B98E5791}"/>
              </a:ext>
            </a:extLst>
          </p:cNvPr>
          <p:cNvSpPr txBox="1"/>
          <p:nvPr/>
        </p:nvSpPr>
        <p:spPr>
          <a:xfrm>
            <a:off x="7836396" y="4169881"/>
            <a:ext cx="1681672" cy="378373"/>
          </a:xfrm>
          <a:prstGeom prst="rect">
            <a:avLst/>
          </a:prstGeom>
          <a:noFill/>
        </p:spPr>
        <p:txBody>
          <a:bodyPr wrap="square" rtlCol="0" anchor="b" anchorCtr="0">
            <a:spAutoFit/>
          </a:bodyPr>
          <a:lstStyle/>
          <a:p>
            <a:pPr>
              <a:lnSpc>
                <a:spcPts val="2220"/>
              </a:lnSpc>
            </a:pPr>
            <a:r>
              <a:rPr lang="en-GB" sz="2200" b="1" dirty="0">
                <a:solidFill>
                  <a:srgbClr val="B41F7A"/>
                </a:solidFill>
                <a:ea typeface="League Spartan" charset="0"/>
                <a:cs typeface="Poppins" pitchFamily="2" charset="77"/>
              </a:rPr>
              <a:t>Ehrlich sein</a:t>
            </a:r>
          </a:p>
        </p:txBody>
      </p:sp>
      <p:sp>
        <p:nvSpPr>
          <p:cNvPr id="53" name="Subtitle 2">
            <a:extLst>
              <a:ext uri="{FF2B5EF4-FFF2-40B4-BE49-F238E27FC236}">
                <a16:creationId xmlns:a16="http://schemas.microsoft.com/office/drawing/2014/main" id="{95BFAC34-4EB7-4213-491C-269591F64B9E}"/>
              </a:ext>
            </a:extLst>
          </p:cNvPr>
          <p:cNvSpPr txBox="1">
            <a:spLocks/>
          </p:cNvSpPr>
          <p:nvPr/>
        </p:nvSpPr>
        <p:spPr>
          <a:xfrm>
            <a:off x="7911346" y="4529920"/>
            <a:ext cx="3849989"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Wahrheitsgemäß, offen, schnell und informativ auf </a:t>
            </a:r>
            <a:r>
              <a:rPr lang="en-GB" sz="1800" dirty="0" err="1">
                <a:solidFill>
                  <a:srgbClr val="595959"/>
                </a:solidFill>
                <a:latin typeface="+mn-lt"/>
                <a:ea typeface="Lato Light" panose="020F0502020204030203" pitchFamily="34" charset="0"/>
                <a:cs typeface="Mukta ExtraLight" panose="020B0000000000000000" pitchFamily="34" charset="77"/>
              </a:rPr>
              <a:t>Stakeholder:innen</a:t>
            </a:r>
            <a:r>
              <a:rPr lang="en-GB" sz="1800" dirty="0">
                <a:solidFill>
                  <a:srgbClr val="595959"/>
                </a:solidFill>
                <a:latin typeface="+mn-lt"/>
                <a:ea typeface="Lato Light" panose="020F0502020204030203" pitchFamily="34" charset="0"/>
                <a:cs typeface="Mukta ExtraLight" panose="020B0000000000000000" pitchFamily="34" charset="77"/>
              </a:rPr>
              <a:t> reagieren</a:t>
            </a:r>
          </a:p>
        </p:txBody>
      </p:sp>
      <p:sp>
        <p:nvSpPr>
          <p:cNvPr id="54" name="TextBox 44">
            <a:extLst>
              <a:ext uri="{FF2B5EF4-FFF2-40B4-BE49-F238E27FC236}">
                <a16:creationId xmlns:a16="http://schemas.microsoft.com/office/drawing/2014/main" id="{D46382C4-E62C-E20D-D00D-E8B590DDF171}"/>
              </a:ext>
            </a:extLst>
          </p:cNvPr>
          <p:cNvSpPr txBox="1"/>
          <p:nvPr/>
        </p:nvSpPr>
        <p:spPr>
          <a:xfrm>
            <a:off x="1896177" y="4005477"/>
            <a:ext cx="1966709" cy="378437"/>
          </a:xfrm>
          <a:prstGeom prst="rect">
            <a:avLst/>
          </a:prstGeom>
          <a:noFill/>
        </p:spPr>
        <p:txBody>
          <a:bodyPr wrap="square" rtlCol="0" anchor="b" anchorCtr="0">
            <a:spAutoFit/>
          </a:bodyPr>
          <a:lstStyle/>
          <a:p>
            <a:pPr algn="r">
              <a:lnSpc>
                <a:spcPts val="2220"/>
              </a:lnSpc>
            </a:pPr>
            <a:r>
              <a:rPr lang="en-GB" sz="2200" b="1" dirty="0" err="1">
                <a:solidFill>
                  <a:srgbClr val="B41F7A"/>
                </a:solidFill>
                <a:ea typeface="League Spartan" charset="0"/>
                <a:cs typeface="Poppins" pitchFamily="2" charset="77"/>
              </a:rPr>
              <a:t>Überwachung</a:t>
            </a:r>
            <a:endParaRPr lang="en-GB" sz="2200" b="1" dirty="0">
              <a:solidFill>
                <a:srgbClr val="B41F7A"/>
              </a:solidFill>
              <a:ea typeface="League Spartan" charset="0"/>
              <a:cs typeface="Poppins" pitchFamily="2" charset="77"/>
            </a:endParaRPr>
          </a:p>
        </p:txBody>
      </p:sp>
      <p:sp>
        <p:nvSpPr>
          <p:cNvPr id="55" name="Subtitle 2">
            <a:extLst>
              <a:ext uri="{FF2B5EF4-FFF2-40B4-BE49-F238E27FC236}">
                <a16:creationId xmlns:a16="http://schemas.microsoft.com/office/drawing/2014/main" id="{EAAAFDC0-D4B0-1014-F832-E44B0E364FBD}"/>
              </a:ext>
            </a:extLst>
          </p:cNvPr>
          <p:cNvSpPr txBox="1">
            <a:spLocks/>
          </p:cNvSpPr>
          <p:nvPr/>
        </p:nvSpPr>
        <p:spPr>
          <a:xfrm>
            <a:off x="249864" y="4380570"/>
            <a:ext cx="3613022" cy="119200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Überwachen Sie die Reaktionen der Beteiligten und beobachten Sie auch die Print- und Rundfunkmedien sowie die sozialen Medien; führen Sie Aufzeichnungen auf </a:t>
            </a:r>
            <a:r>
              <a:rPr lang="en-GB" sz="1800" dirty="0" err="1">
                <a:solidFill>
                  <a:srgbClr val="595959"/>
                </a:solidFill>
                <a:latin typeface="+mn-lt"/>
                <a:ea typeface="Lato Light" panose="020F0502020204030203" pitchFamily="34" charset="0"/>
                <a:cs typeface="Mukta ExtraLight" panose="020B0000000000000000" pitchFamily="34" charset="77"/>
              </a:rPr>
              <a:t>einer</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Zeitachse</a:t>
            </a:r>
            <a:endParaRPr lang="en-GB" sz="1800" dirty="0">
              <a:solidFill>
                <a:srgbClr val="595959"/>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8847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4610133" cy="1723686"/>
          </a:xfrm>
        </p:spPr>
        <p:txBody>
          <a:bodyPr>
            <a:normAutofit/>
          </a:bodyPr>
          <a:lstStyle/>
          <a:p>
            <a:r>
              <a:rPr lang="en-GB" dirty="0">
                <a:solidFill>
                  <a:schemeClr val="bg1"/>
                </a:solidFill>
              </a:rPr>
              <a:t>Mythen über Unternehmensführung</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34413" y="2315240"/>
            <a:ext cx="3887709" cy="4058147"/>
          </a:xfrm>
        </p:spPr>
        <p:txBody>
          <a:bodyPr>
            <a:noAutofit/>
          </a:bodyPr>
          <a:lstStyle/>
          <a:p>
            <a:pPr marL="12700" indent="-12700"/>
            <a:r>
              <a:rPr lang="en-US" sz="2000" dirty="0">
                <a:solidFill>
                  <a:schemeClr val="bg1"/>
                </a:solidFill>
              </a:rPr>
              <a:t>Wenn es um Unternehmensführung geht, gibt es </a:t>
            </a:r>
            <a:r>
              <a:rPr lang="en-US" sz="2000" dirty="0" err="1">
                <a:solidFill>
                  <a:schemeClr val="bg1"/>
                </a:solidFill>
              </a:rPr>
              <a:t>nicht</a:t>
            </a:r>
            <a:r>
              <a:rPr lang="en-US" sz="2000" dirty="0">
                <a:solidFill>
                  <a:schemeClr val="bg1"/>
                </a:solidFill>
              </a:rPr>
              <a:t> “den </a:t>
            </a:r>
            <a:r>
              <a:rPr lang="en-US" sz="2000" dirty="0" err="1">
                <a:solidFill>
                  <a:schemeClr val="bg1"/>
                </a:solidFill>
              </a:rPr>
              <a:t>Stil</a:t>
            </a:r>
            <a:r>
              <a:rPr lang="en-US" sz="2000" dirty="0">
                <a:solidFill>
                  <a:schemeClr val="bg1"/>
                </a:solidFill>
              </a:rPr>
              <a:t>” für alle. Jede Führungskraft hat ihre </a:t>
            </a:r>
            <a:r>
              <a:rPr lang="en-US" sz="2000" dirty="0" err="1">
                <a:solidFill>
                  <a:schemeClr val="bg1"/>
                </a:solidFill>
              </a:rPr>
              <a:t>eigene</a:t>
            </a:r>
            <a:r>
              <a:rPr lang="en-US" sz="2000" dirty="0">
                <a:solidFill>
                  <a:schemeClr val="bg1"/>
                </a:solidFill>
              </a:rPr>
              <a:t> </a:t>
            </a:r>
            <a:r>
              <a:rPr lang="en-US" sz="2000" dirty="0" err="1">
                <a:solidFill>
                  <a:schemeClr val="bg1"/>
                </a:solidFill>
              </a:rPr>
              <a:t>Persönlichkeit</a:t>
            </a:r>
            <a:r>
              <a:rPr lang="en-US" sz="2000" dirty="0">
                <a:solidFill>
                  <a:schemeClr val="bg1"/>
                </a:solidFill>
              </a:rPr>
              <a:t> und ihre eigene Herangehensweise an die Führung von Teams. </a:t>
            </a:r>
            <a:r>
              <a:rPr lang="en-US" sz="2000" dirty="0" err="1">
                <a:solidFill>
                  <a:schemeClr val="bg1"/>
                </a:solidFill>
              </a:rPr>
              <a:t>Zudem</a:t>
            </a:r>
            <a:r>
              <a:rPr lang="en-US" sz="2000" dirty="0">
                <a:solidFill>
                  <a:schemeClr val="bg1"/>
                </a:solidFill>
              </a:rPr>
              <a:t> </a:t>
            </a:r>
            <a:r>
              <a:rPr lang="en-US" sz="2000" dirty="0" err="1">
                <a:solidFill>
                  <a:schemeClr val="bg1"/>
                </a:solidFill>
              </a:rPr>
              <a:t>erfordern</a:t>
            </a:r>
            <a:r>
              <a:rPr lang="en-US" sz="2000" dirty="0">
                <a:solidFill>
                  <a:schemeClr val="bg1"/>
                </a:solidFill>
              </a:rPr>
              <a:t> </a:t>
            </a:r>
            <a:r>
              <a:rPr lang="en-US" sz="2000" dirty="0" err="1">
                <a:solidFill>
                  <a:schemeClr val="bg1"/>
                </a:solidFill>
              </a:rPr>
              <a:t>unterschiedliche</a:t>
            </a:r>
            <a:r>
              <a:rPr lang="en-US" sz="2000" dirty="0">
                <a:solidFill>
                  <a:schemeClr val="bg1"/>
                </a:solidFill>
              </a:rPr>
              <a:t> </a:t>
            </a:r>
            <a:r>
              <a:rPr lang="en-US" sz="2000" dirty="0" err="1">
                <a:solidFill>
                  <a:schemeClr val="bg1"/>
                </a:solidFill>
              </a:rPr>
              <a:t>Situationen</a:t>
            </a:r>
            <a:r>
              <a:rPr lang="en-US" sz="2000" dirty="0">
                <a:solidFill>
                  <a:schemeClr val="bg1"/>
                </a:solidFill>
              </a:rPr>
              <a:t> </a:t>
            </a:r>
            <a:r>
              <a:rPr lang="en-US" sz="2000" dirty="0" err="1">
                <a:solidFill>
                  <a:schemeClr val="bg1"/>
                </a:solidFill>
              </a:rPr>
              <a:t>unterschiedliche</a:t>
            </a:r>
            <a:r>
              <a:rPr lang="en-US" sz="2000" dirty="0">
                <a:solidFill>
                  <a:schemeClr val="bg1"/>
                </a:solidFill>
              </a:rPr>
              <a:t> </a:t>
            </a:r>
            <a:r>
              <a:rPr lang="en-US" sz="2000" dirty="0" err="1">
                <a:solidFill>
                  <a:schemeClr val="bg1"/>
                </a:solidFill>
              </a:rPr>
              <a:t>Führungsstile</a:t>
            </a:r>
            <a:r>
              <a:rPr lang="en-US" sz="2000" dirty="0">
                <a:solidFill>
                  <a:schemeClr val="bg1"/>
                </a:solidFill>
              </a:rPr>
              <a:t>. Dennoch gibt es einige Führungsmythen, die immer wieder auftauchen. </a:t>
            </a:r>
          </a:p>
          <a:p>
            <a:pPr marL="12700" indent="-12700"/>
            <a:r>
              <a:rPr lang="en-US" sz="2000" dirty="0" err="1">
                <a:solidFill>
                  <a:schemeClr val="bg1"/>
                </a:solidFill>
              </a:rPr>
              <a:t>Hier</a:t>
            </a:r>
            <a:r>
              <a:rPr lang="en-US" sz="2000" dirty="0">
                <a:solidFill>
                  <a:schemeClr val="bg1"/>
                </a:solidFill>
              </a:rPr>
              <a:t> </a:t>
            </a:r>
            <a:r>
              <a:rPr lang="en-US" sz="2000" dirty="0" err="1">
                <a:solidFill>
                  <a:schemeClr val="bg1"/>
                </a:solidFill>
              </a:rPr>
              <a:t>sind</a:t>
            </a:r>
            <a:r>
              <a:rPr lang="en-US" sz="2000" dirty="0">
                <a:solidFill>
                  <a:schemeClr val="bg1"/>
                </a:solidFill>
              </a:rPr>
              <a:t> </a:t>
            </a:r>
            <a:r>
              <a:rPr lang="en-US" sz="2000" dirty="0" err="1">
                <a:solidFill>
                  <a:schemeClr val="bg1"/>
                </a:solidFill>
              </a:rPr>
              <a:t>einige</a:t>
            </a:r>
            <a:r>
              <a:rPr lang="en-US" sz="2000" dirty="0">
                <a:solidFill>
                  <a:schemeClr val="bg1"/>
                </a:solidFill>
              </a:rPr>
              <a:t> </a:t>
            </a:r>
            <a:r>
              <a:rPr lang="en-US" sz="2000" dirty="0" err="1">
                <a:solidFill>
                  <a:schemeClr val="bg1"/>
                </a:solidFill>
              </a:rPr>
              <a:t>davon</a:t>
            </a:r>
            <a:r>
              <a:rPr lang="en-US" sz="2000" dirty="0">
                <a:solidFill>
                  <a:schemeClr val="bg1"/>
                </a:solidFill>
              </a:rPr>
              <a:t>:</a:t>
            </a:r>
          </a:p>
          <a:p>
            <a:pPr marL="12700" indent="-12700"/>
            <a:endParaRPr lang="en-US" sz="2000"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34089" y="210235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623208" y="613340"/>
            <a:ext cx="4314115" cy="5867119"/>
          </a:xfrm>
          <a:prstGeom prst="rect">
            <a:avLst/>
          </a:prstGeom>
          <a:noFill/>
        </p:spPr>
        <p:txBody>
          <a:bodyPr wrap="square" rtlCol="0" anchor="t" anchorCtr="0">
            <a:spAutoFit/>
          </a:bodyPr>
          <a:lstStyle/>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Führungspersönlichkeiten werden geboren, nicht gemacht</a:t>
            </a:r>
          </a:p>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Wahre Führungspersönlichkeiten sind charismatische Extrovertierte</a:t>
            </a:r>
          </a:p>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Führung hängt von Ihrer Position/ </a:t>
            </a:r>
            <a:r>
              <a:rPr lang="en-GB" sz="2000" dirty="0" err="1">
                <a:solidFill>
                  <a:srgbClr val="595959"/>
                </a:solidFill>
                <a:ea typeface="League Spartan" charset="0"/>
                <a:cs typeface="Poppins" pitchFamily="2" charset="77"/>
              </a:rPr>
              <a:t>Ihrem</a:t>
            </a:r>
            <a:r>
              <a:rPr lang="en-GB" sz="2000" dirty="0">
                <a:solidFill>
                  <a:srgbClr val="595959"/>
                </a:solidFill>
                <a:ea typeface="League Spartan" charset="0"/>
                <a:cs typeface="Poppins" pitchFamily="2" charset="77"/>
              </a:rPr>
              <a:t> Titel ab</a:t>
            </a:r>
          </a:p>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Führungspersönlichkeiten sind immer "on" </a:t>
            </a:r>
          </a:p>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Bei der Führung geht es darum, gemocht zu werden</a:t>
            </a:r>
          </a:p>
          <a:p>
            <a:pPr marL="342900" indent="-342900">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Leadership ist ein geplantes Ereignis</a:t>
            </a:r>
          </a:p>
          <a:p>
            <a:pPr>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r>
              <a:rPr lang="en-GB" sz="2000" b="1" dirty="0">
                <a:solidFill>
                  <a:schemeClr val="bg1"/>
                </a:solidFill>
                <a:highlight>
                  <a:srgbClr val="F16924"/>
                </a:highlight>
                <a:ea typeface="League Spartan" charset="0"/>
                <a:cs typeface="Poppins" pitchFamily="2" charset="77"/>
              </a:rPr>
              <a:t>LESEN SIE:</a:t>
            </a:r>
            <a:r>
              <a:rPr lang="en-GB" sz="1800" dirty="0">
                <a:solidFill>
                  <a:srgbClr val="F16924"/>
                </a:solidFill>
                <a:hlinkClick r:id="rId3">
                  <a:extLst>
                    <a:ext uri="{A12FA001-AC4F-418D-AE19-62706E023703}">
                      <ahyp:hlinkClr xmlns:ahyp="http://schemas.microsoft.com/office/drawing/2018/hyperlinkcolor" val="tx"/>
                    </a:ext>
                  </a:extLst>
                </a:hlinkClick>
              </a:rPr>
              <a:t> 10 Popular Myths About Leadership and How to Overcome Them (entrepreneur.com)</a:t>
            </a:r>
            <a:endParaRPr lang="en-GB" sz="1800" dirty="0">
              <a:solidFill>
                <a:srgbClr val="F16924"/>
              </a:solidFill>
              <a:highlight>
                <a:srgbClr val="F16924"/>
              </a:highlight>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344581" y="2626584"/>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5886974" y="761340"/>
            <a:ext cx="6305026" cy="6190284"/>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Nachbesprechung</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Vergessen Sie </a:t>
            </a:r>
            <a:r>
              <a:rPr lang="en-GB" sz="2200" dirty="0" err="1">
                <a:solidFill>
                  <a:srgbClr val="595959"/>
                </a:solidFill>
                <a:ea typeface="Lato Light" panose="020F0502020204030203" pitchFamily="34" charset="0"/>
                <a:cs typeface="Lato Light" panose="020F0502020204030203" pitchFamily="34" charset="0"/>
              </a:rPr>
              <a:t>nicht</a:t>
            </a:r>
            <a:r>
              <a:rPr lang="en-GB" sz="2200" dirty="0">
                <a:solidFill>
                  <a:srgbClr val="595959"/>
                </a:solidFill>
                <a:ea typeface="Lato Light" panose="020F0502020204030203" pitchFamily="34" charset="0"/>
                <a:cs typeface="Lato Light" panose="020F0502020204030203" pitchFamily="34" charset="0"/>
              </a:rPr>
              <a:t> das </a:t>
            </a:r>
            <a:r>
              <a:rPr lang="en-GB" sz="2200" dirty="0" err="1">
                <a:solidFill>
                  <a:srgbClr val="595959"/>
                </a:solidFill>
                <a:ea typeface="Lato Light" panose="020F0502020204030203" pitchFamily="34" charset="0"/>
                <a:cs typeface="Lato Light" panose="020F0502020204030203" pitchFamily="34" charset="0"/>
              </a:rPr>
              <a:t>Wichtigste</a:t>
            </a:r>
            <a:r>
              <a:rPr lang="en-GB" sz="2200" dirty="0">
                <a:solidFill>
                  <a:srgbClr val="595959"/>
                </a:solidFill>
                <a:ea typeface="Lato Light" panose="020F0502020204030203" pitchFamily="34" charset="0"/>
                <a:cs typeface="Lato Light" panose="020F0502020204030203" pitchFamily="34" charset="0"/>
              </a:rPr>
              <a:t>:</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Den Beteiligten mitzuteilen, dass die Krise vorbei ist. </a:t>
            </a:r>
            <a:r>
              <a:rPr lang="en-GB" sz="2200" dirty="0" err="1">
                <a:solidFill>
                  <a:srgbClr val="595959"/>
                </a:solidFill>
                <a:ea typeface="Lato Light" panose="020F0502020204030203" pitchFamily="34" charset="0"/>
                <a:cs typeface="Lato Light" panose="020F0502020204030203" pitchFamily="34" charset="0"/>
              </a:rPr>
              <a:t>Sprechen</a:t>
            </a:r>
            <a:r>
              <a:rPr lang="en-GB" sz="2200" dirty="0">
                <a:solidFill>
                  <a:srgbClr val="595959"/>
                </a:solidFill>
                <a:ea typeface="Lato Light" panose="020F0502020204030203" pitchFamily="34" charset="0"/>
                <a:cs typeface="Lato Light" panose="020F0502020204030203" pitchFamily="34" charset="0"/>
              </a:rPr>
              <a:t> Sie </a:t>
            </a:r>
            <a:r>
              <a:rPr lang="en-GB" sz="2200" dirty="0" err="1">
                <a:solidFill>
                  <a:srgbClr val="595959"/>
                </a:solidFill>
                <a:ea typeface="Lato Light" panose="020F0502020204030203" pitchFamily="34" charset="0"/>
                <a:cs typeface="Lato Light" panose="020F0502020204030203" pitchFamily="34" charset="0"/>
              </a:rPr>
              <a:t>mit</a:t>
            </a:r>
            <a:r>
              <a:rPr lang="en-GB" sz="2200" dirty="0">
                <a:solidFill>
                  <a:srgbClr val="595959"/>
                </a:solidFill>
                <a:ea typeface="Lato Light" panose="020F0502020204030203" pitchFamily="34" charset="0"/>
                <a:cs typeface="Lato Light" panose="020F0502020204030203" pitchFamily="34" charset="0"/>
              </a:rPr>
              <a:t> </a:t>
            </a:r>
            <a:r>
              <a:rPr lang="en-GB" sz="2200" dirty="0" err="1">
                <a:solidFill>
                  <a:srgbClr val="595959"/>
                </a:solidFill>
                <a:ea typeface="Lato Light" panose="020F0502020204030203" pitchFamily="34" charset="0"/>
                <a:cs typeface="Lato Light" panose="020F0502020204030203" pitchFamily="34" charset="0"/>
              </a:rPr>
              <a:t>allen</a:t>
            </a:r>
            <a:r>
              <a:rPr lang="en-GB" sz="2200" dirty="0">
                <a:solidFill>
                  <a:srgbClr val="595959"/>
                </a:solidFill>
                <a:ea typeface="Lato Light" panose="020F0502020204030203" pitchFamily="34" charset="0"/>
                <a:cs typeface="Lato Light" panose="020F0502020204030203" pitchFamily="34" charset="0"/>
              </a:rPr>
              <a:t> Beteiligten und Betroffenen.</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Analyse und Bericht</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Verfassen Sie einen kurzen Bericht über Ursachen, Verantwortlichkeiten, Erfolge, Misserfolge und Empfehlungen für Verbesserungen.</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Belohnung</a:t>
            </a:r>
          </a:p>
          <a:p>
            <a:pPr>
              <a:lnSpc>
                <a:spcPts val="2240"/>
              </a:lnSpc>
              <a:defRPr/>
            </a:pPr>
            <a:r>
              <a:rPr lang="en-GB" sz="2200" dirty="0" err="1">
                <a:solidFill>
                  <a:srgbClr val="595959"/>
                </a:solidFill>
                <a:ea typeface="Lato Light" panose="020F0502020204030203" pitchFamily="34" charset="0"/>
                <a:cs typeface="Lato Light" panose="020F0502020204030203" pitchFamily="34" charset="0"/>
              </a:rPr>
              <a:t>Anerkennung</a:t>
            </a:r>
            <a:r>
              <a:rPr lang="en-GB" sz="2200" dirty="0">
                <a:solidFill>
                  <a:srgbClr val="595959"/>
                </a:solidFill>
                <a:ea typeface="Lato Light" panose="020F0502020204030203" pitchFamily="34" charset="0"/>
                <a:cs typeface="Lato Light" panose="020F0502020204030203" pitchFamily="34" charset="0"/>
              </a:rPr>
              <a:t> und Belohnung derjenigen, die zur Bewältigung der Krise beigetragen haben.</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Vertrauen wiederherstellen</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Befolgen Sie die Wiederherstellungspläne, um das Vertrauen, den Ruf und die Moral der Mitarbeiter:innen wiederherzustellen und Stress abzubauen.</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Grundregeln der </a:t>
            </a:r>
            <a:r>
              <a:rPr lang="en-GB" dirty="0" err="1">
                <a:solidFill>
                  <a:schemeClr val="bg1"/>
                </a:solidFill>
              </a:rPr>
              <a:t>Kommunikation</a:t>
            </a:r>
            <a:r>
              <a:rPr lang="en-GB" dirty="0">
                <a:solidFill>
                  <a:schemeClr val="bg1"/>
                </a:solidFill>
              </a:rPr>
              <a:t> </a:t>
            </a:r>
            <a:r>
              <a:rPr lang="en-GB" b="1" dirty="0" err="1">
                <a:solidFill>
                  <a:schemeClr val="bg1"/>
                </a:solidFill>
              </a:rPr>
              <a:t>nach</a:t>
            </a:r>
            <a:r>
              <a:rPr lang="en-GB" b="1" dirty="0">
                <a:solidFill>
                  <a:schemeClr val="bg1"/>
                </a:solidFill>
              </a:rPr>
              <a:t> </a:t>
            </a:r>
            <a:r>
              <a:rPr lang="en-GB" dirty="0">
                <a:solidFill>
                  <a:schemeClr val="bg1"/>
                </a:solidFill>
              </a:rPr>
              <a:t>einer</a:t>
            </a:r>
            <a:r>
              <a:rPr lang="en-GB" b="1" dirty="0">
                <a:solidFill>
                  <a:schemeClr val="bg1"/>
                </a:solidFill>
              </a:rPr>
              <a:t> </a:t>
            </a:r>
            <a:r>
              <a:rPr lang="en-GB" dirty="0">
                <a:solidFill>
                  <a:schemeClr val="bg1"/>
                </a:solidFill>
              </a:rPr>
              <a:t>Krise</a:t>
            </a:r>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776717"/>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24871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7562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90323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719958" y="2645927"/>
            <a:ext cx="3958535"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Ist die Krise erst einmal gemeistert, gehen viele Unternehmen relativ schnell wieder zum "Normalbetrieb" über. </a:t>
            </a:r>
            <a:r>
              <a:rPr lang="en-US" dirty="0" err="1">
                <a:solidFill>
                  <a:schemeClr val="bg1"/>
                </a:solidFill>
              </a:rPr>
              <a:t>Dabei</a:t>
            </a:r>
            <a:r>
              <a:rPr lang="en-US" dirty="0">
                <a:solidFill>
                  <a:schemeClr val="bg1"/>
                </a:solidFill>
              </a:rPr>
              <a:t> vergessen sie oft, die </a:t>
            </a:r>
            <a:r>
              <a:rPr lang="en-US" dirty="0" err="1">
                <a:solidFill>
                  <a:schemeClr val="bg1"/>
                </a:solidFill>
              </a:rPr>
              <a:t>relevanten</a:t>
            </a:r>
            <a:r>
              <a:rPr lang="en-US" dirty="0">
                <a:solidFill>
                  <a:schemeClr val="bg1"/>
                </a:solidFill>
              </a:rPr>
              <a:t> </a:t>
            </a:r>
            <a:r>
              <a:rPr lang="en-US" dirty="0" err="1">
                <a:solidFill>
                  <a:schemeClr val="bg1"/>
                </a:solidFill>
              </a:rPr>
              <a:t>Stakeholder:innen</a:t>
            </a:r>
            <a:r>
              <a:rPr lang="en-US" dirty="0">
                <a:solidFill>
                  <a:schemeClr val="bg1"/>
                </a:solidFill>
              </a:rPr>
              <a:t> darüber zu informieren, dass die Krise erfolgreich gemeistert </a:t>
            </a:r>
            <a:r>
              <a:rPr lang="en-US" dirty="0" err="1">
                <a:solidFill>
                  <a:schemeClr val="bg1"/>
                </a:solidFill>
              </a:rPr>
              <a:t>wurde</a:t>
            </a:r>
            <a:r>
              <a:rPr lang="en-US" dirty="0">
                <a:solidFill>
                  <a:schemeClr val="bg1"/>
                </a:solidFill>
              </a:rPr>
              <a:t>. Doch genau hier beginnt der Wiederaufbau von Vertrauen. </a:t>
            </a: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56919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210645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71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698761" y="1954401"/>
            <a:ext cx="6655437" cy="3867461"/>
          </a:xfrm>
        </p:spPr>
        <p:txBody>
          <a:bodyPr>
            <a:no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Controlling erweitert das Feld der Kommunikation, indem es den Verantwortlichen die Zusammenarbeit mit anderen Funktionen ermöglicht. Wenn Führungskräfte und Mitarbeiter:innen eines Unternehmens </a:t>
            </a:r>
            <a:r>
              <a:rPr lang="en-GB" sz="2200" dirty="0" err="1">
                <a:ea typeface="Open Sans Light" panose="020B0306030504020204" pitchFamily="34" charset="0"/>
                <a:cs typeface="Open Sans Light" panose="020B0306030504020204" pitchFamily="34" charset="0"/>
              </a:rPr>
              <a:t>ein</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ähnliches</a:t>
            </a:r>
            <a:r>
              <a:rPr lang="en-GB" sz="2200" dirty="0">
                <a:ea typeface="Open Sans Light" panose="020B0306030504020204" pitchFamily="34" charset="0"/>
                <a:cs typeface="Open Sans Light" panose="020B0306030504020204" pitchFamily="34" charset="0"/>
              </a:rPr>
              <a:t> Bild davon haben, wo es "</a:t>
            </a:r>
            <a:r>
              <a:rPr lang="en-GB" sz="2200" dirty="0" err="1">
                <a:ea typeface="Open Sans Light" panose="020B0306030504020204" pitchFamily="34" charset="0"/>
                <a:cs typeface="Open Sans Light" panose="020B0306030504020204" pitchFamily="34" charset="0"/>
              </a:rPr>
              <a:t>hingeht</a:t>
            </a:r>
            <a:r>
              <a:rPr lang="en-GB" sz="2200" dirty="0">
                <a:ea typeface="Open Sans Light" panose="020B0306030504020204" pitchFamily="34" charset="0"/>
                <a:cs typeface="Open Sans Light" panose="020B0306030504020204" pitchFamily="34" charset="0"/>
              </a:rPr>
              <a:t>", welche Wege </a:t>
            </a:r>
            <a:r>
              <a:rPr lang="en-GB" sz="2200" dirty="0" err="1">
                <a:ea typeface="Open Sans Light" panose="020B0306030504020204" pitchFamily="34" charset="0"/>
                <a:cs typeface="Open Sans Light" panose="020B0306030504020204" pitchFamily="34" charset="0"/>
              </a:rPr>
              <a:t>zu</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beschreiten</a:t>
            </a:r>
            <a:r>
              <a:rPr lang="en-GB" sz="2200" dirty="0">
                <a:ea typeface="Open Sans Light" panose="020B0306030504020204" pitchFamily="34" charset="0"/>
                <a:cs typeface="Open Sans Light" panose="020B0306030504020204" pitchFamily="34" charset="0"/>
              </a:rPr>
              <a:t>, welche Systeme und </a:t>
            </a:r>
            <a:r>
              <a:rPr lang="en-GB" sz="2200" dirty="0" err="1">
                <a:ea typeface="Open Sans Light" panose="020B0306030504020204" pitchFamily="34" charset="0"/>
                <a:cs typeface="Open Sans Light" panose="020B0306030504020204" pitchFamily="34" charset="0"/>
              </a:rPr>
              <a:t>Instrumente</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einzusetzen</a:t>
            </a:r>
            <a:r>
              <a:rPr lang="en-GB" sz="2200" dirty="0">
                <a:ea typeface="Open Sans Light" panose="020B0306030504020204" pitchFamily="34" charset="0"/>
                <a:cs typeface="Open Sans Light" panose="020B0306030504020204" pitchFamily="34" charset="0"/>
              </a:rPr>
              <a:t>, welche Rahmenbedingungen zu </a:t>
            </a:r>
            <a:r>
              <a:rPr lang="en-GB" sz="2200" dirty="0" err="1">
                <a:ea typeface="Open Sans Light" panose="020B0306030504020204" pitchFamily="34" charset="0"/>
                <a:cs typeface="Open Sans Light" panose="020B0306030504020204" pitchFamily="34" charset="0"/>
              </a:rPr>
              <a:t>berücksichtigen</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sind</a:t>
            </a:r>
            <a:r>
              <a:rPr lang="en-GB" sz="2200" dirty="0">
                <a:ea typeface="Open Sans Light" panose="020B0306030504020204" pitchFamily="34" charset="0"/>
                <a:cs typeface="Open Sans Light" panose="020B0306030504020204" pitchFamily="34" charset="0"/>
              </a:rPr>
              <a:t>, kann die Kommunikation und Arbeit viel zielgerichteter und effizienter erfolgen. Das gleiche Bild </a:t>
            </a:r>
            <a:r>
              <a:rPr lang="en-GB" sz="2200" dirty="0" err="1">
                <a:ea typeface="Open Sans Light" panose="020B0306030504020204" pitchFamily="34" charset="0"/>
                <a:cs typeface="Open Sans Light" panose="020B0306030504020204" pitchFamily="34" charset="0"/>
              </a:rPr>
              <a:t>vor</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Augen</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zu</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haben</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hilft</a:t>
            </a:r>
            <a:r>
              <a:rPr lang="en-GB" sz="2200" dirty="0">
                <a:ea typeface="Open Sans Light" panose="020B0306030504020204" pitchFamily="34" charset="0"/>
                <a:cs typeface="Open Sans Light" panose="020B0306030504020204" pitchFamily="34" charset="0"/>
              </a:rPr>
              <a:t>, im Alltag leichter </a:t>
            </a:r>
            <a:r>
              <a:rPr lang="en-GB" sz="2200" dirty="0" err="1">
                <a:ea typeface="Open Sans Light" panose="020B0306030504020204" pitchFamily="34" charset="0"/>
                <a:cs typeface="Open Sans Light" panose="020B0306030504020204" pitchFamily="34" charset="0"/>
              </a:rPr>
              <a:t>zu</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erkennen</a:t>
            </a:r>
            <a:r>
              <a:rPr lang="en-GB" sz="2200" dirty="0">
                <a:ea typeface="Open Sans Light" panose="020B0306030504020204" pitchFamily="34" charset="0"/>
                <a:cs typeface="Open Sans Light" panose="020B0306030504020204" pitchFamily="34" charset="0"/>
              </a:rPr>
              <a:t> wo Abweichungen bestehen oder </a:t>
            </a:r>
            <a:r>
              <a:rPr lang="en-GB" sz="2200" dirty="0" err="1">
                <a:ea typeface="Open Sans Light" panose="020B0306030504020204" pitchFamily="34" charset="0"/>
                <a:cs typeface="Open Sans Light" panose="020B0306030504020204" pitchFamily="34" charset="0"/>
              </a:rPr>
              <a:t>ohne</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konkrete</a:t>
            </a:r>
            <a:r>
              <a:rPr lang="en-GB" sz="2200" dirty="0">
                <a:ea typeface="Open Sans Light" panose="020B0306030504020204" pitchFamily="34" charset="0"/>
                <a:cs typeface="Open Sans Light" panose="020B0306030504020204" pitchFamily="34" charset="0"/>
              </a:rPr>
              <a:t> Vorgaben die richtigen Maßnahmen zu ergreifen.</a:t>
            </a:r>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734714" y="642972"/>
            <a:ext cx="4619165" cy="1260779"/>
          </a:xfrm>
        </p:spPr>
        <p:txBody>
          <a:bodyPr>
            <a:normAutofit fontScale="92500"/>
          </a:bodyPr>
          <a:lstStyle/>
          <a:p>
            <a:r>
              <a:rPr lang="en-GB" dirty="0"/>
              <a:t>Motivation </a:t>
            </a:r>
            <a:r>
              <a:rPr lang="en-GB" b="1" dirty="0"/>
              <a:t>in</a:t>
            </a:r>
            <a:r>
              <a:rPr lang="en-GB" dirty="0"/>
              <a:t> der Krise: Die Rolle des Controllings</a:t>
            </a:r>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4833" t="437" r="55071" b="-437"/>
          <a:stretch/>
        </p:blipFill>
        <p:spPr>
          <a:xfrm>
            <a:off x="7689954" y="1"/>
            <a:ext cx="3852862" cy="6857999"/>
          </a:xfrm>
          <a:prstGeom prst="rect">
            <a:avLst/>
          </a:prstGeom>
        </p:spPr>
      </p:pic>
      <p:sp>
        <p:nvSpPr>
          <p:cNvPr id="2" name="Rectangle 1">
            <a:extLst>
              <a:ext uri="{FF2B5EF4-FFF2-40B4-BE49-F238E27FC236}">
                <a16:creationId xmlns:a16="http://schemas.microsoft.com/office/drawing/2014/main" id="{F63D810A-8F98-ACED-CABD-9B95BF1A00DF}"/>
              </a:ext>
            </a:extLst>
          </p:cNvPr>
          <p:cNvSpPr/>
          <p:nvPr/>
        </p:nvSpPr>
        <p:spPr>
          <a:xfrm>
            <a:off x="698761" y="177656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71076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5">
            <a:extLst>
              <a:ext uri="{FF2B5EF4-FFF2-40B4-BE49-F238E27FC236}">
                <a16:creationId xmlns:a16="http://schemas.microsoft.com/office/drawing/2014/main" id="{B8BAD2A3-BC7F-1834-FDE8-04F7E6EA8736}"/>
              </a:ext>
            </a:extLst>
          </p:cNvPr>
          <p:cNvSpPr/>
          <p:nvPr/>
        </p:nvSpPr>
        <p:spPr>
          <a:xfrm rot="1363340">
            <a:off x="4052037" y="27594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41" name="Freeform 73">
            <a:extLst>
              <a:ext uri="{FF2B5EF4-FFF2-40B4-BE49-F238E27FC236}">
                <a16:creationId xmlns:a16="http://schemas.microsoft.com/office/drawing/2014/main" id="{81422360-9D8E-9204-721C-D4707AA83478}"/>
              </a:ext>
            </a:extLst>
          </p:cNvPr>
          <p:cNvSpPr/>
          <p:nvPr/>
        </p:nvSpPr>
        <p:spPr>
          <a:xfrm rot="1363340">
            <a:off x="6507925" y="37907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Motivation in der Krise: Die Rolle des Controllings</a:t>
            </a:r>
          </a:p>
          <a:p>
            <a:endParaRPr lang="en-US" dirty="0"/>
          </a:p>
        </p:txBody>
      </p:sp>
      <p:sp>
        <p:nvSpPr>
          <p:cNvPr id="7" name="Freeform 61">
            <a:extLst>
              <a:ext uri="{FF2B5EF4-FFF2-40B4-BE49-F238E27FC236}">
                <a16:creationId xmlns:a16="http://schemas.microsoft.com/office/drawing/2014/main" id="{4C987845-F72B-8AC9-F51A-ED4EEA3A1B0A}"/>
              </a:ext>
            </a:extLst>
          </p:cNvPr>
          <p:cNvSpPr/>
          <p:nvPr/>
        </p:nvSpPr>
        <p:spPr>
          <a:xfrm rot="1363340">
            <a:off x="5792803" y="2041406"/>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8" name="Freeform 75">
            <a:extLst>
              <a:ext uri="{FF2B5EF4-FFF2-40B4-BE49-F238E27FC236}">
                <a16:creationId xmlns:a16="http://schemas.microsoft.com/office/drawing/2014/main" id="{0F02604D-1594-1AB7-CB8B-810FC8DFEF1A}"/>
              </a:ext>
            </a:extLst>
          </p:cNvPr>
          <p:cNvSpPr/>
          <p:nvPr/>
        </p:nvSpPr>
        <p:spPr>
          <a:xfrm rot="1363340">
            <a:off x="6482688" y="2808000"/>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9" name="Freeform 63">
            <a:extLst>
              <a:ext uri="{FF2B5EF4-FFF2-40B4-BE49-F238E27FC236}">
                <a16:creationId xmlns:a16="http://schemas.microsoft.com/office/drawing/2014/main" id="{3B63C200-711A-2C22-CBBA-7FFF02B14666}"/>
              </a:ext>
            </a:extLst>
          </p:cNvPr>
          <p:cNvSpPr/>
          <p:nvPr/>
        </p:nvSpPr>
        <p:spPr>
          <a:xfrm rot="1363340">
            <a:off x="4807179" y="2106558"/>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2" name="Freeform 67">
            <a:extLst>
              <a:ext uri="{FF2B5EF4-FFF2-40B4-BE49-F238E27FC236}">
                <a16:creationId xmlns:a16="http://schemas.microsoft.com/office/drawing/2014/main" id="{E5CA4C10-F20D-B1F4-D297-8A7E18256770}"/>
              </a:ext>
            </a:extLst>
          </p:cNvPr>
          <p:cNvSpPr/>
          <p:nvPr/>
        </p:nvSpPr>
        <p:spPr>
          <a:xfrm rot="1363340">
            <a:off x="4105988" y="3778847"/>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3" name="Freeform 71">
            <a:extLst>
              <a:ext uri="{FF2B5EF4-FFF2-40B4-BE49-F238E27FC236}">
                <a16:creationId xmlns:a16="http://schemas.microsoft.com/office/drawing/2014/main" id="{C2CF79AA-5531-3EC0-6A19-90CE76B96FCD}"/>
              </a:ext>
            </a:extLst>
          </p:cNvPr>
          <p:cNvSpPr/>
          <p:nvPr/>
        </p:nvSpPr>
        <p:spPr>
          <a:xfrm rot="1363340">
            <a:off x="5783390" y="4481774"/>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4" name="Freeform 69">
            <a:extLst>
              <a:ext uri="{FF2B5EF4-FFF2-40B4-BE49-F238E27FC236}">
                <a16:creationId xmlns:a16="http://schemas.microsoft.com/office/drawing/2014/main" id="{EB714AA5-5C92-1ADE-045F-4E7DBDC83325}"/>
              </a:ext>
            </a:extLst>
          </p:cNvPr>
          <p:cNvSpPr/>
          <p:nvPr/>
        </p:nvSpPr>
        <p:spPr>
          <a:xfrm rot="1363340">
            <a:off x="4767766" y="4498126"/>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5" name="Oval 76">
            <a:extLst>
              <a:ext uri="{FF2B5EF4-FFF2-40B4-BE49-F238E27FC236}">
                <a16:creationId xmlns:a16="http://schemas.microsoft.com/office/drawing/2014/main" id="{A8CD48B3-7C58-BCE5-AF99-1C8E144B7FB1}"/>
              </a:ext>
            </a:extLst>
          </p:cNvPr>
          <p:cNvSpPr/>
          <p:nvPr/>
        </p:nvSpPr>
        <p:spPr>
          <a:xfrm>
            <a:off x="5096168" y="3094983"/>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6" name="TextBox 77">
            <a:extLst>
              <a:ext uri="{FF2B5EF4-FFF2-40B4-BE49-F238E27FC236}">
                <a16:creationId xmlns:a16="http://schemas.microsoft.com/office/drawing/2014/main" id="{558823E8-7B6E-96AE-283B-A70253D710F3}"/>
              </a:ext>
            </a:extLst>
          </p:cNvPr>
          <p:cNvSpPr txBox="1"/>
          <p:nvPr/>
        </p:nvSpPr>
        <p:spPr>
          <a:xfrm>
            <a:off x="2840542" y="5337298"/>
            <a:ext cx="1689950" cy="400110"/>
          </a:xfrm>
          <a:prstGeom prst="rect">
            <a:avLst/>
          </a:prstGeom>
          <a:noFill/>
        </p:spPr>
        <p:txBody>
          <a:bodyPr wrap="none" rtlCol="0" anchor="b" anchorCtr="0">
            <a:spAutoFit/>
          </a:bodyPr>
          <a:lstStyle/>
          <a:p>
            <a:pPr algn="r"/>
            <a:r>
              <a:rPr lang="en-GB" sz="2000" b="1" dirty="0">
                <a:solidFill>
                  <a:srgbClr val="F16924"/>
                </a:solidFill>
                <a:ea typeface="League Spartan" charset="0"/>
                <a:cs typeface="Poppins" pitchFamily="2" charset="77"/>
              </a:rPr>
              <a:t>Externer Eingang</a:t>
            </a:r>
          </a:p>
        </p:txBody>
      </p:sp>
      <p:sp>
        <p:nvSpPr>
          <p:cNvPr id="17" name="Subtitle 2">
            <a:extLst>
              <a:ext uri="{FF2B5EF4-FFF2-40B4-BE49-F238E27FC236}">
                <a16:creationId xmlns:a16="http://schemas.microsoft.com/office/drawing/2014/main" id="{3E5177AF-7A31-1DEA-3061-20A32B8D00D8}"/>
              </a:ext>
            </a:extLst>
          </p:cNvPr>
          <p:cNvSpPr txBox="1">
            <a:spLocks/>
          </p:cNvSpPr>
          <p:nvPr/>
        </p:nvSpPr>
        <p:spPr>
          <a:xfrm>
            <a:off x="338183" y="5714561"/>
            <a:ext cx="419230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Welche Angebote wollen wir zur Verfügung stellen? Wie können wir sehen, wie diese Angebote genutzt wurden?</a:t>
            </a:r>
          </a:p>
        </p:txBody>
      </p:sp>
      <p:sp>
        <p:nvSpPr>
          <p:cNvPr id="18" name="TextBox 85">
            <a:extLst>
              <a:ext uri="{FF2B5EF4-FFF2-40B4-BE49-F238E27FC236}">
                <a16:creationId xmlns:a16="http://schemas.microsoft.com/office/drawing/2014/main" id="{913CC629-6473-E91A-4B42-2F8C214E9676}"/>
              </a:ext>
            </a:extLst>
          </p:cNvPr>
          <p:cNvSpPr txBox="1"/>
          <p:nvPr/>
        </p:nvSpPr>
        <p:spPr>
          <a:xfrm>
            <a:off x="6958194" y="5375998"/>
            <a:ext cx="1650708" cy="400110"/>
          </a:xfrm>
          <a:prstGeom prst="rect">
            <a:avLst/>
          </a:prstGeom>
          <a:noFill/>
        </p:spPr>
        <p:txBody>
          <a:bodyPr wrap="none" rtlCol="0" anchor="b" anchorCtr="0">
            <a:spAutoFit/>
          </a:bodyPr>
          <a:lstStyle/>
          <a:p>
            <a:r>
              <a:rPr lang="en-GB" sz="2000" b="1" dirty="0">
                <a:solidFill>
                  <a:srgbClr val="B41F7A"/>
                </a:solidFill>
                <a:ea typeface="League Spartan" charset="0"/>
                <a:cs typeface="Poppins" pitchFamily="2" charset="77"/>
              </a:rPr>
              <a:t>Interne Eingabe</a:t>
            </a:r>
          </a:p>
        </p:txBody>
      </p:sp>
      <p:sp>
        <p:nvSpPr>
          <p:cNvPr id="19" name="Subtitle 2">
            <a:extLst>
              <a:ext uri="{FF2B5EF4-FFF2-40B4-BE49-F238E27FC236}">
                <a16:creationId xmlns:a16="http://schemas.microsoft.com/office/drawing/2014/main" id="{44B168B1-1E45-CAED-6350-57D925CDD3E2}"/>
              </a:ext>
            </a:extLst>
          </p:cNvPr>
          <p:cNvSpPr txBox="1">
            <a:spLocks/>
          </p:cNvSpPr>
          <p:nvPr/>
        </p:nvSpPr>
        <p:spPr>
          <a:xfrm>
            <a:off x="7048366" y="5764374"/>
            <a:ext cx="419230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Was wollen wir in der Organisation schaffen? Was zeigt uns, ob wir unsere Ressourcen effizient eingesetzt haben?</a:t>
            </a:r>
          </a:p>
        </p:txBody>
      </p:sp>
      <p:sp>
        <p:nvSpPr>
          <p:cNvPr id="20" name="TextBox 79">
            <a:extLst>
              <a:ext uri="{FF2B5EF4-FFF2-40B4-BE49-F238E27FC236}">
                <a16:creationId xmlns:a16="http://schemas.microsoft.com/office/drawing/2014/main" id="{2C6CE4C0-5F21-536A-0429-BAEE584F7DCB}"/>
              </a:ext>
            </a:extLst>
          </p:cNvPr>
          <p:cNvSpPr txBox="1"/>
          <p:nvPr/>
        </p:nvSpPr>
        <p:spPr>
          <a:xfrm>
            <a:off x="2840542" y="1389918"/>
            <a:ext cx="1928035" cy="400110"/>
          </a:xfrm>
          <a:prstGeom prst="rect">
            <a:avLst/>
          </a:prstGeom>
          <a:noFill/>
        </p:spPr>
        <p:txBody>
          <a:bodyPr wrap="square" rtlCol="0" anchor="b" anchorCtr="0">
            <a:spAutoFit/>
          </a:bodyPr>
          <a:lstStyle/>
          <a:p>
            <a:pPr algn="r"/>
            <a:r>
              <a:rPr lang="en-GB" sz="2000" b="1" dirty="0" err="1">
                <a:solidFill>
                  <a:srgbClr val="B41F7A"/>
                </a:solidFill>
                <a:ea typeface="League Spartan" charset="0"/>
                <a:cs typeface="Poppins" pitchFamily="2" charset="77"/>
              </a:rPr>
              <a:t>Endergebnis</a:t>
            </a:r>
            <a:endParaRPr lang="en-GB" sz="2000" b="1" dirty="0">
              <a:solidFill>
                <a:srgbClr val="B41F7A"/>
              </a:solidFill>
              <a:ea typeface="League Spartan" charset="0"/>
              <a:cs typeface="Poppins" pitchFamily="2" charset="77"/>
            </a:endParaRPr>
          </a:p>
        </p:txBody>
      </p:sp>
      <p:sp>
        <p:nvSpPr>
          <p:cNvPr id="21" name="Subtitle 2">
            <a:extLst>
              <a:ext uri="{FF2B5EF4-FFF2-40B4-BE49-F238E27FC236}">
                <a16:creationId xmlns:a16="http://schemas.microsoft.com/office/drawing/2014/main" id="{25AC9EE4-0828-1845-802A-B573693F0332}"/>
              </a:ext>
            </a:extLst>
          </p:cNvPr>
          <p:cNvSpPr txBox="1">
            <a:spLocks/>
          </p:cNvSpPr>
          <p:nvPr/>
        </p:nvSpPr>
        <p:spPr>
          <a:xfrm>
            <a:off x="998510" y="1774611"/>
            <a:ext cx="3724119"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lässt sich feststellen, ob die Ziele erreicht worden sind?</a:t>
            </a:r>
          </a:p>
        </p:txBody>
      </p:sp>
      <p:sp>
        <p:nvSpPr>
          <p:cNvPr id="22" name="TextBox 87">
            <a:extLst>
              <a:ext uri="{FF2B5EF4-FFF2-40B4-BE49-F238E27FC236}">
                <a16:creationId xmlns:a16="http://schemas.microsoft.com/office/drawing/2014/main" id="{261406BE-63D2-4D98-8EED-7424A66B909A}"/>
              </a:ext>
            </a:extLst>
          </p:cNvPr>
          <p:cNvSpPr txBox="1"/>
          <p:nvPr/>
        </p:nvSpPr>
        <p:spPr>
          <a:xfrm>
            <a:off x="6898295" y="1241398"/>
            <a:ext cx="944810" cy="400110"/>
          </a:xfrm>
          <a:prstGeom prst="rect">
            <a:avLst/>
          </a:prstGeom>
          <a:noFill/>
        </p:spPr>
        <p:txBody>
          <a:bodyPr wrap="none" rtlCol="0" anchor="b" anchorCtr="0">
            <a:spAutoFit/>
          </a:bodyPr>
          <a:lstStyle/>
          <a:p>
            <a:r>
              <a:rPr lang="en-GB" sz="2000" b="1" dirty="0">
                <a:solidFill>
                  <a:srgbClr val="F16924"/>
                </a:solidFill>
                <a:ea typeface="League Spartan" charset="0"/>
                <a:cs typeface="Poppins" pitchFamily="2" charset="77"/>
              </a:rPr>
              <a:t>Ziele</a:t>
            </a:r>
          </a:p>
        </p:txBody>
      </p:sp>
      <p:sp>
        <p:nvSpPr>
          <p:cNvPr id="23" name="Subtitle 2">
            <a:extLst>
              <a:ext uri="{FF2B5EF4-FFF2-40B4-BE49-F238E27FC236}">
                <a16:creationId xmlns:a16="http://schemas.microsoft.com/office/drawing/2014/main" id="{1EA89D2D-EC88-DC01-61CB-02BAFDB5CEFD}"/>
              </a:ext>
            </a:extLst>
          </p:cNvPr>
          <p:cNvSpPr txBox="1">
            <a:spLocks/>
          </p:cNvSpPr>
          <p:nvPr/>
        </p:nvSpPr>
        <p:spPr>
          <a:xfrm>
            <a:off x="7005889" y="1590622"/>
            <a:ext cx="3114255"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Was wollen wir erreichen? Wie messen wir den Erfolg?</a:t>
            </a:r>
          </a:p>
        </p:txBody>
      </p:sp>
      <p:sp>
        <p:nvSpPr>
          <p:cNvPr id="24" name="TextBox 81">
            <a:extLst>
              <a:ext uri="{FF2B5EF4-FFF2-40B4-BE49-F238E27FC236}">
                <a16:creationId xmlns:a16="http://schemas.microsoft.com/office/drawing/2014/main" id="{B1BD03DF-1DC5-E7F9-ECEA-149FD0AAAC6D}"/>
              </a:ext>
            </a:extLst>
          </p:cNvPr>
          <p:cNvSpPr txBox="1"/>
          <p:nvPr/>
        </p:nvSpPr>
        <p:spPr>
          <a:xfrm>
            <a:off x="1980623" y="3912642"/>
            <a:ext cx="1858650" cy="400110"/>
          </a:xfrm>
          <a:prstGeom prst="rect">
            <a:avLst/>
          </a:prstGeom>
          <a:noFill/>
        </p:spPr>
        <p:txBody>
          <a:bodyPr wrap="none" rtlCol="0" anchor="b" anchorCtr="0">
            <a:spAutoFit/>
          </a:bodyPr>
          <a:lstStyle/>
          <a:p>
            <a:pPr algn="r"/>
            <a:r>
              <a:rPr lang="en-GB" sz="2000" b="1" dirty="0">
                <a:solidFill>
                  <a:srgbClr val="EDA13E"/>
                </a:solidFill>
                <a:ea typeface="League Spartan" charset="0"/>
                <a:cs typeface="Poppins" pitchFamily="2" charset="77"/>
              </a:rPr>
              <a:t>Direktes Ergebnis</a:t>
            </a:r>
          </a:p>
        </p:txBody>
      </p:sp>
      <p:sp>
        <p:nvSpPr>
          <p:cNvPr id="25" name="Subtitle 2">
            <a:extLst>
              <a:ext uri="{FF2B5EF4-FFF2-40B4-BE49-F238E27FC236}">
                <a16:creationId xmlns:a16="http://schemas.microsoft.com/office/drawing/2014/main" id="{2BF658CD-9E3A-D8C9-0458-66DA3DF95A2F}"/>
              </a:ext>
            </a:extLst>
          </p:cNvPr>
          <p:cNvSpPr txBox="1">
            <a:spLocks/>
          </p:cNvSpPr>
          <p:nvPr/>
        </p:nvSpPr>
        <p:spPr>
          <a:xfrm>
            <a:off x="53883" y="4276300"/>
            <a:ext cx="3785390"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err="1">
                <a:solidFill>
                  <a:srgbClr val="595959"/>
                </a:solidFill>
                <a:latin typeface="+mn-lt"/>
                <a:ea typeface="Lato Light" panose="020F0502020204030203" pitchFamily="34" charset="0"/>
                <a:cs typeface="Mukta ExtraLight" panose="020B0000000000000000" pitchFamily="34" charset="77"/>
              </a:rPr>
              <a:t>Welche</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Ergebnisse</a:t>
            </a:r>
            <a:r>
              <a:rPr lang="en-GB" sz="1800" dirty="0">
                <a:solidFill>
                  <a:srgbClr val="595959"/>
                </a:solidFill>
                <a:latin typeface="+mn-lt"/>
                <a:ea typeface="Lato Light" panose="020F0502020204030203" pitchFamily="34" charset="0"/>
                <a:cs typeface="Mukta ExtraLight" panose="020B0000000000000000" pitchFamily="34" charset="77"/>
              </a:rPr>
              <a:t> streben wir an?</a:t>
            </a:r>
          </a:p>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erkennen wir, ob diese Veränderung stattgefunden hat?</a:t>
            </a:r>
          </a:p>
        </p:txBody>
      </p:sp>
      <p:sp>
        <p:nvSpPr>
          <p:cNvPr id="26" name="TextBox 89">
            <a:extLst>
              <a:ext uri="{FF2B5EF4-FFF2-40B4-BE49-F238E27FC236}">
                <a16:creationId xmlns:a16="http://schemas.microsoft.com/office/drawing/2014/main" id="{96FEF90C-6320-8B84-619C-EA8D2E53EC33}"/>
              </a:ext>
            </a:extLst>
          </p:cNvPr>
          <p:cNvSpPr txBox="1"/>
          <p:nvPr/>
        </p:nvSpPr>
        <p:spPr>
          <a:xfrm>
            <a:off x="7946925" y="3931381"/>
            <a:ext cx="755335" cy="400110"/>
          </a:xfrm>
          <a:prstGeom prst="rect">
            <a:avLst/>
          </a:prstGeom>
          <a:noFill/>
        </p:spPr>
        <p:txBody>
          <a:bodyPr wrap="none" rtlCol="0" anchor="b" anchorCtr="0">
            <a:spAutoFit/>
          </a:bodyPr>
          <a:lstStyle/>
          <a:p>
            <a:r>
              <a:rPr lang="en-GB" sz="2000" b="1" dirty="0">
                <a:solidFill>
                  <a:srgbClr val="7F1C58"/>
                </a:solidFill>
                <a:ea typeface="League Spartan" charset="0"/>
                <a:cs typeface="Poppins" pitchFamily="2" charset="77"/>
              </a:rPr>
              <a:t>Eingabe</a:t>
            </a:r>
          </a:p>
        </p:txBody>
      </p:sp>
      <p:sp>
        <p:nvSpPr>
          <p:cNvPr id="27" name="Subtitle 2">
            <a:extLst>
              <a:ext uri="{FF2B5EF4-FFF2-40B4-BE49-F238E27FC236}">
                <a16:creationId xmlns:a16="http://schemas.microsoft.com/office/drawing/2014/main" id="{813FA588-0DD9-DB34-1C58-E209393DBB17}"/>
              </a:ext>
            </a:extLst>
          </p:cNvPr>
          <p:cNvSpPr txBox="1">
            <a:spLocks/>
          </p:cNvSpPr>
          <p:nvPr/>
        </p:nvSpPr>
        <p:spPr>
          <a:xfrm>
            <a:off x="8006065" y="4303406"/>
            <a:ext cx="3597355"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hoch ist unser personeller und finanzieller Bedarf? Wofür wollen wir diese Ressourcen einsetzen?</a:t>
            </a:r>
          </a:p>
        </p:txBody>
      </p:sp>
      <p:sp>
        <p:nvSpPr>
          <p:cNvPr id="28" name="TextBox 83">
            <a:extLst>
              <a:ext uri="{FF2B5EF4-FFF2-40B4-BE49-F238E27FC236}">
                <a16:creationId xmlns:a16="http://schemas.microsoft.com/office/drawing/2014/main" id="{FA85F8DC-53B7-BD92-9812-563238766A61}"/>
              </a:ext>
            </a:extLst>
          </p:cNvPr>
          <p:cNvSpPr txBox="1"/>
          <p:nvPr/>
        </p:nvSpPr>
        <p:spPr>
          <a:xfrm>
            <a:off x="1722435" y="2408099"/>
            <a:ext cx="2041393" cy="400110"/>
          </a:xfrm>
          <a:prstGeom prst="rect">
            <a:avLst/>
          </a:prstGeom>
          <a:noFill/>
        </p:spPr>
        <p:txBody>
          <a:bodyPr wrap="none" rtlCol="0" anchor="b" anchorCtr="0">
            <a:spAutoFit/>
          </a:bodyPr>
          <a:lstStyle/>
          <a:p>
            <a:pPr algn="r"/>
            <a:r>
              <a:rPr lang="en-GB" sz="2000" b="1" dirty="0">
                <a:solidFill>
                  <a:srgbClr val="7F1C58"/>
                </a:solidFill>
                <a:ea typeface="League Spartan" charset="0"/>
                <a:cs typeface="Poppins" pitchFamily="2" charset="77"/>
              </a:rPr>
              <a:t>Indirektes Ergebnis</a:t>
            </a:r>
          </a:p>
        </p:txBody>
      </p:sp>
      <p:sp>
        <p:nvSpPr>
          <p:cNvPr id="29" name="Subtitle 2">
            <a:extLst>
              <a:ext uri="{FF2B5EF4-FFF2-40B4-BE49-F238E27FC236}">
                <a16:creationId xmlns:a16="http://schemas.microsoft.com/office/drawing/2014/main" id="{16FD39F5-8CA4-7858-992F-CC815ECAB93C}"/>
              </a:ext>
            </a:extLst>
          </p:cNvPr>
          <p:cNvSpPr txBox="1">
            <a:spLocks/>
          </p:cNvSpPr>
          <p:nvPr/>
        </p:nvSpPr>
        <p:spPr>
          <a:xfrm>
            <a:off x="231007" y="2741843"/>
            <a:ext cx="3532822" cy="10092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Welche Art von </a:t>
            </a:r>
            <a:r>
              <a:rPr lang="en-GB" sz="1800" dirty="0" err="1">
                <a:solidFill>
                  <a:srgbClr val="595959"/>
                </a:solidFill>
                <a:latin typeface="+mn-lt"/>
                <a:ea typeface="Lato Light" panose="020F0502020204030203" pitchFamily="34" charset="0"/>
                <a:cs typeface="Mukta ExtraLight" panose="020B0000000000000000" pitchFamily="34" charset="77"/>
              </a:rPr>
              <a:t>Verhalten</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Einstellungen</a:t>
            </a:r>
            <a:r>
              <a:rPr lang="en-GB" sz="1800" dirty="0">
                <a:solidFill>
                  <a:srgbClr val="595959"/>
                </a:solidFill>
                <a:latin typeface="+mn-lt"/>
                <a:ea typeface="Lato Light" panose="020F0502020204030203" pitchFamily="34" charset="0"/>
                <a:cs typeface="Mukta ExtraLight" panose="020B0000000000000000" pitchFamily="34" charset="77"/>
              </a:rPr>
              <a:t> streben wir an? Wie können wir feststellen, ob wir diesen Zielen näher gekommen sind?</a:t>
            </a:r>
          </a:p>
        </p:txBody>
      </p:sp>
      <p:sp>
        <p:nvSpPr>
          <p:cNvPr id="30" name="TextBox 91">
            <a:extLst>
              <a:ext uri="{FF2B5EF4-FFF2-40B4-BE49-F238E27FC236}">
                <a16:creationId xmlns:a16="http://schemas.microsoft.com/office/drawing/2014/main" id="{D5EE7F6B-A0E5-DFC2-DA5D-4FCC80DC4ACD}"/>
              </a:ext>
            </a:extLst>
          </p:cNvPr>
          <p:cNvSpPr txBox="1"/>
          <p:nvPr/>
        </p:nvSpPr>
        <p:spPr>
          <a:xfrm>
            <a:off x="7880253" y="2570573"/>
            <a:ext cx="1516825" cy="400110"/>
          </a:xfrm>
          <a:prstGeom prst="rect">
            <a:avLst/>
          </a:prstGeom>
          <a:noFill/>
        </p:spPr>
        <p:txBody>
          <a:bodyPr wrap="none" rtlCol="0" anchor="b" anchorCtr="0">
            <a:spAutoFit/>
          </a:bodyPr>
          <a:lstStyle/>
          <a:p>
            <a:r>
              <a:rPr lang="en-GB" sz="2000" b="1" dirty="0">
                <a:solidFill>
                  <a:srgbClr val="EDA13E"/>
                </a:solidFill>
                <a:ea typeface="League Spartan" charset="0"/>
                <a:cs typeface="Poppins" pitchFamily="2" charset="77"/>
              </a:rPr>
              <a:t>Teilprojekte</a:t>
            </a:r>
          </a:p>
        </p:txBody>
      </p:sp>
      <p:sp>
        <p:nvSpPr>
          <p:cNvPr id="31" name="Subtitle 2">
            <a:extLst>
              <a:ext uri="{FF2B5EF4-FFF2-40B4-BE49-F238E27FC236}">
                <a16:creationId xmlns:a16="http://schemas.microsoft.com/office/drawing/2014/main" id="{0DC7FDF5-4FE1-535F-B618-817CA2A3D203}"/>
              </a:ext>
            </a:extLst>
          </p:cNvPr>
          <p:cNvSpPr txBox="1">
            <a:spLocks/>
          </p:cNvSpPr>
          <p:nvPr/>
        </p:nvSpPr>
        <p:spPr>
          <a:xfrm>
            <a:off x="7946925" y="2912834"/>
            <a:ext cx="342904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Welche Etappenziele setzen wir? Woher wissen wir, ob wir auf dem richtigen Weg sind?</a:t>
            </a:r>
          </a:p>
        </p:txBody>
      </p:sp>
      <p:sp>
        <p:nvSpPr>
          <p:cNvPr id="32" name="Gleichschenkliges Dreieck 3">
            <a:extLst>
              <a:ext uri="{FF2B5EF4-FFF2-40B4-BE49-F238E27FC236}">
                <a16:creationId xmlns:a16="http://schemas.microsoft.com/office/drawing/2014/main" id="{A70A7086-9BA6-ABC2-9C0A-B492601374ED}"/>
              </a:ext>
            </a:extLst>
          </p:cNvPr>
          <p:cNvSpPr/>
          <p:nvPr/>
        </p:nvSpPr>
        <p:spPr>
          <a:xfrm rot="2710436">
            <a:off x="4823804" y="2804521"/>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3" name="Gleichschenkliges Dreieck 92">
            <a:extLst>
              <a:ext uri="{FF2B5EF4-FFF2-40B4-BE49-F238E27FC236}">
                <a16:creationId xmlns:a16="http://schemas.microsoft.com/office/drawing/2014/main" id="{64D2C037-E1FB-938E-23DE-9D3A7D75B94C}"/>
              </a:ext>
            </a:extLst>
          </p:cNvPr>
          <p:cNvSpPr/>
          <p:nvPr/>
        </p:nvSpPr>
        <p:spPr>
          <a:xfrm rot="5400000">
            <a:off x="5702688" y="2495425"/>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4" name="Gleichschenkliges Dreieck 93">
            <a:extLst>
              <a:ext uri="{FF2B5EF4-FFF2-40B4-BE49-F238E27FC236}">
                <a16:creationId xmlns:a16="http://schemas.microsoft.com/office/drawing/2014/main" id="{5A606D7C-B0FC-1253-CC18-A024473F4B5C}"/>
              </a:ext>
            </a:extLst>
          </p:cNvPr>
          <p:cNvSpPr/>
          <p:nvPr/>
        </p:nvSpPr>
        <p:spPr>
          <a:xfrm rot="8087739">
            <a:off x="6540506" y="295154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5" name="Gleichschenkliges Dreieck 94">
            <a:extLst>
              <a:ext uri="{FF2B5EF4-FFF2-40B4-BE49-F238E27FC236}">
                <a16:creationId xmlns:a16="http://schemas.microsoft.com/office/drawing/2014/main" id="{56A16D80-7A52-4CC4-A11E-949A5499123C}"/>
              </a:ext>
            </a:extLst>
          </p:cNvPr>
          <p:cNvSpPr/>
          <p:nvPr/>
        </p:nvSpPr>
        <p:spPr>
          <a:xfrm rot="10800000">
            <a:off x="6812869" y="3838831"/>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6" name="Gleichschenkliges Dreieck 95">
            <a:extLst>
              <a:ext uri="{FF2B5EF4-FFF2-40B4-BE49-F238E27FC236}">
                <a16:creationId xmlns:a16="http://schemas.microsoft.com/office/drawing/2014/main" id="{145C3A34-162C-ADA7-312B-18DD454B1253}"/>
              </a:ext>
            </a:extLst>
          </p:cNvPr>
          <p:cNvSpPr/>
          <p:nvPr/>
        </p:nvSpPr>
        <p:spPr>
          <a:xfrm rot="13537568">
            <a:off x="6372076" y="465413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7" name="Gleichschenkliges Dreieck 96">
            <a:extLst>
              <a:ext uri="{FF2B5EF4-FFF2-40B4-BE49-F238E27FC236}">
                <a16:creationId xmlns:a16="http://schemas.microsoft.com/office/drawing/2014/main" id="{77017F2A-47D3-7E1F-8622-B411286097FE}"/>
              </a:ext>
            </a:extLst>
          </p:cNvPr>
          <p:cNvSpPr/>
          <p:nvPr/>
        </p:nvSpPr>
        <p:spPr>
          <a:xfrm rot="16200000">
            <a:off x="5496979" y="493520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8" name="Gleichschenkliges Dreieck 97">
            <a:extLst>
              <a:ext uri="{FF2B5EF4-FFF2-40B4-BE49-F238E27FC236}">
                <a16:creationId xmlns:a16="http://schemas.microsoft.com/office/drawing/2014/main" id="{385CD798-DBDB-9254-30B8-3028311F2770}"/>
              </a:ext>
            </a:extLst>
          </p:cNvPr>
          <p:cNvSpPr/>
          <p:nvPr/>
        </p:nvSpPr>
        <p:spPr>
          <a:xfrm rot="18901129">
            <a:off x="4649191" y="450931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9" name="Gleichschenkliges Dreieck 98">
            <a:extLst>
              <a:ext uri="{FF2B5EF4-FFF2-40B4-BE49-F238E27FC236}">
                <a16:creationId xmlns:a16="http://schemas.microsoft.com/office/drawing/2014/main" id="{DCB7AF8C-1BC5-4EF7-2665-C8773260BBC4}"/>
              </a:ext>
            </a:extLst>
          </p:cNvPr>
          <p:cNvSpPr/>
          <p:nvPr/>
        </p:nvSpPr>
        <p:spPr>
          <a:xfrm>
            <a:off x="4404573" y="3625865"/>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42" name="Text Placeholder 2">
            <a:extLst>
              <a:ext uri="{FF2B5EF4-FFF2-40B4-BE49-F238E27FC236}">
                <a16:creationId xmlns:a16="http://schemas.microsoft.com/office/drawing/2014/main" id="{9C122CEB-DA05-21CC-8BB6-037DC72F3FA3}"/>
              </a:ext>
            </a:extLst>
          </p:cNvPr>
          <p:cNvSpPr txBox="1">
            <a:spLocks/>
          </p:cNvSpPr>
          <p:nvPr/>
        </p:nvSpPr>
        <p:spPr>
          <a:xfrm>
            <a:off x="6034021" y="237523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sp>
        <p:nvSpPr>
          <p:cNvPr id="43" name="Text Placeholder 2">
            <a:extLst>
              <a:ext uri="{FF2B5EF4-FFF2-40B4-BE49-F238E27FC236}">
                <a16:creationId xmlns:a16="http://schemas.microsoft.com/office/drawing/2014/main" id="{0C9527D4-36C9-71F3-331E-A7C4894EF440}"/>
              </a:ext>
            </a:extLst>
          </p:cNvPr>
          <p:cNvSpPr txBox="1">
            <a:spLocks/>
          </p:cNvSpPr>
          <p:nvPr/>
        </p:nvSpPr>
        <p:spPr>
          <a:xfrm>
            <a:off x="6737866" y="314297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44" name="Text Placeholder 2">
            <a:extLst>
              <a:ext uri="{FF2B5EF4-FFF2-40B4-BE49-F238E27FC236}">
                <a16:creationId xmlns:a16="http://schemas.microsoft.com/office/drawing/2014/main" id="{A7AF0CFB-880F-6CE4-1E50-9DECE8491038}"/>
              </a:ext>
            </a:extLst>
          </p:cNvPr>
          <p:cNvSpPr txBox="1">
            <a:spLocks/>
          </p:cNvSpPr>
          <p:nvPr/>
        </p:nvSpPr>
        <p:spPr>
          <a:xfrm>
            <a:off x="6689855" y="4133368"/>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45" name="Text Placeholder 2">
            <a:extLst>
              <a:ext uri="{FF2B5EF4-FFF2-40B4-BE49-F238E27FC236}">
                <a16:creationId xmlns:a16="http://schemas.microsoft.com/office/drawing/2014/main" id="{AA396BFF-5148-C2F0-4D82-9AD74400464B}"/>
              </a:ext>
            </a:extLst>
          </p:cNvPr>
          <p:cNvSpPr txBox="1">
            <a:spLocks/>
          </p:cNvSpPr>
          <p:nvPr/>
        </p:nvSpPr>
        <p:spPr>
          <a:xfrm>
            <a:off x="5953924" y="4833060"/>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46" name="Text Placeholder 2">
            <a:extLst>
              <a:ext uri="{FF2B5EF4-FFF2-40B4-BE49-F238E27FC236}">
                <a16:creationId xmlns:a16="http://schemas.microsoft.com/office/drawing/2014/main" id="{7DFC996C-5BBD-4501-398A-133E591BF4EE}"/>
              </a:ext>
            </a:extLst>
          </p:cNvPr>
          <p:cNvSpPr txBox="1">
            <a:spLocks/>
          </p:cNvSpPr>
          <p:nvPr/>
        </p:nvSpPr>
        <p:spPr>
          <a:xfrm>
            <a:off x="4864130" y="4820332"/>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47" name="Text Placeholder 2">
            <a:extLst>
              <a:ext uri="{FF2B5EF4-FFF2-40B4-BE49-F238E27FC236}">
                <a16:creationId xmlns:a16="http://schemas.microsoft.com/office/drawing/2014/main" id="{3EE281E7-7D8E-4101-3B97-E7FCB410F9B1}"/>
              </a:ext>
            </a:extLst>
          </p:cNvPr>
          <p:cNvSpPr txBox="1">
            <a:spLocks/>
          </p:cNvSpPr>
          <p:nvPr/>
        </p:nvSpPr>
        <p:spPr>
          <a:xfrm>
            <a:off x="4258738" y="3950356"/>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sp>
        <p:nvSpPr>
          <p:cNvPr id="48" name="Text Placeholder 2">
            <a:extLst>
              <a:ext uri="{FF2B5EF4-FFF2-40B4-BE49-F238E27FC236}">
                <a16:creationId xmlns:a16="http://schemas.microsoft.com/office/drawing/2014/main" id="{5F9AD0B4-C934-7FBC-B129-04ED2AC6FE06}"/>
              </a:ext>
            </a:extLst>
          </p:cNvPr>
          <p:cNvSpPr txBox="1">
            <a:spLocks/>
          </p:cNvSpPr>
          <p:nvPr/>
        </p:nvSpPr>
        <p:spPr>
          <a:xfrm>
            <a:off x="4299865" y="3082255"/>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07</a:t>
            </a:r>
          </a:p>
        </p:txBody>
      </p:sp>
      <p:sp>
        <p:nvSpPr>
          <p:cNvPr id="49" name="Text Placeholder 2">
            <a:extLst>
              <a:ext uri="{FF2B5EF4-FFF2-40B4-BE49-F238E27FC236}">
                <a16:creationId xmlns:a16="http://schemas.microsoft.com/office/drawing/2014/main" id="{6606AC2E-0331-2766-75EA-B9090AECF0F7}"/>
              </a:ext>
            </a:extLst>
          </p:cNvPr>
          <p:cNvSpPr txBox="1">
            <a:spLocks/>
          </p:cNvSpPr>
          <p:nvPr/>
        </p:nvSpPr>
        <p:spPr>
          <a:xfrm>
            <a:off x="5038230" y="2309627"/>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08</a:t>
            </a:r>
          </a:p>
        </p:txBody>
      </p:sp>
    </p:spTree>
    <p:extLst>
      <p:ext uri="{BB962C8B-B14F-4D97-AF65-F5344CB8AC3E}">
        <p14:creationId xmlns:p14="http://schemas.microsoft.com/office/powerpoint/2010/main" val="1039219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647962" y="633076"/>
            <a:ext cx="5323677" cy="6303136"/>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Die Welt der Zahlen</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Aufbau </a:t>
            </a:r>
            <a:r>
              <a:rPr lang="en-GB" sz="2200" dirty="0" err="1">
                <a:solidFill>
                  <a:srgbClr val="595959"/>
                </a:solidFill>
                <a:ea typeface="Lato Light" panose="020F0502020204030203" pitchFamily="34" charset="0"/>
                <a:cs typeface="Lato Light" panose="020F0502020204030203" pitchFamily="34" charset="0"/>
              </a:rPr>
              <a:t>eines</a:t>
            </a:r>
            <a:r>
              <a:rPr lang="en-GB" sz="2200" dirty="0">
                <a:solidFill>
                  <a:srgbClr val="595959"/>
                </a:solidFill>
                <a:ea typeface="Lato Light" panose="020F0502020204030203" pitchFamily="34" charset="0"/>
                <a:cs typeface="Lato Light" panose="020F0502020204030203" pitchFamily="34" charset="0"/>
              </a:rPr>
              <a:t> Kennzahlensystems - übergeordnete Ziele und Strategien als Grundlage</a:t>
            </a:r>
          </a:p>
          <a:p>
            <a:pPr marL="342900" indent="-342900">
              <a:lnSpc>
                <a:spcPts val="2240"/>
              </a:lnSpc>
              <a:buClr>
                <a:srgbClr val="B41F7A"/>
              </a:buClr>
              <a:buFont typeface="Arial" panose="020B0604020202020204" pitchFamily="34" charset="0"/>
              <a:buChar char="•"/>
              <a:defRPr/>
            </a:pPr>
            <a:r>
              <a:rPr lang="en-GB" sz="2200" dirty="0" err="1">
                <a:solidFill>
                  <a:srgbClr val="595959"/>
                </a:solidFill>
                <a:ea typeface="Lato Light" panose="020F0502020204030203" pitchFamily="34" charset="0"/>
                <a:cs typeface="Lato Light" panose="020F0502020204030203" pitchFamily="34" charset="0"/>
              </a:rPr>
              <a:t>Prozessverantwortliche</a:t>
            </a:r>
            <a:r>
              <a:rPr lang="en-GB" sz="2200" dirty="0">
                <a:solidFill>
                  <a:srgbClr val="595959"/>
                </a:solidFill>
                <a:ea typeface="Lato Light" panose="020F0502020204030203" pitchFamily="34" charset="0"/>
                <a:cs typeface="Lato Light" panose="020F0502020204030203" pitchFamily="34" charset="0"/>
              </a:rPr>
              <a:t>: Von der Analyse bis zur Berichterstattung (Umwandlung von Daten in Informationen)</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Die Welt der </a:t>
            </a:r>
            <a:r>
              <a:rPr lang="en-GB" sz="2200" dirty="0" err="1">
                <a:solidFill>
                  <a:srgbClr val="595959"/>
                </a:solidFill>
                <a:ea typeface="Lato Light" panose="020F0502020204030203" pitchFamily="34" charset="0"/>
                <a:cs typeface="Lato Light" panose="020F0502020204030203" pitchFamily="34" charset="0"/>
              </a:rPr>
              <a:t>Kund:innen</a:t>
            </a:r>
            <a:r>
              <a:rPr lang="en-GB" sz="2200" dirty="0">
                <a:solidFill>
                  <a:srgbClr val="595959"/>
                </a:solidFill>
                <a:ea typeface="Lato Light" panose="020F0502020204030203" pitchFamily="34" charset="0"/>
                <a:cs typeface="Lato Light" panose="020F0502020204030203" pitchFamily="34" charset="0"/>
              </a:rPr>
              <a:t> verstehen</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Aus der Welt der Zahlen in die Welt des Handelns</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Gemeinsame Vorstellungen über Werte (z. B. Transparenz)</a:t>
            </a:r>
          </a:p>
          <a:p>
            <a:pPr marL="342900" indent="-342900">
              <a:lnSpc>
                <a:spcPts val="2240"/>
              </a:lnSpc>
              <a:buClr>
                <a:srgbClr val="B41F7A"/>
              </a:buClr>
              <a:buFont typeface="Arial" panose="020B0604020202020204" pitchFamily="34" charset="0"/>
              <a:buChar char="•"/>
              <a:defRPr/>
            </a:pPr>
            <a:r>
              <a:rPr lang="en-GB" sz="2200" dirty="0" err="1">
                <a:solidFill>
                  <a:srgbClr val="595959"/>
                </a:solidFill>
                <a:ea typeface="Lato Light" panose="020F0502020204030203" pitchFamily="34" charset="0"/>
                <a:cs typeface="Lato Light" panose="020F0502020204030203" pitchFamily="34" charset="0"/>
              </a:rPr>
              <a:t>Controller:in</a:t>
            </a:r>
            <a:r>
              <a:rPr lang="en-GB" sz="2200" dirty="0">
                <a:solidFill>
                  <a:srgbClr val="595959"/>
                </a:solidFill>
                <a:ea typeface="Lato Light" panose="020F0502020204030203" pitchFamily="34" charset="0"/>
                <a:cs typeface="Lato Light" panose="020F0502020204030203" pitchFamily="34" charset="0"/>
              </a:rPr>
              <a:t> </a:t>
            </a:r>
            <a:r>
              <a:rPr lang="en-GB" sz="2200" dirty="0" err="1">
                <a:solidFill>
                  <a:srgbClr val="595959"/>
                </a:solidFill>
                <a:ea typeface="Lato Light" panose="020F0502020204030203" pitchFamily="34" charset="0"/>
                <a:cs typeface="Lato Light" panose="020F0502020204030203" pitchFamily="34" charset="0"/>
              </a:rPr>
              <a:t>einsetzen</a:t>
            </a:r>
            <a:endParaRPr lang="en-GB" sz="2200" dirty="0">
              <a:solidFill>
                <a:srgbClr val="595959"/>
              </a:solidFill>
              <a:ea typeface="Lato Light" panose="020F0502020204030203" pitchFamily="34" charset="0"/>
              <a:cs typeface="Lato Light" panose="020F0502020204030203" pitchFamily="34" charset="0"/>
            </a:endParaRP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Maßnahmen und </a:t>
            </a:r>
            <a:r>
              <a:rPr lang="en-GB" sz="2200" dirty="0" err="1">
                <a:solidFill>
                  <a:srgbClr val="595959"/>
                </a:solidFill>
                <a:ea typeface="Lato Light" panose="020F0502020204030203" pitchFamily="34" charset="0"/>
                <a:cs typeface="Lato Light" panose="020F0502020204030203" pitchFamily="34" charset="0"/>
              </a:rPr>
              <a:t>Kontrollmaßnahmen</a:t>
            </a:r>
            <a:endParaRPr lang="en-GB" sz="2200" dirty="0">
              <a:solidFill>
                <a:srgbClr val="595959"/>
              </a:solidFill>
              <a:ea typeface="Lato Light" panose="020F0502020204030203" pitchFamily="34" charset="0"/>
              <a:cs typeface="Lato Light" panose="020F0502020204030203" pitchFamily="34" charset="0"/>
            </a:endParaRPr>
          </a:p>
          <a:p>
            <a:pPr>
              <a:lnSpc>
                <a:spcPts val="2240"/>
              </a:lnSpc>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Kommunikation als Erfolgsfaktor</a:t>
            </a:r>
          </a:p>
          <a:p>
            <a:pPr marL="342900" indent="-342900">
              <a:lnSpc>
                <a:spcPts val="2240"/>
              </a:lnSpc>
              <a:buClr>
                <a:srgbClr val="B41F7A"/>
              </a:buClr>
              <a:buFont typeface="Arial" panose="020B0604020202020204" pitchFamily="34" charset="0"/>
              <a:buChar char="•"/>
              <a:defRPr/>
            </a:pPr>
            <a:r>
              <a:rPr lang="en-GB" sz="2200" dirty="0" err="1">
                <a:solidFill>
                  <a:srgbClr val="595959"/>
                </a:solidFill>
                <a:ea typeface="Lato Light" panose="020F0502020204030203" pitchFamily="34" charset="0"/>
                <a:cs typeface="Lato Light" panose="020F0502020204030203" pitchFamily="34" charset="0"/>
              </a:rPr>
              <a:t>Abgleich</a:t>
            </a:r>
            <a:r>
              <a:rPr lang="en-GB" sz="2200" dirty="0">
                <a:solidFill>
                  <a:srgbClr val="595959"/>
                </a:solidFill>
                <a:ea typeface="Lato Light" panose="020F0502020204030203" pitchFamily="34" charset="0"/>
                <a:cs typeface="Lato Light" panose="020F0502020204030203" pitchFamily="34" charset="0"/>
              </a:rPr>
              <a:t> der </a:t>
            </a:r>
            <a:r>
              <a:rPr lang="en-GB" sz="2200" dirty="0" err="1">
                <a:solidFill>
                  <a:srgbClr val="595959"/>
                </a:solidFill>
                <a:ea typeface="Lato Light" panose="020F0502020204030203" pitchFamily="34" charset="0"/>
                <a:cs typeface="Lato Light" panose="020F0502020204030203" pitchFamily="34" charset="0"/>
              </a:rPr>
              <a:t>Ziele</a:t>
            </a:r>
            <a:r>
              <a:rPr lang="en-GB" sz="2200" dirty="0">
                <a:solidFill>
                  <a:srgbClr val="595959"/>
                </a:solidFill>
                <a:ea typeface="Lato Light" panose="020F0502020204030203" pitchFamily="34" charset="0"/>
                <a:cs typeface="Lato Light" panose="020F0502020204030203" pitchFamily="34" charset="0"/>
              </a:rPr>
              <a:t> und </a:t>
            </a:r>
            <a:r>
              <a:rPr lang="en-GB" sz="2200" dirty="0" err="1">
                <a:solidFill>
                  <a:srgbClr val="595959"/>
                </a:solidFill>
                <a:ea typeface="Lato Light" panose="020F0502020204030203" pitchFamily="34" charset="0"/>
                <a:cs typeface="Lato Light" panose="020F0502020204030203" pitchFamily="34" charset="0"/>
              </a:rPr>
              <a:t>Sichtweisen</a:t>
            </a:r>
            <a:r>
              <a:rPr lang="en-GB" sz="2200" dirty="0">
                <a:solidFill>
                  <a:srgbClr val="595959"/>
                </a:solidFill>
                <a:ea typeface="Lato Light" panose="020F0502020204030203" pitchFamily="34" charset="0"/>
                <a:cs typeface="Lato Light" panose="020F0502020204030203" pitchFamily="34" charset="0"/>
              </a:rPr>
              <a:t> von Mitarbeiter:innen und </a:t>
            </a:r>
            <a:r>
              <a:rPr lang="en-GB" sz="2200" dirty="0" err="1">
                <a:solidFill>
                  <a:srgbClr val="595959"/>
                </a:solidFill>
                <a:ea typeface="Lato Light" panose="020F0502020204030203" pitchFamily="34" charset="0"/>
                <a:cs typeface="Lato Light" panose="020F0502020204030203" pitchFamily="34" charset="0"/>
              </a:rPr>
              <a:t>Führungskräften</a:t>
            </a:r>
            <a:endParaRPr lang="en-GB" sz="2200" dirty="0">
              <a:solidFill>
                <a:srgbClr val="595959"/>
              </a:solidFill>
              <a:ea typeface="Lato Light" panose="020F0502020204030203" pitchFamily="34" charset="0"/>
              <a:cs typeface="Lato Light" panose="020F0502020204030203" pitchFamily="34" charset="0"/>
            </a:endParaRP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220360" y="0"/>
            <a:ext cx="5680755"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748046" y="336884"/>
            <a:ext cx="4451077" cy="1617045"/>
          </a:xfrm>
        </p:spPr>
        <p:txBody>
          <a:bodyPr>
            <a:normAutofit/>
          </a:bodyPr>
          <a:lstStyle/>
          <a:p>
            <a:r>
              <a:rPr lang="en-GB" dirty="0">
                <a:solidFill>
                  <a:schemeClr val="bg1"/>
                </a:solidFill>
              </a:rPr>
              <a:t>Motivation in der Krise: Die Rolle des Controllings</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684018" y="57222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6032092" y="5330627"/>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684018" y="316123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684018" y="5451317"/>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5" y="2150938"/>
            <a:ext cx="4764278" cy="4269545"/>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err="1">
                <a:solidFill>
                  <a:schemeClr val="bg1"/>
                </a:solidFill>
              </a:rPr>
              <a:t>Motivierte</a:t>
            </a:r>
            <a:r>
              <a:rPr lang="en-US" sz="2000" dirty="0">
                <a:solidFill>
                  <a:schemeClr val="bg1"/>
                </a:solidFill>
              </a:rPr>
              <a:t> Mitarbeiter:innen setzen sich mit vollem Einsatz für die Erreichung der Unternehmensziele ein. Motivation verbessert die Arbeitsleistung, indem sie die Kluft zwischen der Fähigkeit und der Bereitschaft zur Arbeit überbrückt. Bessere Leistung führt zu höherer Produktivität und folglich zu niedrigeren Produktionskosten.  Besonders in Krisenzeiten spielt das Controlling eine wichtige Rolle. Es gibt Struktur und ermöglicht es, die Notwendigkeit von Entscheidungen zu erklären. Controlling hilft, in der Krise zu kommunizieren und damit zu motivieren.</a:t>
            </a:r>
          </a:p>
        </p:txBody>
      </p:sp>
      <p:sp>
        <p:nvSpPr>
          <p:cNvPr id="4" name="Rectangle 3">
            <a:extLst>
              <a:ext uri="{FF2B5EF4-FFF2-40B4-BE49-F238E27FC236}">
                <a16:creationId xmlns:a16="http://schemas.microsoft.com/office/drawing/2014/main" id="{CC45B7D4-2E3F-83EC-3AED-84EAFD560075}"/>
              </a:ext>
            </a:extLst>
          </p:cNvPr>
          <p:cNvSpPr/>
          <p:nvPr/>
        </p:nvSpPr>
        <p:spPr>
          <a:xfrm>
            <a:off x="748046" y="202031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6032092" y="3016215"/>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52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011235" y="265399"/>
            <a:ext cx="7954057"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Der Mensch ist ein visuelles </a:t>
            </a:r>
            <a:r>
              <a:rPr lang="en-US" sz="2000" dirty="0" err="1">
                <a:solidFill>
                  <a:schemeClr val="bg1"/>
                </a:solidFill>
              </a:rPr>
              <a:t>Wesen</a:t>
            </a:r>
            <a:r>
              <a:rPr lang="en-US" sz="2000" dirty="0">
                <a:solidFill>
                  <a:schemeClr val="bg1"/>
                </a:solidFill>
              </a:rPr>
              <a:t>. Sprache und Bilder sind nicht kongruent - wir "zeichnen" </a:t>
            </a:r>
            <a:r>
              <a:rPr lang="en-US" sz="2000" dirty="0" err="1">
                <a:solidFill>
                  <a:schemeClr val="bg1"/>
                </a:solidFill>
              </a:rPr>
              <a:t>Bilder</a:t>
            </a:r>
            <a:r>
              <a:rPr lang="en-US" sz="2000" dirty="0">
                <a:solidFill>
                  <a:schemeClr val="bg1"/>
                </a:solidFill>
              </a:rPr>
              <a:t> in </a:t>
            </a:r>
            <a:r>
              <a:rPr lang="en-US" sz="2000" dirty="0" err="1">
                <a:solidFill>
                  <a:schemeClr val="bg1"/>
                </a:solidFill>
              </a:rPr>
              <a:t>unseren</a:t>
            </a:r>
            <a:r>
              <a:rPr lang="en-US" sz="2000" dirty="0">
                <a:solidFill>
                  <a:schemeClr val="bg1"/>
                </a:solidFill>
              </a:rPr>
              <a:t> </a:t>
            </a:r>
            <a:r>
              <a:rPr lang="en-US" sz="2000" dirty="0" err="1">
                <a:solidFill>
                  <a:schemeClr val="bg1"/>
                </a:solidFill>
              </a:rPr>
              <a:t>Köpfen</a:t>
            </a:r>
            <a:r>
              <a:rPr lang="en-US" sz="2000" dirty="0">
                <a:solidFill>
                  <a:schemeClr val="bg1"/>
                </a:solidFill>
              </a:rPr>
              <a:t> </a:t>
            </a:r>
            <a:r>
              <a:rPr lang="en-US" sz="2000" dirty="0" err="1">
                <a:solidFill>
                  <a:schemeClr val="bg1"/>
                </a:solidFill>
              </a:rPr>
              <a:t>zu</a:t>
            </a:r>
            <a:r>
              <a:rPr lang="en-US" sz="2000" dirty="0">
                <a:solidFill>
                  <a:schemeClr val="bg1"/>
                </a:solidFill>
              </a:rPr>
              <a:t> den </a:t>
            </a:r>
            <a:r>
              <a:rPr lang="en-US" sz="2000" dirty="0" err="1">
                <a:solidFill>
                  <a:schemeClr val="bg1"/>
                </a:solidFill>
              </a:rPr>
              <a:t>Begriffen</a:t>
            </a:r>
            <a:r>
              <a:rPr lang="en-US" sz="2000" dirty="0">
                <a:solidFill>
                  <a:schemeClr val="bg1"/>
                </a:solidFill>
              </a:rPr>
              <a:t>. </a:t>
            </a:r>
            <a:r>
              <a:rPr lang="en-US" sz="2000" dirty="0" err="1">
                <a:solidFill>
                  <a:schemeClr val="bg1"/>
                </a:solidFill>
              </a:rPr>
              <a:t>Diese</a:t>
            </a:r>
            <a:r>
              <a:rPr lang="en-US" sz="2000" dirty="0">
                <a:solidFill>
                  <a:schemeClr val="bg1"/>
                </a:solidFill>
              </a:rPr>
              <a:t> </a:t>
            </a:r>
            <a:r>
              <a:rPr lang="en-US" sz="2000" dirty="0" err="1">
                <a:solidFill>
                  <a:schemeClr val="bg1"/>
                </a:solidFill>
              </a:rPr>
              <a:t>entsprechen</a:t>
            </a:r>
            <a:r>
              <a:rPr lang="en-US" sz="2000" dirty="0">
                <a:solidFill>
                  <a:schemeClr val="bg1"/>
                </a:solidFill>
              </a:rPr>
              <a:t> </a:t>
            </a:r>
            <a:r>
              <a:rPr lang="en-US" sz="2000" dirty="0" err="1">
                <a:solidFill>
                  <a:schemeClr val="bg1"/>
                </a:solidFill>
              </a:rPr>
              <a:t>unseren</a:t>
            </a:r>
            <a:r>
              <a:rPr lang="en-US" sz="2000" dirty="0">
                <a:solidFill>
                  <a:schemeClr val="bg1"/>
                </a:solidFill>
              </a:rPr>
              <a:t> </a:t>
            </a:r>
            <a:r>
              <a:rPr lang="en-US" sz="2000" dirty="0" err="1">
                <a:solidFill>
                  <a:schemeClr val="bg1"/>
                </a:solidFill>
              </a:rPr>
              <a:t>Erwartungen</a:t>
            </a:r>
            <a:r>
              <a:rPr lang="en-US" sz="2000" dirty="0">
                <a:solidFill>
                  <a:schemeClr val="bg1"/>
                </a:solidFill>
              </a:rPr>
              <a:t>. Die </a:t>
            </a:r>
            <a:r>
              <a:rPr lang="en-US" sz="2000" dirty="0" err="1">
                <a:solidFill>
                  <a:schemeClr val="bg1"/>
                </a:solidFill>
              </a:rPr>
              <a:t>entstehenden</a:t>
            </a:r>
            <a:r>
              <a:rPr lang="en-US" sz="2000" dirty="0">
                <a:solidFill>
                  <a:schemeClr val="bg1"/>
                </a:solidFill>
              </a:rPr>
              <a:t> </a:t>
            </a:r>
            <a:r>
              <a:rPr lang="en-US" sz="2000" dirty="0" err="1">
                <a:solidFill>
                  <a:schemeClr val="bg1"/>
                </a:solidFill>
              </a:rPr>
              <a:t>Bilder</a:t>
            </a:r>
            <a:r>
              <a:rPr lang="en-US" sz="2000" dirty="0">
                <a:solidFill>
                  <a:schemeClr val="bg1"/>
                </a:solidFill>
              </a:rPr>
              <a:t> </a:t>
            </a:r>
            <a:r>
              <a:rPr lang="en-US" sz="2000" dirty="0" err="1">
                <a:solidFill>
                  <a:schemeClr val="bg1"/>
                </a:solidFill>
              </a:rPr>
              <a:t>können</a:t>
            </a:r>
            <a:r>
              <a:rPr lang="en-US" sz="2000" dirty="0">
                <a:solidFill>
                  <a:schemeClr val="bg1"/>
                </a:solidFill>
              </a:rPr>
              <a:t> von Person </a:t>
            </a:r>
            <a:r>
              <a:rPr lang="en-US" sz="2000" dirty="0" err="1">
                <a:solidFill>
                  <a:schemeClr val="bg1"/>
                </a:solidFill>
              </a:rPr>
              <a:t>zu</a:t>
            </a:r>
            <a:r>
              <a:rPr lang="en-US" sz="2000" dirty="0">
                <a:solidFill>
                  <a:schemeClr val="bg1"/>
                </a:solidFill>
              </a:rPr>
              <a:t> Person </a:t>
            </a:r>
            <a:r>
              <a:rPr lang="en-US" sz="2000" dirty="0" err="1">
                <a:solidFill>
                  <a:schemeClr val="bg1"/>
                </a:solidFill>
              </a:rPr>
              <a:t>unterschiedlich</a:t>
            </a:r>
            <a:r>
              <a:rPr lang="en-US" sz="2000" dirty="0">
                <a:solidFill>
                  <a:schemeClr val="bg1"/>
                </a:solidFill>
              </a:rPr>
              <a:t> sein. </a:t>
            </a:r>
            <a:r>
              <a:rPr lang="en-US" sz="2000" dirty="0" err="1">
                <a:solidFill>
                  <a:schemeClr val="bg1"/>
                </a:solidFill>
              </a:rPr>
              <a:t>Durch</a:t>
            </a:r>
            <a:r>
              <a:rPr lang="en-US" sz="2000" dirty="0">
                <a:solidFill>
                  <a:schemeClr val="bg1"/>
                </a:solidFill>
              </a:rPr>
              <a:t> </a:t>
            </a:r>
            <a:r>
              <a:rPr lang="en-US" sz="2000" dirty="0" err="1">
                <a:solidFill>
                  <a:schemeClr val="bg1"/>
                </a:solidFill>
              </a:rPr>
              <a:t>Kommunikation</a:t>
            </a:r>
            <a:r>
              <a:rPr lang="en-US" sz="2000" dirty="0">
                <a:solidFill>
                  <a:schemeClr val="bg1"/>
                </a:solidFill>
              </a:rPr>
              <a:t> </a:t>
            </a:r>
            <a:r>
              <a:rPr lang="en-US" sz="2000" dirty="0" err="1">
                <a:solidFill>
                  <a:schemeClr val="bg1"/>
                </a:solidFill>
              </a:rPr>
              <a:t>gleichen</a:t>
            </a:r>
            <a:r>
              <a:rPr lang="en-US" sz="2000" dirty="0">
                <a:solidFill>
                  <a:schemeClr val="bg1"/>
                </a:solidFill>
              </a:rPr>
              <a:t> </a:t>
            </a:r>
            <a:r>
              <a:rPr lang="en-US" sz="2000" dirty="0" err="1">
                <a:solidFill>
                  <a:schemeClr val="bg1"/>
                </a:solidFill>
              </a:rPr>
              <a:t>wir</a:t>
            </a:r>
            <a:r>
              <a:rPr lang="en-US" sz="2000" dirty="0">
                <a:solidFill>
                  <a:schemeClr val="bg1"/>
                </a:solidFill>
              </a:rPr>
              <a:t> </a:t>
            </a:r>
            <a:r>
              <a:rPr lang="en-US" sz="2000" dirty="0" err="1">
                <a:solidFill>
                  <a:schemeClr val="bg1"/>
                </a:solidFill>
              </a:rPr>
              <a:t>diese</a:t>
            </a:r>
            <a:r>
              <a:rPr lang="en-US" sz="2000" dirty="0">
                <a:solidFill>
                  <a:schemeClr val="bg1"/>
                </a:solidFill>
              </a:rPr>
              <a:t> ab, um </a:t>
            </a:r>
            <a:r>
              <a:rPr lang="en-US" sz="2000" dirty="0" err="1">
                <a:solidFill>
                  <a:schemeClr val="bg1"/>
                </a:solidFill>
              </a:rPr>
              <a:t>ein</a:t>
            </a:r>
            <a:r>
              <a:rPr lang="en-US" sz="2000" dirty="0">
                <a:solidFill>
                  <a:schemeClr val="bg1"/>
                </a:solidFill>
              </a:rPr>
              <a:t> </a:t>
            </a:r>
            <a:r>
              <a:rPr lang="en-US" sz="2000" dirty="0" err="1">
                <a:solidFill>
                  <a:schemeClr val="bg1"/>
                </a:solidFill>
              </a:rPr>
              <a:t>einheitliches</a:t>
            </a:r>
            <a:r>
              <a:rPr lang="en-US" sz="2000" dirty="0">
                <a:solidFill>
                  <a:schemeClr val="bg1"/>
                </a:solidFill>
              </a:rPr>
              <a:t> Bild zu erhalten. </a:t>
            </a:r>
            <a:r>
              <a:rPr lang="en-US" sz="2000" dirty="0" err="1">
                <a:solidFill>
                  <a:schemeClr val="bg1"/>
                </a:solidFill>
              </a:rPr>
              <a:t>Diese</a:t>
            </a:r>
            <a:r>
              <a:rPr lang="en-US" sz="2000" dirty="0">
                <a:solidFill>
                  <a:schemeClr val="bg1"/>
                </a:solidFill>
              </a:rPr>
              <a:t> </a:t>
            </a:r>
            <a:r>
              <a:rPr lang="en-US" sz="2000" dirty="0" err="1">
                <a:solidFill>
                  <a:schemeClr val="bg1"/>
                </a:solidFill>
              </a:rPr>
              <a:t>Bilder</a:t>
            </a:r>
            <a:r>
              <a:rPr lang="en-US" sz="2000" dirty="0">
                <a:solidFill>
                  <a:schemeClr val="bg1"/>
                </a:solidFill>
              </a:rPr>
              <a:t> </a:t>
            </a:r>
            <a:r>
              <a:rPr lang="en-US" sz="2000" dirty="0" err="1">
                <a:solidFill>
                  <a:schemeClr val="bg1"/>
                </a:solidFill>
              </a:rPr>
              <a:t>sind</a:t>
            </a:r>
            <a:r>
              <a:rPr lang="en-US" sz="2000" dirty="0">
                <a:solidFill>
                  <a:schemeClr val="bg1"/>
                </a:solidFill>
              </a:rPr>
              <a:t> </a:t>
            </a:r>
            <a:r>
              <a:rPr lang="en-US" sz="2000" dirty="0" err="1">
                <a:solidFill>
                  <a:schemeClr val="bg1"/>
                </a:solidFill>
              </a:rPr>
              <a:t>eng</a:t>
            </a:r>
            <a:r>
              <a:rPr lang="en-US" sz="2000" dirty="0">
                <a:solidFill>
                  <a:schemeClr val="bg1"/>
                </a:solidFill>
              </a:rPr>
              <a:t> </a:t>
            </a:r>
            <a:r>
              <a:rPr lang="en-US" sz="2000" dirty="0" err="1">
                <a:solidFill>
                  <a:schemeClr val="bg1"/>
                </a:solidFill>
              </a:rPr>
              <a:t>mit</a:t>
            </a:r>
            <a:r>
              <a:rPr lang="en-US" sz="2000" dirty="0">
                <a:solidFill>
                  <a:schemeClr val="bg1"/>
                </a:solidFill>
              </a:rPr>
              <a:t> den von </a:t>
            </a:r>
            <a:r>
              <a:rPr lang="en-US" sz="2000" dirty="0" err="1">
                <a:solidFill>
                  <a:schemeClr val="bg1"/>
                </a:solidFill>
              </a:rPr>
              <a:t>uns</a:t>
            </a:r>
            <a:r>
              <a:rPr lang="en-US" sz="2000" dirty="0">
                <a:solidFill>
                  <a:schemeClr val="bg1"/>
                </a:solidFill>
              </a:rPr>
              <a:t> </a:t>
            </a:r>
            <a:r>
              <a:rPr lang="en-US" sz="2000" dirty="0" err="1">
                <a:solidFill>
                  <a:schemeClr val="bg1"/>
                </a:solidFill>
              </a:rPr>
              <a:t>vertretenen</a:t>
            </a:r>
            <a:r>
              <a:rPr lang="en-US" sz="2000" dirty="0">
                <a:solidFill>
                  <a:schemeClr val="bg1"/>
                </a:solidFill>
              </a:rPr>
              <a:t> </a:t>
            </a:r>
            <a:r>
              <a:rPr lang="en-US" sz="2000" dirty="0" err="1">
                <a:solidFill>
                  <a:schemeClr val="bg1"/>
                </a:solidFill>
              </a:rPr>
              <a:t>Werten</a:t>
            </a:r>
            <a:r>
              <a:rPr lang="en-US" sz="2000" dirty="0">
                <a:solidFill>
                  <a:schemeClr val="bg1"/>
                </a:solidFill>
              </a:rPr>
              <a:t> </a:t>
            </a:r>
            <a:r>
              <a:rPr lang="en-US" sz="2000" dirty="0" err="1">
                <a:solidFill>
                  <a:schemeClr val="bg1"/>
                </a:solidFill>
              </a:rPr>
              <a:t>verbunden</a:t>
            </a:r>
            <a:r>
              <a:rPr lang="en-US" sz="2000" dirty="0">
                <a:solidFill>
                  <a:schemeClr val="bg1"/>
                </a:solidFill>
              </a:rPr>
              <a:t>, </a:t>
            </a:r>
            <a:r>
              <a:rPr lang="en-US" sz="2000" dirty="0" err="1">
                <a:solidFill>
                  <a:schemeClr val="bg1"/>
                </a:solidFill>
              </a:rPr>
              <a:t>welche</a:t>
            </a:r>
            <a:r>
              <a:rPr lang="en-US" sz="2000" dirty="0">
                <a:solidFill>
                  <a:schemeClr val="bg1"/>
                </a:solidFill>
              </a:rPr>
              <a:t> </a:t>
            </a:r>
            <a:r>
              <a:rPr lang="en-US" sz="2000" dirty="0" err="1">
                <a:solidFill>
                  <a:schemeClr val="bg1"/>
                </a:solidFill>
              </a:rPr>
              <a:t>wiederum</a:t>
            </a:r>
            <a:r>
              <a:rPr lang="en-US" sz="2000" dirty="0">
                <a:solidFill>
                  <a:schemeClr val="bg1"/>
                </a:solidFill>
              </a:rPr>
              <a:t> </a:t>
            </a:r>
            <a:r>
              <a:rPr lang="en-US" sz="2000" dirty="0" err="1">
                <a:solidFill>
                  <a:schemeClr val="bg1"/>
                </a:solidFill>
              </a:rPr>
              <a:t>eine</a:t>
            </a:r>
            <a:r>
              <a:rPr lang="en-US" sz="2000" dirty="0">
                <a:solidFill>
                  <a:schemeClr val="bg1"/>
                </a:solidFill>
              </a:rPr>
              <a:t> entscheidende Grundlage für die </a:t>
            </a:r>
            <a:r>
              <a:rPr lang="en-US" sz="2000" dirty="0" err="1">
                <a:solidFill>
                  <a:schemeClr val="bg1"/>
                </a:solidFill>
              </a:rPr>
              <a:t>Unternehmenskultur</a:t>
            </a:r>
            <a:r>
              <a:rPr lang="en-US" sz="2000" dirty="0">
                <a:solidFill>
                  <a:schemeClr val="bg1"/>
                </a:solidFill>
              </a:rPr>
              <a:t> </a:t>
            </a:r>
            <a:r>
              <a:rPr lang="en-US" sz="2000" dirty="0" err="1">
                <a:solidFill>
                  <a:schemeClr val="bg1"/>
                </a:solidFill>
              </a:rPr>
              <a:t>bilden</a:t>
            </a:r>
            <a:r>
              <a:rPr lang="en-US" sz="2000" dirty="0">
                <a:solidFill>
                  <a:schemeClr val="bg1"/>
                </a:solidFill>
              </a:rPr>
              <a:t>.</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77483"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Motivation in der Krise: </a:t>
            </a:r>
          </a:p>
          <a:p>
            <a:r>
              <a:rPr lang="en-GB" sz="3200" dirty="0">
                <a:solidFill>
                  <a:schemeClr val="bg1"/>
                </a:solidFill>
              </a:rPr>
              <a:t>Die Rolle des Controllings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92840" y="1109646"/>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3" name="Group 12">
            <a:extLst>
              <a:ext uri="{FF2B5EF4-FFF2-40B4-BE49-F238E27FC236}">
                <a16:creationId xmlns:a16="http://schemas.microsoft.com/office/drawing/2014/main" id="{64239BF9-C25F-26EF-1DA0-C4D059319022}"/>
              </a:ext>
            </a:extLst>
          </p:cNvPr>
          <p:cNvGrpSpPr/>
          <p:nvPr/>
        </p:nvGrpSpPr>
        <p:grpSpPr>
          <a:xfrm>
            <a:off x="530826" y="2841641"/>
            <a:ext cx="10964091" cy="3426016"/>
            <a:chOff x="402598" y="2211834"/>
            <a:chExt cx="7631361" cy="4215762"/>
          </a:xfrm>
        </p:grpSpPr>
        <p:cxnSp>
          <p:nvCxnSpPr>
            <p:cNvPr id="14" name="Gerade Verbindung mit Pfeil 38">
              <a:extLst>
                <a:ext uri="{FF2B5EF4-FFF2-40B4-BE49-F238E27FC236}">
                  <a16:creationId xmlns:a16="http://schemas.microsoft.com/office/drawing/2014/main" id="{412636B6-8097-8729-FCC8-19FEDBFC9C58}"/>
                </a:ext>
              </a:extLst>
            </p:cNvPr>
            <p:cNvCxnSpPr>
              <a:cxnSpLocks/>
            </p:cNvCxnSpPr>
            <p:nvPr/>
          </p:nvCxnSpPr>
          <p:spPr>
            <a:xfrm flipV="1">
              <a:off x="669827" y="2298461"/>
              <a:ext cx="0" cy="3627002"/>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39">
              <a:extLst>
                <a:ext uri="{FF2B5EF4-FFF2-40B4-BE49-F238E27FC236}">
                  <a16:creationId xmlns:a16="http://schemas.microsoft.com/office/drawing/2014/main" id="{972D3846-4ADA-83F2-2D23-C5D49107AA7A}"/>
                </a:ext>
              </a:extLst>
            </p:cNvPr>
            <p:cNvCxnSpPr>
              <a:cxnSpLocks/>
            </p:cNvCxnSpPr>
            <p:nvPr/>
          </p:nvCxnSpPr>
          <p:spPr>
            <a:xfrm>
              <a:off x="669827" y="5906213"/>
              <a:ext cx="7122695" cy="0"/>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5AA329A-1FE6-09FE-0D57-1A0CFDDC996D}"/>
                </a:ext>
              </a:extLst>
            </p:cNvPr>
            <p:cNvSpPr txBox="1">
              <a:spLocks/>
            </p:cNvSpPr>
            <p:nvPr/>
          </p:nvSpPr>
          <p:spPr>
            <a:xfrm>
              <a:off x="668274" y="6006256"/>
              <a:ext cx="7122692" cy="4213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Zeit</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91C5FD87-F563-B959-B96A-A3A6C84F6F88}"/>
                </a:ext>
              </a:extLst>
            </p:cNvPr>
            <p:cNvSpPr txBox="1">
              <a:spLocks/>
            </p:cNvSpPr>
            <p:nvPr/>
          </p:nvSpPr>
          <p:spPr>
            <a:xfrm rot="16200000">
              <a:off x="-1155056" y="4116009"/>
              <a:ext cx="3361275" cy="24596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Ergebnis</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cxnSp>
          <p:nvCxnSpPr>
            <p:cNvPr id="18" name="Gerader Verbinder 5">
              <a:extLst>
                <a:ext uri="{FF2B5EF4-FFF2-40B4-BE49-F238E27FC236}">
                  <a16:creationId xmlns:a16="http://schemas.microsoft.com/office/drawing/2014/main" id="{F7EE45BF-1500-3557-8E1D-0E02321D3A94}"/>
                </a:ext>
              </a:extLst>
            </p:cNvPr>
            <p:cNvCxnSpPr>
              <a:cxnSpLocks/>
            </p:cNvCxnSpPr>
            <p:nvPr/>
          </p:nvCxnSpPr>
          <p:spPr>
            <a:xfrm flipV="1">
              <a:off x="669827" y="2211834"/>
              <a:ext cx="6951272" cy="3685669"/>
            </a:xfrm>
            <a:prstGeom prst="line">
              <a:avLst/>
            </a:prstGeom>
            <a:ln w="28575">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9" name="Freihandform: Form 6">
              <a:extLst>
                <a:ext uri="{FF2B5EF4-FFF2-40B4-BE49-F238E27FC236}">
                  <a16:creationId xmlns:a16="http://schemas.microsoft.com/office/drawing/2014/main" id="{686B50C2-46B2-6F22-66C1-53BB52D22C1E}"/>
                </a:ext>
              </a:extLst>
            </p:cNvPr>
            <p:cNvSpPr/>
            <p:nvPr/>
          </p:nvSpPr>
          <p:spPr>
            <a:xfrm>
              <a:off x="650118" y="2211834"/>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rgbClr val="F169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0" name="Subtitle 2">
              <a:extLst>
                <a:ext uri="{FF2B5EF4-FFF2-40B4-BE49-F238E27FC236}">
                  <a16:creationId xmlns:a16="http://schemas.microsoft.com/office/drawing/2014/main" id="{09FB0BAE-0F4B-B64E-3067-5F26C1F5F1B4}"/>
                </a:ext>
              </a:extLst>
            </p:cNvPr>
            <p:cNvSpPr txBox="1">
              <a:spLocks/>
            </p:cNvSpPr>
            <p:nvPr/>
          </p:nvSpPr>
          <p:spPr>
            <a:xfrm>
              <a:off x="1818331" y="3978062"/>
              <a:ext cx="1807994" cy="362637"/>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Erwartete Fortschritte</a:t>
              </a:r>
            </a:p>
          </p:txBody>
        </p:sp>
        <p:sp>
          <p:nvSpPr>
            <p:cNvPr id="23" name="Subtitle 2">
              <a:extLst>
                <a:ext uri="{FF2B5EF4-FFF2-40B4-BE49-F238E27FC236}">
                  <a16:creationId xmlns:a16="http://schemas.microsoft.com/office/drawing/2014/main" id="{04A4CDF3-8C09-55A6-36DF-F7ED0D62CB34}"/>
                </a:ext>
              </a:extLst>
            </p:cNvPr>
            <p:cNvSpPr txBox="1">
              <a:spLocks/>
            </p:cNvSpPr>
            <p:nvPr/>
          </p:nvSpPr>
          <p:spPr>
            <a:xfrm>
              <a:off x="6949213" y="3989561"/>
              <a:ext cx="1084746" cy="678241"/>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Tatsächlicher Fortschritt</a:t>
              </a:r>
            </a:p>
          </p:txBody>
        </p:sp>
        <p:sp>
          <p:nvSpPr>
            <p:cNvPr id="24" name="Subtitle 2">
              <a:extLst>
                <a:ext uri="{FF2B5EF4-FFF2-40B4-BE49-F238E27FC236}">
                  <a16:creationId xmlns:a16="http://schemas.microsoft.com/office/drawing/2014/main" id="{D0497B14-AAB3-55E9-8AD8-3770899D0E83}"/>
                </a:ext>
              </a:extLst>
            </p:cNvPr>
            <p:cNvSpPr txBox="1">
              <a:spLocks/>
            </p:cNvSpPr>
            <p:nvPr/>
          </p:nvSpPr>
          <p:spPr>
            <a:xfrm>
              <a:off x="4386755" y="3989560"/>
              <a:ext cx="1807971" cy="993843"/>
            </a:xfrm>
            <a:prstGeom prst="rect">
              <a:avLst/>
            </a:prstGeom>
            <a:no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Controlling ist wichtig, um die Erwartungen mit der Realität abzugleichen</a:t>
              </a:r>
            </a:p>
          </p:txBody>
        </p:sp>
      </p:grpSp>
    </p:spTree>
    <p:extLst>
      <p:ext uri="{BB962C8B-B14F-4D97-AF65-F5344CB8AC3E}">
        <p14:creationId xmlns:p14="http://schemas.microsoft.com/office/powerpoint/2010/main" val="2138712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1556575" y="2281374"/>
            <a:ext cx="4514442" cy="3955798"/>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Gemeinsame Bilder an der Spitze: Was wirklich </a:t>
            </a:r>
            <a:r>
              <a:rPr lang="en-US" dirty="0" err="1">
                <a:solidFill>
                  <a:schemeClr val="bg1"/>
                </a:solidFill>
              </a:rPr>
              <a:t>zählt</a:t>
            </a:r>
            <a:r>
              <a:rPr lang="en-US" dirty="0">
                <a:solidFill>
                  <a:schemeClr val="bg1"/>
                </a:solidFill>
              </a:rPr>
              <a:t> – </a:t>
            </a:r>
          </a:p>
          <a:p>
            <a:pPr marL="12700" indent="-12700"/>
            <a:r>
              <a:rPr lang="en-US" b="1" dirty="0">
                <a:solidFill>
                  <a:schemeClr val="bg1"/>
                </a:solidFill>
              </a:rPr>
              <a:t>"Die magisch triviale </a:t>
            </a:r>
            <a:r>
              <a:rPr lang="en-US" b="1" dirty="0" err="1">
                <a:solidFill>
                  <a:schemeClr val="bg1"/>
                </a:solidFill>
              </a:rPr>
              <a:t>Pyramide</a:t>
            </a:r>
            <a:r>
              <a:rPr lang="en-US" b="1" dirty="0">
                <a:solidFill>
                  <a:schemeClr val="bg1"/>
                </a:solidFill>
              </a:rPr>
              <a:t>"</a:t>
            </a:r>
          </a:p>
          <a:p>
            <a:pPr marL="12700" indent="-12700"/>
            <a:endParaRPr lang="en-US" b="1" dirty="0">
              <a:solidFill>
                <a:schemeClr val="bg1"/>
              </a:solidFill>
            </a:endParaRPr>
          </a:p>
          <a:p>
            <a:pPr marL="342900" indent="-342900">
              <a:buClr>
                <a:srgbClr val="EDA13E"/>
              </a:buClr>
              <a:buFont typeface="Arial" panose="020B0604020202020204" pitchFamily="34" charset="0"/>
              <a:buChar char="•"/>
            </a:pPr>
            <a:r>
              <a:rPr lang="en-US" dirty="0">
                <a:solidFill>
                  <a:schemeClr val="bg1"/>
                </a:solidFill>
              </a:rPr>
              <a:t>Insgesamt unternehmerisches Denken und Handeln</a:t>
            </a:r>
          </a:p>
          <a:p>
            <a:pPr marL="342900" indent="-342900">
              <a:buClr>
                <a:srgbClr val="EDA13E"/>
              </a:buClr>
              <a:buFont typeface="Arial" panose="020B0604020202020204" pitchFamily="34" charset="0"/>
              <a:buChar char="•"/>
            </a:pPr>
            <a:r>
              <a:rPr lang="en-US" dirty="0">
                <a:solidFill>
                  <a:schemeClr val="bg1"/>
                </a:solidFill>
              </a:rPr>
              <a:t>Zusammenarbeit</a:t>
            </a:r>
          </a:p>
          <a:p>
            <a:pPr marL="342900" indent="-342900">
              <a:buClr>
                <a:srgbClr val="EDA13E"/>
              </a:buClr>
              <a:buFont typeface="Arial" panose="020B0604020202020204" pitchFamily="34" charset="0"/>
              <a:buChar char="•"/>
            </a:pPr>
            <a:r>
              <a:rPr lang="en-US" dirty="0" err="1">
                <a:solidFill>
                  <a:schemeClr val="bg1"/>
                </a:solidFill>
              </a:rPr>
              <a:t>Kommunikation</a:t>
            </a:r>
            <a:r>
              <a:rPr lang="en-US" dirty="0">
                <a:solidFill>
                  <a:schemeClr val="bg1"/>
                </a:solidFill>
              </a:rPr>
              <a:t>/ Information: horizontal - vertikal - diagonal</a:t>
            </a:r>
          </a:p>
          <a:p>
            <a:pPr marL="342900" indent="-342900">
              <a:buClr>
                <a:srgbClr val="EDA13E"/>
              </a:buClr>
              <a:buFont typeface="Arial" panose="020B0604020202020204" pitchFamily="34" charset="0"/>
              <a:buChar char="•"/>
            </a:pPr>
            <a:r>
              <a:rPr lang="en-US" dirty="0">
                <a:solidFill>
                  <a:schemeClr val="bg1"/>
                </a:solidFill>
              </a:rPr>
              <a:t>Entwicklung der Mitarbeiter:innen</a:t>
            </a:r>
          </a:p>
          <a:p>
            <a:pPr marL="342900" indent="-342900">
              <a:buClr>
                <a:srgbClr val="EDA13E"/>
              </a:buClr>
              <a:buFont typeface="Arial" panose="020B0604020202020204" pitchFamily="34" charset="0"/>
              <a:buChar char="•"/>
            </a:pPr>
            <a:r>
              <a:rPr lang="en-US" dirty="0">
                <a:solidFill>
                  <a:schemeClr val="bg1"/>
                </a:solidFill>
              </a:rPr>
              <a:t>Delegation von Verantwortung und Zuständigkeit</a:t>
            </a: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1552894" y="190115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Placeholder 9">
            <a:extLst>
              <a:ext uri="{FF2B5EF4-FFF2-40B4-BE49-F238E27FC236}">
                <a16:creationId xmlns:a16="http://schemas.microsoft.com/office/drawing/2014/main" id="{DD768C66-47B3-9F6A-6B05-5C483BEC7EB8}"/>
              </a:ext>
            </a:extLst>
          </p:cNvPr>
          <p:cNvPicPr>
            <a:picLocks noChangeAspect="1"/>
          </p:cNvPicPr>
          <p:nvPr/>
        </p:nvPicPr>
        <p:blipFill rotWithShape="1">
          <a:blip r:embed="rId2"/>
          <a:srcRect t="11701" b="11701"/>
          <a:stretch/>
        </p:blipFill>
        <p:spPr>
          <a:xfrm>
            <a:off x="6159792" y="328647"/>
            <a:ext cx="5648906" cy="6125694"/>
          </a:xfrm>
          <a:prstGeom prst="rect">
            <a:avLst/>
          </a:prstGeom>
          <a:solidFill>
            <a:schemeClr val="bg1"/>
          </a:solidFill>
        </p:spPr>
      </p:pic>
      <p:sp>
        <p:nvSpPr>
          <p:cNvPr id="10" name="Text Placeholder 9">
            <a:extLst>
              <a:ext uri="{FF2B5EF4-FFF2-40B4-BE49-F238E27FC236}">
                <a16:creationId xmlns:a16="http://schemas.microsoft.com/office/drawing/2014/main" id="{8FEC0BF8-5D00-8C6F-85CA-BC34F4E499C4}"/>
              </a:ext>
            </a:extLst>
          </p:cNvPr>
          <p:cNvSpPr>
            <a:spLocks noGrp="1"/>
          </p:cNvSpPr>
          <p:nvPr>
            <p:ph type="body" sz="quarter" idx="16"/>
          </p:nvPr>
        </p:nvSpPr>
        <p:spPr>
          <a:xfrm>
            <a:off x="1616686" y="530975"/>
            <a:ext cx="4878216" cy="1449359"/>
          </a:xfrm>
        </p:spPr>
        <p:txBody>
          <a:bodyPr>
            <a:normAutofit/>
          </a:bodyPr>
          <a:lstStyle/>
          <a:p>
            <a:r>
              <a:rPr lang="en-US" dirty="0"/>
              <a:t>Motivation in der Krise: Gemeinsame Bilder</a:t>
            </a:r>
          </a:p>
          <a:p>
            <a:endParaRPr lang="en-US" dirty="0"/>
          </a:p>
        </p:txBody>
      </p:sp>
    </p:spTree>
    <p:extLst>
      <p:ext uri="{BB962C8B-B14F-4D97-AF65-F5344CB8AC3E}">
        <p14:creationId xmlns:p14="http://schemas.microsoft.com/office/powerpoint/2010/main" val="665081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Motivation in der Krise: Gemeinsame Bilder</a:t>
            </a:r>
          </a:p>
        </p:txBody>
      </p:sp>
      <p:grpSp>
        <p:nvGrpSpPr>
          <p:cNvPr id="2" name="Gruppieren 13">
            <a:extLst>
              <a:ext uri="{FF2B5EF4-FFF2-40B4-BE49-F238E27FC236}">
                <a16:creationId xmlns:a16="http://schemas.microsoft.com/office/drawing/2014/main" id="{08B63969-809F-5DA1-7205-7702A5AC325F}"/>
              </a:ext>
            </a:extLst>
          </p:cNvPr>
          <p:cNvGrpSpPr/>
          <p:nvPr/>
        </p:nvGrpSpPr>
        <p:grpSpPr>
          <a:xfrm>
            <a:off x="4705149" y="2041884"/>
            <a:ext cx="7483993" cy="3563909"/>
            <a:chOff x="5030350" y="2620935"/>
            <a:chExt cx="5726972" cy="2727208"/>
          </a:xfrm>
        </p:grpSpPr>
        <p:sp>
          <p:nvSpPr>
            <p:cNvPr id="3" name="Subtitle 2">
              <a:extLst>
                <a:ext uri="{FF2B5EF4-FFF2-40B4-BE49-F238E27FC236}">
                  <a16:creationId xmlns:a16="http://schemas.microsoft.com/office/drawing/2014/main" id="{855D99BD-FED0-9E4A-D241-961AA99329C5}"/>
                </a:ext>
              </a:extLst>
            </p:cNvPr>
            <p:cNvSpPr txBox="1">
              <a:spLocks/>
            </p:cNvSpPr>
            <p:nvPr/>
          </p:nvSpPr>
          <p:spPr>
            <a:xfrm>
              <a:off x="8609503" y="4367678"/>
              <a:ext cx="183456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7F1C58"/>
                  </a:solidFill>
                  <a:latin typeface="+mn-lt"/>
                  <a:ea typeface="Lato Light" panose="020F0502020204030203" pitchFamily="34" charset="0"/>
                  <a:cs typeface="Mukta ExtraLight" panose="020B0000000000000000" pitchFamily="34" charset="77"/>
                </a:rPr>
                <a:t>Mittleres Management</a:t>
              </a:r>
            </a:p>
          </p:txBody>
        </p:sp>
        <p:sp>
          <p:nvSpPr>
            <p:cNvPr id="5" name="Subtitle 2">
              <a:extLst>
                <a:ext uri="{FF2B5EF4-FFF2-40B4-BE49-F238E27FC236}">
                  <a16:creationId xmlns:a16="http://schemas.microsoft.com/office/drawing/2014/main" id="{CE6264FF-436C-73B0-C4C0-5FEF011740A3}"/>
                </a:ext>
              </a:extLst>
            </p:cNvPr>
            <p:cNvSpPr txBox="1">
              <a:spLocks/>
            </p:cNvSpPr>
            <p:nvPr/>
          </p:nvSpPr>
          <p:spPr>
            <a:xfrm>
              <a:off x="9115107" y="5086121"/>
              <a:ext cx="1642215"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Mitarbeiter:innen</a:t>
              </a:r>
            </a:p>
          </p:txBody>
        </p:sp>
        <p:grpSp>
          <p:nvGrpSpPr>
            <p:cNvPr id="10" name="Gruppieren 12">
              <a:extLst>
                <a:ext uri="{FF2B5EF4-FFF2-40B4-BE49-F238E27FC236}">
                  <a16:creationId xmlns:a16="http://schemas.microsoft.com/office/drawing/2014/main" id="{115E5A51-6DD6-D758-17E3-2C6C7405CD9C}"/>
                </a:ext>
              </a:extLst>
            </p:cNvPr>
            <p:cNvGrpSpPr/>
            <p:nvPr/>
          </p:nvGrpSpPr>
          <p:grpSpPr>
            <a:xfrm>
              <a:off x="5030350" y="2620935"/>
              <a:ext cx="5093095" cy="2700336"/>
              <a:chOff x="5030350" y="2620935"/>
              <a:chExt cx="5093095" cy="2700336"/>
            </a:xfrm>
          </p:grpSpPr>
          <p:sp>
            <p:nvSpPr>
              <p:cNvPr id="11" name="L-Form 3">
                <a:extLst>
                  <a:ext uri="{FF2B5EF4-FFF2-40B4-BE49-F238E27FC236}">
                    <a16:creationId xmlns:a16="http://schemas.microsoft.com/office/drawing/2014/main" id="{6008BFDE-7748-9931-4967-A6C0EA7468F2}"/>
                  </a:ext>
                </a:extLst>
              </p:cNvPr>
              <p:cNvSpPr/>
              <p:nvPr/>
            </p:nvSpPr>
            <p:spPr>
              <a:xfrm rot="8106606">
                <a:off x="6693786" y="2620935"/>
                <a:ext cx="705394" cy="697353"/>
              </a:xfrm>
              <a:prstGeom prst="corner">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Gleichschenkliges Dreieck 4">
                <a:extLst>
                  <a:ext uri="{FF2B5EF4-FFF2-40B4-BE49-F238E27FC236}">
                    <a16:creationId xmlns:a16="http://schemas.microsoft.com/office/drawing/2014/main" id="{A89EB561-935F-B724-5EC7-3403C4F39CAF}"/>
                  </a:ext>
                </a:extLst>
              </p:cNvPr>
              <p:cNvSpPr/>
              <p:nvPr/>
            </p:nvSpPr>
            <p:spPr>
              <a:xfrm>
                <a:off x="5151441" y="3071271"/>
                <a:ext cx="3790083" cy="2160000"/>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Gleichschenkliges Dreieck 23">
                <a:extLst>
                  <a:ext uri="{FF2B5EF4-FFF2-40B4-BE49-F238E27FC236}">
                    <a16:creationId xmlns:a16="http://schemas.microsoft.com/office/drawing/2014/main" id="{47A6BBA5-76A7-382D-C21A-4885F24D5404}"/>
                  </a:ext>
                </a:extLst>
              </p:cNvPr>
              <p:cNvSpPr/>
              <p:nvPr/>
            </p:nvSpPr>
            <p:spPr>
              <a:xfrm>
                <a:off x="6418538" y="307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leichschenkliges Dreieck 24">
                <a:extLst>
                  <a:ext uri="{FF2B5EF4-FFF2-40B4-BE49-F238E27FC236}">
                    <a16:creationId xmlns:a16="http://schemas.microsoft.com/office/drawing/2014/main" id="{8CAF03F2-6C5D-2AE1-81B0-612E31363172}"/>
                  </a:ext>
                </a:extLst>
              </p:cNvPr>
              <p:cNvSpPr/>
              <p:nvPr/>
            </p:nvSpPr>
            <p:spPr>
              <a:xfrm>
                <a:off x="7046483"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Gleichschenkliges Dreieck 25">
                <a:extLst>
                  <a:ext uri="{FF2B5EF4-FFF2-40B4-BE49-F238E27FC236}">
                    <a16:creationId xmlns:a16="http://schemas.microsoft.com/office/drawing/2014/main" id="{EBC71513-5BFB-BD98-C0CC-D37E92924E49}"/>
                  </a:ext>
                </a:extLst>
              </p:cNvPr>
              <p:cNvSpPr/>
              <p:nvPr/>
            </p:nvSpPr>
            <p:spPr>
              <a:xfrm>
                <a:off x="7674427"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Gleichschenkliges Dreieck 26">
                <a:extLst>
                  <a:ext uri="{FF2B5EF4-FFF2-40B4-BE49-F238E27FC236}">
                    <a16:creationId xmlns:a16="http://schemas.microsoft.com/office/drawing/2014/main" id="{E4AA3256-681C-8234-E14D-211A6CB9DE69}"/>
                  </a:ext>
                </a:extLst>
              </p:cNvPr>
              <p:cNvSpPr/>
              <p:nvPr/>
            </p:nvSpPr>
            <p:spPr>
              <a:xfrm>
                <a:off x="5151441"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Gleichschenkliges Dreieck 27">
                <a:extLst>
                  <a:ext uri="{FF2B5EF4-FFF2-40B4-BE49-F238E27FC236}">
                    <a16:creationId xmlns:a16="http://schemas.microsoft.com/office/drawing/2014/main" id="{BAEC4BAC-E9F8-7E43-CB1B-21DDC16062D5}"/>
                  </a:ext>
                </a:extLst>
              </p:cNvPr>
              <p:cNvSpPr/>
              <p:nvPr/>
            </p:nvSpPr>
            <p:spPr>
              <a:xfrm>
                <a:off x="5784989"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Subtitle 2">
                <a:extLst>
                  <a:ext uri="{FF2B5EF4-FFF2-40B4-BE49-F238E27FC236}">
                    <a16:creationId xmlns:a16="http://schemas.microsoft.com/office/drawing/2014/main" id="{0BD824E7-C73C-E462-7765-C17F8FEC79D9}"/>
                  </a:ext>
                </a:extLst>
              </p:cNvPr>
              <p:cNvSpPr txBox="1">
                <a:spLocks/>
              </p:cNvSpPr>
              <p:nvPr/>
            </p:nvSpPr>
            <p:spPr>
              <a:xfrm>
                <a:off x="7930742" y="3650844"/>
                <a:ext cx="2192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B41F7A"/>
                    </a:solidFill>
                    <a:latin typeface="+mn-lt"/>
                    <a:ea typeface="Lato Light" panose="020F0502020204030203" pitchFamily="34" charset="0"/>
                    <a:cs typeface="Mukta ExtraLight" panose="020B0000000000000000" pitchFamily="34" charset="77"/>
                  </a:rPr>
                  <a:t>TOP Management</a:t>
                </a:r>
              </a:p>
            </p:txBody>
          </p:sp>
          <p:sp>
            <p:nvSpPr>
              <p:cNvPr id="57" name="Subtitle 2">
                <a:extLst>
                  <a:ext uri="{FF2B5EF4-FFF2-40B4-BE49-F238E27FC236}">
                    <a16:creationId xmlns:a16="http://schemas.microsoft.com/office/drawing/2014/main" id="{C2944B2B-EBAC-A09D-F775-EDD5B53F7995}"/>
                  </a:ext>
                </a:extLst>
              </p:cNvPr>
              <p:cNvSpPr txBox="1">
                <a:spLocks/>
              </p:cNvSpPr>
              <p:nvPr/>
            </p:nvSpPr>
            <p:spPr>
              <a:xfrm>
                <a:off x="7674427" y="2632044"/>
                <a:ext cx="2273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F16924"/>
                    </a:solidFill>
                    <a:latin typeface="+mn-lt"/>
                    <a:ea typeface="Lato Light" panose="020F0502020204030203" pitchFamily="34" charset="0"/>
                    <a:cs typeface="Mukta ExtraLight" panose="020B0000000000000000" pitchFamily="34" charset="77"/>
                  </a:rPr>
                  <a:t>CEO/ </a:t>
                </a:r>
                <a:r>
                  <a:rPr lang="en-GB" sz="2000" b="1" dirty="0" err="1">
                    <a:solidFill>
                      <a:srgbClr val="F16924"/>
                    </a:solidFill>
                    <a:latin typeface="+mn-lt"/>
                    <a:ea typeface="Lato Light" panose="020F0502020204030203" pitchFamily="34" charset="0"/>
                    <a:cs typeface="Mukta ExtraLight" panose="020B0000000000000000" pitchFamily="34" charset="77"/>
                  </a:rPr>
                  <a:t>Eigentümer:in</a:t>
                </a:r>
                <a:endParaRPr lang="en-GB" sz="2000" b="1" dirty="0">
                  <a:solidFill>
                    <a:srgbClr val="F16924"/>
                  </a:solidFill>
                  <a:latin typeface="+mn-lt"/>
                  <a:ea typeface="Lato Light" panose="020F0502020204030203" pitchFamily="34" charset="0"/>
                  <a:cs typeface="Mukta ExtraLight" panose="020B0000000000000000" pitchFamily="34" charset="77"/>
                </a:endParaRPr>
              </a:p>
            </p:txBody>
          </p:sp>
          <p:sp>
            <p:nvSpPr>
              <p:cNvPr id="58" name="Ellipse 10">
                <a:extLst>
                  <a:ext uri="{FF2B5EF4-FFF2-40B4-BE49-F238E27FC236}">
                    <a16:creationId xmlns:a16="http://schemas.microsoft.com/office/drawing/2014/main" id="{A53E2E12-D62D-D902-491F-8752FDA5D29F}"/>
                  </a:ext>
                </a:extLst>
              </p:cNvPr>
              <p:cNvSpPr/>
              <p:nvPr/>
            </p:nvSpPr>
            <p:spPr>
              <a:xfrm>
                <a:off x="6244955"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endParaRPr lang="en-GB" dirty="0"/>
              </a:p>
            </p:txBody>
          </p:sp>
          <p:sp>
            <p:nvSpPr>
              <p:cNvPr id="59" name="Ellipse 33">
                <a:extLst>
                  <a:ext uri="{FF2B5EF4-FFF2-40B4-BE49-F238E27FC236}">
                    <a16:creationId xmlns:a16="http://schemas.microsoft.com/office/drawing/2014/main" id="{23B40869-0659-4FB2-E970-427930F284FD}"/>
                  </a:ext>
                </a:extLst>
              </p:cNvPr>
              <p:cNvSpPr/>
              <p:nvPr/>
            </p:nvSpPr>
            <p:spPr>
              <a:xfrm>
                <a:off x="7494111" y="3615447"/>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60" name="Ellipse 34">
                <a:extLst>
                  <a:ext uri="{FF2B5EF4-FFF2-40B4-BE49-F238E27FC236}">
                    <a16:creationId xmlns:a16="http://schemas.microsoft.com/office/drawing/2014/main" id="{0358813E-3F8C-63EF-439C-A12A43080C9E}"/>
                  </a:ext>
                </a:extLst>
              </p:cNvPr>
              <p:cNvSpPr/>
              <p:nvPr/>
            </p:nvSpPr>
            <p:spPr>
              <a:xfrm>
                <a:off x="6864649"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a:t>
                </a:r>
                <a:endParaRPr lang="en-GB" dirty="0"/>
              </a:p>
            </p:txBody>
          </p:sp>
          <p:sp>
            <p:nvSpPr>
              <p:cNvPr id="61" name="Ellipse 35">
                <a:extLst>
                  <a:ext uri="{FF2B5EF4-FFF2-40B4-BE49-F238E27FC236}">
                    <a16:creationId xmlns:a16="http://schemas.microsoft.com/office/drawing/2014/main" id="{B5EA6DFE-CA57-14FB-E684-FADD97C6FB53}"/>
                  </a:ext>
                </a:extLst>
              </p:cNvPr>
              <p:cNvSpPr/>
              <p:nvPr/>
            </p:nvSpPr>
            <p:spPr>
              <a:xfrm>
                <a:off x="5658989"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Ellipse 36">
                <a:extLst>
                  <a:ext uri="{FF2B5EF4-FFF2-40B4-BE49-F238E27FC236}">
                    <a16:creationId xmlns:a16="http://schemas.microsoft.com/office/drawing/2014/main" id="{3771D5DE-1D13-1D5F-C12C-09707753A840}"/>
                  </a:ext>
                </a:extLst>
              </p:cNvPr>
              <p:cNvSpPr/>
              <p:nvPr/>
            </p:nvSpPr>
            <p:spPr>
              <a:xfrm>
                <a:off x="6926086" y="438887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lipse 37">
                <a:extLst>
                  <a:ext uri="{FF2B5EF4-FFF2-40B4-BE49-F238E27FC236}">
                    <a16:creationId xmlns:a16="http://schemas.microsoft.com/office/drawing/2014/main" id="{AD081855-764B-412C-37FE-88D0D6533DBE}"/>
                  </a:ext>
                </a:extLst>
              </p:cNvPr>
              <p:cNvSpPr/>
              <p:nvPr/>
            </p:nvSpPr>
            <p:spPr>
              <a:xfrm>
                <a:off x="8161817"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Ellipse 42">
                <a:extLst>
                  <a:ext uri="{FF2B5EF4-FFF2-40B4-BE49-F238E27FC236}">
                    <a16:creationId xmlns:a16="http://schemas.microsoft.com/office/drawing/2014/main" id="{865D239F-D518-D0E3-04DA-2261DC9F0508}"/>
                  </a:ext>
                </a:extLst>
              </p:cNvPr>
              <p:cNvSpPr/>
              <p:nvPr/>
            </p:nvSpPr>
            <p:spPr>
              <a:xfrm>
                <a:off x="7548427"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e 43">
                <a:extLst>
                  <a:ext uri="{FF2B5EF4-FFF2-40B4-BE49-F238E27FC236}">
                    <a16:creationId xmlns:a16="http://schemas.microsoft.com/office/drawing/2014/main" id="{89FBF1E2-E869-558B-C208-FFF8A6E166A8}"/>
                  </a:ext>
                </a:extLst>
              </p:cNvPr>
              <p:cNvSpPr/>
              <p:nvPr/>
            </p:nvSpPr>
            <p:spPr>
              <a:xfrm>
                <a:off x="6281330"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Ellipse 44">
                <a:extLst>
                  <a:ext uri="{FF2B5EF4-FFF2-40B4-BE49-F238E27FC236}">
                    <a16:creationId xmlns:a16="http://schemas.microsoft.com/office/drawing/2014/main" id="{E30ADBE0-98BC-AE21-3417-A8E5C2C290AC}"/>
                  </a:ext>
                </a:extLst>
              </p:cNvPr>
              <p:cNvSpPr/>
              <p:nvPr/>
            </p:nvSpPr>
            <p:spPr>
              <a:xfrm>
                <a:off x="5030350"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lipse 48">
                <a:extLst>
                  <a:ext uri="{FF2B5EF4-FFF2-40B4-BE49-F238E27FC236}">
                    <a16:creationId xmlns:a16="http://schemas.microsoft.com/office/drawing/2014/main" id="{93FBAC20-08C4-784D-108F-CFCE75F773A8}"/>
                  </a:ext>
                </a:extLst>
              </p:cNvPr>
              <p:cNvSpPr/>
              <p:nvPr/>
            </p:nvSpPr>
            <p:spPr>
              <a:xfrm>
                <a:off x="63037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Ellipse 49">
                <a:extLst>
                  <a:ext uri="{FF2B5EF4-FFF2-40B4-BE49-F238E27FC236}">
                    <a16:creationId xmlns:a16="http://schemas.microsoft.com/office/drawing/2014/main" id="{75F0FAD8-097D-2FE3-9401-34790598C7C6}"/>
                  </a:ext>
                </a:extLst>
              </p:cNvPr>
              <p:cNvSpPr/>
              <p:nvPr/>
            </p:nvSpPr>
            <p:spPr>
              <a:xfrm>
                <a:off x="5694989"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Ellipse 50">
                <a:extLst>
                  <a:ext uri="{FF2B5EF4-FFF2-40B4-BE49-F238E27FC236}">
                    <a16:creationId xmlns:a16="http://schemas.microsoft.com/office/drawing/2014/main" id="{893FDBC2-A113-013D-9CEE-AAF1E50FE12C}"/>
                  </a:ext>
                </a:extLst>
              </p:cNvPr>
              <p:cNvSpPr/>
              <p:nvPr/>
            </p:nvSpPr>
            <p:spPr>
              <a:xfrm>
                <a:off x="536198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Ellipse 51">
                <a:extLst>
                  <a:ext uri="{FF2B5EF4-FFF2-40B4-BE49-F238E27FC236}">
                    <a16:creationId xmlns:a16="http://schemas.microsoft.com/office/drawing/2014/main" id="{0DD32ACF-1FE5-6481-4559-A5F45992A23B}"/>
                  </a:ext>
                </a:extLst>
              </p:cNvPr>
              <p:cNvSpPr/>
              <p:nvPr/>
            </p:nvSpPr>
            <p:spPr>
              <a:xfrm>
                <a:off x="6002853"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Ellipse 52">
                <a:extLst>
                  <a:ext uri="{FF2B5EF4-FFF2-40B4-BE49-F238E27FC236}">
                    <a16:creationId xmlns:a16="http://schemas.microsoft.com/office/drawing/2014/main" id="{B094FEBD-6FA9-9F9C-5DAE-8089EF82936C}"/>
                  </a:ext>
                </a:extLst>
              </p:cNvPr>
              <p:cNvSpPr/>
              <p:nvPr/>
            </p:nvSpPr>
            <p:spPr>
              <a:xfrm>
                <a:off x="7547000"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Ellipse 53">
                <a:extLst>
                  <a:ext uri="{FF2B5EF4-FFF2-40B4-BE49-F238E27FC236}">
                    <a16:creationId xmlns:a16="http://schemas.microsoft.com/office/drawing/2014/main" id="{6FD835B0-E426-4FBB-BB7E-E38EDCFF81F4}"/>
                  </a:ext>
                </a:extLst>
              </p:cNvPr>
              <p:cNvSpPr/>
              <p:nvPr/>
            </p:nvSpPr>
            <p:spPr>
              <a:xfrm>
                <a:off x="8820353"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Ellipse 54">
                <a:extLst>
                  <a:ext uri="{FF2B5EF4-FFF2-40B4-BE49-F238E27FC236}">
                    <a16:creationId xmlns:a16="http://schemas.microsoft.com/office/drawing/2014/main" id="{4085D896-23C4-01CC-A3D0-638C6638F8F1}"/>
                  </a:ext>
                </a:extLst>
              </p:cNvPr>
              <p:cNvSpPr/>
              <p:nvPr/>
            </p:nvSpPr>
            <p:spPr>
              <a:xfrm>
                <a:off x="821163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Ellipse 55">
                <a:extLst>
                  <a:ext uri="{FF2B5EF4-FFF2-40B4-BE49-F238E27FC236}">
                    <a16:creationId xmlns:a16="http://schemas.microsoft.com/office/drawing/2014/main" id="{29F5ED42-7411-D3BB-8765-1373D436F742}"/>
                  </a:ext>
                </a:extLst>
              </p:cNvPr>
              <p:cNvSpPr/>
              <p:nvPr/>
            </p:nvSpPr>
            <p:spPr>
              <a:xfrm>
                <a:off x="7878639"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e 56">
                <a:extLst>
                  <a:ext uri="{FF2B5EF4-FFF2-40B4-BE49-F238E27FC236}">
                    <a16:creationId xmlns:a16="http://schemas.microsoft.com/office/drawing/2014/main" id="{06EDF42D-1DE6-C667-3060-2392AA25B561}"/>
                  </a:ext>
                </a:extLst>
              </p:cNvPr>
              <p:cNvSpPr/>
              <p:nvPr/>
            </p:nvSpPr>
            <p:spPr>
              <a:xfrm>
                <a:off x="85195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6" name="Rechteck 11">
            <a:extLst>
              <a:ext uri="{FF2B5EF4-FFF2-40B4-BE49-F238E27FC236}">
                <a16:creationId xmlns:a16="http://schemas.microsoft.com/office/drawing/2014/main" id="{11A4C1FA-E75E-978E-BBF3-68AB36C387AE}"/>
              </a:ext>
            </a:extLst>
          </p:cNvPr>
          <p:cNvSpPr/>
          <p:nvPr/>
        </p:nvSpPr>
        <p:spPr>
          <a:xfrm>
            <a:off x="554250" y="1669403"/>
            <a:ext cx="4179158" cy="4308872"/>
          </a:xfrm>
          <a:prstGeom prst="rect">
            <a:avLst/>
          </a:prstGeom>
        </p:spPr>
        <p:txBody>
          <a:bodyPr wrap="square">
            <a:spAutoFit/>
          </a:bodyPr>
          <a:lstStyle/>
          <a:p>
            <a:pPr marL="177800" indent="-177800">
              <a:lnSpc>
                <a:spcPts val="2260"/>
              </a:lnSpc>
              <a:spcBef>
                <a:spcPts val="600"/>
              </a:spcBef>
              <a:buClr>
                <a:srgbClr val="F16924"/>
              </a:buClr>
              <a:buFont typeface="Arial" panose="020B0604020202020204" pitchFamily="34" charset="0"/>
              <a:buChar char="•"/>
            </a:pPr>
            <a:r>
              <a:rPr lang="en-GB" altLang="de-DE" sz="2000" dirty="0">
                <a:solidFill>
                  <a:srgbClr val="595959"/>
                </a:solidFill>
              </a:rPr>
              <a:t>Das Kollektiv vor dem Individuum</a:t>
            </a:r>
          </a:p>
          <a:p>
            <a:pPr marL="177800" indent="-177800">
              <a:spcBef>
                <a:spcPts val="600"/>
              </a:spcBef>
              <a:buClr>
                <a:srgbClr val="F16924"/>
              </a:buClr>
              <a:buFont typeface="Arial" panose="020B0604020202020204" pitchFamily="34" charset="0"/>
              <a:buChar char="•"/>
            </a:pPr>
            <a:endParaRPr lang="en-GB" altLang="de-DE" sz="7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000" dirty="0">
                <a:solidFill>
                  <a:srgbClr val="595959"/>
                </a:solidFill>
              </a:rPr>
              <a:t>Kommunikation und Bilder kaskadieren über die Managementebenen</a:t>
            </a:r>
          </a:p>
          <a:p>
            <a:pPr marL="177800" indent="-177800">
              <a:spcBef>
                <a:spcPts val="600"/>
              </a:spcBef>
              <a:buClr>
                <a:srgbClr val="F16924"/>
              </a:buClr>
              <a:buFont typeface="Arial" panose="020B0604020202020204" pitchFamily="34" charset="0"/>
              <a:buChar char="•"/>
            </a:pPr>
            <a:endParaRPr lang="en-GB" altLang="de-DE" sz="7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000" dirty="0" err="1">
                <a:solidFill>
                  <a:srgbClr val="595959"/>
                </a:solidFill>
              </a:rPr>
              <a:t>Jede:r</a:t>
            </a:r>
            <a:r>
              <a:rPr lang="en-GB" altLang="de-DE" sz="2000" dirty="0">
                <a:solidFill>
                  <a:srgbClr val="595959"/>
                </a:solidFill>
              </a:rPr>
              <a:t> </a:t>
            </a:r>
            <a:r>
              <a:rPr lang="en-GB" altLang="de-DE" sz="2000" dirty="0" err="1">
                <a:solidFill>
                  <a:srgbClr val="595959"/>
                </a:solidFill>
              </a:rPr>
              <a:t>Manager:in</a:t>
            </a:r>
            <a:r>
              <a:rPr lang="en-GB" altLang="de-DE" sz="2000" dirty="0">
                <a:solidFill>
                  <a:srgbClr val="595959"/>
                </a:solidFill>
              </a:rPr>
              <a:t> spielt eine wichtige Rolle bei der Vermittlung eines einheitlichen Bildes</a:t>
            </a:r>
            <a:br>
              <a:rPr lang="en-GB" altLang="de-DE" sz="2000" dirty="0">
                <a:solidFill>
                  <a:srgbClr val="595959"/>
                </a:solidFill>
              </a:rPr>
            </a:br>
            <a:r>
              <a:rPr lang="en-GB" altLang="de-DE" sz="2000" dirty="0">
                <a:solidFill>
                  <a:srgbClr val="595959"/>
                </a:solidFill>
              </a:rPr>
              <a:t>- Zweck, </a:t>
            </a:r>
            <a:r>
              <a:rPr lang="en-GB" altLang="de-DE" sz="2000" dirty="0" err="1">
                <a:solidFill>
                  <a:srgbClr val="595959"/>
                </a:solidFill>
              </a:rPr>
              <a:t>Ziele</a:t>
            </a:r>
            <a:r>
              <a:rPr lang="en-GB" altLang="de-DE" sz="2000" dirty="0">
                <a:solidFill>
                  <a:srgbClr val="595959"/>
                </a:solidFill>
              </a:rPr>
              <a:t>, Wege, Werte</a:t>
            </a:r>
          </a:p>
          <a:p>
            <a:pPr marL="177800" indent="-177800">
              <a:lnSpc>
                <a:spcPts val="2260"/>
              </a:lnSpc>
              <a:spcBef>
                <a:spcPts val="600"/>
              </a:spcBef>
              <a:buClr>
                <a:srgbClr val="F16924"/>
              </a:buClr>
            </a:pPr>
            <a:r>
              <a:rPr lang="en-GB" altLang="de-DE" sz="2000" dirty="0">
                <a:solidFill>
                  <a:srgbClr val="595959"/>
                </a:solidFill>
              </a:rPr>
              <a:t>	- Rolle und Beiträge der Führungskräfte</a:t>
            </a:r>
          </a:p>
          <a:p>
            <a:pPr marL="177800" indent="-177800">
              <a:lnSpc>
                <a:spcPts val="2260"/>
              </a:lnSpc>
              <a:spcBef>
                <a:spcPts val="600"/>
              </a:spcBef>
              <a:buClr>
                <a:srgbClr val="F16924"/>
              </a:buClr>
            </a:pPr>
            <a:r>
              <a:rPr lang="en-GB" altLang="de-DE" sz="2000" dirty="0">
                <a:solidFill>
                  <a:srgbClr val="595959"/>
                </a:solidFill>
              </a:rPr>
              <a:t>	- Prozess der Unternehmensentwicklung</a:t>
            </a:r>
          </a:p>
        </p:txBody>
      </p:sp>
    </p:spTree>
    <p:extLst>
      <p:ext uri="{BB962C8B-B14F-4D97-AF65-F5344CB8AC3E}">
        <p14:creationId xmlns:p14="http://schemas.microsoft.com/office/powerpoint/2010/main" val="1484295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544824" y="684576"/>
            <a:ext cx="532544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1800" b="1" dirty="0">
                <a:solidFill>
                  <a:srgbClr val="7F1C58"/>
                </a:solidFill>
              </a:rPr>
              <a:t>Vorbereitung </a:t>
            </a:r>
          </a:p>
          <a:p>
            <a:pPr algn="l">
              <a:lnSpc>
                <a:spcPts val="1980"/>
              </a:lnSpc>
              <a:spcBef>
                <a:spcPts val="0"/>
              </a:spcBef>
            </a:pPr>
            <a:r>
              <a:rPr lang="en-US" sz="1600" dirty="0">
                <a:solidFill>
                  <a:srgbClr val="616161"/>
                </a:solidFill>
              </a:rPr>
              <a:t>Die Vorbereitung von Krisenplänen, Nachrichten usw. ist der beste Weg, um sicherzustellen, dass Sie auf eine Krise </a:t>
            </a:r>
            <a:r>
              <a:rPr lang="en-US" sz="1600" dirty="0" err="1">
                <a:solidFill>
                  <a:srgbClr val="616161"/>
                </a:solidFill>
              </a:rPr>
              <a:t>reagieren</a:t>
            </a:r>
            <a:r>
              <a:rPr lang="en-US" sz="1600" dirty="0">
                <a:solidFill>
                  <a:srgbClr val="616161"/>
                </a:solidFill>
              </a:rPr>
              <a:t> </a:t>
            </a:r>
            <a:r>
              <a:rPr lang="en-US" sz="1600" dirty="0" err="1">
                <a:solidFill>
                  <a:srgbClr val="616161"/>
                </a:solidFill>
              </a:rPr>
              <a:t>können</a:t>
            </a:r>
            <a:r>
              <a:rPr lang="en-US" sz="1600" dirty="0">
                <a:solidFill>
                  <a:srgbClr val="616161"/>
                </a:solidFill>
              </a:rPr>
              <a:t>, während andere noch vor den Toren stehen.</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681347" y="2271898"/>
            <a:ext cx="4242232" cy="1157102"/>
          </a:xfrm>
        </p:spPr>
        <p:txBody>
          <a:bodyPr>
            <a:noAutofit/>
          </a:bodyPr>
          <a:lstStyle/>
          <a:p>
            <a:pPr>
              <a:lnSpc>
                <a:spcPts val="2280"/>
              </a:lnSpc>
              <a:spcBef>
                <a:spcPts val="0"/>
              </a:spcBef>
            </a:pPr>
            <a:r>
              <a:rPr lang="en-US" sz="1600" b="1" dirty="0" err="1">
                <a:solidFill>
                  <a:srgbClr val="F16924"/>
                </a:solidFill>
              </a:rPr>
              <a:t>Kommunikation</a:t>
            </a:r>
            <a:r>
              <a:rPr lang="en-US" sz="1600" b="1" dirty="0">
                <a:solidFill>
                  <a:srgbClr val="F16924"/>
                </a:solidFill>
              </a:rPr>
              <a:t> </a:t>
            </a:r>
          </a:p>
          <a:p>
            <a:pPr>
              <a:lnSpc>
                <a:spcPts val="1980"/>
              </a:lnSpc>
              <a:spcBef>
                <a:spcPts val="0"/>
              </a:spcBef>
            </a:pPr>
            <a:r>
              <a:rPr lang="en-US" sz="1600" dirty="0"/>
              <a:t>Betreiben Sie einen Online-Newsroom an einem gut sichtbaren Ort. Füllen Sie ihn mit den neuesten Informationen über Ihre </a:t>
            </a:r>
            <a:r>
              <a:rPr lang="en-US" sz="1600" dirty="0" err="1"/>
              <a:t>Organisation</a:t>
            </a:r>
            <a:r>
              <a:rPr lang="en-US" sz="1600" dirty="0"/>
              <a:t> und die aktuelle Krise, so dass Medien oder Interessengruppen, die </a:t>
            </a:r>
            <a:r>
              <a:rPr lang="en-US" sz="1600" dirty="0" err="1"/>
              <a:t>neusten</a:t>
            </a:r>
            <a:r>
              <a:rPr lang="en-US" sz="1600" dirty="0"/>
              <a:t> </a:t>
            </a:r>
            <a:r>
              <a:rPr lang="en-US" sz="1600" dirty="0" err="1"/>
              <a:t>Informationen</a:t>
            </a:r>
            <a:r>
              <a:rPr lang="en-US" sz="1600" dirty="0"/>
              <a:t> </a:t>
            </a:r>
            <a:r>
              <a:rPr lang="en-US" sz="1600" dirty="0" err="1"/>
              <a:t>finden</a:t>
            </a:r>
            <a:r>
              <a:rPr lang="en-US" sz="1600" dirty="0"/>
              <a:t> können. Machen Sie </a:t>
            </a:r>
            <a:r>
              <a:rPr lang="en-US" sz="1600" dirty="0" err="1"/>
              <a:t>diese</a:t>
            </a:r>
            <a:r>
              <a:rPr lang="en-US" sz="1600" dirty="0"/>
              <a:t> außerdem für Interessengruppen und Medien </a:t>
            </a:r>
            <a:r>
              <a:rPr lang="en-US" sz="1600" dirty="0" err="1"/>
              <a:t>gleichermaßen</a:t>
            </a:r>
            <a:r>
              <a:rPr lang="en-US" sz="1600" dirty="0"/>
              <a:t> </a:t>
            </a:r>
            <a:r>
              <a:rPr lang="en-US" sz="1600" dirty="0" err="1"/>
              <a:t>verfügbar</a:t>
            </a:r>
            <a:r>
              <a:rPr lang="en-US" sz="1600" dirty="0"/>
              <a:t>.</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699221" y="4931062"/>
            <a:ext cx="5325446"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1800" b="1" dirty="0" err="1">
                <a:solidFill>
                  <a:srgbClr val="B41F7A"/>
                </a:solidFill>
              </a:rPr>
              <a:t>Beziehungen</a:t>
            </a:r>
            <a:r>
              <a:rPr lang="en-US" sz="1800" b="1" dirty="0">
                <a:solidFill>
                  <a:srgbClr val="B41F7A"/>
                </a:solidFill>
              </a:rPr>
              <a:t> </a:t>
            </a:r>
          </a:p>
          <a:p>
            <a:pPr algn="l">
              <a:lnSpc>
                <a:spcPts val="1980"/>
              </a:lnSpc>
              <a:spcBef>
                <a:spcPts val="0"/>
              </a:spcBef>
            </a:pPr>
            <a:r>
              <a:rPr lang="en-US" sz="1600" dirty="0">
                <a:solidFill>
                  <a:srgbClr val="616161"/>
                </a:solidFill>
              </a:rPr>
              <a:t>Durch die zunehmende elektronische Berichterstattung über die sozialen Medien ist es noch wichtiger geworden, enge Beziehungen zu den Menschen aufzubauen, die über Ihre Branche </a:t>
            </a:r>
            <a:r>
              <a:rPr lang="en-US" sz="1600" dirty="0" err="1">
                <a:solidFill>
                  <a:srgbClr val="616161"/>
                </a:solidFill>
              </a:rPr>
              <a:t>berichten</a:t>
            </a:r>
            <a:r>
              <a:rPr lang="en-US" sz="1600" dirty="0">
                <a:solidFill>
                  <a:srgbClr val="616161"/>
                </a:solidFill>
              </a:rPr>
              <a:t>. Egal ob es sich dabei um </a:t>
            </a:r>
            <a:r>
              <a:rPr lang="en-US" sz="1600" dirty="0" err="1">
                <a:solidFill>
                  <a:srgbClr val="616161"/>
                </a:solidFill>
              </a:rPr>
              <a:t>akkreditierte</a:t>
            </a:r>
            <a:r>
              <a:rPr lang="en-US" sz="1600" dirty="0">
                <a:solidFill>
                  <a:srgbClr val="616161"/>
                </a:solidFill>
              </a:rPr>
              <a:t> </a:t>
            </a:r>
            <a:r>
              <a:rPr lang="en-US" sz="1600" dirty="0" err="1">
                <a:solidFill>
                  <a:srgbClr val="616161"/>
                </a:solidFill>
              </a:rPr>
              <a:t>Reporter:innen</a:t>
            </a:r>
            <a:r>
              <a:rPr lang="en-US" sz="1600" dirty="0">
                <a:solidFill>
                  <a:srgbClr val="616161"/>
                </a:solidFill>
              </a:rPr>
              <a:t> </a:t>
            </a:r>
            <a:r>
              <a:rPr lang="en-US" sz="1600" dirty="0" err="1">
                <a:solidFill>
                  <a:srgbClr val="616161"/>
                </a:solidFill>
              </a:rPr>
              <a:t>oder</a:t>
            </a:r>
            <a:r>
              <a:rPr lang="en-US" sz="1600" dirty="0">
                <a:solidFill>
                  <a:srgbClr val="616161"/>
                </a:solidFill>
              </a:rPr>
              <a:t> </a:t>
            </a:r>
            <a:r>
              <a:rPr lang="en-US" sz="1600" dirty="0" err="1">
                <a:solidFill>
                  <a:srgbClr val="616161"/>
                </a:solidFill>
              </a:rPr>
              <a:t>Blogger:innen</a:t>
            </a:r>
            <a:r>
              <a:rPr lang="en-US" sz="1600" dirty="0">
                <a:solidFill>
                  <a:srgbClr val="616161"/>
                </a:solidFill>
              </a:rPr>
              <a:t> handelt.</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08712" y="521641"/>
            <a:ext cx="3388311"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err="1">
                <a:solidFill>
                  <a:schemeClr val="bg1"/>
                </a:solidFill>
              </a:rPr>
              <a:t>Kontrolle</a:t>
            </a:r>
            <a:r>
              <a:rPr lang="en-US" sz="2800" dirty="0">
                <a:solidFill>
                  <a:schemeClr val="bg1"/>
                </a:solidFill>
              </a:rPr>
              <a:t> des </a:t>
            </a:r>
            <a:r>
              <a:rPr lang="en-US" sz="2800" dirty="0" err="1">
                <a:solidFill>
                  <a:schemeClr val="bg1"/>
                </a:solidFill>
              </a:rPr>
              <a:t>Unternehmens-narrativs</a:t>
            </a:r>
            <a:endParaRPr lang="en-US" sz="2800" dirty="0">
              <a:solidFill>
                <a:schemeClr val="bg1"/>
              </a:solidFill>
            </a:endParaRPr>
          </a:p>
          <a:p>
            <a:endParaRPr lang="en-US" sz="2800" dirty="0">
              <a:solidFill>
                <a:schemeClr val="bg1"/>
              </a:solidFill>
            </a:endParaRPr>
          </a:p>
          <a:p>
            <a:pPr>
              <a:lnSpc>
                <a:spcPts val="2240"/>
              </a:lnSpc>
              <a:spcBef>
                <a:spcPts val="0"/>
              </a:spcBef>
            </a:pPr>
            <a:r>
              <a:rPr lang="en-US" sz="1800" dirty="0">
                <a:solidFill>
                  <a:schemeClr val="bg1"/>
                </a:solidFill>
              </a:rPr>
              <a:t>Ein wichtiger Bestandteil eines erfolgreichen Krisenmanagements ist die Möglichkeit, Ihre eigene Geschichte zu erzählen. Der Hauptgrund dafür ist, dass sie so oder so </a:t>
            </a:r>
            <a:r>
              <a:rPr lang="en-US" sz="1800" dirty="0" err="1">
                <a:solidFill>
                  <a:schemeClr val="bg1"/>
                </a:solidFill>
              </a:rPr>
              <a:t>erzählt</a:t>
            </a:r>
            <a:r>
              <a:rPr lang="en-US" sz="1800" dirty="0">
                <a:solidFill>
                  <a:schemeClr val="bg1"/>
                </a:solidFill>
              </a:rPr>
              <a:t> </a:t>
            </a:r>
            <a:r>
              <a:rPr lang="en-US" sz="1800" dirty="0" err="1">
                <a:solidFill>
                  <a:schemeClr val="bg1"/>
                </a:solidFill>
              </a:rPr>
              <a:t>wird</a:t>
            </a:r>
            <a:r>
              <a:rPr lang="en-US" sz="1800" dirty="0">
                <a:solidFill>
                  <a:schemeClr val="bg1"/>
                </a:solidFill>
              </a:rPr>
              <a:t>. </a:t>
            </a:r>
            <a:r>
              <a:rPr lang="en-US" sz="1800" dirty="0" err="1">
                <a:solidFill>
                  <a:schemeClr val="bg1"/>
                </a:solidFill>
              </a:rPr>
              <a:t>Wenn</a:t>
            </a:r>
            <a:r>
              <a:rPr lang="en-US" sz="1800" dirty="0">
                <a:solidFill>
                  <a:schemeClr val="bg1"/>
                </a:solidFill>
              </a:rPr>
              <a:t> Sie schweigen, </a:t>
            </a:r>
            <a:r>
              <a:rPr lang="en-US" sz="1800" dirty="0" err="1">
                <a:solidFill>
                  <a:schemeClr val="bg1"/>
                </a:solidFill>
              </a:rPr>
              <a:t>könnten</a:t>
            </a:r>
            <a:r>
              <a:rPr lang="en-US" sz="1800" dirty="0">
                <a:solidFill>
                  <a:schemeClr val="bg1"/>
                </a:solidFill>
              </a:rPr>
              <a:t> </a:t>
            </a:r>
            <a:r>
              <a:rPr lang="en-US" sz="1800" dirty="0" err="1">
                <a:solidFill>
                  <a:schemeClr val="bg1"/>
                </a:solidFill>
              </a:rPr>
              <a:t>weniger</a:t>
            </a:r>
            <a:r>
              <a:rPr lang="en-US" sz="1800" dirty="0">
                <a:solidFill>
                  <a:schemeClr val="bg1"/>
                </a:solidFill>
              </a:rPr>
              <a:t> </a:t>
            </a:r>
            <a:r>
              <a:rPr lang="en-US" sz="1800" dirty="0" err="1">
                <a:solidFill>
                  <a:schemeClr val="bg1"/>
                </a:solidFill>
              </a:rPr>
              <a:t>wohlwollende</a:t>
            </a:r>
            <a:r>
              <a:rPr lang="en-US" sz="1800" dirty="0">
                <a:solidFill>
                  <a:schemeClr val="bg1"/>
                </a:solidFill>
              </a:rPr>
              <a:t> </a:t>
            </a:r>
            <a:r>
              <a:rPr lang="en-US" sz="1800" dirty="0" err="1">
                <a:solidFill>
                  <a:schemeClr val="bg1"/>
                </a:solidFill>
              </a:rPr>
              <a:t>Parteien</a:t>
            </a:r>
            <a:r>
              <a:rPr lang="en-US" sz="1800" dirty="0">
                <a:solidFill>
                  <a:schemeClr val="bg1"/>
                </a:solidFill>
              </a:rPr>
              <a:t> </a:t>
            </a:r>
            <a:r>
              <a:rPr lang="en-US" sz="1800" dirty="0" err="1">
                <a:solidFill>
                  <a:schemeClr val="bg1"/>
                </a:solidFill>
              </a:rPr>
              <a:t>diese</a:t>
            </a:r>
            <a:r>
              <a:rPr lang="en-US" sz="1800" dirty="0">
                <a:solidFill>
                  <a:schemeClr val="bg1"/>
                </a:solidFill>
              </a:rPr>
              <a:t> </a:t>
            </a:r>
            <a:r>
              <a:rPr lang="en-US" sz="1800" dirty="0" err="1">
                <a:solidFill>
                  <a:schemeClr val="bg1"/>
                </a:solidFill>
              </a:rPr>
              <a:t>Erzählung</a:t>
            </a:r>
            <a:r>
              <a:rPr lang="en-US" sz="1800" dirty="0">
                <a:solidFill>
                  <a:schemeClr val="bg1"/>
                </a:solidFill>
              </a:rPr>
              <a:t> für </a:t>
            </a:r>
            <a:r>
              <a:rPr lang="en-US" sz="1800" dirty="0" err="1">
                <a:solidFill>
                  <a:schemeClr val="bg1"/>
                </a:solidFill>
              </a:rPr>
              <a:t>sich</a:t>
            </a:r>
            <a:r>
              <a:rPr lang="en-US" sz="1800" dirty="0">
                <a:solidFill>
                  <a:schemeClr val="bg1"/>
                </a:solidFill>
              </a:rPr>
              <a:t> </a:t>
            </a:r>
            <a:r>
              <a:rPr lang="en-US" sz="1800" dirty="0" err="1">
                <a:solidFill>
                  <a:schemeClr val="bg1"/>
                </a:solidFill>
              </a:rPr>
              <a:t>beanspruchen</a:t>
            </a:r>
            <a:r>
              <a:rPr lang="en-US" sz="1800" dirty="0">
                <a:solidFill>
                  <a:schemeClr val="bg1"/>
                </a:solidFill>
              </a:rPr>
              <a:t>. </a:t>
            </a:r>
          </a:p>
          <a:p>
            <a:pPr>
              <a:lnSpc>
                <a:spcPts val="2240"/>
              </a:lnSpc>
              <a:spcBef>
                <a:spcPts val="0"/>
              </a:spcBef>
            </a:pPr>
            <a:r>
              <a:rPr lang="en-US" sz="1800" dirty="0">
                <a:solidFill>
                  <a:schemeClr val="bg1"/>
                </a:solidFill>
              </a:rPr>
              <a:t>Hier erfahren Sie, wie ein Unternehmen in einer Krise die Kontrolle </a:t>
            </a:r>
            <a:r>
              <a:rPr lang="en-US" sz="1800" dirty="0" err="1">
                <a:solidFill>
                  <a:schemeClr val="bg1"/>
                </a:solidFill>
              </a:rPr>
              <a:t>über</a:t>
            </a:r>
            <a:r>
              <a:rPr lang="en-US" sz="1800" dirty="0">
                <a:solidFill>
                  <a:schemeClr val="bg1"/>
                </a:solidFill>
              </a:rPr>
              <a:t> </a:t>
            </a:r>
            <a:r>
              <a:rPr lang="en-US" sz="1800" dirty="0" err="1">
                <a:solidFill>
                  <a:schemeClr val="bg1"/>
                </a:solidFill>
              </a:rPr>
              <a:t>ihr</a:t>
            </a:r>
            <a:r>
              <a:rPr lang="en-US" sz="1800" dirty="0">
                <a:solidFill>
                  <a:schemeClr val="bg1"/>
                </a:solidFill>
              </a:rPr>
              <a:t> </a:t>
            </a:r>
            <a:r>
              <a:rPr lang="en-US" sz="1800" dirty="0" err="1">
                <a:solidFill>
                  <a:schemeClr val="bg1"/>
                </a:solidFill>
              </a:rPr>
              <a:t>eigenes</a:t>
            </a:r>
            <a:r>
              <a:rPr lang="en-US" sz="1800" dirty="0">
                <a:solidFill>
                  <a:schemeClr val="bg1"/>
                </a:solidFill>
              </a:rPr>
              <a:t> </a:t>
            </a:r>
            <a:r>
              <a:rPr lang="en-US" sz="1800" dirty="0" err="1">
                <a:solidFill>
                  <a:schemeClr val="bg1"/>
                </a:solidFill>
              </a:rPr>
              <a:t>Narrativ</a:t>
            </a:r>
            <a:r>
              <a:rPr lang="en-US" sz="1800" dirty="0">
                <a:solidFill>
                  <a:schemeClr val="bg1"/>
                </a:solidFill>
              </a:rPr>
              <a:t> </a:t>
            </a:r>
            <a:r>
              <a:rPr lang="en-US" sz="1800" dirty="0" err="1">
                <a:solidFill>
                  <a:schemeClr val="bg1"/>
                </a:solidFill>
              </a:rPr>
              <a:t>zurückgewinnen</a:t>
            </a:r>
            <a:r>
              <a:rPr lang="en-US" sz="1800" dirty="0">
                <a:solidFill>
                  <a:schemeClr val="bg1"/>
                </a:solidFill>
              </a:rPr>
              <a:t> kann:</a:t>
            </a:r>
          </a:p>
        </p:txBody>
      </p:sp>
      <p:sp>
        <p:nvSpPr>
          <p:cNvPr id="215" name="Rectangle 214">
            <a:extLst>
              <a:ext uri="{FF2B5EF4-FFF2-40B4-BE49-F238E27FC236}">
                <a16:creationId xmlns:a16="http://schemas.microsoft.com/office/drawing/2014/main" id="{13AFE945-1351-4152-C7FB-365CFAADD6FC}"/>
              </a:ext>
            </a:extLst>
          </p:cNvPr>
          <p:cNvSpPr/>
          <p:nvPr/>
        </p:nvSpPr>
        <p:spPr>
          <a:xfrm>
            <a:off x="536403" y="185774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482054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157153" cy="4458017"/>
          </a:xfrm>
        </p:spPr>
        <p:txBody>
          <a:bodyPr>
            <a:normAutofit/>
          </a:bodyPr>
          <a:lstStyle/>
          <a:p>
            <a:pPr marL="15875" indent="-15875">
              <a:lnSpc>
                <a:spcPts val="2280"/>
              </a:lnSpc>
              <a:spcBef>
                <a:spcPts val="0"/>
              </a:spcBef>
            </a:pPr>
            <a:r>
              <a:rPr lang="en-US" sz="2200" dirty="0"/>
              <a:t>Was können Sie tun, um das </a:t>
            </a:r>
            <a:r>
              <a:rPr lang="en-US" sz="2200" dirty="0" err="1"/>
              <a:t>Narrativ</a:t>
            </a:r>
            <a:r>
              <a:rPr lang="en-US" sz="2200" dirty="0"/>
              <a:t> </a:t>
            </a:r>
            <a:r>
              <a:rPr lang="en-US" sz="2200" dirty="0" err="1"/>
              <a:t>Ihres</a:t>
            </a:r>
            <a:r>
              <a:rPr lang="en-US" sz="2200" dirty="0"/>
              <a:t> </a:t>
            </a:r>
            <a:r>
              <a:rPr lang="en-US" sz="2200" dirty="0" err="1"/>
              <a:t>Unternehmens</a:t>
            </a:r>
            <a:r>
              <a:rPr lang="en-US" sz="2200" dirty="0"/>
              <a:t> </a:t>
            </a:r>
            <a:r>
              <a:rPr lang="en-US" sz="2200" dirty="0" err="1"/>
              <a:t>zu</a:t>
            </a:r>
            <a:r>
              <a:rPr lang="en-US" sz="2200" dirty="0"/>
              <a:t> kontrollieren?</a:t>
            </a:r>
          </a:p>
          <a:p>
            <a:pPr marL="15875" indent="-15875">
              <a:lnSpc>
                <a:spcPts val="2280"/>
              </a:lnSpc>
              <a:spcBef>
                <a:spcPts val="0"/>
              </a:spcBef>
            </a:pPr>
            <a:endParaRPr lang="en-US" sz="2200" dirty="0"/>
          </a:p>
          <a:p>
            <a:pPr marL="15875" indent="-15875">
              <a:lnSpc>
                <a:spcPts val="2280"/>
              </a:lnSpc>
              <a:spcBef>
                <a:spcPts val="0"/>
              </a:spcBef>
            </a:pPr>
            <a:r>
              <a:rPr lang="en-US" sz="2200" b="1" dirty="0">
                <a:highlight>
                  <a:srgbClr val="F16924"/>
                </a:highlight>
              </a:rPr>
              <a:t> Nutzen Sie Ihr </a:t>
            </a:r>
            <a:r>
              <a:rPr lang="en-US" sz="2200" b="1" dirty="0" err="1">
                <a:highlight>
                  <a:srgbClr val="F16924"/>
                </a:highlight>
              </a:rPr>
              <a:t>organisatorisches</a:t>
            </a:r>
            <a:r>
              <a:rPr lang="en-US" sz="2200" b="1" dirty="0">
                <a:highlight>
                  <a:srgbClr val="F16924"/>
                </a:highlight>
              </a:rPr>
              <a:t> Wissen!</a:t>
            </a:r>
          </a:p>
          <a:p>
            <a:pPr marL="15875" indent="-15875">
              <a:lnSpc>
                <a:spcPts val="2280"/>
              </a:lnSpc>
              <a:spcBef>
                <a:spcPts val="0"/>
              </a:spcBef>
            </a:pPr>
            <a:endParaRPr lang="en-US" sz="2000" b="1" dirty="0">
              <a:highlight>
                <a:srgbClr val="F16924"/>
              </a:highlight>
            </a:endParaRPr>
          </a:p>
          <a:p>
            <a:pPr marL="15875" indent="-15875">
              <a:lnSpc>
                <a:spcPts val="2280"/>
              </a:lnSpc>
              <a:spcBef>
                <a:spcPts val="0"/>
              </a:spcBef>
            </a:pPr>
            <a:r>
              <a:rPr lang="en-US" sz="2000" dirty="0"/>
              <a:t>Eine Krise entsteht nicht im luftleeren Raum. Daher ist die Kenntnis des Umfelds Ihres Unternehmens, sowohl in der Vergangenheit als auch in der Gegenwart, ein wichtiger Faktor für das Verständnis der Fallstricke und Chancen, die sich Ihnen in einer Krise bieten. Das Verständnis Ihres Umfelds kann Ihnen helfen, Ihre Botschaften zu strukturieren und Trigger in den Medien zu erkennen, die eine </a:t>
            </a:r>
            <a:r>
              <a:rPr lang="en-US" sz="2000" dirty="0" err="1"/>
              <a:t>erneute</a:t>
            </a:r>
            <a:r>
              <a:rPr lang="en-US" sz="2000" dirty="0"/>
              <a:t> negative </a:t>
            </a:r>
            <a:r>
              <a:rPr lang="en-US" sz="2000" dirty="0" err="1"/>
              <a:t>Berichterstattung</a:t>
            </a:r>
            <a:r>
              <a:rPr lang="en-US" sz="2000" dirty="0"/>
              <a:t> auslösen könnten.</a:t>
            </a:r>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r>
              <a:rPr lang="en-GB" dirty="0" err="1"/>
              <a:t>Kontrolle</a:t>
            </a:r>
            <a:r>
              <a:rPr lang="en-GB" dirty="0"/>
              <a:t> des </a:t>
            </a:r>
            <a:r>
              <a:rPr lang="en-GB" dirty="0" err="1"/>
              <a:t>Narrativs</a:t>
            </a:r>
            <a:endParaRPr lang="en-GB" dirty="0"/>
          </a:p>
          <a:p>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904C6528-53E3-E683-DE69-CC15A9DDBC3A}"/>
              </a:ext>
            </a:extLst>
          </p:cNvPr>
          <p:cNvPicPr>
            <a:picLocks noChangeAspect="1"/>
          </p:cNvPicPr>
          <p:nvPr/>
        </p:nvPicPr>
        <p:blipFill rotWithShape="1">
          <a:blip r:embed="rId2"/>
          <a:srcRect l="28651" r="28651"/>
          <a:stretch/>
        </p:blipFill>
        <p:spPr>
          <a:xfrm>
            <a:off x="7078132" y="0"/>
            <a:ext cx="4464683" cy="6858000"/>
          </a:xfrm>
          <a:prstGeom prst="rect">
            <a:avLst/>
          </a:prstGeom>
        </p:spPr>
      </p:pic>
    </p:spTree>
    <p:extLst>
      <p:ext uri="{BB962C8B-B14F-4D97-AF65-F5344CB8AC3E}">
        <p14:creationId xmlns:p14="http://schemas.microsoft.com/office/powerpoint/2010/main" val="2060335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445382"/>
            <a:ext cx="6597419" cy="4745389"/>
          </a:xfrm>
        </p:spPr>
        <p:txBody>
          <a:bodyPr>
            <a:normAutofit/>
          </a:bodyPr>
          <a:lstStyle/>
          <a:p>
            <a:pPr marL="15875" indent="-15875">
              <a:lnSpc>
                <a:spcPts val="2280"/>
              </a:lnSpc>
              <a:spcBef>
                <a:spcPts val="0"/>
              </a:spcBef>
            </a:pPr>
            <a:r>
              <a:rPr lang="en-US" sz="2000" dirty="0">
                <a:highlight>
                  <a:srgbClr val="F16924"/>
                </a:highlight>
              </a:rPr>
              <a:t> Setzen Sie </a:t>
            </a:r>
            <a:r>
              <a:rPr lang="en-US" sz="2000" dirty="0" err="1">
                <a:highlight>
                  <a:srgbClr val="F16924"/>
                </a:highlight>
              </a:rPr>
              <a:t>Ihre</a:t>
            </a:r>
            <a:r>
              <a:rPr lang="en-US" sz="2000" dirty="0">
                <a:highlight>
                  <a:srgbClr val="F16924"/>
                </a:highlight>
              </a:rPr>
              <a:t> </a:t>
            </a:r>
            <a:r>
              <a:rPr lang="en-US" sz="2000" dirty="0" err="1">
                <a:highlight>
                  <a:srgbClr val="F16924"/>
                </a:highlight>
              </a:rPr>
              <a:t>Beschäftigten</a:t>
            </a:r>
            <a:r>
              <a:rPr lang="en-US" sz="2000" dirty="0">
                <a:highlight>
                  <a:srgbClr val="F16924"/>
                </a:highlight>
              </a:rPr>
              <a:t> </a:t>
            </a:r>
            <a:r>
              <a:rPr lang="en-US" sz="2000" dirty="0" err="1">
                <a:highlight>
                  <a:srgbClr val="F16924"/>
                </a:highlight>
              </a:rPr>
              <a:t>ein</a:t>
            </a:r>
            <a:r>
              <a:rPr lang="en-US" sz="2000" dirty="0">
                <a:highlight>
                  <a:srgbClr val="F16924"/>
                </a:highlight>
              </a:rPr>
              <a:t>!</a:t>
            </a:r>
            <a:r>
              <a:rPr lang="en-US" sz="2000" dirty="0">
                <a:solidFill>
                  <a:srgbClr val="F16924"/>
                </a:solidFill>
                <a:highlight>
                  <a:srgbClr val="F16924"/>
                </a:highlight>
              </a:rPr>
              <a:t>.</a:t>
            </a:r>
          </a:p>
          <a:p>
            <a:pPr marL="15875" indent="-15875">
              <a:lnSpc>
                <a:spcPts val="2280"/>
              </a:lnSpc>
              <a:spcBef>
                <a:spcPts val="0"/>
              </a:spcBef>
            </a:pPr>
            <a:r>
              <a:rPr lang="en-US" sz="2000" dirty="0"/>
              <a:t>Erzählungen sind der einzige Weg, um die Meinung und die Wahrnehmung eines widerstrebenden Publikums zu ändern. Denken Sie daran, dass das Herzstück eines jeden Unternehmens seine Mitarbeiter:innen </a:t>
            </a:r>
            <a:r>
              <a:rPr lang="en-US" sz="2000" dirty="0" err="1"/>
              <a:t>sind</a:t>
            </a:r>
            <a:r>
              <a:rPr lang="en-US" sz="2000" dirty="0"/>
              <a:t> und </a:t>
            </a:r>
            <a:r>
              <a:rPr lang="en-US" sz="2000" dirty="0" err="1"/>
              <a:t>finden</a:t>
            </a:r>
            <a:r>
              <a:rPr lang="en-US" sz="2000" dirty="0"/>
              <a:t> Sie heraus, welche Maßnahmen bereits ergriffen wurden, um </a:t>
            </a:r>
            <a:r>
              <a:rPr lang="en-US" sz="2000" dirty="0" err="1"/>
              <a:t>Unwahrheiten</a:t>
            </a:r>
            <a:r>
              <a:rPr lang="en-US" sz="2000" dirty="0"/>
              <a:t> </a:t>
            </a:r>
            <a:r>
              <a:rPr lang="en-US" sz="2000" dirty="0" err="1"/>
              <a:t>zu</a:t>
            </a:r>
            <a:r>
              <a:rPr lang="en-US" sz="2000" dirty="0"/>
              <a:t> korrigieren. </a:t>
            </a:r>
          </a:p>
          <a:p>
            <a:pPr marL="15875" indent="-15875">
              <a:lnSpc>
                <a:spcPts val="2280"/>
              </a:lnSpc>
              <a:spcBef>
                <a:spcPts val="0"/>
              </a:spcBef>
            </a:pPr>
            <a:endParaRPr lang="en-US" sz="2000" dirty="0"/>
          </a:p>
          <a:p>
            <a:pPr marL="15875" indent="-15875">
              <a:lnSpc>
                <a:spcPts val="2280"/>
              </a:lnSpc>
              <a:spcBef>
                <a:spcPts val="0"/>
              </a:spcBef>
            </a:pPr>
            <a:r>
              <a:rPr lang="en-US" sz="2000" dirty="0">
                <a:highlight>
                  <a:srgbClr val="F16924"/>
                </a:highlight>
              </a:rPr>
              <a:t> Nutzen Sie </a:t>
            </a:r>
            <a:r>
              <a:rPr lang="en-US" sz="2000" dirty="0" err="1">
                <a:highlight>
                  <a:srgbClr val="F16924"/>
                </a:highlight>
              </a:rPr>
              <a:t>Ihre</a:t>
            </a:r>
            <a:r>
              <a:rPr lang="en-US" sz="2000" dirty="0">
                <a:highlight>
                  <a:srgbClr val="F16924"/>
                </a:highlight>
              </a:rPr>
              <a:t> </a:t>
            </a:r>
            <a:r>
              <a:rPr lang="en-US" sz="2000" dirty="0" err="1">
                <a:highlight>
                  <a:srgbClr val="F16924"/>
                </a:highlight>
              </a:rPr>
              <a:t>Kanäle</a:t>
            </a:r>
            <a:r>
              <a:rPr lang="en-US" sz="2000" dirty="0">
                <a:highlight>
                  <a:srgbClr val="F16924"/>
                </a:highlight>
              </a:rPr>
              <a:t>!</a:t>
            </a:r>
            <a:r>
              <a:rPr lang="en-US" sz="2000" dirty="0">
                <a:solidFill>
                  <a:srgbClr val="F16924"/>
                </a:solidFill>
                <a:highlight>
                  <a:srgbClr val="F16924"/>
                </a:highlight>
              </a:rPr>
              <a:t>.</a:t>
            </a:r>
          </a:p>
          <a:p>
            <a:pPr marL="15875" indent="-15875">
              <a:lnSpc>
                <a:spcPts val="2280"/>
              </a:lnSpc>
              <a:spcBef>
                <a:spcPts val="0"/>
              </a:spcBef>
            </a:pPr>
            <a:r>
              <a:rPr lang="en-US" sz="2000" dirty="0"/>
              <a:t>Die sozialen Medien verändern das Krisengeschehen. Im heutigen digitalen Zeitalter sind Transparenz und schnelles Handeln gefragt wie nie zuvor. Starkes Bildmaterial, wie gute Fotos und Videos, kann </a:t>
            </a:r>
            <a:r>
              <a:rPr lang="en-US" sz="2000" dirty="0" err="1"/>
              <a:t>Ihre</a:t>
            </a:r>
            <a:r>
              <a:rPr lang="en-US" sz="2000" dirty="0"/>
              <a:t> Story </a:t>
            </a:r>
            <a:r>
              <a:rPr lang="en-US" sz="2000" dirty="0" err="1"/>
              <a:t>unterstützen</a:t>
            </a:r>
            <a:r>
              <a:rPr lang="en-US" sz="2000" dirty="0"/>
              <a:t> und wird immer überzeugender sein als eine einfache Erklärung.</a:t>
            </a:r>
          </a:p>
          <a:p>
            <a:pPr marL="15875" indent="-15875">
              <a:lnSpc>
                <a:spcPts val="2280"/>
              </a:lnSpc>
              <a:spcBef>
                <a:spcPts val="0"/>
              </a:spcBef>
            </a:pPr>
            <a:endParaRPr lang="en-US" sz="2000" dirty="0"/>
          </a:p>
        </p:txBody>
      </p:sp>
      <p:sp>
        <p:nvSpPr>
          <p:cNvPr id="6" name="Rectangle 5">
            <a:extLst>
              <a:ext uri="{FF2B5EF4-FFF2-40B4-BE49-F238E27FC236}">
                <a16:creationId xmlns:a16="http://schemas.microsoft.com/office/drawing/2014/main" id="{9697F5D1-F6F7-338D-08C7-76D3D472B1FC}"/>
              </a:ext>
            </a:extLst>
          </p:cNvPr>
          <p:cNvSpPr/>
          <p:nvPr/>
        </p:nvSpPr>
        <p:spPr>
          <a:xfrm flipV="1">
            <a:off x="734714" y="1287769"/>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CC1EE06-3AD2-6298-0E28-B2B3C8C642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93" r="50855"/>
          <a:stretch/>
        </p:blipFill>
        <p:spPr>
          <a:xfrm>
            <a:off x="7636933" y="0"/>
            <a:ext cx="4030134" cy="6858000"/>
          </a:xfrm>
          <a:prstGeom prst="rect">
            <a:avLst/>
          </a:prstGeom>
        </p:spPr>
      </p:pic>
      <p:sp>
        <p:nvSpPr>
          <p:cNvPr id="8" name="Text Placeholder 3">
            <a:extLst>
              <a:ext uri="{FF2B5EF4-FFF2-40B4-BE49-F238E27FC236}">
                <a16:creationId xmlns:a16="http://schemas.microsoft.com/office/drawing/2014/main" id="{0C85F2B0-3165-3594-5C97-A5B078B70991}"/>
              </a:ext>
            </a:extLst>
          </p:cNvPr>
          <p:cNvSpPr txBox="1">
            <a:spLocks/>
          </p:cNvSpPr>
          <p:nvPr/>
        </p:nvSpPr>
        <p:spPr>
          <a:xfrm>
            <a:off x="887114" y="667229"/>
            <a:ext cx="10808102"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Kontrolle</a:t>
            </a:r>
            <a:r>
              <a:rPr lang="en-GB" dirty="0"/>
              <a:t> des </a:t>
            </a:r>
            <a:r>
              <a:rPr lang="en-GB" dirty="0" err="1"/>
              <a:t>Narrativs</a:t>
            </a:r>
            <a:endParaRPr lang="en-GB" dirty="0"/>
          </a:p>
          <a:p>
            <a:endParaRPr lang="en-US" dirty="0"/>
          </a:p>
        </p:txBody>
      </p:sp>
    </p:spTree>
    <p:extLst>
      <p:ext uri="{BB962C8B-B14F-4D97-AF65-F5344CB8AC3E}">
        <p14:creationId xmlns:p14="http://schemas.microsoft.com/office/powerpoint/2010/main" val="274847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der Risikobereiche</a:t>
            </a:r>
          </a:p>
        </p:txBody>
      </p:sp>
      <p:sp>
        <p:nvSpPr>
          <p:cNvPr id="43" name="Rectangle 42">
            <a:extLst>
              <a:ext uri="{FF2B5EF4-FFF2-40B4-BE49-F238E27FC236}">
                <a16:creationId xmlns:a16="http://schemas.microsoft.com/office/drawing/2014/main" id="{60484B0F-FF83-0AF3-67BC-3DFBA9DFE2B8}"/>
              </a:ext>
            </a:extLst>
          </p:cNvPr>
          <p:cNvSpPr/>
          <p:nvPr/>
        </p:nvSpPr>
        <p:spPr>
          <a:xfrm>
            <a:off x="1199" y="33655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770755"/>
            <a:ext cx="7016949" cy="1058045"/>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b="0" i="0" dirty="0">
                <a:solidFill>
                  <a:schemeClr val="bg1"/>
                </a:solidFill>
                <a:effectLst/>
                <a:latin typeface="Roboto" panose="02000000000000000000" pitchFamily="2" charset="0"/>
              </a:rPr>
              <a:t>TED Talks – </a:t>
            </a:r>
            <a:r>
              <a:rPr lang="en-GB" b="0" i="0" dirty="0" err="1">
                <a:solidFill>
                  <a:schemeClr val="bg1"/>
                </a:solidFill>
                <a:effectLst/>
                <a:latin typeface="Roboto" panose="02000000000000000000" pitchFamily="2" charset="0"/>
              </a:rPr>
              <a:t>ob</a:t>
            </a:r>
            <a:r>
              <a:rPr lang="en-GB" b="0" i="0" dirty="0">
                <a:solidFill>
                  <a:schemeClr val="bg1"/>
                </a:solidFill>
                <a:effectLst/>
                <a:latin typeface="Roboto" panose="02000000000000000000" pitchFamily="2" charset="0"/>
              </a:rPr>
              <a:t> </a:t>
            </a:r>
            <a:r>
              <a:rPr lang="en-GB" b="0" i="0" dirty="0" err="1">
                <a:solidFill>
                  <a:schemeClr val="bg1"/>
                </a:solidFill>
                <a:effectLst/>
                <a:latin typeface="Roboto" panose="02000000000000000000" pitchFamily="2" charset="0"/>
              </a:rPr>
              <a:t>Soldat:innen</a:t>
            </a:r>
            <a:r>
              <a:rPr lang="en-GB" b="0" i="0" dirty="0">
                <a:solidFill>
                  <a:schemeClr val="bg1"/>
                </a:solidFill>
                <a:effectLst/>
                <a:latin typeface="Roboto" panose="02000000000000000000" pitchFamily="2" charset="0"/>
              </a:rPr>
              <a:t> und </a:t>
            </a:r>
            <a:r>
              <a:rPr lang="en-GB" b="0" i="0" dirty="0" err="1">
                <a:solidFill>
                  <a:schemeClr val="bg1"/>
                </a:solidFill>
                <a:effectLst/>
                <a:latin typeface="Roboto" panose="02000000000000000000" pitchFamily="2" charset="0"/>
              </a:rPr>
              <a:t>Psycholog:innen</a:t>
            </a:r>
            <a:r>
              <a:rPr lang="en-GB" b="0" i="0" dirty="0">
                <a:solidFill>
                  <a:schemeClr val="bg1"/>
                </a:solidFill>
                <a:effectLst/>
                <a:latin typeface="Roboto" panose="02000000000000000000" pitchFamily="2" charset="0"/>
              </a:rPr>
              <a:t>, </a:t>
            </a:r>
            <a:r>
              <a:rPr lang="en-GB" b="0" i="0" dirty="0" err="1">
                <a:solidFill>
                  <a:schemeClr val="bg1"/>
                </a:solidFill>
                <a:effectLst/>
                <a:latin typeface="Roboto" panose="02000000000000000000" pitchFamily="2" charset="0"/>
              </a:rPr>
              <a:t>Sportler:innen</a:t>
            </a:r>
            <a:r>
              <a:rPr lang="en-GB" b="0" i="0" dirty="0">
                <a:solidFill>
                  <a:schemeClr val="bg1"/>
                </a:solidFill>
                <a:effectLst/>
                <a:latin typeface="Roboto" panose="02000000000000000000" pitchFamily="2" charset="0"/>
              </a:rPr>
              <a:t> </a:t>
            </a:r>
            <a:r>
              <a:rPr lang="en-GB" b="0" i="0" dirty="0" err="1">
                <a:solidFill>
                  <a:schemeClr val="bg1"/>
                </a:solidFill>
                <a:effectLst/>
                <a:latin typeface="Roboto" panose="02000000000000000000" pitchFamily="2" charset="0"/>
              </a:rPr>
              <a:t>oder</a:t>
            </a:r>
            <a:r>
              <a:rPr lang="en-GB" b="0" i="0" dirty="0">
                <a:solidFill>
                  <a:schemeClr val="bg1"/>
                </a:solidFill>
                <a:effectLst/>
                <a:latin typeface="Roboto" panose="02000000000000000000" pitchFamily="2" charset="0"/>
              </a:rPr>
              <a:t> </a:t>
            </a:r>
            <a:r>
              <a:rPr lang="en-GB" b="0" i="0" dirty="0" err="1">
                <a:solidFill>
                  <a:schemeClr val="bg1"/>
                </a:solidFill>
                <a:effectLst/>
                <a:latin typeface="Roboto" panose="02000000000000000000" pitchFamily="2" charset="0"/>
              </a:rPr>
              <a:t>Unternehmer:innen</a:t>
            </a:r>
            <a:r>
              <a:rPr lang="en-GB" b="0" i="0" dirty="0">
                <a:solidFill>
                  <a:schemeClr val="bg1"/>
                </a:solidFill>
                <a:effectLst/>
                <a:latin typeface="Roboto" panose="02000000000000000000" pitchFamily="2" charset="0"/>
              </a:rPr>
              <a:t> – </a:t>
            </a:r>
            <a:r>
              <a:rPr lang="en-GB" b="0" i="0" dirty="0" err="1">
                <a:solidFill>
                  <a:schemeClr val="bg1"/>
                </a:solidFill>
                <a:effectLst/>
                <a:latin typeface="Roboto" panose="02000000000000000000" pitchFamily="2" charset="0"/>
              </a:rPr>
              <a:t>sie</a:t>
            </a:r>
            <a:r>
              <a:rPr lang="en-GB" b="0" i="0" dirty="0">
                <a:solidFill>
                  <a:schemeClr val="bg1"/>
                </a:solidFill>
                <a:effectLst/>
                <a:latin typeface="Roboto" panose="02000000000000000000" pitchFamily="2" charset="0"/>
              </a:rPr>
              <a:t> alle </a:t>
            </a:r>
            <a:r>
              <a:rPr lang="en-GB" b="0" i="0" dirty="0" err="1">
                <a:solidFill>
                  <a:schemeClr val="bg1"/>
                </a:solidFill>
                <a:effectLst/>
                <a:latin typeface="Roboto" panose="02000000000000000000" pitchFamily="2" charset="0"/>
              </a:rPr>
              <a:t>teilen</a:t>
            </a:r>
            <a:r>
              <a:rPr lang="en-GB" b="0" i="0" dirty="0">
                <a:solidFill>
                  <a:schemeClr val="bg1"/>
                </a:solidFill>
                <a:effectLst/>
                <a:latin typeface="Roboto" panose="02000000000000000000" pitchFamily="2" charset="0"/>
              </a:rPr>
              <a:t> </a:t>
            </a:r>
            <a:r>
              <a:rPr lang="en-GB" dirty="0" err="1">
                <a:solidFill>
                  <a:schemeClr val="bg1"/>
                </a:solidFill>
                <a:latin typeface="Roboto" panose="02000000000000000000" pitchFamily="2" charset="0"/>
              </a:rPr>
              <a:t>ihre</a:t>
            </a:r>
            <a:r>
              <a:rPr lang="en-GB" dirty="0">
                <a:solidFill>
                  <a:schemeClr val="bg1"/>
                </a:solidFill>
                <a:latin typeface="Roboto" panose="02000000000000000000" pitchFamily="2" charset="0"/>
              </a:rPr>
              <a:t> hart </a:t>
            </a:r>
            <a:r>
              <a:rPr lang="en-GB" dirty="0" err="1">
                <a:solidFill>
                  <a:schemeClr val="bg1"/>
                </a:solidFill>
                <a:latin typeface="Roboto" panose="02000000000000000000" pitchFamily="2" charset="0"/>
              </a:rPr>
              <a:t>erarbeiteten</a:t>
            </a:r>
            <a:r>
              <a:rPr lang="en-GB" dirty="0">
                <a:solidFill>
                  <a:schemeClr val="bg1"/>
                </a:solidFill>
                <a:latin typeface="Roboto" panose="02000000000000000000" pitchFamily="2" charset="0"/>
              </a:rPr>
              <a:t> </a:t>
            </a:r>
            <a:r>
              <a:rPr lang="en-GB" b="0" i="0" dirty="0">
                <a:solidFill>
                  <a:schemeClr val="bg1"/>
                </a:solidFill>
                <a:effectLst/>
                <a:latin typeface="Roboto" panose="02000000000000000000" pitchFamily="2" charset="0"/>
              </a:rPr>
              <a:t>Weisheiten über Führung.</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26606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TED TALKS ZUM THEMA FÜHRUNG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reflexiv sein</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sich mit Komplexität auseinandersetzen</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bereit sein, Herausforderungen anzunehmen</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und herausgefordert zu werden</a:t>
            </a: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452388" y="3033910"/>
            <a:ext cx="3495780" cy="20648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225"/>
              </a:spcBef>
              <a:buClr>
                <a:srgbClr val="F16924"/>
              </a:buCl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Schauen Sie sich die </a:t>
            </a:r>
            <a:r>
              <a:rPr lang="en-GB" sz="2200" dirty="0" err="1">
                <a:solidFill>
                  <a:srgbClr val="595959"/>
                </a:solidFill>
                <a:latin typeface="Calibri" panose="020F0502020204030204" pitchFamily="34" charset="0"/>
                <a:ea typeface="Lato Light" panose="020F0502020204030203" pitchFamily="34" charset="0"/>
                <a:cs typeface="Calibri" panose="020F0502020204030204" pitchFamily="34" charset="0"/>
              </a:rPr>
              <a:t>fortlaufend</a:t>
            </a: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2200" dirty="0" err="1">
                <a:solidFill>
                  <a:srgbClr val="595959"/>
                </a:solidFill>
                <a:latin typeface="Calibri" panose="020F0502020204030204" pitchFamily="34" charset="0"/>
                <a:ea typeface="Lato Light" panose="020F0502020204030203" pitchFamily="34" charset="0"/>
                <a:cs typeface="Calibri" panose="020F0502020204030204" pitchFamily="34" charset="0"/>
              </a:rPr>
              <a:t>aktualisierte</a:t>
            </a: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2200" dirty="0" err="1">
                <a:solidFill>
                  <a:srgbClr val="595959"/>
                </a:solidFill>
                <a:latin typeface="Calibri" panose="020F0502020204030204" pitchFamily="34" charset="0"/>
                <a:ea typeface="Lato Light" panose="020F0502020204030203" pitchFamily="34" charset="0"/>
                <a:cs typeface="Calibri" panose="020F0502020204030204" pitchFamily="34" charset="0"/>
              </a:rPr>
              <a:t>Wiedergabeliste</a:t>
            </a: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2200" dirty="0" err="1">
                <a:solidFill>
                  <a:srgbClr val="595959"/>
                </a:solidFill>
                <a:latin typeface="Calibri" panose="020F0502020204030204" pitchFamily="34" charset="0"/>
                <a:ea typeface="Lato Light" panose="020F0502020204030203" pitchFamily="34" charset="0"/>
                <a:cs typeface="Calibri" panose="020F0502020204030204" pitchFamily="34" charset="0"/>
              </a:rPr>
              <a:t>zum</a:t>
            </a: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 Thema </a:t>
            </a:r>
            <a:r>
              <a:rPr lang="en-GB" sz="2200" dirty="0" err="1">
                <a:solidFill>
                  <a:srgbClr val="595959"/>
                </a:solidFill>
                <a:latin typeface="Calibri" panose="020F0502020204030204" pitchFamily="34" charset="0"/>
                <a:ea typeface="Lato Light" panose="020F0502020204030203" pitchFamily="34" charset="0"/>
                <a:cs typeface="Calibri" panose="020F0502020204030204" pitchFamily="34" charset="0"/>
              </a:rPr>
              <a:t>Führung</a:t>
            </a: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 an:</a:t>
            </a:r>
          </a:p>
          <a:p>
            <a:pPr algn="l">
              <a:lnSpc>
                <a:spcPts val="2240"/>
              </a:lnSpc>
              <a:spcBef>
                <a:spcPts val="225"/>
              </a:spcBef>
              <a:buClr>
                <a:srgbClr val="F16924"/>
              </a:buClr>
            </a:pPr>
            <a:endParaRPr lang="en-GB" sz="2200" b="1" dirty="0">
              <a:solidFill>
                <a:srgbClr val="595959"/>
              </a:solidFill>
              <a:latin typeface="Calibri" panose="020F0502020204030204" pitchFamily="34" charset="0"/>
              <a:ea typeface="Lato Light" panose="020F0502020204030203"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lgn="l">
              <a:lnSpc>
                <a:spcPts val="2240"/>
              </a:lnSpc>
              <a:spcBef>
                <a:spcPts val="225"/>
              </a:spcBef>
              <a:buClr>
                <a:srgbClr val="F16924"/>
              </a:buClr>
            </a:pPr>
            <a:r>
              <a:rPr lang="en-IE" sz="2200" b="1" dirty="0" err="1">
                <a:solidFill>
                  <a:srgbClr val="F16924"/>
                </a:solidFill>
                <a:latin typeface="+mn-lt"/>
                <a:hlinkClick r:id="rId3">
                  <a:extLst>
                    <a:ext uri="{A12FA001-AC4F-418D-AE19-62706E023703}">
                      <ahyp:hlinkClr xmlns:ahyp="http://schemas.microsoft.com/office/drawing/2018/hyperlinkcolor" val="tx"/>
                    </a:ext>
                  </a:extLst>
                </a:hlinkClick>
              </a:rPr>
              <a:t>Wiedergabelisten</a:t>
            </a:r>
            <a:r>
              <a:rPr lang="en-IE" sz="2200" b="1" dirty="0">
                <a:solidFill>
                  <a:srgbClr val="F16924"/>
                </a:solidFill>
                <a:latin typeface="+mn-lt"/>
                <a:hlinkClick r:id="rId3">
                  <a:extLst>
                    <a:ext uri="{A12FA001-AC4F-418D-AE19-62706E023703}">
                      <ahyp:hlinkClr xmlns:ahyp="http://schemas.microsoft.com/office/drawing/2018/hyperlinkcolor" val="tx"/>
                    </a:ext>
                  </a:extLst>
                </a:hlinkClick>
              </a:rPr>
              <a:t> durchsuchen (ted.com)</a:t>
            </a:r>
            <a:endParaRPr lang="en-GB" sz="2200" b="1" dirty="0">
              <a:solidFill>
                <a:srgbClr val="F16924"/>
              </a:solidFill>
              <a:latin typeface="+mn-lt"/>
              <a:ea typeface="Lato Light" panose="020F0502020204030203"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179AB63-9D9C-8479-3D04-3A31076DE57D}"/>
              </a:ext>
            </a:extLst>
          </p:cNvPr>
          <p:cNvPicPr>
            <a:picLocks noChangeAspect="1"/>
          </p:cNvPicPr>
          <p:nvPr/>
        </p:nvPicPr>
        <p:blipFill>
          <a:blip r:embed="rId4"/>
          <a:stretch>
            <a:fillRect/>
          </a:stretch>
        </p:blipFill>
        <p:spPr>
          <a:xfrm>
            <a:off x="4021796" y="2829678"/>
            <a:ext cx="8129625" cy="3306966"/>
          </a:xfrm>
          <a:prstGeom prst="rect">
            <a:avLst/>
          </a:prstGeom>
        </p:spPr>
      </p:pic>
    </p:spTree>
    <p:extLst>
      <p:ext uri="{BB962C8B-B14F-4D97-AF65-F5344CB8AC3E}">
        <p14:creationId xmlns:p14="http://schemas.microsoft.com/office/powerpoint/2010/main" val="3560823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486660" y="5747113"/>
            <a:ext cx="3864802"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774510" cy="1720750"/>
          </a:xfrm>
        </p:spPr>
        <p:txBody>
          <a:bodyPr>
            <a:normAutofit fontScale="92500" lnSpcReduction="10000"/>
          </a:bodyPr>
          <a:lstStyle/>
          <a:p>
            <a:r>
              <a:rPr lang="en-US" dirty="0"/>
              <a:t>VERSTÄNDNIS VON FINANZ- UND LIQUIDITÄTSKENNZAHLEN &amp; INSOLVENZ ALS SANIERUNGSANSATZ</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55000" lnSpcReduction="20000"/>
          </a:bodyPr>
          <a:lstStyle/>
          <a:p>
            <a:r>
              <a:rPr lang="en-US" dirty="0" err="1">
                <a:solidFill>
                  <a:schemeClr val="bg1"/>
                </a:solidFill>
              </a:rPr>
              <a:t>Nächstes</a:t>
            </a:r>
            <a:r>
              <a:rPr lang="en-US" dirty="0">
                <a:solidFill>
                  <a:schemeClr val="bg1"/>
                </a:solidFill>
              </a:rPr>
              <a:t> </a:t>
            </a:r>
            <a:r>
              <a:rPr lang="en-US" dirty="0" err="1">
                <a:solidFill>
                  <a:schemeClr val="bg1"/>
                </a:solidFill>
              </a:rPr>
              <a:t>Kapitel</a:t>
            </a:r>
            <a:r>
              <a:rPr lang="en-US" dirty="0">
                <a:solidFill>
                  <a:schemeClr val="bg1"/>
                </a:solidFill>
              </a:rPr>
              <a:t>:</a:t>
            </a:r>
          </a:p>
          <a:p>
            <a:r>
              <a:rPr lang="en-US" dirty="0">
                <a:solidFill>
                  <a:srgbClr val="EDA13E"/>
                </a:solidFill>
              </a:rPr>
              <a:t>Modul 5</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609600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r>
              <a:rPr lang="en-GB" dirty="0"/>
              <a:t>Führung in Zeiten der Krise</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45951" y="1911116"/>
            <a:ext cx="5000886" cy="4334679"/>
          </a:xfrm>
        </p:spPr>
        <p:txBody>
          <a:bodyPr>
            <a:noAutofit/>
          </a:bodyPr>
          <a:lstStyle/>
          <a:p>
            <a:pPr marL="12700" indent="-12700" algn="just">
              <a:spcBef>
                <a:spcPts val="0"/>
              </a:spcBef>
            </a:pPr>
            <a:r>
              <a:rPr lang="en-US" sz="2000" dirty="0"/>
              <a:t>Die </a:t>
            </a:r>
            <a:r>
              <a:rPr lang="en-US" sz="2000" dirty="0" err="1"/>
              <a:t>Erkenntnis</a:t>
            </a:r>
            <a:r>
              <a:rPr lang="en-US" sz="2000" dirty="0"/>
              <a:t>, dass sich ein Unternehmen in einer </a:t>
            </a:r>
            <a:r>
              <a:rPr lang="en-US" sz="2000" dirty="0" err="1"/>
              <a:t>Krise</a:t>
            </a:r>
            <a:r>
              <a:rPr lang="en-US" sz="2000" dirty="0"/>
              <a:t> </a:t>
            </a:r>
            <a:r>
              <a:rPr lang="en-US" sz="2000" dirty="0" err="1"/>
              <a:t>befindet</a:t>
            </a:r>
            <a:r>
              <a:rPr lang="en-US" sz="2000" dirty="0"/>
              <a:t>, ist der erste Schritt, den Führungskräfte tun müssen. Dieser </a:t>
            </a:r>
            <a:r>
              <a:rPr lang="en-US" sz="2000" dirty="0" err="1"/>
              <a:t>ist</a:t>
            </a:r>
            <a:r>
              <a:rPr lang="en-US" sz="2000" dirty="0"/>
              <a:t> </a:t>
            </a:r>
            <a:r>
              <a:rPr lang="en-US" sz="2000" dirty="0" err="1"/>
              <a:t>schwierig</a:t>
            </a:r>
            <a:r>
              <a:rPr lang="en-US" sz="2000" dirty="0"/>
              <a:t>. </a:t>
            </a:r>
            <a:r>
              <a:rPr lang="en-US" sz="2000" dirty="0" err="1"/>
              <a:t>Vor</a:t>
            </a:r>
            <a:r>
              <a:rPr lang="en-US" sz="2000" dirty="0"/>
              <a:t> allem bei Krisen, die nicht plötzlich auftreten, sondern aus vertrauten </a:t>
            </a:r>
            <a:r>
              <a:rPr lang="en-US" sz="2000" dirty="0" err="1"/>
              <a:t>Umständen</a:t>
            </a:r>
            <a:r>
              <a:rPr lang="en-US" sz="2000" dirty="0"/>
              <a:t> </a:t>
            </a:r>
            <a:r>
              <a:rPr lang="en-US" sz="2000" dirty="0" err="1"/>
              <a:t>erwachsen</a:t>
            </a:r>
            <a:r>
              <a:rPr lang="en-US" sz="2000" dirty="0"/>
              <a:t> und </a:t>
            </a:r>
            <a:r>
              <a:rPr lang="en-US" sz="2000" dirty="0" err="1"/>
              <a:t>dadurch</a:t>
            </a:r>
            <a:r>
              <a:rPr lang="en-US" sz="2000" dirty="0"/>
              <a:t> </a:t>
            </a:r>
            <a:r>
              <a:rPr lang="en-US" sz="2000" dirty="0" err="1"/>
              <a:t>ver-schleiert</a:t>
            </a:r>
            <a:r>
              <a:rPr lang="en-US" sz="2000" dirty="0"/>
              <a:t> </a:t>
            </a:r>
            <a:r>
              <a:rPr lang="en-US" sz="2000" dirty="0" err="1"/>
              <a:t>sind</a:t>
            </a:r>
            <a:r>
              <a:rPr lang="en-US" sz="2000" dirty="0"/>
              <a:t>. Erst </a:t>
            </a:r>
            <a:r>
              <a:rPr lang="en-US" sz="2000" dirty="0" err="1"/>
              <a:t>nachdem</a:t>
            </a:r>
            <a:r>
              <a:rPr lang="en-US" sz="2000" dirty="0"/>
              <a:t> die </a:t>
            </a:r>
            <a:r>
              <a:rPr lang="en-US" sz="2000" dirty="0" err="1"/>
              <a:t>Führungskräfte</a:t>
            </a:r>
            <a:r>
              <a:rPr lang="en-US" sz="2000" dirty="0"/>
              <a:t> eine Krise als solche </a:t>
            </a:r>
            <a:r>
              <a:rPr lang="en-US" sz="2000" dirty="0" err="1"/>
              <a:t>erkennen</a:t>
            </a:r>
            <a:r>
              <a:rPr lang="en-US" sz="2000" dirty="0"/>
              <a:t>, </a:t>
            </a:r>
            <a:r>
              <a:rPr lang="en-US" sz="2000" dirty="0" err="1"/>
              <a:t>können</a:t>
            </a:r>
            <a:r>
              <a:rPr lang="en-US" sz="2000" dirty="0"/>
              <a:t> </a:t>
            </a:r>
            <a:r>
              <a:rPr lang="en-US" sz="2000" dirty="0" err="1"/>
              <a:t>sie</a:t>
            </a:r>
            <a:r>
              <a:rPr lang="en-US" sz="2000" dirty="0"/>
              <a:t> </a:t>
            </a:r>
            <a:r>
              <a:rPr lang="en-US" sz="2000" dirty="0" err="1"/>
              <a:t>Gegenmaßnahmen</a:t>
            </a:r>
            <a:r>
              <a:rPr lang="en-US" sz="2000" dirty="0"/>
              <a:t> </a:t>
            </a:r>
            <a:r>
              <a:rPr lang="en-US" sz="2000" dirty="0" err="1"/>
              <a:t>einleiten</a:t>
            </a:r>
            <a:r>
              <a:rPr lang="en-US" sz="2000" dirty="0"/>
              <a:t>. Sie können jedoch nicht wie bei einem gewöhnlichen </a:t>
            </a:r>
            <a:r>
              <a:rPr lang="en-US" sz="2000" dirty="0" err="1"/>
              <a:t>Notfall</a:t>
            </a:r>
            <a:r>
              <a:rPr lang="en-US" sz="2000" dirty="0"/>
              <a:t> auf im Voraus erstellte </a:t>
            </a:r>
            <a:r>
              <a:rPr lang="en-US" sz="2000" dirty="0" err="1"/>
              <a:t>Pläne</a:t>
            </a:r>
            <a:r>
              <a:rPr lang="en-US" sz="2000" dirty="0"/>
              <a:t> </a:t>
            </a:r>
            <a:r>
              <a:rPr lang="en-US" sz="2000" dirty="0" err="1"/>
              <a:t>zurückgreifen</a:t>
            </a:r>
            <a:r>
              <a:rPr lang="en-US" sz="2000" dirty="0"/>
              <a:t>. In einer Krise, die von Unbekanntheit und Ungewissheit geprägt ist, </a:t>
            </a:r>
            <a:r>
              <a:rPr lang="en-US" sz="2000" dirty="0" err="1"/>
              <a:t>sind</a:t>
            </a:r>
            <a:r>
              <a:rPr lang="en-US" sz="2000" dirty="0"/>
              <a:t> die </a:t>
            </a:r>
            <a:r>
              <a:rPr lang="en-US" sz="2000" dirty="0" err="1"/>
              <a:t>Reaktionen</a:t>
            </a:r>
            <a:r>
              <a:rPr lang="en-US" sz="2000" dirty="0"/>
              <a:t> </a:t>
            </a:r>
            <a:r>
              <a:rPr lang="en-US" sz="2000" dirty="0" err="1"/>
              <a:t>weitestgehend</a:t>
            </a:r>
            <a:r>
              <a:rPr lang="en-US" sz="2000" dirty="0"/>
              <a:t> intuitive.</a:t>
            </a:r>
          </a:p>
        </p:txBody>
      </p:sp>
      <p:sp>
        <p:nvSpPr>
          <p:cNvPr id="8" name="TextBox 125">
            <a:extLst>
              <a:ext uri="{FF2B5EF4-FFF2-40B4-BE49-F238E27FC236}">
                <a16:creationId xmlns:a16="http://schemas.microsoft.com/office/drawing/2014/main" id="{9BED686A-47A4-F647-EA7A-E1D7671600A2}"/>
              </a:ext>
            </a:extLst>
          </p:cNvPr>
          <p:cNvSpPr txBox="1"/>
          <p:nvPr/>
        </p:nvSpPr>
        <p:spPr>
          <a:xfrm>
            <a:off x="6445378" y="2468111"/>
            <a:ext cx="5397244" cy="4212050"/>
          </a:xfrm>
          <a:prstGeom prst="rect">
            <a:avLst/>
          </a:prstGeom>
          <a:noFill/>
        </p:spPr>
        <p:txBody>
          <a:bodyPr wrap="square" rtlCol="0" anchor="t" anchorCtr="0">
            <a:spAutoFit/>
          </a:bodyPr>
          <a:lstStyle/>
          <a:p>
            <a:pPr>
              <a:lnSpc>
                <a:spcPts val="2200"/>
              </a:lnSpc>
              <a:spcBef>
                <a:spcPts val="600"/>
              </a:spcBef>
              <a:buClr>
                <a:srgbClr val="EDA13E"/>
              </a:buClr>
            </a:pPr>
            <a:r>
              <a:rPr lang="en-GB" b="1" dirty="0">
                <a:solidFill>
                  <a:schemeClr val="bg1"/>
                </a:solidFill>
                <a:ea typeface="League Spartan" charset="0"/>
                <a:cs typeface="Poppins" pitchFamily="2" charset="77"/>
              </a:rPr>
              <a:t>Was Führungskräfte in einer Krise brauchen, ist kein vordefinierter Reaktionsplan, sondern Verhaltensweisen und Denkweisen, die sie </a:t>
            </a:r>
            <a:r>
              <a:rPr lang="en-GB" b="1" dirty="0" err="1">
                <a:solidFill>
                  <a:schemeClr val="bg1"/>
                </a:solidFill>
                <a:ea typeface="League Spartan" charset="0"/>
                <a:cs typeface="Poppins" pitchFamily="2" charset="77"/>
              </a:rPr>
              <a:t>davor</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bewahren</a:t>
            </a:r>
            <a:r>
              <a:rPr lang="en-GB" b="1" dirty="0">
                <a:solidFill>
                  <a:schemeClr val="bg1"/>
                </a:solidFill>
                <a:ea typeface="League Spartan" charset="0"/>
                <a:cs typeface="Poppins" pitchFamily="2" charset="77"/>
              </a:rPr>
              <a:t> in </a:t>
            </a:r>
            <a:r>
              <a:rPr lang="en-GB" b="1" dirty="0" err="1">
                <a:solidFill>
                  <a:schemeClr val="bg1"/>
                </a:solidFill>
                <a:ea typeface="League Spartan" charset="0"/>
                <a:cs typeface="Poppins" pitchFamily="2" charset="77"/>
              </a:rPr>
              <a:t>Panik</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zu</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verfallen</a:t>
            </a:r>
            <a:r>
              <a:rPr lang="en-GB" b="1" dirty="0">
                <a:solidFill>
                  <a:schemeClr val="bg1"/>
                </a:solidFill>
                <a:ea typeface="League Spartan" charset="0"/>
                <a:cs typeface="Poppins" pitchFamily="2" charset="77"/>
              </a:rPr>
              <a:t> und die ihnen helfen, nach vorne zu schauen.  </a:t>
            </a:r>
          </a:p>
          <a:p>
            <a:pPr>
              <a:lnSpc>
                <a:spcPts val="2200"/>
              </a:lnSpc>
              <a:spcBef>
                <a:spcPts val="600"/>
              </a:spcBef>
              <a:buClr>
                <a:srgbClr val="EDA13E"/>
              </a:buClr>
            </a:pPr>
            <a:r>
              <a:rPr lang="en-GB" b="1" dirty="0" err="1">
                <a:solidFill>
                  <a:schemeClr val="bg1"/>
                </a:solidFill>
                <a:ea typeface="League Spartan" charset="0"/>
                <a:cs typeface="Poppins" pitchFamily="2" charset="77"/>
              </a:rPr>
              <a:t>Einige</a:t>
            </a:r>
            <a:r>
              <a:rPr lang="en-GB" b="1" dirty="0">
                <a:solidFill>
                  <a:schemeClr val="bg1"/>
                </a:solidFill>
                <a:ea typeface="League Spartan" charset="0"/>
                <a:cs typeface="Poppins" pitchFamily="2" charset="77"/>
              </a:rPr>
              <a:t> Tipps:</a:t>
            </a:r>
          </a:p>
          <a:p>
            <a:pPr marL="342900" indent="-342900">
              <a:lnSpc>
                <a:spcPts val="2200"/>
              </a:lnSpc>
              <a:spcBef>
                <a:spcPts val="600"/>
              </a:spcBef>
              <a:buClr>
                <a:srgbClr val="EDA13E"/>
              </a:buClr>
              <a:buFont typeface="Arial" panose="020B0604020202020204" pitchFamily="34" charset="0"/>
              <a:buChar char="•"/>
            </a:pPr>
            <a:r>
              <a:rPr lang="en-GB" dirty="0" err="1">
                <a:solidFill>
                  <a:schemeClr val="bg1"/>
                </a:solidFill>
                <a:ea typeface="League Spartan" charset="0"/>
                <a:cs typeface="Poppins" pitchFamily="2" charset="77"/>
              </a:rPr>
              <a:t>Ängste</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bewältigen</a:t>
            </a:r>
            <a:endParaRPr lang="en-GB"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dirty="0" err="1">
                <a:solidFill>
                  <a:schemeClr val="bg1"/>
                </a:solidFill>
                <a:ea typeface="League Spartan" charset="0"/>
                <a:cs typeface="Poppins" pitchFamily="2" charset="77"/>
              </a:rPr>
              <a:t>Seien</a:t>
            </a:r>
            <a:r>
              <a:rPr lang="en-GB" dirty="0">
                <a:solidFill>
                  <a:schemeClr val="bg1"/>
                </a:solidFill>
                <a:ea typeface="League Spartan" charset="0"/>
                <a:cs typeface="Poppins" pitchFamily="2" charset="77"/>
              </a:rPr>
              <a:t> Sie </a:t>
            </a:r>
            <a:r>
              <a:rPr lang="en-GB" dirty="0" err="1">
                <a:solidFill>
                  <a:schemeClr val="bg1"/>
                </a:solidFill>
                <a:ea typeface="League Spartan" charset="0"/>
                <a:cs typeface="Poppins" pitchFamily="2" charset="77"/>
              </a:rPr>
              <a:t>schonungslos</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ehrlich</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zu</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sich</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selbst</a:t>
            </a:r>
            <a:r>
              <a:rPr lang="en-GB" dirty="0">
                <a:solidFill>
                  <a:schemeClr val="bg1"/>
                </a:solidFill>
                <a:ea typeface="League Spartan" charset="0"/>
                <a:cs typeface="Poppins" pitchFamily="2" charset="77"/>
              </a:rPr>
              <a:t> und vertrauen Sie auf ein </a:t>
            </a:r>
            <a:r>
              <a:rPr lang="en-GB" dirty="0" err="1">
                <a:solidFill>
                  <a:schemeClr val="bg1"/>
                </a:solidFill>
                <a:ea typeface="League Spartan" charset="0"/>
                <a:cs typeface="Poppins" pitchFamily="2" charset="77"/>
              </a:rPr>
              <a:t>gutes</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Ergebnis</a:t>
            </a:r>
            <a:endParaRPr lang="en-GB"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dirty="0" err="1">
                <a:solidFill>
                  <a:schemeClr val="bg1"/>
                </a:solidFill>
                <a:ea typeface="League Spartan" charset="0"/>
                <a:cs typeface="Poppins" pitchFamily="2" charset="77"/>
              </a:rPr>
              <a:t>Schieben</a:t>
            </a:r>
            <a:r>
              <a:rPr lang="en-GB" dirty="0">
                <a:solidFill>
                  <a:schemeClr val="bg1"/>
                </a:solidFill>
                <a:ea typeface="League Spartan" charset="0"/>
                <a:cs typeface="Poppins" pitchFamily="2" charset="77"/>
              </a:rPr>
              <a:t> Sie </a:t>
            </a:r>
            <a:r>
              <a:rPr lang="en-GB" dirty="0" err="1">
                <a:solidFill>
                  <a:schemeClr val="bg1"/>
                </a:solidFill>
                <a:ea typeface="League Spartan" charset="0"/>
                <a:cs typeface="Poppins" pitchFamily="2" charset="77"/>
              </a:rPr>
              <a:t>nichts</a:t>
            </a:r>
            <a:r>
              <a:rPr lang="en-GB" dirty="0">
                <a:solidFill>
                  <a:schemeClr val="bg1"/>
                </a:solidFill>
                <a:ea typeface="League Spartan" charset="0"/>
                <a:cs typeface="Poppins" pitchFamily="2" charset="77"/>
              </a:rPr>
              <a:t> auf, </a:t>
            </a:r>
            <a:r>
              <a:rPr lang="en-GB" dirty="0" err="1">
                <a:solidFill>
                  <a:schemeClr val="bg1"/>
                </a:solidFill>
                <a:ea typeface="League Spartan" charset="0"/>
                <a:cs typeface="Poppins" pitchFamily="2" charset="77"/>
              </a:rPr>
              <a:t>erledigen</a:t>
            </a:r>
            <a:r>
              <a:rPr lang="en-GB" dirty="0">
                <a:solidFill>
                  <a:schemeClr val="bg1"/>
                </a:solidFill>
                <a:ea typeface="League Spartan" charset="0"/>
                <a:cs typeface="Poppins" pitchFamily="2" charset="77"/>
              </a:rPr>
              <a:t> Sie die Dinge </a:t>
            </a:r>
            <a:r>
              <a:rPr lang="en-GB" dirty="0" err="1">
                <a:solidFill>
                  <a:schemeClr val="bg1"/>
                </a:solidFill>
                <a:ea typeface="League Spartan" charset="0"/>
                <a:cs typeface="Poppins" pitchFamily="2" charset="77"/>
              </a:rPr>
              <a:t>sofort</a:t>
            </a:r>
            <a:endParaRPr lang="en-GB"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dirty="0">
                <a:solidFill>
                  <a:schemeClr val="bg1"/>
                </a:solidFill>
                <a:ea typeface="League Spartan" charset="0"/>
                <a:cs typeface="Poppins" pitchFamily="2" charset="77"/>
              </a:rPr>
              <a:t>Verwechseln Sie nicht Management mit Führung </a:t>
            </a:r>
          </a:p>
          <a:p>
            <a:pPr>
              <a:lnSpc>
                <a:spcPts val="2200"/>
              </a:lnSpc>
              <a:spcBef>
                <a:spcPts val="600"/>
              </a:spcBef>
              <a:buClr>
                <a:srgbClr val="EDA13E"/>
              </a:buClr>
            </a:pPr>
            <a:endParaRPr lang="en-GB" b="1" dirty="0">
              <a:solidFill>
                <a:schemeClr val="bg1"/>
              </a:solidFill>
              <a:ea typeface="League Spartan" charset="0"/>
              <a:cs typeface="Poppins" pitchFamily="2" charset="77"/>
            </a:endParaRPr>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6" descr="Sea of white umbrellas with one blue one in the crowd">
            <a:extLst>
              <a:ext uri="{FF2B5EF4-FFF2-40B4-BE49-F238E27FC236}">
                <a16:creationId xmlns:a16="http://schemas.microsoft.com/office/drawing/2014/main" id="{58F4C2DE-D7C5-D519-3088-8A7FB863B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177" y="0"/>
            <a:ext cx="4128285" cy="2358444"/>
          </a:xfrm>
          <a:prstGeom prst="rect">
            <a:avLst/>
          </a:prstGeom>
        </p:spPr>
      </p:pic>
    </p:spTree>
    <p:extLst>
      <p:ext uri="{BB962C8B-B14F-4D97-AF65-F5344CB8AC3E}">
        <p14:creationId xmlns:p14="http://schemas.microsoft.com/office/powerpoint/2010/main" val="33673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341069-FDFE-0CCB-371B-448FBDCE5AC2}"/>
              </a:ext>
            </a:extLst>
          </p:cNvPr>
          <p:cNvSpPr>
            <a:spLocks noGrp="1"/>
          </p:cNvSpPr>
          <p:nvPr>
            <p:ph type="body" sz="quarter" idx="18"/>
          </p:nvPr>
        </p:nvSpPr>
        <p:spPr>
          <a:xfrm>
            <a:off x="734714" y="1976283"/>
            <a:ext cx="6667113" cy="3686519"/>
          </a:xfrm>
        </p:spPr>
        <p:txBody>
          <a:bodyPr>
            <a:normAutofit/>
          </a:bodyPr>
          <a:lstStyle/>
          <a:p>
            <a:pPr marL="357188" indent="-342900">
              <a:lnSpc>
                <a:spcPts val="2280"/>
              </a:lnSpc>
              <a:spcBef>
                <a:spcPts val="0"/>
              </a:spcBef>
              <a:buClr>
                <a:srgbClr val="F16924"/>
              </a:buClr>
              <a:buFont typeface="Arial" panose="020B0604020202020204" pitchFamily="34" charset="0"/>
              <a:buChar char="•"/>
            </a:pPr>
            <a:r>
              <a:rPr lang="en-US" sz="1800" dirty="0"/>
              <a:t>In Krisenzeiten ändern sich die Aufgaben und Verantwortlichkeiten von </a:t>
            </a:r>
            <a:r>
              <a:rPr lang="en-US" sz="1800" dirty="0" err="1"/>
              <a:t>Unternehmensleiter:innen</a:t>
            </a:r>
            <a:r>
              <a:rPr lang="en-US" sz="1800" dirty="0"/>
              <a:t> dramatisch.</a:t>
            </a:r>
          </a:p>
          <a:p>
            <a:pPr marL="357188" indent="-342900">
              <a:lnSpc>
                <a:spcPts val="2280"/>
              </a:lnSpc>
              <a:spcBef>
                <a:spcPts val="0"/>
              </a:spcBef>
              <a:buClr>
                <a:srgbClr val="F16924"/>
              </a:buClr>
              <a:buFont typeface="Arial" panose="020B0604020202020204" pitchFamily="34" charset="0"/>
              <a:buChar char="•"/>
            </a:pPr>
            <a:r>
              <a:rPr lang="en-US" sz="1800" dirty="0"/>
              <a:t>In normalen Zeiten konzentrieren sich CEOs und andere Führungskräfte von Wachstumsunternehmen darauf, Innovationen zu fördern, den Umsatz zu steigern und Marktanteile zu gewinnen.</a:t>
            </a:r>
          </a:p>
          <a:p>
            <a:pPr marL="357188" indent="-342900">
              <a:lnSpc>
                <a:spcPts val="2280"/>
              </a:lnSpc>
              <a:spcBef>
                <a:spcPts val="0"/>
              </a:spcBef>
              <a:buClr>
                <a:srgbClr val="F16924"/>
              </a:buClr>
              <a:buFont typeface="Arial" panose="020B0604020202020204" pitchFamily="34" charset="0"/>
              <a:buChar char="•"/>
            </a:pPr>
            <a:r>
              <a:rPr lang="en-US" sz="1800" dirty="0"/>
              <a:t>In Krisenzeiten müssen viele dieser Führungskräfte schnelle Entscheidungen zur Kostenkontrolle und Aufrechterhaltung der Liquidität treffen. Sie können auf unvorhergesehene Hindernisse stoßen - Probleme in der Lieferkette, Personalengpässe und operative Herausforderungen -, die den Umfang ihrer Aufgaben und Prioritäten drastisch verändern.</a:t>
            </a:r>
          </a:p>
          <a:p>
            <a:pPr marL="357188" indent="-342900">
              <a:lnSpc>
                <a:spcPts val="2280"/>
              </a:lnSpc>
              <a:spcBef>
                <a:spcPts val="0"/>
              </a:spcBef>
              <a:buClr>
                <a:srgbClr val="F16924"/>
              </a:buClr>
              <a:buFont typeface="Arial" panose="020B0604020202020204" pitchFamily="34" charset="0"/>
              <a:buChar char="•"/>
            </a:pPr>
            <a:endParaRPr lang="en-US" sz="1800" dirty="0"/>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734714" y="539733"/>
            <a:ext cx="4483510" cy="2011738"/>
          </a:xfrm>
        </p:spPr>
        <p:txBody>
          <a:bodyPr>
            <a:normAutofit/>
          </a:bodyPr>
          <a:lstStyle/>
          <a:p>
            <a:r>
              <a:rPr lang="en-GB" dirty="0">
                <a:solidFill>
                  <a:schemeClr val="bg1"/>
                </a:solidFill>
              </a:rPr>
              <a:t>Beobachtungen zur Führung</a:t>
            </a:r>
          </a:p>
        </p:txBody>
      </p:sp>
      <p:sp>
        <p:nvSpPr>
          <p:cNvPr id="8" name="Rectangle 7">
            <a:extLst>
              <a:ext uri="{FF2B5EF4-FFF2-40B4-BE49-F238E27FC236}">
                <a16:creationId xmlns:a16="http://schemas.microsoft.com/office/drawing/2014/main" id="{AA1930F3-B82F-9738-AE10-EADDCB7E0A1C}"/>
              </a:ext>
            </a:extLst>
          </p:cNvPr>
          <p:cNvSpPr/>
          <p:nvPr/>
        </p:nvSpPr>
        <p:spPr>
          <a:xfrm>
            <a:off x="818862" y="175328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4">
            <a:extLst>
              <a:ext uri="{FF2B5EF4-FFF2-40B4-BE49-F238E27FC236}">
                <a16:creationId xmlns:a16="http://schemas.microsoft.com/office/drawing/2014/main" id="{4A5E6BF5-5EF2-D307-C94E-28BCFBF95283}"/>
              </a:ext>
            </a:extLst>
          </p:cNvPr>
          <p:cNvPicPr>
            <a:picLocks noChangeAspect="1"/>
          </p:cNvPicPr>
          <p:nvPr/>
        </p:nvPicPr>
        <p:blipFill>
          <a:blip r:embed="rId3"/>
          <a:stretch>
            <a:fillRect/>
          </a:stretch>
        </p:blipFill>
        <p:spPr>
          <a:xfrm>
            <a:off x="7800012" y="2163834"/>
            <a:ext cx="3795497" cy="2530331"/>
          </a:xfrm>
          <a:prstGeom prst="rect">
            <a:avLst/>
          </a:prstGeom>
        </p:spPr>
      </p:pic>
    </p:spTree>
    <p:extLst>
      <p:ext uri="{BB962C8B-B14F-4D97-AF65-F5344CB8AC3E}">
        <p14:creationId xmlns:p14="http://schemas.microsoft.com/office/powerpoint/2010/main" val="2754947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6746</Words>
  <Application>Microsoft Office PowerPoint</Application>
  <PresentationFormat>Breitbild</PresentationFormat>
  <Paragraphs>903</Paragraphs>
  <Slides>70</Slides>
  <Notes>22</Notes>
  <HiddenSlides>0</HiddenSlides>
  <MMClips>0</MMClips>
  <ScaleCrop>false</ScaleCrop>
  <HeadingPairs>
    <vt:vector size="8" baseType="variant">
      <vt:variant>
        <vt:lpstr>Verwendete Schriftarten</vt:lpstr>
      </vt:variant>
      <vt:variant>
        <vt:i4>15</vt:i4>
      </vt:variant>
      <vt:variant>
        <vt:lpstr>Design</vt:lpstr>
      </vt:variant>
      <vt:variant>
        <vt:i4>1</vt:i4>
      </vt:variant>
      <vt:variant>
        <vt:lpstr>Eingebettete OLE-Server</vt:lpstr>
      </vt:variant>
      <vt:variant>
        <vt:i4>1</vt:i4>
      </vt:variant>
      <vt:variant>
        <vt:lpstr>Folientitel</vt:lpstr>
      </vt:variant>
      <vt:variant>
        <vt:i4>70</vt:i4>
      </vt:variant>
    </vt:vector>
  </HeadingPairs>
  <TitlesOfParts>
    <vt:vector size="87" baseType="lpstr">
      <vt:lpstr>Arial</vt:lpstr>
      <vt:lpstr>Calibri</vt:lpstr>
      <vt:lpstr>Calibri Light</vt:lpstr>
      <vt:lpstr>Lato Light</vt:lpstr>
      <vt:lpstr>Lato Regular</vt:lpstr>
      <vt:lpstr>MinionPro-Regular</vt:lpstr>
      <vt:lpstr>Montserrat</vt:lpstr>
      <vt:lpstr>Montserrat Light</vt:lpstr>
      <vt:lpstr>Montserrat Medium</vt:lpstr>
      <vt:lpstr>Quattrocento Sans</vt:lpstr>
      <vt:lpstr>Roboto</vt:lpstr>
      <vt:lpstr>Roboto Light</vt:lpstr>
      <vt:lpstr>Segoe UI</vt:lpstr>
      <vt:lpstr>Times New Roman</vt:lpstr>
      <vt:lpstr>Wingdings</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docId:CE4E0DCA9D43C48E2562A6EB660B56BB</cp:keywords>
  <cp:lastModifiedBy>Elaine</cp:lastModifiedBy>
  <cp:revision>355</cp:revision>
  <dcterms:created xsi:type="dcterms:W3CDTF">2020-10-14T13:32:04Z</dcterms:created>
  <dcterms:modified xsi:type="dcterms:W3CDTF">2022-12-08T14:04:57Z</dcterms:modified>
</cp:coreProperties>
</file>