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90"/>
  </p:notesMasterIdLst>
  <p:sldIdLst>
    <p:sldId id="4401" r:id="rId2"/>
    <p:sldId id="4273" r:id="rId3"/>
    <p:sldId id="4457" r:id="rId4"/>
    <p:sldId id="4402" r:id="rId5"/>
    <p:sldId id="4729" r:id="rId6"/>
    <p:sldId id="4730" r:id="rId7"/>
    <p:sldId id="4728" r:id="rId8"/>
    <p:sldId id="4779" r:id="rId9"/>
    <p:sldId id="4780" r:id="rId10"/>
    <p:sldId id="4781" r:id="rId11"/>
    <p:sldId id="4782" r:id="rId12"/>
    <p:sldId id="4453" r:id="rId13"/>
    <p:sldId id="4783" r:id="rId14"/>
    <p:sldId id="4784" r:id="rId15"/>
    <p:sldId id="4200" r:id="rId16"/>
    <p:sldId id="4732" r:id="rId17"/>
    <p:sldId id="4733" r:id="rId18"/>
    <p:sldId id="4735" r:id="rId19"/>
    <p:sldId id="4321" r:id="rId20"/>
    <p:sldId id="4786" r:id="rId21"/>
    <p:sldId id="4736" r:id="rId22"/>
    <p:sldId id="4089" r:id="rId23"/>
    <p:sldId id="4738" r:id="rId24"/>
    <p:sldId id="4739" r:id="rId25"/>
    <p:sldId id="4740" r:id="rId26"/>
    <p:sldId id="4742" r:id="rId27"/>
    <p:sldId id="4743" r:id="rId28"/>
    <p:sldId id="4744" r:id="rId29"/>
    <p:sldId id="4745" r:id="rId30"/>
    <p:sldId id="4785" r:id="rId31"/>
    <p:sldId id="4790" r:id="rId32"/>
    <p:sldId id="4322" r:id="rId33"/>
    <p:sldId id="4323" r:id="rId34"/>
    <p:sldId id="4787" r:id="rId35"/>
    <p:sldId id="4746" r:id="rId36"/>
    <p:sldId id="4788" r:id="rId37"/>
    <p:sldId id="4797" r:id="rId38"/>
    <p:sldId id="4799" r:id="rId39"/>
    <p:sldId id="4800" r:id="rId40"/>
    <p:sldId id="4462" r:id="rId41"/>
    <p:sldId id="4435" r:id="rId42"/>
    <p:sldId id="4776" r:id="rId43"/>
    <p:sldId id="4777" r:id="rId44"/>
    <p:sldId id="4465" r:id="rId45"/>
    <p:sldId id="4774" r:id="rId46"/>
    <p:sldId id="4773" r:id="rId47"/>
    <p:sldId id="4772" r:id="rId48"/>
    <p:sldId id="4771" r:id="rId49"/>
    <p:sldId id="4770" r:id="rId50"/>
    <p:sldId id="4768" r:id="rId51"/>
    <p:sldId id="4769" r:id="rId52"/>
    <p:sldId id="4766" r:id="rId53"/>
    <p:sldId id="4767" r:id="rId54"/>
    <p:sldId id="4713" r:id="rId55"/>
    <p:sldId id="4714" r:id="rId56"/>
    <p:sldId id="4758" r:id="rId57"/>
    <p:sldId id="4762" r:id="rId58"/>
    <p:sldId id="4763" r:id="rId59"/>
    <p:sldId id="4760" r:id="rId60"/>
    <p:sldId id="4764" r:id="rId61"/>
    <p:sldId id="4789" r:id="rId62"/>
    <p:sldId id="4715" r:id="rId63"/>
    <p:sldId id="4756" r:id="rId64"/>
    <p:sldId id="4791" r:id="rId65"/>
    <p:sldId id="4796" r:id="rId66"/>
    <p:sldId id="4792" r:id="rId67"/>
    <p:sldId id="4793" r:id="rId68"/>
    <p:sldId id="4794" r:id="rId69"/>
    <p:sldId id="4795" r:id="rId70"/>
    <p:sldId id="4801" r:id="rId71"/>
    <p:sldId id="4805" r:id="rId72"/>
    <p:sldId id="4802" r:id="rId73"/>
    <p:sldId id="4806" r:id="rId74"/>
    <p:sldId id="4807" r:id="rId75"/>
    <p:sldId id="4804" r:id="rId76"/>
    <p:sldId id="4717" r:id="rId77"/>
    <p:sldId id="4753" r:id="rId78"/>
    <p:sldId id="4808" r:id="rId79"/>
    <p:sldId id="4754" r:id="rId80"/>
    <p:sldId id="4809" r:id="rId81"/>
    <p:sldId id="4720" r:id="rId82"/>
    <p:sldId id="4749" r:id="rId83"/>
    <p:sldId id="4752" r:id="rId84"/>
    <p:sldId id="4378" r:id="rId85"/>
    <p:sldId id="4750" r:id="rId86"/>
    <p:sldId id="4810" r:id="rId87"/>
    <p:sldId id="4811" r:id="rId88"/>
    <p:sldId id="4404"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a mustajbasic" initials="em" lastIdx="4" clrIdx="0">
    <p:extLst>
      <p:ext uri="{19B8F6BF-5375-455C-9EA6-DF929625EA0E}">
        <p15:presenceInfo xmlns:p15="http://schemas.microsoft.com/office/powerpoint/2012/main" userId="df2f4723eb66fae4" providerId="Windows Live"/>
      </p:ext>
    </p:extLst>
  </p:cmAuthor>
  <p:cmAuthor id="2" name="Elaine Voigt" initials="EV" lastIdx="20" clrIdx="1">
    <p:extLst>
      <p:ext uri="{19B8F6BF-5375-455C-9EA6-DF929625EA0E}">
        <p15:presenceInfo xmlns:p15="http://schemas.microsoft.com/office/powerpoint/2012/main" userId="93d85093fdedce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8BD"/>
    <a:srgbClr val="15B8AA"/>
    <a:srgbClr val="F8BF1A"/>
    <a:srgbClr val="FF811A"/>
    <a:srgbClr val="EDA13E"/>
    <a:srgbClr val="F16924"/>
    <a:srgbClr val="CD6634"/>
    <a:srgbClr val="595959"/>
    <a:srgbClr val="B41F7A"/>
    <a:srgbClr val="7F1C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8" autoAdjust="0"/>
    <p:restoredTop sz="94663"/>
  </p:normalViewPr>
  <p:slideViewPr>
    <p:cSldViewPr snapToGrid="0" snapToObjects="1">
      <p:cViewPr varScale="1">
        <p:scale>
          <a:sx n="63" d="100"/>
          <a:sy n="63" d="100"/>
        </p:scale>
        <p:origin x="664" y="3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9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11-03T10:09:47.418" idx="11">
    <p:pos x="3201" y="2419"/>
    <p:text>in allen Doks anpassen</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41A85-5C5D-44A2-A4B8-4230156EC32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420E7537-8D84-4855-AE12-C4B06D7E3067}">
      <dgm:prSet/>
      <dgm:spPr>
        <a:solidFill>
          <a:srgbClr val="F16924"/>
        </a:solidFill>
      </dgm:spPr>
      <dgm:t>
        <a:bodyPr/>
        <a:lstStyle/>
        <a:p>
          <a:endParaRPr lang="en-GB" b="0" i="0" dirty="0"/>
        </a:p>
        <a:p>
          <a:r>
            <a:rPr lang="en-GB" b="0" i="0" dirty="0"/>
            <a:t>In </a:t>
          </a:r>
          <a:r>
            <a:rPr lang="en-GB" b="0" i="0" dirty="0" err="1"/>
            <a:t>einer</a:t>
          </a:r>
          <a:r>
            <a:rPr lang="en-GB" b="0" i="0" dirty="0"/>
            <a:t> </a:t>
          </a:r>
          <a:r>
            <a:rPr lang="en-GB" b="0" i="0" dirty="0" err="1"/>
            <a:t>Krise</a:t>
          </a:r>
          <a:r>
            <a:rPr lang="en-GB" b="0" i="0" dirty="0"/>
            <a:t> </a:t>
          </a:r>
          <a:r>
            <a:rPr lang="en-GB" b="0" i="0" dirty="0" err="1"/>
            <a:t>stehen</a:t>
          </a:r>
          <a:r>
            <a:rPr lang="en-GB" b="0" i="0" dirty="0"/>
            <a:t> </a:t>
          </a:r>
          <a:r>
            <a:rPr lang="en-GB" b="0" i="0" dirty="0" err="1"/>
            <a:t>Unternehmen</a:t>
          </a:r>
          <a:r>
            <a:rPr lang="en-GB" b="0" i="0" dirty="0"/>
            <a:t> </a:t>
          </a:r>
          <a:r>
            <a:rPr lang="en-GB" b="0" i="0" dirty="0" err="1"/>
            <a:t>vor</a:t>
          </a:r>
          <a:r>
            <a:rPr lang="en-GB" b="0" i="0" dirty="0"/>
            <a:t> </a:t>
          </a:r>
          <a:r>
            <a:rPr lang="en-GB" b="0" i="0" dirty="0" err="1"/>
            <a:t>einer</a:t>
          </a:r>
          <a:r>
            <a:rPr lang="en-GB" b="0" i="0" dirty="0"/>
            <a:t> </a:t>
          </a:r>
          <a:r>
            <a:rPr lang="en-GB" b="0" i="0" dirty="0" err="1"/>
            <a:t>Reihe</a:t>
          </a:r>
          <a:r>
            <a:rPr lang="en-GB" b="0" i="0" dirty="0"/>
            <a:t> von </a:t>
          </a:r>
          <a:r>
            <a:rPr lang="en-GB" b="0" i="0" dirty="0" err="1"/>
            <a:t>Herausforder-ungen</a:t>
          </a:r>
          <a:r>
            <a:rPr lang="en-GB" b="0" i="0" dirty="0"/>
            <a:t>, </a:t>
          </a:r>
          <a:r>
            <a:rPr lang="en-GB" b="0" i="0" dirty="0" err="1"/>
            <a:t>wie</a:t>
          </a:r>
          <a:r>
            <a:rPr lang="en-GB" b="0" i="0" dirty="0"/>
            <a:t> z. B:</a:t>
          </a:r>
          <a:endParaRPr lang="en-US" dirty="0"/>
        </a:p>
      </dgm:t>
    </dgm:pt>
    <dgm:pt modelId="{4F3EBF6E-D92C-4690-A7E2-68623E2756EC}" type="parTrans" cxnId="{2CC2564C-4923-4CDB-B000-05E6311BDC45}">
      <dgm:prSet/>
      <dgm:spPr/>
      <dgm:t>
        <a:bodyPr/>
        <a:lstStyle/>
        <a:p>
          <a:endParaRPr lang="en-US"/>
        </a:p>
      </dgm:t>
    </dgm:pt>
    <dgm:pt modelId="{A196D308-21D1-4EFC-8707-737E3EC47FA9}" type="sibTrans" cxnId="{2CC2564C-4923-4CDB-B000-05E6311BDC45}">
      <dgm:prSet/>
      <dgm:spPr/>
      <dgm:t>
        <a:bodyPr/>
        <a:lstStyle/>
        <a:p>
          <a:endParaRPr lang="en-US"/>
        </a:p>
      </dgm:t>
    </dgm:pt>
    <dgm:pt modelId="{42A1E53F-CD13-4B0C-8895-6AEE805667EC}">
      <dgm:prSet/>
      <dgm:spPr>
        <a:solidFill>
          <a:srgbClr val="F16924"/>
        </a:solidFill>
      </dgm:spPr>
      <dgm:t>
        <a:bodyPr/>
        <a:lstStyle/>
        <a:p>
          <a:r>
            <a:rPr lang="en-GB" b="0" i="0" dirty="0" err="1"/>
            <a:t>Schwindende</a:t>
          </a:r>
          <a:r>
            <a:rPr lang="en-GB" b="0" i="0" dirty="0"/>
            <a:t> </a:t>
          </a:r>
          <a:r>
            <a:rPr lang="en-GB" b="0" i="0" dirty="0" err="1"/>
            <a:t>Relevanz</a:t>
          </a:r>
          <a:r>
            <a:rPr lang="en-GB" b="0" i="0" dirty="0"/>
            <a:t> des </a:t>
          </a:r>
          <a:r>
            <a:rPr lang="en-GB" b="0" i="0" dirty="0" err="1"/>
            <a:t>eigenen</a:t>
          </a:r>
          <a:r>
            <a:rPr lang="en-GB" b="0" i="0" dirty="0"/>
            <a:t> </a:t>
          </a:r>
          <a:r>
            <a:rPr lang="en-GB" b="0" i="0" dirty="0" err="1"/>
            <a:t>Produktes</a:t>
          </a:r>
          <a:endParaRPr lang="en-US" dirty="0"/>
        </a:p>
      </dgm:t>
    </dgm:pt>
    <dgm:pt modelId="{28E450CA-5312-4EF0-969E-5C3C2E3B77A7}" type="parTrans" cxnId="{318961E0-2A7A-4027-87A2-C333FE912881}">
      <dgm:prSet/>
      <dgm:spPr/>
      <dgm:t>
        <a:bodyPr/>
        <a:lstStyle/>
        <a:p>
          <a:endParaRPr lang="en-US"/>
        </a:p>
      </dgm:t>
    </dgm:pt>
    <dgm:pt modelId="{E05E5BE0-D8AB-43F6-91C9-94062412D5E0}" type="sibTrans" cxnId="{318961E0-2A7A-4027-87A2-C333FE912881}">
      <dgm:prSet/>
      <dgm:spPr/>
      <dgm:t>
        <a:bodyPr/>
        <a:lstStyle/>
        <a:p>
          <a:endParaRPr lang="en-US"/>
        </a:p>
      </dgm:t>
    </dgm:pt>
    <dgm:pt modelId="{A4B39AC9-02D4-4DE0-A9DA-88B2D59A2A06}">
      <dgm:prSet/>
      <dgm:spPr>
        <a:solidFill>
          <a:srgbClr val="F16924"/>
        </a:solidFill>
      </dgm:spPr>
      <dgm:t>
        <a:bodyPr/>
        <a:lstStyle/>
        <a:p>
          <a:r>
            <a:rPr lang="en-GB" b="0" i="0" dirty="0" err="1"/>
            <a:t>Geringere</a:t>
          </a:r>
          <a:r>
            <a:rPr lang="en-GB" b="0" i="0" dirty="0"/>
            <a:t> </a:t>
          </a:r>
          <a:r>
            <a:rPr lang="en-GB" b="0" i="0" dirty="0" err="1"/>
            <a:t>Chancen</a:t>
          </a:r>
          <a:r>
            <a:rPr lang="en-GB" b="0" i="0" dirty="0"/>
            <a:t>, </a:t>
          </a:r>
          <a:r>
            <a:rPr lang="en-GB" b="0" i="0" dirty="0" err="1"/>
            <a:t>neue</a:t>
          </a:r>
          <a:r>
            <a:rPr lang="en-GB" b="0" i="0" dirty="0"/>
            <a:t> </a:t>
          </a:r>
          <a:r>
            <a:rPr lang="en-GB" b="0" i="0" dirty="0" err="1"/>
            <a:t>Interessent:innen</a:t>
          </a:r>
          <a:r>
            <a:rPr lang="en-GB" b="0" i="0" dirty="0"/>
            <a:t> </a:t>
          </a:r>
          <a:r>
            <a:rPr lang="en-GB" b="0" i="0" dirty="0" err="1"/>
            <a:t>zu</a:t>
          </a:r>
          <a:r>
            <a:rPr lang="en-GB" b="0" i="0" dirty="0"/>
            <a:t> </a:t>
          </a:r>
          <a:r>
            <a:rPr lang="en-GB" b="0" i="0" dirty="0" err="1"/>
            <a:t>finden</a:t>
          </a:r>
          <a:endParaRPr lang="en-US" dirty="0"/>
        </a:p>
      </dgm:t>
    </dgm:pt>
    <dgm:pt modelId="{170185ED-3F03-44C2-ADCA-2AA25730BDC0}" type="parTrans" cxnId="{F4FDE88E-10FE-42A3-B21D-581103C380E2}">
      <dgm:prSet/>
      <dgm:spPr/>
      <dgm:t>
        <a:bodyPr/>
        <a:lstStyle/>
        <a:p>
          <a:endParaRPr lang="en-US"/>
        </a:p>
      </dgm:t>
    </dgm:pt>
    <dgm:pt modelId="{B535BAF4-C16E-42C7-9DA9-9F3C1BC1CC96}" type="sibTrans" cxnId="{F4FDE88E-10FE-42A3-B21D-581103C380E2}">
      <dgm:prSet/>
      <dgm:spPr/>
      <dgm:t>
        <a:bodyPr/>
        <a:lstStyle/>
        <a:p>
          <a:endParaRPr lang="en-US"/>
        </a:p>
      </dgm:t>
    </dgm:pt>
    <dgm:pt modelId="{FA94E1C2-37DC-42EB-AB16-89D425A116DB}">
      <dgm:prSet/>
      <dgm:spPr>
        <a:solidFill>
          <a:srgbClr val="F16924"/>
        </a:solidFill>
      </dgm:spPr>
      <dgm:t>
        <a:bodyPr/>
        <a:lstStyle/>
        <a:p>
          <a:r>
            <a:rPr lang="en-GB" b="0" i="0" dirty="0" err="1"/>
            <a:t>Verlorener</a:t>
          </a:r>
          <a:r>
            <a:rPr lang="en-GB" b="0" i="0" dirty="0"/>
            <a:t> </a:t>
          </a:r>
          <a:r>
            <a:rPr lang="en-GB" b="0" i="0" dirty="0" err="1"/>
            <a:t>Zugang</a:t>
          </a:r>
          <a:r>
            <a:rPr lang="en-GB" b="0" i="0" dirty="0"/>
            <a:t> </a:t>
          </a:r>
          <a:r>
            <a:rPr lang="en-GB" b="0" i="0" dirty="0" err="1"/>
            <a:t>zu</a:t>
          </a:r>
          <a:r>
            <a:rPr lang="en-GB" b="0" i="0" dirty="0"/>
            <a:t> </a:t>
          </a:r>
          <a:r>
            <a:rPr lang="en-GB" b="0" i="0" dirty="0" err="1"/>
            <a:t>Kund:innen</a:t>
          </a:r>
          <a:endParaRPr lang="en-US" dirty="0"/>
        </a:p>
      </dgm:t>
    </dgm:pt>
    <dgm:pt modelId="{85E22F94-1F2A-48EE-A660-4235F41E9C68}" type="parTrans" cxnId="{3B9CBA54-B0C1-4F97-BF43-AEA2AF8F50FD}">
      <dgm:prSet/>
      <dgm:spPr/>
    </dgm:pt>
    <dgm:pt modelId="{4DEBC826-4D7C-4D9B-B162-CE0FDF772605}" type="sibTrans" cxnId="{3B9CBA54-B0C1-4F97-BF43-AEA2AF8F50FD}">
      <dgm:prSet/>
      <dgm:spPr/>
    </dgm:pt>
    <dgm:pt modelId="{92216A7D-AA2B-44C7-A85C-B085A6CECFC5}" type="pres">
      <dgm:prSet presAssocID="{50141A85-5C5D-44A2-A4B8-4230156EC324}" presName="diagram" presStyleCnt="0">
        <dgm:presLayoutVars>
          <dgm:dir/>
          <dgm:resizeHandles val="exact"/>
        </dgm:presLayoutVars>
      </dgm:prSet>
      <dgm:spPr/>
    </dgm:pt>
    <dgm:pt modelId="{8AA08BD7-C764-4975-A17D-514402A06280}" type="pres">
      <dgm:prSet presAssocID="{420E7537-8D84-4855-AE12-C4B06D7E3067}" presName="arrow" presStyleLbl="node1" presStyleIdx="0" presStyleCnt="1" custScaleX="119347" custRadScaleRad="144855" custRadScaleInc="-9321">
        <dgm:presLayoutVars>
          <dgm:bulletEnabled val="1"/>
        </dgm:presLayoutVars>
      </dgm:prSet>
      <dgm:spPr/>
    </dgm:pt>
  </dgm:ptLst>
  <dgm:cxnLst>
    <dgm:cxn modelId="{C6F9C129-8E4F-47B6-9384-59FE8D042699}" type="presOf" srcId="{42A1E53F-CD13-4B0C-8895-6AEE805667EC}" destId="{8AA08BD7-C764-4975-A17D-514402A06280}" srcOrd="0" destOrd="1" presId="urn:microsoft.com/office/officeart/2005/8/layout/arrow5"/>
    <dgm:cxn modelId="{2CC2564C-4923-4CDB-B000-05E6311BDC45}" srcId="{50141A85-5C5D-44A2-A4B8-4230156EC324}" destId="{420E7537-8D84-4855-AE12-C4B06D7E3067}" srcOrd="0" destOrd="0" parTransId="{4F3EBF6E-D92C-4690-A7E2-68623E2756EC}" sibTransId="{A196D308-21D1-4EFC-8707-737E3EC47FA9}"/>
    <dgm:cxn modelId="{A17C2F52-B4C2-44A3-B23F-E1B03AFBD3D1}" type="presOf" srcId="{420E7537-8D84-4855-AE12-C4B06D7E3067}" destId="{8AA08BD7-C764-4975-A17D-514402A06280}" srcOrd="0" destOrd="0" presId="urn:microsoft.com/office/officeart/2005/8/layout/arrow5"/>
    <dgm:cxn modelId="{2C0EAF52-3D7F-4D95-9207-6358C918BD4C}" type="presOf" srcId="{A4B39AC9-02D4-4DE0-A9DA-88B2D59A2A06}" destId="{8AA08BD7-C764-4975-A17D-514402A06280}" srcOrd="0" destOrd="3" presId="urn:microsoft.com/office/officeart/2005/8/layout/arrow5"/>
    <dgm:cxn modelId="{3B9CBA54-B0C1-4F97-BF43-AEA2AF8F50FD}" srcId="{420E7537-8D84-4855-AE12-C4B06D7E3067}" destId="{FA94E1C2-37DC-42EB-AB16-89D425A116DB}" srcOrd="1" destOrd="0" parTransId="{85E22F94-1F2A-48EE-A660-4235F41E9C68}" sibTransId="{4DEBC826-4D7C-4D9B-B162-CE0FDF772605}"/>
    <dgm:cxn modelId="{F4FDE88E-10FE-42A3-B21D-581103C380E2}" srcId="{420E7537-8D84-4855-AE12-C4B06D7E3067}" destId="{A4B39AC9-02D4-4DE0-A9DA-88B2D59A2A06}" srcOrd="2" destOrd="0" parTransId="{170185ED-3F03-44C2-ADCA-2AA25730BDC0}" sibTransId="{B535BAF4-C16E-42C7-9DA9-9F3C1BC1CC96}"/>
    <dgm:cxn modelId="{1A2B3E95-AED0-49A0-A2D2-1AB5560A9982}" type="presOf" srcId="{FA94E1C2-37DC-42EB-AB16-89D425A116DB}" destId="{8AA08BD7-C764-4975-A17D-514402A06280}" srcOrd="0" destOrd="2" presId="urn:microsoft.com/office/officeart/2005/8/layout/arrow5"/>
    <dgm:cxn modelId="{1D51D0BB-78D7-45E6-8788-AA6F0284299C}" type="presOf" srcId="{50141A85-5C5D-44A2-A4B8-4230156EC324}" destId="{92216A7D-AA2B-44C7-A85C-B085A6CECFC5}" srcOrd="0" destOrd="0" presId="urn:microsoft.com/office/officeart/2005/8/layout/arrow5"/>
    <dgm:cxn modelId="{318961E0-2A7A-4027-87A2-C333FE912881}" srcId="{420E7537-8D84-4855-AE12-C4B06D7E3067}" destId="{42A1E53F-CD13-4B0C-8895-6AEE805667EC}" srcOrd="0" destOrd="0" parTransId="{28E450CA-5312-4EF0-969E-5C3C2E3B77A7}" sibTransId="{E05E5BE0-D8AB-43F6-91C9-94062412D5E0}"/>
    <dgm:cxn modelId="{8A0D34F5-AE67-40DB-B0B5-6518133B1C40}" type="presParOf" srcId="{92216A7D-AA2B-44C7-A85C-B085A6CECFC5}" destId="{8AA08BD7-C764-4975-A17D-514402A06280}" srcOrd="0" destOrd="0" presId="urn:microsoft.com/office/officeart/2005/8/layout/arrow5"/>
  </dgm:cxnLst>
  <dgm:bg>
    <a:solidFill>
      <a:srgbClr val="B41F7A"/>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08BD7-C764-4975-A17D-514402A06280}">
      <dsp:nvSpPr>
        <dsp:cNvPr id="0" name=""/>
        <dsp:cNvSpPr/>
      </dsp:nvSpPr>
      <dsp:spPr>
        <a:xfrm>
          <a:off x="0" y="0"/>
          <a:ext cx="5655059" cy="4738334"/>
        </a:xfrm>
        <a:prstGeom prst="downArrow">
          <a:avLst>
            <a:gd name="adj1" fmla="val 50000"/>
            <a:gd name="adj2" fmla="val 35000"/>
          </a:avLst>
        </a:prstGeom>
        <a:solidFill>
          <a:srgbClr val="F169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endParaRPr lang="en-GB" sz="2100" b="0" i="0" kern="1200" dirty="0"/>
        </a:p>
        <a:p>
          <a:pPr marL="0" lvl="0" indent="0" algn="l" defTabSz="933450">
            <a:lnSpc>
              <a:spcPct val="90000"/>
            </a:lnSpc>
            <a:spcBef>
              <a:spcPct val="0"/>
            </a:spcBef>
            <a:spcAft>
              <a:spcPct val="35000"/>
            </a:spcAft>
            <a:buNone/>
          </a:pPr>
          <a:r>
            <a:rPr lang="en-GB" sz="2100" b="0" i="0" kern="1200" dirty="0"/>
            <a:t>In </a:t>
          </a:r>
          <a:r>
            <a:rPr lang="en-GB" sz="2100" b="0" i="0" kern="1200" dirty="0" err="1"/>
            <a:t>einer</a:t>
          </a:r>
          <a:r>
            <a:rPr lang="en-GB" sz="2100" b="0" i="0" kern="1200" dirty="0"/>
            <a:t> </a:t>
          </a:r>
          <a:r>
            <a:rPr lang="en-GB" sz="2100" b="0" i="0" kern="1200" dirty="0" err="1"/>
            <a:t>Krise</a:t>
          </a:r>
          <a:r>
            <a:rPr lang="en-GB" sz="2100" b="0" i="0" kern="1200" dirty="0"/>
            <a:t> </a:t>
          </a:r>
          <a:r>
            <a:rPr lang="en-GB" sz="2100" b="0" i="0" kern="1200" dirty="0" err="1"/>
            <a:t>stehen</a:t>
          </a:r>
          <a:r>
            <a:rPr lang="en-GB" sz="2100" b="0" i="0" kern="1200" dirty="0"/>
            <a:t> </a:t>
          </a:r>
          <a:r>
            <a:rPr lang="en-GB" sz="2100" b="0" i="0" kern="1200" dirty="0" err="1"/>
            <a:t>Unternehmen</a:t>
          </a:r>
          <a:r>
            <a:rPr lang="en-GB" sz="2100" b="0" i="0" kern="1200" dirty="0"/>
            <a:t> </a:t>
          </a:r>
          <a:r>
            <a:rPr lang="en-GB" sz="2100" b="0" i="0" kern="1200" dirty="0" err="1"/>
            <a:t>vor</a:t>
          </a:r>
          <a:r>
            <a:rPr lang="en-GB" sz="2100" b="0" i="0" kern="1200" dirty="0"/>
            <a:t> </a:t>
          </a:r>
          <a:r>
            <a:rPr lang="en-GB" sz="2100" b="0" i="0" kern="1200" dirty="0" err="1"/>
            <a:t>einer</a:t>
          </a:r>
          <a:r>
            <a:rPr lang="en-GB" sz="2100" b="0" i="0" kern="1200" dirty="0"/>
            <a:t> </a:t>
          </a:r>
          <a:r>
            <a:rPr lang="en-GB" sz="2100" b="0" i="0" kern="1200" dirty="0" err="1"/>
            <a:t>Reihe</a:t>
          </a:r>
          <a:r>
            <a:rPr lang="en-GB" sz="2100" b="0" i="0" kern="1200" dirty="0"/>
            <a:t> von </a:t>
          </a:r>
          <a:r>
            <a:rPr lang="en-GB" sz="2100" b="0" i="0" kern="1200" dirty="0" err="1"/>
            <a:t>Herausforder-ungen</a:t>
          </a:r>
          <a:r>
            <a:rPr lang="en-GB" sz="2100" b="0" i="0" kern="1200" dirty="0"/>
            <a:t>, </a:t>
          </a:r>
          <a:r>
            <a:rPr lang="en-GB" sz="2100" b="0" i="0" kern="1200" dirty="0" err="1"/>
            <a:t>wie</a:t>
          </a:r>
          <a:r>
            <a:rPr lang="en-GB" sz="2100" b="0" i="0" kern="1200" dirty="0"/>
            <a:t> z. B:</a:t>
          </a:r>
          <a:endParaRPr lang="en-US" sz="2100" kern="1200" dirty="0"/>
        </a:p>
        <a:p>
          <a:pPr marL="171450" lvl="1" indent="-171450" algn="l" defTabSz="711200">
            <a:lnSpc>
              <a:spcPct val="90000"/>
            </a:lnSpc>
            <a:spcBef>
              <a:spcPct val="0"/>
            </a:spcBef>
            <a:spcAft>
              <a:spcPct val="15000"/>
            </a:spcAft>
            <a:buChar char="•"/>
          </a:pPr>
          <a:r>
            <a:rPr lang="en-GB" sz="1600" b="0" i="0" kern="1200" dirty="0" err="1"/>
            <a:t>Schwindende</a:t>
          </a:r>
          <a:r>
            <a:rPr lang="en-GB" sz="1600" b="0" i="0" kern="1200" dirty="0"/>
            <a:t> </a:t>
          </a:r>
          <a:r>
            <a:rPr lang="en-GB" sz="1600" b="0" i="0" kern="1200" dirty="0" err="1"/>
            <a:t>Relevanz</a:t>
          </a:r>
          <a:r>
            <a:rPr lang="en-GB" sz="1600" b="0" i="0" kern="1200" dirty="0"/>
            <a:t> des </a:t>
          </a:r>
          <a:r>
            <a:rPr lang="en-GB" sz="1600" b="0" i="0" kern="1200" dirty="0" err="1"/>
            <a:t>eigenen</a:t>
          </a:r>
          <a:r>
            <a:rPr lang="en-GB" sz="1600" b="0" i="0" kern="1200" dirty="0"/>
            <a:t> </a:t>
          </a:r>
          <a:r>
            <a:rPr lang="en-GB" sz="1600" b="0" i="0" kern="1200" dirty="0" err="1"/>
            <a:t>Produktes</a:t>
          </a:r>
          <a:endParaRPr lang="en-US" sz="1600" kern="1200" dirty="0"/>
        </a:p>
        <a:p>
          <a:pPr marL="171450" lvl="1" indent="-171450" algn="l" defTabSz="711200">
            <a:lnSpc>
              <a:spcPct val="90000"/>
            </a:lnSpc>
            <a:spcBef>
              <a:spcPct val="0"/>
            </a:spcBef>
            <a:spcAft>
              <a:spcPct val="15000"/>
            </a:spcAft>
            <a:buChar char="•"/>
          </a:pPr>
          <a:r>
            <a:rPr lang="en-GB" sz="1600" b="0" i="0" kern="1200" dirty="0" err="1"/>
            <a:t>Verlorener</a:t>
          </a:r>
          <a:r>
            <a:rPr lang="en-GB" sz="1600" b="0" i="0" kern="1200" dirty="0"/>
            <a:t> </a:t>
          </a:r>
          <a:r>
            <a:rPr lang="en-GB" sz="1600" b="0" i="0" kern="1200" dirty="0" err="1"/>
            <a:t>Zugang</a:t>
          </a:r>
          <a:r>
            <a:rPr lang="en-GB" sz="1600" b="0" i="0" kern="1200" dirty="0"/>
            <a:t> </a:t>
          </a:r>
          <a:r>
            <a:rPr lang="en-GB" sz="1600" b="0" i="0" kern="1200" dirty="0" err="1"/>
            <a:t>zu</a:t>
          </a:r>
          <a:r>
            <a:rPr lang="en-GB" sz="1600" b="0" i="0" kern="1200" dirty="0"/>
            <a:t> </a:t>
          </a:r>
          <a:r>
            <a:rPr lang="en-GB" sz="1600" b="0" i="0" kern="1200" dirty="0" err="1"/>
            <a:t>Kund:innen</a:t>
          </a:r>
          <a:endParaRPr lang="en-US" sz="1600" kern="1200" dirty="0"/>
        </a:p>
        <a:p>
          <a:pPr marL="171450" lvl="1" indent="-171450" algn="l" defTabSz="711200">
            <a:lnSpc>
              <a:spcPct val="90000"/>
            </a:lnSpc>
            <a:spcBef>
              <a:spcPct val="0"/>
            </a:spcBef>
            <a:spcAft>
              <a:spcPct val="15000"/>
            </a:spcAft>
            <a:buChar char="•"/>
          </a:pPr>
          <a:r>
            <a:rPr lang="en-GB" sz="1600" b="0" i="0" kern="1200" dirty="0" err="1"/>
            <a:t>Geringere</a:t>
          </a:r>
          <a:r>
            <a:rPr lang="en-GB" sz="1600" b="0" i="0" kern="1200" dirty="0"/>
            <a:t> </a:t>
          </a:r>
          <a:r>
            <a:rPr lang="en-GB" sz="1600" b="0" i="0" kern="1200" dirty="0" err="1"/>
            <a:t>Chancen</a:t>
          </a:r>
          <a:r>
            <a:rPr lang="en-GB" sz="1600" b="0" i="0" kern="1200" dirty="0"/>
            <a:t>, </a:t>
          </a:r>
          <a:r>
            <a:rPr lang="en-GB" sz="1600" b="0" i="0" kern="1200" dirty="0" err="1"/>
            <a:t>neue</a:t>
          </a:r>
          <a:r>
            <a:rPr lang="en-GB" sz="1600" b="0" i="0" kern="1200" dirty="0"/>
            <a:t> </a:t>
          </a:r>
          <a:r>
            <a:rPr lang="en-GB" sz="1600" b="0" i="0" kern="1200" dirty="0" err="1"/>
            <a:t>Interessent:innen</a:t>
          </a:r>
          <a:r>
            <a:rPr lang="en-GB" sz="1600" b="0" i="0" kern="1200" dirty="0"/>
            <a:t> </a:t>
          </a:r>
          <a:r>
            <a:rPr lang="en-GB" sz="1600" b="0" i="0" kern="1200" dirty="0" err="1"/>
            <a:t>zu</a:t>
          </a:r>
          <a:r>
            <a:rPr lang="en-GB" sz="1600" b="0" i="0" kern="1200" dirty="0"/>
            <a:t> </a:t>
          </a:r>
          <a:r>
            <a:rPr lang="en-GB" sz="1600" b="0" i="0" kern="1200" dirty="0" err="1"/>
            <a:t>finden</a:t>
          </a:r>
          <a:endParaRPr lang="en-US" sz="1600" kern="1200" dirty="0"/>
        </a:p>
      </dsp:txBody>
      <dsp:txXfrm>
        <a:off x="1413765" y="0"/>
        <a:ext cx="2827529" cy="390912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59788-52C2-4B8F-BBBD-8B962046C54E}" type="datetimeFigureOut">
              <a:rPr lang="en-IE" smtClean="0"/>
              <a:t>12/12/2022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A971F-9F71-45AC-B80A-D85269BAA52C}" type="slidenum">
              <a:rPr lang="en-IE" smtClean="0"/>
              <a:t>‹Nr.›</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163937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2702488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107120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212101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991673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410317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3436970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3126998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3827101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344420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257877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1438280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3021901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673240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1239000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620392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1710441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1661530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38</a:t>
            </a:fld>
            <a:endParaRPr lang="en-GB" dirty="0"/>
          </a:p>
        </p:txBody>
      </p:sp>
    </p:spTree>
    <p:extLst>
      <p:ext uri="{BB962C8B-B14F-4D97-AF65-F5344CB8AC3E}">
        <p14:creationId xmlns:p14="http://schemas.microsoft.com/office/powerpoint/2010/main" val="4159038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39</a:t>
            </a:fld>
            <a:endParaRPr lang="en-GB" dirty="0"/>
          </a:p>
        </p:txBody>
      </p:sp>
    </p:spTree>
    <p:extLst>
      <p:ext uri="{BB962C8B-B14F-4D97-AF65-F5344CB8AC3E}">
        <p14:creationId xmlns:p14="http://schemas.microsoft.com/office/powerpoint/2010/main" val="2490552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42</a:t>
            </a:fld>
            <a:endParaRPr lang="en-GB" dirty="0"/>
          </a:p>
        </p:txBody>
      </p:sp>
    </p:spTree>
    <p:extLst>
      <p:ext uri="{BB962C8B-B14F-4D97-AF65-F5344CB8AC3E}">
        <p14:creationId xmlns:p14="http://schemas.microsoft.com/office/powerpoint/2010/main" val="1397567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43</a:t>
            </a:fld>
            <a:endParaRPr lang="en-GB" dirty="0"/>
          </a:p>
        </p:txBody>
      </p:sp>
    </p:spTree>
    <p:extLst>
      <p:ext uri="{BB962C8B-B14F-4D97-AF65-F5344CB8AC3E}">
        <p14:creationId xmlns:p14="http://schemas.microsoft.com/office/powerpoint/2010/main" val="3468926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2982552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52</a:t>
            </a:fld>
            <a:endParaRPr lang="en-GB" dirty="0"/>
          </a:p>
        </p:txBody>
      </p:sp>
    </p:spTree>
    <p:extLst>
      <p:ext uri="{BB962C8B-B14F-4D97-AF65-F5344CB8AC3E}">
        <p14:creationId xmlns:p14="http://schemas.microsoft.com/office/powerpoint/2010/main" val="3115581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70</a:t>
            </a:fld>
            <a:endParaRPr lang="en-GB" dirty="0"/>
          </a:p>
        </p:txBody>
      </p:sp>
    </p:spTree>
    <p:extLst>
      <p:ext uri="{BB962C8B-B14F-4D97-AF65-F5344CB8AC3E}">
        <p14:creationId xmlns:p14="http://schemas.microsoft.com/office/powerpoint/2010/main" val="3634142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71</a:t>
            </a:fld>
            <a:endParaRPr lang="en-GB" dirty="0"/>
          </a:p>
        </p:txBody>
      </p:sp>
    </p:spTree>
    <p:extLst>
      <p:ext uri="{BB962C8B-B14F-4D97-AF65-F5344CB8AC3E}">
        <p14:creationId xmlns:p14="http://schemas.microsoft.com/office/powerpoint/2010/main" val="3775794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72</a:t>
            </a:fld>
            <a:endParaRPr lang="en-GB" dirty="0"/>
          </a:p>
        </p:txBody>
      </p:sp>
    </p:spTree>
    <p:extLst>
      <p:ext uri="{BB962C8B-B14F-4D97-AF65-F5344CB8AC3E}">
        <p14:creationId xmlns:p14="http://schemas.microsoft.com/office/powerpoint/2010/main" val="3341134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73</a:t>
            </a:fld>
            <a:endParaRPr lang="en-GB" dirty="0"/>
          </a:p>
        </p:txBody>
      </p:sp>
    </p:spTree>
    <p:extLst>
      <p:ext uri="{BB962C8B-B14F-4D97-AF65-F5344CB8AC3E}">
        <p14:creationId xmlns:p14="http://schemas.microsoft.com/office/powerpoint/2010/main" val="2252090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74</a:t>
            </a:fld>
            <a:endParaRPr lang="en-GB" dirty="0"/>
          </a:p>
        </p:txBody>
      </p:sp>
    </p:spTree>
    <p:extLst>
      <p:ext uri="{BB962C8B-B14F-4D97-AF65-F5344CB8AC3E}">
        <p14:creationId xmlns:p14="http://schemas.microsoft.com/office/powerpoint/2010/main" val="4219728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75</a:t>
            </a:fld>
            <a:endParaRPr lang="en-GB" dirty="0"/>
          </a:p>
        </p:txBody>
      </p:sp>
    </p:spTree>
    <p:extLst>
      <p:ext uri="{BB962C8B-B14F-4D97-AF65-F5344CB8AC3E}">
        <p14:creationId xmlns:p14="http://schemas.microsoft.com/office/powerpoint/2010/main" val="1643158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78</a:t>
            </a:fld>
            <a:endParaRPr lang="en-GB" dirty="0"/>
          </a:p>
        </p:txBody>
      </p:sp>
    </p:spTree>
    <p:extLst>
      <p:ext uri="{BB962C8B-B14F-4D97-AF65-F5344CB8AC3E}">
        <p14:creationId xmlns:p14="http://schemas.microsoft.com/office/powerpoint/2010/main" val="19309494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80</a:t>
            </a:fld>
            <a:endParaRPr lang="en-GB" dirty="0"/>
          </a:p>
        </p:txBody>
      </p:sp>
    </p:spTree>
    <p:extLst>
      <p:ext uri="{BB962C8B-B14F-4D97-AF65-F5344CB8AC3E}">
        <p14:creationId xmlns:p14="http://schemas.microsoft.com/office/powerpoint/2010/main" val="1505749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86</a:t>
            </a:fld>
            <a:endParaRPr lang="en-GB" dirty="0"/>
          </a:p>
        </p:txBody>
      </p:sp>
    </p:spTree>
    <p:extLst>
      <p:ext uri="{BB962C8B-B14F-4D97-AF65-F5344CB8AC3E}">
        <p14:creationId xmlns:p14="http://schemas.microsoft.com/office/powerpoint/2010/main" val="358582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1427110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87</a:t>
            </a:fld>
            <a:endParaRPr lang="en-GB" dirty="0"/>
          </a:p>
        </p:txBody>
      </p:sp>
    </p:spTree>
    <p:extLst>
      <p:ext uri="{BB962C8B-B14F-4D97-AF65-F5344CB8AC3E}">
        <p14:creationId xmlns:p14="http://schemas.microsoft.com/office/powerpoint/2010/main" val="172274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12</a:t>
            </a:fld>
            <a:endParaRPr lang="en-GB" dirty="0"/>
          </a:p>
        </p:txBody>
      </p:sp>
    </p:spTree>
    <p:extLst>
      <p:ext uri="{BB962C8B-B14F-4D97-AF65-F5344CB8AC3E}">
        <p14:creationId xmlns:p14="http://schemas.microsoft.com/office/powerpoint/2010/main" val="310881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118391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96751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2281417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32174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4"/>
            <a:ext cx="5736184" cy="6858003"/>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only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87794-A3B2-6ECD-43B7-1E09EEBD3F8D}"/>
              </a:ext>
            </a:extLst>
          </p:cNvPr>
          <p:cNvSpPr/>
          <p:nvPr userDrawn="1"/>
        </p:nvSpPr>
        <p:spPr>
          <a:xfrm>
            <a:off x="0" y="1"/>
            <a:ext cx="12192000" cy="13617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60" y="507036"/>
            <a:ext cx="1107366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48029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2" name="Text Placeholder 17">
            <a:extLst>
              <a:ext uri="{FF2B5EF4-FFF2-40B4-BE49-F238E27FC236}">
                <a16:creationId xmlns:a16="http://schemas.microsoft.com/office/drawing/2014/main" id="{4E7F37F3-C094-7FDC-0146-65659F33D212}"/>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298372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B8D17229-747C-F44E-BD6D-9DEA1E784AC8}"/>
              </a:ext>
            </a:extLst>
          </p:cNvPr>
          <p:cNvSpPr/>
          <p:nvPr userDrawn="1"/>
        </p:nvSpPr>
        <p:spPr>
          <a:xfrm>
            <a:off x="831350" y="1502804"/>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screen">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pic>
        <p:nvPicPr>
          <p:cNvPr id="2" name="Grafik 1">
            <a:extLst>
              <a:ext uri="{FF2B5EF4-FFF2-40B4-BE49-F238E27FC236}">
                <a16:creationId xmlns:a16="http://schemas.microsoft.com/office/drawing/2014/main" id="{9F736D08-8428-6CD8-626D-10258AFC377C}"/>
              </a:ext>
            </a:extLst>
          </p:cNvPr>
          <p:cNvPicPr>
            <a:picLocks noChangeAspect="1"/>
          </p:cNvPicPr>
          <p:nvPr userDrawn="1"/>
        </p:nvPicPr>
        <p:blipFill>
          <a:blip r:embed="rId4"/>
          <a:stretch>
            <a:fillRect/>
          </a:stretch>
        </p:blipFill>
        <p:spPr>
          <a:xfrm>
            <a:off x="662559" y="5885946"/>
            <a:ext cx="2542032" cy="658368"/>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192050" y="1297511"/>
            <a:ext cx="1346332" cy="1966190"/>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35149" y="133894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15077" y="1343811"/>
            <a:ext cx="1344857" cy="1966190"/>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56510" y="138524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12068" y="1350061"/>
            <a:ext cx="1346332" cy="1966190"/>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59186" y="1391496"/>
            <a:ext cx="1265890" cy="1272728"/>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850793" y="3444356"/>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4973255" y="3482202"/>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373613" y="3482202"/>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155553" y="3675163"/>
            <a:ext cx="1921262" cy="2602122"/>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154171" y="3675163"/>
            <a:ext cx="1916323" cy="2602122"/>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4147850" y="3675163"/>
            <a:ext cx="1918793" cy="2611917"/>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6150875" y="3638673"/>
            <a:ext cx="1916323" cy="2638612"/>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8142084" y="3675163"/>
            <a:ext cx="1921262" cy="2602122"/>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169495" y="4943667"/>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156538" y="4937417"/>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4160505" y="4938758"/>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6179391" y="4922713"/>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8156815" y="4911138"/>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
        <p:nvSpPr>
          <p:cNvPr id="2" name="Freeform 179">
            <a:extLst>
              <a:ext uri="{FF2B5EF4-FFF2-40B4-BE49-F238E27FC236}">
                <a16:creationId xmlns:a16="http://schemas.microsoft.com/office/drawing/2014/main" id="{475DED8A-8931-C55A-293B-34AF86545350}"/>
              </a:ext>
            </a:extLst>
          </p:cNvPr>
          <p:cNvSpPr>
            <a:spLocks noChangeArrowheads="1"/>
          </p:cNvSpPr>
          <p:nvPr userDrawn="1"/>
        </p:nvSpPr>
        <p:spPr bwMode="auto">
          <a:xfrm>
            <a:off x="10147579" y="3638673"/>
            <a:ext cx="1921262" cy="2638612"/>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7F1C58"/>
          </a:solidFill>
          <a:ln w="9525" cap="flat">
            <a:noFill/>
            <a:bevel/>
            <a:headEnd/>
            <a:tailEnd/>
          </a:ln>
          <a:effectLst/>
        </p:spPr>
        <p:txBody>
          <a:bodyPr wrap="none" anchor="ctr"/>
          <a:lstStyle/>
          <a:p>
            <a:endParaRPr lang="en-US"/>
          </a:p>
        </p:txBody>
      </p:sp>
      <p:sp>
        <p:nvSpPr>
          <p:cNvPr id="3" name="Text Placeholder 17">
            <a:extLst>
              <a:ext uri="{FF2B5EF4-FFF2-40B4-BE49-F238E27FC236}">
                <a16:creationId xmlns:a16="http://schemas.microsoft.com/office/drawing/2014/main" id="{D8E24108-01C3-0AF2-9398-7B15A4BCD5C1}"/>
              </a:ext>
            </a:extLst>
          </p:cNvPr>
          <p:cNvSpPr>
            <a:spLocks noGrp="1"/>
          </p:cNvSpPr>
          <p:nvPr>
            <p:ph type="body" sz="quarter" idx="38" hasCustomPrompt="1"/>
          </p:nvPr>
        </p:nvSpPr>
        <p:spPr>
          <a:xfrm>
            <a:off x="10162310" y="4744285"/>
            <a:ext cx="1921262" cy="335052"/>
          </a:xfrm>
          <a:solidFill>
            <a:srgbClr val="7F1C58"/>
          </a:solidFill>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291885" y="161376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587111" y="161376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882337" y="161376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9177563" y="161376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660761" y="117135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955987" y="117135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251213" y="117135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546439" y="117135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764010" y="125964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5062741" y="127811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357967" y="127810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653193" y="127810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637375" y="375224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6000869" y="375224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297827" y="375224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728236" y="375224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949937" y="141957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266544" y="142217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540389" y="143553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856996" y="143812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493881" y="2608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825108" y="2589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7080366" y="259420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411593" y="257540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pic>
        <p:nvPicPr>
          <p:cNvPr id="2" name="Grafik 1">
            <a:extLst>
              <a:ext uri="{FF2B5EF4-FFF2-40B4-BE49-F238E27FC236}">
                <a16:creationId xmlns:a16="http://schemas.microsoft.com/office/drawing/2014/main" id="{0EEF1184-B49F-C9D6-02C3-F192A39F6D65}"/>
              </a:ext>
            </a:extLst>
          </p:cNvPr>
          <p:cNvPicPr>
            <a:picLocks noChangeAspect="1"/>
          </p:cNvPicPr>
          <p:nvPr userDrawn="1"/>
        </p:nvPicPr>
        <p:blipFill>
          <a:blip r:embed="rId3"/>
          <a:stretch>
            <a:fillRect/>
          </a:stretch>
        </p:blipFill>
        <p:spPr>
          <a:xfrm>
            <a:off x="662559" y="5885946"/>
            <a:ext cx="2542032" cy="65836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01FFF87E-9888-D145-26B0-42028633D273}"/>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3898089"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a:extLst>
              <a:ext uri="{28A0092B-C50C-407E-A947-70E740481C1C}">
                <a14:useLocalDpi xmlns:a14="http://schemas.microsoft.com/office/drawing/2010/main"/>
              </a:ext>
            </a:extLst>
          </a:blip>
          <a:srcRect l="16020" t="8478" r="38806" b="9640"/>
          <a:stretch/>
        </p:blipFill>
        <p:spPr>
          <a:xfrm>
            <a:off x="4729313" y="68820"/>
            <a:ext cx="4094283" cy="6817011"/>
          </a:xfrm>
          <a:prstGeom prst="rect">
            <a:avLst/>
          </a:prstGeom>
        </p:spPr>
      </p:pic>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pic>
        <p:nvPicPr>
          <p:cNvPr id="4" name="Grafik 3">
            <a:extLst>
              <a:ext uri="{FF2B5EF4-FFF2-40B4-BE49-F238E27FC236}">
                <a16:creationId xmlns:a16="http://schemas.microsoft.com/office/drawing/2014/main" id="{B9938B9C-13F8-48F9-1A47-4C74EBA910D2}"/>
              </a:ext>
            </a:extLst>
          </p:cNvPr>
          <p:cNvPicPr>
            <a:picLocks noChangeAspect="1"/>
          </p:cNvPicPr>
          <p:nvPr userDrawn="1"/>
        </p:nvPicPr>
        <p:blipFill>
          <a:blip r:embed="rId4"/>
          <a:stretch>
            <a:fillRect/>
          </a:stretch>
        </p:blipFill>
        <p:spPr>
          <a:xfrm>
            <a:off x="9332707" y="5832409"/>
            <a:ext cx="2542032" cy="65836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3" name="Rectangle 48">
            <a:extLst>
              <a:ext uri="{FF2B5EF4-FFF2-40B4-BE49-F238E27FC236}">
                <a16:creationId xmlns:a16="http://schemas.microsoft.com/office/drawing/2014/main" id="{E52569E0-A975-4FAF-B311-76DADC3521FC}"/>
              </a:ext>
            </a:extLst>
          </p:cNvPr>
          <p:cNvSpPr/>
          <p:nvPr userDrawn="1"/>
        </p:nvSpPr>
        <p:spPr>
          <a:xfrm>
            <a:off x="6940247" y="6106331"/>
            <a:ext cx="4754536" cy="552780"/>
          </a:xfrm>
          <a:prstGeom prst="rect">
            <a:avLst/>
          </a:prstGeom>
        </p:spPr>
        <p:txBody>
          <a:bodyPr wrap="square">
            <a:spAutoFit/>
          </a:bodyPr>
          <a:lstStyle/>
          <a:p>
            <a:pPr>
              <a:lnSpc>
                <a:spcPct val="120000"/>
              </a:lnSpc>
            </a:pPr>
            <a:r>
              <a:rPr lang="de-DE" sz="850" dirty="0">
                <a:solidFill>
                  <a:srgbClr val="000000"/>
                </a:solidFill>
                <a:effectLst/>
                <a:latin typeface="Calibri" panose="020F0502020204030204" pitchFamily="34" charset="0"/>
                <a:ea typeface="Calibri" panose="020F0502020204030204" pitchFamily="34" charset="0"/>
                <a:cs typeface="MinionPro-Regular"/>
              </a:rPr>
              <a:t>Dieses Projekt wurde mit Unterstützung der Europäischen Kommission finanziert. Die Verantwortung für den Inhalt dieser Veröffentlichung [Mitteilung] trägt allein der Verfasser; die Kommission haftet nicht für die weitere Verwendung der darin enthaltenen Angaben.</a:t>
            </a:r>
            <a:endParaRPr lang="de-DE" sz="850" dirty="0">
              <a:solidFill>
                <a:srgbClr val="000000"/>
              </a:solidFill>
              <a:effectLst/>
              <a:latin typeface="MinionPro-Regular"/>
              <a:ea typeface="Calibri" panose="020F0502020204030204" pitchFamily="34" charset="0"/>
              <a:cs typeface="MinionPro-Regular"/>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D2EB-7C9B-54FB-A58D-FD39458451A2}"/>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F92C6B83-F12A-F2C3-9FD1-7C96EF56834C}"/>
              </a:ext>
            </a:extLst>
          </p:cNvPr>
          <p:cNvSpPr>
            <a:spLocks noGrp="1"/>
          </p:cNvSpPr>
          <p:nvPr>
            <p:ph type="body" sz="quarter" idx="16" hasCustomPrompt="1"/>
          </p:nvPr>
        </p:nvSpPr>
        <p:spPr>
          <a:xfrm>
            <a:off x="2149154" y="1379071"/>
            <a:ext cx="4235894" cy="3833009"/>
          </a:xfrm>
        </p:spPr>
        <p:txBody>
          <a:bodyPr>
            <a:normAutofit/>
          </a:bodyPr>
          <a:lstStyle>
            <a:lvl1pPr marL="0" indent="0" algn="l">
              <a:lnSpc>
                <a:spcPts val="4860"/>
              </a:lnSpc>
              <a:spcBef>
                <a:spcPts val="0"/>
              </a:spcBef>
              <a:buNone/>
              <a:defRPr sz="4800" b="0" i="0">
                <a:solidFill>
                  <a:schemeClr val="bg1"/>
                </a:solidFill>
                <a:latin typeface="+mn-lt"/>
              </a:defRPr>
            </a:lvl1pPr>
          </a:lstStyle>
          <a:p>
            <a:pPr lvl="0"/>
            <a:r>
              <a:rPr lang="en-US" dirty="0"/>
              <a:t>Divider</a:t>
            </a:r>
          </a:p>
        </p:txBody>
      </p:sp>
      <p:sp>
        <p:nvSpPr>
          <p:cNvPr id="4" name="Rectangle 3">
            <a:extLst>
              <a:ext uri="{FF2B5EF4-FFF2-40B4-BE49-F238E27FC236}">
                <a16:creationId xmlns:a16="http://schemas.microsoft.com/office/drawing/2014/main" id="{68DEAAE2-5A0F-5F1C-3567-8A55533F60B9}"/>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Rectangle 4">
            <a:extLst>
              <a:ext uri="{FF2B5EF4-FFF2-40B4-BE49-F238E27FC236}">
                <a16:creationId xmlns:a16="http://schemas.microsoft.com/office/drawing/2014/main" id="{86E3E433-482D-DEE5-9239-9C2C6DB85B6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581B945B-CAAF-8975-DE61-30FF744CF502}"/>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282784" y="863792"/>
            <a:ext cx="6035215" cy="4808588"/>
          </a:xfrm>
          <a:prstGeom prst="rect">
            <a:avLst/>
          </a:prstGeom>
        </p:spPr>
      </p:pic>
      <p:pic>
        <p:nvPicPr>
          <p:cNvPr id="7" name="Picture 6" descr="Logo&#10;&#10;Description automatically generated">
            <a:extLst>
              <a:ext uri="{FF2B5EF4-FFF2-40B4-BE49-F238E27FC236}">
                <a16:creationId xmlns:a16="http://schemas.microsoft.com/office/drawing/2014/main" id="{6934C1F5-001E-FE68-E343-B2A230C49CEB}"/>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10" name="Text Placeholder 23">
            <a:extLst>
              <a:ext uri="{FF2B5EF4-FFF2-40B4-BE49-F238E27FC236}">
                <a16:creationId xmlns:a16="http://schemas.microsoft.com/office/drawing/2014/main" id="{A76E2F1E-AE58-19A3-BD17-51D20ED97246}"/>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385048" y="863792"/>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Klicken Sie hier, um den Master-Titelstil zu bearbeiten</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Klicken Sie auf , um Mastertextstile zu bearbeiten</a:t>
            </a:r>
          </a:p>
          <a:p>
            <a:pPr lvl="1"/>
            <a:r>
              <a:rPr lang="en-GB"/>
              <a:t>Zweite Ebene</a:t>
            </a:r>
          </a:p>
          <a:p>
            <a:pPr lvl="2"/>
            <a:r>
              <a:rPr lang="en-GB"/>
              <a:t>Dritte Ebene</a:t>
            </a:r>
          </a:p>
          <a:p>
            <a:pPr lvl="3"/>
            <a:r>
              <a:rPr lang="en-GB"/>
              <a:t>Vierte Ebene</a:t>
            </a:r>
          </a:p>
          <a:p>
            <a:pPr lvl="4"/>
            <a:r>
              <a:rPr lang="en-GB"/>
              <a:t>Fünfte Ebene</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12/12/2022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‹Nr.›</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77" r:id="rId19"/>
    <p:sldLayoutId id="2147483866" r:id="rId20"/>
    <p:sldLayoutId id="2147483833" r:id="rId21"/>
    <p:sldLayoutId id="2147483847" r:id="rId22"/>
    <p:sldLayoutId id="2147483871" r:id="rId23"/>
    <p:sldLayoutId id="2147483875"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59" r:id="rId38"/>
    <p:sldLayoutId id="2147483860" r:id="rId39"/>
    <p:sldLayoutId id="2147483874"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4.xml"/><Relationship Id="rId7" Type="http://schemas.openxmlformats.org/officeDocument/2006/relationships/hyperlink" Target="https://scopegater.com/internal-factors-that-affect-business/"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pestleanalysis.com/internal-factors-affect-business-organization/"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hyperlink" Target="https://www.thepeoplespace.com/leaders/articles/importance-culture-crisi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s://www2.deloitte.com/de/de.html"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Edgar_Schein"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hyperlink" Target="https://ennislp.com/read-our-blog/2020/4/9/leadership-during-a-crisis-leadership-engagement-and-culture#:~:text=LEADERSHIP%20DURING%20A%20CRISIS%3A%20Leadership%2C%20Engagement%20and%20Culture,do%2C%20your%20employees%20will%20remember%20how%20you%20responded." TargetMode="External"/><Relationship Id="rId4" Type="http://schemas.openxmlformats.org/officeDocument/2006/relationships/hyperlink" Target="https://commons.wikimedia.org/wiki/File:AS_golf_bag.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0.xml"/><Relationship Id="rId1" Type="http://schemas.openxmlformats.org/officeDocument/2006/relationships/video" Target="https://www.youtube.com/embed/tN8BVLuk0-E?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productcoalition.com/product-management-in-times-of-crisis-48e51efc1f13" TargetMode="Externa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productschool.com/blog/product-management-2/product-planning-covid-19-strategy-survival-toolkit/" TargetMode="External"/><Relationship Id="rId1" Type="http://schemas.openxmlformats.org/officeDocument/2006/relationships/slideLayout" Target="../slideLayouts/slideLayout10.xml"/><Relationship Id="rId5" Type="http://schemas.openxmlformats.org/officeDocument/2006/relationships/hyperlink" Target="https://passive-components.eu/passive-component-shortages-about-to-ease-according-to-taiwan-based-companies/" TargetMode="Externa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hyperlink" Target="https://www.ravi-mehta.com/product-manager-skills/"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hyperlink" Target="http://en.brickimedia.org/wiki/LEGO_Awesome_Idea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hyperlink" Target="https://awesomegames.miraheze.org/wiki/Lego_City_Undercove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manimasood.com/lego-amazing-business-turnaround-story/#:~:text=LEGO%20is%20an%20amazing%20business%20turnaround%20story%201,...%203%20Controlling%20Expansion%20On%20the%20Holidays%20"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hyperlink" Target="https://www.flickr.com/photos/williamnyk/40647601834" TargetMode="Externa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hyperlink" Target="https://corporatefinanceinstitute.com/resources/knowledge/strategy/outsourcing/" TargetMode="External"/><Relationship Id="rId2" Type="http://schemas.openxmlformats.org/officeDocument/2006/relationships/hyperlink" Target="https://tallysolutions.com/accounting/receivable-management/" TargetMode="Externa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hyperlink" Target="https://www.accountingtools.com/articles/sale-and-leaseback"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trustabcapital.com/mezzanine-capital-basics/" TargetMode="External"/><Relationship Id="rId2" Type="http://schemas.openxmlformats.org/officeDocument/2006/relationships/hyperlink" Target="https://www.wallstreetmojo.com/capital-reserve/" TargetMode="Externa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hyperlink" Target="https://www.investopedia.com/articles/investing/082113/understanding-interest-rates-nominal-real-and-effective.as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hyperlink" Target="https://www.flickr.com/photos/lwr/6947711357/" TargetMode="External"/><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hyperlink" Target="https://www.pwc.co.uk/audit-assurance/assets/pdf/operational-resilience-guide.pdf" TargetMode="Externa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hyperlink" Target="https://www.wallstreetmojo.com/operational-risks/" TargetMode="External"/><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hyperlink" Target="https://pxhere.com/en/photo/1202793" TargetMode="External"/><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hyperlink" Target="https://opentextbc.ca/principlesofaccountingv1openstax/chapter/why-it-matters-9/" TargetMode="External"/><Relationship Id="rId2" Type="http://schemas.openxmlformats.org/officeDocument/2006/relationships/image" Target="../media/image38.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hyperlink" Target="https://wiki.minecartrapidtransit.net/index.php/The_Challenge"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hyperlink" Target="https://wiki.minecartrapidtransit.net/index.php/The_Challenge"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hyperlink" Target="https://www.flickr.com/photos/beribey/25926913981"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hyperlink" Target="http://citypatterns.blogspot.com/"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ncsc.gov.uk/" TargetMode="External"/><Relationship Id="rId2" Type="http://schemas.openxmlformats.org/officeDocument/2006/relationships/hyperlink" Target="https://www.isalillo.com/4-common-tech-failures-for-smes-in-2022/"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hyperlink" Target="https://en.wikipedia.org/wiki/Etiquette_in_technology"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 Id="rId5" Type="http://schemas.openxmlformats.org/officeDocument/2006/relationships/hyperlink" Target="https://www.businesstechweekly.com/operational-efficiency/outsourcing-and-supplier-management/it-maintenance/" TargetMode="External"/><Relationship Id="rId4" Type="http://schemas.openxmlformats.org/officeDocument/2006/relationships/hyperlink" Target="https://blog.hubspot.com/marketing/avoid-social-media-fails"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hyperlink" Target="https://www.indeed.com/career-advice/career-development/types-of-crises" TargetMode="Externa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3" Type="http://schemas.openxmlformats.org/officeDocument/2006/relationships/hyperlink" Target="https://www.channelfutures.com/uncategorized/how-to-avoid-a-personnel-crisis-when-a-personnel-crisis-hits"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3" Type="http://schemas.openxmlformats.org/officeDocument/2006/relationships/hyperlink" Target="https://www.channelfutures.com/uncategorized/how-to-avoid-a-personnel-crisis-when-a-personnel-crisis-hits" TargetMode="External"/><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40.xml"/><Relationship Id="rId4" Type="http://schemas.openxmlformats.org/officeDocument/2006/relationships/hyperlink" Target="https://www.linkedin.com/company/secure-projec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bitesize/guides/zxq43k7/revision/2"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735749" y="2786223"/>
            <a:ext cx="6026832" cy="2403642"/>
          </a:xfrm>
        </p:spPr>
        <p:txBody>
          <a:bodyPr anchor="t">
            <a:normAutofit/>
          </a:bodyPr>
          <a:lstStyle/>
          <a:p>
            <a:r>
              <a:rPr lang="en-US" sz="4000" b="1" dirty="0"/>
              <a:t>MODUL 3</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4DF4380-9FA9-C942-95CE-8E68EE0BAE52}"/>
              </a:ext>
            </a:extLst>
          </p:cNvPr>
          <p:cNvPicPr/>
          <p:nvPr/>
        </p:nvPicPr>
        <p:blipFill rotWithShape="1">
          <a:blip r:embed="rId2" cstate="screen">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pic>
        <p:nvPicPr>
          <p:cNvPr id="7" name="Picture Placeholder 6" descr="Stopwatch">
            <a:extLst>
              <a:ext uri="{FF2B5EF4-FFF2-40B4-BE49-F238E27FC236}">
                <a16:creationId xmlns:a16="http://schemas.microsoft.com/office/drawing/2014/main" id="{B153D999-4808-4695-B1F8-A7087627975A}"/>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25926" r="25926"/>
          <a:stretch>
            <a:fillRect/>
          </a:stretch>
        </p:blipFill>
        <p:spPr/>
      </p:pic>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735749" y="3807303"/>
            <a:ext cx="5620718" cy="170771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libri" panose="020F0502020204030204" pitchFamily="34" charset="0"/>
                <a:ea typeface="Calibri" panose="020F0502020204030204" pitchFamily="34" charset="0"/>
                <a:cs typeface="Calibri" panose="020F0502020204030204" pitchFamily="34" charset="0"/>
              </a:rPr>
              <a:t>Eine </a:t>
            </a:r>
            <a:r>
              <a:rPr lang="en-US" sz="4000" dirty="0" err="1">
                <a:latin typeface="Calibri" panose="020F0502020204030204" pitchFamily="34" charset="0"/>
                <a:ea typeface="Calibri" panose="020F0502020204030204" pitchFamily="34" charset="0"/>
                <a:cs typeface="Calibri" panose="020F0502020204030204" pitchFamily="34" charset="0"/>
              </a:rPr>
              <a:t>Krise</a:t>
            </a:r>
            <a:r>
              <a:rPr lang="en-US" sz="4000" dirty="0">
                <a:latin typeface="Calibri" panose="020F0502020204030204" pitchFamily="34" charset="0"/>
                <a:ea typeface="Calibri" panose="020F0502020204030204" pitchFamily="34" charset="0"/>
                <a:cs typeface="Calibri" panose="020F0502020204030204" pitchFamily="34" charset="0"/>
              </a:rPr>
              <a:t>, die </a:t>
            </a:r>
            <a:r>
              <a:rPr lang="en-US" sz="4000" dirty="0" err="1">
                <a:latin typeface="Calibri" panose="020F0502020204030204" pitchFamily="34" charset="0"/>
                <a:ea typeface="Calibri" panose="020F0502020204030204" pitchFamily="34" charset="0"/>
                <a:cs typeface="Calibri" panose="020F0502020204030204" pitchFamily="34" charset="0"/>
              </a:rPr>
              <a:t>durch</a:t>
            </a:r>
            <a:r>
              <a:rPr lang="en-US" sz="4000" dirty="0">
                <a:latin typeface="Calibri" panose="020F0502020204030204" pitchFamily="34" charset="0"/>
                <a:ea typeface="Calibri" panose="020F0502020204030204" pitchFamily="34" charset="0"/>
                <a:cs typeface="Calibri" panose="020F0502020204030204" pitchFamily="34" charset="0"/>
              </a:rPr>
              <a:t> interne </a:t>
            </a:r>
            <a:r>
              <a:rPr lang="en-US" sz="4000" dirty="0" err="1">
                <a:latin typeface="Calibri" panose="020F0502020204030204" pitchFamily="34" charset="0"/>
                <a:ea typeface="Calibri" panose="020F0502020204030204" pitchFamily="34" charset="0"/>
                <a:cs typeface="Calibri" panose="020F0502020204030204" pitchFamily="34" charset="0"/>
              </a:rPr>
              <a:t>Faktoren</a:t>
            </a:r>
            <a:r>
              <a:rPr lang="en-US" sz="4000" dirty="0">
                <a:latin typeface="Calibri" panose="020F0502020204030204" pitchFamily="34" charset="0"/>
                <a:ea typeface="Calibri" panose="020F0502020204030204" pitchFamily="34" charset="0"/>
                <a:cs typeface="Calibri" panose="020F0502020204030204" pitchFamily="34" charset="0"/>
              </a:rPr>
              <a:t> entsteht</a:t>
            </a:r>
          </a:p>
        </p:txBody>
      </p:sp>
      <p:sp>
        <p:nvSpPr>
          <p:cNvPr id="5" name="TextBox 8">
            <a:extLst>
              <a:ext uri="{FF2B5EF4-FFF2-40B4-BE49-F238E27FC236}">
                <a16:creationId xmlns:a16="http://schemas.microsoft.com/office/drawing/2014/main" id="{B0F8DB51-7110-BAB7-4981-C83D3EEEEA3E}"/>
              </a:ext>
            </a:extLst>
          </p:cNvPr>
          <p:cNvSpPr txBox="1"/>
          <p:nvPr/>
        </p:nvSpPr>
        <p:spPr>
          <a:xfrm>
            <a:off x="6571280" y="125128"/>
            <a:ext cx="5741222" cy="954107"/>
          </a:xfrm>
          <a:prstGeom prst="rect">
            <a:avLst/>
          </a:prstGeom>
          <a:noFill/>
        </p:spPr>
        <p:txBody>
          <a:bodyPr wrap="square">
            <a:spAutoFit/>
          </a:bodyPr>
          <a:lstStyle/>
          <a:p>
            <a:r>
              <a:rPr lang="en-GB" sz="2800" dirty="0" err="1">
                <a:solidFill>
                  <a:schemeClr val="bg1"/>
                </a:solidFill>
                <a:highlight>
                  <a:srgbClr val="F16924"/>
                </a:highlight>
              </a:rPr>
              <a:t>SECure</a:t>
            </a:r>
            <a:r>
              <a:rPr lang="en-GB" sz="2800" dirty="0">
                <a:solidFill>
                  <a:schemeClr val="bg1"/>
                </a:solidFill>
                <a:highlight>
                  <a:srgbClr val="F16924"/>
                </a:highlight>
              </a:rPr>
              <a:t> LEHRPLAN und TRAININGSPAKET</a:t>
            </a:r>
          </a:p>
        </p:txBody>
      </p:sp>
    </p:spTree>
    <p:extLst>
      <p:ext uri="{BB962C8B-B14F-4D97-AF65-F5344CB8AC3E}">
        <p14:creationId xmlns:p14="http://schemas.microsoft.com/office/powerpoint/2010/main" val="8276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Interne Faktoren - Finanzen</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452390" y="1620276"/>
            <a:ext cx="11365100" cy="1808724"/>
          </a:xfrm>
        </p:spPr>
        <p:txBody>
          <a:bodyPr>
            <a:normAutofit/>
          </a:bodyPr>
          <a:lstStyle/>
          <a:p>
            <a:pPr marL="0" indent="0" algn="just"/>
            <a:r>
              <a:rPr lang="en-GB" sz="1800" b="0" i="0" dirty="0" err="1">
                <a:effectLst/>
              </a:rPr>
              <a:t>Finanzielle</a:t>
            </a:r>
            <a:r>
              <a:rPr lang="en-GB" sz="1800" b="0" i="0" dirty="0">
                <a:effectLst/>
              </a:rPr>
              <a:t> </a:t>
            </a:r>
            <a:r>
              <a:rPr lang="en-GB" sz="1800" b="0" i="0" dirty="0" err="1">
                <a:effectLst/>
              </a:rPr>
              <a:t>Risiken</a:t>
            </a:r>
            <a:r>
              <a:rPr lang="en-GB" sz="1800" b="0" i="0" dirty="0">
                <a:effectLst/>
              </a:rPr>
              <a:t> </a:t>
            </a:r>
            <a:r>
              <a:rPr lang="en-GB" sz="1800" b="0" i="0" dirty="0" err="1">
                <a:effectLst/>
              </a:rPr>
              <a:t>hängen</a:t>
            </a:r>
            <a:r>
              <a:rPr lang="en-GB" sz="1800" b="0" i="0" dirty="0">
                <a:effectLst/>
              </a:rPr>
              <a:t> von der </a:t>
            </a:r>
            <a:r>
              <a:rPr lang="en-GB" sz="1800" b="0" i="0" dirty="0" err="1">
                <a:effectLst/>
              </a:rPr>
              <a:t>Finanzstruktur</a:t>
            </a:r>
            <a:r>
              <a:rPr lang="en-GB" sz="1800" b="0" i="0" dirty="0">
                <a:effectLst/>
              </a:rPr>
              <a:t> </a:t>
            </a:r>
            <a:r>
              <a:rPr lang="en-GB" sz="1800" dirty="0"/>
              <a:t>des </a:t>
            </a:r>
            <a:r>
              <a:rPr lang="en-GB" sz="1800" dirty="0" err="1"/>
              <a:t>Unternehmens</a:t>
            </a:r>
            <a:r>
              <a:rPr lang="en-GB" sz="1800" dirty="0"/>
              <a:t> </a:t>
            </a:r>
            <a:r>
              <a:rPr lang="en-GB" sz="1800" dirty="0" err="1"/>
              <a:t>sowie</a:t>
            </a:r>
            <a:r>
              <a:rPr lang="en-GB" sz="1800" dirty="0"/>
              <a:t> </a:t>
            </a:r>
            <a:r>
              <a:rPr lang="en-GB" sz="1800" dirty="0" err="1"/>
              <a:t>Geschäftstransaktionen</a:t>
            </a:r>
            <a:r>
              <a:rPr lang="en-GB" sz="1800" dirty="0"/>
              <a:t> und den </a:t>
            </a:r>
            <a:r>
              <a:rPr lang="en-GB" sz="1800" dirty="0" err="1"/>
              <a:t>Finanzsystemen</a:t>
            </a:r>
            <a:r>
              <a:rPr lang="en-GB" sz="1800" dirty="0"/>
              <a:t> </a:t>
            </a:r>
            <a:r>
              <a:rPr lang="en-GB" sz="1800" b="0" i="0" dirty="0">
                <a:effectLst/>
              </a:rPr>
              <a:t>ab. So </a:t>
            </a:r>
            <a:r>
              <a:rPr lang="en-GB" sz="1800" b="0" i="0" dirty="0" err="1">
                <a:effectLst/>
              </a:rPr>
              <a:t>können</a:t>
            </a:r>
            <a:r>
              <a:rPr lang="en-GB" sz="1800" b="0" i="0" dirty="0">
                <a:effectLst/>
              </a:rPr>
              <a:t> </a:t>
            </a:r>
            <a:r>
              <a:rPr lang="en-GB" sz="1800" b="0" i="0" dirty="0" err="1">
                <a:effectLst/>
              </a:rPr>
              <a:t>beispielsweise</a:t>
            </a:r>
            <a:r>
              <a:rPr lang="en-GB" sz="1800" b="0" i="0" dirty="0">
                <a:effectLst/>
              </a:rPr>
              <a:t> </a:t>
            </a:r>
            <a:r>
              <a:rPr lang="en-GB" sz="1800" b="0" i="0" dirty="0" err="1">
                <a:effectLst/>
              </a:rPr>
              <a:t>Zinsänderungen</a:t>
            </a:r>
            <a:r>
              <a:rPr lang="en-GB" sz="1800" b="0" i="0" dirty="0">
                <a:effectLst/>
              </a:rPr>
              <a:t> </a:t>
            </a:r>
            <a:r>
              <a:rPr lang="en-GB" sz="1800" b="0" i="0" dirty="0" err="1">
                <a:effectLst/>
              </a:rPr>
              <a:t>oder</a:t>
            </a:r>
            <a:r>
              <a:rPr lang="en-GB" sz="1800" b="0" i="0" dirty="0">
                <a:effectLst/>
              </a:rPr>
              <a:t> </a:t>
            </a:r>
            <a:r>
              <a:rPr lang="en-GB" sz="1800" b="0" i="0" dirty="0" err="1">
                <a:effectLst/>
              </a:rPr>
              <a:t>eine</a:t>
            </a:r>
            <a:r>
              <a:rPr lang="en-GB" sz="1800" b="0" i="0" dirty="0">
                <a:effectLst/>
              </a:rPr>
              <a:t> </a:t>
            </a:r>
            <a:r>
              <a:rPr lang="en-GB" sz="1800" b="0" i="0" dirty="0" err="1">
                <a:effectLst/>
              </a:rPr>
              <a:t>zu</a:t>
            </a:r>
            <a:r>
              <a:rPr lang="en-GB" sz="1800" b="0" i="0" dirty="0">
                <a:effectLst/>
              </a:rPr>
              <a:t> </a:t>
            </a:r>
            <a:r>
              <a:rPr lang="en-GB" sz="1800" b="0" i="0" dirty="0" err="1">
                <a:effectLst/>
              </a:rPr>
              <a:t>große</a:t>
            </a:r>
            <a:r>
              <a:rPr lang="en-GB" sz="1800" b="0" i="0" dirty="0">
                <a:effectLst/>
              </a:rPr>
              <a:t> </a:t>
            </a:r>
            <a:r>
              <a:rPr lang="en-GB" sz="1800" b="0" i="0" dirty="0" err="1">
                <a:effectLst/>
              </a:rPr>
              <a:t>Abhängigkeit</a:t>
            </a:r>
            <a:r>
              <a:rPr lang="en-GB" sz="1800" b="0" i="0" dirty="0">
                <a:effectLst/>
              </a:rPr>
              <a:t> von </a:t>
            </a:r>
            <a:r>
              <a:rPr lang="en-GB" sz="1800" b="0" i="0" dirty="0" err="1">
                <a:effectLst/>
              </a:rPr>
              <a:t>einem</a:t>
            </a:r>
            <a:r>
              <a:rPr lang="en-GB" sz="1800" b="0" i="0" dirty="0">
                <a:effectLst/>
              </a:rPr>
              <a:t>/</a:t>
            </a:r>
            <a:r>
              <a:rPr lang="en-GB" sz="1800" b="0" i="0" dirty="0" err="1">
                <a:effectLst/>
              </a:rPr>
              <a:t>einer</a:t>
            </a:r>
            <a:r>
              <a:rPr lang="en-GB" sz="1800" b="0" i="0" dirty="0">
                <a:effectLst/>
              </a:rPr>
              <a:t> </a:t>
            </a:r>
            <a:r>
              <a:rPr lang="en-GB" sz="1800" b="0" i="0" dirty="0" err="1">
                <a:effectLst/>
              </a:rPr>
              <a:t>Kund:in</a:t>
            </a:r>
            <a:r>
              <a:rPr lang="en-GB" sz="1800" b="0" i="0" dirty="0">
                <a:effectLst/>
              </a:rPr>
              <a:t> das </a:t>
            </a:r>
            <a:r>
              <a:rPr lang="en-GB" sz="1800" b="0" i="0" dirty="0" err="1">
                <a:effectLst/>
              </a:rPr>
              <a:t>Geschäft</a:t>
            </a:r>
            <a:r>
              <a:rPr lang="en-GB" sz="1800" b="0" i="0" dirty="0">
                <a:effectLst/>
              </a:rPr>
              <a:t> </a:t>
            </a:r>
            <a:r>
              <a:rPr lang="en-GB" sz="1800" b="0" i="0" dirty="0" err="1">
                <a:effectLst/>
              </a:rPr>
              <a:t>beeinträchtigen</a:t>
            </a:r>
            <a:r>
              <a:rPr lang="en-GB" sz="1800" b="0" i="0" dirty="0">
                <a:solidFill>
                  <a:srgbClr val="666666"/>
                </a:solidFill>
                <a:effectLst/>
                <a:latin typeface="Raleway" pitchFamily="2" charset="0"/>
              </a:rPr>
              <a:t>.</a:t>
            </a:r>
            <a:r>
              <a:rPr lang="en-GB" sz="1800" dirty="0"/>
              <a:t> </a:t>
            </a:r>
            <a:r>
              <a:rPr lang="en-GB" sz="1800" dirty="0" err="1"/>
              <a:t>Damit</a:t>
            </a:r>
            <a:r>
              <a:rPr lang="en-GB" sz="1800" dirty="0"/>
              <a:t> </a:t>
            </a:r>
            <a:r>
              <a:rPr lang="en-GB" sz="1800" dirty="0" err="1"/>
              <a:t>ein</a:t>
            </a:r>
            <a:r>
              <a:rPr lang="en-GB" sz="1800" dirty="0"/>
              <a:t> </a:t>
            </a:r>
            <a:r>
              <a:rPr lang="en-GB" sz="1800" dirty="0" err="1"/>
              <a:t>Unternehmen</a:t>
            </a:r>
            <a:r>
              <a:rPr lang="en-GB" sz="1800" dirty="0"/>
              <a:t> </a:t>
            </a:r>
            <a:r>
              <a:rPr lang="en-GB" sz="1800" dirty="0" err="1"/>
              <a:t>überleben</a:t>
            </a:r>
            <a:r>
              <a:rPr lang="en-GB" sz="1800" dirty="0"/>
              <a:t> und </a:t>
            </a:r>
            <a:r>
              <a:rPr lang="en-GB" sz="1800" dirty="0" err="1"/>
              <a:t>erfolgreich</a:t>
            </a:r>
            <a:r>
              <a:rPr lang="en-GB" sz="1800" dirty="0"/>
              <a:t> </a:t>
            </a:r>
            <a:r>
              <a:rPr lang="en-GB" sz="1800" dirty="0" err="1"/>
              <a:t>wachsen</a:t>
            </a:r>
            <a:r>
              <a:rPr lang="en-GB" sz="1800" dirty="0"/>
              <a:t> </a:t>
            </a:r>
            <a:r>
              <a:rPr lang="en-GB" sz="1800" dirty="0" err="1"/>
              <a:t>kann</a:t>
            </a:r>
            <a:r>
              <a:rPr lang="en-GB" sz="1800" dirty="0"/>
              <a:t>, muss es </a:t>
            </a:r>
            <a:r>
              <a:rPr lang="en-GB" sz="1800" dirty="0" err="1"/>
              <a:t>über</a:t>
            </a:r>
            <a:r>
              <a:rPr lang="en-GB" sz="1800" dirty="0"/>
              <a:t> </a:t>
            </a:r>
            <a:r>
              <a:rPr lang="en-GB" sz="1800" dirty="0" err="1"/>
              <a:t>ausreichende</a:t>
            </a:r>
            <a:r>
              <a:rPr lang="en-GB" sz="1800" dirty="0"/>
              <a:t> </a:t>
            </a:r>
            <a:r>
              <a:rPr lang="en-GB" sz="1800" dirty="0" err="1"/>
              <a:t>Finanzmittel</a:t>
            </a:r>
            <a:r>
              <a:rPr lang="en-GB" sz="1800" dirty="0"/>
              <a:t> </a:t>
            </a:r>
            <a:r>
              <a:rPr lang="en-GB" sz="1800" dirty="0" err="1"/>
              <a:t>verfügen</a:t>
            </a:r>
            <a:r>
              <a:rPr lang="en-GB" sz="1800" dirty="0"/>
              <a:t>. </a:t>
            </a:r>
            <a:r>
              <a:rPr lang="en-GB" sz="1800" dirty="0" err="1"/>
              <a:t>Ohne</a:t>
            </a:r>
            <a:r>
              <a:rPr lang="en-GB" sz="1800" dirty="0"/>
              <a:t> die </a:t>
            </a:r>
            <a:r>
              <a:rPr lang="en-GB" sz="1800" dirty="0" err="1"/>
              <a:t>richtigen</a:t>
            </a:r>
            <a:r>
              <a:rPr lang="en-GB" sz="1800" dirty="0"/>
              <a:t> </a:t>
            </a:r>
            <a:r>
              <a:rPr lang="en-GB" sz="1800" dirty="0" err="1"/>
              <a:t>Finanzmittel</a:t>
            </a:r>
            <a:r>
              <a:rPr lang="en-GB" sz="1800" dirty="0"/>
              <a:t> </a:t>
            </a:r>
            <a:r>
              <a:rPr lang="en-GB" sz="1800" dirty="0" err="1"/>
              <a:t>wird</a:t>
            </a:r>
            <a:r>
              <a:rPr lang="en-GB" sz="1800" dirty="0"/>
              <a:t> </a:t>
            </a:r>
            <a:r>
              <a:rPr lang="en-GB" sz="1800" dirty="0" err="1"/>
              <a:t>ein</a:t>
            </a:r>
            <a:r>
              <a:rPr lang="en-GB" sz="1800" dirty="0"/>
              <a:t> </a:t>
            </a:r>
            <a:r>
              <a:rPr lang="en-GB" sz="1800" dirty="0" err="1"/>
              <a:t>Unternehmen</a:t>
            </a:r>
            <a:r>
              <a:rPr lang="en-GB" sz="1800" dirty="0"/>
              <a:t> </a:t>
            </a:r>
            <a:r>
              <a:rPr lang="en-GB" sz="1800" dirty="0" err="1"/>
              <a:t>gebremst</a:t>
            </a:r>
            <a:r>
              <a:rPr lang="en-GB" sz="1800" dirty="0"/>
              <a:t> und </a:t>
            </a:r>
            <a:r>
              <a:rPr lang="en-GB" sz="1800" dirty="0" err="1"/>
              <a:t>kämpft</a:t>
            </a:r>
            <a:r>
              <a:rPr lang="en-GB" sz="1800" dirty="0"/>
              <a:t> </a:t>
            </a:r>
            <a:r>
              <a:rPr lang="en-GB" sz="1800" dirty="0" err="1"/>
              <a:t>schließlich</a:t>
            </a:r>
            <a:r>
              <a:rPr lang="en-GB" sz="1800" dirty="0"/>
              <a:t> ums </a:t>
            </a:r>
            <a:r>
              <a:rPr lang="en-GB" sz="1800" dirty="0" err="1"/>
              <a:t>Überleben</a:t>
            </a:r>
            <a:r>
              <a:rPr lang="en-GB" sz="1800" dirty="0"/>
              <a:t>.  </a:t>
            </a:r>
            <a:r>
              <a:rPr lang="en-GB" sz="1800" dirty="0" err="1"/>
              <a:t>Finanzmittel</a:t>
            </a:r>
            <a:r>
              <a:rPr lang="en-GB" sz="1800" dirty="0"/>
              <a:t> </a:t>
            </a:r>
            <a:r>
              <a:rPr lang="en-GB" sz="1800" dirty="0" err="1"/>
              <a:t>können</a:t>
            </a:r>
            <a:r>
              <a:rPr lang="en-GB" sz="1800" dirty="0"/>
              <a:t> </a:t>
            </a:r>
            <a:r>
              <a:rPr lang="en-GB" sz="1800" dirty="0" err="1"/>
              <a:t>aus</a:t>
            </a:r>
            <a:r>
              <a:rPr lang="en-GB" sz="1800" dirty="0"/>
              <a:t> </a:t>
            </a:r>
            <a:r>
              <a:rPr lang="en-GB" sz="1800" dirty="0" err="1"/>
              <a:t>verschiedenen</a:t>
            </a:r>
            <a:r>
              <a:rPr lang="en-GB" sz="1800" dirty="0"/>
              <a:t> </a:t>
            </a:r>
            <a:r>
              <a:rPr lang="en-GB" sz="1800" dirty="0" err="1"/>
              <a:t>Gründen</a:t>
            </a:r>
            <a:r>
              <a:rPr lang="en-GB" sz="1800" dirty="0"/>
              <a:t> </a:t>
            </a:r>
            <a:r>
              <a:rPr lang="en-GB" sz="1800" dirty="0" err="1"/>
              <a:t>erforderlich</a:t>
            </a:r>
            <a:r>
              <a:rPr lang="en-GB" sz="1800" dirty="0"/>
              <a:t> sein:</a:t>
            </a:r>
          </a:p>
          <a:p>
            <a:pPr marL="0" indent="0" algn="just"/>
            <a:endParaRPr lang="en-GB" sz="1800" dirty="0"/>
          </a:p>
        </p:txBody>
      </p:sp>
      <p:sp>
        <p:nvSpPr>
          <p:cNvPr id="3" name="Text Placeholder 4">
            <a:extLst>
              <a:ext uri="{FF2B5EF4-FFF2-40B4-BE49-F238E27FC236}">
                <a16:creationId xmlns:a16="http://schemas.microsoft.com/office/drawing/2014/main" id="{9E19E2BD-7923-7D30-7E8C-60C65839CE1C}"/>
              </a:ext>
            </a:extLst>
          </p:cNvPr>
          <p:cNvSpPr txBox="1">
            <a:spLocks/>
          </p:cNvSpPr>
          <p:nvPr/>
        </p:nvSpPr>
        <p:spPr>
          <a:xfrm>
            <a:off x="452390" y="4897643"/>
            <a:ext cx="11365100" cy="127866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r>
              <a:rPr lang="en-GB" sz="1800" dirty="0"/>
              <a:t>In </a:t>
            </a:r>
            <a:r>
              <a:rPr lang="en-GB" sz="1800" dirty="0" err="1"/>
              <a:t>einigen</a:t>
            </a:r>
            <a:r>
              <a:rPr lang="en-GB" sz="1800" dirty="0"/>
              <a:t> </a:t>
            </a:r>
            <a:r>
              <a:rPr lang="en-GB" sz="1800" dirty="0" err="1"/>
              <a:t>dieser</a:t>
            </a:r>
            <a:r>
              <a:rPr lang="en-GB" sz="1800" dirty="0"/>
              <a:t> </a:t>
            </a:r>
            <a:r>
              <a:rPr lang="en-GB" sz="1800" dirty="0" err="1"/>
              <a:t>Situationen</a:t>
            </a:r>
            <a:r>
              <a:rPr lang="en-GB" sz="1800" dirty="0"/>
              <a:t> </a:t>
            </a:r>
            <a:r>
              <a:rPr lang="en-GB" sz="1800" dirty="0" err="1"/>
              <a:t>wird</a:t>
            </a:r>
            <a:r>
              <a:rPr lang="en-GB" sz="1800" dirty="0"/>
              <a:t> </a:t>
            </a:r>
            <a:r>
              <a:rPr lang="en-GB" sz="1800" dirty="0" err="1"/>
              <a:t>eine</a:t>
            </a:r>
            <a:r>
              <a:rPr lang="en-GB" sz="1800" dirty="0"/>
              <a:t> </a:t>
            </a:r>
            <a:r>
              <a:rPr lang="en-GB" sz="1800" dirty="0" err="1"/>
              <a:t>Finanzierung</a:t>
            </a:r>
            <a:r>
              <a:rPr lang="en-GB" sz="1800" dirty="0"/>
              <a:t> </a:t>
            </a:r>
            <a:r>
              <a:rPr lang="en-GB" sz="1800" dirty="0" err="1"/>
              <a:t>über</a:t>
            </a:r>
            <a:r>
              <a:rPr lang="en-GB" sz="1800" dirty="0"/>
              <a:t> </a:t>
            </a:r>
            <a:r>
              <a:rPr lang="en-GB" sz="1800" dirty="0" err="1"/>
              <a:t>ein</a:t>
            </a:r>
            <a:r>
              <a:rPr lang="en-GB" sz="1800" dirty="0"/>
              <a:t> </a:t>
            </a:r>
            <a:r>
              <a:rPr lang="en-GB" sz="1800" dirty="0" err="1"/>
              <a:t>Bankdarlehen</a:t>
            </a:r>
            <a:r>
              <a:rPr lang="en-GB" sz="1800" dirty="0"/>
              <a:t>, das </a:t>
            </a:r>
            <a:r>
              <a:rPr lang="en-GB" sz="1800" dirty="0" err="1"/>
              <a:t>mit</a:t>
            </a:r>
            <a:r>
              <a:rPr lang="en-GB" sz="1800" dirty="0"/>
              <a:t> </a:t>
            </a:r>
            <a:r>
              <a:rPr lang="en-GB" sz="1800" dirty="0" err="1"/>
              <a:t>Zinsen</a:t>
            </a:r>
            <a:r>
              <a:rPr lang="en-GB" sz="1800" dirty="0"/>
              <a:t> </a:t>
            </a:r>
            <a:r>
              <a:rPr lang="en-GB" sz="1800" dirty="0" err="1"/>
              <a:t>zurückgezahlt</a:t>
            </a:r>
            <a:r>
              <a:rPr lang="en-GB" sz="1800" dirty="0"/>
              <a:t> </a:t>
            </a:r>
            <a:r>
              <a:rPr lang="en-GB" sz="1800" dirty="0" err="1"/>
              <a:t>werden</a:t>
            </a:r>
            <a:r>
              <a:rPr lang="en-GB" sz="1800" dirty="0"/>
              <a:t> muss, </a:t>
            </a:r>
            <a:r>
              <a:rPr lang="en-GB" sz="1800" dirty="0" err="1"/>
              <a:t>eine</a:t>
            </a:r>
            <a:r>
              <a:rPr lang="en-GB" sz="1800" dirty="0"/>
              <a:t> </a:t>
            </a:r>
            <a:r>
              <a:rPr lang="en-GB" sz="1800" dirty="0" err="1"/>
              <a:t>gewerbliche</a:t>
            </a:r>
            <a:r>
              <a:rPr lang="en-GB" sz="1800" dirty="0"/>
              <a:t> </a:t>
            </a:r>
            <a:r>
              <a:rPr lang="en-GB" sz="1800" dirty="0" err="1"/>
              <a:t>Hypothek</a:t>
            </a:r>
            <a:r>
              <a:rPr lang="en-GB" sz="1800" dirty="0"/>
              <a:t> </a:t>
            </a:r>
            <a:r>
              <a:rPr lang="en-GB" sz="1800" dirty="0" err="1"/>
              <a:t>oder</a:t>
            </a:r>
            <a:r>
              <a:rPr lang="en-GB" sz="1800" dirty="0"/>
              <a:t> </a:t>
            </a:r>
            <a:r>
              <a:rPr lang="en-GB" sz="1800" dirty="0" err="1"/>
              <a:t>einen</a:t>
            </a:r>
            <a:r>
              <a:rPr lang="en-GB" sz="1800" dirty="0"/>
              <a:t> </a:t>
            </a:r>
            <a:r>
              <a:rPr lang="en-GB" sz="1800" dirty="0" err="1"/>
              <a:t>Zuschuss</a:t>
            </a:r>
            <a:r>
              <a:rPr lang="en-GB" sz="1800" dirty="0"/>
              <a:t> der </a:t>
            </a:r>
            <a:r>
              <a:rPr lang="en-GB" sz="1800" dirty="0" err="1"/>
              <a:t>Regierung</a:t>
            </a:r>
            <a:r>
              <a:rPr lang="en-GB" sz="1800" dirty="0"/>
              <a:t> </a:t>
            </a:r>
            <a:r>
              <a:rPr lang="en-GB" sz="1800" dirty="0" err="1"/>
              <a:t>erforderlich</a:t>
            </a:r>
            <a:r>
              <a:rPr lang="en-GB" sz="1800" dirty="0"/>
              <a:t> sein.  </a:t>
            </a:r>
          </a:p>
          <a:p>
            <a:pPr marL="0" indent="0" algn="just"/>
            <a:endParaRPr lang="en-GB" sz="1800" dirty="0"/>
          </a:p>
          <a:p>
            <a:pPr marL="0" indent="0" algn="just"/>
            <a:r>
              <a:rPr lang="en-GB" sz="1800" dirty="0"/>
              <a:t>Die </a:t>
            </a:r>
            <a:r>
              <a:rPr lang="en-GB" sz="1800" dirty="0" err="1"/>
              <a:t>makroökonomischen</a:t>
            </a:r>
            <a:r>
              <a:rPr lang="en-GB" sz="1800" dirty="0"/>
              <a:t> </a:t>
            </a:r>
            <a:r>
              <a:rPr lang="en-GB" sz="1800" dirty="0" err="1"/>
              <a:t>Faktoren</a:t>
            </a:r>
            <a:r>
              <a:rPr lang="en-GB" sz="1800" dirty="0"/>
              <a:t>, die </a:t>
            </a:r>
            <a:r>
              <a:rPr lang="en-GB" sz="1800" dirty="0" err="1"/>
              <a:t>die</a:t>
            </a:r>
            <a:r>
              <a:rPr lang="en-GB" sz="1800" dirty="0"/>
              <a:t> </a:t>
            </a:r>
            <a:r>
              <a:rPr lang="en-GB" sz="1800" dirty="0" err="1"/>
              <a:t>Verfügbarkeit</a:t>
            </a:r>
            <a:r>
              <a:rPr lang="en-GB" sz="1800" dirty="0"/>
              <a:t> von </a:t>
            </a:r>
            <a:r>
              <a:rPr lang="en-GB" sz="1800" dirty="0" err="1"/>
              <a:t>Finanzmitteln</a:t>
            </a:r>
            <a:r>
              <a:rPr lang="en-GB" sz="1800" dirty="0"/>
              <a:t> </a:t>
            </a:r>
            <a:r>
              <a:rPr lang="en-GB" sz="1800" dirty="0" err="1"/>
              <a:t>behindern</a:t>
            </a:r>
            <a:r>
              <a:rPr lang="en-GB" sz="1800" dirty="0"/>
              <a:t>, </a:t>
            </a:r>
            <a:r>
              <a:rPr lang="en-GB" sz="1800" dirty="0" err="1"/>
              <a:t>werden</a:t>
            </a:r>
            <a:r>
              <a:rPr lang="en-GB" sz="1800" dirty="0"/>
              <a:t> in Modul 2 </a:t>
            </a:r>
            <a:r>
              <a:rPr lang="en-GB" sz="1800" dirty="0" err="1"/>
              <a:t>behandelt</a:t>
            </a:r>
            <a:r>
              <a:rPr lang="en-GB" sz="1800" dirty="0"/>
              <a:t>. </a:t>
            </a:r>
            <a:endParaRPr lang="en-IE" sz="1800" dirty="0"/>
          </a:p>
        </p:txBody>
      </p:sp>
      <p:sp>
        <p:nvSpPr>
          <p:cNvPr id="7" name="Textfeld 6">
            <a:extLst>
              <a:ext uri="{FF2B5EF4-FFF2-40B4-BE49-F238E27FC236}">
                <a16:creationId xmlns:a16="http://schemas.microsoft.com/office/drawing/2014/main" id="{998732FF-7C2D-1881-3541-40CF9F1C702C}"/>
              </a:ext>
            </a:extLst>
          </p:cNvPr>
          <p:cNvSpPr txBox="1"/>
          <p:nvPr/>
        </p:nvSpPr>
        <p:spPr>
          <a:xfrm>
            <a:off x="529760" y="3326987"/>
            <a:ext cx="10616295" cy="1754326"/>
          </a:xfrm>
          <a:prstGeom prst="rect">
            <a:avLst/>
          </a:prstGeom>
          <a:noFill/>
        </p:spPr>
        <p:txBody>
          <a:bodyPr wrap="square" numCol="2" rtlCol="0">
            <a:spAutoFit/>
          </a:bodyPr>
          <a:lstStyle/>
          <a:p>
            <a:pPr marL="342900" indent="-342900">
              <a:buClr>
                <a:srgbClr val="F16924"/>
              </a:buClr>
              <a:buFont typeface="Arial" panose="020B0604020202020204" pitchFamily="34" charset="0"/>
              <a:buChar char="•"/>
            </a:pPr>
            <a:r>
              <a:rPr lang="en-GB" sz="1800" dirty="0" err="1">
                <a:solidFill>
                  <a:srgbClr val="595959"/>
                </a:solidFill>
              </a:rPr>
              <a:t>Entwicklung</a:t>
            </a:r>
            <a:r>
              <a:rPr lang="en-GB" sz="1800" dirty="0">
                <a:solidFill>
                  <a:srgbClr val="595959"/>
                </a:solidFill>
              </a:rPr>
              <a:t> </a:t>
            </a:r>
            <a:r>
              <a:rPr lang="en-GB" sz="1800" dirty="0" err="1">
                <a:solidFill>
                  <a:srgbClr val="595959"/>
                </a:solidFill>
              </a:rPr>
              <a:t>neuer</a:t>
            </a:r>
            <a:r>
              <a:rPr lang="en-GB" sz="1800" dirty="0">
                <a:solidFill>
                  <a:srgbClr val="595959"/>
                </a:solidFill>
              </a:rPr>
              <a:t> </a:t>
            </a:r>
            <a:r>
              <a:rPr lang="en-GB" sz="1800" dirty="0" err="1">
                <a:solidFill>
                  <a:srgbClr val="595959"/>
                </a:solidFill>
              </a:rPr>
              <a:t>Produkte</a:t>
            </a:r>
            <a:endParaRPr lang="en-GB" sz="1800" dirty="0">
              <a:solidFill>
                <a:srgbClr val="595959"/>
              </a:solidFill>
            </a:endParaRPr>
          </a:p>
          <a:p>
            <a:pPr marL="342900" indent="-342900">
              <a:buClr>
                <a:srgbClr val="F16924"/>
              </a:buClr>
              <a:buFont typeface="Arial" panose="020B0604020202020204" pitchFamily="34" charset="0"/>
              <a:buChar char="•"/>
            </a:pPr>
            <a:r>
              <a:rPr lang="en-GB" sz="1800" dirty="0" err="1">
                <a:solidFill>
                  <a:srgbClr val="595959"/>
                </a:solidFill>
              </a:rPr>
              <a:t>Aktualisierung</a:t>
            </a:r>
            <a:r>
              <a:rPr lang="en-GB" sz="1800" dirty="0">
                <a:solidFill>
                  <a:srgbClr val="595959"/>
                </a:solidFill>
              </a:rPr>
              <a:t> der Software</a:t>
            </a:r>
          </a:p>
          <a:p>
            <a:pPr marL="342900" indent="-342900">
              <a:buClr>
                <a:srgbClr val="F16924"/>
              </a:buClr>
              <a:buFont typeface="Arial" panose="020B0604020202020204" pitchFamily="34" charset="0"/>
              <a:buChar char="•"/>
            </a:pPr>
            <a:r>
              <a:rPr lang="en-GB" sz="1800" dirty="0" err="1">
                <a:solidFill>
                  <a:srgbClr val="595959"/>
                </a:solidFill>
              </a:rPr>
              <a:t>Lohnerhöhungen</a:t>
            </a:r>
            <a:r>
              <a:rPr lang="en-GB" sz="1800" dirty="0">
                <a:solidFill>
                  <a:srgbClr val="595959"/>
                </a:solidFill>
              </a:rPr>
              <a:t> für </a:t>
            </a:r>
            <a:r>
              <a:rPr lang="en-GB" sz="1800" dirty="0" err="1">
                <a:solidFill>
                  <a:srgbClr val="595959"/>
                </a:solidFill>
              </a:rPr>
              <a:t>bestehende</a:t>
            </a:r>
            <a:r>
              <a:rPr lang="en-GB" sz="1800" dirty="0">
                <a:solidFill>
                  <a:srgbClr val="595959"/>
                </a:solidFill>
              </a:rPr>
              <a:t> Mitarbeiter</a:t>
            </a:r>
            <a:r>
              <a:rPr lang="en-GB" sz="1800" dirty="0">
                <a:solidFill>
                  <a:srgbClr val="595959"/>
                </a:solidFill>
                <a:latin typeface="ReithSans"/>
              </a:rPr>
              <a:t>:innen</a:t>
            </a:r>
          </a:p>
          <a:p>
            <a:pPr marL="342900" indent="-342900">
              <a:buClr>
                <a:srgbClr val="F16924"/>
              </a:buClr>
              <a:buFont typeface="Arial" panose="020B0604020202020204" pitchFamily="34" charset="0"/>
              <a:buChar char="•"/>
            </a:pPr>
            <a:r>
              <a:rPr lang="en-GB" sz="1800" dirty="0" err="1">
                <a:solidFill>
                  <a:srgbClr val="595959"/>
                </a:solidFill>
              </a:rPr>
              <a:t>neue</a:t>
            </a:r>
            <a:r>
              <a:rPr lang="en-GB" sz="1800" dirty="0">
                <a:solidFill>
                  <a:srgbClr val="595959"/>
                </a:solidFill>
              </a:rPr>
              <a:t> Mitarbeiter</a:t>
            </a:r>
            <a:r>
              <a:rPr lang="en-GB" sz="1800" dirty="0">
                <a:solidFill>
                  <a:srgbClr val="595959"/>
                </a:solidFill>
                <a:latin typeface="ReithSans"/>
              </a:rPr>
              <a:t>:innen</a:t>
            </a:r>
            <a:r>
              <a:rPr lang="en-GB" sz="1800" dirty="0">
                <a:solidFill>
                  <a:srgbClr val="595959"/>
                </a:solidFill>
              </a:rPr>
              <a:t> </a:t>
            </a:r>
            <a:r>
              <a:rPr lang="en-GB" sz="1800" dirty="0" err="1">
                <a:solidFill>
                  <a:srgbClr val="595959"/>
                </a:solidFill>
              </a:rPr>
              <a:t>einstellen</a:t>
            </a:r>
            <a:endParaRPr lang="en-GB" sz="1800" dirty="0">
              <a:solidFill>
                <a:srgbClr val="595959"/>
              </a:solidFill>
            </a:endParaRPr>
          </a:p>
          <a:p>
            <a:pPr marL="342900" indent="-342900">
              <a:buClr>
                <a:srgbClr val="F16924"/>
              </a:buClr>
              <a:buFont typeface="Arial" panose="020B0604020202020204" pitchFamily="34" charset="0"/>
              <a:buChar char="•"/>
            </a:pPr>
            <a:r>
              <a:rPr lang="en-GB" sz="1800" dirty="0" err="1">
                <a:solidFill>
                  <a:srgbClr val="595959"/>
                </a:solidFill>
              </a:rPr>
              <a:t>Erweiterung</a:t>
            </a:r>
            <a:r>
              <a:rPr lang="en-GB" sz="1800" dirty="0">
                <a:solidFill>
                  <a:srgbClr val="595959"/>
                </a:solidFill>
              </a:rPr>
              <a:t> der </a:t>
            </a:r>
            <a:r>
              <a:rPr lang="en-GB" sz="1800" dirty="0" err="1">
                <a:solidFill>
                  <a:srgbClr val="595959"/>
                </a:solidFill>
              </a:rPr>
              <a:t>bestehenden</a:t>
            </a:r>
            <a:r>
              <a:rPr lang="en-GB" sz="1800" dirty="0">
                <a:solidFill>
                  <a:srgbClr val="595959"/>
                </a:solidFill>
              </a:rPr>
              <a:t> </a:t>
            </a:r>
            <a:r>
              <a:rPr lang="en-GB" sz="1800" dirty="0" err="1">
                <a:solidFill>
                  <a:srgbClr val="595959"/>
                </a:solidFill>
              </a:rPr>
              <a:t>Räumlichkeiten</a:t>
            </a:r>
            <a:endParaRPr lang="en-GB" sz="1800" dirty="0">
              <a:solidFill>
                <a:srgbClr val="595959"/>
              </a:solidFill>
            </a:endParaRPr>
          </a:p>
          <a:p>
            <a:pPr>
              <a:buClr>
                <a:srgbClr val="F16924"/>
              </a:buClr>
            </a:pPr>
            <a:endParaRPr lang="en-GB" sz="1800" dirty="0">
              <a:solidFill>
                <a:srgbClr val="595959"/>
              </a:solidFill>
            </a:endParaRPr>
          </a:p>
          <a:p>
            <a:pPr marL="342900" indent="-342900">
              <a:buClr>
                <a:srgbClr val="F16924"/>
              </a:buClr>
              <a:buFont typeface="Arial" panose="020B0604020202020204" pitchFamily="34" charset="0"/>
              <a:buChar char="•"/>
            </a:pPr>
            <a:r>
              <a:rPr lang="en-GB" sz="1800" dirty="0">
                <a:solidFill>
                  <a:srgbClr val="595959"/>
                </a:solidFill>
              </a:rPr>
              <a:t>Marketing und </a:t>
            </a:r>
            <a:r>
              <a:rPr lang="en-GB" sz="1800" dirty="0" err="1">
                <a:solidFill>
                  <a:srgbClr val="595959"/>
                </a:solidFill>
              </a:rPr>
              <a:t>Werbung</a:t>
            </a:r>
            <a:r>
              <a:rPr lang="en-GB" sz="1800" dirty="0">
                <a:solidFill>
                  <a:srgbClr val="595959"/>
                </a:solidFill>
              </a:rPr>
              <a:t> </a:t>
            </a:r>
          </a:p>
          <a:p>
            <a:pPr marL="342900" indent="-342900">
              <a:buClr>
                <a:srgbClr val="F16924"/>
              </a:buClr>
              <a:buFont typeface="Arial" panose="020B0604020202020204" pitchFamily="34" charset="0"/>
              <a:buChar char="•"/>
            </a:pPr>
            <a:r>
              <a:rPr lang="en-GB" sz="1800" dirty="0" err="1">
                <a:solidFill>
                  <a:srgbClr val="595959"/>
                </a:solidFill>
              </a:rPr>
              <a:t>Kauf</a:t>
            </a:r>
            <a:r>
              <a:rPr lang="en-GB" sz="1800" dirty="0">
                <a:solidFill>
                  <a:srgbClr val="595959"/>
                </a:solidFill>
              </a:rPr>
              <a:t> </a:t>
            </a:r>
            <a:r>
              <a:rPr lang="en-GB" sz="1800" dirty="0" err="1">
                <a:solidFill>
                  <a:srgbClr val="595959"/>
                </a:solidFill>
              </a:rPr>
              <a:t>eines</a:t>
            </a:r>
            <a:r>
              <a:rPr lang="en-GB" sz="1800" dirty="0">
                <a:solidFill>
                  <a:srgbClr val="595959"/>
                </a:solidFill>
              </a:rPr>
              <a:t> </a:t>
            </a:r>
            <a:r>
              <a:rPr lang="en-GB" sz="1800" dirty="0" err="1">
                <a:solidFill>
                  <a:srgbClr val="595959"/>
                </a:solidFill>
              </a:rPr>
              <a:t>neuen</a:t>
            </a:r>
            <a:r>
              <a:rPr lang="en-GB" sz="1800" dirty="0">
                <a:solidFill>
                  <a:srgbClr val="595959"/>
                </a:solidFill>
              </a:rPr>
              <a:t> </a:t>
            </a:r>
            <a:r>
              <a:rPr lang="en-GB" sz="1800" dirty="0" err="1">
                <a:solidFill>
                  <a:srgbClr val="595959"/>
                </a:solidFill>
              </a:rPr>
              <a:t>Fuhrparks</a:t>
            </a:r>
            <a:r>
              <a:rPr lang="en-GB" sz="1800" dirty="0">
                <a:solidFill>
                  <a:srgbClr val="595959"/>
                </a:solidFill>
              </a:rPr>
              <a:t> </a:t>
            </a:r>
          </a:p>
          <a:p>
            <a:pPr marL="342900" indent="-342900">
              <a:buClr>
                <a:srgbClr val="F16924"/>
              </a:buClr>
              <a:buFont typeface="Arial" panose="020B0604020202020204" pitchFamily="34" charset="0"/>
              <a:buChar char="•"/>
            </a:pPr>
            <a:r>
              <a:rPr lang="en-GB" sz="1800" dirty="0" err="1">
                <a:solidFill>
                  <a:srgbClr val="595959"/>
                </a:solidFill>
              </a:rPr>
              <a:t>Eröffnung</a:t>
            </a:r>
            <a:r>
              <a:rPr lang="en-GB" sz="1800" dirty="0">
                <a:solidFill>
                  <a:srgbClr val="595959"/>
                </a:solidFill>
              </a:rPr>
              <a:t> </a:t>
            </a:r>
            <a:r>
              <a:rPr lang="en-GB" sz="1800" dirty="0" err="1">
                <a:solidFill>
                  <a:srgbClr val="595959"/>
                </a:solidFill>
              </a:rPr>
              <a:t>einer</a:t>
            </a:r>
            <a:r>
              <a:rPr lang="en-GB" sz="1800" dirty="0">
                <a:solidFill>
                  <a:srgbClr val="595959"/>
                </a:solidFill>
              </a:rPr>
              <a:t> </a:t>
            </a:r>
            <a:r>
              <a:rPr lang="en-GB" sz="1800" dirty="0" err="1">
                <a:solidFill>
                  <a:srgbClr val="595959"/>
                </a:solidFill>
              </a:rPr>
              <a:t>neuen</a:t>
            </a:r>
            <a:r>
              <a:rPr lang="en-GB" sz="1800" dirty="0">
                <a:solidFill>
                  <a:srgbClr val="595959"/>
                </a:solidFill>
              </a:rPr>
              <a:t> </a:t>
            </a:r>
            <a:r>
              <a:rPr lang="en-GB" sz="1800" dirty="0" err="1">
                <a:solidFill>
                  <a:srgbClr val="595959"/>
                </a:solidFill>
              </a:rPr>
              <a:t>Filiale</a:t>
            </a:r>
            <a:endParaRPr lang="en-GB" sz="1800" dirty="0">
              <a:solidFill>
                <a:srgbClr val="595959"/>
              </a:solidFill>
            </a:endParaRPr>
          </a:p>
          <a:p>
            <a:pPr marL="342900" indent="-342900">
              <a:buClr>
                <a:srgbClr val="F16924"/>
              </a:buClr>
              <a:buFont typeface="Arial" panose="020B0604020202020204" pitchFamily="34" charset="0"/>
              <a:buChar char="•"/>
            </a:pPr>
            <a:r>
              <a:rPr lang="en-GB" sz="1800" dirty="0" err="1">
                <a:solidFill>
                  <a:srgbClr val="595959"/>
                </a:solidFill>
              </a:rPr>
              <a:t>Kauf</a:t>
            </a:r>
            <a:r>
              <a:rPr lang="en-GB" sz="1800" dirty="0">
                <a:solidFill>
                  <a:srgbClr val="595959"/>
                </a:solidFill>
              </a:rPr>
              <a:t> </a:t>
            </a:r>
            <a:r>
              <a:rPr lang="en-GB" sz="1800" dirty="0" err="1">
                <a:solidFill>
                  <a:srgbClr val="595959"/>
                </a:solidFill>
              </a:rPr>
              <a:t>neuer</a:t>
            </a:r>
            <a:r>
              <a:rPr lang="en-GB" sz="1800" dirty="0">
                <a:solidFill>
                  <a:srgbClr val="595959"/>
                </a:solidFill>
              </a:rPr>
              <a:t> </a:t>
            </a:r>
            <a:r>
              <a:rPr lang="en-GB" sz="1800" dirty="0" err="1">
                <a:solidFill>
                  <a:srgbClr val="595959"/>
                </a:solidFill>
              </a:rPr>
              <a:t>Maschinen</a:t>
            </a:r>
            <a:r>
              <a:rPr lang="en-GB" sz="1800" dirty="0">
                <a:solidFill>
                  <a:srgbClr val="595959"/>
                </a:solidFill>
              </a:rPr>
              <a:t> und Anlagen</a:t>
            </a:r>
          </a:p>
          <a:p>
            <a:endParaRPr lang="de-DE" dirty="0">
              <a:solidFill>
                <a:srgbClr val="595959"/>
              </a:solidFill>
            </a:endParaRPr>
          </a:p>
        </p:txBody>
      </p:sp>
    </p:spTree>
    <p:extLst>
      <p:ext uri="{BB962C8B-B14F-4D97-AF65-F5344CB8AC3E}">
        <p14:creationId xmlns:p14="http://schemas.microsoft.com/office/powerpoint/2010/main" val="268086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Interne Faktoren - Technologie</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529760" y="1525710"/>
            <a:ext cx="7305557" cy="4994429"/>
          </a:xfrm>
        </p:spPr>
        <p:txBody>
          <a:bodyPr>
            <a:normAutofit/>
          </a:bodyPr>
          <a:lstStyle/>
          <a:p>
            <a:pPr marL="0" indent="0" algn="just"/>
            <a:r>
              <a:rPr lang="en-GB" b="0" i="0" dirty="0">
                <a:effectLst/>
                <a:latin typeface="Calibri "/>
              </a:rPr>
              <a:t>Die Unternehmen müssen technologisch auf dem neuesten Stand sein, um mit den sich ständig ändernden Anforderungen der </a:t>
            </a:r>
            <a:r>
              <a:rPr lang="en-GB" b="0" i="0" dirty="0" err="1">
                <a:effectLst/>
                <a:latin typeface="Calibri "/>
              </a:rPr>
              <a:t>Kund:innen</a:t>
            </a:r>
            <a:r>
              <a:rPr lang="en-GB" b="0" i="0" dirty="0">
                <a:effectLst/>
                <a:latin typeface="Calibri "/>
              </a:rPr>
              <a:t> Schritt zu halten. Unternehmen, die </a:t>
            </a:r>
            <a:r>
              <a:rPr lang="en-GB" b="0" i="0" dirty="0" err="1">
                <a:effectLst/>
                <a:latin typeface="Calibri "/>
              </a:rPr>
              <a:t>ihren</a:t>
            </a:r>
            <a:r>
              <a:rPr lang="en-GB" b="0" i="0" dirty="0">
                <a:effectLst/>
                <a:latin typeface="Calibri "/>
              </a:rPr>
              <a:t> </a:t>
            </a:r>
            <a:r>
              <a:rPr lang="en-GB" b="0" i="0" dirty="0" err="1">
                <a:effectLst/>
                <a:latin typeface="Calibri "/>
              </a:rPr>
              <a:t>Kund:innen</a:t>
            </a:r>
            <a:r>
              <a:rPr lang="en-GB" b="0" i="0" dirty="0">
                <a:effectLst/>
                <a:latin typeface="Calibri "/>
              </a:rPr>
              <a:t> nicht die Möglichkeit bieten, Produkte online zu kaufen, werden wahrscheinlich wertvolle Umsätze einbüßen. </a:t>
            </a:r>
            <a:r>
              <a:rPr lang="en-GB" b="0" i="0" dirty="0" err="1">
                <a:effectLst/>
                <a:latin typeface="Calibri "/>
              </a:rPr>
              <a:t>Beispielsweise</a:t>
            </a:r>
            <a:r>
              <a:rPr lang="en-GB" dirty="0">
                <a:latin typeface="Calibri "/>
              </a:rPr>
              <a:t> </a:t>
            </a:r>
            <a:r>
              <a:rPr lang="en-GB" dirty="0" err="1">
                <a:latin typeface="Calibri "/>
              </a:rPr>
              <a:t>beschleunigte</a:t>
            </a:r>
            <a:r>
              <a:rPr lang="en-GB" dirty="0">
                <a:latin typeface="Calibri "/>
              </a:rPr>
              <a:t> COVID-19 </a:t>
            </a:r>
            <a:r>
              <a:rPr lang="en-GB" b="0" i="0" dirty="0">
                <a:effectLst/>
                <a:latin typeface="Calibri "/>
              </a:rPr>
              <a:t>(externer Faktor) den </a:t>
            </a:r>
            <a:r>
              <a:rPr lang="en-GB" b="0" i="0" dirty="0" err="1">
                <a:effectLst/>
                <a:latin typeface="Calibri "/>
              </a:rPr>
              <a:t>Bedarf</a:t>
            </a:r>
            <a:r>
              <a:rPr lang="en-GB" b="0" i="0" dirty="0">
                <a:effectLst/>
                <a:latin typeface="Calibri "/>
              </a:rPr>
              <a:t> an </a:t>
            </a:r>
            <a:r>
              <a:rPr lang="en-GB" dirty="0" err="1">
                <a:latin typeface="Calibri "/>
              </a:rPr>
              <a:t>Technologien</a:t>
            </a:r>
            <a:r>
              <a:rPr lang="en-GB" dirty="0">
                <a:latin typeface="Calibri "/>
              </a:rPr>
              <a:t>, um </a:t>
            </a:r>
            <a:r>
              <a:rPr lang="en-GB" dirty="0" err="1">
                <a:latin typeface="Calibri "/>
              </a:rPr>
              <a:t>eine</a:t>
            </a:r>
            <a:r>
              <a:rPr lang="en-GB" dirty="0">
                <a:latin typeface="Calibri "/>
              </a:rPr>
              <a:t> </a:t>
            </a:r>
            <a:r>
              <a:rPr lang="en-GB" b="0" i="0" dirty="0" err="1">
                <a:effectLst/>
                <a:latin typeface="Calibri "/>
              </a:rPr>
              <a:t>digitale</a:t>
            </a:r>
            <a:r>
              <a:rPr lang="en-GB" b="0" i="0" dirty="0">
                <a:effectLst/>
                <a:latin typeface="Calibri "/>
              </a:rPr>
              <a:t> </a:t>
            </a:r>
            <a:r>
              <a:rPr lang="en-GB" dirty="0" err="1">
                <a:latin typeface="Calibri "/>
              </a:rPr>
              <a:t>Kaufa</a:t>
            </a:r>
            <a:r>
              <a:rPr lang="en-GB" b="0" i="0" dirty="0" err="1">
                <a:effectLst/>
                <a:latin typeface="Calibri "/>
              </a:rPr>
              <a:t>bwicklung</a:t>
            </a:r>
            <a:r>
              <a:rPr lang="en-GB" dirty="0">
                <a:latin typeface="Calibri "/>
              </a:rPr>
              <a:t> </a:t>
            </a:r>
            <a:r>
              <a:rPr lang="en-GB" dirty="0" err="1">
                <a:latin typeface="Calibri "/>
              </a:rPr>
              <a:t>ermöglichen</a:t>
            </a:r>
            <a:r>
              <a:rPr lang="en-GB" dirty="0">
                <a:latin typeface="Calibri "/>
              </a:rPr>
              <a:t> </a:t>
            </a:r>
            <a:r>
              <a:rPr lang="en-GB" dirty="0" err="1">
                <a:latin typeface="Calibri "/>
              </a:rPr>
              <a:t>zu</a:t>
            </a:r>
            <a:r>
              <a:rPr lang="en-GB" dirty="0">
                <a:latin typeface="Calibri "/>
              </a:rPr>
              <a:t> </a:t>
            </a:r>
            <a:r>
              <a:rPr lang="en-GB" dirty="0" err="1">
                <a:latin typeface="Calibri "/>
              </a:rPr>
              <a:t>können</a:t>
            </a:r>
            <a:r>
              <a:rPr lang="en-GB" b="0" i="0" dirty="0">
                <a:effectLst/>
                <a:latin typeface="Calibri "/>
              </a:rPr>
              <a:t>. Aber wie gut </a:t>
            </a:r>
            <a:r>
              <a:rPr lang="en-GB" b="0" i="0" dirty="0" err="1">
                <a:effectLst/>
                <a:latin typeface="Calibri "/>
              </a:rPr>
              <a:t>waren</a:t>
            </a:r>
            <a:r>
              <a:rPr lang="en-GB" b="0" i="0" dirty="0">
                <a:effectLst/>
                <a:latin typeface="Calibri "/>
              </a:rPr>
              <a:t> die </a:t>
            </a:r>
            <a:r>
              <a:rPr lang="en-GB" b="0" i="0" dirty="0" err="1">
                <a:effectLst/>
                <a:latin typeface="Calibri "/>
              </a:rPr>
              <a:t>Unternehmen</a:t>
            </a:r>
            <a:r>
              <a:rPr lang="en-GB" b="0" i="0" dirty="0">
                <a:effectLst/>
                <a:latin typeface="Calibri "/>
              </a:rPr>
              <a:t> auf den Wandel vorbereitet?</a:t>
            </a:r>
          </a:p>
          <a:p>
            <a:pPr marL="0" indent="0" algn="just"/>
            <a:endParaRPr lang="en-GB" dirty="0">
              <a:latin typeface="Calibri "/>
            </a:endParaRPr>
          </a:p>
          <a:p>
            <a:pPr marL="0" indent="0" algn="just"/>
            <a:r>
              <a:rPr lang="en-GB" b="0" i="0" dirty="0">
                <a:effectLst/>
                <a:latin typeface="Calibri "/>
              </a:rPr>
              <a:t>Veraltete oder fehlerhafte IT-Systeme sind ebenfalls Faktoren, die </a:t>
            </a:r>
            <a:r>
              <a:rPr lang="en-GB" b="0" i="0" dirty="0" err="1">
                <a:effectLst/>
                <a:latin typeface="Calibri "/>
              </a:rPr>
              <a:t>bewertet</a:t>
            </a:r>
            <a:r>
              <a:rPr lang="en-GB" b="0" i="0" dirty="0">
                <a:effectLst/>
                <a:latin typeface="Calibri "/>
              </a:rPr>
              <a:t> </a:t>
            </a:r>
            <a:r>
              <a:rPr lang="en-GB" b="0" i="0" dirty="0" err="1">
                <a:effectLst/>
                <a:latin typeface="Calibri "/>
              </a:rPr>
              <a:t>werden</a:t>
            </a:r>
            <a:r>
              <a:rPr lang="en-GB" b="0" i="0" dirty="0">
                <a:effectLst/>
                <a:latin typeface="Calibri "/>
              </a:rPr>
              <a:t> sollten. Wenn ein Unternehmen seine Hard- und </a:t>
            </a:r>
            <a:r>
              <a:rPr lang="en-GB" i="0" dirty="0">
                <a:effectLst/>
                <a:latin typeface="Calibri "/>
              </a:rPr>
              <a:t>Software </a:t>
            </a:r>
            <a:r>
              <a:rPr lang="en-GB" b="0" i="0" dirty="0">
                <a:effectLst/>
                <a:latin typeface="Calibri "/>
              </a:rPr>
              <a:t>nicht auf den neuesten Stand bringt, wird </a:t>
            </a:r>
            <a:r>
              <a:rPr lang="en-GB" b="0" i="0" dirty="0" err="1">
                <a:effectLst/>
                <a:latin typeface="Calibri "/>
              </a:rPr>
              <a:t>jeder</a:t>
            </a:r>
            <a:r>
              <a:rPr lang="en-GB" b="0" i="0" dirty="0">
                <a:effectLst/>
                <a:latin typeface="Calibri "/>
              </a:rPr>
              <a:t> </a:t>
            </a:r>
            <a:r>
              <a:rPr lang="en-GB" b="0" i="0" dirty="0" err="1">
                <a:effectLst/>
                <a:latin typeface="Calibri "/>
              </a:rPr>
              <a:t>Wettbewerbsvorteil</a:t>
            </a:r>
            <a:r>
              <a:rPr lang="en-GB" dirty="0">
                <a:latin typeface="Calibri "/>
              </a:rPr>
              <a:t> </a:t>
            </a:r>
            <a:r>
              <a:rPr lang="en-GB" b="0" i="0" dirty="0" err="1">
                <a:effectLst/>
                <a:latin typeface="Calibri "/>
              </a:rPr>
              <a:t>mit</a:t>
            </a:r>
            <a:r>
              <a:rPr lang="en-GB" b="0" i="0" dirty="0">
                <a:effectLst/>
                <a:latin typeface="Calibri "/>
              </a:rPr>
              <a:t> der Zeit aufgezehrt. </a:t>
            </a:r>
            <a:r>
              <a:rPr lang="en-GB" b="0" i="0" dirty="0" err="1">
                <a:effectLst/>
                <a:latin typeface="Calibri "/>
              </a:rPr>
              <a:t>Wenn</a:t>
            </a:r>
            <a:r>
              <a:rPr lang="en-GB" b="0" i="0" dirty="0">
                <a:effectLst/>
                <a:latin typeface="Calibri "/>
              </a:rPr>
              <a:t> </a:t>
            </a:r>
            <a:r>
              <a:rPr lang="en-GB" b="0" i="0" dirty="0" err="1">
                <a:effectLst/>
                <a:latin typeface="Calibri "/>
              </a:rPr>
              <a:t>diese</a:t>
            </a:r>
            <a:r>
              <a:rPr lang="en-GB" b="0" i="0" dirty="0">
                <a:effectLst/>
                <a:latin typeface="Calibri "/>
              </a:rPr>
              <a:t> Probleme </a:t>
            </a:r>
            <a:r>
              <a:rPr lang="en-GB" b="0" i="0" dirty="0" err="1">
                <a:effectLst/>
                <a:latin typeface="Calibri "/>
              </a:rPr>
              <a:t>nicht</a:t>
            </a:r>
            <a:r>
              <a:rPr lang="en-GB" b="0" i="0" dirty="0">
                <a:effectLst/>
                <a:latin typeface="Calibri "/>
              </a:rPr>
              <a:t> </a:t>
            </a:r>
            <a:r>
              <a:rPr lang="en-GB" b="0" i="0" dirty="0" err="1">
                <a:effectLst/>
                <a:latin typeface="Calibri "/>
              </a:rPr>
              <a:t>gelöst</a:t>
            </a:r>
            <a:r>
              <a:rPr lang="en-GB" b="0" i="0" dirty="0">
                <a:effectLst/>
                <a:latin typeface="Calibri "/>
              </a:rPr>
              <a:t> </a:t>
            </a:r>
            <a:r>
              <a:rPr lang="en-GB" b="0" i="0" dirty="0" err="1">
                <a:effectLst/>
                <a:latin typeface="Calibri "/>
              </a:rPr>
              <a:t>werden</a:t>
            </a:r>
            <a:r>
              <a:rPr lang="en-GB" b="0" i="0" dirty="0">
                <a:effectLst/>
                <a:latin typeface="Calibri "/>
              </a:rPr>
              <a:t>, </a:t>
            </a:r>
            <a:r>
              <a:rPr lang="en-GB" b="0" i="0" dirty="0" err="1">
                <a:effectLst/>
                <a:latin typeface="Calibri "/>
              </a:rPr>
              <a:t>könnten</a:t>
            </a:r>
            <a:r>
              <a:rPr lang="en-GB" b="0" i="0" dirty="0">
                <a:effectLst/>
                <a:latin typeface="Calibri "/>
              </a:rPr>
              <a:t> </a:t>
            </a:r>
            <a:r>
              <a:rPr lang="en-GB" b="0" i="0" dirty="0" err="1">
                <a:effectLst/>
                <a:latin typeface="Calibri "/>
              </a:rPr>
              <a:t>Kund:innen</a:t>
            </a:r>
            <a:r>
              <a:rPr lang="en-GB" b="0" i="0" dirty="0">
                <a:effectLst/>
                <a:latin typeface="Calibri "/>
              </a:rPr>
              <a:t> Sie als </a:t>
            </a:r>
            <a:r>
              <a:rPr lang="en-GB" b="0" i="0" dirty="0" err="1">
                <a:effectLst/>
                <a:latin typeface="Calibri "/>
              </a:rPr>
              <a:t>unzuverlässig</a:t>
            </a:r>
            <a:r>
              <a:rPr lang="en-GB" b="0" i="0" dirty="0">
                <a:effectLst/>
                <a:latin typeface="Calibri "/>
              </a:rPr>
              <a:t> </a:t>
            </a:r>
            <a:r>
              <a:rPr lang="en-GB" b="0" i="0" dirty="0" err="1">
                <a:effectLst/>
                <a:latin typeface="Calibri "/>
              </a:rPr>
              <a:t>wahrnehmen</a:t>
            </a:r>
            <a:r>
              <a:rPr lang="en-GB" b="0" i="0" dirty="0">
                <a:effectLst/>
                <a:latin typeface="Calibri "/>
              </a:rPr>
              <a:t>.</a:t>
            </a:r>
            <a:endParaRPr lang="en-IE" dirty="0"/>
          </a:p>
        </p:txBody>
      </p:sp>
      <p:pic>
        <p:nvPicPr>
          <p:cNvPr id="7" name="Picture 6">
            <a:extLst>
              <a:ext uri="{FF2B5EF4-FFF2-40B4-BE49-F238E27FC236}">
                <a16:creationId xmlns:a16="http://schemas.microsoft.com/office/drawing/2014/main" id="{BD8A572D-16B8-460F-532C-AE8D1B04522C}"/>
              </a:ext>
            </a:extLst>
          </p:cNvPr>
          <p:cNvPicPr>
            <a:picLocks noChangeAspect="1"/>
          </p:cNvPicPr>
          <p:nvPr/>
        </p:nvPicPr>
        <p:blipFill>
          <a:blip r:embed="rId3"/>
          <a:stretch>
            <a:fillRect/>
          </a:stretch>
        </p:blipFill>
        <p:spPr>
          <a:xfrm>
            <a:off x="8436810" y="1581055"/>
            <a:ext cx="3166611" cy="4295962"/>
          </a:xfrm>
          <a:prstGeom prst="rect">
            <a:avLst/>
          </a:prstGeom>
        </p:spPr>
      </p:pic>
    </p:spTree>
    <p:extLst>
      <p:ext uri="{BB962C8B-B14F-4D97-AF65-F5344CB8AC3E}">
        <p14:creationId xmlns:p14="http://schemas.microsoft.com/office/powerpoint/2010/main" val="1018257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3" name="Text Placeholder 2">
            <a:extLst>
              <a:ext uri="{FF2B5EF4-FFF2-40B4-BE49-F238E27FC236}">
                <a16:creationId xmlns:a16="http://schemas.microsoft.com/office/drawing/2014/main" id="{A21EDDB4-5F6A-04D5-8C7B-885CADBF941E}"/>
              </a:ext>
            </a:extLst>
          </p:cNvPr>
          <p:cNvSpPr>
            <a:spLocks noGrp="1"/>
          </p:cNvSpPr>
          <p:nvPr>
            <p:ph type="body" sz="quarter" idx="18"/>
          </p:nvPr>
        </p:nvSpPr>
        <p:spPr>
          <a:xfrm>
            <a:off x="734714" y="1788518"/>
            <a:ext cx="5096243" cy="4208100"/>
          </a:xfrm>
        </p:spPr>
        <p:txBody>
          <a:bodyPr>
            <a:normAutofit fontScale="62500" lnSpcReduction="20000"/>
          </a:bodyPr>
          <a:lstStyle/>
          <a:p>
            <a:pPr marL="361950" indent="-361950">
              <a:lnSpc>
                <a:spcPts val="2380"/>
              </a:lnSpc>
              <a:spcBef>
                <a:spcPts val="0"/>
              </a:spcBef>
              <a:buClr>
                <a:srgbClr val="EDA13E"/>
              </a:buClr>
              <a:buFont typeface="Arial" panose="020B0604020202020204" pitchFamily="34" charset="0"/>
              <a:buChar char="•"/>
            </a:pPr>
            <a:r>
              <a:rPr lang="en-GB" sz="2800" dirty="0"/>
              <a:t>Personalmangel oder schlechte Arbeitsmoral</a:t>
            </a:r>
          </a:p>
          <a:p>
            <a:pPr marL="342900" indent="-342900">
              <a:lnSpc>
                <a:spcPts val="2380"/>
              </a:lnSpc>
              <a:spcBef>
                <a:spcPts val="0"/>
              </a:spcBef>
              <a:buClr>
                <a:srgbClr val="EDA13E"/>
              </a:buClr>
              <a:buFont typeface="Arial" panose="020B0604020202020204" pitchFamily="34" charset="0"/>
              <a:buChar char="•"/>
            </a:pPr>
            <a:r>
              <a:rPr lang="en-US" sz="2800" dirty="0" err="1"/>
              <a:t>Veraltete</a:t>
            </a:r>
            <a:r>
              <a:rPr lang="en-US" sz="2800" dirty="0"/>
              <a:t> </a:t>
            </a:r>
            <a:r>
              <a:rPr lang="en-US" sz="2800" dirty="0" err="1"/>
              <a:t>Technologien</a:t>
            </a:r>
            <a:r>
              <a:rPr lang="en-US" sz="2800" dirty="0"/>
              <a:t>/ </a:t>
            </a:r>
            <a:r>
              <a:rPr lang="en-US" sz="2800" dirty="0" err="1"/>
              <a:t>Produkte</a:t>
            </a:r>
            <a:endParaRPr lang="en-US" sz="2800" dirty="0"/>
          </a:p>
          <a:p>
            <a:pPr marL="342900" indent="-342900">
              <a:lnSpc>
                <a:spcPts val="2380"/>
              </a:lnSpc>
              <a:spcBef>
                <a:spcPts val="0"/>
              </a:spcBef>
              <a:buClr>
                <a:srgbClr val="EDA13E"/>
              </a:buClr>
              <a:buFont typeface="Arial" panose="020B0604020202020204" pitchFamily="34" charset="0"/>
              <a:buChar char="•"/>
            </a:pPr>
            <a:r>
              <a:rPr lang="en-US" sz="2800" dirty="0"/>
              <a:t>Mangelnde betriebliche Effizienz</a:t>
            </a:r>
          </a:p>
          <a:p>
            <a:pPr marL="342900" indent="-342900">
              <a:lnSpc>
                <a:spcPts val="2380"/>
              </a:lnSpc>
              <a:spcBef>
                <a:spcPts val="0"/>
              </a:spcBef>
              <a:buClr>
                <a:srgbClr val="EDA13E"/>
              </a:buClr>
              <a:buFont typeface="Arial" panose="020B0604020202020204" pitchFamily="34" charset="0"/>
              <a:buChar char="•"/>
            </a:pPr>
            <a:r>
              <a:rPr lang="en-US" sz="2800" dirty="0"/>
              <a:t>Unzureichende Management-/ </a:t>
            </a:r>
            <a:r>
              <a:rPr lang="en-US" sz="2800" dirty="0" err="1"/>
              <a:t>Führungsqualitäten</a:t>
            </a:r>
            <a:endParaRPr lang="en-US" sz="2800" dirty="0"/>
          </a:p>
          <a:p>
            <a:pPr marL="342900" indent="-342900">
              <a:lnSpc>
                <a:spcPts val="2380"/>
              </a:lnSpc>
              <a:spcBef>
                <a:spcPts val="0"/>
              </a:spcBef>
              <a:buClr>
                <a:srgbClr val="EDA13E"/>
              </a:buClr>
              <a:buFont typeface="Arial" panose="020B0604020202020204" pitchFamily="34" charset="0"/>
              <a:buChar char="•"/>
            </a:pPr>
            <a:r>
              <a:rPr lang="en-US" sz="2800" dirty="0"/>
              <a:t>Strategische Defizite</a:t>
            </a:r>
          </a:p>
          <a:p>
            <a:pPr marL="342900" indent="-342900">
              <a:lnSpc>
                <a:spcPts val="2380"/>
              </a:lnSpc>
              <a:spcBef>
                <a:spcPts val="0"/>
              </a:spcBef>
              <a:buClr>
                <a:srgbClr val="EDA13E"/>
              </a:buClr>
              <a:buFont typeface="Arial" panose="020B0604020202020204" pitchFamily="34" charset="0"/>
              <a:buChar char="•"/>
            </a:pPr>
            <a:r>
              <a:rPr lang="en-US" sz="2800" dirty="0"/>
              <a:t>Überteuerte Übernahmen</a:t>
            </a:r>
          </a:p>
          <a:p>
            <a:pPr marL="342900" indent="-342900">
              <a:lnSpc>
                <a:spcPts val="2380"/>
              </a:lnSpc>
              <a:spcBef>
                <a:spcPts val="0"/>
              </a:spcBef>
              <a:buClr>
                <a:srgbClr val="EDA13E"/>
              </a:buClr>
              <a:buFont typeface="Arial" panose="020B0604020202020204" pitchFamily="34" charset="0"/>
              <a:buChar char="•"/>
            </a:pPr>
            <a:r>
              <a:rPr lang="en-US" sz="2800" dirty="0"/>
              <a:t>Unzureichendes Controlling</a:t>
            </a:r>
          </a:p>
          <a:p>
            <a:pPr marL="342900" indent="-342900">
              <a:lnSpc>
                <a:spcPts val="2380"/>
              </a:lnSpc>
              <a:spcBef>
                <a:spcPts val="0"/>
              </a:spcBef>
              <a:buClr>
                <a:srgbClr val="EDA13E"/>
              </a:buClr>
              <a:buFont typeface="Arial" panose="020B0604020202020204" pitchFamily="34" charset="0"/>
              <a:buChar char="•"/>
            </a:pPr>
            <a:r>
              <a:rPr lang="en-US" sz="2800" dirty="0" err="1"/>
              <a:t>Organisatorische</a:t>
            </a:r>
            <a:r>
              <a:rPr lang="en-US" sz="2800" dirty="0"/>
              <a:t> </a:t>
            </a:r>
            <a:r>
              <a:rPr lang="en-US" sz="2800" dirty="0" err="1"/>
              <a:t>Unzulänglichkeiten</a:t>
            </a:r>
            <a:endParaRPr lang="en-US" sz="2800" dirty="0"/>
          </a:p>
          <a:p>
            <a:pPr marL="342900" indent="-342900">
              <a:lnSpc>
                <a:spcPts val="2380"/>
              </a:lnSpc>
              <a:spcBef>
                <a:spcPts val="0"/>
              </a:spcBef>
              <a:buClr>
                <a:srgbClr val="EDA13E"/>
              </a:buClr>
              <a:buFont typeface="Arial" panose="020B0604020202020204" pitchFamily="34" charset="0"/>
              <a:buChar char="•"/>
            </a:pPr>
            <a:endParaRPr lang="en-US" sz="2800" dirty="0"/>
          </a:p>
          <a:p>
            <a:pPr marL="0" indent="0">
              <a:lnSpc>
                <a:spcPts val="2380"/>
              </a:lnSpc>
              <a:spcBef>
                <a:spcPts val="0"/>
              </a:spcBef>
              <a:buClr>
                <a:srgbClr val="EDA13E"/>
              </a:buClr>
            </a:pPr>
            <a:r>
              <a:rPr lang="en-US" sz="2800" b="1" dirty="0"/>
              <a:t>LESEN SIE:</a:t>
            </a:r>
          </a:p>
          <a:p>
            <a:pPr marL="0" indent="0">
              <a:lnSpc>
                <a:spcPts val="2380"/>
              </a:lnSpc>
              <a:spcBef>
                <a:spcPts val="0"/>
              </a:spcBef>
              <a:buClr>
                <a:srgbClr val="EDA13E"/>
              </a:buClr>
            </a:pPr>
            <a:r>
              <a:rPr lang="en-GB" sz="2400" dirty="0">
                <a:hlinkClick r:id="rId7">
                  <a:extLst>
                    <a:ext uri="{A12FA001-AC4F-418D-AE19-62706E023703}">
                      <ahyp:hlinkClr xmlns:ahyp="http://schemas.microsoft.com/office/drawing/2018/hyperlinkcolor" val="tx"/>
                    </a:ext>
                  </a:extLst>
                </a:hlinkClick>
              </a:rPr>
              <a:t>5 Internal Factors That Affect A Business You Ought To know | Scope </a:t>
            </a:r>
            <a:r>
              <a:rPr lang="en-GB" sz="2400" dirty="0" err="1">
                <a:hlinkClick r:id="rId7">
                  <a:extLst>
                    <a:ext uri="{A12FA001-AC4F-418D-AE19-62706E023703}">
                      <ahyp:hlinkClr xmlns:ahyp="http://schemas.microsoft.com/office/drawing/2018/hyperlinkcolor" val="tx"/>
                    </a:ext>
                  </a:extLst>
                </a:hlinkClick>
              </a:rPr>
              <a:t>Gater</a:t>
            </a:r>
            <a:endParaRPr lang="en-US" sz="2400" dirty="0"/>
          </a:p>
          <a:p>
            <a:pPr marL="342900" indent="-342900">
              <a:lnSpc>
                <a:spcPts val="2380"/>
              </a:lnSpc>
              <a:spcBef>
                <a:spcPts val="0"/>
              </a:spcBef>
              <a:buClr>
                <a:srgbClr val="EDA13E"/>
              </a:buClr>
              <a:buFont typeface="Arial" panose="020B0604020202020204" pitchFamily="34" charset="0"/>
              <a:buChar char="•"/>
            </a:pPr>
            <a:endParaRPr lang="en-US" sz="2200" dirty="0"/>
          </a:p>
          <a:p>
            <a:pPr marL="342900" indent="-342900">
              <a:lnSpc>
                <a:spcPts val="2380"/>
              </a:lnSpc>
              <a:spcBef>
                <a:spcPts val="0"/>
              </a:spcBef>
              <a:buClr>
                <a:srgbClr val="EDA13E"/>
              </a:buClr>
              <a:buFont typeface="Arial" panose="020B0604020202020204" pitchFamily="34" charset="0"/>
              <a:buChar char="•"/>
            </a:pPr>
            <a:endParaRPr lang="en-US" sz="2200" dirty="0"/>
          </a:p>
        </p:txBody>
      </p:sp>
      <p:pic>
        <p:nvPicPr>
          <p:cNvPr id="11" name="Picture Placeholder 10">
            <a:extLst>
              <a:ext uri="{FF2B5EF4-FFF2-40B4-BE49-F238E27FC236}">
                <a16:creationId xmlns:a16="http://schemas.microsoft.com/office/drawing/2014/main" id="{55C8688A-9A89-BE6A-B647-43A87E3069DD}"/>
              </a:ext>
            </a:extLst>
          </p:cNvPr>
          <p:cNvPicPr>
            <a:picLocks noGrp="1" noChangeAspect="1"/>
          </p:cNvPicPr>
          <p:nvPr>
            <p:ph type="pic" sz="quarter" idx="10"/>
          </p:nvPr>
        </p:nvPicPr>
        <p:blipFill rotWithShape="1">
          <a:blip r:embed="rId8"/>
          <a:srcRect l="6801" r="6801"/>
          <a:stretch/>
        </p:blipFill>
        <p:spPr>
          <a:xfrm>
            <a:off x="5830958" y="228600"/>
            <a:ext cx="6126226" cy="5447571"/>
          </a:xfrm>
        </p:spPr>
      </p:pic>
      <p:sp>
        <p:nvSpPr>
          <p:cNvPr id="7" name="Text Placeholder 6">
            <a:extLst>
              <a:ext uri="{FF2B5EF4-FFF2-40B4-BE49-F238E27FC236}">
                <a16:creationId xmlns:a16="http://schemas.microsoft.com/office/drawing/2014/main" id="{86FF41A1-84F4-94BC-A795-FBDA8E4C3EEC}"/>
              </a:ext>
            </a:extLst>
          </p:cNvPr>
          <p:cNvSpPr>
            <a:spLocks noGrp="1"/>
          </p:cNvSpPr>
          <p:nvPr>
            <p:ph type="body" sz="quarter" idx="16"/>
          </p:nvPr>
        </p:nvSpPr>
        <p:spPr>
          <a:xfrm>
            <a:off x="676972" y="482957"/>
            <a:ext cx="4300371" cy="959729"/>
          </a:xfrm>
        </p:spPr>
        <p:txBody>
          <a:bodyPr>
            <a:normAutofit fontScale="85000" lnSpcReduction="10000"/>
          </a:bodyPr>
          <a:lstStyle/>
          <a:p>
            <a:pPr>
              <a:lnSpc>
                <a:spcPct val="110000"/>
              </a:lnSpc>
            </a:pPr>
            <a:r>
              <a:rPr lang="en-US" sz="2800" dirty="0"/>
              <a:t>Interne Faktoren, die eine KMU-Krise verursachen können:</a:t>
            </a:r>
          </a:p>
        </p:txBody>
      </p:sp>
      <p:sp>
        <p:nvSpPr>
          <p:cNvPr id="9" name="Rectangle 8">
            <a:extLst>
              <a:ext uri="{FF2B5EF4-FFF2-40B4-BE49-F238E27FC236}">
                <a16:creationId xmlns:a16="http://schemas.microsoft.com/office/drawing/2014/main" id="{4973005A-F451-061D-D20C-6ED3B5FDDB3A}"/>
              </a:ext>
            </a:extLst>
          </p:cNvPr>
          <p:cNvSpPr/>
          <p:nvPr/>
        </p:nvSpPr>
        <p:spPr>
          <a:xfrm>
            <a:off x="676972" y="160489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135269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Interne Faktoren - wiederholen Sie Ihre SWOT-Analyse</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292256" y="3523856"/>
            <a:ext cx="7500124" cy="2724368"/>
          </a:xfrm>
        </p:spPr>
        <p:txBody>
          <a:bodyPr>
            <a:normAutofit/>
          </a:bodyPr>
          <a:lstStyle/>
          <a:p>
            <a:pPr marL="0" indent="0"/>
            <a:r>
              <a:rPr lang="en-GB" sz="1800" b="1" dirty="0">
                <a:solidFill>
                  <a:srgbClr val="7F1C58"/>
                </a:solidFill>
              </a:rPr>
              <a:t>Stärken</a:t>
            </a:r>
          </a:p>
          <a:p>
            <a:pPr marL="0" indent="0"/>
            <a:r>
              <a:rPr lang="en-GB" sz="1800" dirty="0"/>
              <a:t>Stärken sind die Merkmale Ihres Unternehmens, die es Ihnen ermöglichen, effektiver zu arbeiten als </a:t>
            </a:r>
            <a:r>
              <a:rPr lang="en-GB" sz="1800" dirty="0" err="1"/>
              <a:t>Ihre</a:t>
            </a:r>
            <a:r>
              <a:rPr lang="en-GB" sz="1800" dirty="0"/>
              <a:t> </a:t>
            </a:r>
            <a:r>
              <a:rPr lang="en-GB" sz="1800" dirty="0" err="1"/>
              <a:t>Wettbewerber:innen</a:t>
            </a:r>
            <a:r>
              <a:rPr lang="en-GB" sz="1800" dirty="0"/>
              <a:t>. Sie müssen Ihre Stärken vom eigenen Standpunkt aus betrachten. </a:t>
            </a:r>
            <a:r>
              <a:rPr lang="en-GB" sz="1800" dirty="0" err="1"/>
              <a:t>Zudem</a:t>
            </a:r>
            <a:r>
              <a:rPr lang="en-GB" sz="1800" dirty="0"/>
              <a:t> </a:t>
            </a:r>
            <a:r>
              <a:rPr lang="en-GB" sz="1800" dirty="0" err="1"/>
              <a:t>sollten</a:t>
            </a:r>
            <a:r>
              <a:rPr lang="en-GB" sz="1800" dirty="0"/>
              <a:t> Sie auch die Sicht von </a:t>
            </a:r>
            <a:r>
              <a:rPr lang="en-GB" sz="1800" dirty="0" err="1"/>
              <a:t>Kund:innen</a:t>
            </a:r>
            <a:r>
              <a:rPr lang="en-GB" sz="1800" dirty="0"/>
              <a:t> und </a:t>
            </a:r>
            <a:r>
              <a:rPr lang="en-GB" sz="1800" dirty="0" err="1"/>
              <a:t>Klient:innen</a:t>
            </a:r>
            <a:r>
              <a:rPr lang="en-GB" sz="1800" dirty="0"/>
              <a:t> berücksichtigen. </a:t>
            </a:r>
            <a:r>
              <a:rPr lang="en-GB" sz="1800" dirty="0" err="1"/>
              <a:t>Seien</a:t>
            </a:r>
            <a:r>
              <a:rPr lang="en-GB" sz="1800" dirty="0"/>
              <a:t> Sie </a:t>
            </a:r>
            <a:r>
              <a:rPr lang="en-GB" sz="1800" dirty="0" err="1"/>
              <a:t>dabei</a:t>
            </a:r>
            <a:r>
              <a:rPr lang="en-GB" sz="1800" dirty="0"/>
              <a:t> ehrlich und </a:t>
            </a:r>
            <a:r>
              <a:rPr lang="en-GB" sz="1800" dirty="0" err="1"/>
              <a:t>realistisch</a:t>
            </a:r>
            <a:r>
              <a:rPr lang="en-GB" sz="1800" dirty="0"/>
              <a:t>. </a:t>
            </a:r>
            <a:r>
              <a:rPr lang="en-GB" sz="1800" dirty="0" err="1"/>
              <a:t>Beantworten</a:t>
            </a:r>
            <a:r>
              <a:rPr lang="en-GB" sz="1800" dirty="0"/>
              <a:t> Sie </a:t>
            </a:r>
            <a:r>
              <a:rPr lang="en-GB" sz="1800" dirty="0" err="1"/>
              <a:t>folgende</a:t>
            </a:r>
            <a:r>
              <a:rPr lang="en-GB" sz="1800" dirty="0"/>
              <a:t> </a:t>
            </a:r>
            <a:r>
              <a:rPr lang="en-GB" sz="1800" dirty="0" err="1"/>
              <a:t>Fragen</a:t>
            </a:r>
            <a:r>
              <a:rPr lang="en-GB" sz="1800" dirty="0"/>
              <a:t>:</a:t>
            </a:r>
          </a:p>
          <a:p>
            <a:pPr marL="342900" indent="-342900">
              <a:buFont typeface="Arial" panose="020B0604020202020204" pitchFamily="34" charset="0"/>
              <a:buChar char="•"/>
            </a:pPr>
            <a:r>
              <a:rPr lang="en-GB" sz="1800" dirty="0"/>
              <a:t>Was können Sie gut?</a:t>
            </a:r>
          </a:p>
          <a:p>
            <a:pPr marL="342900" indent="-342900">
              <a:buFont typeface="Arial" panose="020B0604020202020204" pitchFamily="34" charset="0"/>
              <a:buChar char="•"/>
            </a:pPr>
            <a:r>
              <a:rPr lang="en-GB" sz="1800" dirty="0"/>
              <a:t>Welche Vorteile haben Sie gegenüber </a:t>
            </a:r>
            <a:r>
              <a:rPr lang="en-GB" sz="1800" dirty="0" err="1"/>
              <a:t>Ihren</a:t>
            </a:r>
            <a:r>
              <a:rPr lang="en-GB" sz="1800" dirty="0"/>
              <a:t> </a:t>
            </a:r>
            <a:r>
              <a:rPr lang="en-GB" sz="1800" dirty="0" err="1"/>
              <a:t>Mitbewerber:innen</a:t>
            </a:r>
            <a:r>
              <a:rPr lang="en-GB" sz="1800" dirty="0"/>
              <a:t>?</a:t>
            </a:r>
          </a:p>
          <a:p>
            <a:pPr marL="342900" indent="-342900">
              <a:buFont typeface="Arial" panose="020B0604020202020204" pitchFamily="34" charset="0"/>
              <a:buChar char="•"/>
            </a:pPr>
            <a:r>
              <a:rPr lang="en-GB" sz="1800" dirty="0"/>
              <a:t>Wodurch heben Sie sich von </a:t>
            </a:r>
            <a:r>
              <a:rPr lang="en-GB" sz="1800" dirty="0" err="1"/>
              <a:t>Ihren</a:t>
            </a:r>
            <a:r>
              <a:rPr lang="en-GB" sz="1800" dirty="0"/>
              <a:t> </a:t>
            </a:r>
            <a:r>
              <a:rPr lang="en-GB" sz="1800" dirty="0" err="1"/>
              <a:t>Mitbewerber:innen</a:t>
            </a:r>
            <a:r>
              <a:rPr lang="en-GB" sz="1800" dirty="0"/>
              <a:t> ab?</a:t>
            </a:r>
            <a:endParaRPr lang="en-IE" sz="1800" dirty="0"/>
          </a:p>
        </p:txBody>
      </p:sp>
      <p:pic>
        <p:nvPicPr>
          <p:cNvPr id="4" name="Picture 3" descr="Rope in a knot">
            <a:extLst>
              <a:ext uri="{FF2B5EF4-FFF2-40B4-BE49-F238E27FC236}">
                <a16:creationId xmlns:a16="http://schemas.microsoft.com/office/drawing/2014/main" id="{519FF796-ACFB-859D-0BA3-51C440DEDE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7628" y="3503989"/>
            <a:ext cx="4454372" cy="2969581"/>
          </a:xfrm>
          <a:prstGeom prst="rect">
            <a:avLst/>
          </a:prstGeom>
        </p:spPr>
      </p:pic>
      <p:sp>
        <p:nvSpPr>
          <p:cNvPr id="8" name="TextBox 7">
            <a:extLst>
              <a:ext uri="{FF2B5EF4-FFF2-40B4-BE49-F238E27FC236}">
                <a16:creationId xmlns:a16="http://schemas.microsoft.com/office/drawing/2014/main" id="{1FF5BEE0-DABA-6060-3519-0516F283DE4B}"/>
              </a:ext>
            </a:extLst>
          </p:cNvPr>
          <p:cNvSpPr txBox="1"/>
          <p:nvPr/>
        </p:nvSpPr>
        <p:spPr>
          <a:xfrm>
            <a:off x="265629" y="1566788"/>
            <a:ext cx="11688867" cy="923330"/>
          </a:xfrm>
          <a:prstGeom prst="rect">
            <a:avLst/>
          </a:prstGeom>
          <a:noFill/>
        </p:spPr>
        <p:txBody>
          <a:bodyPr wrap="square">
            <a:spAutoFit/>
          </a:bodyPr>
          <a:lstStyle/>
          <a:p>
            <a:pPr marL="0" indent="0"/>
            <a:r>
              <a:rPr lang="en-GB" dirty="0">
                <a:solidFill>
                  <a:srgbClr val="595959"/>
                </a:solidFill>
              </a:rPr>
              <a:t>Die internen Faktoren eines Unternehmens werden häufig in </a:t>
            </a:r>
            <a:r>
              <a:rPr lang="en-GB" dirty="0" err="1">
                <a:solidFill>
                  <a:srgbClr val="595959"/>
                </a:solidFill>
              </a:rPr>
              <a:t>einer</a:t>
            </a:r>
            <a:r>
              <a:rPr lang="en-GB" dirty="0">
                <a:solidFill>
                  <a:srgbClr val="595959"/>
                </a:solidFill>
              </a:rPr>
              <a:t> SWOT-Analyse (SWOT: Strengths, Weaknesses, Opportunities, Threats - </a:t>
            </a:r>
            <a:r>
              <a:rPr lang="en-GB" dirty="0" err="1">
                <a:solidFill>
                  <a:srgbClr val="595959"/>
                </a:solidFill>
              </a:rPr>
              <a:t>Stärken</a:t>
            </a:r>
            <a:r>
              <a:rPr lang="en-GB" dirty="0">
                <a:solidFill>
                  <a:srgbClr val="595959"/>
                </a:solidFill>
              </a:rPr>
              <a:t>, </a:t>
            </a:r>
            <a:r>
              <a:rPr lang="en-GB" dirty="0" err="1">
                <a:solidFill>
                  <a:srgbClr val="595959"/>
                </a:solidFill>
              </a:rPr>
              <a:t>Schwächen</a:t>
            </a:r>
            <a:r>
              <a:rPr lang="en-GB" dirty="0">
                <a:solidFill>
                  <a:srgbClr val="595959"/>
                </a:solidFill>
              </a:rPr>
              <a:t>, </a:t>
            </a:r>
            <a:r>
              <a:rPr lang="en-GB" dirty="0" err="1">
                <a:solidFill>
                  <a:srgbClr val="595959"/>
                </a:solidFill>
              </a:rPr>
              <a:t>Chancen</a:t>
            </a:r>
            <a:r>
              <a:rPr lang="en-GB" dirty="0">
                <a:solidFill>
                  <a:srgbClr val="595959"/>
                </a:solidFill>
              </a:rPr>
              <a:t>, </a:t>
            </a:r>
            <a:r>
              <a:rPr lang="en-GB" dirty="0" err="1">
                <a:solidFill>
                  <a:srgbClr val="595959"/>
                </a:solidFill>
              </a:rPr>
              <a:t>Bedrohungen</a:t>
            </a:r>
            <a:r>
              <a:rPr lang="en-GB" dirty="0">
                <a:solidFill>
                  <a:srgbClr val="595959"/>
                </a:solidFill>
              </a:rPr>
              <a:t>) </a:t>
            </a:r>
            <a:r>
              <a:rPr lang="en-GB" dirty="0" err="1">
                <a:solidFill>
                  <a:srgbClr val="595959"/>
                </a:solidFill>
              </a:rPr>
              <a:t>untersucht</a:t>
            </a:r>
            <a:r>
              <a:rPr lang="en-GB" dirty="0">
                <a:solidFill>
                  <a:srgbClr val="595959"/>
                </a:solidFill>
              </a:rPr>
              <a:t>. Die SWOT-Matrix ist eine strukturierte Planungsmethode. </a:t>
            </a:r>
          </a:p>
        </p:txBody>
      </p:sp>
      <p:sp>
        <p:nvSpPr>
          <p:cNvPr id="3" name="Textfeld 2">
            <a:extLst>
              <a:ext uri="{FF2B5EF4-FFF2-40B4-BE49-F238E27FC236}">
                <a16:creationId xmlns:a16="http://schemas.microsoft.com/office/drawing/2014/main" id="{F8BAC08F-EC1E-4A1E-B906-2A45B9921336}"/>
              </a:ext>
            </a:extLst>
          </p:cNvPr>
          <p:cNvSpPr txBox="1"/>
          <p:nvPr/>
        </p:nvSpPr>
        <p:spPr>
          <a:xfrm>
            <a:off x="189899" y="2682658"/>
            <a:ext cx="11840325" cy="646331"/>
          </a:xfrm>
          <a:prstGeom prst="rect">
            <a:avLst/>
          </a:prstGeom>
          <a:noFill/>
        </p:spPr>
        <p:txBody>
          <a:bodyPr wrap="square" rtlCol="0">
            <a:spAutoFit/>
          </a:bodyPr>
          <a:lstStyle/>
          <a:p>
            <a:pPr marL="0" indent="0"/>
            <a:r>
              <a:rPr lang="en-GB" sz="1800" b="1" dirty="0">
                <a:solidFill>
                  <a:srgbClr val="595959"/>
                </a:solidFill>
              </a:rPr>
              <a:t>Die </a:t>
            </a:r>
            <a:r>
              <a:rPr lang="en-GB" sz="1800" b="1" dirty="0" err="1">
                <a:solidFill>
                  <a:srgbClr val="595959"/>
                </a:solidFill>
              </a:rPr>
              <a:t>Stärken</a:t>
            </a:r>
            <a:r>
              <a:rPr lang="en-GB" sz="1800" b="1" dirty="0">
                <a:solidFill>
                  <a:srgbClr val="595959"/>
                </a:solidFill>
              </a:rPr>
              <a:t> und </a:t>
            </a:r>
            <a:r>
              <a:rPr lang="en-GB" sz="1800" b="1" dirty="0" err="1">
                <a:solidFill>
                  <a:srgbClr val="595959"/>
                </a:solidFill>
              </a:rPr>
              <a:t>Schwächen</a:t>
            </a:r>
            <a:r>
              <a:rPr lang="en-GB" sz="1800" b="1" dirty="0">
                <a:solidFill>
                  <a:srgbClr val="595959"/>
                </a:solidFill>
              </a:rPr>
              <a:t> </a:t>
            </a:r>
            <a:r>
              <a:rPr lang="en-GB" sz="1800" b="1" dirty="0" err="1">
                <a:solidFill>
                  <a:srgbClr val="595959"/>
                </a:solidFill>
              </a:rPr>
              <a:t>eines</a:t>
            </a:r>
            <a:r>
              <a:rPr lang="en-GB" sz="1800" b="1" dirty="0">
                <a:solidFill>
                  <a:srgbClr val="595959"/>
                </a:solidFill>
              </a:rPr>
              <a:t> </a:t>
            </a:r>
            <a:r>
              <a:rPr lang="en-GB" sz="1800" b="1" dirty="0" err="1">
                <a:solidFill>
                  <a:srgbClr val="595959"/>
                </a:solidFill>
              </a:rPr>
              <a:t>Unternehmens</a:t>
            </a:r>
            <a:r>
              <a:rPr lang="en-GB" sz="1800" b="1" dirty="0">
                <a:solidFill>
                  <a:srgbClr val="595959"/>
                </a:solidFill>
              </a:rPr>
              <a:t> </a:t>
            </a:r>
            <a:r>
              <a:rPr lang="en-GB" sz="1800" b="1" dirty="0" err="1">
                <a:solidFill>
                  <a:srgbClr val="595959"/>
                </a:solidFill>
              </a:rPr>
              <a:t>sind</a:t>
            </a:r>
            <a:r>
              <a:rPr lang="en-GB" sz="1800" b="1" dirty="0">
                <a:solidFill>
                  <a:srgbClr val="595959"/>
                </a:solidFill>
              </a:rPr>
              <a:t> interne </a:t>
            </a:r>
            <a:r>
              <a:rPr lang="en-GB" sz="1800" b="1" dirty="0" err="1">
                <a:solidFill>
                  <a:srgbClr val="595959"/>
                </a:solidFill>
              </a:rPr>
              <a:t>Faktoren</a:t>
            </a:r>
            <a:r>
              <a:rPr lang="en-GB" sz="1800" b="1" dirty="0">
                <a:solidFill>
                  <a:srgbClr val="595959"/>
                </a:solidFill>
              </a:rPr>
              <a:t>. </a:t>
            </a:r>
            <a:r>
              <a:rPr lang="en-GB" sz="1800" b="1" dirty="0" err="1">
                <a:solidFill>
                  <a:srgbClr val="595959"/>
                </a:solidFill>
              </a:rPr>
              <a:t>Chancen</a:t>
            </a:r>
            <a:r>
              <a:rPr lang="en-GB" sz="1800" b="1" dirty="0">
                <a:solidFill>
                  <a:srgbClr val="595959"/>
                </a:solidFill>
              </a:rPr>
              <a:t> und </a:t>
            </a:r>
            <a:r>
              <a:rPr lang="en-GB" sz="1800" b="1" dirty="0" err="1">
                <a:solidFill>
                  <a:srgbClr val="595959"/>
                </a:solidFill>
              </a:rPr>
              <a:t>Bedrohungen</a:t>
            </a:r>
            <a:r>
              <a:rPr lang="en-GB" sz="1800" b="1" dirty="0">
                <a:solidFill>
                  <a:srgbClr val="595959"/>
                </a:solidFill>
              </a:rPr>
              <a:t> </a:t>
            </a:r>
            <a:r>
              <a:rPr lang="en-GB" sz="1800" b="1" dirty="0" err="1">
                <a:solidFill>
                  <a:srgbClr val="595959"/>
                </a:solidFill>
              </a:rPr>
              <a:t>sind</a:t>
            </a:r>
            <a:r>
              <a:rPr lang="en-GB" sz="1800" b="1" dirty="0">
                <a:solidFill>
                  <a:srgbClr val="595959"/>
                </a:solidFill>
              </a:rPr>
              <a:t> </a:t>
            </a:r>
            <a:r>
              <a:rPr lang="en-GB" sz="1800" b="1" dirty="0" err="1">
                <a:solidFill>
                  <a:srgbClr val="595959"/>
                </a:solidFill>
              </a:rPr>
              <a:t>externe</a:t>
            </a:r>
            <a:r>
              <a:rPr lang="en-GB" sz="1800" b="1" dirty="0">
                <a:solidFill>
                  <a:srgbClr val="595959"/>
                </a:solidFill>
              </a:rPr>
              <a:t> </a:t>
            </a:r>
            <a:r>
              <a:rPr lang="en-GB" sz="1800" b="1" dirty="0" err="1">
                <a:solidFill>
                  <a:srgbClr val="595959"/>
                </a:solidFill>
              </a:rPr>
              <a:t>Elemente</a:t>
            </a:r>
            <a:r>
              <a:rPr lang="en-GB" sz="1800" b="1" dirty="0">
                <a:solidFill>
                  <a:srgbClr val="595959"/>
                </a:solidFill>
              </a:rPr>
              <a:t>.</a:t>
            </a:r>
          </a:p>
          <a:p>
            <a:endParaRPr lang="de-DE" dirty="0"/>
          </a:p>
        </p:txBody>
      </p:sp>
    </p:spTree>
    <p:extLst>
      <p:ext uri="{BB962C8B-B14F-4D97-AF65-F5344CB8AC3E}">
        <p14:creationId xmlns:p14="http://schemas.microsoft.com/office/powerpoint/2010/main" val="280349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Interne Faktoren - wiederholen Sie Ihre SWOT-Analyse</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237504" y="1863571"/>
            <a:ext cx="6731467" cy="4994429"/>
          </a:xfrm>
        </p:spPr>
        <p:txBody>
          <a:bodyPr>
            <a:normAutofit/>
          </a:bodyPr>
          <a:lstStyle/>
          <a:p>
            <a:pPr marL="0" indent="0"/>
            <a:r>
              <a:rPr lang="en-GB" b="1" dirty="0">
                <a:solidFill>
                  <a:srgbClr val="7F1C58"/>
                </a:solidFill>
              </a:rPr>
              <a:t>Schwachstellen</a:t>
            </a:r>
          </a:p>
          <a:p>
            <a:pPr marL="0" indent="0"/>
            <a:r>
              <a:rPr lang="en-GB" dirty="0"/>
              <a:t>Schwächen sind die Bereiche, in denen Verbesserungen möglich sind. Sie </a:t>
            </a:r>
            <a:r>
              <a:rPr lang="en-GB" dirty="0" err="1"/>
              <a:t>müssen</a:t>
            </a:r>
            <a:r>
              <a:rPr lang="en-GB" dirty="0"/>
              <a:t> </a:t>
            </a:r>
            <a:r>
              <a:rPr lang="en-GB" dirty="0" err="1"/>
              <a:t>sich</a:t>
            </a:r>
            <a:r>
              <a:rPr lang="en-GB" dirty="0"/>
              <a:t> </a:t>
            </a:r>
            <a:r>
              <a:rPr lang="en-GB" dirty="0" err="1"/>
              <a:t>hierbei</a:t>
            </a:r>
            <a:r>
              <a:rPr lang="en-GB" dirty="0"/>
              <a:t> den unangenehmen Wahrheiten über Ihr Unternehmen stellen und realistisch sein. Stellen Sie </a:t>
            </a:r>
            <a:r>
              <a:rPr lang="en-GB" dirty="0" err="1"/>
              <a:t>sich</a:t>
            </a:r>
            <a:r>
              <a:rPr lang="en-GB" dirty="0"/>
              <a:t> den folgenden Fragen:</a:t>
            </a:r>
          </a:p>
          <a:p>
            <a:pPr marL="0" indent="0"/>
            <a:endParaRPr lang="en-GB" dirty="0"/>
          </a:p>
          <a:p>
            <a:pPr marL="342900" indent="-342900">
              <a:buFont typeface="Arial" panose="020B0604020202020204" pitchFamily="34" charset="0"/>
              <a:buChar char="•"/>
            </a:pPr>
            <a:r>
              <a:rPr lang="en-GB" dirty="0"/>
              <a:t>Was </a:t>
            </a:r>
            <a:r>
              <a:rPr lang="en-GB" dirty="0" err="1"/>
              <a:t>können</a:t>
            </a:r>
            <a:r>
              <a:rPr lang="en-GB" dirty="0"/>
              <a:t> </a:t>
            </a:r>
            <a:r>
              <a:rPr lang="en-GB" dirty="0" err="1"/>
              <a:t>wir</a:t>
            </a:r>
            <a:r>
              <a:rPr lang="en-GB" dirty="0"/>
              <a:t> </a:t>
            </a:r>
            <a:r>
              <a:rPr lang="en-GB" dirty="0" err="1"/>
              <a:t>nicht</a:t>
            </a:r>
            <a:r>
              <a:rPr lang="en-GB" dirty="0"/>
              <a:t>?</a:t>
            </a:r>
          </a:p>
          <a:p>
            <a:pPr marL="342900" indent="-342900">
              <a:buFont typeface="Arial" panose="020B0604020202020204" pitchFamily="34" charset="0"/>
              <a:buChar char="•"/>
            </a:pPr>
            <a:r>
              <a:rPr lang="en-GB" dirty="0"/>
              <a:t>Gibt es irgendetwas, das Sie </a:t>
            </a:r>
            <a:r>
              <a:rPr lang="en-GB" dirty="0" err="1"/>
              <a:t>noch</a:t>
            </a:r>
            <a:r>
              <a:rPr lang="en-GB" dirty="0"/>
              <a:t> </a:t>
            </a:r>
            <a:r>
              <a:rPr lang="en-GB" dirty="0" err="1"/>
              <a:t>besser</a:t>
            </a:r>
            <a:r>
              <a:rPr lang="en-GB" dirty="0"/>
              <a:t> </a:t>
            </a:r>
            <a:r>
              <a:rPr lang="en-GB" dirty="0" err="1"/>
              <a:t>machen</a:t>
            </a:r>
            <a:r>
              <a:rPr lang="en-GB" dirty="0"/>
              <a:t> </a:t>
            </a:r>
            <a:r>
              <a:rPr lang="en-GB" dirty="0" err="1"/>
              <a:t>könnten</a:t>
            </a:r>
            <a:r>
              <a:rPr lang="en-GB" dirty="0"/>
              <a:t>?</a:t>
            </a:r>
          </a:p>
          <a:p>
            <a:pPr marL="342900" indent="-342900">
              <a:buFont typeface="Arial" panose="020B0604020202020204" pitchFamily="34" charset="0"/>
              <a:buChar char="•"/>
            </a:pPr>
            <a:r>
              <a:rPr lang="en-GB" dirty="0"/>
              <a:t>Was sollten Sie vermeiden?</a:t>
            </a:r>
          </a:p>
          <a:p>
            <a:pPr marL="342900" indent="-342900">
              <a:buFont typeface="Arial" panose="020B0604020202020204" pitchFamily="34" charset="0"/>
              <a:buChar char="•"/>
            </a:pPr>
            <a:r>
              <a:rPr lang="en-GB" dirty="0"/>
              <a:t>Was führt zu Problemen oder Beschwerden?</a:t>
            </a:r>
          </a:p>
          <a:p>
            <a:pPr marL="0" indent="0"/>
            <a:endParaRPr lang="en-GB" dirty="0"/>
          </a:p>
          <a:p>
            <a:pPr marL="0" indent="0"/>
            <a:endParaRPr lang="en-GB" dirty="0"/>
          </a:p>
          <a:p>
            <a:pPr marL="342900" indent="-342900">
              <a:buFont typeface="Arial" panose="020B0604020202020204" pitchFamily="34" charset="0"/>
              <a:buChar char="•"/>
            </a:pPr>
            <a:endParaRPr lang="en-GB" sz="1900" dirty="0"/>
          </a:p>
          <a:p>
            <a:pPr marL="0" indent="0"/>
            <a:r>
              <a:rPr lang="en-GB" sz="1200" dirty="0">
                <a:solidFill>
                  <a:srgbClr val="B41F7A"/>
                </a:solidFill>
                <a:hlinkClick r:id="rId3">
                  <a:extLst>
                    <a:ext uri="{A12FA001-AC4F-418D-AE19-62706E023703}">
                      <ahyp:hlinkClr xmlns:ahyp="http://schemas.microsoft.com/office/drawing/2018/hyperlinkcolor" val="tx"/>
                    </a:ext>
                  </a:extLst>
                </a:hlinkClick>
              </a:rPr>
              <a:t>Quelle:  Internal Factors that May Affect the Business Organization (pestleanalysis.com)</a:t>
            </a:r>
            <a:endParaRPr lang="en-GB" sz="1200" dirty="0">
              <a:solidFill>
                <a:srgbClr val="B41F7A"/>
              </a:solidFill>
            </a:endParaRPr>
          </a:p>
        </p:txBody>
      </p:sp>
      <p:pic>
        <p:nvPicPr>
          <p:cNvPr id="4" name="Picture 3" descr="Torn rope">
            <a:extLst>
              <a:ext uri="{FF2B5EF4-FFF2-40B4-BE49-F238E27FC236}">
                <a16:creationId xmlns:a16="http://schemas.microsoft.com/office/drawing/2014/main" id="{79048D48-1426-411E-EB43-308FDBB397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0989" y="2150616"/>
            <a:ext cx="4883470" cy="3138256"/>
          </a:xfrm>
          <a:prstGeom prst="rect">
            <a:avLst/>
          </a:prstGeom>
        </p:spPr>
      </p:pic>
    </p:spTree>
    <p:extLst>
      <p:ext uri="{BB962C8B-B14F-4D97-AF65-F5344CB8AC3E}">
        <p14:creationId xmlns:p14="http://schemas.microsoft.com/office/powerpoint/2010/main" val="129061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9810" y="0"/>
            <a:ext cx="452845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7" y="400082"/>
            <a:ext cx="4049601" cy="1628741"/>
          </a:xfrm>
        </p:spPr>
        <p:txBody>
          <a:bodyPr>
            <a:normAutofit/>
          </a:bodyPr>
          <a:lstStyle/>
          <a:p>
            <a:r>
              <a:rPr lang="en-GB" dirty="0">
                <a:solidFill>
                  <a:schemeClr val="bg1"/>
                </a:solidFill>
              </a:rPr>
              <a:t>Die Bedeutung des Risikomanagements</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529758" y="2400300"/>
            <a:ext cx="3570755" cy="4058147"/>
          </a:xfrm>
        </p:spPr>
        <p:txBody>
          <a:bodyPr>
            <a:normAutofit fontScale="77500" lnSpcReduction="20000"/>
          </a:bodyPr>
          <a:lstStyle/>
          <a:p>
            <a:pPr marL="12700" indent="-12700"/>
            <a:r>
              <a:rPr lang="en-US" dirty="0">
                <a:solidFill>
                  <a:schemeClr val="bg1"/>
                </a:solidFill>
              </a:rPr>
              <a:t>Unternehmerisches Handeln ist nicht ohne Risiken möglich, weil die Zukunft und die Auswirkungen von Handlungen nicht mit Sicherheit vorhergesagt werden können. </a:t>
            </a:r>
          </a:p>
          <a:p>
            <a:pPr marL="12700" indent="-12700"/>
            <a:r>
              <a:rPr lang="en-US" dirty="0">
                <a:solidFill>
                  <a:schemeClr val="bg1"/>
                </a:solidFill>
              </a:rPr>
              <a:t>Aufgabe des Risikomanagements ist es, durch geeignete Methoden Transparenz über die Risikosituation im Unternehmen zu </a:t>
            </a:r>
            <a:r>
              <a:rPr lang="en-US" dirty="0" err="1">
                <a:solidFill>
                  <a:schemeClr val="bg1"/>
                </a:solidFill>
              </a:rPr>
              <a:t>schaffen</a:t>
            </a:r>
            <a:r>
              <a:rPr lang="en-US" dirty="0">
                <a:solidFill>
                  <a:schemeClr val="bg1"/>
                </a:solidFill>
              </a:rPr>
              <a:t> </a:t>
            </a:r>
          </a:p>
          <a:p>
            <a:pPr marL="12700" indent="-12700"/>
            <a:r>
              <a:rPr lang="en-US" dirty="0">
                <a:solidFill>
                  <a:schemeClr val="bg1"/>
                </a:solidFill>
              </a:rPr>
              <a:t>(= </a:t>
            </a:r>
            <a:r>
              <a:rPr lang="en-US" dirty="0" err="1">
                <a:solidFill>
                  <a:schemeClr val="bg1"/>
                </a:solidFill>
              </a:rPr>
              <a:t>Risikocontrolling</a:t>
            </a:r>
            <a:r>
              <a:rPr lang="en-US" dirty="0">
                <a:solidFill>
                  <a:schemeClr val="bg1"/>
                </a:solidFill>
              </a:rPr>
              <a:t>) und das </a:t>
            </a:r>
            <a:r>
              <a:rPr lang="en-US" dirty="0" err="1">
                <a:solidFill>
                  <a:schemeClr val="bg1"/>
                </a:solidFill>
              </a:rPr>
              <a:t>Risiko</a:t>
            </a:r>
            <a:r>
              <a:rPr lang="en-US" dirty="0">
                <a:solidFill>
                  <a:schemeClr val="bg1"/>
                </a:solidFill>
              </a:rPr>
              <a:t>-/ </a:t>
            </a:r>
            <a:r>
              <a:rPr lang="en-US" dirty="0" err="1">
                <a:solidFill>
                  <a:schemeClr val="bg1"/>
                </a:solidFill>
              </a:rPr>
              <a:t>Ertragsprofil</a:t>
            </a:r>
            <a:r>
              <a:rPr lang="en-US" dirty="0">
                <a:solidFill>
                  <a:schemeClr val="bg1"/>
                </a:solidFill>
              </a:rPr>
              <a:t> des Unternehmens </a:t>
            </a:r>
            <a:r>
              <a:rPr lang="en-US" dirty="0" err="1">
                <a:solidFill>
                  <a:schemeClr val="bg1"/>
                </a:solidFill>
              </a:rPr>
              <a:t>zu</a:t>
            </a:r>
            <a:r>
              <a:rPr lang="en-US" dirty="0">
                <a:solidFill>
                  <a:schemeClr val="bg1"/>
                </a:solidFill>
              </a:rPr>
              <a:t> </a:t>
            </a:r>
            <a:r>
              <a:rPr lang="en-US" dirty="0" err="1">
                <a:solidFill>
                  <a:schemeClr val="bg1"/>
                </a:solidFill>
              </a:rPr>
              <a:t>optimieren</a:t>
            </a:r>
            <a:r>
              <a:rPr lang="en-US" dirty="0">
                <a:solidFill>
                  <a:schemeClr val="bg1"/>
                </a:solidFill>
              </a:rPr>
              <a:t> (= </a:t>
            </a:r>
            <a:r>
              <a:rPr lang="en-US" dirty="0" err="1">
                <a:solidFill>
                  <a:schemeClr val="bg1"/>
                </a:solidFill>
              </a:rPr>
              <a:t>Risikomanagement</a:t>
            </a:r>
            <a:r>
              <a:rPr lang="en-US" dirty="0">
                <a:solidFill>
                  <a:schemeClr val="bg1"/>
                </a:solidFill>
              </a:rPr>
              <a:t>).</a:t>
            </a:r>
          </a:p>
          <a:p>
            <a:pPr marL="12700" indent="-12700"/>
            <a:endParaRPr lang="en-US" dirty="0">
              <a:solidFill>
                <a:schemeClr val="bg1"/>
              </a:solidFill>
            </a:endParaRPr>
          </a:p>
          <a:p>
            <a:pPr marL="12700" indent="-12700"/>
            <a:endParaRPr lang="en-US" dirty="0">
              <a:solidFill>
                <a:schemeClr val="bg1"/>
              </a:solidFill>
            </a:endParaRPr>
          </a:p>
        </p:txBody>
      </p:sp>
      <p:sp>
        <p:nvSpPr>
          <p:cNvPr id="123" name="Subtitle 2">
            <a:extLst>
              <a:ext uri="{FF2B5EF4-FFF2-40B4-BE49-F238E27FC236}">
                <a16:creationId xmlns:a16="http://schemas.microsoft.com/office/drawing/2014/main" id="{3D655CBB-E809-4EE7-A175-CBFD4507899E}"/>
              </a:ext>
            </a:extLst>
          </p:cNvPr>
          <p:cNvSpPr txBox="1">
            <a:spLocks/>
          </p:cNvSpPr>
          <p:nvPr/>
        </p:nvSpPr>
        <p:spPr>
          <a:xfrm>
            <a:off x="4777486" y="407451"/>
            <a:ext cx="6737542" cy="680969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2200"/>
              </a:lnSpc>
              <a:spcBef>
                <a:spcPts val="0"/>
              </a:spcBef>
              <a:buClr>
                <a:srgbClr val="F16924"/>
              </a:buClr>
              <a:buFont typeface="Arial" panose="020B0604020202020204" pitchFamily="34" charset="0"/>
              <a:buChar char="•"/>
            </a:pPr>
            <a:r>
              <a:rPr lang="en-GB" sz="2200" dirty="0">
                <a:solidFill>
                  <a:srgbClr val="595959"/>
                </a:solidFill>
                <a:latin typeface="+mn-lt"/>
                <a:ea typeface="Lato Light" panose="020F0502020204030203" pitchFamily="34" charset="0"/>
                <a:cs typeface="Mukta ExtraLight" panose="020B0000000000000000" pitchFamily="34" charset="77"/>
              </a:rPr>
              <a:t>Das</a:t>
            </a:r>
            <a:r>
              <a:rPr lang="en-GB" sz="2200" b="1" dirty="0">
                <a:solidFill>
                  <a:srgbClr val="B41F7A"/>
                </a:solidFill>
                <a:latin typeface="+mn-lt"/>
                <a:ea typeface="Lato Light" panose="020F0502020204030203" pitchFamily="34" charset="0"/>
                <a:cs typeface="Mukta ExtraLight" panose="020B0000000000000000" pitchFamily="34" charset="77"/>
              </a:rPr>
              <a:t> </a:t>
            </a:r>
            <a:r>
              <a:rPr lang="en-GB" sz="2200" b="1" dirty="0" err="1">
                <a:solidFill>
                  <a:srgbClr val="B41F7A"/>
                </a:solidFill>
                <a:latin typeface="+mn-lt"/>
                <a:ea typeface="Lato Light" panose="020F0502020204030203" pitchFamily="34" charset="0"/>
                <a:cs typeface="Mukta ExtraLight" panose="020B0000000000000000" pitchFamily="34" charset="77"/>
              </a:rPr>
              <a:t>Risikomanagement</a:t>
            </a:r>
            <a:r>
              <a:rPr lang="en-GB" sz="2200" b="1" dirty="0">
                <a:solidFill>
                  <a:srgbClr val="B41F7A"/>
                </a:solidFill>
                <a:latin typeface="+mn-lt"/>
                <a:ea typeface="Lato Light" panose="020F0502020204030203" pitchFamily="34" charset="0"/>
                <a:cs typeface="Mukta ExtraLight" panose="020B0000000000000000" pitchFamily="34" charset="77"/>
              </a:rPr>
              <a:t> </a:t>
            </a:r>
            <a:r>
              <a:rPr lang="en-GB" sz="2200" dirty="0" err="1">
                <a:solidFill>
                  <a:srgbClr val="595959"/>
                </a:solidFill>
                <a:latin typeface="+mn-lt"/>
                <a:ea typeface="Lato Light" panose="020F0502020204030203" pitchFamily="34" charset="0"/>
                <a:cs typeface="Mukta ExtraLight" panose="020B0000000000000000" pitchFamily="34" charset="77"/>
              </a:rPr>
              <a:t>hilft</a:t>
            </a:r>
            <a:r>
              <a:rPr lang="en-GB" sz="2200" dirty="0">
                <a:solidFill>
                  <a:srgbClr val="595959"/>
                </a:solidFill>
                <a:latin typeface="+mn-lt"/>
                <a:ea typeface="Lato Light" panose="020F0502020204030203" pitchFamily="34" charset="0"/>
                <a:cs typeface="Mukta ExtraLight" panose="020B0000000000000000" pitchFamily="34" charset="77"/>
              </a:rPr>
              <a:t>, Risiken im gesamten Unternehmen oder während der gesamten Laufzeit eines Projekts zu erkennen, zu analysieren und darauf zu reagieren, um die Projektziele zu erreichen.</a:t>
            </a:r>
          </a:p>
          <a:p>
            <a:pPr marL="342900" indent="-342900" algn="l">
              <a:lnSpc>
                <a:spcPts val="2200"/>
              </a:lnSpc>
              <a:spcBef>
                <a:spcPts val="0"/>
              </a:spcBef>
              <a:buClr>
                <a:srgbClr val="F16924"/>
              </a:buClr>
              <a:buFont typeface="Arial" panose="020B0604020202020204" pitchFamily="34" charset="0"/>
              <a:buChar char="•"/>
            </a:pPr>
            <a:endParaRPr lang="en-GB" sz="2200" dirty="0">
              <a:solidFill>
                <a:srgbClr val="595959"/>
              </a:solidFill>
              <a:latin typeface="+mn-lt"/>
              <a:ea typeface="Lato Light" panose="020F0502020204030203" pitchFamily="34" charset="0"/>
              <a:cs typeface="Mukta ExtraLight" panose="020B0000000000000000" pitchFamily="34" charset="77"/>
            </a:endParaRPr>
          </a:p>
          <a:p>
            <a:pPr marL="342900" indent="-342900" algn="l">
              <a:lnSpc>
                <a:spcPts val="2200"/>
              </a:lnSpc>
              <a:spcBef>
                <a:spcPts val="0"/>
              </a:spcBef>
              <a:buClr>
                <a:srgbClr val="F16924"/>
              </a:buClr>
              <a:buFont typeface="Arial" panose="020B0604020202020204" pitchFamily="34" charset="0"/>
              <a:buChar char="•"/>
            </a:pPr>
            <a:r>
              <a:rPr lang="en-GB" sz="2200" dirty="0">
                <a:solidFill>
                  <a:srgbClr val="595959"/>
                </a:solidFill>
                <a:latin typeface="+mn-lt"/>
                <a:ea typeface="Lato Light" panose="020F0502020204030203" pitchFamily="34" charset="0"/>
                <a:cs typeface="Mukta ExtraLight" panose="020B0000000000000000" pitchFamily="34" charset="77"/>
              </a:rPr>
              <a:t>Das Risikomanagement wird sowohl in Unternehmen als auch in Projekten oft übersehen. Es kann dazu beitragen, den Erfolg zu verbessern, indem es bei der Auswahl guter Strategien und Projekte, der Festlegung des Umfangs und der Entwicklung realistischer Schätzungen hilft.</a:t>
            </a:r>
          </a:p>
          <a:p>
            <a:pPr marL="342900" indent="-342900" algn="l">
              <a:lnSpc>
                <a:spcPts val="2200"/>
              </a:lnSpc>
              <a:spcBef>
                <a:spcPts val="0"/>
              </a:spcBef>
              <a:buClr>
                <a:srgbClr val="F16924"/>
              </a:buClr>
              <a:buFont typeface="Arial" panose="020B0604020202020204" pitchFamily="34" charset="0"/>
              <a:buChar char="•"/>
            </a:pPr>
            <a:endParaRPr lang="en-GB" sz="2200" dirty="0">
              <a:solidFill>
                <a:srgbClr val="595959"/>
              </a:solidFill>
              <a:latin typeface="+mn-lt"/>
              <a:ea typeface="Lato Light" panose="020F0502020204030203" pitchFamily="34" charset="0"/>
              <a:cs typeface="Mukta ExtraLight" panose="020B0000000000000000" pitchFamily="34" charset="77"/>
            </a:endParaRPr>
          </a:p>
          <a:p>
            <a:pPr marL="342900" indent="-342900" algn="l">
              <a:lnSpc>
                <a:spcPts val="2200"/>
              </a:lnSpc>
              <a:spcBef>
                <a:spcPts val="0"/>
              </a:spcBef>
              <a:buClr>
                <a:srgbClr val="F16924"/>
              </a:buClr>
              <a:buFont typeface="Arial" panose="020B0604020202020204" pitchFamily="34" charset="0"/>
              <a:buChar char="•"/>
            </a:pPr>
            <a:r>
              <a:rPr lang="en-GB" sz="2200" dirty="0">
                <a:solidFill>
                  <a:srgbClr val="595959"/>
                </a:solidFill>
                <a:latin typeface="+mn-lt"/>
                <a:ea typeface="Lato Light" panose="020F0502020204030203" pitchFamily="34" charset="0"/>
                <a:cs typeface="Mukta ExtraLight" panose="020B0000000000000000" pitchFamily="34" charset="77"/>
              </a:rPr>
              <a:t>Enterprise Risk Management (ERM) ist ein Prozess, der vom Vorstand, der Geschäftsleitung und </a:t>
            </a:r>
            <a:r>
              <a:rPr lang="en-GB" sz="2200" dirty="0" err="1">
                <a:solidFill>
                  <a:srgbClr val="595959"/>
                </a:solidFill>
                <a:latin typeface="+mn-lt"/>
                <a:ea typeface="Lato Light" panose="020F0502020204030203" pitchFamily="34" charset="0"/>
                <a:cs typeface="Mukta ExtraLight" panose="020B0000000000000000" pitchFamily="34" charset="77"/>
              </a:rPr>
              <a:t>anderen</a:t>
            </a:r>
            <a:r>
              <a:rPr lang="en-GB" sz="2200" dirty="0">
                <a:solidFill>
                  <a:srgbClr val="595959"/>
                </a:solidFill>
                <a:latin typeface="+mn-lt"/>
                <a:ea typeface="Lato Light" panose="020F0502020204030203" pitchFamily="34" charset="0"/>
                <a:cs typeface="Mukta ExtraLight" panose="020B0000000000000000" pitchFamily="34" charset="77"/>
              </a:rPr>
              <a:t> Mitarbeiter:innen einer Organisation im Rahmen einer Strategie und unternehmensweit angewandt wird, um potenzielle Ereignisse zu erkennen, die die Organisation </a:t>
            </a:r>
            <a:r>
              <a:rPr lang="en-GB" sz="2200" dirty="0" err="1">
                <a:solidFill>
                  <a:srgbClr val="595959"/>
                </a:solidFill>
                <a:latin typeface="+mn-lt"/>
                <a:ea typeface="Lato Light" panose="020F0502020204030203" pitchFamily="34" charset="0"/>
                <a:cs typeface="Mukta ExtraLight" panose="020B0000000000000000" pitchFamily="34" charset="77"/>
              </a:rPr>
              <a:t>beeinträchtigen</a:t>
            </a:r>
            <a:r>
              <a:rPr lang="en-GB" sz="2200" dirty="0">
                <a:solidFill>
                  <a:srgbClr val="595959"/>
                </a:solidFill>
                <a:latin typeface="+mn-lt"/>
                <a:ea typeface="Lato Light" panose="020F0502020204030203" pitchFamily="34" charset="0"/>
                <a:cs typeface="Mukta ExtraLight" panose="020B0000000000000000" pitchFamily="34" charset="77"/>
              </a:rPr>
              <a:t> </a:t>
            </a:r>
            <a:r>
              <a:rPr lang="en-GB" sz="2200" dirty="0" err="1">
                <a:solidFill>
                  <a:srgbClr val="595959"/>
                </a:solidFill>
                <a:latin typeface="+mn-lt"/>
                <a:ea typeface="Lato Light" panose="020F0502020204030203" pitchFamily="34" charset="0"/>
                <a:cs typeface="Mukta ExtraLight" panose="020B0000000000000000" pitchFamily="34" charset="77"/>
              </a:rPr>
              <a:t>könnten</a:t>
            </a:r>
            <a:r>
              <a:rPr lang="en-GB" sz="2200" dirty="0">
                <a:solidFill>
                  <a:srgbClr val="595959"/>
                </a:solidFill>
                <a:latin typeface="+mn-lt"/>
                <a:ea typeface="Lato Light" panose="020F0502020204030203" pitchFamily="34" charset="0"/>
                <a:cs typeface="Mukta ExtraLight" panose="020B0000000000000000" pitchFamily="34" charset="77"/>
              </a:rPr>
              <a:t>. </a:t>
            </a:r>
            <a:r>
              <a:rPr lang="en-GB" sz="2200" dirty="0" err="1">
                <a:solidFill>
                  <a:srgbClr val="595959"/>
                </a:solidFill>
                <a:latin typeface="+mn-lt"/>
                <a:ea typeface="Lato Light" panose="020F0502020204030203" pitchFamily="34" charset="0"/>
                <a:cs typeface="Mukta ExtraLight" panose="020B0000000000000000" pitchFamily="34" charset="77"/>
              </a:rPr>
              <a:t>Zudem</a:t>
            </a:r>
            <a:r>
              <a:rPr lang="en-GB" sz="2200" dirty="0">
                <a:solidFill>
                  <a:srgbClr val="595959"/>
                </a:solidFill>
                <a:latin typeface="+mn-lt"/>
                <a:ea typeface="Lato Light" panose="020F0502020204030203" pitchFamily="34" charset="0"/>
                <a:cs typeface="Mukta ExtraLight" panose="020B0000000000000000" pitchFamily="34" charset="77"/>
              </a:rPr>
              <a:t> </a:t>
            </a:r>
            <a:r>
              <a:rPr lang="en-GB" sz="2200" dirty="0" err="1">
                <a:solidFill>
                  <a:srgbClr val="595959"/>
                </a:solidFill>
                <a:latin typeface="+mn-lt"/>
                <a:ea typeface="Lato Light" panose="020F0502020204030203" pitchFamily="34" charset="0"/>
                <a:cs typeface="Mukta ExtraLight" panose="020B0000000000000000" pitchFamily="34" charset="77"/>
              </a:rPr>
              <a:t>sollen</a:t>
            </a:r>
            <a:r>
              <a:rPr lang="en-GB" sz="2200" dirty="0">
                <a:solidFill>
                  <a:srgbClr val="595959"/>
                </a:solidFill>
                <a:latin typeface="+mn-lt"/>
                <a:ea typeface="Lato Light" panose="020F0502020204030203" pitchFamily="34" charset="0"/>
                <a:cs typeface="Mukta ExtraLight" panose="020B0000000000000000" pitchFamily="34" charset="77"/>
              </a:rPr>
              <a:t> die Risiken so </a:t>
            </a:r>
            <a:r>
              <a:rPr lang="en-GB" sz="2200" dirty="0" err="1">
                <a:solidFill>
                  <a:srgbClr val="595959"/>
                </a:solidFill>
                <a:latin typeface="+mn-lt"/>
                <a:ea typeface="Lato Light" panose="020F0502020204030203" pitchFamily="34" charset="0"/>
                <a:cs typeface="Mukta ExtraLight" panose="020B0000000000000000" pitchFamily="34" charset="77"/>
              </a:rPr>
              <a:t>gesteuert</a:t>
            </a:r>
            <a:r>
              <a:rPr lang="en-GB" sz="2200" dirty="0">
                <a:solidFill>
                  <a:srgbClr val="595959"/>
                </a:solidFill>
                <a:latin typeface="+mn-lt"/>
                <a:ea typeface="Lato Light" panose="020F0502020204030203" pitchFamily="34" charset="0"/>
                <a:cs typeface="Mukta ExtraLight" panose="020B0000000000000000" pitchFamily="34" charset="77"/>
              </a:rPr>
              <a:t> </a:t>
            </a:r>
            <a:r>
              <a:rPr lang="en-GB" sz="2200" dirty="0" err="1">
                <a:solidFill>
                  <a:srgbClr val="595959"/>
                </a:solidFill>
                <a:latin typeface="+mn-lt"/>
                <a:ea typeface="Lato Light" panose="020F0502020204030203" pitchFamily="34" charset="0"/>
                <a:cs typeface="Mukta ExtraLight" panose="020B0000000000000000" pitchFamily="34" charset="77"/>
              </a:rPr>
              <a:t>werden</a:t>
            </a:r>
            <a:r>
              <a:rPr lang="en-GB" sz="2200" dirty="0">
                <a:solidFill>
                  <a:srgbClr val="595959"/>
                </a:solidFill>
                <a:latin typeface="+mn-lt"/>
                <a:ea typeface="Lato Light" panose="020F0502020204030203" pitchFamily="34" charset="0"/>
                <a:cs typeface="Mukta ExtraLight" panose="020B0000000000000000" pitchFamily="34" charset="77"/>
              </a:rPr>
              <a:t>, dass sie innerhalb der Risikobereitschaft liegen, damit die Ziele der Organisation mit angemessener Sicherheit erreicht werden können.</a:t>
            </a:r>
          </a:p>
          <a:p>
            <a:pPr algn="l">
              <a:lnSpc>
                <a:spcPts val="2200"/>
              </a:lnSpc>
              <a:spcBef>
                <a:spcPts val="0"/>
              </a:spcBef>
              <a:buClr>
                <a:srgbClr val="F16924"/>
              </a:buClr>
            </a:pPr>
            <a:endParaRPr lang="en-GB" sz="2200" dirty="0">
              <a:solidFill>
                <a:schemeClr val="tx1"/>
              </a:solidFill>
              <a:latin typeface="+mn-lt"/>
              <a:ea typeface="Lato Light" panose="020F0502020204030203" pitchFamily="34" charset="0"/>
              <a:cs typeface="Mukta ExtraLight" panose="020B0000000000000000" pitchFamily="34" charset="77"/>
            </a:endParaRPr>
          </a:p>
          <a:p>
            <a:pPr algn="l">
              <a:lnSpc>
                <a:spcPts val="2200"/>
              </a:lnSpc>
              <a:spcBef>
                <a:spcPts val="0"/>
              </a:spcBef>
              <a:buClr>
                <a:srgbClr val="F16924"/>
              </a:buClr>
            </a:pPr>
            <a:endParaRPr lang="en-GB" sz="2200" dirty="0">
              <a:solidFill>
                <a:schemeClr val="tx1"/>
              </a:solidFill>
              <a:latin typeface="+mn-lt"/>
              <a:ea typeface="Lato Light" panose="020F0502020204030203" pitchFamily="34" charset="0"/>
              <a:cs typeface="Mukta ExtraLight" panose="020B0000000000000000" pitchFamily="34" charset="77"/>
            </a:endParaRPr>
          </a:p>
        </p:txBody>
      </p:sp>
      <p:cxnSp>
        <p:nvCxnSpPr>
          <p:cNvPr id="5" name="Straight Connector 4">
            <a:extLst>
              <a:ext uri="{FF2B5EF4-FFF2-40B4-BE49-F238E27FC236}">
                <a16:creationId xmlns:a16="http://schemas.microsoft.com/office/drawing/2014/main" id="{80A4E5A9-0658-4044-B07A-0D2092A4E383}"/>
              </a:ext>
            </a:extLst>
          </p:cNvPr>
          <p:cNvCxnSpPr/>
          <p:nvPr/>
        </p:nvCxnSpPr>
        <p:spPr>
          <a:xfrm>
            <a:off x="4226768" y="1785257"/>
            <a:ext cx="0" cy="3722914"/>
          </a:xfrm>
          <a:prstGeom prst="line">
            <a:avLst/>
          </a:prstGeom>
          <a:ln>
            <a:solidFill>
              <a:srgbClr val="B41F7A"/>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D75561-E2B9-D860-68A2-AEBCFB34CFB8}"/>
              </a:ext>
            </a:extLst>
          </p:cNvPr>
          <p:cNvSpPr/>
          <p:nvPr/>
        </p:nvSpPr>
        <p:spPr>
          <a:xfrm>
            <a:off x="676972" y="214782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68029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C8103575-E679-DDDF-4D3C-72742CA90E92}"/>
              </a:ext>
            </a:extLst>
          </p:cNvPr>
          <p:cNvGrpSpPr/>
          <p:nvPr/>
        </p:nvGrpSpPr>
        <p:grpSpPr>
          <a:xfrm>
            <a:off x="3015786" y="1122023"/>
            <a:ext cx="8977552" cy="5500158"/>
            <a:chOff x="2453910" y="1143000"/>
            <a:chExt cx="9401703" cy="4936671"/>
          </a:xfrm>
        </p:grpSpPr>
        <p:grpSp>
          <p:nvGrpSpPr>
            <p:cNvPr id="75" name="Group 74">
              <a:extLst>
                <a:ext uri="{FF2B5EF4-FFF2-40B4-BE49-F238E27FC236}">
                  <a16:creationId xmlns:a16="http://schemas.microsoft.com/office/drawing/2014/main" id="{FD7727AA-0BCB-99F1-BAF0-4507BC1F8F18}"/>
                </a:ext>
              </a:extLst>
            </p:cNvPr>
            <p:cNvGrpSpPr/>
            <p:nvPr/>
          </p:nvGrpSpPr>
          <p:grpSpPr>
            <a:xfrm>
              <a:off x="2453910" y="1375448"/>
              <a:ext cx="8926003" cy="4471774"/>
              <a:chOff x="4887821" y="1375448"/>
              <a:chExt cx="6373972" cy="4471774"/>
            </a:xfrm>
          </p:grpSpPr>
          <p:sp>
            <p:nvSpPr>
              <p:cNvPr id="39" name="Rectangle 174">
                <a:extLst>
                  <a:ext uri="{FF2B5EF4-FFF2-40B4-BE49-F238E27FC236}">
                    <a16:creationId xmlns:a16="http://schemas.microsoft.com/office/drawing/2014/main" id="{B1809B8C-99FD-07FA-606A-07EDF8240E1E}"/>
                  </a:ext>
                </a:extLst>
              </p:cNvPr>
              <p:cNvSpPr>
                <a:spLocks noChangeArrowheads="1"/>
              </p:cNvSpPr>
              <p:nvPr/>
            </p:nvSpPr>
            <p:spPr bwMode="auto">
              <a:xfrm>
                <a:off x="4889487" y="2653342"/>
                <a:ext cx="6372306" cy="638662"/>
              </a:xfrm>
              <a:prstGeom prst="rect">
                <a:avLst/>
              </a:pr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40" name="Rectangle 178">
                <a:extLst>
                  <a:ext uri="{FF2B5EF4-FFF2-40B4-BE49-F238E27FC236}">
                    <a16:creationId xmlns:a16="http://schemas.microsoft.com/office/drawing/2014/main" id="{C7B75F05-2BF8-CA29-E3A7-76C8F5752F0A}"/>
                  </a:ext>
                </a:extLst>
              </p:cNvPr>
              <p:cNvSpPr>
                <a:spLocks noChangeArrowheads="1"/>
              </p:cNvSpPr>
              <p:nvPr/>
            </p:nvSpPr>
            <p:spPr bwMode="auto">
              <a:xfrm>
                <a:off x="4887821" y="4569330"/>
                <a:ext cx="6110747" cy="639233"/>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70" name="Rectangle 188">
                <a:extLst>
                  <a:ext uri="{FF2B5EF4-FFF2-40B4-BE49-F238E27FC236}">
                    <a16:creationId xmlns:a16="http://schemas.microsoft.com/office/drawing/2014/main" id="{289A12F0-3E55-5753-B796-F6C16590B3C5}"/>
                  </a:ext>
                </a:extLst>
              </p:cNvPr>
              <p:cNvSpPr>
                <a:spLocks noChangeArrowheads="1"/>
              </p:cNvSpPr>
              <p:nvPr/>
            </p:nvSpPr>
            <p:spPr bwMode="auto">
              <a:xfrm>
                <a:off x="4892395" y="2014110"/>
                <a:ext cx="5923442" cy="639233"/>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71" name="Rectangle 194">
                <a:extLst>
                  <a:ext uri="{FF2B5EF4-FFF2-40B4-BE49-F238E27FC236}">
                    <a16:creationId xmlns:a16="http://schemas.microsoft.com/office/drawing/2014/main" id="{C3B97717-912D-19E0-BEFA-B646DAAA5716}"/>
                  </a:ext>
                </a:extLst>
              </p:cNvPr>
              <p:cNvSpPr>
                <a:spLocks noChangeArrowheads="1"/>
              </p:cNvSpPr>
              <p:nvPr/>
            </p:nvSpPr>
            <p:spPr bwMode="auto">
              <a:xfrm>
                <a:off x="4889309" y="3291435"/>
                <a:ext cx="6019186" cy="639233"/>
              </a:xfrm>
              <a:prstGeom prst="rect">
                <a:avLst/>
              </a:prstGeom>
              <a:solidFill>
                <a:srgbClr val="EDA13E"/>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72" name="Rectangle 200">
                <a:extLst>
                  <a:ext uri="{FF2B5EF4-FFF2-40B4-BE49-F238E27FC236}">
                    <a16:creationId xmlns:a16="http://schemas.microsoft.com/office/drawing/2014/main" id="{49BF9CED-0BA4-689F-1761-77766404145E}"/>
                  </a:ext>
                </a:extLst>
              </p:cNvPr>
              <p:cNvSpPr>
                <a:spLocks noChangeArrowheads="1"/>
              </p:cNvSpPr>
              <p:nvPr/>
            </p:nvSpPr>
            <p:spPr bwMode="auto">
              <a:xfrm>
                <a:off x="4891157" y="3930667"/>
                <a:ext cx="5721672" cy="638662"/>
              </a:xfrm>
              <a:prstGeom prst="rect">
                <a:avLst/>
              </a:pr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73" name="Rectangle 206">
                <a:extLst>
                  <a:ext uri="{FF2B5EF4-FFF2-40B4-BE49-F238E27FC236}">
                    <a16:creationId xmlns:a16="http://schemas.microsoft.com/office/drawing/2014/main" id="{3BBE519C-77C7-EC85-33B3-76E82A1A76DB}"/>
                  </a:ext>
                </a:extLst>
              </p:cNvPr>
              <p:cNvSpPr>
                <a:spLocks noChangeArrowheads="1"/>
              </p:cNvSpPr>
              <p:nvPr/>
            </p:nvSpPr>
            <p:spPr bwMode="auto">
              <a:xfrm>
                <a:off x="4889770" y="1375448"/>
                <a:ext cx="5559814" cy="638662"/>
              </a:xfrm>
              <a:prstGeom prst="rect">
                <a:avLst/>
              </a:pr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74" name="Rectangle 214">
                <a:extLst>
                  <a:ext uri="{FF2B5EF4-FFF2-40B4-BE49-F238E27FC236}">
                    <a16:creationId xmlns:a16="http://schemas.microsoft.com/office/drawing/2014/main" id="{D51D880F-3D36-9911-7C27-E7C6F75F3B02}"/>
                  </a:ext>
                </a:extLst>
              </p:cNvPr>
              <p:cNvSpPr>
                <a:spLocks noChangeArrowheads="1"/>
              </p:cNvSpPr>
              <p:nvPr/>
            </p:nvSpPr>
            <p:spPr bwMode="auto">
              <a:xfrm>
                <a:off x="4889769" y="5208560"/>
                <a:ext cx="5611826" cy="638662"/>
              </a:xfrm>
              <a:prstGeom prst="rect">
                <a:avLst/>
              </a:pr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grpSp>
        <p:grpSp>
          <p:nvGrpSpPr>
            <p:cNvPr id="48" name="Gruppieren 7">
              <a:extLst>
                <a:ext uri="{FF2B5EF4-FFF2-40B4-BE49-F238E27FC236}">
                  <a16:creationId xmlns:a16="http://schemas.microsoft.com/office/drawing/2014/main" id="{BD095368-2D77-404E-21CF-0B211836DCEA}"/>
                </a:ext>
              </a:extLst>
            </p:cNvPr>
            <p:cNvGrpSpPr>
              <a:grpSpLocks noChangeAspect="1"/>
            </p:cNvGrpSpPr>
            <p:nvPr/>
          </p:nvGrpSpPr>
          <p:grpSpPr>
            <a:xfrm>
              <a:off x="9831649" y="1143000"/>
              <a:ext cx="2023964" cy="4936671"/>
              <a:chOff x="5605312" y="1926057"/>
              <a:chExt cx="2284191" cy="4129207"/>
            </a:xfrm>
          </p:grpSpPr>
          <p:sp>
            <p:nvSpPr>
              <p:cNvPr id="51" name="Freeform 182">
                <a:extLst>
                  <a:ext uri="{FF2B5EF4-FFF2-40B4-BE49-F238E27FC236}">
                    <a16:creationId xmlns:a16="http://schemas.microsoft.com/office/drawing/2014/main" id="{7B4F2201-5578-5ADD-D1A0-D54898397A8C}"/>
                  </a:ext>
                </a:extLst>
              </p:cNvPr>
              <p:cNvSpPr>
                <a:spLocks/>
              </p:cNvSpPr>
              <p:nvPr/>
            </p:nvSpPr>
            <p:spPr bwMode="auto">
              <a:xfrm>
                <a:off x="6422041" y="4598009"/>
                <a:ext cx="922103" cy="923532"/>
              </a:xfrm>
              <a:custGeom>
                <a:avLst/>
                <a:gdLst>
                  <a:gd name="T0" fmla="*/ 1694 w 1743"/>
                  <a:gd name="T1" fmla="*/ 782 h 1743"/>
                  <a:gd name="T2" fmla="*/ 1694 w 1743"/>
                  <a:gd name="T3" fmla="*/ 960 h 1743"/>
                  <a:gd name="T4" fmla="*/ 961 w 1743"/>
                  <a:gd name="T5" fmla="*/ 1694 h 1743"/>
                  <a:gd name="T6" fmla="*/ 783 w 1743"/>
                  <a:gd name="T7" fmla="*/ 1694 h 1743"/>
                  <a:gd name="T8" fmla="*/ 49 w 1743"/>
                  <a:gd name="T9" fmla="*/ 960 h 1743"/>
                  <a:gd name="T10" fmla="*/ 49 w 1743"/>
                  <a:gd name="T11" fmla="*/ 782 h 1743"/>
                  <a:gd name="T12" fmla="*/ 783 w 1743"/>
                  <a:gd name="T13" fmla="*/ 49 h 1743"/>
                  <a:gd name="T14" fmla="*/ 961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2"/>
                      <a:pt x="1743" y="911"/>
                      <a:pt x="1694" y="960"/>
                    </a:cubicBezTo>
                    <a:cubicBezTo>
                      <a:pt x="961" y="1694"/>
                      <a:pt x="961" y="1694"/>
                      <a:pt x="961" y="1694"/>
                    </a:cubicBezTo>
                    <a:cubicBezTo>
                      <a:pt x="911" y="1743"/>
                      <a:pt x="832" y="1743"/>
                      <a:pt x="783" y="1694"/>
                    </a:cubicBezTo>
                    <a:cubicBezTo>
                      <a:pt x="49" y="960"/>
                      <a:pt x="49" y="960"/>
                      <a:pt x="49" y="960"/>
                    </a:cubicBezTo>
                    <a:cubicBezTo>
                      <a:pt x="0" y="911"/>
                      <a:pt x="0" y="832"/>
                      <a:pt x="49" y="782"/>
                    </a:cubicBezTo>
                    <a:cubicBezTo>
                      <a:pt x="783" y="49"/>
                      <a:pt x="783" y="49"/>
                      <a:pt x="783" y="49"/>
                    </a:cubicBezTo>
                    <a:cubicBezTo>
                      <a:pt x="832" y="0"/>
                      <a:pt x="911" y="0"/>
                      <a:pt x="961" y="49"/>
                    </a:cubicBezTo>
                    <a:lnTo>
                      <a:pt x="1694" y="782"/>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53" name="Freeform 191">
                <a:extLst>
                  <a:ext uri="{FF2B5EF4-FFF2-40B4-BE49-F238E27FC236}">
                    <a16:creationId xmlns:a16="http://schemas.microsoft.com/office/drawing/2014/main" id="{779E74C3-BBCB-28D3-0851-14FA730461B9}"/>
                  </a:ext>
                </a:extLst>
              </p:cNvPr>
              <p:cNvSpPr>
                <a:spLocks/>
              </p:cNvSpPr>
              <p:nvPr/>
            </p:nvSpPr>
            <p:spPr bwMode="auto">
              <a:xfrm>
                <a:off x="6190233" y="2460257"/>
                <a:ext cx="922102" cy="923532"/>
              </a:xfrm>
              <a:custGeom>
                <a:avLst/>
                <a:gdLst>
                  <a:gd name="T0" fmla="*/ 1694 w 1743"/>
                  <a:gd name="T1" fmla="*/ 782 h 1743"/>
                  <a:gd name="T2" fmla="*/ 1694 w 1743"/>
                  <a:gd name="T3" fmla="*/ 960 h 1743"/>
                  <a:gd name="T4" fmla="*/ 960 w 1743"/>
                  <a:gd name="T5" fmla="*/ 1694 h 1743"/>
                  <a:gd name="T6" fmla="*/ 783 w 1743"/>
                  <a:gd name="T7" fmla="*/ 1694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4"/>
                      <a:pt x="960" y="1694"/>
                      <a:pt x="960" y="1694"/>
                    </a:cubicBezTo>
                    <a:cubicBezTo>
                      <a:pt x="911" y="1743"/>
                      <a:pt x="832" y="1743"/>
                      <a:pt x="783" y="1694"/>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55" name="Freeform 198">
                <a:extLst>
                  <a:ext uri="{FF2B5EF4-FFF2-40B4-BE49-F238E27FC236}">
                    <a16:creationId xmlns:a16="http://schemas.microsoft.com/office/drawing/2014/main" id="{5A4066DD-372D-B5DA-2D77-6D899AA892D7}"/>
                  </a:ext>
                </a:extLst>
              </p:cNvPr>
              <p:cNvSpPr>
                <a:spLocks/>
              </p:cNvSpPr>
              <p:nvPr/>
            </p:nvSpPr>
            <p:spPr bwMode="auto">
              <a:xfrm>
                <a:off x="6417336" y="3529134"/>
                <a:ext cx="922102" cy="923532"/>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EDA13E"/>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57" name="Freeform 204">
                <a:extLst>
                  <a:ext uri="{FF2B5EF4-FFF2-40B4-BE49-F238E27FC236}">
                    <a16:creationId xmlns:a16="http://schemas.microsoft.com/office/drawing/2014/main" id="{25E528CF-E1B3-1B2A-7873-8651A235E8D3}"/>
                  </a:ext>
                </a:extLst>
              </p:cNvPr>
              <p:cNvSpPr>
                <a:spLocks/>
              </p:cNvSpPr>
              <p:nvPr/>
            </p:nvSpPr>
            <p:spPr bwMode="auto">
              <a:xfrm>
                <a:off x="5872174" y="4063809"/>
                <a:ext cx="922102" cy="923056"/>
              </a:xfrm>
              <a:custGeom>
                <a:avLst/>
                <a:gdLst>
                  <a:gd name="T0" fmla="*/ 1694 w 1743"/>
                  <a:gd name="T1" fmla="*/ 783 h 1743"/>
                  <a:gd name="T2" fmla="*/ 1694 w 1743"/>
                  <a:gd name="T3" fmla="*/ 961 h 1743"/>
                  <a:gd name="T4" fmla="*/ 961 w 1743"/>
                  <a:gd name="T5" fmla="*/ 1694 h 1743"/>
                  <a:gd name="T6" fmla="*/ 783 w 1743"/>
                  <a:gd name="T7" fmla="*/ 1694 h 1743"/>
                  <a:gd name="T8" fmla="*/ 50 w 1743"/>
                  <a:gd name="T9" fmla="*/ 961 h 1743"/>
                  <a:gd name="T10" fmla="*/ 50 w 1743"/>
                  <a:gd name="T11" fmla="*/ 783 h 1743"/>
                  <a:gd name="T12" fmla="*/ 783 w 1743"/>
                  <a:gd name="T13" fmla="*/ 49 h 1743"/>
                  <a:gd name="T14" fmla="*/ 961 w 1743"/>
                  <a:gd name="T15" fmla="*/ 49 h 1743"/>
                  <a:gd name="T16" fmla="*/ 1694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3"/>
                    </a:moveTo>
                    <a:cubicBezTo>
                      <a:pt x="1743" y="832"/>
                      <a:pt x="1743" y="912"/>
                      <a:pt x="1694" y="961"/>
                    </a:cubicBezTo>
                    <a:cubicBezTo>
                      <a:pt x="961" y="1694"/>
                      <a:pt x="961" y="1694"/>
                      <a:pt x="961" y="1694"/>
                    </a:cubicBezTo>
                    <a:cubicBezTo>
                      <a:pt x="912" y="1743"/>
                      <a:pt x="832" y="1743"/>
                      <a:pt x="783" y="1694"/>
                    </a:cubicBezTo>
                    <a:cubicBezTo>
                      <a:pt x="50" y="961"/>
                      <a:pt x="50" y="961"/>
                      <a:pt x="50" y="961"/>
                    </a:cubicBezTo>
                    <a:cubicBezTo>
                      <a:pt x="0" y="912"/>
                      <a:pt x="0" y="832"/>
                      <a:pt x="50" y="783"/>
                    </a:cubicBezTo>
                    <a:cubicBezTo>
                      <a:pt x="783" y="49"/>
                      <a:pt x="783" y="49"/>
                      <a:pt x="783" y="49"/>
                    </a:cubicBezTo>
                    <a:cubicBezTo>
                      <a:pt x="832" y="0"/>
                      <a:pt x="912" y="0"/>
                      <a:pt x="961" y="49"/>
                    </a:cubicBezTo>
                    <a:lnTo>
                      <a:pt x="1694" y="783"/>
                    </a:lnTo>
                    <a:close/>
                  </a:path>
                </a:pathLst>
              </a:cu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59" name="Freeform 210">
                <a:extLst>
                  <a:ext uri="{FF2B5EF4-FFF2-40B4-BE49-F238E27FC236}">
                    <a16:creationId xmlns:a16="http://schemas.microsoft.com/office/drawing/2014/main" id="{C82E50E2-1B9A-F5AE-4EB4-4BF14EE45BB2}"/>
                  </a:ext>
                </a:extLst>
              </p:cNvPr>
              <p:cNvSpPr>
                <a:spLocks/>
              </p:cNvSpPr>
              <p:nvPr/>
            </p:nvSpPr>
            <p:spPr bwMode="auto">
              <a:xfrm>
                <a:off x="5605789" y="1926057"/>
                <a:ext cx="921626" cy="923056"/>
              </a:xfrm>
              <a:custGeom>
                <a:avLst/>
                <a:gdLst>
                  <a:gd name="T0" fmla="*/ 1693 w 1742"/>
                  <a:gd name="T1" fmla="*/ 782 h 1743"/>
                  <a:gd name="T2" fmla="*/ 1693 w 1742"/>
                  <a:gd name="T3" fmla="*/ 960 h 1743"/>
                  <a:gd name="T4" fmla="*/ 960 w 1742"/>
                  <a:gd name="T5" fmla="*/ 1694 h 1743"/>
                  <a:gd name="T6" fmla="*/ 782 w 1742"/>
                  <a:gd name="T7" fmla="*/ 1694 h 1743"/>
                  <a:gd name="T8" fmla="*/ 49 w 1742"/>
                  <a:gd name="T9" fmla="*/ 960 h 1743"/>
                  <a:gd name="T10" fmla="*/ 49 w 1742"/>
                  <a:gd name="T11" fmla="*/ 782 h 1743"/>
                  <a:gd name="T12" fmla="*/ 782 w 1742"/>
                  <a:gd name="T13" fmla="*/ 49 h 1743"/>
                  <a:gd name="T14" fmla="*/ 960 w 1742"/>
                  <a:gd name="T15" fmla="*/ 49 h 1743"/>
                  <a:gd name="T16" fmla="*/ 1693 w 1742"/>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2" h="1743">
                    <a:moveTo>
                      <a:pt x="1693" y="782"/>
                    </a:moveTo>
                    <a:cubicBezTo>
                      <a:pt x="1742" y="831"/>
                      <a:pt x="1742" y="911"/>
                      <a:pt x="1693" y="960"/>
                    </a:cubicBezTo>
                    <a:cubicBezTo>
                      <a:pt x="960" y="1694"/>
                      <a:pt x="960" y="1694"/>
                      <a:pt x="960" y="1694"/>
                    </a:cubicBezTo>
                    <a:cubicBezTo>
                      <a:pt x="911" y="1743"/>
                      <a:pt x="831" y="1743"/>
                      <a:pt x="782" y="1694"/>
                    </a:cubicBezTo>
                    <a:cubicBezTo>
                      <a:pt x="49" y="960"/>
                      <a:pt x="49" y="960"/>
                      <a:pt x="49" y="960"/>
                    </a:cubicBezTo>
                    <a:cubicBezTo>
                      <a:pt x="0" y="911"/>
                      <a:pt x="0" y="831"/>
                      <a:pt x="49" y="782"/>
                    </a:cubicBezTo>
                    <a:cubicBezTo>
                      <a:pt x="782" y="49"/>
                      <a:pt x="782" y="49"/>
                      <a:pt x="782" y="49"/>
                    </a:cubicBezTo>
                    <a:cubicBezTo>
                      <a:pt x="831" y="0"/>
                      <a:pt x="911" y="0"/>
                      <a:pt x="960" y="49"/>
                    </a:cubicBezTo>
                    <a:lnTo>
                      <a:pt x="1693" y="782"/>
                    </a:lnTo>
                    <a:close/>
                  </a:path>
                </a:pathLst>
              </a:cu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61" name="Freeform 217">
                <a:extLst>
                  <a:ext uri="{FF2B5EF4-FFF2-40B4-BE49-F238E27FC236}">
                    <a16:creationId xmlns:a16="http://schemas.microsoft.com/office/drawing/2014/main" id="{DFF187E6-7522-57F9-DA5F-CFA4DCDA7135}"/>
                  </a:ext>
                </a:extLst>
              </p:cNvPr>
              <p:cNvSpPr>
                <a:spLocks/>
              </p:cNvSpPr>
              <p:nvPr/>
            </p:nvSpPr>
            <p:spPr bwMode="auto">
              <a:xfrm>
                <a:off x="5605312" y="5132208"/>
                <a:ext cx="922102" cy="923056"/>
              </a:xfrm>
              <a:custGeom>
                <a:avLst/>
                <a:gdLst>
                  <a:gd name="T0" fmla="*/ 1693 w 1743"/>
                  <a:gd name="T1" fmla="*/ 783 h 1743"/>
                  <a:gd name="T2" fmla="*/ 1693 w 1743"/>
                  <a:gd name="T3" fmla="*/ 961 h 1743"/>
                  <a:gd name="T4" fmla="*/ 960 w 1743"/>
                  <a:gd name="T5" fmla="*/ 1694 h 1743"/>
                  <a:gd name="T6" fmla="*/ 782 w 1743"/>
                  <a:gd name="T7" fmla="*/ 1694 h 1743"/>
                  <a:gd name="T8" fmla="*/ 49 w 1743"/>
                  <a:gd name="T9" fmla="*/ 961 h 1743"/>
                  <a:gd name="T10" fmla="*/ 49 w 1743"/>
                  <a:gd name="T11" fmla="*/ 783 h 1743"/>
                  <a:gd name="T12" fmla="*/ 782 w 1743"/>
                  <a:gd name="T13" fmla="*/ 49 h 1743"/>
                  <a:gd name="T14" fmla="*/ 960 w 1743"/>
                  <a:gd name="T15" fmla="*/ 49 h 1743"/>
                  <a:gd name="T16" fmla="*/ 1693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3" y="783"/>
                    </a:moveTo>
                    <a:cubicBezTo>
                      <a:pt x="1743" y="832"/>
                      <a:pt x="1742" y="911"/>
                      <a:pt x="1693" y="961"/>
                    </a:cubicBezTo>
                    <a:cubicBezTo>
                      <a:pt x="960" y="1694"/>
                      <a:pt x="960" y="1694"/>
                      <a:pt x="960" y="1694"/>
                    </a:cubicBezTo>
                    <a:cubicBezTo>
                      <a:pt x="911" y="1743"/>
                      <a:pt x="831" y="1743"/>
                      <a:pt x="782" y="1694"/>
                    </a:cubicBezTo>
                    <a:cubicBezTo>
                      <a:pt x="49" y="961"/>
                      <a:pt x="49" y="961"/>
                      <a:pt x="49" y="961"/>
                    </a:cubicBezTo>
                    <a:cubicBezTo>
                      <a:pt x="0" y="911"/>
                      <a:pt x="0" y="832"/>
                      <a:pt x="49" y="783"/>
                    </a:cubicBezTo>
                    <a:cubicBezTo>
                      <a:pt x="782" y="49"/>
                      <a:pt x="782" y="49"/>
                      <a:pt x="782" y="49"/>
                    </a:cubicBezTo>
                    <a:cubicBezTo>
                      <a:pt x="831" y="0"/>
                      <a:pt x="911" y="0"/>
                      <a:pt x="960" y="49"/>
                    </a:cubicBezTo>
                    <a:lnTo>
                      <a:pt x="1693" y="783"/>
                    </a:lnTo>
                    <a:close/>
                  </a:path>
                </a:pathLst>
              </a:cu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62" name="Freeform 198">
                <a:extLst>
                  <a:ext uri="{FF2B5EF4-FFF2-40B4-BE49-F238E27FC236}">
                    <a16:creationId xmlns:a16="http://schemas.microsoft.com/office/drawing/2014/main" id="{3D1BE939-72AE-95C4-DAFB-2655C854610B}"/>
                  </a:ext>
                </a:extLst>
              </p:cNvPr>
              <p:cNvSpPr>
                <a:spLocks/>
              </p:cNvSpPr>
              <p:nvPr/>
            </p:nvSpPr>
            <p:spPr bwMode="auto">
              <a:xfrm>
                <a:off x="6967401" y="3005995"/>
                <a:ext cx="922102" cy="923532"/>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grpSp>
        <p:sp>
          <p:nvSpPr>
            <p:cNvPr id="25" name="Subtitle 2">
              <a:extLst>
                <a:ext uri="{FF2B5EF4-FFF2-40B4-BE49-F238E27FC236}">
                  <a16:creationId xmlns:a16="http://schemas.microsoft.com/office/drawing/2014/main" id="{C269163A-EF04-5551-5581-D044897C8D9C}"/>
                </a:ext>
              </a:extLst>
            </p:cNvPr>
            <p:cNvSpPr txBox="1">
              <a:spLocks/>
            </p:cNvSpPr>
            <p:nvPr/>
          </p:nvSpPr>
          <p:spPr>
            <a:xfrm>
              <a:off x="4563828" y="3998117"/>
              <a:ext cx="5551649" cy="4563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500" dirty="0">
                  <a:solidFill>
                    <a:schemeClr val="bg1"/>
                  </a:solidFill>
                  <a:latin typeface="Calibri" panose="020F0502020204030204" pitchFamily="34" charset="0"/>
                  <a:cs typeface="Calibri" panose="020F0502020204030204" pitchFamily="34" charset="0"/>
                </a:rPr>
                <a:t>Robuste </a:t>
              </a:r>
              <a:r>
                <a:rPr lang="en-GB" altLang="de-DE" sz="1500" b="1" dirty="0">
                  <a:solidFill>
                    <a:schemeClr val="bg1"/>
                  </a:solidFill>
                  <a:latin typeface="Calibri" panose="020F0502020204030204" pitchFamily="34" charset="0"/>
                  <a:cs typeface="Calibri" panose="020F0502020204030204" pitchFamily="34" charset="0"/>
                </a:rPr>
                <a:t>Personalprozesse </a:t>
              </a:r>
              <a:r>
                <a:rPr lang="en-GB" altLang="de-DE" sz="1500" dirty="0">
                  <a:solidFill>
                    <a:schemeClr val="bg1"/>
                  </a:solidFill>
                  <a:latin typeface="Calibri" panose="020F0502020204030204" pitchFamily="34" charset="0"/>
                  <a:cs typeface="Calibri" panose="020F0502020204030204" pitchFamily="34" charset="0"/>
                </a:rPr>
                <a:t>- Unterstützung des Risikoausgleichs. Einbindung des Managements; Einhaltung; ständige Erneuerung</a:t>
              </a:r>
              <a:endParaRPr lang="en-GB" sz="15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p:txBody>
        </p:sp>
        <p:sp>
          <p:nvSpPr>
            <p:cNvPr id="26" name="Subtitle 2">
              <a:extLst>
                <a:ext uri="{FF2B5EF4-FFF2-40B4-BE49-F238E27FC236}">
                  <a16:creationId xmlns:a16="http://schemas.microsoft.com/office/drawing/2014/main" id="{7DCF64BB-3894-B265-F635-3887ED16B26B}"/>
                </a:ext>
              </a:extLst>
            </p:cNvPr>
            <p:cNvSpPr txBox="1">
              <a:spLocks/>
            </p:cNvSpPr>
            <p:nvPr/>
          </p:nvSpPr>
          <p:spPr>
            <a:xfrm>
              <a:off x="4548832" y="1450577"/>
              <a:ext cx="5356149" cy="46847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700" dirty="0" err="1">
                  <a:solidFill>
                    <a:schemeClr val="bg1"/>
                  </a:solidFill>
                  <a:latin typeface="Calibri" panose="020F0502020204030204" pitchFamily="34" charset="0"/>
                  <a:cs typeface="Calibri" panose="020F0502020204030204" pitchFamily="34" charset="0"/>
                </a:rPr>
                <a:t>Annahmen</a:t>
              </a:r>
              <a:r>
                <a:rPr lang="en-GB" altLang="de-DE" sz="1700" dirty="0">
                  <a:solidFill>
                    <a:schemeClr val="bg1"/>
                  </a:solidFill>
                  <a:latin typeface="Calibri" panose="020F0502020204030204" pitchFamily="34" charset="0"/>
                  <a:cs typeface="Calibri" panose="020F0502020204030204" pitchFamily="34" charset="0"/>
                </a:rPr>
                <a:t> </a:t>
              </a:r>
              <a:r>
                <a:rPr lang="en-GB" altLang="de-DE" sz="1700" b="1" dirty="0">
                  <a:solidFill>
                    <a:schemeClr val="bg1"/>
                  </a:solidFill>
                  <a:latin typeface="Calibri" panose="020F0502020204030204" pitchFamily="34" charset="0"/>
                  <a:cs typeface="Calibri" panose="020F0502020204030204" pitchFamily="34" charset="0"/>
                </a:rPr>
                <a:t>in Frage stellen</a:t>
              </a:r>
              <a:r>
                <a:rPr lang="en-GB" altLang="de-DE" sz="1700" dirty="0">
                  <a:solidFill>
                    <a:schemeClr val="bg1"/>
                  </a:solidFill>
                  <a:latin typeface="Calibri" panose="020F0502020204030204" pitchFamily="34" charset="0"/>
                  <a:cs typeface="Calibri" panose="020F0502020204030204" pitchFamily="34" charset="0"/>
                </a:rPr>
                <a:t>, Undenkbares denken, </a:t>
              </a:r>
              <a:r>
                <a:rPr lang="en-GB" altLang="de-DE" sz="1700" b="1" dirty="0">
                  <a:solidFill>
                    <a:schemeClr val="bg1"/>
                  </a:solidFill>
                  <a:latin typeface="Calibri" panose="020F0502020204030204" pitchFamily="34" charset="0"/>
                  <a:cs typeface="Calibri" panose="020F0502020204030204" pitchFamily="34" charset="0"/>
                </a:rPr>
                <a:t>ständig lernen</a:t>
              </a:r>
            </a:p>
          </p:txBody>
        </p:sp>
        <p:sp>
          <p:nvSpPr>
            <p:cNvPr id="27" name="Subtitle 2">
              <a:extLst>
                <a:ext uri="{FF2B5EF4-FFF2-40B4-BE49-F238E27FC236}">
                  <a16:creationId xmlns:a16="http://schemas.microsoft.com/office/drawing/2014/main" id="{B47F318D-8798-E431-02D4-F3100ADB2F8E}"/>
                </a:ext>
              </a:extLst>
            </p:cNvPr>
            <p:cNvSpPr txBox="1">
              <a:spLocks/>
            </p:cNvSpPr>
            <p:nvPr/>
          </p:nvSpPr>
          <p:spPr>
            <a:xfrm>
              <a:off x="4563827" y="2129458"/>
              <a:ext cx="6553231" cy="46847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700" b="1" dirty="0">
                  <a:solidFill>
                    <a:schemeClr val="bg1"/>
                  </a:solidFill>
                  <a:latin typeface="Calibri" panose="020F0502020204030204" pitchFamily="34" charset="0"/>
                  <a:cs typeface="Calibri" panose="020F0502020204030204" pitchFamily="34" charset="0"/>
                </a:rPr>
                <a:t>Klare Governance-Struktur </a:t>
              </a:r>
              <a:r>
                <a:rPr lang="en-GB" altLang="de-DE" sz="1700" dirty="0">
                  <a:solidFill>
                    <a:schemeClr val="bg1"/>
                  </a:solidFill>
                  <a:latin typeface="Calibri" panose="020F0502020204030204" pitchFamily="34" charset="0"/>
                  <a:cs typeface="Calibri" panose="020F0502020204030204" pitchFamily="34" charset="0"/>
                </a:rPr>
                <a:t>und -</a:t>
              </a:r>
              <a:r>
                <a:rPr lang="en-GB" altLang="de-DE" sz="1700" b="1" dirty="0" err="1">
                  <a:solidFill>
                    <a:schemeClr val="bg1"/>
                  </a:solidFill>
                  <a:latin typeface="Calibri" panose="020F0502020204030204" pitchFamily="34" charset="0"/>
                  <a:cs typeface="Calibri" panose="020F0502020204030204" pitchFamily="34" charset="0"/>
                </a:rPr>
                <a:t>verhalten</a:t>
              </a:r>
              <a:r>
                <a:rPr lang="en-GB" altLang="de-DE" sz="1700" dirty="0">
                  <a:solidFill>
                    <a:schemeClr val="bg1"/>
                  </a:solidFill>
                  <a:latin typeface="Calibri" panose="020F0502020204030204" pitchFamily="34" charset="0"/>
                  <a:cs typeface="Calibri" panose="020F0502020204030204" pitchFamily="34" charset="0"/>
                </a:rPr>
                <a:t>, </a:t>
              </a:r>
              <a:r>
                <a:rPr lang="en-GB" altLang="de-DE" sz="1700" dirty="0" err="1">
                  <a:solidFill>
                    <a:schemeClr val="bg1"/>
                  </a:solidFill>
                  <a:latin typeface="Calibri" panose="020F0502020204030204" pitchFamily="34" charset="0"/>
                  <a:cs typeface="Calibri" panose="020F0502020204030204" pitchFamily="34" charset="0"/>
                </a:rPr>
                <a:t>abgestimmt</a:t>
              </a:r>
              <a:r>
                <a:rPr lang="en-GB" altLang="de-DE" sz="1700" dirty="0">
                  <a:solidFill>
                    <a:schemeClr val="bg1"/>
                  </a:solidFill>
                  <a:latin typeface="Calibri" panose="020F0502020204030204" pitchFamily="34" charset="0"/>
                  <a:cs typeface="Calibri" panose="020F0502020204030204" pitchFamily="34" charset="0"/>
                </a:rPr>
                <a:t> </a:t>
              </a:r>
            </a:p>
            <a:p>
              <a:pPr algn="l">
                <a:lnSpc>
                  <a:spcPts val="1860"/>
                </a:lnSpc>
                <a:spcBef>
                  <a:spcPts val="0"/>
                </a:spcBef>
              </a:pPr>
              <a:r>
                <a:rPr lang="en-GB" altLang="de-DE" sz="1700" dirty="0">
                  <a:solidFill>
                    <a:schemeClr val="bg1"/>
                  </a:solidFill>
                  <a:latin typeface="Calibri" panose="020F0502020204030204" pitchFamily="34" charset="0"/>
                  <a:cs typeface="Calibri" panose="020F0502020204030204" pitchFamily="34" charset="0"/>
                </a:rPr>
                <a:t>auf die Unternehmensziele</a:t>
              </a:r>
            </a:p>
          </p:txBody>
        </p:sp>
        <p:sp>
          <p:nvSpPr>
            <p:cNvPr id="28" name="Subtitle 2">
              <a:extLst>
                <a:ext uri="{FF2B5EF4-FFF2-40B4-BE49-F238E27FC236}">
                  <a16:creationId xmlns:a16="http://schemas.microsoft.com/office/drawing/2014/main" id="{C8C9237E-15E9-4A17-F07D-8163061E47E9}"/>
                </a:ext>
              </a:extLst>
            </p:cNvPr>
            <p:cNvSpPr txBox="1">
              <a:spLocks/>
            </p:cNvSpPr>
            <p:nvPr/>
          </p:nvSpPr>
          <p:spPr>
            <a:xfrm>
              <a:off x="4548832" y="4755505"/>
              <a:ext cx="6191575" cy="24977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600" dirty="0" err="1">
                  <a:solidFill>
                    <a:schemeClr val="bg1"/>
                  </a:solidFill>
                  <a:latin typeface="Calibri" panose="020F0502020204030204" pitchFamily="34" charset="0"/>
                  <a:cs typeface="Calibri" panose="020F0502020204030204" pitchFamily="34" charset="0"/>
                </a:rPr>
                <a:t>Nutzung</a:t>
              </a:r>
              <a:r>
                <a:rPr lang="en-GB" altLang="de-DE" sz="1600" dirty="0">
                  <a:solidFill>
                    <a:schemeClr val="bg1"/>
                  </a:solidFill>
                  <a:latin typeface="Calibri" panose="020F0502020204030204" pitchFamily="34" charset="0"/>
                  <a:cs typeface="Calibri" panose="020F0502020204030204" pitchFamily="34" charset="0"/>
                </a:rPr>
                <a:t> </a:t>
              </a:r>
              <a:r>
                <a:rPr lang="en-GB" altLang="de-DE" sz="1600" b="1" dirty="0">
                  <a:solidFill>
                    <a:schemeClr val="bg1"/>
                  </a:solidFill>
                  <a:latin typeface="Calibri" panose="020F0502020204030204" pitchFamily="34" charset="0"/>
                  <a:cs typeface="Calibri" panose="020F0502020204030204" pitchFamily="34" charset="0"/>
                </a:rPr>
                <a:t>mehrerer Perspektiven </a:t>
              </a:r>
              <a:r>
                <a:rPr lang="en-GB" altLang="de-DE" sz="1600" dirty="0">
                  <a:solidFill>
                    <a:schemeClr val="bg1"/>
                  </a:solidFill>
                  <a:latin typeface="Calibri" panose="020F0502020204030204" pitchFamily="34" charset="0"/>
                  <a:cs typeface="Calibri" panose="020F0502020204030204" pitchFamily="34" charset="0"/>
                </a:rPr>
                <a:t>und Datenquellen</a:t>
              </a:r>
            </a:p>
          </p:txBody>
        </p:sp>
        <p:sp>
          <p:nvSpPr>
            <p:cNvPr id="29" name="Subtitle 2">
              <a:extLst>
                <a:ext uri="{FF2B5EF4-FFF2-40B4-BE49-F238E27FC236}">
                  <a16:creationId xmlns:a16="http://schemas.microsoft.com/office/drawing/2014/main" id="{9C7E457D-C44D-39AB-6C32-820669315148}"/>
                </a:ext>
              </a:extLst>
            </p:cNvPr>
            <p:cNvSpPr txBox="1">
              <a:spLocks/>
            </p:cNvSpPr>
            <p:nvPr/>
          </p:nvSpPr>
          <p:spPr>
            <a:xfrm>
              <a:off x="4563829" y="2824812"/>
              <a:ext cx="5907285" cy="24977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700" b="1" dirty="0" err="1">
                  <a:solidFill>
                    <a:schemeClr val="bg1"/>
                  </a:solidFill>
                  <a:latin typeface="Calibri" panose="020F0502020204030204" pitchFamily="34" charset="0"/>
                  <a:cs typeface="Calibri" panose="020F0502020204030204" pitchFamily="34" charset="0"/>
                </a:rPr>
                <a:t>Ehrliche</a:t>
              </a:r>
              <a:r>
                <a:rPr lang="en-GB" altLang="de-DE" sz="1700" dirty="0">
                  <a:solidFill>
                    <a:schemeClr val="bg1"/>
                  </a:solidFill>
                  <a:latin typeface="Calibri" panose="020F0502020204030204" pitchFamily="34" charset="0"/>
                  <a:cs typeface="Calibri" panose="020F0502020204030204" pitchFamily="34" charset="0"/>
                </a:rPr>
                <a:t> </a:t>
              </a:r>
              <a:r>
                <a:rPr lang="en-GB" altLang="de-DE" sz="1700" dirty="0" err="1">
                  <a:solidFill>
                    <a:schemeClr val="bg1"/>
                  </a:solidFill>
                  <a:latin typeface="Calibri" panose="020F0502020204030204" pitchFamily="34" charset="0"/>
                  <a:cs typeface="Calibri" panose="020F0502020204030204" pitchFamily="34" charset="0"/>
                </a:rPr>
                <a:t>Debatten</a:t>
              </a:r>
              <a:r>
                <a:rPr lang="en-GB" altLang="de-DE" sz="1700" dirty="0">
                  <a:solidFill>
                    <a:schemeClr val="bg1"/>
                  </a:solidFill>
                  <a:latin typeface="Calibri" panose="020F0502020204030204" pitchFamily="34" charset="0"/>
                  <a:cs typeface="Calibri" panose="020F0502020204030204" pitchFamily="34" charset="0"/>
                </a:rPr>
                <a:t>, </a:t>
              </a:r>
              <a:r>
                <a:rPr lang="en-GB" altLang="de-DE" sz="1700" b="1" dirty="0">
                  <a:solidFill>
                    <a:schemeClr val="bg1"/>
                  </a:solidFill>
                  <a:latin typeface="Calibri" panose="020F0502020204030204" pitchFamily="34" charset="0"/>
                  <a:cs typeface="Calibri" panose="020F0502020204030204" pitchFamily="34" charset="0"/>
                </a:rPr>
                <a:t>Vorbild</a:t>
              </a:r>
              <a:r>
                <a:rPr lang="en-GB" altLang="de-DE" sz="1700" dirty="0">
                  <a:solidFill>
                    <a:schemeClr val="bg1"/>
                  </a:solidFill>
                  <a:latin typeface="Calibri" panose="020F0502020204030204" pitchFamily="34" charset="0"/>
                  <a:cs typeface="Calibri" panose="020F0502020204030204" pitchFamily="34" charset="0"/>
                </a:rPr>
                <a:t>funktion der "</a:t>
              </a:r>
              <a:r>
                <a:rPr lang="en-GB" altLang="de-DE" sz="1700" dirty="0" err="1">
                  <a:solidFill>
                    <a:schemeClr val="bg1"/>
                  </a:solidFill>
                  <a:latin typeface="Calibri" panose="020F0502020204030204" pitchFamily="34" charset="0"/>
                  <a:cs typeface="Calibri" panose="020F0502020204030204" pitchFamily="34" charset="0"/>
                </a:rPr>
                <a:t>Spitze</a:t>
              </a:r>
              <a:r>
                <a:rPr lang="en-GB" altLang="de-DE" sz="1700" dirty="0">
                  <a:solidFill>
                    <a:schemeClr val="bg1"/>
                  </a:solidFill>
                  <a:latin typeface="Calibri" panose="020F0502020204030204" pitchFamily="34" charset="0"/>
                  <a:cs typeface="Calibri" panose="020F0502020204030204" pitchFamily="34" charset="0"/>
                </a:rPr>
                <a:t>”</a:t>
              </a:r>
            </a:p>
          </p:txBody>
        </p:sp>
        <p:sp>
          <p:nvSpPr>
            <p:cNvPr id="30" name="Subtitle 2">
              <a:extLst>
                <a:ext uri="{FF2B5EF4-FFF2-40B4-BE49-F238E27FC236}">
                  <a16:creationId xmlns:a16="http://schemas.microsoft.com/office/drawing/2014/main" id="{62471EBD-029D-2800-DB39-C726AD6BAC09}"/>
                </a:ext>
              </a:extLst>
            </p:cNvPr>
            <p:cNvSpPr txBox="1">
              <a:spLocks/>
            </p:cNvSpPr>
            <p:nvPr/>
          </p:nvSpPr>
          <p:spPr>
            <a:xfrm>
              <a:off x="4557454" y="3387064"/>
              <a:ext cx="6295680" cy="46847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700" dirty="0">
                  <a:solidFill>
                    <a:schemeClr val="bg1"/>
                  </a:solidFill>
                  <a:latin typeface="Calibri" panose="020F0502020204030204" pitchFamily="34" charset="0"/>
                  <a:cs typeface="Calibri" panose="020F0502020204030204" pitchFamily="34" charset="0"/>
                </a:rPr>
                <a:t>Die</a:t>
              </a:r>
              <a:r>
                <a:rPr lang="en-GB" altLang="de-DE" sz="1700" b="1" dirty="0">
                  <a:solidFill>
                    <a:schemeClr val="bg1"/>
                  </a:solidFill>
                  <a:latin typeface="Calibri" panose="020F0502020204030204" pitchFamily="34" charset="0"/>
                  <a:cs typeface="Calibri" panose="020F0502020204030204" pitchFamily="34" charset="0"/>
                </a:rPr>
                <a:t> Personalabteilung </a:t>
              </a:r>
              <a:r>
                <a:rPr lang="en-GB" altLang="de-DE" sz="1700" dirty="0">
                  <a:solidFill>
                    <a:schemeClr val="bg1"/>
                  </a:solidFill>
                  <a:latin typeface="Calibri" panose="020F0502020204030204" pitchFamily="34" charset="0"/>
                  <a:cs typeface="Calibri" panose="020F0502020204030204" pitchFamily="34" charset="0"/>
                </a:rPr>
                <a:t>hilft bei der Festlegung der </a:t>
              </a:r>
              <a:r>
                <a:rPr lang="en-GB" altLang="de-DE" sz="1700" dirty="0" err="1">
                  <a:solidFill>
                    <a:schemeClr val="bg1"/>
                  </a:solidFill>
                  <a:latin typeface="Calibri" panose="020F0502020204030204" pitchFamily="34" charset="0"/>
                  <a:cs typeface="Calibri" panose="020F0502020204030204" pitchFamily="34" charset="0"/>
                </a:rPr>
                <a:t>Tagesordnung</a:t>
              </a:r>
              <a:r>
                <a:rPr lang="en-GB" altLang="de-DE" sz="1700" dirty="0">
                  <a:solidFill>
                    <a:schemeClr val="bg1"/>
                  </a:solidFill>
                  <a:latin typeface="Calibri" panose="020F0502020204030204" pitchFamily="34" charset="0"/>
                  <a:cs typeface="Calibri" panose="020F0502020204030204" pitchFamily="34" charset="0"/>
                </a:rPr>
                <a:t>; </a:t>
              </a:r>
              <a:r>
                <a:rPr lang="en-GB" altLang="de-DE" sz="1700" dirty="0" err="1">
                  <a:solidFill>
                    <a:schemeClr val="bg1"/>
                  </a:solidFill>
                  <a:latin typeface="Calibri" panose="020F0502020204030204" pitchFamily="34" charset="0"/>
                  <a:cs typeface="Calibri" panose="020F0502020204030204" pitchFamily="34" charset="0"/>
                </a:rPr>
                <a:t>Verfolgung</a:t>
              </a:r>
              <a:r>
                <a:rPr lang="en-GB" altLang="de-DE" sz="1700" dirty="0">
                  <a:solidFill>
                    <a:schemeClr val="bg1"/>
                  </a:solidFill>
                  <a:latin typeface="Calibri" panose="020F0502020204030204" pitchFamily="34" charset="0"/>
                  <a:cs typeface="Calibri" panose="020F0502020204030204" pitchFamily="34" charset="0"/>
                </a:rPr>
                <a:t> </a:t>
              </a:r>
              <a:r>
                <a:rPr lang="en-GB" altLang="de-DE" sz="1700" dirty="0" err="1">
                  <a:solidFill>
                    <a:schemeClr val="bg1"/>
                  </a:solidFill>
                  <a:latin typeface="Calibri" panose="020F0502020204030204" pitchFamily="34" charset="0"/>
                  <a:cs typeface="Calibri" panose="020F0502020204030204" pitchFamily="34" charset="0"/>
                </a:rPr>
                <a:t>gemeinsamer</a:t>
              </a:r>
              <a:r>
                <a:rPr lang="en-GB" altLang="de-DE" sz="1700" dirty="0">
                  <a:solidFill>
                    <a:schemeClr val="bg1"/>
                  </a:solidFill>
                  <a:latin typeface="Calibri" panose="020F0502020204030204" pitchFamily="34" charset="0"/>
                  <a:cs typeface="Calibri" panose="020F0502020204030204" pitchFamily="34" charset="0"/>
                </a:rPr>
                <a:t> </a:t>
              </a:r>
              <a:r>
                <a:rPr lang="en-GB" altLang="de-DE" sz="1700" dirty="0" err="1">
                  <a:solidFill>
                    <a:schemeClr val="bg1"/>
                  </a:solidFill>
                  <a:latin typeface="Calibri" panose="020F0502020204030204" pitchFamily="34" charset="0"/>
                  <a:cs typeface="Calibri" panose="020F0502020204030204" pitchFamily="34" charset="0"/>
                </a:rPr>
                <a:t>Ziele</a:t>
              </a:r>
              <a:r>
                <a:rPr lang="en-GB" altLang="de-DE" sz="1700" dirty="0">
                  <a:solidFill>
                    <a:schemeClr val="bg1"/>
                  </a:solidFill>
                  <a:latin typeface="Calibri" panose="020F0502020204030204" pitchFamily="34" charset="0"/>
                  <a:cs typeface="Calibri" panose="020F0502020204030204" pitchFamily="34" charset="0"/>
                </a:rPr>
                <a:t> </a:t>
              </a:r>
              <a:r>
                <a:rPr lang="en-GB" altLang="de-DE" sz="1700" dirty="0" err="1">
                  <a:solidFill>
                    <a:schemeClr val="bg1"/>
                  </a:solidFill>
                  <a:latin typeface="Calibri" panose="020F0502020204030204" pitchFamily="34" charset="0"/>
                  <a:cs typeface="Calibri" panose="020F0502020204030204" pitchFamily="34" charset="0"/>
                </a:rPr>
                <a:t>mit</a:t>
              </a:r>
              <a:r>
                <a:rPr lang="en-GB" altLang="de-DE" sz="1700" dirty="0">
                  <a:solidFill>
                    <a:schemeClr val="bg1"/>
                  </a:solidFill>
                  <a:latin typeface="Calibri" panose="020F0502020204030204" pitchFamily="34" charset="0"/>
                  <a:cs typeface="Calibri" panose="020F0502020204030204" pitchFamily="34" charset="0"/>
                </a:rPr>
                <a:t> der </a:t>
              </a:r>
              <a:r>
                <a:rPr lang="en-GB" altLang="de-DE" sz="1700" dirty="0" err="1">
                  <a:solidFill>
                    <a:schemeClr val="bg1"/>
                  </a:solidFill>
                  <a:latin typeface="Calibri" panose="020F0502020204030204" pitchFamily="34" charset="0"/>
                  <a:cs typeface="Calibri" panose="020F0502020204030204" pitchFamily="34" charset="0"/>
                </a:rPr>
                <a:t>Führungsebene</a:t>
              </a:r>
              <a:endParaRPr lang="en-GB" altLang="de-DE" sz="1700" dirty="0">
                <a:solidFill>
                  <a:schemeClr val="bg1"/>
                </a:solidFill>
                <a:latin typeface="Calibri" panose="020F0502020204030204" pitchFamily="34" charset="0"/>
                <a:cs typeface="Calibri" panose="020F0502020204030204" pitchFamily="34" charset="0"/>
              </a:endParaRPr>
            </a:p>
          </p:txBody>
        </p:sp>
        <p:sp>
          <p:nvSpPr>
            <p:cNvPr id="31" name="TextBox 79">
              <a:extLst>
                <a:ext uri="{FF2B5EF4-FFF2-40B4-BE49-F238E27FC236}">
                  <a16:creationId xmlns:a16="http://schemas.microsoft.com/office/drawing/2014/main" id="{C2B4AD86-2EB8-E511-6A1D-0C4F77032855}"/>
                </a:ext>
              </a:extLst>
            </p:cNvPr>
            <p:cNvSpPr txBox="1"/>
            <p:nvPr/>
          </p:nvSpPr>
          <p:spPr>
            <a:xfrm>
              <a:off x="2591543" y="5296218"/>
              <a:ext cx="1418064"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Einheitlich</a:t>
              </a:r>
            </a:p>
          </p:txBody>
        </p:sp>
        <p:sp>
          <p:nvSpPr>
            <p:cNvPr id="32" name="TextBox 80">
              <a:extLst>
                <a:ext uri="{FF2B5EF4-FFF2-40B4-BE49-F238E27FC236}">
                  <a16:creationId xmlns:a16="http://schemas.microsoft.com/office/drawing/2014/main" id="{FE248D1C-875E-984C-715D-0675189756DC}"/>
                </a:ext>
              </a:extLst>
            </p:cNvPr>
            <p:cNvSpPr txBox="1"/>
            <p:nvPr/>
          </p:nvSpPr>
          <p:spPr>
            <a:xfrm>
              <a:off x="2591543" y="4663368"/>
              <a:ext cx="1737561"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Triangulation</a:t>
              </a:r>
            </a:p>
          </p:txBody>
        </p:sp>
        <p:sp>
          <p:nvSpPr>
            <p:cNvPr id="33" name="TextBox 81">
              <a:extLst>
                <a:ext uri="{FF2B5EF4-FFF2-40B4-BE49-F238E27FC236}">
                  <a16:creationId xmlns:a16="http://schemas.microsoft.com/office/drawing/2014/main" id="{A09E1120-D3D3-3BD2-8D57-4731EF500C33}"/>
                </a:ext>
              </a:extLst>
            </p:cNvPr>
            <p:cNvSpPr txBox="1"/>
            <p:nvPr/>
          </p:nvSpPr>
          <p:spPr>
            <a:xfrm>
              <a:off x="2591543" y="3912172"/>
              <a:ext cx="1650919" cy="687611"/>
            </a:xfrm>
            <a:prstGeom prst="rect">
              <a:avLst/>
            </a:prstGeom>
            <a:noFill/>
          </p:spPr>
          <p:txBody>
            <a:bodyPr wrap="square" rtlCol="0" anchor="ctr">
              <a:spAutoFit/>
            </a:bodyPr>
            <a:lstStyle/>
            <a:p>
              <a:pPr>
                <a:lnSpc>
                  <a:spcPts val="2220"/>
                </a:lnSpc>
              </a:pPr>
              <a:r>
                <a:rPr lang="en-GB" sz="2100" b="1" dirty="0">
                  <a:solidFill>
                    <a:schemeClr val="bg1"/>
                  </a:solidFill>
                  <a:latin typeface="Calibri" panose="020F0502020204030204" pitchFamily="34" charset="0"/>
                  <a:ea typeface="Roboto" charset="0"/>
                  <a:cs typeface="Calibri" panose="020F0502020204030204" pitchFamily="34" charset="0"/>
                </a:rPr>
                <a:t>Menschen Prozesse</a:t>
              </a:r>
            </a:p>
          </p:txBody>
        </p:sp>
        <p:sp>
          <p:nvSpPr>
            <p:cNvPr id="34" name="TextBox 82">
              <a:extLst>
                <a:ext uri="{FF2B5EF4-FFF2-40B4-BE49-F238E27FC236}">
                  <a16:creationId xmlns:a16="http://schemas.microsoft.com/office/drawing/2014/main" id="{65AB148D-7752-91EF-A581-846BBDD2F7EF}"/>
                </a:ext>
              </a:extLst>
            </p:cNvPr>
            <p:cNvSpPr txBox="1"/>
            <p:nvPr/>
          </p:nvSpPr>
          <p:spPr>
            <a:xfrm>
              <a:off x="2591543" y="3356024"/>
              <a:ext cx="1830361"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HR-integriert</a:t>
              </a:r>
            </a:p>
          </p:txBody>
        </p:sp>
        <p:sp>
          <p:nvSpPr>
            <p:cNvPr id="35" name="TextBox 83">
              <a:extLst>
                <a:ext uri="{FF2B5EF4-FFF2-40B4-BE49-F238E27FC236}">
                  <a16:creationId xmlns:a16="http://schemas.microsoft.com/office/drawing/2014/main" id="{5001B189-D606-5EE5-9BE9-6C625C4A9894}"/>
                </a:ext>
              </a:extLst>
            </p:cNvPr>
            <p:cNvSpPr txBox="1"/>
            <p:nvPr/>
          </p:nvSpPr>
          <p:spPr>
            <a:xfrm>
              <a:off x="2592651" y="2722577"/>
              <a:ext cx="1592249"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Transparent</a:t>
              </a:r>
            </a:p>
          </p:txBody>
        </p:sp>
        <p:sp>
          <p:nvSpPr>
            <p:cNvPr id="36" name="TextBox 84">
              <a:extLst>
                <a:ext uri="{FF2B5EF4-FFF2-40B4-BE49-F238E27FC236}">
                  <a16:creationId xmlns:a16="http://schemas.microsoft.com/office/drawing/2014/main" id="{10A5EE4E-C717-9571-8C3F-1101E109C700}"/>
                </a:ext>
              </a:extLst>
            </p:cNvPr>
            <p:cNvSpPr txBox="1"/>
            <p:nvPr/>
          </p:nvSpPr>
          <p:spPr>
            <a:xfrm>
              <a:off x="2591543" y="2122912"/>
              <a:ext cx="1598427"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Governance</a:t>
              </a:r>
            </a:p>
          </p:txBody>
        </p:sp>
        <p:sp>
          <p:nvSpPr>
            <p:cNvPr id="37" name="TextBox 85">
              <a:extLst>
                <a:ext uri="{FF2B5EF4-FFF2-40B4-BE49-F238E27FC236}">
                  <a16:creationId xmlns:a16="http://schemas.microsoft.com/office/drawing/2014/main" id="{67063971-22DC-F40D-BFEE-605AF47AA294}"/>
                </a:ext>
              </a:extLst>
            </p:cNvPr>
            <p:cNvSpPr txBox="1"/>
            <p:nvPr/>
          </p:nvSpPr>
          <p:spPr>
            <a:xfrm>
              <a:off x="2610303" y="1485702"/>
              <a:ext cx="1212385"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Dynamisch</a:t>
              </a:r>
            </a:p>
          </p:txBody>
        </p:sp>
        <p:sp>
          <p:nvSpPr>
            <p:cNvPr id="38" name="Subtitle 2">
              <a:extLst>
                <a:ext uri="{FF2B5EF4-FFF2-40B4-BE49-F238E27FC236}">
                  <a16:creationId xmlns:a16="http://schemas.microsoft.com/office/drawing/2014/main" id="{605DE794-5272-299A-B35B-F0F43EB6EE16}"/>
                </a:ext>
              </a:extLst>
            </p:cNvPr>
            <p:cNvSpPr txBox="1">
              <a:spLocks/>
            </p:cNvSpPr>
            <p:nvPr/>
          </p:nvSpPr>
          <p:spPr>
            <a:xfrm>
              <a:off x="4563828" y="5255276"/>
              <a:ext cx="5678679" cy="46847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600" b="1" dirty="0">
                  <a:solidFill>
                    <a:schemeClr val="bg1"/>
                  </a:solidFill>
                  <a:latin typeface="Calibri" panose="020F0502020204030204" pitchFamily="34" charset="0"/>
                  <a:cs typeface="Calibri" panose="020F0502020204030204" pitchFamily="34" charset="0"/>
                </a:rPr>
                <a:t>Einheitlicher </a:t>
              </a:r>
              <a:r>
                <a:rPr lang="en-GB" altLang="de-DE" sz="1600" dirty="0">
                  <a:solidFill>
                    <a:schemeClr val="bg1"/>
                  </a:solidFill>
                  <a:latin typeface="Calibri" panose="020F0502020204030204" pitchFamily="34" charset="0"/>
                  <a:cs typeface="Calibri" panose="020F0502020204030204" pitchFamily="34" charset="0"/>
                </a:rPr>
                <a:t>Ansatz vom Einzelnen über das Team bis hin zur Organisation - und doch variabel je nach Bedarf (Flexibilität)</a:t>
              </a:r>
            </a:p>
          </p:txBody>
        </p:sp>
        <p:cxnSp>
          <p:nvCxnSpPr>
            <p:cNvPr id="77" name="Straight Connector 76">
              <a:extLst>
                <a:ext uri="{FF2B5EF4-FFF2-40B4-BE49-F238E27FC236}">
                  <a16:creationId xmlns:a16="http://schemas.microsoft.com/office/drawing/2014/main" id="{F37E860B-2716-9CB0-D82A-FE3144355997}"/>
                </a:ext>
              </a:extLst>
            </p:cNvPr>
            <p:cNvCxnSpPr/>
            <p:nvPr/>
          </p:nvCxnSpPr>
          <p:spPr>
            <a:xfrm>
              <a:off x="4391626" y="1143000"/>
              <a:ext cx="0" cy="4936671"/>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80" name="Textplatzhalter 1">
            <a:extLst>
              <a:ext uri="{FF2B5EF4-FFF2-40B4-BE49-F238E27FC236}">
                <a16:creationId xmlns:a16="http://schemas.microsoft.com/office/drawing/2014/main" id="{61C27657-E997-023E-F5D0-714B53F32F19}"/>
              </a:ext>
            </a:extLst>
          </p:cNvPr>
          <p:cNvSpPr>
            <a:spLocks noGrp="1"/>
          </p:cNvSpPr>
          <p:nvPr>
            <p:ph type="body" sz="quarter" idx="16"/>
          </p:nvPr>
        </p:nvSpPr>
        <p:spPr>
          <a:xfrm>
            <a:off x="529758" y="400082"/>
            <a:ext cx="10971680" cy="651179"/>
          </a:xfrm>
        </p:spPr>
        <p:txBody>
          <a:bodyPr>
            <a:normAutofit/>
          </a:bodyPr>
          <a:lstStyle/>
          <a:p>
            <a:r>
              <a:rPr lang="en-GB" b="1" dirty="0"/>
              <a:t>Wie sieht ein "gutes" Risikomanagement aus?</a:t>
            </a:r>
          </a:p>
        </p:txBody>
      </p:sp>
      <p:sp>
        <p:nvSpPr>
          <p:cNvPr id="81" name="Text Placeholder 2">
            <a:extLst>
              <a:ext uri="{FF2B5EF4-FFF2-40B4-BE49-F238E27FC236}">
                <a16:creationId xmlns:a16="http://schemas.microsoft.com/office/drawing/2014/main" id="{AC31042F-C731-568F-C948-4B154F159745}"/>
              </a:ext>
            </a:extLst>
          </p:cNvPr>
          <p:cNvSpPr>
            <a:spLocks noGrp="1"/>
          </p:cNvSpPr>
          <p:nvPr>
            <p:ph type="body" sz="quarter" idx="18"/>
          </p:nvPr>
        </p:nvSpPr>
        <p:spPr>
          <a:xfrm>
            <a:off x="566316" y="1616397"/>
            <a:ext cx="2240040" cy="4464213"/>
          </a:xfrm>
        </p:spPr>
        <p:txBody>
          <a:bodyPr>
            <a:normAutofit fontScale="92500"/>
          </a:bodyPr>
          <a:lstStyle/>
          <a:p>
            <a:pPr marL="12700" indent="-12700"/>
            <a:r>
              <a:rPr lang="en-US" dirty="0"/>
              <a:t>Ziel des </a:t>
            </a:r>
            <a:r>
              <a:rPr lang="en-US" dirty="0" err="1"/>
              <a:t>Risiko</a:t>
            </a:r>
            <a:r>
              <a:rPr lang="en-US" dirty="0"/>
              <a:t>-managements ist es, sicherzustellen, dass die Ungewissheit das Unternehmen nicht von seinen festgelegten Zielen ablenkt.</a:t>
            </a:r>
          </a:p>
          <a:p>
            <a:pPr marL="12700" indent="-12700"/>
            <a:endParaRPr lang="en-US" dirty="0"/>
          </a:p>
          <a:p>
            <a:pPr marL="12700" indent="-12700"/>
            <a:r>
              <a:rPr lang="en-US" dirty="0"/>
              <a:t>Die Frage </a:t>
            </a:r>
            <a:r>
              <a:rPr lang="en-US" dirty="0" err="1"/>
              <a:t>ist</a:t>
            </a:r>
            <a:r>
              <a:rPr lang="en-US" dirty="0"/>
              <a:t> nun: </a:t>
            </a:r>
            <a:r>
              <a:rPr lang="en-US" b="1" dirty="0">
                <a:solidFill>
                  <a:srgbClr val="F16924"/>
                </a:solidFill>
              </a:rPr>
              <a:t>Wie sieht ein gutes Risikomanagement aus?</a:t>
            </a:r>
          </a:p>
          <a:p>
            <a:pPr marL="12700" indent="-12700"/>
            <a:endParaRPr lang="en-US" dirty="0"/>
          </a:p>
        </p:txBody>
      </p:sp>
      <p:sp>
        <p:nvSpPr>
          <p:cNvPr id="82" name="Rectangle 81">
            <a:extLst>
              <a:ext uri="{FF2B5EF4-FFF2-40B4-BE49-F238E27FC236}">
                <a16:creationId xmlns:a16="http://schemas.microsoft.com/office/drawing/2014/main" id="{C5CA9F83-A3BA-988F-A82A-CCDF7DB3967D}"/>
              </a:ext>
            </a:extLst>
          </p:cNvPr>
          <p:cNvSpPr/>
          <p:nvPr/>
        </p:nvSpPr>
        <p:spPr>
          <a:xfrm>
            <a:off x="529758" y="118345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091522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0AF5DA-DB8B-BFC1-2417-C191FD2731A5}"/>
              </a:ext>
            </a:extLst>
          </p:cNvPr>
          <p:cNvSpPr/>
          <p:nvPr/>
        </p:nvSpPr>
        <p:spPr>
          <a:xfrm>
            <a:off x="0" y="300037"/>
            <a:ext cx="12192000" cy="210897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Subtitle 2">
            <a:extLst>
              <a:ext uri="{FF2B5EF4-FFF2-40B4-BE49-F238E27FC236}">
                <a16:creationId xmlns:a16="http://schemas.microsoft.com/office/drawing/2014/main" id="{3D655CBB-E809-4EE7-A175-CBFD4507899E}"/>
              </a:ext>
            </a:extLst>
          </p:cNvPr>
          <p:cNvSpPr txBox="1">
            <a:spLocks/>
          </p:cNvSpPr>
          <p:nvPr/>
        </p:nvSpPr>
        <p:spPr>
          <a:xfrm>
            <a:off x="3412938" y="3872595"/>
            <a:ext cx="3087530" cy="230602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Es ermöglicht es Ihnen, Risiken in Ihrem gesamten Unternehmen zu analysieren. </a:t>
            </a:r>
          </a:p>
          <a:p>
            <a:pPr algn="l">
              <a:lnSpc>
                <a:spcPct val="100000"/>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Es ist in allen Funktionen Ihres Unternehmens standardisiert und ermöglicht den Vergleich und die Priorisierung von Risiken.</a:t>
            </a:r>
          </a:p>
        </p:txBody>
      </p:sp>
      <p:sp>
        <p:nvSpPr>
          <p:cNvPr id="125" name="Subtitle 2">
            <a:extLst>
              <a:ext uri="{FF2B5EF4-FFF2-40B4-BE49-F238E27FC236}">
                <a16:creationId xmlns:a16="http://schemas.microsoft.com/office/drawing/2014/main" id="{262C86DE-342F-4BDE-8FD0-9AD6359F3184}"/>
              </a:ext>
            </a:extLst>
          </p:cNvPr>
          <p:cNvSpPr txBox="1">
            <a:spLocks/>
          </p:cNvSpPr>
          <p:nvPr/>
        </p:nvSpPr>
        <p:spPr>
          <a:xfrm>
            <a:off x="9413213" y="3872595"/>
            <a:ext cx="2205660" cy="169662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Es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ermöglicht</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Ihnen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ein</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integriertes</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Management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verschiedener</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Risiken</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 anstelle von separaten Risikosilos.</a:t>
            </a:r>
          </a:p>
        </p:txBody>
      </p:sp>
      <p:sp>
        <p:nvSpPr>
          <p:cNvPr id="127" name="Subtitle 2">
            <a:extLst>
              <a:ext uri="{FF2B5EF4-FFF2-40B4-BE49-F238E27FC236}">
                <a16:creationId xmlns:a16="http://schemas.microsoft.com/office/drawing/2014/main" id="{70BCD4FE-C7D3-4300-9925-C3D68E95B42A}"/>
              </a:ext>
            </a:extLst>
          </p:cNvPr>
          <p:cNvSpPr txBox="1">
            <a:spLocks/>
          </p:cNvSpPr>
          <p:nvPr/>
        </p:nvSpPr>
        <p:spPr>
          <a:xfrm>
            <a:off x="6732861" y="3891518"/>
            <a:ext cx="2205660" cy="169662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Das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Risikomanage-ment</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wird</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zu</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einem</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strategischen</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Partner bei der Verwirklichung Ihrer Ziele und Vorgaben.</a:t>
            </a:r>
          </a:p>
        </p:txBody>
      </p:sp>
      <p:grpSp>
        <p:nvGrpSpPr>
          <p:cNvPr id="13" name="Group 12">
            <a:extLst>
              <a:ext uri="{FF2B5EF4-FFF2-40B4-BE49-F238E27FC236}">
                <a16:creationId xmlns:a16="http://schemas.microsoft.com/office/drawing/2014/main" id="{0BFC9866-A305-1B80-04D0-2FE8297A0E8E}"/>
              </a:ext>
            </a:extLst>
          </p:cNvPr>
          <p:cNvGrpSpPr/>
          <p:nvPr/>
        </p:nvGrpSpPr>
        <p:grpSpPr>
          <a:xfrm>
            <a:off x="796032" y="2762127"/>
            <a:ext cx="2224825" cy="3447703"/>
            <a:chOff x="4233125" y="384970"/>
            <a:chExt cx="2365620" cy="3665886"/>
          </a:xfrm>
        </p:grpSpPr>
        <p:sp>
          <p:nvSpPr>
            <p:cNvPr id="122" name="Freeform 34">
              <a:extLst>
                <a:ext uri="{FF2B5EF4-FFF2-40B4-BE49-F238E27FC236}">
                  <a16:creationId xmlns:a16="http://schemas.microsoft.com/office/drawing/2014/main" id="{C11EDDF9-C4D9-48EF-BEAF-239E399365B8}"/>
                </a:ext>
              </a:extLst>
            </p:cNvPr>
            <p:cNvSpPr>
              <a:spLocks noChangeArrowheads="1"/>
            </p:cNvSpPr>
            <p:nvPr/>
          </p:nvSpPr>
          <p:spPr bwMode="auto">
            <a:xfrm>
              <a:off x="4233125" y="1765602"/>
              <a:ext cx="1407419" cy="2285254"/>
            </a:xfrm>
            <a:custGeom>
              <a:avLst/>
              <a:gdLst>
                <a:gd name="T0" fmla="*/ 1024 w 3014"/>
                <a:gd name="T1" fmla="*/ 1330 h 4890"/>
                <a:gd name="T2" fmla="*/ 1024 w 3014"/>
                <a:gd name="T3" fmla="*/ 500 h 4890"/>
                <a:gd name="T4" fmla="*/ 761 w 3014"/>
                <a:gd name="T5" fmla="*/ 263 h 4890"/>
                <a:gd name="T6" fmla="*/ 761 w 3014"/>
                <a:gd name="T7" fmla="*/ 263 h 4890"/>
                <a:gd name="T8" fmla="*/ 0 w 3014"/>
                <a:gd name="T9" fmla="*/ 603 h 4890"/>
                <a:gd name="T10" fmla="*/ 0 w 3014"/>
                <a:gd name="T11" fmla="*/ 4285 h 4890"/>
                <a:gd name="T12" fmla="*/ 0 w 3014"/>
                <a:gd name="T13" fmla="*/ 4285 h 4890"/>
                <a:gd name="T14" fmla="*/ 761 w 3014"/>
                <a:gd name="T15" fmla="*/ 4626 h 4890"/>
                <a:gd name="T16" fmla="*/ 2049 w 3014"/>
                <a:gd name="T17" fmla="*/ 3469 h 4890"/>
                <a:gd name="T18" fmla="*/ 2811 w 3014"/>
                <a:gd name="T19" fmla="*/ 2783 h 4890"/>
                <a:gd name="T20" fmla="*/ 2811 w 3014"/>
                <a:gd name="T21" fmla="*/ 2783 h 4890"/>
                <a:gd name="T22" fmla="*/ 2811 w 3014"/>
                <a:gd name="T23" fmla="*/ 2105 h 4890"/>
                <a:gd name="T24" fmla="*/ 2056 w 3014"/>
                <a:gd name="T25" fmla="*/ 1426 h 4890"/>
                <a:gd name="T26" fmla="*/ 1785 w 3014"/>
                <a:gd name="T27" fmla="*/ 1669 h 4890"/>
                <a:gd name="T28" fmla="*/ 1785 w 3014"/>
                <a:gd name="T29" fmla="*/ 1669 h 4890"/>
                <a:gd name="T30" fmla="*/ 1024 w 3014"/>
                <a:gd name="T31" fmla="*/ 1330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4" h="4890">
                  <a:moveTo>
                    <a:pt x="1024" y="1330"/>
                  </a:moveTo>
                  <a:lnTo>
                    <a:pt x="1024" y="500"/>
                  </a:lnTo>
                  <a:lnTo>
                    <a:pt x="761" y="263"/>
                  </a:lnTo>
                  <a:lnTo>
                    <a:pt x="761" y="263"/>
                  </a:lnTo>
                  <a:cubicBezTo>
                    <a:pt x="467" y="0"/>
                    <a:pt x="0" y="208"/>
                    <a:pt x="0" y="603"/>
                  </a:cubicBezTo>
                  <a:lnTo>
                    <a:pt x="0" y="4285"/>
                  </a:lnTo>
                  <a:lnTo>
                    <a:pt x="0" y="4285"/>
                  </a:lnTo>
                  <a:cubicBezTo>
                    <a:pt x="0" y="4680"/>
                    <a:pt x="467" y="4889"/>
                    <a:pt x="761" y="4626"/>
                  </a:cubicBezTo>
                  <a:lnTo>
                    <a:pt x="2049" y="3469"/>
                  </a:lnTo>
                  <a:lnTo>
                    <a:pt x="2811" y="2783"/>
                  </a:lnTo>
                  <a:lnTo>
                    <a:pt x="2811" y="2783"/>
                  </a:lnTo>
                  <a:cubicBezTo>
                    <a:pt x="3013" y="2602"/>
                    <a:pt x="3013" y="2286"/>
                    <a:pt x="2811" y="2105"/>
                  </a:cubicBezTo>
                  <a:lnTo>
                    <a:pt x="2056" y="1426"/>
                  </a:lnTo>
                  <a:lnTo>
                    <a:pt x="1785" y="1669"/>
                  </a:lnTo>
                  <a:lnTo>
                    <a:pt x="1785" y="1669"/>
                  </a:lnTo>
                  <a:cubicBezTo>
                    <a:pt x="1491" y="1933"/>
                    <a:pt x="1024" y="1725"/>
                    <a:pt x="1024" y="1330"/>
                  </a:cubicBezTo>
                </a:path>
              </a:pathLst>
            </a:custGeom>
            <a:solidFill>
              <a:srgbClr val="B41F7A"/>
            </a:solidFill>
            <a:ln>
              <a:noFill/>
            </a:ln>
            <a:effectLst/>
          </p:spPr>
          <p:txBody>
            <a:bodyPr wrap="none" anchor="ctr"/>
            <a:lstStyle/>
            <a:p>
              <a:endParaRPr lang="en-GB" sz="2449" dirty="0">
                <a:solidFill>
                  <a:schemeClr val="bg1"/>
                </a:solidFill>
                <a:latin typeface="Calibri" panose="020F0502020204030204" pitchFamily="34" charset="0"/>
                <a:cs typeface="Calibri" panose="020F0502020204030204" pitchFamily="34" charset="0"/>
              </a:endParaRPr>
            </a:p>
          </p:txBody>
        </p:sp>
        <p:sp>
          <p:nvSpPr>
            <p:cNvPr id="124" name="Freeform 35">
              <a:extLst>
                <a:ext uri="{FF2B5EF4-FFF2-40B4-BE49-F238E27FC236}">
                  <a16:creationId xmlns:a16="http://schemas.microsoft.com/office/drawing/2014/main" id="{31265CB7-27B4-496B-895E-8759C4AA4118}"/>
                </a:ext>
              </a:extLst>
            </p:cNvPr>
            <p:cNvSpPr>
              <a:spLocks noChangeArrowheads="1"/>
            </p:cNvSpPr>
            <p:nvPr/>
          </p:nvSpPr>
          <p:spPr bwMode="auto">
            <a:xfrm>
              <a:off x="4711194" y="384970"/>
              <a:ext cx="1409479" cy="2285254"/>
            </a:xfrm>
            <a:custGeom>
              <a:avLst/>
              <a:gdLst>
                <a:gd name="T0" fmla="*/ 1025 w 3015"/>
                <a:gd name="T1" fmla="*/ 3558 h 4889"/>
                <a:gd name="T2" fmla="*/ 1025 w 3015"/>
                <a:gd name="T3" fmla="*/ 3558 h 4889"/>
                <a:gd name="T4" fmla="*/ 1785 w 3015"/>
                <a:gd name="T5" fmla="*/ 3218 h 4889"/>
                <a:gd name="T6" fmla="*/ 2055 w 3015"/>
                <a:gd name="T7" fmla="*/ 3462 h 4889"/>
                <a:gd name="T8" fmla="*/ 2811 w 3015"/>
                <a:gd name="T9" fmla="*/ 2784 h 4889"/>
                <a:gd name="T10" fmla="*/ 2811 w 3015"/>
                <a:gd name="T11" fmla="*/ 2784 h 4889"/>
                <a:gd name="T12" fmla="*/ 2811 w 3015"/>
                <a:gd name="T13" fmla="*/ 2105 h 4889"/>
                <a:gd name="T14" fmla="*/ 761 w 3015"/>
                <a:gd name="T15" fmla="*/ 264 h 4889"/>
                <a:gd name="T16" fmla="*/ 761 w 3015"/>
                <a:gd name="T17" fmla="*/ 264 h 4889"/>
                <a:gd name="T18" fmla="*/ 0 w 3015"/>
                <a:gd name="T19" fmla="*/ 603 h 4889"/>
                <a:gd name="T20" fmla="*/ 0 w 3015"/>
                <a:gd name="T21" fmla="*/ 3455 h 4889"/>
                <a:gd name="T22" fmla="*/ 0 w 3015"/>
                <a:gd name="T23" fmla="*/ 4285 h 4889"/>
                <a:gd name="T24" fmla="*/ 0 w 3015"/>
                <a:gd name="T25" fmla="*/ 4285 h 4889"/>
                <a:gd name="T26" fmla="*/ 761 w 3015"/>
                <a:gd name="T27" fmla="*/ 4624 h 4889"/>
                <a:gd name="T28" fmla="*/ 1032 w 3015"/>
                <a:gd name="T29" fmla="*/ 4381 h 4889"/>
                <a:gd name="T30" fmla="*/ 1025 w 3015"/>
                <a:gd name="T31" fmla="*/ 4375 h 4889"/>
                <a:gd name="T32" fmla="*/ 1025 w 3015"/>
                <a:gd name="T33" fmla="*/ 3558 h 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5" h="4889">
                  <a:moveTo>
                    <a:pt x="1025" y="3558"/>
                  </a:moveTo>
                  <a:lnTo>
                    <a:pt x="1025" y="3558"/>
                  </a:lnTo>
                  <a:cubicBezTo>
                    <a:pt x="1025" y="3163"/>
                    <a:pt x="1492" y="2955"/>
                    <a:pt x="1785" y="3218"/>
                  </a:cubicBezTo>
                  <a:lnTo>
                    <a:pt x="2055" y="3462"/>
                  </a:lnTo>
                  <a:lnTo>
                    <a:pt x="2811" y="2784"/>
                  </a:lnTo>
                  <a:lnTo>
                    <a:pt x="2811" y="2784"/>
                  </a:lnTo>
                  <a:cubicBezTo>
                    <a:pt x="3014" y="2603"/>
                    <a:pt x="3014" y="2286"/>
                    <a:pt x="2811" y="2105"/>
                  </a:cubicBezTo>
                  <a:lnTo>
                    <a:pt x="761" y="264"/>
                  </a:lnTo>
                  <a:lnTo>
                    <a:pt x="761" y="264"/>
                  </a:lnTo>
                  <a:cubicBezTo>
                    <a:pt x="467" y="0"/>
                    <a:pt x="0" y="208"/>
                    <a:pt x="0" y="603"/>
                  </a:cubicBezTo>
                  <a:lnTo>
                    <a:pt x="0" y="3455"/>
                  </a:lnTo>
                  <a:lnTo>
                    <a:pt x="0" y="4285"/>
                  </a:lnTo>
                  <a:lnTo>
                    <a:pt x="0" y="4285"/>
                  </a:lnTo>
                  <a:cubicBezTo>
                    <a:pt x="0" y="4680"/>
                    <a:pt x="467" y="4888"/>
                    <a:pt x="761" y="4624"/>
                  </a:cubicBezTo>
                  <a:lnTo>
                    <a:pt x="1032" y="4381"/>
                  </a:lnTo>
                  <a:lnTo>
                    <a:pt x="1025" y="4375"/>
                  </a:lnTo>
                  <a:lnTo>
                    <a:pt x="1025" y="3558"/>
                  </a:lnTo>
                </a:path>
              </a:pathLst>
            </a:custGeom>
            <a:solidFill>
              <a:srgbClr val="7F1C58"/>
            </a:solidFill>
            <a:ln>
              <a:noFill/>
            </a:ln>
            <a:effectLst/>
          </p:spPr>
          <p:txBody>
            <a:bodyPr wrap="none" anchor="ctr"/>
            <a:lstStyle/>
            <a:p>
              <a:endParaRPr lang="en-GB" sz="2449" dirty="0">
                <a:solidFill>
                  <a:schemeClr val="bg1"/>
                </a:solidFill>
                <a:latin typeface="Calibri" panose="020F0502020204030204" pitchFamily="34" charset="0"/>
                <a:cs typeface="Calibri" panose="020F0502020204030204" pitchFamily="34" charset="0"/>
              </a:endParaRPr>
            </a:p>
          </p:txBody>
        </p:sp>
        <p:sp>
          <p:nvSpPr>
            <p:cNvPr id="128" name="Freeform 36">
              <a:extLst>
                <a:ext uri="{FF2B5EF4-FFF2-40B4-BE49-F238E27FC236}">
                  <a16:creationId xmlns:a16="http://schemas.microsoft.com/office/drawing/2014/main" id="{B5A68E86-B953-4C0F-8EE7-0F99CE0BB886}"/>
                </a:ext>
              </a:extLst>
            </p:cNvPr>
            <p:cNvSpPr>
              <a:spLocks noChangeArrowheads="1"/>
            </p:cNvSpPr>
            <p:nvPr/>
          </p:nvSpPr>
          <p:spPr bwMode="auto">
            <a:xfrm>
              <a:off x="5191324" y="1765600"/>
              <a:ext cx="1407421" cy="2285254"/>
            </a:xfrm>
            <a:custGeom>
              <a:avLst/>
              <a:gdLst>
                <a:gd name="T0" fmla="*/ 2811 w 3014"/>
                <a:gd name="T1" fmla="*/ 2105 h 4890"/>
                <a:gd name="T2" fmla="*/ 1030 w 3014"/>
                <a:gd name="T3" fmla="*/ 507 h 4890"/>
                <a:gd name="T4" fmla="*/ 760 w 3014"/>
                <a:gd name="T5" fmla="*/ 263 h 4890"/>
                <a:gd name="T6" fmla="*/ 760 w 3014"/>
                <a:gd name="T7" fmla="*/ 263 h 4890"/>
                <a:gd name="T8" fmla="*/ 0 w 3014"/>
                <a:gd name="T9" fmla="*/ 603 h 4890"/>
                <a:gd name="T10" fmla="*/ 0 w 3014"/>
                <a:gd name="T11" fmla="*/ 1420 h 4890"/>
                <a:gd name="T12" fmla="*/ 7 w 3014"/>
                <a:gd name="T13" fmla="*/ 1426 h 4890"/>
                <a:gd name="T14" fmla="*/ 762 w 3014"/>
                <a:gd name="T15" fmla="*/ 2105 h 4890"/>
                <a:gd name="T16" fmla="*/ 762 w 3014"/>
                <a:gd name="T17" fmla="*/ 2105 h 4890"/>
                <a:gd name="T18" fmla="*/ 762 w 3014"/>
                <a:gd name="T19" fmla="*/ 2783 h 4890"/>
                <a:gd name="T20" fmla="*/ 0 w 3014"/>
                <a:gd name="T21" fmla="*/ 3469 h 4890"/>
                <a:gd name="T22" fmla="*/ 0 w 3014"/>
                <a:gd name="T23" fmla="*/ 4285 h 4890"/>
                <a:gd name="T24" fmla="*/ 0 w 3014"/>
                <a:gd name="T25" fmla="*/ 4285 h 4890"/>
                <a:gd name="T26" fmla="*/ 760 w 3014"/>
                <a:gd name="T27" fmla="*/ 4626 h 4890"/>
                <a:gd name="T28" fmla="*/ 2811 w 3014"/>
                <a:gd name="T29" fmla="*/ 2783 h 4890"/>
                <a:gd name="T30" fmla="*/ 2811 w 3014"/>
                <a:gd name="T31" fmla="*/ 2783 h 4890"/>
                <a:gd name="T32" fmla="*/ 2811 w 3014"/>
                <a:gd name="T33" fmla="*/ 2105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4" h="4890">
                  <a:moveTo>
                    <a:pt x="2811" y="2105"/>
                  </a:moveTo>
                  <a:lnTo>
                    <a:pt x="1030" y="507"/>
                  </a:lnTo>
                  <a:lnTo>
                    <a:pt x="760" y="263"/>
                  </a:lnTo>
                  <a:lnTo>
                    <a:pt x="760" y="263"/>
                  </a:lnTo>
                  <a:cubicBezTo>
                    <a:pt x="467" y="0"/>
                    <a:pt x="0" y="208"/>
                    <a:pt x="0" y="603"/>
                  </a:cubicBezTo>
                  <a:lnTo>
                    <a:pt x="0" y="1420"/>
                  </a:lnTo>
                  <a:lnTo>
                    <a:pt x="7" y="1426"/>
                  </a:lnTo>
                  <a:lnTo>
                    <a:pt x="762" y="2105"/>
                  </a:lnTo>
                  <a:lnTo>
                    <a:pt x="762" y="2105"/>
                  </a:lnTo>
                  <a:cubicBezTo>
                    <a:pt x="964" y="2286"/>
                    <a:pt x="964" y="2602"/>
                    <a:pt x="762" y="2783"/>
                  </a:cubicBezTo>
                  <a:lnTo>
                    <a:pt x="0" y="3469"/>
                  </a:lnTo>
                  <a:lnTo>
                    <a:pt x="0" y="4285"/>
                  </a:lnTo>
                  <a:lnTo>
                    <a:pt x="0" y="4285"/>
                  </a:lnTo>
                  <a:cubicBezTo>
                    <a:pt x="0" y="4680"/>
                    <a:pt x="467" y="4889"/>
                    <a:pt x="760" y="4626"/>
                  </a:cubicBezTo>
                  <a:lnTo>
                    <a:pt x="2811" y="2783"/>
                  </a:lnTo>
                  <a:lnTo>
                    <a:pt x="2811" y="2783"/>
                  </a:lnTo>
                  <a:cubicBezTo>
                    <a:pt x="3013" y="2602"/>
                    <a:pt x="3013" y="2286"/>
                    <a:pt x="2811" y="2105"/>
                  </a:cubicBezTo>
                </a:path>
              </a:pathLst>
            </a:custGeom>
            <a:solidFill>
              <a:srgbClr val="F16924"/>
            </a:solidFill>
            <a:ln>
              <a:noFill/>
            </a:ln>
            <a:effectLst/>
          </p:spPr>
          <p:txBody>
            <a:bodyPr wrap="none" anchor="ctr"/>
            <a:lstStyle/>
            <a:p>
              <a:endParaRPr lang="en-GB" sz="2449" dirty="0">
                <a:solidFill>
                  <a:srgbClr val="595959"/>
                </a:solidFill>
                <a:latin typeface="Calibri" panose="020F0502020204030204" pitchFamily="34" charset="0"/>
                <a:cs typeface="Calibri" panose="020F0502020204030204" pitchFamily="34" charset="0"/>
              </a:endParaRPr>
            </a:p>
          </p:txBody>
        </p:sp>
        <p:sp>
          <p:nvSpPr>
            <p:cNvPr id="129" name="TextBox 11">
              <a:extLst>
                <a:ext uri="{FF2B5EF4-FFF2-40B4-BE49-F238E27FC236}">
                  <a16:creationId xmlns:a16="http://schemas.microsoft.com/office/drawing/2014/main" id="{AE2AD51B-BFD7-47FA-A642-BA94C066D655}"/>
                </a:ext>
              </a:extLst>
            </p:cNvPr>
            <p:cNvSpPr txBox="1"/>
            <p:nvPr/>
          </p:nvSpPr>
          <p:spPr>
            <a:xfrm>
              <a:off x="4902347" y="1111529"/>
              <a:ext cx="743409" cy="784958"/>
            </a:xfrm>
            <a:prstGeom prst="rect">
              <a:avLst/>
            </a:prstGeom>
            <a:noFill/>
          </p:spPr>
          <p:txBody>
            <a:bodyPr wrap="none" rtlCol="0" anchor="ctr">
              <a:spAutoFit/>
            </a:bodyPr>
            <a:lstStyle/>
            <a:p>
              <a:pPr algn="ctr"/>
              <a:r>
                <a:rPr lang="en-GB" sz="4501" b="1" spc="-109" dirty="0">
                  <a:solidFill>
                    <a:schemeClr val="bg1"/>
                  </a:solidFill>
                  <a:latin typeface="Calibri" panose="020F0502020204030204" pitchFamily="34" charset="0"/>
                  <a:ea typeface="Source Sans Pro" panose="020B0503030403020204" pitchFamily="34" charset="0"/>
                  <a:cs typeface="Calibri" panose="020F0502020204030204" pitchFamily="34" charset="0"/>
                </a:rPr>
                <a:t>01</a:t>
              </a:r>
            </a:p>
          </p:txBody>
        </p:sp>
        <p:sp>
          <p:nvSpPr>
            <p:cNvPr id="130" name="TextBox 12">
              <a:extLst>
                <a:ext uri="{FF2B5EF4-FFF2-40B4-BE49-F238E27FC236}">
                  <a16:creationId xmlns:a16="http://schemas.microsoft.com/office/drawing/2014/main" id="{8BDA69D1-E2B3-492D-9881-62081A2A0604}"/>
                </a:ext>
              </a:extLst>
            </p:cNvPr>
            <p:cNvSpPr txBox="1"/>
            <p:nvPr/>
          </p:nvSpPr>
          <p:spPr>
            <a:xfrm>
              <a:off x="5578190" y="2512657"/>
              <a:ext cx="743409" cy="784958"/>
            </a:xfrm>
            <a:prstGeom prst="rect">
              <a:avLst/>
            </a:prstGeom>
            <a:noFill/>
          </p:spPr>
          <p:txBody>
            <a:bodyPr wrap="none" rtlCol="0" anchor="ctr">
              <a:spAutoFit/>
            </a:bodyPr>
            <a:lstStyle/>
            <a:p>
              <a:pPr algn="ctr"/>
              <a:r>
                <a:rPr lang="en-GB" sz="4501" b="1" spc="-109" dirty="0">
                  <a:solidFill>
                    <a:schemeClr val="bg1"/>
                  </a:solidFill>
                  <a:latin typeface="Calibri" panose="020F0502020204030204" pitchFamily="34" charset="0"/>
                  <a:ea typeface="Source Sans Pro" panose="020B0503030403020204" pitchFamily="34" charset="0"/>
                  <a:cs typeface="Calibri" panose="020F0502020204030204" pitchFamily="34" charset="0"/>
                </a:rPr>
                <a:t>03</a:t>
              </a:r>
            </a:p>
          </p:txBody>
        </p:sp>
        <p:sp>
          <p:nvSpPr>
            <p:cNvPr id="131" name="TextBox 13">
              <a:extLst>
                <a:ext uri="{FF2B5EF4-FFF2-40B4-BE49-F238E27FC236}">
                  <a16:creationId xmlns:a16="http://schemas.microsoft.com/office/drawing/2014/main" id="{16B5284E-255F-4C56-81E2-1CEB5962F559}"/>
                </a:ext>
              </a:extLst>
            </p:cNvPr>
            <p:cNvSpPr txBox="1"/>
            <p:nvPr/>
          </p:nvSpPr>
          <p:spPr>
            <a:xfrm>
              <a:off x="4412361" y="2488387"/>
              <a:ext cx="743409" cy="784958"/>
            </a:xfrm>
            <a:prstGeom prst="rect">
              <a:avLst/>
            </a:prstGeom>
            <a:noFill/>
          </p:spPr>
          <p:txBody>
            <a:bodyPr wrap="none" rtlCol="0" anchor="ctr">
              <a:spAutoFit/>
            </a:bodyPr>
            <a:lstStyle/>
            <a:p>
              <a:pPr algn="ctr"/>
              <a:r>
                <a:rPr lang="en-GB" sz="4501" b="1" spc="-109" dirty="0">
                  <a:solidFill>
                    <a:schemeClr val="bg1"/>
                  </a:solidFill>
                  <a:latin typeface="Calibri" panose="020F0502020204030204" pitchFamily="34" charset="0"/>
                  <a:ea typeface="Source Sans Pro" panose="020B0503030403020204" pitchFamily="34" charset="0"/>
                  <a:cs typeface="Calibri" panose="020F0502020204030204" pitchFamily="34" charset="0"/>
                </a:rPr>
                <a:t>02</a:t>
              </a:r>
            </a:p>
          </p:txBody>
        </p:sp>
      </p:grpSp>
      <p:sp>
        <p:nvSpPr>
          <p:cNvPr id="5" name="TextBox 11">
            <a:extLst>
              <a:ext uri="{FF2B5EF4-FFF2-40B4-BE49-F238E27FC236}">
                <a16:creationId xmlns:a16="http://schemas.microsoft.com/office/drawing/2014/main" id="{28175DEE-29EE-900B-4C65-986BCD54A74B}"/>
              </a:ext>
            </a:extLst>
          </p:cNvPr>
          <p:cNvSpPr txBox="1"/>
          <p:nvPr/>
        </p:nvSpPr>
        <p:spPr>
          <a:xfrm>
            <a:off x="3455952" y="3000685"/>
            <a:ext cx="743409" cy="784958"/>
          </a:xfrm>
          <a:prstGeom prst="rect">
            <a:avLst/>
          </a:prstGeom>
          <a:noFill/>
        </p:spPr>
        <p:txBody>
          <a:bodyPr wrap="none" rtlCol="0" anchor="ctr">
            <a:spAutoFit/>
          </a:bodyPr>
          <a:lstStyle/>
          <a:p>
            <a:r>
              <a:rPr lang="en-GB" sz="4501" b="1" spc="-109" dirty="0">
                <a:solidFill>
                  <a:srgbClr val="7F1C58"/>
                </a:solidFill>
                <a:latin typeface="Calibri" panose="020F0502020204030204" pitchFamily="34" charset="0"/>
                <a:ea typeface="Source Sans Pro" panose="020B0503030403020204" pitchFamily="34" charset="0"/>
                <a:cs typeface="Calibri" panose="020F0502020204030204" pitchFamily="34" charset="0"/>
              </a:rPr>
              <a:t>01</a:t>
            </a:r>
          </a:p>
        </p:txBody>
      </p:sp>
      <p:sp>
        <p:nvSpPr>
          <p:cNvPr id="6" name="TextBox 11">
            <a:extLst>
              <a:ext uri="{FF2B5EF4-FFF2-40B4-BE49-F238E27FC236}">
                <a16:creationId xmlns:a16="http://schemas.microsoft.com/office/drawing/2014/main" id="{0C3B72E8-DC58-F269-B583-711C6F7AFB71}"/>
              </a:ext>
            </a:extLst>
          </p:cNvPr>
          <p:cNvSpPr txBox="1"/>
          <p:nvPr/>
        </p:nvSpPr>
        <p:spPr>
          <a:xfrm>
            <a:off x="6876051" y="3001010"/>
            <a:ext cx="743409" cy="784958"/>
          </a:xfrm>
          <a:prstGeom prst="rect">
            <a:avLst/>
          </a:prstGeom>
          <a:noFill/>
        </p:spPr>
        <p:txBody>
          <a:bodyPr wrap="none" rtlCol="0" anchor="ctr">
            <a:spAutoFit/>
          </a:bodyPr>
          <a:lstStyle/>
          <a:p>
            <a:r>
              <a:rPr lang="en-GB" sz="4501" b="1" spc="-109" dirty="0">
                <a:solidFill>
                  <a:srgbClr val="B41F7A"/>
                </a:solidFill>
                <a:latin typeface="Calibri" panose="020F0502020204030204" pitchFamily="34" charset="0"/>
                <a:ea typeface="Source Sans Pro" panose="020B0503030403020204" pitchFamily="34" charset="0"/>
                <a:cs typeface="Calibri" panose="020F0502020204030204" pitchFamily="34" charset="0"/>
              </a:rPr>
              <a:t>02</a:t>
            </a:r>
          </a:p>
        </p:txBody>
      </p:sp>
      <p:sp>
        <p:nvSpPr>
          <p:cNvPr id="7" name="TextBox 11">
            <a:extLst>
              <a:ext uri="{FF2B5EF4-FFF2-40B4-BE49-F238E27FC236}">
                <a16:creationId xmlns:a16="http://schemas.microsoft.com/office/drawing/2014/main" id="{A5E3ADE1-B193-3AAB-6AC6-C6E437D00890}"/>
              </a:ext>
            </a:extLst>
          </p:cNvPr>
          <p:cNvSpPr txBox="1"/>
          <p:nvPr/>
        </p:nvSpPr>
        <p:spPr>
          <a:xfrm>
            <a:off x="9451784" y="3001010"/>
            <a:ext cx="743409" cy="784958"/>
          </a:xfrm>
          <a:prstGeom prst="rect">
            <a:avLst/>
          </a:prstGeom>
          <a:noFill/>
        </p:spPr>
        <p:txBody>
          <a:bodyPr wrap="none" rtlCol="0" anchor="ctr">
            <a:spAutoFit/>
          </a:bodyPr>
          <a:lstStyle/>
          <a:p>
            <a:r>
              <a:rPr lang="en-GB" sz="4501" b="1" spc="-109" dirty="0">
                <a:solidFill>
                  <a:srgbClr val="F16924"/>
                </a:solidFill>
                <a:latin typeface="Calibri" panose="020F0502020204030204" pitchFamily="34" charset="0"/>
                <a:ea typeface="Source Sans Pro" panose="020B0503030403020204" pitchFamily="34" charset="0"/>
                <a:cs typeface="Calibri" panose="020F0502020204030204" pitchFamily="34" charset="0"/>
              </a:rPr>
              <a:t>03</a:t>
            </a:r>
          </a:p>
        </p:txBody>
      </p:sp>
      <p:sp>
        <p:nvSpPr>
          <p:cNvPr id="14" name="Text Placeholder 2">
            <a:extLst>
              <a:ext uri="{FF2B5EF4-FFF2-40B4-BE49-F238E27FC236}">
                <a16:creationId xmlns:a16="http://schemas.microsoft.com/office/drawing/2014/main" id="{98F9B852-3E57-77F1-C7B6-88876A177CF9}"/>
              </a:ext>
            </a:extLst>
          </p:cNvPr>
          <p:cNvSpPr txBox="1">
            <a:spLocks/>
          </p:cNvSpPr>
          <p:nvPr/>
        </p:nvSpPr>
        <p:spPr>
          <a:xfrm>
            <a:off x="4645290" y="549374"/>
            <a:ext cx="7016949" cy="178894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Der Vorteil des Risikomanagements im Unternehmen besteht darin, dass es die </a:t>
            </a:r>
            <a:r>
              <a:rPr lang="en-US" dirty="0" err="1">
                <a:solidFill>
                  <a:schemeClr val="bg1"/>
                </a:solidFill>
              </a:rPr>
              <a:t>Organisation</a:t>
            </a:r>
            <a:r>
              <a:rPr lang="en-US" dirty="0">
                <a:solidFill>
                  <a:schemeClr val="bg1"/>
                </a:solidFill>
              </a:rPr>
              <a:t>, die Mitarbeiter:innen, die Prozesse und die Infrastruktur </a:t>
            </a:r>
            <a:r>
              <a:rPr lang="en-US" dirty="0" err="1">
                <a:solidFill>
                  <a:schemeClr val="bg1"/>
                </a:solidFill>
              </a:rPr>
              <a:t>aufeinander</a:t>
            </a:r>
            <a:r>
              <a:rPr lang="en-US" dirty="0">
                <a:solidFill>
                  <a:schemeClr val="bg1"/>
                </a:solidFill>
              </a:rPr>
              <a:t> </a:t>
            </a:r>
            <a:r>
              <a:rPr lang="en-US" dirty="0" err="1">
                <a:solidFill>
                  <a:schemeClr val="bg1"/>
                </a:solidFill>
              </a:rPr>
              <a:t>abstimmt</a:t>
            </a:r>
            <a:r>
              <a:rPr lang="en-US" dirty="0">
                <a:solidFill>
                  <a:schemeClr val="bg1"/>
                </a:solidFill>
              </a:rPr>
              <a:t>. Es </a:t>
            </a:r>
            <a:r>
              <a:rPr lang="en-US" dirty="0" err="1">
                <a:solidFill>
                  <a:schemeClr val="bg1"/>
                </a:solidFill>
              </a:rPr>
              <a:t>liefert</a:t>
            </a:r>
            <a:r>
              <a:rPr lang="en-US" dirty="0">
                <a:solidFill>
                  <a:schemeClr val="bg1"/>
                </a:solidFill>
              </a:rPr>
              <a:t> </a:t>
            </a:r>
            <a:r>
              <a:rPr lang="en-US" dirty="0" err="1">
                <a:solidFill>
                  <a:schemeClr val="bg1"/>
                </a:solidFill>
              </a:rPr>
              <a:t>einen</a:t>
            </a:r>
            <a:r>
              <a:rPr lang="en-US" dirty="0">
                <a:solidFill>
                  <a:schemeClr val="bg1"/>
                </a:solidFill>
              </a:rPr>
              <a:t> Maßstab für das Verhältnis von Risiko und </a:t>
            </a:r>
            <a:r>
              <a:rPr lang="en-US" dirty="0" err="1">
                <a:solidFill>
                  <a:schemeClr val="bg1"/>
                </a:solidFill>
              </a:rPr>
              <a:t>Ertrag</a:t>
            </a:r>
            <a:r>
              <a:rPr lang="en-US" dirty="0">
                <a:solidFill>
                  <a:schemeClr val="bg1"/>
                </a:solidFill>
              </a:rPr>
              <a:t>, </a:t>
            </a:r>
            <a:r>
              <a:rPr lang="en-US" dirty="0" err="1">
                <a:solidFill>
                  <a:schemeClr val="bg1"/>
                </a:solidFill>
              </a:rPr>
              <a:t>verbessert</a:t>
            </a:r>
            <a:r>
              <a:rPr lang="en-US" dirty="0">
                <a:solidFill>
                  <a:schemeClr val="bg1"/>
                </a:solidFill>
              </a:rPr>
              <a:t> die Risikotransparenz für die betrieblichen </a:t>
            </a:r>
            <a:r>
              <a:rPr lang="en-US" dirty="0" err="1">
                <a:solidFill>
                  <a:schemeClr val="bg1"/>
                </a:solidFill>
              </a:rPr>
              <a:t>Aktivitäten</a:t>
            </a:r>
            <a:r>
              <a:rPr lang="en-US" dirty="0">
                <a:solidFill>
                  <a:schemeClr val="bg1"/>
                </a:solidFill>
              </a:rPr>
              <a:t> und </a:t>
            </a:r>
            <a:r>
              <a:rPr lang="en-US" dirty="0" err="1">
                <a:solidFill>
                  <a:schemeClr val="bg1"/>
                </a:solidFill>
              </a:rPr>
              <a:t>stellt</a:t>
            </a:r>
            <a:r>
              <a:rPr lang="en-US" dirty="0">
                <a:solidFill>
                  <a:schemeClr val="bg1"/>
                </a:solidFill>
              </a:rPr>
              <a:t> für </a:t>
            </a:r>
            <a:r>
              <a:rPr lang="en-US" dirty="0" err="1">
                <a:solidFill>
                  <a:schemeClr val="bg1"/>
                </a:solidFill>
              </a:rPr>
              <a:t>reifere</a:t>
            </a:r>
            <a:r>
              <a:rPr lang="en-US" dirty="0">
                <a:solidFill>
                  <a:schemeClr val="bg1"/>
                </a:solidFill>
              </a:rPr>
              <a:t> Unternehmen einen </a:t>
            </a:r>
            <a:r>
              <a:rPr lang="en-US" dirty="0" err="1">
                <a:solidFill>
                  <a:schemeClr val="bg1"/>
                </a:solidFill>
              </a:rPr>
              <a:t>Wettbewerbsvorteil</a:t>
            </a:r>
            <a:r>
              <a:rPr lang="en-US" dirty="0">
                <a:solidFill>
                  <a:schemeClr val="bg1"/>
                </a:solidFill>
              </a:rPr>
              <a:t> </a:t>
            </a:r>
            <a:r>
              <a:rPr lang="en-US" dirty="0" err="1">
                <a:solidFill>
                  <a:schemeClr val="bg1"/>
                </a:solidFill>
              </a:rPr>
              <a:t>dar</a:t>
            </a:r>
            <a:r>
              <a:rPr lang="en-US" dirty="0">
                <a:solidFill>
                  <a:schemeClr val="bg1"/>
                </a:solidFill>
              </a:rPr>
              <a:t>.</a:t>
            </a:r>
          </a:p>
          <a:p>
            <a:pPr marL="12700" indent="-12700"/>
            <a:endParaRPr lang="en-US" dirty="0">
              <a:solidFill>
                <a:schemeClr val="bg1"/>
              </a:solidFill>
            </a:endParaRPr>
          </a:p>
          <a:p>
            <a:endParaRPr lang="en-US" dirty="0">
              <a:solidFill>
                <a:schemeClr val="bg1"/>
              </a:solidFill>
            </a:endParaRPr>
          </a:p>
        </p:txBody>
      </p:sp>
      <p:sp>
        <p:nvSpPr>
          <p:cNvPr id="15" name="Textplatzhalter 1">
            <a:extLst>
              <a:ext uri="{FF2B5EF4-FFF2-40B4-BE49-F238E27FC236}">
                <a16:creationId xmlns:a16="http://schemas.microsoft.com/office/drawing/2014/main" id="{DD1C910E-6954-FE36-37F0-F450D1511B62}"/>
              </a:ext>
            </a:extLst>
          </p:cNvPr>
          <p:cNvSpPr>
            <a:spLocks noGrp="1"/>
          </p:cNvSpPr>
          <p:nvPr>
            <p:ph type="body" sz="quarter" idx="16"/>
          </p:nvPr>
        </p:nvSpPr>
        <p:spPr>
          <a:xfrm>
            <a:off x="265806" y="374820"/>
            <a:ext cx="4113678" cy="2108971"/>
          </a:xfrm>
        </p:spPr>
        <p:txBody>
          <a:bodyPr>
            <a:normAutofit/>
          </a:bodyPr>
          <a:lstStyle/>
          <a:p>
            <a:r>
              <a:rPr lang="en-GB" sz="3400" dirty="0" err="1">
                <a:solidFill>
                  <a:schemeClr val="bg1"/>
                </a:solidFill>
              </a:rPr>
              <a:t>Schlüsselelemente</a:t>
            </a:r>
            <a:r>
              <a:rPr lang="en-GB" sz="3400" dirty="0">
                <a:solidFill>
                  <a:schemeClr val="bg1"/>
                </a:solidFill>
              </a:rPr>
              <a:t> des </a:t>
            </a:r>
            <a:r>
              <a:rPr lang="en-GB" sz="3400" dirty="0" err="1">
                <a:solidFill>
                  <a:schemeClr val="bg1"/>
                </a:solidFill>
              </a:rPr>
              <a:t>unternehmerischen</a:t>
            </a:r>
            <a:r>
              <a:rPr lang="en-GB" sz="3400" dirty="0">
                <a:solidFill>
                  <a:schemeClr val="bg1"/>
                </a:solidFill>
              </a:rPr>
              <a:t> </a:t>
            </a:r>
            <a:r>
              <a:rPr lang="en-GB" sz="3400" dirty="0" err="1">
                <a:solidFill>
                  <a:schemeClr val="bg1"/>
                </a:solidFill>
              </a:rPr>
              <a:t>Risikomanagements</a:t>
            </a:r>
            <a:r>
              <a:rPr lang="en-GB" sz="3400" dirty="0">
                <a:solidFill>
                  <a:schemeClr val="bg1"/>
                </a:solidFill>
              </a:rPr>
              <a:t> </a:t>
            </a:r>
          </a:p>
        </p:txBody>
      </p:sp>
      <p:sp>
        <p:nvSpPr>
          <p:cNvPr id="17" name="Rectangle 16">
            <a:extLst>
              <a:ext uri="{FF2B5EF4-FFF2-40B4-BE49-F238E27FC236}">
                <a16:creationId xmlns:a16="http://schemas.microsoft.com/office/drawing/2014/main" id="{1E8784E3-F3AA-F829-40F5-0FBD8B16D79C}"/>
              </a:ext>
            </a:extLst>
          </p:cNvPr>
          <p:cNvSpPr/>
          <p:nvPr/>
        </p:nvSpPr>
        <p:spPr>
          <a:xfrm rot="5400000" flipV="1">
            <a:off x="3197529" y="1313298"/>
            <a:ext cx="180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77177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der Risikobereiche</a:t>
            </a:r>
          </a:p>
        </p:txBody>
      </p:sp>
      <p:grpSp>
        <p:nvGrpSpPr>
          <p:cNvPr id="41" name="Group 40">
            <a:extLst>
              <a:ext uri="{FF2B5EF4-FFF2-40B4-BE49-F238E27FC236}">
                <a16:creationId xmlns:a16="http://schemas.microsoft.com/office/drawing/2014/main" id="{938AF8E3-F458-3625-9AB0-343C120E65D7}"/>
              </a:ext>
            </a:extLst>
          </p:cNvPr>
          <p:cNvGrpSpPr/>
          <p:nvPr/>
        </p:nvGrpSpPr>
        <p:grpSpPr>
          <a:xfrm>
            <a:off x="529758" y="2110258"/>
            <a:ext cx="10946476" cy="4113739"/>
            <a:chOff x="3247791" y="1905307"/>
            <a:chExt cx="9530494" cy="3805046"/>
          </a:xfrm>
        </p:grpSpPr>
        <p:grpSp>
          <p:nvGrpSpPr>
            <p:cNvPr id="4" name="Group 3">
              <a:extLst>
                <a:ext uri="{FF2B5EF4-FFF2-40B4-BE49-F238E27FC236}">
                  <a16:creationId xmlns:a16="http://schemas.microsoft.com/office/drawing/2014/main" id="{70A6F094-3F3E-8335-1062-6730380F390B}"/>
                </a:ext>
              </a:extLst>
            </p:cNvPr>
            <p:cNvGrpSpPr/>
            <p:nvPr/>
          </p:nvGrpSpPr>
          <p:grpSpPr>
            <a:xfrm>
              <a:off x="5268710" y="1968926"/>
              <a:ext cx="2158075" cy="2437932"/>
              <a:chOff x="4240015" y="1814958"/>
              <a:chExt cx="2158075" cy="2437932"/>
            </a:xfrm>
          </p:grpSpPr>
          <p:cxnSp>
            <p:nvCxnSpPr>
              <p:cNvPr id="8" name="Straight Connector 7">
                <a:extLst>
                  <a:ext uri="{FF2B5EF4-FFF2-40B4-BE49-F238E27FC236}">
                    <a16:creationId xmlns:a16="http://schemas.microsoft.com/office/drawing/2014/main" id="{891E28BF-6447-110A-3FAB-F54B5DAB72EE}"/>
                  </a:ext>
                </a:extLst>
              </p:cNvPr>
              <p:cNvCxnSpPr>
                <a:cxnSpLocks/>
              </p:cNvCxnSpPr>
              <p:nvPr/>
            </p:nvCxnSpPr>
            <p:spPr>
              <a:xfrm flipH="1">
                <a:off x="4367468" y="4200726"/>
                <a:ext cx="805470"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FE742E8-7F0B-A530-BD9F-2D21A9C27586}"/>
                  </a:ext>
                </a:extLst>
              </p:cNvPr>
              <p:cNvSpPr/>
              <p:nvPr/>
            </p:nvSpPr>
            <p:spPr>
              <a:xfrm>
                <a:off x="4240015" y="4148562"/>
                <a:ext cx="104328" cy="10432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558B282-0D4B-DEB7-5174-F5301CA8D813}"/>
                  </a:ext>
                </a:extLst>
              </p:cNvPr>
              <p:cNvCxnSpPr>
                <a:cxnSpLocks/>
              </p:cNvCxnSpPr>
              <p:nvPr/>
            </p:nvCxnSpPr>
            <p:spPr>
              <a:xfrm flipH="1">
                <a:off x="4705175" y="2868020"/>
                <a:ext cx="428777" cy="0"/>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F59071B-9AC6-04AE-0AE3-2CC6B156505F}"/>
                  </a:ext>
                </a:extLst>
              </p:cNvPr>
              <p:cNvSpPr/>
              <p:nvPr/>
            </p:nvSpPr>
            <p:spPr>
              <a:xfrm>
                <a:off x="4577722" y="2815856"/>
                <a:ext cx="104328" cy="10432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1EA9B29-A2C3-35B5-D466-5CA8A70D20FE}"/>
                  </a:ext>
                </a:extLst>
              </p:cNvPr>
              <p:cNvCxnSpPr>
                <a:cxnSpLocks/>
              </p:cNvCxnSpPr>
              <p:nvPr/>
            </p:nvCxnSpPr>
            <p:spPr>
              <a:xfrm flipH="1">
                <a:off x="5592620" y="1872746"/>
                <a:ext cx="805470" cy="0"/>
              </a:xfrm>
              <a:prstGeom prst="line">
                <a:avLst/>
              </a:prstGeom>
              <a:ln w="19050">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6D3188C-5A17-88EC-505C-39CAF2DC48F3}"/>
                  </a:ext>
                </a:extLst>
              </p:cNvPr>
              <p:cNvSpPr/>
              <p:nvPr/>
            </p:nvSpPr>
            <p:spPr>
              <a:xfrm>
                <a:off x="5587283" y="1814958"/>
                <a:ext cx="104328" cy="10432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05D5BB2C-3A35-AD46-0196-C6AFABFDC134}"/>
                </a:ext>
              </a:extLst>
            </p:cNvPr>
            <p:cNvGrpSpPr/>
            <p:nvPr/>
          </p:nvGrpSpPr>
          <p:grpSpPr>
            <a:xfrm flipH="1">
              <a:off x="8510194" y="1978428"/>
              <a:ext cx="2076928" cy="2428430"/>
              <a:chOff x="4276591" y="1824460"/>
              <a:chExt cx="2076928" cy="2428430"/>
            </a:xfrm>
          </p:grpSpPr>
          <p:cxnSp>
            <p:nvCxnSpPr>
              <p:cNvPr id="15" name="Straight Connector 14">
                <a:extLst>
                  <a:ext uri="{FF2B5EF4-FFF2-40B4-BE49-F238E27FC236}">
                    <a16:creationId xmlns:a16="http://schemas.microsoft.com/office/drawing/2014/main" id="{B71989E5-8324-CFF4-259A-3D742F8957B1}"/>
                  </a:ext>
                </a:extLst>
              </p:cNvPr>
              <p:cNvCxnSpPr>
                <a:cxnSpLocks/>
              </p:cNvCxnSpPr>
              <p:nvPr/>
            </p:nvCxnSpPr>
            <p:spPr>
              <a:xfrm flipH="1">
                <a:off x="4404044" y="4200726"/>
                <a:ext cx="805470" cy="0"/>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4FFA4C2-D3B2-6710-C749-9AA5A9B8C18B}"/>
                  </a:ext>
                </a:extLst>
              </p:cNvPr>
              <p:cNvSpPr/>
              <p:nvPr/>
            </p:nvSpPr>
            <p:spPr>
              <a:xfrm>
                <a:off x="4276591" y="4148562"/>
                <a:ext cx="104328" cy="10432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2F7AFBE-F838-AFEC-0979-AF1A46807F1E}"/>
                  </a:ext>
                </a:extLst>
              </p:cNvPr>
              <p:cNvCxnSpPr>
                <a:cxnSpLocks/>
              </p:cNvCxnSpPr>
              <p:nvPr/>
            </p:nvCxnSpPr>
            <p:spPr>
              <a:xfrm flipH="1">
                <a:off x="4629325" y="2952775"/>
                <a:ext cx="500620"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D4CBB1C-2EA3-FDD1-A2C7-0AA073C8589B}"/>
                  </a:ext>
                </a:extLst>
              </p:cNvPr>
              <p:cNvSpPr/>
              <p:nvPr/>
            </p:nvSpPr>
            <p:spPr>
              <a:xfrm>
                <a:off x="4501872" y="2919619"/>
                <a:ext cx="104328" cy="10432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9F12F5F-5C41-2CAD-E618-0E46CA10A447}"/>
                  </a:ext>
                </a:extLst>
              </p:cNvPr>
              <p:cNvCxnSpPr>
                <a:cxnSpLocks/>
              </p:cNvCxnSpPr>
              <p:nvPr/>
            </p:nvCxnSpPr>
            <p:spPr>
              <a:xfrm flipH="1">
                <a:off x="5548049" y="1876625"/>
                <a:ext cx="805470" cy="0"/>
              </a:xfrm>
              <a:prstGeom prst="line">
                <a:avLst/>
              </a:prstGeom>
              <a:ln w="19050">
                <a:solidFill>
                  <a:srgbClr val="EDA13E"/>
                </a:solidFill>
                <a:prstDash val="sysDot"/>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7A4BA56-A7D9-7141-AC34-6E6E8744CEA4}"/>
                  </a:ext>
                </a:extLst>
              </p:cNvPr>
              <p:cNvSpPr/>
              <p:nvPr/>
            </p:nvSpPr>
            <p:spPr>
              <a:xfrm>
                <a:off x="5483211" y="1824460"/>
                <a:ext cx="104328" cy="10432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88">
              <a:extLst>
                <a:ext uri="{FF2B5EF4-FFF2-40B4-BE49-F238E27FC236}">
                  <a16:creationId xmlns:a16="http://schemas.microsoft.com/office/drawing/2014/main" id="{9B50D595-D587-14BF-2117-DDA28F7EA914}"/>
                </a:ext>
              </a:extLst>
            </p:cNvPr>
            <p:cNvGrpSpPr/>
            <p:nvPr/>
          </p:nvGrpSpPr>
          <p:grpSpPr>
            <a:xfrm>
              <a:off x="5723408" y="1929457"/>
              <a:ext cx="4462181" cy="3780896"/>
              <a:chOff x="7034500" y="2593161"/>
              <a:chExt cx="10358529" cy="8776991"/>
            </a:xfrm>
          </p:grpSpPr>
          <p:sp>
            <p:nvSpPr>
              <p:cNvPr id="22" name="Freeform 68">
                <a:extLst>
                  <a:ext uri="{FF2B5EF4-FFF2-40B4-BE49-F238E27FC236}">
                    <a16:creationId xmlns:a16="http://schemas.microsoft.com/office/drawing/2014/main" id="{0A972030-9549-FE57-89F1-766E4ABE2E39}"/>
                  </a:ext>
                </a:extLst>
              </p:cNvPr>
              <p:cNvSpPr/>
              <p:nvPr/>
            </p:nvSpPr>
            <p:spPr>
              <a:xfrm>
                <a:off x="12305205" y="2593161"/>
                <a:ext cx="3506287" cy="3064282"/>
              </a:xfrm>
              <a:custGeom>
                <a:avLst/>
                <a:gdLst>
                  <a:gd name="connsiteX0" fmla="*/ 0 w 3506287"/>
                  <a:gd name="connsiteY0" fmla="*/ 0 h 3064282"/>
                  <a:gd name="connsiteX1" fmla="*/ 175203 w 3506287"/>
                  <a:gd name="connsiteY1" fmla="*/ 4430 h 3064282"/>
                  <a:gd name="connsiteX2" fmla="*/ 3392535 w 3506287"/>
                  <a:gd name="connsiteY2" fmla="*/ 1343768 h 3064282"/>
                  <a:gd name="connsiteX3" fmla="*/ 3506287 w 3506287"/>
                  <a:gd name="connsiteY3" fmla="*/ 1452221 h 3064282"/>
                  <a:gd name="connsiteX4" fmla="*/ 1894225 w 3506287"/>
                  <a:gd name="connsiteY4" fmla="*/ 3064282 h 3064282"/>
                  <a:gd name="connsiteX5" fmla="*/ 1755749 w 3506287"/>
                  <a:gd name="connsiteY5" fmla="*/ 2938426 h 3064282"/>
                  <a:gd name="connsiteX6" fmla="*/ 57997 w 3506287"/>
                  <a:gd name="connsiteY6" fmla="*/ 2279081 h 3064282"/>
                  <a:gd name="connsiteX7" fmla="*/ 0 w 3506287"/>
                  <a:gd name="connsiteY7" fmla="*/ 2277615 h 3064282"/>
                  <a:gd name="connsiteX8" fmla="*/ 0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0" y="0"/>
                    </a:moveTo>
                    <a:lnTo>
                      <a:pt x="175203" y="4430"/>
                    </a:lnTo>
                    <a:cubicBezTo>
                      <a:pt x="1411624" y="67105"/>
                      <a:pt x="2533699" y="563182"/>
                      <a:pt x="3392535" y="1343768"/>
                    </a:cubicBezTo>
                    <a:lnTo>
                      <a:pt x="3506287" y="1452221"/>
                    </a:lnTo>
                    <a:lnTo>
                      <a:pt x="1894225" y="3064282"/>
                    </a:lnTo>
                    <a:lnTo>
                      <a:pt x="1755749" y="2938426"/>
                    </a:lnTo>
                    <a:cubicBezTo>
                      <a:pt x="1289628" y="2553749"/>
                      <a:pt x="701440" y="2311697"/>
                      <a:pt x="57997" y="2279081"/>
                    </a:cubicBezTo>
                    <a:lnTo>
                      <a:pt x="0" y="2277615"/>
                    </a:lnTo>
                    <a:lnTo>
                      <a:pt x="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3" name="Freeform 67">
                <a:extLst>
                  <a:ext uri="{FF2B5EF4-FFF2-40B4-BE49-F238E27FC236}">
                    <a16:creationId xmlns:a16="http://schemas.microsoft.com/office/drawing/2014/main" id="{9EE2FD66-1123-F042-1E7E-70C26CB20A63}"/>
                  </a:ext>
                </a:extLst>
              </p:cNvPr>
              <p:cNvSpPr/>
              <p:nvPr/>
            </p:nvSpPr>
            <p:spPr>
              <a:xfrm>
                <a:off x="8616036" y="2593161"/>
                <a:ext cx="3506287" cy="3064282"/>
              </a:xfrm>
              <a:custGeom>
                <a:avLst/>
                <a:gdLst>
                  <a:gd name="connsiteX0" fmla="*/ 3506287 w 3506287"/>
                  <a:gd name="connsiteY0" fmla="*/ 0 h 3064282"/>
                  <a:gd name="connsiteX1" fmla="*/ 3506287 w 3506287"/>
                  <a:gd name="connsiteY1" fmla="*/ 2277615 h 3064282"/>
                  <a:gd name="connsiteX2" fmla="*/ 3448289 w 3506287"/>
                  <a:gd name="connsiteY2" fmla="*/ 2279081 h 3064282"/>
                  <a:gd name="connsiteX3" fmla="*/ 1750537 w 3506287"/>
                  <a:gd name="connsiteY3" fmla="*/ 2938426 h 3064282"/>
                  <a:gd name="connsiteX4" fmla="*/ 1612061 w 3506287"/>
                  <a:gd name="connsiteY4" fmla="*/ 3064282 h 3064282"/>
                  <a:gd name="connsiteX5" fmla="*/ 0 w 3506287"/>
                  <a:gd name="connsiteY5" fmla="*/ 1452222 h 3064282"/>
                  <a:gd name="connsiteX6" fmla="*/ 113753 w 3506287"/>
                  <a:gd name="connsiteY6" fmla="*/ 1343768 h 3064282"/>
                  <a:gd name="connsiteX7" fmla="*/ 3331085 w 3506287"/>
                  <a:gd name="connsiteY7" fmla="*/ 4430 h 3064282"/>
                  <a:gd name="connsiteX8" fmla="*/ 3506287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3506287" y="0"/>
                    </a:moveTo>
                    <a:lnTo>
                      <a:pt x="3506287" y="2277615"/>
                    </a:lnTo>
                    <a:lnTo>
                      <a:pt x="3448289" y="2279081"/>
                    </a:lnTo>
                    <a:cubicBezTo>
                      <a:pt x="2804846" y="2311697"/>
                      <a:pt x="2216658" y="2553749"/>
                      <a:pt x="1750537" y="2938426"/>
                    </a:cubicBezTo>
                    <a:lnTo>
                      <a:pt x="1612061" y="3064282"/>
                    </a:lnTo>
                    <a:lnTo>
                      <a:pt x="0" y="1452222"/>
                    </a:lnTo>
                    <a:lnTo>
                      <a:pt x="113753" y="1343768"/>
                    </a:lnTo>
                    <a:cubicBezTo>
                      <a:pt x="972589" y="563182"/>
                      <a:pt x="2094664" y="67105"/>
                      <a:pt x="3331085" y="4430"/>
                    </a:cubicBezTo>
                    <a:lnTo>
                      <a:pt x="350628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4" name="Freeform 64">
                <a:extLst>
                  <a:ext uri="{FF2B5EF4-FFF2-40B4-BE49-F238E27FC236}">
                    <a16:creationId xmlns:a16="http://schemas.microsoft.com/office/drawing/2014/main" id="{1569ED9A-D8C5-2311-49B0-9B3745F98F51}"/>
                  </a:ext>
                </a:extLst>
              </p:cNvPr>
              <p:cNvSpPr/>
              <p:nvPr/>
            </p:nvSpPr>
            <p:spPr>
              <a:xfrm>
                <a:off x="14328744" y="4174698"/>
                <a:ext cx="3064284" cy="3506287"/>
              </a:xfrm>
              <a:custGeom>
                <a:avLst/>
                <a:gdLst>
                  <a:gd name="connsiteX0" fmla="*/ 1612062 w 3064284"/>
                  <a:gd name="connsiteY0" fmla="*/ 0 h 3506287"/>
                  <a:gd name="connsiteX1" fmla="*/ 1720516 w 3064284"/>
                  <a:gd name="connsiteY1" fmla="*/ 113753 h 3506287"/>
                  <a:gd name="connsiteX2" fmla="*/ 3059854 w 3064284"/>
                  <a:gd name="connsiteY2" fmla="*/ 3331085 h 3506287"/>
                  <a:gd name="connsiteX3" fmla="*/ 3064284 w 3064284"/>
                  <a:gd name="connsiteY3" fmla="*/ 3506287 h 3506287"/>
                  <a:gd name="connsiteX4" fmla="*/ 786669 w 3064284"/>
                  <a:gd name="connsiteY4" fmla="*/ 3506287 h 3506287"/>
                  <a:gd name="connsiteX5" fmla="*/ 785202 w 3064284"/>
                  <a:gd name="connsiteY5" fmla="*/ 3448290 h 3506287"/>
                  <a:gd name="connsiteX6" fmla="*/ 125857 w 3064284"/>
                  <a:gd name="connsiteY6" fmla="*/ 1750538 h 3506287"/>
                  <a:gd name="connsiteX7" fmla="*/ 0 w 3064284"/>
                  <a:gd name="connsiteY7" fmla="*/ 1612061 h 3506287"/>
                  <a:gd name="connsiteX8" fmla="*/ 1612062 w 3064284"/>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4" h="3506287">
                    <a:moveTo>
                      <a:pt x="1612062" y="0"/>
                    </a:moveTo>
                    <a:lnTo>
                      <a:pt x="1720516" y="113753"/>
                    </a:lnTo>
                    <a:cubicBezTo>
                      <a:pt x="2501102" y="972590"/>
                      <a:pt x="2997180" y="2094665"/>
                      <a:pt x="3059854" y="3331085"/>
                    </a:cubicBezTo>
                    <a:lnTo>
                      <a:pt x="3064284" y="3506287"/>
                    </a:lnTo>
                    <a:lnTo>
                      <a:pt x="786669" y="3506287"/>
                    </a:lnTo>
                    <a:lnTo>
                      <a:pt x="785202" y="3448290"/>
                    </a:lnTo>
                    <a:cubicBezTo>
                      <a:pt x="752586" y="2804847"/>
                      <a:pt x="510534" y="2216659"/>
                      <a:pt x="125857" y="1750538"/>
                    </a:cubicBezTo>
                    <a:lnTo>
                      <a:pt x="0" y="1612061"/>
                    </a:lnTo>
                    <a:lnTo>
                      <a:pt x="1612062"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5" name="Freeform 63">
                <a:extLst>
                  <a:ext uri="{FF2B5EF4-FFF2-40B4-BE49-F238E27FC236}">
                    <a16:creationId xmlns:a16="http://schemas.microsoft.com/office/drawing/2014/main" id="{855F493D-BD6B-3299-B254-7977D39A349D}"/>
                  </a:ext>
                </a:extLst>
              </p:cNvPr>
              <p:cNvSpPr/>
              <p:nvPr/>
            </p:nvSpPr>
            <p:spPr>
              <a:xfrm>
                <a:off x="7034500" y="4174698"/>
                <a:ext cx="3064282" cy="3506286"/>
              </a:xfrm>
              <a:custGeom>
                <a:avLst/>
                <a:gdLst>
                  <a:gd name="connsiteX0" fmla="*/ 1452221 w 3064282"/>
                  <a:gd name="connsiteY0" fmla="*/ 0 h 3506286"/>
                  <a:gd name="connsiteX1" fmla="*/ 3064282 w 3064282"/>
                  <a:gd name="connsiteY1" fmla="*/ 1612060 h 3506286"/>
                  <a:gd name="connsiteX2" fmla="*/ 2938425 w 3064282"/>
                  <a:gd name="connsiteY2" fmla="*/ 1750537 h 3506286"/>
                  <a:gd name="connsiteX3" fmla="*/ 2279080 w 3064282"/>
                  <a:gd name="connsiteY3" fmla="*/ 3448289 h 3506286"/>
                  <a:gd name="connsiteX4" fmla="*/ 2277613 w 3064282"/>
                  <a:gd name="connsiteY4" fmla="*/ 3506286 h 3506286"/>
                  <a:gd name="connsiteX5" fmla="*/ 0 w 3064282"/>
                  <a:gd name="connsiteY5" fmla="*/ 3506286 h 3506286"/>
                  <a:gd name="connsiteX6" fmla="*/ 4430 w 3064282"/>
                  <a:gd name="connsiteY6" fmla="*/ 3331084 h 3506286"/>
                  <a:gd name="connsiteX7" fmla="*/ 1343768 w 3064282"/>
                  <a:gd name="connsiteY7" fmla="*/ 113752 h 3506286"/>
                  <a:gd name="connsiteX8" fmla="*/ 1452221 w 3064282"/>
                  <a:gd name="connsiteY8" fmla="*/ 0 h 35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2" h="3506286">
                    <a:moveTo>
                      <a:pt x="1452221" y="0"/>
                    </a:moveTo>
                    <a:lnTo>
                      <a:pt x="3064282" y="1612060"/>
                    </a:lnTo>
                    <a:lnTo>
                      <a:pt x="2938425" y="1750537"/>
                    </a:lnTo>
                    <a:cubicBezTo>
                      <a:pt x="2553748" y="2216658"/>
                      <a:pt x="2311696" y="2804846"/>
                      <a:pt x="2279080" y="3448289"/>
                    </a:cubicBezTo>
                    <a:lnTo>
                      <a:pt x="2277613" y="3506286"/>
                    </a:lnTo>
                    <a:lnTo>
                      <a:pt x="0" y="3506286"/>
                    </a:lnTo>
                    <a:lnTo>
                      <a:pt x="4430" y="3331084"/>
                    </a:lnTo>
                    <a:cubicBezTo>
                      <a:pt x="67105" y="2094664"/>
                      <a:pt x="563182" y="972589"/>
                      <a:pt x="1343768" y="113752"/>
                    </a:cubicBezTo>
                    <a:lnTo>
                      <a:pt x="145222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6" name="Freeform 59">
                <a:extLst>
                  <a:ext uri="{FF2B5EF4-FFF2-40B4-BE49-F238E27FC236}">
                    <a16:creationId xmlns:a16="http://schemas.microsoft.com/office/drawing/2014/main" id="{662B384A-BC9C-48F0-49E4-EFB922F29805}"/>
                  </a:ext>
                </a:extLst>
              </p:cNvPr>
              <p:cNvSpPr/>
              <p:nvPr/>
            </p:nvSpPr>
            <p:spPr>
              <a:xfrm>
                <a:off x="7034501" y="7863865"/>
                <a:ext cx="3064281" cy="3506287"/>
              </a:xfrm>
              <a:custGeom>
                <a:avLst/>
                <a:gdLst>
                  <a:gd name="connsiteX0" fmla="*/ 0 w 3064281"/>
                  <a:gd name="connsiteY0" fmla="*/ 0 h 3506287"/>
                  <a:gd name="connsiteX1" fmla="*/ 2277613 w 3064281"/>
                  <a:gd name="connsiteY1" fmla="*/ 0 h 3506287"/>
                  <a:gd name="connsiteX2" fmla="*/ 2279080 w 3064281"/>
                  <a:gd name="connsiteY2" fmla="*/ 57999 h 3506287"/>
                  <a:gd name="connsiteX3" fmla="*/ 2938425 w 3064281"/>
                  <a:gd name="connsiteY3" fmla="*/ 1755751 h 3506287"/>
                  <a:gd name="connsiteX4" fmla="*/ 3064281 w 3064281"/>
                  <a:gd name="connsiteY4" fmla="*/ 1894226 h 3506287"/>
                  <a:gd name="connsiteX5" fmla="*/ 1452220 w 3064281"/>
                  <a:gd name="connsiteY5" fmla="*/ 3506287 h 3506287"/>
                  <a:gd name="connsiteX6" fmla="*/ 1343768 w 3064281"/>
                  <a:gd name="connsiteY6" fmla="*/ 3392536 h 3506287"/>
                  <a:gd name="connsiteX7" fmla="*/ 4430 w 3064281"/>
                  <a:gd name="connsiteY7" fmla="*/ 175204 h 3506287"/>
                  <a:gd name="connsiteX8" fmla="*/ 0 w 3064281"/>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1" h="3506287">
                    <a:moveTo>
                      <a:pt x="0" y="0"/>
                    </a:moveTo>
                    <a:lnTo>
                      <a:pt x="2277613" y="0"/>
                    </a:lnTo>
                    <a:lnTo>
                      <a:pt x="2279080" y="57999"/>
                    </a:lnTo>
                    <a:cubicBezTo>
                      <a:pt x="2311696" y="701442"/>
                      <a:pt x="2553748" y="1289630"/>
                      <a:pt x="2938425" y="1755751"/>
                    </a:cubicBezTo>
                    <a:lnTo>
                      <a:pt x="3064281" y="1894226"/>
                    </a:lnTo>
                    <a:lnTo>
                      <a:pt x="1452220" y="3506287"/>
                    </a:lnTo>
                    <a:lnTo>
                      <a:pt x="1343768" y="3392536"/>
                    </a:lnTo>
                    <a:cubicBezTo>
                      <a:pt x="563182" y="2533700"/>
                      <a:pt x="67105" y="1411625"/>
                      <a:pt x="4430" y="175204"/>
                    </a:cubicBezTo>
                    <a:lnTo>
                      <a:pt x="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7" name="Freeform 58">
                <a:extLst>
                  <a:ext uri="{FF2B5EF4-FFF2-40B4-BE49-F238E27FC236}">
                    <a16:creationId xmlns:a16="http://schemas.microsoft.com/office/drawing/2014/main" id="{846341E7-FDB2-D23E-9A8F-95B9B7A381C8}"/>
                  </a:ext>
                </a:extLst>
              </p:cNvPr>
              <p:cNvSpPr/>
              <p:nvPr/>
            </p:nvSpPr>
            <p:spPr>
              <a:xfrm>
                <a:off x="14328746" y="7863864"/>
                <a:ext cx="3064283" cy="3506288"/>
              </a:xfrm>
              <a:custGeom>
                <a:avLst/>
                <a:gdLst>
                  <a:gd name="connsiteX0" fmla="*/ 786668 w 3064283"/>
                  <a:gd name="connsiteY0" fmla="*/ 0 h 3506288"/>
                  <a:gd name="connsiteX1" fmla="*/ 3064283 w 3064283"/>
                  <a:gd name="connsiteY1" fmla="*/ 0 h 3506288"/>
                  <a:gd name="connsiteX2" fmla="*/ 3059853 w 3064283"/>
                  <a:gd name="connsiteY2" fmla="*/ 175204 h 3506288"/>
                  <a:gd name="connsiteX3" fmla="*/ 1720515 w 3064283"/>
                  <a:gd name="connsiteY3" fmla="*/ 3392536 h 3506288"/>
                  <a:gd name="connsiteX4" fmla="*/ 1612062 w 3064283"/>
                  <a:gd name="connsiteY4" fmla="*/ 3506288 h 3506288"/>
                  <a:gd name="connsiteX5" fmla="*/ 0 w 3064283"/>
                  <a:gd name="connsiteY5" fmla="*/ 1894226 h 3506288"/>
                  <a:gd name="connsiteX6" fmla="*/ 125856 w 3064283"/>
                  <a:gd name="connsiteY6" fmla="*/ 1755751 h 3506288"/>
                  <a:gd name="connsiteX7" fmla="*/ 785201 w 3064283"/>
                  <a:gd name="connsiteY7" fmla="*/ 57999 h 3506288"/>
                  <a:gd name="connsiteX8" fmla="*/ 786668 w 3064283"/>
                  <a:gd name="connsiteY8" fmla="*/ 0 h 350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3" h="3506288">
                    <a:moveTo>
                      <a:pt x="786668" y="0"/>
                    </a:moveTo>
                    <a:lnTo>
                      <a:pt x="3064283" y="0"/>
                    </a:lnTo>
                    <a:lnTo>
                      <a:pt x="3059853" y="175204"/>
                    </a:lnTo>
                    <a:cubicBezTo>
                      <a:pt x="2997179" y="1411625"/>
                      <a:pt x="2501101" y="2533700"/>
                      <a:pt x="1720515" y="3392536"/>
                    </a:cubicBezTo>
                    <a:lnTo>
                      <a:pt x="1612062" y="3506288"/>
                    </a:lnTo>
                    <a:lnTo>
                      <a:pt x="0" y="1894226"/>
                    </a:lnTo>
                    <a:lnTo>
                      <a:pt x="125856" y="1755751"/>
                    </a:lnTo>
                    <a:cubicBezTo>
                      <a:pt x="510533" y="1289630"/>
                      <a:pt x="752585" y="701442"/>
                      <a:pt x="785201" y="57999"/>
                    </a:cubicBezTo>
                    <a:lnTo>
                      <a:pt x="786668"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grpSp>
        <p:sp>
          <p:nvSpPr>
            <p:cNvPr id="28" name="TextBox 90">
              <a:extLst>
                <a:ext uri="{FF2B5EF4-FFF2-40B4-BE49-F238E27FC236}">
                  <a16:creationId xmlns:a16="http://schemas.microsoft.com/office/drawing/2014/main" id="{BEF56911-10FF-7ED6-589F-710B485E90AF}"/>
                </a:ext>
              </a:extLst>
            </p:cNvPr>
            <p:cNvSpPr txBox="1"/>
            <p:nvPr/>
          </p:nvSpPr>
          <p:spPr>
            <a:xfrm>
              <a:off x="6110079" y="4385250"/>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1</a:t>
              </a:r>
            </a:p>
          </p:txBody>
        </p:sp>
        <p:sp>
          <p:nvSpPr>
            <p:cNvPr id="29" name="TextBox 100">
              <a:extLst>
                <a:ext uri="{FF2B5EF4-FFF2-40B4-BE49-F238E27FC236}">
                  <a16:creationId xmlns:a16="http://schemas.microsoft.com/office/drawing/2014/main" id="{FCFBDDE9-ED82-9C70-B127-70F2AAC5F5F3}"/>
                </a:ext>
              </a:extLst>
            </p:cNvPr>
            <p:cNvSpPr txBox="1"/>
            <p:nvPr/>
          </p:nvSpPr>
          <p:spPr>
            <a:xfrm>
              <a:off x="9287376" y="4465935"/>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6</a:t>
              </a:r>
            </a:p>
          </p:txBody>
        </p:sp>
        <p:sp>
          <p:nvSpPr>
            <p:cNvPr id="30" name="TextBox 101">
              <a:extLst>
                <a:ext uri="{FF2B5EF4-FFF2-40B4-BE49-F238E27FC236}">
                  <a16:creationId xmlns:a16="http://schemas.microsoft.com/office/drawing/2014/main" id="{DD9BD11D-2929-8914-FD9C-F3721CF75CA2}"/>
                </a:ext>
              </a:extLst>
            </p:cNvPr>
            <p:cNvSpPr txBox="1"/>
            <p:nvPr/>
          </p:nvSpPr>
          <p:spPr>
            <a:xfrm>
              <a:off x="9371940" y="3145923"/>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5</a:t>
              </a:r>
            </a:p>
          </p:txBody>
        </p:sp>
        <p:sp>
          <p:nvSpPr>
            <p:cNvPr id="31" name="TextBox 103">
              <a:extLst>
                <a:ext uri="{FF2B5EF4-FFF2-40B4-BE49-F238E27FC236}">
                  <a16:creationId xmlns:a16="http://schemas.microsoft.com/office/drawing/2014/main" id="{4DEAB8DA-1AEC-92AD-B225-6D1A8078A8CE}"/>
                </a:ext>
              </a:extLst>
            </p:cNvPr>
            <p:cNvSpPr txBox="1"/>
            <p:nvPr/>
          </p:nvSpPr>
          <p:spPr>
            <a:xfrm>
              <a:off x="6109373" y="3096097"/>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2</a:t>
              </a:r>
            </a:p>
          </p:txBody>
        </p:sp>
        <p:sp>
          <p:nvSpPr>
            <p:cNvPr id="32" name="TextBox 105">
              <a:extLst>
                <a:ext uri="{FF2B5EF4-FFF2-40B4-BE49-F238E27FC236}">
                  <a16:creationId xmlns:a16="http://schemas.microsoft.com/office/drawing/2014/main" id="{80615DBD-DF6F-0672-CA99-2ADBEBB80BDE}"/>
                </a:ext>
              </a:extLst>
            </p:cNvPr>
            <p:cNvSpPr txBox="1"/>
            <p:nvPr/>
          </p:nvSpPr>
          <p:spPr>
            <a:xfrm>
              <a:off x="7016895" y="2174755"/>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3</a:t>
              </a:r>
            </a:p>
          </p:txBody>
        </p:sp>
        <p:sp>
          <p:nvSpPr>
            <p:cNvPr id="33" name="TextBox 106">
              <a:extLst>
                <a:ext uri="{FF2B5EF4-FFF2-40B4-BE49-F238E27FC236}">
                  <a16:creationId xmlns:a16="http://schemas.microsoft.com/office/drawing/2014/main" id="{E63B94B7-A3D0-012E-4707-76D3E0B64ECB}"/>
                </a:ext>
              </a:extLst>
            </p:cNvPr>
            <p:cNvSpPr txBox="1"/>
            <p:nvPr/>
          </p:nvSpPr>
          <p:spPr>
            <a:xfrm>
              <a:off x="8398087" y="2211821"/>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4</a:t>
              </a:r>
            </a:p>
          </p:txBody>
        </p:sp>
        <p:sp>
          <p:nvSpPr>
            <p:cNvPr id="34" name="Subtitle 2">
              <a:extLst>
                <a:ext uri="{FF2B5EF4-FFF2-40B4-BE49-F238E27FC236}">
                  <a16:creationId xmlns:a16="http://schemas.microsoft.com/office/drawing/2014/main" id="{40CC7565-15E9-7E8E-BC00-76318BC42BA1}"/>
                </a:ext>
              </a:extLst>
            </p:cNvPr>
            <p:cNvSpPr txBox="1">
              <a:spLocks/>
            </p:cNvSpPr>
            <p:nvPr/>
          </p:nvSpPr>
          <p:spPr>
            <a:xfrm>
              <a:off x="3247791" y="4193764"/>
              <a:ext cx="1958020" cy="77967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Identifizierung aller Compliance- und Risikobereiche</a:t>
              </a:r>
            </a:p>
          </p:txBody>
        </p:sp>
        <p:sp>
          <p:nvSpPr>
            <p:cNvPr id="35" name="Subtitle 2">
              <a:extLst>
                <a:ext uri="{FF2B5EF4-FFF2-40B4-BE49-F238E27FC236}">
                  <a16:creationId xmlns:a16="http://schemas.microsoft.com/office/drawing/2014/main" id="{75B9B7C5-B3CB-D2D4-A44A-B6523CC7722E}"/>
                </a:ext>
              </a:extLst>
            </p:cNvPr>
            <p:cNvSpPr txBox="1">
              <a:spLocks/>
            </p:cNvSpPr>
            <p:nvPr/>
          </p:nvSpPr>
          <p:spPr>
            <a:xfrm>
              <a:off x="3272675" y="2836279"/>
              <a:ext cx="2244318" cy="53058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Sind </a:t>
              </a:r>
              <a:r>
                <a:rPr lang="en-GB" sz="2000" dirty="0" err="1">
                  <a:solidFill>
                    <a:srgbClr val="595959"/>
                  </a:solidFill>
                  <a:latin typeface="+mn-lt"/>
                  <a:ea typeface="Lato Light" panose="020F0502020204030203" pitchFamily="34" charset="0"/>
                  <a:cs typeface="Mukta ExtraLight" panose="020B0000000000000000" pitchFamily="34" charset="77"/>
                </a:rPr>
                <a:t>wir</a:t>
              </a:r>
              <a:r>
                <a:rPr lang="en-GB" sz="2000" dirty="0">
                  <a:solidFill>
                    <a:srgbClr val="595959"/>
                  </a:solidFill>
                  <a:latin typeface="+mn-lt"/>
                  <a:ea typeface="Lato Light" panose="020F0502020204030203" pitchFamily="34" charset="0"/>
                  <a:cs typeface="Mukta ExtraLight" panose="020B0000000000000000" pitchFamily="34" charset="77"/>
                </a:rPr>
                <a:t> </a:t>
              </a:r>
              <a:r>
                <a:rPr lang="en-GB" sz="2000" dirty="0" err="1">
                  <a:solidFill>
                    <a:srgbClr val="595959"/>
                  </a:solidFill>
                  <a:latin typeface="+mn-lt"/>
                  <a:ea typeface="Lato Light" panose="020F0502020204030203" pitchFamily="34" charset="0"/>
                  <a:cs typeface="Mukta ExtraLight" panose="020B0000000000000000" pitchFamily="34" charset="77"/>
                </a:rPr>
                <a:t>uns</a:t>
              </a:r>
              <a:r>
                <a:rPr lang="en-GB" sz="2000" dirty="0">
                  <a:solidFill>
                    <a:srgbClr val="595959"/>
                  </a:solidFill>
                  <a:latin typeface="+mn-lt"/>
                  <a:ea typeface="Lato Light" panose="020F0502020204030203" pitchFamily="34" charset="0"/>
                  <a:cs typeface="Mukta ExtraLight" panose="020B0000000000000000" pitchFamily="34" charset="77"/>
                </a:rPr>
                <a:t> in allen </a:t>
              </a:r>
              <a:r>
                <a:rPr lang="en-GB" sz="2000" dirty="0" err="1">
                  <a:solidFill>
                    <a:srgbClr val="595959"/>
                  </a:solidFill>
                  <a:latin typeface="+mn-lt"/>
                  <a:ea typeface="Lato Light" panose="020F0502020204030203" pitchFamily="34" charset="0"/>
                  <a:cs typeface="Mukta ExtraLight" panose="020B0000000000000000" pitchFamily="34" charset="77"/>
                </a:rPr>
                <a:t>Bereichen</a:t>
              </a:r>
              <a:r>
                <a:rPr lang="en-GB" sz="2000" dirty="0">
                  <a:solidFill>
                    <a:srgbClr val="595959"/>
                  </a:solidFill>
                  <a:latin typeface="+mn-lt"/>
                  <a:ea typeface="Lato Light" panose="020F0502020204030203" pitchFamily="34" charset="0"/>
                  <a:cs typeface="Mukta ExtraLight" panose="020B0000000000000000" pitchFamily="34" charset="77"/>
                </a:rPr>
                <a:t> </a:t>
              </a:r>
              <a:r>
                <a:rPr lang="en-GB" sz="2000" dirty="0" err="1">
                  <a:solidFill>
                    <a:srgbClr val="595959"/>
                  </a:solidFill>
                  <a:latin typeface="+mn-lt"/>
                  <a:ea typeface="Lato Light" panose="020F0502020204030203" pitchFamily="34" charset="0"/>
                  <a:cs typeface="Mukta ExtraLight" panose="020B0000000000000000" pitchFamily="34" charset="77"/>
                </a:rPr>
                <a:t>einig</a:t>
              </a:r>
              <a:r>
                <a:rPr lang="en-GB" sz="2000" dirty="0">
                  <a:solidFill>
                    <a:srgbClr val="595959"/>
                  </a:solidFill>
                  <a:latin typeface="+mn-lt"/>
                  <a:ea typeface="Lato Light" panose="020F0502020204030203" pitchFamily="34" charset="0"/>
                  <a:cs typeface="Mukta ExtraLight" panose="020B0000000000000000" pitchFamily="34" charset="77"/>
                </a:rPr>
                <a:t>?</a:t>
              </a:r>
            </a:p>
          </p:txBody>
        </p:sp>
        <p:sp>
          <p:nvSpPr>
            <p:cNvPr id="36" name="Subtitle 2">
              <a:extLst>
                <a:ext uri="{FF2B5EF4-FFF2-40B4-BE49-F238E27FC236}">
                  <a16:creationId xmlns:a16="http://schemas.microsoft.com/office/drawing/2014/main" id="{D380A3FE-4263-B886-7DC5-594BCC3EF3D2}"/>
                </a:ext>
              </a:extLst>
            </p:cNvPr>
            <p:cNvSpPr txBox="1">
              <a:spLocks/>
            </p:cNvSpPr>
            <p:nvPr/>
          </p:nvSpPr>
          <p:spPr>
            <a:xfrm>
              <a:off x="4176005" y="1905307"/>
              <a:ext cx="2244318" cy="30432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Haben wir Lücken?</a:t>
              </a:r>
            </a:p>
          </p:txBody>
        </p:sp>
        <p:sp>
          <p:nvSpPr>
            <p:cNvPr id="37" name="Subtitle 2">
              <a:extLst>
                <a:ext uri="{FF2B5EF4-FFF2-40B4-BE49-F238E27FC236}">
                  <a16:creationId xmlns:a16="http://schemas.microsoft.com/office/drawing/2014/main" id="{91E0AB25-0CB3-05BF-9C93-F6552569F2C9}"/>
                </a:ext>
              </a:extLst>
            </p:cNvPr>
            <p:cNvSpPr txBox="1">
              <a:spLocks/>
            </p:cNvSpPr>
            <p:nvPr/>
          </p:nvSpPr>
          <p:spPr>
            <a:xfrm>
              <a:off x="10626065" y="4229350"/>
              <a:ext cx="2152220" cy="77967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Welche Prioritäten sollten wir bei unseren Bemühungen setzen?</a:t>
              </a:r>
            </a:p>
          </p:txBody>
        </p:sp>
        <p:sp>
          <p:nvSpPr>
            <p:cNvPr id="38" name="Subtitle 2">
              <a:extLst>
                <a:ext uri="{FF2B5EF4-FFF2-40B4-BE49-F238E27FC236}">
                  <a16:creationId xmlns:a16="http://schemas.microsoft.com/office/drawing/2014/main" id="{9BB6334A-E488-0EFE-E714-840436A6E5D5}"/>
                </a:ext>
              </a:extLst>
            </p:cNvPr>
            <p:cNvSpPr txBox="1">
              <a:spLocks/>
            </p:cNvSpPr>
            <p:nvPr/>
          </p:nvSpPr>
          <p:spPr>
            <a:xfrm>
              <a:off x="10454772" y="3005166"/>
              <a:ext cx="2047893" cy="53058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Welche Normen sollten wir einhalten?</a:t>
              </a:r>
            </a:p>
          </p:txBody>
        </p:sp>
        <p:sp>
          <p:nvSpPr>
            <p:cNvPr id="39" name="Subtitle 2">
              <a:extLst>
                <a:ext uri="{FF2B5EF4-FFF2-40B4-BE49-F238E27FC236}">
                  <a16:creationId xmlns:a16="http://schemas.microsoft.com/office/drawing/2014/main" id="{A6C87096-D09C-50FD-B054-F40469611E63}"/>
                </a:ext>
              </a:extLst>
            </p:cNvPr>
            <p:cNvSpPr txBox="1">
              <a:spLocks/>
            </p:cNvSpPr>
            <p:nvPr/>
          </p:nvSpPr>
          <p:spPr>
            <a:xfrm>
              <a:off x="9593755" y="1925364"/>
              <a:ext cx="3184528" cy="53058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Was wird zur Erfüllung der </a:t>
              </a:r>
              <a:r>
                <a:rPr lang="en-GB" sz="2000" dirty="0" err="1">
                  <a:solidFill>
                    <a:srgbClr val="595959"/>
                  </a:solidFill>
                  <a:latin typeface="+mn-lt"/>
                  <a:ea typeface="Lato Light" panose="020F0502020204030203" pitchFamily="34" charset="0"/>
                  <a:cs typeface="Mukta ExtraLight" panose="020B0000000000000000" pitchFamily="34" charset="77"/>
                </a:rPr>
                <a:t>Anforderungen</a:t>
              </a:r>
              <a:r>
                <a:rPr lang="en-GB" sz="2000" dirty="0">
                  <a:solidFill>
                    <a:srgbClr val="595959"/>
                  </a:solidFill>
                  <a:latin typeface="+mn-lt"/>
                  <a:ea typeface="Lato Light" panose="020F0502020204030203" pitchFamily="34" charset="0"/>
                  <a:cs typeface="Mukta ExtraLight" panose="020B0000000000000000" pitchFamily="34" charset="77"/>
                </a:rPr>
                <a:t> </a:t>
              </a:r>
              <a:r>
                <a:rPr lang="en-GB" sz="2000" dirty="0" err="1">
                  <a:solidFill>
                    <a:srgbClr val="595959"/>
                  </a:solidFill>
                  <a:latin typeface="+mn-lt"/>
                  <a:ea typeface="Lato Light" panose="020F0502020204030203" pitchFamily="34" charset="0"/>
                  <a:cs typeface="Mukta ExtraLight" panose="020B0000000000000000" pitchFamily="34" charset="77"/>
                </a:rPr>
                <a:t>erforderlich</a:t>
              </a:r>
              <a:r>
                <a:rPr lang="en-GB" sz="2000" dirty="0">
                  <a:solidFill>
                    <a:srgbClr val="595959"/>
                  </a:solidFill>
                  <a:latin typeface="+mn-lt"/>
                  <a:ea typeface="Lato Light" panose="020F0502020204030203" pitchFamily="34" charset="0"/>
                  <a:cs typeface="Mukta ExtraLight" panose="020B0000000000000000" pitchFamily="34" charset="77"/>
                </a:rPr>
                <a:t> sein?</a:t>
              </a:r>
            </a:p>
          </p:txBody>
        </p:sp>
        <p:sp>
          <p:nvSpPr>
            <p:cNvPr id="40" name="Textplatzhalter 1">
              <a:extLst>
                <a:ext uri="{FF2B5EF4-FFF2-40B4-BE49-F238E27FC236}">
                  <a16:creationId xmlns:a16="http://schemas.microsoft.com/office/drawing/2014/main" id="{C981C9CD-52D3-CD20-45DC-65D57ECD0E3D}"/>
                </a:ext>
              </a:extLst>
            </p:cNvPr>
            <p:cNvSpPr txBox="1">
              <a:spLocks/>
            </p:cNvSpPr>
            <p:nvPr/>
          </p:nvSpPr>
          <p:spPr>
            <a:xfrm>
              <a:off x="6728677" y="3525001"/>
              <a:ext cx="2450287" cy="16450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000" b="1" dirty="0">
                  <a:solidFill>
                    <a:srgbClr val="B41F7A"/>
                  </a:solidFill>
                </a:rPr>
                <a:t>Brainstorming der Risikobereiche</a:t>
              </a:r>
            </a:p>
          </p:txBody>
        </p:sp>
      </p:grpSp>
      <p:sp>
        <p:nvSpPr>
          <p:cNvPr id="43" name="Rectangle 42">
            <a:extLst>
              <a:ext uri="{FF2B5EF4-FFF2-40B4-BE49-F238E27FC236}">
                <a16:creationId xmlns:a16="http://schemas.microsoft.com/office/drawing/2014/main" id="{60484B0F-FF83-0AF3-67BC-3DFBA9DFE2B8}"/>
              </a:ext>
            </a:extLst>
          </p:cNvPr>
          <p:cNvSpPr/>
          <p:nvPr/>
        </p:nvSpPr>
        <p:spPr>
          <a:xfrm>
            <a:off x="0" y="300038"/>
            <a:ext cx="12192000" cy="139840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11296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2000" dirty="0">
                <a:solidFill>
                  <a:schemeClr val="bg1"/>
                </a:solidFill>
              </a:rPr>
              <a:t>Die Identifizierung von Risikobereichen beginnt in der Regel mit einem Brainstorming. Es ist wichtig, die richtigen Teammitglieder einzubinden oder externe Hilfe in Anspruch zu nehmen.</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308008" y="507036"/>
            <a:ext cx="3807521" cy="1159019"/>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3200" dirty="0">
                <a:solidFill>
                  <a:schemeClr val="bg1"/>
                </a:solidFill>
              </a:rPr>
              <a:t>ÜBUNG: Brainstorming von </a:t>
            </a:r>
            <a:r>
              <a:rPr lang="en-GB" sz="3200" dirty="0" err="1">
                <a:solidFill>
                  <a:schemeClr val="bg1"/>
                </a:solidFill>
              </a:rPr>
              <a:t>Risikobereichen</a:t>
            </a:r>
            <a:r>
              <a:rPr lang="en-GB" sz="3200" dirty="0">
                <a:solidFill>
                  <a:schemeClr val="bg1"/>
                </a:solidFill>
              </a:rPr>
              <a:t> </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557529" y="953298"/>
            <a:ext cx="108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9180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E50A5D-277E-C203-5126-67E5D3146618}"/>
              </a:ext>
            </a:extLst>
          </p:cNvPr>
          <p:cNvSpPr>
            <a:spLocks noGrp="1"/>
          </p:cNvSpPr>
          <p:nvPr>
            <p:ph type="body" sz="quarter" idx="16"/>
          </p:nvPr>
        </p:nvSpPr>
        <p:spPr>
          <a:xfrm>
            <a:off x="1931541" y="1379071"/>
            <a:ext cx="6082301" cy="3833009"/>
          </a:xfrm>
        </p:spPr>
        <p:txBody>
          <a:bodyPr>
            <a:normAutofit/>
          </a:bodyPr>
          <a:lstStyle/>
          <a:p>
            <a:r>
              <a:rPr lang="en-US" sz="3600" dirty="0" err="1"/>
              <a:t>Risikomanagement</a:t>
            </a:r>
            <a:r>
              <a:rPr lang="en-US" sz="3600" dirty="0"/>
              <a:t> – </a:t>
            </a:r>
            <a:r>
              <a:rPr lang="en-US" sz="3600" dirty="0" err="1"/>
              <a:t>Managementfähigkeiten</a:t>
            </a:r>
            <a:r>
              <a:rPr lang="en-US" sz="3600" dirty="0"/>
              <a:t> </a:t>
            </a:r>
          </a:p>
          <a:p>
            <a:r>
              <a:rPr lang="en-US" sz="3600" dirty="0"/>
              <a:t>und -kultur, </a:t>
            </a:r>
          </a:p>
          <a:p>
            <a:r>
              <a:rPr lang="en-US" sz="3600" dirty="0" err="1"/>
              <a:t>Offenheit</a:t>
            </a:r>
            <a:r>
              <a:rPr lang="en-US" sz="3600" dirty="0"/>
              <a:t> für Innovationen</a:t>
            </a:r>
          </a:p>
          <a:p>
            <a:endParaRPr lang="en-US" sz="4400" dirty="0"/>
          </a:p>
          <a:p>
            <a:endParaRPr lang="en-US" sz="4400" dirty="0"/>
          </a:p>
        </p:txBody>
      </p:sp>
      <p:sp>
        <p:nvSpPr>
          <p:cNvPr id="7" name="Text Placeholder 6">
            <a:extLst>
              <a:ext uri="{FF2B5EF4-FFF2-40B4-BE49-F238E27FC236}">
                <a16:creationId xmlns:a16="http://schemas.microsoft.com/office/drawing/2014/main" id="{39D87F3B-4015-D08B-7F85-7BBE587264E6}"/>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91483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2D945-AFAD-627A-86C7-4D5226FF17F1}"/>
              </a:ext>
            </a:extLst>
          </p:cNvPr>
          <p:cNvSpPr>
            <a:spLocks noGrp="1"/>
          </p:cNvSpPr>
          <p:nvPr>
            <p:ph type="body" sz="quarter" idx="18"/>
          </p:nvPr>
        </p:nvSpPr>
        <p:spPr>
          <a:xfrm>
            <a:off x="734713" y="2096135"/>
            <a:ext cx="6508568" cy="3666661"/>
          </a:xfrm>
        </p:spPr>
        <p:txBody>
          <a:bodyPr>
            <a:normAutofit fontScale="92500"/>
          </a:bodyPr>
          <a:lstStyle/>
          <a:p>
            <a:pPr marL="12700" indent="-12700">
              <a:lnSpc>
                <a:spcPct val="110000"/>
              </a:lnSpc>
            </a:pPr>
            <a:r>
              <a:rPr lang="en-US" sz="1600" dirty="0">
                <a:latin typeface="Calibri" panose="020F0502020204030204" pitchFamily="34" charset="0"/>
                <a:ea typeface="Calibri" panose="020F0502020204030204" pitchFamily="34" charset="0"/>
                <a:cs typeface="Times New Roman" panose="02020603050405020304" pitchFamily="18" charset="0"/>
              </a:rPr>
              <a:t>Die </a:t>
            </a:r>
            <a:r>
              <a:rPr lang="en-US" sz="1600" dirty="0" err="1">
                <a:latin typeface="Calibri" panose="020F0502020204030204" pitchFamily="34" charset="0"/>
                <a:ea typeface="Calibri" panose="020F0502020204030204" pitchFamily="34" charset="0"/>
                <a:cs typeface="Times New Roman" panose="02020603050405020304" pitchFamily="18" charset="0"/>
              </a:rPr>
              <a:t>SECure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Materialien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bilden</a:t>
            </a:r>
            <a:r>
              <a:rPr lang="en-US" sz="1600" dirty="0">
                <a:latin typeface="Calibri" panose="020F0502020204030204" pitchFamily="34" charset="0"/>
                <a:ea typeface="Calibri" panose="020F0502020204030204" pitchFamily="34" charset="0"/>
                <a:cs typeface="Times New Roman" panose="02020603050405020304" pitchFamily="18" charset="0"/>
              </a:rPr>
              <a:t> den </a:t>
            </a:r>
            <a:r>
              <a:rPr lang="en-US" sz="1600" dirty="0" err="1">
                <a:latin typeface="Calibri" panose="020F0502020204030204" pitchFamily="34" charset="0"/>
                <a:ea typeface="Calibri" panose="020F0502020204030204" pitchFamily="34" charset="0"/>
                <a:cs typeface="Times New Roman" panose="02020603050405020304" pitchFamily="18" charset="0"/>
              </a:rPr>
              <a:t>ersten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ganzheitlichen</a:t>
            </a:r>
            <a:r>
              <a:rPr lang="en-US" sz="1600" dirty="0">
                <a:latin typeface="Calibri" panose="020F0502020204030204" pitchFamily="34" charset="0"/>
                <a:ea typeface="Calibri" panose="020F0502020204030204" pitchFamily="34" charset="0"/>
                <a:cs typeface="Times New Roman" panose="02020603050405020304" pitchFamily="18" charset="0"/>
              </a:rPr>
              <a:t> Berufsbildungsansatz zur Krisenfrüherkennung und -bewältigung auf der Grundlage eines </a:t>
            </a:r>
            <a:r>
              <a:rPr lang="en-US" sz="1600" dirty="0" err="1">
                <a:latin typeface="Calibri" panose="020F0502020204030204" pitchFamily="34" charset="0"/>
                <a:ea typeface="Calibri" panose="020F0502020204030204" pitchFamily="34" charset="0"/>
                <a:cs typeface="Times New Roman" panose="02020603050405020304" pitchFamily="18" charset="0"/>
              </a:rPr>
              <a:t>speziell</a:t>
            </a:r>
            <a:r>
              <a:rPr lang="en-US" sz="1600" dirty="0">
                <a:latin typeface="Calibri" panose="020F0502020204030204" pitchFamily="34" charset="0"/>
                <a:ea typeface="Calibri" panose="020F0502020204030204" pitchFamily="34" charset="0"/>
                <a:cs typeface="Times New Roman" panose="02020603050405020304" pitchFamily="18" charset="0"/>
              </a:rPr>
              <a:t> für </a:t>
            </a:r>
            <a:r>
              <a:rPr lang="en-US" sz="1600" dirty="0" err="1">
                <a:latin typeface="Calibri" panose="020F0502020204030204" pitchFamily="34" charset="0"/>
                <a:ea typeface="Calibri" panose="020F0502020204030204" pitchFamily="34" charset="0"/>
                <a:cs typeface="Times New Roman" panose="02020603050405020304" pitchFamily="18" charset="0"/>
              </a:rPr>
              <a:t>k</a:t>
            </a:r>
            <a:r>
              <a:rPr lang="en-US" sz="1600" dirty="0" err="1"/>
              <a:t>leine</a:t>
            </a:r>
            <a:r>
              <a:rPr lang="en-US" sz="1600" dirty="0"/>
              <a:t> und </a:t>
            </a:r>
            <a:r>
              <a:rPr lang="en-US" sz="1600" dirty="0" err="1"/>
              <a:t>mittlere</a:t>
            </a:r>
            <a:r>
              <a:rPr lang="en-US" sz="1600" dirty="0"/>
              <a:t> </a:t>
            </a:r>
            <a:r>
              <a:rPr lang="en-US" sz="1600" dirty="0" err="1"/>
              <a:t>Unternehmen</a:t>
            </a:r>
            <a:r>
              <a:rPr lang="en-US" sz="1600" dirty="0"/>
              <a:t> (KMU)</a:t>
            </a:r>
            <a:r>
              <a:rPr lang="en-US" sz="1600" dirty="0">
                <a:latin typeface="Calibri" panose="020F0502020204030204" pitchFamily="34" charset="0"/>
                <a:ea typeface="Calibri" panose="020F0502020204030204" pitchFamily="34" charset="0"/>
                <a:cs typeface="Times New Roman" panose="02020603050405020304" pitchFamily="18" charset="0"/>
              </a:rPr>
              <a:t> entwickelten Rahmens. Dies geschieht durch die Kombination eines lehrplanbasierten Ansatzes, der von der Berufsbildung in </a:t>
            </a:r>
            <a:r>
              <a:rPr lang="en-US" sz="1600" dirty="0" err="1">
                <a:latin typeface="Calibri" panose="020F0502020204030204" pitchFamily="34" charset="0"/>
                <a:ea typeface="Calibri" panose="020F0502020204030204" pitchFamily="34" charset="0"/>
                <a:cs typeface="Times New Roman" panose="02020603050405020304" pitchFamily="18" charset="0"/>
              </a:rPr>
              <a:t>andere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Lehrkonzepte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transferiert</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werden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kann</a:t>
            </a:r>
            <a:r>
              <a:rPr lang="en-US" sz="1600" dirty="0">
                <a:latin typeface="Calibri" panose="020F0502020204030204" pitchFamily="34" charset="0"/>
                <a:ea typeface="Calibri" panose="020F0502020204030204" pitchFamily="34" charset="0"/>
                <a:cs typeface="Times New Roman" panose="02020603050405020304" pitchFamily="18" charset="0"/>
              </a:rPr>
              <a:t>, mit einem modularen Ansatz, der besonders für </a:t>
            </a:r>
            <a:r>
              <a:rPr lang="en-US" sz="1600" dirty="0" err="1">
                <a:latin typeface="Calibri" panose="020F0502020204030204" pitchFamily="34" charset="0"/>
                <a:ea typeface="Calibri" panose="020F0502020204030204" pitchFamily="34" charset="0"/>
                <a:cs typeface="Times New Roman" panose="02020603050405020304" pitchFamily="18" charset="0"/>
              </a:rPr>
              <a:t>Berater:innen</a:t>
            </a:r>
            <a:r>
              <a:rPr lang="en-US" sz="1600" dirty="0">
                <a:latin typeface="Calibri" panose="020F0502020204030204" pitchFamily="34" charset="0"/>
                <a:ea typeface="Calibri" panose="020F0502020204030204" pitchFamily="34" charset="0"/>
                <a:cs typeface="Times New Roman" panose="02020603050405020304" pitchFamily="18" charset="0"/>
              </a:rPr>
              <a:t>, KMU und </a:t>
            </a:r>
            <a:r>
              <a:rPr lang="en-US" sz="1600" dirty="0" err="1">
                <a:latin typeface="Calibri" panose="020F0502020204030204" pitchFamily="34" charset="0"/>
                <a:ea typeface="Calibri" panose="020F0502020204030204" pitchFamily="34" charset="0"/>
                <a:cs typeface="Times New Roman" panose="02020603050405020304" pitchFamily="18" charset="0"/>
              </a:rPr>
              <a:t>Gründer:innen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a:latin typeface="Calibri" panose="020F0502020204030204" pitchFamily="34" charset="0"/>
                <a:ea typeface="Calibri" panose="020F0502020204030204" pitchFamily="34" charset="0"/>
                <a:cs typeface="Times New Roman" panose="02020603050405020304" pitchFamily="18" charset="0"/>
              </a:rPr>
              <a:t>Vorteile bietet. </a:t>
            </a:r>
          </a:p>
          <a:p>
            <a:pPr marL="12700" indent="-12700">
              <a:lnSpc>
                <a:spcPct val="110000"/>
              </a:lnSpc>
            </a:pPr>
            <a:r>
              <a:rPr lang="de-DE" sz="1600" dirty="0">
                <a:latin typeface="Calibri" panose="020F0502020204030204" pitchFamily="34" charset="0"/>
                <a:ea typeface="Calibri" panose="020F0502020204030204" pitchFamily="34" charset="0"/>
                <a:cs typeface="Times New Roman" panose="02020603050405020304" pitchFamily="18" charset="0"/>
              </a:rPr>
              <a:t>Die Module enthalten Links zu Artikeln in englischer Sprache. Sollten Sie diese auf deutsch lesen wollen, empfehlen wir Ihnen dafür den Google Übersetzer zu nutzen. Rufen Sie dafür die Seite vom Google Übersetzer auf und geben Sie die gewünschte URL in das Textfeld ein. Wählen Sie nun im rechten Feld (mit Hilfe des Abwärtspfeils rechts oben) als Zielsprache Deutsch aus. Wenn Sie anschließend mit der linken Maustaste auf die „übersetzte“ URL klicken, öffnet sich ein neuer Tab mit dem übersetzten Artikel. </a:t>
            </a:r>
          </a:p>
          <a:p>
            <a:pPr marL="12700" indent="-12700">
              <a:lnSpc>
                <a:spcPct val="110000"/>
              </a:lnSpc>
            </a:pPr>
            <a:endParaRPr lang="en-I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734713" y="612150"/>
            <a:ext cx="7241669" cy="1453114"/>
          </a:xfrm>
          <a:solidFill>
            <a:srgbClr val="F16924"/>
          </a:solidFill>
        </p:spPr>
        <p:txBody>
          <a:bodyPr>
            <a:normAutofit lnSpcReduction="10000"/>
          </a:bodyPr>
          <a:lstStyle/>
          <a:p>
            <a:r>
              <a:rPr lang="en-US" dirty="0"/>
              <a:t>Was ist das Besondere an unserem SECURE </a:t>
            </a:r>
            <a:r>
              <a:rPr lang="en-US" b="1" dirty="0" err="1">
                <a:effectLst/>
                <a:latin typeface="Calibri" panose="020F0502020204030204" pitchFamily="34" charset="0"/>
                <a:ea typeface="Calibri" panose="020F0502020204030204" pitchFamily="34" charset="0"/>
                <a:cs typeface="Times New Roman" panose="02020603050405020304" pitchFamily="18" charset="0"/>
              </a:rPr>
              <a:t>Lehrplan</a:t>
            </a:r>
            <a:r>
              <a:rPr lang="en-US" b="1" dirty="0">
                <a:effectLst/>
                <a:latin typeface="Calibri" panose="020F0502020204030204" pitchFamily="34" charset="0"/>
                <a:ea typeface="Calibri" panose="020F0502020204030204" pitchFamily="34" charset="0"/>
                <a:cs typeface="Times New Roman" panose="02020603050405020304" pitchFamily="18" charset="0"/>
              </a:rPr>
              <a:t> und </a:t>
            </a:r>
            <a:r>
              <a:rPr lang="en-US" b="1" dirty="0" err="1">
                <a:effectLst/>
                <a:latin typeface="Calibri" panose="020F0502020204030204" pitchFamily="34" charset="0"/>
                <a:ea typeface="Calibri" panose="020F0502020204030204" pitchFamily="34" charset="0"/>
                <a:cs typeface="Times New Roman" panose="02020603050405020304" pitchFamily="18" charset="0"/>
              </a:rPr>
              <a:t>Trainingspaket</a:t>
            </a:r>
            <a:r>
              <a:rPr lang="en-US" dirty="0"/>
              <a:t>?</a:t>
            </a:r>
          </a:p>
        </p:txBody>
      </p:sp>
      <p:pic>
        <p:nvPicPr>
          <p:cNvPr id="5" name="Picture 4" descr="Icon&#10;&#10;Description automatically generated">
            <a:extLst>
              <a:ext uri="{FF2B5EF4-FFF2-40B4-BE49-F238E27FC236}">
                <a16:creationId xmlns:a16="http://schemas.microsoft.com/office/drawing/2014/main" id="{4E8A0052-0A55-522A-2BB0-59E9948A0E76}"/>
              </a:ext>
            </a:extLst>
          </p:cNvPr>
          <p:cNvPicPr/>
          <p:nvPr/>
        </p:nvPicPr>
        <p:blipFill rotWithShape="1">
          <a:blip r:embed="rId2" cstate="screen">
            <a:extLst>
              <a:ext uri="{28A0092B-C50C-407E-A947-70E740481C1C}">
                <a14:useLocalDpi xmlns:a14="http://schemas.microsoft.com/office/drawing/2010/main"/>
              </a:ext>
            </a:extLst>
          </a:blip>
          <a:srcRect l="6291" t="4502" r="13258" b="10881"/>
          <a:stretch/>
        </p:blipFill>
        <p:spPr>
          <a:xfrm>
            <a:off x="6484950" y="211015"/>
            <a:ext cx="6035215" cy="5830859"/>
          </a:xfrm>
          <a:prstGeom prst="rect">
            <a:avLst/>
          </a:prstGeom>
        </p:spPr>
      </p:pic>
      <p:sp>
        <p:nvSpPr>
          <p:cNvPr id="6" name="Rectangle 5">
            <a:extLst>
              <a:ext uri="{FF2B5EF4-FFF2-40B4-BE49-F238E27FC236}">
                <a16:creationId xmlns:a16="http://schemas.microsoft.com/office/drawing/2014/main" id="{82F49A78-CA2B-C594-04DF-F1CD4FF555A2}"/>
              </a:ext>
            </a:extLst>
          </p:cNvPr>
          <p:cNvSpPr/>
          <p:nvPr/>
        </p:nvSpPr>
        <p:spPr>
          <a:xfrm>
            <a:off x="241346" y="2012602"/>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 name="Grafik 6">
            <a:extLst>
              <a:ext uri="{FF2B5EF4-FFF2-40B4-BE49-F238E27FC236}">
                <a16:creationId xmlns:a16="http://schemas.microsoft.com/office/drawing/2014/main" id="{1A094CFE-F551-52A1-5669-39A369E66F7C}"/>
              </a:ext>
            </a:extLst>
          </p:cNvPr>
          <p:cNvPicPr>
            <a:picLocks noChangeAspect="1"/>
          </p:cNvPicPr>
          <p:nvPr/>
        </p:nvPicPr>
        <p:blipFill>
          <a:blip r:embed="rId3"/>
          <a:stretch>
            <a:fillRect/>
          </a:stretch>
        </p:blipFill>
        <p:spPr>
          <a:xfrm>
            <a:off x="4106454" y="5996772"/>
            <a:ext cx="838453" cy="301752"/>
          </a:xfrm>
          <a:prstGeom prst="rect">
            <a:avLst/>
          </a:prstGeom>
        </p:spPr>
      </p:pic>
      <p:sp>
        <p:nvSpPr>
          <p:cNvPr id="8" name="Textfeld 7">
            <a:extLst>
              <a:ext uri="{FF2B5EF4-FFF2-40B4-BE49-F238E27FC236}">
                <a16:creationId xmlns:a16="http://schemas.microsoft.com/office/drawing/2014/main" id="{D58D3783-4180-527C-D901-61017A1FD53E}"/>
              </a:ext>
            </a:extLst>
          </p:cNvPr>
          <p:cNvSpPr txBox="1"/>
          <p:nvPr/>
        </p:nvSpPr>
        <p:spPr>
          <a:xfrm>
            <a:off x="5041151" y="6041874"/>
            <a:ext cx="7057806" cy="233975"/>
          </a:xfrm>
          <a:prstGeom prst="rect">
            <a:avLst/>
          </a:prstGeom>
          <a:noFill/>
        </p:spPr>
        <p:txBody>
          <a:bodyPr wrap="square" rtlCol="0">
            <a:spAutoFit/>
          </a:bodyPr>
          <a:lstStyle/>
          <a:p>
            <a:pPr>
              <a:lnSpc>
                <a:spcPct val="107000"/>
              </a:lnSpc>
              <a:spcAft>
                <a:spcPts val="800"/>
              </a:spcAft>
            </a:pPr>
            <a:r>
              <a:rPr lang="de-DE" sz="900" dirty="0">
                <a:solidFill>
                  <a:srgbClr val="264160"/>
                </a:solidFill>
                <a:effectLst/>
                <a:latin typeface="Calibri" panose="020F0502020204030204" pitchFamily="34" charset="0"/>
                <a:ea typeface="Calibri" panose="020F0502020204030204" pitchFamily="34" charset="0"/>
                <a:cs typeface="Calibri" panose="020F0502020204030204" pitchFamily="34" charset="0"/>
              </a:rPr>
              <a:t>Diese Ressource ist lizensiert unter CC BY 4.0. Um eine Kopie dieser Lizenz anzuzeigen, besuchen Sie https://creativecommons.org/licenses/by/4.0</a:t>
            </a:r>
          </a:p>
        </p:txBody>
      </p:sp>
    </p:spTree>
    <p:extLst>
      <p:ext uri="{BB962C8B-B14F-4D97-AF65-F5344CB8AC3E}">
        <p14:creationId xmlns:p14="http://schemas.microsoft.com/office/powerpoint/2010/main" val="25950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der Risikobereiche</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852109"/>
            <a:ext cx="7016949" cy="120445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GB" sz="2200" dirty="0">
                <a:solidFill>
                  <a:schemeClr val="bg1"/>
                </a:solidFill>
              </a:rPr>
              <a:t>Kultur ist nichts anderes als die </a:t>
            </a:r>
            <a:r>
              <a:rPr lang="en-GB" sz="2200" dirty="0" err="1">
                <a:solidFill>
                  <a:schemeClr val="bg1"/>
                </a:solidFill>
              </a:rPr>
              <a:t>Summe</a:t>
            </a:r>
            <a:r>
              <a:rPr lang="en-GB" sz="2200" dirty="0">
                <a:solidFill>
                  <a:schemeClr val="bg1"/>
                </a:solidFill>
              </a:rPr>
              <a:t> von </a:t>
            </a:r>
            <a:r>
              <a:rPr lang="en-GB" sz="2200" dirty="0" err="1">
                <a:solidFill>
                  <a:schemeClr val="bg1"/>
                </a:solidFill>
              </a:rPr>
              <a:t>Werten</a:t>
            </a:r>
            <a:r>
              <a:rPr lang="en-GB" sz="2200" dirty="0">
                <a:solidFill>
                  <a:schemeClr val="bg1"/>
                </a:solidFill>
              </a:rPr>
              <a:t>, Überzeugungen und Erfahrungen, die eine Gruppe von Menschen </a:t>
            </a:r>
            <a:r>
              <a:rPr lang="en-GB" sz="2200" dirty="0" err="1">
                <a:solidFill>
                  <a:schemeClr val="bg1"/>
                </a:solidFill>
              </a:rPr>
              <a:t>teilt</a:t>
            </a:r>
            <a:r>
              <a:rPr lang="en-GB" sz="2200" dirty="0">
                <a:solidFill>
                  <a:schemeClr val="bg1"/>
                </a:solidFill>
              </a:rPr>
              <a:t> und </a:t>
            </a:r>
            <a:r>
              <a:rPr lang="en-GB" sz="2200" dirty="0" err="1">
                <a:solidFill>
                  <a:schemeClr val="bg1"/>
                </a:solidFill>
              </a:rPr>
              <a:t>lebt</a:t>
            </a:r>
            <a:r>
              <a:rPr lang="en-GB" sz="2200" dirty="0">
                <a:solidFill>
                  <a:schemeClr val="bg1"/>
                </a:solidFill>
              </a:rPr>
              <a:t>.</a:t>
            </a:r>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63726" y="730821"/>
            <a:ext cx="4051803" cy="1176714"/>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Die </a:t>
            </a:r>
            <a:r>
              <a:rPr lang="en-GB" sz="3200" dirty="0" err="1">
                <a:solidFill>
                  <a:schemeClr val="bg1"/>
                </a:solidFill>
              </a:rPr>
              <a:t>Unternehmenskultur</a:t>
            </a:r>
            <a:r>
              <a:rPr lang="en-GB" sz="3200" dirty="0">
                <a:solidFill>
                  <a:schemeClr val="bg1"/>
                </a:solidFill>
              </a:rPr>
              <a:t> </a:t>
            </a:r>
          </a:p>
          <a:p>
            <a:r>
              <a:rPr lang="en-GB" sz="3200" dirty="0" err="1">
                <a:solidFill>
                  <a:schemeClr val="bg1"/>
                </a:solidFill>
              </a:rPr>
              <a:t>ist</a:t>
            </a:r>
            <a:r>
              <a:rPr lang="en-GB" sz="3200" dirty="0">
                <a:solidFill>
                  <a:schemeClr val="bg1"/>
                </a:solidFill>
              </a:rPr>
              <a:t> der Schlüssel</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reflexiv sein</a:t>
            </a:r>
          </a:p>
        </p:txBody>
      </p:sp>
      <p:sp>
        <p:nvSpPr>
          <p:cNvPr id="8" name="TextBox 7">
            <a:extLst>
              <a:ext uri="{FF2B5EF4-FFF2-40B4-BE49-F238E27FC236}">
                <a16:creationId xmlns:a16="http://schemas.microsoft.com/office/drawing/2014/main" id="{40126E4B-5F52-E4A5-2256-9164E0842387}"/>
              </a:ext>
            </a:extLst>
          </p:cNvPr>
          <p:cNvSpPr txBox="1"/>
          <p:nvPr/>
        </p:nvSpPr>
        <p:spPr>
          <a:xfrm>
            <a:off x="307408" y="2695221"/>
            <a:ext cx="8902056" cy="2862322"/>
          </a:xfrm>
          <a:prstGeom prst="rect">
            <a:avLst/>
          </a:prstGeom>
          <a:noFill/>
        </p:spPr>
        <p:txBody>
          <a:bodyPr wrap="square">
            <a:spAutoFit/>
          </a:bodyPr>
          <a:lstStyle/>
          <a:p>
            <a:r>
              <a:rPr lang="en-GB" dirty="0">
                <a:solidFill>
                  <a:srgbClr val="595959"/>
                </a:solidFill>
              </a:rPr>
              <a:t>Wenn eine Krise eintritt, kann es sehr schnell sehr ungemütlich werden. Schwierige Entscheidungen müssen oft in kürzester Zeit getroffen werden, </a:t>
            </a:r>
            <a:r>
              <a:rPr lang="en-GB" dirty="0" err="1">
                <a:solidFill>
                  <a:srgbClr val="595959"/>
                </a:solidFill>
              </a:rPr>
              <a:t>wobei</a:t>
            </a:r>
            <a:r>
              <a:rPr lang="en-GB" dirty="0">
                <a:solidFill>
                  <a:srgbClr val="595959"/>
                </a:solidFill>
              </a:rPr>
              <a:t> </a:t>
            </a:r>
            <a:r>
              <a:rPr lang="en-GB" dirty="0" err="1">
                <a:solidFill>
                  <a:srgbClr val="595959"/>
                </a:solidFill>
              </a:rPr>
              <a:t>sich</a:t>
            </a:r>
            <a:r>
              <a:rPr lang="en-GB" dirty="0">
                <a:solidFill>
                  <a:srgbClr val="595959"/>
                </a:solidFill>
              </a:rPr>
              <a:t> die Situation für die Betroffenen </a:t>
            </a:r>
            <a:r>
              <a:rPr lang="en-GB" dirty="0" err="1">
                <a:solidFill>
                  <a:srgbClr val="595959"/>
                </a:solidFill>
              </a:rPr>
              <a:t>sehr</a:t>
            </a:r>
            <a:r>
              <a:rPr lang="en-GB" dirty="0">
                <a:solidFill>
                  <a:srgbClr val="595959"/>
                </a:solidFill>
              </a:rPr>
              <a:t> </a:t>
            </a:r>
            <a:r>
              <a:rPr lang="en-GB" dirty="0" err="1">
                <a:solidFill>
                  <a:srgbClr val="595959"/>
                </a:solidFill>
              </a:rPr>
              <a:t>instabil</a:t>
            </a:r>
            <a:r>
              <a:rPr lang="en-GB" dirty="0">
                <a:solidFill>
                  <a:srgbClr val="595959"/>
                </a:solidFill>
              </a:rPr>
              <a:t> </a:t>
            </a:r>
            <a:r>
              <a:rPr lang="en-GB" dirty="0" err="1">
                <a:solidFill>
                  <a:srgbClr val="595959"/>
                </a:solidFill>
              </a:rPr>
              <a:t>oder</a:t>
            </a:r>
            <a:r>
              <a:rPr lang="en-GB" dirty="0">
                <a:solidFill>
                  <a:srgbClr val="595959"/>
                </a:solidFill>
              </a:rPr>
              <a:t> </a:t>
            </a:r>
            <a:r>
              <a:rPr lang="en-GB" dirty="0" err="1">
                <a:solidFill>
                  <a:srgbClr val="595959"/>
                </a:solidFill>
              </a:rPr>
              <a:t>sogar</a:t>
            </a:r>
            <a:r>
              <a:rPr lang="en-GB" dirty="0">
                <a:solidFill>
                  <a:srgbClr val="595959"/>
                </a:solidFill>
              </a:rPr>
              <a:t> </a:t>
            </a:r>
            <a:r>
              <a:rPr lang="en-GB" dirty="0" err="1">
                <a:solidFill>
                  <a:srgbClr val="595959"/>
                </a:solidFill>
              </a:rPr>
              <a:t>gefährlich</a:t>
            </a:r>
            <a:r>
              <a:rPr lang="en-GB" dirty="0">
                <a:solidFill>
                  <a:srgbClr val="595959"/>
                </a:solidFill>
              </a:rPr>
              <a:t> </a:t>
            </a:r>
            <a:r>
              <a:rPr lang="en-GB" dirty="0" err="1">
                <a:solidFill>
                  <a:srgbClr val="595959"/>
                </a:solidFill>
              </a:rPr>
              <a:t>anfühlen</a:t>
            </a:r>
            <a:r>
              <a:rPr lang="en-GB" dirty="0">
                <a:solidFill>
                  <a:srgbClr val="595959"/>
                </a:solidFill>
              </a:rPr>
              <a:t> </a:t>
            </a:r>
            <a:r>
              <a:rPr lang="en-GB" dirty="0" err="1">
                <a:solidFill>
                  <a:srgbClr val="595959"/>
                </a:solidFill>
              </a:rPr>
              <a:t>kann</a:t>
            </a:r>
            <a:r>
              <a:rPr lang="en-GB" dirty="0">
                <a:solidFill>
                  <a:srgbClr val="595959"/>
                </a:solidFill>
              </a:rPr>
              <a:t>. Unternehmen mit einer starken </a:t>
            </a:r>
            <a:r>
              <a:rPr lang="en-GB" dirty="0" err="1">
                <a:solidFill>
                  <a:srgbClr val="595959"/>
                </a:solidFill>
              </a:rPr>
              <a:t>Unternehmenskultur</a:t>
            </a:r>
            <a:r>
              <a:rPr lang="en-GB" dirty="0">
                <a:solidFill>
                  <a:srgbClr val="595959"/>
                </a:solidFill>
              </a:rPr>
              <a:t> schneiden durchweg </a:t>
            </a:r>
            <a:r>
              <a:rPr lang="en-GB" dirty="0" err="1">
                <a:solidFill>
                  <a:srgbClr val="595959"/>
                </a:solidFill>
              </a:rPr>
              <a:t>besser</a:t>
            </a:r>
            <a:r>
              <a:rPr lang="en-GB" dirty="0">
                <a:solidFill>
                  <a:srgbClr val="595959"/>
                </a:solidFill>
              </a:rPr>
              <a:t> ab. In Zeiten einer drohenden Krise werden unsere Werte und Überzeugungen auf die Probe gestellt.   </a:t>
            </a:r>
          </a:p>
          <a:p>
            <a:r>
              <a:rPr lang="en-GB" dirty="0">
                <a:solidFill>
                  <a:srgbClr val="595959"/>
                </a:solidFill>
              </a:rPr>
              <a:t>Für Führungskräfte ist es entscheidend, </a:t>
            </a:r>
            <a:r>
              <a:rPr lang="en-GB" dirty="0" err="1">
                <a:solidFill>
                  <a:srgbClr val="595959"/>
                </a:solidFill>
              </a:rPr>
              <a:t>dass</a:t>
            </a:r>
            <a:r>
              <a:rPr lang="en-GB" dirty="0">
                <a:solidFill>
                  <a:srgbClr val="595959"/>
                </a:solidFill>
              </a:rPr>
              <a:t> </a:t>
            </a:r>
            <a:r>
              <a:rPr lang="en-GB" dirty="0" err="1">
                <a:solidFill>
                  <a:srgbClr val="595959"/>
                </a:solidFill>
              </a:rPr>
              <a:t>sie</a:t>
            </a:r>
            <a:r>
              <a:rPr lang="en-GB" dirty="0">
                <a:solidFill>
                  <a:srgbClr val="595959"/>
                </a:solidFill>
              </a:rPr>
              <a:t> </a:t>
            </a:r>
            <a:r>
              <a:rPr lang="en-GB" dirty="0" err="1">
                <a:solidFill>
                  <a:srgbClr val="595959"/>
                </a:solidFill>
              </a:rPr>
              <a:t>vor</a:t>
            </a:r>
            <a:r>
              <a:rPr lang="en-GB" dirty="0">
                <a:solidFill>
                  <a:srgbClr val="595959"/>
                </a:solidFill>
              </a:rPr>
              <a:t> der </a:t>
            </a:r>
            <a:r>
              <a:rPr lang="en-GB" dirty="0" err="1">
                <a:solidFill>
                  <a:srgbClr val="595959"/>
                </a:solidFill>
              </a:rPr>
              <a:t>Krise</a:t>
            </a:r>
            <a:r>
              <a:rPr lang="en-GB" dirty="0">
                <a:solidFill>
                  <a:srgbClr val="595959"/>
                </a:solidFill>
              </a:rPr>
              <a:t> aktiv werden und die Kultur </a:t>
            </a:r>
            <a:r>
              <a:rPr lang="en-GB" dirty="0" err="1">
                <a:solidFill>
                  <a:srgbClr val="595959"/>
                </a:solidFill>
              </a:rPr>
              <a:t>im</a:t>
            </a:r>
            <a:r>
              <a:rPr lang="en-GB" dirty="0">
                <a:solidFill>
                  <a:srgbClr val="595959"/>
                </a:solidFill>
              </a:rPr>
              <a:t> </a:t>
            </a:r>
            <a:r>
              <a:rPr lang="en-GB" dirty="0" err="1">
                <a:solidFill>
                  <a:srgbClr val="595959"/>
                </a:solidFill>
              </a:rPr>
              <a:t>Unternehmen</a:t>
            </a:r>
            <a:r>
              <a:rPr lang="en-GB" dirty="0">
                <a:solidFill>
                  <a:srgbClr val="595959"/>
                </a:solidFill>
              </a:rPr>
              <a:t> bewusst gestalten. In Zeiten der Herausforderung ist man nur so gut wie die Entscheidungen, die man trifft. Es geht um die </a:t>
            </a:r>
            <a:r>
              <a:rPr lang="en-GB" dirty="0" err="1">
                <a:solidFill>
                  <a:srgbClr val="595959"/>
                </a:solidFill>
              </a:rPr>
              <a:t>Grundlagen</a:t>
            </a:r>
            <a:r>
              <a:rPr lang="en-GB" dirty="0">
                <a:solidFill>
                  <a:srgbClr val="595959"/>
                </a:solidFill>
              </a:rPr>
              <a:t> – also die </a:t>
            </a:r>
            <a:r>
              <a:rPr lang="en-GB" dirty="0" err="1">
                <a:solidFill>
                  <a:srgbClr val="595959"/>
                </a:solidFill>
              </a:rPr>
              <a:t>Werte</a:t>
            </a:r>
            <a:r>
              <a:rPr lang="en-GB" dirty="0">
                <a:solidFill>
                  <a:srgbClr val="595959"/>
                </a:solidFill>
              </a:rPr>
              <a:t>, auf </a:t>
            </a:r>
            <a:r>
              <a:rPr lang="en-GB" dirty="0" err="1">
                <a:solidFill>
                  <a:srgbClr val="595959"/>
                </a:solidFill>
              </a:rPr>
              <a:t>denen</a:t>
            </a:r>
            <a:r>
              <a:rPr lang="en-GB" dirty="0">
                <a:solidFill>
                  <a:srgbClr val="595959"/>
                </a:solidFill>
              </a:rPr>
              <a:t> das </a:t>
            </a:r>
            <a:r>
              <a:rPr lang="en-GB" dirty="0" err="1">
                <a:solidFill>
                  <a:srgbClr val="595959"/>
                </a:solidFill>
              </a:rPr>
              <a:t>Unternehmen</a:t>
            </a:r>
            <a:r>
              <a:rPr lang="en-GB" dirty="0">
                <a:solidFill>
                  <a:srgbClr val="595959"/>
                </a:solidFill>
              </a:rPr>
              <a:t> über viele Jahre hinweg </a:t>
            </a:r>
            <a:r>
              <a:rPr lang="en-GB" dirty="0" err="1">
                <a:solidFill>
                  <a:srgbClr val="595959"/>
                </a:solidFill>
              </a:rPr>
              <a:t>aufgebaut</a:t>
            </a:r>
            <a:r>
              <a:rPr lang="en-GB" dirty="0">
                <a:solidFill>
                  <a:srgbClr val="595959"/>
                </a:solidFill>
              </a:rPr>
              <a:t> </a:t>
            </a:r>
            <a:r>
              <a:rPr lang="en-GB" dirty="0" err="1">
                <a:solidFill>
                  <a:srgbClr val="595959"/>
                </a:solidFill>
              </a:rPr>
              <a:t>wurde</a:t>
            </a:r>
            <a:r>
              <a:rPr lang="en-GB" dirty="0">
                <a:solidFill>
                  <a:srgbClr val="595959"/>
                </a:solidFill>
              </a:rPr>
              <a:t>. Deshalb müssen Entscheidungen über den weiteren Weg mit diesen Dingen im Mittelpunkt getroffen werden.</a:t>
            </a:r>
            <a:endParaRPr lang="en-IE" dirty="0">
              <a:solidFill>
                <a:srgbClr val="595959"/>
              </a:solidFill>
            </a:endParaRPr>
          </a:p>
        </p:txBody>
      </p:sp>
      <p:pic>
        <p:nvPicPr>
          <p:cNvPr id="10" name="Picture 9" descr="Small lantern on a white background">
            <a:extLst>
              <a:ext uri="{FF2B5EF4-FFF2-40B4-BE49-F238E27FC236}">
                <a16:creationId xmlns:a16="http://schemas.microsoft.com/office/drawing/2014/main" id="{19D61522-230A-F991-64E3-03F9D0276D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6414" t="14207" r="7465"/>
          <a:stretch/>
        </p:blipFill>
        <p:spPr>
          <a:xfrm>
            <a:off x="9516871" y="2113325"/>
            <a:ext cx="2675129" cy="4235888"/>
          </a:xfrm>
          <a:prstGeom prst="rect">
            <a:avLst/>
          </a:prstGeom>
        </p:spPr>
      </p:pic>
      <p:sp>
        <p:nvSpPr>
          <p:cNvPr id="47" name="Subtitle 2">
            <a:extLst>
              <a:ext uri="{FF2B5EF4-FFF2-40B4-BE49-F238E27FC236}">
                <a16:creationId xmlns:a16="http://schemas.microsoft.com/office/drawing/2014/main" id="{1690EA68-88F6-6972-ADAA-873CBC213124}"/>
              </a:ext>
            </a:extLst>
          </p:cNvPr>
          <p:cNvSpPr txBox="1">
            <a:spLocks/>
          </p:cNvSpPr>
          <p:nvPr/>
        </p:nvSpPr>
        <p:spPr>
          <a:xfrm>
            <a:off x="629553" y="6121307"/>
            <a:ext cx="8691991" cy="275468"/>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2000" b="1" dirty="0">
                <a:solidFill>
                  <a:srgbClr val="B41F7A"/>
                </a:solidFill>
                <a:latin typeface="+mn-lt"/>
                <a:hlinkClick r:id="rId4">
                  <a:extLst>
                    <a:ext uri="{A12FA001-AC4F-418D-AE19-62706E023703}">
                      <ahyp:hlinkClr xmlns:ahyp="http://schemas.microsoft.com/office/drawing/2018/hyperlinkcolor" val="tx"/>
                    </a:ext>
                  </a:extLst>
                </a:hlinkClick>
              </a:rPr>
              <a:t>LESEN SIE: The importance of culture in crisis | The People Space</a:t>
            </a:r>
            <a:endParaRPr lang="en-GB" sz="2800" dirty="0">
              <a:solidFill>
                <a:srgbClr val="B41F7A"/>
              </a:solidFill>
              <a:latin typeface="+mn-lt"/>
              <a:ea typeface="Lato Light" panose="020F0502020204030203" pitchFamily="34" charset="0"/>
              <a:cs typeface="Calibri" panose="020F0502020204030204" pitchFamily="34" charset="0"/>
            </a:endParaRPr>
          </a:p>
        </p:txBody>
      </p:sp>
    </p:spTree>
    <p:extLst>
      <p:ext uri="{BB962C8B-B14F-4D97-AF65-F5344CB8AC3E}">
        <p14:creationId xmlns:p14="http://schemas.microsoft.com/office/powerpoint/2010/main" val="2812647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der Risikobereiche</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103168" cy="1788947"/>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Richtlinien und Verfahren für die Vorhersage, die Bewertung und das Management von Risiken sind wichtig.  Aber wenn die </a:t>
            </a:r>
            <a:r>
              <a:rPr lang="en-US" dirty="0" err="1">
                <a:solidFill>
                  <a:schemeClr val="bg1"/>
                </a:solidFill>
              </a:rPr>
              <a:t>Führungskräfte</a:t>
            </a:r>
            <a:r>
              <a:rPr lang="en-US" dirty="0">
                <a:solidFill>
                  <a:schemeClr val="bg1"/>
                </a:solidFill>
              </a:rPr>
              <a:t> </a:t>
            </a:r>
            <a:r>
              <a:rPr lang="en-US" dirty="0" err="1">
                <a:solidFill>
                  <a:schemeClr val="bg1"/>
                </a:solidFill>
              </a:rPr>
              <a:t>sich</a:t>
            </a:r>
            <a:r>
              <a:rPr lang="en-US" dirty="0">
                <a:solidFill>
                  <a:schemeClr val="bg1"/>
                </a:solidFill>
              </a:rPr>
              <a:t> </a:t>
            </a:r>
            <a:r>
              <a:rPr lang="en-US" dirty="0" err="1">
                <a:solidFill>
                  <a:schemeClr val="bg1"/>
                </a:solidFill>
              </a:rPr>
              <a:t>nicht</a:t>
            </a:r>
            <a:r>
              <a:rPr lang="en-US" dirty="0">
                <a:solidFill>
                  <a:schemeClr val="bg1"/>
                </a:solidFill>
              </a:rPr>
              <a:t> </a:t>
            </a:r>
            <a:r>
              <a:rPr lang="en-US" dirty="0" err="1">
                <a:solidFill>
                  <a:schemeClr val="bg1"/>
                </a:solidFill>
              </a:rPr>
              <a:t>selbst</a:t>
            </a:r>
            <a:r>
              <a:rPr lang="en-US" dirty="0">
                <a:solidFill>
                  <a:schemeClr val="bg1"/>
                </a:solidFill>
              </a:rPr>
              <a:t> </a:t>
            </a:r>
            <a:r>
              <a:rPr lang="en-US" dirty="0" err="1">
                <a:solidFill>
                  <a:schemeClr val="bg1"/>
                </a:solidFill>
              </a:rPr>
              <a:t>reflektieren</a:t>
            </a:r>
            <a:r>
              <a:rPr lang="en-US" dirty="0">
                <a:solidFill>
                  <a:schemeClr val="bg1"/>
                </a:solidFill>
              </a:rPr>
              <a:t>, </a:t>
            </a:r>
            <a:r>
              <a:rPr lang="en-US" dirty="0" err="1">
                <a:solidFill>
                  <a:schemeClr val="bg1"/>
                </a:solidFill>
              </a:rPr>
              <a:t>sich</a:t>
            </a:r>
            <a:r>
              <a:rPr lang="en-US" dirty="0">
                <a:solidFill>
                  <a:schemeClr val="bg1"/>
                </a:solidFill>
              </a:rPr>
              <a:t> nicht um </a:t>
            </a:r>
            <a:r>
              <a:rPr lang="en-US" dirty="0" err="1">
                <a:solidFill>
                  <a:schemeClr val="bg1"/>
                </a:solidFill>
              </a:rPr>
              <a:t>Meinungsvielfaltund</a:t>
            </a:r>
            <a:r>
              <a:rPr lang="en-US" dirty="0">
                <a:solidFill>
                  <a:schemeClr val="bg1"/>
                </a:solidFill>
              </a:rPr>
              <a:t> Perspektiven bemühen und es </a:t>
            </a:r>
            <a:r>
              <a:rPr lang="en-US" dirty="0" err="1">
                <a:solidFill>
                  <a:schemeClr val="bg1"/>
                </a:solidFill>
              </a:rPr>
              <a:t>ihrem</a:t>
            </a:r>
            <a:r>
              <a:rPr lang="en-US" dirty="0">
                <a:solidFill>
                  <a:schemeClr val="bg1"/>
                </a:solidFill>
              </a:rPr>
              <a:t> </a:t>
            </a:r>
            <a:r>
              <a:rPr lang="en-US" dirty="0" err="1">
                <a:solidFill>
                  <a:schemeClr val="bg1"/>
                </a:solidFill>
              </a:rPr>
              <a:t>Handeln</a:t>
            </a:r>
            <a:r>
              <a:rPr lang="en-US" dirty="0">
                <a:solidFill>
                  <a:schemeClr val="bg1"/>
                </a:solidFill>
              </a:rPr>
              <a:t> an </a:t>
            </a:r>
            <a:r>
              <a:rPr lang="en-US" dirty="0" err="1">
                <a:solidFill>
                  <a:schemeClr val="bg1"/>
                </a:solidFill>
              </a:rPr>
              <a:t>Integrität</a:t>
            </a:r>
            <a:r>
              <a:rPr lang="en-US" dirty="0">
                <a:solidFill>
                  <a:schemeClr val="bg1"/>
                </a:solidFill>
              </a:rPr>
              <a:t> </a:t>
            </a:r>
            <a:r>
              <a:rPr lang="en-US" dirty="0" err="1">
                <a:solidFill>
                  <a:schemeClr val="bg1"/>
                </a:solidFill>
              </a:rPr>
              <a:t>fehlt</a:t>
            </a:r>
            <a:r>
              <a:rPr lang="en-US" dirty="0">
                <a:solidFill>
                  <a:schemeClr val="bg1"/>
                </a:solidFill>
              </a:rPr>
              <a:t>, werden diese Regeln nichts bewirken.</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384097"/>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Auch die Einstellung der Führungskraft ist entscheidend</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Freeform 32">
            <a:extLst>
              <a:ext uri="{FF2B5EF4-FFF2-40B4-BE49-F238E27FC236}">
                <a16:creationId xmlns:a16="http://schemas.microsoft.com/office/drawing/2014/main" id="{7B9B39B9-D037-5EBD-80C8-7B9C00A06C40}"/>
              </a:ext>
            </a:extLst>
          </p:cNvPr>
          <p:cNvSpPr>
            <a:spLocks noChangeArrowheads="1"/>
          </p:cNvSpPr>
          <p:nvPr/>
        </p:nvSpPr>
        <p:spPr bwMode="auto">
          <a:xfrm rot="10800000">
            <a:off x="7268448" y="2650964"/>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F16924"/>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5" name="Freeform 31">
            <a:extLst>
              <a:ext uri="{FF2B5EF4-FFF2-40B4-BE49-F238E27FC236}">
                <a16:creationId xmlns:a16="http://schemas.microsoft.com/office/drawing/2014/main" id="{5040983C-4F8C-0465-8907-B223DF002D68}"/>
              </a:ext>
            </a:extLst>
          </p:cNvPr>
          <p:cNvSpPr>
            <a:spLocks noChangeArrowheads="1"/>
          </p:cNvSpPr>
          <p:nvPr/>
        </p:nvSpPr>
        <p:spPr bwMode="auto">
          <a:xfrm>
            <a:off x="9176848" y="4563229"/>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EDA13E"/>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4CB18AD0-330C-4C33-1455-18C489A1981F}"/>
              </a:ext>
            </a:extLst>
          </p:cNvPr>
          <p:cNvSpPr>
            <a:spLocks noChangeArrowheads="1"/>
          </p:cNvSpPr>
          <p:nvPr/>
        </p:nvSpPr>
        <p:spPr bwMode="auto">
          <a:xfrm>
            <a:off x="8619947" y="2652077"/>
            <a:ext cx="2464951" cy="2464952"/>
          </a:xfrm>
          <a:custGeom>
            <a:avLst/>
            <a:gdLst>
              <a:gd name="T0" fmla="*/ 6067 w 7007"/>
              <a:gd name="T1" fmla="*/ 3444 h 7007"/>
              <a:gd name="T2" fmla="*/ 6067 w 7007"/>
              <a:gd name="T3" fmla="*/ 3444 h 7007"/>
              <a:gd name="T4" fmla="*/ 6686 w 7007"/>
              <a:gd name="T5" fmla="*/ 3258 h 7007"/>
              <a:gd name="T6" fmla="*/ 6686 w 7007"/>
              <a:gd name="T7" fmla="*/ 3258 h 7007"/>
              <a:gd name="T8" fmla="*/ 7006 w 7007"/>
              <a:gd name="T9" fmla="*/ 3458 h 7007"/>
              <a:gd name="T10" fmla="*/ 7006 w 7007"/>
              <a:gd name="T11" fmla="*/ 5428 h 7007"/>
              <a:gd name="T12" fmla="*/ 5049 w 7007"/>
              <a:gd name="T13" fmla="*/ 5428 h 7007"/>
              <a:gd name="T14" fmla="*/ 5049 w 7007"/>
              <a:gd name="T15" fmla="*/ 5428 h 7007"/>
              <a:gd name="T16" fmla="*/ 4851 w 7007"/>
              <a:gd name="T17" fmla="*/ 5748 h 7007"/>
              <a:gd name="T18" fmla="*/ 4851 w 7007"/>
              <a:gd name="T19" fmla="*/ 5748 h 7007"/>
              <a:gd name="T20" fmla="*/ 5027 w 7007"/>
              <a:gd name="T21" fmla="*/ 6367 h 7007"/>
              <a:gd name="T22" fmla="*/ 5027 w 7007"/>
              <a:gd name="T23" fmla="*/ 6367 h 7007"/>
              <a:gd name="T24" fmla="*/ 4295 w 7007"/>
              <a:gd name="T25" fmla="*/ 7006 h 7007"/>
              <a:gd name="T26" fmla="*/ 4295 w 7007"/>
              <a:gd name="T27" fmla="*/ 7006 h 7007"/>
              <a:gd name="T28" fmla="*/ 3562 w 7007"/>
              <a:gd name="T29" fmla="*/ 6367 h 7007"/>
              <a:gd name="T30" fmla="*/ 3562 w 7007"/>
              <a:gd name="T31" fmla="*/ 6367 h 7007"/>
              <a:gd name="T32" fmla="*/ 3748 w 7007"/>
              <a:gd name="T33" fmla="*/ 5748 h 7007"/>
              <a:gd name="T34" fmla="*/ 3748 w 7007"/>
              <a:gd name="T35" fmla="*/ 5748 h 7007"/>
              <a:gd name="T36" fmla="*/ 3548 w 7007"/>
              <a:gd name="T37" fmla="*/ 5428 h 7007"/>
              <a:gd name="T38" fmla="*/ 1578 w 7007"/>
              <a:gd name="T39" fmla="*/ 5428 h 7007"/>
              <a:gd name="T40" fmla="*/ 1578 w 7007"/>
              <a:gd name="T41" fmla="*/ 3458 h 7007"/>
              <a:gd name="T42" fmla="*/ 1578 w 7007"/>
              <a:gd name="T43" fmla="*/ 3458 h 7007"/>
              <a:gd name="T44" fmla="*/ 1257 w 7007"/>
              <a:gd name="T45" fmla="*/ 3258 h 7007"/>
              <a:gd name="T46" fmla="*/ 1257 w 7007"/>
              <a:gd name="T47" fmla="*/ 3258 h 7007"/>
              <a:gd name="T48" fmla="*/ 639 w 7007"/>
              <a:gd name="T49" fmla="*/ 3444 h 7007"/>
              <a:gd name="T50" fmla="*/ 639 w 7007"/>
              <a:gd name="T51" fmla="*/ 3444 h 7007"/>
              <a:gd name="T52" fmla="*/ 0 w 7007"/>
              <a:gd name="T53" fmla="*/ 2712 h 7007"/>
              <a:gd name="T54" fmla="*/ 0 w 7007"/>
              <a:gd name="T55" fmla="*/ 2712 h 7007"/>
              <a:gd name="T56" fmla="*/ 639 w 7007"/>
              <a:gd name="T57" fmla="*/ 1979 h 7007"/>
              <a:gd name="T58" fmla="*/ 639 w 7007"/>
              <a:gd name="T59" fmla="*/ 1979 h 7007"/>
              <a:gd name="T60" fmla="*/ 1257 w 7007"/>
              <a:gd name="T61" fmla="*/ 2155 h 7007"/>
              <a:gd name="T62" fmla="*/ 1257 w 7007"/>
              <a:gd name="T63" fmla="*/ 2155 h 7007"/>
              <a:gd name="T64" fmla="*/ 1578 w 7007"/>
              <a:gd name="T65" fmla="*/ 1957 h 7007"/>
              <a:gd name="T66" fmla="*/ 1578 w 7007"/>
              <a:gd name="T67" fmla="*/ 0 h 7007"/>
              <a:gd name="T68" fmla="*/ 1578 w 7007"/>
              <a:gd name="T69" fmla="*/ 376 h 7007"/>
              <a:gd name="T70" fmla="*/ 1578 w 7007"/>
              <a:gd name="T71" fmla="*/ 0 h 7007"/>
              <a:gd name="T72" fmla="*/ 3548 w 7007"/>
              <a:gd name="T73" fmla="*/ 0 h 7007"/>
              <a:gd name="T74" fmla="*/ 3548 w 7007"/>
              <a:gd name="T75" fmla="*/ 0 h 7007"/>
              <a:gd name="T76" fmla="*/ 3748 w 7007"/>
              <a:gd name="T77" fmla="*/ 321 h 7007"/>
              <a:gd name="T78" fmla="*/ 3748 w 7007"/>
              <a:gd name="T79" fmla="*/ 321 h 7007"/>
              <a:gd name="T80" fmla="*/ 3562 w 7007"/>
              <a:gd name="T81" fmla="*/ 939 h 7007"/>
              <a:gd name="T82" fmla="*/ 3562 w 7007"/>
              <a:gd name="T83" fmla="*/ 939 h 7007"/>
              <a:gd name="T84" fmla="*/ 4295 w 7007"/>
              <a:gd name="T85" fmla="*/ 1578 h 7007"/>
              <a:gd name="T86" fmla="*/ 4295 w 7007"/>
              <a:gd name="T87" fmla="*/ 1578 h 7007"/>
              <a:gd name="T88" fmla="*/ 5027 w 7007"/>
              <a:gd name="T89" fmla="*/ 939 h 7007"/>
              <a:gd name="T90" fmla="*/ 5027 w 7007"/>
              <a:gd name="T91" fmla="*/ 939 h 7007"/>
              <a:gd name="T92" fmla="*/ 4851 w 7007"/>
              <a:gd name="T93" fmla="*/ 320 h 7007"/>
              <a:gd name="T94" fmla="*/ 4851 w 7007"/>
              <a:gd name="T95" fmla="*/ 320 h 7007"/>
              <a:gd name="T96" fmla="*/ 5049 w 7007"/>
              <a:gd name="T97" fmla="*/ 0 h 7007"/>
              <a:gd name="T98" fmla="*/ 7006 w 7007"/>
              <a:gd name="T99" fmla="*/ 0 h 7007"/>
              <a:gd name="T100" fmla="*/ 7006 w 7007"/>
              <a:gd name="T101" fmla="*/ 1957 h 7007"/>
              <a:gd name="T102" fmla="*/ 7006 w 7007"/>
              <a:gd name="T103" fmla="*/ 1957 h 7007"/>
              <a:gd name="T104" fmla="*/ 6686 w 7007"/>
              <a:gd name="T105" fmla="*/ 2155 h 7007"/>
              <a:gd name="T106" fmla="*/ 6686 w 7007"/>
              <a:gd name="T107" fmla="*/ 2155 h 7007"/>
              <a:gd name="T108" fmla="*/ 6067 w 7007"/>
              <a:gd name="T109" fmla="*/ 1979 h 7007"/>
              <a:gd name="T110" fmla="*/ 6067 w 7007"/>
              <a:gd name="T111" fmla="*/ 1979 h 7007"/>
              <a:gd name="T112" fmla="*/ 5428 w 7007"/>
              <a:gd name="T113" fmla="*/ 2712 h 7007"/>
              <a:gd name="T114" fmla="*/ 5428 w 7007"/>
              <a:gd name="T115" fmla="*/ 2712 h 7007"/>
              <a:gd name="T116" fmla="*/ 6067 w 7007"/>
              <a:gd name="T117" fmla="*/ 3444 h 7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7" h="7007">
                <a:moveTo>
                  <a:pt x="6067" y="3444"/>
                </a:moveTo>
                <a:lnTo>
                  <a:pt x="6067" y="3444"/>
                </a:lnTo>
                <a:cubicBezTo>
                  <a:pt x="6237" y="3444"/>
                  <a:pt x="6470" y="3368"/>
                  <a:pt x="6686" y="3258"/>
                </a:cubicBezTo>
                <a:lnTo>
                  <a:pt x="6686" y="3258"/>
                </a:lnTo>
                <a:cubicBezTo>
                  <a:pt x="6832" y="3184"/>
                  <a:pt x="7006" y="3293"/>
                  <a:pt x="7006" y="3458"/>
                </a:cubicBezTo>
                <a:lnTo>
                  <a:pt x="7006" y="5428"/>
                </a:lnTo>
                <a:lnTo>
                  <a:pt x="5049" y="5428"/>
                </a:lnTo>
                <a:lnTo>
                  <a:pt x="5049" y="5428"/>
                </a:lnTo>
                <a:cubicBezTo>
                  <a:pt x="4884" y="5428"/>
                  <a:pt x="4779" y="5600"/>
                  <a:pt x="4851" y="5748"/>
                </a:cubicBezTo>
                <a:lnTo>
                  <a:pt x="4851" y="5748"/>
                </a:lnTo>
                <a:cubicBezTo>
                  <a:pt x="4957" y="5964"/>
                  <a:pt x="5027" y="6197"/>
                  <a:pt x="5027" y="6367"/>
                </a:cubicBezTo>
                <a:lnTo>
                  <a:pt x="5027" y="6367"/>
                </a:lnTo>
                <a:cubicBezTo>
                  <a:pt x="5027" y="6782"/>
                  <a:pt x="4699" y="7006"/>
                  <a:pt x="4295" y="7006"/>
                </a:cubicBezTo>
                <a:lnTo>
                  <a:pt x="4295" y="7006"/>
                </a:lnTo>
                <a:cubicBezTo>
                  <a:pt x="3890" y="7006"/>
                  <a:pt x="3562" y="6782"/>
                  <a:pt x="3562" y="6367"/>
                </a:cubicBezTo>
                <a:lnTo>
                  <a:pt x="3562" y="6367"/>
                </a:lnTo>
                <a:cubicBezTo>
                  <a:pt x="3562" y="6197"/>
                  <a:pt x="3638" y="5964"/>
                  <a:pt x="3748" y="5748"/>
                </a:cubicBezTo>
                <a:lnTo>
                  <a:pt x="3748" y="5748"/>
                </a:lnTo>
                <a:cubicBezTo>
                  <a:pt x="3822" y="5601"/>
                  <a:pt x="3713" y="5428"/>
                  <a:pt x="3548" y="5428"/>
                </a:cubicBezTo>
                <a:lnTo>
                  <a:pt x="1578" y="5428"/>
                </a:lnTo>
                <a:lnTo>
                  <a:pt x="1578" y="3458"/>
                </a:lnTo>
                <a:lnTo>
                  <a:pt x="1578" y="3458"/>
                </a:lnTo>
                <a:cubicBezTo>
                  <a:pt x="1578" y="3293"/>
                  <a:pt x="1404" y="3184"/>
                  <a:pt x="1257" y="3258"/>
                </a:cubicBezTo>
                <a:lnTo>
                  <a:pt x="1257" y="3258"/>
                </a:lnTo>
                <a:cubicBezTo>
                  <a:pt x="1042" y="3368"/>
                  <a:pt x="809" y="3444"/>
                  <a:pt x="639" y="3444"/>
                </a:cubicBezTo>
                <a:lnTo>
                  <a:pt x="639" y="3444"/>
                </a:lnTo>
                <a:cubicBezTo>
                  <a:pt x="224" y="3444"/>
                  <a:pt x="0" y="3116"/>
                  <a:pt x="0" y="2712"/>
                </a:cubicBezTo>
                <a:lnTo>
                  <a:pt x="0" y="2712"/>
                </a:lnTo>
                <a:cubicBezTo>
                  <a:pt x="0" y="2307"/>
                  <a:pt x="224" y="1979"/>
                  <a:pt x="639" y="1979"/>
                </a:cubicBezTo>
                <a:lnTo>
                  <a:pt x="639" y="1979"/>
                </a:lnTo>
                <a:cubicBezTo>
                  <a:pt x="809" y="1979"/>
                  <a:pt x="1042" y="2050"/>
                  <a:pt x="1257" y="2155"/>
                </a:cubicBezTo>
                <a:lnTo>
                  <a:pt x="1257" y="2155"/>
                </a:lnTo>
                <a:cubicBezTo>
                  <a:pt x="1405" y="2226"/>
                  <a:pt x="1578" y="2121"/>
                  <a:pt x="1578" y="1957"/>
                </a:cubicBezTo>
                <a:lnTo>
                  <a:pt x="1578" y="0"/>
                </a:lnTo>
                <a:lnTo>
                  <a:pt x="1578" y="376"/>
                </a:lnTo>
                <a:lnTo>
                  <a:pt x="1578" y="0"/>
                </a:lnTo>
                <a:lnTo>
                  <a:pt x="3548" y="0"/>
                </a:lnTo>
                <a:lnTo>
                  <a:pt x="3548" y="0"/>
                </a:lnTo>
                <a:cubicBezTo>
                  <a:pt x="3713" y="0"/>
                  <a:pt x="3822" y="174"/>
                  <a:pt x="3748" y="321"/>
                </a:cubicBezTo>
                <a:lnTo>
                  <a:pt x="3748" y="321"/>
                </a:lnTo>
                <a:cubicBezTo>
                  <a:pt x="3638" y="536"/>
                  <a:pt x="3562" y="769"/>
                  <a:pt x="3562" y="939"/>
                </a:cubicBezTo>
                <a:lnTo>
                  <a:pt x="3562" y="939"/>
                </a:lnTo>
                <a:cubicBezTo>
                  <a:pt x="3562" y="1354"/>
                  <a:pt x="3890" y="1578"/>
                  <a:pt x="4295" y="1578"/>
                </a:cubicBezTo>
                <a:lnTo>
                  <a:pt x="4295" y="1578"/>
                </a:lnTo>
                <a:cubicBezTo>
                  <a:pt x="4699" y="1578"/>
                  <a:pt x="5027" y="1354"/>
                  <a:pt x="5027" y="939"/>
                </a:cubicBezTo>
                <a:lnTo>
                  <a:pt x="5027" y="939"/>
                </a:lnTo>
                <a:cubicBezTo>
                  <a:pt x="5027" y="769"/>
                  <a:pt x="4957" y="535"/>
                  <a:pt x="4851" y="320"/>
                </a:cubicBezTo>
                <a:lnTo>
                  <a:pt x="4851" y="320"/>
                </a:lnTo>
                <a:cubicBezTo>
                  <a:pt x="4779" y="172"/>
                  <a:pt x="4884" y="0"/>
                  <a:pt x="5049" y="0"/>
                </a:cubicBezTo>
                <a:lnTo>
                  <a:pt x="7006" y="0"/>
                </a:lnTo>
                <a:lnTo>
                  <a:pt x="7006" y="1957"/>
                </a:lnTo>
                <a:lnTo>
                  <a:pt x="7006" y="1957"/>
                </a:lnTo>
                <a:cubicBezTo>
                  <a:pt x="7006" y="2121"/>
                  <a:pt x="6833" y="2226"/>
                  <a:pt x="6686" y="2155"/>
                </a:cubicBezTo>
                <a:lnTo>
                  <a:pt x="6686" y="2155"/>
                </a:lnTo>
                <a:cubicBezTo>
                  <a:pt x="6470" y="2050"/>
                  <a:pt x="6237" y="1979"/>
                  <a:pt x="6067" y="1979"/>
                </a:cubicBezTo>
                <a:lnTo>
                  <a:pt x="6067" y="1979"/>
                </a:lnTo>
                <a:cubicBezTo>
                  <a:pt x="5651" y="1979"/>
                  <a:pt x="5428" y="2307"/>
                  <a:pt x="5428" y="2712"/>
                </a:cubicBezTo>
                <a:lnTo>
                  <a:pt x="5428" y="2712"/>
                </a:lnTo>
                <a:cubicBezTo>
                  <a:pt x="5428" y="3116"/>
                  <a:pt x="5651" y="3444"/>
                  <a:pt x="6067" y="3444"/>
                </a:cubicBezTo>
              </a:path>
            </a:pathLst>
          </a:custGeom>
          <a:solidFill>
            <a:srgbClr val="7F1C58"/>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7" name="Freeform 7">
            <a:extLst>
              <a:ext uri="{FF2B5EF4-FFF2-40B4-BE49-F238E27FC236}">
                <a16:creationId xmlns:a16="http://schemas.microsoft.com/office/drawing/2014/main" id="{9D467A88-3548-BC19-B6D8-626E76B8BA22}"/>
              </a:ext>
            </a:extLst>
          </p:cNvPr>
          <p:cNvSpPr>
            <a:spLocks noChangeArrowheads="1"/>
          </p:cNvSpPr>
          <p:nvPr/>
        </p:nvSpPr>
        <p:spPr bwMode="auto">
          <a:xfrm>
            <a:off x="7267248" y="4010981"/>
            <a:ext cx="2464951" cy="2464952"/>
          </a:xfrm>
          <a:custGeom>
            <a:avLst/>
            <a:gdLst>
              <a:gd name="T0" fmla="*/ 939 w 7006"/>
              <a:gd name="T1" fmla="*/ 3562 h 7008"/>
              <a:gd name="T2" fmla="*/ 939 w 7006"/>
              <a:gd name="T3" fmla="*/ 3562 h 7008"/>
              <a:gd name="T4" fmla="*/ 320 w 7006"/>
              <a:gd name="T5" fmla="*/ 3748 h 7008"/>
              <a:gd name="T6" fmla="*/ 320 w 7006"/>
              <a:gd name="T7" fmla="*/ 3748 h 7008"/>
              <a:gd name="T8" fmla="*/ 0 w 7006"/>
              <a:gd name="T9" fmla="*/ 3549 h 7008"/>
              <a:gd name="T10" fmla="*/ 0 w 7006"/>
              <a:gd name="T11" fmla="*/ 1578 h 7008"/>
              <a:gd name="T12" fmla="*/ 1957 w 7006"/>
              <a:gd name="T13" fmla="*/ 1578 h 7008"/>
              <a:gd name="T14" fmla="*/ 1957 w 7006"/>
              <a:gd name="T15" fmla="*/ 1578 h 7008"/>
              <a:gd name="T16" fmla="*/ 2154 w 7006"/>
              <a:gd name="T17" fmla="*/ 1258 h 7008"/>
              <a:gd name="T18" fmla="*/ 2154 w 7006"/>
              <a:gd name="T19" fmla="*/ 1258 h 7008"/>
              <a:gd name="T20" fmla="*/ 1978 w 7006"/>
              <a:gd name="T21" fmla="*/ 639 h 7008"/>
              <a:gd name="T22" fmla="*/ 1978 w 7006"/>
              <a:gd name="T23" fmla="*/ 639 h 7008"/>
              <a:gd name="T24" fmla="*/ 2711 w 7006"/>
              <a:gd name="T25" fmla="*/ 0 h 7008"/>
              <a:gd name="T26" fmla="*/ 2711 w 7006"/>
              <a:gd name="T27" fmla="*/ 0 h 7008"/>
              <a:gd name="T28" fmla="*/ 3444 w 7006"/>
              <a:gd name="T29" fmla="*/ 639 h 7008"/>
              <a:gd name="T30" fmla="*/ 3444 w 7006"/>
              <a:gd name="T31" fmla="*/ 639 h 7008"/>
              <a:gd name="T32" fmla="*/ 3258 w 7006"/>
              <a:gd name="T33" fmla="*/ 1257 h 7008"/>
              <a:gd name="T34" fmla="*/ 3258 w 7006"/>
              <a:gd name="T35" fmla="*/ 1257 h 7008"/>
              <a:gd name="T36" fmla="*/ 3457 w 7006"/>
              <a:gd name="T37" fmla="*/ 1578 h 7008"/>
              <a:gd name="T38" fmla="*/ 5429 w 7006"/>
              <a:gd name="T39" fmla="*/ 1578 h 7008"/>
              <a:gd name="T40" fmla="*/ 5429 w 7006"/>
              <a:gd name="T41" fmla="*/ 1578 h 7008"/>
              <a:gd name="T42" fmla="*/ 5429 w 7006"/>
              <a:gd name="T43" fmla="*/ 3549 h 7008"/>
              <a:gd name="T44" fmla="*/ 5429 w 7006"/>
              <a:gd name="T45" fmla="*/ 3549 h 7008"/>
              <a:gd name="T46" fmla="*/ 5748 w 7006"/>
              <a:gd name="T47" fmla="*/ 3748 h 7008"/>
              <a:gd name="T48" fmla="*/ 5748 w 7006"/>
              <a:gd name="T49" fmla="*/ 3748 h 7008"/>
              <a:gd name="T50" fmla="*/ 6367 w 7006"/>
              <a:gd name="T51" fmla="*/ 3562 h 7008"/>
              <a:gd name="T52" fmla="*/ 6367 w 7006"/>
              <a:gd name="T53" fmla="*/ 3562 h 7008"/>
              <a:gd name="T54" fmla="*/ 7005 w 7006"/>
              <a:gd name="T55" fmla="*/ 4295 h 7008"/>
              <a:gd name="T56" fmla="*/ 7005 w 7006"/>
              <a:gd name="T57" fmla="*/ 4295 h 7008"/>
              <a:gd name="T58" fmla="*/ 6367 w 7006"/>
              <a:gd name="T59" fmla="*/ 5028 h 7008"/>
              <a:gd name="T60" fmla="*/ 6367 w 7006"/>
              <a:gd name="T61" fmla="*/ 5028 h 7008"/>
              <a:gd name="T62" fmla="*/ 5748 w 7006"/>
              <a:gd name="T63" fmla="*/ 4852 h 7008"/>
              <a:gd name="T64" fmla="*/ 5748 w 7006"/>
              <a:gd name="T65" fmla="*/ 4852 h 7008"/>
              <a:gd name="T66" fmla="*/ 5429 w 7006"/>
              <a:gd name="T67" fmla="*/ 5049 h 7008"/>
              <a:gd name="T68" fmla="*/ 5429 w 7006"/>
              <a:gd name="T69" fmla="*/ 7007 h 7008"/>
              <a:gd name="T70" fmla="*/ 5429 w 7006"/>
              <a:gd name="T71" fmla="*/ 6631 h 7008"/>
              <a:gd name="T72" fmla="*/ 5429 w 7006"/>
              <a:gd name="T73" fmla="*/ 7007 h 7008"/>
              <a:gd name="T74" fmla="*/ 3457 w 7006"/>
              <a:gd name="T75" fmla="*/ 7007 h 7008"/>
              <a:gd name="T76" fmla="*/ 3457 w 7006"/>
              <a:gd name="T77" fmla="*/ 7007 h 7008"/>
              <a:gd name="T78" fmla="*/ 3258 w 7006"/>
              <a:gd name="T79" fmla="*/ 6686 h 7008"/>
              <a:gd name="T80" fmla="*/ 3258 w 7006"/>
              <a:gd name="T81" fmla="*/ 6686 h 7008"/>
              <a:gd name="T82" fmla="*/ 3444 w 7006"/>
              <a:gd name="T83" fmla="*/ 6067 h 7008"/>
              <a:gd name="T84" fmla="*/ 3444 w 7006"/>
              <a:gd name="T85" fmla="*/ 6067 h 7008"/>
              <a:gd name="T86" fmla="*/ 2711 w 7006"/>
              <a:gd name="T87" fmla="*/ 5429 h 7008"/>
              <a:gd name="T88" fmla="*/ 2711 w 7006"/>
              <a:gd name="T89" fmla="*/ 5429 h 7008"/>
              <a:gd name="T90" fmla="*/ 1978 w 7006"/>
              <a:gd name="T91" fmla="*/ 6067 h 7008"/>
              <a:gd name="T92" fmla="*/ 1978 w 7006"/>
              <a:gd name="T93" fmla="*/ 6067 h 7008"/>
              <a:gd name="T94" fmla="*/ 2154 w 7006"/>
              <a:gd name="T95" fmla="*/ 6686 h 7008"/>
              <a:gd name="T96" fmla="*/ 2154 w 7006"/>
              <a:gd name="T97" fmla="*/ 6686 h 7008"/>
              <a:gd name="T98" fmla="*/ 1957 w 7006"/>
              <a:gd name="T99" fmla="*/ 7007 h 7008"/>
              <a:gd name="T100" fmla="*/ 0 w 7006"/>
              <a:gd name="T101" fmla="*/ 7007 h 7008"/>
              <a:gd name="T102" fmla="*/ 0 w 7006"/>
              <a:gd name="T103" fmla="*/ 5050 h 7008"/>
              <a:gd name="T104" fmla="*/ 0 w 7006"/>
              <a:gd name="T105" fmla="*/ 5050 h 7008"/>
              <a:gd name="T106" fmla="*/ 320 w 7006"/>
              <a:gd name="T107" fmla="*/ 4852 h 7008"/>
              <a:gd name="T108" fmla="*/ 320 w 7006"/>
              <a:gd name="T109" fmla="*/ 4852 h 7008"/>
              <a:gd name="T110" fmla="*/ 939 w 7006"/>
              <a:gd name="T111" fmla="*/ 5028 h 7008"/>
              <a:gd name="T112" fmla="*/ 939 w 7006"/>
              <a:gd name="T113" fmla="*/ 5028 h 7008"/>
              <a:gd name="T114" fmla="*/ 1578 w 7006"/>
              <a:gd name="T115" fmla="*/ 4295 h 7008"/>
              <a:gd name="T116" fmla="*/ 1578 w 7006"/>
              <a:gd name="T117" fmla="*/ 4295 h 7008"/>
              <a:gd name="T118" fmla="*/ 939 w 7006"/>
              <a:gd name="T119" fmla="*/ 3562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6" h="7008">
                <a:moveTo>
                  <a:pt x="939" y="3562"/>
                </a:moveTo>
                <a:lnTo>
                  <a:pt x="939" y="3562"/>
                </a:lnTo>
                <a:cubicBezTo>
                  <a:pt x="768" y="3562"/>
                  <a:pt x="536" y="3639"/>
                  <a:pt x="320" y="3748"/>
                </a:cubicBezTo>
                <a:lnTo>
                  <a:pt x="320" y="3748"/>
                </a:lnTo>
                <a:cubicBezTo>
                  <a:pt x="173" y="3823"/>
                  <a:pt x="0" y="3714"/>
                  <a:pt x="0" y="3549"/>
                </a:cubicBezTo>
                <a:lnTo>
                  <a:pt x="0" y="1578"/>
                </a:lnTo>
                <a:lnTo>
                  <a:pt x="1957" y="1578"/>
                </a:lnTo>
                <a:lnTo>
                  <a:pt x="1957" y="1578"/>
                </a:lnTo>
                <a:cubicBezTo>
                  <a:pt x="2121" y="1578"/>
                  <a:pt x="2226" y="1406"/>
                  <a:pt x="2154" y="1258"/>
                </a:cubicBezTo>
                <a:lnTo>
                  <a:pt x="2154" y="1258"/>
                </a:lnTo>
                <a:cubicBezTo>
                  <a:pt x="2050" y="1042"/>
                  <a:pt x="1978" y="809"/>
                  <a:pt x="1978" y="639"/>
                </a:cubicBezTo>
                <a:lnTo>
                  <a:pt x="1978" y="639"/>
                </a:lnTo>
                <a:cubicBezTo>
                  <a:pt x="1978" y="223"/>
                  <a:pt x="2307" y="0"/>
                  <a:pt x="2711" y="0"/>
                </a:cubicBezTo>
                <a:lnTo>
                  <a:pt x="2711" y="0"/>
                </a:lnTo>
                <a:cubicBezTo>
                  <a:pt x="3116" y="0"/>
                  <a:pt x="3444" y="223"/>
                  <a:pt x="3444" y="639"/>
                </a:cubicBezTo>
                <a:lnTo>
                  <a:pt x="3444" y="639"/>
                </a:lnTo>
                <a:cubicBezTo>
                  <a:pt x="3444" y="809"/>
                  <a:pt x="3367" y="1042"/>
                  <a:pt x="3258" y="1257"/>
                </a:cubicBezTo>
                <a:lnTo>
                  <a:pt x="3258" y="1257"/>
                </a:lnTo>
                <a:cubicBezTo>
                  <a:pt x="3184" y="1404"/>
                  <a:pt x="3293" y="1578"/>
                  <a:pt x="3457" y="1578"/>
                </a:cubicBezTo>
                <a:lnTo>
                  <a:pt x="5429" y="1578"/>
                </a:lnTo>
                <a:lnTo>
                  <a:pt x="5429" y="1578"/>
                </a:lnTo>
                <a:lnTo>
                  <a:pt x="5429" y="3549"/>
                </a:lnTo>
                <a:lnTo>
                  <a:pt x="5429" y="3549"/>
                </a:lnTo>
                <a:cubicBezTo>
                  <a:pt x="5429" y="3714"/>
                  <a:pt x="5601" y="3823"/>
                  <a:pt x="5748" y="3748"/>
                </a:cubicBezTo>
                <a:lnTo>
                  <a:pt x="5748" y="3748"/>
                </a:lnTo>
                <a:cubicBezTo>
                  <a:pt x="5963" y="3639"/>
                  <a:pt x="6197" y="3562"/>
                  <a:pt x="6367" y="3562"/>
                </a:cubicBezTo>
                <a:lnTo>
                  <a:pt x="6367" y="3562"/>
                </a:lnTo>
                <a:cubicBezTo>
                  <a:pt x="6782" y="3562"/>
                  <a:pt x="7005" y="3891"/>
                  <a:pt x="7005" y="4295"/>
                </a:cubicBezTo>
                <a:lnTo>
                  <a:pt x="7005" y="4295"/>
                </a:lnTo>
                <a:cubicBezTo>
                  <a:pt x="7005" y="4700"/>
                  <a:pt x="6782" y="5028"/>
                  <a:pt x="6367" y="5028"/>
                </a:cubicBezTo>
                <a:lnTo>
                  <a:pt x="6367" y="5028"/>
                </a:lnTo>
                <a:cubicBezTo>
                  <a:pt x="6197" y="5028"/>
                  <a:pt x="5963" y="4957"/>
                  <a:pt x="5748" y="4852"/>
                </a:cubicBezTo>
                <a:lnTo>
                  <a:pt x="5748" y="4852"/>
                </a:lnTo>
                <a:cubicBezTo>
                  <a:pt x="5600" y="4780"/>
                  <a:pt x="5429" y="4885"/>
                  <a:pt x="5429" y="5049"/>
                </a:cubicBezTo>
                <a:lnTo>
                  <a:pt x="5429" y="7007"/>
                </a:lnTo>
                <a:lnTo>
                  <a:pt x="5429" y="6631"/>
                </a:lnTo>
                <a:lnTo>
                  <a:pt x="5429" y="7007"/>
                </a:lnTo>
                <a:lnTo>
                  <a:pt x="3457" y="7007"/>
                </a:lnTo>
                <a:lnTo>
                  <a:pt x="3457" y="7007"/>
                </a:lnTo>
                <a:cubicBezTo>
                  <a:pt x="3293" y="7007"/>
                  <a:pt x="3184" y="6833"/>
                  <a:pt x="3258" y="6686"/>
                </a:cubicBezTo>
                <a:lnTo>
                  <a:pt x="3258" y="6686"/>
                </a:lnTo>
                <a:cubicBezTo>
                  <a:pt x="3367" y="6471"/>
                  <a:pt x="3444" y="6238"/>
                  <a:pt x="3444" y="6067"/>
                </a:cubicBezTo>
                <a:lnTo>
                  <a:pt x="3444" y="6067"/>
                </a:lnTo>
                <a:cubicBezTo>
                  <a:pt x="3444" y="5653"/>
                  <a:pt x="3116" y="5429"/>
                  <a:pt x="2711" y="5429"/>
                </a:cubicBezTo>
                <a:lnTo>
                  <a:pt x="2711" y="5429"/>
                </a:lnTo>
                <a:cubicBezTo>
                  <a:pt x="2307" y="5429"/>
                  <a:pt x="1978" y="5653"/>
                  <a:pt x="1978" y="6067"/>
                </a:cubicBezTo>
                <a:lnTo>
                  <a:pt x="1978" y="6067"/>
                </a:lnTo>
                <a:cubicBezTo>
                  <a:pt x="1978" y="6238"/>
                  <a:pt x="2050" y="6471"/>
                  <a:pt x="2154" y="6686"/>
                </a:cubicBezTo>
                <a:lnTo>
                  <a:pt x="2154" y="6686"/>
                </a:lnTo>
                <a:cubicBezTo>
                  <a:pt x="2226" y="6834"/>
                  <a:pt x="2121" y="7007"/>
                  <a:pt x="1957" y="7007"/>
                </a:cubicBezTo>
                <a:lnTo>
                  <a:pt x="0" y="7007"/>
                </a:lnTo>
                <a:lnTo>
                  <a:pt x="0" y="5050"/>
                </a:lnTo>
                <a:lnTo>
                  <a:pt x="0" y="5050"/>
                </a:lnTo>
                <a:cubicBezTo>
                  <a:pt x="0" y="4885"/>
                  <a:pt x="172" y="4780"/>
                  <a:pt x="320" y="4852"/>
                </a:cubicBezTo>
                <a:lnTo>
                  <a:pt x="320" y="4852"/>
                </a:lnTo>
                <a:cubicBezTo>
                  <a:pt x="536" y="4957"/>
                  <a:pt x="768" y="5028"/>
                  <a:pt x="939" y="5028"/>
                </a:cubicBezTo>
                <a:lnTo>
                  <a:pt x="939" y="5028"/>
                </a:lnTo>
                <a:cubicBezTo>
                  <a:pt x="1354" y="5028"/>
                  <a:pt x="1578" y="4700"/>
                  <a:pt x="1578" y="4295"/>
                </a:cubicBezTo>
                <a:lnTo>
                  <a:pt x="1578" y="4295"/>
                </a:lnTo>
                <a:cubicBezTo>
                  <a:pt x="1578" y="3891"/>
                  <a:pt x="1354" y="3562"/>
                  <a:pt x="939" y="3562"/>
                </a:cubicBezTo>
              </a:path>
            </a:pathLst>
          </a:custGeom>
          <a:solidFill>
            <a:srgbClr val="B41F7A"/>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7975789" y="5277011"/>
            <a:ext cx="1047869" cy="499504"/>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err="1">
                <a:solidFill>
                  <a:schemeClr val="bg1"/>
                </a:solidFill>
                <a:latin typeface="Calibri" panose="020F0502020204030204" pitchFamily="34" charset="0"/>
                <a:ea typeface="Lato Light" panose="020F0502020204030203" pitchFamily="34" charset="0"/>
                <a:cs typeface="Calibri" panose="020F0502020204030204" pitchFamily="34" charset="0"/>
              </a:rPr>
              <a:t>Reflektiert</a:t>
            </a:r>
            <a:endPar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 sein</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9100685" y="3379770"/>
            <a:ext cx="1785291" cy="716807"/>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400" dirty="0" err="1">
                <a:solidFill>
                  <a:schemeClr val="bg1"/>
                </a:solidFill>
                <a:latin typeface="Calibri" panose="020F0502020204030204" pitchFamily="34" charset="0"/>
                <a:ea typeface="Lato Light" panose="020F0502020204030203" pitchFamily="34" charset="0"/>
                <a:cs typeface="Calibri" panose="020F0502020204030204" pitchFamily="34" charset="0"/>
              </a:rPr>
              <a:t>Sich</a:t>
            </a: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 </a:t>
            </a:r>
            <a:r>
              <a:rPr lang="en-GB" sz="1400" dirty="0" err="1">
                <a:solidFill>
                  <a:schemeClr val="bg1"/>
                </a:solidFill>
                <a:latin typeface="Calibri" panose="020F0502020204030204" pitchFamily="34" charset="0"/>
                <a:ea typeface="Lato Light" panose="020F0502020204030203" pitchFamily="34" charset="0"/>
                <a:cs typeface="Calibri" panose="020F0502020204030204" pitchFamily="34" charset="0"/>
              </a:rPr>
              <a:t>mit</a:t>
            </a: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 </a:t>
            </a:r>
          </a:p>
          <a:p>
            <a:pPr>
              <a:lnSpc>
                <a:spcPts val="1760"/>
              </a:lnSpc>
              <a:spcBef>
                <a:spcPts val="0"/>
              </a:spcBef>
            </a:pPr>
            <a:r>
              <a:rPr lang="en-GB" sz="1400" dirty="0" err="1">
                <a:solidFill>
                  <a:schemeClr val="bg1"/>
                </a:solidFill>
                <a:latin typeface="Calibri" panose="020F0502020204030204" pitchFamily="34" charset="0"/>
                <a:ea typeface="Lato Light" panose="020F0502020204030203" pitchFamily="34" charset="0"/>
                <a:cs typeface="Calibri" panose="020F0502020204030204" pitchFamily="34" charset="0"/>
              </a:rPr>
              <a:t>Komplexität</a:t>
            </a: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 auseinandersetzen</a:t>
            </a:r>
          </a:p>
        </p:txBody>
      </p:sp>
      <p:sp>
        <p:nvSpPr>
          <p:cNvPr id="48" name="Subtitle 2">
            <a:extLst>
              <a:ext uri="{FF2B5EF4-FFF2-40B4-BE49-F238E27FC236}">
                <a16:creationId xmlns:a16="http://schemas.microsoft.com/office/drawing/2014/main" id="{427D96A1-B3DC-6F1E-5565-8809305F3A51}"/>
              </a:ext>
            </a:extLst>
          </p:cNvPr>
          <p:cNvSpPr txBox="1">
            <a:spLocks/>
          </p:cNvSpPr>
          <p:nvPr/>
        </p:nvSpPr>
        <p:spPr>
          <a:xfrm>
            <a:off x="7361794" y="2791047"/>
            <a:ext cx="1782062" cy="947640"/>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60"/>
              </a:lnSpc>
              <a:spcBef>
                <a:spcPts val="0"/>
              </a:spcBef>
            </a:pPr>
            <a:r>
              <a:rPr lang="en-GB" sz="1400" dirty="0" err="1">
                <a:solidFill>
                  <a:schemeClr val="bg1"/>
                </a:solidFill>
                <a:latin typeface="Calibri" panose="020F0502020204030204" pitchFamily="34" charset="0"/>
                <a:ea typeface="Lato Light" panose="020F0502020204030203" pitchFamily="34" charset="0"/>
                <a:cs typeface="Calibri" panose="020F0502020204030204" pitchFamily="34" charset="0"/>
              </a:rPr>
              <a:t>Kurzschluss</a:t>
            </a:r>
            <a:endPar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pPr algn="l">
              <a:lnSpc>
                <a:spcPts val="1760"/>
              </a:lnSpc>
              <a:spcBef>
                <a:spcPts val="0"/>
              </a:spcBef>
            </a:pP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a:t>
            </a:r>
            <a:r>
              <a:rPr lang="en-GB" sz="1400" dirty="0" err="1">
                <a:solidFill>
                  <a:schemeClr val="bg1"/>
                </a:solidFill>
                <a:latin typeface="Calibri" panose="020F0502020204030204" pitchFamily="34" charset="0"/>
                <a:ea typeface="Lato Light" panose="020F0502020204030203" pitchFamily="34" charset="0"/>
                <a:cs typeface="Calibri" panose="020F0502020204030204" pitchFamily="34" charset="0"/>
              </a:rPr>
              <a:t>reaktionen</a:t>
            </a: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 </a:t>
            </a:r>
          </a:p>
          <a:p>
            <a:pPr algn="l">
              <a:lnSpc>
                <a:spcPts val="1760"/>
              </a:lnSpc>
              <a:spcBef>
                <a:spcPts val="0"/>
              </a:spcBef>
            </a:pPr>
            <a:r>
              <a:rPr lang="en-GB" sz="1400" dirty="0" err="1">
                <a:solidFill>
                  <a:schemeClr val="bg1"/>
                </a:solidFill>
                <a:latin typeface="Calibri" panose="020F0502020204030204" pitchFamily="34" charset="0"/>
                <a:ea typeface="Lato Light" panose="020F0502020204030203" pitchFamily="34" charset="0"/>
                <a:cs typeface="Calibri" panose="020F0502020204030204" pitchFamily="34" charset="0"/>
              </a:rPr>
              <a:t>vermeiden</a:t>
            </a: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 </a:t>
            </a:r>
            <a:b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'Pendel-Effekt'</a:t>
            </a:r>
          </a:p>
        </p:txBody>
      </p:sp>
      <p:sp>
        <p:nvSpPr>
          <p:cNvPr id="49" name="Subtitle 2">
            <a:extLst>
              <a:ext uri="{FF2B5EF4-FFF2-40B4-BE49-F238E27FC236}">
                <a16:creationId xmlns:a16="http://schemas.microsoft.com/office/drawing/2014/main" id="{31115E1B-01AB-8073-85F3-190E00565ABA}"/>
              </a:ext>
            </a:extLst>
          </p:cNvPr>
          <p:cNvSpPr txBox="1">
            <a:spLocks/>
          </p:cNvSpPr>
          <p:nvPr/>
        </p:nvSpPr>
        <p:spPr>
          <a:xfrm>
            <a:off x="9441261" y="5159004"/>
            <a:ext cx="1643636" cy="1178472"/>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60"/>
              </a:lnSpc>
              <a:spcBef>
                <a:spcPts val="0"/>
              </a:spcBef>
            </a:pPr>
            <a:r>
              <a:rPr lang="en-GB" sz="1200" dirty="0" err="1">
                <a:solidFill>
                  <a:schemeClr val="bg1"/>
                </a:solidFill>
                <a:latin typeface="Calibri" panose="020F0502020204030204" pitchFamily="34" charset="0"/>
                <a:ea typeface="Lato Light" panose="020F0502020204030203" pitchFamily="34" charset="0"/>
                <a:cs typeface="Calibri" panose="020F0502020204030204" pitchFamily="34" charset="0"/>
              </a:rPr>
              <a:t>Bereit</a:t>
            </a:r>
            <a:r>
              <a:rPr lang="en-GB" sz="1200" dirty="0">
                <a:solidFill>
                  <a:schemeClr val="bg1"/>
                </a:solidFill>
                <a:latin typeface="Calibri" panose="020F0502020204030204" pitchFamily="34" charset="0"/>
                <a:ea typeface="Lato Light" panose="020F0502020204030203" pitchFamily="34" charset="0"/>
                <a:cs typeface="Calibri" panose="020F0502020204030204" pitchFamily="34" charset="0"/>
              </a:rPr>
              <a:t> sein, </a:t>
            </a:r>
          </a:p>
          <a:p>
            <a:pPr algn="r">
              <a:lnSpc>
                <a:spcPts val="1760"/>
              </a:lnSpc>
              <a:spcBef>
                <a:spcPts val="0"/>
              </a:spcBef>
            </a:pPr>
            <a:r>
              <a:rPr lang="en-GB" sz="1200" dirty="0" err="1">
                <a:solidFill>
                  <a:schemeClr val="bg1"/>
                </a:solidFill>
                <a:latin typeface="Calibri" panose="020F0502020204030204" pitchFamily="34" charset="0"/>
                <a:ea typeface="Lato Light" panose="020F0502020204030203" pitchFamily="34" charset="0"/>
                <a:cs typeface="Calibri" panose="020F0502020204030204" pitchFamily="34" charset="0"/>
              </a:rPr>
              <a:t>Herausforderungen</a:t>
            </a:r>
            <a:r>
              <a:rPr lang="en-GB" sz="1200" dirty="0">
                <a:solidFill>
                  <a:schemeClr val="bg1"/>
                </a:solidFill>
                <a:latin typeface="Calibri" panose="020F0502020204030204" pitchFamily="34" charset="0"/>
                <a:ea typeface="Lato Light" panose="020F0502020204030203" pitchFamily="34" charset="0"/>
                <a:cs typeface="Calibri" panose="020F0502020204030204" pitchFamily="34" charset="0"/>
              </a:rPr>
              <a:t> anzunehmen</a:t>
            </a:r>
            <a:br>
              <a:rPr lang="en-GB" sz="12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200" dirty="0">
                <a:solidFill>
                  <a:schemeClr val="bg1"/>
                </a:solidFill>
                <a:latin typeface="Calibri" panose="020F0502020204030204" pitchFamily="34" charset="0"/>
                <a:ea typeface="Lato Light" panose="020F0502020204030203" pitchFamily="34" charset="0"/>
                <a:cs typeface="Calibri" panose="020F0502020204030204" pitchFamily="34" charset="0"/>
              </a:rPr>
              <a:t> und </a:t>
            </a:r>
            <a:r>
              <a:rPr lang="en-GB" sz="1200" dirty="0" err="1">
                <a:solidFill>
                  <a:schemeClr val="bg1"/>
                </a:solidFill>
                <a:latin typeface="Calibri" panose="020F0502020204030204" pitchFamily="34" charset="0"/>
                <a:ea typeface="Lato Light" panose="020F0502020204030203" pitchFamily="34" charset="0"/>
                <a:cs typeface="Calibri" panose="020F0502020204030204" pitchFamily="34" charset="0"/>
              </a:rPr>
              <a:t>herausgefordert</a:t>
            </a:r>
            <a:endParaRPr lang="en-GB" sz="12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pPr algn="r">
              <a:lnSpc>
                <a:spcPts val="1760"/>
              </a:lnSpc>
              <a:spcBef>
                <a:spcPts val="0"/>
              </a:spcBef>
            </a:pPr>
            <a:r>
              <a:rPr lang="en-GB" sz="1200" dirty="0">
                <a:solidFill>
                  <a:schemeClr val="bg1"/>
                </a:solidFill>
                <a:latin typeface="Calibri" panose="020F0502020204030204" pitchFamily="34" charset="0"/>
                <a:ea typeface="Lato Light" panose="020F0502020204030203" pitchFamily="34" charset="0"/>
                <a:cs typeface="Calibri" panose="020F0502020204030204" pitchFamily="34" charset="0"/>
              </a:rPr>
              <a:t> zu werden</a:t>
            </a:r>
          </a:p>
        </p:txBody>
      </p:sp>
      <p:sp>
        <p:nvSpPr>
          <p:cNvPr id="50" name="Freeform 8">
            <a:extLst>
              <a:ext uri="{FF2B5EF4-FFF2-40B4-BE49-F238E27FC236}">
                <a16:creationId xmlns:a16="http://schemas.microsoft.com/office/drawing/2014/main" id="{B6CE872D-0D74-2D51-D5C1-603331D5FB84}"/>
              </a:ext>
            </a:extLst>
          </p:cNvPr>
          <p:cNvSpPr>
            <a:spLocks/>
          </p:cNvSpPr>
          <p:nvPr/>
        </p:nvSpPr>
        <p:spPr bwMode="auto">
          <a:xfrm>
            <a:off x="5763474" y="2665864"/>
            <a:ext cx="1218133" cy="3823064"/>
          </a:xfrm>
          <a:custGeom>
            <a:avLst/>
            <a:gdLst>
              <a:gd name="T0" fmla="*/ 458758 w 1718"/>
              <a:gd name="T1" fmla="*/ 899723 h 5397"/>
              <a:gd name="T2" fmla="*/ 108833 w 1718"/>
              <a:gd name="T3" fmla="*/ 679383 h 5397"/>
              <a:gd name="T4" fmla="*/ 101265 w 1718"/>
              <a:gd name="T5" fmla="*/ 736268 h 5397"/>
              <a:gd name="T6" fmla="*/ 98022 w 1718"/>
              <a:gd name="T7" fmla="*/ 680463 h 5397"/>
              <a:gd name="T8" fmla="*/ 101986 w 1718"/>
              <a:gd name="T9" fmla="*/ 621418 h 5397"/>
              <a:gd name="T10" fmla="*/ 203612 w 1718"/>
              <a:gd name="T11" fmla="*/ 253824 h 5397"/>
              <a:gd name="T12" fmla="*/ 464524 w 1718"/>
              <a:gd name="T13" fmla="*/ 923126 h 5397"/>
              <a:gd name="T14" fmla="*/ 464524 w 1718"/>
              <a:gd name="T15" fmla="*/ 923126 h 5397"/>
              <a:gd name="T16" fmla="*/ 442181 w 1718"/>
              <a:gd name="T17" fmla="*/ 693064 h 5397"/>
              <a:gd name="T18" fmla="*/ 445064 w 1718"/>
              <a:gd name="T19" fmla="*/ 610977 h 5397"/>
              <a:gd name="T20" fmla="*/ 454433 w 1718"/>
              <a:gd name="T21" fmla="*/ 650580 h 5397"/>
              <a:gd name="T22" fmla="*/ 562186 w 1718"/>
              <a:gd name="T23" fmla="*/ 1795126 h 5397"/>
              <a:gd name="T24" fmla="*/ 557140 w 1718"/>
              <a:gd name="T25" fmla="*/ 1774964 h 5397"/>
              <a:gd name="T26" fmla="*/ 560384 w 1718"/>
              <a:gd name="T27" fmla="*/ 1749402 h 5397"/>
              <a:gd name="T28" fmla="*/ 554978 w 1718"/>
              <a:gd name="T29" fmla="*/ 1728160 h 5397"/>
              <a:gd name="T30" fmla="*/ 473894 w 1718"/>
              <a:gd name="T31" fmla="*/ 1051657 h 5397"/>
              <a:gd name="T32" fmla="*/ 469569 w 1718"/>
              <a:gd name="T33" fmla="*/ 951208 h 5397"/>
              <a:gd name="T34" fmla="*/ 501282 w 1718"/>
              <a:gd name="T35" fmla="*/ 897923 h 5397"/>
              <a:gd name="T36" fmla="*/ 504886 w 1718"/>
              <a:gd name="T37" fmla="*/ 896483 h 5397"/>
              <a:gd name="T38" fmla="*/ 558582 w 1718"/>
              <a:gd name="T39" fmla="*/ 611697 h 5397"/>
              <a:gd name="T40" fmla="*/ 482543 w 1718"/>
              <a:gd name="T41" fmla="*/ 300988 h 5397"/>
              <a:gd name="T42" fmla="*/ 329383 w 1718"/>
              <a:gd name="T43" fmla="*/ 248063 h 5397"/>
              <a:gd name="T44" fmla="*/ 323257 w 1718"/>
              <a:gd name="T45" fmla="*/ 212060 h 5397"/>
              <a:gd name="T46" fmla="*/ 339834 w 1718"/>
              <a:gd name="T47" fmla="*/ 162375 h 5397"/>
              <a:gd name="T48" fmla="*/ 329383 w 1718"/>
              <a:gd name="T49" fmla="*/ 119171 h 5397"/>
              <a:gd name="T50" fmla="*/ 216946 w 1718"/>
              <a:gd name="T51" fmla="*/ 7201 h 5397"/>
              <a:gd name="T52" fmla="*/ 172259 w 1718"/>
              <a:gd name="T53" fmla="*/ 124212 h 5397"/>
              <a:gd name="T54" fmla="*/ 169376 w 1718"/>
              <a:gd name="T55" fmla="*/ 168856 h 5397"/>
              <a:gd name="T56" fmla="*/ 201089 w 1718"/>
              <a:gd name="T57" fmla="*/ 219620 h 5397"/>
              <a:gd name="T58" fmla="*/ 188837 w 1718"/>
              <a:gd name="T59" fmla="*/ 270385 h 5397"/>
              <a:gd name="T60" fmla="*/ 68111 w 1718"/>
              <a:gd name="T61" fmla="*/ 314309 h 5397"/>
              <a:gd name="T62" fmla="*/ 38200 w 1718"/>
              <a:gd name="T63" fmla="*/ 900083 h 5397"/>
              <a:gd name="T64" fmla="*/ 54777 w 1718"/>
              <a:gd name="T65" fmla="*/ 902244 h 5397"/>
              <a:gd name="T66" fmla="*/ 77841 w 1718"/>
              <a:gd name="T67" fmla="*/ 973890 h 5397"/>
              <a:gd name="T68" fmla="*/ 135501 w 1718"/>
              <a:gd name="T69" fmla="*/ 1522221 h 5397"/>
              <a:gd name="T70" fmla="*/ 154601 w 1718"/>
              <a:gd name="T71" fmla="*/ 1753362 h 5397"/>
              <a:gd name="T72" fmla="*/ 158205 w 1718"/>
              <a:gd name="T73" fmla="*/ 1770284 h 5397"/>
              <a:gd name="T74" fmla="*/ 159646 w 1718"/>
              <a:gd name="T75" fmla="*/ 1809168 h 5397"/>
              <a:gd name="T76" fmla="*/ 131897 w 1718"/>
              <a:gd name="T77" fmla="*/ 1873974 h 5397"/>
              <a:gd name="T78" fmla="*/ 233884 w 1718"/>
              <a:gd name="T79" fmla="*/ 1890895 h 5397"/>
              <a:gd name="T80" fmla="*/ 272804 w 1718"/>
              <a:gd name="T81" fmla="*/ 1848771 h 5397"/>
              <a:gd name="T82" fmla="*/ 270282 w 1718"/>
              <a:gd name="T83" fmla="*/ 1810608 h 5397"/>
              <a:gd name="T84" fmla="*/ 274246 w 1718"/>
              <a:gd name="T85" fmla="*/ 1732120 h 5397"/>
              <a:gd name="T86" fmla="*/ 274246 w 1718"/>
              <a:gd name="T87" fmla="*/ 1577306 h 5397"/>
              <a:gd name="T88" fmla="*/ 255146 w 1718"/>
              <a:gd name="T89" fmla="*/ 1289639 h 5397"/>
              <a:gd name="T90" fmla="*/ 264155 w 1718"/>
              <a:gd name="T91" fmla="*/ 1208272 h 5397"/>
              <a:gd name="T92" fmla="*/ 267759 w 1718"/>
              <a:gd name="T93" fmla="*/ 1148866 h 5397"/>
              <a:gd name="T94" fmla="*/ 280372 w 1718"/>
              <a:gd name="T95" fmla="*/ 1051657 h 5397"/>
              <a:gd name="T96" fmla="*/ 397854 w 1718"/>
              <a:gd name="T97" fmla="*/ 1494498 h 5397"/>
              <a:gd name="T98" fmla="*/ 442901 w 1718"/>
              <a:gd name="T99" fmla="*/ 1776765 h 5397"/>
              <a:gd name="T100" fmla="*/ 459839 w 1718"/>
              <a:gd name="T101" fmla="*/ 1825729 h 5397"/>
              <a:gd name="T102" fmla="*/ 467767 w 1718"/>
              <a:gd name="T103" fmla="*/ 1852372 h 5397"/>
              <a:gd name="T104" fmla="*/ 489750 w 1718"/>
              <a:gd name="T105" fmla="*/ 1895576 h 5397"/>
              <a:gd name="T106" fmla="*/ 592097 w 1718"/>
              <a:gd name="T107" fmla="*/ 1941660 h 5397"/>
              <a:gd name="T108" fmla="*/ 563627 w 1718"/>
              <a:gd name="T109" fmla="*/ 1844091 h 53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8" h="5397">
                <a:moveTo>
                  <a:pt x="1273" y="2499"/>
                </a:moveTo>
                <a:lnTo>
                  <a:pt x="1273" y="2499"/>
                </a:lnTo>
                <a:cubicBezTo>
                  <a:pt x="1273" y="2499"/>
                  <a:pt x="1273" y="2499"/>
                  <a:pt x="1273" y="2498"/>
                </a:cubicBezTo>
                <a:cubicBezTo>
                  <a:pt x="1273" y="2499"/>
                  <a:pt x="1273" y="2499"/>
                  <a:pt x="1273" y="2499"/>
                </a:cubicBezTo>
                <a:cubicBezTo>
                  <a:pt x="1273" y="2499"/>
                  <a:pt x="1275" y="2507"/>
                  <a:pt x="1277" y="2517"/>
                </a:cubicBezTo>
                <a:cubicBezTo>
                  <a:pt x="1276" y="2511"/>
                  <a:pt x="1274" y="2505"/>
                  <a:pt x="1273" y="2499"/>
                </a:cubicBezTo>
                <a:close/>
                <a:moveTo>
                  <a:pt x="302" y="1887"/>
                </a:moveTo>
                <a:lnTo>
                  <a:pt x="302" y="1887"/>
                </a:lnTo>
                <a:cubicBezTo>
                  <a:pt x="300" y="1905"/>
                  <a:pt x="293" y="1922"/>
                  <a:pt x="290" y="1941"/>
                </a:cubicBezTo>
                <a:cubicBezTo>
                  <a:pt x="283" y="1975"/>
                  <a:pt x="288" y="2011"/>
                  <a:pt x="281" y="2045"/>
                </a:cubicBezTo>
                <a:cubicBezTo>
                  <a:pt x="280" y="2049"/>
                  <a:pt x="277" y="2054"/>
                  <a:pt x="274" y="2052"/>
                </a:cubicBezTo>
                <a:cubicBezTo>
                  <a:pt x="273" y="2016"/>
                  <a:pt x="272" y="1981"/>
                  <a:pt x="272" y="1945"/>
                </a:cubicBezTo>
                <a:cubicBezTo>
                  <a:pt x="271" y="1926"/>
                  <a:pt x="271" y="1908"/>
                  <a:pt x="272" y="1890"/>
                </a:cubicBezTo>
                <a:cubicBezTo>
                  <a:pt x="274" y="1864"/>
                  <a:pt x="281" y="1840"/>
                  <a:pt x="281" y="1814"/>
                </a:cubicBezTo>
                <a:cubicBezTo>
                  <a:pt x="281" y="1784"/>
                  <a:pt x="272" y="1753"/>
                  <a:pt x="283" y="1726"/>
                </a:cubicBezTo>
                <a:cubicBezTo>
                  <a:pt x="291" y="1766"/>
                  <a:pt x="297" y="1806"/>
                  <a:pt x="300" y="1846"/>
                </a:cubicBezTo>
                <a:cubicBezTo>
                  <a:pt x="302" y="1860"/>
                  <a:pt x="303" y="1873"/>
                  <a:pt x="302" y="1887"/>
                </a:cubicBezTo>
                <a:close/>
                <a:moveTo>
                  <a:pt x="565" y="705"/>
                </a:moveTo>
                <a:lnTo>
                  <a:pt x="565" y="705"/>
                </a:lnTo>
                <a:cubicBezTo>
                  <a:pt x="565" y="714"/>
                  <a:pt x="565" y="722"/>
                  <a:pt x="565" y="730"/>
                </a:cubicBezTo>
                <a:cubicBezTo>
                  <a:pt x="563" y="719"/>
                  <a:pt x="564" y="711"/>
                  <a:pt x="565" y="705"/>
                </a:cubicBezTo>
                <a:close/>
                <a:moveTo>
                  <a:pt x="1289" y="2564"/>
                </a:moveTo>
                <a:lnTo>
                  <a:pt x="1289" y="2564"/>
                </a:lnTo>
                <a:cubicBezTo>
                  <a:pt x="1286" y="2554"/>
                  <a:pt x="1284" y="2544"/>
                  <a:pt x="1282" y="2534"/>
                </a:cubicBezTo>
                <a:cubicBezTo>
                  <a:pt x="1283" y="2539"/>
                  <a:pt x="1284" y="2544"/>
                  <a:pt x="1285" y="2548"/>
                </a:cubicBezTo>
                <a:cubicBezTo>
                  <a:pt x="1286" y="2552"/>
                  <a:pt x="1288" y="2558"/>
                  <a:pt x="1289" y="2564"/>
                </a:cubicBezTo>
                <a:close/>
                <a:moveTo>
                  <a:pt x="1261" y="1807"/>
                </a:moveTo>
                <a:lnTo>
                  <a:pt x="1261" y="1807"/>
                </a:lnTo>
                <a:cubicBezTo>
                  <a:pt x="1254" y="1838"/>
                  <a:pt x="1248" y="1868"/>
                  <a:pt x="1241" y="1898"/>
                </a:cubicBezTo>
                <a:cubicBezTo>
                  <a:pt x="1239" y="1908"/>
                  <a:pt x="1236" y="1920"/>
                  <a:pt x="1227" y="1925"/>
                </a:cubicBezTo>
                <a:cubicBezTo>
                  <a:pt x="1228" y="1846"/>
                  <a:pt x="1225" y="1767"/>
                  <a:pt x="1220" y="1688"/>
                </a:cubicBezTo>
                <a:cubicBezTo>
                  <a:pt x="1224" y="1683"/>
                  <a:pt x="1232" y="1690"/>
                  <a:pt x="1235" y="1697"/>
                </a:cubicBezTo>
                <a:cubicBezTo>
                  <a:pt x="1242" y="1712"/>
                  <a:pt x="1249" y="1727"/>
                  <a:pt x="1256" y="1743"/>
                </a:cubicBezTo>
                <a:cubicBezTo>
                  <a:pt x="1259" y="1749"/>
                  <a:pt x="1262" y="1756"/>
                  <a:pt x="1264" y="1762"/>
                </a:cubicBezTo>
                <a:cubicBezTo>
                  <a:pt x="1267" y="1777"/>
                  <a:pt x="1264" y="1792"/>
                  <a:pt x="1261" y="1807"/>
                </a:cubicBezTo>
                <a:close/>
                <a:moveTo>
                  <a:pt x="1529" y="5040"/>
                </a:moveTo>
                <a:lnTo>
                  <a:pt x="1529" y="5040"/>
                </a:lnTo>
                <a:cubicBezTo>
                  <a:pt x="1544" y="5034"/>
                  <a:pt x="1555" y="5029"/>
                  <a:pt x="1558" y="5029"/>
                </a:cubicBezTo>
                <a:cubicBezTo>
                  <a:pt x="1569" y="5029"/>
                  <a:pt x="1560" y="4991"/>
                  <a:pt x="1560" y="4986"/>
                </a:cubicBezTo>
                <a:cubicBezTo>
                  <a:pt x="1560" y="4977"/>
                  <a:pt x="1562" y="4969"/>
                  <a:pt x="1560" y="4960"/>
                </a:cubicBezTo>
                <a:cubicBezTo>
                  <a:pt x="1557" y="4950"/>
                  <a:pt x="1548" y="4942"/>
                  <a:pt x="1546" y="4930"/>
                </a:cubicBezTo>
                <a:cubicBezTo>
                  <a:pt x="1546" y="4924"/>
                  <a:pt x="1547" y="4918"/>
                  <a:pt x="1548" y="4911"/>
                </a:cubicBezTo>
                <a:cubicBezTo>
                  <a:pt x="1550" y="4902"/>
                  <a:pt x="1551" y="4892"/>
                  <a:pt x="1553" y="4882"/>
                </a:cubicBezTo>
                <a:cubicBezTo>
                  <a:pt x="1555" y="4875"/>
                  <a:pt x="1556" y="4866"/>
                  <a:pt x="1555" y="4859"/>
                </a:cubicBezTo>
                <a:cubicBezTo>
                  <a:pt x="1553" y="4849"/>
                  <a:pt x="1545" y="4844"/>
                  <a:pt x="1542" y="4835"/>
                </a:cubicBezTo>
                <a:cubicBezTo>
                  <a:pt x="1538" y="4826"/>
                  <a:pt x="1540" y="4810"/>
                  <a:pt x="1540" y="4800"/>
                </a:cubicBezTo>
                <a:cubicBezTo>
                  <a:pt x="1538" y="4776"/>
                  <a:pt x="1538" y="4750"/>
                  <a:pt x="1537" y="4725"/>
                </a:cubicBezTo>
                <a:cubicBezTo>
                  <a:pt x="1534" y="4504"/>
                  <a:pt x="1417" y="3746"/>
                  <a:pt x="1393" y="3625"/>
                </a:cubicBezTo>
                <a:cubicBezTo>
                  <a:pt x="1368" y="3504"/>
                  <a:pt x="1336" y="3218"/>
                  <a:pt x="1315" y="2921"/>
                </a:cubicBezTo>
                <a:cubicBezTo>
                  <a:pt x="1310" y="2838"/>
                  <a:pt x="1317" y="2738"/>
                  <a:pt x="1302" y="2635"/>
                </a:cubicBezTo>
                <a:cubicBezTo>
                  <a:pt x="1303" y="2640"/>
                  <a:pt x="1303" y="2642"/>
                  <a:pt x="1303" y="2642"/>
                </a:cubicBezTo>
                <a:cubicBezTo>
                  <a:pt x="1303" y="2642"/>
                  <a:pt x="1311" y="2622"/>
                  <a:pt x="1319" y="2596"/>
                </a:cubicBezTo>
                <a:cubicBezTo>
                  <a:pt x="1325" y="2577"/>
                  <a:pt x="1333" y="2513"/>
                  <a:pt x="1336" y="2483"/>
                </a:cubicBezTo>
                <a:cubicBezTo>
                  <a:pt x="1359" y="2491"/>
                  <a:pt x="1380" y="2493"/>
                  <a:pt x="1391" y="2494"/>
                </a:cubicBezTo>
                <a:cubicBezTo>
                  <a:pt x="1395" y="2494"/>
                  <a:pt x="1398" y="2493"/>
                  <a:pt x="1400" y="2490"/>
                </a:cubicBezTo>
                <a:cubicBezTo>
                  <a:pt x="1400" y="2490"/>
                  <a:pt x="1400" y="2490"/>
                  <a:pt x="1401" y="2490"/>
                </a:cubicBezTo>
                <a:cubicBezTo>
                  <a:pt x="1400" y="2490"/>
                  <a:pt x="1400" y="2490"/>
                  <a:pt x="1400" y="2490"/>
                </a:cubicBezTo>
                <a:cubicBezTo>
                  <a:pt x="1401" y="2489"/>
                  <a:pt x="1402" y="2488"/>
                  <a:pt x="1402" y="2486"/>
                </a:cubicBezTo>
                <a:cubicBezTo>
                  <a:pt x="1437" y="2376"/>
                  <a:pt x="1556" y="1719"/>
                  <a:pt x="1550" y="1699"/>
                </a:cubicBezTo>
                <a:cubicBezTo>
                  <a:pt x="1541" y="1634"/>
                  <a:pt x="1381" y="915"/>
                  <a:pt x="1369" y="870"/>
                </a:cubicBezTo>
                <a:cubicBezTo>
                  <a:pt x="1357" y="826"/>
                  <a:pt x="1339" y="836"/>
                  <a:pt x="1339" y="836"/>
                </a:cubicBezTo>
                <a:cubicBezTo>
                  <a:pt x="1306" y="814"/>
                  <a:pt x="1074" y="760"/>
                  <a:pt x="1041" y="754"/>
                </a:cubicBezTo>
                <a:cubicBezTo>
                  <a:pt x="1008" y="748"/>
                  <a:pt x="973" y="718"/>
                  <a:pt x="948" y="699"/>
                </a:cubicBezTo>
                <a:cubicBezTo>
                  <a:pt x="924" y="681"/>
                  <a:pt x="914" y="689"/>
                  <a:pt x="914" y="689"/>
                </a:cubicBezTo>
                <a:cubicBezTo>
                  <a:pt x="906" y="681"/>
                  <a:pt x="905" y="679"/>
                  <a:pt x="901" y="685"/>
                </a:cubicBezTo>
                <a:cubicBezTo>
                  <a:pt x="898" y="664"/>
                  <a:pt x="895" y="592"/>
                  <a:pt x="897" y="589"/>
                </a:cubicBezTo>
                <a:cubicBezTo>
                  <a:pt x="897" y="589"/>
                  <a:pt x="906" y="568"/>
                  <a:pt x="909" y="557"/>
                </a:cubicBezTo>
                <a:cubicBezTo>
                  <a:pt x="912" y="546"/>
                  <a:pt x="914" y="485"/>
                  <a:pt x="914" y="485"/>
                </a:cubicBezTo>
                <a:cubicBezTo>
                  <a:pt x="914" y="485"/>
                  <a:pt x="933" y="486"/>
                  <a:pt x="943" y="451"/>
                </a:cubicBezTo>
                <a:cubicBezTo>
                  <a:pt x="953" y="416"/>
                  <a:pt x="947" y="422"/>
                  <a:pt x="952" y="383"/>
                </a:cubicBezTo>
                <a:cubicBezTo>
                  <a:pt x="957" y="345"/>
                  <a:pt x="950" y="295"/>
                  <a:pt x="914" y="331"/>
                </a:cubicBezTo>
                <a:cubicBezTo>
                  <a:pt x="915" y="320"/>
                  <a:pt x="917" y="301"/>
                  <a:pt x="922" y="250"/>
                </a:cubicBezTo>
                <a:cubicBezTo>
                  <a:pt x="930" y="161"/>
                  <a:pt x="903" y="126"/>
                  <a:pt x="847" y="71"/>
                </a:cubicBezTo>
                <a:cubicBezTo>
                  <a:pt x="789" y="16"/>
                  <a:pt x="670" y="0"/>
                  <a:pt x="602" y="20"/>
                </a:cubicBezTo>
                <a:cubicBezTo>
                  <a:pt x="534" y="41"/>
                  <a:pt x="445" y="135"/>
                  <a:pt x="440" y="186"/>
                </a:cubicBezTo>
                <a:cubicBezTo>
                  <a:pt x="434" y="238"/>
                  <a:pt x="470" y="330"/>
                  <a:pt x="478" y="345"/>
                </a:cubicBezTo>
                <a:cubicBezTo>
                  <a:pt x="479" y="349"/>
                  <a:pt x="483" y="355"/>
                  <a:pt x="487" y="361"/>
                </a:cubicBezTo>
                <a:cubicBezTo>
                  <a:pt x="475" y="353"/>
                  <a:pt x="461" y="351"/>
                  <a:pt x="451" y="366"/>
                </a:cubicBezTo>
                <a:cubicBezTo>
                  <a:pt x="432" y="398"/>
                  <a:pt x="461" y="432"/>
                  <a:pt x="470" y="469"/>
                </a:cubicBezTo>
                <a:cubicBezTo>
                  <a:pt x="479" y="506"/>
                  <a:pt x="508" y="526"/>
                  <a:pt x="531" y="513"/>
                </a:cubicBezTo>
                <a:cubicBezTo>
                  <a:pt x="531" y="513"/>
                  <a:pt x="532" y="583"/>
                  <a:pt x="558" y="610"/>
                </a:cubicBezTo>
                <a:cubicBezTo>
                  <a:pt x="558" y="610"/>
                  <a:pt x="564" y="653"/>
                  <a:pt x="565" y="699"/>
                </a:cubicBezTo>
                <a:cubicBezTo>
                  <a:pt x="565" y="699"/>
                  <a:pt x="549" y="711"/>
                  <a:pt x="536" y="738"/>
                </a:cubicBezTo>
                <a:cubicBezTo>
                  <a:pt x="536" y="735"/>
                  <a:pt x="532" y="738"/>
                  <a:pt x="524" y="751"/>
                </a:cubicBezTo>
                <a:cubicBezTo>
                  <a:pt x="524" y="751"/>
                  <a:pt x="514" y="756"/>
                  <a:pt x="493" y="763"/>
                </a:cubicBezTo>
                <a:cubicBezTo>
                  <a:pt x="472" y="769"/>
                  <a:pt x="210" y="859"/>
                  <a:pt x="189" y="873"/>
                </a:cubicBezTo>
                <a:cubicBezTo>
                  <a:pt x="189" y="873"/>
                  <a:pt x="165" y="865"/>
                  <a:pt x="157" y="903"/>
                </a:cubicBezTo>
                <a:cubicBezTo>
                  <a:pt x="148" y="941"/>
                  <a:pt x="9" y="1665"/>
                  <a:pt x="0" y="1743"/>
                </a:cubicBezTo>
                <a:cubicBezTo>
                  <a:pt x="0" y="1743"/>
                  <a:pt x="62" y="2433"/>
                  <a:pt x="106" y="2500"/>
                </a:cubicBezTo>
                <a:cubicBezTo>
                  <a:pt x="111" y="2513"/>
                  <a:pt x="137" y="2513"/>
                  <a:pt x="151" y="2507"/>
                </a:cubicBezTo>
                <a:cubicBezTo>
                  <a:pt x="151" y="2507"/>
                  <a:pt x="151" y="2506"/>
                  <a:pt x="152" y="2506"/>
                </a:cubicBezTo>
                <a:cubicBezTo>
                  <a:pt x="164" y="2535"/>
                  <a:pt x="188" y="2588"/>
                  <a:pt x="199" y="2601"/>
                </a:cubicBezTo>
                <a:cubicBezTo>
                  <a:pt x="207" y="2609"/>
                  <a:pt x="211" y="2613"/>
                  <a:pt x="213" y="2615"/>
                </a:cubicBezTo>
                <a:cubicBezTo>
                  <a:pt x="214" y="2652"/>
                  <a:pt x="216" y="2686"/>
                  <a:pt x="216" y="2705"/>
                </a:cubicBezTo>
                <a:cubicBezTo>
                  <a:pt x="212" y="2839"/>
                  <a:pt x="309" y="3370"/>
                  <a:pt x="323" y="3518"/>
                </a:cubicBezTo>
                <a:cubicBezTo>
                  <a:pt x="337" y="3666"/>
                  <a:pt x="365" y="4073"/>
                  <a:pt x="376" y="4228"/>
                </a:cubicBezTo>
                <a:cubicBezTo>
                  <a:pt x="388" y="4404"/>
                  <a:pt x="417" y="4580"/>
                  <a:pt x="434" y="4755"/>
                </a:cubicBezTo>
                <a:cubicBezTo>
                  <a:pt x="435" y="4778"/>
                  <a:pt x="446" y="4812"/>
                  <a:pt x="441" y="4834"/>
                </a:cubicBezTo>
                <a:cubicBezTo>
                  <a:pt x="437" y="4849"/>
                  <a:pt x="423" y="4853"/>
                  <a:pt x="429" y="4870"/>
                </a:cubicBezTo>
                <a:cubicBezTo>
                  <a:pt x="433" y="4881"/>
                  <a:pt x="448" y="4887"/>
                  <a:pt x="446" y="4901"/>
                </a:cubicBezTo>
                <a:cubicBezTo>
                  <a:pt x="446" y="4907"/>
                  <a:pt x="442" y="4912"/>
                  <a:pt x="439" y="4917"/>
                </a:cubicBezTo>
                <a:cubicBezTo>
                  <a:pt x="436" y="4923"/>
                  <a:pt x="434" y="4929"/>
                  <a:pt x="437" y="4934"/>
                </a:cubicBezTo>
                <a:cubicBezTo>
                  <a:pt x="438" y="4937"/>
                  <a:pt x="443" y="4937"/>
                  <a:pt x="443" y="4940"/>
                </a:cubicBezTo>
                <a:cubicBezTo>
                  <a:pt x="438" y="4976"/>
                  <a:pt x="441" y="5000"/>
                  <a:pt x="443" y="5025"/>
                </a:cubicBezTo>
                <a:cubicBezTo>
                  <a:pt x="452" y="5031"/>
                  <a:pt x="472" y="5035"/>
                  <a:pt x="498" y="5037"/>
                </a:cubicBezTo>
                <a:cubicBezTo>
                  <a:pt x="485" y="5084"/>
                  <a:pt x="433" y="5143"/>
                  <a:pt x="366" y="5205"/>
                </a:cubicBezTo>
                <a:cubicBezTo>
                  <a:pt x="333" y="5236"/>
                  <a:pt x="272" y="5333"/>
                  <a:pt x="350" y="5367"/>
                </a:cubicBezTo>
                <a:cubicBezTo>
                  <a:pt x="419" y="5382"/>
                  <a:pt x="548" y="5365"/>
                  <a:pt x="599" y="5332"/>
                </a:cubicBezTo>
                <a:cubicBezTo>
                  <a:pt x="649" y="5299"/>
                  <a:pt x="635" y="5260"/>
                  <a:pt x="649" y="5252"/>
                </a:cubicBezTo>
                <a:cubicBezTo>
                  <a:pt x="661" y="5244"/>
                  <a:pt x="757" y="5226"/>
                  <a:pt x="757" y="5202"/>
                </a:cubicBezTo>
                <a:cubicBezTo>
                  <a:pt x="757" y="5179"/>
                  <a:pt x="765" y="5148"/>
                  <a:pt x="757" y="5135"/>
                </a:cubicBezTo>
                <a:cubicBezTo>
                  <a:pt x="749" y="5122"/>
                  <a:pt x="758" y="5107"/>
                  <a:pt x="760" y="5082"/>
                </a:cubicBezTo>
                <a:cubicBezTo>
                  <a:pt x="761" y="5070"/>
                  <a:pt x="756" y="5050"/>
                  <a:pt x="748" y="5031"/>
                </a:cubicBezTo>
                <a:cubicBezTo>
                  <a:pt x="748" y="5030"/>
                  <a:pt x="749" y="5030"/>
                  <a:pt x="750" y="5029"/>
                </a:cubicBezTo>
                <a:cubicBezTo>
                  <a:pt x="762" y="4977"/>
                  <a:pt x="752" y="4923"/>
                  <a:pt x="767" y="4870"/>
                </a:cubicBezTo>
                <a:cubicBezTo>
                  <a:pt x="773" y="4846"/>
                  <a:pt x="764" y="4833"/>
                  <a:pt x="761" y="4811"/>
                </a:cubicBezTo>
                <a:cubicBezTo>
                  <a:pt x="758" y="4791"/>
                  <a:pt x="763" y="4766"/>
                  <a:pt x="764" y="4746"/>
                </a:cubicBezTo>
                <a:cubicBezTo>
                  <a:pt x="766" y="4700"/>
                  <a:pt x="767" y="4653"/>
                  <a:pt x="768" y="4607"/>
                </a:cubicBezTo>
                <a:cubicBezTo>
                  <a:pt x="770" y="4532"/>
                  <a:pt x="766" y="4456"/>
                  <a:pt x="761" y="4381"/>
                </a:cubicBezTo>
                <a:cubicBezTo>
                  <a:pt x="751" y="4226"/>
                  <a:pt x="705" y="3956"/>
                  <a:pt x="708" y="3870"/>
                </a:cubicBezTo>
                <a:cubicBezTo>
                  <a:pt x="712" y="3784"/>
                  <a:pt x="698" y="3694"/>
                  <a:pt x="708" y="3582"/>
                </a:cubicBezTo>
                <a:cubicBezTo>
                  <a:pt x="711" y="3554"/>
                  <a:pt x="716" y="3500"/>
                  <a:pt x="721" y="3434"/>
                </a:cubicBezTo>
                <a:cubicBezTo>
                  <a:pt x="721" y="3434"/>
                  <a:pt x="721" y="3435"/>
                  <a:pt x="722" y="3436"/>
                </a:cubicBezTo>
                <a:cubicBezTo>
                  <a:pt x="735" y="3431"/>
                  <a:pt x="732" y="3370"/>
                  <a:pt x="733" y="3356"/>
                </a:cubicBezTo>
                <a:cubicBezTo>
                  <a:pt x="736" y="3323"/>
                  <a:pt x="738" y="3290"/>
                  <a:pt x="741" y="3258"/>
                </a:cubicBezTo>
                <a:cubicBezTo>
                  <a:pt x="741" y="3235"/>
                  <a:pt x="742" y="3214"/>
                  <a:pt x="743" y="3191"/>
                </a:cubicBezTo>
                <a:cubicBezTo>
                  <a:pt x="755" y="3073"/>
                  <a:pt x="766" y="2966"/>
                  <a:pt x="774" y="2931"/>
                </a:cubicBezTo>
                <a:cubicBezTo>
                  <a:pt x="775" y="2930"/>
                  <a:pt x="776" y="2929"/>
                  <a:pt x="776" y="2927"/>
                </a:cubicBezTo>
                <a:cubicBezTo>
                  <a:pt x="777" y="2925"/>
                  <a:pt x="778" y="2923"/>
                  <a:pt x="778" y="2921"/>
                </a:cubicBezTo>
                <a:cubicBezTo>
                  <a:pt x="800" y="2902"/>
                  <a:pt x="927" y="3359"/>
                  <a:pt x="958" y="3521"/>
                </a:cubicBezTo>
                <a:cubicBezTo>
                  <a:pt x="989" y="3687"/>
                  <a:pt x="1076" y="3944"/>
                  <a:pt x="1104" y="4151"/>
                </a:cubicBezTo>
                <a:cubicBezTo>
                  <a:pt x="1132" y="4358"/>
                  <a:pt x="1192" y="4732"/>
                  <a:pt x="1220" y="4867"/>
                </a:cubicBezTo>
                <a:cubicBezTo>
                  <a:pt x="1223" y="4879"/>
                  <a:pt x="1227" y="4892"/>
                  <a:pt x="1228" y="4904"/>
                </a:cubicBezTo>
                <a:cubicBezTo>
                  <a:pt x="1230" y="4914"/>
                  <a:pt x="1227" y="4925"/>
                  <a:pt x="1229" y="4935"/>
                </a:cubicBezTo>
                <a:cubicBezTo>
                  <a:pt x="1231" y="4943"/>
                  <a:pt x="1238" y="4949"/>
                  <a:pt x="1240" y="4957"/>
                </a:cubicBezTo>
                <a:cubicBezTo>
                  <a:pt x="1245" y="4993"/>
                  <a:pt x="1262" y="5034"/>
                  <a:pt x="1276" y="5071"/>
                </a:cubicBezTo>
                <a:cubicBezTo>
                  <a:pt x="1282" y="5072"/>
                  <a:pt x="1288" y="5073"/>
                  <a:pt x="1293" y="5075"/>
                </a:cubicBezTo>
                <a:cubicBezTo>
                  <a:pt x="1288" y="5096"/>
                  <a:pt x="1291" y="5118"/>
                  <a:pt x="1292" y="5129"/>
                </a:cubicBezTo>
                <a:cubicBezTo>
                  <a:pt x="1293" y="5145"/>
                  <a:pt x="1306" y="5138"/>
                  <a:pt x="1298" y="5145"/>
                </a:cubicBezTo>
                <a:cubicBezTo>
                  <a:pt x="1289" y="5152"/>
                  <a:pt x="1291" y="5219"/>
                  <a:pt x="1298" y="5229"/>
                </a:cubicBezTo>
                <a:cubicBezTo>
                  <a:pt x="1305" y="5239"/>
                  <a:pt x="1336" y="5257"/>
                  <a:pt x="1359" y="5265"/>
                </a:cubicBezTo>
                <a:cubicBezTo>
                  <a:pt x="1382" y="5274"/>
                  <a:pt x="1388" y="5288"/>
                  <a:pt x="1389" y="5309"/>
                </a:cubicBezTo>
                <a:cubicBezTo>
                  <a:pt x="1391" y="5329"/>
                  <a:pt x="1396" y="5334"/>
                  <a:pt x="1447" y="5365"/>
                </a:cubicBezTo>
                <a:cubicBezTo>
                  <a:pt x="1499" y="5396"/>
                  <a:pt x="1624" y="5396"/>
                  <a:pt x="1643" y="5393"/>
                </a:cubicBezTo>
                <a:cubicBezTo>
                  <a:pt x="1662" y="5390"/>
                  <a:pt x="1696" y="5394"/>
                  <a:pt x="1705" y="5340"/>
                </a:cubicBezTo>
                <a:cubicBezTo>
                  <a:pt x="1717" y="5269"/>
                  <a:pt x="1599" y="5161"/>
                  <a:pt x="1564" y="5122"/>
                </a:cubicBezTo>
                <a:cubicBezTo>
                  <a:pt x="1543" y="5101"/>
                  <a:pt x="1533" y="5065"/>
                  <a:pt x="1529" y="5040"/>
                </a:cubicBezTo>
                <a:close/>
              </a:path>
            </a:pathLst>
          </a:custGeom>
          <a:solidFill>
            <a:srgbClr val="086D6E"/>
          </a:solidFill>
          <a:ln>
            <a:noFill/>
          </a:ln>
        </p:spPr>
        <p:txBody>
          <a:bodyPr wrap="none" anchor="ctr"/>
          <a:lstStyle/>
          <a:p>
            <a:endParaRPr lang="en-GB" dirty="0">
              <a:latin typeface="Calibri" panose="020F0502020204030204" pitchFamily="34" charset="0"/>
              <a:cs typeface="Calibri" panose="020F0502020204030204" pitchFamily="34" charset="0"/>
            </a:endParaRPr>
          </a:p>
        </p:txBody>
      </p:sp>
      <p:sp>
        <p:nvSpPr>
          <p:cNvPr id="51" name="Subtitle 2">
            <a:extLst>
              <a:ext uri="{FF2B5EF4-FFF2-40B4-BE49-F238E27FC236}">
                <a16:creationId xmlns:a16="http://schemas.microsoft.com/office/drawing/2014/main" id="{A0327549-CD06-21FD-737B-50A6759EF62C}"/>
              </a:ext>
            </a:extLst>
          </p:cNvPr>
          <p:cNvSpPr txBox="1">
            <a:spLocks/>
          </p:cNvSpPr>
          <p:nvPr/>
        </p:nvSpPr>
        <p:spPr>
          <a:xfrm>
            <a:off x="438162" y="2726426"/>
            <a:ext cx="4644865" cy="325666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5600" indent="-355600" algn="l">
              <a:lnSpc>
                <a:spcPts val="2240"/>
              </a:lnSpc>
              <a:spcBef>
                <a:spcPts val="225"/>
              </a:spcBef>
              <a:buClr>
                <a:srgbClr val="F16924"/>
              </a:buClr>
              <a:buFont typeface="Arial" panose="020B0604020202020204" pitchFamily="34" charset="0"/>
              <a:buChar char="•"/>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Es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braucht</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Selbsterfahrung</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und Vorbildfunktion für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eine</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gute</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Führung</a:t>
            </a:r>
          </a:p>
          <a:p>
            <a:pPr marL="355600" indent="-355600" algn="l">
              <a:lnSpc>
                <a:spcPts val="2240"/>
              </a:lnSpc>
              <a:spcBef>
                <a:spcPts val="225"/>
              </a:spcBef>
              <a:buClr>
                <a:srgbClr val="F16924"/>
              </a:buClr>
              <a:buFont typeface="Arial" panose="020B0604020202020204" pitchFamily="34" charset="0"/>
              <a:buChar char="•"/>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Zu Fehlern stehen und aus ihnen lernen</a:t>
            </a:r>
          </a:p>
          <a:p>
            <a:pPr marL="355600" indent="-355600" algn="l">
              <a:lnSpc>
                <a:spcPts val="2240"/>
              </a:lnSpc>
              <a:spcBef>
                <a:spcPts val="225"/>
              </a:spcBef>
              <a:buClr>
                <a:srgbClr val="F16924"/>
              </a:buClr>
              <a:buFont typeface="Arial" panose="020B0604020202020204" pitchFamily="34" charset="0"/>
              <a:buChar char="•"/>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Wer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hält</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Ihnen</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den Spiegel vor? </a:t>
            </a:r>
          </a:p>
          <a:p>
            <a:pPr marL="571500" indent="-355600" algn="l">
              <a:lnSpc>
                <a:spcPts val="2240"/>
              </a:lnSpc>
              <a:spcBef>
                <a:spcPts val="225"/>
              </a:spcBef>
              <a:buClr>
                <a:srgbClr val="F16924"/>
              </a:buClr>
              <a:buFont typeface="Wingdings" panose="05000000000000000000" pitchFamily="2" charset="2"/>
              <a:buChar char="à"/>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Risiko, HR,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andere</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Abteilungen</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b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b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Funktioniert das derzeit?</a:t>
            </a:r>
          </a:p>
          <a:p>
            <a:pPr marL="355600" indent="-355600" algn="l">
              <a:lnSpc>
                <a:spcPts val="2240"/>
              </a:lnSpc>
              <a:spcBef>
                <a:spcPts val="225"/>
              </a:spcBef>
              <a:buClr>
                <a:srgbClr val="F16924"/>
              </a:buClr>
              <a:buFont typeface="Arial" panose="020B0604020202020204" pitchFamily="34" charset="0"/>
              <a:buChar char="•"/>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Gewährleistung eines guten Überblicks über die Personalstrategie und die Risiken </a:t>
            </a:r>
          </a:p>
          <a:p>
            <a:pPr marL="355600" indent="-355600" algn="l">
              <a:lnSpc>
                <a:spcPts val="2240"/>
              </a:lnSpc>
              <a:spcBef>
                <a:spcPts val="225"/>
              </a:spcBef>
              <a:buClr>
                <a:srgbClr val="F16924"/>
              </a:buClr>
              <a:buFont typeface="Arial" panose="020B0604020202020204" pitchFamily="34" charset="0"/>
              <a:buChar char="•"/>
            </a:pP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Haben</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Sie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Einblick</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in die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Fähigkeiten</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der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Mitarbeiter:innen</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im</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Team und der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Personen</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800" dirty="0" err="1">
                <a:solidFill>
                  <a:srgbClr val="595959"/>
                </a:solidFill>
                <a:latin typeface="Calibri" panose="020F0502020204030204" pitchFamily="34" charset="0"/>
                <a:ea typeface="Lato Light" panose="020F0502020204030203" pitchFamily="34" charset="0"/>
                <a:cs typeface="Calibri" panose="020F0502020204030204" pitchFamily="34" charset="0"/>
              </a:rPr>
              <a:t>im</a:t>
            </a: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 Management?</a:t>
            </a:r>
          </a:p>
        </p:txBody>
      </p:sp>
    </p:spTree>
    <p:extLst>
      <p:ext uri="{BB962C8B-B14F-4D97-AF65-F5344CB8AC3E}">
        <p14:creationId xmlns:p14="http://schemas.microsoft.com/office/powerpoint/2010/main" val="315813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D59979-6555-9EBD-46FC-6D2D88DAAABC}"/>
              </a:ext>
            </a:extLst>
          </p:cNvPr>
          <p:cNvSpPr/>
          <p:nvPr/>
        </p:nvSpPr>
        <p:spPr>
          <a:xfrm>
            <a:off x="5371193" y="4550057"/>
            <a:ext cx="2637463" cy="1631964"/>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529760" y="2155869"/>
            <a:ext cx="4195340" cy="3441094"/>
          </a:xfrm>
        </p:spPr>
        <p:txBody>
          <a:bodyPr/>
          <a:lstStyle/>
          <a:p>
            <a:pPr marL="12700" indent="-12700"/>
            <a:r>
              <a:rPr lang="en-US" dirty="0"/>
              <a:t>Interessanterweise sind viele Unternehmer der Meinung, dass ihr Unternehmen gut auf Krisen vorbereitet ist - </a:t>
            </a:r>
            <a:r>
              <a:rPr lang="en-US" dirty="0" err="1"/>
              <a:t>aber</a:t>
            </a:r>
            <a:r>
              <a:rPr lang="en-US" dirty="0"/>
              <a:t> die Frage, ob sie systematisch nach Risiken innerhalb ihrer </a:t>
            </a:r>
            <a:r>
              <a:rPr lang="en-US" dirty="0" err="1"/>
              <a:t>Organisation</a:t>
            </a:r>
            <a:r>
              <a:rPr lang="en-US" dirty="0"/>
              <a:t> </a:t>
            </a:r>
            <a:r>
              <a:rPr lang="en-US" dirty="0" err="1"/>
              <a:t>suchen</a:t>
            </a:r>
            <a:r>
              <a:rPr lang="en-US" dirty="0"/>
              <a:t>, müssen </a:t>
            </a:r>
            <a:r>
              <a:rPr lang="en-US" dirty="0" err="1"/>
              <a:t>sie</a:t>
            </a:r>
            <a:r>
              <a:rPr lang="en-US" dirty="0"/>
              <a:t> </a:t>
            </a:r>
            <a:r>
              <a:rPr lang="en-US" dirty="0" err="1"/>
              <a:t>verneinen</a:t>
            </a:r>
            <a:r>
              <a:rPr lang="en-US" dirty="0"/>
              <a:t>.</a:t>
            </a:r>
          </a:p>
          <a:p>
            <a:pPr marL="12700" indent="-12700"/>
            <a:endParaRPr lang="en-US" dirty="0"/>
          </a:p>
          <a:p>
            <a:pPr marL="12700" indent="-12700"/>
            <a:r>
              <a:rPr lang="en-US" dirty="0"/>
              <a:t>Dennoch ist dies die </a:t>
            </a:r>
            <a:r>
              <a:rPr lang="en-US" dirty="0" err="1"/>
              <a:t>beste</a:t>
            </a:r>
            <a:r>
              <a:rPr lang="en-US" dirty="0"/>
              <a:t> Quelle, um mit dem Risikomanagement zu </a:t>
            </a:r>
            <a:r>
              <a:rPr lang="en-US" dirty="0" err="1"/>
              <a:t>beginnen</a:t>
            </a:r>
            <a:r>
              <a:rPr lang="en-US" dirty="0"/>
              <a:t>.</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err="1"/>
              <a:t>Systematische</a:t>
            </a:r>
            <a:r>
              <a:rPr lang="en-GB" dirty="0"/>
              <a:t> </a:t>
            </a:r>
            <a:r>
              <a:rPr lang="en-GB" dirty="0" err="1"/>
              <a:t>Suche</a:t>
            </a:r>
            <a:r>
              <a:rPr lang="en-GB" dirty="0"/>
              <a:t> </a:t>
            </a:r>
            <a:r>
              <a:rPr lang="en-GB" dirty="0" err="1"/>
              <a:t>nach</a:t>
            </a:r>
            <a:r>
              <a:rPr lang="en-GB" dirty="0"/>
              <a:t> </a:t>
            </a:r>
            <a:r>
              <a:rPr lang="en-GB" dirty="0" err="1"/>
              <a:t>Risiken</a:t>
            </a:r>
            <a:r>
              <a:rPr lang="en-GB" dirty="0"/>
              <a:t> – Sind Sie </a:t>
            </a:r>
            <a:r>
              <a:rPr lang="en-GB" dirty="0" err="1"/>
              <a:t>gewappnet</a:t>
            </a:r>
            <a:r>
              <a:rPr lang="en-GB" dirty="0"/>
              <a:t>?</a:t>
            </a:r>
          </a:p>
        </p:txBody>
      </p:sp>
      <p:grpSp>
        <p:nvGrpSpPr>
          <p:cNvPr id="6" name="Group 5">
            <a:extLst>
              <a:ext uri="{FF2B5EF4-FFF2-40B4-BE49-F238E27FC236}">
                <a16:creationId xmlns:a16="http://schemas.microsoft.com/office/drawing/2014/main" id="{83630769-CF30-7EB9-0D33-7BA716D20512}"/>
              </a:ext>
            </a:extLst>
          </p:cNvPr>
          <p:cNvGrpSpPr/>
          <p:nvPr/>
        </p:nvGrpSpPr>
        <p:grpSpPr>
          <a:xfrm>
            <a:off x="6045514" y="1932271"/>
            <a:ext cx="1288821" cy="1754913"/>
            <a:chOff x="4776883" y="2065959"/>
            <a:chExt cx="1288821" cy="1754913"/>
          </a:xfrm>
        </p:grpSpPr>
        <p:sp>
          <p:nvSpPr>
            <p:cNvPr id="55" name="Freeform: Shape 36">
              <a:extLst>
                <a:ext uri="{FF2B5EF4-FFF2-40B4-BE49-F238E27FC236}">
                  <a16:creationId xmlns:a16="http://schemas.microsoft.com/office/drawing/2014/main" id="{A6686005-32BD-4EE5-A2C8-B62D6AF25285}"/>
                </a:ext>
              </a:extLst>
            </p:cNvPr>
            <p:cNvSpPr/>
            <p:nvPr/>
          </p:nvSpPr>
          <p:spPr>
            <a:xfrm>
              <a:off x="4776883"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66" name="Freeform: Shape 37">
              <a:extLst>
                <a:ext uri="{FF2B5EF4-FFF2-40B4-BE49-F238E27FC236}">
                  <a16:creationId xmlns:a16="http://schemas.microsoft.com/office/drawing/2014/main" id="{A97A18DC-C8A4-459A-80F7-84EBD97B9139}"/>
                </a:ext>
              </a:extLst>
            </p:cNvPr>
            <p:cNvSpPr/>
            <p:nvPr/>
          </p:nvSpPr>
          <p:spPr>
            <a:xfrm>
              <a:off x="4776883"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3" name="Freeform: Shape 38">
              <a:extLst>
                <a:ext uri="{FF2B5EF4-FFF2-40B4-BE49-F238E27FC236}">
                  <a16:creationId xmlns:a16="http://schemas.microsoft.com/office/drawing/2014/main" id="{058A79A6-5832-4005-8E76-19841F07F8B1}"/>
                </a:ext>
              </a:extLst>
            </p:cNvPr>
            <p:cNvSpPr/>
            <p:nvPr/>
          </p:nvSpPr>
          <p:spPr>
            <a:xfrm>
              <a:off x="4776883"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4" name="Freeform: Shape 39">
              <a:extLst>
                <a:ext uri="{FF2B5EF4-FFF2-40B4-BE49-F238E27FC236}">
                  <a16:creationId xmlns:a16="http://schemas.microsoft.com/office/drawing/2014/main" id="{C972FF56-6FC3-4377-A81A-0CA1336806E7}"/>
                </a:ext>
              </a:extLst>
            </p:cNvPr>
            <p:cNvSpPr/>
            <p:nvPr/>
          </p:nvSpPr>
          <p:spPr>
            <a:xfrm>
              <a:off x="4776883"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5" name="Freeform: Shape 40">
              <a:extLst>
                <a:ext uri="{FF2B5EF4-FFF2-40B4-BE49-F238E27FC236}">
                  <a16:creationId xmlns:a16="http://schemas.microsoft.com/office/drawing/2014/main" id="{F993E483-6380-4DB4-98D1-99A5544E182F}"/>
                </a:ext>
              </a:extLst>
            </p:cNvPr>
            <p:cNvSpPr/>
            <p:nvPr/>
          </p:nvSpPr>
          <p:spPr>
            <a:xfrm>
              <a:off x="4776883"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6" name="Freeform: Shape 41">
              <a:extLst>
                <a:ext uri="{FF2B5EF4-FFF2-40B4-BE49-F238E27FC236}">
                  <a16:creationId xmlns:a16="http://schemas.microsoft.com/office/drawing/2014/main" id="{3DE7576C-7454-48EC-8ECF-A05D49805145}"/>
                </a:ext>
              </a:extLst>
            </p:cNvPr>
            <p:cNvSpPr/>
            <p:nvPr/>
          </p:nvSpPr>
          <p:spPr>
            <a:xfrm>
              <a:off x="4776883"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7" name="Freeform: Shape 42">
              <a:extLst>
                <a:ext uri="{FF2B5EF4-FFF2-40B4-BE49-F238E27FC236}">
                  <a16:creationId xmlns:a16="http://schemas.microsoft.com/office/drawing/2014/main" id="{2BD2470D-D14A-47F2-998F-9519FCD8CE0E}"/>
                </a:ext>
              </a:extLst>
            </p:cNvPr>
            <p:cNvSpPr/>
            <p:nvPr/>
          </p:nvSpPr>
          <p:spPr>
            <a:xfrm>
              <a:off x="4776883"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8" name="Freeform: Shape 43">
              <a:extLst>
                <a:ext uri="{FF2B5EF4-FFF2-40B4-BE49-F238E27FC236}">
                  <a16:creationId xmlns:a16="http://schemas.microsoft.com/office/drawing/2014/main" id="{50CFF88E-DB40-43B1-871B-4CB88D25EF10}"/>
                </a:ext>
              </a:extLst>
            </p:cNvPr>
            <p:cNvSpPr/>
            <p:nvPr/>
          </p:nvSpPr>
          <p:spPr>
            <a:xfrm>
              <a:off x="4776883"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9" name="Freeform: Shape 44">
              <a:extLst>
                <a:ext uri="{FF2B5EF4-FFF2-40B4-BE49-F238E27FC236}">
                  <a16:creationId xmlns:a16="http://schemas.microsoft.com/office/drawing/2014/main" id="{AA801536-DF04-419D-A238-42D30B406FD7}"/>
                </a:ext>
              </a:extLst>
            </p:cNvPr>
            <p:cNvSpPr/>
            <p:nvPr/>
          </p:nvSpPr>
          <p:spPr>
            <a:xfrm>
              <a:off x="4776883"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0" name="Freeform: Shape 45">
              <a:extLst>
                <a:ext uri="{FF2B5EF4-FFF2-40B4-BE49-F238E27FC236}">
                  <a16:creationId xmlns:a16="http://schemas.microsoft.com/office/drawing/2014/main" id="{7D2EBF5E-7B19-4E20-8A25-97C6ABA339C7}"/>
                </a:ext>
              </a:extLst>
            </p:cNvPr>
            <p:cNvSpPr/>
            <p:nvPr/>
          </p:nvSpPr>
          <p:spPr>
            <a:xfrm>
              <a:off x="4776883"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4" name="Freeform: Shape 49">
              <a:extLst>
                <a:ext uri="{FF2B5EF4-FFF2-40B4-BE49-F238E27FC236}">
                  <a16:creationId xmlns:a16="http://schemas.microsoft.com/office/drawing/2014/main" id="{1725C9B0-68FC-4A7A-968D-B89257A8DA94}"/>
                </a:ext>
              </a:extLst>
            </p:cNvPr>
            <p:cNvSpPr/>
            <p:nvPr/>
          </p:nvSpPr>
          <p:spPr>
            <a:xfrm>
              <a:off x="4967561"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5" name="Freeform: Shape 50">
              <a:extLst>
                <a:ext uri="{FF2B5EF4-FFF2-40B4-BE49-F238E27FC236}">
                  <a16:creationId xmlns:a16="http://schemas.microsoft.com/office/drawing/2014/main" id="{7FEF9CFB-CFF0-479D-B198-34AB37AC6BCC}"/>
                </a:ext>
              </a:extLst>
            </p:cNvPr>
            <p:cNvSpPr/>
            <p:nvPr/>
          </p:nvSpPr>
          <p:spPr>
            <a:xfrm>
              <a:off x="4967561"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6" name="Freeform: Shape 51">
              <a:extLst>
                <a:ext uri="{FF2B5EF4-FFF2-40B4-BE49-F238E27FC236}">
                  <a16:creationId xmlns:a16="http://schemas.microsoft.com/office/drawing/2014/main" id="{23FE9CD4-5FE6-44C7-9D46-3095B37571A5}"/>
                </a:ext>
              </a:extLst>
            </p:cNvPr>
            <p:cNvSpPr/>
            <p:nvPr/>
          </p:nvSpPr>
          <p:spPr>
            <a:xfrm>
              <a:off x="4967561"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7" name="Freeform: Shape 52">
              <a:extLst>
                <a:ext uri="{FF2B5EF4-FFF2-40B4-BE49-F238E27FC236}">
                  <a16:creationId xmlns:a16="http://schemas.microsoft.com/office/drawing/2014/main" id="{D8C4F66D-B08C-4121-9FDB-5EEE5B68440E}"/>
                </a:ext>
              </a:extLst>
            </p:cNvPr>
            <p:cNvSpPr/>
            <p:nvPr/>
          </p:nvSpPr>
          <p:spPr>
            <a:xfrm>
              <a:off x="4967561"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8" name="Freeform: Shape 53">
              <a:extLst>
                <a:ext uri="{FF2B5EF4-FFF2-40B4-BE49-F238E27FC236}">
                  <a16:creationId xmlns:a16="http://schemas.microsoft.com/office/drawing/2014/main" id="{6224CFD2-459D-4972-B621-02C047C96F0B}"/>
                </a:ext>
              </a:extLst>
            </p:cNvPr>
            <p:cNvSpPr/>
            <p:nvPr/>
          </p:nvSpPr>
          <p:spPr>
            <a:xfrm>
              <a:off x="4967561"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9" name="Freeform: Shape 54">
              <a:extLst>
                <a:ext uri="{FF2B5EF4-FFF2-40B4-BE49-F238E27FC236}">
                  <a16:creationId xmlns:a16="http://schemas.microsoft.com/office/drawing/2014/main" id="{5157FD4E-AE8B-4D8F-8CE8-A6DFFCE4B64B}"/>
                </a:ext>
              </a:extLst>
            </p:cNvPr>
            <p:cNvSpPr/>
            <p:nvPr/>
          </p:nvSpPr>
          <p:spPr>
            <a:xfrm>
              <a:off x="4967561"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0" name="Freeform: Shape 55">
              <a:extLst>
                <a:ext uri="{FF2B5EF4-FFF2-40B4-BE49-F238E27FC236}">
                  <a16:creationId xmlns:a16="http://schemas.microsoft.com/office/drawing/2014/main" id="{7B6A177F-0206-4BF6-85FE-A306AB37EC9A}"/>
                </a:ext>
              </a:extLst>
            </p:cNvPr>
            <p:cNvSpPr/>
            <p:nvPr/>
          </p:nvSpPr>
          <p:spPr>
            <a:xfrm>
              <a:off x="4967561"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1" name="Freeform: Shape 56">
              <a:extLst>
                <a:ext uri="{FF2B5EF4-FFF2-40B4-BE49-F238E27FC236}">
                  <a16:creationId xmlns:a16="http://schemas.microsoft.com/office/drawing/2014/main" id="{8AFBF323-AC5B-4029-AA82-378CD5676115}"/>
                </a:ext>
              </a:extLst>
            </p:cNvPr>
            <p:cNvSpPr/>
            <p:nvPr/>
          </p:nvSpPr>
          <p:spPr>
            <a:xfrm>
              <a:off x="4967561"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2" name="Freeform: Shape 57">
              <a:extLst>
                <a:ext uri="{FF2B5EF4-FFF2-40B4-BE49-F238E27FC236}">
                  <a16:creationId xmlns:a16="http://schemas.microsoft.com/office/drawing/2014/main" id="{1C3B4C15-3C84-4D0A-8726-195FBB5A6FFD}"/>
                </a:ext>
              </a:extLst>
            </p:cNvPr>
            <p:cNvSpPr/>
            <p:nvPr/>
          </p:nvSpPr>
          <p:spPr>
            <a:xfrm>
              <a:off x="4967561"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3" name="Freeform: Shape 58">
              <a:extLst>
                <a:ext uri="{FF2B5EF4-FFF2-40B4-BE49-F238E27FC236}">
                  <a16:creationId xmlns:a16="http://schemas.microsoft.com/office/drawing/2014/main" id="{66BE94BB-E041-4EC0-87E0-72185B837995}"/>
                </a:ext>
              </a:extLst>
            </p:cNvPr>
            <p:cNvSpPr/>
            <p:nvPr/>
          </p:nvSpPr>
          <p:spPr>
            <a:xfrm>
              <a:off x="4967561"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7" name="Freeform: Shape 62">
              <a:extLst>
                <a:ext uri="{FF2B5EF4-FFF2-40B4-BE49-F238E27FC236}">
                  <a16:creationId xmlns:a16="http://schemas.microsoft.com/office/drawing/2014/main" id="{86A07131-D69D-4C64-905A-061E5DD122A5}"/>
                </a:ext>
              </a:extLst>
            </p:cNvPr>
            <p:cNvSpPr/>
            <p:nvPr/>
          </p:nvSpPr>
          <p:spPr>
            <a:xfrm>
              <a:off x="5154705"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8" name="Freeform: Shape 63">
              <a:extLst>
                <a:ext uri="{FF2B5EF4-FFF2-40B4-BE49-F238E27FC236}">
                  <a16:creationId xmlns:a16="http://schemas.microsoft.com/office/drawing/2014/main" id="{CDD21113-755C-4020-890B-569FEF7D9332}"/>
                </a:ext>
              </a:extLst>
            </p:cNvPr>
            <p:cNvSpPr/>
            <p:nvPr/>
          </p:nvSpPr>
          <p:spPr>
            <a:xfrm>
              <a:off x="5154705"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9" name="Freeform: Shape 64">
              <a:extLst>
                <a:ext uri="{FF2B5EF4-FFF2-40B4-BE49-F238E27FC236}">
                  <a16:creationId xmlns:a16="http://schemas.microsoft.com/office/drawing/2014/main" id="{E96D2D41-3FB1-4481-AA96-46A08F872413}"/>
                </a:ext>
              </a:extLst>
            </p:cNvPr>
            <p:cNvSpPr/>
            <p:nvPr/>
          </p:nvSpPr>
          <p:spPr>
            <a:xfrm>
              <a:off x="5154705"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0" name="Freeform: Shape 65">
              <a:extLst>
                <a:ext uri="{FF2B5EF4-FFF2-40B4-BE49-F238E27FC236}">
                  <a16:creationId xmlns:a16="http://schemas.microsoft.com/office/drawing/2014/main" id="{397B11D4-6032-4F12-8832-E659D5CB04B7}"/>
                </a:ext>
              </a:extLst>
            </p:cNvPr>
            <p:cNvSpPr/>
            <p:nvPr/>
          </p:nvSpPr>
          <p:spPr>
            <a:xfrm>
              <a:off x="5154705"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1" name="Freeform: Shape 66">
              <a:extLst>
                <a:ext uri="{FF2B5EF4-FFF2-40B4-BE49-F238E27FC236}">
                  <a16:creationId xmlns:a16="http://schemas.microsoft.com/office/drawing/2014/main" id="{B41E5362-1C5E-4DD1-96F4-236F9DCEB05B}"/>
                </a:ext>
              </a:extLst>
            </p:cNvPr>
            <p:cNvSpPr/>
            <p:nvPr/>
          </p:nvSpPr>
          <p:spPr>
            <a:xfrm>
              <a:off x="5154705"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2" name="Freeform: Shape 67">
              <a:extLst>
                <a:ext uri="{FF2B5EF4-FFF2-40B4-BE49-F238E27FC236}">
                  <a16:creationId xmlns:a16="http://schemas.microsoft.com/office/drawing/2014/main" id="{FE352878-9B45-465D-9425-02BB06B6D739}"/>
                </a:ext>
              </a:extLst>
            </p:cNvPr>
            <p:cNvSpPr/>
            <p:nvPr/>
          </p:nvSpPr>
          <p:spPr>
            <a:xfrm>
              <a:off x="5154705"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3" name="Freeform: Shape 68">
              <a:extLst>
                <a:ext uri="{FF2B5EF4-FFF2-40B4-BE49-F238E27FC236}">
                  <a16:creationId xmlns:a16="http://schemas.microsoft.com/office/drawing/2014/main" id="{2E43D999-8A91-4C91-8493-0A300F2317E2}"/>
                </a:ext>
              </a:extLst>
            </p:cNvPr>
            <p:cNvSpPr/>
            <p:nvPr/>
          </p:nvSpPr>
          <p:spPr>
            <a:xfrm>
              <a:off x="5154705"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4" name="Freeform: Shape 69">
              <a:extLst>
                <a:ext uri="{FF2B5EF4-FFF2-40B4-BE49-F238E27FC236}">
                  <a16:creationId xmlns:a16="http://schemas.microsoft.com/office/drawing/2014/main" id="{BB05FD79-271C-4369-BAE3-A34602A6C432}"/>
                </a:ext>
              </a:extLst>
            </p:cNvPr>
            <p:cNvSpPr/>
            <p:nvPr/>
          </p:nvSpPr>
          <p:spPr>
            <a:xfrm>
              <a:off x="5154705"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5" name="Freeform: Shape 70">
              <a:extLst>
                <a:ext uri="{FF2B5EF4-FFF2-40B4-BE49-F238E27FC236}">
                  <a16:creationId xmlns:a16="http://schemas.microsoft.com/office/drawing/2014/main" id="{ECF5C551-545F-4344-B213-B39AC314EC62}"/>
                </a:ext>
              </a:extLst>
            </p:cNvPr>
            <p:cNvSpPr/>
            <p:nvPr/>
          </p:nvSpPr>
          <p:spPr>
            <a:xfrm>
              <a:off x="5154705"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6" name="Freeform: Shape 71">
              <a:extLst>
                <a:ext uri="{FF2B5EF4-FFF2-40B4-BE49-F238E27FC236}">
                  <a16:creationId xmlns:a16="http://schemas.microsoft.com/office/drawing/2014/main" id="{9E926AF1-643A-4E21-9272-6ABAD5C69DD0}"/>
                </a:ext>
              </a:extLst>
            </p:cNvPr>
            <p:cNvSpPr/>
            <p:nvPr/>
          </p:nvSpPr>
          <p:spPr>
            <a:xfrm>
              <a:off x="5154705"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0" name="Freeform: Shape 75">
              <a:extLst>
                <a:ext uri="{FF2B5EF4-FFF2-40B4-BE49-F238E27FC236}">
                  <a16:creationId xmlns:a16="http://schemas.microsoft.com/office/drawing/2014/main" id="{C57E2ABE-A4C6-4C41-AEBB-01B352C43AA2}"/>
                </a:ext>
              </a:extLst>
            </p:cNvPr>
            <p:cNvSpPr/>
            <p:nvPr/>
          </p:nvSpPr>
          <p:spPr>
            <a:xfrm>
              <a:off x="5540761"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1" name="Freeform: Shape 76">
              <a:extLst>
                <a:ext uri="{FF2B5EF4-FFF2-40B4-BE49-F238E27FC236}">
                  <a16:creationId xmlns:a16="http://schemas.microsoft.com/office/drawing/2014/main" id="{8A5B6264-C07E-49D7-905D-E98F3B00A714}"/>
                </a:ext>
              </a:extLst>
            </p:cNvPr>
            <p:cNvSpPr/>
            <p:nvPr/>
          </p:nvSpPr>
          <p:spPr>
            <a:xfrm>
              <a:off x="5540761"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2" name="Freeform: Shape 77">
              <a:extLst>
                <a:ext uri="{FF2B5EF4-FFF2-40B4-BE49-F238E27FC236}">
                  <a16:creationId xmlns:a16="http://schemas.microsoft.com/office/drawing/2014/main" id="{9466B35D-1691-4482-9C14-ECA640977F78}"/>
                </a:ext>
              </a:extLst>
            </p:cNvPr>
            <p:cNvSpPr/>
            <p:nvPr/>
          </p:nvSpPr>
          <p:spPr>
            <a:xfrm>
              <a:off x="5540761"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3" name="Freeform: Shape 78">
              <a:extLst>
                <a:ext uri="{FF2B5EF4-FFF2-40B4-BE49-F238E27FC236}">
                  <a16:creationId xmlns:a16="http://schemas.microsoft.com/office/drawing/2014/main" id="{226864E2-55A5-49FE-817F-BFF040531C77}"/>
                </a:ext>
              </a:extLst>
            </p:cNvPr>
            <p:cNvSpPr/>
            <p:nvPr/>
          </p:nvSpPr>
          <p:spPr>
            <a:xfrm>
              <a:off x="5540761"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4" name="Freeform: Shape 79">
              <a:extLst>
                <a:ext uri="{FF2B5EF4-FFF2-40B4-BE49-F238E27FC236}">
                  <a16:creationId xmlns:a16="http://schemas.microsoft.com/office/drawing/2014/main" id="{90E5CCDB-CC0B-4F11-A2C1-B6169ED3D369}"/>
                </a:ext>
              </a:extLst>
            </p:cNvPr>
            <p:cNvSpPr/>
            <p:nvPr/>
          </p:nvSpPr>
          <p:spPr>
            <a:xfrm>
              <a:off x="5540761"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5" name="Freeform: Shape 80">
              <a:extLst>
                <a:ext uri="{FF2B5EF4-FFF2-40B4-BE49-F238E27FC236}">
                  <a16:creationId xmlns:a16="http://schemas.microsoft.com/office/drawing/2014/main" id="{602CE098-88F4-4F23-B972-ABDD2FAAF490}"/>
                </a:ext>
              </a:extLst>
            </p:cNvPr>
            <p:cNvSpPr/>
            <p:nvPr/>
          </p:nvSpPr>
          <p:spPr>
            <a:xfrm>
              <a:off x="5540761"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6" name="Freeform: Shape 81">
              <a:extLst>
                <a:ext uri="{FF2B5EF4-FFF2-40B4-BE49-F238E27FC236}">
                  <a16:creationId xmlns:a16="http://schemas.microsoft.com/office/drawing/2014/main" id="{485F0932-841A-4229-A82F-07BA2856B398}"/>
                </a:ext>
              </a:extLst>
            </p:cNvPr>
            <p:cNvSpPr/>
            <p:nvPr/>
          </p:nvSpPr>
          <p:spPr>
            <a:xfrm>
              <a:off x="5540761"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7" name="Freeform: Shape 82">
              <a:extLst>
                <a:ext uri="{FF2B5EF4-FFF2-40B4-BE49-F238E27FC236}">
                  <a16:creationId xmlns:a16="http://schemas.microsoft.com/office/drawing/2014/main" id="{4341BC9F-DAA6-4418-A8DE-D958EDF6425D}"/>
                </a:ext>
              </a:extLst>
            </p:cNvPr>
            <p:cNvSpPr/>
            <p:nvPr/>
          </p:nvSpPr>
          <p:spPr>
            <a:xfrm>
              <a:off x="5540761"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8" name="Freeform: Shape 83">
              <a:extLst>
                <a:ext uri="{FF2B5EF4-FFF2-40B4-BE49-F238E27FC236}">
                  <a16:creationId xmlns:a16="http://schemas.microsoft.com/office/drawing/2014/main" id="{C81D08AD-87C1-4589-8224-69E02314F6FA}"/>
                </a:ext>
              </a:extLst>
            </p:cNvPr>
            <p:cNvSpPr/>
            <p:nvPr/>
          </p:nvSpPr>
          <p:spPr>
            <a:xfrm>
              <a:off x="5540761"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9" name="Freeform: Shape 84">
              <a:extLst>
                <a:ext uri="{FF2B5EF4-FFF2-40B4-BE49-F238E27FC236}">
                  <a16:creationId xmlns:a16="http://schemas.microsoft.com/office/drawing/2014/main" id="{6C711512-B933-4AE7-9B35-8896B14640CD}"/>
                </a:ext>
              </a:extLst>
            </p:cNvPr>
            <p:cNvSpPr/>
            <p:nvPr/>
          </p:nvSpPr>
          <p:spPr>
            <a:xfrm>
              <a:off x="5540761"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3" name="Freeform: Shape 88">
              <a:extLst>
                <a:ext uri="{FF2B5EF4-FFF2-40B4-BE49-F238E27FC236}">
                  <a16:creationId xmlns:a16="http://schemas.microsoft.com/office/drawing/2014/main" id="{57910B51-762D-426E-A4A1-FC2B125A922B}"/>
                </a:ext>
              </a:extLst>
            </p:cNvPr>
            <p:cNvSpPr/>
            <p:nvPr/>
          </p:nvSpPr>
          <p:spPr>
            <a:xfrm>
              <a:off x="5731436"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4" name="Freeform: Shape 89">
              <a:extLst>
                <a:ext uri="{FF2B5EF4-FFF2-40B4-BE49-F238E27FC236}">
                  <a16:creationId xmlns:a16="http://schemas.microsoft.com/office/drawing/2014/main" id="{169F2E8A-0A64-4A59-A12D-BF537F8EC4BA}"/>
                </a:ext>
              </a:extLst>
            </p:cNvPr>
            <p:cNvSpPr/>
            <p:nvPr/>
          </p:nvSpPr>
          <p:spPr>
            <a:xfrm>
              <a:off x="5731436"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5" name="Freeform: Shape 90">
              <a:extLst>
                <a:ext uri="{FF2B5EF4-FFF2-40B4-BE49-F238E27FC236}">
                  <a16:creationId xmlns:a16="http://schemas.microsoft.com/office/drawing/2014/main" id="{683DF826-18DE-4BFD-B371-F964BD45F105}"/>
                </a:ext>
              </a:extLst>
            </p:cNvPr>
            <p:cNvSpPr/>
            <p:nvPr/>
          </p:nvSpPr>
          <p:spPr>
            <a:xfrm>
              <a:off x="5731436"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6" name="Freeform: Shape 91">
              <a:extLst>
                <a:ext uri="{FF2B5EF4-FFF2-40B4-BE49-F238E27FC236}">
                  <a16:creationId xmlns:a16="http://schemas.microsoft.com/office/drawing/2014/main" id="{0BC11988-8F00-4E3F-A78A-04CEA3FDD334}"/>
                </a:ext>
              </a:extLst>
            </p:cNvPr>
            <p:cNvSpPr/>
            <p:nvPr/>
          </p:nvSpPr>
          <p:spPr>
            <a:xfrm>
              <a:off x="5731436"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7" name="Freeform: Shape 92">
              <a:extLst>
                <a:ext uri="{FF2B5EF4-FFF2-40B4-BE49-F238E27FC236}">
                  <a16:creationId xmlns:a16="http://schemas.microsoft.com/office/drawing/2014/main" id="{AEDC1C06-605B-4D25-92FE-57CAB7A21C8C}"/>
                </a:ext>
              </a:extLst>
            </p:cNvPr>
            <p:cNvSpPr/>
            <p:nvPr/>
          </p:nvSpPr>
          <p:spPr>
            <a:xfrm>
              <a:off x="5731436"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8" name="Freeform: Shape 93">
              <a:extLst>
                <a:ext uri="{FF2B5EF4-FFF2-40B4-BE49-F238E27FC236}">
                  <a16:creationId xmlns:a16="http://schemas.microsoft.com/office/drawing/2014/main" id="{BF13CDCA-A5EC-45D6-A79F-B6962BE1D0F2}"/>
                </a:ext>
              </a:extLst>
            </p:cNvPr>
            <p:cNvSpPr/>
            <p:nvPr/>
          </p:nvSpPr>
          <p:spPr>
            <a:xfrm>
              <a:off x="5731436"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9" name="Freeform: Shape 94">
              <a:extLst>
                <a:ext uri="{FF2B5EF4-FFF2-40B4-BE49-F238E27FC236}">
                  <a16:creationId xmlns:a16="http://schemas.microsoft.com/office/drawing/2014/main" id="{65853580-B22C-409D-B919-4F0E7811A431}"/>
                </a:ext>
              </a:extLst>
            </p:cNvPr>
            <p:cNvSpPr/>
            <p:nvPr/>
          </p:nvSpPr>
          <p:spPr>
            <a:xfrm>
              <a:off x="5731436"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0" name="Freeform: Shape 95">
              <a:extLst>
                <a:ext uri="{FF2B5EF4-FFF2-40B4-BE49-F238E27FC236}">
                  <a16:creationId xmlns:a16="http://schemas.microsoft.com/office/drawing/2014/main" id="{2D01A7A0-0271-47F1-9EA6-EA3217889270}"/>
                </a:ext>
              </a:extLst>
            </p:cNvPr>
            <p:cNvSpPr/>
            <p:nvPr/>
          </p:nvSpPr>
          <p:spPr>
            <a:xfrm>
              <a:off x="5731436"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1" name="Freeform: Shape 96">
              <a:extLst>
                <a:ext uri="{FF2B5EF4-FFF2-40B4-BE49-F238E27FC236}">
                  <a16:creationId xmlns:a16="http://schemas.microsoft.com/office/drawing/2014/main" id="{6EA8A7F1-7CF1-4565-B559-EC3226048D55}"/>
                </a:ext>
              </a:extLst>
            </p:cNvPr>
            <p:cNvSpPr/>
            <p:nvPr/>
          </p:nvSpPr>
          <p:spPr>
            <a:xfrm>
              <a:off x="5731436"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2" name="Freeform: Shape 97">
              <a:extLst>
                <a:ext uri="{FF2B5EF4-FFF2-40B4-BE49-F238E27FC236}">
                  <a16:creationId xmlns:a16="http://schemas.microsoft.com/office/drawing/2014/main" id="{A1A20854-6159-40D5-BDB4-D3F6A9B719A6}"/>
                </a:ext>
              </a:extLst>
            </p:cNvPr>
            <p:cNvSpPr/>
            <p:nvPr/>
          </p:nvSpPr>
          <p:spPr>
            <a:xfrm>
              <a:off x="5731436"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6" name="Freeform: Shape 101">
              <a:extLst>
                <a:ext uri="{FF2B5EF4-FFF2-40B4-BE49-F238E27FC236}">
                  <a16:creationId xmlns:a16="http://schemas.microsoft.com/office/drawing/2014/main" id="{9672372C-53D6-4950-9FF7-C65D1F084518}"/>
                </a:ext>
              </a:extLst>
            </p:cNvPr>
            <p:cNvSpPr/>
            <p:nvPr/>
          </p:nvSpPr>
          <p:spPr>
            <a:xfrm>
              <a:off x="5922109"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7" name="Freeform: Shape 102">
              <a:extLst>
                <a:ext uri="{FF2B5EF4-FFF2-40B4-BE49-F238E27FC236}">
                  <a16:creationId xmlns:a16="http://schemas.microsoft.com/office/drawing/2014/main" id="{1CF63059-AC70-4A9A-A6B4-CE811179DE4C}"/>
                </a:ext>
              </a:extLst>
            </p:cNvPr>
            <p:cNvSpPr/>
            <p:nvPr/>
          </p:nvSpPr>
          <p:spPr>
            <a:xfrm>
              <a:off x="5922109"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8" name="Freeform: Shape 103">
              <a:extLst>
                <a:ext uri="{FF2B5EF4-FFF2-40B4-BE49-F238E27FC236}">
                  <a16:creationId xmlns:a16="http://schemas.microsoft.com/office/drawing/2014/main" id="{AFB63C5D-AE6E-4CA8-8A7C-12A0BC01BA8E}"/>
                </a:ext>
              </a:extLst>
            </p:cNvPr>
            <p:cNvSpPr/>
            <p:nvPr/>
          </p:nvSpPr>
          <p:spPr>
            <a:xfrm>
              <a:off x="5922109"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9" name="Freeform: Shape 104">
              <a:extLst>
                <a:ext uri="{FF2B5EF4-FFF2-40B4-BE49-F238E27FC236}">
                  <a16:creationId xmlns:a16="http://schemas.microsoft.com/office/drawing/2014/main" id="{7FC86917-94D6-4D1B-8ED0-C86DCB616729}"/>
                </a:ext>
              </a:extLst>
            </p:cNvPr>
            <p:cNvSpPr/>
            <p:nvPr/>
          </p:nvSpPr>
          <p:spPr>
            <a:xfrm>
              <a:off x="5922109"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0" name="Freeform: Shape 105">
              <a:extLst>
                <a:ext uri="{FF2B5EF4-FFF2-40B4-BE49-F238E27FC236}">
                  <a16:creationId xmlns:a16="http://schemas.microsoft.com/office/drawing/2014/main" id="{B6FFA3BB-6BCC-4389-A570-A492DFD311CC}"/>
                </a:ext>
              </a:extLst>
            </p:cNvPr>
            <p:cNvSpPr/>
            <p:nvPr/>
          </p:nvSpPr>
          <p:spPr>
            <a:xfrm>
              <a:off x="5922109"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1" name="Freeform: Shape 106">
              <a:extLst>
                <a:ext uri="{FF2B5EF4-FFF2-40B4-BE49-F238E27FC236}">
                  <a16:creationId xmlns:a16="http://schemas.microsoft.com/office/drawing/2014/main" id="{4DDF973F-653F-4B9C-AD25-8A15134B455C}"/>
                </a:ext>
              </a:extLst>
            </p:cNvPr>
            <p:cNvSpPr/>
            <p:nvPr/>
          </p:nvSpPr>
          <p:spPr>
            <a:xfrm>
              <a:off x="5922109"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2" name="Freeform: Shape 107">
              <a:extLst>
                <a:ext uri="{FF2B5EF4-FFF2-40B4-BE49-F238E27FC236}">
                  <a16:creationId xmlns:a16="http://schemas.microsoft.com/office/drawing/2014/main" id="{6330DBE3-780B-4F83-974C-652C7A37EABC}"/>
                </a:ext>
              </a:extLst>
            </p:cNvPr>
            <p:cNvSpPr/>
            <p:nvPr/>
          </p:nvSpPr>
          <p:spPr>
            <a:xfrm>
              <a:off x="5922109"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3" name="Freeform: Shape 108">
              <a:extLst>
                <a:ext uri="{FF2B5EF4-FFF2-40B4-BE49-F238E27FC236}">
                  <a16:creationId xmlns:a16="http://schemas.microsoft.com/office/drawing/2014/main" id="{6F68DA83-7DF9-48F4-BC24-8A20BD451982}"/>
                </a:ext>
              </a:extLst>
            </p:cNvPr>
            <p:cNvSpPr/>
            <p:nvPr/>
          </p:nvSpPr>
          <p:spPr>
            <a:xfrm>
              <a:off x="5922109"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4" name="Freeform: Shape 109">
              <a:extLst>
                <a:ext uri="{FF2B5EF4-FFF2-40B4-BE49-F238E27FC236}">
                  <a16:creationId xmlns:a16="http://schemas.microsoft.com/office/drawing/2014/main" id="{5B7DB688-C9B5-4CE7-AE2F-71C2A580EACE}"/>
                </a:ext>
              </a:extLst>
            </p:cNvPr>
            <p:cNvSpPr/>
            <p:nvPr/>
          </p:nvSpPr>
          <p:spPr>
            <a:xfrm>
              <a:off x="5922109"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5" name="Freeform: Shape 110">
              <a:extLst>
                <a:ext uri="{FF2B5EF4-FFF2-40B4-BE49-F238E27FC236}">
                  <a16:creationId xmlns:a16="http://schemas.microsoft.com/office/drawing/2014/main" id="{BAA61459-4C67-4B61-B117-516250400395}"/>
                </a:ext>
              </a:extLst>
            </p:cNvPr>
            <p:cNvSpPr/>
            <p:nvPr/>
          </p:nvSpPr>
          <p:spPr>
            <a:xfrm>
              <a:off x="5922109"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grpSp>
      <p:grpSp>
        <p:nvGrpSpPr>
          <p:cNvPr id="5" name="Group 4">
            <a:extLst>
              <a:ext uri="{FF2B5EF4-FFF2-40B4-BE49-F238E27FC236}">
                <a16:creationId xmlns:a16="http://schemas.microsoft.com/office/drawing/2014/main" id="{808B8BEF-F7DF-DA44-FE0D-DBDB72923933}"/>
              </a:ext>
            </a:extLst>
          </p:cNvPr>
          <p:cNvGrpSpPr/>
          <p:nvPr/>
        </p:nvGrpSpPr>
        <p:grpSpPr>
          <a:xfrm>
            <a:off x="9502582" y="1932271"/>
            <a:ext cx="1288821" cy="1754913"/>
            <a:chOff x="8512558" y="2065959"/>
            <a:chExt cx="1288821" cy="1754913"/>
          </a:xfrm>
        </p:grpSpPr>
        <p:sp>
          <p:nvSpPr>
            <p:cNvPr id="149" name="Freeform: Shape 36">
              <a:extLst>
                <a:ext uri="{FF2B5EF4-FFF2-40B4-BE49-F238E27FC236}">
                  <a16:creationId xmlns:a16="http://schemas.microsoft.com/office/drawing/2014/main" id="{D4392A0A-1E0C-4693-B2BD-DBCDE7AF3078}"/>
                </a:ext>
              </a:extLst>
            </p:cNvPr>
            <p:cNvSpPr/>
            <p:nvPr/>
          </p:nvSpPr>
          <p:spPr>
            <a:xfrm>
              <a:off x="8512558"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0" name="Freeform: Shape 37">
              <a:extLst>
                <a:ext uri="{FF2B5EF4-FFF2-40B4-BE49-F238E27FC236}">
                  <a16:creationId xmlns:a16="http://schemas.microsoft.com/office/drawing/2014/main" id="{3C187F84-D9BA-4E8C-95F7-0957546A7D83}"/>
                </a:ext>
              </a:extLst>
            </p:cNvPr>
            <p:cNvSpPr/>
            <p:nvPr/>
          </p:nvSpPr>
          <p:spPr>
            <a:xfrm>
              <a:off x="8512558"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1" name="Freeform: Shape 38">
              <a:extLst>
                <a:ext uri="{FF2B5EF4-FFF2-40B4-BE49-F238E27FC236}">
                  <a16:creationId xmlns:a16="http://schemas.microsoft.com/office/drawing/2014/main" id="{8F341BCC-3597-4C61-890F-7E1F91FA0454}"/>
                </a:ext>
              </a:extLst>
            </p:cNvPr>
            <p:cNvSpPr/>
            <p:nvPr/>
          </p:nvSpPr>
          <p:spPr>
            <a:xfrm>
              <a:off x="8512558"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2" name="Freeform: Shape 39">
              <a:extLst>
                <a:ext uri="{FF2B5EF4-FFF2-40B4-BE49-F238E27FC236}">
                  <a16:creationId xmlns:a16="http://schemas.microsoft.com/office/drawing/2014/main" id="{018B5721-E545-4887-9E00-27DAAA51A5C1}"/>
                </a:ext>
              </a:extLst>
            </p:cNvPr>
            <p:cNvSpPr/>
            <p:nvPr/>
          </p:nvSpPr>
          <p:spPr>
            <a:xfrm>
              <a:off x="8512558"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3" name="Freeform: Shape 40">
              <a:extLst>
                <a:ext uri="{FF2B5EF4-FFF2-40B4-BE49-F238E27FC236}">
                  <a16:creationId xmlns:a16="http://schemas.microsoft.com/office/drawing/2014/main" id="{BEDC8F5A-B1A4-4CBC-B65E-B58F47E352EE}"/>
                </a:ext>
              </a:extLst>
            </p:cNvPr>
            <p:cNvSpPr/>
            <p:nvPr/>
          </p:nvSpPr>
          <p:spPr>
            <a:xfrm>
              <a:off x="8512558"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4" name="Freeform: Shape 41">
              <a:extLst>
                <a:ext uri="{FF2B5EF4-FFF2-40B4-BE49-F238E27FC236}">
                  <a16:creationId xmlns:a16="http://schemas.microsoft.com/office/drawing/2014/main" id="{0B102CE6-B6FA-43C0-B2ED-82ECEE751002}"/>
                </a:ext>
              </a:extLst>
            </p:cNvPr>
            <p:cNvSpPr/>
            <p:nvPr/>
          </p:nvSpPr>
          <p:spPr>
            <a:xfrm>
              <a:off x="8512558"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5" name="Freeform: Shape 42">
              <a:extLst>
                <a:ext uri="{FF2B5EF4-FFF2-40B4-BE49-F238E27FC236}">
                  <a16:creationId xmlns:a16="http://schemas.microsoft.com/office/drawing/2014/main" id="{3CCBCDCD-0997-49E0-8242-EB10FBC56CA3}"/>
                </a:ext>
              </a:extLst>
            </p:cNvPr>
            <p:cNvSpPr/>
            <p:nvPr/>
          </p:nvSpPr>
          <p:spPr>
            <a:xfrm>
              <a:off x="8512558"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6" name="Freeform: Shape 43">
              <a:extLst>
                <a:ext uri="{FF2B5EF4-FFF2-40B4-BE49-F238E27FC236}">
                  <a16:creationId xmlns:a16="http://schemas.microsoft.com/office/drawing/2014/main" id="{DC768C9C-2276-441E-963B-C73604600F69}"/>
                </a:ext>
              </a:extLst>
            </p:cNvPr>
            <p:cNvSpPr/>
            <p:nvPr/>
          </p:nvSpPr>
          <p:spPr>
            <a:xfrm>
              <a:off x="8512558"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7" name="Freeform: Shape 44">
              <a:extLst>
                <a:ext uri="{FF2B5EF4-FFF2-40B4-BE49-F238E27FC236}">
                  <a16:creationId xmlns:a16="http://schemas.microsoft.com/office/drawing/2014/main" id="{9083B361-B77B-4622-B635-556ABE5B1794}"/>
                </a:ext>
              </a:extLst>
            </p:cNvPr>
            <p:cNvSpPr/>
            <p:nvPr/>
          </p:nvSpPr>
          <p:spPr>
            <a:xfrm>
              <a:off x="8512558"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8" name="Freeform: Shape 45">
              <a:extLst>
                <a:ext uri="{FF2B5EF4-FFF2-40B4-BE49-F238E27FC236}">
                  <a16:creationId xmlns:a16="http://schemas.microsoft.com/office/drawing/2014/main" id="{E14D6459-2229-49DD-AACC-AA6FA0C909DE}"/>
                </a:ext>
              </a:extLst>
            </p:cNvPr>
            <p:cNvSpPr/>
            <p:nvPr/>
          </p:nvSpPr>
          <p:spPr>
            <a:xfrm>
              <a:off x="8512558"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2" name="Freeform: Shape 49">
              <a:extLst>
                <a:ext uri="{FF2B5EF4-FFF2-40B4-BE49-F238E27FC236}">
                  <a16:creationId xmlns:a16="http://schemas.microsoft.com/office/drawing/2014/main" id="{E3ED2D24-2D78-4BAF-88F8-868711629158}"/>
                </a:ext>
              </a:extLst>
            </p:cNvPr>
            <p:cNvSpPr/>
            <p:nvPr/>
          </p:nvSpPr>
          <p:spPr>
            <a:xfrm>
              <a:off x="8703236"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3" name="Freeform: Shape 50">
              <a:extLst>
                <a:ext uri="{FF2B5EF4-FFF2-40B4-BE49-F238E27FC236}">
                  <a16:creationId xmlns:a16="http://schemas.microsoft.com/office/drawing/2014/main" id="{2997E735-60B7-497A-8B80-983EDA1AE72E}"/>
                </a:ext>
              </a:extLst>
            </p:cNvPr>
            <p:cNvSpPr/>
            <p:nvPr/>
          </p:nvSpPr>
          <p:spPr>
            <a:xfrm>
              <a:off x="8703236"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4" name="Freeform: Shape 51">
              <a:extLst>
                <a:ext uri="{FF2B5EF4-FFF2-40B4-BE49-F238E27FC236}">
                  <a16:creationId xmlns:a16="http://schemas.microsoft.com/office/drawing/2014/main" id="{7F6F9542-B2F2-4210-B1C5-76AEC02524AF}"/>
                </a:ext>
              </a:extLst>
            </p:cNvPr>
            <p:cNvSpPr/>
            <p:nvPr/>
          </p:nvSpPr>
          <p:spPr>
            <a:xfrm>
              <a:off x="8703236"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5" name="Freeform: Shape 52">
              <a:extLst>
                <a:ext uri="{FF2B5EF4-FFF2-40B4-BE49-F238E27FC236}">
                  <a16:creationId xmlns:a16="http://schemas.microsoft.com/office/drawing/2014/main" id="{DEE996D9-8808-47B5-A999-EC94207E9886}"/>
                </a:ext>
              </a:extLst>
            </p:cNvPr>
            <p:cNvSpPr/>
            <p:nvPr/>
          </p:nvSpPr>
          <p:spPr>
            <a:xfrm>
              <a:off x="8703236"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6" name="Freeform: Shape 53">
              <a:extLst>
                <a:ext uri="{FF2B5EF4-FFF2-40B4-BE49-F238E27FC236}">
                  <a16:creationId xmlns:a16="http://schemas.microsoft.com/office/drawing/2014/main" id="{398126C2-092F-4871-B9D4-FB4521CAB541}"/>
                </a:ext>
              </a:extLst>
            </p:cNvPr>
            <p:cNvSpPr/>
            <p:nvPr/>
          </p:nvSpPr>
          <p:spPr>
            <a:xfrm>
              <a:off x="8703236"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7" name="Freeform: Shape 54">
              <a:extLst>
                <a:ext uri="{FF2B5EF4-FFF2-40B4-BE49-F238E27FC236}">
                  <a16:creationId xmlns:a16="http://schemas.microsoft.com/office/drawing/2014/main" id="{51593B76-52D3-4CB6-8CAA-CD30788EA9E0}"/>
                </a:ext>
              </a:extLst>
            </p:cNvPr>
            <p:cNvSpPr/>
            <p:nvPr/>
          </p:nvSpPr>
          <p:spPr>
            <a:xfrm>
              <a:off x="8703236"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8" name="Freeform: Shape 55">
              <a:extLst>
                <a:ext uri="{FF2B5EF4-FFF2-40B4-BE49-F238E27FC236}">
                  <a16:creationId xmlns:a16="http://schemas.microsoft.com/office/drawing/2014/main" id="{FC389592-509E-47D0-A3CE-541C22780B2B}"/>
                </a:ext>
              </a:extLst>
            </p:cNvPr>
            <p:cNvSpPr/>
            <p:nvPr/>
          </p:nvSpPr>
          <p:spPr>
            <a:xfrm>
              <a:off x="8703236"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9" name="Freeform: Shape 56">
              <a:extLst>
                <a:ext uri="{FF2B5EF4-FFF2-40B4-BE49-F238E27FC236}">
                  <a16:creationId xmlns:a16="http://schemas.microsoft.com/office/drawing/2014/main" id="{9783EABF-B0E8-49C0-BC84-6C899035F56F}"/>
                </a:ext>
              </a:extLst>
            </p:cNvPr>
            <p:cNvSpPr/>
            <p:nvPr/>
          </p:nvSpPr>
          <p:spPr>
            <a:xfrm>
              <a:off x="8703236"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0" name="Freeform: Shape 57">
              <a:extLst>
                <a:ext uri="{FF2B5EF4-FFF2-40B4-BE49-F238E27FC236}">
                  <a16:creationId xmlns:a16="http://schemas.microsoft.com/office/drawing/2014/main" id="{B9B58878-B4B6-4AD7-BCFE-C3707342744B}"/>
                </a:ext>
              </a:extLst>
            </p:cNvPr>
            <p:cNvSpPr/>
            <p:nvPr/>
          </p:nvSpPr>
          <p:spPr>
            <a:xfrm>
              <a:off x="8703236"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1" name="Freeform: Shape 58">
              <a:extLst>
                <a:ext uri="{FF2B5EF4-FFF2-40B4-BE49-F238E27FC236}">
                  <a16:creationId xmlns:a16="http://schemas.microsoft.com/office/drawing/2014/main" id="{BFAB91FB-6F02-4A24-A281-9D68178F7074}"/>
                </a:ext>
              </a:extLst>
            </p:cNvPr>
            <p:cNvSpPr/>
            <p:nvPr/>
          </p:nvSpPr>
          <p:spPr>
            <a:xfrm>
              <a:off x="8703236"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5" name="Freeform: Shape 62">
              <a:extLst>
                <a:ext uri="{FF2B5EF4-FFF2-40B4-BE49-F238E27FC236}">
                  <a16:creationId xmlns:a16="http://schemas.microsoft.com/office/drawing/2014/main" id="{7B6E84EA-695B-44F5-BD18-E36B63F8756A}"/>
                </a:ext>
              </a:extLst>
            </p:cNvPr>
            <p:cNvSpPr/>
            <p:nvPr/>
          </p:nvSpPr>
          <p:spPr>
            <a:xfrm>
              <a:off x="8890380"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6" name="Freeform: Shape 63">
              <a:extLst>
                <a:ext uri="{FF2B5EF4-FFF2-40B4-BE49-F238E27FC236}">
                  <a16:creationId xmlns:a16="http://schemas.microsoft.com/office/drawing/2014/main" id="{BE39714D-8C99-4A6D-9249-FE918FFC582B}"/>
                </a:ext>
              </a:extLst>
            </p:cNvPr>
            <p:cNvSpPr/>
            <p:nvPr/>
          </p:nvSpPr>
          <p:spPr>
            <a:xfrm>
              <a:off x="8890380"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7" name="Freeform: Shape 64">
              <a:extLst>
                <a:ext uri="{FF2B5EF4-FFF2-40B4-BE49-F238E27FC236}">
                  <a16:creationId xmlns:a16="http://schemas.microsoft.com/office/drawing/2014/main" id="{36EF868A-D1CE-45ED-9A12-2AD02672FE67}"/>
                </a:ext>
              </a:extLst>
            </p:cNvPr>
            <p:cNvSpPr/>
            <p:nvPr/>
          </p:nvSpPr>
          <p:spPr>
            <a:xfrm>
              <a:off x="8890380"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8" name="Freeform: Shape 65">
              <a:extLst>
                <a:ext uri="{FF2B5EF4-FFF2-40B4-BE49-F238E27FC236}">
                  <a16:creationId xmlns:a16="http://schemas.microsoft.com/office/drawing/2014/main" id="{9D3A0719-4CFF-4BE7-9146-3673BA3DE103}"/>
                </a:ext>
              </a:extLst>
            </p:cNvPr>
            <p:cNvSpPr/>
            <p:nvPr/>
          </p:nvSpPr>
          <p:spPr>
            <a:xfrm>
              <a:off x="8890380"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9" name="Freeform: Shape 66">
              <a:extLst>
                <a:ext uri="{FF2B5EF4-FFF2-40B4-BE49-F238E27FC236}">
                  <a16:creationId xmlns:a16="http://schemas.microsoft.com/office/drawing/2014/main" id="{35331830-4D52-4539-AFC9-BFD540363279}"/>
                </a:ext>
              </a:extLst>
            </p:cNvPr>
            <p:cNvSpPr/>
            <p:nvPr/>
          </p:nvSpPr>
          <p:spPr>
            <a:xfrm>
              <a:off x="8890380"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0" name="Freeform: Shape 67">
              <a:extLst>
                <a:ext uri="{FF2B5EF4-FFF2-40B4-BE49-F238E27FC236}">
                  <a16:creationId xmlns:a16="http://schemas.microsoft.com/office/drawing/2014/main" id="{D3E199C5-FD16-4EF7-A0D7-D08A4CF5B2AB}"/>
                </a:ext>
              </a:extLst>
            </p:cNvPr>
            <p:cNvSpPr/>
            <p:nvPr/>
          </p:nvSpPr>
          <p:spPr>
            <a:xfrm>
              <a:off x="8890380"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1" name="Freeform: Shape 68">
              <a:extLst>
                <a:ext uri="{FF2B5EF4-FFF2-40B4-BE49-F238E27FC236}">
                  <a16:creationId xmlns:a16="http://schemas.microsoft.com/office/drawing/2014/main" id="{A9D9FBC0-38FF-4B14-AF3B-6D9B7EC3AA78}"/>
                </a:ext>
              </a:extLst>
            </p:cNvPr>
            <p:cNvSpPr/>
            <p:nvPr/>
          </p:nvSpPr>
          <p:spPr>
            <a:xfrm>
              <a:off x="8890380"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2" name="Freeform: Shape 69">
              <a:extLst>
                <a:ext uri="{FF2B5EF4-FFF2-40B4-BE49-F238E27FC236}">
                  <a16:creationId xmlns:a16="http://schemas.microsoft.com/office/drawing/2014/main" id="{890221C7-B3AA-4109-B1C7-3F80BCCB6ADF}"/>
                </a:ext>
              </a:extLst>
            </p:cNvPr>
            <p:cNvSpPr/>
            <p:nvPr/>
          </p:nvSpPr>
          <p:spPr>
            <a:xfrm>
              <a:off x="8890380"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3" name="Freeform: Shape 70">
              <a:extLst>
                <a:ext uri="{FF2B5EF4-FFF2-40B4-BE49-F238E27FC236}">
                  <a16:creationId xmlns:a16="http://schemas.microsoft.com/office/drawing/2014/main" id="{961A289A-0B65-471E-91D2-20BBB73B7929}"/>
                </a:ext>
              </a:extLst>
            </p:cNvPr>
            <p:cNvSpPr/>
            <p:nvPr/>
          </p:nvSpPr>
          <p:spPr>
            <a:xfrm>
              <a:off x="8890380"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4" name="Freeform: Shape 71">
              <a:extLst>
                <a:ext uri="{FF2B5EF4-FFF2-40B4-BE49-F238E27FC236}">
                  <a16:creationId xmlns:a16="http://schemas.microsoft.com/office/drawing/2014/main" id="{3CDDF405-FBA3-4617-8D78-2EA26B8C9642}"/>
                </a:ext>
              </a:extLst>
            </p:cNvPr>
            <p:cNvSpPr/>
            <p:nvPr/>
          </p:nvSpPr>
          <p:spPr>
            <a:xfrm>
              <a:off x="8890380"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8" name="Freeform: Shape 75">
              <a:extLst>
                <a:ext uri="{FF2B5EF4-FFF2-40B4-BE49-F238E27FC236}">
                  <a16:creationId xmlns:a16="http://schemas.microsoft.com/office/drawing/2014/main" id="{9F6DE25E-D3E8-4D54-8249-4D42531DAF15}"/>
                </a:ext>
              </a:extLst>
            </p:cNvPr>
            <p:cNvSpPr/>
            <p:nvPr/>
          </p:nvSpPr>
          <p:spPr>
            <a:xfrm>
              <a:off x="9276437"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9" name="Freeform: Shape 76">
              <a:extLst>
                <a:ext uri="{FF2B5EF4-FFF2-40B4-BE49-F238E27FC236}">
                  <a16:creationId xmlns:a16="http://schemas.microsoft.com/office/drawing/2014/main" id="{E89BF644-8DAC-44B6-96EE-C66ACC393041}"/>
                </a:ext>
              </a:extLst>
            </p:cNvPr>
            <p:cNvSpPr/>
            <p:nvPr/>
          </p:nvSpPr>
          <p:spPr>
            <a:xfrm>
              <a:off x="9276437"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0" name="Freeform: Shape 77">
              <a:extLst>
                <a:ext uri="{FF2B5EF4-FFF2-40B4-BE49-F238E27FC236}">
                  <a16:creationId xmlns:a16="http://schemas.microsoft.com/office/drawing/2014/main" id="{3EFD2C44-15DE-4B1F-8719-CB35BFB4DC90}"/>
                </a:ext>
              </a:extLst>
            </p:cNvPr>
            <p:cNvSpPr/>
            <p:nvPr/>
          </p:nvSpPr>
          <p:spPr>
            <a:xfrm>
              <a:off x="9276437"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1" name="Freeform: Shape 78">
              <a:extLst>
                <a:ext uri="{FF2B5EF4-FFF2-40B4-BE49-F238E27FC236}">
                  <a16:creationId xmlns:a16="http://schemas.microsoft.com/office/drawing/2014/main" id="{8855AAE0-1F93-403E-ACCA-E54F21EE8875}"/>
                </a:ext>
              </a:extLst>
            </p:cNvPr>
            <p:cNvSpPr/>
            <p:nvPr/>
          </p:nvSpPr>
          <p:spPr>
            <a:xfrm>
              <a:off x="9276437"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2" name="Freeform: Shape 79">
              <a:extLst>
                <a:ext uri="{FF2B5EF4-FFF2-40B4-BE49-F238E27FC236}">
                  <a16:creationId xmlns:a16="http://schemas.microsoft.com/office/drawing/2014/main" id="{B670E133-B6C5-40FA-81D4-5EE1037C64E5}"/>
                </a:ext>
              </a:extLst>
            </p:cNvPr>
            <p:cNvSpPr/>
            <p:nvPr/>
          </p:nvSpPr>
          <p:spPr>
            <a:xfrm>
              <a:off x="9276437"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3" name="Freeform: Shape 80">
              <a:extLst>
                <a:ext uri="{FF2B5EF4-FFF2-40B4-BE49-F238E27FC236}">
                  <a16:creationId xmlns:a16="http://schemas.microsoft.com/office/drawing/2014/main" id="{42F03E58-E92E-43A5-B571-1DBDF6A109D4}"/>
                </a:ext>
              </a:extLst>
            </p:cNvPr>
            <p:cNvSpPr/>
            <p:nvPr/>
          </p:nvSpPr>
          <p:spPr>
            <a:xfrm>
              <a:off x="9276437"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4" name="Freeform: Shape 81">
              <a:extLst>
                <a:ext uri="{FF2B5EF4-FFF2-40B4-BE49-F238E27FC236}">
                  <a16:creationId xmlns:a16="http://schemas.microsoft.com/office/drawing/2014/main" id="{49AFCAD5-A305-4E27-BE69-3B6AE7AEF871}"/>
                </a:ext>
              </a:extLst>
            </p:cNvPr>
            <p:cNvSpPr/>
            <p:nvPr/>
          </p:nvSpPr>
          <p:spPr>
            <a:xfrm>
              <a:off x="9276437"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5" name="Freeform: Shape 82">
              <a:extLst>
                <a:ext uri="{FF2B5EF4-FFF2-40B4-BE49-F238E27FC236}">
                  <a16:creationId xmlns:a16="http://schemas.microsoft.com/office/drawing/2014/main" id="{8F0601A6-BDD1-4188-BEA5-F48DE3CC774C}"/>
                </a:ext>
              </a:extLst>
            </p:cNvPr>
            <p:cNvSpPr/>
            <p:nvPr/>
          </p:nvSpPr>
          <p:spPr>
            <a:xfrm>
              <a:off x="9276437"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6" name="Freeform: Shape 83">
              <a:extLst>
                <a:ext uri="{FF2B5EF4-FFF2-40B4-BE49-F238E27FC236}">
                  <a16:creationId xmlns:a16="http://schemas.microsoft.com/office/drawing/2014/main" id="{06D619CF-C35E-4FCC-A191-A828A642371A}"/>
                </a:ext>
              </a:extLst>
            </p:cNvPr>
            <p:cNvSpPr/>
            <p:nvPr/>
          </p:nvSpPr>
          <p:spPr>
            <a:xfrm>
              <a:off x="9276437"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7" name="Freeform: Shape 84">
              <a:extLst>
                <a:ext uri="{FF2B5EF4-FFF2-40B4-BE49-F238E27FC236}">
                  <a16:creationId xmlns:a16="http://schemas.microsoft.com/office/drawing/2014/main" id="{EC0949C6-E8A3-499C-95DA-A3BCA6666F07}"/>
                </a:ext>
              </a:extLst>
            </p:cNvPr>
            <p:cNvSpPr/>
            <p:nvPr/>
          </p:nvSpPr>
          <p:spPr>
            <a:xfrm>
              <a:off x="9276437"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1" name="Freeform: Shape 88">
              <a:extLst>
                <a:ext uri="{FF2B5EF4-FFF2-40B4-BE49-F238E27FC236}">
                  <a16:creationId xmlns:a16="http://schemas.microsoft.com/office/drawing/2014/main" id="{3C52DB8B-40EF-4D68-9F08-71B21CA9BA60}"/>
                </a:ext>
              </a:extLst>
            </p:cNvPr>
            <p:cNvSpPr/>
            <p:nvPr/>
          </p:nvSpPr>
          <p:spPr>
            <a:xfrm>
              <a:off x="9467112"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2" name="Freeform: Shape 89">
              <a:extLst>
                <a:ext uri="{FF2B5EF4-FFF2-40B4-BE49-F238E27FC236}">
                  <a16:creationId xmlns:a16="http://schemas.microsoft.com/office/drawing/2014/main" id="{70D1E08A-9F78-4C61-A1BF-16BCA8DBF8C1}"/>
                </a:ext>
              </a:extLst>
            </p:cNvPr>
            <p:cNvSpPr/>
            <p:nvPr/>
          </p:nvSpPr>
          <p:spPr>
            <a:xfrm>
              <a:off x="9467112"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3" name="Freeform: Shape 90">
              <a:extLst>
                <a:ext uri="{FF2B5EF4-FFF2-40B4-BE49-F238E27FC236}">
                  <a16:creationId xmlns:a16="http://schemas.microsoft.com/office/drawing/2014/main" id="{A20B6285-504C-49C3-BEE1-443842CBB9EF}"/>
                </a:ext>
              </a:extLst>
            </p:cNvPr>
            <p:cNvSpPr/>
            <p:nvPr/>
          </p:nvSpPr>
          <p:spPr>
            <a:xfrm>
              <a:off x="9467112"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4" name="Freeform: Shape 91">
              <a:extLst>
                <a:ext uri="{FF2B5EF4-FFF2-40B4-BE49-F238E27FC236}">
                  <a16:creationId xmlns:a16="http://schemas.microsoft.com/office/drawing/2014/main" id="{0A465486-6FA2-46CF-8AF3-087582A7F3F2}"/>
                </a:ext>
              </a:extLst>
            </p:cNvPr>
            <p:cNvSpPr/>
            <p:nvPr/>
          </p:nvSpPr>
          <p:spPr>
            <a:xfrm>
              <a:off x="9467112"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5" name="Freeform: Shape 92">
              <a:extLst>
                <a:ext uri="{FF2B5EF4-FFF2-40B4-BE49-F238E27FC236}">
                  <a16:creationId xmlns:a16="http://schemas.microsoft.com/office/drawing/2014/main" id="{58A28760-E23C-4514-BE36-1E43ECAB3665}"/>
                </a:ext>
              </a:extLst>
            </p:cNvPr>
            <p:cNvSpPr/>
            <p:nvPr/>
          </p:nvSpPr>
          <p:spPr>
            <a:xfrm>
              <a:off x="9467112"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6" name="Freeform: Shape 93">
              <a:extLst>
                <a:ext uri="{FF2B5EF4-FFF2-40B4-BE49-F238E27FC236}">
                  <a16:creationId xmlns:a16="http://schemas.microsoft.com/office/drawing/2014/main" id="{61E031D3-D307-471D-85C1-914DB6D8ABFD}"/>
                </a:ext>
              </a:extLst>
            </p:cNvPr>
            <p:cNvSpPr/>
            <p:nvPr/>
          </p:nvSpPr>
          <p:spPr>
            <a:xfrm>
              <a:off x="9467112"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7" name="Freeform: Shape 94">
              <a:extLst>
                <a:ext uri="{FF2B5EF4-FFF2-40B4-BE49-F238E27FC236}">
                  <a16:creationId xmlns:a16="http://schemas.microsoft.com/office/drawing/2014/main" id="{547F21B4-71E9-4C79-AEDE-0AEABED1AC83}"/>
                </a:ext>
              </a:extLst>
            </p:cNvPr>
            <p:cNvSpPr/>
            <p:nvPr/>
          </p:nvSpPr>
          <p:spPr>
            <a:xfrm>
              <a:off x="9467112"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8" name="Freeform: Shape 95">
              <a:extLst>
                <a:ext uri="{FF2B5EF4-FFF2-40B4-BE49-F238E27FC236}">
                  <a16:creationId xmlns:a16="http://schemas.microsoft.com/office/drawing/2014/main" id="{34D6F419-C754-4813-AA3A-AC254A39AEE7}"/>
                </a:ext>
              </a:extLst>
            </p:cNvPr>
            <p:cNvSpPr/>
            <p:nvPr/>
          </p:nvSpPr>
          <p:spPr>
            <a:xfrm>
              <a:off x="9467112"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9" name="Freeform: Shape 96">
              <a:extLst>
                <a:ext uri="{FF2B5EF4-FFF2-40B4-BE49-F238E27FC236}">
                  <a16:creationId xmlns:a16="http://schemas.microsoft.com/office/drawing/2014/main" id="{8495698C-3CAC-4B66-8991-BE3C92F9749E}"/>
                </a:ext>
              </a:extLst>
            </p:cNvPr>
            <p:cNvSpPr/>
            <p:nvPr/>
          </p:nvSpPr>
          <p:spPr>
            <a:xfrm>
              <a:off x="9467112"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0" name="Freeform: Shape 97">
              <a:extLst>
                <a:ext uri="{FF2B5EF4-FFF2-40B4-BE49-F238E27FC236}">
                  <a16:creationId xmlns:a16="http://schemas.microsoft.com/office/drawing/2014/main" id="{0E3953F7-D8B2-4B76-9358-7ACCC99E2C48}"/>
                </a:ext>
              </a:extLst>
            </p:cNvPr>
            <p:cNvSpPr/>
            <p:nvPr/>
          </p:nvSpPr>
          <p:spPr>
            <a:xfrm>
              <a:off x="9467112"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4" name="Freeform: Shape 101">
              <a:extLst>
                <a:ext uri="{FF2B5EF4-FFF2-40B4-BE49-F238E27FC236}">
                  <a16:creationId xmlns:a16="http://schemas.microsoft.com/office/drawing/2014/main" id="{D0621C62-43F4-4E41-A3B1-A1E1BBD25A0E}"/>
                </a:ext>
              </a:extLst>
            </p:cNvPr>
            <p:cNvSpPr/>
            <p:nvPr/>
          </p:nvSpPr>
          <p:spPr>
            <a:xfrm>
              <a:off x="9657784"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5" name="Freeform: Shape 102">
              <a:extLst>
                <a:ext uri="{FF2B5EF4-FFF2-40B4-BE49-F238E27FC236}">
                  <a16:creationId xmlns:a16="http://schemas.microsoft.com/office/drawing/2014/main" id="{8A1D26CA-9824-4D68-AE35-4F3528CCF57C}"/>
                </a:ext>
              </a:extLst>
            </p:cNvPr>
            <p:cNvSpPr/>
            <p:nvPr/>
          </p:nvSpPr>
          <p:spPr>
            <a:xfrm>
              <a:off x="9657784"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6" name="Freeform: Shape 103">
              <a:extLst>
                <a:ext uri="{FF2B5EF4-FFF2-40B4-BE49-F238E27FC236}">
                  <a16:creationId xmlns:a16="http://schemas.microsoft.com/office/drawing/2014/main" id="{F2AEB2A2-DA6C-47B7-8F9E-E8FD33524CAA}"/>
                </a:ext>
              </a:extLst>
            </p:cNvPr>
            <p:cNvSpPr/>
            <p:nvPr/>
          </p:nvSpPr>
          <p:spPr>
            <a:xfrm>
              <a:off x="9657784"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7" name="Freeform: Shape 104">
              <a:extLst>
                <a:ext uri="{FF2B5EF4-FFF2-40B4-BE49-F238E27FC236}">
                  <a16:creationId xmlns:a16="http://schemas.microsoft.com/office/drawing/2014/main" id="{238D89A7-05A1-47D3-B81A-47D0120030F7}"/>
                </a:ext>
              </a:extLst>
            </p:cNvPr>
            <p:cNvSpPr/>
            <p:nvPr/>
          </p:nvSpPr>
          <p:spPr>
            <a:xfrm>
              <a:off x="9657784"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8" name="Freeform: Shape 105">
              <a:extLst>
                <a:ext uri="{FF2B5EF4-FFF2-40B4-BE49-F238E27FC236}">
                  <a16:creationId xmlns:a16="http://schemas.microsoft.com/office/drawing/2014/main" id="{9C9A3B76-B0DE-461B-BDBB-F6C86830F7EC}"/>
                </a:ext>
              </a:extLst>
            </p:cNvPr>
            <p:cNvSpPr/>
            <p:nvPr/>
          </p:nvSpPr>
          <p:spPr>
            <a:xfrm>
              <a:off x="9657784"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9" name="Freeform: Shape 106">
              <a:extLst>
                <a:ext uri="{FF2B5EF4-FFF2-40B4-BE49-F238E27FC236}">
                  <a16:creationId xmlns:a16="http://schemas.microsoft.com/office/drawing/2014/main" id="{A582D1F5-CD47-433A-A5E9-ED1A155DBA1E}"/>
                </a:ext>
              </a:extLst>
            </p:cNvPr>
            <p:cNvSpPr/>
            <p:nvPr/>
          </p:nvSpPr>
          <p:spPr>
            <a:xfrm>
              <a:off x="9657784"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20" name="Freeform: Shape 107">
              <a:extLst>
                <a:ext uri="{FF2B5EF4-FFF2-40B4-BE49-F238E27FC236}">
                  <a16:creationId xmlns:a16="http://schemas.microsoft.com/office/drawing/2014/main" id="{0F2CF29B-0A5D-4761-90A7-665E5C8B8312}"/>
                </a:ext>
              </a:extLst>
            </p:cNvPr>
            <p:cNvSpPr/>
            <p:nvPr/>
          </p:nvSpPr>
          <p:spPr>
            <a:xfrm>
              <a:off x="9657784"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21" name="Freeform: Shape 108">
              <a:extLst>
                <a:ext uri="{FF2B5EF4-FFF2-40B4-BE49-F238E27FC236}">
                  <a16:creationId xmlns:a16="http://schemas.microsoft.com/office/drawing/2014/main" id="{53E8129B-2FA4-43A7-AD69-4D974B2A3310}"/>
                </a:ext>
              </a:extLst>
            </p:cNvPr>
            <p:cNvSpPr/>
            <p:nvPr/>
          </p:nvSpPr>
          <p:spPr>
            <a:xfrm>
              <a:off x="9657784"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22" name="Freeform: Shape 109">
              <a:extLst>
                <a:ext uri="{FF2B5EF4-FFF2-40B4-BE49-F238E27FC236}">
                  <a16:creationId xmlns:a16="http://schemas.microsoft.com/office/drawing/2014/main" id="{1F127EFA-D771-4E90-817E-197B5930EB34}"/>
                </a:ext>
              </a:extLst>
            </p:cNvPr>
            <p:cNvSpPr/>
            <p:nvPr/>
          </p:nvSpPr>
          <p:spPr>
            <a:xfrm>
              <a:off x="9657784"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23" name="Freeform: Shape 110">
              <a:extLst>
                <a:ext uri="{FF2B5EF4-FFF2-40B4-BE49-F238E27FC236}">
                  <a16:creationId xmlns:a16="http://schemas.microsoft.com/office/drawing/2014/main" id="{7DF90523-506D-4154-B2DA-6AF191ECE054}"/>
                </a:ext>
              </a:extLst>
            </p:cNvPr>
            <p:cNvSpPr/>
            <p:nvPr/>
          </p:nvSpPr>
          <p:spPr>
            <a:xfrm>
              <a:off x="9657784"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grpSp>
      <p:sp>
        <p:nvSpPr>
          <p:cNvPr id="227" name="TextBox 248">
            <a:extLst>
              <a:ext uri="{FF2B5EF4-FFF2-40B4-BE49-F238E27FC236}">
                <a16:creationId xmlns:a16="http://schemas.microsoft.com/office/drawing/2014/main" id="{FD3F0587-E02C-4140-92DF-1D1339B76DBE}"/>
              </a:ext>
            </a:extLst>
          </p:cNvPr>
          <p:cNvSpPr txBox="1"/>
          <p:nvPr/>
        </p:nvSpPr>
        <p:spPr>
          <a:xfrm>
            <a:off x="6239320" y="3876416"/>
            <a:ext cx="901209" cy="584775"/>
          </a:xfrm>
          <a:prstGeom prst="rect">
            <a:avLst/>
          </a:prstGeom>
          <a:noFill/>
        </p:spPr>
        <p:txBody>
          <a:bodyPr wrap="none" rtlCol="0">
            <a:spAutoFit/>
          </a:bodyPr>
          <a:lstStyle/>
          <a:p>
            <a:pPr algn="ctr"/>
            <a:r>
              <a:rPr lang="en-GB" sz="3200" b="1" dirty="0">
                <a:solidFill>
                  <a:srgbClr val="F16924"/>
                </a:solidFill>
                <a:ea typeface="Roboto" charset="0"/>
                <a:cs typeface="Roboto" charset="0"/>
              </a:rPr>
              <a:t>76%</a:t>
            </a:r>
          </a:p>
        </p:txBody>
      </p:sp>
      <p:sp>
        <p:nvSpPr>
          <p:cNvPr id="228" name="TextBox 249">
            <a:extLst>
              <a:ext uri="{FF2B5EF4-FFF2-40B4-BE49-F238E27FC236}">
                <a16:creationId xmlns:a16="http://schemas.microsoft.com/office/drawing/2014/main" id="{DA03CFBB-F8CD-4D7C-86A5-5F65D4E66573}"/>
              </a:ext>
            </a:extLst>
          </p:cNvPr>
          <p:cNvSpPr txBox="1"/>
          <p:nvPr/>
        </p:nvSpPr>
        <p:spPr>
          <a:xfrm>
            <a:off x="5371193" y="4770938"/>
            <a:ext cx="2637463" cy="1195584"/>
          </a:xfrm>
          <a:prstGeom prst="rect">
            <a:avLst/>
          </a:prstGeom>
          <a:noFill/>
        </p:spPr>
        <p:txBody>
          <a:bodyPr wrap="square" rtlCol="0" anchor="ctr">
            <a:spAutoFit/>
          </a:bodyPr>
          <a:lstStyle/>
          <a:p>
            <a:pPr algn="ctr">
              <a:lnSpc>
                <a:spcPts val="1665"/>
              </a:lnSpc>
            </a:pPr>
            <a:r>
              <a:rPr lang="en-GB" sz="1600" dirty="0">
                <a:solidFill>
                  <a:schemeClr val="bg1"/>
                </a:solidFill>
                <a:ea typeface="Lato Light" charset="0"/>
                <a:cs typeface="Lato Light" charset="0"/>
              </a:rPr>
              <a:t>der Vorstandsmitglieder glauben, dass ihr Unternehmen im Falle einer morgigen Krise wirksam reagieren würde</a:t>
            </a:r>
          </a:p>
        </p:txBody>
      </p:sp>
      <p:sp>
        <p:nvSpPr>
          <p:cNvPr id="229" name="TextBox 250">
            <a:extLst>
              <a:ext uri="{FF2B5EF4-FFF2-40B4-BE49-F238E27FC236}">
                <a16:creationId xmlns:a16="http://schemas.microsoft.com/office/drawing/2014/main" id="{F05EC090-8A66-44E9-B388-418659B6A1DB}"/>
              </a:ext>
            </a:extLst>
          </p:cNvPr>
          <p:cNvSpPr txBox="1"/>
          <p:nvPr/>
        </p:nvSpPr>
        <p:spPr>
          <a:xfrm>
            <a:off x="9696388" y="3876416"/>
            <a:ext cx="901209" cy="584775"/>
          </a:xfrm>
          <a:prstGeom prst="rect">
            <a:avLst/>
          </a:prstGeom>
          <a:noFill/>
        </p:spPr>
        <p:txBody>
          <a:bodyPr wrap="none" rtlCol="0">
            <a:spAutoFit/>
          </a:bodyPr>
          <a:lstStyle/>
          <a:p>
            <a:pPr algn="ctr"/>
            <a:r>
              <a:rPr lang="en-GB" sz="3200" b="1" dirty="0">
                <a:solidFill>
                  <a:srgbClr val="B41F7A"/>
                </a:solidFill>
                <a:ea typeface="Roboto" charset="0"/>
                <a:cs typeface="Roboto" charset="0"/>
              </a:rPr>
              <a:t>49%</a:t>
            </a:r>
          </a:p>
        </p:txBody>
      </p:sp>
      <p:sp>
        <p:nvSpPr>
          <p:cNvPr id="231" name="TextBox 249">
            <a:extLst>
              <a:ext uri="{FF2B5EF4-FFF2-40B4-BE49-F238E27FC236}">
                <a16:creationId xmlns:a16="http://schemas.microsoft.com/office/drawing/2014/main" id="{D10BFFFA-BDDA-4FCE-BD25-D5AFA591FA22}"/>
              </a:ext>
            </a:extLst>
          </p:cNvPr>
          <p:cNvSpPr txBox="1"/>
          <p:nvPr/>
        </p:nvSpPr>
        <p:spPr>
          <a:xfrm>
            <a:off x="513108" y="6093155"/>
            <a:ext cx="4569799" cy="300275"/>
          </a:xfrm>
          <a:prstGeom prst="rect">
            <a:avLst/>
          </a:prstGeom>
          <a:noFill/>
        </p:spPr>
        <p:txBody>
          <a:bodyPr wrap="square" rtlCol="0">
            <a:spAutoFit/>
          </a:bodyPr>
          <a:lstStyle/>
          <a:p>
            <a:pPr>
              <a:lnSpc>
                <a:spcPts val="1665"/>
              </a:lnSpc>
            </a:pPr>
            <a:r>
              <a:rPr lang="en-GB" sz="1313" dirty="0">
                <a:solidFill>
                  <a:srgbClr val="595959"/>
                </a:solidFill>
                <a:ea typeface="Lato Light" charset="0"/>
                <a:cs typeface="Lato Light" charset="0"/>
                <a:hlinkClick r:id="rId3">
                  <a:extLst>
                    <a:ext uri="{A12FA001-AC4F-418D-AE19-62706E023703}">
                      <ahyp:hlinkClr xmlns:ahyp="http://schemas.microsoft.com/office/drawing/2018/hyperlinkcolor" val="tx"/>
                    </a:ext>
                  </a:extLst>
                </a:hlinkClick>
              </a:rPr>
              <a:t>Quelle: Deloitte</a:t>
            </a:r>
            <a:endParaRPr lang="en-GB" sz="1313" dirty="0">
              <a:solidFill>
                <a:srgbClr val="595959"/>
              </a:solidFill>
              <a:ea typeface="Lato Light" charset="0"/>
              <a:cs typeface="Lato Light" charset="0"/>
            </a:endParaRPr>
          </a:p>
        </p:txBody>
      </p:sp>
      <p:sp>
        <p:nvSpPr>
          <p:cNvPr id="8" name="Rectangle 7">
            <a:extLst>
              <a:ext uri="{FF2B5EF4-FFF2-40B4-BE49-F238E27FC236}">
                <a16:creationId xmlns:a16="http://schemas.microsoft.com/office/drawing/2014/main" id="{906F6249-9A68-F0D1-CC63-725AAECE2899}"/>
              </a:ext>
            </a:extLst>
          </p:cNvPr>
          <p:cNvSpPr/>
          <p:nvPr/>
        </p:nvSpPr>
        <p:spPr>
          <a:xfrm>
            <a:off x="8828261" y="4550057"/>
            <a:ext cx="2637463" cy="163196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249">
            <a:extLst>
              <a:ext uri="{FF2B5EF4-FFF2-40B4-BE49-F238E27FC236}">
                <a16:creationId xmlns:a16="http://schemas.microsoft.com/office/drawing/2014/main" id="{32982527-3062-04F9-16E1-BCF9EADEC586}"/>
              </a:ext>
            </a:extLst>
          </p:cNvPr>
          <p:cNvSpPr txBox="1"/>
          <p:nvPr/>
        </p:nvSpPr>
        <p:spPr>
          <a:xfrm>
            <a:off x="8828261" y="4709587"/>
            <a:ext cx="2637463" cy="1400383"/>
          </a:xfrm>
          <a:prstGeom prst="rect">
            <a:avLst/>
          </a:prstGeom>
          <a:noFill/>
        </p:spPr>
        <p:txBody>
          <a:bodyPr wrap="square" rtlCol="0" anchor="ctr">
            <a:spAutoFit/>
          </a:bodyPr>
          <a:lstStyle/>
          <a:p>
            <a:pPr algn="ctr">
              <a:lnSpc>
                <a:spcPts val="1665"/>
              </a:lnSpc>
            </a:pPr>
            <a:r>
              <a:rPr lang="en-GB" sz="1600" dirty="0">
                <a:solidFill>
                  <a:schemeClr val="bg1"/>
                </a:solidFill>
                <a:ea typeface="Lato Light" charset="0"/>
                <a:cs typeface="Lato Light" charset="0"/>
              </a:rPr>
              <a:t>der Vorstandsmitglieder geben an, dass ihre Unternehmen die interne Kommunikation überwachen, um Probleme im Voraus zu erkennen</a:t>
            </a:r>
          </a:p>
        </p:txBody>
      </p:sp>
    </p:spTree>
    <p:extLst>
      <p:ext uri="{BB962C8B-B14F-4D97-AF65-F5344CB8AC3E}">
        <p14:creationId xmlns:p14="http://schemas.microsoft.com/office/powerpoint/2010/main" val="3478577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75BDC6-657F-26E3-0792-AD4185B75B6E}"/>
              </a:ext>
            </a:extLst>
          </p:cNvPr>
          <p:cNvGrpSpPr/>
          <p:nvPr/>
        </p:nvGrpSpPr>
        <p:grpSpPr>
          <a:xfrm>
            <a:off x="927812" y="5300278"/>
            <a:ext cx="3385737" cy="1137096"/>
            <a:chOff x="920330" y="4617381"/>
            <a:chExt cx="3385737" cy="1137096"/>
          </a:xfrm>
        </p:grpSpPr>
        <p:sp>
          <p:nvSpPr>
            <p:cNvPr id="39" name="TextBox 76">
              <a:extLst>
                <a:ext uri="{FF2B5EF4-FFF2-40B4-BE49-F238E27FC236}">
                  <a16:creationId xmlns:a16="http://schemas.microsoft.com/office/drawing/2014/main" id="{55989D27-E58E-1474-B919-2D25A0327A9D}"/>
                </a:ext>
              </a:extLst>
            </p:cNvPr>
            <p:cNvSpPr txBox="1"/>
            <p:nvPr/>
          </p:nvSpPr>
          <p:spPr>
            <a:xfrm>
              <a:off x="920330" y="4617381"/>
              <a:ext cx="779637" cy="400110"/>
            </a:xfrm>
            <a:prstGeom prst="rect">
              <a:avLst/>
            </a:prstGeom>
            <a:noFill/>
          </p:spPr>
          <p:txBody>
            <a:bodyPr wrap="none" rtlCol="0" anchor="b" anchorCtr="0">
              <a:spAutoFit/>
            </a:bodyPr>
            <a:lstStyle/>
            <a:p>
              <a:r>
                <a:rPr lang="en-GB" sz="2000" b="1" dirty="0">
                  <a:solidFill>
                    <a:srgbClr val="7F1C58"/>
                  </a:solidFill>
                  <a:latin typeface="Calibri" panose="020F0502020204030204" pitchFamily="34" charset="0"/>
                  <a:ea typeface="League Spartan" charset="0"/>
                  <a:cs typeface="Calibri" panose="020F0502020204030204" pitchFamily="34" charset="0"/>
                </a:rPr>
                <a:t>Wert</a:t>
              </a:r>
            </a:p>
          </p:txBody>
        </p:sp>
        <p:sp>
          <p:nvSpPr>
            <p:cNvPr id="40" name="Subtitle 2">
              <a:extLst>
                <a:ext uri="{FF2B5EF4-FFF2-40B4-BE49-F238E27FC236}">
                  <a16:creationId xmlns:a16="http://schemas.microsoft.com/office/drawing/2014/main" id="{FFE31131-69A7-011C-B50C-AAC1311C471B}"/>
                </a:ext>
              </a:extLst>
            </p:cNvPr>
            <p:cNvSpPr txBox="1">
              <a:spLocks/>
            </p:cNvSpPr>
            <p:nvPr/>
          </p:nvSpPr>
          <p:spPr>
            <a:xfrm>
              <a:off x="971129" y="4981180"/>
              <a:ext cx="3334938" cy="77329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Verankerung von </a:t>
              </a:r>
              <a:r>
                <a:rPr lang="en-GB" sz="1600" dirty="0" err="1">
                  <a:solidFill>
                    <a:srgbClr val="595959"/>
                  </a:solidFill>
                  <a:latin typeface="Calibri" panose="020F0502020204030204" pitchFamily="34" charset="0"/>
                  <a:ea typeface="Lato Light" panose="020F0502020204030203" pitchFamily="34" charset="0"/>
                  <a:cs typeface="Calibri" panose="020F0502020204030204" pitchFamily="34" charset="0"/>
                </a:rPr>
                <a:t>Werten</a:t>
              </a: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600" dirty="0" err="1">
                  <a:solidFill>
                    <a:srgbClr val="595959"/>
                  </a:solidFill>
                  <a:latin typeface="Calibri" panose="020F0502020204030204" pitchFamily="34" charset="0"/>
                  <a:ea typeface="Lato Light" panose="020F0502020204030203" pitchFamily="34" charset="0"/>
                  <a:cs typeface="Calibri" panose="020F0502020204030204" pitchFamily="34" charset="0"/>
                </a:rPr>
                <a:t>Verhaltensweisen</a:t>
              </a: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 zur Beeinflussung von Entscheidungen</a:t>
              </a:r>
            </a:p>
          </p:txBody>
        </p:sp>
      </p:grpSp>
      <p:grpSp>
        <p:nvGrpSpPr>
          <p:cNvPr id="22" name="Group 21">
            <a:extLst>
              <a:ext uri="{FF2B5EF4-FFF2-40B4-BE49-F238E27FC236}">
                <a16:creationId xmlns:a16="http://schemas.microsoft.com/office/drawing/2014/main" id="{74EDE473-B22E-1D4F-42FA-5E1A000B1BF7}"/>
              </a:ext>
            </a:extLst>
          </p:cNvPr>
          <p:cNvGrpSpPr/>
          <p:nvPr/>
        </p:nvGrpSpPr>
        <p:grpSpPr>
          <a:xfrm>
            <a:off x="7966545" y="2443041"/>
            <a:ext cx="3194246" cy="674400"/>
            <a:chOff x="7057363" y="273713"/>
            <a:chExt cx="3194246" cy="674400"/>
          </a:xfrm>
        </p:grpSpPr>
        <p:sp>
          <p:nvSpPr>
            <p:cNvPr id="41" name="TextBox 78">
              <a:extLst>
                <a:ext uri="{FF2B5EF4-FFF2-40B4-BE49-F238E27FC236}">
                  <a16:creationId xmlns:a16="http://schemas.microsoft.com/office/drawing/2014/main" id="{F1C16E1D-E818-5FE9-4B27-E51A60C3F177}"/>
                </a:ext>
              </a:extLst>
            </p:cNvPr>
            <p:cNvSpPr txBox="1"/>
            <p:nvPr/>
          </p:nvSpPr>
          <p:spPr>
            <a:xfrm>
              <a:off x="7057363" y="273713"/>
              <a:ext cx="1286763" cy="400110"/>
            </a:xfrm>
            <a:prstGeom prst="rect">
              <a:avLst/>
            </a:prstGeom>
            <a:noFill/>
          </p:spPr>
          <p:txBody>
            <a:bodyPr wrap="none" rtlCol="0" anchor="b" anchorCtr="0">
              <a:spAutoFit/>
            </a:bodyPr>
            <a:lstStyle/>
            <a:p>
              <a:r>
                <a:rPr lang="en-GB" sz="2000" b="1" dirty="0">
                  <a:solidFill>
                    <a:srgbClr val="7F1C58"/>
                  </a:solidFill>
                  <a:latin typeface="Calibri" panose="020F0502020204030204" pitchFamily="34" charset="0"/>
                  <a:ea typeface="League Spartan" charset="0"/>
                  <a:cs typeface="Calibri" panose="020F0502020204030204" pitchFamily="34" charset="0"/>
                </a:rPr>
                <a:t>Ausrichtung</a:t>
              </a:r>
            </a:p>
          </p:txBody>
        </p:sp>
        <p:sp>
          <p:nvSpPr>
            <p:cNvPr id="42" name="Subtitle 2">
              <a:extLst>
                <a:ext uri="{FF2B5EF4-FFF2-40B4-BE49-F238E27FC236}">
                  <a16:creationId xmlns:a16="http://schemas.microsoft.com/office/drawing/2014/main" id="{9DCAE77C-C173-9FA5-BB36-CE738DF8BCE5}"/>
                </a:ext>
              </a:extLst>
            </p:cNvPr>
            <p:cNvSpPr txBox="1">
              <a:spLocks/>
            </p:cNvSpPr>
            <p:nvPr/>
          </p:nvSpPr>
          <p:spPr>
            <a:xfrm>
              <a:off x="7095463" y="667259"/>
              <a:ext cx="3156146"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Angleichung von Belohnung und Anerkennung</a:t>
              </a:r>
            </a:p>
          </p:txBody>
        </p:sp>
      </p:grpSp>
      <p:grpSp>
        <p:nvGrpSpPr>
          <p:cNvPr id="20" name="Group 19">
            <a:extLst>
              <a:ext uri="{FF2B5EF4-FFF2-40B4-BE49-F238E27FC236}">
                <a16:creationId xmlns:a16="http://schemas.microsoft.com/office/drawing/2014/main" id="{B374B376-A69E-9081-FAA3-01F1D17AA7AC}"/>
              </a:ext>
            </a:extLst>
          </p:cNvPr>
          <p:cNvGrpSpPr/>
          <p:nvPr/>
        </p:nvGrpSpPr>
        <p:grpSpPr>
          <a:xfrm>
            <a:off x="7966545" y="4376774"/>
            <a:ext cx="3194246" cy="953708"/>
            <a:chOff x="7057363" y="3122706"/>
            <a:chExt cx="2493037" cy="927185"/>
          </a:xfrm>
        </p:grpSpPr>
        <p:sp>
          <p:nvSpPr>
            <p:cNvPr id="43" name="TextBox 80">
              <a:extLst>
                <a:ext uri="{FF2B5EF4-FFF2-40B4-BE49-F238E27FC236}">
                  <a16:creationId xmlns:a16="http://schemas.microsoft.com/office/drawing/2014/main" id="{3CAC033E-E174-90F0-059C-F4FCA53B62FC}"/>
                </a:ext>
              </a:extLst>
            </p:cNvPr>
            <p:cNvSpPr txBox="1"/>
            <p:nvPr/>
          </p:nvSpPr>
          <p:spPr>
            <a:xfrm>
              <a:off x="7057363" y="3122706"/>
              <a:ext cx="2142381" cy="400110"/>
            </a:xfrm>
            <a:prstGeom prst="rect">
              <a:avLst/>
            </a:prstGeom>
            <a:noFill/>
          </p:spPr>
          <p:txBody>
            <a:bodyPr wrap="none" rtlCol="0" anchor="b" anchorCtr="0">
              <a:spAutoFit/>
            </a:bodyPr>
            <a:lstStyle/>
            <a:p>
              <a:r>
                <a:rPr lang="en-GB" sz="2000" b="1" dirty="0">
                  <a:solidFill>
                    <a:srgbClr val="F16924"/>
                  </a:solidFill>
                  <a:latin typeface="Calibri" panose="020F0502020204030204" pitchFamily="34" charset="0"/>
                  <a:ea typeface="League Spartan" charset="0"/>
                  <a:cs typeface="Calibri" panose="020F0502020204030204" pitchFamily="34" charset="0"/>
                </a:rPr>
                <a:t>Informationen zum Vorstand</a:t>
              </a:r>
            </a:p>
          </p:txBody>
        </p:sp>
        <p:sp>
          <p:nvSpPr>
            <p:cNvPr id="44" name="Subtitle 2">
              <a:extLst>
                <a:ext uri="{FF2B5EF4-FFF2-40B4-BE49-F238E27FC236}">
                  <a16:creationId xmlns:a16="http://schemas.microsoft.com/office/drawing/2014/main" id="{18A5BC11-7BCA-511F-7290-5A2CFEE0D468}"/>
                </a:ext>
              </a:extLst>
            </p:cNvPr>
            <p:cNvSpPr txBox="1">
              <a:spLocks/>
            </p:cNvSpPr>
            <p:nvPr/>
          </p:nvSpPr>
          <p:spPr>
            <a:xfrm>
              <a:off x="7095463" y="3522816"/>
              <a:ext cx="2454937"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Leitende Aufsicht des Vorstands über die Personalstrategie</a:t>
              </a:r>
            </a:p>
          </p:txBody>
        </p:sp>
      </p:grpSp>
      <p:grpSp>
        <p:nvGrpSpPr>
          <p:cNvPr id="21" name="Group 20">
            <a:extLst>
              <a:ext uri="{FF2B5EF4-FFF2-40B4-BE49-F238E27FC236}">
                <a16:creationId xmlns:a16="http://schemas.microsoft.com/office/drawing/2014/main" id="{ADC08A74-06CC-BFD9-1924-FC97ADC81FCE}"/>
              </a:ext>
            </a:extLst>
          </p:cNvPr>
          <p:cNvGrpSpPr/>
          <p:nvPr/>
        </p:nvGrpSpPr>
        <p:grpSpPr>
          <a:xfrm>
            <a:off x="7966544" y="3449306"/>
            <a:ext cx="3297643" cy="653606"/>
            <a:chOff x="7057363" y="1633363"/>
            <a:chExt cx="2912136" cy="653606"/>
          </a:xfrm>
        </p:grpSpPr>
        <p:sp>
          <p:nvSpPr>
            <p:cNvPr id="45" name="TextBox 82">
              <a:extLst>
                <a:ext uri="{FF2B5EF4-FFF2-40B4-BE49-F238E27FC236}">
                  <a16:creationId xmlns:a16="http://schemas.microsoft.com/office/drawing/2014/main" id="{9B09B503-62F3-2D69-5BD1-4FBAD71C48D3}"/>
                </a:ext>
              </a:extLst>
            </p:cNvPr>
            <p:cNvSpPr txBox="1"/>
            <p:nvPr/>
          </p:nvSpPr>
          <p:spPr>
            <a:xfrm>
              <a:off x="7057363" y="1633363"/>
              <a:ext cx="2456250" cy="400110"/>
            </a:xfrm>
            <a:prstGeom prst="rect">
              <a:avLst/>
            </a:prstGeom>
            <a:noFill/>
          </p:spPr>
          <p:txBody>
            <a:bodyPr wrap="none" rtlCol="0" anchor="b" anchorCtr="0">
              <a:spAutoFit/>
            </a:bodyPr>
            <a:lstStyle/>
            <a:p>
              <a:r>
                <a:rPr lang="en-GB" sz="2000" b="1" dirty="0">
                  <a:solidFill>
                    <a:srgbClr val="B41F7A"/>
                  </a:solidFill>
                  <a:latin typeface="Calibri" panose="020F0502020204030204" pitchFamily="34" charset="0"/>
                  <a:ea typeface="League Spartan" charset="0"/>
                  <a:cs typeface="Calibri" panose="020F0502020204030204" pitchFamily="34" charset="0"/>
                </a:rPr>
                <a:t>Änderungsmanagement</a:t>
              </a:r>
            </a:p>
          </p:txBody>
        </p:sp>
        <p:sp>
          <p:nvSpPr>
            <p:cNvPr id="46" name="Subtitle 2">
              <a:extLst>
                <a:ext uri="{FF2B5EF4-FFF2-40B4-BE49-F238E27FC236}">
                  <a16:creationId xmlns:a16="http://schemas.microsoft.com/office/drawing/2014/main" id="{FD43F8B5-24B8-177C-8809-E0B24C57C320}"/>
                </a:ext>
              </a:extLst>
            </p:cNvPr>
            <p:cNvSpPr txBox="1">
              <a:spLocks/>
            </p:cNvSpPr>
            <p:nvPr/>
          </p:nvSpPr>
          <p:spPr>
            <a:xfrm>
              <a:off x="7095462" y="2006115"/>
              <a:ext cx="2874037"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Fachwissen über die Gestaltung von Organisationen </a:t>
              </a:r>
            </a:p>
          </p:txBody>
        </p:sp>
      </p:grpSp>
      <p:grpSp>
        <p:nvGrpSpPr>
          <p:cNvPr id="19" name="Group 18">
            <a:extLst>
              <a:ext uri="{FF2B5EF4-FFF2-40B4-BE49-F238E27FC236}">
                <a16:creationId xmlns:a16="http://schemas.microsoft.com/office/drawing/2014/main" id="{279E2345-A6A9-94F2-465F-9067CFEA764B}"/>
              </a:ext>
            </a:extLst>
          </p:cNvPr>
          <p:cNvGrpSpPr/>
          <p:nvPr/>
        </p:nvGrpSpPr>
        <p:grpSpPr>
          <a:xfrm>
            <a:off x="7966544" y="5278090"/>
            <a:ext cx="3297643" cy="1267876"/>
            <a:chOff x="7057363" y="4577398"/>
            <a:chExt cx="2253065" cy="988529"/>
          </a:xfrm>
        </p:grpSpPr>
        <p:sp>
          <p:nvSpPr>
            <p:cNvPr id="47" name="TextBox 84">
              <a:extLst>
                <a:ext uri="{FF2B5EF4-FFF2-40B4-BE49-F238E27FC236}">
                  <a16:creationId xmlns:a16="http://schemas.microsoft.com/office/drawing/2014/main" id="{619ECD33-7D9C-A508-1A4D-FBBAF16ECAA3}"/>
                </a:ext>
              </a:extLst>
            </p:cNvPr>
            <p:cNvSpPr txBox="1"/>
            <p:nvPr/>
          </p:nvSpPr>
          <p:spPr>
            <a:xfrm>
              <a:off x="7057363" y="4577398"/>
              <a:ext cx="965649" cy="400110"/>
            </a:xfrm>
            <a:prstGeom prst="rect">
              <a:avLst/>
            </a:prstGeom>
            <a:noFill/>
          </p:spPr>
          <p:txBody>
            <a:bodyPr wrap="none" rtlCol="0" anchor="b" anchorCtr="0">
              <a:spAutoFit/>
            </a:bodyPr>
            <a:lstStyle/>
            <a:p>
              <a:r>
                <a:rPr lang="en-GB" sz="2000" b="1" dirty="0">
                  <a:solidFill>
                    <a:srgbClr val="EDA13E"/>
                  </a:solidFill>
                  <a:latin typeface="Calibri" panose="020F0502020204030204" pitchFamily="34" charset="0"/>
                  <a:ea typeface="League Spartan" charset="0"/>
                  <a:cs typeface="Calibri" panose="020F0502020204030204" pitchFamily="34" charset="0"/>
                </a:rPr>
                <a:t>Kultur</a:t>
              </a:r>
            </a:p>
          </p:txBody>
        </p:sp>
        <p:sp>
          <p:nvSpPr>
            <p:cNvPr id="48" name="Subtitle 2">
              <a:extLst>
                <a:ext uri="{FF2B5EF4-FFF2-40B4-BE49-F238E27FC236}">
                  <a16:creationId xmlns:a16="http://schemas.microsoft.com/office/drawing/2014/main" id="{7A19EF40-5C6A-688B-E441-E4D9E26834D1}"/>
                </a:ext>
              </a:extLst>
            </p:cNvPr>
            <p:cNvSpPr txBox="1">
              <a:spLocks/>
            </p:cNvSpPr>
            <p:nvPr/>
          </p:nvSpPr>
          <p:spPr>
            <a:xfrm>
              <a:off x="7095463" y="4963008"/>
              <a:ext cx="2214965" cy="60291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err="1">
                  <a:solidFill>
                    <a:srgbClr val="595959"/>
                  </a:solidFill>
                  <a:latin typeface="Calibri" panose="020F0502020204030204" pitchFamily="34" charset="0"/>
                  <a:ea typeface="Lato Light" panose="020F0502020204030203" pitchFamily="34" charset="0"/>
                  <a:cs typeface="Calibri" panose="020F0502020204030204" pitchFamily="34" charset="0"/>
                </a:rPr>
                <a:t>Kompetente</a:t>
              </a: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600" dirty="0" err="1">
                  <a:solidFill>
                    <a:srgbClr val="595959"/>
                  </a:solidFill>
                  <a:latin typeface="Calibri" panose="020F0502020204030204" pitchFamily="34" charset="0"/>
                  <a:ea typeface="Lato Light" panose="020F0502020204030203" pitchFamily="34" charset="0"/>
                  <a:cs typeface="Calibri" panose="020F0502020204030204" pitchFamily="34" charset="0"/>
                </a:rPr>
                <a:t>Partner:in</a:t>
              </a: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 beim Aufbau einer Risikokultur und               -</a:t>
              </a:r>
              <a:r>
                <a:rPr lang="en-GB" sz="1600" dirty="0" err="1">
                  <a:solidFill>
                    <a:srgbClr val="595959"/>
                  </a:solidFill>
                  <a:latin typeface="Calibri" panose="020F0502020204030204" pitchFamily="34" charset="0"/>
                  <a:ea typeface="Lato Light" panose="020F0502020204030203" pitchFamily="34" charset="0"/>
                  <a:cs typeface="Calibri" panose="020F0502020204030204" pitchFamily="34" charset="0"/>
                </a:rPr>
                <a:t>mentalität</a:t>
              </a:r>
              <a:endPar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527A723E-2AFD-6805-D23B-F1D9FD8B7768}"/>
              </a:ext>
            </a:extLst>
          </p:cNvPr>
          <p:cNvGrpSpPr/>
          <p:nvPr/>
        </p:nvGrpSpPr>
        <p:grpSpPr>
          <a:xfrm>
            <a:off x="927811" y="2468779"/>
            <a:ext cx="3110175" cy="900483"/>
            <a:chOff x="920330" y="590567"/>
            <a:chExt cx="2462582" cy="900483"/>
          </a:xfrm>
        </p:grpSpPr>
        <p:sp>
          <p:nvSpPr>
            <p:cNvPr id="49" name="TextBox 86">
              <a:extLst>
                <a:ext uri="{FF2B5EF4-FFF2-40B4-BE49-F238E27FC236}">
                  <a16:creationId xmlns:a16="http://schemas.microsoft.com/office/drawing/2014/main" id="{DA15E0E1-9297-97B0-0206-57B0C38EC73B}"/>
                </a:ext>
              </a:extLst>
            </p:cNvPr>
            <p:cNvSpPr txBox="1"/>
            <p:nvPr/>
          </p:nvSpPr>
          <p:spPr>
            <a:xfrm>
              <a:off x="920330" y="590567"/>
              <a:ext cx="1235164" cy="400110"/>
            </a:xfrm>
            <a:prstGeom prst="rect">
              <a:avLst/>
            </a:prstGeom>
            <a:noFill/>
          </p:spPr>
          <p:txBody>
            <a:bodyPr wrap="none" rtlCol="0" anchor="b" anchorCtr="0">
              <a:spAutoFit/>
            </a:bodyPr>
            <a:lstStyle/>
            <a:p>
              <a:r>
                <a:rPr lang="en-GB" sz="2000" b="1" dirty="0" err="1">
                  <a:solidFill>
                    <a:srgbClr val="B41F7A"/>
                  </a:solidFill>
                  <a:latin typeface="Calibri" panose="020F0502020204030204" pitchFamily="34" charset="0"/>
                  <a:ea typeface="League Spartan" charset="0"/>
                  <a:cs typeface="Calibri" panose="020F0502020204030204" pitchFamily="34" charset="0"/>
                </a:rPr>
                <a:t>Verknüpfung</a:t>
              </a:r>
              <a:endParaRPr lang="en-GB" sz="2000" b="1" dirty="0">
                <a:solidFill>
                  <a:srgbClr val="B41F7A"/>
                </a:solidFill>
                <a:latin typeface="Calibri" panose="020F0502020204030204" pitchFamily="34" charset="0"/>
                <a:ea typeface="League Spartan" charset="0"/>
                <a:cs typeface="Calibri" panose="020F0502020204030204" pitchFamily="34" charset="0"/>
              </a:endParaRPr>
            </a:p>
          </p:txBody>
        </p:sp>
        <p:sp>
          <p:nvSpPr>
            <p:cNvPr id="50" name="Subtitle 2">
              <a:extLst>
                <a:ext uri="{FF2B5EF4-FFF2-40B4-BE49-F238E27FC236}">
                  <a16:creationId xmlns:a16="http://schemas.microsoft.com/office/drawing/2014/main" id="{35520F99-514C-D611-B072-26F2A0F5761E}"/>
                </a:ext>
              </a:extLst>
            </p:cNvPr>
            <p:cNvSpPr txBox="1">
              <a:spLocks/>
            </p:cNvSpPr>
            <p:nvPr/>
          </p:nvSpPr>
          <p:spPr>
            <a:xfrm>
              <a:off x="971130" y="963975"/>
              <a:ext cx="2411782"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Verknüpfung von Verhalten und Unternehmensleistung</a:t>
              </a:r>
            </a:p>
          </p:txBody>
        </p:sp>
      </p:grpSp>
      <p:grpSp>
        <p:nvGrpSpPr>
          <p:cNvPr id="17" name="Group 16">
            <a:extLst>
              <a:ext uri="{FF2B5EF4-FFF2-40B4-BE49-F238E27FC236}">
                <a16:creationId xmlns:a16="http://schemas.microsoft.com/office/drawing/2014/main" id="{8611B2AE-2F58-E944-5A66-9B17E84987E1}"/>
              </a:ext>
            </a:extLst>
          </p:cNvPr>
          <p:cNvGrpSpPr/>
          <p:nvPr/>
        </p:nvGrpSpPr>
        <p:grpSpPr>
          <a:xfrm>
            <a:off x="927812" y="3398041"/>
            <a:ext cx="3040984" cy="876915"/>
            <a:chOff x="920330" y="1868418"/>
            <a:chExt cx="2305752" cy="876915"/>
          </a:xfrm>
        </p:grpSpPr>
        <p:sp>
          <p:nvSpPr>
            <p:cNvPr id="51" name="TextBox 88">
              <a:extLst>
                <a:ext uri="{FF2B5EF4-FFF2-40B4-BE49-F238E27FC236}">
                  <a16:creationId xmlns:a16="http://schemas.microsoft.com/office/drawing/2014/main" id="{A79FDC1A-30FE-BBA5-F84F-F49FFB7AC3FB}"/>
                </a:ext>
              </a:extLst>
            </p:cNvPr>
            <p:cNvSpPr txBox="1"/>
            <p:nvPr/>
          </p:nvSpPr>
          <p:spPr>
            <a:xfrm>
              <a:off x="920330" y="1868418"/>
              <a:ext cx="1456232" cy="400110"/>
            </a:xfrm>
            <a:prstGeom prst="rect">
              <a:avLst/>
            </a:prstGeom>
            <a:noFill/>
          </p:spPr>
          <p:txBody>
            <a:bodyPr wrap="none" rtlCol="0" anchor="b" anchorCtr="0">
              <a:spAutoFit/>
            </a:bodyPr>
            <a:lstStyle/>
            <a:p>
              <a:r>
                <a:rPr lang="en-GB" sz="2000" b="1" dirty="0">
                  <a:solidFill>
                    <a:srgbClr val="F16924"/>
                  </a:solidFill>
                  <a:latin typeface="Calibri" panose="020F0502020204030204" pitchFamily="34" charset="0"/>
                  <a:ea typeface="League Spartan" charset="0"/>
                  <a:cs typeface="Calibri" panose="020F0502020204030204" pitchFamily="34" charset="0"/>
                </a:rPr>
                <a:t>Informationen</a:t>
              </a:r>
            </a:p>
          </p:txBody>
        </p:sp>
        <p:sp>
          <p:nvSpPr>
            <p:cNvPr id="52" name="Subtitle 2">
              <a:extLst>
                <a:ext uri="{FF2B5EF4-FFF2-40B4-BE49-F238E27FC236}">
                  <a16:creationId xmlns:a16="http://schemas.microsoft.com/office/drawing/2014/main" id="{F132C886-45C8-2942-05C0-692737C6692A}"/>
                </a:ext>
              </a:extLst>
            </p:cNvPr>
            <p:cNvSpPr txBox="1">
              <a:spLocks/>
            </p:cNvSpPr>
            <p:nvPr/>
          </p:nvSpPr>
          <p:spPr>
            <a:xfrm>
              <a:off x="971130" y="2218258"/>
              <a:ext cx="2254952"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Beherrschung der Bereitstellung von Risikoinformationen für Menschen</a:t>
              </a:r>
            </a:p>
          </p:txBody>
        </p:sp>
      </p:grpSp>
      <p:grpSp>
        <p:nvGrpSpPr>
          <p:cNvPr id="16" name="Group 15">
            <a:extLst>
              <a:ext uri="{FF2B5EF4-FFF2-40B4-BE49-F238E27FC236}">
                <a16:creationId xmlns:a16="http://schemas.microsoft.com/office/drawing/2014/main" id="{1C79629E-0A96-9A94-DCA7-CC098579949F}"/>
              </a:ext>
            </a:extLst>
          </p:cNvPr>
          <p:cNvGrpSpPr/>
          <p:nvPr/>
        </p:nvGrpSpPr>
        <p:grpSpPr>
          <a:xfrm>
            <a:off x="927812" y="4469889"/>
            <a:ext cx="2804853" cy="895958"/>
            <a:chOff x="920330" y="3300771"/>
            <a:chExt cx="2804853" cy="895958"/>
          </a:xfrm>
        </p:grpSpPr>
        <p:sp>
          <p:nvSpPr>
            <p:cNvPr id="53" name="TextBox 90">
              <a:extLst>
                <a:ext uri="{FF2B5EF4-FFF2-40B4-BE49-F238E27FC236}">
                  <a16:creationId xmlns:a16="http://schemas.microsoft.com/office/drawing/2014/main" id="{B512CD0F-41D2-35A3-BE5D-EC110912C094}"/>
                </a:ext>
              </a:extLst>
            </p:cNvPr>
            <p:cNvSpPr txBox="1"/>
            <p:nvPr/>
          </p:nvSpPr>
          <p:spPr>
            <a:xfrm>
              <a:off x="920330" y="3300771"/>
              <a:ext cx="1624547" cy="400110"/>
            </a:xfrm>
            <a:prstGeom prst="rect">
              <a:avLst/>
            </a:prstGeom>
            <a:noFill/>
          </p:spPr>
          <p:txBody>
            <a:bodyPr wrap="none" rtlCol="0" anchor="b" anchorCtr="0">
              <a:spAutoFit/>
            </a:bodyPr>
            <a:lstStyle/>
            <a:p>
              <a:r>
                <a:rPr lang="en-GB" sz="2000" b="1" dirty="0">
                  <a:solidFill>
                    <a:srgbClr val="EDA13E"/>
                  </a:solidFill>
                  <a:latin typeface="Calibri" panose="020F0502020204030204" pitchFamily="34" charset="0"/>
                  <a:ea typeface="League Spartan" charset="0"/>
                  <a:cs typeface="Calibri" panose="020F0502020204030204" pitchFamily="34" charset="0"/>
                </a:rPr>
                <a:t>Entwicklung</a:t>
              </a:r>
            </a:p>
          </p:txBody>
        </p:sp>
        <p:sp>
          <p:nvSpPr>
            <p:cNvPr id="54" name="Subtitle 2">
              <a:extLst>
                <a:ext uri="{FF2B5EF4-FFF2-40B4-BE49-F238E27FC236}">
                  <a16:creationId xmlns:a16="http://schemas.microsoft.com/office/drawing/2014/main" id="{F7EE623C-2D49-8D33-078B-C31B3AAD92C9}"/>
                </a:ext>
              </a:extLst>
            </p:cNvPr>
            <p:cNvSpPr txBox="1">
              <a:spLocks/>
            </p:cNvSpPr>
            <p:nvPr/>
          </p:nvSpPr>
          <p:spPr>
            <a:xfrm>
              <a:off x="971131" y="3669654"/>
              <a:ext cx="2754052"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Bewertung und Entwicklung von Führungskräften</a:t>
              </a:r>
            </a:p>
          </p:txBody>
        </p:sp>
      </p:grpSp>
      <p:grpSp>
        <p:nvGrpSpPr>
          <p:cNvPr id="29" name="Group 28">
            <a:extLst>
              <a:ext uri="{FF2B5EF4-FFF2-40B4-BE49-F238E27FC236}">
                <a16:creationId xmlns:a16="http://schemas.microsoft.com/office/drawing/2014/main" id="{B55BEB68-6A72-C42B-A01C-FC7FEDBAE7B6}"/>
              </a:ext>
            </a:extLst>
          </p:cNvPr>
          <p:cNvGrpSpPr/>
          <p:nvPr/>
        </p:nvGrpSpPr>
        <p:grpSpPr>
          <a:xfrm>
            <a:off x="3834553" y="2469581"/>
            <a:ext cx="3599924" cy="4159517"/>
            <a:chOff x="3834553" y="2736417"/>
            <a:chExt cx="3212473" cy="3892681"/>
          </a:xfrm>
        </p:grpSpPr>
        <p:grpSp>
          <p:nvGrpSpPr>
            <p:cNvPr id="55" name="Group 54">
              <a:extLst>
                <a:ext uri="{FF2B5EF4-FFF2-40B4-BE49-F238E27FC236}">
                  <a16:creationId xmlns:a16="http://schemas.microsoft.com/office/drawing/2014/main" id="{7FB455F4-D805-98F3-74EA-49A68DC837F5}"/>
                </a:ext>
              </a:extLst>
            </p:cNvPr>
            <p:cNvGrpSpPr/>
            <p:nvPr/>
          </p:nvGrpSpPr>
          <p:grpSpPr>
            <a:xfrm>
              <a:off x="3834553" y="2736417"/>
              <a:ext cx="3212473" cy="3891487"/>
              <a:chOff x="6596245" y="2966513"/>
              <a:chExt cx="3212473" cy="3891487"/>
            </a:xfrm>
          </p:grpSpPr>
          <p:sp>
            <p:nvSpPr>
              <p:cNvPr id="31" name="Freeform 47">
                <a:extLst>
                  <a:ext uri="{FF2B5EF4-FFF2-40B4-BE49-F238E27FC236}">
                    <a16:creationId xmlns:a16="http://schemas.microsoft.com/office/drawing/2014/main" id="{B71571E8-5CAC-E69D-0274-F5C85CD24907}"/>
                  </a:ext>
                </a:extLst>
              </p:cNvPr>
              <p:cNvSpPr>
                <a:spLocks noChangeArrowheads="1"/>
              </p:cNvSpPr>
              <p:nvPr/>
            </p:nvSpPr>
            <p:spPr bwMode="auto">
              <a:xfrm>
                <a:off x="7786626" y="2966513"/>
                <a:ext cx="1425543" cy="982595"/>
              </a:xfrm>
              <a:custGeom>
                <a:avLst/>
                <a:gdLst>
                  <a:gd name="connsiteX0" fmla="*/ 1364697 w 3800459"/>
                  <a:gd name="connsiteY0" fmla="*/ 56 h 2619571"/>
                  <a:gd name="connsiteX1" fmla="*/ 1615739 w 3800459"/>
                  <a:gd name="connsiteY1" fmla="*/ 9261 h 2619571"/>
                  <a:gd name="connsiteX2" fmla="*/ 3629652 w 3800459"/>
                  <a:gd name="connsiteY2" fmla="*/ 664055 h 2619571"/>
                  <a:gd name="connsiteX3" fmla="*/ 3800459 w 3800459"/>
                  <a:gd name="connsiteY3" fmla="*/ 783476 h 2619571"/>
                  <a:gd name="connsiteX4" fmla="*/ 620252 w 3800459"/>
                  <a:gd name="connsiteY4" fmla="*/ 2619571 h 2619571"/>
                  <a:gd name="connsiteX5" fmla="*/ 0 w 3800459"/>
                  <a:gd name="connsiteY5" fmla="*/ 304759 h 2619571"/>
                  <a:gd name="connsiteX6" fmla="*/ 82031 w 3800459"/>
                  <a:gd name="connsiteY6" fmla="*/ 269425 h 2619571"/>
                  <a:gd name="connsiteX7" fmla="*/ 1364697 w 3800459"/>
                  <a:gd name="connsiteY7" fmla="*/ 56 h 26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459" h="2619571">
                    <a:moveTo>
                      <a:pt x="1364697" y="56"/>
                    </a:moveTo>
                    <a:cubicBezTo>
                      <a:pt x="1448069" y="-454"/>
                      <a:pt x="1531759" y="2548"/>
                      <a:pt x="1615739" y="9261"/>
                    </a:cubicBezTo>
                    <a:cubicBezTo>
                      <a:pt x="2353364" y="68518"/>
                      <a:pt x="3032836" y="273956"/>
                      <a:pt x="3629652" y="664055"/>
                    </a:cubicBezTo>
                    <a:lnTo>
                      <a:pt x="3800459" y="783476"/>
                    </a:lnTo>
                    <a:lnTo>
                      <a:pt x="620252" y="2619571"/>
                    </a:lnTo>
                    <a:lnTo>
                      <a:pt x="0" y="304759"/>
                    </a:lnTo>
                    <a:lnTo>
                      <a:pt x="82031" y="269425"/>
                    </a:lnTo>
                    <a:cubicBezTo>
                      <a:pt x="498080" y="102187"/>
                      <a:pt x="926998" y="2732"/>
                      <a:pt x="1364697" y="56"/>
                    </a:cubicBezTo>
                    <a:close/>
                  </a:path>
                </a:pathLst>
              </a:custGeom>
              <a:solidFill>
                <a:srgbClr val="7F1C58"/>
              </a:solidFill>
              <a:ln>
                <a:noFill/>
              </a:ln>
              <a:effectLst/>
            </p:spPr>
            <p:txBody>
              <a:bodyPr wrap="square" anchor="ctr">
                <a:noAutofit/>
              </a:bodyPr>
              <a:lstStyle/>
              <a:p>
                <a:endParaRPr lang="en-GB" sz="1600" dirty="0">
                  <a:solidFill>
                    <a:srgbClr val="7F1C58"/>
                  </a:solidFill>
                  <a:latin typeface="Calibri" panose="020F0502020204030204" pitchFamily="34" charset="0"/>
                  <a:cs typeface="Calibri" panose="020F0502020204030204" pitchFamily="34" charset="0"/>
                </a:endParaRPr>
              </a:p>
            </p:txBody>
          </p:sp>
          <p:sp>
            <p:nvSpPr>
              <p:cNvPr id="32" name="Freeform 40">
                <a:extLst>
                  <a:ext uri="{FF2B5EF4-FFF2-40B4-BE49-F238E27FC236}">
                    <a16:creationId xmlns:a16="http://schemas.microsoft.com/office/drawing/2014/main" id="{05336A85-8CE5-62A0-BF34-D2C968B949DD}"/>
                  </a:ext>
                </a:extLst>
              </p:cNvPr>
              <p:cNvSpPr>
                <a:spLocks noChangeArrowheads="1"/>
              </p:cNvSpPr>
              <p:nvPr/>
            </p:nvSpPr>
            <p:spPr bwMode="auto">
              <a:xfrm>
                <a:off x="8032147" y="3292152"/>
                <a:ext cx="1724518" cy="1592981"/>
              </a:xfrm>
              <a:custGeom>
                <a:avLst/>
                <a:gdLst>
                  <a:gd name="connsiteX0" fmla="*/ 3255286 w 4597517"/>
                  <a:gd name="connsiteY0" fmla="*/ 0 h 4246842"/>
                  <a:gd name="connsiteX1" fmla="*/ 3360462 w 4597517"/>
                  <a:gd name="connsiteY1" fmla="*/ 83755 h 4246842"/>
                  <a:gd name="connsiteX2" fmla="*/ 4206135 w 4597517"/>
                  <a:gd name="connsiteY2" fmla="*/ 1059370 h 4246842"/>
                  <a:gd name="connsiteX3" fmla="*/ 4554160 w 4597517"/>
                  <a:gd name="connsiteY3" fmla="*/ 1800470 h 4246842"/>
                  <a:gd name="connsiteX4" fmla="*/ 4597517 w 4597517"/>
                  <a:gd name="connsiteY4" fmla="*/ 1958702 h 4246842"/>
                  <a:gd name="connsiteX5" fmla="*/ 634343 w 4597517"/>
                  <a:gd name="connsiteY5" fmla="*/ 4246842 h 4246842"/>
                  <a:gd name="connsiteX6" fmla="*/ 0 w 4597517"/>
                  <a:gd name="connsiteY6" fmla="*/ 1879442 h 424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517" h="4246842">
                    <a:moveTo>
                      <a:pt x="3255286" y="0"/>
                    </a:moveTo>
                    <a:lnTo>
                      <a:pt x="3360462" y="83755"/>
                    </a:lnTo>
                    <a:cubicBezTo>
                      <a:pt x="3670945" y="347128"/>
                      <a:pt x="3954237" y="670134"/>
                      <a:pt x="4206135" y="1059370"/>
                    </a:cubicBezTo>
                    <a:cubicBezTo>
                      <a:pt x="4353531" y="1286844"/>
                      <a:pt x="4469080" y="1533587"/>
                      <a:pt x="4554160" y="1800470"/>
                    </a:cubicBezTo>
                    <a:lnTo>
                      <a:pt x="4597517" y="1958702"/>
                    </a:lnTo>
                    <a:lnTo>
                      <a:pt x="634343" y="4246842"/>
                    </a:lnTo>
                    <a:lnTo>
                      <a:pt x="0" y="1879442"/>
                    </a:lnTo>
                    <a:close/>
                  </a:path>
                </a:pathLst>
              </a:custGeom>
              <a:solidFill>
                <a:srgbClr val="B41F7A"/>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3" name="Freeform 36">
                <a:extLst>
                  <a:ext uri="{FF2B5EF4-FFF2-40B4-BE49-F238E27FC236}">
                    <a16:creationId xmlns:a16="http://schemas.microsoft.com/office/drawing/2014/main" id="{7DC1EB59-1320-8FD2-088B-AD5950950C4A}"/>
                  </a:ext>
                </a:extLst>
              </p:cNvPr>
              <p:cNvSpPr>
                <a:spLocks noChangeArrowheads="1"/>
              </p:cNvSpPr>
              <p:nvPr/>
            </p:nvSpPr>
            <p:spPr bwMode="auto">
              <a:xfrm>
                <a:off x="8282954" y="4074927"/>
                <a:ext cx="1525764" cy="1746230"/>
              </a:xfrm>
              <a:custGeom>
                <a:avLst/>
                <a:gdLst>
                  <a:gd name="connsiteX0" fmla="*/ 3962932 w 4067645"/>
                  <a:gd name="connsiteY0" fmla="*/ 0 h 4655400"/>
                  <a:gd name="connsiteX1" fmla="*/ 4015460 w 4067645"/>
                  <a:gd name="connsiteY1" fmla="*/ 274487 h 4655400"/>
                  <a:gd name="connsiteX2" fmla="*/ 4063401 w 4067645"/>
                  <a:gd name="connsiteY2" fmla="*/ 1219886 h 4655400"/>
                  <a:gd name="connsiteX3" fmla="*/ 3578233 w 4067645"/>
                  <a:gd name="connsiteY3" fmla="*/ 2818854 h 4655400"/>
                  <a:gd name="connsiteX4" fmla="*/ 3446911 w 4067645"/>
                  <a:gd name="connsiteY4" fmla="*/ 3031563 h 4655400"/>
                  <a:gd name="connsiteX5" fmla="*/ 634343 w 4067645"/>
                  <a:gd name="connsiteY5" fmla="*/ 4655400 h 4655400"/>
                  <a:gd name="connsiteX6" fmla="*/ 0 w 4067645"/>
                  <a:gd name="connsiteY6" fmla="*/ 2288000 h 465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645" h="4655400">
                    <a:moveTo>
                      <a:pt x="3962932" y="0"/>
                    </a:moveTo>
                    <a:lnTo>
                      <a:pt x="4015460" y="274487"/>
                    </a:lnTo>
                    <a:cubicBezTo>
                      <a:pt x="4060529" y="568608"/>
                      <a:pt x="4076050" y="883451"/>
                      <a:pt x="4063401" y="1219886"/>
                    </a:cubicBezTo>
                    <a:cubicBezTo>
                      <a:pt x="4031392" y="1750745"/>
                      <a:pt x="3869282" y="2305230"/>
                      <a:pt x="3578233" y="2818854"/>
                    </a:cubicBezTo>
                    <a:lnTo>
                      <a:pt x="3446911" y="3031563"/>
                    </a:lnTo>
                    <a:lnTo>
                      <a:pt x="634343" y="4655400"/>
                    </a:lnTo>
                    <a:lnTo>
                      <a:pt x="0" y="2288000"/>
                    </a:lnTo>
                    <a:close/>
                  </a:path>
                </a:pathLst>
              </a:custGeom>
              <a:solidFill>
                <a:srgbClr val="F16924"/>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4" name="Freeform 51">
                <a:extLst>
                  <a:ext uri="{FF2B5EF4-FFF2-40B4-BE49-F238E27FC236}">
                    <a16:creationId xmlns:a16="http://schemas.microsoft.com/office/drawing/2014/main" id="{8F4BE403-7C59-9987-CC49-B1F9A485735E}"/>
                  </a:ext>
                </a:extLst>
              </p:cNvPr>
              <p:cNvSpPr>
                <a:spLocks noChangeArrowheads="1"/>
              </p:cNvSpPr>
              <p:nvPr/>
            </p:nvSpPr>
            <p:spPr bwMode="auto">
              <a:xfrm>
                <a:off x="8533762" y="5305951"/>
                <a:ext cx="975535" cy="1544821"/>
              </a:xfrm>
              <a:custGeom>
                <a:avLst/>
                <a:gdLst>
                  <a:gd name="connsiteX0" fmla="*/ 2600749 w 2600749"/>
                  <a:gd name="connsiteY0" fmla="*/ 0 h 4118450"/>
                  <a:gd name="connsiteX1" fmla="*/ 2575602 w 2600749"/>
                  <a:gd name="connsiteY1" fmla="*/ 34597 h 4118450"/>
                  <a:gd name="connsiteX2" fmla="*/ 2080669 w 2600749"/>
                  <a:gd name="connsiteY2" fmla="*/ 704541 h 4118450"/>
                  <a:gd name="connsiteX3" fmla="*/ 1837675 w 2600749"/>
                  <a:gd name="connsiteY3" fmla="*/ 2482334 h 4118450"/>
                  <a:gd name="connsiteX4" fmla="*/ 2236927 w 2600749"/>
                  <a:gd name="connsiteY4" fmla="*/ 3838056 h 4118450"/>
                  <a:gd name="connsiteX5" fmla="*/ 2077915 w 2600749"/>
                  <a:gd name="connsiteY5" fmla="*/ 4110716 h 4118450"/>
                  <a:gd name="connsiteX6" fmla="*/ 764138 w 2600749"/>
                  <a:gd name="connsiteY6" fmla="*/ 4117927 h 4118450"/>
                  <a:gd name="connsiteX7" fmla="*/ 701037 w 2600749"/>
                  <a:gd name="connsiteY7" fmla="*/ 4117850 h 4118450"/>
                  <a:gd name="connsiteX8" fmla="*/ 0 w 2600749"/>
                  <a:gd name="connsiteY8" fmla="*/ 1501543 h 411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749" h="4118450">
                    <a:moveTo>
                      <a:pt x="2600749" y="0"/>
                    </a:moveTo>
                    <a:lnTo>
                      <a:pt x="2575602" y="34597"/>
                    </a:lnTo>
                    <a:cubicBezTo>
                      <a:pt x="2404888" y="252174"/>
                      <a:pt x="2227979" y="462865"/>
                      <a:pt x="2080669" y="704541"/>
                    </a:cubicBezTo>
                    <a:cubicBezTo>
                      <a:pt x="1766086" y="1220252"/>
                      <a:pt x="1691743" y="1880555"/>
                      <a:pt x="1837675" y="2482334"/>
                    </a:cubicBezTo>
                    <a:cubicBezTo>
                      <a:pt x="1950567" y="2942963"/>
                      <a:pt x="2103385" y="3386378"/>
                      <a:pt x="2236927" y="3838056"/>
                    </a:cubicBezTo>
                    <a:cubicBezTo>
                      <a:pt x="2311959" y="4090060"/>
                      <a:pt x="2311959" y="4096945"/>
                      <a:pt x="2077915" y="4110716"/>
                    </a:cubicBezTo>
                    <a:cubicBezTo>
                      <a:pt x="1918903" y="4119753"/>
                      <a:pt x="1383329" y="4118774"/>
                      <a:pt x="764138" y="4117927"/>
                    </a:cubicBezTo>
                    <a:lnTo>
                      <a:pt x="701037" y="4117850"/>
                    </a:lnTo>
                    <a:lnTo>
                      <a:pt x="0" y="1501543"/>
                    </a:lnTo>
                    <a:close/>
                  </a:path>
                </a:pathLst>
              </a:custGeom>
              <a:solidFill>
                <a:srgbClr val="EDA13E"/>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5" name="Freeform 45">
                <a:extLst>
                  <a:ext uri="{FF2B5EF4-FFF2-40B4-BE49-F238E27FC236}">
                    <a16:creationId xmlns:a16="http://schemas.microsoft.com/office/drawing/2014/main" id="{F7758372-A4B7-BF10-6BFE-E60EF8BC477A}"/>
                  </a:ext>
                </a:extLst>
              </p:cNvPr>
              <p:cNvSpPr>
                <a:spLocks noChangeArrowheads="1"/>
              </p:cNvSpPr>
              <p:nvPr/>
            </p:nvSpPr>
            <p:spPr bwMode="auto">
              <a:xfrm>
                <a:off x="6893448" y="3100025"/>
                <a:ext cx="1082781" cy="1499083"/>
              </a:xfrm>
              <a:custGeom>
                <a:avLst/>
                <a:gdLst>
                  <a:gd name="connsiteX0" fmla="*/ 2262371 w 2886665"/>
                  <a:gd name="connsiteY0" fmla="*/ 0 h 3996514"/>
                  <a:gd name="connsiteX1" fmla="*/ 2886665 w 2886665"/>
                  <a:gd name="connsiteY1" fmla="*/ 2329898 h 3996514"/>
                  <a:gd name="connsiteX2" fmla="*/ 0 w 2886665"/>
                  <a:gd name="connsiteY2" fmla="*/ 3996514 h 3996514"/>
                  <a:gd name="connsiteX3" fmla="*/ 68606 w 2886665"/>
                  <a:gd name="connsiteY3" fmla="*/ 3869385 h 3996514"/>
                  <a:gd name="connsiteX4" fmla="*/ 249474 w 2886665"/>
                  <a:gd name="connsiteY4" fmla="*/ 2956906 h 3996514"/>
                  <a:gd name="connsiteX5" fmla="*/ 1650295 w 2886665"/>
                  <a:gd name="connsiteY5" fmla="*/ 326019 h 3996514"/>
                  <a:gd name="connsiteX6" fmla="*/ 2051612 w 2886665"/>
                  <a:gd name="connsiteY6" fmla="*/ 102246 h 3996514"/>
                  <a:gd name="connsiteX7" fmla="*/ 2256287 w 2886665"/>
                  <a:gd name="connsiteY7" fmla="*/ 2620 h 399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665" h="3996514">
                    <a:moveTo>
                      <a:pt x="2262371" y="0"/>
                    </a:moveTo>
                    <a:lnTo>
                      <a:pt x="2886665" y="2329898"/>
                    </a:lnTo>
                    <a:lnTo>
                      <a:pt x="0" y="3996514"/>
                    </a:lnTo>
                    <a:lnTo>
                      <a:pt x="68606" y="3869385"/>
                    </a:lnTo>
                    <a:cubicBezTo>
                      <a:pt x="193888" y="3603267"/>
                      <a:pt x="261520" y="3303583"/>
                      <a:pt x="249474" y="2956906"/>
                    </a:cubicBezTo>
                    <a:cubicBezTo>
                      <a:pt x="205419" y="1720299"/>
                      <a:pt x="721692" y="875469"/>
                      <a:pt x="1650295" y="326019"/>
                    </a:cubicBezTo>
                    <a:cubicBezTo>
                      <a:pt x="1782461" y="247526"/>
                      <a:pt x="1915315" y="171788"/>
                      <a:pt x="2051612" y="102246"/>
                    </a:cubicBezTo>
                    <a:cubicBezTo>
                      <a:pt x="2119448" y="67378"/>
                      <a:pt x="2187680" y="34125"/>
                      <a:pt x="2256287" y="2620"/>
                    </a:cubicBezTo>
                    <a:close/>
                  </a:path>
                </a:pathLst>
              </a:custGeom>
              <a:solidFill>
                <a:srgbClr val="B41F7A"/>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6" name="Freeform 42">
                <a:extLst>
                  <a:ext uri="{FF2B5EF4-FFF2-40B4-BE49-F238E27FC236}">
                    <a16:creationId xmlns:a16="http://schemas.microsoft.com/office/drawing/2014/main" id="{F3AEAFCC-1812-E602-B9C5-17B31AE274A1}"/>
                  </a:ext>
                </a:extLst>
              </p:cNvPr>
              <p:cNvSpPr>
                <a:spLocks noChangeArrowheads="1"/>
              </p:cNvSpPr>
              <p:nvPr/>
            </p:nvSpPr>
            <p:spPr bwMode="auto">
              <a:xfrm>
                <a:off x="6596245" y="4021982"/>
                <a:ext cx="1630790" cy="1688484"/>
              </a:xfrm>
              <a:custGeom>
                <a:avLst/>
                <a:gdLst>
                  <a:gd name="connsiteX0" fmla="*/ 3713298 w 4347641"/>
                  <a:gd name="connsiteY0" fmla="*/ 0 h 4501452"/>
                  <a:gd name="connsiteX1" fmla="*/ 4347641 w 4347641"/>
                  <a:gd name="connsiteY1" fmla="*/ 2367400 h 4501452"/>
                  <a:gd name="connsiteX2" fmla="*/ 651352 w 4347641"/>
                  <a:gd name="connsiteY2" fmla="*/ 4501452 h 4501452"/>
                  <a:gd name="connsiteX3" fmla="*/ 638620 w 4347641"/>
                  <a:gd name="connsiteY3" fmla="*/ 4488396 h 4501452"/>
                  <a:gd name="connsiteX4" fmla="*/ 647372 w 4347641"/>
                  <a:gd name="connsiteY4" fmla="*/ 4195728 h 4501452"/>
                  <a:gd name="connsiteX5" fmla="*/ 611577 w 4347641"/>
                  <a:gd name="connsiteY5" fmla="*/ 4036677 h 4501452"/>
                  <a:gd name="connsiteX6" fmla="*/ 539987 w 4347641"/>
                  <a:gd name="connsiteY6" fmla="*/ 3638016 h 4501452"/>
                  <a:gd name="connsiteX7" fmla="*/ 493867 w 4347641"/>
                  <a:gd name="connsiteY7" fmla="*/ 3174633 h 4501452"/>
                  <a:gd name="connsiteX8" fmla="*/ 157945 w 4347641"/>
                  <a:gd name="connsiteY8" fmla="*/ 2913679 h 4501452"/>
                  <a:gd name="connsiteX9" fmla="*/ 73965 w 4347641"/>
                  <a:gd name="connsiteY9" fmla="*/ 2426197 h 4501452"/>
                  <a:gd name="connsiteX10" fmla="*/ 334166 w 4347641"/>
                  <a:gd name="connsiteY10" fmla="*/ 2122554 h 4501452"/>
                  <a:gd name="connsiteX11" fmla="*/ 632529 w 4347641"/>
                  <a:gd name="connsiteY11" fmla="*/ 1787152 h 4501452"/>
                  <a:gd name="connsiteX12" fmla="*/ 642025 w 4347641"/>
                  <a:gd name="connsiteY12" fmla="*/ 1773199 h 450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7641" h="4501452">
                    <a:moveTo>
                      <a:pt x="3713298" y="0"/>
                    </a:moveTo>
                    <a:lnTo>
                      <a:pt x="4347641" y="2367400"/>
                    </a:lnTo>
                    <a:lnTo>
                      <a:pt x="651352" y="4501452"/>
                    </a:lnTo>
                    <a:lnTo>
                      <a:pt x="638620" y="4488396"/>
                    </a:lnTo>
                    <a:cubicBezTo>
                      <a:pt x="567490" y="4405161"/>
                      <a:pt x="549195" y="4301762"/>
                      <a:pt x="647372" y="4195728"/>
                    </a:cubicBezTo>
                    <a:cubicBezTo>
                      <a:pt x="723781" y="4113104"/>
                      <a:pt x="665958" y="4080743"/>
                      <a:pt x="611577" y="4036677"/>
                    </a:cubicBezTo>
                    <a:cubicBezTo>
                      <a:pt x="409198" y="3874872"/>
                      <a:pt x="408510" y="3865920"/>
                      <a:pt x="539987" y="3638016"/>
                    </a:cubicBezTo>
                    <a:cubicBezTo>
                      <a:pt x="657698" y="3434898"/>
                      <a:pt x="647372" y="3337816"/>
                      <a:pt x="493867" y="3174633"/>
                    </a:cubicBezTo>
                    <a:cubicBezTo>
                      <a:pt x="393366" y="3067222"/>
                      <a:pt x="272214" y="2996303"/>
                      <a:pt x="157945" y="2913679"/>
                    </a:cubicBezTo>
                    <a:cubicBezTo>
                      <a:pt x="-21718" y="2784235"/>
                      <a:pt x="-45811" y="2631380"/>
                      <a:pt x="73965" y="2426197"/>
                    </a:cubicBezTo>
                    <a:cubicBezTo>
                      <a:pt x="144178" y="2305704"/>
                      <a:pt x="239172" y="2214129"/>
                      <a:pt x="334166" y="2122554"/>
                    </a:cubicBezTo>
                    <a:cubicBezTo>
                      <a:pt x="443444" y="2016348"/>
                      <a:pt x="543816" y="1905107"/>
                      <a:pt x="632529" y="1787152"/>
                    </a:cubicBezTo>
                    <a:lnTo>
                      <a:pt x="642025" y="1773199"/>
                    </a:lnTo>
                    <a:close/>
                  </a:path>
                </a:pathLst>
              </a:custGeom>
              <a:solidFill>
                <a:srgbClr val="F16924"/>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7" name="Freeform 38">
                <a:extLst>
                  <a:ext uri="{FF2B5EF4-FFF2-40B4-BE49-F238E27FC236}">
                    <a16:creationId xmlns:a16="http://schemas.microsoft.com/office/drawing/2014/main" id="{090C4ACD-BCC2-1024-F132-3A0BB1D9871F}"/>
                  </a:ext>
                </a:extLst>
              </p:cNvPr>
              <p:cNvSpPr>
                <a:spLocks noChangeArrowheads="1"/>
              </p:cNvSpPr>
              <p:nvPr/>
            </p:nvSpPr>
            <p:spPr bwMode="auto">
              <a:xfrm>
                <a:off x="6857607" y="4958008"/>
                <a:ext cx="1620234" cy="1395679"/>
              </a:xfrm>
              <a:custGeom>
                <a:avLst/>
                <a:gdLst>
                  <a:gd name="connsiteX0" fmla="*/ 3685157 w 4319500"/>
                  <a:gd name="connsiteY0" fmla="*/ 0 h 3720842"/>
                  <a:gd name="connsiteX1" fmla="*/ 4319500 w 4319500"/>
                  <a:gd name="connsiteY1" fmla="*/ 2367399 h 3720842"/>
                  <a:gd name="connsiteX2" fmla="*/ 2215776 w 4319500"/>
                  <a:gd name="connsiteY2" fmla="*/ 3581985 h 3720842"/>
                  <a:gd name="connsiteX3" fmla="*/ 2189888 w 4319500"/>
                  <a:gd name="connsiteY3" fmla="*/ 3577096 h 3720842"/>
                  <a:gd name="connsiteX4" fmla="*/ 1532447 w 4319500"/>
                  <a:gd name="connsiteY4" fmla="*/ 3645419 h 3720842"/>
                  <a:gd name="connsiteX5" fmla="*/ 411102 w 4319500"/>
                  <a:gd name="connsiteY5" fmla="*/ 3667452 h 3720842"/>
                  <a:gd name="connsiteX6" fmla="*/ 22864 w 4319500"/>
                  <a:gd name="connsiteY6" fmla="*/ 2950000 h 3720842"/>
                  <a:gd name="connsiteX7" fmla="*/ 106156 w 4319500"/>
                  <a:gd name="connsiteY7" fmla="*/ 2487994 h 3720842"/>
                  <a:gd name="connsiteX8" fmla="*/ 56497 w 4319500"/>
                  <a:gd name="connsiteY8" fmla="*/ 2126644 h 3720842"/>
                  <a:gd name="connsiteX9" fmla="*/ 40811 w 4319500"/>
                  <a:gd name="connsiteY9" fmla="*/ 2104063 h 372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9500" h="3720842">
                    <a:moveTo>
                      <a:pt x="3685157" y="0"/>
                    </a:moveTo>
                    <a:lnTo>
                      <a:pt x="4319500" y="2367399"/>
                    </a:lnTo>
                    <a:lnTo>
                      <a:pt x="2215776" y="3581985"/>
                    </a:lnTo>
                    <a:lnTo>
                      <a:pt x="2189888" y="3577096"/>
                    </a:lnTo>
                    <a:cubicBezTo>
                      <a:pt x="1967622" y="3550230"/>
                      <a:pt x="1751089" y="3623128"/>
                      <a:pt x="1532447" y="3645419"/>
                    </a:cubicBezTo>
                    <a:cubicBezTo>
                      <a:pt x="1159354" y="3682600"/>
                      <a:pt x="786260" y="3781749"/>
                      <a:pt x="411102" y="3667452"/>
                    </a:cubicBezTo>
                    <a:cubicBezTo>
                      <a:pt x="52464" y="3558664"/>
                      <a:pt x="-52167" y="3365875"/>
                      <a:pt x="22864" y="2950000"/>
                    </a:cubicBezTo>
                    <a:cubicBezTo>
                      <a:pt x="51087" y="2796458"/>
                      <a:pt x="83440" y="2642914"/>
                      <a:pt x="106156" y="2487994"/>
                    </a:cubicBezTo>
                    <a:cubicBezTo>
                      <a:pt x="124743" y="2354763"/>
                      <a:pt x="118160" y="2231989"/>
                      <a:pt x="56497" y="2126644"/>
                    </a:cubicBezTo>
                    <a:lnTo>
                      <a:pt x="40811" y="2104063"/>
                    </a:lnTo>
                    <a:close/>
                  </a:path>
                </a:pathLst>
              </a:custGeom>
              <a:solidFill>
                <a:srgbClr val="EDA13E"/>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8" name="Freeform 49">
                <a:extLst>
                  <a:ext uri="{FF2B5EF4-FFF2-40B4-BE49-F238E27FC236}">
                    <a16:creationId xmlns:a16="http://schemas.microsoft.com/office/drawing/2014/main" id="{9CD5F91A-38E4-A3A4-2720-8D7638BFB514}"/>
                  </a:ext>
                </a:extLst>
              </p:cNvPr>
              <p:cNvSpPr>
                <a:spLocks noChangeArrowheads="1"/>
              </p:cNvSpPr>
              <p:nvPr/>
            </p:nvSpPr>
            <p:spPr bwMode="auto">
              <a:xfrm>
                <a:off x="7750982" y="5894032"/>
                <a:ext cx="996009" cy="963968"/>
              </a:xfrm>
              <a:custGeom>
                <a:avLst/>
                <a:gdLst>
                  <a:gd name="connsiteX0" fmla="*/ 1972093 w 2655332"/>
                  <a:gd name="connsiteY0" fmla="*/ 0 h 2569913"/>
                  <a:gd name="connsiteX1" fmla="*/ 2655332 w 2655332"/>
                  <a:gd name="connsiteY1" fmla="*/ 2549881 h 2569913"/>
                  <a:gd name="connsiteX2" fmla="*/ 2581374 w 2655332"/>
                  <a:gd name="connsiteY2" fmla="*/ 2549792 h 2569913"/>
                  <a:gd name="connsiteX3" fmla="*/ 670646 w 2655332"/>
                  <a:gd name="connsiteY3" fmla="*/ 2569071 h 2569913"/>
                  <a:gd name="connsiteX4" fmla="*/ 341608 w 2655332"/>
                  <a:gd name="connsiteY4" fmla="*/ 2279198 h 2569913"/>
                  <a:gd name="connsiteX5" fmla="*/ 183284 w 2655332"/>
                  <a:gd name="connsiteY5" fmla="*/ 1444007 h 2569913"/>
                  <a:gd name="connsiteX6" fmla="*/ 14463 w 2655332"/>
                  <a:gd name="connsiteY6" fmla="*/ 1144430 h 2569913"/>
                  <a:gd name="connsiteX7" fmla="*/ 0 w 2655332"/>
                  <a:gd name="connsiteY7" fmla="*/ 1138589 h 25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5332" h="2569913">
                    <a:moveTo>
                      <a:pt x="1972093" y="0"/>
                    </a:moveTo>
                    <a:lnTo>
                      <a:pt x="2655332" y="2549881"/>
                    </a:lnTo>
                    <a:lnTo>
                      <a:pt x="2581374" y="2549792"/>
                    </a:lnTo>
                    <a:cubicBezTo>
                      <a:pt x="1853256" y="2549104"/>
                      <a:pt x="1070586" y="2550480"/>
                      <a:pt x="670646" y="2569071"/>
                    </a:cubicBezTo>
                    <a:cubicBezTo>
                      <a:pt x="473774" y="2578710"/>
                      <a:pt x="379468" y="2507103"/>
                      <a:pt x="341608" y="2279198"/>
                    </a:cubicBezTo>
                    <a:cubicBezTo>
                      <a:pt x="295488" y="1999654"/>
                      <a:pt x="214261" y="1728372"/>
                      <a:pt x="183284" y="1444007"/>
                    </a:cubicBezTo>
                    <a:cubicBezTo>
                      <a:pt x="167280" y="1297866"/>
                      <a:pt x="111393" y="1201686"/>
                      <a:pt x="14463" y="1144430"/>
                    </a:cubicBezTo>
                    <a:lnTo>
                      <a:pt x="0" y="1138589"/>
                    </a:lnTo>
                    <a:close/>
                  </a:path>
                </a:pathLst>
              </a:custGeom>
              <a:solidFill>
                <a:srgbClr val="7F1C58"/>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grpSp>
        <p:sp>
          <p:nvSpPr>
            <p:cNvPr id="58" name="TextBox 76">
              <a:extLst>
                <a:ext uri="{FF2B5EF4-FFF2-40B4-BE49-F238E27FC236}">
                  <a16:creationId xmlns:a16="http://schemas.microsoft.com/office/drawing/2014/main" id="{D7DEAA5E-B850-E55C-6C4D-9F0246C9AE18}"/>
                </a:ext>
              </a:extLst>
            </p:cNvPr>
            <p:cNvSpPr txBox="1"/>
            <p:nvPr/>
          </p:nvSpPr>
          <p:spPr>
            <a:xfrm rot="4429188">
              <a:off x="5209948" y="6112257"/>
              <a:ext cx="716928" cy="316753"/>
            </a:xfrm>
            <a:prstGeom prst="rect">
              <a:avLst/>
            </a:prstGeom>
            <a:noFill/>
          </p:spPr>
          <p:txBody>
            <a:bodyPr wrap="none" rtlCol="0" anchor="b" anchorCtr="0">
              <a:spAutoFit/>
            </a:bodyPr>
            <a:lstStyle/>
            <a:p>
              <a:pP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Wert</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59" name="TextBox 78">
              <a:extLst>
                <a:ext uri="{FF2B5EF4-FFF2-40B4-BE49-F238E27FC236}">
                  <a16:creationId xmlns:a16="http://schemas.microsoft.com/office/drawing/2014/main" id="{B2276099-EB12-CF0E-8D4A-713C08D1887C}"/>
                </a:ext>
              </a:extLst>
            </p:cNvPr>
            <p:cNvSpPr txBox="1"/>
            <p:nvPr/>
          </p:nvSpPr>
          <p:spPr>
            <a:xfrm rot="19846853">
              <a:off x="5132770" y="3053449"/>
              <a:ext cx="1173206" cy="316753"/>
            </a:xfrm>
            <a:prstGeom prst="rect">
              <a:avLst/>
            </a:prstGeom>
            <a:noFill/>
          </p:spPr>
          <p:txBody>
            <a:bodyPr wrap="none" rtlCol="0" anchor="b" anchorCtr="0">
              <a:spAutoFit/>
            </a:bodyPr>
            <a:lstStyle/>
            <a:p>
              <a:pP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Ausrichtung</a:t>
              </a:r>
              <a:endParaRPr lang="en-GB" sz="14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0" name="TextBox 80">
              <a:extLst>
                <a:ext uri="{FF2B5EF4-FFF2-40B4-BE49-F238E27FC236}">
                  <a16:creationId xmlns:a16="http://schemas.microsoft.com/office/drawing/2014/main" id="{067404E8-DFE2-F626-EB0B-E97E028A10A1}"/>
                </a:ext>
              </a:extLst>
            </p:cNvPr>
            <p:cNvSpPr txBox="1"/>
            <p:nvPr/>
          </p:nvSpPr>
          <p:spPr>
            <a:xfrm rot="19840764">
              <a:off x="5600707" y="4424092"/>
              <a:ext cx="1407149" cy="534762"/>
            </a:xfrm>
            <a:prstGeom prst="rect">
              <a:avLst/>
            </a:prstGeom>
            <a:noFill/>
          </p:spPr>
          <p:txBody>
            <a:bodyPr wrap="square" rtlCol="0" anchor="b" anchorCtr="0">
              <a:spAutoFit/>
            </a:bodyPr>
            <a:lstStyle/>
            <a:p>
              <a:pPr algn="ct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Informationen zum Vorstand</a:t>
              </a:r>
            </a:p>
          </p:txBody>
        </p:sp>
        <p:sp>
          <p:nvSpPr>
            <p:cNvPr id="61" name="TextBox 82">
              <a:extLst>
                <a:ext uri="{FF2B5EF4-FFF2-40B4-BE49-F238E27FC236}">
                  <a16:creationId xmlns:a16="http://schemas.microsoft.com/office/drawing/2014/main" id="{5A42A6DF-FE26-017B-9E04-C3A1E05C40DF}"/>
                </a:ext>
              </a:extLst>
            </p:cNvPr>
            <p:cNvSpPr txBox="1"/>
            <p:nvPr/>
          </p:nvSpPr>
          <p:spPr>
            <a:xfrm rot="19864938">
              <a:off x="5300154" y="3539332"/>
              <a:ext cx="1565845" cy="500457"/>
            </a:xfrm>
            <a:prstGeom prst="rect">
              <a:avLst/>
            </a:prstGeom>
            <a:noFill/>
          </p:spPr>
          <p:txBody>
            <a:bodyPr wrap="square" rtlCol="0" anchor="b" anchorCtr="0">
              <a:spAutoFit/>
            </a:bodyPr>
            <a:lstStyle/>
            <a:p>
              <a:pPr algn="ctr">
                <a:lnSpc>
                  <a:spcPts val="1660"/>
                </a:lnSpc>
              </a:pPr>
              <a:r>
                <a:rPr lang="en-GB" b="1" dirty="0" err="1">
                  <a:solidFill>
                    <a:schemeClr val="bg1"/>
                  </a:solidFill>
                  <a:latin typeface="Calibri" panose="020F0502020204030204" pitchFamily="34" charset="0"/>
                  <a:ea typeface="League Spartan" charset="0"/>
                  <a:cs typeface="Calibri" panose="020F0502020204030204" pitchFamily="34" charset="0"/>
                </a:rPr>
                <a:t>Änderungs</a:t>
              </a:r>
              <a:r>
                <a:rPr lang="en-GB" b="1" dirty="0">
                  <a:solidFill>
                    <a:schemeClr val="bg1"/>
                  </a:solidFill>
                  <a:latin typeface="Calibri" panose="020F0502020204030204" pitchFamily="34" charset="0"/>
                  <a:ea typeface="League Spartan" charset="0"/>
                  <a:cs typeface="Calibri" panose="020F0502020204030204" pitchFamily="34" charset="0"/>
                </a:rPr>
                <a:t>-management</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2" name="TextBox 84">
              <a:extLst>
                <a:ext uri="{FF2B5EF4-FFF2-40B4-BE49-F238E27FC236}">
                  <a16:creationId xmlns:a16="http://schemas.microsoft.com/office/drawing/2014/main" id="{C1CD2E90-6EC2-7A54-E829-FB0584875C22}"/>
                </a:ext>
              </a:extLst>
            </p:cNvPr>
            <p:cNvSpPr txBox="1"/>
            <p:nvPr/>
          </p:nvSpPr>
          <p:spPr>
            <a:xfrm rot="4434669">
              <a:off x="5790563" y="5867266"/>
              <a:ext cx="768373" cy="282662"/>
            </a:xfrm>
            <a:prstGeom prst="rect">
              <a:avLst/>
            </a:prstGeom>
            <a:noFill/>
          </p:spPr>
          <p:txBody>
            <a:bodyPr wrap="square" rtlCol="0" anchor="b" anchorCtr="0">
              <a:spAutoFit/>
            </a:bodyPr>
            <a:lstStyle/>
            <a:p>
              <a:pPr algn="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Kultur</a:t>
              </a:r>
            </a:p>
          </p:txBody>
        </p:sp>
        <p:sp>
          <p:nvSpPr>
            <p:cNvPr id="63" name="TextBox 86">
              <a:extLst>
                <a:ext uri="{FF2B5EF4-FFF2-40B4-BE49-F238E27FC236}">
                  <a16:creationId xmlns:a16="http://schemas.microsoft.com/office/drawing/2014/main" id="{475CFC41-C395-E805-FA88-025C26B4487D}"/>
                </a:ext>
              </a:extLst>
            </p:cNvPr>
            <p:cNvSpPr txBox="1"/>
            <p:nvPr/>
          </p:nvSpPr>
          <p:spPr>
            <a:xfrm rot="19975896">
              <a:off x="4136253" y="3630042"/>
              <a:ext cx="1147185" cy="290432"/>
            </a:xfrm>
            <a:prstGeom prst="rect">
              <a:avLst/>
            </a:prstGeom>
            <a:noFill/>
          </p:spPr>
          <p:txBody>
            <a:bodyPr wrap="none" rtlCol="0" anchor="b" anchorCtr="0">
              <a:spAutoFit/>
            </a:bodyPr>
            <a:lstStyle/>
            <a:p>
              <a:pPr algn="r">
                <a:lnSpc>
                  <a:spcPts val="1660"/>
                </a:lnSpc>
              </a:pPr>
              <a:r>
                <a:rPr lang="en-GB" sz="1600" b="1" dirty="0" err="1">
                  <a:solidFill>
                    <a:schemeClr val="bg1"/>
                  </a:solidFill>
                  <a:latin typeface="Calibri" panose="020F0502020204030204" pitchFamily="34" charset="0"/>
                  <a:ea typeface="League Spartan" charset="0"/>
                  <a:cs typeface="Calibri" panose="020F0502020204030204" pitchFamily="34" charset="0"/>
                </a:rPr>
                <a:t>Verknüpfung</a:t>
              </a:r>
              <a:endParaRPr lang="en-GB" sz="14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4" name="TextBox 88">
              <a:extLst>
                <a:ext uri="{FF2B5EF4-FFF2-40B4-BE49-F238E27FC236}">
                  <a16:creationId xmlns:a16="http://schemas.microsoft.com/office/drawing/2014/main" id="{3693FFE6-CF45-D19B-2348-12A0CA3CCC02}"/>
                </a:ext>
              </a:extLst>
            </p:cNvPr>
            <p:cNvSpPr txBox="1"/>
            <p:nvPr/>
          </p:nvSpPr>
          <p:spPr>
            <a:xfrm rot="19812057">
              <a:off x="4249405" y="5371630"/>
              <a:ext cx="1325619" cy="316753"/>
            </a:xfrm>
            <a:prstGeom prst="rect">
              <a:avLst/>
            </a:prstGeom>
            <a:noFill/>
          </p:spPr>
          <p:txBody>
            <a:bodyPr wrap="none" rtlCol="0" anchor="b" anchorCtr="0">
              <a:spAutoFit/>
            </a:bodyPr>
            <a:lstStyle/>
            <a:p>
              <a:pPr algn="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Informationen</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5" name="TextBox 90">
              <a:extLst>
                <a:ext uri="{FF2B5EF4-FFF2-40B4-BE49-F238E27FC236}">
                  <a16:creationId xmlns:a16="http://schemas.microsoft.com/office/drawing/2014/main" id="{A8EE615E-88FD-EDA5-7C7F-E20C70B161F8}"/>
                </a:ext>
              </a:extLst>
            </p:cNvPr>
            <p:cNvSpPr txBox="1"/>
            <p:nvPr/>
          </p:nvSpPr>
          <p:spPr>
            <a:xfrm rot="19849723">
              <a:off x="3920944" y="4483598"/>
              <a:ext cx="1474506" cy="316753"/>
            </a:xfrm>
            <a:prstGeom prst="rect">
              <a:avLst/>
            </a:prstGeom>
            <a:noFill/>
          </p:spPr>
          <p:txBody>
            <a:bodyPr wrap="none" rtlCol="0" anchor="b" anchorCtr="0">
              <a:spAutoFit/>
            </a:bodyPr>
            <a:lstStyle/>
            <a:p>
              <a:pPr algn="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Entwicklung</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grpSp>
      <p:sp>
        <p:nvSpPr>
          <p:cNvPr id="25" name="Rectangle 24">
            <a:extLst>
              <a:ext uri="{FF2B5EF4-FFF2-40B4-BE49-F238E27FC236}">
                <a16:creationId xmlns:a16="http://schemas.microsoft.com/office/drawing/2014/main" id="{6DA23C5B-9E64-BD64-12FF-245E1DA047C5}"/>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645290" y="549374"/>
            <a:ext cx="7016949" cy="178894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Die Einbeziehung der Humanressourcen in das Risikomanagement spiegelt die Tatsache wider, dass Menschen für die Erreichung von Zielen von grundlegender Bedeutung sind. </a:t>
            </a:r>
          </a:p>
          <a:p>
            <a:pPr marL="12700" indent="-12700"/>
            <a:r>
              <a:rPr lang="en-US" dirty="0">
                <a:solidFill>
                  <a:schemeClr val="bg1"/>
                </a:solidFill>
              </a:rPr>
              <a:t>Die Humanressourcen beeinflussen die meisten Produktions-, Finanz- und Marketingentscheidungen. Menschen können helfen oder im Weg stehen, um das zu erreichen, was </a:t>
            </a:r>
            <a:r>
              <a:rPr lang="en-US" dirty="0" err="1">
                <a:solidFill>
                  <a:schemeClr val="bg1"/>
                </a:solidFill>
              </a:rPr>
              <a:t>Manager:innen</a:t>
            </a:r>
            <a:r>
              <a:rPr lang="en-US" dirty="0">
                <a:solidFill>
                  <a:schemeClr val="bg1"/>
                </a:solidFill>
              </a:rPr>
              <a:t> geplant haben.</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9761" y="507036"/>
            <a:ext cx="3695696"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rPr>
              <a:t>Menschen einbeziehen: Die Rolle der Personalabteilung im Risikomanagement</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4420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845602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1" y="0"/>
            <a:ext cx="452845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697009" cy="1628741"/>
          </a:xfrm>
        </p:spPr>
        <p:txBody>
          <a:bodyPr>
            <a:normAutofit/>
          </a:bodyPr>
          <a:lstStyle/>
          <a:p>
            <a:r>
              <a:rPr lang="en-GB" dirty="0" err="1">
                <a:solidFill>
                  <a:schemeClr val="bg1"/>
                </a:solidFill>
              </a:rPr>
              <a:t>Aufgaben</a:t>
            </a:r>
            <a:r>
              <a:rPr lang="en-GB" dirty="0">
                <a:solidFill>
                  <a:schemeClr val="bg1"/>
                </a:solidFill>
              </a:rPr>
              <a:t> von Risikobeauftragten</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505780" y="2023274"/>
            <a:ext cx="2548241" cy="4058147"/>
          </a:xfrm>
        </p:spPr>
        <p:txBody>
          <a:bodyPr>
            <a:normAutofit fontScale="85000" lnSpcReduction="10000"/>
          </a:bodyPr>
          <a:lstStyle/>
          <a:p>
            <a:pPr marL="12700" indent="-12700"/>
            <a:r>
              <a:rPr lang="en-US" dirty="0">
                <a:solidFill>
                  <a:schemeClr val="bg1"/>
                </a:solidFill>
              </a:rPr>
              <a:t>Das </a:t>
            </a:r>
            <a:r>
              <a:rPr lang="en-US" dirty="0" err="1">
                <a:solidFill>
                  <a:schemeClr val="bg1"/>
                </a:solidFill>
              </a:rPr>
              <a:t>Risikomanagement</a:t>
            </a:r>
            <a:r>
              <a:rPr lang="en-US" dirty="0">
                <a:solidFill>
                  <a:schemeClr val="bg1"/>
                </a:solidFill>
              </a:rPr>
              <a:t>-Modell setzt die Führung durch eine Person voraus, die für die Entwicklung und Umsetzung einer ERM-Strategie verantwortlich ist und die Geschäftsleitung im Bereich des Risikomanagements </a:t>
            </a:r>
            <a:r>
              <a:rPr lang="en-US" dirty="0" err="1">
                <a:solidFill>
                  <a:schemeClr val="bg1"/>
                </a:solidFill>
              </a:rPr>
              <a:t>unterstützt</a:t>
            </a:r>
            <a:r>
              <a:rPr lang="en-US" dirty="0">
                <a:solidFill>
                  <a:schemeClr val="bg1"/>
                </a:solidFill>
              </a:rPr>
              <a:t>. </a:t>
            </a:r>
            <a:r>
              <a:rPr lang="en-US" dirty="0" err="1">
                <a:solidFill>
                  <a:schemeClr val="bg1"/>
                </a:solidFill>
              </a:rPr>
              <a:t>Diese</a:t>
            </a:r>
            <a:r>
              <a:rPr lang="en-US" dirty="0">
                <a:solidFill>
                  <a:schemeClr val="bg1"/>
                </a:solidFill>
              </a:rPr>
              <a:t> </a:t>
            </a:r>
            <a:r>
              <a:rPr lang="en-US" dirty="0" err="1">
                <a:solidFill>
                  <a:schemeClr val="bg1"/>
                </a:solidFill>
              </a:rPr>
              <a:t>deckt</a:t>
            </a:r>
            <a:r>
              <a:rPr lang="en-US" dirty="0">
                <a:solidFill>
                  <a:schemeClr val="bg1"/>
                </a:solidFill>
              </a:rPr>
              <a:t> </a:t>
            </a:r>
            <a:r>
              <a:rPr lang="en-US" dirty="0" err="1">
                <a:solidFill>
                  <a:schemeClr val="bg1"/>
                </a:solidFill>
              </a:rPr>
              <a:t>folgende</a:t>
            </a:r>
            <a:r>
              <a:rPr lang="en-US" dirty="0">
                <a:solidFill>
                  <a:schemeClr val="bg1"/>
                </a:solidFill>
              </a:rPr>
              <a:t> </a:t>
            </a:r>
            <a:r>
              <a:rPr lang="en-US" dirty="0" err="1">
                <a:solidFill>
                  <a:schemeClr val="bg1"/>
                </a:solidFill>
              </a:rPr>
              <a:t>Aufgaben</a:t>
            </a:r>
            <a:r>
              <a:rPr lang="en-US" dirty="0">
                <a:solidFill>
                  <a:schemeClr val="bg1"/>
                </a:solidFill>
              </a:rPr>
              <a:t> ab:</a:t>
            </a:r>
          </a:p>
        </p:txBody>
      </p:sp>
      <p:cxnSp>
        <p:nvCxnSpPr>
          <p:cNvPr id="5" name="Straight Connector 4">
            <a:extLst>
              <a:ext uri="{FF2B5EF4-FFF2-40B4-BE49-F238E27FC236}">
                <a16:creationId xmlns:a16="http://schemas.microsoft.com/office/drawing/2014/main" id="{80A4E5A9-0658-4044-B07A-0D2092A4E383}"/>
              </a:ext>
            </a:extLst>
          </p:cNvPr>
          <p:cNvCxnSpPr/>
          <p:nvPr/>
        </p:nvCxnSpPr>
        <p:spPr>
          <a:xfrm>
            <a:off x="4226768" y="1785257"/>
            <a:ext cx="0" cy="3722914"/>
          </a:xfrm>
          <a:prstGeom prst="line">
            <a:avLst/>
          </a:prstGeom>
          <a:ln>
            <a:solidFill>
              <a:srgbClr val="B41F7A"/>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D75561-E2B9-D860-68A2-AEBCFB34CFB8}"/>
              </a:ext>
            </a:extLst>
          </p:cNvPr>
          <p:cNvSpPr/>
          <p:nvPr/>
        </p:nvSpPr>
        <p:spPr>
          <a:xfrm>
            <a:off x="648837" y="176384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TextBox 125">
            <a:extLst>
              <a:ext uri="{FF2B5EF4-FFF2-40B4-BE49-F238E27FC236}">
                <a16:creationId xmlns:a16="http://schemas.microsoft.com/office/drawing/2014/main" id="{9BED686A-47A4-F647-EA7A-E1D7671600A2}"/>
              </a:ext>
            </a:extLst>
          </p:cNvPr>
          <p:cNvSpPr txBox="1"/>
          <p:nvPr/>
        </p:nvSpPr>
        <p:spPr>
          <a:xfrm>
            <a:off x="6333053" y="572484"/>
            <a:ext cx="5329188" cy="5918415"/>
          </a:xfrm>
          <a:prstGeom prst="rect">
            <a:avLst/>
          </a:prstGeom>
          <a:noFill/>
        </p:spPr>
        <p:txBody>
          <a:bodyPr wrap="square" rtlCol="0" anchor="t" anchorCtr="0">
            <a:spAutoFit/>
          </a:bodyPr>
          <a:lstStyle/>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Erarbeitung von </a:t>
            </a:r>
            <a:r>
              <a:rPr lang="en-GB" sz="2200" dirty="0" err="1">
                <a:solidFill>
                  <a:srgbClr val="595959"/>
                </a:solidFill>
                <a:ea typeface="League Spartan" charset="0"/>
                <a:cs typeface="Poppins" pitchFamily="2" charset="77"/>
              </a:rPr>
              <a:t>Risikomanagement-Richtlinien</a:t>
            </a:r>
            <a:r>
              <a:rPr lang="en-GB" sz="2200" dirty="0">
                <a:solidFill>
                  <a:srgbClr val="595959"/>
                </a:solidFill>
                <a:ea typeface="League Spartan" charset="0"/>
                <a:cs typeface="Poppins" pitchFamily="2" charset="77"/>
              </a:rPr>
              <a:t> und Festlegung von Zielen für die Umsetzung</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Förderung der </a:t>
            </a:r>
            <a:r>
              <a:rPr lang="en-GB" sz="2200" dirty="0" err="1">
                <a:solidFill>
                  <a:srgbClr val="595959"/>
                </a:solidFill>
                <a:ea typeface="League Spartan" charset="0"/>
                <a:cs typeface="Poppins" pitchFamily="2" charset="77"/>
              </a:rPr>
              <a:t>Risikomanagement-Kompetenz</a:t>
            </a:r>
            <a:r>
              <a:rPr lang="en-GB" sz="2200" dirty="0">
                <a:solidFill>
                  <a:srgbClr val="595959"/>
                </a:solidFill>
                <a:ea typeface="League Spartan" charset="0"/>
                <a:cs typeface="Poppins" pitchFamily="2" charset="77"/>
              </a:rPr>
              <a:t> im gesamten Unternehmen</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Beaufsichtigung der Entwicklung von unternehmensweiten und geschäftsbereichsspezifischen Risikotoleranzen</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Berichterstattung an die oberste Führungsebene über Fortschritte und Empfehlung von Maßnahmen bei Bedarf</a:t>
            </a:r>
          </a:p>
          <a:p>
            <a:pPr marL="342900" indent="-342900">
              <a:lnSpc>
                <a:spcPts val="2200"/>
              </a:lnSpc>
              <a:spcBef>
                <a:spcPts val="600"/>
              </a:spcBef>
              <a:buClr>
                <a:srgbClr val="EDA13E"/>
              </a:buClr>
              <a:buFont typeface="Arial" panose="020B0604020202020204" pitchFamily="34" charset="0"/>
              <a:buChar char="•"/>
            </a:pPr>
            <a:r>
              <a:rPr lang="en-GB" sz="2200" dirty="0" err="1">
                <a:solidFill>
                  <a:srgbClr val="595959"/>
                </a:solidFill>
                <a:ea typeface="League Spartan" charset="0"/>
                <a:cs typeface="Poppins" pitchFamily="2" charset="77"/>
              </a:rPr>
              <a:t>Ausarbeitung</a:t>
            </a:r>
            <a:r>
              <a:rPr lang="en-GB" sz="2200" dirty="0">
                <a:solidFill>
                  <a:srgbClr val="595959"/>
                </a:solidFill>
                <a:ea typeface="League Spartan" charset="0"/>
                <a:cs typeface="Poppins" pitchFamily="2" charset="77"/>
              </a:rPr>
              <a:t> von </a:t>
            </a:r>
            <a:r>
              <a:rPr lang="en-GB" sz="2200" dirty="0" err="1">
                <a:solidFill>
                  <a:srgbClr val="595959"/>
                </a:solidFill>
                <a:ea typeface="League Spartan" charset="0"/>
                <a:cs typeface="Poppins" pitchFamily="2" charset="77"/>
              </a:rPr>
              <a:t>Rechenschaftspflichten</a:t>
            </a:r>
            <a:r>
              <a:rPr lang="en-GB" sz="2200" dirty="0">
                <a:solidFill>
                  <a:srgbClr val="595959"/>
                </a:solidFill>
                <a:ea typeface="League Spartan" charset="0"/>
                <a:cs typeface="Poppins" pitchFamily="2" charset="77"/>
              </a:rPr>
              <a:t> und </a:t>
            </a:r>
            <a:r>
              <a:rPr lang="en-GB" sz="2200" dirty="0" err="1">
                <a:solidFill>
                  <a:srgbClr val="595959"/>
                </a:solidFill>
                <a:ea typeface="League Spartan" charset="0"/>
                <a:cs typeface="Poppins" pitchFamily="2" charset="77"/>
              </a:rPr>
              <a:t>Autorität</a:t>
            </a:r>
            <a:endParaRPr lang="en-GB" sz="2200" dirty="0">
              <a:solidFill>
                <a:srgbClr val="595959"/>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r>
              <a:rPr lang="en-GB" sz="2200" dirty="0" err="1">
                <a:solidFill>
                  <a:srgbClr val="595959"/>
                </a:solidFill>
                <a:ea typeface="League Spartan" charset="0"/>
                <a:cs typeface="Poppins" pitchFamily="2" charset="77"/>
              </a:rPr>
              <a:t>Leitung</a:t>
            </a:r>
            <a:r>
              <a:rPr lang="en-GB" sz="2200" dirty="0">
                <a:solidFill>
                  <a:srgbClr val="595959"/>
                </a:solidFill>
                <a:ea typeface="League Spartan" charset="0"/>
                <a:cs typeface="Poppins" pitchFamily="2" charset="77"/>
              </a:rPr>
              <a:t> der Integration des </a:t>
            </a:r>
            <a:r>
              <a:rPr lang="en-GB" sz="2200" dirty="0" err="1">
                <a:solidFill>
                  <a:srgbClr val="595959"/>
                </a:solidFill>
                <a:ea typeface="League Spartan" charset="0"/>
                <a:cs typeface="Poppins" pitchFamily="2" charset="77"/>
              </a:rPr>
              <a:t>Risikomanagements</a:t>
            </a:r>
            <a:r>
              <a:rPr lang="en-GB" sz="2200" dirty="0">
                <a:solidFill>
                  <a:srgbClr val="595959"/>
                </a:solidFill>
                <a:ea typeface="League Spartan" charset="0"/>
                <a:cs typeface="Poppins" pitchFamily="2" charset="77"/>
              </a:rPr>
              <a:t> in die </a:t>
            </a:r>
            <a:r>
              <a:rPr lang="en-GB" sz="2200" dirty="0" err="1">
                <a:solidFill>
                  <a:srgbClr val="595959"/>
                </a:solidFill>
                <a:ea typeface="League Spartan" charset="0"/>
                <a:cs typeface="Poppins" pitchFamily="2" charset="77"/>
              </a:rPr>
              <a:t>Unternehmens-planung</a:t>
            </a:r>
            <a:r>
              <a:rPr lang="en-GB" sz="2200" dirty="0">
                <a:solidFill>
                  <a:srgbClr val="595959"/>
                </a:solidFill>
                <a:ea typeface="League Spartan" charset="0"/>
                <a:cs typeface="Poppins" pitchFamily="2" charset="77"/>
              </a:rPr>
              <a:t> und -</a:t>
            </a:r>
            <a:r>
              <a:rPr lang="en-GB" sz="2200" dirty="0" err="1">
                <a:solidFill>
                  <a:srgbClr val="595959"/>
                </a:solidFill>
                <a:ea typeface="League Spartan" charset="0"/>
                <a:cs typeface="Poppins" pitchFamily="2" charset="77"/>
              </a:rPr>
              <a:t>verwaltung</a:t>
            </a:r>
            <a:endParaRPr lang="en-GB" sz="2200" dirty="0">
              <a:solidFill>
                <a:srgbClr val="595959"/>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Unterstützung von </a:t>
            </a:r>
            <a:r>
              <a:rPr lang="en-GB" sz="2200" dirty="0" err="1">
                <a:solidFill>
                  <a:srgbClr val="595959"/>
                </a:solidFill>
                <a:ea typeface="League Spartan" charset="0"/>
                <a:cs typeface="Poppins" pitchFamily="2" charset="77"/>
              </a:rPr>
              <a:t>Manager:innen</a:t>
            </a:r>
            <a:r>
              <a:rPr lang="en-GB" sz="2200" dirty="0">
                <a:solidFill>
                  <a:srgbClr val="595959"/>
                </a:solidFill>
                <a:ea typeface="League Spartan" charset="0"/>
                <a:cs typeface="Poppins" pitchFamily="2" charset="77"/>
              </a:rPr>
              <a:t> bei der Entwicklung von </a:t>
            </a:r>
            <a:r>
              <a:rPr lang="en-GB" sz="2200" dirty="0" err="1">
                <a:solidFill>
                  <a:srgbClr val="595959"/>
                </a:solidFill>
                <a:ea typeface="League Spartan" charset="0"/>
                <a:cs typeface="Poppins" pitchFamily="2" charset="77"/>
              </a:rPr>
              <a:t>Berichtsprotokollen</a:t>
            </a:r>
            <a:endParaRPr lang="en-GB" sz="2200" dirty="0">
              <a:solidFill>
                <a:srgbClr val="595959"/>
              </a:solidFill>
              <a:ea typeface="League Spartan" charset="0"/>
              <a:cs typeface="Poppins" pitchFamily="2" charset="77"/>
            </a:endParaRPr>
          </a:p>
        </p:txBody>
      </p:sp>
      <p:pic>
        <p:nvPicPr>
          <p:cNvPr id="10" name="Picture 9">
            <a:extLst>
              <a:ext uri="{FF2B5EF4-FFF2-40B4-BE49-F238E27FC236}">
                <a16:creationId xmlns:a16="http://schemas.microsoft.com/office/drawing/2014/main" id="{6374E1CE-FE91-6A74-AFE6-BC088008C4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976004" y="2597709"/>
            <a:ext cx="3357049" cy="4260291"/>
          </a:xfrm>
          <a:prstGeom prst="rect">
            <a:avLst/>
          </a:prstGeom>
          <a:effectLst>
            <a:outerShdw blurRad="233154" dist="17463" dir="3180000" algn="tl" rotWithShape="0">
              <a:prstClr val="black">
                <a:alpha val="40000"/>
              </a:prstClr>
            </a:outerShdw>
          </a:effectLst>
        </p:spPr>
      </p:pic>
    </p:spTree>
    <p:extLst>
      <p:ext uri="{BB962C8B-B14F-4D97-AF65-F5344CB8AC3E}">
        <p14:creationId xmlns:p14="http://schemas.microsoft.com/office/powerpoint/2010/main" val="1518561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5"/>
            <a:ext cx="12192000" cy="219379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828869" y="324849"/>
            <a:ext cx="8192208" cy="183096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Die Entwicklung einer Risikokultur ist entscheidend für ein wirksames Risikomanagement in Unternehmen.  Die Risikokultur ist das System von Werten und </a:t>
            </a:r>
            <a:r>
              <a:rPr lang="en-US" dirty="0" err="1">
                <a:solidFill>
                  <a:schemeClr val="bg1"/>
                </a:solidFill>
              </a:rPr>
              <a:t>Verhaltensweisen</a:t>
            </a:r>
            <a:r>
              <a:rPr lang="en-US" dirty="0">
                <a:solidFill>
                  <a:schemeClr val="bg1"/>
                </a:solidFill>
              </a:rPr>
              <a:t> in einer </a:t>
            </a:r>
            <a:r>
              <a:rPr lang="en-US" dirty="0" err="1">
                <a:solidFill>
                  <a:schemeClr val="bg1"/>
                </a:solidFill>
              </a:rPr>
              <a:t>Organisation</a:t>
            </a:r>
            <a:r>
              <a:rPr lang="en-US" dirty="0">
                <a:solidFill>
                  <a:schemeClr val="bg1"/>
                </a:solidFill>
              </a:rPr>
              <a:t>, das die Risikoentscheidungen von Management und Mitarbeiter:innen prägt. Ein wichtiges Element der Risikokultur ist ein gemeinsames </a:t>
            </a:r>
            <a:r>
              <a:rPr lang="en-US" dirty="0" err="1">
                <a:solidFill>
                  <a:schemeClr val="bg1"/>
                </a:solidFill>
              </a:rPr>
              <a:t>Verständnis</a:t>
            </a:r>
            <a:r>
              <a:rPr lang="en-US" dirty="0">
                <a:solidFill>
                  <a:schemeClr val="bg1"/>
                </a:solidFill>
              </a:rPr>
              <a:t> der </a:t>
            </a:r>
            <a:r>
              <a:rPr lang="en-US" dirty="0" err="1">
                <a:solidFill>
                  <a:schemeClr val="bg1"/>
                </a:solidFill>
              </a:rPr>
              <a:t>Organisation</a:t>
            </a:r>
            <a:r>
              <a:rPr lang="en-US" dirty="0">
                <a:solidFill>
                  <a:schemeClr val="bg1"/>
                </a:solidFill>
              </a:rPr>
              <a:t> und ihres Geschäftszwecks.</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6" y="282511"/>
            <a:ext cx="2768282" cy="21937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Entwicklung einer Risikokultur</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681988" y="1110511"/>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68" name="Group 67">
            <a:extLst>
              <a:ext uri="{FF2B5EF4-FFF2-40B4-BE49-F238E27FC236}">
                <a16:creationId xmlns:a16="http://schemas.microsoft.com/office/drawing/2014/main" id="{F45DEF9C-A2F3-C325-D049-91691C33371B}"/>
              </a:ext>
            </a:extLst>
          </p:cNvPr>
          <p:cNvGrpSpPr/>
          <p:nvPr/>
        </p:nvGrpSpPr>
        <p:grpSpPr>
          <a:xfrm flipH="1">
            <a:off x="2216746" y="2452870"/>
            <a:ext cx="8784189" cy="4128119"/>
            <a:chOff x="650291" y="2508495"/>
            <a:chExt cx="8784189" cy="4128119"/>
          </a:xfrm>
        </p:grpSpPr>
        <p:sp>
          <p:nvSpPr>
            <p:cNvPr id="2" name="Freeform 1">
              <a:extLst>
                <a:ext uri="{FF2B5EF4-FFF2-40B4-BE49-F238E27FC236}">
                  <a16:creationId xmlns:a16="http://schemas.microsoft.com/office/drawing/2014/main" id="{C863D48F-4C7E-C74D-9B53-FBDBF6E4AEFC}"/>
                </a:ext>
              </a:extLst>
            </p:cNvPr>
            <p:cNvSpPr>
              <a:spLocks noChangeArrowheads="1"/>
            </p:cNvSpPr>
            <p:nvPr/>
          </p:nvSpPr>
          <p:spPr bwMode="auto">
            <a:xfrm>
              <a:off x="6848387" y="5849846"/>
              <a:ext cx="2586093" cy="786768"/>
            </a:xfrm>
            <a:custGeom>
              <a:avLst/>
              <a:gdLst>
                <a:gd name="T0" fmla="*/ 11444 w 11466"/>
                <a:gd name="T1" fmla="*/ 57 h 3490"/>
                <a:gd name="T2" fmla="*/ 11398 w 11466"/>
                <a:gd name="T3" fmla="*/ 291 h 3490"/>
                <a:gd name="T4" fmla="*/ 11285 w 11466"/>
                <a:gd name="T5" fmla="*/ 525 h 3490"/>
                <a:gd name="T6" fmla="*/ 11135 w 11466"/>
                <a:gd name="T7" fmla="*/ 720 h 3490"/>
                <a:gd name="T8" fmla="*/ 10892 w 11466"/>
                <a:gd name="T9" fmla="*/ 947 h 3490"/>
                <a:gd name="T10" fmla="*/ 10535 w 11466"/>
                <a:gd name="T11" fmla="*/ 1192 h 3490"/>
                <a:gd name="T12" fmla="*/ 10174 w 11466"/>
                <a:gd name="T13" fmla="*/ 1383 h 3490"/>
                <a:gd name="T14" fmla="*/ 9867 w 11466"/>
                <a:gd name="T15" fmla="*/ 1517 h 3490"/>
                <a:gd name="T16" fmla="*/ 9452 w 11466"/>
                <a:gd name="T17" fmla="*/ 1671 h 3490"/>
                <a:gd name="T18" fmla="*/ 9028 w 11466"/>
                <a:gd name="T19" fmla="*/ 1799 h 3490"/>
                <a:gd name="T20" fmla="*/ 8551 w 11466"/>
                <a:gd name="T21" fmla="*/ 1919 h 3490"/>
                <a:gd name="T22" fmla="*/ 8107 w 11466"/>
                <a:gd name="T23" fmla="*/ 2009 h 3490"/>
                <a:gd name="T24" fmla="*/ 7581 w 11466"/>
                <a:gd name="T25" fmla="*/ 2093 h 3490"/>
                <a:gd name="T26" fmla="*/ 6756 w 11466"/>
                <a:gd name="T27" fmla="*/ 2182 h 3490"/>
                <a:gd name="T28" fmla="*/ 6013 w 11466"/>
                <a:gd name="T29" fmla="*/ 2222 h 3490"/>
                <a:gd name="T30" fmla="*/ 5204 w 11466"/>
                <a:gd name="T31" fmla="*/ 2224 h 3490"/>
                <a:gd name="T32" fmla="*/ 3898 w 11466"/>
                <a:gd name="T33" fmla="*/ 2133 h 3490"/>
                <a:gd name="T34" fmla="*/ 3291 w 11466"/>
                <a:gd name="T35" fmla="*/ 2047 h 3490"/>
                <a:gd name="T36" fmla="*/ 2645 w 11466"/>
                <a:gd name="T37" fmla="*/ 1919 h 3490"/>
                <a:gd name="T38" fmla="*/ 2160 w 11466"/>
                <a:gd name="T39" fmla="*/ 1793 h 3490"/>
                <a:gd name="T40" fmla="*/ 1792 w 11466"/>
                <a:gd name="T41" fmla="*/ 1676 h 3490"/>
                <a:gd name="T42" fmla="*/ 1525 w 11466"/>
                <a:gd name="T43" fmla="*/ 1577 h 3490"/>
                <a:gd name="T44" fmla="*/ 1233 w 11466"/>
                <a:gd name="T45" fmla="*/ 1451 h 3490"/>
                <a:gd name="T46" fmla="*/ 986 w 11466"/>
                <a:gd name="T47" fmla="*/ 1326 h 3490"/>
                <a:gd name="T48" fmla="*/ 761 w 11466"/>
                <a:gd name="T49" fmla="*/ 1193 h 3490"/>
                <a:gd name="T50" fmla="*/ 570 w 11466"/>
                <a:gd name="T51" fmla="*/ 1059 h 3490"/>
                <a:gd name="T52" fmla="*/ 400 w 11466"/>
                <a:gd name="T53" fmla="*/ 914 h 3490"/>
                <a:gd name="T54" fmla="*/ 258 w 11466"/>
                <a:gd name="T55" fmla="*/ 764 h 3490"/>
                <a:gd name="T56" fmla="*/ 140 w 11466"/>
                <a:gd name="T57" fmla="*/ 598 h 3490"/>
                <a:gd name="T58" fmla="*/ 67 w 11466"/>
                <a:gd name="T59" fmla="*/ 454 h 3490"/>
                <a:gd name="T60" fmla="*/ 14 w 11466"/>
                <a:gd name="T61" fmla="*/ 279 h 3490"/>
                <a:gd name="T62" fmla="*/ 21 w 11466"/>
                <a:gd name="T63" fmla="*/ 1438 h 3490"/>
                <a:gd name="T64" fmla="*/ 47 w 11466"/>
                <a:gd name="T65" fmla="*/ 1595 h 3490"/>
                <a:gd name="T66" fmla="*/ 110 w 11466"/>
                <a:gd name="T67" fmla="*/ 1768 h 3490"/>
                <a:gd name="T68" fmla="*/ 192 w 11466"/>
                <a:gd name="T69" fmla="*/ 1911 h 3490"/>
                <a:gd name="T70" fmla="*/ 322 w 11466"/>
                <a:gd name="T71" fmla="*/ 2075 h 3490"/>
                <a:gd name="T72" fmla="*/ 473 w 11466"/>
                <a:gd name="T73" fmla="*/ 2224 h 3490"/>
                <a:gd name="T74" fmla="*/ 654 w 11466"/>
                <a:gd name="T75" fmla="*/ 2367 h 3490"/>
                <a:gd name="T76" fmla="*/ 854 w 11466"/>
                <a:gd name="T77" fmla="*/ 2499 h 3490"/>
                <a:gd name="T78" fmla="*/ 1099 w 11466"/>
                <a:gd name="T79" fmla="*/ 2636 h 3490"/>
                <a:gd name="T80" fmla="*/ 1340 w 11466"/>
                <a:gd name="T81" fmla="*/ 2751 h 3490"/>
                <a:gd name="T82" fmla="*/ 1639 w 11466"/>
                <a:gd name="T83" fmla="*/ 2874 h 3490"/>
                <a:gd name="T84" fmla="*/ 1911 w 11466"/>
                <a:gd name="T85" fmla="*/ 2970 h 3490"/>
                <a:gd name="T86" fmla="*/ 2296 w 11466"/>
                <a:gd name="T87" fmla="*/ 3086 h 3490"/>
                <a:gd name="T88" fmla="*/ 2777 w 11466"/>
                <a:gd name="T89" fmla="*/ 3205 h 3490"/>
                <a:gd name="T90" fmla="*/ 3317 w 11466"/>
                <a:gd name="T91" fmla="*/ 3308 h 3490"/>
                <a:gd name="T92" fmla="*/ 3809 w 11466"/>
                <a:gd name="T93" fmla="*/ 3380 h 3490"/>
                <a:gd name="T94" fmla="*/ 4916 w 11466"/>
                <a:gd name="T95" fmla="*/ 3473 h 3490"/>
                <a:gd name="T96" fmla="*/ 5786 w 11466"/>
                <a:gd name="T97" fmla="*/ 3488 h 3490"/>
                <a:gd name="T98" fmla="*/ 6396 w 11466"/>
                <a:gd name="T99" fmla="*/ 3468 h 3490"/>
                <a:gd name="T100" fmla="*/ 7422 w 11466"/>
                <a:gd name="T101" fmla="*/ 3378 h 3490"/>
                <a:gd name="T102" fmla="*/ 7950 w 11466"/>
                <a:gd name="T103" fmla="*/ 3300 h 3490"/>
                <a:gd name="T104" fmla="*/ 8478 w 11466"/>
                <a:gd name="T105" fmla="*/ 3199 h 3490"/>
                <a:gd name="T106" fmla="*/ 8964 w 11466"/>
                <a:gd name="T107" fmla="*/ 3083 h 3490"/>
                <a:gd name="T108" fmla="*/ 9404 w 11466"/>
                <a:gd name="T109" fmla="*/ 2953 h 3490"/>
                <a:gd name="T110" fmla="*/ 9817 w 11466"/>
                <a:gd name="T111" fmla="*/ 2805 h 3490"/>
                <a:gd name="T112" fmla="*/ 10127 w 11466"/>
                <a:gd name="T113" fmla="*/ 2675 h 3490"/>
                <a:gd name="T114" fmla="*/ 10401 w 11466"/>
                <a:gd name="T115" fmla="*/ 2539 h 3490"/>
                <a:gd name="T116" fmla="*/ 10752 w 11466"/>
                <a:gd name="T117" fmla="*/ 2326 h 3490"/>
                <a:gd name="T118" fmla="*/ 11042 w 11466"/>
                <a:gd name="T119" fmla="*/ 2095 h 3490"/>
                <a:gd name="T120" fmla="*/ 11219 w 11466"/>
                <a:gd name="T121" fmla="*/ 1904 h 3490"/>
                <a:gd name="T122" fmla="*/ 11345 w 11466"/>
                <a:gd name="T123" fmla="*/ 1717 h 3490"/>
                <a:gd name="T124" fmla="*/ 11427 w 11466"/>
                <a:gd name="T125" fmla="*/ 1522 h 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66" h="3490">
                  <a:moveTo>
                    <a:pt x="11460" y="1365"/>
                  </a:moveTo>
                  <a:lnTo>
                    <a:pt x="11460" y="1365"/>
                  </a:lnTo>
                  <a:cubicBezTo>
                    <a:pt x="11460" y="1361"/>
                    <a:pt x="11461" y="1357"/>
                    <a:pt x="11461" y="1354"/>
                  </a:cubicBezTo>
                  <a:lnTo>
                    <a:pt x="11461" y="1354"/>
                  </a:lnTo>
                  <a:cubicBezTo>
                    <a:pt x="11462" y="1346"/>
                    <a:pt x="11462" y="1339"/>
                    <a:pt x="11463" y="1331"/>
                  </a:cubicBezTo>
                  <a:lnTo>
                    <a:pt x="11463" y="1331"/>
                  </a:lnTo>
                  <a:cubicBezTo>
                    <a:pt x="11463" y="1327"/>
                    <a:pt x="11464" y="1322"/>
                    <a:pt x="11464" y="1318"/>
                  </a:cubicBezTo>
                  <a:lnTo>
                    <a:pt x="11464" y="1318"/>
                  </a:lnTo>
                  <a:cubicBezTo>
                    <a:pt x="11464" y="1311"/>
                    <a:pt x="11464" y="1304"/>
                    <a:pt x="11465" y="1298"/>
                  </a:cubicBezTo>
                  <a:lnTo>
                    <a:pt x="11465" y="1298"/>
                  </a:lnTo>
                  <a:cubicBezTo>
                    <a:pt x="11465" y="1293"/>
                    <a:pt x="11465" y="1288"/>
                    <a:pt x="11465" y="1283"/>
                  </a:cubicBezTo>
                  <a:lnTo>
                    <a:pt x="11465" y="1283"/>
                  </a:lnTo>
                  <a:cubicBezTo>
                    <a:pt x="11465" y="1278"/>
                    <a:pt x="11465" y="1273"/>
                    <a:pt x="11465" y="1267"/>
                  </a:cubicBezTo>
                  <a:lnTo>
                    <a:pt x="11465" y="1262"/>
                  </a:lnTo>
                  <a:lnTo>
                    <a:pt x="11465" y="1260"/>
                  </a:lnTo>
                  <a:lnTo>
                    <a:pt x="11465" y="1260"/>
                  </a:lnTo>
                  <a:cubicBezTo>
                    <a:pt x="11458" y="840"/>
                    <a:pt x="11452" y="420"/>
                    <a:pt x="11446" y="0"/>
                  </a:cubicBezTo>
                  <a:lnTo>
                    <a:pt x="11446" y="0"/>
                  </a:lnTo>
                  <a:cubicBezTo>
                    <a:pt x="11446" y="7"/>
                    <a:pt x="11446" y="15"/>
                    <a:pt x="11446" y="23"/>
                  </a:cubicBezTo>
                  <a:lnTo>
                    <a:pt x="11446" y="23"/>
                  </a:lnTo>
                  <a:cubicBezTo>
                    <a:pt x="11446" y="27"/>
                    <a:pt x="11446" y="32"/>
                    <a:pt x="11445" y="37"/>
                  </a:cubicBezTo>
                  <a:lnTo>
                    <a:pt x="11445" y="37"/>
                  </a:lnTo>
                  <a:cubicBezTo>
                    <a:pt x="11445" y="44"/>
                    <a:pt x="11444" y="50"/>
                    <a:pt x="11444" y="57"/>
                  </a:cubicBezTo>
                  <a:lnTo>
                    <a:pt x="11444" y="57"/>
                  </a:lnTo>
                  <a:cubicBezTo>
                    <a:pt x="11444" y="61"/>
                    <a:pt x="11444" y="66"/>
                    <a:pt x="11444" y="71"/>
                  </a:cubicBezTo>
                  <a:lnTo>
                    <a:pt x="11444" y="71"/>
                  </a:lnTo>
                  <a:cubicBezTo>
                    <a:pt x="11443" y="78"/>
                    <a:pt x="11442" y="86"/>
                    <a:pt x="11441" y="93"/>
                  </a:cubicBezTo>
                  <a:lnTo>
                    <a:pt x="11441" y="93"/>
                  </a:lnTo>
                  <a:cubicBezTo>
                    <a:pt x="11441" y="97"/>
                    <a:pt x="11441" y="101"/>
                    <a:pt x="11440" y="105"/>
                  </a:cubicBezTo>
                  <a:lnTo>
                    <a:pt x="11440" y="105"/>
                  </a:lnTo>
                  <a:cubicBezTo>
                    <a:pt x="11439" y="116"/>
                    <a:pt x="11438" y="127"/>
                    <a:pt x="11436" y="139"/>
                  </a:cubicBezTo>
                  <a:lnTo>
                    <a:pt x="11436" y="139"/>
                  </a:lnTo>
                  <a:cubicBezTo>
                    <a:pt x="11434" y="150"/>
                    <a:pt x="11432" y="161"/>
                    <a:pt x="11430" y="172"/>
                  </a:cubicBezTo>
                  <a:lnTo>
                    <a:pt x="11430" y="172"/>
                  </a:lnTo>
                  <a:cubicBezTo>
                    <a:pt x="11429" y="176"/>
                    <a:pt x="11429" y="178"/>
                    <a:pt x="11428" y="181"/>
                  </a:cubicBezTo>
                  <a:lnTo>
                    <a:pt x="11428" y="181"/>
                  </a:lnTo>
                  <a:cubicBezTo>
                    <a:pt x="11426" y="191"/>
                    <a:pt x="11424" y="201"/>
                    <a:pt x="11421" y="211"/>
                  </a:cubicBezTo>
                  <a:lnTo>
                    <a:pt x="11421" y="211"/>
                  </a:lnTo>
                  <a:cubicBezTo>
                    <a:pt x="11421" y="214"/>
                    <a:pt x="11420" y="216"/>
                    <a:pt x="11419" y="218"/>
                  </a:cubicBezTo>
                  <a:lnTo>
                    <a:pt x="11419" y="218"/>
                  </a:lnTo>
                  <a:cubicBezTo>
                    <a:pt x="11417" y="231"/>
                    <a:pt x="11414" y="242"/>
                    <a:pt x="11410" y="254"/>
                  </a:cubicBezTo>
                  <a:lnTo>
                    <a:pt x="11410" y="254"/>
                  </a:lnTo>
                  <a:cubicBezTo>
                    <a:pt x="11410" y="257"/>
                    <a:pt x="11408" y="259"/>
                    <a:pt x="11408" y="262"/>
                  </a:cubicBezTo>
                  <a:lnTo>
                    <a:pt x="11408" y="262"/>
                  </a:lnTo>
                  <a:cubicBezTo>
                    <a:pt x="11405" y="272"/>
                    <a:pt x="11402" y="281"/>
                    <a:pt x="11398" y="291"/>
                  </a:cubicBezTo>
                  <a:lnTo>
                    <a:pt x="11398" y="291"/>
                  </a:lnTo>
                  <a:cubicBezTo>
                    <a:pt x="11397" y="294"/>
                    <a:pt x="11397" y="297"/>
                    <a:pt x="11396" y="299"/>
                  </a:cubicBezTo>
                  <a:lnTo>
                    <a:pt x="11396" y="299"/>
                  </a:lnTo>
                  <a:cubicBezTo>
                    <a:pt x="11391" y="311"/>
                    <a:pt x="11387" y="323"/>
                    <a:pt x="11383" y="335"/>
                  </a:cubicBezTo>
                  <a:lnTo>
                    <a:pt x="11383" y="335"/>
                  </a:lnTo>
                  <a:cubicBezTo>
                    <a:pt x="11382" y="336"/>
                    <a:pt x="11381" y="339"/>
                    <a:pt x="11380" y="340"/>
                  </a:cubicBezTo>
                  <a:lnTo>
                    <a:pt x="11380" y="340"/>
                  </a:lnTo>
                  <a:cubicBezTo>
                    <a:pt x="11376" y="350"/>
                    <a:pt x="11372" y="360"/>
                    <a:pt x="11368" y="370"/>
                  </a:cubicBezTo>
                  <a:lnTo>
                    <a:pt x="11368" y="370"/>
                  </a:lnTo>
                  <a:cubicBezTo>
                    <a:pt x="11367" y="373"/>
                    <a:pt x="11366" y="376"/>
                    <a:pt x="11364" y="379"/>
                  </a:cubicBezTo>
                  <a:lnTo>
                    <a:pt x="11364" y="379"/>
                  </a:lnTo>
                  <a:cubicBezTo>
                    <a:pt x="11359" y="390"/>
                    <a:pt x="11354" y="402"/>
                    <a:pt x="11348" y="413"/>
                  </a:cubicBezTo>
                  <a:lnTo>
                    <a:pt x="11348" y="413"/>
                  </a:lnTo>
                  <a:cubicBezTo>
                    <a:pt x="11348" y="413"/>
                    <a:pt x="11348" y="414"/>
                    <a:pt x="11347" y="414"/>
                  </a:cubicBezTo>
                  <a:lnTo>
                    <a:pt x="11347" y="414"/>
                  </a:lnTo>
                  <a:cubicBezTo>
                    <a:pt x="11342" y="425"/>
                    <a:pt x="11336" y="436"/>
                    <a:pt x="11330" y="447"/>
                  </a:cubicBezTo>
                  <a:lnTo>
                    <a:pt x="11330" y="447"/>
                  </a:lnTo>
                  <a:cubicBezTo>
                    <a:pt x="11328" y="450"/>
                    <a:pt x="11327" y="454"/>
                    <a:pt x="11326" y="457"/>
                  </a:cubicBezTo>
                  <a:lnTo>
                    <a:pt x="11326" y="457"/>
                  </a:lnTo>
                  <a:cubicBezTo>
                    <a:pt x="11320" y="466"/>
                    <a:pt x="11315" y="476"/>
                    <a:pt x="11308" y="486"/>
                  </a:cubicBezTo>
                  <a:lnTo>
                    <a:pt x="11308" y="486"/>
                  </a:lnTo>
                  <a:cubicBezTo>
                    <a:pt x="11308" y="488"/>
                    <a:pt x="11307" y="489"/>
                    <a:pt x="11306" y="491"/>
                  </a:cubicBezTo>
                  <a:lnTo>
                    <a:pt x="11306" y="491"/>
                  </a:lnTo>
                  <a:cubicBezTo>
                    <a:pt x="11299" y="503"/>
                    <a:pt x="11292" y="514"/>
                    <a:pt x="11285" y="525"/>
                  </a:cubicBezTo>
                  <a:lnTo>
                    <a:pt x="11285" y="525"/>
                  </a:lnTo>
                  <a:cubicBezTo>
                    <a:pt x="11283" y="528"/>
                    <a:pt x="11282" y="530"/>
                    <a:pt x="11280" y="533"/>
                  </a:cubicBezTo>
                  <a:lnTo>
                    <a:pt x="11280" y="533"/>
                  </a:lnTo>
                  <a:cubicBezTo>
                    <a:pt x="11274" y="542"/>
                    <a:pt x="11267" y="551"/>
                    <a:pt x="11261" y="561"/>
                  </a:cubicBezTo>
                  <a:lnTo>
                    <a:pt x="11261" y="561"/>
                  </a:lnTo>
                  <a:cubicBezTo>
                    <a:pt x="11260" y="563"/>
                    <a:pt x="11258" y="565"/>
                    <a:pt x="11256" y="568"/>
                  </a:cubicBezTo>
                  <a:lnTo>
                    <a:pt x="11256" y="568"/>
                  </a:lnTo>
                  <a:cubicBezTo>
                    <a:pt x="11249" y="580"/>
                    <a:pt x="11240" y="591"/>
                    <a:pt x="11232" y="601"/>
                  </a:cubicBezTo>
                  <a:lnTo>
                    <a:pt x="11232" y="601"/>
                  </a:lnTo>
                  <a:cubicBezTo>
                    <a:pt x="11231" y="604"/>
                    <a:pt x="11229" y="606"/>
                    <a:pt x="11227" y="608"/>
                  </a:cubicBezTo>
                  <a:lnTo>
                    <a:pt x="11227" y="608"/>
                  </a:lnTo>
                  <a:cubicBezTo>
                    <a:pt x="11220" y="617"/>
                    <a:pt x="11214" y="626"/>
                    <a:pt x="11206" y="635"/>
                  </a:cubicBezTo>
                  <a:lnTo>
                    <a:pt x="11206" y="635"/>
                  </a:lnTo>
                  <a:cubicBezTo>
                    <a:pt x="11204" y="638"/>
                    <a:pt x="11202" y="641"/>
                    <a:pt x="11200" y="644"/>
                  </a:cubicBezTo>
                  <a:lnTo>
                    <a:pt x="11200" y="644"/>
                  </a:lnTo>
                  <a:cubicBezTo>
                    <a:pt x="11191" y="655"/>
                    <a:pt x="11182" y="666"/>
                    <a:pt x="11172" y="677"/>
                  </a:cubicBezTo>
                  <a:lnTo>
                    <a:pt x="11172" y="677"/>
                  </a:lnTo>
                  <a:cubicBezTo>
                    <a:pt x="11171" y="679"/>
                    <a:pt x="11169" y="681"/>
                    <a:pt x="11168" y="682"/>
                  </a:cubicBezTo>
                  <a:lnTo>
                    <a:pt x="11168" y="682"/>
                  </a:lnTo>
                  <a:cubicBezTo>
                    <a:pt x="11160" y="692"/>
                    <a:pt x="11151" y="702"/>
                    <a:pt x="11142" y="712"/>
                  </a:cubicBezTo>
                  <a:lnTo>
                    <a:pt x="11142" y="712"/>
                  </a:lnTo>
                  <a:cubicBezTo>
                    <a:pt x="11140" y="715"/>
                    <a:pt x="11138" y="717"/>
                    <a:pt x="11135" y="720"/>
                  </a:cubicBezTo>
                  <a:lnTo>
                    <a:pt x="11135" y="720"/>
                  </a:lnTo>
                  <a:cubicBezTo>
                    <a:pt x="11125" y="731"/>
                    <a:pt x="11115" y="742"/>
                    <a:pt x="11104" y="753"/>
                  </a:cubicBezTo>
                  <a:lnTo>
                    <a:pt x="11104" y="753"/>
                  </a:lnTo>
                  <a:cubicBezTo>
                    <a:pt x="11103" y="755"/>
                    <a:pt x="11102" y="756"/>
                    <a:pt x="11101" y="757"/>
                  </a:cubicBezTo>
                  <a:lnTo>
                    <a:pt x="11101" y="757"/>
                  </a:lnTo>
                  <a:cubicBezTo>
                    <a:pt x="11091" y="767"/>
                    <a:pt x="11081" y="777"/>
                    <a:pt x="11071" y="787"/>
                  </a:cubicBezTo>
                  <a:lnTo>
                    <a:pt x="11071" y="787"/>
                  </a:lnTo>
                  <a:cubicBezTo>
                    <a:pt x="11069" y="790"/>
                    <a:pt x="11066" y="792"/>
                    <a:pt x="11063" y="795"/>
                  </a:cubicBezTo>
                  <a:lnTo>
                    <a:pt x="11063" y="795"/>
                  </a:lnTo>
                  <a:cubicBezTo>
                    <a:pt x="11052" y="806"/>
                    <a:pt x="11040" y="818"/>
                    <a:pt x="11028" y="829"/>
                  </a:cubicBezTo>
                  <a:lnTo>
                    <a:pt x="11028" y="829"/>
                  </a:lnTo>
                  <a:cubicBezTo>
                    <a:pt x="11026" y="831"/>
                    <a:pt x="11025" y="832"/>
                    <a:pt x="11023" y="834"/>
                  </a:cubicBezTo>
                  <a:lnTo>
                    <a:pt x="11023" y="834"/>
                  </a:lnTo>
                  <a:cubicBezTo>
                    <a:pt x="11012" y="845"/>
                    <a:pt x="11000" y="855"/>
                    <a:pt x="10989" y="865"/>
                  </a:cubicBezTo>
                  <a:lnTo>
                    <a:pt x="10989" y="865"/>
                  </a:lnTo>
                  <a:cubicBezTo>
                    <a:pt x="10986" y="867"/>
                    <a:pt x="10984" y="870"/>
                    <a:pt x="10982" y="872"/>
                  </a:cubicBezTo>
                  <a:lnTo>
                    <a:pt x="10982" y="872"/>
                  </a:lnTo>
                  <a:cubicBezTo>
                    <a:pt x="10969" y="883"/>
                    <a:pt x="10955" y="894"/>
                    <a:pt x="10943" y="905"/>
                  </a:cubicBezTo>
                  <a:lnTo>
                    <a:pt x="10943" y="905"/>
                  </a:lnTo>
                  <a:cubicBezTo>
                    <a:pt x="10940" y="907"/>
                    <a:pt x="10937" y="910"/>
                    <a:pt x="10935" y="912"/>
                  </a:cubicBezTo>
                  <a:lnTo>
                    <a:pt x="10935" y="912"/>
                  </a:lnTo>
                  <a:cubicBezTo>
                    <a:pt x="10923" y="922"/>
                    <a:pt x="10910" y="932"/>
                    <a:pt x="10898" y="942"/>
                  </a:cubicBezTo>
                  <a:lnTo>
                    <a:pt x="10898" y="942"/>
                  </a:lnTo>
                  <a:cubicBezTo>
                    <a:pt x="10896" y="944"/>
                    <a:pt x="10894" y="945"/>
                    <a:pt x="10892" y="947"/>
                  </a:cubicBezTo>
                  <a:lnTo>
                    <a:pt x="10892" y="947"/>
                  </a:lnTo>
                  <a:cubicBezTo>
                    <a:pt x="10878" y="959"/>
                    <a:pt x="10862" y="971"/>
                    <a:pt x="10846" y="982"/>
                  </a:cubicBezTo>
                  <a:lnTo>
                    <a:pt x="10846" y="982"/>
                  </a:lnTo>
                  <a:cubicBezTo>
                    <a:pt x="10843" y="985"/>
                    <a:pt x="10841" y="987"/>
                    <a:pt x="10838" y="989"/>
                  </a:cubicBezTo>
                  <a:lnTo>
                    <a:pt x="10838" y="989"/>
                  </a:lnTo>
                  <a:cubicBezTo>
                    <a:pt x="10822" y="1001"/>
                    <a:pt x="10806" y="1013"/>
                    <a:pt x="10790" y="1025"/>
                  </a:cubicBezTo>
                  <a:lnTo>
                    <a:pt x="10790" y="1025"/>
                  </a:lnTo>
                  <a:cubicBezTo>
                    <a:pt x="10788" y="1027"/>
                    <a:pt x="10785" y="1028"/>
                    <a:pt x="10782" y="1031"/>
                  </a:cubicBezTo>
                  <a:lnTo>
                    <a:pt x="10782" y="1031"/>
                  </a:lnTo>
                  <a:cubicBezTo>
                    <a:pt x="10766" y="1042"/>
                    <a:pt x="10749" y="1054"/>
                    <a:pt x="10732" y="1066"/>
                  </a:cubicBezTo>
                  <a:lnTo>
                    <a:pt x="10732" y="1066"/>
                  </a:lnTo>
                  <a:lnTo>
                    <a:pt x="10731" y="1067"/>
                  </a:lnTo>
                  <a:lnTo>
                    <a:pt x="10731" y="1067"/>
                  </a:lnTo>
                  <a:cubicBezTo>
                    <a:pt x="10714" y="1079"/>
                    <a:pt x="10696" y="1090"/>
                    <a:pt x="10678" y="1102"/>
                  </a:cubicBezTo>
                  <a:lnTo>
                    <a:pt x="10678" y="1102"/>
                  </a:lnTo>
                  <a:cubicBezTo>
                    <a:pt x="10675" y="1104"/>
                    <a:pt x="10672" y="1106"/>
                    <a:pt x="10669" y="1108"/>
                  </a:cubicBezTo>
                  <a:lnTo>
                    <a:pt x="10669" y="1108"/>
                  </a:lnTo>
                  <a:cubicBezTo>
                    <a:pt x="10648" y="1122"/>
                    <a:pt x="10628" y="1134"/>
                    <a:pt x="10607" y="1148"/>
                  </a:cubicBezTo>
                  <a:lnTo>
                    <a:pt x="10607" y="1148"/>
                  </a:lnTo>
                  <a:cubicBezTo>
                    <a:pt x="10604" y="1149"/>
                    <a:pt x="10601" y="1152"/>
                    <a:pt x="10598" y="1153"/>
                  </a:cubicBezTo>
                  <a:lnTo>
                    <a:pt x="10598" y="1153"/>
                  </a:lnTo>
                  <a:cubicBezTo>
                    <a:pt x="10577" y="1166"/>
                    <a:pt x="10556" y="1179"/>
                    <a:pt x="10535" y="1192"/>
                  </a:cubicBezTo>
                  <a:lnTo>
                    <a:pt x="10535" y="1192"/>
                  </a:lnTo>
                  <a:cubicBezTo>
                    <a:pt x="10531" y="1194"/>
                    <a:pt x="10529" y="1196"/>
                    <a:pt x="10526" y="1197"/>
                  </a:cubicBezTo>
                  <a:lnTo>
                    <a:pt x="10526" y="1197"/>
                  </a:lnTo>
                  <a:cubicBezTo>
                    <a:pt x="10504" y="1210"/>
                    <a:pt x="10482" y="1223"/>
                    <a:pt x="10460" y="1235"/>
                  </a:cubicBezTo>
                  <a:lnTo>
                    <a:pt x="10460" y="1235"/>
                  </a:lnTo>
                  <a:cubicBezTo>
                    <a:pt x="10456" y="1237"/>
                    <a:pt x="10453" y="1239"/>
                    <a:pt x="10450" y="1241"/>
                  </a:cubicBezTo>
                  <a:lnTo>
                    <a:pt x="10450" y="1241"/>
                  </a:lnTo>
                  <a:cubicBezTo>
                    <a:pt x="10428" y="1253"/>
                    <a:pt x="10405" y="1266"/>
                    <a:pt x="10382" y="1279"/>
                  </a:cubicBezTo>
                  <a:lnTo>
                    <a:pt x="10382" y="1279"/>
                  </a:lnTo>
                  <a:cubicBezTo>
                    <a:pt x="10378" y="1281"/>
                    <a:pt x="10373" y="1283"/>
                    <a:pt x="10369" y="1285"/>
                  </a:cubicBezTo>
                  <a:lnTo>
                    <a:pt x="10369" y="1285"/>
                  </a:lnTo>
                  <a:cubicBezTo>
                    <a:pt x="10358" y="1291"/>
                    <a:pt x="10346" y="1297"/>
                    <a:pt x="10335" y="1303"/>
                  </a:cubicBezTo>
                  <a:lnTo>
                    <a:pt x="10335" y="1303"/>
                  </a:lnTo>
                  <a:cubicBezTo>
                    <a:pt x="10331" y="1305"/>
                    <a:pt x="10326" y="1308"/>
                    <a:pt x="10322" y="1310"/>
                  </a:cubicBezTo>
                  <a:lnTo>
                    <a:pt x="10322" y="1310"/>
                  </a:lnTo>
                  <a:cubicBezTo>
                    <a:pt x="10306" y="1318"/>
                    <a:pt x="10290" y="1326"/>
                    <a:pt x="10274" y="1334"/>
                  </a:cubicBezTo>
                  <a:lnTo>
                    <a:pt x="10274" y="1334"/>
                  </a:lnTo>
                  <a:cubicBezTo>
                    <a:pt x="10271" y="1336"/>
                    <a:pt x="10268" y="1337"/>
                    <a:pt x="10264" y="1339"/>
                  </a:cubicBezTo>
                  <a:lnTo>
                    <a:pt x="10264" y="1339"/>
                  </a:lnTo>
                  <a:cubicBezTo>
                    <a:pt x="10252" y="1345"/>
                    <a:pt x="10238" y="1352"/>
                    <a:pt x="10225" y="1358"/>
                  </a:cubicBezTo>
                  <a:lnTo>
                    <a:pt x="10225" y="1358"/>
                  </a:lnTo>
                  <a:cubicBezTo>
                    <a:pt x="10220" y="1361"/>
                    <a:pt x="10214" y="1364"/>
                    <a:pt x="10209" y="1366"/>
                  </a:cubicBezTo>
                  <a:lnTo>
                    <a:pt x="10209" y="1366"/>
                  </a:lnTo>
                  <a:cubicBezTo>
                    <a:pt x="10197" y="1372"/>
                    <a:pt x="10186" y="1378"/>
                    <a:pt x="10174" y="1383"/>
                  </a:cubicBezTo>
                  <a:lnTo>
                    <a:pt x="10174" y="1383"/>
                  </a:lnTo>
                  <a:cubicBezTo>
                    <a:pt x="10169" y="1385"/>
                    <a:pt x="10163" y="1388"/>
                    <a:pt x="10157" y="1391"/>
                  </a:cubicBezTo>
                  <a:lnTo>
                    <a:pt x="10157" y="1391"/>
                  </a:lnTo>
                  <a:cubicBezTo>
                    <a:pt x="10144" y="1397"/>
                    <a:pt x="10132" y="1403"/>
                    <a:pt x="10118" y="1409"/>
                  </a:cubicBezTo>
                  <a:lnTo>
                    <a:pt x="10118" y="1409"/>
                  </a:lnTo>
                  <a:cubicBezTo>
                    <a:pt x="10114" y="1411"/>
                    <a:pt x="10111" y="1413"/>
                    <a:pt x="10107" y="1415"/>
                  </a:cubicBezTo>
                  <a:lnTo>
                    <a:pt x="10107" y="1415"/>
                  </a:lnTo>
                  <a:cubicBezTo>
                    <a:pt x="10090" y="1422"/>
                    <a:pt x="10073" y="1430"/>
                    <a:pt x="10055" y="1438"/>
                  </a:cubicBezTo>
                  <a:lnTo>
                    <a:pt x="10055" y="1438"/>
                  </a:lnTo>
                  <a:cubicBezTo>
                    <a:pt x="10051" y="1440"/>
                    <a:pt x="10046" y="1442"/>
                    <a:pt x="10042" y="1444"/>
                  </a:cubicBezTo>
                  <a:lnTo>
                    <a:pt x="10042" y="1444"/>
                  </a:lnTo>
                  <a:cubicBezTo>
                    <a:pt x="10029" y="1449"/>
                    <a:pt x="10016" y="1455"/>
                    <a:pt x="10003" y="1461"/>
                  </a:cubicBezTo>
                  <a:lnTo>
                    <a:pt x="10003" y="1461"/>
                  </a:lnTo>
                  <a:cubicBezTo>
                    <a:pt x="9997" y="1464"/>
                    <a:pt x="9991" y="1466"/>
                    <a:pt x="9985" y="1469"/>
                  </a:cubicBezTo>
                  <a:lnTo>
                    <a:pt x="9985" y="1469"/>
                  </a:lnTo>
                  <a:cubicBezTo>
                    <a:pt x="9972" y="1474"/>
                    <a:pt x="9960" y="1479"/>
                    <a:pt x="9947" y="1485"/>
                  </a:cubicBezTo>
                  <a:lnTo>
                    <a:pt x="9947" y="1485"/>
                  </a:lnTo>
                  <a:cubicBezTo>
                    <a:pt x="9942" y="1487"/>
                    <a:pt x="9937" y="1489"/>
                    <a:pt x="9931" y="1492"/>
                  </a:cubicBezTo>
                  <a:lnTo>
                    <a:pt x="9931" y="1492"/>
                  </a:lnTo>
                  <a:cubicBezTo>
                    <a:pt x="9912" y="1500"/>
                    <a:pt x="9892" y="1507"/>
                    <a:pt x="9873" y="1515"/>
                  </a:cubicBezTo>
                  <a:lnTo>
                    <a:pt x="9873" y="1515"/>
                  </a:lnTo>
                  <a:cubicBezTo>
                    <a:pt x="9871" y="1516"/>
                    <a:pt x="9869" y="1517"/>
                    <a:pt x="9867" y="1517"/>
                  </a:cubicBezTo>
                  <a:lnTo>
                    <a:pt x="9867" y="1517"/>
                  </a:lnTo>
                  <a:cubicBezTo>
                    <a:pt x="9850" y="1525"/>
                    <a:pt x="9832" y="1532"/>
                    <a:pt x="9814" y="1539"/>
                  </a:cubicBezTo>
                  <a:lnTo>
                    <a:pt x="9814" y="1539"/>
                  </a:lnTo>
                  <a:cubicBezTo>
                    <a:pt x="9809" y="1541"/>
                    <a:pt x="9803" y="1543"/>
                    <a:pt x="9797" y="1546"/>
                  </a:cubicBezTo>
                  <a:lnTo>
                    <a:pt x="9797" y="1546"/>
                  </a:lnTo>
                  <a:cubicBezTo>
                    <a:pt x="9781" y="1552"/>
                    <a:pt x="9766" y="1558"/>
                    <a:pt x="9749" y="1564"/>
                  </a:cubicBezTo>
                  <a:lnTo>
                    <a:pt x="9749" y="1564"/>
                  </a:lnTo>
                  <a:cubicBezTo>
                    <a:pt x="9745" y="1566"/>
                    <a:pt x="9740" y="1567"/>
                    <a:pt x="9736" y="1569"/>
                  </a:cubicBezTo>
                  <a:lnTo>
                    <a:pt x="9736" y="1569"/>
                  </a:lnTo>
                  <a:cubicBezTo>
                    <a:pt x="9716" y="1577"/>
                    <a:pt x="9696" y="1585"/>
                    <a:pt x="9676" y="1592"/>
                  </a:cubicBezTo>
                  <a:lnTo>
                    <a:pt x="9676" y="1592"/>
                  </a:lnTo>
                  <a:cubicBezTo>
                    <a:pt x="9671" y="1593"/>
                    <a:pt x="9667" y="1595"/>
                    <a:pt x="9662" y="1597"/>
                  </a:cubicBezTo>
                  <a:lnTo>
                    <a:pt x="9662" y="1597"/>
                  </a:lnTo>
                  <a:cubicBezTo>
                    <a:pt x="9646" y="1603"/>
                    <a:pt x="9629" y="1608"/>
                    <a:pt x="9613" y="1615"/>
                  </a:cubicBezTo>
                  <a:lnTo>
                    <a:pt x="9613" y="1615"/>
                  </a:lnTo>
                  <a:cubicBezTo>
                    <a:pt x="9607" y="1617"/>
                    <a:pt x="9601" y="1619"/>
                    <a:pt x="9595" y="1621"/>
                  </a:cubicBezTo>
                  <a:lnTo>
                    <a:pt x="9595" y="1621"/>
                  </a:lnTo>
                  <a:cubicBezTo>
                    <a:pt x="9577" y="1628"/>
                    <a:pt x="9558" y="1635"/>
                    <a:pt x="9540" y="1641"/>
                  </a:cubicBezTo>
                  <a:lnTo>
                    <a:pt x="9540" y="1641"/>
                  </a:lnTo>
                  <a:cubicBezTo>
                    <a:pt x="9537" y="1641"/>
                    <a:pt x="9534" y="1643"/>
                    <a:pt x="9532" y="1643"/>
                  </a:cubicBezTo>
                  <a:lnTo>
                    <a:pt x="9532" y="1643"/>
                  </a:lnTo>
                  <a:cubicBezTo>
                    <a:pt x="9511" y="1650"/>
                    <a:pt x="9490" y="1658"/>
                    <a:pt x="9468" y="1665"/>
                  </a:cubicBezTo>
                  <a:lnTo>
                    <a:pt x="9468" y="1665"/>
                  </a:lnTo>
                  <a:cubicBezTo>
                    <a:pt x="9463" y="1667"/>
                    <a:pt x="9457" y="1668"/>
                    <a:pt x="9452" y="1671"/>
                  </a:cubicBezTo>
                  <a:lnTo>
                    <a:pt x="9452" y="1671"/>
                  </a:lnTo>
                  <a:cubicBezTo>
                    <a:pt x="9435" y="1676"/>
                    <a:pt x="9419" y="1681"/>
                    <a:pt x="9402" y="1687"/>
                  </a:cubicBezTo>
                  <a:lnTo>
                    <a:pt x="9402" y="1687"/>
                  </a:lnTo>
                  <a:cubicBezTo>
                    <a:pt x="9396" y="1689"/>
                    <a:pt x="9391" y="1691"/>
                    <a:pt x="9384" y="1693"/>
                  </a:cubicBezTo>
                  <a:lnTo>
                    <a:pt x="9384" y="1693"/>
                  </a:lnTo>
                  <a:cubicBezTo>
                    <a:pt x="9363" y="1699"/>
                    <a:pt x="9341" y="1707"/>
                    <a:pt x="9319" y="1714"/>
                  </a:cubicBezTo>
                  <a:lnTo>
                    <a:pt x="9319" y="1714"/>
                  </a:lnTo>
                  <a:cubicBezTo>
                    <a:pt x="9317" y="1714"/>
                    <a:pt x="9315" y="1715"/>
                    <a:pt x="9313" y="1716"/>
                  </a:cubicBezTo>
                  <a:lnTo>
                    <a:pt x="9313" y="1716"/>
                  </a:lnTo>
                  <a:cubicBezTo>
                    <a:pt x="9293" y="1722"/>
                    <a:pt x="9273" y="1728"/>
                    <a:pt x="9252" y="1734"/>
                  </a:cubicBezTo>
                  <a:lnTo>
                    <a:pt x="9252" y="1734"/>
                  </a:lnTo>
                  <a:cubicBezTo>
                    <a:pt x="9246" y="1736"/>
                    <a:pt x="9240" y="1738"/>
                    <a:pt x="9233" y="1740"/>
                  </a:cubicBezTo>
                  <a:lnTo>
                    <a:pt x="9233" y="1740"/>
                  </a:lnTo>
                  <a:cubicBezTo>
                    <a:pt x="9216" y="1746"/>
                    <a:pt x="9198" y="1751"/>
                    <a:pt x="9180" y="1756"/>
                  </a:cubicBezTo>
                  <a:lnTo>
                    <a:pt x="9180" y="1756"/>
                  </a:lnTo>
                  <a:cubicBezTo>
                    <a:pt x="9175" y="1757"/>
                    <a:pt x="9170" y="1759"/>
                    <a:pt x="9165" y="1760"/>
                  </a:cubicBezTo>
                  <a:lnTo>
                    <a:pt x="9165" y="1760"/>
                  </a:lnTo>
                  <a:cubicBezTo>
                    <a:pt x="9142" y="1767"/>
                    <a:pt x="9120" y="1774"/>
                    <a:pt x="9097" y="1780"/>
                  </a:cubicBezTo>
                  <a:lnTo>
                    <a:pt x="9097" y="1780"/>
                  </a:lnTo>
                  <a:cubicBezTo>
                    <a:pt x="9092" y="1781"/>
                    <a:pt x="9088" y="1782"/>
                    <a:pt x="9083" y="1784"/>
                  </a:cubicBezTo>
                  <a:lnTo>
                    <a:pt x="9083" y="1784"/>
                  </a:lnTo>
                  <a:cubicBezTo>
                    <a:pt x="9064" y="1789"/>
                    <a:pt x="9046" y="1795"/>
                    <a:pt x="9028" y="1799"/>
                  </a:cubicBezTo>
                  <a:lnTo>
                    <a:pt x="9028" y="1799"/>
                  </a:lnTo>
                  <a:cubicBezTo>
                    <a:pt x="9021" y="1801"/>
                    <a:pt x="9014" y="1803"/>
                    <a:pt x="9008" y="1805"/>
                  </a:cubicBezTo>
                  <a:lnTo>
                    <a:pt x="9008" y="1805"/>
                  </a:lnTo>
                  <a:cubicBezTo>
                    <a:pt x="8988" y="1811"/>
                    <a:pt x="8967" y="1816"/>
                    <a:pt x="8946" y="1822"/>
                  </a:cubicBezTo>
                  <a:lnTo>
                    <a:pt x="8946" y="1822"/>
                  </a:lnTo>
                  <a:cubicBezTo>
                    <a:pt x="8943" y="1822"/>
                    <a:pt x="8940" y="1823"/>
                    <a:pt x="8938" y="1824"/>
                  </a:cubicBezTo>
                  <a:lnTo>
                    <a:pt x="8938" y="1824"/>
                  </a:lnTo>
                  <a:cubicBezTo>
                    <a:pt x="8914" y="1830"/>
                    <a:pt x="8890" y="1837"/>
                    <a:pt x="8867" y="1842"/>
                  </a:cubicBezTo>
                  <a:lnTo>
                    <a:pt x="8867" y="1842"/>
                  </a:lnTo>
                  <a:cubicBezTo>
                    <a:pt x="8861" y="1844"/>
                    <a:pt x="8855" y="1846"/>
                    <a:pt x="8848" y="1847"/>
                  </a:cubicBezTo>
                  <a:lnTo>
                    <a:pt x="8848" y="1847"/>
                  </a:lnTo>
                  <a:cubicBezTo>
                    <a:pt x="8830" y="1852"/>
                    <a:pt x="8812" y="1856"/>
                    <a:pt x="8793" y="1861"/>
                  </a:cubicBezTo>
                  <a:lnTo>
                    <a:pt x="8793" y="1861"/>
                  </a:lnTo>
                  <a:cubicBezTo>
                    <a:pt x="8787" y="1863"/>
                    <a:pt x="8780" y="1865"/>
                    <a:pt x="8774" y="1866"/>
                  </a:cubicBezTo>
                  <a:lnTo>
                    <a:pt x="8774" y="1866"/>
                  </a:lnTo>
                  <a:cubicBezTo>
                    <a:pt x="8750" y="1872"/>
                    <a:pt x="8726" y="1878"/>
                    <a:pt x="8702" y="1883"/>
                  </a:cubicBezTo>
                  <a:lnTo>
                    <a:pt x="8702" y="1883"/>
                  </a:lnTo>
                  <a:cubicBezTo>
                    <a:pt x="8700" y="1884"/>
                    <a:pt x="8698" y="1885"/>
                    <a:pt x="8697" y="1885"/>
                  </a:cubicBezTo>
                  <a:lnTo>
                    <a:pt x="8697" y="1885"/>
                  </a:lnTo>
                  <a:cubicBezTo>
                    <a:pt x="8674" y="1890"/>
                    <a:pt x="8652" y="1896"/>
                    <a:pt x="8629" y="1901"/>
                  </a:cubicBezTo>
                  <a:lnTo>
                    <a:pt x="8629" y="1901"/>
                  </a:lnTo>
                  <a:cubicBezTo>
                    <a:pt x="8622" y="1902"/>
                    <a:pt x="8615" y="1904"/>
                    <a:pt x="8608" y="1906"/>
                  </a:cubicBezTo>
                  <a:lnTo>
                    <a:pt x="8608" y="1906"/>
                  </a:lnTo>
                  <a:cubicBezTo>
                    <a:pt x="8589" y="1910"/>
                    <a:pt x="8570" y="1914"/>
                    <a:pt x="8551" y="1919"/>
                  </a:cubicBezTo>
                  <a:lnTo>
                    <a:pt x="8551" y="1919"/>
                  </a:lnTo>
                  <a:cubicBezTo>
                    <a:pt x="8545" y="1920"/>
                    <a:pt x="8539" y="1922"/>
                    <a:pt x="8533" y="1923"/>
                  </a:cubicBezTo>
                  <a:lnTo>
                    <a:pt x="8533" y="1923"/>
                  </a:lnTo>
                  <a:cubicBezTo>
                    <a:pt x="8508" y="1928"/>
                    <a:pt x="8484" y="1933"/>
                    <a:pt x="8459" y="1939"/>
                  </a:cubicBezTo>
                  <a:lnTo>
                    <a:pt x="8459" y="1939"/>
                  </a:lnTo>
                  <a:cubicBezTo>
                    <a:pt x="8454" y="1940"/>
                    <a:pt x="8448" y="1941"/>
                    <a:pt x="8444" y="1942"/>
                  </a:cubicBezTo>
                  <a:lnTo>
                    <a:pt x="8444" y="1942"/>
                  </a:lnTo>
                  <a:cubicBezTo>
                    <a:pt x="8423" y="1946"/>
                    <a:pt x="8403" y="1950"/>
                    <a:pt x="8383" y="1955"/>
                  </a:cubicBezTo>
                  <a:lnTo>
                    <a:pt x="8383" y="1955"/>
                  </a:lnTo>
                  <a:cubicBezTo>
                    <a:pt x="8375" y="1956"/>
                    <a:pt x="8369" y="1958"/>
                    <a:pt x="8361" y="1960"/>
                  </a:cubicBezTo>
                  <a:lnTo>
                    <a:pt x="8361" y="1960"/>
                  </a:lnTo>
                  <a:cubicBezTo>
                    <a:pt x="8340" y="1964"/>
                    <a:pt x="8318" y="1968"/>
                    <a:pt x="8297" y="1973"/>
                  </a:cubicBezTo>
                  <a:lnTo>
                    <a:pt x="8297" y="1973"/>
                  </a:lnTo>
                  <a:cubicBezTo>
                    <a:pt x="8293" y="1973"/>
                    <a:pt x="8289" y="1974"/>
                    <a:pt x="8284" y="1975"/>
                  </a:cubicBezTo>
                  <a:lnTo>
                    <a:pt x="8284" y="1975"/>
                  </a:lnTo>
                  <a:cubicBezTo>
                    <a:pt x="8259" y="1980"/>
                    <a:pt x="8234" y="1985"/>
                    <a:pt x="8209" y="1990"/>
                  </a:cubicBezTo>
                  <a:lnTo>
                    <a:pt x="8209" y="1990"/>
                  </a:lnTo>
                  <a:cubicBezTo>
                    <a:pt x="8202" y="1991"/>
                    <a:pt x="8195" y="1993"/>
                    <a:pt x="8188" y="1994"/>
                  </a:cubicBezTo>
                  <a:lnTo>
                    <a:pt x="8188" y="1994"/>
                  </a:lnTo>
                  <a:cubicBezTo>
                    <a:pt x="8169" y="1997"/>
                    <a:pt x="8149" y="2001"/>
                    <a:pt x="8129" y="2004"/>
                  </a:cubicBezTo>
                  <a:lnTo>
                    <a:pt x="8129" y="2004"/>
                  </a:lnTo>
                  <a:cubicBezTo>
                    <a:pt x="8122" y="2006"/>
                    <a:pt x="8115" y="2007"/>
                    <a:pt x="8107" y="2009"/>
                  </a:cubicBezTo>
                  <a:lnTo>
                    <a:pt x="8107" y="2009"/>
                  </a:lnTo>
                  <a:cubicBezTo>
                    <a:pt x="8081" y="2013"/>
                    <a:pt x="8056" y="2018"/>
                    <a:pt x="8029" y="2023"/>
                  </a:cubicBezTo>
                  <a:lnTo>
                    <a:pt x="8029" y="2023"/>
                  </a:lnTo>
                  <a:cubicBezTo>
                    <a:pt x="8028" y="2023"/>
                    <a:pt x="8027" y="2023"/>
                    <a:pt x="8025" y="2024"/>
                  </a:cubicBezTo>
                  <a:lnTo>
                    <a:pt x="8025" y="2024"/>
                  </a:lnTo>
                  <a:cubicBezTo>
                    <a:pt x="8001" y="2028"/>
                    <a:pt x="7976" y="2032"/>
                    <a:pt x="7951" y="2036"/>
                  </a:cubicBezTo>
                  <a:lnTo>
                    <a:pt x="7951" y="2036"/>
                  </a:lnTo>
                  <a:cubicBezTo>
                    <a:pt x="7944" y="2037"/>
                    <a:pt x="7936" y="2039"/>
                    <a:pt x="7928" y="2040"/>
                  </a:cubicBezTo>
                  <a:lnTo>
                    <a:pt x="7928" y="2040"/>
                  </a:lnTo>
                  <a:cubicBezTo>
                    <a:pt x="7908" y="2044"/>
                    <a:pt x="7888" y="2047"/>
                    <a:pt x="7867" y="2050"/>
                  </a:cubicBezTo>
                  <a:lnTo>
                    <a:pt x="7867" y="2050"/>
                  </a:lnTo>
                  <a:cubicBezTo>
                    <a:pt x="7861" y="2051"/>
                    <a:pt x="7854" y="2052"/>
                    <a:pt x="7847" y="2053"/>
                  </a:cubicBezTo>
                  <a:lnTo>
                    <a:pt x="7847" y="2053"/>
                  </a:lnTo>
                  <a:cubicBezTo>
                    <a:pt x="7821" y="2058"/>
                    <a:pt x="7795" y="2062"/>
                    <a:pt x="7769" y="2065"/>
                  </a:cubicBezTo>
                  <a:lnTo>
                    <a:pt x="7769" y="2065"/>
                  </a:lnTo>
                  <a:cubicBezTo>
                    <a:pt x="7763" y="2067"/>
                    <a:pt x="7757" y="2067"/>
                    <a:pt x="7752" y="2068"/>
                  </a:cubicBezTo>
                  <a:lnTo>
                    <a:pt x="7752" y="2068"/>
                  </a:lnTo>
                  <a:cubicBezTo>
                    <a:pt x="7730" y="2071"/>
                    <a:pt x="7709" y="2075"/>
                    <a:pt x="7688" y="2078"/>
                  </a:cubicBezTo>
                  <a:lnTo>
                    <a:pt x="7688" y="2078"/>
                  </a:lnTo>
                  <a:cubicBezTo>
                    <a:pt x="7680" y="2079"/>
                    <a:pt x="7671" y="2080"/>
                    <a:pt x="7663" y="2081"/>
                  </a:cubicBezTo>
                  <a:lnTo>
                    <a:pt x="7663" y="2081"/>
                  </a:lnTo>
                  <a:cubicBezTo>
                    <a:pt x="7641" y="2085"/>
                    <a:pt x="7619" y="2088"/>
                    <a:pt x="7597" y="2091"/>
                  </a:cubicBezTo>
                  <a:lnTo>
                    <a:pt x="7597" y="2091"/>
                  </a:lnTo>
                  <a:cubicBezTo>
                    <a:pt x="7591" y="2092"/>
                    <a:pt x="7587" y="2093"/>
                    <a:pt x="7581" y="2093"/>
                  </a:cubicBezTo>
                  <a:lnTo>
                    <a:pt x="7581" y="2093"/>
                  </a:lnTo>
                  <a:cubicBezTo>
                    <a:pt x="7555" y="2097"/>
                    <a:pt x="7528" y="2101"/>
                    <a:pt x="7502" y="2104"/>
                  </a:cubicBezTo>
                  <a:lnTo>
                    <a:pt x="7502" y="2104"/>
                  </a:lnTo>
                  <a:cubicBezTo>
                    <a:pt x="7494" y="2105"/>
                    <a:pt x="7486" y="2106"/>
                    <a:pt x="7478" y="2107"/>
                  </a:cubicBezTo>
                  <a:lnTo>
                    <a:pt x="7478" y="2107"/>
                  </a:lnTo>
                  <a:cubicBezTo>
                    <a:pt x="7458" y="2110"/>
                    <a:pt x="7438" y="2112"/>
                    <a:pt x="7418" y="2115"/>
                  </a:cubicBezTo>
                  <a:lnTo>
                    <a:pt x="7418" y="2115"/>
                  </a:lnTo>
                  <a:cubicBezTo>
                    <a:pt x="7410" y="2116"/>
                    <a:pt x="7403" y="2116"/>
                    <a:pt x="7396" y="2118"/>
                  </a:cubicBezTo>
                  <a:lnTo>
                    <a:pt x="7396" y="2118"/>
                  </a:lnTo>
                  <a:cubicBezTo>
                    <a:pt x="7345" y="2124"/>
                    <a:pt x="7294" y="2130"/>
                    <a:pt x="7243" y="2136"/>
                  </a:cubicBezTo>
                  <a:lnTo>
                    <a:pt x="7243" y="2136"/>
                  </a:lnTo>
                  <a:lnTo>
                    <a:pt x="7242" y="2136"/>
                  </a:lnTo>
                  <a:lnTo>
                    <a:pt x="7242" y="2136"/>
                  </a:lnTo>
                  <a:cubicBezTo>
                    <a:pt x="7191" y="2142"/>
                    <a:pt x="7139" y="2147"/>
                    <a:pt x="7087" y="2152"/>
                  </a:cubicBezTo>
                  <a:lnTo>
                    <a:pt x="7087" y="2152"/>
                  </a:lnTo>
                  <a:cubicBezTo>
                    <a:pt x="7083" y="2153"/>
                    <a:pt x="7078" y="2154"/>
                    <a:pt x="7074" y="2154"/>
                  </a:cubicBezTo>
                  <a:lnTo>
                    <a:pt x="7074" y="2154"/>
                  </a:lnTo>
                  <a:cubicBezTo>
                    <a:pt x="7024" y="2159"/>
                    <a:pt x="6975" y="2164"/>
                    <a:pt x="6925" y="2168"/>
                  </a:cubicBezTo>
                  <a:lnTo>
                    <a:pt x="6925" y="2168"/>
                  </a:lnTo>
                  <a:cubicBezTo>
                    <a:pt x="6921" y="2169"/>
                    <a:pt x="6917" y="2169"/>
                    <a:pt x="6913" y="2169"/>
                  </a:cubicBezTo>
                  <a:lnTo>
                    <a:pt x="6913" y="2169"/>
                  </a:lnTo>
                  <a:cubicBezTo>
                    <a:pt x="6861" y="2174"/>
                    <a:pt x="6809" y="2178"/>
                    <a:pt x="6756" y="2182"/>
                  </a:cubicBezTo>
                  <a:lnTo>
                    <a:pt x="6756" y="2182"/>
                  </a:lnTo>
                  <a:cubicBezTo>
                    <a:pt x="6752" y="2183"/>
                    <a:pt x="6749" y="2183"/>
                    <a:pt x="6744" y="2184"/>
                  </a:cubicBezTo>
                  <a:lnTo>
                    <a:pt x="6744" y="2184"/>
                  </a:lnTo>
                  <a:cubicBezTo>
                    <a:pt x="6706" y="2186"/>
                    <a:pt x="6666" y="2189"/>
                    <a:pt x="6627" y="2192"/>
                  </a:cubicBezTo>
                  <a:lnTo>
                    <a:pt x="6627" y="2192"/>
                  </a:lnTo>
                  <a:cubicBezTo>
                    <a:pt x="6626" y="2192"/>
                    <a:pt x="6625" y="2192"/>
                    <a:pt x="6624" y="2192"/>
                  </a:cubicBezTo>
                  <a:lnTo>
                    <a:pt x="6624" y="2192"/>
                  </a:lnTo>
                  <a:cubicBezTo>
                    <a:pt x="6584" y="2195"/>
                    <a:pt x="6544" y="2198"/>
                    <a:pt x="6504" y="2200"/>
                  </a:cubicBezTo>
                  <a:lnTo>
                    <a:pt x="6504" y="2200"/>
                  </a:lnTo>
                  <a:cubicBezTo>
                    <a:pt x="6500" y="2201"/>
                    <a:pt x="6496" y="2201"/>
                    <a:pt x="6492" y="2201"/>
                  </a:cubicBezTo>
                  <a:lnTo>
                    <a:pt x="6492" y="2201"/>
                  </a:lnTo>
                  <a:cubicBezTo>
                    <a:pt x="6453" y="2204"/>
                    <a:pt x="6415" y="2205"/>
                    <a:pt x="6376" y="2208"/>
                  </a:cubicBezTo>
                  <a:lnTo>
                    <a:pt x="6376" y="2208"/>
                  </a:lnTo>
                  <a:cubicBezTo>
                    <a:pt x="6370" y="2208"/>
                    <a:pt x="6365" y="2208"/>
                    <a:pt x="6359" y="2208"/>
                  </a:cubicBezTo>
                  <a:lnTo>
                    <a:pt x="6359" y="2208"/>
                  </a:lnTo>
                  <a:cubicBezTo>
                    <a:pt x="6320" y="2211"/>
                    <a:pt x="6282" y="2212"/>
                    <a:pt x="6244" y="2214"/>
                  </a:cubicBezTo>
                  <a:lnTo>
                    <a:pt x="6244" y="2214"/>
                  </a:lnTo>
                  <a:cubicBezTo>
                    <a:pt x="6238" y="2214"/>
                    <a:pt x="6232" y="2214"/>
                    <a:pt x="6225" y="2215"/>
                  </a:cubicBezTo>
                  <a:lnTo>
                    <a:pt x="6225" y="2215"/>
                  </a:lnTo>
                  <a:cubicBezTo>
                    <a:pt x="6191" y="2216"/>
                    <a:pt x="6155" y="2217"/>
                    <a:pt x="6121" y="2219"/>
                  </a:cubicBezTo>
                  <a:lnTo>
                    <a:pt x="6121" y="2219"/>
                  </a:lnTo>
                  <a:cubicBezTo>
                    <a:pt x="6119" y="2219"/>
                    <a:pt x="6117" y="2219"/>
                    <a:pt x="6115" y="2219"/>
                  </a:cubicBezTo>
                  <a:lnTo>
                    <a:pt x="6115" y="2219"/>
                  </a:lnTo>
                  <a:cubicBezTo>
                    <a:pt x="6082" y="2220"/>
                    <a:pt x="6047" y="2221"/>
                    <a:pt x="6013" y="2222"/>
                  </a:cubicBezTo>
                  <a:lnTo>
                    <a:pt x="6013" y="2222"/>
                  </a:lnTo>
                  <a:cubicBezTo>
                    <a:pt x="6007" y="2222"/>
                    <a:pt x="6002" y="2222"/>
                    <a:pt x="5995" y="2223"/>
                  </a:cubicBezTo>
                  <a:lnTo>
                    <a:pt x="5995" y="2223"/>
                  </a:lnTo>
                  <a:cubicBezTo>
                    <a:pt x="5961" y="2224"/>
                    <a:pt x="5926" y="2225"/>
                    <a:pt x="5891" y="2225"/>
                  </a:cubicBezTo>
                  <a:lnTo>
                    <a:pt x="5891" y="2225"/>
                  </a:lnTo>
                  <a:cubicBezTo>
                    <a:pt x="5885" y="2225"/>
                    <a:pt x="5880" y="2225"/>
                    <a:pt x="5874" y="2225"/>
                  </a:cubicBezTo>
                  <a:lnTo>
                    <a:pt x="5874" y="2225"/>
                  </a:lnTo>
                  <a:cubicBezTo>
                    <a:pt x="5839" y="2226"/>
                    <a:pt x="5804" y="2226"/>
                    <a:pt x="5768" y="2227"/>
                  </a:cubicBezTo>
                  <a:lnTo>
                    <a:pt x="5768" y="2227"/>
                  </a:lnTo>
                  <a:cubicBezTo>
                    <a:pt x="5767" y="2227"/>
                    <a:pt x="5767" y="2227"/>
                    <a:pt x="5766" y="2227"/>
                  </a:cubicBezTo>
                  <a:lnTo>
                    <a:pt x="5766" y="2227"/>
                  </a:lnTo>
                  <a:cubicBezTo>
                    <a:pt x="5707" y="2227"/>
                    <a:pt x="5647" y="2228"/>
                    <a:pt x="5588" y="2228"/>
                  </a:cubicBezTo>
                  <a:lnTo>
                    <a:pt x="5573" y="2228"/>
                  </a:lnTo>
                  <a:lnTo>
                    <a:pt x="5573" y="2228"/>
                  </a:lnTo>
                  <a:cubicBezTo>
                    <a:pt x="5514" y="2228"/>
                    <a:pt x="5454" y="2228"/>
                    <a:pt x="5394" y="2227"/>
                  </a:cubicBezTo>
                  <a:lnTo>
                    <a:pt x="5394" y="2227"/>
                  </a:lnTo>
                  <a:cubicBezTo>
                    <a:pt x="5370" y="2227"/>
                    <a:pt x="5346" y="2226"/>
                    <a:pt x="5323" y="2226"/>
                  </a:cubicBezTo>
                  <a:lnTo>
                    <a:pt x="5323" y="2226"/>
                  </a:lnTo>
                  <a:cubicBezTo>
                    <a:pt x="5322" y="2226"/>
                    <a:pt x="5320" y="2226"/>
                    <a:pt x="5319" y="2226"/>
                  </a:cubicBezTo>
                  <a:lnTo>
                    <a:pt x="5319" y="2226"/>
                  </a:lnTo>
                  <a:cubicBezTo>
                    <a:pt x="5288" y="2225"/>
                    <a:pt x="5257" y="2225"/>
                    <a:pt x="5227" y="2224"/>
                  </a:cubicBezTo>
                  <a:lnTo>
                    <a:pt x="5227" y="2224"/>
                  </a:lnTo>
                  <a:cubicBezTo>
                    <a:pt x="5219" y="2224"/>
                    <a:pt x="5212" y="2224"/>
                    <a:pt x="5204" y="2224"/>
                  </a:cubicBezTo>
                  <a:lnTo>
                    <a:pt x="5204" y="2224"/>
                  </a:lnTo>
                  <a:cubicBezTo>
                    <a:pt x="5172" y="2223"/>
                    <a:pt x="5141" y="2222"/>
                    <a:pt x="5110" y="2221"/>
                  </a:cubicBezTo>
                  <a:lnTo>
                    <a:pt x="5110" y="2221"/>
                  </a:lnTo>
                  <a:cubicBezTo>
                    <a:pt x="5109" y="2221"/>
                    <a:pt x="5108" y="2221"/>
                    <a:pt x="5107" y="2221"/>
                  </a:cubicBezTo>
                  <a:lnTo>
                    <a:pt x="5107" y="2221"/>
                  </a:lnTo>
                  <a:cubicBezTo>
                    <a:pt x="5077" y="2220"/>
                    <a:pt x="5046" y="2219"/>
                    <a:pt x="5015" y="2218"/>
                  </a:cubicBezTo>
                  <a:lnTo>
                    <a:pt x="5015" y="2218"/>
                  </a:lnTo>
                  <a:cubicBezTo>
                    <a:pt x="5008" y="2217"/>
                    <a:pt x="5001" y="2217"/>
                    <a:pt x="4993" y="2217"/>
                  </a:cubicBezTo>
                  <a:lnTo>
                    <a:pt x="4993" y="2217"/>
                  </a:lnTo>
                  <a:cubicBezTo>
                    <a:pt x="4962" y="2216"/>
                    <a:pt x="4931" y="2215"/>
                    <a:pt x="4900" y="2214"/>
                  </a:cubicBezTo>
                  <a:lnTo>
                    <a:pt x="4900" y="2214"/>
                  </a:lnTo>
                  <a:cubicBezTo>
                    <a:pt x="4899" y="2214"/>
                    <a:pt x="4899" y="2213"/>
                    <a:pt x="4898" y="2213"/>
                  </a:cubicBezTo>
                  <a:lnTo>
                    <a:pt x="4898" y="2213"/>
                  </a:lnTo>
                  <a:cubicBezTo>
                    <a:pt x="4761" y="2207"/>
                    <a:pt x="4627" y="2199"/>
                    <a:pt x="4495" y="2189"/>
                  </a:cubicBezTo>
                  <a:lnTo>
                    <a:pt x="4495" y="2189"/>
                  </a:lnTo>
                  <a:cubicBezTo>
                    <a:pt x="4361" y="2179"/>
                    <a:pt x="4228" y="2168"/>
                    <a:pt x="4097" y="2155"/>
                  </a:cubicBezTo>
                  <a:lnTo>
                    <a:pt x="4097" y="2155"/>
                  </a:lnTo>
                  <a:lnTo>
                    <a:pt x="4097" y="2155"/>
                  </a:lnTo>
                  <a:cubicBezTo>
                    <a:pt x="4067" y="2152"/>
                    <a:pt x="4036" y="2148"/>
                    <a:pt x="4006" y="2145"/>
                  </a:cubicBezTo>
                  <a:lnTo>
                    <a:pt x="4006" y="2145"/>
                  </a:lnTo>
                  <a:cubicBezTo>
                    <a:pt x="4000" y="2145"/>
                    <a:pt x="3993" y="2144"/>
                    <a:pt x="3988" y="2143"/>
                  </a:cubicBezTo>
                  <a:lnTo>
                    <a:pt x="3988" y="2143"/>
                  </a:lnTo>
                  <a:cubicBezTo>
                    <a:pt x="3958" y="2140"/>
                    <a:pt x="3928" y="2136"/>
                    <a:pt x="3898" y="2133"/>
                  </a:cubicBezTo>
                  <a:lnTo>
                    <a:pt x="3898" y="2133"/>
                  </a:lnTo>
                  <a:cubicBezTo>
                    <a:pt x="3897" y="2133"/>
                    <a:pt x="3895" y="2132"/>
                    <a:pt x="3894" y="2132"/>
                  </a:cubicBezTo>
                  <a:lnTo>
                    <a:pt x="3894" y="2132"/>
                  </a:lnTo>
                  <a:cubicBezTo>
                    <a:pt x="3865" y="2130"/>
                    <a:pt x="3837" y="2126"/>
                    <a:pt x="3809" y="2122"/>
                  </a:cubicBezTo>
                  <a:lnTo>
                    <a:pt x="3809" y="2122"/>
                  </a:lnTo>
                  <a:cubicBezTo>
                    <a:pt x="3803" y="2121"/>
                    <a:pt x="3796" y="2121"/>
                    <a:pt x="3789" y="2120"/>
                  </a:cubicBezTo>
                  <a:lnTo>
                    <a:pt x="3789" y="2120"/>
                  </a:lnTo>
                  <a:cubicBezTo>
                    <a:pt x="3761" y="2116"/>
                    <a:pt x="3732" y="2112"/>
                    <a:pt x="3704" y="2109"/>
                  </a:cubicBezTo>
                  <a:lnTo>
                    <a:pt x="3704" y="2109"/>
                  </a:lnTo>
                  <a:cubicBezTo>
                    <a:pt x="3700" y="2108"/>
                    <a:pt x="3695" y="2108"/>
                    <a:pt x="3691" y="2107"/>
                  </a:cubicBezTo>
                  <a:lnTo>
                    <a:pt x="3691" y="2107"/>
                  </a:lnTo>
                  <a:cubicBezTo>
                    <a:pt x="3663" y="2104"/>
                    <a:pt x="3636" y="2100"/>
                    <a:pt x="3608" y="2096"/>
                  </a:cubicBezTo>
                  <a:lnTo>
                    <a:pt x="3608" y="2096"/>
                  </a:lnTo>
                  <a:cubicBezTo>
                    <a:pt x="3603" y="2095"/>
                    <a:pt x="3598" y="2094"/>
                    <a:pt x="3593" y="2094"/>
                  </a:cubicBezTo>
                  <a:lnTo>
                    <a:pt x="3593" y="2094"/>
                  </a:lnTo>
                  <a:cubicBezTo>
                    <a:pt x="3563" y="2090"/>
                    <a:pt x="3534" y="2085"/>
                    <a:pt x="3504" y="2081"/>
                  </a:cubicBezTo>
                  <a:lnTo>
                    <a:pt x="3504" y="2081"/>
                  </a:lnTo>
                  <a:cubicBezTo>
                    <a:pt x="3498" y="2080"/>
                    <a:pt x="3492" y="2079"/>
                    <a:pt x="3486" y="2078"/>
                  </a:cubicBezTo>
                  <a:lnTo>
                    <a:pt x="3486" y="2078"/>
                  </a:lnTo>
                  <a:cubicBezTo>
                    <a:pt x="3426" y="2069"/>
                    <a:pt x="3365" y="2060"/>
                    <a:pt x="3306" y="2050"/>
                  </a:cubicBezTo>
                  <a:lnTo>
                    <a:pt x="3306" y="2050"/>
                  </a:lnTo>
                  <a:cubicBezTo>
                    <a:pt x="3301" y="2049"/>
                    <a:pt x="3296" y="2048"/>
                    <a:pt x="3291" y="2047"/>
                  </a:cubicBezTo>
                  <a:lnTo>
                    <a:pt x="3291" y="2047"/>
                  </a:lnTo>
                  <a:cubicBezTo>
                    <a:pt x="3259" y="2042"/>
                    <a:pt x="3228" y="2036"/>
                    <a:pt x="3197" y="2031"/>
                  </a:cubicBezTo>
                  <a:lnTo>
                    <a:pt x="3197" y="2031"/>
                  </a:lnTo>
                  <a:cubicBezTo>
                    <a:pt x="3192" y="2030"/>
                    <a:pt x="3187" y="2029"/>
                    <a:pt x="3182" y="2029"/>
                  </a:cubicBezTo>
                  <a:lnTo>
                    <a:pt x="3182" y="2029"/>
                  </a:lnTo>
                  <a:cubicBezTo>
                    <a:pt x="3151" y="2023"/>
                    <a:pt x="3119" y="2017"/>
                    <a:pt x="3088" y="2011"/>
                  </a:cubicBezTo>
                  <a:lnTo>
                    <a:pt x="3088" y="2011"/>
                  </a:lnTo>
                  <a:cubicBezTo>
                    <a:pt x="3085" y="2011"/>
                    <a:pt x="3081" y="2010"/>
                    <a:pt x="3078" y="2009"/>
                  </a:cubicBezTo>
                  <a:lnTo>
                    <a:pt x="3078" y="2009"/>
                  </a:lnTo>
                  <a:cubicBezTo>
                    <a:pt x="3047" y="2003"/>
                    <a:pt x="3015" y="1997"/>
                    <a:pt x="2983" y="1991"/>
                  </a:cubicBezTo>
                  <a:lnTo>
                    <a:pt x="2983" y="1991"/>
                  </a:lnTo>
                  <a:cubicBezTo>
                    <a:pt x="2982" y="1991"/>
                    <a:pt x="2981" y="1991"/>
                    <a:pt x="2980" y="1990"/>
                  </a:cubicBezTo>
                  <a:lnTo>
                    <a:pt x="2980" y="1990"/>
                  </a:lnTo>
                  <a:cubicBezTo>
                    <a:pt x="2948" y="1984"/>
                    <a:pt x="2917" y="1978"/>
                    <a:pt x="2886" y="1971"/>
                  </a:cubicBezTo>
                  <a:lnTo>
                    <a:pt x="2886" y="1971"/>
                  </a:lnTo>
                  <a:cubicBezTo>
                    <a:pt x="2882" y="1971"/>
                    <a:pt x="2877" y="1970"/>
                    <a:pt x="2873" y="1969"/>
                  </a:cubicBezTo>
                  <a:lnTo>
                    <a:pt x="2873" y="1969"/>
                  </a:lnTo>
                  <a:cubicBezTo>
                    <a:pt x="2838" y="1961"/>
                    <a:pt x="2804" y="1954"/>
                    <a:pt x="2770" y="1947"/>
                  </a:cubicBezTo>
                  <a:lnTo>
                    <a:pt x="2770" y="1947"/>
                  </a:lnTo>
                  <a:cubicBezTo>
                    <a:pt x="2766" y="1946"/>
                    <a:pt x="2762" y="1945"/>
                    <a:pt x="2758" y="1944"/>
                  </a:cubicBezTo>
                  <a:lnTo>
                    <a:pt x="2758" y="1944"/>
                  </a:lnTo>
                  <a:cubicBezTo>
                    <a:pt x="2724" y="1937"/>
                    <a:pt x="2690" y="1929"/>
                    <a:pt x="2656" y="1922"/>
                  </a:cubicBezTo>
                  <a:lnTo>
                    <a:pt x="2656" y="1922"/>
                  </a:lnTo>
                  <a:cubicBezTo>
                    <a:pt x="2653" y="1920"/>
                    <a:pt x="2648" y="1920"/>
                    <a:pt x="2645" y="1919"/>
                  </a:cubicBezTo>
                  <a:lnTo>
                    <a:pt x="2645" y="1919"/>
                  </a:lnTo>
                  <a:cubicBezTo>
                    <a:pt x="2611" y="1911"/>
                    <a:pt x="2577" y="1903"/>
                    <a:pt x="2544" y="1895"/>
                  </a:cubicBezTo>
                  <a:lnTo>
                    <a:pt x="2544" y="1895"/>
                  </a:lnTo>
                  <a:cubicBezTo>
                    <a:pt x="2540" y="1894"/>
                    <a:pt x="2537" y="1893"/>
                    <a:pt x="2534" y="1893"/>
                  </a:cubicBezTo>
                  <a:lnTo>
                    <a:pt x="2534" y="1893"/>
                  </a:lnTo>
                  <a:cubicBezTo>
                    <a:pt x="2500" y="1885"/>
                    <a:pt x="2467" y="1876"/>
                    <a:pt x="2433" y="1868"/>
                  </a:cubicBezTo>
                  <a:lnTo>
                    <a:pt x="2433" y="1868"/>
                  </a:lnTo>
                  <a:cubicBezTo>
                    <a:pt x="2430" y="1867"/>
                    <a:pt x="2427" y="1866"/>
                    <a:pt x="2423" y="1865"/>
                  </a:cubicBezTo>
                  <a:lnTo>
                    <a:pt x="2423" y="1865"/>
                  </a:lnTo>
                  <a:cubicBezTo>
                    <a:pt x="2402" y="1859"/>
                    <a:pt x="2380" y="1853"/>
                    <a:pt x="2358" y="1848"/>
                  </a:cubicBezTo>
                  <a:lnTo>
                    <a:pt x="2358" y="1848"/>
                  </a:lnTo>
                  <a:lnTo>
                    <a:pt x="2357" y="1848"/>
                  </a:lnTo>
                  <a:lnTo>
                    <a:pt x="2357" y="1848"/>
                  </a:lnTo>
                  <a:cubicBezTo>
                    <a:pt x="2337" y="1842"/>
                    <a:pt x="2316" y="1837"/>
                    <a:pt x="2296" y="1831"/>
                  </a:cubicBezTo>
                  <a:lnTo>
                    <a:pt x="2296" y="1831"/>
                  </a:lnTo>
                  <a:cubicBezTo>
                    <a:pt x="2290" y="1829"/>
                    <a:pt x="2284" y="1828"/>
                    <a:pt x="2278" y="1827"/>
                  </a:cubicBezTo>
                  <a:lnTo>
                    <a:pt x="2278" y="1827"/>
                  </a:lnTo>
                  <a:cubicBezTo>
                    <a:pt x="2263" y="1822"/>
                    <a:pt x="2247" y="1818"/>
                    <a:pt x="2232" y="1813"/>
                  </a:cubicBezTo>
                  <a:lnTo>
                    <a:pt x="2232" y="1813"/>
                  </a:lnTo>
                  <a:cubicBezTo>
                    <a:pt x="2226" y="1812"/>
                    <a:pt x="2220" y="1810"/>
                    <a:pt x="2213" y="1808"/>
                  </a:cubicBezTo>
                  <a:lnTo>
                    <a:pt x="2213" y="1808"/>
                  </a:lnTo>
                  <a:cubicBezTo>
                    <a:pt x="2196" y="1803"/>
                    <a:pt x="2177" y="1798"/>
                    <a:pt x="2160" y="1793"/>
                  </a:cubicBezTo>
                  <a:lnTo>
                    <a:pt x="2160" y="1793"/>
                  </a:lnTo>
                  <a:cubicBezTo>
                    <a:pt x="2157" y="1792"/>
                    <a:pt x="2155" y="1791"/>
                    <a:pt x="2152" y="1791"/>
                  </a:cubicBezTo>
                  <a:lnTo>
                    <a:pt x="2152" y="1791"/>
                  </a:lnTo>
                  <a:cubicBezTo>
                    <a:pt x="2132" y="1785"/>
                    <a:pt x="2112" y="1779"/>
                    <a:pt x="2091" y="1772"/>
                  </a:cubicBezTo>
                  <a:lnTo>
                    <a:pt x="2091" y="1772"/>
                  </a:lnTo>
                  <a:cubicBezTo>
                    <a:pt x="2086" y="1771"/>
                    <a:pt x="2080" y="1769"/>
                    <a:pt x="2075" y="1768"/>
                  </a:cubicBezTo>
                  <a:lnTo>
                    <a:pt x="2075" y="1768"/>
                  </a:lnTo>
                  <a:cubicBezTo>
                    <a:pt x="2061" y="1763"/>
                    <a:pt x="2045" y="1759"/>
                    <a:pt x="2031" y="1754"/>
                  </a:cubicBezTo>
                  <a:lnTo>
                    <a:pt x="2031" y="1754"/>
                  </a:lnTo>
                  <a:cubicBezTo>
                    <a:pt x="2024" y="1752"/>
                    <a:pt x="2018" y="1750"/>
                    <a:pt x="2012" y="1748"/>
                  </a:cubicBezTo>
                  <a:lnTo>
                    <a:pt x="2012" y="1748"/>
                  </a:lnTo>
                  <a:cubicBezTo>
                    <a:pt x="1996" y="1744"/>
                    <a:pt x="1982" y="1739"/>
                    <a:pt x="1966" y="1734"/>
                  </a:cubicBezTo>
                  <a:lnTo>
                    <a:pt x="1966" y="1734"/>
                  </a:lnTo>
                  <a:cubicBezTo>
                    <a:pt x="1962" y="1732"/>
                    <a:pt x="1957" y="1731"/>
                    <a:pt x="1953" y="1729"/>
                  </a:cubicBezTo>
                  <a:lnTo>
                    <a:pt x="1953" y="1729"/>
                  </a:lnTo>
                  <a:cubicBezTo>
                    <a:pt x="1933" y="1723"/>
                    <a:pt x="1914" y="1717"/>
                    <a:pt x="1894" y="1711"/>
                  </a:cubicBezTo>
                  <a:lnTo>
                    <a:pt x="1894" y="1711"/>
                  </a:lnTo>
                  <a:cubicBezTo>
                    <a:pt x="1888" y="1708"/>
                    <a:pt x="1883" y="1707"/>
                    <a:pt x="1877" y="1705"/>
                  </a:cubicBezTo>
                  <a:lnTo>
                    <a:pt x="1877" y="1705"/>
                  </a:lnTo>
                  <a:cubicBezTo>
                    <a:pt x="1865" y="1701"/>
                    <a:pt x="1854" y="1697"/>
                    <a:pt x="1843" y="1693"/>
                  </a:cubicBezTo>
                  <a:lnTo>
                    <a:pt x="1843" y="1693"/>
                  </a:lnTo>
                  <a:cubicBezTo>
                    <a:pt x="1836" y="1691"/>
                    <a:pt x="1830" y="1689"/>
                    <a:pt x="1823" y="1687"/>
                  </a:cubicBezTo>
                  <a:lnTo>
                    <a:pt x="1823" y="1687"/>
                  </a:lnTo>
                  <a:cubicBezTo>
                    <a:pt x="1813" y="1683"/>
                    <a:pt x="1802" y="1679"/>
                    <a:pt x="1792" y="1676"/>
                  </a:cubicBezTo>
                  <a:lnTo>
                    <a:pt x="1792" y="1676"/>
                  </a:lnTo>
                  <a:cubicBezTo>
                    <a:pt x="1785" y="1673"/>
                    <a:pt x="1778" y="1671"/>
                    <a:pt x="1771" y="1668"/>
                  </a:cubicBezTo>
                  <a:lnTo>
                    <a:pt x="1771" y="1668"/>
                  </a:lnTo>
                  <a:cubicBezTo>
                    <a:pt x="1761" y="1665"/>
                    <a:pt x="1751" y="1661"/>
                    <a:pt x="1742" y="1658"/>
                  </a:cubicBezTo>
                  <a:lnTo>
                    <a:pt x="1742" y="1658"/>
                  </a:lnTo>
                  <a:cubicBezTo>
                    <a:pt x="1734" y="1656"/>
                    <a:pt x="1728" y="1653"/>
                    <a:pt x="1720" y="1650"/>
                  </a:cubicBezTo>
                  <a:lnTo>
                    <a:pt x="1720" y="1650"/>
                  </a:lnTo>
                  <a:cubicBezTo>
                    <a:pt x="1711" y="1647"/>
                    <a:pt x="1701" y="1644"/>
                    <a:pt x="1692" y="1640"/>
                  </a:cubicBezTo>
                  <a:lnTo>
                    <a:pt x="1692" y="1640"/>
                  </a:lnTo>
                  <a:cubicBezTo>
                    <a:pt x="1684" y="1637"/>
                    <a:pt x="1677" y="1635"/>
                    <a:pt x="1671" y="1632"/>
                  </a:cubicBezTo>
                  <a:lnTo>
                    <a:pt x="1671" y="1632"/>
                  </a:lnTo>
                  <a:cubicBezTo>
                    <a:pt x="1661" y="1628"/>
                    <a:pt x="1651" y="1626"/>
                    <a:pt x="1642" y="1621"/>
                  </a:cubicBezTo>
                  <a:lnTo>
                    <a:pt x="1642" y="1621"/>
                  </a:lnTo>
                  <a:cubicBezTo>
                    <a:pt x="1635" y="1619"/>
                    <a:pt x="1628" y="1617"/>
                    <a:pt x="1621" y="1614"/>
                  </a:cubicBezTo>
                  <a:lnTo>
                    <a:pt x="1621" y="1614"/>
                  </a:lnTo>
                  <a:cubicBezTo>
                    <a:pt x="1611" y="1610"/>
                    <a:pt x="1602" y="1607"/>
                    <a:pt x="1592" y="1603"/>
                  </a:cubicBezTo>
                  <a:lnTo>
                    <a:pt x="1592" y="1603"/>
                  </a:lnTo>
                  <a:cubicBezTo>
                    <a:pt x="1586" y="1600"/>
                    <a:pt x="1579" y="1598"/>
                    <a:pt x="1572" y="1596"/>
                  </a:cubicBezTo>
                  <a:lnTo>
                    <a:pt x="1572" y="1596"/>
                  </a:lnTo>
                  <a:cubicBezTo>
                    <a:pt x="1562" y="1592"/>
                    <a:pt x="1552" y="1587"/>
                    <a:pt x="1542" y="1583"/>
                  </a:cubicBezTo>
                  <a:lnTo>
                    <a:pt x="1542" y="1583"/>
                  </a:lnTo>
                  <a:cubicBezTo>
                    <a:pt x="1536" y="1581"/>
                    <a:pt x="1531" y="1579"/>
                    <a:pt x="1525" y="1577"/>
                  </a:cubicBezTo>
                  <a:lnTo>
                    <a:pt x="1525" y="1577"/>
                  </a:lnTo>
                  <a:cubicBezTo>
                    <a:pt x="1512" y="1572"/>
                    <a:pt x="1498" y="1566"/>
                    <a:pt x="1486" y="1561"/>
                  </a:cubicBezTo>
                  <a:lnTo>
                    <a:pt x="1486" y="1561"/>
                  </a:lnTo>
                  <a:cubicBezTo>
                    <a:pt x="1483" y="1560"/>
                    <a:pt x="1480" y="1558"/>
                    <a:pt x="1478" y="1558"/>
                  </a:cubicBezTo>
                  <a:lnTo>
                    <a:pt x="1478" y="1558"/>
                  </a:lnTo>
                  <a:cubicBezTo>
                    <a:pt x="1462" y="1552"/>
                    <a:pt x="1447" y="1545"/>
                    <a:pt x="1431" y="1539"/>
                  </a:cubicBezTo>
                  <a:lnTo>
                    <a:pt x="1431" y="1539"/>
                  </a:lnTo>
                  <a:cubicBezTo>
                    <a:pt x="1427" y="1537"/>
                    <a:pt x="1422" y="1535"/>
                    <a:pt x="1417" y="1533"/>
                  </a:cubicBezTo>
                  <a:lnTo>
                    <a:pt x="1417" y="1533"/>
                  </a:lnTo>
                  <a:cubicBezTo>
                    <a:pt x="1407" y="1528"/>
                    <a:pt x="1396" y="1524"/>
                    <a:pt x="1386" y="1519"/>
                  </a:cubicBezTo>
                  <a:lnTo>
                    <a:pt x="1386" y="1519"/>
                  </a:lnTo>
                  <a:cubicBezTo>
                    <a:pt x="1380" y="1517"/>
                    <a:pt x="1374" y="1514"/>
                    <a:pt x="1368" y="1512"/>
                  </a:cubicBezTo>
                  <a:lnTo>
                    <a:pt x="1368" y="1512"/>
                  </a:lnTo>
                  <a:cubicBezTo>
                    <a:pt x="1359" y="1507"/>
                    <a:pt x="1350" y="1503"/>
                    <a:pt x="1340" y="1500"/>
                  </a:cubicBezTo>
                  <a:lnTo>
                    <a:pt x="1340" y="1500"/>
                  </a:lnTo>
                  <a:cubicBezTo>
                    <a:pt x="1335" y="1497"/>
                    <a:pt x="1328" y="1494"/>
                    <a:pt x="1322" y="1492"/>
                  </a:cubicBezTo>
                  <a:lnTo>
                    <a:pt x="1322" y="1492"/>
                  </a:lnTo>
                  <a:cubicBezTo>
                    <a:pt x="1314" y="1487"/>
                    <a:pt x="1305" y="1484"/>
                    <a:pt x="1296" y="1480"/>
                  </a:cubicBezTo>
                  <a:lnTo>
                    <a:pt x="1296" y="1480"/>
                  </a:lnTo>
                  <a:cubicBezTo>
                    <a:pt x="1289" y="1477"/>
                    <a:pt x="1284" y="1474"/>
                    <a:pt x="1277" y="1471"/>
                  </a:cubicBezTo>
                  <a:lnTo>
                    <a:pt x="1277" y="1471"/>
                  </a:lnTo>
                  <a:cubicBezTo>
                    <a:pt x="1269" y="1467"/>
                    <a:pt x="1260" y="1464"/>
                    <a:pt x="1252" y="1460"/>
                  </a:cubicBezTo>
                  <a:lnTo>
                    <a:pt x="1252" y="1460"/>
                  </a:lnTo>
                  <a:cubicBezTo>
                    <a:pt x="1246" y="1457"/>
                    <a:pt x="1239" y="1454"/>
                    <a:pt x="1233" y="1451"/>
                  </a:cubicBezTo>
                  <a:lnTo>
                    <a:pt x="1233" y="1451"/>
                  </a:lnTo>
                  <a:cubicBezTo>
                    <a:pt x="1225" y="1447"/>
                    <a:pt x="1217" y="1444"/>
                    <a:pt x="1208" y="1439"/>
                  </a:cubicBezTo>
                  <a:lnTo>
                    <a:pt x="1208" y="1439"/>
                  </a:lnTo>
                  <a:cubicBezTo>
                    <a:pt x="1203" y="1436"/>
                    <a:pt x="1196" y="1434"/>
                    <a:pt x="1190" y="1431"/>
                  </a:cubicBezTo>
                  <a:lnTo>
                    <a:pt x="1190" y="1431"/>
                  </a:lnTo>
                  <a:cubicBezTo>
                    <a:pt x="1182" y="1426"/>
                    <a:pt x="1173" y="1422"/>
                    <a:pt x="1165" y="1418"/>
                  </a:cubicBezTo>
                  <a:lnTo>
                    <a:pt x="1165" y="1418"/>
                  </a:lnTo>
                  <a:cubicBezTo>
                    <a:pt x="1159" y="1416"/>
                    <a:pt x="1154" y="1413"/>
                    <a:pt x="1148" y="1410"/>
                  </a:cubicBezTo>
                  <a:lnTo>
                    <a:pt x="1148" y="1410"/>
                  </a:lnTo>
                  <a:cubicBezTo>
                    <a:pt x="1139" y="1406"/>
                    <a:pt x="1130" y="1401"/>
                    <a:pt x="1122" y="1397"/>
                  </a:cubicBezTo>
                  <a:lnTo>
                    <a:pt x="1122" y="1397"/>
                  </a:lnTo>
                  <a:cubicBezTo>
                    <a:pt x="1116" y="1395"/>
                    <a:pt x="1112" y="1392"/>
                    <a:pt x="1106" y="1389"/>
                  </a:cubicBezTo>
                  <a:lnTo>
                    <a:pt x="1106" y="1389"/>
                  </a:lnTo>
                  <a:cubicBezTo>
                    <a:pt x="1096" y="1384"/>
                    <a:pt x="1086" y="1379"/>
                    <a:pt x="1076" y="1374"/>
                  </a:cubicBezTo>
                  <a:lnTo>
                    <a:pt x="1076" y="1374"/>
                  </a:lnTo>
                  <a:cubicBezTo>
                    <a:pt x="1072" y="1372"/>
                    <a:pt x="1069" y="1370"/>
                    <a:pt x="1065" y="1368"/>
                  </a:cubicBezTo>
                  <a:lnTo>
                    <a:pt x="1065" y="1368"/>
                  </a:lnTo>
                  <a:cubicBezTo>
                    <a:pt x="1052" y="1361"/>
                    <a:pt x="1038" y="1354"/>
                    <a:pt x="1025" y="1347"/>
                  </a:cubicBezTo>
                  <a:lnTo>
                    <a:pt x="1025" y="1347"/>
                  </a:lnTo>
                  <a:cubicBezTo>
                    <a:pt x="1022" y="1345"/>
                    <a:pt x="1017" y="1344"/>
                    <a:pt x="1014" y="1341"/>
                  </a:cubicBezTo>
                  <a:lnTo>
                    <a:pt x="1014" y="1341"/>
                  </a:lnTo>
                  <a:cubicBezTo>
                    <a:pt x="1004" y="1336"/>
                    <a:pt x="995" y="1331"/>
                    <a:pt x="986" y="1326"/>
                  </a:cubicBezTo>
                  <a:lnTo>
                    <a:pt x="986" y="1326"/>
                  </a:lnTo>
                  <a:cubicBezTo>
                    <a:pt x="981" y="1323"/>
                    <a:pt x="975" y="1321"/>
                    <a:pt x="971" y="1318"/>
                  </a:cubicBezTo>
                  <a:lnTo>
                    <a:pt x="971" y="1318"/>
                  </a:lnTo>
                  <a:cubicBezTo>
                    <a:pt x="962" y="1313"/>
                    <a:pt x="955" y="1309"/>
                    <a:pt x="946" y="1304"/>
                  </a:cubicBezTo>
                  <a:lnTo>
                    <a:pt x="946" y="1304"/>
                  </a:lnTo>
                  <a:cubicBezTo>
                    <a:pt x="941" y="1301"/>
                    <a:pt x="936" y="1298"/>
                    <a:pt x="931" y="1295"/>
                  </a:cubicBezTo>
                  <a:lnTo>
                    <a:pt x="931" y="1295"/>
                  </a:lnTo>
                  <a:cubicBezTo>
                    <a:pt x="923" y="1291"/>
                    <a:pt x="916" y="1287"/>
                    <a:pt x="908" y="1283"/>
                  </a:cubicBezTo>
                  <a:lnTo>
                    <a:pt x="908" y="1283"/>
                  </a:lnTo>
                  <a:cubicBezTo>
                    <a:pt x="903" y="1280"/>
                    <a:pt x="898" y="1277"/>
                    <a:pt x="892" y="1273"/>
                  </a:cubicBezTo>
                  <a:lnTo>
                    <a:pt x="892" y="1273"/>
                  </a:lnTo>
                  <a:cubicBezTo>
                    <a:pt x="885" y="1269"/>
                    <a:pt x="878" y="1265"/>
                    <a:pt x="871" y="1261"/>
                  </a:cubicBezTo>
                  <a:lnTo>
                    <a:pt x="871" y="1261"/>
                  </a:lnTo>
                  <a:cubicBezTo>
                    <a:pt x="865" y="1258"/>
                    <a:pt x="860" y="1254"/>
                    <a:pt x="855" y="1251"/>
                  </a:cubicBezTo>
                  <a:lnTo>
                    <a:pt x="855" y="1251"/>
                  </a:lnTo>
                  <a:cubicBezTo>
                    <a:pt x="848" y="1247"/>
                    <a:pt x="841" y="1243"/>
                    <a:pt x="834" y="1239"/>
                  </a:cubicBezTo>
                  <a:lnTo>
                    <a:pt x="834" y="1239"/>
                  </a:lnTo>
                  <a:cubicBezTo>
                    <a:pt x="828" y="1235"/>
                    <a:pt x="823" y="1232"/>
                    <a:pt x="818" y="1229"/>
                  </a:cubicBezTo>
                  <a:lnTo>
                    <a:pt x="818" y="1229"/>
                  </a:lnTo>
                  <a:cubicBezTo>
                    <a:pt x="811" y="1224"/>
                    <a:pt x="804" y="1220"/>
                    <a:pt x="797" y="1216"/>
                  </a:cubicBezTo>
                  <a:lnTo>
                    <a:pt x="797" y="1216"/>
                  </a:lnTo>
                  <a:cubicBezTo>
                    <a:pt x="792" y="1213"/>
                    <a:pt x="787" y="1210"/>
                    <a:pt x="782" y="1207"/>
                  </a:cubicBezTo>
                  <a:lnTo>
                    <a:pt x="782" y="1207"/>
                  </a:lnTo>
                  <a:cubicBezTo>
                    <a:pt x="775" y="1202"/>
                    <a:pt x="768" y="1197"/>
                    <a:pt x="761" y="1193"/>
                  </a:cubicBezTo>
                  <a:lnTo>
                    <a:pt x="761" y="1193"/>
                  </a:lnTo>
                  <a:cubicBezTo>
                    <a:pt x="756" y="1190"/>
                    <a:pt x="751" y="1187"/>
                    <a:pt x="747" y="1184"/>
                  </a:cubicBezTo>
                  <a:lnTo>
                    <a:pt x="747" y="1184"/>
                  </a:lnTo>
                  <a:cubicBezTo>
                    <a:pt x="739" y="1179"/>
                    <a:pt x="731" y="1174"/>
                    <a:pt x="724" y="1169"/>
                  </a:cubicBezTo>
                  <a:lnTo>
                    <a:pt x="724" y="1169"/>
                  </a:lnTo>
                  <a:cubicBezTo>
                    <a:pt x="720" y="1166"/>
                    <a:pt x="716" y="1164"/>
                    <a:pt x="713" y="1162"/>
                  </a:cubicBezTo>
                  <a:lnTo>
                    <a:pt x="713" y="1162"/>
                  </a:lnTo>
                  <a:cubicBezTo>
                    <a:pt x="701" y="1154"/>
                    <a:pt x="690" y="1146"/>
                    <a:pt x="679" y="1139"/>
                  </a:cubicBezTo>
                  <a:lnTo>
                    <a:pt x="679" y="1139"/>
                  </a:lnTo>
                  <a:cubicBezTo>
                    <a:pt x="677" y="1137"/>
                    <a:pt x="675" y="1136"/>
                    <a:pt x="673" y="1134"/>
                  </a:cubicBezTo>
                  <a:lnTo>
                    <a:pt x="673" y="1134"/>
                  </a:lnTo>
                  <a:cubicBezTo>
                    <a:pt x="665" y="1128"/>
                    <a:pt x="655" y="1122"/>
                    <a:pt x="647" y="1116"/>
                  </a:cubicBezTo>
                  <a:lnTo>
                    <a:pt x="647" y="1116"/>
                  </a:lnTo>
                  <a:cubicBezTo>
                    <a:pt x="643" y="1113"/>
                    <a:pt x="639" y="1110"/>
                    <a:pt x="635" y="1107"/>
                  </a:cubicBezTo>
                  <a:lnTo>
                    <a:pt x="635" y="1107"/>
                  </a:lnTo>
                  <a:cubicBezTo>
                    <a:pt x="628" y="1102"/>
                    <a:pt x="621" y="1097"/>
                    <a:pt x="615" y="1092"/>
                  </a:cubicBezTo>
                  <a:lnTo>
                    <a:pt x="615" y="1092"/>
                  </a:lnTo>
                  <a:cubicBezTo>
                    <a:pt x="610" y="1089"/>
                    <a:pt x="606" y="1086"/>
                    <a:pt x="602" y="1083"/>
                  </a:cubicBezTo>
                  <a:lnTo>
                    <a:pt x="602" y="1083"/>
                  </a:lnTo>
                  <a:cubicBezTo>
                    <a:pt x="595" y="1078"/>
                    <a:pt x="589" y="1073"/>
                    <a:pt x="583" y="1069"/>
                  </a:cubicBezTo>
                  <a:lnTo>
                    <a:pt x="583" y="1069"/>
                  </a:lnTo>
                  <a:cubicBezTo>
                    <a:pt x="579" y="1066"/>
                    <a:pt x="575" y="1062"/>
                    <a:pt x="570" y="1059"/>
                  </a:cubicBezTo>
                  <a:lnTo>
                    <a:pt x="570" y="1059"/>
                  </a:lnTo>
                  <a:cubicBezTo>
                    <a:pt x="564" y="1054"/>
                    <a:pt x="558" y="1050"/>
                    <a:pt x="552" y="1045"/>
                  </a:cubicBezTo>
                  <a:lnTo>
                    <a:pt x="552" y="1045"/>
                  </a:lnTo>
                  <a:cubicBezTo>
                    <a:pt x="548" y="1042"/>
                    <a:pt x="544" y="1038"/>
                    <a:pt x="539" y="1035"/>
                  </a:cubicBezTo>
                  <a:lnTo>
                    <a:pt x="539" y="1035"/>
                  </a:lnTo>
                  <a:cubicBezTo>
                    <a:pt x="534" y="1031"/>
                    <a:pt x="528" y="1026"/>
                    <a:pt x="522" y="1021"/>
                  </a:cubicBezTo>
                  <a:lnTo>
                    <a:pt x="522" y="1021"/>
                  </a:lnTo>
                  <a:cubicBezTo>
                    <a:pt x="518" y="1018"/>
                    <a:pt x="514" y="1015"/>
                    <a:pt x="510" y="1011"/>
                  </a:cubicBezTo>
                  <a:lnTo>
                    <a:pt x="510" y="1011"/>
                  </a:lnTo>
                  <a:cubicBezTo>
                    <a:pt x="504" y="1007"/>
                    <a:pt x="499" y="1002"/>
                    <a:pt x="493" y="997"/>
                  </a:cubicBezTo>
                  <a:lnTo>
                    <a:pt x="493" y="997"/>
                  </a:lnTo>
                  <a:cubicBezTo>
                    <a:pt x="489" y="994"/>
                    <a:pt x="485" y="991"/>
                    <a:pt x="481" y="987"/>
                  </a:cubicBezTo>
                  <a:lnTo>
                    <a:pt x="481" y="987"/>
                  </a:lnTo>
                  <a:cubicBezTo>
                    <a:pt x="475" y="982"/>
                    <a:pt x="470" y="978"/>
                    <a:pt x="464" y="973"/>
                  </a:cubicBezTo>
                  <a:lnTo>
                    <a:pt x="464" y="973"/>
                  </a:lnTo>
                  <a:cubicBezTo>
                    <a:pt x="461" y="969"/>
                    <a:pt x="457" y="966"/>
                    <a:pt x="453" y="963"/>
                  </a:cubicBezTo>
                  <a:lnTo>
                    <a:pt x="453" y="963"/>
                  </a:lnTo>
                  <a:cubicBezTo>
                    <a:pt x="447" y="958"/>
                    <a:pt x="441" y="952"/>
                    <a:pt x="435" y="947"/>
                  </a:cubicBezTo>
                  <a:lnTo>
                    <a:pt x="435" y="947"/>
                  </a:lnTo>
                  <a:cubicBezTo>
                    <a:pt x="433" y="944"/>
                    <a:pt x="429" y="941"/>
                    <a:pt x="426" y="938"/>
                  </a:cubicBezTo>
                  <a:lnTo>
                    <a:pt x="426" y="938"/>
                  </a:lnTo>
                  <a:cubicBezTo>
                    <a:pt x="418" y="931"/>
                    <a:pt x="410" y="924"/>
                    <a:pt x="402" y="917"/>
                  </a:cubicBezTo>
                  <a:lnTo>
                    <a:pt x="402" y="917"/>
                  </a:lnTo>
                  <a:cubicBezTo>
                    <a:pt x="401" y="916"/>
                    <a:pt x="400" y="915"/>
                    <a:pt x="400" y="914"/>
                  </a:cubicBezTo>
                  <a:lnTo>
                    <a:pt x="400" y="914"/>
                  </a:lnTo>
                  <a:cubicBezTo>
                    <a:pt x="391" y="906"/>
                    <a:pt x="383" y="898"/>
                    <a:pt x="374" y="890"/>
                  </a:cubicBezTo>
                  <a:lnTo>
                    <a:pt x="374" y="890"/>
                  </a:lnTo>
                  <a:cubicBezTo>
                    <a:pt x="371" y="887"/>
                    <a:pt x="368" y="884"/>
                    <a:pt x="366" y="881"/>
                  </a:cubicBezTo>
                  <a:lnTo>
                    <a:pt x="366" y="881"/>
                  </a:lnTo>
                  <a:cubicBezTo>
                    <a:pt x="360" y="876"/>
                    <a:pt x="354" y="871"/>
                    <a:pt x="349" y="865"/>
                  </a:cubicBezTo>
                  <a:lnTo>
                    <a:pt x="349" y="865"/>
                  </a:lnTo>
                  <a:cubicBezTo>
                    <a:pt x="346" y="862"/>
                    <a:pt x="343" y="858"/>
                    <a:pt x="340" y="855"/>
                  </a:cubicBezTo>
                  <a:lnTo>
                    <a:pt x="340" y="855"/>
                  </a:lnTo>
                  <a:cubicBezTo>
                    <a:pt x="335" y="850"/>
                    <a:pt x="330" y="845"/>
                    <a:pt x="325" y="840"/>
                  </a:cubicBezTo>
                  <a:lnTo>
                    <a:pt x="325" y="840"/>
                  </a:lnTo>
                  <a:cubicBezTo>
                    <a:pt x="322" y="837"/>
                    <a:pt x="319" y="833"/>
                    <a:pt x="316" y="830"/>
                  </a:cubicBezTo>
                  <a:lnTo>
                    <a:pt x="316" y="830"/>
                  </a:lnTo>
                  <a:cubicBezTo>
                    <a:pt x="311" y="825"/>
                    <a:pt x="306" y="820"/>
                    <a:pt x="302" y="815"/>
                  </a:cubicBezTo>
                  <a:lnTo>
                    <a:pt x="302" y="815"/>
                  </a:lnTo>
                  <a:cubicBezTo>
                    <a:pt x="299" y="812"/>
                    <a:pt x="296" y="808"/>
                    <a:pt x="292" y="805"/>
                  </a:cubicBezTo>
                  <a:lnTo>
                    <a:pt x="292" y="805"/>
                  </a:lnTo>
                  <a:cubicBezTo>
                    <a:pt x="288" y="799"/>
                    <a:pt x="284" y="795"/>
                    <a:pt x="280" y="790"/>
                  </a:cubicBezTo>
                  <a:lnTo>
                    <a:pt x="280" y="790"/>
                  </a:lnTo>
                  <a:cubicBezTo>
                    <a:pt x="276" y="786"/>
                    <a:pt x="273" y="783"/>
                    <a:pt x="270" y="778"/>
                  </a:cubicBezTo>
                  <a:lnTo>
                    <a:pt x="270" y="778"/>
                  </a:lnTo>
                  <a:cubicBezTo>
                    <a:pt x="266" y="774"/>
                    <a:pt x="262" y="769"/>
                    <a:pt x="258" y="764"/>
                  </a:cubicBezTo>
                  <a:lnTo>
                    <a:pt x="258" y="764"/>
                  </a:lnTo>
                  <a:cubicBezTo>
                    <a:pt x="255" y="760"/>
                    <a:pt x="252" y="757"/>
                    <a:pt x="249" y="753"/>
                  </a:cubicBezTo>
                  <a:lnTo>
                    <a:pt x="249" y="753"/>
                  </a:lnTo>
                  <a:cubicBezTo>
                    <a:pt x="245" y="749"/>
                    <a:pt x="241" y="743"/>
                    <a:pt x="237" y="739"/>
                  </a:cubicBezTo>
                  <a:lnTo>
                    <a:pt x="237" y="739"/>
                  </a:lnTo>
                  <a:cubicBezTo>
                    <a:pt x="234" y="735"/>
                    <a:pt x="231" y="732"/>
                    <a:pt x="228" y="728"/>
                  </a:cubicBezTo>
                  <a:lnTo>
                    <a:pt x="228" y="728"/>
                  </a:lnTo>
                  <a:cubicBezTo>
                    <a:pt x="224" y="722"/>
                    <a:pt x="220" y="717"/>
                    <a:pt x="216" y="712"/>
                  </a:cubicBezTo>
                  <a:lnTo>
                    <a:pt x="216" y="712"/>
                  </a:lnTo>
                  <a:cubicBezTo>
                    <a:pt x="213" y="709"/>
                    <a:pt x="211" y="705"/>
                    <a:pt x="209" y="702"/>
                  </a:cubicBezTo>
                  <a:lnTo>
                    <a:pt x="209" y="702"/>
                  </a:lnTo>
                  <a:cubicBezTo>
                    <a:pt x="204" y="696"/>
                    <a:pt x="199" y="689"/>
                    <a:pt x="195" y="682"/>
                  </a:cubicBezTo>
                  <a:lnTo>
                    <a:pt x="195" y="682"/>
                  </a:lnTo>
                  <a:cubicBezTo>
                    <a:pt x="193" y="681"/>
                    <a:pt x="192" y="679"/>
                    <a:pt x="190" y="676"/>
                  </a:cubicBezTo>
                  <a:lnTo>
                    <a:pt x="190" y="676"/>
                  </a:lnTo>
                  <a:cubicBezTo>
                    <a:pt x="184" y="668"/>
                    <a:pt x="178" y="659"/>
                    <a:pt x="172" y="651"/>
                  </a:cubicBezTo>
                  <a:lnTo>
                    <a:pt x="172" y="651"/>
                  </a:lnTo>
                  <a:cubicBezTo>
                    <a:pt x="171" y="648"/>
                    <a:pt x="169" y="646"/>
                    <a:pt x="168" y="643"/>
                  </a:cubicBezTo>
                  <a:lnTo>
                    <a:pt x="168" y="643"/>
                  </a:lnTo>
                  <a:cubicBezTo>
                    <a:pt x="163" y="637"/>
                    <a:pt x="160" y="631"/>
                    <a:pt x="155" y="625"/>
                  </a:cubicBezTo>
                  <a:lnTo>
                    <a:pt x="155" y="625"/>
                  </a:lnTo>
                  <a:cubicBezTo>
                    <a:pt x="153" y="621"/>
                    <a:pt x="151" y="618"/>
                    <a:pt x="150" y="615"/>
                  </a:cubicBezTo>
                  <a:lnTo>
                    <a:pt x="150" y="615"/>
                  </a:lnTo>
                  <a:cubicBezTo>
                    <a:pt x="146" y="610"/>
                    <a:pt x="142" y="604"/>
                    <a:pt x="140" y="598"/>
                  </a:cubicBezTo>
                  <a:lnTo>
                    <a:pt x="140" y="598"/>
                  </a:lnTo>
                  <a:cubicBezTo>
                    <a:pt x="137" y="595"/>
                    <a:pt x="135" y="591"/>
                    <a:pt x="133" y="588"/>
                  </a:cubicBezTo>
                  <a:lnTo>
                    <a:pt x="133" y="588"/>
                  </a:lnTo>
                  <a:cubicBezTo>
                    <a:pt x="130" y="583"/>
                    <a:pt x="126" y="577"/>
                    <a:pt x="124" y="572"/>
                  </a:cubicBezTo>
                  <a:lnTo>
                    <a:pt x="124" y="572"/>
                  </a:lnTo>
                  <a:cubicBezTo>
                    <a:pt x="122" y="568"/>
                    <a:pt x="120" y="565"/>
                    <a:pt x="118" y="561"/>
                  </a:cubicBezTo>
                  <a:lnTo>
                    <a:pt x="118" y="561"/>
                  </a:lnTo>
                  <a:cubicBezTo>
                    <a:pt x="115" y="556"/>
                    <a:pt x="112" y="551"/>
                    <a:pt x="110" y="545"/>
                  </a:cubicBezTo>
                  <a:lnTo>
                    <a:pt x="110" y="545"/>
                  </a:lnTo>
                  <a:cubicBezTo>
                    <a:pt x="107" y="542"/>
                    <a:pt x="105" y="538"/>
                    <a:pt x="104" y="534"/>
                  </a:cubicBezTo>
                  <a:lnTo>
                    <a:pt x="104" y="534"/>
                  </a:lnTo>
                  <a:cubicBezTo>
                    <a:pt x="101" y="529"/>
                    <a:pt x="98" y="524"/>
                    <a:pt x="96" y="519"/>
                  </a:cubicBezTo>
                  <a:lnTo>
                    <a:pt x="96" y="519"/>
                  </a:lnTo>
                  <a:cubicBezTo>
                    <a:pt x="94" y="515"/>
                    <a:pt x="92" y="511"/>
                    <a:pt x="90" y="507"/>
                  </a:cubicBezTo>
                  <a:lnTo>
                    <a:pt x="90" y="507"/>
                  </a:lnTo>
                  <a:cubicBezTo>
                    <a:pt x="88" y="503"/>
                    <a:pt x="85" y="497"/>
                    <a:pt x="83" y="492"/>
                  </a:cubicBezTo>
                  <a:lnTo>
                    <a:pt x="83" y="492"/>
                  </a:lnTo>
                  <a:cubicBezTo>
                    <a:pt x="81" y="488"/>
                    <a:pt x="80" y="484"/>
                    <a:pt x="78" y="481"/>
                  </a:cubicBezTo>
                  <a:lnTo>
                    <a:pt x="78" y="481"/>
                  </a:lnTo>
                  <a:cubicBezTo>
                    <a:pt x="75" y="475"/>
                    <a:pt x="73" y="470"/>
                    <a:pt x="71" y="464"/>
                  </a:cubicBezTo>
                  <a:lnTo>
                    <a:pt x="71" y="464"/>
                  </a:lnTo>
                  <a:cubicBezTo>
                    <a:pt x="70" y="461"/>
                    <a:pt x="68" y="457"/>
                    <a:pt x="67" y="454"/>
                  </a:cubicBezTo>
                  <a:lnTo>
                    <a:pt x="67" y="454"/>
                  </a:lnTo>
                  <a:cubicBezTo>
                    <a:pt x="64" y="448"/>
                    <a:pt x="61" y="442"/>
                    <a:pt x="59" y="435"/>
                  </a:cubicBezTo>
                  <a:lnTo>
                    <a:pt x="59" y="435"/>
                  </a:lnTo>
                  <a:cubicBezTo>
                    <a:pt x="58" y="433"/>
                    <a:pt x="57" y="430"/>
                    <a:pt x="56" y="427"/>
                  </a:cubicBezTo>
                  <a:lnTo>
                    <a:pt x="56" y="427"/>
                  </a:lnTo>
                  <a:cubicBezTo>
                    <a:pt x="52" y="418"/>
                    <a:pt x="50" y="409"/>
                    <a:pt x="46" y="400"/>
                  </a:cubicBezTo>
                  <a:lnTo>
                    <a:pt x="46" y="400"/>
                  </a:lnTo>
                  <a:cubicBezTo>
                    <a:pt x="45" y="398"/>
                    <a:pt x="45" y="396"/>
                    <a:pt x="44" y="394"/>
                  </a:cubicBezTo>
                  <a:lnTo>
                    <a:pt x="44" y="394"/>
                  </a:lnTo>
                  <a:cubicBezTo>
                    <a:pt x="42" y="388"/>
                    <a:pt x="40" y="380"/>
                    <a:pt x="38" y="373"/>
                  </a:cubicBezTo>
                  <a:lnTo>
                    <a:pt x="38" y="373"/>
                  </a:lnTo>
                  <a:cubicBezTo>
                    <a:pt x="37" y="370"/>
                    <a:pt x="35" y="366"/>
                    <a:pt x="35" y="363"/>
                  </a:cubicBezTo>
                  <a:lnTo>
                    <a:pt x="35" y="363"/>
                  </a:lnTo>
                  <a:cubicBezTo>
                    <a:pt x="33" y="358"/>
                    <a:pt x="31" y="352"/>
                    <a:pt x="30" y="346"/>
                  </a:cubicBezTo>
                  <a:lnTo>
                    <a:pt x="30" y="346"/>
                  </a:lnTo>
                  <a:cubicBezTo>
                    <a:pt x="29" y="342"/>
                    <a:pt x="28" y="339"/>
                    <a:pt x="27" y="335"/>
                  </a:cubicBezTo>
                  <a:lnTo>
                    <a:pt x="27" y="335"/>
                  </a:lnTo>
                  <a:cubicBezTo>
                    <a:pt x="25" y="329"/>
                    <a:pt x="24" y="324"/>
                    <a:pt x="22" y="318"/>
                  </a:cubicBezTo>
                  <a:lnTo>
                    <a:pt x="22" y="318"/>
                  </a:lnTo>
                  <a:cubicBezTo>
                    <a:pt x="22" y="315"/>
                    <a:pt x="21" y="310"/>
                    <a:pt x="20" y="307"/>
                  </a:cubicBezTo>
                  <a:lnTo>
                    <a:pt x="20" y="307"/>
                  </a:lnTo>
                  <a:cubicBezTo>
                    <a:pt x="19" y="302"/>
                    <a:pt x="18" y="296"/>
                    <a:pt x="17" y="291"/>
                  </a:cubicBezTo>
                  <a:lnTo>
                    <a:pt x="17" y="291"/>
                  </a:lnTo>
                  <a:cubicBezTo>
                    <a:pt x="16" y="287"/>
                    <a:pt x="15" y="283"/>
                    <a:pt x="14" y="279"/>
                  </a:cubicBezTo>
                  <a:lnTo>
                    <a:pt x="14" y="279"/>
                  </a:lnTo>
                  <a:cubicBezTo>
                    <a:pt x="14" y="273"/>
                    <a:pt x="12" y="268"/>
                    <a:pt x="12" y="263"/>
                  </a:cubicBezTo>
                  <a:lnTo>
                    <a:pt x="12" y="263"/>
                  </a:lnTo>
                  <a:cubicBezTo>
                    <a:pt x="11" y="259"/>
                    <a:pt x="10" y="255"/>
                    <a:pt x="10" y="251"/>
                  </a:cubicBezTo>
                  <a:lnTo>
                    <a:pt x="10" y="251"/>
                  </a:lnTo>
                  <a:cubicBezTo>
                    <a:pt x="9" y="246"/>
                    <a:pt x="9" y="241"/>
                    <a:pt x="7" y="235"/>
                  </a:cubicBezTo>
                  <a:lnTo>
                    <a:pt x="7" y="235"/>
                  </a:lnTo>
                  <a:cubicBezTo>
                    <a:pt x="7" y="231"/>
                    <a:pt x="7" y="228"/>
                    <a:pt x="6" y="224"/>
                  </a:cubicBezTo>
                  <a:lnTo>
                    <a:pt x="6" y="224"/>
                  </a:lnTo>
                  <a:cubicBezTo>
                    <a:pt x="6" y="218"/>
                    <a:pt x="5" y="212"/>
                    <a:pt x="4" y="207"/>
                  </a:cubicBezTo>
                  <a:lnTo>
                    <a:pt x="4" y="207"/>
                  </a:lnTo>
                  <a:cubicBezTo>
                    <a:pt x="4" y="203"/>
                    <a:pt x="4" y="199"/>
                    <a:pt x="3" y="196"/>
                  </a:cubicBezTo>
                  <a:lnTo>
                    <a:pt x="3" y="196"/>
                  </a:lnTo>
                  <a:cubicBezTo>
                    <a:pt x="2" y="189"/>
                    <a:pt x="2" y="183"/>
                    <a:pt x="2" y="177"/>
                  </a:cubicBezTo>
                  <a:lnTo>
                    <a:pt x="2" y="177"/>
                  </a:lnTo>
                  <a:cubicBezTo>
                    <a:pt x="2" y="174"/>
                    <a:pt x="1" y="171"/>
                    <a:pt x="1" y="168"/>
                  </a:cubicBezTo>
                  <a:lnTo>
                    <a:pt x="1" y="168"/>
                  </a:lnTo>
                  <a:cubicBezTo>
                    <a:pt x="1" y="158"/>
                    <a:pt x="1" y="150"/>
                    <a:pt x="0" y="140"/>
                  </a:cubicBezTo>
                  <a:lnTo>
                    <a:pt x="20" y="1401"/>
                  </a:lnTo>
                  <a:lnTo>
                    <a:pt x="20" y="1401"/>
                  </a:lnTo>
                  <a:cubicBezTo>
                    <a:pt x="20" y="1410"/>
                    <a:pt x="21" y="1419"/>
                    <a:pt x="21" y="1428"/>
                  </a:cubicBezTo>
                  <a:lnTo>
                    <a:pt x="21" y="1428"/>
                  </a:lnTo>
                  <a:cubicBezTo>
                    <a:pt x="21" y="1432"/>
                    <a:pt x="21" y="1435"/>
                    <a:pt x="21" y="1438"/>
                  </a:cubicBezTo>
                  <a:lnTo>
                    <a:pt x="21" y="1438"/>
                  </a:lnTo>
                  <a:cubicBezTo>
                    <a:pt x="22" y="1444"/>
                    <a:pt x="22" y="1450"/>
                    <a:pt x="23" y="1456"/>
                  </a:cubicBezTo>
                  <a:lnTo>
                    <a:pt x="23" y="1456"/>
                  </a:lnTo>
                  <a:cubicBezTo>
                    <a:pt x="23" y="1460"/>
                    <a:pt x="24" y="1464"/>
                    <a:pt x="24" y="1467"/>
                  </a:cubicBezTo>
                  <a:lnTo>
                    <a:pt x="24" y="1467"/>
                  </a:lnTo>
                  <a:cubicBezTo>
                    <a:pt x="24" y="1473"/>
                    <a:pt x="25" y="1478"/>
                    <a:pt x="25" y="1484"/>
                  </a:cubicBezTo>
                  <a:lnTo>
                    <a:pt x="25" y="1484"/>
                  </a:lnTo>
                  <a:cubicBezTo>
                    <a:pt x="26" y="1488"/>
                    <a:pt x="27" y="1492"/>
                    <a:pt x="27" y="1496"/>
                  </a:cubicBezTo>
                  <a:lnTo>
                    <a:pt x="27" y="1496"/>
                  </a:lnTo>
                  <a:cubicBezTo>
                    <a:pt x="28" y="1501"/>
                    <a:pt x="29" y="1506"/>
                    <a:pt x="30" y="1512"/>
                  </a:cubicBezTo>
                  <a:lnTo>
                    <a:pt x="30" y="1512"/>
                  </a:lnTo>
                  <a:cubicBezTo>
                    <a:pt x="30" y="1516"/>
                    <a:pt x="31" y="1520"/>
                    <a:pt x="31" y="1523"/>
                  </a:cubicBezTo>
                  <a:lnTo>
                    <a:pt x="31" y="1523"/>
                  </a:lnTo>
                  <a:cubicBezTo>
                    <a:pt x="32" y="1529"/>
                    <a:pt x="33" y="1535"/>
                    <a:pt x="34" y="1540"/>
                  </a:cubicBezTo>
                  <a:lnTo>
                    <a:pt x="34" y="1540"/>
                  </a:lnTo>
                  <a:cubicBezTo>
                    <a:pt x="35" y="1543"/>
                    <a:pt x="35" y="1547"/>
                    <a:pt x="37" y="1551"/>
                  </a:cubicBezTo>
                  <a:lnTo>
                    <a:pt x="37" y="1551"/>
                  </a:lnTo>
                  <a:cubicBezTo>
                    <a:pt x="38" y="1557"/>
                    <a:pt x="39" y="1562"/>
                    <a:pt x="40" y="1567"/>
                  </a:cubicBezTo>
                  <a:lnTo>
                    <a:pt x="40" y="1567"/>
                  </a:lnTo>
                  <a:cubicBezTo>
                    <a:pt x="41" y="1571"/>
                    <a:pt x="41" y="1575"/>
                    <a:pt x="42" y="1578"/>
                  </a:cubicBezTo>
                  <a:lnTo>
                    <a:pt x="42" y="1578"/>
                  </a:lnTo>
                  <a:cubicBezTo>
                    <a:pt x="44" y="1585"/>
                    <a:pt x="45" y="1590"/>
                    <a:pt x="47" y="1595"/>
                  </a:cubicBezTo>
                  <a:lnTo>
                    <a:pt x="47" y="1595"/>
                  </a:lnTo>
                  <a:cubicBezTo>
                    <a:pt x="47" y="1599"/>
                    <a:pt x="49" y="1603"/>
                    <a:pt x="50" y="1606"/>
                  </a:cubicBezTo>
                  <a:lnTo>
                    <a:pt x="50" y="1606"/>
                  </a:lnTo>
                  <a:cubicBezTo>
                    <a:pt x="51" y="1612"/>
                    <a:pt x="52" y="1618"/>
                    <a:pt x="54" y="1624"/>
                  </a:cubicBezTo>
                  <a:lnTo>
                    <a:pt x="54" y="1624"/>
                  </a:lnTo>
                  <a:cubicBezTo>
                    <a:pt x="55" y="1627"/>
                    <a:pt x="56" y="1630"/>
                    <a:pt x="57" y="1633"/>
                  </a:cubicBezTo>
                  <a:lnTo>
                    <a:pt x="57" y="1633"/>
                  </a:lnTo>
                  <a:cubicBezTo>
                    <a:pt x="60" y="1641"/>
                    <a:pt x="62" y="1648"/>
                    <a:pt x="64" y="1655"/>
                  </a:cubicBezTo>
                  <a:lnTo>
                    <a:pt x="64" y="1655"/>
                  </a:lnTo>
                  <a:cubicBezTo>
                    <a:pt x="65" y="1657"/>
                    <a:pt x="65" y="1659"/>
                    <a:pt x="66" y="1661"/>
                  </a:cubicBezTo>
                  <a:lnTo>
                    <a:pt x="66" y="1661"/>
                  </a:lnTo>
                  <a:cubicBezTo>
                    <a:pt x="69" y="1670"/>
                    <a:pt x="72" y="1678"/>
                    <a:pt x="75" y="1687"/>
                  </a:cubicBezTo>
                  <a:lnTo>
                    <a:pt x="75" y="1687"/>
                  </a:lnTo>
                  <a:cubicBezTo>
                    <a:pt x="77" y="1690"/>
                    <a:pt x="78" y="1693"/>
                    <a:pt x="78" y="1696"/>
                  </a:cubicBezTo>
                  <a:lnTo>
                    <a:pt x="78" y="1696"/>
                  </a:lnTo>
                  <a:cubicBezTo>
                    <a:pt x="81" y="1702"/>
                    <a:pt x="84" y="1708"/>
                    <a:pt x="86" y="1714"/>
                  </a:cubicBezTo>
                  <a:lnTo>
                    <a:pt x="86" y="1714"/>
                  </a:lnTo>
                  <a:cubicBezTo>
                    <a:pt x="87" y="1718"/>
                    <a:pt x="89" y="1721"/>
                    <a:pt x="91" y="1725"/>
                  </a:cubicBezTo>
                  <a:lnTo>
                    <a:pt x="91" y="1725"/>
                  </a:lnTo>
                  <a:cubicBezTo>
                    <a:pt x="92" y="1730"/>
                    <a:pt x="95" y="1736"/>
                    <a:pt x="98" y="1741"/>
                  </a:cubicBezTo>
                  <a:lnTo>
                    <a:pt x="98" y="1741"/>
                  </a:lnTo>
                  <a:cubicBezTo>
                    <a:pt x="99" y="1745"/>
                    <a:pt x="101" y="1748"/>
                    <a:pt x="102" y="1752"/>
                  </a:cubicBezTo>
                  <a:lnTo>
                    <a:pt x="102" y="1752"/>
                  </a:lnTo>
                  <a:cubicBezTo>
                    <a:pt x="105" y="1758"/>
                    <a:pt x="107" y="1763"/>
                    <a:pt x="110" y="1768"/>
                  </a:cubicBezTo>
                  <a:lnTo>
                    <a:pt x="110" y="1768"/>
                  </a:lnTo>
                  <a:cubicBezTo>
                    <a:pt x="112" y="1772"/>
                    <a:pt x="114" y="1775"/>
                    <a:pt x="115" y="1779"/>
                  </a:cubicBezTo>
                  <a:lnTo>
                    <a:pt x="115" y="1779"/>
                  </a:lnTo>
                  <a:cubicBezTo>
                    <a:pt x="118" y="1785"/>
                    <a:pt x="121" y="1789"/>
                    <a:pt x="123" y="1795"/>
                  </a:cubicBezTo>
                  <a:lnTo>
                    <a:pt x="123" y="1795"/>
                  </a:lnTo>
                  <a:cubicBezTo>
                    <a:pt x="125" y="1798"/>
                    <a:pt x="127" y="1802"/>
                    <a:pt x="129" y="1806"/>
                  </a:cubicBezTo>
                  <a:lnTo>
                    <a:pt x="129" y="1806"/>
                  </a:lnTo>
                  <a:cubicBezTo>
                    <a:pt x="132" y="1811"/>
                    <a:pt x="135" y="1817"/>
                    <a:pt x="137" y="1821"/>
                  </a:cubicBezTo>
                  <a:lnTo>
                    <a:pt x="137" y="1821"/>
                  </a:lnTo>
                  <a:cubicBezTo>
                    <a:pt x="140" y="1825"/>
                    <a:pt x="141" y="1829"/>
                    <a:pt x="143" y="1833"/>
                  </a:cubicBezTo>
                  <a:lnTo>
                    <a:pt x="143" y="1833"/>
                  </a:lnTo>
                  <a:cubicBezTo>
                    <a:pt x="146" y="1838"/>
                    <a:pt x="150" y="1843"/>
                    <a:pt x="152" y="1848"/>
                  </a:cubicBezTo>
                  <a:lnTo>
                    <a:pt x="152" y="1848"/>
                  </a:lnTo>
                  <a:cubicBezTo>
                    <a:pt x="155" y="1852"/>
                    <a:pt x="156" y="1855"/>
                    <a:pt x="159" y="1859"/>
                  </a:cubicBezTo>
                  <a:lnTo>
                    <a:pt x="159" y="1859"/>
                  </a:lnTo>
                  <a:cubicBezTo>
                    <a:pt x="162" y="1865"/>
                    <a:pt x="165" y="1870"/>
                    <a:pt x="169" y="1875"/>
                  </a:cubicBezTo>
                  <a:lnTo>
                    <a:pt x="169" y="1875"/>
                  </a:lnTo>
                  <a:cubicBezTo>
                    <a:pt x="171" y="1879"/>
                    <a:pt x="173" y="1882"/>
                    <a:pt x="175" y="1885"/>
                  </a:cubicBezTo>
                  <a:lnTo>
                    <a:pt x="175" y="1885"/>
                  </a:lnTo>
                  <a:cubicBezTo>
                    <a:pt x="179" y="1891"/>
                    <a:pt x="183" y="1898"/>
                    <a:pt x="187" y="1903"/>
                  </a:cubicBezTo>
                  <a:lnTo>
                    <a:pt x="187" y="1903"/>
                  </a:lnTo>
                  <a:cubicBezTo>
                    <a:pt x="189" y="1906"/>
                    <a:pt x="191" y="1909"/>
                    <a:pt x="192" y="1911"/>
                  </a:cubicBezTo>
                  <a:lnTo>
                    <a:pt x="192" y="1911"/>
                  </a:lnTo>
                  <a:cubicBezTo>
                    <a:pt x="198" y="1920"/>
                    <a:pt x="203" y="1929"/>
                    <a:pt x="210" y="1937"/>
                  </a:cubicBezTo>
                  <a:lnTo>
                    <a:pt x="210" y="1937"/>
                  </a:lnTo>
                  <a:cubicBezTo>
                    <a:pt x="211" y="1939"/>
                    <a:pt x="213" y="1941"/>
                    <a:pt x="214" y="1943"/>
                  </a:cubicBezTo>
                  <a:lnTo>
                    <a:pt x="214" y="1943"/>
                  </a:lnTo>
                  <a:cubicBezTo>
                    <a:pt x="219" y="1950"/>
                    <a:pt x="223" y="1956"/>
                    <a:pt x="229" y="1963"/>
                  </a:cubicBezTo>
                  <a:lnTo>
                    <a:pt x="229" y="1963"/>
                  </a:lnTo>
                  <a:cubicBezTo>
                    <a:pt x="231" y="1966"/>
                    <a:pt x="233" y="1969"/>
                    <a:pt x="236" y="1972"/>
                  </a:cubicBezTo>
                  <a:lnTo>
                    <a:pt x="236" y="1972"/>
                  </a:lnTo>
                  <a:cubicBezTo>
                    <a:pt x="240" y="1978"/>
                    <a:pt x="244" y="1983"/>
                    <a:pt x="248" y="1989"/>
                  </a:cubicBezTo>
                  <a:lnTo>
                    <a:pt x="248" y="1989"/>
                  </a:lnTo>
                  <a:cubicBezTo>
                    <a:pt x="251" y="1992"/>
                    <a:pt x="253" y="1996"/>
                    <a:pt x="256" y="1999"/>
                  </a:cubicBezTo>
                  <a:lnTo>
                    <a:pt x="256" y="1999"/>
                  </a:lnTo>
                  <a:cubicBezTo>
                    <a:pt x="261" y="2004"/>
                    <a:pt x="264" y="2009"/>
                    <a:pt x="269" y="2014"/>
                  </a:cubicBezTo>
                  <a:lnTo>
                    <a:pt x="269" y="2014"/>
                  </a:lnTo>
                  <a:cubicBezTo>
                    <a:pt x="272" y="2017"/>
                    <a:pt x="274" y="2021"/>
                    <a:pt x="277" y="2025"/>
                  </a:cubicBezTo>
                  <a:lnTo>
                    <a:pt x="277" y="2025"/>
                  </a:lnTo>
                  <a:cubicBezTo>
                    <a:pt x="282" y="2030"/>
                    <a:pt x="286" y="2034"/>
                    <a:pt x="290" y="2039"/>
                  </a:cubicBezTo>
                  <a:lnTo>
                    <a:pt x="290" y="2039"/>
                  </a:lnTo>
                  <a:cubicBezTo>
                    <a:pt x="293" y="2043"/>
                    <a:pt x="296" y="2047"/>
                    <a:pt x="299" y="2050"/>
                  </a:cubicBezTo>
                  <a:lnTo>
                    <a:pt x="299" y="2050"/>
                  </a:lnTo>
                  <a:cubicBezTo>
                    <a:pt x="303" y="2055"/>
                    <a:pt x="307" y="2060"/>
                    <a:pt x="312" y="2065"/>
                  </a:cubicBezTo>
                  <a:lnTo>
                    <a:pt x="312" y="2065"/>
                  </a:lnTo>
                  <a:cubicBezTo>
                    <a:pt x="315" y="2068"/>
                    <a:pt x="319" y="2072"/>
                    <a:pt x="322" y="2075"/>
                  </a:cubicBezTo>
                  <a:lnTo>
                    <a:pt x="322" y="2075"/>
                  </a:lnTo>
                  <a:cubicBezTo>
                    <a:pt x="326" y="2080"/>
                    <a:pt x="330" y="2085"/>
                    <a:pt x="335" y="2090"/>
                  </a:cubicBezTo>
                  <a:lnTo>
                    <a:pt x="335" y="2090"/>
                  </a:lnTo>
                  <a:cubicBezTo>
                    <a:pt x="338" y="2094"/>
                    <a:pt x="342" y="2097"/>
                    <a:pt x="345" y="2101"/>
                  </a:cubicBezTo>
                  <a:lnTo>
                    <a:pt x="345" y="2101"/>
                  </a:lnTo>
                  <a:cubicBezTo>
                    <a:pt x="350" y="2105"/>
                    <a:pt x="354" y="2111"/>
                    <a:pt x="359" y="2115"/>
                  </a:cubicBezTo>
                  <a:lnTo>
                    <a:pt x="359" y="2115"/>
                  </a:lnTo>
                  <a:cubicBezTo>
                    <a:pt x="362" y="2119"/>
                    <a:pt x="366" y="2122"/>
                    <a:pt x="369" y="2125"/>
                  </a:cubicBezTo>
                  <a:lnTo>
                    <a:pt x="369" y="2125"/>
                  </a:lnTo>
                  <a:cubicBezTo>
                    <a:pt x="374" y="2131"/>
                    <a:pt x="380" y="2136"/>
                    <a:pt x="385" y="2142"/>
                  </a:cubicBezTo>
                  <a:lnTo>
                    <a:pt x="385" y="2142"/>
                  </a:lnTo>
                  <a:cubicBezTo>
                    <a:pt x="388" y="2145"/>
                    <a:pt x="391" y="2148"/>
                    <a:pt x="394" y="2150"/>
                  </a:cubicBezTo>
                  <a:lnTo>
                    <a:pt x="394" y="2150"/>
                  </a:lnTo>
                  <a:cubicBezTo>
                    <a:pt x="402" y="2158"/>
                    <a:pt x="410" y="2166"/>
                    <a:pt x="419" y="2175"/>
                  </a:cubicBezTo>
                  <a:lnTo>
                    <a:pt x="419" y="2175"/>
                  </a:lnTo>
                  <a:cubicBezTo>
                    <a:pt x="420" y="2176"/>
                    <a:pt x="421" y="2177"/>
                    <a:pt x="423" y="2178"/>
                  </a:cubicBezTo>
                  <a:lnTo>
                    <a:pt x="423" y="2178"/>
                  </a:lnTo>
                  <a:cubicBezTo>
                    <a:pt x="430" y="2185"/>
                    <a:pt x="438" y="2192"/>
                    <a:pt x="445" y="2199"/>
                  </a:cubicBezTo>
                  <a:lnTo>
                    <a:pt x="445" y="2199"/>
                  </a:lnTo>
                  <a:cubicBezTo>
                    <a:pt x="449" y="2202"/>
                    <a:pt x="452" y="2205"/>
                    <a:pt x="455" y="2208"/>
                  </a:cubicBezTo>
                  <a:lnTo>
                    <a:pt x="455" y="2208"/>
                  </a:lnTo>
                  <a:cubicBezTo>
                    <a:pt x="461" y="2214"/>
                    <a:pt x="467" y="2218"/>
                    <a:pt x="473" y="2224"/>
                  </a:cubicBezTo>
                  <a:lnTo>
                    <a:pt x="473" y="2224"/>
                  </a:lnTo>
                  <a:cubicBezTo>
                    <a:pt x="477" y="2226"/>
                    <a:pt x="480" y="2230"/>
                    <a:pt x="484" y="2234"/>
                  </a:cubicBezTo>
                  <a:lnTo>
                    <a:pt x="484" y="2234"/>
                  </a:lnTo>
                  <a:cubicBezTo>
                    <a:pt x="489" y="2238"/>
                    <a:pt x="495" y="2243"/>
                    <a:pt x="501" y="2247"/>
                  </a:cubicBezTo>
                  <a:lnTo>
                    <a:pt x="501" y="2247"/>
                  </a:lnTo>
                  <a:cubicBezTo>
                    <a:pt x="505" y="2251"/>
                    <a:pt x="509" y="2255"/>
                    <a:pt x="513" y="2258"/>
                  </a:cubicBezTo>
                  <a:lnTo>
                    <a:pt x="513" y="2258"/>
                  </a:lnTo>
                  <a:cubicBezTo>
                    <a:pt x="518" y="2262"/>
                    <a:pt x="524" y="2267"/>
                    <a:pt x="529" y="2272"/>
                  </a:cubicBezTo>
                  <a:lnTo>
                    <a:pt x="529" y="2272"/>
                  </a:lnTo>
                  <a:cubicBezTo>
                    <a:pt x="534" y="2275"/>
                    <a:pt x="538" y="2279"/>
                    <a:pt x="542" y="2282"/>
                  </a:cubicBezTo>
                  <a:lnTo>
                    <a:pt x="542" y="2282"/>
                  </a:lnTo>
                  <a:cubicBezTo>
                    <a:pt x="548" y="2286"/>
                    <a:pt x="554" y="2291"/>
                    <a:pt x="559" y="2295"/>
                  </a:cubicBezTo>
                  <a:lnTo>
                    <a:pt x="559" y="2295"/>
                  </a:lnTo>
                  <a:cubicBezTo>
                    <a:pt x="564" y="2299"/>
                    <a:pt x="568" y="2302"/>
                    <a:pt x="572" y="2306"/>
                  </a:cubicBezTo>
                  <a:lnTo>
                    <a:pt x="572" y="2306"/>
                  </a:lnTo>
                  <a:cubicBezTo>
                    <a:pt x="578" y="2310"/>
                    <a:pt x="583" y="2315"/>
                    <a:pt x="589" y="2319"/>
                  </a:cubicBezTo>
                  <a:lnTo>
                    <a:pt x="589" y="2319"/>
                  </a:lnTo>
                  <a:cubicBezTo>
                    <a:pt x="594" y="2323"/>
                    <a:pt x="598" y="2326"/>
                    <a:pt x="603" y="2330"/>
                  </a:cubicBezTo>
                  <a:lnTo>
                    <a:pt x="603" y="2330"/>
                  </a:lnTo>
                  <a:cubicBezTo>
                    <a:pt x="609" y="2334"/>
                    <a:pt x="615" y="2338"/>
                    <a:pt x="621" y="2343"/>
                  </a:cubicBezTo>
                  <a:lnTo>
                    <a:pt x="621" y="2343"/>
                  </a:lnTo>
                  <a:cubicBezTo>
                    <a:pt x="625" y="2346"/>
                    <a:pt x="630" y="2350"/>
                    <a:pt x="635" y="2353"/>
                  </a:cubicBezTo>
                  <a:lnTo>
                    <a:pt x="635" y="2353"/>
                  </a:lnTo>
                  <a:cubicBezTo>
                    <a:pt x="641" y="2358"/>
                    <a:pt x="648" y="2362"/>
                    <a:pt x="654" y="2367"/>
                  </a:cubicBezTo>
                  <a:lnTo>
                    <a:pt x="654" y="2367"/>
                  </a:lnTo>
                  <a:cubicBezTo>
                    <a:pt x="658" y="2370"/>
                    <a:pt x="662" y="2373"/>
                    <a:pt x="666" y="2376"/>
                  </a:cubicBezTo>
                  <a:lnTo>
                    <a:pt x="666" y="2376"/>
                  </a:lnTo>
                  <a:cubicBezTo>
                    <a:pt x="675" y="2382"/>
                    <a:pt x="682" y="2387"/>
                    <a:pt x="690" y="2393"/>
                  </a:cubicBezTo>
                  <a:lnTo>
                    <a:pt x="690" y="2393"/>
                  </a:lnTo>
                  <a:cubicBezTo>
                    <a:pt x="693" y="2395"/>
                    <a:pt x="696" y="2397"/>
                    <a:pt x="699" y="2399"/>
                  </a:cubicBezTo>
                  <a:lnTo>
                    <a:pt x="699" y="2399"/>
                  </a:lnTo>
                  <a:cubicBezTo>
                    <a:pt x="710" y="2407"/>
                    <a:pt x="721" y="2414"/>
                    <a:pt x="732" y="2421"/>
                  </a:cubicBezTo>
                  <a:lnTo>
                    <a:pt x="732" y="2421"/>
                  </a:lnTo>
                  <a:cubicBezTo>
                    <a:pt x="736" y="2424"/>
                    <a:pt x="741" y="2427"/>
                    <a:pt x="745" y="2430"/>
                  </a:cubicBezTo>
                  <a:lnTo>
                    <a:pt x="745" y="2430"/>
                  </a:lnTo>
                  <a:cubicBezTo>
                    <a:pt x="752" y="2435"/>
                    <a:pt x="759" y="2439"/>
                    <a:pt x="767" y="2444"/>
                  </a:cubicBezTo>
                  <a:lnTo>
                    <a:pt x="767" y="2444"/>
                  </a:lnTo>
                  <a:cubicBezTo>
                    <a:pt x="771" y="2448"/>
                    <a:pt x="777" y="2451"/>
                    <a:pt x="781" y="2454"/>
                  </a:cubicBezTo>
                  <a:lnTo>
                    <a:pt x="781" y="2454"/>
                  </a:lnTo>
                  <a:cubicBezTo>
                    <a:pt x="788" y="2458"/>
                    <a:pt x="795" y="2463"/>
                    <a:pt x="801" y="2467"/>
                  </a:cubicBezTo>
                  <a:lnTo>
                    <a:pt x="801" y="2467"/>
                  </a:lnTo>
                  <a:cubicBezTo>
                    <a:pt x="807" y="2470"/>
                    <a:pt x="812" y="2474"/>
                    <a:pt x="818" y="2477"/>
                  </a:cubicBezTo>
                  <a:lnTo>
                    <a:pt x="818" y="2477"/>
                  </a:lnTo>
                  <a:cubicBezTo>
                    <a:pt x="824" y="2481"/>
                    <a:pt x="831" y="2485"/>
                    <a:pt x="837" y="2489"/>
                  </a:cubicBezTo>
                  <a:lnTo>
                    <a:pt x="837" y="2489"/>
                  </a:lnTo>
                  <a:cubicBezTo>
                    <a:pt x="843" y="2492"/>
                    <a:pt x="848" y="2496"/>
                    <a:pt x="854" y="2499"/>
                  </a:cubicBezTo>
                  <a:lnTo>
                    <a:pt x="854" y="2499"/>
                  </a:lnTo>
                  <a:cubicBezTo>
                    <a:pt x="861" y="2504"/>
                    <a:pt x="867" y="2507"/>
                    <a:pt x="873" y="2511"/>
                  </a:cubicBezTo>
                  <a:lnTo>
                    <a:pt x="873" y="2511"/>
                  </a:lnTo>
                  <a:cubicBezTo>
                    <a:pt x="880" y="2515"/>
                    <a:pt x="885" y="2518"/>
                    <a:pt x="891" y="2522"/>
                  </a:cubicBezTo>
                  <a:lnTo>
                    <a:pt x="891" y="2522"/>
                  </a:lnTo>
                  <a:cubicBezTo>
                    <a:pt x="898" y="2525"/>
                    <a:pt x="904" y="2529"/>
                    <a:pt x="911" y="2534"/>
                  </a:cubicBezTo>
                  <a:lnTo>
                    <a:pt x="911" y="2534"/>
                  </a:lnTo>
                  <a:cubicBezTo>
                    <a:pt x="917" y="2537"/>
                    <a:pt x="923" y="2540"/>
                    <a:pt x="928" y="2544"/>
                  </a:cubicBezTo>
                  <a:lnTo>
                    <a:pt x="928" y="2544"/>
                  </a:lnTo>
                  <a:cubicBezTo>
                    <a:pt x="935" y="2548"/>
                    <a:pt x="942" y="2551"/>
                    <a:pt x="949" y="2555"/>
                  </a:cubicBezTo>
                  <a:lnTo>
                    <a:pt x="949" y="2555"/>
                  </a:lnTo>
                  <a:cubicBezTo>
                    <a:pt x="955" y="2559"/>
                    <a:pt x="961" y="2562"/>
                    <a:pt x="966" y="2565"/>
                  </a:cubicBezTo>
                  <a:lnTo>
                    <a:pt x="966" y="2565"/>
                  </a:lnTo>
                  <a:cubicBezTo>
                    <a:pt x="974" y="2569"/>
                    <a:pt x="981" y="2573"/>
                    <a:pt x="989" y="2578"/>
                  </a:cubicBezTo>
                  <a:lnTo>
                    <a:pt x="989" y="2578"/>
                  </a:lnTo>
                  <a:cubicBezTo>
                    <a:pt x="994" y="2580"/>
                    <a:pt x="1000" y="2583"/>
                    <a:pt x="1006" y="2587"/>
                  </a:cubicBezTo>
                  <a:lnTo>
                    <a:pt x="1006" y="2587"/>
                  </a:lnTo>
                  <a:cubicBezTo>
                    <a:pt x="1014" y="2591"/>
                    <a:pt x="1022" y="2596"/>
                    <a:pt x="1031" y="2600"/>
                  </a:cubicBezTo>
                  <a:lnTo>
                    <a:pt x="1031" y="2600"/>
                  </a:lnTo>
                  <a:cubicBezTo>
                    <a:pt x="1035" y="2603"/>
                    <a:pt x="1040" y="2605"/>
                    <a:pt x="1045" y="2608"/>
                  </a:cubicBezTo>
                  <a:lnTo>
                    <a:pt x="1045" y="2608"/>
                  </a:lnTo>
                  <a:cubicBezTo>
                    <a:pt x="1058" y="2615"/>
                    <a:pt x="1071" y="2622"/>
                    <a:pt x="1084" y="2629"/>
                  </a:cubicBezTo>
                  <a:lnTo>
                    <a:pt x="1084" y="2629"/>
                  </a:lnTo>
                  <a:cubicBezTo>
                    <a:pt x="1089" y="2631"/>
                    <a:pt x="1094" y="2634"/>
                    <a:pt x="1099" y="2636"/>
                  </a:cubicBezTo>
                  <a:lnTo>
                    <a:pt x="1099" y="2636"/>
                  </a:lnTo>
                  <a:cubicBezTo>
                    <a:pt x="1108" y="2640"/>
                    <a:pt x="1117" y="2645"/>
                    <a:pt x="1125" y="2649"/>
                  </a:cubicBezTo>
                  <a:lnTo>
                    <a:pt x="1125" y="2649"/>
                  </a:lnTo>
                  <a:cubicBezTo>
                    <a:pt x="1132" y="2653"/>
                    <a:pt x="1137" y="2656"/>
                    <a:pt x="1143" y="2659"/>
                  </a:cubicBezTo>
                  <a:lnTo>
                    <a:pt x="1143" y="2659"/>
                  </a:lnTo>
                  <a:cubicBezTo>
                    <a:pt x="1151" y="2662"/>
                    <a:pt x="1159" y="2666"/>
                    <a:pt x="1167" y="2670"/>
                  </a:cubicBezTo>
                  <a:lnTo>
                    <a:pt x="1167" y="2670"/>
                  </a:lnTo>
                  <a:cubicBezTo>
                    <a:pt x="1173" y="2673"/>
                    <a:pt x="1180" y="2676"/>
                    <a:pt x="1186" y="2680"/>
                  </a:cubicBezTo>
                  <a:lnTo>
                    <a:pt x="1186" y="2680"/>
                  </a:lnTo>
                  <a:cubicBezTo>
                    <a:pt x="1194" y="2683"/>
                    <a:pt x="1201" y="2687"/>
                    <a:pt x="1209" y="2691"/>
                  </a:cubicBezTo>
                  <a:lnTo>
                    <a:pt x="1209" y="2691"/>
                  </a:lnTo>
                  <a:cubicBezTo>
                    <a:pt x="1215" y="2694"/>
                    <a:pt x="1223" y="2697"/>
                    <a:pt x="1229" y="2700"/>
                  </a:cubicBezTo>
                  <a:lnTo>
                    <a:pt x="1229" y="2700"/>
                  </a:lnTo>
                  <a:cubicBezTo>
                    <a:pt x="1236" y="2704"/>
                    <a:pt x="1244" y="2708"/>
                    <a:pt x="1252" y="2711"/>
                  </a:cubicBezTo>
                  <a:lnTo>
                    <a:pt x="1252" y="2711"/>
                  </a:lnTo>
                  <a:cubicBezTo>
                    <a:pt x="1259" y="2714"/>
                    <a:pt x="1266" y="2718"/>
                    <a:pt x="1272" y="2720"/>
                  </a:cubicBezTo>
                  <a:lnTo>
                    <a:pt x="1272" y="2720"/>
                  </a:lnTo>
                  <a:cubicBezTo>
                    <a:pt x="1280" y="2724"/>
                    <a:pt x="1288" y="2727"/>
                    <a:pt x="1295" y="2731"/>
                  </a:cubicBezTo>
                  <a:lnTo>
                    <a:pt x="1295" y="2731"/>
                  </a:lnTo>
                  <a:cubicBezTo>
                    <a:pt x="1302" y="2734"/>
                    <a:pt x="1309" y="2737"/>
                    <a:pt x="1316" y="2741"/>
                  </a:cubicBezTo>
                  <a:lnTo>
                    <a:pt x="1316" y="2741"/>
                  </a:lnTo>
                  <a:cubicBezTo>
                    <a:pt x="1324" y="2744"/>
                    <a:pt x="1332" y="2747"/>
                    <a:pt x="1340" y="2751"/>
                  </a:cubicBezTo>
                  <a:lnTo>
                    <a:pt x="1340" y="2751"/>
                  </a:lnTo>
                  <a:cubicBezTo>
                    <a:pt x="1347" y="2754"/>
                    <a:pt x="1354" y="2757"/>
                    <a:pt x="1361" y="2760"/>
                  </a:cubicBezTo>
                  <a:lnTo>
                    <a:pt x="1361" y="2760"/>
                  </a:lnTo>
                  <a:cubicBezTo>
                    <a:pt x="1369" y="2764"/>
                    <a:pt x="1377" y="2767"/>
                    <a:pt x="1385" y="2771"/>
                  </a:cubicBezTo>
                  <a:lnTo>
                    <a:pt x="1385" y="2771"/>
                  </a:lnTo>
                  <a:cubicBezTo>
                    <a:pt x="1392" y="2774"/>
                    <a:pt x="1399" y="2777"/>
                    <a:pt x="1406" y="2780"/>
                  </a:cubicBezTo>
                  <a:lnTo>
                    <a:pt x="1406" y="2780"/>
                  </a:lnTo>
                  <a:cubicBezTo>
                    <a:pt x="1415" y="2784"/>
                    <a:pt x="1424" y="2787"/>
                    <a:pt x="1432" y="2791"/>
                  </a:cubicBezTo>
                  <a:lnTo>
                    <a:pt x="1432" y="2791"/>
                  </a:lnTo>
                  <a:cubicBezTo>
                    <a:pt x="1439" y="2794"/>
                    <a:pt x="1446" y="2797"/>
                    <a:pt x="1452" y="2800"/>
                  </a:cubicBezTo>
                  <a:lnTo>
                    <a:pt x="1452" y="2800"/>
                  </a:lnTo>
                  <a:cubicBezTo>
                    <a:pt x="1464" y="2804"/>
                    <a:pt x="1476" y="2810"/>
                    <a:pt x="1488" y="2814"/>
                  </a:cubicBezTo>
                  <a:lnTo>
                    <a:pt x="1488" y="2814"/>
                  </a:lnTo>
                  <a:cubicBezTo>
                    <a:pt x="1497" y="2818"/>
                    <a:pt x="1506" y="2821"/>
                    <a:pt x="1515" y="2825"/>
                  </a:cubicBezTo>
                  <a:lnTo>
                    <a:pt x="1515" y="2825"/>
                  </a:lnTo>
                  <a:cubicBezTo>
                    <a:pt x="1524" y="2829"/>
                    <a:pt x="1534" y="2833"/>
                    <a:pt x="1544" y="2837"/>
                  </a:cubicBezTo>
                  <a:lnTo>
                    <a:pt x="1544" y="2837"/>
                  </a:lnTo>
                  <a:cubicBezTo>
                    <a:pt x="1551" y="2840"/>
                    <a:pt x="1558" y="2843"/>
                    <a:pt x="1565" y="2845"/>
                  </a:cubicBezTo>
                  <a:lnTo>
                    <a:pt x="1565" y="2845"/>
                  </a:lnTo>
                  <a:cubicBezTo>
                    <a:pt x="1574" y="2849"/>
                    <a:pt x="1583" y="2852"/>
                    <a:pt x="1591" y="2855"/>
                  </a:cubicBezTo>
                  <a:lnTo>
                    <a:pt x="1591" y="2855"/>
                  </a:lnTo>
                  <a:cubicBezTo>
                    <a:pt x="1599" y="2858"/>
                    <a:pt x="1607" y="2861"/>
                    <a:pt x="1615" y="2864"/>
                  </a:cubicBezTo>
                  <a:lnTo>
                    <a:pt x="1615" y="2864"/>
                  </a:lnTo>
                  <a:cubicBezTo>
                    <a:pt x="1623" y="2868"/>
                    <a:pt x="1631" y="2871"/>
                    <a:pt x="1639" y="2874"/>
                  </a:cubicBezTo>
                  <a:lnTo>
                    <a:pt x="1639" y="2874"/>
                  </a:lnTo>
                  <a:cubicBezTo>
                    <a:pt x="1648" y="2877"/>
                    <a:pt x="1655" y="2880"/>
                    <a:pt x="1663" y="2883"/>
                  </a:cubicBezTo>
                  <a:lnTo>
                    <a:pt x="1663" y="2883"/>
                  </a:lnTo>
                  <a:cubicBezTo>
                    <a:pt x="1672" y="2886"/>
                    <a:pt x="1680" y="2889"/>
                    <a:pt x="1689" y="2892"/>
                  </a:cubicBezTo>
                  <a:lnTo>
                    <a:pt x="1689" y="2892"/>
                  </a:lnTo>
                  <a:cubicBezTo>
                    <a:pt x="1696" y="2895"/>
                    <a:pt x="1705" y="2898"/>
                    <a:pt x="1713" y="2901"/>
                  </a:cubicBezTo>
                  <a:lnTo>
                    <a:pt x="1713" y="2901"/>
                  </a:lnTo>
                  <a:cubicBezTo>
                    <a:pt x="1721" y="2904"/>
                    <a:pt x="1730" y="2907"/>
                    <a:pt x="1738" y="2911"/>
                  </a:cubicBezTo>
                  <a:lnTo>
                    <a:pt x="1738" y="2911"/>
                  </a:lnTo>
                  <a:cubicBezTo>
                    <a:pt x="1746" y="2913"/>
                    <a:pt x="1754" y="2916"/>
                    <a:pt x="1762" y="2919"/>
                  </a:cubicBezTo>
                  <a:lnTo>
                    <a:pt x="1762" y="2919"/>
                  </a:lnTo>
                  <a:cubicBezTo>
                    <a:pt x="1771" y="2922"/>
                    <a:pt x="1780" y="2925"/>
                    <a:pt x="1789" y="2928"/>
                  </a:cubicBezTo>
                  <a:lnTo>
                    <a:pt x="1789" y="2928"/>
                  </a:lnTo>
                  <a:cubicBezTo>
                    <a:pt x="1796" y="2931"/>
                    <a:pt x="1804" y="2934"/>
                    <a:pt x="1813" y="2936"/>
                  </a:cubicBezTo>
                  <a:lnTo>
                    <a:pt x="1813" y="2936"/>
                  </a:lnTo>
                  <a:cubicBezTo>
                    <a:pt x="1822" y="2940"/>
                    <a:pt x="1830" y="2943"/>
                    <a:pt x="1840" y="2946"/>
                  </a:cubicBezTo>
                  <a:lnTo>
                    <a:pt x="1840" y="2946"/>
                  </a:lnTo>
                  <a:cubicBezTo>
                    <a:pt x="1847" y="2949"/>
                    <a:pt x="1855" y="2951"/>
                    <a:pt x="1864" y="2954"/>
                  </a:cubicBezTo>
                  <a:lnTo>
                    <a:pt x="1864" y="2954"/>
                  </a:lnTo>
                  <a:cubicBezTo>
                    <a:pt x="1873" y="2958"/>
                    <a:pt x="1883" y="2961"/>
                    <a:pt x="1892" y="2964"/>
                  </a:cubicBezTo>
                  <a:lnTo>
                    <a:pt x="1892" y="2964"/>
                  </a:lnTo>
                  <a:cubicBezTo>
                    <a:pt x="1898" y="2966"/>
                    <a:pt x="1905" y="2968"/>
                    <a:pt x="1911" y="2970"/>
                  </a:cubicBezTo>
                  <a:lnTo>
                    <a:pt x="1911" y="2970"/>
                  </a:lnTo>
                  <a:cubicBezTo>
                    <a:pt x="1913" y="2971"/>
                    <a:pt x="1914" y="2971"/>
                    <a:pt x="1915" y="2971"/>
                  </a:cubicBezTo>
                  <a:lnTo>
                    <a:pt x="1915" y="2971"/>
                  </a:lnTo>
                  <a:cubicBezTo>
                    <a:pt x="1934" y="2978"/>
                    <a:pt x="1953" y="2984"/>
                    <a:pt x="1971" y="2989"/>
                  </a:cubicBezTo>
                  <a:lnTo>
                    <a:pt x="1971" y="2989"/>
                  </a:lnTo>
                  <a:cubicBezTo>
                    <a:pt x="1977" y="2992"/>
                    <a:pt x="1983" y="2994"/>
                    <a:pt x="1988" y="2995"/>
                  </a:cubicBezTo>
                  <a:lnTo>
                    <a:pt x="1988" y="2995"/>
                  </a:lnTo>
                  <a:cubicBezTo>
                    <a:pt x="2003" y="2999"/>
                    <a:pt x="2016" y="3004"/>
                    <a:pt x="2031" y="3008"/>
                  </a:cubicBezTo>
                  <a:lnTo>
                    <a:pt x="2031" y="3008"/>
                  </a:lnTo>
                  <a:cubicBezTo>
                    <a:pt x="2038" y="3011"/>
                    <a:pt x="2044" y="3013"/>
                    <a:pt x="2051" y="3015"/>
                  </a:cubicBezTo>
                  <a:lnTo>
                    <a:pt x="2051" y="3015"/>
                  </a:lnTo>
                  <a:cubicBezTo>
                    <a:pt x="2065" y="3019"/>
                    <a:pt x="2079" y="3023"/>
                    <a:pt x="2094" y="3027"/>
                  </a:cubicBezTo>
                  <a:lnTo>
                    <a:pt x="2094" y="3027"/>
                  </a:lnTo>
                  <a:cubicBezTo>
                    <a:pt x="2099" y="3030"/>
                    <a:pt x="2106" y="3032"/>
                    <a:pt x="2112" y="3033"/>
                  </a:cubicBezTo>
                  <a:lnTo>
                    <a:pt x="2112" y="3033"/>
                  </a:lnTo>
                  <a:cubicBezTo>
                    <a:pt x="2131" y="3039"/>
                    <a:pt x="2151" y="3045"/>
                    <a:pt x="2171" y="3051"/>
                  </a:cubicBezTo>
                  <a:lnTo>
                    <a:pt x="2171" y="3051"/>
                  </a:lnTo>
                  <a:cubicBezTo>
                    <a:pt x="2175" y="3052"/>
                    <a:pt x="2178" y="3053"/>
                    <a:pt x="2181" y="3054"/>
                  </a:cubicBezTo>
                  <a:lnTo>
                    <a:pt x="2181" y="3054"/>
                  </a:lnTo>
                  <a:cubicBezTo>
                    <a:pt x="2198" y="3059"/>
                    <a:pt x="2216" y="3063"/>
                    <a:pt x="2232" y="3069"/>
                  </a:cubicBezTo>
                  <a:lnTo>
                    <a:pt x="2232" y="3069"/>
                  </a:lnTo>
                  <a:cubicBezTo>
                    <a:pt x="2239" y="3070"/>
                    <a:pt x="2246" y="3072"/>
                    <a:pt x="2253" y="3074"/>
                  </a:cubicBezTo>
                  <a:lnTo>
                    <a:pt x="2253" y="3074"/>
                  </a:lnTo>
                  <a:cubicBezTo>
                    <a:pt x="2267" y="3078"/>
                    <a:pt x="2281" y="3082"/>
                    <a:pt x="2296" y="3086"/>
                  </a:cubicBezTo>
                  <a:lnTo>
                    <a:pt x="2296" y="3086"/>
                  </a:lnTo>
                  <a:cubicBezTo>
                    <a:pt x="2302" y="3088"/>
                    <a:pt x="2310" y="3090"/>
                    <a:pt x="2316" y="3092"/>
                  </a:cubicBezTo>
                  <a:lnTo>
                    <a:pt x="2316" y="3092"/>
                  </a:lnTo>
                  <a:cubicBezTo>
                    <a:pt x="2335" y="3097"/>
                    <a:pt x="2353" y="3102"/>
                    <a:pt x="2372" y="3107"/>
                  </a:cubicBezTo>
                  <a:lnTo>
                    <a:pt x="2372" y="3107"/>
                  </a:lnTo>
                  <a:cubicBezTo>
                    <a:pt x="2374" y="3107"/>
                    <a:pt x="2377" y="3108"/>
                    <a:pt x="2379" y="3108"/>
                  </a:cubicBezTo>
                  <a:lnTo>
                    <a:pt x="2379" y="3108"/>
                  </a:lnTo>
                  <a:cubicBezTo>
                    <a:pt x="2399" y="3115"/>
                    <a:pt x="2421" y="3120"/>
                    <a:pt x="2442" y="3125"/>
                  </a:cubicBezTo>
                  <a:lnTo>
                    <a:pt x="2442" y="3125"/>
                  </a:lnTo>
                  <a:cubicBezTo>
                    <a:pt x="2443" y="3126"/>
                    <a:pt x="2446" y="3126"/>
                    <a:pt x="2448" y="3127"/>
                  </a:cubicBezTo>
                  <a:lnTo>
                    <a:pt x="2448" y="3127"/>
                  </a:lnTo>
                  <a:cubicBezTo>
                    <a:pt x="2450" y="3127"/>
                    <a:pt x="2452" y="3128"/>
                    <a:pt x="2455" y="3128"/>
                  </a:cubicBezTo>
                  <a:lnTo>
                    <a:pt x="2455" y="3128"/>
                  </a:lnTo>
                  <a:cubicBezTo>
                    <a:pt x="2487" y="3137"/>
                    <a:pt x="2520" y="3145"/>
                    <a:pt x="2553" y="3153"/>
                  </a:cubicBezTo>
                  <a:lnTo>
                    <a:pt x="2553" y="3153"/>
                  </a:lnTo>
                  <a:cubicBezTo>
                    <a:pt x="2557" y="3154"/>
                    <a:pt x="2561" y="3155"/>
                    <a:pt x="2564" y="3156"/>
                  </a:cubicBezTo>
                  <a:lnTo>
                    <a:pt x="2564" y="3156"/>
                  </a:lnTo>
                  <a:cubicBezTo>
                    <a:pt x="2597" y="3164"/>
                    <a:pt x="2631" y="3171"/>
                    <a:pt x="2664" y="3179"/>
                  </a:cubicBezTo>
                  <a:lnTo>
                    <a:pt x="2664" y="3179"/>
                  </a:lnTo>
                  <a:cubicBezTo>
                    <a:pt x="2668" y="3180"/>
                    <a:pt x="2673" y="3181"/>
                    <a:pt x="2677" y="3182"/>
                  </a:cubicBezTo>
                  <a:lnTo>
                    <a:pt x="2677" y="3182"/>
                  </a:lnTo>
                  <a:cubicBezTo>
                    <a:pt x="2710" y="3190"/>
                    <a:pt x="2743" y="3197"/>
                    <a:pt x="2777" y="3205"/>
                  </a:cubicBezTo>
                  <a:lnTo>
                    <a:pt x="2777" y="3205"/>
                  </a:lnTo>
                  <a:cubicBezTo>
                    <a:pt x="2781" y="3206"/>
                    <a:pt x="2786" y="3207"/>
                    <a:pt x="2791" y="3208"/>
                  </a:cubicBezTo>
                  <a:lnTo>
                    <a:pt x="2791" y="3208"/>
                  </a:lnTo>
                  <a:cubicBezTo>
                    <a:pt x="2824" y="3215"/>
                    <a:pt x="2857" y="3222"/>
                    <a:pt x="2892" y="3229"/>
                  </a:cubicBezTo>
                  <a:lnTo>
                    <a:pt x="2892" y="3229"/>
                  </a:lnTo>
                  <a:cubicBezTo>
                    <a:pt x="2893" y="3229"/>
                    <a:pt x="2896" y="3230"/>
                    <a:pt x="2897" y="3231"/>
                  </a:cubicBezTo>
                  <a:lnTo>
                    <a:pt x="2897" y="3231"/>
                  </a:lnTo>
                  <a:cubicBezTo>
                    <a:pt x="2901" y="3231"/>
                    <a:pt x="2904" y="3232"/>
                    <a:pt x="2907" y="3233"/>
                  </a:cubicBezTo>
                  <a:lnTo>
                    <a:pt x="2907" y="3233"/>
                  </a:lnTo>
                  <a:cubicBezTo>
                    <a:pt x="2938" y="3238"/>
                    <a:pt x="2968" y="3245"/>
                    <a:pt x="2999" y="3251"/>
                  </a:cubicBezTo>
                  <a:lnTo>
                    <a:pt x="2999" y="3251"/>
                  </a:lnTo>
                  <a:cubicBezTo>
                    <a:pt x="3001" y="3251"/>
                    <a:pt x="3003" y="3252"/>
                    <a:pt x="3004" y="3252"/>
                  </a:cubicBezTo>
                  <a:lnTo>
                    <a:pt x="3004" y="3252"/>
                  </a:lnTo>
                  <a:cubicBezTo>
                    <a:pt x="3035" y="3258"/>
                    <a:pt x="3066" y="3264"/>
                    <a:pt x="3097" y="3269"/>
                  </a:cubicBezTo>
                  <a:lnTo>
                    <a:pt x="3097" y="3269"/>
                  </a:lnTo>
                  <a:cubicBezTo>
                    <a:pt x="3100" y="3270"/>
                    <a:pt x="3104" y="3271"/>
                    <a:pt x="3108" y="3272"/>
                  </a:cubicBezTo>
                  <a:lnTo>
                    <a:pt x="3108" y="3272"/>
                  </a:lnTo>
                  <a:cubicBezTo>
                    <a:pt x="3139" y="3277"/>
                    <a:pt x="3169" y="3283"/>
                    <a:pt x="3200" y="3288"/>
                  </a:cubicBezTo>
                  <a:lnTo>
                    <a:pt x="3200" y="3288"/>
                  </a:lnTo>
                  <a:cubicBezTo>
                    <a:pt x="3206" y="3289"/>
                    <a:pt x="3212" y="3291"/>
                    <a:pt x="3218" y="3292"/>
                  </a:cubicBezTo>
                  <a:lnTo>
                    <a:pt x="3218" y="3292"/>
                  </a:lnTo>
                  <a:cubicBezTo>
                    <a:pt x="3248" y="3297"/>
                    <a:pt x="3278" y="3302"/>
                    <a:pt x="3309" y="3307"/>
                  </a:cubicBezTo>
                  <a:lnTo>
                    <a:pt x="3309" y="3307"/>
                  </a:lnTo>
                  <a:cubicBezTo>
                    <a:pt x="3311" y="3308"/>
                    <a:pt x="3314" y="3308"/>
                    <a:pt x="3317" y="3308"/>
                  </a:cubicBezTo>
                  <a:lnTo>
                    <a:pt x="3317" y="3308"/>
                  </a:lnTo>
                  <a:cubicBezTo>
                    <a:pt x="3321" y="3309"/>
                    <a:pt x="3325" y="3310"/>
                    <a:pt x="3329" y="3311"/>
                  </a:cubicBezTo>
                  <a:lnTo>
                    <a:pt x="3329" y="3311"/>
                  </a:lnTo>
                  <a:cubicBezTo>
                    <a:pt x="3356" y="3315"/>
                    <a:pt x="3384" y="3319"/>
                    <a:pt x="3411" y="3324"/>
                  </a:cubicBezTo>
                  <a:lnTo>
                    <a:pt x="3411" y="3324"/>
                  </a:lnTo>
                  <a:cubicBezTo>
                    <a:pt x="3414" y="3324"/>
                    <a:pt x="3415" y="3325"/>
                    <a:pt x="3417" y="3325"/>
                  </a:cubicBezTo>
                  <a:lnTo>
                    <a:pt x="3417" y="3325"/>
                  </a:lnTo>
                  <a:cubicBezTo>
                    <a:pt x="3447" y="3329"/>
                    <a:pt x="3475" y="3334"/>
                    <a:pt x="3505" y="3338"/>
                  </a:cubicBezTo>
                  <a:lnTo>
                    <a:pt x="3505" y="3338"/>
                  </a:lnTo>
                  <a:cubicBezTo>
                    <a:pt x="3511" y="3339"/>
                    <a:pt x="3518" y="3340"/>
                    <a:pt x="3525" y="3341"/>
                  </a:cubicBezTo>
                  <a:lnTo>
                    <a:pt x="3525" y="3341"/>
                  </a:lnTo>
                  <a:cubicBezTo>
                    <a:pt x="3554" y="3346"/>
                    <a:pt x="3583" y="3350"/>
                    <a:pt x="3612" y="3354"/>
                  </a:cubicBezTo>
                  <a:lnTo>
                    <a:pt x="3612" y="3354"/>
                  </a:lnTo>
                  <a:cubicBezTo>
                    <a:pt x="3617" y="3355"/>
                    <a:pt x="3623" y="3355"/>
                    <a:pt x="3627" y="3357"/>
                  </a:cubicBezTo>
                  <a:lnTo>
                    <a:pt x="3627" y="3357"/>
                  </a:lnTo>
                  <a:cubicBezTo>
                    <a:pt x="3656" y="3360"/>
                    <a:pt x="3685" y="3364"/>
                    <a:pt x="3713" y="3368"/>
                  </a:cubicBezTo>
                  <a:lnTo>
                    <a:pt x="3713" y="3368"/>
                  </a:lnTo>
                  <a:cubicBezTo>
                    <a:pt x="3716" y="3368"/>
                    <a:pt x="3718" y="3369"/>
                    <a:pt x="3720" y="3369"/>
                  </a:cubicBezTo>
                  <a:lnTo>
                    <a:pt x="3720" y="3369"/>
                  </a:lnTo>
                  <a:cubicBezTo>
                    <a:pt x="3721" y="3369"/>
                    <a:pt x="3722" y="3369"/>
                    <a:pt x="3723" y="3369"/>
                  </a:cubicBezTo>
                  <a:lnTo>
                    <a:pt x="3723" y="3369"/>
                  </a:lnTo>
                  <a:cubicBezTo>
                    <a:pt x="3751" y="3373"/>
                    <a:pt x="3780" y="3377"/>
                    <a:pt x="3809" y="3380"/>
                  </a:cubicBezTo>
                  <a:lnTo>
                    <a:pt x="3809" y="3380"/>
                  </a:lnTo>
                  <a:cubicBezTo>
                    <a:pt x="3816" y="3381"/>
                    <a:pt x="3823" y="3382"/>
                    <a:pt x="3829" y="3383"/>
                  </a:cubicBezTo>
                  <a:lnTo>
                    <a:pt x="3829" y="3383"/>
                  </a:lnTo>
                  <a:cubicBezTo>
                    <a:pt x="3857" y="3387"/>
                    <a:pt x="3884" y="3389"/>
                    <a:pt x="3911" y="3393"/>
                  </a:cubicBezTo>
                  <a:lnTo>
                    <a:pt x="3911" y="3393"/>
                  </a:lnTo>
                  <a:cubicBezTo>
                    <a:pt x="3914" y="3393"/>
                    <a:pt x="3916" y="3393"/>
                    <a:pt x="3918" y="3393"/>
                  </a:cubicBezTo>
                  <a:lnTo>
                    <a:pt x="3918" y="3393"/>
                  </a:lnTo>
                  <a:cubicBezTo>
                    <a:pt x="3947" y="3397"/>
                    <a:pt x="3976" y="3400"/>
                    <a:pt x="4006" y="3403"/>
                  </a:cubicBezTo>
                  <a:lnTo>
                    <a:pt x="4006" y="3403"/>
                  </a:lnTo>
                  <a:cubicBezTo>
                    <a:pt x="4013" y="3405"/>
                    <a:pt x="4020" y="3405"/>
                    <a:pt x="4028" y="3406"/>
                  </a:cubicBezTo>
                  <a:lnTo>
                    <a:pt x="4028" y="3406"/>
                  </a:lnTo>
                  <a:cubicBezTo>
                    <a:pt x="4057" y="3409"/>
                    <a:pt x="4086" y="3412"/>
                    <a:pt x="4116" y="3415"/>
                  </a:cubicBezTo>
                  <a:lnTo>
                    <a:pt x="4116" y="3415"/>
                  </a:lnTo>
                  <a:lnTo>
                    <a:pt x="4117" y="3415"/>
                  </a:lnTo>
                  <a:lnTo>
                    <a:pt x="4117" y="3415"/>
                  </a:lnTo>
                  <a:cubicBezTo>
                    <a:pt x="4117" y="3415"/>
                    <a:pt x="4117" y="3415"/>
                    <a:pt x="4118" y="3415"/>
                  </a:cubicBezTo>
                  <a:lnTo>
                    <a:pt x="4118" y="3415"/>
                  </a:lnTo>
                  <a:cubicBezTo>
                    <a:pt x="4183" y="3422"/>
                    <a:pt x="4248" y="3428"/>
                    <a:pt x="4314" y="3434"/>
                  </a:cubicBezTo>
                  <a:lnTo>
                    <a:pt x="4315" y="3434"/>
                  </a:lnTo>
                  <a:lnTo>
                    <a:pt x="4315" y="3434"/>
                  </a:lnTo>
                  <a:cubicBezTo>
                    <a:pt x="4446" y="3446"/>
                    <a:pt x="4579" y="3455"/>
                    <a:pt x="4714" y="3463"/>
                  </a:cubicBezTo>
                  <a:lnTo>
                    <a:pt x="4715" y="3463"/>
                  </a:lnTo>
                  <a:lnTo>
                    <a:pt x="4715" y="3463"/>
                  </a:lnTo>
                  <a:cubicBezTo>
                    <a:pt x="4782" y="3467"/>
                    <a:pt x="4849" y="3470"/>
                    <a:pt x="4916" y="3473"/>
                  </a:cubicBezTo>
                  <a:lnTo>
                    <a:pt x="4916" y="3473"/>
                  </a:lnTo>
                  <a:cubicBezTo>
                    <a:pt x="4918" y="3473"/>
                    <a:pt x="4918" y="3474"/>
                    <a:pt x="4919" y="3474"/>
                  </a:cubicBezTo>
                  <a:lnTo>
                    <a:pt x="4919" y="3474"/>
                  </a:lnTo>
                  <a:cubicBezTo>
                    <a:pt x="4950" y="3475"/>
                    <a:pt x="4982" y="3476"/>
                    <a:pt x="5014" y="3478"/>
                  </a:cubicBezTo>
                  <a:lnTo>
                    <a:pt x="5014" y="3478"/>
                  </a:lnTo>
                  <a:cubicBezTo>
                    <a:pt x="5021" y="3478"/>
                    <a:pt x="5027" y="3478"/>
                    <a:pt x="5034" y="3479"/>
                  </a:cubicBezTo>
                  <a:lnTo>
                    <a:pt x="5034" y="3479"/>
                  </a:lnTo>
                  <a:cubicBezTo>
                    <a:pt x="5065" y="3479"/>
                    <a:pt x="5097" y="3480"/>
                    <a:pt x="5128" y="3481"/>
                  </a:cubicBezTo>
                  <a:lnTo>
                    <a:pt x="5128" y="3481"/>
                  </a:lnTo>
                  <a:lnTo>
                    <a:pt x="5129" y="3481"/>
                  </a:lnTo>
                  <a:lnTo>
                    <a:pt x="5129" y="3481"/>
                  </a:lnTo>
                  <a:cubicBezTo>
                    <a:pt x="5161" y="3483"/>
                    <a:pt x="5193" y="3483"/>
                    <a:pt x="5225" y="3484"/>
                  </a:cubicBezTo>
                  <a:lnTo>
                    <a:pt x="5225" y="3484"/>
                  </a:lnTo>
                  <a:cubicBezTo>
                    <a:pt x="5232" y="3484"/>
                    <a:pt x="5239" y="3484"/>
                    <a:pt x="5245" y="3484"/>
                  </a:cubicBezTo>
                  <a:lnTo>
                    <a:pt x="5245" y="3484"/>
                  </a:lnTo>
                  <a:cubicBezTo>
                    <a:pt x="5301" y="3486"/>
                    <a:pt x="5357" y="3487"/>
                    <a:pt x="5413" y="3488"/>
                  </a:cubicBezTo>
                  <a:lnTo>
                    <a:pt x="5413" y="3488"/>
                  </a:lnTo>
                  <a:cubicBezTo>
                    <a:pt x="5474" y="3489"/>
                    <a:pt x="5534" y="3489"/>
                    <a:pt x="5593" y="3489"/>
                  </a:cubicBezTo>
                  <a:lnTo>
                    <a:pt x="5606" y="3489"/>
                  </a:lnTo>
                  <a:lnTo>
                    <a:pt x="5606" y="3489"/>
                  </a:lnTo>
                  <a:cubicBezTo>
                    <a:pt x="5666" y="3489"/>
                    <a:pt x="5726" y="3489"/>
                    <a:pt x="5785" y="3488"/>
                  </a:cubicBezTo>
                  <a:lnTo>
                    <a:pt x="5786" y="3488"/>
                  </a:lnTo>
                  <a:lnTo>
                    <a:pt x="5786" y="3488"/>
                  </a:lnTo>
                  <a:cubicBezTo>
                    <a:pt x="5787" y="3488"/>
                    <a:pt x="5787" y="3488"/>
                    <a:pt x="5788" y="3488"/>
                  </a:cubicBezTo>
                  <a:lnTo>
                    <a:pt x="5788" y="3488"/>
                  </a:lnTo>
                  <a:cubicBezTo>
                    <a:pt x="5824" y="3488"/>
                    <a:pt x="5858" y="3487"/>
                    <a:pt x="5893" y="3486"/>
                  </a:cubicBezTo>
                  <a:lnTo>
                    <a:pt x="5893" y="3486"/>
                  </a:lnTo>
                  <a:cubicBezTo>
                    <a:pt x="5899" y="3486"/>
                    <a:pt x="5905" y="3486"/>
                    <a:pt x="5911" y="3486"/>
                  </a:cubicBezTo>
                  <a:lnTo>
                    <a:pt x="5911" y="3486"/>
                  </a:lnTo>
                  <a:cubicBezTo>
                    <a:pt x="5945" y="3485"/>
                    <a:pt x="5980" y="3484"/>
                    <a:pt x="6014" y="3483"/>
                  </a:cubicBezTo>
                  <a:lnTo>
                    <a:pt x="6014" y="3483"/>
                  </a:lnTo>
                  <a:cubicBezTo>
                    <a:pt x="6021" y="3483"/>
                    <a:pt x="6027" y="3483"/>
                    <a:pt x="6033" y="3483"/>
                  </a:cubicBezTo>
                  <a:lnTo>
                    <a:pt x="6033" y="3483"/>
                  </a:lnTo>
                  <a:cubicBezTo>
                    <a:pt x="6067" y="3481"/>
                    <a:pt x="6101" y="3480"/>
                    <a:pt x="6135" y="3479"/>
                  </a:cubicBezTo>
                  <a:lnTo>
                    <a:pt x="6135" y="3479"/>
                  </a:lnTo>
                  <a:cubicBezTo>
                    <a:pt x="6137" y="3479"/>
                    <a:pt x="6138" y="3479"/>
                    <a:pt x="6140" y="3479"/>
                  </a:cubicBezTo>
                  <a:lnTo>
                    <a:pt x="6140" y="3479"/>
                  </a:lnTo>
                  <a:cubicBezTo>
                    <a:pt x="6175" y="3478"/>
                    <a:pt x="6210" y="3477"/>
                    <a:pt x="6245" y="3475"/>
                  </a:cubicBezTo>
                  <a:lnTo>
                    <a:pt x="6245" y="3475"/>
                  </a:lnTo>
                  <a:cubicBezTo>
                    <a:pt x="6249" y="3475"/>
                    <a:pt x="6252" y="3475"/>
                    <a:pt x="6255" y="3474"/>
                  </a:cubicBezTo>
                  <a:lnTo>
                    <a:pt x="6255" y="3474"/>
                  </a:lnTo>
                  <a:cubicBezTo>
                    <a:pt x="6258" y="3474"/>
                    <a:pt x="6261" y="3474"/>
                    <a:pt x="6264" y="3474"/>
                  </a:cubicBezTo>
                  <a:lnTo>
                    <a:pt x="6264" y="3474"/>
                  </a:lnTo>
                  <a:cubicBezTo>
                    <a:pt x="6302" y="3473"/>
                    <a:pt x="6340" y="3471"/>
                    <a:pt x="6379" y="3469"/>
                  </a:cubicBezTo>
                  <a:lnTo>
                    <a:pt x="6379" y="3469"/>
                  </a:lnTo>
                  <a:cubicBezTo>
                    <a:pt x="6385" y="3469"/>
                    <a:pt x="6390" y="3468"/>
                    <a:pt x="6396" y="3468"/>
                  </a:cubicBezTo>
                  <a:lnTo>
                    <a:pt x="6396" y="3468"/>
                  </a:lnTo>
                  <a:cubicBezTo>
                    <a:pt x="6435" y="3466"/>
                    <a:pt x="6473" y="3464"/>
                    <a:pt x="6511" y="3462"/>
                  </a:cubicBezTo>
                  <a:lnTo>
                    <a:pt x="6511" y="3462"/>
                  </a:lnTo>
                  <a:cubicBezTo>
                    <a:pt x="6516" y="3461"/>
                    <a:pt x="6520" y="3461"/>
                    <a:pt x="6524" y="3460"/>
                  </a:cubicBezTo>
                  <a:lnTo>
                    <a:pt x="6524" y="3460"/>
                  </a:lnTo>
                  <a:cubicBezTo>
                    <a:pt x="6606" y="3456"/>
                    <a:pt x="6688" y="3450"/>
                    <a:pt x="6769" y="3443"/>
                  </a:cubicBezTo>
                  <a:lnTo>
                    <a:pt x="6769" y="3443"/>
                  </a:lnTo>
                  <a:cubicBezTo>
                    <a:pt x="6770" y="3443"/>
                    <a:pt x="6772" y="3443"/>
                    <a:pt x="6772" y="3443"/>
                  </a:cubicBezTo>
                  <a:lnTo>
                    <a:pt x="6772" y="3443"/>
                  </a:lnTo>
                  <a:cubicBezTo>
                    <a:pt x="6773" y="3443"/>
                    <a:pt x="6774" y="3443"/>
                    <a:pt x="6775" y="3443"/>
                  </a:cubicBezTo>
                  <a:lnTo>
                    <a:pt x="6775" y="3443"/>
                  </a:lnTo>
                  <a:cubicBezTo>
                    <a:pt x="6828" y="3439"/>
                    <a:pt x="6881" y="3435"/>
                    <a:pt x="6934" y="3430"/>
                  </a:cubicBezTo>
                  <a:lnTo>
                    <a:pt x="6934" y="3430"/>
                  </a:lnTo>
                  <a:cubicBezTo>
                    <a:pt x="6936" y="3429"/>
                    <a:pt x="6940" y="3429"/>
                    <a:pt x="6943" y="3429"/>
                  </a:cubicBezTo>
                  <a:lnTo>
                    <a:pt x="6943" y="3429"/>
                  </a:lnTo>
                  <a:cubicBezTo>
                    <a:pt x="6994" y="3425"/>
                    <a:pt x="7044" y="3419"/>
                    <a:pt x="7094" y="3415"/>
                  </a:cubicBezTo>
                  <a:lnTo>
                    <a:pt x="7094" y="3415"/>
                  </a:lnTo>
                  <a:cubicBezTo>
                    <a:pt x="7098" y="3414"/>
                    <a:pt x="7102" y="3413"/>
                    <a:pt x="7106" y="3413"/>
                  </a:cubicBezTo>
                  <a:lnTo>
                    <a:pt x="7106" y="3413"/>
                  </a:lnTo>
                  <a:cubicBezTo>
                    <a:pt x="7211" y="3403"/>
                    <a:pt x="7315" y="3390"/>
                    <a:pt x="7418" y="3378"/>
                  </a:cubicBezTo>
                  <a:lnTo>
                    <a:pt x="7418" y="3378"/>
                  </a:lnTo>
                  <a:cubicBezTo>
                    <a:pt x="7419" y="3378"/>
                    <a:pt x="7421" y="3378"/>
                    <a:pt x="7422" y="3378"/>
                  </a:cubicBezTo>
                  <a:lnTo>
                    <a:pt x="7422" y="3378"/>
                  </a:lnTo>
                  <a:cubicBezTo>
                    <a:pt x="7425" y="3377"/>
                    <a:pt x="7429" y="3377"/>
                    <a:pt x="7432" y="3376"/>
                  </a:cubicBezTo>
                  <a:lnTo>
                    <a:pt x="7432" y="3376"/>
                  </a:lnTo>
                  <a:cubicBezTo>
                    <a:pt x="7456" y="3373"/>
                    <a:pt x="7480" y="3370"/>
                    <a:pt x="7503" y="3367"/>
                  </a:cubicBezTo>
                  <a:lnTo>
                    <a:pt x="7503" y="3367"/>
                  </a:lnTo>
                  <a:cubicBezTo>
                    <a:pt x="7508" y="3367"/>
                    <a:pt x="7513" y="3365"/>
                    <a:pt x="7519" y="3365"/>
                  </a:cubicBezTo>
                  <a:lnTo>
                    <a:pt x="7519" y="3365"/>
                  </a:lnTo>
                  <a:cubicBezTo>
                    <a:pt x="7547" y="3361"/>
                    <a:pt x="7575" y="3357"/>
                    <a:pt x="7603" y="3353"/>
                  </a:cubicBezTo>
                  <a:lnTo>
                    <a:pt x="7603" y="3353"/>
                  </a:lnTo>
                  <a:cubicBezTo>
                    <a:pt x="7605" y="3353"/>
                    <a:pt x="7607" y="3353"/>
                    <a:pt x="7610" y="3352"/>
                  </a:cubicBezTo>
                  <a:lnTo>
                    <a:pt x="7610" y="3352"/>
                  </a:lnTo>
                  <a:cubicBezTo>
                    <a:pt x="7635" y="3349"/>
                    <a:pt x="7660" y="3345"/>
                    <a:pt x="7685" y="3342"/>
                  </a:cubicBezTo>
                  <a:lnTo>
                    <a:pt x="7685" y="3342"/>
                  </a:lnTo>
                  <a:cubicBezTo>
                    <a:pt x="7692" y="3340"/>
                    <a:pt x="7698" y="3340"/>
                    <a:pt x="7705" y="3339"/>
                  </a:cubicBezTo>
                  <a:lnTo>
                    <a:pt x="7705" y="3339"/>
                  </a:lnTo>
                  <a:cubicBezTo>
                    <a:pt x="7729" y="3335"/>
                    <a:pt x="7752" y="3332"/>
                    <a:pt x="7776" y="3328"/>
                  </a:cubicBezTo>
                  <a:lnTo>
                    <a:pt x="7776" y="3328"/>
                  </a:lnTo>
                  <a:cubicBezTo>
                    <a:pt x="7780" y="3328"/>
                    <a:pt x="7784" y="3327"/>
                    <a:pt x="7787" y="3327"/>
                  </a:cubicBezTo>
                  <a:lnTo>
                    <a:pt x="7787" y="3327"/>
                  </a:lnTo>
                  <a:cubicBezTo>
                    <a:pt x="7814" y="3322"/>
                    <a:pt x="7841" y="3318"/>
                    <a:pt x="7869" y="3314"/>
                  </a:cubicBezTo>
                  <a:lnTo>
                    <a:pt x="7869" y="3314"/>
                  </a:lnTo>
                  <a:cubicBezTo>
                    <a:pt x="7873" y="3313"/>
                    <a:pt x="7879" y="3312"/>
                    <a:pt x="7884" y="3311"/>
                  </a:cubicBezTo>
                  <a:lnTo>
                    <a:pt x="7884" y="3311"/>
                  </a:lnTo>
                  <a:cubicBezTo>
                    <a:pt x="7906" y="3308"/>
                    <a:pt x="7928" y="3304"/>
                    <a:pt x="7950" y="3300"/>
                  </a:cubicBezTo>
                  <a:lnTo>
                    <a:pt x="7950" y="3300"/>
                  </a:lnTo>
                  <a:cubicBezTo>
                    <a:pt x="7957" y="3299"/>
                    <a:pt x="7963" y="3298"/>
                    <a:pt x="7970" y="3297"/>
                  </a:cubicBezTo>
                  <a:lnTo>
                    <a:pt x="7970" y="3297"/>
                  </a:lnTo>
                  <a:cubicBezTo>
                    <a:pt x="8023" y="3288"/>
                    <a:pt x="8076" y="3278"/>
                    <a:pt x="8128" y="3269"/>
                  </a:cubicBezTo>
                  <a:lnTo>
                    <a:pt x="8128" y="3269"/>
                  </a:lnTo>
                  <a:cubicBezTo>
                    <a:pt x="8135" y="3268"/>
                    <a:pt x="8140" y="3267"/>
                    <a:pt x="8147" y="3266"/>
                  </a:cubicBezTo>
                  <a:lnTo>
                    <a:pt x="8147" y="3266"/>
                  </a:lnTo>
                  <a:cubicBezTo>
                    <a:pt x="8168" y="3261"/>
                    <a:pt x="8189" y="3258"/>
                    <a:pt x="8210" y="3254"/>
                  </a:cubicBezTo>
                  <a:lnTo>
                    <a:pt x="8210" y="3254"/>
                  </a:lnTo>
                  <a:cubicBezTo>
                    <a:pt x="8216" y="3252"/>
                    <a:pt x="8222" y="3251"/>
                    <a:pt x="8228" y="3250"/>
                  </a:cubicBezTo>
                  <a:lnTo>
                    <a:pt x="8228" y="3250"/>
                  </a:lnTo>
                  <a:cubicBezTo>
                    <a:pt x="8253" y="3246"/>
                    <a:pt x="8279" y="3240"/>
                    <a:pt x="8305" y="3236"/>
                  </a:cubicBezTo>
                  <a:lnTo>
                    <a:pt x="8305" y="3236"/>
                  </a:lnTo>
                  <a:cubicBezTo>
                    <a:pt x="8308" y="3235"/>
                    <a:pt x="8310" y="3234"/>
                    <a:pt x="8313" y="3234"/>
                  </a:cubicBezTo>
                  <a:lnTo>
                    <a:pt x="8313" y="3234"/>
                  </a:lnTo>
                  <a:cubicBezTo>
                    <a:pt x="8336" y="3229"/>
                    <a:pt x="8359" y="3224"/>
                    <a:pt x="8381" y="3219"/>
                  </a:cubicBezTo>
                  <a:lnTo>
                    <a:pt x="8381" y="3219"/>
                  </a:lnTo>
                  <a:cubicBezTo>
                    <a:pt x="8389" y="3218"/>
                    <a:pt x="8395" y="3217"/>
                    <a:pt x="8401" y="3216"/>
                  </a:cubicBezTo>
                  <a:lnTo>
                    <a:pt x="8401" y="3216"/>
                  </a:lnTo>
                  <a:cubicBezTo>
                    <a:pt x="8422" y="3211"/>
                    <a:pt x="8444" y="3207"/>
                    <a:pt x="8465" y="3202"/>
                  </a:cubicBezTo>
                  <a:lnTo>
                    <a:pt x="8465" y="3202"/>
                  </a:lnTo>
                  <a:cubicBezTo>
                    <a:pt x="8470" y="3201"/>
                    <a:pt x="8474" y="3200"/>
                    <a:pt x="8478" y="3199"/>
                  </a:cubicBezTo>
                  <a:lnTo>
                    <a:pt x="8478" y="3199"/>
                  </a:lnTo>
                  <a:cubicBezTo>
                    <a:pt x="8503" y="3194"/>
                    <a:pt x="8528" y="3188"/>
                    <a:pt x="8553" y="3183"/>
                  </a:cubicBezTo>
                  <a:lnTo>
                    <a:pt x="8553" y="3183"/>
                  </a:lnTo>
                  <a:cubicBezTo>
                    <a:pt x="8558" y="3182"/>
                    <a:pt x="8563" y="3181"/>
                    <a:pt x="8568" y="3180"/>
                  </a:cubicBezTo>
                  <a:lnTo>
                    <a:pt x="8568" y="3180"/>
                  </a:lnTo>
                  <a:cubicBezTo>
                    <a:pt x="8589" y="3175"/>
                    <a:pt x="8609" y="3170"/>
                    <a:pt x="8629" y="3166"/>
                  </a:cubicBezTo>
                  <a:lnTo>
                    <a:pt x="8629" y="3166"/>
                  </a:lnTo>
                  <a:cubicBezTo>
                    <a:pt x="8635" y="3164"/>
                    <a:pt x="8642" y="3163"/>
                    <a:pt x="8647" y="3161"/>
                  </a:cubicBezTo>
                  <a:lnTo>
                    <a:pt x="8647" y="3161"/>
                  </a:lnTo>
                  <a:cubicBezTo>
                    <a:pt x="8672" y="3156"/>
                    <a:pt x="8696" y="3150"/>
                    <a:pt x="8720" y="3144"/>
                  </a:cubicBezTo>
                  <a:lnTo>
                    <a:pt x="8720" y="3144"/>
                  </a:lnTo>
                  <a:cubicBezTo>
                    <a:pt x="8720" y="3144"/>
                    <a:pt x="8720" y="3144"/>
                    <a:pt x="8721" y="3144"/>
                  </a:cubicBezTo>
                  <a:lnTo>
                    <a:pt x="8721" y="3144"/>
                  </a:lnTo>
                  <a:cubicBezTo>
                    <a:pt x="8746" y="3138"/>
                    <a:pt x="8770" y="3133"/>
                    <a:pt x="8794" y="3126"/>
                  </a:cubicBezTo>
                  <a:lnTo>
                    <a:pt x="8794" y="3126"/>
                  </a:lnTo>
                  <a:cubicBezTo>
                    <a:pt x="8800" y="3125"/>
                    <a:pt x="8806" y="3123"/>
                    <a:pt x="8812" y="3122"/>
                  </a:cubicBezTo>
                  <a:lnTo>
                    <a:pt x="8812" y="3122"/>
                  </a:lnTo>
                  <a:cubicBezTo>
                    <a:pt x="8831" y="3117"/>
                    <a:pt x="8850" y="3112"/>
                    <a:pt x="8869" y="3107"/>
                  </a:cubicBezTo>
                  <a:lnTo>
                    <a:pt x="8869" y="3107"/>
                  </a:lnTo>
                  <a:cubicBezTo>
                    <a:pt x="8875" y="3106"/>
                    <a:pt x="8880" y="3105"/>
                    <a:pt x="8886" y="3103"/>
                  </a:cubicBezTo>
                  <a:lnTo>
                    <a:pt x="8886" y="3103"/>
                  </a:lnTo>
                  <a:cubicBezTo>
                    <a:pt x="8910" y="3097"/>
                    <a:pt x="8934" y="3090"/>
                    <a:pt x="8958" y="3085"/>
                  </a:cubicBezTo>
                  <a:lnTo>
                    <a:pt x="8958" y="3085"/>
                  </a:lnTo>
                  <a:cubicBezTo>
                    <a:pt x="8960" y="3084"/>
                    <a:pt x="8962" y="3083"/>
                    <a:pt x="8964" y="3083"/>
                  </a:cubicBezTo>
                  <a:lnTo>
                    <a:pt x="8964" y="3083"/>
                  </a:lnTo>
                  <a:cubicBezTo>
                    <a:pt x="8985" y="3077"/>
                    <a:pt x="9007" y="3071"/>
                    <a:pt x="9028" y="3065"/>
                  </a:cubicBezTo>
                  <a:lnTo>
                    <a:pt x="9028" y="3065"/>
                  </a:lnTo>
                  <a:cubicBezTo>
                    <a:pt x="9034" y="3063"/>
                    <a:pt x="9040" y="3062"/>
                    <a:pt x="9046" y="3060"/>
                  </a:cubicBezTo>
                  <a:lnTo>
                    <a:pt x="9046" y="3060"/>
                  </a:lnTo>
                  <a:cubicBezTo>
                    <a:pt x="9066" y="3055"/>
                    <a:pt x="9085" y="3049"/>
                    <a:pt x="9104" y="3044"/>
                  </a:cubicBezTo>
                  <a:lnTo>
                    <a:pt x="9104" y="3044"/>
                  </a:lnTo>
                  <a:cubicBezTo>
                    <a:pt x="9108" y="3043"/>
                    <a:pt x="9112" y="3042"/>
                    <a:pt x="9116" y="3040"/>
                  </a:cubicBezTo>
                  <a:lnTo>
                    <a:pt x="9116" y="3040"/>
                  </a:lnTo>
                  <a:cubicBezTo>
                    <a:pt x="9140" y="3034"/>
                    <a:pt x="9162" y="3027"/>
                    <a:pt x="9185" y="3021"/>
                  </a:cubicBezTo>
                  <a:lnTo>
                    <a:pt x="9185" y="3021"/>
                  </a:lnTo>
                  <a:cubicBezTo>
                    <a:pt x="9190" y="3019"/>
                    <a:pt x="9194" y="3018"/>
                    <a:pt x="9198" y="3017"/>
                  </a:cubicBezTo>
                  <a:lnTo>
                    <a:pt x="9198" y="3017"/>
                  </a:lnTo>
                  <a:cubicBezTo>
                    <a:pt x="9217" y="3011"/>
                    <a:pt x="9235" y="3006"/>
                    <a:pt x="9254" y="3000"/>
                  </a:cubicBezTo>
                  <a:lnTo>
                    <a:pt x="9254" y="3000"/>
                  </a:lnTo>
                  <a:cubicBezTo>
                    <a:pt x="9260" y="2998"/>
                    <a:pt x="9266" y="2996"/>
                    <a:pt x="9271" y="2995"/>
                  </a:cubicBezTo>
                  <a:lnTo>
                    <a:pt x="9271" y="2995"/>
                  </a:lnTo>
                  <a:cubicBezTo>
                    <a:pt x="9293" y="2988"/>
                    <a:pt x="9314" y="2982"/>
                    <a:pt x="9335" y="2975"/>
                  </a:cubicBezTo>
                  <a:lnTo>
                    <a:pt x="9335" y="2975"/>
                  </a:lnTo>
                  <a:cubicBezTo>
                    <a:pt x="9336" y="2975"/>
                    <a:pt x="9337" y="2975"/>
                    <a:pt x="9338" y="2974"/>
                  </a:cubicBezTo>
                  <a:lnTo>
                    <a:pt x="9338" y="2974"/>
                  </a:lnTo>
                  <a:cubicBezTo>
                    <a:pt x="9361" y="2967"/>
                    <a:pt x="9382" y="2960"/>
                    <a:pt x="9404" y="2953"/>
                  </a:cubicBezTo>
                  <a:lnTo>
                    <a:pt x="9404" y="2953"/>
                  </a:lnTo>
                  <a:cubicBezTo>
                    <a:pt x="9410" y="2951"/>
                    <a:pt x="9415" y="2949"/>
                    <a:pt x="9420" y="2948"/>
                  </a:cubicBezTo>
                  <a:lnTo>
                    <a:pt x="9420" y="2948"/>
                  </a:lnTo>
                  <a:cubicBezTo>
                    <a:pt x="9438" y="2942"/>
                    <a:pt x="9455" y="2936"/>
                    <a:pt x="9473" y="2931"/>
                  </a:cubicBezTo>
                  <a:lnTo>
                    <a:pt x="9473" y="2931"/>
                  </a:lnTo>
                  <a:cubicBezTo>
                    <a:pt x="9477" y="2929"/>
                    <a:pt x="9483" y="2927"/>
                    <a:pt x="9488" y="2925"/>
                  </a:cubicBezTo>
                  <a:lnTo>
                    <a:pt x="9488" y="2925"/>
                  </a:lnTo>
                  <a:cubicBezTo>
                    <a:pt x="9510" y="2918"/>
                    <a:pt x="9531" y="2911"/>
                    <a:pt x="9552" y="2904"/>
                  </a:cubicBezTo>
                  <a:lnTo>
                    <a:pt x="9552" y="2904"/>
                  </a:lnTo>
                  <a:cubicBezTo>
                    <a:pt x="9554" y="2903"/>
                    <a:pt x="9555" y="2902"/>
                    <a:pt x="9557" y="2902"/>
                  </a:cubicBezTo>
                  <a:lnTo>
                    <a:pt x="9557" y="2902"/>
                  </a:lnTo>
                  <a:cubicBezTo>
                    <a:pt x="9577" y="2895"/>
                    <a:pt x="9596" y="2888"/>
                    <a:pt x="9615" y="2881"/>
                  </a:cubicBezTo>
                  <a:lnTo>
                    <a:pt x="9615" y="2881"/>
                  </a:lnTo>
                  <a:cubicBezTo>
                    <a:pt x="9621" y="2880"/>
                    <a:pt x="9626" y="2878"/>
                    <a:pt x="9632" y="2875"/>
                  </a:cubicBezTo>
                  <a:lnTo>
                    <a:pt x="9632" y="2875"/>
                  </a:lnTo>
                  <a:cubicBezTo>
                    <a:pt x="9649" y="2870"/>
                    <a:pt x="9666" y="2863"/>
                    <a:pt x="9684" y="2857"/>
                  </a:cubicBezTo>
                  <a:lnTo>
                    <a:pt x="9684" y="2857"/>
                  </a:lnTo>
                  <a:cubicBezTo>
                    <a:pt x="9688" y="2855"/>
                    <a:pt x="9691" y="2854"/>
                    <a:pt x="9695" y="2853"/>
                  </a:cubicBezTo>
                  <a:lnTo>
                    <a:pt x="9695" y="2853"/>
                  </a:lnTo>
                  <a:cubicBezTo>
                    <a:pt x="9715" y="2845"/>
                    <a:pt x="9736" y="2837"/>
                    <a:pt x="9756" y="2830"/>
                  </a:cubicBezTo>
                  <a:lnTo>
                    <a:pt x="9756" y="2830"/>
                  </a:lnTo>
                  <a:cubicBezTo>
                    <a:pt x="9760" y="2828"/>
                    <a:pt x="9764" y="2827"/>
                    <a:pt x="9767" y="2825"/>
                  </a:cubicBezTo>
                  <a:lnTo>
                    <a:pt x="9767" y="2825"/>
                  </a:lnTo>
                  <a:cubicBezTo>
                    <a:pt x="9785" y="2819"/>
                    <a:pt x="9801" y="2813"/>
                    <a:pt x="9817" y="2805"/>
                  </a:cubicBezTo>
                  <a:lnTo>
                    <a:pt x="9817" y="2805"/>
                  </a:lnTo>
                  <a:cubicBezTo>
                    <a:pt x="9823" y="2804"/>
                    <a:pt x="9828" y="2802"/>
                    <a:pt x="9833" y="2800"/>
                  </a:cubicBezTo>
                  <a:lnTo>
                    <a:pt x="9833" y="2800"/>
                  </a:lnTo>
                  <a:cubicBezTo>
                    <a:pt x="9851" y="2793"/>
                    <a:pt x="9870" y="2785"/>
                    <a:pt x="9888" y="2777"/>
                  </a:cubicBezTo>
                  <a:lnTo>
                    <a:pt x="9888" y="2777"/>
                  </a:lnTo>
                  <a:cubicBezTo>
                    <a:pt x="9890" y="2777"/>
                    <a:pt x="9891" y="2777"/>
                    <a:pt x="9892" y="2776"/>
                  </a:cubicBezTo>
                  <a:lnTo>
                    <a:pt x="9892" y="2776"/>
                  </a:lnTo>
                  <a:cubicBezTo>
                    <a:pt x="9912" y="2768"/>
                    <a:pt x="9932" y="2760"/>
                    <a:pt x="9951" y="2751"/>
                  </a:cubicBezTo>
                  <a:lnTo>
                    <a:pt x="9951" y="2751"/>
                  </a:lnTo>
                  <a:cubicBezTo>
                    <a:pt x="9953" y="2751"/>
                    <a:pt x="9954" y="2750"/>
                    <a:pt x="9956" y="2750"/>
                  </a:cubicBezTo>
                  <a:lnTo>
                    <a:pt x="9956" y="2750"/>
                  </a:lnTo>
                  <a:cubicBezTo>
                    <a:pt x="9960" y="2749"/>
                    <a:pt x="9962" y="2747"/>
                    <a:pt x="9966" y="2746"/>
                  </a:cubicBezTo>
                  <a:lnTo>
                    <a:pt x="9966" y="2746"/>
                  </a:lnTo>
                  <a:cubicBezTo>
                    <a:pt x="9979" y="2740"/>
                    <a:pt x="9992" y="2734"/>
                    <a:pt x="10005" y="2729"/>
                  </a:cubicBezTo>
                  <a:lnTo>
                    <a:pt x="10005" y="2729"/>
                  </a:lnTo>
                  <a:cubicBezTo>
                    <a:pt x="10011" y="2726"/>
                    <a:pt x="10016" y="2724"/>
                    <a:pt x="10022" y="2721"/>
                  </a:cubicBezTo>
                  <a:lnTo>
                    <a:pt x="10022" y="2721"/>
                  </a:lnTo>
                  <a:cubicBezTo>
                    <a:pt x="10035" y="2716"/>
                    <a:pt x="10049" y="2710"/>
                    <a:pt x="10063" y="2704"/>
                  </a:cubicBezTo>
                  <a:lnTo>
                    <a:pt x="10063" y="2704"/>
                  </a:lnTo>
                  <a:cubicBezTo>
                    <a:pt x="10066" y="2702"/>
                    <a:pt x="10071" y="2700"/>
                    <a:pt x="10074" y="2699"/>
                  </a:cubicBezTo>
                  <a:lnTo>
                    <a:pt x="10074" y="2699"/>
                  </a:lnTo>
                  <a:cubicBezTo>
                    <a:pt x="10092" y="2690"/>
                    <a:pt x="10109" y="2683"/>
                    <a:pt x="10127" y="2675"/>
                  </a:cubicBezTo>
                  <a:lnTo>
                    <a:pt x="10127" y="2675"/>
                  </a:lnTo>
                  <a:cubicBezTo>
                    <a:pt x="10130" y="2673"/>
                    <a:pt x="10133" y="2672"/>
                    <a:pt x="10136" y="2670"/>
                  </a:cubicBezTo>
                  <a:lnTo>
                    <a:pt x="10136" y="2670"/>
                  </a:lnTo>
                  <a:cubicBezTo>
                    <a:pt x="10151" y="2664"/>
                    <a:pt x="10164" y="2658"/>
                    <a:pt x="10177" y="2651"/>
                  </a:cubicBezTo>
                  <a:lnTo>
                    <a:pt x="10177" y="2651"/>
                  </a:lnTo>
                  <a:cubicBezTo>
                    <a:pt x="10183" y="2649"/>
                    <a:pt x="10188" y="2646"/>
                    <a:pt x="10194" y="2643"/>
                  </a:cubicBezTo>
                  <a:lnTo>
                    <a:pt x="10194" y="2643"/>
                  </a:lnTo>
                  <a:cubicBezTo>
                    <a:pt x="10205" y="2638"/>
                    <a:pt x="10217" y="2632"/>
                    <a:pt x="10229" y="2626"/>
                  </a:cubicBezTo>
                  <a:lnTo>
                    <a:pt x="10229" y="2626"/>
                  </a:lnTo>
                  <a:cubicBezTo>
                    <a:pt x="10234" y="2624"/>
                    <a:pt x="10239" y="2622"/>
                    <a:pt x="10244" y="2619"/>
                  </a:cubicBezTo>
                  <a:lnTo>
                    <a:pt x="10244" y="2619"/>
                  </a:lnTo>
                  <a:cubicBezTo>
                    <a:pt x="10258" y="2612"/>
                    <a:pt x="10272" y="2606"/>
                    <a:pt x="10285" y="2599"/>
                  </a:cubicBezTo>
                  <a:lnTo>
                    <a:pt x="10285" y="2599"/>
                  </a:lnTo>
                  <a:cubicBezTo>
                    <a:pt x="10288" y="2598"/>
                    <a:pt x="10291" y="2597"/>
                    <a:pt x="10294" y="2595"/>
                  </a:cubicBezTo>
                  <a:lnTo>
                    <a:pt x="10294" y="2595"/>
                  </a:lnTo>
                  <a:cubicBezTo>
                    <a:pt x="10310" y="2587"/>
                    <a:pt x="10326" y="2578"/>
                    <a:pt x="10342" y="2570"/>
                  </a:cubicBezTo>
                  <a:lnTo>
                    <a:pt x="10342" y="2570"/>
                  </a:lnTo>
                  <a:cubicBezTo>
                    <a:pt x="10345" y="2568"/>
                    <a:pt x="10349" y="2567"/>
                    <a:pt x="10353" y="2564"/>
                  </a:cubicBezTo>
                  <a:lnTo>
                    <a:pt x="10353" y="2564"/>
                  </a:lnTo>
                  <a:cubicBezTo>
                    <a:pt x="10365" y="2558"/>
                    <a:pt x="10377" y="2552"/>
                    <a:pt x="10389" y="2545"/>
                  </a:cubicBezTo>
                  <a:lnTo>
                    <a:pt x="10389" y="2545"/>
                  </a:lnTo>
                  <a:cubicBezTo>
                    <a:pt x="10392" y="2544"/>
                    <a:pt x="10394" y="2543"/>
                    <a:pt x="10396" y="2542"/>
                  </a:cubicBezTo>
                  <a:lnTo>
                    <a:pt x="10396" y="2542"/>
                  </a:lnTo>
                  <a:cubicBezTo>
                    <a:pt x="10398" y="2541"/>
                    <a:pt x="10399" y="2540"/>
                    <a:pt x="10401" y="2539"/>
                  </a:cubicBezTo>
                  <a:lnTo>
                    <a:pt x="10401" y="2539"/>
                  </a:lnTo>
                  <a:cubicBezTo>
                    <a:pt x="10424" y="2527"/>
                    <a:pt x="10447" y="2514"/>
                    <a:pt x="10470" y="2501"/>
                  </a:cubicBezTo>
                  <a:lnTo>
                    <a:pt x="10470" y="2501"/>
                  </a:lnTo>
                  <a:cubicBezTo>
                    <a:pt x="10473" y="2499"/>
                    <a:pt x="10476" y="2498"/>
                    <a:pt x="10479" y="2496"/>
                  </a:cubicBezTo>
                  <a:lnTo>
                    <a:pt x="10479" y="2496"/>
                  </a:lnTo>
                  <a:cubicBezTo>
                    <a:pt x="10501" y="2484"/>
                    <a:pt x="10523" y="2471"/>
                    <a:pt x="10545" y="2458"/>
                  </a:cubicBezTo>
                  <a:lnTo>
                    <a:pt x="10545" y="2458"/>
                  </a:lnTo>
                  <a:cubicBezTo>
                    <a:pt x="10548" y="2456"/>
                    <a:pt x="10551" y="2454"/>
                    <a:pt x="10554" y="2453"/>
                  </a:cubicBezTo>
                  <a:lnTo>
                    <a:pt x="10554" y="2453"/>
                  </a:lnTo>
                  <a:cubicBezTo>
                    <a:pt x="10576" y="2439"/>
                    <a:pt x="10597" y="2427"/>
                    <a:pt x="10618" y="2414"/>
                  </a:cubicBezTo>
                  <a:lnTo>
                    <a:pt x="10618" y="2414"/>
                  </a:lnTo>
                  <a:cubicBezTo>
                    <a:pt x="10621" y="2412"/>
                    <a:pt x="10624" y="2410"/>
                    <a:pt x="10627" y="2408"/>
                  </a:cubicBezTo>
                  <a:lnTo>
                    <a:pt x="10627" y="2408"/>
                  </a:lnTo>
                  <a:cubicBezTo>
                    <a:pt x="10648" y="2395"/>
                    <a:pt x="10668" y="2382"/>
                    <a:pt x="10688" y="2368"/>
                  </a:cubicBezTo>
                  <a:lnTo>
                    <a:pt x="10688" y="2368"/>
                  </a:lnTo>
                  <a:cubicBezTo>
                    <a:pt x="10690" y="2368"/>
                    <a:pt x="10691" y="2367"/>
                    <a:pt x="10692" y="2367"/>
                  </a:cubicBezTo>
                  <a:lnTo>
                    <a:pt x="10692" y="2367"/>
                  </a:lnTo>
                  <a:cubicBezTo>
                    <a:pt x="10694" y="2365"/>
                    <a:pt x="10695" y="2364"/>
                    <a:pt x="10698" y="2363"/>
                  </a:cubicBezTo>
                  <a:lnTo>
                    <a:pt x="10698" y="2363"/>
                  </a:lnTo>
                  <a:cubicBezTo>
                    <a:pt x="10715" y="2351"/>
                    <a:pt x="10733" y="2339"/>
                    <a:pt x="10750" y="2327"/>
                  </a:cubicBezTo>
                  <a:lnTo>
                    <a:pt x="10750" y="2327"/>
                  </a:lnTo>
                  <a:cubicBezTo>
                    <a:pt x="10751" y="2327"/>
                    <a:pt x="10751" y="2327"/>
                    <a:pt x="10752" y="2326"/>
                  </a:cubicBezTo>
                  <a:lnTo>
                    <a:pt x="10752" y="2326"/>
                  </a:lnTo>
                  <a:cubicBezTo>
                    <a:pt x="10769" y="2315"/>
                    <a:pt x="10785" y="2303"/>
                    <a:pt x="10802" y="2291"/>
                  </a:cubicBezTo>
                  <a:lnTo>
                    <a:pt x="10802" y="2291"/>
                  </a:lnTo>
                  <a:cubicBezTo>
                    <a:pt x="10805" y="2289"/>
                    <a:pt x="10807" y="2287"/>
                    <a:pt x="10810" y="2285"/>
                  </a:cubicBezTo>
                  <a:lnTo>
                    <a:pt x="10810" y="2285"/>
                  </a:lnTo>
                  <a:cubicBezTo>
                    <a:pt x="10826" y="2273"/>
                    <a:pt x="10842" y="2262"/>
                    <a:pt x="10857" y="2250"/>
                  </a:cubicBezTo>
                  <a:lnTo>
                    <a:pt x="10857" y="2250"/>
                  </a:lnTo>
                  <a:cubicBezTo>
                    <a:pt x="10860" y="2247"/>
                    <a:pt x="10863" y="2245"/>
                    <a:pt x="10866" y="2243"/>
                  </a:cubicBezTo>
                  <a:lnTo>
                    <a:pt x="10866" y="2243"/>
                  </a:lnTo>
                  <a:cubicBezTo>
                    <a:pt x="10882" y="2231"/>
                    <a:pt x="10897" y="2219"/>
                    <a:pt x="10912" y="2207"/>
                  </a:cubicBezTo>
                  <a:lnTo>
                    <a:pt x="10912" y="2207"/>
                  </a:lnTo>
                  <a:cubicBezTo>
                    <a:pt x="10913" y="2207"/>
                    <a:pt x="10913" y="2206"/>
                    <a:pt x="10913" y="2206"/>
                  </a:cubicBezTo>
                  <a:lnTo>
                    <a:pt x="10913" y="2206"/>
                  </a:lnTo>
                  <a:cubicBezTo>
                    <a:pt x="10915" y="2205"/>
                    <a:pt x="10916" y="2204"/>
                    <a:pt x="10918" y="2202"/>
                  </a:cubicBezTo>
                  <a:lnTo>
                    <a:pt x="10918" y="2202"/>
                  </a:lnTo>
                  <a:cubicBezTo>
                    <a:pt x="10930" y="2192"/>
                    <a:pt x="10942" y="2182"/>
                    <a:pt x="10954" y="2172"/>
                  </a:cubicBezTo>
                  <a:lnTo>
                    <a:pt x="10954" y="2172"/>
                  </a:lnTo>
                  <a:cubicBezTo>
                    <a:pt x="10957" y="2170"/>
                    <a:pt x="10960" y="2168"/>
                    <a:pt x="10963" y="2165"/>
                  </a:cubicBezTo>
                  <a:lnTo>
                    <a:pt x="10963" y="2165"/>
                  </a:lnTo>
                  <a:cubicBezTo>
                    <a:pt x="10975" y="2154"/>
                    <a:pt x="10989" y="2144"/>
                    <a:pt x="11001" y="2132"/>
                  </a:cubicBezTo>
                  <a:lnTo>
                    <a:pt x="11001" y="2132"/>
                  </a:lnTo>
                  <a:cubicBezTo>
                    <a:pt x="11003" y="2130"/>
                    <a:pt x="11006" y="2128"/>
                    <a:pt x="11008" y="2125"/>
                  </a:cubicBezTo>
                  <a:lnTo>
                    <a:pt x="11008" y="2125"/>
                  </a:lnTo>
                  <a:cubicBezTo>
                    <a:pt x="11020" y="2115"/>
                    <a:pt x="11031" y="2105"/>
                    <a:pt x="11042" y="2095"/>
                  </a:cubicBezTo>
                  <a:lnTo>
                    <a:pt x="11042" y="2095"/>
                  </a:lnTo>
                  <a:cubicBezTo>
                    <a:pt x="11044" y="2093"/>
                    <a:pt x="11046" y="2091"/>
                    <a:pt x="11048" y="2090"/>
                  </a:cubicBezTo>
                  <a:lnTo>
                    <a:pt x="11048" y="2090"/>
                  </a:lnTo>
                  <a:cubicBezTo>
                    <a:pt x="11060" y="2078"/>
                    <a:pt x="11071" y="2067"/>
                    <a:pt x="11083" y="2055"/>
                  </a:cubicBezTo>
                  <a:lnTo>
                    <a:pt x="11083" y="2055"/>
                  </a:lnTo>
                  <a:cubicBezTo>
                    <a:pt x="11084" y="2054"/>
                    <a:pt x="11085" y="2053"/>
                    <a:pt x="11086" y="2052"/>
                  </a:cubicBezTo>
                  <a:lnTo>
                    <a:pt x="11086" y="2052"/>
                  </a:lnTo>
                  <a:cubicBezTo>
                    <a:pt x="11088" y="2050"/>
                    <a:pt x="11090" y="2049"/>
                    <a:pt x="11091" y="2047"/>
                  </a:cubicBezTo>
                  <a:lnTo>
                    <a:pt x="11091" y="2047"/>
                  </a:lnTo>
                  <a:cubicBezTo>
                    <a:pt x="11101" y="2037"/>
                    <a:pt x="11111" y="2027"/>
                    <a:pt x="11121" y="2017"/>
                  </a:cubicBezTo>
                  <a:lnTo>
                    <a:pt x="11121" y="2017"/>
                  </a:lnTo>
                  <a:cubicBezTo>
                    <a:pt x="11122" y="2016"/>
                    <a:pt x="11122" y="2015"/>
                    <a:pt x="11124" y="2014"/>
                  </a:cubicBezTo>
                  <a:lnTo>
                    <a:pt x="11124" y="2014"/>
                  </a:lnTo>
                  <a:cubicBezTo>
                    <a:pt x="11134" y="2003"/>
                    <a:pt x="11145" y="1991"/>
                    <a:pt x="11155" y="1981"/>
                  </a:cubicBezTo>
                  <a:lnTo>
                    <a:pt x="11155" y="1981"/>
                  </a:lnTo>
                  <a:cubicBezTo>
                    <a:pt x="11157" y="1978"/>
                    <a:pt x="11159" y="1975"/>
                    <a:pt x="11162" y="1973"/>
                  </a:cubicBezTo>
                  <a:lnTo>
                    <a:pt x="11162" y="1973"/>
                  </a:lnTo>
                  <a:cubicBezTo>
                    <a:pt x="11171" y="1963"/>
                    <a:pt x="11179" y="1953"/>
                    <a:pt x="11187" y="1943"/>
                  </a:cubicBezTo>
                  <a:lnTo>
                    <a:pt x="11187" y="1943"/>
                  </a:lnTo>
                  <a:cubicBezTo>
                    <a:pt x="11189" y="1942"/>
                    <a:pt x="11191" y="1940"/>
                    <a:pt x="11192" y="1938"/>
                  </a:cubicBezTo>
                  <a:lnTo>
                    <a:pt x="11192" y="1938"/>
                  </a:lnTo>
                  <a:cubicBezTo>
                    <a:pt x="11201" y="1927"/>
                    <a:pt x="11210" y="1916"/>
                    <a:pt x="11219" y="1904"/>
                  </a:cubicBezTo>
                  <a:lnTo>
                    <a:pt x="11219" y="1904"/>
                  </a:lnTo>
                  <a:cubicBezTo>
                    <a:pt x="11220" y="1903"/>
                    <a:pt x="11221" y="1902"/>
                    <a:pt x="11222" y="1901"/>
                  </a:cubicBezTo>
                  <a:lnTo>
                    <a:pt x="11222" y="1901"/>
                  </a:lnTo>
                  <a:cubicBezTo>
                    <a:pt x="11224" y="1899"/>
                    <a:pt x="11225" y="1898"/>
                    <a:pt x="11226" y="1896"/>
                  </a:cubicBezTo>
                  <a:lnTo>
                    <a:pt x="11226" y="1896"/>
                  </a:lnTo>
                  <a:cubicBezTo>
                    <a:pt x="11234" y="1887"/>
                    <a:pt x="11240" y="1878"/>
                    <a:pt x="11247" y="1869"/>
                  </a:cubicBezTo>
                  <a:lnTo>
                    <a:pt x="11247" y="1869"/>
                  </a:lnTo>
                  <a:cubicBezTo>
                    <a:pt x="11249" y="1866"/>
                    <a:pt x="11250" y="1864"/>
                    <a:pt x="11252" y="1862"/>
                  </a:cubicBezTo>
                  <a:lnTo>
                    <a:pt x="11252" y="1862"/>
                  </a:lnTo>
                  <a:cubicBezTo>
                    <a:pt x="11260" y="1850"/>
                    <a:pt x="11268" y="1840"/>
                    <a:pt x="11276" y="1829"/>
                  </a:cubicBezTo>
                  <a:lnTo>
                    <a:pt x="11276" y="1829"/>
                  </a:lnTo>
                  <a:cubicBezTo>
                    <a:pt x="11277" y="1826"/>
                    <a:pt x="11279" y="1823"/>
                    <a:pt x="11281" y="1821"/>
                  </a:cubicBezTo>
                  <a:lnTo>
                    <a:pt x="11281" y="1821"/>
                  </a:lnTo>
                  <a:cubicBezTo>
                    <a:pt x="11287" y="1812"/>
                    <a:pt x="11293" y="1803"/>
                    <a:pt x="11299" y="1794"/>
                  </a:cubicBezTo>
                  <a:lnTo>
                    <a:pt x="11299" y="1794"/>
                  </a:lnTo>
                  <a:cubicBezTo>
                    <a:pt x="11301" y="1791"/>
                    <a:pt x="11303" y="1788"/>
                    <a:pt x="11305" y="1785"/>
                  </a:cubicBezTo>
                  <a:lnTo>
                    <a:pt x="11305" y="1785"/>
                  </a:lnTo>
                  <a:cubicBezTo>
                    <a:pt x="11312" y="1774"/>
                    <a:pt x="11318" y="1763"/>
                    <a:pt x="11326" y="1752"/>
                  </a:cubicBezTo>
                  <a:lnTo>
                    <a:pt x="11326" y="1752"/>
                  </a:lnTo>
                  <a:cubicBezTo>
                    <a:pt x="11326" y="1751"/>
                    <a:pt x="11326" y="1751"/>
                    <a:pt x="11326" y="1750"/>
                  </a:cubicBezTo>
                  <a:lnTo>
                    <a:pt x="11326" y="1750"/>
                  </a:lnTo>
                  <a:cubicBezTo>
                    <a:pt x="11327" y="1749"/>
                    <a:pt x="11328" y="1747"/>
                    <a:pt x="11328" y="1746"/>
                  </a:cubicBezTo>
                  <a:lnTo>
                    <a:pt x="11328" y="1746"/>
                  </a:lnTo>
                  <a:cubicBezTo>
                    <a:pt x="11335" y="1737"/>
                    <a:pt x="11340" y="1727"/>
                    <a:pt x="11345" y="1717"/>
                  </a:cubicBezTo>
                  <a:lnTo>
                    <a:pt x="11345" y="1717"/>
                  </a:lnTo>
                  <a:cubicBezTo>
                    <a:pt x="11347" y="1714"/>
                    <a:pt x="11348" y="1711"/>
                    <a:pt x="11350" y="1708"/>
                  </a:cubicBezTo>
                  <a:lnTo>
                    <a:pt x="11350" y="1708"/>
                  </a:lnTo>
                  <a:cubicBezTo>
                    <a:pt x="11356" y="1697"/>
                    <a:pt x="11361" y="1686"/>
                    <a:pt x="11367" y="1675"/>
                  </a:cubicBezTo>
                  <a:lnTo>
                    <a:pt x="11367" y="1675"/>
                  </a:lnTo>
                  <a:cubicBezTo>
                    <a:pt x="11367" y="1675"/>
                    <a:pt x="11367" y="1674"/>
                    <a:pt x="11368" y="1674"/>
                  </a:cubicBezTo>
                  <a:lnTo>
                    <a:pt x="11368" y="1674"/>
                  </a:lnTo>
                  <a:cubicBezTo>
                    <a:pt x="11373" y="1663"/>
                    <a:pt x="11378" y="1651"/>
                    <a:pt x="11384" y="1640"/>
                  </a:cubicBezTo>
                  <a:lnTo>
                    <a:pt x="11384" y="1640"/>
                  </a:lnTo>
                  <a:cubicBezTo>
                    <a:pt x="11385" y="1636"/>
                    <a:pt x="11386" y="1633"/>
                    <a:pt x="11388" y="1630"/>
                  </a:cubicBezTo>
                  <a:lnTo>
                    <a:pt x="11388" y="1630"/>
                  </a:lnTo>
                  <a:cubicBezTo>
                    <a:pt x="11392" y="1620"/>
                    <a:pt x="11396" y="1611"/>
                    <a:pt x="11400" y="1601"/>
                  </a:cubicBezTo>
                  <a:lnTo>
                    <a:pt x="11400" y="1601"/>
                  </a:lnTo>
                  <a:cubicBezTo>
                    <a:pt x="11400" y="1600"/>
                    <a:pt x="11401" y="1598"/>
                    <a:pt x="11402" y="1597"/>
                  </a:cubicBezTo>
                  <a:lnTo>
                    <a:pt x="11402" y="1597"/>
                  </a:lnTo>
                  <a:cubicBezTo>
                    <a:pt x="11402" y="1596"/>
                    <a:pt x="11402" y="1596"/>
                    <a:pt x="11402" y="1595"/>
                  </a:cubicBezTo>
                  <a:lnTo>
                    <a:pt x="11402" y="1595"/>
                  </a:lnTo>
                  <a:cubicBezTo>
                    <a:pt x="11407" y="1583"/>
                    <a:pt x="11411" y="1572"/>
                    <a:pt x="11416" y="1560"/>
                  </a:cubicBezTo>
                  <a:lnTo>
                    <a:pt x="11416" y="1560"/>
                  </a:lnTo>
                  <a:cubicBezTo>
                    <a:pt x="11416" y="1557"/>
                    <a:pt x="11417" y="1555"/>
                    <a:pt x="11418" y="1552"/>
                  </a:cubicBezTo>
                  <a:lnTo>
                    <a:pt x="11418" y="1552"/>
                  </a:lnTo>
                  <a:cubicBezTo>
                    <a:pt x="11421" y="1542"/>
                    <a:pt x="11424" y="1532"/>
                    <a:pt x="11427" y="1522"/>
                  </a:cubicBezTo>
                  <a:lnTo>
                    <a:pt x="11427" y="1522"/>
                  </a:lnTo>
                  <a:cubicBezTo>
                    <a:pt x="11428" y="1520"/>
                    <a:pt x="11429" y="1517"/>
                    <a:pt x="11430" y="1515"/>
                  </a:cubicBezTo>
                  <a:lnTo>
                    <a:pt x="11430" y="1515"/>
                  </a:lnTo>
                  <a:cubicBezTo>
                    <a:pt x="11433" y="1503"/>
                    <a:pt x="11437" y="1491"/>
                    <a:pt x="11439" y="1479"/>
                  </a:cubicBezTo>
                  <a:lnTo>
                    <a:pt x="11439" y="1479"/>
                  </a:lnTo>
                  <a:cubicBezTo>
                    <a:pt x="11440" y="1476"/>
                    <a:pt x="11441" y="1474"/>
                    <a:pt x="11441" y="1472"/>
                  </a:cubicBezTo>
                  <a:lnTo>
                    <a:pt x="11441" y="1472"/>
                  </a:lnTo>
                  <a:cubicBezTo>
                    <a:pt x="11444" y="1462"/>
                    <a:pt x="11446" y="1452"/>
                    <a:pt x="11448" y="1442"/>
                  </a:cubicBezTo>
                  <a:lnTo>
                    <a:pt x="11448" y="1442"/>
                  </a:lnTo>
                  <a:cubicBezTo>
                    <a:pt x="11448" y="1440"/>
                    <a:pt x="11448" y="1438"/>
                    <a:pt x="11449" y="1436"/>
                  </a:cubicBezTo>
                  <a:lnTo>
                    <a:pt x="11449" y="1436"/>
                  </a:lnTo>
                  <a:cubicBezTo>
                    <a:pt x="11449" y="1435"/>
                    <a:pt x="11449" y="1434"/>
                    <a:pt x="11449" y="1432"/>
                  </a:cubicBezTo>
                  <a:lnTo>
                    <a:pt x="11449" y="1432"/>
                  </a:lnTo>
                  <a:cubicBezTo>
                    <a:pt x="11452" y="1422"/>
                    <a:pt x="11454" y="1411"/>
                    <a:pt x="11455" y="1399"/>
                  </a:cubicBezTo>
                  <a:lnTo>
                    <a:pt x="11455" y="1399"/>
                  </a:lnTo>
                  <a:cubicBezTo>
                    <a:pt x="11457" y="1388"/>
                    <a:pt x="11459" y="1376"/>
                    <a:pt x="11460" y="1365"/>
                  </a:cubicBezTo>
                </a:path>
              </a:pathLst>
            </a:custGeom>
            <a:solidFill>
              <a:srgbClr val="005757"/>
            </a:solidFill>
            <a:ln>
              <a:noFill/>
            </a:ln>
            <a:effectLst/>
          </p:spPr>
          <p:txBody>
            <a:bodyPr wrap="none" anchor="ctr"/>
            <a:lstStyle/>
            <a:p>
              <a:endParaRPr lang="en-GB" sz="2450" dirty="0">
                <a:latin typeface="Lato Light" panose="020F0502020204030203" pitchFamily="34" charset="0"/>
              </a:endParaRPr>
            </a:p>
          </p:txBody>
        </p:sp>
        <p:sp>
          <p:nvSpPr>
            <p:cNvPr id="4" name="Freeform 5">
              <a:extLst>
                <a:ext uri="{FF2B5EF4-FFF2-40B4-BE49-F238E27FC236}">
                  <a16:creationId xmlns:a16="http://schemas.microsoft.com/office/drawing/2014/main" id="{2D2358DE-84C2-097B-F1EB-EB9260D41AA0}"/>
                </a:ext>
              </a:extLst>
            </p:cNvPr>
            <p:cNvSpPr>
              <a:spLocks noChangeArrowheads="1"/>
            </p:cNvSpPr>
            <p:nvPr/>
          </p:nvSpPr>
          <p:spPr bwMode="auto">
            <a:xfrm>
              <a:off x="7625208" y="5674788"/>
              <a:ext cx="1028470" cy="382941"/>
            </a:xfrm>
            <a:custGeom>
              <a:avLst/>
              <a:gdLst>
                <a:gd name="T0" fmla="*/ 2407 w 4561"/>
                <a:gd name="T1" fmla="*/ 15 h 1699"/>
                <a:gd name="T2" fmla="*/ 2407 w 4561"/>
                <a:gd name="T3" fmla="*/ 15 h 1699"/>
                <a:gd name="T4" fmla="*/ 70 w 4561"/>
                <a:gd name="T5" fmla="*/ 822 h 1699"/>
                <a:gd name="T6" fmla="*/ 70 w 4561"/>
                <a:gd name="T7" fmla="*/ 822 h 1699"/>
                <a:gd name="T8" fmla="*/ 2152 w 4561"/>
                <a:gd name="T9" fmla="*/ 1683 h 1699"/>
                <a:gd name="T10" fmla="*/ 2152 w 4561"/>
                <a:gd name="T11" fmla="*/ 1683 h 1699"/>
                <a:gd name="T12" fmla="*/ 4490 w 4561"/>
                <a:gd name="T13" fmla="*/ 876 h 1699"/>
                <a:gd name="T14" fmla="*/ 4490 w 4561"/>
                <a:gd name="T15" fmla="*/ 876 h 1699"/>
                <a:gd name="T16" fmla="*/ 2407 w 4561"/>
                <a:gd name="T17" fmla="*/ 15 h 1699"/>
                <a:gd name="T18" fmla="*/ 2219 w 4561"/>
                <a:gd name="T19" fmla="*/ 1243 h 1699"/>
                <a:gd name="T20" fmla="*/ 2219 w 4561"/>
                <a:gd name="T21" fmla="*/ 1243 h 1699"/>
                <a:gd name="T22" fmla="*/ 1236 w 4561"/>
                <a:gd name="T23" fmla="*/ 836 h 1699"/>
                <a:gd name="T24" fmla="*/ 1236 w 4561"/>
                <a:gd name="T25" fmla="*/ 836 h 1699"/>
                <a:gd name="T26" fmla="*/ 2339 w 4561"/>
                <a:gd name="T27" fmla="*/ 455 h 1699"/>
                <a:gd name="T28" fmla="*/ 2339 w 4561"/>
                <a:gd name="T29" fmla="*/ 455 h 1699"/>
                <a:gd name="T30" fmla="*/ 3322 w 4561"/>
                <a:gd name="T31" fmla="*/ 862 h 1699"/>
                <a:gd name="T32" fmla="*/ 3322 w 4561"/>
                <a:gd name="T33" fmla="*/ 862 h 1699"/>
                <a:gd name="T34" fmla="*/ 2219 w 4561"/>
                <a:gd name="T35" fmla="*/ 1243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1" h="1699">
                  <a:moveTo>
                    <a:pt x="2407" y="15"/>
                  </a:moveTo>
                  <a:lnTo>
                    <a:pt x="2407" y="15"/>
                  </a:lnTo>
                  <a:cubicBezTo>
                    <a:pt x="1186" y="0"/>
                    <a:pt x="140" y="361"/>
                    <a:pt x="70" y="822"/>
                  </a:cubicBezTo>
                  <a:lnTo>
                    <a:pt x="70" y="822"/>
                  </a:lnTo>
                  <a:cubicBezTo>
                    <a:pt x="0" y="1283"/>
                    <a:pt x="933" y="1669"/>
                    <a:pt x="2152" y="1683"/>
                  </a:cubicBezTo>
                  <a:lnTo>
                    <a:pt x="2152" y="1683"/>
                  </a:lnTo>
                  <a:cubicBezTo>
                    <a:pt x="3372" y="1698"/>
                    <a:pt x="4419" y="1337"/>
                    <a:pt x="4490" y="876"/>
                  </a:cubicBezTo>
                  <a:lnTo>
                    <a:pt x="4490" y="876"/>
                  </a:lnTo>
                  <a:cubicBezTo>
                    <a:pt x="4560" y="415"/>
                    <a:pt x="3628" y="29"/>
                    <a:pt x="2407" y="15"/>
                  </a:cubicBezTo>
                  <a:close/>
                  <a:moveTo>
                    <a:pt x="2219" y="1243"/>
                  </a:moveTo>
                  <a:lnTo>
                    <a:pt x="2219" y="1243"/>
                  </a:lnTo>
                  <a:cubicBezTo>
                    <a:pt x="1644" y="1236"/>
                    <a:pt x="1204" y="1054"/>
                    <a:pt x="1236" y="836"/>
                  </a:cubicBezTo>
                  <a:lnTo>
                    <a:pt x="1236" y="836"/>
                  </a:lnTo>
                  <a:cubicBezTo>
                    <a:pt x="1270" y="619"/>
                    <a:pt x="1763" y="448"/>
                    <a:pt x="2339" y="455"/>
                  </a:cubicBezTo>
                  <a:lnTo>
                    <a:pt x="2339" y="455"/>
                  </a:lnTo>
                  <a:cubicBezTo>
                    <a:pt x="2915" y="462"/>
                    <a:pt x="3355" y="644"/>
                    <a:pt x="3322" y="862"/>
                  </a:cubicBezTo>
                  <a:lnTo>
                    <a:pt x="3322" y="862"/>
                  </a:lnTo>
                  <a:cubicBezTo>
                    <a:pt x="3289" y="1079"/>
                    <a:pt x="2795" y="1250"/>
                    <a:pt x="2219" y="124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 name="Freeform 15">
              <a:extLst>
                <a:ext uri="{FF2B5EF4-FFF2-40B4-BE49-F238E27FC236}">
                  <a16:creationId xmlns:a16="http://schemas.microsoft.com/office/drawing/2014/main" id="{1EFF0481-D56D-84DE-A2A7-5BB8E3425618}"/>
                </a:ext>
              </a:extLst>
            </p:cNvPr>
            <p:cNvSpPr>
              <a:spLocks noChangeArrowheads="1"/>
            </p:cNvSpPr>
            <p:nvPr/>
          </p:nvSpPr>
          <p:spPr bwMode="auto">
            <a:xfrm>
              <a:off x="6848469" y="5379734"/>
              <a:ext cx="2581723" cy="976794"/>
            </a:xfrm>
            <a:custGeom>
              <a:avLst/>
              <a:gdLst>
                <a:gd name="connsiteX0" fmla="*/ 3148751 w 6232704"/>
                <a:gd name="connsiteY0" fmla="*/ 958642 h 2358145"/>
                <a:gd name="connsiteX1" fmla="*/ 3684016 w 6232704"/>
                <a:gd name="connsiteY1" fmla="*/ 1180149 h 2358145"/>
                <a:gd name="connsiteX2" fmla="*/ 3083409 w 6232704"/>
                <a:gd name="connsiteY2" fmla="*/ 1387506 h 2358145"/>
                <a:gd name="connsiteX3" fmla="*/ 2548144 w 6232704"/>
                <a:gd name="connsiteY3" fmla="*/ 1165999 h 2358145"/>
                <a:gd name="connsiteX4" fmla="*/ 3148751 w 6232704"/>
                <a:gd name="connsiteY4" fmla="*/ 958642 h 2358145"/>
                <a:gd name="connsiteX5" fmla="*/ 3185494 w 6232704"/>
                <a:gd name="connsiteY5" fmla="*/ 721025 h 2358145"/>
                <a:gd name="connsiteX6" fmla="*/ 1913174 w 6232704"/>
                <a:gd name="connsiteY6" fmla="*/ 1160498 h 2358145"/>
                <a:gd name="connsiteX7" fmla="*/ 3046666 w 6232704"/>
                <a:gd name="connsiteY7" fmla="*/ 1629378 h 2358145"/>
                <a:gd name="connsiteX8" fmla="*/ 4319530 w 6232704"/>
                <a:gd name="connsiteY8" fmla="*/ 1189905 h 2358145"/>
                <a:gd name="connsiteX9" fmla="*/ 3185494 w 6232704"/>
                <a:gd name="connsiteY9" fmla="*/ 721025 h 2358145"/>
                <a:gd name="connsiteX10" fmla="*/ 3223059 w 6232704"/>
                <a:gd name="connsiteY10" fmla="*/ 472154 h 2358145"/>
                <a:gd name="connsiteX11" fmla="*/ 4977739 w 6232704"/>
                <a:gd name="connsiteY11" fmla="*/ 1197529 h 2358145"/>
                <a:gd name="connsiteX12" fmla="*/ 3008556 w 6232704"/>
                <a:gd name="connsiteY12" fmla="*/ 1878249 h 2358145"/>
                <a:gd name="connsiteX13" fmla="*/ 1254965 w 6232704"/>
                <a:gd name="connsiteY13" fmla="*/ 1152329 h 2358145"/>
                <a:gd name="connsiteX14" fmla="*/ 3223059 w 6232704"/>
                <a:gd name="connsiteY14" fmla="*/ 472154 h 2358145"/>
                <a:gd name="connsiteX15" fmla="*/ 3262295 w 6232704"/>
                <a:gd name="connsiteY15" fmla="*/ 214529 h 2358145"/>
                <a:gd name="connsiteX16" fmla="*/ 573240 w 6232704"/>
                <a:gd name="connsiteY16" fmla="*/ 1144240 h 2358145"/>
                <a:gd name="connsiteX17" fmla="*/ 2969864 w 6232704"/>
                <a:gd name="connsiteY17" fmla="*/ 2134372 h 2358145"/>
                <a:gd name="connsiteX18" fmla="*/ 5659463 w 6232704"/>
                <a:gd name="connsiteY18" fmla="*/ 1205205 h 2358145"/>
                <a:gd name="connsiteX19" fmla="*/ 3262295 w 6232704"/>
                <a:gd name="connsiteY19" fmla="*/ 214529 h 2358145"/>
                <a:gd name="connsiteX20" fmla="*/ 3294969 w 6232704"/>
                <a:gd name="connsiteY20" fmla="*/ 608 h 2358145"/>
                <a:gd name="connsiteX21" fmla="*/ 6227443 w 6232704"/>
                <a:gd name="connsiteY21" fmla="*/ 1212281 h 2358145"/>
                <a:gd name="connsiteX22" fmla="*/ 2937190 w 6232704"/>
                <a:gd name="connsiteY22" fmla="*/ 2357546 h 2358145"/>
                <a:gd name="connsiteX23" fmla="*/ 5261 w 6232704"/>
                <a:gd name="connsiteY23" fmla="*/ 1137164 h 2358145"/>
                <a:gd name="connsiteX24" fmla="*/ 3294969 w 6232704"/>
                <a:gd name="connsiteY24" fmla="*/ 608 h 235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32704" h="2358145">
                  <a:moveTo>
                    <a:pt x="3148751" y="958642"/>
                  </a:moveTo>
                  <a:cubicBezTo>
                    <a:pt x="3462396" y="962451"/>
                    <a:pt x="3701985" y="1061504"/>
                    <a:pt x="3684016" y="1180149"/>
                  </a:cubicBezTo>
                  <a:cubicBezTo>
                    <a:pt x="3666047" y="1298250"/>
                    <a:pt x="3397053" y="1391316"/>
                    <a:pt x="3083409" y="1387506"/>
                  </a:cubicBezTo>
                  <a:cubicBezTo>
                    <a:pt x="2770309" y="1383696"/>
                    <a:pt x="2530719" y="1284644"/>
                    <a:pt x="2548144" y="1165999"/>
                  </a:cubicBezTo>
                  <a:cubicBezTo>
                    <a:pt x="2566657" y="1047898"/>
                    <a:pt x="2835107" y="954832"/>
                    <a:pt x="3148751" y="958642"/>
                  </a:cubicBezTo>
                  <a:close/>
                  <a:moveTo>
                    <a:pt x="3185494" y="721025"/>
                  </a:moveTo>
                  <a:cubicBezTo>
                    <a:pt x="2520752" y="712856"/>
                    <a:pt x="1951284" y="909448"/>
                    <a:pt x="1913174" y="1160498"/>
                  </a:cubicBezTo>
                  <a:cubicBezTo>
                    <a:pt x="1875065" y="1411547"/>
                    <a:pt x="2383013" y="1621754"/>
                    <a:pt x="3046666" y="1629378"/>
                  </a:cubicBezTo>
                  <a:cubicBezTo>
                    <a:pt x="3710864" y="1637547"/>
                    <a:pt x="4280876" y="1440955"/>
                    <a:pt x="4319530" y="1189905"/>
                  </a:cubicBezTo>
                  <a:cubicBezTo>
                    <a:pt x="4357640" y="938855"/>
                    <a:pt x="3850237" y="728649"/>
                    <a:pt x="3185494" y="721025"/>
                  </a:cubicBezTo>
                  <a:close/>
                  <a:moveTo>
                    <a:pt x="3223059" y="472154"/>
                  </a:moveTo>
                  <a:cubicBezTo>
                    <a:pt x="4251477" y="484679"/>
                    <a:pt x="5037081" y="809246"/>
                    <a:pt x="4977739" y="1197529"/>
                  </a:cubicBezTo>
                  <a:cubicBezTo>
                    <a:pt x="4918397" y="1586356"/>
                    <a:pt x="4036974" y="1890774"/>
                    <a:pt x="3008556" y="1878249"/>
                  </a:cubicBezTo>
                  <a:cubicBezTo>
                    <a:pt x="1981227" y="1865724"/>
                    <a:pt x="1195623" y="1541157"/>
                    <a:pt x="1254965" y="1152329"/>
                  </a:cubicBezTo>
                  <a:cubicBezTo>
                    <a:pt x="1313763" y="764591"/>
                    <a:pt x="2195186" y="460173"/>
                    <a:pt x="3223059" y="472154"/>
                  </a:cubicBezTo>
                  <a:close/>
                  <a:moveTo>
                    <a:pt x="3262295" y="214529"/>
                  </a:moveTo>
                  <a:cubicBezTo>
                    <a:pt x="1858410" y="197655"/>
                    <a:pt x="653836" y="614065"/>
                    <a:pt x="573240" y="1144240"/>
                  </a:cubicBezTo>
                  <a:cubicBezTo>
                    <a:pt x="492100" y="1674415"/>
                    <a:pt x="1565435" y="2117498"/>
                    <a:pt x="2969864" y="2134372"/>
                  </a:cubicBezTo>
                  <a:cubicBezTo>
                    <a:pt x="4374293" y="2151791"/>
                    <a:pt x="5578869" y="1735380"/>
                    <a:pt x="5659463" y="1205205"/>
                  </a:cubicBezTo>
                  <a:cubicBezTo>
                    <a:pt x="5740059" y="675030"/>
                    <a:pt x="4667269" y="231948"/>
                    <a:pt x="3262295" y="214529"/>
                  </a:cubicBezTo>
                  <a:close/>
                  <a:moveTo>
                    <a:pt x="3294969" y="608"/>
                  </a:moveTo>
                  <a:cubicBezTo>
                    <a:pt x="5013611" y="21293"/>
                    <a:pt x="6326553" y="563443"/>
                    <a:pt x="6227443" y="1212281"/>
                  </a:cubicBezTo>
                  <a:cubicBezTo>
                    <a:pt x="6128333" y="1860575"/>
                    <a:pt x="4655288" y="2378231"/>
                    <a:pt x="2937190" y="2357546"/>
                  </a:cubicBezTo>
                  <a:cubicBezTo>
                    <a:pt x="1219093" y="2336862"/>
                    <a:pt x="-93850" y="1786002"/>
                    <a:pt x="5261" y="1137164"/>
                  </a:cubicBezTo>
                  <a:cubicBezTo>
                    <a:pt x="104371" y="488870"/>
                    <a:pt x="1577415" y="-20076"/>
                    <a:pt x="3294969" y="608"/>
                  </a:cubicBezTo>
                  <a:close/>
                </a:path>
              </a:pathLst>
            </a:custGeom>
            <a:solidFill>
              <a:srgbClr val="086D6E">
                <a:alpha val="77255"/>
              </a:srgbClr>
            </a:solidFill>
            <a:ln>
              <a:noFill/>
            </a:ln>
            <a:effectLst/>
          </p:spPr>
          <p:txBody>
            <a:bodyPr wrap="square" anchor="ctr">
              <a:noAutofit/>
            </a:bodyPr>
            <a:lstStyle/>
            <a:p>
              <a:endParaRPr lang="en-GB" sz="2450" dirty="0">
                <a:latin typeface="Lato Light" panose="020F0502020204030203" pitchFamily="34" charset="0"/>
              </a:endParaRPr>
            </a:p>
          </p:txBody>
        </p:sp>
        <p:sp>
          <p:nvSpPr>
            <p:cNvPr id="6" name="Freeform 7">
              <a:extLst>
                <a:ext uri="{FF2B5EF4-FFF2-40B4-BE49-F238E27FC236}">
                  <a16:creationId xmlns:a16="http://schemas.microsoft.com/office/drawing/2014/main" id="{956125B1-D49A-DA75-F81C-CAFFDA4D78BB}"/>
                </a:ext>
              </a:extLst>
            </p:cNvPr>
            <p:cNvSpPr>
              <a:spLocks noChangeArrowheads="1"/>
            </p:cNvSpPr>
            <p:nvPr/>
          </p:nvSpPr>
          <p:spPr bwMode="auto">
            <a:xfrm>
              <a:off x="8215037" y="2508495"/>
              <a:ext cx="250049" cy="759913"/>
            </a:xfrm>
            <a:custGeom>
              <a:avLst/>
              <a:gdLst>
                <a:gd name="T0" fmla="*/ 1 w 1694"/>
                <a:gd name="T1" fmla="*/ 1899 h 5147"/>
                <a:gd name="T2" fmla="*/ 0 w 1694"/>
                <a:gd name="T3" fmla="*/ 5146 h 5147"/>
                <a:gd name="T4" fmla="*/ 1107 w 1694"/>
                <a:gd name="T5" fmla="*/ 4547 h 5147"/>
                <a:gd name="T6" fmla="*/ 1693 w 1694"/>
                <a:gd name="T7" fmla="*/ 0 h 5147"/>
                <a:gd name="T8" fmla="*/ 1 w 1694"/>
                <a:gd name="T9" fmla="*/ 1899 h 5147"/>
              </a:gdLst>
              <a:ahLst/>
              <a:cxnLst>
                <a:cxn ang="0">
                  <a:pos x="T0" y="T1"/>
                </a:cxn>
                <a:cxn ang="0">
                  <a:pos x="T2" y="T3"/>
                </a:cxn>
                <a:cxn ang="0">
                  <a:pos x="T4" y="T5"/>
                </a:cxn>
                <a:cxn ang="0">
                  <a:pos x="T6" y="T7"/>
                </a:cxn>
                <a:cxn ang="0">
                  <a:pos x="T8" y="T9"/>
                </a:cxn>
              </a:cxnLst>
              <a:rect l="0" t="0" r="r" b="b"/>
              <a:pathLst>
                <a:path w="1694" h="5147">
                  <a:moveTo>
                    <a:pt x="1" y="1899"/>
                  </a:moveTo>
                  <a:lnTo>
                    <a:pt x="0" y="5146"/>
                  </a:lnTo>
                  <a:lnTo>
                    <a:pt x="1107" y="4547"/>
                  </a:lnTo>
                  <a:lnTo>
                    <a:pt x="1693" y="0"/>
                  </a:lnTo>
                  <a:lnTo>
                    <a:pt x="1" y="1899"/>
                  </a:lnTo>
                </a:path>
              </a:pathLst>
            </a:custGeom>
            <a:solidFill>
              <a:srgbClr val="086D6E"/>
            </a:solidFill>
            <a:ln>
              <a:noFill/>
            </a:ln>
            <a:effectLst/>
          </p:spPr>
          <p:txBody>
            <a:bodyPr wrap="none" anchor="ctr"/>
            <a:lstStyle/>
            <a:p>
              <a:endParaRPr lang="en-GB" sz="2450" dirty="0">
                <a:latin typeface="Lato Light" panose="020F0502020204030203" pitchFamily="34" charset="0"/>
              </a:endParaRPr>
            </a:p>
          </p:txBody>
        </p:sp>
        <p:sp>
          <p:nvSpPr>
            <p:cNvPr id="7" name="Freeform 9">
              <a:extLst>
                <a:ext uri="{FF2B5EF4-FFF2-40B4-BE49-F238E27FC236}">
                  <a16:creationId xmlns:a16="http://schemas.microsoft.com/office/drawing/2014/main" id="{83274E39-0AF2-F7FF-76EF-EEEB05946CBE}"/>
                </a:ext>
              </a:extLst>
            </p:cNvPr>
            <p:cNvSpPr>
              <a:spLocks noChangeArrowheads="1"/>
            </p:cNvSpPr>
            <p:nvPr/>
          </p:nvSpPr>
          <p:spPr bwMode="auto">
            <a:xfrm>
              <a:off x="7822357" y="2510236"/>
              <a:ext cx="251771" cy="759913"/>
            </a:xfrm>
            <a:custGeom>
              <a:avLst/>
              <a:gdLst>
                <a:gd name="T0" fmla="*/ 583 w 1691"/>
                <a:gd name="T1" fmla="*/ 4529 h 5097"/>
                <a:gd name="T2" fmla="*/ 1689 w 1691"/>
                <a:gd name="T3" fmla="*/ 5096 h 5097"/>
                <a:gd name="T4" fmla="*/ 1690 w 1691"/>
                <a:gd name="T5" fmla="*/ 1848 h 5097"/>
                <a:gd name="T6" fmla="*/ 0 w 1691"/>
                <a:gd name="T7" fmla="*/ 0 h 5097"/>
                <a:gd name="T8" fmla="*/ 583 w 1691"/>
                <a:gd name="T9" fmla="*/ 4529 h 5097"/>
              </a:gdLst>
              <a:ahLst/>
              <a:cxnLst>
                <a:cxn ang="0">
                  <a:pos x="T0" y="T1"/>
                </a:cxn>
                <a:cxn ang="0">
                  <a:pos x="T2" y="T3"/>
                </a:cxn>
                <a:cxn ang="0">
                  <a:pos x="T4" y="T5"/>
                </a:cxn>
                <a:cxn ang="0">
                  <a:pos x="T6" y="T7"/>
                </a:cxn>
                <a:cxn ang="0">
                  <a:pos x="T8" y="T9"/>
                </a:cxn>
              </a:cxnLst>
              <a:rect l="0" t="0" r="r" b="b"/>
              <a:pathLst>
                <a:path w="1691" h="5097">
                  <a:moveTo>
                    <a:pt x="583" y="4529"/>
                  </a:moveTo>
                  <a:lnTo>
                    <a:pt x="1689" y="5096"/>
                  </a:lnTo>
                  <a:lnTo>
                    <a:pt x="1690" y="1848"/>
                  </a:lnTo>
                  <a:lnTo>
                    <a:pt x="0" y="0"/>
                  </a:lnTo>
                  <a:lnTo>
                    <a:pt x="583" y="4529"/>
                  </a:lnTo>
                </a:path>
              </a:pathLst>
            </a:custGeom>
            <a:solidFill>
              <a:srgbClr val="086D6E"/>
            </a:solidFill>
            <a:ln>
              <a:noFill/>
            </a:ln>
            <a:effectLst/>
          </p:spPr>
          <p:txBody>
            <a:bodyPr wrap="none" anchor="ctr"/>
            <a:lstStyle/>
            <a:p>
              <a:endParaRPr lang="en-GB" sz="2450" dirty="0">
                <a:latin typeface="Lato Light" panose="020F0502020204030203" pitchFamily="34" charset="0"/>
              </a:endParaRPr>
            </a:p>
          </p:txBody>
        </p:sp>
        <p:sp>
          <p:nvSpPr>
            <p:cNvPr id="8" name="Freeform 10">
              <a:extLst>
                <a:ext uri="{FF2B5EF4-FFF2-40B4-BE49-F238E27FC236}">
                  <a16:creationId xmlns:a16="http://schemas.microsoft.com/office/drawing/2014/main" id="{99FC935F-A1F0-E858-96CA-14FAEBE8C812}"/>
                </a:ext>
              </a:extLst>
            </p:cNvPr>
            <p:cNvSpPr>
              <a:spLocks noChangeArrowheads="1"/>
            </p:cNvSpPr>
            <p:nvPr/>
          </p:nvSpPr>
          <p:spPr bwMode="auto">
            <a:xfrm>
              <a:off x="8122534" y="5402253"/>
              <a:ext cx="639561" cy="438640"/>
            </a:xfrm>
            <a:custGeom>
              <a:avLst/>
              <a:gdLst>
                <a:gd name="T0" fmla="*/ 537 w 2836"/>
                <a:gd name="T1" fmla="*/ 1895 h 1945"/>
                <a:gd name="T2" fmla="*/ 2835 w 2836"/>
                <a:gd name="T3" fmla="*/ 131 h 1945"/>
                <a:gd name="T4" fmla="*/ 2835 w 2836"/>
                <a:gd name="T5" fmla="*/ 131 h 1945"/>
                <a:gd name="T6" fmla="*/ 1995 w 2836"/>
                <a:gd name="T7" fmla="*/ 0 h 1945"/>
                <a:gd name="T8" fmla="*/ 70 w 2836"/>
                <a:gd name="T9" fmla="*/ 1491 h 1945"/>
                <a:gd name="T10" fmla="*/ 70 w 2836"/>
                <a:gd name="T11" fmla="*/ 1491 h 1945"/>
                <a:gd name="T12" fmla="*/ 156 w 2836"/>
                <a:gd name="T13" fmla="*/ 1826 h 1945"/>
                <a:gd name="T14" fmla="*/ 156 w 2836"/>
                <a:gd name="T15" fmla="*/ 1826 h 1945"/>
                <a:gd name="T16" fmla="*/ 537 w 2836"/>
                <a:gd name="T17" fmla="*/ 189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6" h="1945">
                  <a:moveTo>
                    <a:pt x="537" y="1895"/>
                  </a:moveTo>
                  <a:lnTo>
                    <a:pt x="2835" y="131"/>
                  </a:lnTo>
                  <a:lnTo>
                    <a:pt x="2835" y="131"/>
                  </a:lnTo>
                  <a:cubicBezTo>
                    <a:pt x="2569" y="79"/>
                    <a:pt x="2288" y="35"/>
                    <a:pt x="1995" y="0"/>
                  </a:cubicBezTo>
                  <a:lnTo>
                    <a:pt x="70" y="1491"/>
                  </a:lnTo>
                  <a:lnTo>
                    <a:pt x="70" y="1491"/>
                  </a:lnTo>
                  <a:cubicBezTo>
                    <a:pt x="0" y="1544"/>
                    <a:pt x="56" y="1706"/>
                    <a:pt x="156" y="1826"/>
                  </a:cubicBezTo>
                  <a:lnTo>
                    <a:pt x="156" y="1826"/>
                  </a:lnTo>
                  <a:cubicBezTo>
                    <a:pt x="254" y="1944"/>
                    <a:pt x="478" y="1941"/>
                    <a:pt x="537" y="1895"/>
                  </a:cubicBezTo>
                </a:path>
              </a:pathLst>
            </a:custGeom>
            <a:solidFill>
              <a:srgbClr val="086D6E">
                <a:alpha val="60000"/>
              </a:srgbClr>
            </a:solidFill>
            <a:ln>
              <a:noFill/>
            </a:ln>
            <a:effectLst/>
          </p:spPr>
          <p:txBody>
            <a:bodyPr wrap="none" anchor="ctr"/>
            <a:lstStyle/>
            <a:p>
              <a:endParaRPr lang="en-GB" sz="2450" dirty="0">
                <a:latin typeface="Lato Light" panose="020F0502020204030203" pitchFamily="34" charset="0"/>
              </a:endParaRPr>
            </a:p>
          </p:txBody>
        </p:sp>
        <p:sp>
          <p:nvSpPr>
            <p:cNvPr id="9" name="Freeform 11">
              <a:extLst>
                <a:ext uri="{FF2B5EF4-FFF2-40B4-BE49-F238E27FC236}">
                  <a16:creationId xmlns:a16="http://schemas.microsoft.com/office/drawing/2014/main" id="{4FF3CA8B-5B1D-03F5-DCED-DF34BD612321}"/>
                </a:ext>
              </a:extLst>
            </p:cNvPr>
            <p:cNvSpPr>
              <a:spLocks noChangeArrowheads="1"/>
            </p:cNvSpPr>
            <p:nvPr/>
          </p:nvSpPr>
          <p:spPr bwMode="auto">
            <a:xfrm>
              <a:off x="8069817" y="2737584"/>
              <a:ext cx="147208" cy="3139117"/>
            </a:xfrm>
            <a:custGeom>
              <a:avLst/>
              <a:gdLst>
                <a:gd name="T0" fmla="*/ 652 w 653"/>
                <a:gd name="T1" fmla="*/ 13763 h 13915"/>
                <a:gd name="T2" fmla="*/ 652 w 653"/>
                <a:gd name="T3" fmla="*/ 13763 h 13915"/>
                <a:gd name="T4" fmla="*/ 335 w 653"/>
                <a:gd name="T5" fmla="*/ 13910 h 13915"/>
                <a:gd name="T6" fmla="*/ 335 w 653"/>
                <a:gd name="T7" fmla="*/ 13910 h 13915"/>
                <a:gd name="T8" fmla="*/ 2 w 653"/>
                <a:gd name="T9" fmla="*/ 13763 h 13915"/>
                <a:gd name="T10" fmla="*/ 2 w 653"/>
                <a:gd name="T11" fmla="*/ 286 h 13915"/>
                <a:gd name="T12" fmla="*/ 2 w 653"/>
                <a:gd name="T13" fmla="*/ 286 h 13915"/>
                <a:gd name="T14" fmla="*/ 326 w 653"/>
                <a:gd name="T15" fmla="*/ 0 h 13915"/>
                <a:gd name="T16" fmla="*/ 326 w 653"/>
                <a:gd name="T17" fmla="*/ 0 h 13915"/>
                <a:gd name="T18" fmla="*/ 652 w 653"/>
                <a:gd name="T19" fmla="*/ 286 h 13915"/>
                <a:gd name="T20" fmla="*/ 652 w 653"/>
                <a:gd name="T21" fmla="*/ 13763 h 13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13915">
                  <a:moveTo>
                    <a:pt x="652" y="13763"/>
                  </a:moveTo>
                  <a:lnTo>
                    <a:pt x="652" y="13763"/>
                  </a:lnTo>
                  <a:cubicBezTo>
                    <a:pt x="652" y="13841"/>
                    <a:pt x="496" y="13906"/>
                    <a:pt x="335" y="13910"/>
                  </a:cubicBezTo>
                  <a:lnTo>
                    <a:pt x="335" y="13910"/>
                  </a:lnTo>
                  <a:cubicBezTo>
                    <a:pt x="170" y="13914"/>
                    <a:pt x="0" y="13855"/>
                    <a:pt x="2" y="13763"/>
                  </a:cubicBezTo>
                  <a:lnTo>
                    <a:pt x="2" y="286"/>
                  </a:lnTo>
                  <a:lnTo>
                    <a:pt x="2" y="286"/>
                  </a:lnTo>
                  <a:cubicBezTo>
                    <a:pt x="2" y="128"/>
                    <a:pt x="147" y="0"/>
                    <a:pt x="326" y="0"/>
                  </a:cubicBezTo>
                  <a:lnTo>
                    <a:pt x="326" y="0"/>
                  </a:lnTo>
                  <a:cubicBezTo>
                    <a:pt x="506" y="0"/>
                    <a:pt x="652" y="128"/>
                    <a:pt x="652" y="286"/>
                  </a:cubicBezTo>
                  <a:lnTo>
                    <a:pt x="652" y="13763"/>
                  </a:lnTo>
                </a:path>
              </a:pathLst>
            </a:custGeom>
            <a:solidFill>
              <a:srgbClr val="005757"/>
            </a:solidFill>
            <a:ln>
              <a:noFill/>
            </a:ln>
            <a:effectLst/>
          </p:spPr>
          <p:txBody>
            <a:bodyPr wrap="none" anchor="ctr"/>
            <a:lstStyle/>
            <a:p>
              <a:endParaRPr lang="en-GB" sz="2450" dirty="0">
                <a:latin typeface="Lato Light" panose="020F0502020204030203" pitchFamily="34" charset="0"/>
              </a:endParaRPr>
            </a:p>
          </p:txBody>
        </p:sp>
        <p:sp>
          <p:nvSpPr>
            <p:cNvPr id="10" name="Chevron 9">
              <a:extLst>
                <a:ext uri="{FF2B5EF4-FFF2-40B4-BE49-F238E27FC236}">
                  <a16:creationId xmlns:a16="http://schemas.microsoft.com/office/drawing/2014/main" id="{3AF4EC5F-434B-C9BB-8E7F-5C73947C5981}"/>
                </a:ext>
              </a:extLst>
            </p:cNvPr>
            <p:cNvSpPr/>
            <p:nvPr/>
          </p:nvSpPr>
          <p:spPr>
            <a:xfrm flipH="1">
              <a:off x="650291" y="3322743"/>
              <a:ext cx="7109133" cy="538661"/>
            </a:xfrm>
            <a:prstGeom prst="chevron">
              <a:avLst>
                <a:gd name="adj" fmla="val 29491"/>
              </a:avLst>
            </a:prstGeom>
            <a:solidFill>
              <a:srgbClr val="EDA13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11" name="Chevron 21">
              <a:extLst>
                <a:ext uri="{FF2B5EF4-FFF2-40B4-BE49-F238E27FC236}">
                  <a16:creationId xmlns:a16="http://schemas.microsoft.com/office/drawing/2014/main" id="{2C57938D-D683-533A-5D36-7165FC93C474}"/>
                </a:ext>
              </a:extLst>
            </p:cNvPr>
            <p:cNvSpPr/>
            <p:nvPr/>
          </p:nvSpPr>
          <p:spPr>
            <a:xfrm flipH="1">
              <a:off x="650291" y="3890434"/>
              <a:ext cx="7109133" cy="538661"/>
            </a:xfrm>
            <a:prstGeom prst="chevron">
              <a:avLst>
                <a:gd name="adj" fmla="val 29491"/>
              </a:avLst>
            </a:prstGeom>
            <a:solidFill>
              <a:srgbClr val="F169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12" name="Chevron 24">
              <a:extLst>
                <a:ext uri="{FF2B5EF4-FFF2-40B4-BE49-F238E27FC236}">
                  <a16:creationId xmlns:a16="http://schemas.microsoft.com/office/drawing/2014/main" id="{C833579B-9E38-2EBE-4F89-EFE7EC9974A2}"/>
                </a:ext>
              </a:extLst>
            </p:cNvPr>
            <p:cNvSpPr/>
            <p:nvPr/>
          </p:nvSpPr>
          <p:spPr>
            <a:xfrm flipH="1">
              <a:off x="650291" y="4460474"/>
              <a:ext cx="7109133" cy="538661"/>
            </a:xfrm>
            <a:prstGeom prst="chevron">
              <a:avLst>
                <a:gd name="adj" fmla="val 29491"/>
              </a:avLst>
            </a:prstGeom>
            <a:solidFill>
              <a:srgbClr val="B41F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13" name="Chevron 27">
              <a:extLst>
                <a:ext uri="{FF2B5EF4-FFF2-40B4-BE49-F238E27FC236}">
                  <a16:creationId xmlns:a16="http://schemas.microsoft.com/office/drawing/2014/main" id="{A7C0E869-2F92-1C28-53DA-53B4F2BDE3A6}"/>
                </a:ext>
              </a:extLst>
            </p:cNvPr>
            <p:cNvSpPr/>
            <p:nvPr/>
          </p:nvSpPr>
          <p:spPr>
            <a:xfrm flipH="1">
              <a:off x="650291" y="5026893"/>
              <a:ext cx="7109133" cy="538661"/>
            </a:xfrm>
            <a:prstGeom prst="chevron">
              <a:avLst>
                <a:gd name="adj" fmla="val 29491"/>
              </a:avLst>
            </a:prstGeom>
            <a:solidFill>
              <a:srgbClr val="7F1C5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14" name="Pentagon 29">
              <a:extLst>
                <a:ext uri="{FF2B5EF4-FFF2-40B4-BE49-F238E27FC236}">
                  <a16:creationId xmlns:a16="http://schemas.microsoft.com/office/drawing/2014/main" id="{6B8513B9-CAB1-F1EE-30A3-D81B66CAF3B7}"/>
                </a:ext>
              </a:extLst>
            </p:cNvPr>
            <p:cNvSpPr/>
            <p:nvPr/>
          </p:nvSpPr>
          <p:spPr>
            <a:xfrm flipH="1">
              <a:off x="7653746" y="3890555"/>
              <a:ext cx="581871" cy="537793"/>
            </a:xfrm>
            <a:prstGeom prst="homePlate">
              <a:avLst>
                <a:gd name="adj" fmla="val 29904"/>
              </a:avLst>
            </a:prstGeom>
            <a:solidFill>
              <a:srgbClr val="F169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3" name="Pentagon 30">
              <a:extLst>
                <a:ext uri="{FF2B5EF4-FFF2-40B4-BE49-F238E27FC236}">
                  <a16:creationId xmlns:a16="http://schemas.microsoft.com/office/drawing/2014/main" id="{C924A2BE-2887-4CB5-1418-016C64507315}"/>
                </a:ext>
              </a:extLst>
            </p:cNvPr>
            <p:cNvSpPr/>
            <p:nvPr/>
          </p:nvSpPr>
          <p:spPr>
            <a:xfrm flipH="1">
              <a:off x="7653746" y="3322864"/>
              <a:ext cx="581871" cy="537793"/>
            </a:xfrm>
            <a:prstGeom prst="homePlate">
              <a:avLst>
                <a:gd name="adj" fmla="val 29904"/>
              </a:avLst>
            </a:prstGeom>
            <a:solidFill>
              <a:srgbClr val="EDA13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4" name="Pentagon 31">
              <a:extLst>
                <a:ext uri="{FF2B5EF4-FFF2-40B4-BE49-F238E27FC236}">
                  <a16:creationId xmlns:a16="http://schemas.microsoft.com/office/drawing/2014/main" id="{B11435BA-BE7B-DB78-C038-D3FA40048F85}"/>
                </a:ext>
              </a:extLst>
            </p:cNvPr>
            <p:cNvSpPr/>
            <p:nvPr/>
          </p:nvSpPr>
          <p:spPr>
            <a:xfrm flipH="1">
              <a:off x="7653746" y="4461343"/>
              <a:ext cx="581871" cy="537793"/>
            </a:xfrm>
            <a:prstGeom prst="homePlate">
              <a:avLst>
                <a:gd name="adj" fmla="val 29904"/>
              </a:avLst>
            </a:prstGeom>
            <a:solidFill>
              <a:srgbClr val="B41F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0" name="Pentagon 32">
              <a:extLst>
                <a:ext uri="{FF2B5EF4-FFF2-40B4-BE49-F238E27FC236}">
                  <a16:creationId xmlns:a16="http://schemas.microsoft.com/office/drawing/2014/main" id="{8014FC59-97B9-8A73-5B0D-EDC15D7D95CB}"/>
                </a:ext>
              </a:extLst>
            </p:cNvPr>
            <p:cNvSpPr/>
            <p:nvPr/>
          </p:nvSpPr>
          <p:spPr>
            <a:xfrm flipH="1">
              <a:off x="7653746" y="5025846"/>
              <a:ext cx="581871" cy="537793"/>
            </a:xfrm>
            <a:prstGeom prst="homePlate">
              <a:avLst>
                <a:gd name="adj" fmla="val 29904"/>
              </a:avLst>
            </a:prstGeom>
            <a:solidFill>
              <a:srgbClr val="7F1C5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sp>
        <p:nvSpPr>
          <p:cNvPr id="69" name="TextBox 39">
            <a:extLst>
              <a:ext uri="{FF2B5EF4-FFF2-40B4-BE49-F238E27FC236}">
                <a16:creationId xmlns:a16="http://schemas.microsoft.com/office/drawing/2014/main" id="{CAAE3B1E-B114-1285-FF77-4BF5180B2F17}"/>
              </a:ext>
            </a:extLst>
          </p:cNvPr>
          <p:cNvSpPr txBox="1"/>
          <p:nvPr/>
        </p:nvSpPr>
        <p:spPr>
          <a:xfrm>
            <a:off x="4348865" y="3318936"/>
            <a:ext cx="3887154" cy="430887"/>
          </a:xfrm>
          <a:prstGeom prst="rect">
            <a:avLst/>
          </a:prstGeom>
          <a:noFill/>
        </p:spPr>
        <p:txBody>
          <a:bodyPr wrap="none" rtlCol="0" anchor="ctr" anchorCtr="0">
            <a:spAutoFit/>
          </a:bodyPr>
          <a:lstStyle/>
          <a:p>
            <a:r>
              <a:rPr lang="en-GB" sz="2200" dirty="0">
                <a:solidFill>
                  <a:schemeClr val="bg1"/>
                </a:solidFill>
                <a:latin typeface="Calibri" panose="020F0502020204030204" pitchFamily="34" charset="0"/>
                <a:ea typeface="League Spartan" charset="0"/>
                <a:cs typeface="Calibri" panose="020F0502020204030204" pitchFamily="34" charset="0"/>
              </a:rPr>
              <a:t>Der </a:t>
            </a:r>
            <a:r>
              <a:rPr lang="en-GB" sz="2200" dirty="0" err="1">
                <a:solidFill>
                  <a:schemeClr val="bg1"/>
                </a:solidFill>
                <a:latin typeface="Calibri" panose="020F0502020204030204" pitchFamily="34" charset="0"/>
                <a:ea typeface="League Spartan" charset="0"/>
                <a:cs typeface="Calibri" panose="020F0502020204030204" pitchFamily="34" charset="0"/>
              </a:rPr>
              <a:t>Umgang</a:t>
            </a:r>
            <a:r>
              <a:rPr lang="en-GB" sz="2200" dirty="0">
                <a:solidFill>
                  <a:schemeClr val="bg1"/>
                </a:solidFill>
                <a:latin typeface="Calibri" panose="020F0502020204030204" pitchFamily="34" charset="0"/>
                <a:ea typeface="League Spartan" charset="0"/>
                <a:cs typeface="Calibri" panose="020F0502020204030204" pitchFamily="34" charset="0"/>
              </a:rPr>
              <a:t> auf </a:t>
            </a:r>
            <a:r>
              <a:rPr lang="en-GB" sz="2200" dirty="0" err="1">
                <a:solidFill>
                  <a:schemeClr val="bg1"/>
                </a:solidFill>
                <a:latin typeface="Calibri" panose="020F0502020204030204" pitchFamily="34" charset="0"/>
                <a:ea typeface="League Spartan" charset="0"/>
                <a:cs typeface="Calibri" panose="020F0502020204030204" pitchFamily="34" charset="0"/>
              </a:rPr>
              <a:t>Führungsebene</a:t>
            </a:r>
            <a:endParaRPr lang="en-GB" sz="2200" dirty="0">
              <a:solidFill>
                <a:schemeClr val="bg1"/>
              </a:solidFill>
              <a:latin typeface="Calibri" panose="020F0502020204030204" pitchFamily="34" charset="0"/>
              <a:ea typeface="League Spartan" charset="0"/>
              <a:cs typeface="Calibri" panose="020F0502020204030204" pitchFamily="34" charset="0"/>
            </a:endParaRPr>
          </a:p>
        </p:txBody>
      </p:sp>
      <p:sp>
        <p:nvSpPr>
          <p:cNvPr id="70" name="TextBox 41">
            <a:extLst>
              <a:ext uri="{FF2B5EF4-FFF2-40B4-BE49-F238E27FC236}">
                <a16:creationId xmlns:a16="http://schemas.microsoft.com/office/drawing/2014/main" id="{54BE3756-7C15-DC12-9B7C-74A9DD8E58F2}"/>
              </a:ext>
            </a:extLst>
          </p:cNvPr>
          <p:cNvSpPr txBox="1"/>
          <p:nvPr/>
        </p:nvSpPr>
        <p:spPr>
          <a:xfrm>
            <a:off x="4348865" y="3853480"/>
            <a:ext cx="3316803" cy="430887"/>
          </a:xfrm>
          <a:prstGeom prst="rect">
            <a:avLst/>
          </a:prstGeom>
          <a:noFill/>
        </p:spPr>
        <p:txBody>
          <a:bodyPr wrap="square" rtlCol="0" anchor="ctr" anchorCtr="0">
            <a:spAutoFit/>
          </a:bodyPr>
          <a:lstStyle/>
          <a:p>
            <a:r>
              <a:rPr lang="en-GB" sz="2200" dirty="0" err="1">
                <a:solidFill>
                  <a:schemeClr val="bg1"/>
                </a:solidFill>
                <a:latin typeface="Calibri" panose="020F0502020204030204" pitchFamily="34" charset="0"/>
                <a:ea typeface="League Spartan" charset="0"/>
                <a:cs typeface="Calibri" panose="020F0502020204030204" pitchFamily="34" charset="0"/>
              </a:rPr>
              <a:t>Verhaltenskodex</a:t>
            </a:r>
            <a:r>
              <a:rPr lang="en-GB" sz="2200" dirty="0">
                <a:solidFill>
                  <a:schemeClr val="bg1"/>
                </a:solidFill>
                <a:latin typeface="Calibri" panose="020F0502020204030204" pitchFamily="34" charset="0"/>
                <a:ea typeface="League Spartan" charset="0"/>
                <a:cs typeface="Calibri" panose="020F0502020204030204" pitchFamily="34" charset="0"/>
              </a:rPr>
              <a:t> und Ethik</a:t>
            </a:r>
          </a:p>
        </p:txBody>
      </p:sp>
      <p:sp>
        <p:nvSpPr>
          <p:cNvPr id="71" name="TextBox 43">
            <a:extLst>
              <a:ext uri="{FF2B5EF4-FFF2-40B4-BE49-F238E27FC236}">
                <a16:creationId xmlns:a16="http://schemas.microsoft.com/office/drawing/2014/main" id="{CEDB5679-052B-5E6B-DC02-BC39B8B0D695}"/>
              </a:ext>
            </a:extLst>
          </p:cNvPr>
          <p:cNvSpPr txBox="1"/>
          <p:nvPr/>
        </p:nvSpPr>
        <p:spPr>
          <a:xfrm>
            <a:off x="4348865" y="4463043"/>
            <a:ext cx="6338057" cy="430887"/>
          </a:xfrm>
          <a:prstGeom prst="rect">
            <a:avLst/>
          </a:prstGeom>
          <a:noFill/>
        </p:spPr>
        <p:txBody>
          <a:bodyPr wrap="square" rtlCol="0" anchor="ctr" anchorCtr="0">
            <a:spAutoFit/>
          </a:bodyPr>
          <a:lstStyle/>
          <a:p>
            <a:r>
              <a:rPr lang="en-GB" sz="2200" dirty="0">
                <a:solidFill>
                  <a:schemeClr val="bg1"/>
                </a:solidFill>
                <a:latin typeface="Calibri" panose="020F0502020204030204" pitchFamily="34" charset="0"/>
                <a:ea typeface="League Spartan" charset="0"/>
                <a:cs typeface="Calibri" panose="020F0502020204030204" pitchFamily="34" charset="0"/>
              </a:rPr>
              <a:t>Risikoperformance in Anreizplänen umgesetzt</a:t>
            </a:r>
          </a:p>
        </p:txBody>
      </p:sp>
      <p:sp>
        <p:nvSpPr>
          <p:cNvPr id="72" name="TextBox 45">
            <a:extLst>
              <a:ext uri="{FF2B5EF4-FFF2-40B4-BE49-F238E27FC236}">
                <a16:creationId xmlns:a16="http://schemas.microsoft.com/office/drawing/2014/main" id="{C124F951-9F4C-B160-0983-32523028518A}"/>
              </a:ext>
            </a:extLst>
          </p:cNvPr>
          <p:cNvSpPr txBox="1"/>
          <p:nvPr/>
        </p:nvSpPr>
        <p:spPr>
          <a:xfrm>
            <a:off x="4348865" y="5002277"/>
            <a:ext cx="6103430" cy="430887"/>
          </a:xfrm>
          <a:prstGeom prst="rect">
            <a:avLst/>
          </a:prstGeom>
          <a:noFill/>
        </p:spPr>
        <p:txBody>
          <a:bodyPr wrap="square" rtlCol="0" anchor="ctr" anchorCtr="0">
            <a:spAutoFit/>
          </a:bodyPr>
          <a:lstStyle/>
          <a:p>
            <a:r>
              <a:rPr lang="en-GB" sz="2200" dirty="0">
                <a:solidFill>
                  <a:schemeClr val="bg1"/>
                </a:solidFill>
                <a:latin typeface="Calibri" panose="020F0502020204030204" pitchFamily="34" charset="0"/>
                <a:ea typeface="League Spartan" charset="0"/>
                <a:cs typeface="Calibri" panose="020F0502020204030204" pitchFamily="34" charset="0"/>
              </a:rPr>
              <a:t>Klar definierte Rollen und Verantwortlichkeiten</a:t>
            </a:r>
          </a:p>
        </p:txBody>
      </p:sp>
    </p:spTree>
    <p:extLst>
      <p:ext uri="{BB962C8B-B14F-4D97-AF65-F5344CB8AC3E}">
        <p14:creationId xmlns:p14="http://schemas.microsoft.com/office/powerpoint/2010/main" val="44198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503502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529759" y="642972"/>
            <a:ext cx="3288472" cy="1965103"/>
          </a:xfrm>
        </p:spPr>
        <p:txBody>
          <a:bodyPr>
            <a:normAutofit/>
          </a:bodyPr>
          <a:lstStyle/>
          <a:p>
            <a:r>
              <a:rPr lang="en-GB" sz="3200" dirty="0">
                <a:solidFill>
                  <a:schemeClr val="bg1"/>
                </a:solidFill>
              </a:rPr>
              <a:t>Auswirkungen der unterschiedlichen Risikokulturen</a:t>
            </a:r>
          </a:p>
        </p:txBody>
      </p:sp>
      <p:sp>
        <p:nvSpPr>
          <p:cNvPr id="3" name="Text Placeholder 2">
            <a:extLst>
              <a:ext uri="{FF2B5EF4-FFF2-40B4-BE49-F238E27FC236}">
                <a16:creationId xmlns:a16="http://schemas.microsoft.com/office/drawing/2014/main" id="{E0A0BA27-80CD-5C1F-73E7-C0BC0CF0B40F}"/>
              </a:ext>
            </a:extLst>
          </p:cNvPr>
          <p:cNvSpPr>
            <a:spLocks noGrp="1"/>
          </p:cNvSpPr>
          <p:nvPr>
            <p:ph type="body" sz="quarter" idx="18"/>
          </p:nvPr>
        </p:nvSpPr>
        <p:spPr>
          <a:xfrm>
            <a:off x="480775" y="2488492"/>
            <a:ext cx="3842251" cy="4240516"/>
          </a:xfrm>
        </p:spPr>
        <p:txBody>
          <a:bodyPr>
            <a:normAutofit fontScale="92500"/>
          </a:bodyPr>
          <a:lstStyle/>
          <a:p>
            <a:pPr marL="12700" indent="-12700"/>
            <a:r>
              <a:rPr lang="en-US" dirty="0">
                <a:solidFill>
                  <a:schemeClr val="bg1"/>
                </a:solidFill>
              </a:rPr>
              <a:t>Eine positive Risikokultur ist eine Kultur, in der die Mitarbeiter:innen auf allen Ebenen ein angemessenes Risikomanagement als festen Bestandteil ihrer täglichen Arbeit betreiben. Eine solche Kultur unterstützt eine offene Diskussion über Ungewissheiten und Chancen, ermutigt die Mitarbeiter:innen, Bedenken </a:t>
            </a:r>
            <a:r>
              <a:rPr lang="en-US" dirty="0" err="1">
                <a:solidFill>
                  <a:schemeClr val="bg1"/>
                </a:solidFill>
              </a:rPr>
              <a:t>zu</a:t>
            </a:r>
            <a:r>
              <a:rPr lang="en-US" dirty="0">
                <a:solidFill>
                  <a:schemeClr val="bg1"/>
                </a:solidFill>
              </a:rPr>
              <a:t> </a:t>
            </a:r>
            <a:r>
              <a:rPr lang="en-US" dirty="0" err="1">
                <a:solidFill>
                  <a:schemeClr val="bg1"/>
                </a:solidFill>
              </a:rPr>
              <a:t>äußern</a:t>
            </a:r>
            <a:r>
              <a:rPr lang="en-US" dirty="0">
                <a:solidFill>
                  <a:schemeClr val="bg1"/>
                </a:solidFill>
              </a:rPr>
              <a:t> und unterhält Verfahren, um </a:t>
            </a:r>
            <a:r>
              <a:rPr lang="en-US" dirty="0" err="1">
                <a:solidFill>
                  <a:schemeClr val="bg1"/>
                </a:solidFill>
              </a:rPr>
              <a:t>diese</a:t>
            </a:r>
            <a:r>
              <a:rPr lang="en-US" dirty="0">
                <a:solidFill>
                  <a:schemeClr val="bg1"/>
                </a:solidFill>
              </a:rPr>
              <a:t> </a:t>
            </a:r>
            <a:r>
              <a:rPr lang="en-US" dirty="0" err="1">
                <a:solidFill>
                  <a:schemeClr val="bg1"/>
                </a:solidFill>
              </a:rPr>
              <a:t>Einwände</a:t>
            </a:r>
            <a:r>
              <a:rPr lang="en-US" dirty="0">
                <a:solidFill>
                  <a:schemeClr val="bg1"/>
                </a:solidFill>
              </a:rPr>
              <a:t> </a:t>
            </a:r>
            <a:r>
              <a:rPr lang="en-US" dirty="0" err="1">
                <a:solidFill>
                  <a:schemeClr val="bg1"/>
                </a:solidFill>
              </a:rPr>
              <a:t>zu</a:t>
            </a:r>
            <a:r>
              <a:rPr lang="en-US" dirty="0">
                <a:solidFill>
                  <a:schemeClr val="bg1"/>
                </a:solidFill>
              </a:rPr>
              <a:t> </a:t>
            </a:r>
            <a:r>
              <a:rPr lang="en-US" dirty="0" err="1">
                <a:solidFill>
                  <a:schemeClr val="bg1"/>
                </a:solidFill>
              </a:rPr>
              <a:t>diskutieren</a:t>
            </a:r>
            <a:r>
              <a:rPr lang="en-US" dirty="0">
                <a:solidFill>
                  <a:schemeClr val="bg1"/>
                </a:solidFill>
              </a:rPr>
              <a:t> und </a:t>
            </a:r>
            <a:r>
              <a:rPr lang="en-US" dirty="0" err="1">
                <a:solidFill>
                  <a:schemeClr val="bg1"/>
                </a:solidFill>
              </a:rPr>
              <a:t>Anpassungen</a:t>
            </a:r>
            <a:r>
              <a:rPr lang="en-US" dirty="0">
                <a:solidFill>
                  <a:schemeClr val="bg1"/>
                </a:solidFill>
              </a:rPr>
              <a:t> </a:t>
            </a:r>
            <a:r>
              <a:rPr lang="en-US" dirty="0" err="1">
                <a:solidFill>
                  <a:schemeClr val="bg1"/>
                </a:solidFill>
              </a:rPr>
              <a:t>vorzunehmen</a:t>
            </a:r>
            <a:r>
              <a:rPr lang="en-US" dirty="0">
                <a:solidFill>
                  <a:schemeClr val="bg1"/>
                </a:solidFill>
              </a:rPr>
              <a:t>. </a:t>
            </a:r>
          </a:p>
        </p:txBody>
      </p:sp>
      <p:sp>
        <p:nvSpPr>
          <p:cNvPr id="4" name="Rectangle 3">
            <a:extLst>
              <a:ext uri="{FF2B5EF4-FFF2-40B4-BE49-F238E27FC236}">
                <a16:creationId xmlns:a16="http://schemas.microsoft.com/office/drawing/2014/main" id="{D471AC1A-B17C-908B-5B71-30E440AD085B}"/>
              </a:ext>
            </a:extLst>
          </p:cNvPr>
          <p:cNvSpPr/>
          <p:nvPr/>
        </p:nvSpPr>
        <p:spPr>
          <a:xfrm>
            <a:off x="542242" y="235044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9" name="Group 8">
            <a:extLst>
              <a:ext uri="{FF2B5EF4-FFF2-40B4-BE49-F238E27FC236}">
                <a16:creationId xmlns:a16="http://schemas.microsoft.com/office/drawing/2014/main" id="{6F1D1498-3F33-6190-099F-2EAB66B2AFD7}"/>
              </a:ext>
            </a:extLst>
          </p:cNvPr>
          <p:cNvGrpSpPr/>
          <p:nvPr/>
        </p:nvGrpSpPr>
        <p:grpSpPr>
          <a:xfrm>
            <a:off x="4243914" y="235523"/>
            <a:ext cx="1688078" cy="1248564"/>
            <a:chOff x="4243808" y="3119998"/>
            <a:chExt cx="2177248" cy="1610372"/>
          </a:xfrm>
        </p:grpSpPr>
        <p:sp>
          <p:nvSpPr>
            <p:cNvPr id="29" name="Hexagon 1">
              <a:extLst>
                <a:ext uri="{FF2B5EF4-FFF2-40B4-BE49-F238E27FC236}">
                  <a16:creationId xmlns:a16="http://schemas.microsoft.com/office/drawing/2014/main" id="{4EE3691B-00E7-F7DA-5EE1-B613982CB47F}"/>
                </a:ext>
              </a:extLst>
            </p:cNvPr>
            <p:cNvSpPr/>
            <p:nvPr/>
          </p:nvSpPr>
          <p:spPr>
            <a:xfrm>
              <a:off x="4243808" y="3119998"/>
              <a:ext cx="1868032" cy="1610372"/>
            </a:xfrm>
            <a:prstGeom prst="hexagon">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solidFill>
                  <a:srgbClr val="595959"/>
                </a:solidFill>
                <a:latin typeface="Roboto Light" panose="02000000000000000000" pitchFamily="2" charset="0"/>
              </a:endParaRPr>
            </a:p>
          </p:txBody>
        </p:sp>
        <p:sp>
          <p:nvSpPr>
            <p:cNvPr id="34" name="Freeform 15">
              <a:extLst>
                <a:ext uri="{FF2B5EF4-FFF2-40B4-BE49-F238E27FC236}">
                  <a16:creationId xmlns:a16="http://schemas.microsoft.com/office/drawing/2014/main" id="{7EB96A90-FD30-2284-12A4-25AD91A3D74B}"/>
                </a:ext>
              </a:extLst>
            </p:cNvPr>
            <p:cNvSpPr>
              <a:spLocks noChangeArrowheads="1"/>
            </p:cNvSpPr>
            <p:nvPr/>
          </p:nvSpPr>
          <p:spPr bwMode="auto">
            <a:xfrm>
              <a:off x="4675127" y="3487291"/>
              <a:ext cx="982855" cy="875785"/>
            </a:xfrm>
            <a:custGeom>
              <a:avLst/>
              <a:gdLst>
                <a:gd name="connsiteX0" fmla="*/ 155336 w 306028"/>
                <a:gd name="connsiteY0" fmla="*/ 130175 h 272690"/>
                <a:gd name="connsiteX1" fmla="*/ 163100 w 306028"/>
                <a:gd name="connsiteY1" fmla="*/ 130175 h 272690"/>
                <a:gd name="connsiteX2" fmla="*/ 167905 w 306028"/>
                <a:gd name="connsiteY2" fmla="*/ 134479 h 272690"/>
                <a:gd name="connsiteX3" fmla="*/ 163100 w 306028"/>
                <a:gd name="connsiteY3" fmla="*/ 139142 h 272690"/>
                <a:gd name="connsiteX4" fmla="*/ 155336 w 306028"/>
                <a:gd name="connsiteY4" fmla="*/ 139142 h 272690"/>
                <a:gd name="connsiteX5" fmla="*/ 150530 w 306028"/>
                <a:gd name="connsiteY5" fmla="*/ 143805 h 272690"/>
                <a:gd name="connsiteX6" fmla="*/ 150530 w 306028"/>
                <a:gd name="connsiteY6" fmla="*/ 201912 h 272690"/>
                <a:gd name="connsiteX7" fmla="*/ 155336 w 306028"/>
                <a:gd name="connsiteY7" fmla="*/ 206574 h 272690"/>
                <a:gd name="connsiteX8" fmla="*/ 163100 w 306028"/>
                <a:gd name="connsiteY8" fmla="*/ 206574 h 272690"/>
                <a:gd name="connsiteX9" fmla="*/ 167905 w 306028"/>
                <a:gd name="connsiteY9" fmla="*/ 211237 h 272690"/>
                <a:gd name="connsiteX10" fmla="*/ 163100 w 306028"/>
                <a:gd name="connsiteY10" fmla="*/ 215541 h 272690"/>
                <a:gd name="connsiteX11" fmla="*/ 155336 w 306028"/>
                <a:gd name="connsiteY11" fmla="*/ 215541 h 272690"/>
                <a:gd name="connsiteX12" fmla="*/ 141288 w 306028"/>
                <a:gd name="connsiteY12" fmla="*/ 201912 h 272690"/>
                <a:gd name="connsiteX13" fmla="*/ 141288 w 306028"/>
                <a:gd name="connsiteY13" fmla="*/ 143805 h 272690"/>
                <a:gd name="connsiteX14" fmla="*/ 155336 w 306028"/>
                <a:gd name="connsiteY14" fmla="*/ 130175 h 272690"/>
                <a:gd name="connsiteX15" fmla="*/ 224172 w 306028"/>
                <a:gd name="connsiteY15" fmla="*/ 58891 h 272690"/>
                <a:gd name="connsiteX16" fmla="*/ 216600 w 306028"/>
                <a:gd name="connsiteY16" fmla="*/ 59250 h 272690"/>
                <a:gd name="connsiteX17" fmla="*/ 218764 w 306028"/>
                <a:gd name="connsiteY17" fmla="*/ 87569 h 272690"/>
                <a:gd name="connsiteX18" fmla="*/ 196767 w 306028"/>
                <a:gd name="connsiteY18" fmla="*/ 121982 h 272690"/>
                <a:gd name="connsiteX19" fmla="*/ 185228 w 306028"/>
                <a:gd name="connsiteY19" fmla="*/ 138113 h 272690"/>
                <a:gd name="connsiteX20" fmla="*/ 185228 w 306028"/>
                <a:gd name="connsiteY20" fmla="*/ 200486 h 272690"/>
                <a:gd name="connsiteX21" fmla="*/ 191358 w 306028"/>
                <a:gd name="connsiteY21" fmla="*/ 206580 h 272690"/>
                <a:gd name="connsiteX22" fmla="*/ 274295 w 306028"/>
                <a:gd name="connsiteY22" fmla="*/ 206580 h 272690"/>
                <a:gd name="connsiteX23" fmla="*/ 275016 w 306028"/>
                <a:gd name="connsiteY23" fmla="*/ 206222 h 272690"/>
                <a:gd name="connsiteX24" fmla="*/ 284392 w 306028"/>
                <a:gd name="connsiteY24" fmla="*/ 195826 h 272690"/>
                <a:gd name="connsiteX25" fmla="*/ 283310 w 306028"/>
                <a:gd name="connsiteY25" fmla="*/ 190807 h 272690"/>
                <a:gd name="connsiteX26" fmla="*/ 282950 w 306028"/>
                <a:gd name="connsiteY26" fmla="*/ 186506 h 272690"/>
                <a:gd name="connsiteX27" fmla="*/ 286195 w 306028"/>
                <a:gd name="connsiteY27" fmla="*/ 183997 h 272690"/>
                <a:gd name="connsiteX28" fmla="*/ 294849 w 306028"/>
                <a:gd name="connsiteY28" fmla="*/ 173601 h 272690"/>
                <a:gd name="connsiteX29" fmla="*/ 291604 w 306028"/>
                <a:gd name="connsiteY29" fmla="*/ 166432 h 272690"/>
                <a:gd name="connsiteX30" fmla="*/ 290883 w 306028"/>
                <a:gd name="connsiteY30" fmla="*/ 162847 h 272690"/>
                <a:gd name="connsiteX31" fmla="*/ 292325 w 306028"/>
                <a:gd name="connsiteY31" fmla="*/ 159621 h 272690"/>
                <a:gd name="connsiteX32" fmla="*/ 296652 w 306028"/>
                <a:gd name="connsiteY32" fmla="*/ 151376 h 272690"/>
                <a:gd name="connsiteX33" fmla="*/ 293046 w 306028"/>
                <a:gd name="connsiteY33" fmla="*/ 144207 h 272690"/>
                <a:gd name="connsiteX34" fmla="*/ 289801 w 306028"/>
                <a:gd name="connsiteY34" fmla="*/ 139188 h 272690"/>
                <a:gd name="connsiteX35" fmla="*/ 291964 w 306028"/>
                <a:gd name="connsiteY35" fmla="*/ 133811 h 272690"/>
                <a:gd name="connsiteX36" fmla="*/ 295570 w 306028"/>
                <a:gd name="connsiteY36" fmla="*/ 125566 h 272690"/>
                <a:gd name="connsiteX37" fmla="*/ 287998 w 306028"/>
                <a:gd name="connsiteY37" fmla="*/ 116246 h 272690"/>
                <a:gd name="connsiteX38" fmla="*/ 241120 w 306028"/>
                <a:gd name="connsiteY38" fmla="*/ 116246 h 272690"/>
                <a:gd name="connsiteX39" fmla="*/ 237154 w 306028"/>
                <a:gd name="connsiteY39" fmla="*/ 114454 h 272690"/>
                <a:gd name="connsiteX40" fmla="*/ 236793 w 306028"/>
                <a:gd name="connsiteY40" fmla="*/ 110511 h 272690"/>
                <a:gd name="connsiteX41" fmla="*/ 238957 w 306028"/>
                <a:gd name="connsiteY41" fmla="*/ 83626 h 272690"/>
                <a:gd name="connsiteX42" fmla="*/ 224172 w 306028"/>
                <a:gd name="connsiteY42" fmla="*/ 58891 h 272690"/>
                <a:gd name="connsiteX43" fmla="*/ 224533 w 306028"/>
                <a:gd name="connsiteY43" fmla="*/ 49571 h 272690"/>
                <a:gd name="connsiteX44" fmla="*/ 248332 w 306028"/>
                <a:gd name="connsiteY44" fmla="*/ 82909 h 272690"/>
                <a:gd name="connsiteX45" fmla="*/ 247251 w 306028"/>
                <a:gd name="connsiteY45" fmla="*/ 107284 h 272690"/>
                <a:gd name="connsiteX46" fmla="*/ 287998 w 306028"/>
                <a:gd name="connsiteY46" fmla="*/ 107284 h 272690"/>
                <a:gd name="connsiteX47" fmla="*/ 304946 w 306028"/>
                <a:gd name="connsiteY47" fmla="*/ 125566 h 272690"/>
                <a:gd name="connsiteX48" fmla="*/ 300979 w 306028"/>
                <a:gd name="connsiteY48" fmla="*/ 138471 h 272690"/>
                <a:gd name="connsiteX49" fmla="*/ 306028 w 306028"/>
                <a:gd name="connsiteY49" fmla="*/ 151376 h 272690"/>
                <a:gd name="connsiteX50" fmla="*/ 301340 w 306028"/>
                <a:gd name="connsiteY50" fmla="*/ 163922 h 272690"/>
                <a:gd name="connsiteX51" fmla="*/ 303864 w 306028"/>
                <a:gd name="connsiteY51" fmla="*/ 173601 h 272690"/>
                <a:gd name="connsiteX52" fmla="*/ 293046 w 306028"/>
                <a:gd name="connsiteY52" fmla="*/ 191166 h 272690"/>
                <a:gd name="connsiteX53" fmla="*/ 293767 w 306028"/>
                <a:gd name="connsiteY53" fmla="*/ 195826 h 272690"/>
                <a:gd name="connsiteX54" fmla="*/ 275738 w 306028"/>
                <a:gd name="connsiteY54" fmla="*/ 215542 h 272690"/>
                <a:gd name="connsiteX55" fmla="*/ 274295 w 306028"/>
                <a:gd name="connsiteY55" fmla="*/ 215542 h 272690"/>
                <a:gd name="connsiteX56" fmla="*/ 191358 w 306028"/>
                <a:gd name="connsiteY56" fmla="*/ 215542 h 272690"/>
                <a:gd name="connsiteX57" fmla="*/ 176213 w 306028"/>
                <a:gd name="connsiteY57" fmla="*/ 200486 h 272690"/>
                <a:gd name="connsiteX58" fmla="*/ 176213 w 306028"/>
                <a:gd name="connsiteY58" fmla="*/ 138113 h 272690"/>
                <a:gd name="connsiteX59" fmla="*/ 189916 w 306028"/>
                <a:gd name="connsiteY59" fmla="*/ 115888 h 272690"/>
                <a:gd name="connsiteX60" fmla="*/ 209749 w 306028"/>
                <a:gd name="connsiteY60" fmla="*/ 85418 h 272690"/>
                <a:gd name="connsiteX61" fmla="*/ 206503 w 306028"/>
                <a:gd name="connsiteY61" fmla="*/ 56741 h 272690"/>
                <a:gd name="connsiteX62" fmla="*/ 208667 w 306028"/>
                <a:gd name="connsiteY62" fmla="*/ 52081 h 272690"/>
                <a:gd name="connsiteX63" fmla="*/ 224533 w 306028"/>
                <a:gd name="connsiteY63" fmla="*/ 49571 h 272690"/>
                <a:gd name="connsiteX64" fmla="*/ 84446 w 306028"/>
                <a:gd name="connsiteY64" fmla="*/ 0 h 272690"/>
                <a:gd name="connsiteX65" fmla="*/ 153014 w 306028"/>
                <a:gd name="connsiteY65" fmla="*/ 35255 h 272690"/>
                <a:gd name="connsiteX66" fmla="*/ 221581 w 306028"/>
                <a:gd name="connsiteY66" fmla="*/ 0 h 272690"/>
                <a:gd name="connsiteX67" fmla="*/ 306027 w 306028"/>
                <a:gd name="connsiteY67" fmla="*/ 84181 h 272690"/>
                <a:gd name="connsiteX68" fmla="*/ 305666 w 306028"/>
                <a:gd name="connsiteY68" fmla="*/ 90657 h 272690"/>
                <a:gd name="connsiteX69" fmla="*/ 300975 w 306028"/>
                <a:gd name="connsiteY69" fmla="*/ 94974 h 272690"/>
                <a:gd name="connsiteX70" fmla="*/ 296644 w 306028"/>
                <a:gd name="connsiteY70" fmla="*/ 90297 h 272690"/>
                <a:gd name="connsiteX71" fmla="*/ 296644 w 306028"/>
                <a:gd name="connsiteY71" fmla="*/ 84181 h 272690"/>
                <a:gd name="connsiteX72" fmla="*/ 221581 w 306028"/>
                <a:gd name="connsiteY72" fmla="*/ 9353 h 272690"/>
                <a:gd name="connsiteX73" fmla="*/ 156983 w 306028"/>
                <a:gd name="connsiteY73" fmla="*/ 46048 h 272690"/>
                <a:gd name="connsiteX74" fmla="*/ 153014 w 306028"/>
                <a:gd name="connsiteY74" fmla="*/ 48566 h 272690"/>
                <a:gd name="connsiteX75" fmla="*/ 149044 w 306028"/>
                <a:gd name="connsiteY75" fmla="*/ 46048 h 272690"/>
                <a:gd name="connsiteX76" fmla="*/ 84446 w 306028"/>
                <a:gd name="connsiteY76" fmla="*/ 9353 h 272690"/>
                <a:gd name="connsiteX77" fmla="*/ 9383 w 306028"/>
                <a:gd name="connsiteY77" fmla="*/ 84181 h 272690"/>
                <a:gd name="connsiteX78" fmla="*/ 153014 w 306028"/>
                <a:gd name="connsiteY78" fmla="*/ 262617 h 272690"/>
                <a:gd name="connsiteX79" fmla="*/ 198485 w 306028"/>
                <a:gd name="connsiteY79" fmla="*/ 229880 h 272690"/>
                <a:gd name="connsiteX80" fmla="*/ 204981 w 306028"/>
                <a:gd name="connsiteY80" fmla="*/ 230600 h 272690"/>
                <a:gd name="connsiteX81" fmla="*/ 204259 w 306028"/>
                <a:gd name="connsiteY81" fmla="*/ 237075 h 272690"/>
                <a:gd name="connsiteX82" fmla="*/ 155540 w 306028"/>
                <a:gd name="connsiteY82" fmla="*/ 271971 h 272690"/>
                <a:gd name="connsiteX83" fmla="*/ 153014 w 306028"/>
                <a:gd name="connsiteY83" fmla="*/ 272690 h 272690"/>
                <a:gd name="connsiteX84" fmla="*/ 150488 w 306028"/>
                <a:gd name="connsiteY84" fmla="*/ 271971 h 272690"/>
                <a:gd name="connsiteX85" fmla="*/ 0 w 306028"/>
                <a:gd name="connsiteY85" fmla="*/ 84181 h 272690"/>
                <a:gd name="connsiteX86" fmla="*/ 84446 w 306028"/>
                <a:gd name="connsiteY86"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6028" h="272690">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chemeClr val="bg1"/>
            </a:solidFill>
            <a:ln>
              <a:noFill/>
            </a:ln>
            <a:effectLst/>
          </p:spPr>
          <p:txBody>
            <a:bodyPr wrap="square" anchor="ctr">
              <a:noAutofit/>
            </a:bodyPr>
            <a:lstStyle/>
            <a:p>
              <a:endParaRPr lang="en-GB" sz="567" dirty="0">
                <a:solidFill>
                  <a:schemeClr val="bg1"/>
                </a:solidFill>
                <a:latin typeface="Roboto Light" panose="02000000000000000000" pitchFamily="2" charset="0"/>
              </a:endParaRPr>
            </a:p>
          </p:txBody>
        </p:sp>
        <p:cxnSp>
          <p:nvCxnSpPr>
            <p:cNvPr id="6" name="Straight Connector 11">
              <a:extLst>
                <a:ext uri="{FF2B5EF4-FFF2-40B4-BE49-F238E27FC236}">
                  <a16:creationId xmlns:a16="http://schemas.microsoft.com/office/drawing/2014/main" id="{673F6553-F6E0-D799-5C42-5714A824DAF6}"/>
                </a:ext>
              </a:extLst>
            </p:cNvPr>
            <p:cNvCxnSpPr>
              <a:cxnSpLocks/>
            </p:cNvCxnSpPr>
            <p:nvPr/>
          </p:nvCxnSpPr>
          <p:spPr>
            <a:xfrm flipH="1">
              <a:off x="5657982" y="3631263"/>
              <a:ext cx="763074"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F7235570-0028-5F56-B319-91924092A653}"/>
              </a:ext>
            </a:extLst>
          </p:cNvPr>
          <p:cNvGrpSpPr/>
          <p:nvPr/>
        </p:nvGrpSpPr>
        <p:grpSpPr>
          <a:xfrm>
            <a:off x="4288738" y="3228867"/>
            <a:ext cx="1699328" cy="1248564"/>
            <a:chOff x="5333142" y="4753451"/>
            <a:chExt cx="2191758" cy="1610372"/>
          </a:xfrm>
        </p:grpSpPr>
        <p:sp>
          <p:nvSpPr>
            <p:cNvPr id="31" name="Hexagon 2">
              <a:extLst>
                <a:ext uri="{FF2B5EF4-FFF2-40B4-BE49-F238E27FC236}">
                  <a16:creationId xmlns:a16="http://schemas.microsoft.com/office/drawing/2014/main" id="{9F49E895-6B88-4B58-C880-33AC09C55E05}"/>
                </a:ext>
              </a:extLst>
            </p:cNvPr>
            <p:cNvSpPr/>
            <p:nvPr/>
          </p:nvSpPr>
          <p:spPr>
            <a:xfrm>
              <a:off x="5333142" y="4753451"/>
              <a:ext cx="1868032" cy="1610372"/>
            </a:xfrm>
            <a:prstGeom prst="hex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solidFill>
                  <a:srgbClr val="595959"/>
                </a:solidFill>
                <a:latin typeface="Roboto Light" panose="02000000000000000000" pitchFamily="2" charset="0"/>
              </a:endParaRPr>
            </a:p>
          </p:txBody>
        </p:sp>
        <p:sp>
          <p:nvSpPr>
            <p:cNvPr id="35" name="Freeform 18">
              <a:extLst>
                <a:ext uri="{FF2B5EF4-FFF2-40B4-BE49-F238E27FC236}">
                  <a16:creationId xmlns:a16="http://schemas.microsoft.com/office/drawing/2014/main" id="{AB3D5CC9-74E4-04A4-C553-9F066A06EB03}"/>
                </a:ext>
              </a:extLst>
            </p:cNvPr>
            <p:cNvSpPr>
              <a:spLocks noChangeArrowheads="1"/>
            </p:cNvSpPr>
            <p:nvPr/>
          </p:nvSpPr>
          <p:spPr bwMode="auto">
            <a:xfrm>
              <a:off x="5834355" y="4997353"/>
              <a:ext cx="831406" cy="1122565"/>
            </a:xfrm>
            <a:custGeom>
              <a:avLst/>
              <a:gdLst>
                <a:gd name="connsiteX0" fmla="*/ 171273 w 226653"/>
                <a:gd name="connsiteY0" fmla="*/ 260350 h 306027"/>
                <a:gd name="connsiteX1" fmla="*/ 175859 w 226653"/>
                <a:gd name="connsiteY1" fmla="*/ 264936 h 306027"/>
                <a:gd name="connsiteX2" fmla="*/ 171273 w 226653"/>
                <a:gd name="connsiteY2" fmla="*/ 269522 h 306027"/>
                <a:gd name="connsiteX3" fmla="*/ 166687 w 226653"/>
                <a:gd name="connsiteY3" fmla="*/ 264936 h 306027"/>
                <a:gd name="connsiteX4" fmla="*/ 171273 w 226653"/>
                <a:gd name="connsiteY4" fmla="*/ 260350 h 306027"/>
                <a:gd name="connsiteX5" fmla="*/ 185371 w 226653"/>
                <a:gd name="connsiteY5" fmla="*/ 228600 h 306027"/>
                <a:gd name="connsiteX6" fmla="*/ 190134 w 226653"/>
                <a:gd name="connsiteY6" fmla="*/ 233186 h 306027"/>
                <a:gd name="connsiteX7" fmla="*/ 185371 w 226653"/>
                <a:gd name="connsiteY7" fmla="*/ 237772 h 306027"/>
                <a:gd name="connsiteX8" fmla="*/ 180975 w 226653"/>
                <a:gd name="connsiteY8" fmla="*/ 233186 h 306027"/>
                <a:gd name="connsiteX9" fmla="*/ 185371 w 226653"/>
                <a:gd name="connsiteY9" fmla="*/ 228600 h 306027"/>
                <a:gd name="connsiteX10" fmla="*/ 166511 w 226653"/>
                <a:gd name="connsiteY10" fmla="*/ 195263 h 306027"/>
                <a:gd name="connsiteX11" fmla="*/ 171097 w 226653"/>
                <a:gd name="connsiteY11" fmla="*/ 199849 h 306027"/>
                <a:gd name="connsiteX12" fmla="*/ 166511 w 226653"/>
                <a:gd name="connsiteY12" fmla="*/ 204435 h 306027"/>
                <a:gd name="connsiteX13" fmla="*/ 161925 w 226653"/>
                <a:gd name="connsiteY13" fmla="*/ 199849 h 306027"/>
                <a:gd name="connsiteX14" fmla="*/ 166511 w 226653"/>
                <a:gd name="connsiteY14" fmla="*/ 195263 h 306027"/>
                <a:gd name="connsiteX15" fmla="*/ 195086 w 226653"/>
                <a:gd name="connsiteY15" fmla="*/ 168275 h 306027"/>
                <a:gd name="connsiteX16" fmla="*/ 199672 w 226653"/>
                <a:gd name="connsiteY16" fmla="*/ 172861 h 306027"/>
                <a:gd name="connsiteX17" fmla="*/ 195086 w 226653"/>
                <a:gd name="connsiteY17" fmla="*/ 177447 h 306027"/>
                <a:gd name="connsiteX18" fmla="*/ 190500 w 226653"/>
                <a:gd name="connsiteY18" fmla="*/ 172861 h 306027"/>
                <a:gd name="connsiteX19" fmla="*/ 195086 w 226653"/>
                <a:gd name="connsiteY19" fmla="*/ 168275 h 306027"/>
                <a:gd name="connsiteX20" fmla="*/ 166511 w 226653"/>
                <a:gd name="connsiteY20" fmla="*/ 146050 h 306027"/>
                <a:gd name="connsiteX21" fmla="*/ 171097 w 226653"/>
                <a:gd name="connsiteY21" fmla="*/ 150446 h 306027"/>
                <a:gd name="connsiteX22" fmla="*/ 166511 w 226653"/>
                <a:gd name="connsiteY22" fmla="*/ 155209 h 306027"/>
                <a:gd name="connsiteX23" fmla="*/ 161925 w 226653"/>
                <a:gd name="connsiteY23" fmla="*/ 150446 h 306027"/>
                <a:gd name="connsiteX24" fmla="*/ 166511 w 226653"/>
                <a:gd name="connsiteY24" fmla="*/ 146050 h 306027"/>
                <a:gd name="connsiteX25" fmla="*/ 96063 w 226653"/>
                <a:gd name="connsiteY25" fmla="*/ 142378 h 306027"/>
                <a:gd name="connsiteX26" fmla="*/ 102085 w 226653"/>
                <a:gd name="connsiteY26" fmla="*/ 143831 h 306027"/>
                <a:gd name="connsiteX27" fmla="*/ 112358 w 226653"/>
                <a:gd name="connsiteY27" fmla="*/ 175076 h 306027"/>
                <a:gd name="connsiteX28" fmla="*/ 74455 w 226653"/>
                <a:gd name="connsiteY28" fmla="*/ 213950 h 306027"/>
                <a:gd name="connsiteX29" fmla="*/ 69850 w 226653"/>
                <a:gd name="connsiteY29" fmla="*/ 209227 h 306027"/>
                <a:gd name="connsiteX30" fmla="*/ 74455 w 226653"/>
                <a:gd name="connsiteY30" fmla="*/ 204504 h 306027"/>
                <a:gd name="connsiteX31" fmla="*/ 103148 w 226653"/>
                <a:gd name="connsiteY31" fmla="*/ 175076 h 306027"/>
                <a:gd name="connsiteX32" fmla="*/ 94646 w 226653"/>
                <a:gd name="connsiteY32" fmla="*/ 148918 h 306027"/>
                <a:gd name="connsiteX33" fmla="*/ 96063 w 226653"/>
                <a:gd name="connsiteY33" fmla="*/ 142378 h 306027"/>
                <a:gd name="connsiteX34" fmla="*/ 180975 w 226653"/>
                <a:gd name="connsiteY34" fmla="*/ 117475 h 306027"/>
                <a:gd name="connsiteX35" fmla="*/ 185371 w 226653"/>
                <a:gd name="connsiteY35" fmla="*/ 122237 h 306027"/>
                <a:gd name="connsiteX36" fmla="*/ 180975 w 226653"/>
                <a:gd name="connsiteY36" fmla="*/ 126634 h 306027"/>
                <a:gd name="connsiteX37" fmla="*/ 176212 w 226653"/>
                <a:gd name="connsiteY37" fmla="*/ 122237 h 306027"/>
                <a:gd name="connsiteX38" fmla="*/ 180975 w 226653"/>
                <a:gd name="connsiteY38" fmla="*/ 117475 h 306027"/>
                <a:gd name="connsiteX39" fmla="*/ 156986 w 226653"/>
                <a:gd name="connsiteY39" fmla="*/ 93663 h 306027"/>
                <a:gd name="connsiteX40" fmla="*/ 161572 w 226653"/>
                <a:gd name="connsiteY40" fmla="*/ 98602 h 306027"/>
                <a:gd name="connsiteX41" fmla="*/ 156986 w 226653"/>
                <a:gd name="connsiteY41" fmla="*/ 102835 h 306027"/>
                <a:gd name="connsiteX42" fmla="*/ 152400 w 226653"/>
                <a:gd name="connsiteY42" fmla="*/ 98602 h 306027"/>
                <a:gd name="connsiteX43" fmla="*/ 156986 w 226653"/>
                <a:gd name="connsiteY43" fmla="*/ 93663 h 306027"/>
                <a:gd name="connsiteX44" fmla="*/ 73460 w 226653"/>
                <a:gd name="connsiteY44" fmla="*/ 61115 h 306027"/>
                <a:gd name="connsiteX45" fmla="*/ 9317 w 226653"/>
                <a:gd name="connsiteY45" fmla="*/ 176167 h 306027"/>
                <a:gd name="connsiteX46" fmla="*/ 73460 w 226653"/>
                <a:gd name="connsiteY46" fmla="*/ 241087 h 306027"/>
                <a:gd name="connsiteX47" fmla="*/ 137962 w 226653"/>
                <a:gd name="connsiteY47" fmla="*/ 176167 h 306027"/>
                <a:gd name="connsiteX48" fmla="*/ 73460 w 226653"/>
                <a:gd name="connsiteY48" fmla="*/ 61115 h 306027"/>
                <a:gd name="connsiteX49" fmla="*/ 70594 w 226653"/>
                <a:gd name="connsiteY49" fmla="*/ 51016 h 306027"/>
                <a:gd name="connsiteX50" fmla="*/ 76685 w 226653"/>
                <a:gd name="connsiteY50" fmla="*/ 51016 h 306027"/>
                <a:gd name="connsiteX51" fmla="*/ 147279 w 226653"/>
                <a:gd name="connsiteY51" fmla="*/ 176167 h 306027"/>
                <a:gd name="connsiteX52" fmla="*/ 73460 w 226653"/>
                <a:gd name="connsiteY52" fmla="*/ 250464 h 306027"/>
                <a:gd name="connsiteX53" fmla="*/ 0 w 226653"/>
                <a:gd name="connsiteY53" fmla="*/ 176167 h 306027"/>
                <a:gd name="connsiteX54" fmla="*/ 70594 w 226653"/>
                <a:gd name="connsiteY54" fmla="*/ 51016 h 306027"/>
                <a:gd name="connsiteX55" fmla="*/ 134228 w 226653"/>
                <a:gd name="connsiteY55" fmla="*/ 9383 h 306027"/>
                <a:gd name="connsiteX56" fmla="*/ 134228 w 226653"/>
                <a:gd name="connsiteY56" fmla="*/ 59545 h 306027"/>
                <a:gd name="connsiteX57" fmla="*/ 169112 w 226653"/>
                <a:gd name="connsiteY57" fmla="*/ 58463 h 306027"/>
                <a:gd name="connsiteX58" fmla="*/ 208312 w 226653"/>
                <a:gd name="connsiteY58" fmla="*/ 55576 h 306027"/>
                <a:gd name="connsiteX59" fmla="*/ 208312 w 226653"/>
                <a:gd name="connsiteY59" fmla="*/ 9383 h 306027"/>
                <a:gd name="connsiteX60" fmla="*/ 120562 w 226653"/>
                <a:gd name="connsiteY60" fmla="*/ 0 h 306027"/>
                <a:gd name="connsiteX61" fmla="*/ 129913 w 226653"/>
                <a:gd name="connsiteY61" fmla="*/ 0 h 306027"/>
                <a:gd name="connsiteX62" fmla="*/ 212987 w 226653"/>
                <a:gd name="connsiteY62" fmla="*/ 0 h 306027"/>
                <a:gd name="connsiteX63" fmla="*/ 221977 w 226653"/>
                <a:gd name="connsiteY63" fmla="*/ 0 h 306027"/>
                <a:gd name="connsiteX64" fmla="*/ 226653 w 226653"/>
                <a:gd name="connsiteY64" fmla="*/ 4691 h 306027"/>
                <a:gd name="connsiteX65" fmla="*/ 221977 w 226653"/>
                <a:gd name="connsiteY65" fmla="*/ 9383 h 306027"/>
                <a:gd name="connsiteX66" fmla="*/ 217302 w 226653"/>
                <a:gd name="connsiteY66" fmla="*/ 9383 h 306027"/>
                <a:gd name="connsiteX67" fmla="*/ 217302 w 226653"/>
                <a:gd name="connsiteY67" fmla="*/ 259474 h 306027"/>
                <a:gd name="connsiteX68" fmla="*/ 171270 w 226653"/>
                <a:gd name="connsiteY68" fmla="*/ 306027 h 306027"/>
                <a:gd name="connsiteX69" fmla="*/ 125237 w 226653"/>
                <a:gd name="connsiteY69" fmla="*/ 259474 h 306027"/>
                <a:gd name="connsiteX70" fmla="*/ 125237 w 226653"/>
                <a:gd name="connsiteY70" fmla="*/ 245399 h 306027"/>
                <a:gd name="connsiteX71" fmla="*/ 129913 w 226653"/>
                <a:gd name="connsiteY71" fmla="*/ 240708 h 306027"/>
                <a:gd name="connsiteX72" fmla="*/ 134228 w 226653"/>
                <a:gd name="connsiteY72" fmla="*/ 245399 h 306027"/>
                <a:gd name="connsiteX73" fmla="*/ 134228 w 226653"/>
                <a:gd name="connsiteY73" fmla="*/ 259474 h 306027"/>
                <a:gd name="connsiteX74" fmla="*/ 171270 w 226653"/>
                <a:gd name="connsiteY74" fmla="*/ 296644 h 306027"/>
                <a:gd name="connsiteX75" fmla="*/ 208312 w 226653"/>
                <a:gd name="connsiteY75" fmla="*/ 259474 h 306027"/>
                <a:gd name="connsiteX76" fmla="*/ 208312 w 226653"/>
                <a:gd name="connsiteY76" fmla="*/ 65319 h 306027"/>
                <a:gd name="connsiteX77" fmla="*/ 173428 w 226653"/>
                <a:gd name="connsiteY77" fmla="*/ 66402 h 306027"/>
                <a:gd name="connsiteX78" fmla="*/ 150411 w 226653"/>
                <a:gd name="connsiteY78" fmla="*/ 71815 h 306027"/>
                <a:gd name="connsiteX79" fmla="*/ 134228 w 226653"/>
                <a:gd name="connsiteY79" fmla="*/ 69289 h 306027"/>
                <a:gd name="connsiteX80" fmla="*/ 134228 w 226653"/>
                <a:gd name="connsiteY80" fmla="*/ 92746 h 306027"/>
                <a:gd name="connsiteX81" fmla="*/ 129913 w 226653"/>
                <a:gd name="connsiteY81" fmla="*/ 97438 h 306027"/>
                <a:gd name="connsiteX82" fmla="*/ 125237 w 226653"/>
                <a:gd name="connsiteY82" fmla="*/ 92746 h 306027"/>
                <a:gd name="connsiteX83" fmla="*/ 125237 w 226653"/>
                <a:gd name="connsiteY83" fmla="*/ 9383 h 306027"/>
                <a:gd name="connsiteX84" fmla="*/ 120562 w 226653"/>
                <a:gd name="connsiteY84" fmla="*/ 9383 h 306027"/>
                <a:gd name="connsiteX85" fmla="*/ 115887 w 226653"/>
                <a:gd name="connsiteY85" fmla="*/ 4691 h 306027"/>
                <a:gd name="connsiteX86" fmla="*/ 120562 w 226653"/>
                <a:gd name="connsiteY86" fmla="*/ 0 h 30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6653" h="306027">
                  <a:moveTo>
                    <a:pt x="171273" y="260350"/>
                  </a:moveTo>
                  <a:cubicBezTo>
                    <a:pt x="173743" y="260350"/>
                    <a:pt x="175859" y="262467"/>
                    <a:pt x="175859" y="264936"/>
                  </a:cubicBezTo>
                  <a:cubicBezTo>
                    <a:pt x="175859" y="267406"/>
                    <a:pt x="173743" y="269522"/>
                    <a:pt x="171273" y="269522"/>
                  </a:cubicBezTo>
                  <a:cubicBezTo>
                    <a:pt x="168804" y="269522"/>
                    <a:pt x="166687" y="267406"/>
                    <a:pt x="166687" y="264936"/>
                  </a:cubicBezTo>
                  <a:cubicBezTo>
                    <a:pt x="166687" y="262467"/>
                    <a:pt x="168804" y="260350"/>
                    <a:pt x="171273" y="260350"/>
                  </a:cubicBezTo>
                  <a:close/>
                  <a:moveTo>
                    <a:pt x="185371" y="228600"/>
                  </a:moveTo>
                  <a:cubicBezTo>
                    <a:pt x="188302" y="228600"/>
                    <a:pt x="190134" y="230717"/>
                    <a:pt x="190134" y="233186"/>
                  </a:cubicBezTo>
                  <a:cubicBezTo>
                    <a:pt x="190134" y="235656"/>
                    <a:pt x="188302" y="237772"/>
                    <a:pt x="185371" y="237772"/>
                  </a:cubicBezTo>
                  <a:cubicBezTo>
                    <a:pt x="182807" y="237772"/>
                    <a:pt x="180975" y="235656"/>
                    <a:pt x="180975" y="233186"/>
                  </a:cubicBezTo>
                  <a:cubicBezTo>
                    <a:pt x="180975" y="230717"/>
                    <a:pt x="182807" y="228600"/>
                    <a:pt x="185371" y="228600"/>
                  </a:cubicBezTo>
                  <a:close/>
                  <a:moveTo>
                    <a:pt x="166511" y="195263"/>
                  </a:moveTo>
                  <a:cubicBezTo>
                    <a:pt x="168981" y="195263"/>
                    <a:pt x="171097" y="197380"/>
                    <a:pt x="171097" y="199849"/>
                  </a:cubicBezTo>
                  <a:cubicBezTo>
                    <a:pt x="171097" y="202319"/>
                    <a:pt x="168981" y="204435"/>
                    <a:pt x="166511" y="204435"/>
                  </a:cubicBezTo>
                  <a:cubicBezTo>
                    <a:pt x="164042" y="204435"/>
                    <a:pt x="161925" y="202319"/>
                    <a:pt x="161925" y="199849"/>
                  </a:cubicBezTo>
                  <a:cubicBezTo>
                    <a:pt x="161925" y="197380"/>
                    <a:pt x="164042" y="195263"/>
                    <a:pt x="166511" y="195263"/>
                  </a:cubicBezTo>
                  <a:close/>
                  <a:moveTo>
                    <a:pt x="195086" y="168275"/>
                  </a:moveTo>
                  <a:cubicBezTo>
                    <a:pt x="197556" y="168275"/>
                    <a:pt x="199672" y="170392"/>
                    <a:pt x="199672" y="172861"/>
                  </a:cubicBezTo>
                  <a:cubicBezTo>
                    <a:pt x="199672" y="175331"/>
                    <a:pt x="197556" y="177447"/>
                    <a:pt x="195086" y="177447"/>
                  </a:cubicBezTo>
                  <a:cubicBezTo>
                    <a:pt x="192617" y="177447"/>
                    <a:pt x="190500" y="175331"/>
                    <a:pt x="190500" y="172861"/>
                  </a:cubicBezTo>
                  <a:cubicBezTo>
                    <a:pt x="190500" y="170392"/>
                    <a:pt x="192617" y="168275"/>
                    <a:pt x="195086" y="168275"/>
                  </a:cubicBezTo>
                  <a:close/>
                  <a:moveTo>
                    <a:pt x="166511" y="146050"/>
                  </a:moveTo>
                  <a:cubicBezTo>
                    <a:pt x="168981" y="146050"/>
                    <a:pt x="171097" y="147882"/>
                    <a:pt x="171097" y="150446"/>
                  </a:cubicBezTo>
                  <a:cubicBezTo>
                    <a:pt x="171097" y="153011"/>
                    <a:pt x="168981" y="155209"/>
                    <a:pt x="166511" y="155209"/>
                  </a:cubicBezTo>
                  <a:cubicBezTo>
                    <a:pt x="164042" y="155209"/>
                    <a:pt x="161925" y="153011"/>
                    <a:pt x="161925" y="150446"/>
                  </a:cubicBezTo>
                  <a:cubicBezTo>
                    <a:pt x="161925" y="147882"/>
                    <a:pt x="164042" y="146050"/>
                    <a:pt x="166511" y="146050"/>
                  </a:cubicBezTo>
                  <a:close/>
                  <a:moveTo>
                    <a:pt x="96063" y="142378"/>
                  </a:moveTo>
                  <a:cubicBezTo>
                    <a:pt x="98189" y="141288"/>
                    <a:pt x="101022" y="141651"/>
                    <a:pt x="102085" y="143831"/>
                  </a:cubicBezTo>
                  <a:cubicBezTo>
                    <a:pt x="108816" y="155457"/>
                    <a:pt x="112358" y="166356"/>
                    <a:pt x="112358" y="175076"/>
                  </a:cubicBezTo>
                  <a:cubicBezTo>
                    <a:pt x="112358" y="196511"/>
                    <a:pt x="95355" y="213950"/>
                    <a:pt x="74455" y="213950"/>
                  </a:cubicBezTo>
                  <a:cubicBezTo>
                    <a:pt x="71976" y="213950"/>
                    <a:pt x="69850" y="211770"/>
                    <a:pt x="69850" y="209227"/>
                  </a:cubicBezTo>
                  <a:cubicBezTo>
                    <a:pt x="69850" y="206684"/>
                    <a:pt x="71976" y="204504"/>
                    <a:pt x="74455" y="204504"/>
                  </a:cubicBezTo>
                  <a:cubicBezTo>
                    <a:pt x="90396" y="204504"/>
                    <a:pt x="103148" y="191425"/>
                    <a:pt x="103148" y="175076"/>
                  </a:cubicBezTo>
                  <a:cubicBezTo>
                    <a:pt x="103148" y="167446"/>
                    <a:pt x="100314" y="159090"/>
                    <a:pt x="94646" y="148918"/>
                  </a:cubicBezTo>
                  <a:cubicBezTo>
                    <a:pt x="93229" y="146374"/>
                    <a:pt x="93938" y="143831"/>
                    <a:pt x="96063" y="142378"/>
                  </a:cubicBezTo>
                  <a:close/>
                  <a:moveTo>
                    <a:pt x="180975" y="117475"/>
                  </a:moveTo>
                  <a:cubicBezTo>
                    <a:pt x="183539" y="117475"/>
                    <a:pt x="185371" y="119307"/>
                    <a:pt x="185371" y="122237"/>
                  </a:cubicBezTo>
                  <a:cubicBezTo>
                    <a:pt x="185371" y="124802"/>
                    <a:pt x="183539" y="126634"/>
                    <a:pt x="180975" y="126634"/>
                  </a:cubicBezTo>
                  <a:cubicBezTo>
                    <a:pt x="178044" y="126634"/>
                    <a:pt x="176212" y="124802"/>
                    <a:pt x="176212" y="122237"/>
                  </a:cubicBezTo>
                  <a:cubicBezTo>
                    <a:pt x="176212" y="119307"/>
                    <a:pt x="178044" y="117475"/>
                    <a:pt x="180975" y="117475"/>
                  </a:cubicBezTo>
                  <a:close/>
                  <a:moveTo>
                    <a:pt x="156986" y="93663"/>
                  </a:moveTo>
                  <a:cubicBezTo>
                    <a:pt x="159456" y="93663"/>
                    <a:pt x="161572" y="95780"/>
                    <a:pt x="161572" y="98602"/>
                  </a:cubicBezTo>
                  <a:cubicBezTo>
                    <a:pt x="161572" y="100718"/>
                    <a:pt x="159456" y="102835"/>
                    <a:pt x="156986" y="102835"/>
                  </a:cubicBezTo>
                  <a:cubicBezTo>
                    <a:pt x="154517" y="102835"/>
                    <a:pt x="152400" y="100718"/>
                    <a:pt x="152400" y="98602"/>
                  </a:cubicBezTo>
                  <a:cubicBezTo>
                    <a:pt x="152400" y="95780"/>
                    <a:pt x="154517" y="93663"/>
                    <a:pt x="156986" y="93663"/>
                  </a:cubicBezTo>
                  <a:close/>
                  <a:moveTo>
                    <a:pt x="73460" y="61115"/>
                  </a:moveTo>
                  <a:cubicBezTo>
                    <a:pt x="60201" y="74820"/>
                    <a:pt x="9317" y="130363"/>
                    <a:pt x="9317" y="176167"/>
                  </a:cubicBezTo>
                  <a:cubicBezTo>
                    <a:pt x="9317" y="212234"/>
                    <a:pt x="37984" y="241087"/>
                    <a:pt x="73460" y="241087"/>
                  </a:cubicBezTo>
                  <a:cubicBezTo>
                    <a:pt x="108936" y="241087"/>
                    <a:pt x="137962" y="212234"/>
                    <a:pt x="137962" y="176167"/>
                  </a:cubicBezTo>
                  <a:cubicBezTo>
                    <a:pt x="137962" y="130363"/>
                    <a:pt x="87077" y="74820"/>
                    <a:pt x="73460" y="61115"/>
                  </a:cubicBezTo>
                  <a:close/>
                  <a:moveTo>
                    <a:pt x="70594" y="51016"/>
                  </a:moveTo>
                  <a:cubicBezTo>
                    <a:pt x="72027" y="49213"/>
                    <a:pt x="74894" y="49213"/>
                    <a:pt x="76685" y="51016"/>
                  </a:cubicBezTo>
                  <a:cubicBezTo>
                    <a:pt x="79552" y="53902"/>
                    <a:pt x="147279" y="119543"/>
                    <a:pt x="147279" y="176167"/>
                  </a:cubicBezTo>
                  <a:cubicBezTo>
                    <a:pt x="147279" y="217283"/>
                    <a:pt x="114311" y="250464"/>
                    <a:pt x="73460" y="250464"/>
                  </a:cubicBezTo>
                  <a:cubicBezTo>
                    <a:pt x="32967" y="250464"/>
                    <a:pt x="0" y="217283"/>
                    <a:pt x="0" y="176167"/>
                  </a:cubicBezTo>
                  <a:cubicBezTo>
                    <a:pt x="0" y="119543"/>
                    <a:pt x="67368" y="53902"/>
                    <a:pt x="70594" y="51016"/>
                  </a:cubicBezTo>
                  <a:close/>
                  <a:moveTo>
                    <a:pt x="134228" y="9383"/>
                  </a:moveTo>
                  <a:lnTo>
                    <a:pt x="134228" y="59545"/>
                  </a:lnTo>
                  <a:cubicBezTo>
                    <a:pt x="144657" y="63876"/>
                    <a:pt x="159762" y="63515"/>
                    <a:pt x="169112" y="58463"/>
                  </a:cubicBezTo>
                  <a:cubicBezTo>
                    <a:pt x="179901" y="52689"/>
                    <a:pt x="195725" y="51606"/>
                    <a:pt x="208312" y="55576"/>
                  </a:cubicBezTo>
                  <a:lnTo>
                    <a:pt x="208312" y="9383"/>
                  </a:lnTo>
                  <a:close/>
                  <a:moveTo>
                    <a:pt x="120562" y="0"/>
                  </a:moveTo>
                  <a:lnTo>
                    <a:pt x="129913" y="0"/>
                  </a:lnTo>
                  <a:lnTo>
                    <a:pt x="212987" y="0"/>
                  </a:lnTo>
                  <a:lnTo>
                    <a:pt x="221977" y="0"/>
                  </a:lnTo>
                  <a:cubicBezTo>
                    <a:pt x="224495" y="0"/>
                    <a:pt x="226653" y="2165"/>
                    <a:pt x="226653" y="4691"/>
                  </a:cubicBezTo>
                  <a:cubicBezTo>
                    <a:pt x="226653" y="7217"/>
                    <a:pt x="224495" y="9383"/>
                    <a:pt x="221977" y="9383"/>
                  </a:cubicBezTo>
                  <a:lnTo>
                    <a:pt x="217302" y="9383"/>
                  </a:lnTo>
                  <a:lnTo>
                    <a:pt x="217302" y="259474"/>
                  </a:lnTo>
                  <a:cubicBezTo>
                    <a:pt x="217302" y="285096"/>
                    <a:pt x="196804" y="306027"/>
                    <a:pt x="171270" y="306027"/>
                  </a:cubicBezTo>
                  <a:cubicBezTo>
                    <a:pt x="145736" y="306027"/>
                    <a:pt x="125237" y="285096"/>
                    <a:pt x="125237" y="259474"/>
                  </a:cubicBezTo>
                  <a:lnTo>
                    <a:pt x="125237" y="245399"/>
                  </a:lnTo>
                  <a:cubicBezTo>
                    <a:pt x="125237" y="242873"/>
                    <a:pt x="127036" y="240708"/>
                    <a:pt x="129913" y="240708"/>
                  </a:cubicBezTo>
                  <a:cubicBezTo>
                    <a:pt x="132430" y="240708"/>
                    <a:pt x="134228" y="242873"/>
                    <a:pt x="134228" y="245399"/>
                  </a:cubicBezTo>
                  <a:lnTo>
                    <a:pt x="134228" y="259474"/>
                  </a:lnTo>
                  <a:cubicBezTo>
                    <a:pt x="134228" y="280044"/>
                    <a:pt x="150771" y="296644"/>
                    <a:pt x="171270" y="296644"/>
                  </a:cubicBezTo>
                  <a:cubicBezTo>
                    <a:pt x="191769" y="296644"/>
                    <a:pt x="208312" y="280044"/>
                    <a:pt x="208312" y="259474"/>
                  </a:cubicBezTo>
                  <a:lnTo>
                    <a:pt x="208312" y="65319"/>
                  </a:lnTo>
                  <a:cubicBezTo>
                    <a:pt x="197882" y="61350"/>
                    <a:pt x="182778" y="61711"/>
                    <a:pt x="173428" y="66402"/>
                  </a:cubicBezTo>
                  <a:cubicBezTo>
                    <a:pt x="166954" y="70011"/>
                    <a:pt x="159042" y="71815"/>
                    <a:pt x="150411" y="71815"/>
                  </a:cubicBezTo>
                  <a:cubicBezTo>
                    <a:pt x="145017" y="71815"/>
                    <a:pt x="139623" y="71093"/>
                    <a:pt x="134228" y="69289"/>
                  </a:cubicBezTo>
                  <a:lnTo>
                    <a:pt x="134228" y="92746"/>
                  </a:lnTo>
                  <a:cubicBezTo>
                    <a:pt x="134228" y="95272"/>
                    <a:pt x="132430" y="97438"/>
                    <a:pt x="129913" y="97438"/>
                  </a:cubicBezTo>
                  <a:cubicBezTo>
                    <a:pt x="127036" y="97438"/>
                    <a:pt x="125237" y="95272"/>
                    <a:pt x="125237" y="92746"/>
                  </a:cubicBezTo>
                  <a:lnTo>
                    <a:pt x="125237" y="9383"/>
                  </a:lnTo>
                  <a:lnTo>
                    <a:pt x="120562" y="9383"/>
                  </a:lnTo>
                  <a:cubicBezTo>
                    <a:pt x="118045" y="9383"/>
                    <a:pt x="115887" y="7217"/>
                    <a:pt x="115887" y="4691"/>
                  </a:cubicBezTo>
                  <a:cubicBezTo>
                    <a:pt x="115887" y="2165"/>
                    <a:pt x="118045" y="0"/>
                    <a:pt x="120562" y="0"/>
                  </a:cubicBezTo>
                  <a:close/>
                </a:path>
              </a:pathLst>
            </a:custGeom>
            <a:solidFill>
              <a:schemeClr val="bg1"/>
            </a:solidFill>
            <a:ln>
              <a:noFill/>
            </a:ln>
            <a:effectLst/>
          </p:spPr>
          <p:txBody>
            <a:bodyPr wrap="square" anchor="ctr">
              <a:noAutofit/>
            </a:bodyPr>
            <a:lstStyle/>
            <a:p>
              <a:endParaRPr lang="en-GB" sz="567" dirty="0">
                <a:solidFill>
                  <a:schemeClr val="bg1"/>
                </a:solidFill>
                <a:latin typeface="Roboto Light" panose="02000000000000000000" pitchFamily="2" charset="0"/>
              </a:endParaRPr>
            </a:p>
          </p:txBody>
        </p:sp>
        <p:cxnSp>
          <p:nvCxnSpPr>
            <p:cNvPr id="8" name="Straight Connector 11">
              <a:extLst>
                <a:ext uri="{FF2B5EF4-FFF2-40B4-BE49-F238E27FC236}">
                  <a16:creationId xmlns:a16="http://schemas.microsoft.com/office/drawing/2014/main" id="{11F8C896-7684-B9A9-B8FA-4B89620D292D}"/>
                </a:ext>
              </a:extLst>
            </p:cNvPr>
            <p:cNvCxnSpPr>
              <a:cxnSpLocks/>
            </p:cNvCxnSpPr>
            <p:nvPr/>
          </p:nvCxnSpPr>
          <p:spPr>
            <a:xfrm flipH="1">
              <a:off x="6761826" y="5165512"/>
              <a:ext cx="763074"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1" name="Subtitle 2">
            <a:extLst>
              <a:ext uri="{FF2B5EF4-FFF2-40B4-BE49-F238E27FC236}">
                <a16:creationId xmlns:a16="http://schemas.microsoft.com/office/drawing/2014/main" id="{56D45506-1191-AA9C-F61C-5EB2D0A8C76A}"/>
              </a:ext>
            </a:extLst>
          </p:cNvPr>
          <p:cNvSpPr txBox="1">
            <a:spLocks/>
          </p:cNvSpPr>
          <p:nvPr/>
        </p:nvSpPr>
        <p:spPr>
          <a:xfrm>
            <a:off x="6223794" y="3428121"/>
            <a:ext cx="5861109" cy="379557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80"/>
              </a:lnSpc>
              <a:buClr>
                <a:srgbClr val="F16924"/>
              </a:buClr>
            </a:pPr>
            <a:r>
              <a:rPr lang="en-GB" sz="1800" b="1" dirty="0">
                <a:solidFill>
                  <a:srgbClr val="F16924"/>
                </a:solidFill>
                <a:latin typeface="Calibri" panose="020F0502020204030204" pitchFamily="34" charset="0"/>
                <a:ea typeface="League Spartan" charset="0"/>
                <a:cs typeface="Calibri" panose="020F0502020204030204" pitchFamily="34" charset="0"/>
              </a:rPr>
              <a:t>Negative Risikokulturen</a:t>
            </a:r>
          </a:p>
          <a:p>
            <a:pPr algn="l">
              <a:lnSpc>
                <a:spcPct val="100000"/>
              </a:lnSpc>
              <a:buClr>
                <a:srgbClr val="F16924"/>
              </a:buClr>
            </a:pPr>
            <a:endParaRPr lang="en-GB" sz="600" dirty="0">
              <a:solidFill>
                <a:srgbClr val="595959"/>
              </a:solidFill>
              <a:latin typeface="+mn-lt"/>
              <a:ea typeface="Open Sans Light" panose="020B0306030504020204" pitchFamily="34" charset="0"/>
              <a:cs typeface="Open Sans Light" panose="020B0306030504020204" pitchFamily="34" charset="0"/>
            </a:endParaRPr>
          </a:p>
          <a:p>
            <a:pPr marL="342900" indent="-342900" algn="l">
              <a:lnSpc>
                <a:spcPts val="1580"/>
              </a:lnSpc>
              <a:buClr>
                <a:srgbClr val="F16924"/>
              </a:buClr>
              <a:buFont typeface="Arial" panose="020B0604020202020204" pitchFamily="34" charset="0"/>
              <a:buChar char="•"/>
            </a:pPr>
            <a:r>
              <a:rPr lang="en-GB" sz="1800" dirty="0">
                <a:solidFill>
                  <a:srgbClr val="595959"/>
                </a:solidFill>
                <a:latin typeface="+mn-lt"/>
                <a:ea typeface="Open Sans Light" panose="020B0306030504020204" pitchFamily="34" charset="0"/>
                <a:cs typeface="Open Sans Light" panose="020B0306030504020204" pitchFamily="34" charset="0"/>
              </a:rPr>
              <a:t> Sind </a:t>
            </a:r>
            <a:r>
              <a:rPr lang="en-GB" sz="1800" dirty="0" err="1">
                <a:solidFill>
                  <a:srgbClr val="595959"/>
                </a:solidFill>
                <a:latin typeface="+mn-lt"/>
                <a:ea typeface="Open Sans Light" panose="020B0306030504020204" pitchFamily="34" charset="0"/>
                <a:cs typeface="Open Sans Light" panose="020B0306030504020204" pitchFamily="34" charset="0"/>
              </a:rPr>
              <a:t>eine</a:t>
            </a:r>
            <a:r>
              <a:rPr lang="en-GB" sz="1800" dirty="0">
                <a:solidFill>
                  <a:srgbClr val="595959"/>
                </a:solidFill>
                <a:latin typeface="+mn-lt"/>
                <a:ea typeface="Open Sans Light" panose="020B0306030504020204" pitchFamily="34" charset="0"/>
                <a:cs typeface="Open Sans Light" panose="020B0306030504020204" pitchFamily="34" charset="0"/>
              </a:rPr>
              <a:t> Fehlausrichtung</a:t>
            </a:r>
          </a:p>
          <a:p>
            <a:pPr marL="411163" indent="-411163" algn="l">
              <a:lnSpc>
                <a:spcPts val="1580"/>
              </a:lnSpc>
              <a:buClr>
                <a:srgbClr val="F16924"/>
              </a:buClr>
              <a:buFont typeface="Arial" panose="020B0604020202020204" pitchFamily="34" charset="0"/>
              <a:buChar char="•"/>
            </a:pPr>
            <a:r>
              <a:rPr lang="en-GB" sz="1800" dirty="0" err="1">
                <a:solidFill>
                  <a:srgbClr val="595959"/>
                </a:solidFill>
                <a:latin typeface="+mn-lt"/>
                <a:ea typeface="Open Sans Light" panose="020B0306030504020204" pitchFamily="34" charset="0"/>
                <a:cs typeface="Open Sans Light" panose="020B0306030504020204" pitchFamily="34" charset="0"/>
              </a:rPr>
              <a:t>Ermöglichen</a:t>
            </a:r>
            <a:r>
              <a:rPr lang="en-GB" sz="1800" dirty="0">
                <a:solidFill>
                  <a:srgbClr val="595959"/>
                </a:solidFill>
                <a:latin typeface="+mn-lt"/>
                <a:ea typeface="Open Sans Light" panose="020B0306030504020204" pitchFamily="34" charset="0"/>
                <a:cs typeface="Open Sans Light" panose="020B0306030504020204" pitchFamily="34" charset="0"/>
              </a:rPr>
              <a:t> tote Winkel</a:t>
            </a:r>
          </a:p>
          <a:p>
            <a:pPr marL="411163" indent="-411163" algn="l">
              <a:lnSpc>
                <a:spcPts val="1580"/>
              </a:lnSpc>
              <a:buClr>
                <a:srgbClr val="F16924"/>
              </a:buClr>
              <a:buFont typeface="Arial" panose="020B0604020202020204" pitchFamily="34" charset="0"/>
              <a:buChar char="•"/>
            </a:pPr>
            <a:r>
              <a:rPr lang="en-GB" sz="1800" dirty="0">
                <a:solidFill>
                  <a:srgbClr val="595959"/>
                </a:solidFill>
                <a:latin typeface="+mn-lt"/>
                <a:ea typeface="Open Sans Light" panose="020B0306030504020204" pitchFamily="34" charset="0"/>
                <a:cs typeface="Open Sans Light" panose="020B0306030504020204" pitchFamily="34" charset="0"/>
              </a:rPr>
              <a:t>Sind </a:t>
            </a:r>
            <a:r>
              <a:rPr lang="en-GB" sz="1800" dirty="0" err="1">
                <a:solidFill>
                  <a:srgbClr val="595959"/>
                </a:solidFill>
                <a:latin typeface="+mn-lt"/>
                <a:ea typeface="Open Sans Light" panose="020B0306030504020204" pitchFamily="34" charset="0"/>
                <a:cs typeface="Open Sans Light" panose="020B0306030504020204" pitchFamily="34" charset="0"/>
              </a:rPr>
              <a:t>Inkubatoren</a:t>
            </a:r>
            <a:r>
              <a:rPr lang="en-GB" sz="1800" dirty="0">
                <a:solidFill>
                  <a:srgbClr val="595959"/>
                </a:solidFill>
                <a:latin typeface="+mn-lt"/>
                <a:ea typeface="Open Sans Light" panose="020B0306030504020204" pitchFamily="34" charset="0"/>
                <a:cs typeface="Open Sans Light" panose="020B0306030504020204" pitchFamily="34" charset="0"/>
              </a:rPr>
              <a:t> von Krisen</a:t>
            </a:r>
          </a:p>
          <a:p>
            <a:pPr marL="411163" indent="-411163" algn="l">
              <a:lnSpc>
                <a:spcPts val="1580"/>
              </a:lnSpc>
              <a:buClr>
                <a:srgbClr val="F16924"/>
              </a:buClr>
              <a:buFont typeface="Arial" panose="020B0604020202020204" pitchFamily="34" charset="0"/>
              <a:buChar char="•"/>
            </a:pPr>
            <a:r>
              <a:rPr lang="en-GB" sz="1800" dirty="0" err="1">
                <a:solidFill>
                  <a:srgbClr val="595959"/>
                </a:solidFill>
                <a:latin typeface="+mn-lt"/>
                <a:ea typeface="Open Sans Light" panose="020B0306030504020204" pitchFamily="34" charset="0"/>
                <a:cs typeface="Open Sans Light" panose="020B0306030504020204" pitchFamily="34" charset="0"/>
              </a:rPr>
              <a:t>Lassen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Rücksichtslosigkeit</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zu</a:t>
            </a:r>
            <a:endParaRPr lang="en-GB" sz="1800" dirty="0">
              <a:solidFill>
                <a:srgbClr val="595959"/>
              </a:solidFill>
              <a:latin typeface="+mn-lt"/>
              <a:ea typeface="Open Sans Light" panose="020B0306030504020204" pitchFamily="34" charset="0"/>
              <a:cs typeface="Open Sans Light" panose="020B0306030504020204" pitchFamily="34" charset="0"/>
            </a:endParaRPr>
          </a:p>
          <a:p>
            <a:pPr marL="411163" indent="-411163" algn="l">
              <a:lnSpc>
                <a:spcPts val="1580"/>
              </a:lnSpc>
              <a:buClr>
                <a:srgbClr val="F16924"/>
              </a:buClr>
              <a:buFont typeface="Arial" panose="020B0604020202020204" pitchFamily="34" charset="0"/>
              <a:buChar char="•"/>
            </a:pPr>
            <a:r>
              <a:rPr lang="en-GB" sz="1800" dirty="0" err="1">
                <a:solidFill>
                  <a:srgbClr val="595959"/>
                </a:solidFill>
                <a:latin typeface="+mn-lt"/>
                <a:ea typeface="Open Sans Light" panose="020B0306030504020204" pitchFamily="34" charset="0"/>
                <a:cs typeface="Open Sans Light" panose="020B0306030504020204" pitchFamily="34" charset="0"/>
              </a:rPr>
              <a:t>Unterdrücken</a:t>
            </a:r>
            <a:r>
              <a:rPr lang="en-GB" sz="1800" dirty="0">
                <a:solidFill>
                  <a:srgbClr val="595959"/>
                </a:solidFill>
                <a:latin typeface="+mn-lt"/>
                <a:ea typeface="Open Sans Light" panose="020B0306030504020204" pitchFamily="34" charset="0"/>
                <a:cs typeface="Open Sans Light" panose="020B0306030504020204" pitchFamily="34" charset="0"/>
              </a:rPr>
              <a:t> Feedback, Austausch und Lernen</a:t>
            </a:r>
          </a:p>
          <a:p>
            <a:pPr marL="411163" indent="-411163" algn="l">
              <a:lnSpc>
                <a:spcPts val="1580"/>
              </a:lnSpc>
              <a:buClr>
                <a:srgbClr val="F16924"/>
              </a:buClr>
              <a:buFont typeface="Arial" panose="020B0604020202020204" pitchFamily="34" charset="0"/>
              <a:buChar char="•"/>
            </a:pPr>
            <a:r>
              <a:rPr lang="en-GB" sz="1800" dirty="0" err="1">
                <a:solidFill>
                  <a:srgbClr val="595959"/>
                </a:solidFill>
                <a:latin typeface="+mn-lt"/>
                <a:ea typeface="Open Sans Light" panose="020B0306030504020204" pitchFamily="34" charset="0"/>
                <a:cs typeface="Open Sans Light" panose="020B0306030504020204" pitchFamily="34" charset="0"/>
              </a:rPr>
              <a:t>Ersticken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Initiativen</a:t>
            </a:r>
            <a:endParaRPr lang="en-GB" sz="1800" dirty="0">
              <a:solidFill>
                <a:srgbClr val="595959"/>
              </a:solidFill>
              <a:latin typeface="+mn-lt"/>
              <a:ea typeface="Open Sans Light" panose="020B0306030504020204" pitchFamily="34" charset="0"/>
              <a:cs typeface="Open Sans Light" panose="020B0306030504020204" pitchFamily="34" charset="0"/>
            </a:endParaRPr>
          </a:p>
          <a:p>
            <a:pPr marL="411163" indent="-411163" algn="l">
              <a:lnSpc>
                <a:spcPts val="1580"/>
              </a:lnSpc>
              <a:buClr>
                <a:srgbClr val="F16924"/>
              </a:buClr>
              <a:buFont typeface="Arial" panose="020B0604020202020204" pitchFamily="34" charset="0"/>
              <a:buChar char="•"/>
            </a:pPr>
            <a:r>
              <a:rPr lang="en-GB" sz="1800" dirty="0" err="1">
                <a:solidFill>
                  <a:srgbClr val="595959"/>
                </a:solidFill>
                <a:latin typeface="+mn-lt"/>
                <a:ea typeface="Open Sans Light" panose="020B0306030504020204" pitchFamily="34" charset="0"/>
                <a:cs typeface="Open Sans Light" panose="020B0306030504020204" pitchFamily="34" charset="0"/>
              </a:rPr>
              <a:t>Führen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zu</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Gruppendenken</a:t>
            </a:r>
            <a:endParaRPr lang="en-GB" sz="1800" dirty="0">
              <a:solidFill>
                <a:srgbClr val="595959"/>
              </a:solidFill>
              <a:latin typeface="+mn-lt"/>
              <a:ea typeface="Open Sans Light" panose="020B0306030504020204" pitchFamily="34" charset="0"/>
              <a:cs typeface="Open Sans Light" panose="020B0306030504020204" pitchFamily="34" charset="0"/>
            </a:endParaRPr>
          </a:p>
          <a:p>
            <a:pPr marL="411163" indent="-411163" algn="l">
              <a:lnSpc>
                <a:spcPts val="1580"/>
              </a:lnSpc>
              <a:buClr>
                <a:srgbClr val="F16924"/>
              </a:buClr>
              <a:buFont typeface="Arial" panose="020B0604020202020204" pitchFamily="34" charset="0"/>
              <a:buChar char="•"/>
            </a:pPr>
            <a:r>
              <a:rPr lang="en-GB" sz="1800" dirty="0">
                <a:solidFill>
                  <a:srgbClr val="595959"/>
                </a:solidFill>
                <a:latin typeface="+mn-lt"/>
                <a:ea typeface="Open Sans Light" panose="020B0306030504020204" pitchFamily="34" charset="0"/>
                <a:cs typeface="Open Sans Light" panose="020B0306030504020204" pitchFamily="34" charset="0"/>
              </a:rPr>
              <a:t>Sind </a:t>
            </a:r>
            <a:r>
              <a:rPr lang="en-GB" sz="1800" dirty="0" err="1">
                <a:solidFill>
                  <a:srgbClr val="595959"/>
                </a:solidFill>
                <a:latin typeface="+mn-lt"/>
                <a:ea typeface="Open Sans Light" panose="020B0306030504020204" pitchFamily="34" charset="0"/>
                <a:cs typeface="Open Sans Light" panose="020B0306030504020204" pitchFamily="34" charset="0"/>
              </a:rPr>
              <a:t>Auswirkungen</a:t>
            </a:r>
            <a:r>
              <a:rPr lang="en-GB" sz="1800" dirty="0">
                <a:solidFill>
                  <a:srgbClr val="595959"/>
                </a:solidFill>
                <a:latin typeface="+mn-lt"/>
                <a:ea typeface="Open Sans Light" panose="020B0306030504020204" pitchFamily="34" charset="0"/>
                <a:cs typeface="Open Sans Light" panose="020B0306030504020204" pitchFamily="34" charset="0"/>
              </a:rPr>
              <a:t> von Druck und Stress</a:t>
            </a:r>
          </a:p>
          <a:p>
            <a:pPr marL="411163" indent="-411163" algn="l">
              <a:lnSpc>
                <a:spcPts val="1580"/>
              </a:lnSpc>
              <a:buClr>
                <a:srgbClr val="F16924"/>
              </a:buClr>
              <a:buFont typeface="Arial" panose="020B0604020202020204" pitchFamily="34" charset="0"/>
              <a:buChar char="•"/>
            </a:pPr>
            <a:r>
              <a:rPr lang="en-GB" sz="1800" dirty="0" err="1">
                <a:solidFill>
                  <a:srgbClr val="595959"/>
                </a:solidFill>
                <a:latin typeface="+mn-lt"/>
                <a:ea typeface="Open Sans Light" panose="020B0306030504020204" pitchFamily="34" charset="0"/>
                <a:cs typeface="Open Sans Light" panose="020B0306030504020204" pitchFamily="34" charset="0"/>
              </a:rPr>
              <a:t>Haben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eine</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übermächtige</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Führung</a:t>
            </a:r>
            <a:endParaRPr lang="en-GB" sz="1800" dirty="0">
              <a:solidFill>
                <a:srgbClr val="595959"/>
              </a:solidFill>
              <a:latin typeface="+mn-lt"/>
              <a:ea typeface="Open Sans Light" panose="020B0306030504020204" pitchFamily="34" charset="0"/>
              <a:cs typeface="Open Sans Light" panose="020B0306030504020204" pitchFamily="34" charset="0"/>
            </a:endParaRPr>
          </a:p>
          <a:p>
            <a:pPr marL="411163" indent="-411163" algn="l">
              <a:lnSpc>
                <a:spcPts val="1580"/>
              </a:lnSpc>
              <a:buClr>
                <a:srgbClr val="F16924"/>
              </a:buClr>
              <a:buFont typeface="Arial" panose="020B0604020202020204" pitchFamily="34" charset="0"/>
              <a:buChar char="•"/>
            </a:pPr>
            <a:r>
              <a:rPr lang="en-GB" sz="1800" dirty="0" err="1">
                <a:solidFill>
                  <a:srgbClr val="595959"/>
                </a:solidFill>
                <a:latin typeface="+mn-lt"/>
                <a:ea typeface="Open Sans Light" panose="020B0306030504020204" pitchFamily="34" charset="0"/>
                <a:cs typeface="Open Sans Light" panose="020B0306030504020204" pitchFamily="34" charset="0"/>
              </a:rPr>
              <a:t>Können</a:t>
            </a:r>
            <a:r>
              <a:rPr lang="en-GB" sz="1800" dirty="0">
                <a:solidFill>
                  <a:srgbClr val="595959"/>
                </a:solidFill>
                <a:latin typeface="+mn-lt"/>
                <a:ea typeface="Open Sans Light" panose="020B0306030504020204" pitchFamily="34" charset="0"/>
                <a:cs typeface="Open Sans Light" panose="020B0306030504020204" pitchFamily="34" charset="0"/>
              </a:rPr>
              <a:t> sich negativ auf Leistung und Ruf auswirken</a:t>
            </a:r>
          </a:p>
          <a:p>
            <a:pPr marL="411163" indent="-411163" algn="l">
              <a:lnSpc>
                <a:spcPts val="1580"/>
              </a:lnSpc>
              <a:buClr>
                <a:srgbClr val="F16924"/>
              </a:buClr>
              <a:buFont typeface="Arial" panose="020B0604020202020204" pitchFamily="34" charset="0"/>
              <a:buChar char="•"/>
            </a:pPr>
            <a:endParaRPr lang="en-GB" sz="1800" dirty="0">
              <a:solidFill>
                <a:schemeClr val="tx1"/>
              </a:solidFill>
              <a:latin typeface="+mn-lt"/>
              <a:ea typeface="Open Sans Light" panose="020B0306030504020204" pitchFamily="34" charset="0"/>
              <a:cs typeface="Open Sans Light" panose="020B0306030504020204" pitchFamily="34" charset="0"/>
            </a:endParaRPr>
          </a:p>
          <a:p>
            <a:pPr marL="411163" indent="-411163" algn="l">
              <a:lnSpc>
                <a:spcPts val="1580"/>
              </a:lnSpc>
              <a:buClr>
                <a:srgbClr val="F16924"/>
              </a:buClr>
              <a:buFont typeface="Arial" panose="020B0604020202020204" pitchFamily="34" charset="0"/>
              <a:buChar char="•"/>
            </a:pPr>
            <a:endParaRPr lang="en-GB" sz="1800" dirty="0">
              <a:solidFill>
                <a:schemeClr val="tx1"/>
              </a:solidFill>
              <a:latin typeface="+mn-lt"/>
              <a:ea typeface="Open Sans Light" panose="020B0306030504020204" pitchFamily="34" charset="0"/>
              <a:cs typeface="Open Sans Light" panose="020B0306030504020204" pitchFamily="34" charset="0"/>
            </a:endParaRPr>
          </a:p>
          <a:p>
            <a:pPr marL="411163" indent="-411163" algn="l">
              <a:lnSpc>
                <a:spcPts val="1580"/>
              </a:lnSpc>
              <a:buClr>
                <a:srgbClr val="F16924"/>
              </a:buClr>
              <a:buFont typeface="Arial" panose="020B0604020202020204" pitchFamily="34" charset="0"/>
              <a:buChar char="•"/>
            </a:pPr>
            <a:endParaRPr lang="en-GB" sz="1800" dirty="0">
              <a:solidFill>
                <a:schemeClr val="tx1"/>
              </a:solidFill>
              <a:latin typeface="+mn-lt"/>
              <a:ea typeface="Open Sans Light" panose="020B0306030504020204" pitchFamily="34" charset="0"/>
              <a:cs typeface="Open Sans Light" panose="020B0306030504020204" pitchFamily="34" charset="0"/>
            </a:endParaRP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6170369" y="470887"/>
            <a:ext cx="5861109" cy="249265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80"/>
              </a:lnSpc>
              <a:buClr>
                <a:srgbClr val="F16924"/>
              </a:buClr>
            </a:pPr>
            <a:r>
              <a:rPr lang="en-GB" sz="1800" b="1" dirty="0">
                <a:solidFill>
                  <a:srgbClr val="F16924"/>
                </a:solidFill>
                <a:latin typeface="Calibri" panose="020F0502020204030204" pitchFamily="34" charset="0"/>
                <a:ea typeface="League Spartan" charset="0"/>
                <a:cs typeface="Calibri" panose="020F0502020204030204" pitchFamily="34" charset="0"/>
              </a:rPr>
              <a:t>Positive Risikokulturen</a:t>
            </a:r>
          </a:p>
          <a:p>
            <a:pPr marL="360363" indent="-360363" algn="l">
              <a:lnSpc>
                <a:spcPct val="100000"/>
              </a:lnSpc>
              <a:buClr>
                <a:srgbClr val="F16924"/>
              </a:buClr>
              <a:buFont typeface="Arial" panose="020B0604020202020204" pitchFamily="34" charset="0"/>
              <a:buChar char="•"/>
            </a:pPr>
            <a:endParaRPr lang="en-GB" sz="600" dirty="0">
              <a:solidFill>
                <a:srgbClr val="595959"/>
              </a:solidFill>
              <a:latin typeface="+mn-lt"/>
              <a:ea typeface="Open Sans Light" panose="020B0306030504020204" pitchFamily="34" charset="0"/>
              <a:cs typeface="Open Sans Light" panose="020B0306030504020204" pitchFamily="34" charset="0"/>
            </a:endParaRPr>
          </a:p>
          <a:p>
            <a:pPr marL="360363" indent="-360363" algn="l">
              <a:lnSpc>
                <a:spcPts val="1580"/>
              </a:lnSpc>
              <a:buClr>
                <a:srgbClr val="F16924"/>
              </a:buClr>
              <a:buFont typeface="Arial" panose="020B0604020202020204" pitchFamily="34" charset="0"/>
              <a:buChar char="•"/>
            </a:pPr>
            <a:r>
              <a:rPr lang="en-GB" sz="1800" dirty="0" err="1">
                <a:solidFill>
                  <a:srgbClr val="595959"/>
                </a:solidFill>
                <a:latin typeface="+mn-lt"/>
                <a:ea typeface="Open Sans Light" panose="020B0306030504020204" pitchFamily="34" charset="0"/>
                <a:cs typeface="Open Sans Light" panose="020B0306030504020204" pitchFamily="34" charset="0"/>
              </a:rPr>
              <a:t>Dienen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als</a:t>
            </a:r>
            <a:r>
              <a:rPr lang="en-GB" sz="1800" dirty="0">
                <a:solidFill>
                  <a:srgbClr val="595959"/>
                </a:solidFill>
                <a:latin typeface="+mn-lt"/>
                <a:ea typeface="Open Sans Light" panose="020B0306030504020204" pitchFamily="34" charset="0"/>
                <a:cs typeface="Open Sans Light" panose="020B0306030504020204" pitchFamily="34" charset="0"/>
              </a:rPr>
              <a:t> “Barometer”</a:t>
            </a:r>
          </a:p>
          <a:p>
            <a:pPr marL="360363" indent="-360363" algn="l">
              <a:lnSpc>
                <a:spcPts val="1580"/>
              </a:lnSpc>
              <a:buClr>
                <a:srgbClr val="F16924"/>
              </a:buClr>
              <a:buFont typeface="Arial" panose="020B0604020202020204" pitchFamily="34" charset="0"/>
              <a:buChar char="•"/>
            </a:pPr>
            <a:r>
              <a:rPr lang="en-GB" sz="1800" dirty="0" err="1">
                <a:solidFill>
                  <a:srgbClr val="595959"/>
                </a:solidFill>
                <a:latin typeface="+mn-lt"/>
                <a:ea typeface="Open Sans Light" panose="020B0306030504020204" pitchFamily="34" charset="0"/>
                <a:cs typeface="Open Sans Light" panose="020B0306030504020204" pitchFamily="34" charset="0"/>
              </a:rPr>
              <a:t>Verstärken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Botschaften</a:t>
            </a:r>
            <a:endParaRPr lang="en-GB" sz="1800" dirty="0">
              <a:solidFill>
                <a:srgbClr val="595959"/>
              </a:solidFill>
              <a:latin typeface="+mn-lt"/>
              <a:ea typeface="Open Sans Light" panose="020B0306030504020204" pitchFamily="34" charset="0"/>
              <a:cs typeface="Open Sans Light" panose="020B0306030504020204" pitchFamily="34" charset="0"/>
            </a:endParaRPr>
          </a:p>
          <a:p>
            <a:pPr marL="360363" indent="-360363" algn="l">
              <a:lnSpc>
                <a:spcPts val="1580"/>
              </a:lnSpc>
              <a:buClr>
                <a:srgbClr val="F16924"/>
              </a:buClr>
              <a:buFont typeface="Arial" panose="020B0604020202020204" pitchFamily="34" charset="0"/>
              <a:buChar char="•"/>
            </a:pPr>
            <a:r>
              <a:rPr lang="en-GB" sz="1800" dirty="0">
                <a:solidFill>
                  <a:srgbClr val="595959"/>
                </a:solidFill>
                <a:latin typeface="+mn-lt"/>
                <a:ea typeface="Open Sans Light" panose="020B0306030504020204" pitchFamily="34" charset="0"/>
                <a:cs typeface="Open Sans Light" panose="020B0306030504020204" pitchFamily="34" charset="0"/>
              </a:rPr>
              <a:t>Sind </a:t>
            </a:r>
            <a:r>
              <a:rPr lang="en-GB" sz="1800" dirty="0" err="1">
                <a:solidFill>
                  <a:srgbClr val="595959"/>
                </a:solidFill>
                <a:latin typeface="+mn-lt"/>
                <a:ea typeface="Open Sans Light" panose="020B0306030504020204" pitchFamily="34" charset="0"/>
                <a:cs typeface="Open Sans Light" panose="020B0306030504020204" pitchFamily="34" charset="0"/>
              </a:rPr>
              <a:t>Leitfaden</a:t>
            </a:r>
            <a:r>
              <a:rPr lang="en-GB" sz="1800" dirty="0">
                <a:solidFill>
                  <a:srgbClr val="595959"/>
                </a:solidFill>
                <a:latin typeface="+mn-lt"/>
                <a:ea typeface="Open Sans Light" panose="020B0306030504020204" pitchFamily="34" charset="0"/>
                <a:cs typeface="Open Sans Light" panose="020B0306030504020204" pitchFamily="34" charset="0"/>
              </a:rPr>
              <a:t> für die Urteilsfindung</a:t>
            </a:r>
          </a:p>
          <a:p>
            <a:pPr marL="360363" indent="-360363" algn="l">
              <a:lnSpc>
                <a:spcPts val="1580"/>
              </a:lnSpc>
              <a:buClr>
                <a:srgbClr val="F16924"/>
              </a:buClr>
              <a:buFont typeface="Arial" panose="020B0604020202020204" pitchFamily="34" charset="0"/>
              <a:buChar char="•"/>
            </a:pPr>
            <a:r>
              <a:rPr lang="en-GB" sz="1800" dirty="0" err="1">
                <a:solidFill>
                  <a:srgbClr val="595959"/>
                </a:solidFill>
                <a:latin typeface="+mn-lt"/>
                <a:ea typeface="Open Sans Light" panose="020B0306030504020204" pitchFamily="34" charset="0"/>
                <a:cs typeface="Open Sans Light" panose="020B0306030504020204" pitchFamily="34" charset="0"/>
              </a:rPr>
              <a:t>Reduzieren</a:t>
            </a:r>
            <a:r>
              <a:rPr lang="en-GB" sz="1800" dirty="0">
                <a:solidFill>
                  <a:srgbClr val="595959"/>
                </a:solidFill>
                <a:latin typeface="+mn-lt"/>
                <a:ea typeface="Open Sans Light" panose="020B0306030504020204" pitchFamily="34" charset="0"/>
                <a:cs typeface="Open Sans Light" panose="020B0306030504020204" pitchFamily="34" charset="0"/>
              </a:rPr>
              <a:t> Fehler, </a:t>
            </a:r>
            <a:r>
              <a:rPr lang="en-GB" sz="1800" dirty="0" err="1">
                <a:solidFill>
                  <a:srgbClr val="595959"/>
                </a:solidFill>
                <a:latin typeface="+mn-lt"/>
                <a:ea typeface="Open Sans Light" panose="020B0306030504020204" pitchFamily="34" charset="0"/>
                <a:cs typeface="Open Sans Light" panose="020B0306030504020204" pitchFamily="34" charset="0"/>
              </a:rPr>
              <a:t>ermöglichen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Lernen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aus</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Erfahrungen</a:t>
            </a:r>
            <a:endParaRPr lang="en-GB" sz="1800" dirty="0">
              <a:solidFill>
                <a:srgbClr val="595959"/>
              </a:solidFill>
              <a:latin typeface="+mn-lt"/>
              <a:ea typeface="Open Sans Light" panose="020B0306030504020204" pitchFamily="34" charset="0"/>
              <a:cs typeface="Open Sans Light" panose="020B0306030504020204" pitchFamily="34" charset="0"/>
            </a:endParaRPr>
          </a:p>
          <a:p>
            <a:pPr marL="360363" indent="-360363" algn="l">
              <a:lnSpc>
                <a:spcPts val="1580"/>
              </a:lnSpc>
              <a:buClr>
                <a:srgbClr val="F16924"/>
              </a:buClr>
              <a:buFont typeface="Arial" panose="020B0604020202020204" pitchFamily="34" charset="0"/>
              <a:buChar char="•"/>
            </a:pPr>
            <a:r>
              <a:rPr lang="en-GB" sz="1800" dirty="0" err="1">
                <a:solidFill>
                  <a:srgbClr val="595959"/>
                </a:solidFill>
                <a:latin typeface="+mn-lt"/>
                <a:ea typeface="Open Sans Light" panose="020B0306030504020204" pitchFamily="34" charset="0"/>
                <a:cs typeface="Open Sans Light" panose="020B0306030504020204" pitchFamily="34" charset="0"/>
              </a:rPr>
              <a:t>Fördern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Konsistenz</a:t>
            </a:r>
            <a:r>
              <a:rPr lang="en-GB" sz="1800" dirty="0">
                <a:solidFill>
                  <a:srgbClr val="595959"/>
                </a:solidFill>
                <a:latin typeface="+mn-lt"/>
                <a:ea typeface="Open Sans Light" panose="020B0306030504020204" pitchFamily="34" charset="0"/>
                <a:cs typeface="Open Sans Light" panose="020B0306030504020204" pitchFamily="34" charset="0"/>
              </a:rPr>
              <a:t> und </a:t>
            </a:r>
            <a:r>
              <a:rPr lang="en-GB" sz="1800" dirty="0" err="1">
                <a:solidFill>
                  <a:srgbClr val="595959"/>
                </a:solidFill>
                <a:latin typeface="+mn-lt"/>
                <a:ea typeface="Open Sans Light" panose="020B0306030504020204" pitchFamily="34" charset="0"/>
                <a:cs typeface="Open Sans Light" panose="020B0306030504020204" pitchFamily="34" charset="0"/>
              </a:rPr>
              <a:t>ermöglichen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Flexibilität</a:t>
            </a:r>
            <a:endParaRPr lang="en-GB" sz="1800" dirty="0">
              <a:solidFill>
                <a:srgbClr val="595959"/>
              </a:solidFill>
              <a:latin typeface="+mn-lt"/>
              <a:ea typeface="Open Sans Light" panose="020B0306030504020204" pitchFamily="34" charset="0"/>
              <a:cs typeface="Open Sans Light" panose="020B0306030504020204" pitchFamily="34" charset="0"/>
            </a:endParaRPr>
          </a:p>
          <a:p>
            <a:pPr marL="360363" indent="-360363" algn="l">
              <a:lnSpc>
                <a:spcPts val="1580"/>
              </a:lnSpc>
              <a:buClr>
                <a:srgbClr val="F16924"/>
              </a:buClr>
              <a:buFont typeface="Arial" panose="020B0604020202020204" pitchFamily="34" charset="0"/>
              <a:buChar char="•"/>
            </a:pPr>
            <a:r>
              <a:rPr lang="en-GB" sz="1800" dirty="0" err="1">
                <a:solidFill>
                  <a:srgbClr val="595959"/>
                </a:solidFill>
                <a:latin typeface="+mn-lt"/>
                <a:ea typeface="Open Sans Light" panose="020B0306030504020204" pitchFamily="34" charset="0"/>
                <a:cs typeface="Open Sans Light" panose="020B0306030504020204" pitchFamily="34" charset="0"/>
              </a:rPr>
              <a:t>Lassen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bereits</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schwache</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Anzeichen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erkennen</a:t>
            </a:r>
            <a:endParaRPr lang="en-GB" sz="1800" dirty="0">
              <a:solidFill>
                <a:srgbClr val="595959"/>
              </a:solidFill>
              <a:latin typeface="+mn-lt"/>
              <a:ea typeface="Open Sans Light" panose="020B0306030504020204" pitchFamily="34" charset="0"/>
              <a:cs typeface="Open Sans Light" panose="020B0306030504020204" pitchFamily="34" charset="0"/>
            </a:endParaRPr>
          </a:p>
          <a:p>
            <a:pPr marL="360363" indent="-360363" algn="l">
              <a:lnSpc>
                <a:spcPts val="1580"/>
              </a:lnSpc>
              <a:buClr>
                <a:srgbClr val="F16924"/>
              </a:buClr>
              <a:buFont typeface="Arial" panose="020B0604020202020204" pitchFamily="34" charset="0"/>
              <a:buChar char="•"/>
            </a:pPr>
            <a:r>
              <a:rPr lang="en-GB" sz="1800" dirty="0" err="1">
                <a:solidFill>
                  <a:srgbClr val="595959"/>
                </a:solidFill>
                <a:latin typeface="+mn-lt"/>
                <a:ea typeface="Open Sans Light" panose="020B0306030504020204" pitchFamily="34" charset="0"/>
                <a:cs typeface="Open Sans Light" panose="020B0306030504020204" pitchFamily="34" charset="0"/>
              </a:rPr>
              <a:t>Begrüßen</a:t>
            </a:r>
            <a:r>
              <a:rPr lang="en-GB" sz="1800" dirty="0">
                <a:solidFill>
                  <a:srgbClr val="595959"/>
                </a:solidFill>
                <a:latin typeface="+mn-lt"/>
                <a:ea typeface="Open Sans Light" panose="020B0306030504020204" pitchFamily="34" charset="0"/>
                <a:cs typeface="Open Sans Light" panose="020B0306030504020204" pitchFamily="34" charset="0"/>
              </a:rPr>
              <a:t> Reflexion</a:t>
            </a:r>
          </a:p>
          <a:p>
            <a:pPr marL="360363" indent="-360363" algn="l">
              <a:lnSpc>
                <a:spcPts val="1580"/>
              </a:lnSpc>
              <a:buClr>
                <a:srgbClr val="F16924"/>
              </a:buClr>
              <a:buFont typeface="Arial" panose="020B0604020202020204" pitchFamily="34" charset="0"/>
              <a:buChar char="•"/>
            </a:pPr>
            <a:r>
              <a:rPr lang="en-GB" sz="1800" dirty="0" err="1">
                <a:solidFill>
                  <a:srgbClr val="595959"/>
                </a:solidFill>
                <a:latin typeface="+mn-lt"/>
                <a:ea typeface="Open Sans Light" panose="020B0306030504020204" pitchFamily="34" charset="0"/>
                <a:cs typeface="Open Sans Light" panose="020B0306030504020204" pitchFamily="34" charset="0"/>
              </a:rPr>
              <a:t>Steigern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Leistung</a:t>
            </a:r>
            <a:r>
              <a:rPr lang="en-GB" sz="1800" dirty="0">
                <a:solidFill>
                  <a:srgbClr val="595959"/>
                </a:solidFill>
                <a:latin typeface="+mn-lt"/>
                <a:ea typeface="Open Sans Light" panose="020B0306030504020204" pitchFamily="34" charset="0"/>
                <a:cs typeface="Open Sans Light" panose="020B0306030504020204" pitchFamily="34" charset="0"/>
              </a:rPr>
              <a:t>, Vertrauen und Engagement</a:t>
            </a:r>
          </a:p>
        </p:txBody>
      </p:sp>
    </p:spTree>
    <p:extLst>
      <p:ext uri="{BB962C8B-B14F-4D97-AF65-F5344CB8AC3E}">
        <p14:creationId xmlns:p14="http://schemas.microsoft.com/office/powerpoint/2010/main" val="251983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8726"/>
            <a:ext cx="12192000" cy="228246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593671" y="324849"/>
            <a:ext cx="7427406" cy="2083453"/>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2000" dirty="0">
                <a:solidFill>
                  <a:schemeClr val="bg1"/>
                </a:solidFill>
              </a:rPr>
              <a:t>Während zu Beginn proaktives Handeln notwendig ist, um Krisensignale </a:t>
            </a:r>
            <a:r>
              <a:rPr lang="en-US" sz="2000" dirty="0" err="1">
                <a:solidFill>
                  <a:schemeClr val="bg1"/>
                </a:solidFill>
              </a:rPr>
              <a:t>zu erkennen </a:t>
            </a:r>
            <a:r>
              <a:rPr lang="en-US" sz="2000" dirty="0">
                <a:solidFill>
                  <a:schemeClr val="bg1"/>
                </a:solidFill>
              </a:rPr>
              <a:t>und darauf aufbauend die richtigen Vorbereitungen zu treffen, liegt der Schwerpunkt nach Ausbruch der Krise auf den reaktiven Fähigkeiten. Um eine nachhaltige Krisenresilienz aufzubauen, müssen nach der Krise die </a:t>
            </a:r>
            <a:r>
              <a:rPr lang="en-US" sz="2000" dirty="0" err="1">
                <a:solidFill>
                  <a:schemeClr val="bg1"/>
                </a:solidFill>
              </a:rPr>
              <a:t>richtigen</a:t>
            </a:r>
            <a:r>
              <a:rPr lang="en-US" sz="2000" dirty="0">
                <a:solidFill>
                  <a:schemeClr val="bg1"/>
                </a:solidFill>
              </a:rPr>
              <a:t> </a:t>
            </a:r>
            <a:r>
              <a:rPr lang="en-US" sz="2000" dirty="0" err="1">
                <a:solidFill>
                  <a:schemeClr val="bg1"/>
                </a:solidFill>
              </a:rPr>
              <a:t>Schlüsse</a:t>
            </a:r>
            <a:r>
              <a:rPr lang="en-US" sz="2000" dirty="0">
                <a:solidFill>
                  <a:schemeClr val="bg1"/>
                </a:solidFill>
              </a:rPr>
              <a:t> gezogen werden.</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275791" y="406686"/>
            <a:ext cx="4144281"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rPr>
              <a:t>Spezifische Fähigkeiten, die in den verschiedenen Stadien einer Krise erforderlich sind</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614612" y="10946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5" name="Freeform 3">
            <a:extLst>
              <a:ext uri="{FF2B5EF4-FFF2-40B4-BE49-F238E27FC236}">
                <a16:creationId xmlns:a16="http://schemas.microsoft.com/office/drawing/2014/main" id="{1EBDF765-DE98-DFFB-30DC-D5BF468D8C93}"/>
              </a:ext>
            </a:extLst>
          </p:cNvPr>
          <p:cNvSpPr>
            <a:spLocks noChangeArrowheads="1"/>
          </p:cNvSpPr>
          <p:nvPr/>
        </p:nvSpPr>
        <p:spPr bwMode="auto">
          <a:xfrm>
            <a:off x="1943620" y="3681025"/>
            <a:ext cx="1834063" cy="918415"/>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rgbClr val="595959"/>
          </a:solidFill>
          <a:ln>
            <a:noFill/>
          </a:ln>
          <a:effectLst/>
        </p:spPr>
        <p:txBody>
          <a:bodyPr wrap="none" anchor="ctr"/>
          <a:lstStyle/>
          <a:p>
            <a:endParaRPr lang="en-GB" sz="1600" dirty="0"/>
          </a:p>
        </p:txBody>
      </p:sp>
      <p:sp>
        <p:nvSpPr>
          <p:cNvPr id="76" name="Freeform 4">
            <a:extLst>
              <a:ext uri="{FF2B5EF4-FFF2-40B4-BE49-F238E27FC236}">
                <a16:creationId xmlns:a16="http://schemas.microsoft.com/office/drawing/2014/main" id="{9D4B1EE0-F5E7-27C7-C67F-A3968D910701}"/>
              </a:ext>
            </a:extLst>
          </p:cNvPr>
          <p:cNvSpPr>
            <a:spLocks noChangeArrowheads="1"/>
          </p:cNvSpPr>
          <p:nvPr/>
        </p:nvSpPr>
        <p:spPr bwMode="auto">
          <a:xfrm>
            <a:off x="7827525" y="3652328"/>
            <a:ext cx="1834062" cy="918415"/>
          </a:xfrm>
          <a:custGeom>
            <a:avLst/>
            <a:gdLst>
              <a:gd name="T0" fmla="*/ 2908 w 2924"/>
              <a:gd name="T1" fmla="*/ 1465 h 1466"/>
              <a:gd name="T2" fmla="*/ 0 w 2924"/>
              <a:gd name="T3" fmla="*/ 28 h 1466"/>
              <a:gd name="T4" fmla="*/ 14 w 2924"/>
              <a:gd name="T5" fmla="*/ 0 h 1466"/>
              <a:gd name="T6" fmla="*/ 2923 w 2924"/>
              <a:gd name="T7" fmla="*/ 1438 h 1466"/>
              <a:gd name="T8" fmla="*/ 2908 w 2924"/>
              <a:gd name="T9" fmla="*/ 1465 h 1466"/>
            </a:gdLst>
            <a:ahLst/>
            <a:cxnLst>
              <a:cxn ang="0">
                <a:pos x="T0" y="T1"/>
              </a:cxn>
              <a:cxn ang="0">
                <a:pos x="T2" y="T3"/>
              </a:cxn>
              <a:cxn ang="0">
                <a:pos x="T4" y="T5"/>
              </a:cxn>
              <a:cxn ang="0">
                <a:pos x="T6" y="T7"/>
              </a:cxn>
              <a:cxn ang="0">
                <a:pos x="T8" y="T9"/>
              </a:cxn>
            </a:cxnLst>
            <a:rect l="0" t="0" r="r" b="b"/>
            <a:pathLst>
              <a:path w="2924" h="1466">
                <a:moveTo>
                  <a:pt x="2908" y="1465"/>
                </a:moveTo>
                <a:lnTo>
                  <a:pt x="0" y="28"/>
                </a:lnTo>
                <a:lnTo>
                  <a:pt x="14" y="0"/>
                </a:lnTo>
                <a:lnTo>
                  <a:pt x="2923" y="1438"/>
                </a:lnTo>
                <a:lnTo>
                  <a:pt x="2908" y="1465"/>
                </a:lnTo>
              </a:path>
            </a:pathLst>
          </a:custGeom>
          <a:solidFill>
            <a:srgbClr val="595959"/>
          </a:solidFill>
          <a:ln>
            <a:noFill/>
          </a:ln>
          <a:effectLst/>
        </p:spPr>
        <p:txBody>
          <a:bodyPr wrap="none" anchor="ctr"/>
          <a:lstStyle/>
          <a:p>
            <a:endParaRPr lang="en-GB" sz="1600" dirty="0"/>
          </a:p>
        </p:txBody>
      </p:sp>
      <p:sp>
        <p:nvSpPr>
          <p:cNvPr id="77" name="Freeform 6">
            <a:extLst>
              <a:ext uri="{FF2B5EF4-FFF2-40B4-BE49-F238E27FC236}">
                <a16:creationId xmlns:a16="http://schemas.microsoft.com/office/drawing/2014/main" id="{30AC9CDA-C107-0023-2C61-44103E731A07}"/>
              </a:ext>
            </a:extLst>
          </p:cNvPr>
          <p:cNvSpPr>
            <a:spLocks noChangeArrowheads="1"/>
          </p:cNvSpPr>
          <p:nvPr/>
        </p:nvSpPr>
        <p:spPr bwMode="auto">
          <a:xfrm>
            <a:off x="4857660" y="3900626"/>
            <a:ext cx="1834063" cy="918415"/>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rgbClr val="595959"/>
          </a:solidFill>
          <a:ln>
            <a:noFill/>
          </a:ln>
          <a:effectLst/>
        </p:spPr>
        <p:txBody>
          <a:bodyPr wrap="none" anchor="ctr"/>
          <a:lstStyle/>
          <a:p>
            <a:endParaRPr lang="en-GB" sz="1600" dirty="0"/>
          </a:p>
        </p:txBody>
      </p:sp>
      <p:sp>
        <p:nvSpPr>
          <p:cNvPr id="87" name="TextBox 63">
            <a:extLst>
              <a:ext uri="{FF2B5EF4-FFF2-40B4-BE49-F238E27FC236}">
                <a16:creationId xmlns:a16="http://schemas.microsoft.com/office/drawing/2014/main" id="{2288E20B-0F1A-7FC8-787B-C29B366084B4}"/>
              </a:ext>
            </a:extLst>
          </p:cNvPr>
          <p:cNvSpPr txBox="1"/>
          <p:nvPr/>
        </p:nvSpPr>
        <p:spPr>
          <a:xfrm>
            <a:off x="1048994" y="4384965"/>
            <a:ext cx="1281121" cy="338554"/>
          </a:xfrm>
          <a:prstGeom prst="rect">
            <a:avLst/>
          </a:prstGeom>
          <a:noFill/>
        </p:spPr>
        <p:txBody>
          <a:bodyPr wrap="none" rtlCol="0" anchor="b" anchorCtr="0">
            <a:spAutoFit/>
          </a:bodyPr>
          <a:lstStyle/>
          <a:p>
            <a:pPr algn="ctr"/>
            <a:r>
              <a:rPr lang="en-GB" sz="1600" b="1" dirty="0">
                <a:solidFill>
                  <a:srgbClr val="EDA13E"/>
                </a:solidFill>
                <a:ea typeface="League Spartan" charset="0"/>
                <a:cs typeface="Poppins" pitchFamily="2" charset="77"/>
              </a:rPr>
              <a:t>ERKENNUNG</a:t>
            </a:r>
          </a:p>
        </p:txBody>
      </p:sp>
      <p:sp>
        <p:nvSpPr>
          <p:cNvPr id="97" name="TextBox 67">
            <a:extLst>
              <a:ext uri="{FF2B5EF4-FFF2-40B4-BE49-F238E27FC236}">
                <a16:creationId xmlns:a16="http://schemas.microsoft.com/office/drawing/2014/main" id="{4A2C2B5F-F619-57CF-8295-DF0E8A8E08D0}"/>
              </a:ext>
            </a:extLst>
          </p:cNvPr>
          <p:cNvSpPr txBox="1"/>
          <p:nvPr/>
        </p:nvSpPr>
        <p:spPr>
          <a:xfrm>
            <a:off x="3935799" y="5249458"/>
            <a:ext cx="1382622" cy="338554"/>
          </a:xfrm>
          <a:prstGeom prst="rect">
            <a:avLst/>
          </a:prstGeom>
          <a:noFill/>
        </p:spPr>
        <p:txBody>
          <a:bodyPr wrap="none" rtlCol="0" anchor="b" anchorCtr="0">
            <a:spAutoFit/>
          </a:bodyPr>
          <a:lstStyle/>
          <a:p>
            <a:pPr algn="ctr"/>
            <a:r>
              <a:rPr lang="en-GB" sz="1600" b="1" dirty="0">
                <a:solidFill>
                  <a:srgbClr val="F16924"/>
                </a:solidFill>
                <a:ea typeface="League Spartan" charset="0"/>
                <a:cs typeface="Poppins" pitchFamily="2" charset="77"/>
              </a:rPr>
              <a:t>VORBEREITUNG</a:t>
            </a:r>
          </a:p>
        </p:txBody>
      </p:sp>
      <p:sp>
        <p:nvSpPr>
          <p:cNvPr id="107" name="TextBox 70">
            <a:extLst>
              <a:ext uri="{FF2B5EF4-FFF2-40B4-BE49-F238E27FC236}">
                <a16:creationId xmlns:a16="http://schemas.microsoft.com/office/drawing/2014/main" id="{B70B4AFE-1DE1-BB26-188A-7C57E8D6456C}"/>
              </a:ext>
            </a:extLst>
          </p:cNvPr>
          <p:cNvSpPr txBox="1"/>
          <p:nvPr/>
        </p:nvSpPr>
        <p:spPr>
          <a:xfrm>
            <a:off x="6440022" y="4456021"/>
            <a:ext cx="2299219" cy="338554"/>
          </a:xfrm>
          <a:prstGeom prst="rect">
            <a:avLst/>
          </a:prstGeom>
          <a:noFill/>
        </p:spPr>
        <p:txBody>
          <a:bodyPr wrap="none" rtlCol="0" anchor="b" anchorCtr="0">
            <a:spAutoFit/>
          </a:bodyPr>
          <a:lstStyle/>
          <a:p>
            <a:pPr algn="ctr"/>
            <a:r>
              <a:rPr lang="en-GB" sz="1600" b="1" dirty="0">
                <a:solidFill>
                  <a:srgbClr val="B41F7A"/>
                </a:solidFill>
                <a:ea typeface="League Spartan" charset="0"/>
                <a:cs typeface="Poppins" pitchFamily="2" charset="77"/>
              </a:rPr>
              <a:t>SCHADENSBEGRENZUNG</a:t>
            </a:r>
          </a:p>
        </p:txBody>
      </p:sp>
      <p:sp>
        <p:nvSpPr>
          <p:cNvPr id="117" name="TextBox 73">
            <a:extLst>
              <a:ext uri="{FF2B5EF4-FFF2-40B4-BE49-F238E27FC236}">
                <a16:creationId xmlns:a16="http://schemas.microsoft.com/office/drawing/2014/main" id="{05EEA7DF-8F67-F738-EE5B-F1C3B90FDB8F}"/>
              </a:ext>
            </a:extLst>
          </p:cNvPr>
          <p:cNvSpPr txBox="1"/>
          <p:nvPr/>
        </p:nvSpPr>
        <p:spPr>
          <a:xfrm>
            <a:off x="9836990" y="5210795"/>
            <a:ext cx="1151085" cy="338554"/>
          </a:xfrm>
          <a:prstGeom prst="rect">
            <a:avLst/>
          </a:prstGeom>
          <a:noFill/>
        </p:spPr>
        <p:txBody>
          <a:bodyPr wrap="none" rtlCol="0" anchor="b" anchorCtr="0">
            <a:spAutoFit/>
          </a:bodyPr>
          <a:lstStyle/>
          <a:p>
            <a:pPr algn="ctr"/>
            <a:r>
              <a:rPr lang="en-GB" sz="1600" b="1" dirty="0">
                <a:solidFill>
                  <a:srgbClr val="7F1C58"/>
                </a:solidFill>
                <a:ea typeface="League Spartan" charset="0"/>
                <a:cs typeface="Poppins" pitchFamily="2" charset="77"/>
              </a:rPr>
              <a:t>ERHOLUNG</a:t>
            </a:r>
          </a:p>
        </p:txBody>
      </p:sp>
      <p:sp>
        <p:nvSpPr>
          <p:cNvPr id="118" name="TextBox 63">
            <a:extLst>
              <a:ext uri="{FF2B5EF4-FFF2-40B4-BE49-F238E27FC236}">
                <a16:creationId xmlns:a16="http://schemas.microsoft.com/office/drawing/2014/main" id="{309ED3E0-C238-B771-8D14-4B45BB19F831}"/>
              </a:ext>
            </a:extLst>
          </p:cNvPr>
          <p:cNvSpPr txBox="1"/>
          <p:nvPr/>
        </p:nvSpPr>
        <p:spPr>
          <a:xfrm rot="1558204">
            <a:off x="2661942" y="3915141"/>
            <a:ext cx="1153072"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PROAKTIV</a:t>
            </a:r>
          </a:p>
        </p:txBody>
      </p:sp>
      <p:sp>
        <p:nvSpPr>
          <p:cNvPr id="119" name="TextBox 73">
            <a:extLst>
              <a:ext uri="{FF2B5EF4-FFF2-40B4-BE49-F238E27FC236}">
                <a16:creationId xmlns:a16="http://schemas.microsoft.com/office/drawing/2014/main" id="{50DF858C-0AB5-4251-5AFC-01506B2CD069}"/>
              </a:ext>
            </a:extLst>
          </p:cNvPr>
          <p:cNvSpPr txBox="1"/>
          <p:nvPr/>
        </p:nvSpPr>
        <p:spPr>
          <a:xfrm>
            <a:off x="7026564" y="2974129"/>
            <a:ext cx="905889" cy="338554"/>
          </a:xfrm>
          <a:prstGeom prst="rect">
            <a:avLst/>
          </a:prstGeom>
          <a:noFill/>
        </p:spPr>
        <p:txBody>
          <a:bodyPr wrap="none" rtlCol="0" anchor="b" anchorCtr="0">
            <a:spAutoFit/>
          </a:bodyPr>
          <a:lstStyle/>
          <a:p>
            <a:pPr algn="ctr"/>
            <a:r>
              <a:rPr lang="en-GB" sz="1600" b="1" dirty="0">
                <a:solidFill>
                  <a:srgbClr val="7F1C58"/>
                </a:solidFill>
                <a:ea typeface="League Spartan" charset="0"/>
                <a:cs typeface="Poppins" pitchFamily="2" charset="77"/>
              </a:rPr>
              <a:t>Reaktiv</a:t>
            </a:r>
          </a:p>
        </p:txBody>
      </p:sp>
      <p:sp>
        <p:nvSpPr>
          <p:cNvPr id="120" name="Pfeil: nach oben gekrümmt 2">
            <a:extLst>
              <a:ext uri="{FF2B5EF4-FFF2-40B4-BE49-F238E27FC236}">
                <a16:creationId xmlns:a16="http://schemas.microsoft.com/office/drawing/2014/main" id="{8985639E-04B3-2DB0-F4FF-1E176FC4C1D1}"/>
              </a:ext>
            </a:extLst>
          </p:cNvPr>
          <p:cNvSpPr/>
          <p:nvPr/>
        </p:nvSpPr>
        <p:spPr>
          <a:xfrm flipH="1">
            <a:off x="931867" y="5569250"/>
            <a:ext cx="9369692" cy="686514"/>
          </a:xfrm>
          <a:prstGeom prst="curvedUpArrow">
            <a:avLst>
              <a:gd name="adj1" fmla="val 54162"/>
              <a:gd name="adj2" fmla="val 186399"/>
              <a:gd name="adj3" fmla="val 4614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122" name="TextBox 67">
            <a:extLst>
              <a:ext uri="{FF2B5EF4-FFF2-40B4-BE49-F238E27FC236}">
                <a16:creationId xmlns:a16="http://schemas.microsoft.com/office/drawing/2014/main" id="{F59C16F4-A6D4-3832-F536-EDD84534645A}"/>
              </a:ext>
            </a:extLst>
          </p:cNvPr>
          <p:cNvSpPr txBox="1"/>
          <p:nvPr/>
        </p:nvSpPr>
        <p:spPr>
          <a:xfrm rot="19932641">
            <a:off x="5635390" y="3918333"/>
            <a:ext cx="663964"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KRISE</a:t>
            </a:r>
          </a:p>
        </p:txBody>
      </p:sp>
      <p:sp>
        <p:nvSpPr>
          <p:cNvPr id="123" name="TextBox 67">
            <a:extLst>
              <a:ext uri="{FF2B5EF4-FFF2-40B4-BE49-F238E27FC236}">
                <a16:creationId xmlns:a16="http://schemas.microsoft.com/office/drawing/2014/main" id="{17C4652C-5820-516D-1D4B-D647D6F461C1}"/>
              </a:ext>
            </a:extLst>
          </p:cNvPr>
          <p:cNvSpPr txBox="1"/>
          <p:nvPr/>
        </p:nvSpPr>
        <p:spPr>
          <a:xfrm>
            <a:off x="4612185" y="5907804"/>
            <a:ext cx="2370457"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LERNEN AUS ERFAHRUNG</a:t>
            </a:r>
          </a:p>
        </p:txBody>
      </p:sp>
      <p:grpSp>
        <p:nvGrpSpPr>
          <p:cNvPr id="144" name="Group 143">
            <a:extLst>
              <a:ext uri="{FF2B5EF4-FFF2-40B4-BE49-F238E27FC236}">
                <a16:creationId xmlns:a16="http://schemas.microsoft.com/office/drawing/2014/main" id="{76B3BDBC-2349-F6E4-ACD5-CB1FBFDD1A0C}"/>
              </a:ext>
            </a:extLst>
          </p:cNvPr>
          <p:cNvGrpSpPr/>
          <p:nvPr/>
        </p:nvGrpSpPr>
        <p:grpSpPr>
          <a:xfrm>
            <a:off x="730389" y="2400225"/>
            <a:ext cx="2024938" cy="1908753"/>
            <a:chOff x="723957" y="2583653"/>
            <a:chExt cx="2024938" cy="1908753"/>
          </a:xfrm>
        </p:grpSpPr>
        <p:sp>
          <p:nvSpPr>
            <p:cNvPr id="78" name="Freeform 7">
              <a:extLst>
                <a:ext uri="{FF2B5EF4-FFF2-40B4-BE49-F238E27FC236}">
                  <a16:creationId xmlns:a16="http://schemas.microsoft.com/office/drawing/2014/main" id="{D2B5437E-3E25-1726-8E81-9311C487B95C}"/>
                </a:ext>
              </a:extLst>
            </p:cNvPr>
            <p:cNvSpPr>
              <a:spLocks noChangeArrowheads="1"/>
            </p:cNvSpPr>
            <p:nvPr/>
          </p:nvSpPr>
          <p:spPr bwMode="auto">
            <a:xfrm>
              <a:off x="2690802" y="3872755"/>
              <a:ext cx="44261" cy="174276"/>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GB" sz="1600" dirty="0"/>
            </a:p>
          </p:txBody>
        </p:sp>
        <p:sp>
          <p:nvSpPr>
            <p:cNvPr id="79" name="Freeform 9">
              <a:extLst>
                <a:ext uri="{FF2B5EF4-FFF2-40B4-BE49-F238E27FC236}">
                  <a16:creationId xmlns:a16="http://schemas.microsoft.com/office/drawing/2014/main" id="{4D8B18AD-002B-BB91-C993-765AB34FA145}"/>
                </a:ext>
              </a:extLst>
            </p:cNvPr>
            <p:cNvSpPr>
              <a:spLocks noChangeArrowheads="1"/>
            </p:cNvSpPr>
            <p:nvPr/>
          </p:nvSpPr>
          <p:spPr bwMode="auto">
            <a:xfrm>
              <a:off x="737788" y="3872755"/>
              <a:ext cx="44261" cy="174276"/>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80" name="Freeform 10">
              <a:extLst>
                <a:ext uri="{FF2B5EF4-FFF2-40B4-BE49-F238E27FC236}">
                  <a16:creationId xmlns:a16="http://schemas.microsoft.com/office/drawing/2014/main" id="{6B7B6BE7-1AE2-3DCD-2A52-F763FC0DF3BC}"/>
                </a:ext>
              </a:extLst>
            </p:cNvPr>
            <p:cNvSpPr>
              <a:spLocks noChangeArrowheads="1"/>
            </p:cNvSpPr>
            <p:nvPr/>
          </p:nvSpPr>
          <p:spPr bwMode="auto">
            <a:xfrm>
              <a:off x="1838779" y="3922547"/>
              <a:ext cx="852022" cy="547729"/>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GB" sz="1600" dirty="0"/>
            </a:p>
          </p:txBody>
        </p:sp>
        <p:sp>
          <p:nvSpPr>
            <p:cNvPr id="81" name="Freeform 11">
              <a:extLst>
                <a:ext uri="{FF2B5EF4-FFF2-40B4-BE49-F238E27FC236}">
                  <a16:creationId xmlns:a16="http://schemas.microsoft.com/office/drawing/2014/main" id="{A5364AB6-A03F-B098-AF61-80CC6434D63C}"/>
                </a:ext>
              </a:extLst>
            </p:cNvPr>
            <p:cNvSpPr>
              <a:spLocks noChangeArrowheads="1"/>
            </p:cNvSpPr>
            <p:nvPr/>
          </p:nvSpPr>
          <p:spPr bwMode="auto">
            <a:xfrm>
              <a:off x="782049"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82" name="Freeform 12">
              <a:extLst>
                <a:ext uri="{FF2B5EF4-FFF2-40B4-BE49-F238E27FC236}">
                  <a16:creationId xmlns:a16="http://schemas.microsoft.com/office/drawing/2014/main" id="{5BF67E00-E7CD-78F4-9A82-53DD4B96C5A2}"/>
                </a:ext>
              </a:extLst>
            </p:cNvPr>
            <p:cNvSpPr>
              <a:spLocks noChangeArrowheads="1"/>
            </p:cNvSpPr>
            <p:nvPr/>
          </p:nvSpPr>
          <p:spPr bwMode="auto">
            <a:xfrm>
              <a:off x="723957" y="3374818"/>
              <a:ext cx="2024938" cy="998637"/>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83" name="Freeform 13">
              <a:extLst>
                <a:ext uri="{FF2B5EF4-FFF2-40B4-BE49-F238E27FC236}">
                  <a16:creationId xmlns:a16="http://schemas.microsoft.com/office/drawing/2014/main" id="{A0CA23EE-080C-E2A0-136E-5D4E10243BA7}"/>
                </a:ext>
              </a:extLst>
            </p:cNvPr>
            <p:cNvSpPr>
              <a:spLocks noChangeArrowheads="1"/>
            </p:cNvSpPr>
            <p:nvPr/>
          </p:nvSpPr>
          <p:spPr bwMode="auto">
            <a:xfrm>
              <a:off x="1634071" y="4348558"/>
              <a:ext cx="207472" cy="143848"/>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GB" sz="1600" dirty="0"/>
            </a:p>
          </p:txBody>
        </p:sp>
        <p:sp>
          <p:nvSpPr>
            <p:cNvPr id="84" name="Freeform 14">
              <a:extLst>
                <a:ext uri="{FF2B5EF4-FFF2-40B4-BE49-F238E27FC236}">
                  <a16:creationId xmlns:a16="http://schemas.microsoft.com/office/drawing/2014/main" id="{453FA61F-E78B-24B3-06B5-B3363D4E1406}"/>
                </a:ext>
              </a:extLst>
            </p:cNvPr>
            <p:cNvSpPr>
              <a:spLocks noChangeArrowheads="1"/>
            </p:cNvSpPr>
            <p:nvPr/>
          </p:nvSpPr>
          <p:spPr bwMode="auto">
            <a:xfrm>
              <a:off x="1473627" y="3809129"/>
              <a:ext cx="525599" cy="124484"/>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grpSp>
          <p:nvGrpSpPr>
            <p:cNvPr id="126" name="Group 125">
              <a:extLst>
                <a:ext uri="{FF2B5EF4-FFF2-40B4-BE49-F238E27FC236}">
                  <a16:creationId xmlns:a16="http://schemas.microsoft.com/office/drawing/2014/main" id="{ED58D681-5429-D80B-20CF-1CE7FAE7FA09}"/>
                </a:ext>
              </a:extLst>
            </p:cNvPr>
            <p:cNvGrpSpPr/>
            <p:nvPr/>
          </p:nvGrpSpPr>
          <p:grpSpPr>
            <a:xfrm>
              <a:off x="1177630" y="2583653"/>
              <a:ext cx="1117589" cy="1289101"/>
              <a:chOff x="2664334" y="3004228"/>
              <a:chExt cx="954199" cy="1100636"/>
            </a:xfrm>
          </p:grpSpPr>
          <p:sp>
            <p:nvSpPr>
              <p:cNvPr id="85" name="Freeform 15">
                <a:extLst>
                  <a:ext uri="{FF2B5EF4-FFF2-40B4-BE49-F238E27FC236}">
                    <a16:creationId xmlns:a16="http://schemas.microsoft.com/office/drawing/2014/main" id="{10B7440F-899A-9564-0897-5AC33B2ECF1C}"/>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EDA13E"/>
              </a:solidFill>
              <a:ln>
                <a:noFill/>
              </a:ln>
              <a:effectLst/>
            </p:spPr>
            <p:txBody>
              <a:bodyPr wrap="none" anchor="ctr"/>
              <a:lstStyle/>
              <a:p>
                <a:endParaRPr lang="en-GB" sz="1600" dirty="0"/>
              </a:p>
            </p:txBody>
          </p:sp>
          <p:sp>
            <p:nvSpPr>
              <p:cNvPr id="124" name="Oval 123">
                <a:extLst>
                  <a:ext uri="{FF2B5EF4-FFF2-40B4-BE49-F238E27FC236}">
                    <a16:creationId xmlns:a16="http://schemas.microsoft.com/office/drawing/2014/main" id="{F1545CDD-38E5-4D29-A904-C1CEBE0B35BB}"/>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58">
                <a:extLst>
                  <a:ext uri="{FF2B5EF4-FFF2-40B4-BE49-F238E27FC236}">
                    <a16:creationId xmlns:a16="http://schemas.microsoft.com/office/drawing/2014/main" id="{7424912C-2B1E-815B-8C3A-8738BD856A7A}"/>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EDA13E"/>
                    </a:solidFill>
                    <a:cs typeface="Poppins" pitchFamily="2" charset="77"/>
                  </a:rPr>
                  <a:t>01</a:t>
                </a:r>
              </a:p>
            </p:txBody>
          </p:sp>
        </p:grpSp>
      </p:grpSp>
      <p:grpSp>
        <p:nvGrpSpPr>
          <p:cNvPr id="142" name="Group 141">
            <a:extLst>
              <a:ext uri="{FF2B5EF4-FFF2-40B4-BE49-F238E27FC236}">
                <a16:creationId xmlns:a16="http://schemas.microsoft.com/office/drawing/2014/main" id="{2A4E0E39-7006-FC72-0BCE-39DC1386289D}"/>
              </a:ext>
            </a:extLst>
          </p:cNvPr>
          <p:cNvGrpSpPr/>
          <p:nvPr/>
        </p:nvGrpSpPr>
        <p:grpSpPr>
          <a:xfrm>
            <a:off x="3617408" y="3267204"/>
            <a:ext cx="2024938" cy="1903166"/>
            <a:chOff x="2941494" y="3491057"/>
            <a:chExt cx="2024938" cy="1903166"/>
          </a:xfrm>
        </p:grpSpPr>
        <p:sp>
          <p:nvSpPr>
            <p:cNvPr id="88" name="Freeform 17">
              <a:extLst>
                <a:ext uri="{FF2B5EF4-FFF2-40B4-BE49-F238E27FC236}">
                  <a16:creationId xmlns:a16="http://schemas.microsoft.com/office/drawing/2014/main" id="{0090530A-CB57-5E68-B22F-6C25A036F9BE}"/>
                </a:ext>
              </a:extLst>
            </p:cNvPr>
            <p:cNvSpPr>
              <a:spLocks noChangeArrowheads="1"/>
            </p:cNvSpPr>
            <p:nvPr/>
          </p:nvSpPr>
          <p:spPr bwMode="auto">
            <a:xfrm>
              <a:off x="4908338" y="4774572"/>
              <a:ext cx="44261" cy="174276"/>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89" name="Freeform 19">
              <a:extLst>
                <a:ext uri="{FF2B5EF4-FFF2-40B4-BE49-F238E27FC236}">
                  <a16:creationId xmlns:a16="http://schemas.microsoft.com/office/drawing/2014/main" id="{FC76BE2B-D5CE-2A30-7CCA-F931F028B33D}"/>
                </a:ext>
              </a:extLst>
            </p:cNvPr>
            <p:cNvSpPr>
              <a:spLocks noChangeArrowheads="1"/>
            </p:cNvSpPr>
            <p:nvPr/>
          </p:nvSpPr>
          <p:spPr bwMode="auto">
            <a:xfrm>
              <a:off x="2955325"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90" name="Freeform 20">
              <a:extLst>
                <a:ext uri="{FF2B5EF4-FFF2-40B4-BE49-F238E27FC236}">
                  <a16:creationId xmlns:a16="http://schemas.microsoft.com/office/drawing/2014/main" id="{78697B42-986A-0E00-911A-FA81A278470F}"/>
                </a:ext>
              </a:extLst>
            </p:cNvPr>
            <p:cNvSpPr>
              <a:spLocks noChangeArrowheads="1"/>
            </p:cNvSpPr>
            <p:nvPr/>
          </p:nvSpPr>
          <p:spPr bwMode="auto">
            <a:xfrm>
              <a:off x="405631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91" name="Freeform 21">
              <a:extLst>
                <a:ext uri="{FF2B5EF4-FFF2-40B4-BE49-F238E27FC236}">
                  <a16:creationId xmlns:a16="http://schemas.microsoft.com/office/drawing/2014/main" id="{F7ED9637-82EB-35FE-0613-5447833A6874}"/>
                </a:ext>
              </a:extLst>
            </p:cNvPr>
            <p:cNvSpPr>
              <a:spLocks noChangeArrowheads="1"/>
            </p:cNvSpPr>
            <p:nvPr/>
          </p:nvSpPr>
          <p:spPr bwMode="auto">
            <a:xfrm>
              <a:off x="2996818" y="4824363"/>
              <a:ext cx="852022" cy="547729"/>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endParaRPr lang="en-GB" sz="1600" dirty="0"/>
            </a:p>
          </p:txBody>
        </p:sp>
        <p:sp>
          <p:nvSpPr>
            <p:cNvPr id="92" name="Freeform 22">
              <a:extLst>
                <a:ext uri="{FF2B5EF4-FFF2-40B4-BE49-F238E27FC236}">
                  <a16:creationId xmlns:a16="http://schemas.microsoft.com/office/drawing/2014/main" id="{B7CF5C6B-37A7-68F1-2E45-3D004B7A6BFC}"/>
                </a:ext>
              </a:extLst>
            </p:cNvPr>
            <p:cNvSpPr>
              <a:spLocks noChangeArrowheads="1"/>
            </p:cNvSpPr>
            <p:nvPr/>
          </p:nvSpPr>
          <p:spPr bwMode="auto">
            <a:xfrm>
              <a:off x="2941494" y="4276634"/>
              <a:ext cx="2024938" cy="998637"/>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GB" sz="1600" dirty="0"/>
            </a:p>
          </p:txBody>
        </p:sp>
        <p:sp>
          <p:nvSpPr>
            <p:cNvPr id="93" name="Freeform 23">
              <a:extLst>
                <a:ext uri="{FF2B5EF4-FFF2-40B4-BE49-F238E27FC236}">
                  <a16:creationId xmlns:a16="http://schemas.microsoft.com/office/drawing/2014/main" id="{A4A99ED8-5685-79F8-324C-5481C51AEDC5}"/>
                </a:ext>
              </a:extLst>
            </p:cNvPr>
            <p:cNvSpPr>
              <a:spLocks noChangeArrowheads="1"/>
            </p:cNvSpPr>
            <p:nvPr/>
          </p:nvSpPr>
          <p:spPr bwMode="auto">
            <a:xfrm>
              <a:off x="3848842" y="5250375"/>
              <a:ext cx="207474" cy="143848"/>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endParaRPr lang="en-GB" sz="1600" dirty="0"/>
            </a:p>
          </p:txBody>
        </p:sp>
        <p:sp>
          <p:nvSpPr>
            <p:cNvPr id="94" name="Freeform 24">
              <a:extLst>
                <a:ext uri="{FF2B5EF4-FFF2-40B4-BE49-F238E27FC236}">
                  <a16:creationId xmlns:a16="http://schemas.microsoft.com/office/drawing/2014/main" id="{738B0FAF-DBF3-FA51-A53C-3A18AF4AFE73}"/>
                </a:ext>
              </a:extLst>
            </p:cNvPr>
            <p:cNvSpPr>
              <a:spLocks noChangeArrowheads="1"/>
            </p:cNvSpPr>
            <p:nvPr/>
          </p:nvSpPr>
          <p:spPr bwMode="auto">
            <a:xfrm>
              <a:off x="3688397"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grpSp>
          <p:nvGrpSpPr>
            <p:cNvPr id="127" name="Group 126">
              <a:extLst>
                <a:ext uri="{FF2B5EF4-FFF2-40B4-BE49-F238E27FC236}">
                  <a16:creationId xmlns:a16="http://schemas.microsoft.com/office/drawing/2014/main" id="{BA71E26F-E50E-FF0B-C5A9-658E2A0BE180}"/>
                </a:ext>
              </a:extLst>
            </p:cNvPr>
            <p:cNvGrpSpPr/>
            <p:nvPr/>
          </p:nvGrpSpPr>
          <p:grpSpPr>
            <a:xfrm>
              <a:off x="3403739" y="3491057"/>
              <a:ext cx="1117589" cy="1289101"/>
              <a:chOff x="2664334" y="3004228"/>
              <a:chExt cx="954199" cy="1100636"/>
            </a:xfrm>
          </p:grpSpPr>
          <p:sp>
            <p:nvSpPr>
              <p:cNvPr id="128" name="Freeform 15">
                <a:extLst>
                  <a:ext uri="{FF2B5EF4-FFF2-40B4-BE49-F238E27FC236}">
                    <a16:creationId xmlns:a16="http://schemas.microsoft.com/office/drawing/2014/main" id="{C58FE19B-4250-FE1C-8330-AC4B58AFB886}"/>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F16924"/>
              </a:solidFill>
              <a:ln>
                <a:noFill/>
              </a:ln>
              <a:effectLst/>
            </p:spPr>
            <p:txBody>
              <a:bodyPr wrap="none" anchor="ctr"/>
              <a:lstStyle/>
              <a:p>
                <a:endParaRPr lang="en-GB" sz="1600" dirty="0"/>
              </a:p>
            </p:txBody>
          </p:sp>
          <p:sp>
            <p:nvSpPr>
              <p:cNvPr id="129" name="Oval 128">
                <a:extLst>
                  <a:ext uri="{FF2B5EF4-FFF2-40B4-BE49-F238E27FC236}">
                    <a16:creationId xmlns:a16="http://schemas.microsoft.com/office/drawing/2014/main" id="{854FCEEF-BD11-9A1F-F1DE-17A37F96332E}"/>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58">
                <a:extLst>
                  <a:ext uri="{FF2B5EF4-FFF2-40B4-BE49-F238E27FC236}">
                    <a16:creationId xmlns:a16="http://schemas.microsoft.com/office/drawing/2014/main" id="{16276994-C9EF-12A5-5CDA-5C72E1D942A5}"/>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F16924"/>
                    </a:solidFill>
                    <a:cs typeface="Poppins" pitchFamily="2" charset="77"/>
                  </a:rPr>
                  <a:t>02</a:t>
                </a:r>
              </a:p>
            </p:txBody>
          </p:sp>
        </p:grpSp>
      </p:grpSp>
      <p:grpSp>
        <p:nvGrpSpPr>
          <p:cNvPr id="143" name="Group 142">
            <a:extLst>
              <a:ext uri="{FF2B5EF4-FFF2-40B4-BE49-F238E27FC236}">
                <a16:creationId xmlns:a16="http://schemas.microsoft.com/office/drawing/2014/main" id="{CF79BEC1-4B0A-6900-3477-DB760D611BCF}"/>
              </a:ext>
            </a:extLst>
          </p:cNvPr>
          <p:cNvGrpSpPr/>
          <p:nvPr/>
        </p:nvGrpSpPr>
        <p:grpSpPr>
          <a:xfrm>
            <a:off x="6504427" y="2397157"/>
            <a:ext cx="2024938" cy="1911821"/>
            <a:chOff x="5159030" y="2580585"/>
            <a:chExt cx="2024938" cy="1911821"/>
          </a:xfrm>
        </p:grpSpPr>
        <p:sp>
          <p:nvSpPr>
            <p:cNvPr id="99" name="Freeform 29">
              <a:extLst>
                <a:ext uri="{FF2B5EF4-FFF2-40B4-BE49-F238E27FC236}">
                  <a16:creationId xmlns:a16="http://schemas.microsoft.com/office/drawing/2014/main" id="{91991BD4-C783-D77A-F22F-3BB6D4C400C6}"/>
                </a:ext>
              </a:extLst>
            </p:cNvPr>
            <p:cNvSpPr>
              <a:spLocks noChangeArrowheads="1"/>
            </p:cNvSpPr>
            <p:nvPr/>
          </p:nvSpPr>
          <p:spPr bwMode="auto">
            <a:xfrm>
              <a:off x="5172860" y="3872755"/>
              <a:ext cx="44261" cy="174276"/>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102" name="Freeform 32">
              <a:extLst>
                <a:ext uri="{FF2B5EF4-FFF2-40B4-BE49-F238E27FC236}">
                  <a16:creationId xmlns:a16="http://schemas.microsoft.com/office/drawing/2014/main" id="{CFD0589C-8D5D-C5A4-D44E-E20441BBEF3D}"/>
                </a:ext>
              </a:extLst>
            </p:cNvPr>
            <p:cNvSpPr>
              <a:spLocks noChangeArrowheads="1"/>
            </p:cNvSpPr>
            <p:nvPr/>
          </p:nvSpPr>
          <p:spPr bwMode="auto">
            <a:xfrm>
              <a:off x="5159030" y="3374818"/>
              <a:ext cx="2024938" cy="998637"/>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GB" sz="1600" dirty="0"/>
            </a:p>
          </p:txBody>
        </p:sp>
        <p:grpSp>
          <p:nvGrpSpPr>
            <p:cNvPr id="141" name="Group 140">
              <a:extLst>
                <a:ext uri="{FF2B5EF4-FFF2-40B4-BE49-F238E27FC236}">
                  <a16:creationId xmlns:a16="http://schemas.microsoft.com/office/drawing/2014/main" id="{5CF5DBCA-B45A-5098-F86E-08DD70AAE408}"/>
                </a:ext>
              </a:extLst>
            </p:cNvPr>
            <p:cNvGrpSpPr/>
            <p:nvPr/>
          </p:nvGrpSpPr>
          <p:grpSpPr>
            <a:xfrm>
              <a:off x="5217121" y="2580585"/>
              <a:ext cx="1953015" cy="1911821"/>
              <a:chOff x="5217121" y="2580585"/>
              <a:chExt cx="1953015" cy="1911821"/>
            </a:xfrm>
          </p:grpSpPr>
          <p:sp>
            <p:nvSpPr>
              <p:cNvPr id="98" name="Freeform 27">
                <a:extLst>
                  <a:ext uri="{FF2B5EF4-FFF2-40B4-BE49-F238E27FC236}">
                    <a16:creationId xmlns:a16="http://schemas.microsoft.com/office/drawing/2014/main" id="{1017FAD7-C08C-279A-70DC-D2C2982AF2AB}"/>
                  </a:ext>
                </a:extLst>
              </p:cNvPr>
              <p:cNvSpPr>
                <a:spLocks noChangeArrowheads="1"/>
              </p:cNvSpPr>
              <p:nvPr/>
            </p:nvSpPr>
            <p:spPr bwMode="auto">
              <a:xfrm>
                <a:off x="7125875" y="3872755"/>
                <a:ext cx="44261" cy="174276"/>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GB" sz="1600" dirty="0"/>
              </a:p>
            </p:txBody>
          </p:sp>
          <p:sp>
            <p:nvSpPr>
              <p:cNvPr id="100" name="Freeform 30">
                <a:extLst>
                  <a:ext uri="{FF2B5EF4-FFF2-40B4-BE49-F238E27FC236}">
                    <a16:creationId xmlns:a16="http://schemas.microsoft.com/office/drawing/2014/main" id="{31CFA4A3-3B61-1E10-4BBD-647988080722}"/>
                  </a:ext>
                </a:extLst>
              </p:cNvPr>
              <p:cNvSpPr>
                <a:spLocks noChangeArrowheads="1"/>
              </p:cNvSpPr>
              <p:nvPr/>
            </p:nvSpPr>
            <p:spPr bwMode="auto">
              <a:xfrm>
                <a:off x="6273851" y="3922547"/>
                <a:ext cx="852022" cy="547729"/>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101" name="Freeform 31">
                <a:extLst>
                  <a:ext uri="{FF2B5EF4-FFF2-40B4-BE49-F238E27FC236}">
                    <a16:creationId xmlns:a16="http://schemas.microsoft.com/office/drawing/2014/main" id="{B39F7E76-EB36-AA30-CC97-3B4621C6AF3D}"/>
                  </a:ext>
                </a:extLst>
              </p:cNvPr>
              <p:cNvSpPr>
                <a:spLocks noChangeArrowheads="1"/>
              </p:cNvSpPr>
              <p:nvPr/>
            </p:nvSpPr>
            <p:spPr bwMode="auto">
              <a:xfrm>
                <a:off x="5217121"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103" name="Freeform 33">
                <a:extLst>
                  <a:ext uri="{FF2B5EF4-FFF2-40B4-BE49-F238E27FC236}">
                    <a16:creationId xmlns:a16="http://schemas.microsoft.com/office/drawing/2014/main" id="{23248998-8147-215B-126F-06A4C2498FD2}"/>
                  </a:ext>
                </a:extLst>
              </p:cNvPr>
              <p:cNvSpPr>
                <a:spLocks noChangeArrowheads="1"/>
              </p:cNvSpPr>
              <p:nvPr/>
            </p:nvSpPr>
            <p:spPr bwMode="auto">
              <a:xfrm>
                <a:off x="6069143" y="4348558"/>
                <a:ext cx="207474" cy="143848"/>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GB" sz="1600" dirty="0"/>
              </a:p>
            </p:txBody>
          </p:sp>
          <p:sp>
            <p:nvSpPr>
              <p:cNvPr id="104" name="Freeform 34">
                <a:extLst>
                  <a:ext uri="{FF2B5EF4-FFF2-40B4-BE49-F238E27FC236}">
                    <a16:creationId xmlns:a16="http://schemas.microsoft.com/office/drawing/2014/main" id="{0D1A1B0F-DD1E-0E17-2F65-FC19EF562138}"/>
                  </a:ext>
                </a:extLst>
              </p:cNvPr>
              <p:cNvSpPr>
                <a:spLocks noChangeArrowheads="1"/>
              </p:cNvSpPr>
              <p:nvPr/>
            </p:nvSpPr>
            <p:spPr bwMode="auto">
              <a:xfrm>
                <a:off x="5908700" y="3809129"/>
                <a:ext cx="525599" cy="124484"/>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grpSp>
            <p:nvGrpSpPr>
              <p:cNvPr id="131" name="Group 130">
                <a:extLst>
                  <a:ext uri="{FF2B5EF4-FFF2-40B4-BE49-F238E27FC236}">
                    <a16:creationId xmlns:a16="http://schemas.microsoft.com/office/drawing/2014/main" id="{34C05028-D2B1-671E-8114-C9878CDC166E}"/>
                  </a:ext>
                </a:extLst>
              </p:cNvPr>
              <p:cNvGrpSpPr/>
              <p:nvPr/>
            </p:nvGrpSpPr>
            <p:grpSpPr>
              <a:xfrm>
                <a:off x="5638937" y="2580585"/>
                <a:ext cx="1117589" cy="1289101"/>
                <a:chOff x="2664334" y="3004228"/>
                <a:chExt cx="954199" cy="1100636"/>
              </a:xfrm>
            </p:grpSpPr>
            <p:sp>
              <p:nvSpPr>
                <p:cNvPr id="132" name="Freeform 15">
                  <a:extLst>
                    <a:ext uri="{FF2B5EF4-FFF2-40B4-BE49-F238E27FC236}">
                      <a16:creationId xmlns:a16="http://schemas.microsoft.com/office/drawing/2014/main" id="{12035672-FD0F-C439-FD3B-152D22C27E8B}"/>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B41F7A"/>
                </a:solidFill>
                <a:ln>
                  <a:noFill/>
                </a:ln>
                <a:effectLst/>
              </p:spPr>
              <p:txBody>
                <a:bodyPr wrap="none" anchor="ctr"/>
                <a:lstStyle/>
                <a:p>
                  <a:endParaRPr lang="en-GB" sz="1600" dirty="0"/>
                </a:p>
              </p:txBody>
            </p:sp>
            <p:sp>
              <p:nvSpPr>
                <p:cNvPr id="133" name="Oval 132">
                  <a:extLst>
                    <a:ext uri="{FF2B5EF4-FFF2-40B4-BE49-F238E27FC236}">
                      <a16:creationId xmlns:a16="http://schemas.microsoft.com/office/drawing/2014/main" id="{E221E6C4-CF47-B67B-4A17-875C2D7E7600}"/>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58">
                  <a:extLst>
                    <a:ext uri="{FF2B5EF4-FFF2-40B4-BE49-F238E27FC236}">
                      <a16:creationId xmlns:a16="http://schemas.microsoft.com/office/drawing/2014/main" id="{FDF0679E-3AEB-1D45-666B-C6D0CE4A727D}"/>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B41F7A"/>
                      </a:solidFill>
                      <a:cs typeface="Poppins" pitchFamily="2" charset="77"/>
                    </a:rPr>
                    <a:t>03</a:t>
                  </a:r>
                </a:p>
              </p:txBody>
            </p:sp>
          </p:grpSp>
        </p:grpSp>
      </p:grpSp>
      <p:grpSp>
        <p:nvGrpSpPr>
          <p:cNvPr id="140" name="Group 139">
            <a:extLst>
              <a:ext uri="{FF2B5EF4-FFF2-40B4-BE49-F238E27FC236}">
                <a16:creationId xmlns:a16="http://schemas.microsoft.com/office/drawing/2014/main" id="{DCABF9F9-2DA2-92CB-48B6-3CB30E001E74}"/>
              </a:ext>
            </a:extLst>
          </p:cNvPr>
          <p:cNvGrpSpPr/>
          <p:nvPr/>
        </p:nvGrpSpPr>
        <p:grpSpPr>
          <a:xfrm>
            <a:off x="9391445" y="3267204"/>
            <a:ext cx="2024938" cy="1921460"/>
            <a:chOff x="7376568" y="3472763"/>
            <a:chExt cx="2024938" cy="1921460"/>
          </a:xfrm>
        </p:grpSpPr>
        <p:sp>
          <p:nvSpPr>
            <p:cNvPr id="108" name="Freeform 37">
              <a:extLst>
                <a:ext uri="{FF2B5EF4-FFF2-40B4-BE49-F238E27FC236}">
                  <a16:creationId xmlns:a16="http://schemas.microsoft.com/office/drawing/2014/main" id="{D6FA0B70-0CC7-3F3E-8361-5E9A69519319}"/>
                </a:ext>
              </a:extLst>
            </p:cNvPr>
            <p:cNvSpPr>
              <a:spLocks noChangeArrowheads="1"/>
            </p:cNvSpPr>
            <p:nvPr/>
          </p:nvSpPr>
          <p:spPr bwMode="auto">
            <a:xfrm>
              <a:off x="9343413" y="4774572"/>
              <a:ext cx="44261" cy="174276"/>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109" name="Freeform 39">
              <a:extLst>
                <a:ext uri="{FF2B5EF4-FFF2-40B4-BE49-F238E27FC236}">
                  <a16:creationId xmlns:a16="http://schemas.microsoft.com/office/drawing/2014/main" id="{B5994B2F-FFB3-EB19-F918-6EF1DF95BFDC}"/>
                </a:ext>
              </a:extLst>
            </p:cNvPr>
            <p:cNvSpPr>
              <a:spLocks noChangeArrowheads="1"/>
            </p:cNvSpPr>
            <p:nvPr/>
          </p:nvSpPr>
          <p:spPr bwMode="auto">
            <a:xfrm>
              <a:off x="7393164"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110" name="Freeform 40">
              <a:extLst>
                <a:ext uri="{FF2B5EF4-FFF2-40B4-BE49-F238E27FC236}">
                  <a16:creationId xmlns:a16="http://schemas.microsoft.com/office/drawing/2014/main" id="{65D8F9AB-75BE-1438-2FB8-4EA25A7D63E0}"/>
                </a:ext>
              </a:extLst>
            </p:cNvPr>
            <p:cNvSpPr>
              <a:spLocks noChangeArrowheads="1"/>
            </p:cNvSpPr>
            <p:nvPr/>
          </p:nvSpPr>
          <p:spPr bwMode="auto">
            <a:xfrm>
              <a:off x="849415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111" name="Freeform 41">
              <a:extLst>
                <a:ext uri="{FF2B5EF4-FFF2-40B4-BE49-F238E27FC236}">
                  <a16:creationId xmlns:a16="http://schemas.microsoft.com/office/drawing/2014/main" id="{B13849AF-32D8-ED23-1898-3FA2BC01796D}"/>
                </a:ext>
              </a:extLst>
            </p:cNvPr>
            <p:cNvSpPr>
              <a:spLocks noChangeArrowheads="1"/>
            </p:cNvSpPr>
            <p:nvPr/>
          </p:nvSpPr>
          <p:spPr bwMode="auto">
            <a:xfrm>
              <a:off x="7434660" y="4824363"/>
              <a:ext cx="852022" cy="547729"/>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112" name="Freeform 42">
              <a:extLst>
                <a:ext uri="{FF2B5EF4-FFF2-40B4-BE49-F238E27FC236}">
                  <a16:creationId xmlns:a16="http://schemas.microsoft.com/office/drawing/2014/main" id="{7FA020EF-B5FA-8F7E-3C19-6368E24576FC}"/>
                </a:ext>
              </a:extLst>
            </p:cNvPr>
            <p:cNvSpPr>
              <a:spLocks noChangeArrowheads="1"/>
            </p:cNvSpPr>
            <p:nvPr/>
          </p:nvSpPr>
          <p:spPr bwMode="auto">
            <a:xfrm>
              <a:off x="7376568" y="4276634"/>
              <a:ext cx="2024938" cy="998637"/>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113" name="Freeform 43">
              <a:extLst>
                <a:ext uri="{FF2B5EF4-FFF2-40B4-BE49-F238E27FC236}">
                  <a16:creationId xmlns:a16="http://schemas.microsoft.com/office/drawing/2014/main" id="{CF0053EF-61E1-9EE8-A8CF-55F52AB695F8}"/>
                </a:ext>
              </a:extLst>
            </p:cNvPr>
            <p:cNvSpPr>
              <a:spLocks noChangeArrowheads="1"/>
            </p:cNvSpPr>
            <p:nvPr/>
          </p:nvSpPr>
          <p:spPr bwMode="auto">
            <a:xfrm>
              <a:off x="8286684" y="5250375"/>
              <a:ext cx="207472" cy="143848"/>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endParaRPr lang="en-GB" sz="1600" dirty="0"/>
            </a:p>
          </p:txBody>
        </p:sp>
        <p:sp>
          <p:nvSpPr>
            <p:cNvPr id="114" name="Freeform 44">
              <a:extLst>
                <a:ext uri="{FF2B5EF4-FFF2-40B4-BE49-F238E27FC236}">
                  <a16:creationId xmlns:a16="http://schemas.microsoft.com/office/drawing/2014/main" id="{BF7AFF63-1138-E9B2-A7B2-54F97E24D5A5}"/>
                </a:ext>
              </a:extLst>
            </p:cNvPr>
            <p:cNvSpPr>
              <a:spLocks noChangeArrowheads="1"/>
            </p:cNvSpPr>
            <p:nvPr/>
          </p:nvSpPr>
          <p:spPr bwMode="auto">
            <a:xfrm>
              <a:off x="8126239"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grpSp>
          <p:nvGrpSpPr>
            <p:cNvPr id="135" name="Group 134">
              <a:extLst>
                <a:ext uri="{FF2B5EF4-FFF2-40B4-BE49-F238E27FC236}">
                  <a16:creationId xmlns:a16="http://schemas.microsoft.com/office/drawing/2014/main" id="{D38C83A1-CB26-31BB-5EDD-AED467CD6216}"/>
                </a:ext>
              </a:extLst>
            </p:cNvPr>
            <p:cNvGrpSpPr/>
            <p:nvPr/>
          </p:nvGrpSpPr>
          <p:grpSpPr>
            <a:xfrm>
              <a:off x="7830241" y="3472763"/>
              <a:ext cx="1117589" cy="1289101"/>
              <a:chOff x="2664334" y="3004228"/>
              <a:chExt cx="954199" cy="1100636"/>
            </a:xfrm>
          </p:grpSpPr>
          <p:sp>
            <p:nvSpPr>
              <p:cNvPr id="136" name="Freeform 15">
                <a:extLst>
                  <a:ext uri="{FF2B5EF4-FFF2-40B4-BE49-F238E27FC236}">
                    <a16:creationId xmlns:a16="http://schemas.microsoft.com/office/drawing/2014/main" id="{6B14E949-96AE-978A-75CA-A4317E3A78DE}"/>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7F1C58"/>
              </a:solidFill>
              <a:ln>
                <a:noFill/>
              </a:ln>
              <a:effectLst/>
            </p:spPr>
            <p:txBody>
              <a:bodyPr wrap="none" anchor="ctr"/>
              <a:lstStyle/>
              <a:p>
                <a:endParaRPr lang="en-GB" sz="1600" dirty="0"/>
              </a:p>
            </p:txBody>
          </p:sp>
          <p:sp>
            <p:nvSpPr>
              <p:cNvPr id="137" name="Oval 136">
                <a:extLst>
                  <a:ext uri="{FF2B5EF4-FFF2-40B4-BE49-F238E27FC236}">
                    <a16:creationId xmlns:a16="http://schemas.microsoft.com/office/drawing/2014/main" id="{1B953D90-6CA7-9C76-1668-9C0347183891}"/>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58">
                <a:extLst>
                  <a:ext uri="{FF2B5EF4-FFF2-40B4-BE49-F238E27FC236}">
                    <a16:creationId xmlns:a16="http://schemas.microsoft.com/office/drawing/2014/main" id="{33D76ECB-2F72-2B09-0C36-7388A7B93022}"/>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7F1C58"/>
                    </a:solidFill>
                    <a:cs typeface="Poppins" pitchFamily="2" charset="77"/>
                  </a:rPr>
                  <a:t>04</a:t>
                </a:r>
              </a:p>
            </p:txBody>
          </p:sp>
        </p:grpSp>
      </p:grpSp>
      <p:sp>
        <p:nvSpPr>
          <p:cNvPr id="145" name="TextBox 73">
            <a:extLst>
              <a:ext uri="{FF2B5EF4-FFF2-40B4-BE49-F238E27FC236}">
                <a16:creationId xmlns:a16="http://schemas.microsoft.com/office/drawing/2014/main" id="{B7E498B0-7D13-FF07-DF41-CEFD1ECB45D8}"/>
              </a:ext>
            </a:extLst>
          </p:cNvPr>
          <p:cNvSpPr txBox="1"/>
          <p:nvPr/>
        </p:nvSpPr>
        <p:spPr>
          <a:xfrm rot="1737985">
            <a:off x="8625995" y="3945603"/>
            <a:ext cx="1006302"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REAKTIV</a:t>
            </a:r>
          </a:p>
        </p:txBody>
      </p:sp>
    </p:spTree>
    <p:extLst>
      <p:ext uri="{BB962C8B-B14F-4D97-AF65-F5344CB8AC3E}">
        <p14:creationId xmlns:p14="http://schemas.microsoft.com/office/powerpoint/2010/main" val="292309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12192000" cy="253201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109264" y="324849"/>
            <a:ext cx="7911813" cy="2083453"/>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1800" dirty="0">
                <a:solidFill>
                  <a:schemeClr val="bg1"/>
                </a:solidFill>
              </a:rPr>
              <a:t>Nur </a:t>
            </a:r>
            <a:r>
              <a:rPr lang="en-US" sz="1800" dirty="0" err="1">
                <a:solidFill>
                  <a:schemeClr val="bg1"/>
                </a:solidFill>
              </a:rPr>
              <a:t>wenige</a:t>
            </a:r>
            <a:r>
              <a:rPr lang="en-US" sz="1800" dirty="0">
                <a:solidFill>
                  <a:schemeClr val="bg1"/>
                </a:solidFill>
              </a:rPr>
              <a:t> </a:t>
            </a:r>
            <a:r>
              <a:rPr lang="en-US" sz="1800" dirty="0" err="1">
                <a:solidFill>
                  <a:schemeClr val="bg1"/>
                </a:solidFill>
              </a:rPr>
              <a:t>Unternehmensleitungen</a:t>
            </a:r>
            <a:r>
              <a:rPr lang="en-US" sz="1800" dirty="0">
                <a:solidFill>
                  <a:schemeClr val="bg1"/>
                </a:solidFill>
              </a:rPr>
              <a:t> </a:t>
            </a:r>
            <a:r>
              <a:rPr lang="en-US" sz="1800" dirty="0" err="1">
                <a:solidFill>
                  <a:schemeClr val="bg1"/>
                </a:solidFill>
              </a:rPr>
              <a:t>vereinen</a:t>
            </a:r>
            <a:r>
              <a:rPr lang="en-US" sz="1800" dirty="0">
                <a:solidFill>
                  <a:schemeClr val="bg1"/>
                </a:solidFill>
              </a:rPr>
              <a:t> alle notwendigen Voraussetzungen für ein effektives Management in verschiedenen Krisenphasen in einer Person. </a:t>
            </a:r>
          </a:p>
          <a:p>
            <a:pPr marL="12700" indent="-12700"/>
            <a:r>
              <a:rPr lang="en-US" sz="1800" dirty="0">
                <a:solidFill>
                  <a:schemeClr val="bg1"/>
                </a:solidFill>
              </a:rPr>
              <a:t>Die Rollen, die sie einnehmen müssen, sind sehr unterschiedlich.</a:t>
            </a:r>
          </a:p>
          <a:p>
            <a:pPr marL="12700" indent="-12700"/>
            <a:r>
              <a:rPr lang="en-US" sz="1800" dirty="0">
                <a:solidFill>
                  <a:schemeClr val="bg1"/>
                </a:solidFill>
              </a:rPr>
              <a:t>Die Kunst besteht darin, die eigenen Stärken - und vor allem die eigenen Schwächen - in den einzelnen Phasen zu kennen und ein Krisenmanagementteam aufzubauen - notfalls mit externer Unterstützung.</a:t>
            </a:r>
          </a:p>
          <a:p>
            <a:pPr marL="12700" indent="-12700"/>
            <a:endParaRPr lang="en-US" sz="1800"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6" y="282511"/>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Überblick über die in einer Krise benötigten Fähigkeiten</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119016" y="1125227"/>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4" name="Oval 13">
            <a:extLst>
              <a:ext uri="{FF2B5EF4-FFF2-40B4-BE49-F238E27FC236}">
                <a16:creationId xmlns:a16="http://schemas.microsoft.com/office/drawing/2014/main" id="{66A3630D-9F6D-A5C4-A96F-93308AFDFEBA}"/>
              </a:ext>
            </a:extLst>
          </p:cNvPr>
          <p:cNvSpPr/>
          <p:nvPr/>
        </p:nvSpPr>
        <p:spPr>
          <a:xfrm>
            <a:off x="1091336" y="3406217"/>
            <a:ext cx="3184006" cy="2927206"/>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F08719C-66FF-CFAD-BB0E-C564EB506861}"/>
              </a:ext>
            </a:extLst>
          </p:cNvPr>
          <p:cNvSpPr/>
          <p:nvPr/>
        </p:nvSpPr>
        <p:spPr>
          <a:xfrm>
            <a:off x="3386562" y="3406217"/>
            <a:ext cx="3184006" cy="2927206"/>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482C50-8F5F-3176-48AC-F44D1345E526}"/>
              </a:ext>
            </a:extLst>
          </p:cNvPr>
          <p:cNvSpPr/>
          <p:nvPr/>
        </p:nvSpPr>
        <p:spPr>
          <a:xfrm>
            <a:off x="5681788" y="3406217"/>
            <a:ext cx="3184006" cy="2927206"/>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0C8BF0-9B83-21DC-3591-6ACD95EB131B}"/>
              </a:ext>
            </a:extLst>
          </p:cNvPr>
          <p:cNvSpPr/>
          <p:nvPr/>
        </p:nvSpPr>
        <p:spPr>
          <a:xfrm>
            <a:off x="7977014" y="3406217"/>
            <a:ext cx="3184006" cy="2927206"/>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F747D2-2072-C47B-8BBF-4E574CD0993A}"/>
              </a:ext>
            </a:extLst>
          </p:cNvPr>
          <p:cNvSpPr/>
          <p:nvPr/>
        </p:nvSpPr>
        <p:spPr>
          <a:xfrm>
            <a:off x="1030980" y="2829107"/>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1A4E927-1D76-2FD7-5353-9F5A0ED22661}"/>
              </a:ext>
            </a:extLst>
          </p:cNvPr>
          <p:cNvSpPr/>
          <p:nvPr/>
        </p:nvSpPr>
        <p:spPr>
          <a:xfrm>
            <a:off x="3326206" y="2829107"/>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310F117-0317-0B52-C832-04AF9B5B3E57}"/>
              </a:ext>
            </a:extLst>
          </p:cNvPr>
          <p:cNvSpPr/>
          <p:nvPr/>
        </p:nvSpPr>
        <p:spPr>
          <a:xfrm>
            <a:off x="5621432" y="2829107"/>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13A71B6-37C3-59BA-4CCF-2CED7EF14D4C}"/>
              </a:ext>
            </a:extLst>
          </p:cNvPr>
          <p:cNvSpPr/>
          <p:nvPr/>
        </p:nvSpPr>
        <p:spPr>
          <a:xfrm>
            <a:off x="7916658" y="2829107"/>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C132F5D-E2F0-7B9D-5B5F-B0C50ADC6178}"/>
              </a:ext>
            </a:extLst>
          </p:cNvPr>
          <p:cNvSpPr/>
          <p:nvPr/>
        </p:nvSpPr>
        <p:spPr>
          <a:xfrm>
            <a:off x="1134228" y="2917396"/>
            <a:ext cx="1260479" cy="115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C231125-BB6B-95C9-8A93-CECD25A0D9DD}"/>
              </a:ext>
            </a:extLst>
          </p:cNvPr>
          <p:cNvSpPr/>
          <p:nvPr/>
        </p:nvSpPr>
        <p:spPr>
          <a:xfrm>
            <a:off x="3432959" y="2935860"/>
            <a:ext cx="1260479" cy="115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923E6F3-E702-3A75-35C1-98EA234F0FD6}"/>
              </a:ext>
            </a:extLst>
          </p:cNvPr>
          <p:cNvSpPr/>
          <p:nvPr/>
        </p:nvSpPr>
        <p:spPr>
          <a:xfrm>
            <a:off x="5728185" y="2935860"/>
            <a:ext cx="1260479" cy="11588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9BC9C14-1DC1-84E4-8548-47F0F7DC4167}"/>
              </a:ext>
            </a:extLst>
          </p:cNvPr>
          <p:cNvSpPr/>
          <p:nvPr/>
        </p:nvSpPr>
        <p:spPr>
          <a:xfrm>
            <a:off x="8023411" y="2935859"/>
            <a:ext cx="1260479" cy="115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7">
            <a:extLst>
              <a:ext uri="{FF2B5EF4-FFF2-40B4-BE49-F238E27FC236}">
                <a16:creationId xmlns:a16="http://schemas.microsoft.com/office/drawing/2014/main" id="{9131C61E-1AE0-6FE2-8849-37DD2D26DB73}"/>
              </a:ext>
            </a:extLst>
          </p:cNvPr>
          <p:cNvSpPr txBox="1">
            <a:spLocks/>
          </p:cNvSpPr>
          <p:nvPr/>
        </p:nvSpPr>
        <p:spPr>
          <a:xfrm>
            <a:off x="1233071" y="3077328"/>
            <a:ext cx="1038268" cy="807366"/>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01</a:t>
            </a:r>
            <a:endParaRPr lang="en-US" dirty="0"/>
          </a:p>
        </p:txBody>
      </p:sp>
      <p:sp>
        <p:nvSpPr>
          <p:cNvPr id="35" name="Text Placeholder 17">
            <a:extLst>
              <a:ext uri="{FF2B5EF4-FFF2-40B4-BE49-F238E27FC236}">
                <a16:creationId xmlns:a16="http://schemas.microsoft.com/office/drawing/2014/main" id="{87CDE11A-BB13-1550-883D-C2BAA8E7A411}"/>
              </a:ext>
            </a:extLst>
          </p:cNvPr>
          <p:cNvSpPr txBox="1">
            <a:spLocks/>
          </p:cNvSpPr>
          <p:nvPr/>
        </p:nvSpPr>
        <p:spPr>
          <a:xfrm>
            <a:off x="3549678" y="3079924"/>
            <a:ext cx="1021647" cy="807366"/>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B41F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02</a:t>
            </a:r>
            <a:endParaRPr lang="en-US" dirty="0"/>
          </a:p>
        </p:txBody>
      </p:sp>
      <p:sp>
        <p:nvSpPr>
          <p:cNvPr id="36" name="Text Placeholder 17">
            <a:extLst>
              <a:ext uri="{FF2B5EF4-FFF2-40B4-BE49-F238E27FC236}">
                <a16:creationId xmlns:a16="http://schemas.microsoft.com/office/drawing/2014/main" id="{D96DB7E6-66A7-CC9E-3754-269259513AE6}"/>
              </a:ext>
            </a:extLst>
          </p:cNvPr>
          <p:cNvSpPr txBox="1">
            <a:spLocks/>
          </p:cNvSpPr>
          <p:nvPr/>
        </p:nvSpPr>
        <p:spPr>
          <a:xfrm>
            <a:off x="5823523" y="3093282"/>
            <a:ext cx="1042457" cy="807366"/>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F1692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03</a:t>
            </a:r>
            <a:endParaRPr lang="en-US" dirty="0"/>
          </a:p>
        </p:txBody>
      </p:sp>
      <p:sp>
        <p:nvSpPr>
          <p:cNvPr id="37" name="Text Placeholder 17">
            <a:extLst>
              <a:ext uri="{FF2B5EF4-FFF2-40B4-BE49-F238E27FC236}">
                <a16:creationId xmlns:a16="http://schemas.microsoft.com/office/drawing/2014/main" id="{E7C2C245-A636-A9A5-9341-6557EAF5A338}"/>
              </a:ext>
            </a:extLst>
          </p:cNvPr>
          <p:cNvSpPr txBox="1">
            <a:spLocks/>
          </p:cNvSpPr>
          <p:nvPr/>
        </p:nvSpPr>
        <p:spPr>
          <a:xfrm>
            <a:off x="8140131" y="3095878"/>
            <a:ext cx="1041264" cy="807366"/>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EDA1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04</a:t>
            </a:r>
            <a:endParaRPr lang="en-US" dirty="0"/>
          </a:p>
        </p:txBody>
      </p:sp>
      <p:sp>
        <p:nvSpPr>
          <p:cNvPr id="38" name="Text Placeholder 17">
            <a:extLst>
              <a:ext uri="{FF2B5EF4-FFF2-40B4-BE49-F238E27FC236}">
                <a16:creationId xmlns:a16="http://schemas.microsoft.com/office/drawing/2014/main" id="{8FE15AB6-12AE-2CA5-8ADE-7D72F19C7919}"/>
              </a:ext>
            </a:extLst>
          </p:cNvPr>
          <p:cNvSpPr txBox="1">
            <a:spLocks/>
          </p:cNvSpPr>
          <p:nvPr/>
        </p:nvSpPr>
        <p:spPr>
          <a:xfrm>
            <a:off x="1201813" y="4009760"/>
            <a:ext cx="3042158" cy="675297"/>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VOR-KRISE</a:t>
            </a:r>
          </a:p>
          <a:p>
            <a:endParaRPr lang="en-GB" dirty="0"/>
          </a:p>
        </p:txBody>
      </p:sp>
      <p:sp>
        <p:nvSpPr>
          <p:cNvPr id="39" name="Text Placeholder 17">
            <a:extLst>
              <a:ext uri="{FF2B5EF4-FFF2-40B4-BE49-F238E27FC236}">
                <a16:creationId xmlns:a16="http://schemas.microsoft.com/office/drawing/2014/main" id="{97D76E73-2D61-4465-44BD-6BE79F322F72}"/>
              </a:ext>
            </a:extLst>
          </p:cNvPr>
          <p:cNvSpPr txBox="1">
            <a:spLocks/>
          </p:cNvSpPr>
          <p:nvPr/>
        </p:nvSpPr>
        <p:spPr>
          <a:xfrm>
            <a:off x="3418877" y="3990964"/>
            <a:ext cx="3136738" cy="1320796"/>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IN KRISEN</a:t>
            </a:r>
          </a:p>
        </p:txBody>
      </p:sp>
      <p:sp>
        <p:nvSpPr>
          <p:cNvPr id="40" name="Text Placeholder 17">
            <a:extLst>
              <a:ext uri="{FF2B5EF4-FFF2-40B4-BE49-F238E27FC236}">
                <a16:creationId xmlns:a16="http://schemas.microsoft.com/office/drawing/2014/main" id="{760477D3-1FAC-DE59-4AE4-FC4A33105AA1}"/>
              </a:ext>
            </a:extLst>
          </p:cNvPr>
          <p:cNvSpPr txBox="1">
            <a:spLocks/>
          </p:cNvSpPr>
          <p:nvPr/>
        </p:nvSpPr>
        <p:spPr>
          <a:xfrm>
            <a:off x="5729547" y="3995432"/>
            <a:ext cx="3136738" cy="1320796"/>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POST-KRISE</a:t>
            </a:r>
            <a:endParaRPr lang="en-US" dirty="0"/>
          </a:p>
          <a:p>
            <a:endParaRPr lang="en-US" dirty="0"/>
          </a:p>
        </p:txBody>
      </p:sp>
      <p:sp>
        <p:nvSpPr>
          <p:cNvPr id="41" name="Text Placeholder 17">
            <a:extLst>
              <a:ext uri="{FF2B5EF4-FFF2-40B4-BE49-F238E27FC236}">
                <a16:creationId xmlns:a16="http://schemas.microsoft.com/office/drawing/2014/main" id="{DFC299D5-2F22-C69E-2CD7-F25A35D46F09}"/>
              </a:ext>
            </a:extLst>
          </p:cNvPr>
          <p:cNvSpPr txBox="1">
            <a:spLocks/>
          </p:cNvSpPr>
          <p:nvPr/>
        </p:nvSpPr>
        <p:spPr>
          <a:xfrm>
            <a:off x="8000146" y="3976634"/>
            <a:ext cx="3156360" cy="1320796"/>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LERNEN</a:t>
            </a:r>
          </a:p>
        </p:txBody>
      </p:sp>
      <p:sp>
        <p:nvSpPr>
          <p:cNvPr id="59" name="Text Placeholder 17">
            <a:extLst>
              <a:ext uri="{FF2B5EF4-FFF2-40B4-BE49-F238E27FC236}">
                <a16:creationId xmlns:a16="http://schemas.microsoft.com/office/drawing/2014/main" id="{2BD6B4DD-B07F-743C-1EA9-255515477600}"/>
              </a:ext>
            </a:extLst>
          </p:cNvPr>
          <p:cNvSpPr txBox="1">
            <a:spLocks/>
          </p:cNvSpPr>
          <p:nvPr/>
        </p:nvSpPr>
        <p:spPr>
          <a:xfrm>
            <a:off x="3742627" y="4420970"/>
            <a:ext cx="3042158" cy="1320796"/>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ct val="100000"/>
              </a:lnSpc>
              <a:spcBef>
                <a:spcPts val="0"/>
              </a:spcBef>
              <a:buFont typeface="Arial" panose="020B0604020202020204" pitchFamily="34" charset="0"/>
              <a:buChar char="•"/>
            </a:pPr>
            <a:r>
              <a:rPr lang="en-US" sz="1800" dirty="0" err="1"/>
              <a:t>Detektieren</a:t>
            </a:r>
            <a:endParaRPr lang="en-US" sz="1800" dirty="0"/>
          </a:p>
          <a:p>
            <a:pPr marL="285750" indent="-285750" algn="l">
              <a:lnSpc>
                <a:spcPct val="100000"/>
              </a:lnSpc>
              <a:spcBef>
                <a:spcPts val="0"/>
              </a:spcBef>
              <a:buFont typeface="Arial" panose="020B0604020202020204" pitchFamily="34" charset="0"/>
              <a:buChar char="•"/>
            </a:pPr>
            <a:r>
              <a:rPr lang="en-US" sz="1800" dirty="0" err="1"/>
              <a:t>Beibehaltung</a:t>
            </a:r>
            <a:endParaRPr lang="en-US" sz="1800" dirty="0"/>
          </a:p>
          <a:p>
            <a:pPr marL="285750" indent="-285750" algn="l">
              <a:lnSpc>
                <a:spcPct val="100000"/>
              </a:lnSpc>
              <a:spcBef>
                <a:spcPts val="0"/>
              </a:spcBef>
              <a:buFont typeface="Arial" panose="020B0604020202020204" pitchFamily="34" charset="0"/>
              <a:buChar char="•"/>
            </a:pPr>
            <a:r>
              <a:rPr lang="en-US" sz="1800" dirty="0" err="1"/>
              <a:t>Erholung</a:t>
            </a:r>
            <a:endParaRPr lang="en-US" sz="1800" dirty="0"/>
          </a:p>
          <a:p>
            <a:pPr marL="285750" indent="-285750" algn="l">
              <a:lnSpc>
                <a:spcPts val="1960"/>
              </a:lnSpc>
              <a:spcBef>
                <a:spcPts val="0"/>
              </a:spcBef>
              <a:buFont typeface="Arial" panose="020B0604020202020204" pitchFamily="34" charset="0"/>
              <a:buChar char="•"/>
            </a:pPr>
            <a:endParaRPr lang="en-US" sz="2000" dirty="0"/>
          </a:p>
          <a:p>
            <a:pPr marL="285750" indent="-285750" algn="l">
              <a:lnSpc>
                <a:spcPts val="1960"/>
              </a:lnSpc>
              <a:spcBef>
                <a:spcPts val="0"/>
              </a:spcBef>
              <a:buFont typeface="Arial" panose="020B0604020202020204" pitchFamily="34" charset="0"/>
              <a:buChar char="•"/>
            </a:pPr>
            <a:endParaRPr lang="en-GB" sz="2000" b="1" dirty="0">
              <a:solidFill>
                <a:schemeClr val="tx2"/>
              </a:solidFill>
              <a:ea typeface="League Spartan" charset="0"/>
              <a:cs typeface="Poppins" pitchFamily="2" charset="77"/>
            </a:endParaRPr>
          </a:p>
        </p:txBody>
      </p:sp>
      <p:sp>
        <p:nvSpPr>
          <p:cNvPr id="60" name="Text Placeholder 17">
            <a:extLst>
              <a:ext uri="{FF2B5EF4-FFF2-40B4-BE49-F238E27FC236}">
                <a16:creationId xmlns:a16="http://schemas.microsoft.com/office/drawing/2014/main" id="{5C72DA89-19EC-93D9-CA6D-12CE7BEB03F9}"/>
              </a:ext>
            </a:extLst>
          </p:cNvPr>
          <p:cNvSpPr txBox="1">
            <a:spLocks/>
          </p:cNvSpPr>
          <p:nvPr/>
        </p:nvSpPr>
        <p:spPr>
          <a:xfrm>
            <a:off x="5577325" y="4462022"/>
            <a:ext cx="2790411" cy="1320796"/>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US" sz="1800" dirty="0"/>
              <a:t>Nachbereitung</a:t>
            </a:r>
          </a:p>
          <a:p>
            <a:pPr marL="285750" indent="-285750">
              <a:lnSpc>
                <a:spcPts val="1960"/>
              </a:lnSpc>
              <a:spcBef>
                <a:spcPts val="0"/>
              </a:spcBef>
              <a:buFont typeface="Arial" panose="020B0604020202020204" pitchFamily="34" charset="0"/>
              <a:buChar char="•"/>
            </a:pPr>
            <a:r>
              <a:rPr lang="en-US" sz="1800" dirty="0"/>
              <a:t>Gestaltung von Erinnerungen</a:t>
            </a:r>
          </a:p>
          <a:p>
            <a:pPr marL="285750" indent="-285750">
              <a:lnSpc>
                <a:spcPts val="1960"/>
              </a:lnSpc>
              <a:spcBef>
                <a:spcPts val="0"/>
              </a:spcBef>
              <a:buFont typeface="Arial" panose="020B0604020202020204" pitchFamily="34" charset="0"/>
              <a:buChar char="•"/>
            </a:pPr>
            <a:r>
              <a:rPr lang="en-US" sz="1800" dirty="0"/>
              <a:t>Bewertung der Wirksamkeit</a:t>
            </a:r>
          </a:p>
          <a:p>
            <a:pPr marL="285750" indent="-285750">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US" sz="1800" dirty="0"/>
          </a:p>
        </p:txBody>
      </p:sp>
      <p:sp>
        <p:nvSpPr>
          <p:cNvPr id="61" name="Text Placeholder 17">
            <a:extLst>
              <a:ext uri="{FF2B5EF4-FFF2-40B4-BE49-F238E27FC236}">
                <a16:creationId xmlns:a16="http://schemas.microsoft.com/office/drawing/2014/main" id="{355E1AD0-83D7-DD24-37E8-6F70D6EC1D65}"/>
              </a:ext>
            </a:extLst>
          </p:cNvPr>
          <p:cNvSpPr txBox="1">
            <a:spLocks/>
          </p:cNvSpPr>
          <p:nvPr/>
        </p:nvSpPr>
        <p:spPr>
          <a:xfrm>
            <a:off x="8017852" y="4480354"/>
            <a:ext cx="3102330" cy="1320796"/>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ct val="100000"/>
              </a:lnSpc>
              <a:spcBef>
                <a:spcPts val="0"/>
              </a:spcBef>
              <a:buFont typeface="Arial" panose="020B0604020202020204" pitchFamily="34" charset="0"/>
              <a:buChar char="•"/>
            </a:pPr>
            <a:r>
              <a:rPr lang="en-US" sz="1800" dirty="0"/>
              <a:t>Aus Misserfolgen lernen</a:t>
            </a:r>
          </a:p>
          <a:p>
            <a:pPr marL="285750" indent="-285750" algn="l">
              <a:lnSpc>
                <a:spcPct val="100000"/>
              </a:lnSpc>
              <a:spcBef>
                <a:spcPts val="0"/>
              </a:spcBef>
              <a:buFont typeface="Arial" panose="020B0604020202020204" pitchFamily="34" charset="0"/>
              <a:buChar char="•"/>
            </a:pPr>
            <a:r>
              <a:rPr lang="en-US" sz="1800" dirty="0"/>
              <a:t>Durchführung der richtigen Maßnahmen</a:t>
            </a:r>
          </a:p>
          <a:p>
            <a:pPr marL="285750" indent="-285750" algn="r">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GB" sz="1800" b="1" dirty="0">
              <a:solidFill>
                <a:schemeClr val="tx2"/>
              </a:solidFill>
              <a:ea typeface="League Spartan" charset="0"/>
              <a:cs typeface="Poppins" pitchFamily="2" charset="77"/>
            </a:endParaRPr>
          </a:p>
        </p:txBody>
      </p:sp>
      <p:sp>
        <p:nvSpPr>
          <p:cNvPr id="62" name="Text Placeholder 17">
            <a:extLst>
              <a:ext uri="{FF2B5EF4-FFF2-40B4-BE49-F238E27FC236}">
                <a16:creationId xmlns:a16="http://schemas.microsoft.com/office/drawing/2014/main" id="{230F9A50-FB70-9766-CBD6-6D53D4149A55}"/>
              </a:ext>
            </a:extLst>
          </p:cNvPr>
          <p:cNvSpPr txBox="1">
            <a:spLocks/>
          </p:cNvSpPr>
          <p:nvPr/>
        </p:nvSpPr>
        <p:spPr>
          <a:xfrm>
            <a:off x="1430570" y="4402506"/>
            <a:ext cx="2727286" cy="1808455"/>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ts val="1960"/>
              </a:lnSpc>
              <a:spcBef>
                <a:spcPts val="0"/>
              </a:spcBef>
              <a:buFont typeface="Arial" panose="020B0604020202020204" pitchFamily="34" charset="0"/>
              <a:buChar char="•"/>
            </a:pPr>
            <a:r>
              <a:rPr lang="en-GB" sz="1800" dirty="0"/>
              <a:t>Scannen</a:t>
            </a:r>
          </a:p>
          <a:p>
            <a:pPr marL="285750" indent="-285750" algn="l">
              <a:lnSpc>
                <a:spcPts val="1960"/>
              </a:lnSpc>
              <a:spcBef>
                <a:spcPts val="0"/>
              </a:spcBef>
              <a:buFont typeface="Arial" panose="020B0604020202020204" pitchFamily="34" charset="0"/>
              <a:buChar char="•"/>
            </a:pPr>
            <a:r>
              <a:rPr lang="en-GB" sz="1800" dirty="0"/>
              <a:t>Bewertung der Situation</a:t>
            </a:r>
          </a:p>
          <a:p>
            <a:pPr marL="285750" indent="-285750" algn="l">
              <a:lnSpc>
                <a:spcPts val="1960"/>
              </a:lnSpc>
              <a:spcBef>
                <a:spcPts val="0"/>
              </a:spcBef>
              <a:buFont typeface="Arial" panose="020B0604020202020204" pitchFamily="34" charset="0"/>
              <a:buChar char="•"/>
            </a:pPr>
            <a:r>
              <a:rPr lang="en-GB" sz="1800" dirty="0" err="1"/>
              <a:t>Werkzeuge</a:t>
            </a:r>
            <a:r>
              <a:rPr lang="en-GB" sz="1800" dirty="0"/>
              <a:t> und Systeme entwerfen</a:t>
            </a:r>
          </a:p>
          <a:p>
            <a:pPr marL="285750" indent="-285750" algn="l">
              <a:lnSpc>
                <a:spcPts val="1960"/>
              </a:lnSpc>
              <a:spcBef>
                <a:spcPts val="0"/>
              </a:spcBef>
              <a:buFont typeface="Arial" panose="020B0604020202020204" pitchFamily="34" charset="0"/>
              <a:buChar char="•"/>
            </a:pPr>
            <a:r>
              <a:rPr lang="en-GB" sz="1800" dirty="0"/>
              <a:t>Überwachung</a:t>
            </a:r>
          </a:p>
        </p:txBody>
      </p:sp>
    </p:spTree>
    <p:extLst>
      <p:ext uri="{BB962C8B-B14F-4D97-AF65-F5344CB8AC3E}">
        <p14:creationId xmlns:p14="http://schemas.microsoft.com/office/powerpoint/2010/main" val="642667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181190"/>
            <a:ext cx="12192000" cy="168091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6045004" y="462137"/>
            <a:ext cx="6010872"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2000" b="1" dirty="0">
                <a:solidFill>
                  <a:schemeClr val="bg1"/>
                </a:solidFill>
              </a:rPr>
              <a:t>Wie kann man eine Organisationskultur gestalten? </a:t>
            </a:r>
            <a:r>
              <a:rPr lang="en-US" sz="2000" dirty="0">
                <a:solidFill>
                  <a:schemeClr val="bg1"/>
                </a:solidFill>
              </a:rPr>
              <a:t>Durch sechs "Einbettungsmechanismen" nach </a:t>
            </a:r>
            <a:r>
              <a:rPr lang="en-US" sz="2000" b="1" dirty="0">
                <a:solidFill>
                  <a:srgbClr val="EDA13E"/>
                </a:solidFill>
                <a:hlinkClick r:id="rId3">
                  <a:extLst>
                    <a:ext uri="{A12FA001-AC4F-418D-AE19-62706E023703}">
                      <ahyp:hlinkClr xmlns:ahyp="http://schemas.microsoft.com/office/drawing/2018/hyperlinkcolor" val="tx"/>
                    </a:ext>
                  </a:extLst>
                </a:hlinkClick>
              </a:rPr>
              <a:t>Dr. Schein</a:t>
            </a:r>
            <a:r>
              <a:rPr lang="en-US" sz="2000" dirty="0">
                <a:solidFill>
                  <a:schemeClr val="bg1"/>
                </a:solidFill>
              </a:rPr>
              <a:t>, einem ehemaligen Professor an der MIT Sloan School of Management</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71694" y="333174"/>
            <a:ext cx="5001932"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Eine Kultur für die Zukunft schaffen: </a:t>
            </a:r>
          </a:p>
          <a:p>
            <a:r>
              <a:rPr lang="en-GB" sz="3200" dirty="0">
                <a:solidFill>
                  <a:schemeClr val="bg1"/>
                </a:solidFill>
              </a:rPr>
              <a:t>Die Rolle der Führungskraft</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5001616" y="1013534"/>
            <a:ext cx="140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85" name="Group 84">
            <a:extLst>
              <a:ext uri="{FF2B5EF4-FFF2-40B4-BE49-F238E27FC236}">
                <a16:creationId xmlns:a16="http://schemas.microsoft.com/office/drawing/2014/main" id="{C1ABED94-14DA-2AF8-960A-6D9AE3C7AD25}"/>
              </a:ext>
            </a:extLst>
          </p:cNvPr>
          <p:cNvGrpSpPr/>
          <p:nvPr/>
        </p:nvGrpSpPr>
        <p:grpSpPr>
          <a:xfrm>
            <a:off x="298384" y="2046514"/>
            <a:ext cx="11767618" cy="4288716"/>
            <a:chOff x="298384" y="2046514"/>
            <a:chExt cx="11767618" cy="4288716"/>
          </a:xfrm>
        </p:grpSpPr>
        <p:grpSp>
          <p:nvGrpSpPr>
            <p:cNvPr id="80" name="Group 79">
              <a:extLst>
                <a:ext uri="{FF2B5EF4-FFF2-40B4-BE49-F238E27FC236}">
                  <a16:creationId xmlns:a16="http://schemas.microsoft.com/office/drawing/2014/main" id="{539679BB-E1A2-005D-F890-9E3E79BB776C}"/>
                </a:ext>
              </a:extLst>
            </p:cNvPr>
            <p:cNvGrpSpPr/>
            <p:nvPr/>
          </p:nvGrpSpPr>
          <p:grpSpPr>
            <a:xfrm>
              <a:off x="3636916" y="2362056"/>
              <a:ext cx="1123769" cy="3255306"/>
              <a:chOff x="3636916" y="2362056"/>
              <a:chExt cx="1123769" cy="3255306"/>
            </a:xfrm>
          </p:grpSpPr>
          <p:sp>
            <p:nvSpPr>
              <p:cNvPr id="2" name="Line">
                <a:extLst>
                  <a:ext uri="{FF2B5EF4-FFF2-40B4-BE49-F238E27FC236}">
                    <a16:creationId xmlns:a16="http://schemas.microsoft.com/office/drawing/2014/main" id="{A2D010F0-17CE-CB71-3174-0138B1DE1688}"/>
                  </a:ext>
                </a:extLst>
              </p:cNvPr>
              <p:cNvSpPr/>
              <p:nvPr/>
            </p:nvSpPr>
            <p:spPr>
              <a:xfrm flipH="1">
                <a:off x="3636916" y="2362056"/>
                <a:ext cx="831392"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3" name="Line">
                <a:extLst>
                  <a:ext uri="{FF2B5EF4-FFF2-40B4-BE49-F238E27FC236}">
                    <a16:creationId xmlns:a16="http://schemas.microsoft.com/office/drawing/2014/main" id="{AB07E7F5-3C65-8F61-0385-C83F2CC3A92C}"/>
                  </a:ext>
                </a:extLst>
              </p:cNvPr>
              <p:cNvSpPr/>
              <p:nvPr/>
            </p:nvSpPr>
            <p:spPr>
              <a:xfrm flipH="1" flipV="1">
                <a:off x="3682534" y="3537853"/>
                <a:ext cx="702170" cy="1319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79" name="Line">
                <a:extLst>
                  <a:ext uri="{FF2B5EF4-FFF2-40B4-BE49-F238E27FC236}">
                    <a16:creationId xmlns:a16="http://schemas.microsoft.com/office/drawing/2014/main" id="{36E03387-C553-5ED9-8635-81AB9F0A21B1}"/>
                  </a:ext>
                </a:extLst>
              </p:cNvPr>
              <p:cNvSpPr/>
              <p:nvPr/>
            </p:nvSpPr>
            <p:spPr>
              <a:xfrm flipH="1">
                <a:off x="3647414" y="5217252"/>
                <a:ext cx="1113271"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grpSp>
        <p:grpSp>
          <p:nvGrpSpPr>
            <p:cNvPr id="81" name="Group 80">
              <a:extLst>
                <a:ext uri="{FF2B5EF4-FFF2-40B4-BE49-F238E27FC236}">
                  <a16:creationId xmlns:a16="http://schemas.microsoft.com/office/drawing/2014/main" id="{B3A343D7-B0EA-AAA9-FC10-D07C94911F98}"/>
                </a:ext>
              </a:extLst>
            </p:cNvPr>
            <p:cNvGrpSpPr/>
            <p:nvPr/>
          </p:nvGrpSpPr>
          <p:grpSpPr>
            <a:xfrm flipH="1">
              <a:off x="7022478" y="2447475"/>
              <a:ext cx="1295468" cy="3087240"/>
              <a:chOff x="3405069" y="2512097"/>
              <a:chExt cx="1295468" cy="3087240"/>
            </a:xfrm>
          </p:grpSpPr>
          <p:sp>
            <p:nvSpPr>
              <p:cNvPr id="82" name="Line">
                <a:extLst>
                  <a:ext uri="{FF2B5EF4-FFF2-40B4-BE49-F238E27FC236}">
                    <a16:creationId xmlns:a16="http://schemas.microsoft.com/office/drawing/2014/main" id="{6422C8B6-A180-C381-D818-81080366459A}"/>
                  </a:ext>
                </a:extLst>
              </p:cNvPr>
              <p:cNvSpPr/>
              <p:nvPr/>
            </p:nvSpPr>
            <p:spPr>
              <a:xfrm flipV="1">
                <a:off x="3405069" y="2512097"/>
                <a:ext cx="1210949" cy="2992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83" name="Line">
                <a:extLst>
                  <a:ext uri="{FF2B5EF4-FFF2-40B4-BE49-F238E27FC236}">
                    <a16:creationId xmlns:a16="http://schemas.microsoft.com/office/drawing/2014/main" id="{974CA937-E5EC-6DA5-2695-2592685848DD}"/>
                  </a:ext>
                </a:extLst>
              </p:cNvPr>
              <p:cNvSpPr/>
              <p:nvPr/>
            </p:nvSpPr>
            <p:spPr>
              <a:xfrm flipH="1">
                <a:off x="3489589" y="3771066"/>
                <a:ext cx="1210948" cy="1724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84" name="Line">
                <a:extLst>
                  <a:ext uri="{FF2B5EF4-FFF2-40B4-BE49-F238E27FC236}">
                    <a16:creationId xmlns:a16="http://schemas.microsoft.com/office/drawing/2014/main" id="{0A8DBC58-C1C8-A82A-3E34-5C6197908835}"/>
                  </a:ext>
                </a:extLst>
              </p:cNvPr>
              <p:cNvSpPr/>
              <p:nvPr/>
            </p:nvSpPr>
            <p:spPr>
              <a:xfrm flipV="1">
                <a:off x="3418043" y="5265800"/>
                <a:ext cx="795550" cy="3335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grpSp>
        <p:sp>
          <p:nvSpPr>
            <p:cNvPr id="4" name="TextBox 54">
              <a:extLst>
                <a:ext uri="{FF2B5EF4-FFF2-40B4-BE49-F238E27FC236}">
                  <a16:creationId xmlns:a16="http://schemas.microsoft.com/office/drawing/2014/main" id="{4038683D-034B-616C-AFBE-129682FCCAEA}"/>
                </a:ext>
              </a:extLst>
            </p:cNvPr>
            <p:cNvSpPr txBox="1"/>
            <p:nvPr/>
          </p:nvSpPr>
          <p:spPr>
            <a:xfrm>
              <a:off x="2510185" y="2126977"/>
              <a:ext cx="1053623" cy="400110"/>
            </a:xfrm>
            <a:prstGeom prst="rect">
              <a:avLst/>
            </a:prstGeom>
            <a:noFill/>
          </p:spPr>
          <p:txBody>
            <a:bodyPr wrap="none" rtlCol="0" anchor="ctr" anchorCtr="0">
              <a:spAutoFit/>
            </a:bodyPr>
            <a:lstStyle/>
            <a:p>
              <a:pPr algn="r"/>
              <a:r>
                <a:rPr lang="en-GB" sz="2000" b="1" dirty="0">
                  <a:solidFill>
                    <a:srgbClr val="C01F75"/>
                  </a:solidFill>
                  <a:ea typeface="League Spartan" charset="0"/>
                  <a:cs typeface="Poppins" pitchFamily="2" charset="77"/>
                </a:rPr>
                <a:t>1. </a:t>
              </a:r>
              <a:r>
                <a:rPr lang="en-GB" sz="2000" b="1" dirty="0" err="1">
                  <a:solidFill>
                    <a:srgbClr val="C01F75"/>
                  </a:solidFill>
                  <a:ea typeface="League Spartan" charset="0"/>
                  <a:cs typeface="Poppins" pitchFamily="2" charset="77"/>
                </a:rPr>
                <a:t>Fokus</a:t>
              </a:r>
              <a:endParaRPr lang="en-GB" sz="2000" b="1" dirty="0">
                <a:solidFill>
                  <a:srgbClr val="C01F75"/>
                </a:solidFill>
                <a:ea typeface="League Spartan" charset="0"/>
                <a:cs typeface="Poppins" pitchFamily="2" charset="77"/>
              </a:endParaRPr>
            </a:p>
          </p:txBody>
        </p:sp>
        <p:sp>
          <p:nvSpPr>
            <p:cNvPr id="5" name="Subtitle 2">
              <a:extLst>
                <a:ext uri="{FF2B5EF4-FFF2-40B4-BE49-F238E27FC236}">
                  <a16:creationId xmlns:a16="http://schemas.microsoft.com/office/drawing/2014/main" id="{17DB95D1-B089-91C8-A5DA-5AC9AE6701A4}"/>
                </a:ext>
              </a:extLst>
            </p:cNvPr>
            <p:cNvSpPr txBox="1">
              <a:spLocks/>
            </p:cNvSpPr>
            <p:nvPr/>
          </p:nvSpPr>
          <p:spPr>
            <a:xfrm>
              <a:off x="707827" y="2507737"/>
              <a:ext cx="2810833"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altLang="de-DE" sz="1800" dirty="0">
                  <a:solidFill>
                    <a:srgbClr val="595959"/>
                  </a:solidFill>
                  <a:latin typeface="+mn-lt"/>
                </a:rPr>
                <a:t>Worauf achten Sie systematisch?</a:t>
              </a:r>
            </a:p>
          </p:txBody>
        </p:sp>
        <p:sp>
          <p:nvSpPr>
            <p:cNvPr id="6" name="TextBox 56">
              <a:extLst>
                <a:ext uri="{FF2B5EF4-FFF2-40B4-BE49-F238E27FC236}">
                  <a16:creationId xmlns:a16="http://schemas.microsoft.com/office/drawing/2014/main" id="{9926B52A-16F8-2A78-33C6-B006C2EEEE04}"/>
                </a:ext>
              </a:extLst>
            </p:cNvPr>
            <p:cNvSpPr txBox="1"/>
            <p:nvPr/>
          </p:nvSpPr>
          <p:spPr>
            <a:xfrm>
              <a:off x="1010654" y="3279895"/>
              <a:ext cx="2593610" cy="707886"/>
            </a:xfrm>
            <a:prstGeom prst="rect">
              <a:avLst/>
            </a:prstGeom>
            <a:noFill/>
          </p:spPr>
          <p:txBody>
            <a:bodyPr wrap="square" rtlCol="0" anchor="ctr" anchorCtr="0">
              <a:spAutoFit/>
            </a:bodyPr>
            <a:lstStyle/>
            <a:p>
              <a:pPr algn="r"/>
              <a:r>
                <a:rPr lang="en-GB" sz="2000" b="1" dirty="0">
                  <a:solidFill>
                    <a:srgbClr val="005757"/>
                  </a:solidFill>
                  <a:ea typeface="League Spartan" charset="0"/>
                  <a:cs typeface="Poppins" pitchFamily="2" charset="77"/>
                </a:rPr>
                <a:t>2. Signale durch den Budgetierungsprozess</a:t>
              </a:r>
            </a:p>
          </p:txBody>
        </p:sp>
        <p:sp>
          <p:nvSpPr>
            <p:cNvPr id="7" name="Subtitle 2">
              <a:extLst>
                <a:ext uri="{FF2B5EF4-FFF2-40B4-BE49-F238E27FC236}">
                  <a16:creationId xmlns:a16="http://schemas.microsoft.com/office/drawing/2014/main" id="{A5A5B750-08F7-4B62-B5D6-8F51A13B64D3}"/>
                </a:ext>
              </a:extLst>
            </p:cNvPr>
            <p:cNvSpPr txBox="1">
              <a:spLocks/>
            </p:cNvSpPr>
            <p:nvPr/>
          </p:nvSpPr>
          <p:spPr>
            <a:xfrm>
              <a:off x="298384" y="4015109"/>
              <a:ext cx="3264942" cy="7656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rPr>
                <a:t>Welche Signale werden während des </a:t>
              </a:r>
              <a:r>
                <a:rPr lang="en-GB" sz="1800" dirty="0" err="1">
                  <a:solidFill>
                    <a:srgbClr val="595959"/>
                  </a:solidFill>
                  <a:latin typeface="+mn-lt"/>
                </a:rPr>
                <a:t>Budgetierungsprozesses</a:t>
              </a:r>
              <a:r>
                <a:rPr lang="en-GB" sz="1800" dirty="0">
                  <a:solidFill>
                    <a:srgbClr val="595959"/>
                  </a:solidFill>
                  <a:latin typeface="+mn-lt"/>
                </a:rPr>
                <a:t> </a:t>
              </a:r>
              <a:r>
                <a:rPr lang="en-GB" sz="1800" dirty="0" err="1">
                  <a:solidFill>
                    <a:srgbClr val="595959"/>
                  </a:solidFill>
                  <a:latin typeface="+mn-lt"/>
                </a:rPr>
                <a:t>gesendet</a:t>
              </a:r>
              <a:r>
                <a:rPr lang="en-GB" sz="1800" dirty="0">
                  <a:solidFill>
                    <a:srgbClr val="595959"/>
                  </a:solidFill>
                  <a:latin typeface="+mn-lt"/>
                </a:rPr>
                <a:t>- ungewollt oder nicht? </a:t>
              </a:r>
            </a:p>
          </p:txBody>
        </p:sp>
        <p:sp>
          <p:nvSpPr>
            <p:cNvPr id="8" name="TextBox 60">
              <a:extLst>
                <a:ext uri="{FF2B5EF4-FFF2-40B4-BE49-F238E27FC236}">
                  <a16:creationId xmlns:a16="http://schemas.microsoft.com/office/drawing/2014/main" id="{A56F8044-F810-0351-0ED6-4B58352B5687}"/>
                </a:ext>
              </a:extLst>
            </p:cNvPr>
            <p:cNvSpPr txBox="1"/>
            <p:nvPr/>
          </p:nvSpPr>
          <p:spPr>
            <a:xfrm>
              <a:off x="350484" y="5001976"/>
              <a:ext cx="3264941" cy="400110"/>
            </a:xfrm>
            <a:prstGeom prst="rect">
              <a:avLst/>
            </a:prstGeom>
            <a:noFill/>
          </p:spPr>
          <p:txBody>
            <a:bodyPr wrap="square" rtlCol="0" anchor="ctr" anchorCtr="0">
              <a:spAutoFit/>
            </a:bodyPr>
            <a:lstStyle/>
            <a:p>
              <a:pPr algn="r"/>
              <a:r>
                <a:rPr lang="en-GB" sz="2000" b="1" dirty="0">
                  <a:solidFill>
                    <a:srgbClr val="EDA13E"/>
                  </a:solidFill>
                  <a:ea typeface="League Spartan" charset="0"/>
                  <a:cs typeface="Poppins" pitchFamily="2" charset="77"/>
                </a:rPr>
                <a:t>3. Belohnungen und Strafen</a:t>
              </a:r>
            </a:p>
          </p:txBody>
        </p:sp>
        <p:sp>
          <p:nvSpPr>
            <p:cNvPr id="9" name="Subtitle 2">
              <a:extLst>
                <a:ext uri="{FF2B5EF4-FFF2-40B4-BE49-F238E27FC236}">
                  <a16:creationId xmlns:a16="http://schemas.microsoft.com/office/drawing/2014/main" id="{A7D00265-FB94-0D13-C89F-B7FA06ADC13D}"/>
                </a:ext>
              </a:extLst>
            </p:cNvPr>
            <p:cNvSpPr txBox="1">
              <a:spLocks/>
            </p:cNvSpPr>
            <p:nvPr/>
          </p:nvSpPr>
          <p:spPr>
            <a:xfrm>
              <a:off x="547164" y="5367946"/>
              <a:ext cx="3020852"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altLang="de-DE" sz="1800" dirty="0">
                  <a:solidFill>
                    <a:srgbClr val="595959"/>
                  </a:solidFill>
                  <a:latin typeface="+mn-lt"/>
                </a:rPr>
                <a:t>Welche Verhaltensweisen belohnen und bestrafen Sie?</a:t>
              </a:r>
            </a:p>
          </p:txBody>
        </p:sp>
        <p:sp>
          <p:nvSpPr>
            <p:cNvPr id="10" name="TextBox 67">
              <a:extLst>
                <a:ext uri="{FF2B5EF4-FFF2-40B4-BE49-F238E27FC236}">
                  <a16:creationId xmlns:a16="http://schemas.microsoft.com/office/drawing/2014/main" id="{26A1A497-65C2-3484-3048-A9BCDB3159CC}"/>
                </a:ext>
              </a:extLst>
            </p:cNvPr>
            <p:cNvSpPr txBox="1"/>
            <p:nvPr/>
          </p:nvSpPr>
          <p:spPr>
            <a:xfrm>
              <a:off x="8295058" y="2123352"/>
              <a:ext cx="2233432" cy="400110"/>
            </a:xfrm>
            <a:prstGeom prst="rect">
              <a:avLst/>
            </a:prstGeom>
            <a:noFill/>
          </p:spPr>
          <p:txBody>
            <a:bodyPr wrap="none" rtlCol="0" anchor="ctr" anchorCtr="0">
              <a:spAutoFit/>
            </a:bodyPr>
            <a:lstStyle/>
            <a:p>
              <a:r>
                <a:rPr lang="en-GB" sz="2000" b="1" dirty="0">
                  <a:solidFill>
                    <a:srgbClr val="7F1C58"/>
                  </a:solidFill>
                  <a:ea typeface="League Spartan" charset="0"/>
                  <a:cs typeface="Poppins" pitchFamily="2" charset="77"/>
                </a:rPr>
                <a:t>4. Reagieren auf Krisen</a:t>
              </a:r>
            </a:p>
          </p:txBody>
        </p:sp>
        <p:sp>
          <p:nvSpPr>
            <p:cNvPr id="11" name="Subtitle 2">
              <a:extLst>
                <a:ext uri="{FF2B5EF4-FFF2-40B4-BE49-F238E27FC236}">
                  <a16:creationId xmlns:a16="http://schemas.microsoft.com/office/drawing/2014/main" id="{4DBC28FE-D2A3-9BB0-CC3B-6FB9313C6736}"/>
                </a:ext>
              </a:extLst>
            </p:cNvPr>
            <p:cNvSpPr txBox="1">
              <a:spLocks/>
            </p:cNvSpPr>
            <p:nvPr/>
          </p:nvSpPr>
          <p:spPr>
            <a:xfrm>
              <a:off x="8343889" y="2547167"/>
              <a:ext cx="3722113" cy="27828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Wie reagieren Sie in Zeiten der Krise? </a:t>
              </a:r>
            </a:p>
          </p:txBody>
        </p:sp>
        <p:sp>
          <p:nvSpPr>
            <p:cNvPr id="12" name="TextBox 71">
              <a:extLst>
                <a:ext uri="{FF2B5EF4-FFF2-40B4-BE49-F238E27FC236}">
                  <a16:creationId xmlns:a16="http://schemas.microsoft.com/office/drawing/2014/main" id="{C466CAFF-EFA1-7302-51D7-442E839C8CD4}"/>
                </a:ext>
              </a:extLst>
            </p:cNvPr>
            <p:cNvSpPr txBox="1"/>
            <p:nvPr/>
          </p:nvSpPr>
          <p:spPr>
            <a:xfrm>
              <a:off x="8296173" y="3482739"/>
              <a:ext cx="1699889" cy="400110"/>
            </a:xfrm>
            <a:prstGeom prst="rect">
              <a:avLst/>
            </a:prstGeom>
            <a:noFill/>
          </p:spPr>
          <p:txBody>
            <a:bodyPr wrap="none" rtlCol="0" anchor="ctr" anchorCtr="0">
              <a:spAutoFit/>
            </a:bodyPr>
            <a:lstStyle/>
            <a:p>
              <a:r>
                <a:rPr lang="en-GB" sz="2000" b="1" dirty="0">
                  <a:solidFill>
                    <a:srgbClr val="CD6634"/>
                  </a:solidFill>
                  <a:ea typeface="League Spartan" charset="0"/>
                  <a:cs typeface="Poppins" pitchFamily="2" charset="77"/>
                </a:rPr>
                <a:t>5. Konsistenz</a:t>
              </a:r>
            </a:p>
          </p:txBody>
        </p:sp>
        <p:sp>
          <p:nvSpPr>
            <p:cNvPr id="13" name="Subtitle 2">
              <a:extLst>
                <a:ext uri="{FF2B5EF4-FFF2-40B4-BE49-F238E27FC236}">
                  <a16:creationId xmlns:a16="http://schemas.microsoft.com/office/drawing/2014/main" id="{51AB4758-2DA1-800C-2369-24F499664111}"/>
                </a:ext>
              </a:extLst>
            </p:cNvPr>
            <p:cNvSpPr txBox="1">
              <a:spLocks/>
            </p:cNvSpPr>
            <p:nvPr/>
          </p:nvSpPr>
          <p:spPr>
            <a:xfrm>
              <a:off x="8343888" y="3820262"/>
              <a:ext cx="3549727"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Wie verhält sich das, was Sie sagen, zu dem, was Sie tun?</a:t>
              </a:r>
            </a:p>
          </p:txBody>
        </p:sp>
        <p:sp>
          <p:nvSpPr>
            <p:cNvPr id="14" name="TextBox 73">
              <a:extLst>
                <a:ext uri="{FF2B5EF4-FFF2-40B4-BE49-F238E27FC236}">
                  <a16:creationId xmlns:a16="http://schemas.microsoft.com/office/drawing/2014/main" id="{70DB8467-89A5-50D8-9789-241066AF3E90}"/>
                </a:ext>
              </a:extLst>
            </p:cNvPr>
            <p:cNvSpPr txBox="1"/>
            <p:nvPr/>
          </p:nvSpPr>
          <p:spPr>
            <a:xfrm>
              <a:off x="8304972" y="4852000"/>
              <a:ext cx="1885003" cy="400110"/>
            </a:xfrm>
            <a:prstGeom prst="rect">
              <a:avLst/>
            </a:prstGeom>
            <a:noFill/>
          </p:spPr>
          <p:txBody>
            <a:bodyPr wrap="none" rtlCol="0" anchor="ctr" anchorCtr="0">
              <a:spAutoFit/>
            </a:bodyPr>
            <a:lstStyle/>
            <a:p>
              <a:r>
                <a:rPr lang="en-GB" sz="2000" b="1" dirty="0">
                  <a:solidFill>
                    <a:srgbClr val="C01F75"/>
                  </a:solidFill>
                  <a:ea typeface="League Spartan" charset="0"/>
                  <a:cs typeface="Poppins" pitchFamily="2" charset="77"/>
                </a:rPr>
                <a:t>6. HR-Verhalten</a:t>
              </a:r>
            </a:p>
          </p:txBody>
        </p:sp>
        <p:sp>
          <p:nvSpPr>
            <p:cNvPr id="23" name="Subtitle 2">
              <a:extLst>
                <a:ext uri="{FF2B5EF4-FFF2-40B4-BE49-F238E27FC236}">
                  <a16:creationId xmlns:a16="http://schemas.microsoft.com/office/drawing/2014/main" id="{46597664-C597-EC63-D88D-CA16AD2FDB5E}"/>
                </a:ext>
              </a:extLst>
            </p:cNvPr>
            <p:cNvSpPr txBox="1">
              <a:spLocks/>
            </p:cNvSpPr>
            <p:nvPr/>
          </p:nvSpPr>
          <p:spPr>
            <a:xfrm>
              <a:off x="8343889" y="5325971"/>
              <a:ext cx="3711987" cy="100925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Wen stellen Sie ein, </a:t>
              </a:r>
              <a:r>
                <a:rPr lang="en-GB" sz="1800" dirty="0" err="1">
                  <a:solidFill>
                    <a:srgbClr val="595959"/>
                  </a:solidFill>
                  <a:latin typeface="+mn-lt"/>
                  <a:ea typeface="Lato Light" panose="020F0502020204030203" pitchFamily="34" charset="0"/>
                  <a:cs typeface="Mukta ExtraLight" panose="020B0000000000000000" pitchFamily="34" charset="77"/>
                </a:rPr>
                <a:t>wer</a:t>
              </a:r>
              <a:r>
                <a:rPr lang="en-GB" sz="1800" dirty="0">
                  <a:solidFill>
                    <a:srgbClr val="595959"/>
                  </a:solidFill>
                  <a:latin typeface="+mn-lt"/>
                  <a:ea typeface="Lato Light" panose="020F0502020204030203" pitchFamily="34" charset="0"/>
                  <a:cs typeface="Mukta ExtraLight" panose="020B0000000000000000" pitchFamily="34" charset="77"/>
                </a:rPr>
                <a:t> </a:t>
              </a:r>
              <a:r>
                <a:rPr lang="en-GB" sz="1800" dirty="0" err="1">
                  <a:solidFill>
                    <a:srgbClr val="595959"/>
                  </a:solidFill>
                  <a:latin typeface="+mn-lt"/>
                  <a:ea typeface="Lato Light" panose="020F0502020204030203" pitchFamily="34" charset="0"/>
                  <a:cs typeface="Mukta ExtraLight" panose="020B0000000000000000" pitchFamily="34" charset="77"/>
                </a:rPr>
                <a:t>wird</a:t>
              </a:r>
              <a:r>
                <a:rPr lang="en-GB" sz="1800" dirty="0">
                  <a:solidFill>
                    <a:srgbClr val="595959"/>
                  </a:solidFill>
                  <a:latin typeface="+mn-lt"/>
                  <a:ea typeface="Lato Light" panose="020F0502020204030203" pitchFamily="34" charset="0"/>
                  <a:cs typeface="Mukta ExtraLight" panose="020B0000000000000000" pitchFamily="34" charset="77"/>
                </a:rPr>
                <a:t> </a:t>
              </a:r>
              <a:r>
                <a:rPr lang="en-GB" sz="1800" dirty="0" err="1">
                  <a:solidFill>
                    <a:srgbClr val="595959"/>
                  </a:solidFill>
                  <a:latin typeface="+mn-lt"/>
                  <a:ea typeface="Lato Light" panose="020F0502020204030203" pitchFamily="34" charset="0"/>
                  <a:cs typeface="Mukta ExtraLight" panose="020B0000000000000000" pitchFamily="34" charset="77"/>
                </a:rPr>
                <a:t>befördert</a:t>
              </a:r>
              <a:r>
                <a:rPr lang="en-GB" sz="1800" dirty="0">
                  <a:solidFill>
                    <a:srgbClr val="595959"/>
                  </a:solidFill>
                  <a:latin typeface="+mn-lt"/>
                  <a:ea typeface="Lato Light" panose="020F0502020204030203" pitchFamily="34" charset="0"/>
                  <a:cs typeface="Mukta ExtraLight" panose="020B0000000000000000" pitchFamily="34" charset="77"/>
                </a:rPr>
                <a:t>, wen </a:t>
              </a:r>
              <a:r>
                <a:rPr lang="en-GB" sz="1800" dirty="0" err="1">
                  <a:solidFill>
                    <a:srgbClr val="595959"/>
                  </a:solidFill>
                  <a:latin typeface="+mn-lt"/>
                  <a:ea typeface="Lato Light" panose="020F0502020204030203" pitchFamily="34" charset="0"/>
                  <a:cs typeface="Mukta ExtraLight" panose="020B0000000000000000" pitchFamily="34" charset="77"/>
                </a:rPr>
                <a:t>entlassen</a:t>
              </a:r>
              <a:r>
                <a:rPr lang="en-GB" sz="1800" dirty="0">
                  <a:solidFill>
                    <a:srgbClr val="595959"/>
                  </a:solidFill>
                  <a:latin typeface="+mn-lt"/>
                  <a:ea typeface="Lato Light" panose="020F0502020204030203" pitchFamily="34" charset="0"/>
                  <a:cs typeface="Mukta ExtraLight" panose="020B0000000000000000" pitchFamily="34" charset="77"/>
                </a:rPr>
                <a:t> Sie und was sagt das über die Werte der Organisation aus?</a:t>
              </a:r>
            </a:p>
          </p:txBody>
        </p:sp>
        <p:sp>
          <p:nvSpPr>
            <p:cNvPr id="24" name="TextBox 54">
              <a:extLst>
                <a:ext uri="{FF2B5EF4-FFF2-40B4-BE49-F238E27FC236}">
                  <a16:creationId xmlns:a16="http://schemas.microsoft.com/office/drawing/2014/main" id="{C2164761-CE29-9928-85CE-1DE297BEDF1D}"/>
                </a:ext>
              </a:extLst>
            </p:cNvPr>
            <p:cNvSpPr txBox="1"/>
            <p:nvPr/>
          </p:nvSpPr>
          <p:spPr>
            <a:xfrm>
              <a:off x="4556689" y="2995933"/>
              <a:ext cx="1091646" cy="369332"/>
            </a:xfrm>
            <a:prstGeom prst="rect">
              <a:avLst/>
            </a:prstGeom>
            <a:noFill/>
          </p:spPr>
          <p:txBody>
            <a:bodyPr wrap="none" rtlCol="0" anchor="ctr" anchorCtr="0">
              <a:spAutoFit/>
            </a:bodyPr>
            <a:lstStyle/>
            <a:p>
              <a:pPr algn="r"/>
              <a:r>
                <a:rPr lang="en-GB" b="1" dirty="0">
                  <a:solidFill>
                    <a:schemeClr val="bg1"/>
                  </a:solidFill>
                  <a:ea typeface="League Spartan" charset="0"/>
                  <a:cs typeface="Poppins" pitchFamily="2" charset="77"/>
                </a:rPr>
                <a:t>Achtung</a:t>
              </a:r>
            </a:p>
          </p:txBody>
        </p:sp>
        <p:grpSp>
          <p:nvGrpSpPr>
            <p:cNvPr id="56" name="Group 55">
              <a:extLst>
                <a:ext uri="{FF2B5EF4-FFF2-40B4-BE49-F238E27FC236}">
                  <a16:creationId xmlns:a16="http://schemas.microsoft.com/office/drawing/2014/main" id="{9B309708-6DA3-4D4D-10AD-8EF572306B78}"/>
                </a:ext>
              </a:extLst>
            </p:cNvPr>
            <p:cNvGrpSpPr/>
            <p:nvPr/>
          </p:nvGrpSpPr>
          <p:grpSpPr>
            <a:xfrm>
              <a:off x="4202378" y="2046514"/>
              <a:ext cx="3664439" cy="4233237"/>
              <a:chOff x="4202378" y="2046514"/>
              <a:chExt cx="3664439" cy="4233237"/>
            </a:xfrm>
          </p:grpSpPr>
          <p:grpSp>
            <p:nvGrpSpPr>
              <p:cNvPr id="57" name="Group 56">
                <a:extLst>
                  <a:ext uri="{FF2B5EF4-FFF2-40B4-BE49-F238E27FC236}">
                    <a16:creationId xmlns:a16="http://schemas.microsoft.com/office/drawing/2014/main" id="{B49271AF-ABF2-F8C5-3F10-31168BE040D7}"/>
                  </a:ext>
                </a:extLst>
              </p:cNvPr>
              <p:cNvGrpSpPr/>
              <p:nvPr/>
            </p:nvGrpSpPr>
            <p:grpSpPr>
              <a:xfrm>
                <a:off x="4218547" y="2046514"/>
                <a:ext cx="3648270" cy="4233237"/>
                <a:chOff x="4409257" y="2674888"/>
                <a:chExt cx="2599811" cy="3016667"/>
              </a:xfrm>
            </p:grpSpPr>
            <p:sp>
              <p:nvSpPr>
                <p:cNvPr id="72" name="Shape">
                  <a:extLst>
                    <a:ext uri="{FF2B5EF4-FFF2-40B4-BE49-F238E27FC236}">
                      <a16:creationId xmlns:a16="http://schemas.microsoft.com/office/drawing/2014/main" id="{EB9AD03F-38F5-D22E-2F66-7949D245E361}"/>
                    </a:ext>
                  </a:extLst>
                </p:cNvPr>
                <p:cNvSpPr/>
                <p:nvPr/>
              </p:nvSpPr>
              <p:spPr>
                <a:xfrm flipH="1">
                  <a:off x="5658719" y="2696486"/>
                  <a:ext cx="1113775" cy="9983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385" y="251"/>
                        <a:pt x="19113" y="554"/>
                        <a:pt x="17745" y="948"/>
                      </a:cubicBezTo>
                      <a:cubicBezTo>
                        <a:pt x="6245" y="4258"/>
                        <a:pt x="4351" y="7759"/>
                        <a:pt x="2185" y="12534"/>
                      </a:cubicBezTo>
                      <a:cubicBezTo>
                        <a:pt x="934" y="15293"/>
                        <a:pt x="217" y="18775"/>
                        <a:pt x="0" y="21600"/>
                      </a:cubicBezTo>
                      <a:lnTo>
                        <a:pt x="21600" y="21600"/>
                      </a:lnTo>
                      <a:lnTo>
                        <a:pt x="21600" y="0"/>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p>
              </p:txBody>
            </p:sp>
            <p:sp>
              <p:nvSpPr>
                <p:cNvPr id="73" name="Shape">
                  <a:extLst>
                    <a:ext uri="{FF2B5EF4-FFF2-40B4-BE49-F238E27FC236}">
                      <a16:creationId xmlns:a16="http://schemas.microsoft.com/office/drawing/2014/main" id="{71C646DF-F915-A4F2-2FA6-4CDDEAE50977}"/>
                    </a:ext>
                  </a:extLst>
                </p:cNvPr>
                <p:cNvSpPr/>
                <p:nvPr/>
              </p:nvSpPr>
              <p:spPr>
                <a:xfrm flipH="1">
                  <a:off x="5658797" y="3694842"/>
                  <a:ext cx="1350271" cy="1996713"/>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1029"/>
                        <a:pt x="3676" y="1890"/>
                        <a:pt x="3993" y="2285"/>
                      </a:cubicBezTo>
                      <a:cubicBezTo>
                        <a:pt x="4743" y="3223"/>
                        <a:pt x="3993" y="4077"/>
                        <a:pt x="3993" y="4077"/>
                      </a:cubicBezTo>
                      <a:cubicBezTo>
                        <a:pt x="3993" y="4077"/>
                        <a:pt x="882" y="7252"/>
                        <a:pt x="272" y="7987"/>
                      </a:cubicBezTo>
                      <a:cubicBezTo>
                        <a:pt x="-338" y="8722"/>
                        <a:pt x="177" y="9167"/>
                        <a:pt x="834" y="9423"/>
                      </a:cubicBezTo>
                      <a:cubicBezTo>
                        <a:pt x="1491" y="9679"/>
                        <a:pt x="2241" y="9999"/>
                        <a:pt x="2663" y="10127"/>
                      </a:cubicBezTo>
                      <a:cubicBezTo>
                        <a:pt x="3085" y="10255"/>
                        <a:pt x="2712" y="10990"/>
                        <a:pt x="2524" y="11310"/>
                      </a:cubicBezTo>
                      <a:cubicBezTo>
                        <a:pt x="2337" y="11629"/>
                        <a:pt x="2197" y="12044"/>
                        <a:pt x="2854" y="12331"/>
                      </a:cubicBezTo>
                      <a:cubicBezTo>
                        <a:pt x="3510" y="12619"/>
                        <a:pt x="3933" y="12811"/>
                        <a:pt x="3933" y="12811"/>
                      </a:cubicBezTo>
                      <a:cubicBezTo>
                        <a:pt x="3933" y="12811"/>
                        <a:pt x="3931" y="12812"/>
                        <a:pt x="3368" y="13132"/>
                      </a:cubicBezTo>
                      <a:cubicBezTo>
                        <a:pt x="2805" y="13452"/>
                        <a:pt x="3088" y="14058"/>
                        <a:pt x="3792" y="14378"/>
                      </a:cubicBezTo>
                      <a:cubicBezTo>
                        <a:pt x="4495" y="14697"/>
                        <a:pt x="4635" y="14953"/>
                        <a:pt x="4542" y="16455"/>
                      </a:cubicBezTo>
                      <a:cubicBezTo>
                        <a:pt x="4448" y="17957"/>
                        <a:pt x="5668" y="18244"/>
                        <a:pt x="6935" y="18372"/>
                      </a:cubicBezTo>
                      <a:cubicBezTo>
                        <a:pt x="8202" y="18500"/>
                        <a:pt x="12894" y="18149"/>
                        <a:pt x="14442" y="18085"/>
                      </a:cubicBezTo>
                      <a:cubicBezTo>
                        <a:pt x="15990" y="18021"/>
                        <a:pt x="18006" y="21121"/>
                        <a:pt x="18006" y="21121"/>
                      </a:cubicBezTo>
                      <a:cubicBezTo>
                        <a:pt x="18049" y="21200"/>
                        <a:pt x="18091" y="21279"/>
                        <a:pt x="18129" y="21359"/>
                      </a:cubicBezTo>
                      <a:cubicBezTo>
                        <a:pt x="18167" y="21439"/>
                        <a:pt x="18200" y="21519"/>
                        <a:pt x="18234" y="21600"/>
                      </a:cubicBezTo>
                      <a:lnTo>
                        <a:pt x="21262" y="21600"/>
                      </a:lnTo>
                      <a:lnTo>
                        <a:pt x="21262" y="0"/>
                      </a:lnTo>
                      <a:lnTo>
                        <a:pt x="3724" y="0"/>
                      </a:lnTo>
                      <a:close/>
                    </a:path>
                  </a:pathLst>
                </a:custGeom>
                <a:solidFill>
                  <a:srgbClr val="B41F7A"/>
                </a:solidFill>
                <a:ln w="12700" cap="flat">
                  <a:noFill/>
                  <a:miter lim="400000"/>
                </a:ln>
                <a:effectLst/>
              </p:spPr>
              <p:txBody>
                <a:bodyPr wrap="square" lIns="26796" tIns="26796" rIns="26796" bIns="26796" numCol="1" anchor="ctr">
                  <a:noAutofit/>
                </a:bodyPr>
                <a:lstStyle/>
                <a:p>
                  <a:endParaRPr lang="en-GB" sz="1899" dirty="0"/>
                </a:p>
              </p:txBody>
            </p:sp>
            <p:sp>
              <p:nvSpPr>
                <p:cNvPr id="74" name="Shape">
                  <a:extLst>
                    <a:ext uri="{FF2B5EF4-FFF2-40B4-BE49-F238E27FC236}">
                      <a16:creationId xmlns:a16="http://schemas.microsoft.com/office/drawing/2014/main" id="{92EA2BBD-F03A-1B66-1190-32E0CCB2F1E4}"/>
                    </a:ext>
                  </a:extLst>
                </p:cNvPr>
                <p:cNvSpPr/>
                <p:nvPr/>
              </p:nvSpPr>
              <p:spPr>
                <a:xfrm flipH="1">
                  <a:off x="5658797" y="3694842"/>
                  <a:ext cx="1350271" cy="998357"/>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2059"/>
                        <a:pt x="3676" y="3779"/>
                        <a:pt x="3993" y="4571"/>
                      </a:cubicBezTo>
                      <a:cubicBezTo>
                        <a:pt x="4743" y="6446"/>
                        <a:pt x="3993" y="8154"/>
                        <a:pt x="3993" y="8154"/>
                      </a:cubicBezTo>
                      <a:cubicBezTo>
                        <a:pt x="3993" y="8154"/>
                        <a:pt x="882" y="14504"/>
                        <a:pt x="272" y="15974"/>
                      </a:cubicBezTo>
                      <a:cubicBezTo>
                        <a:pt x="-338" y="17444"/>
                        <a:pt x="177" y="18335"/>
                        <a:pt x="834" y="18846"/>
                      </a:cubicBezTo>
                      <a:cubicBezTo>
                        <a:pt x="1491" y="19357"/>
                        <a:pt x="2241" y="19998"/>
                        <a:pt x="2663" y="20254"/>
                      </a:cubicBezTo>
                      <a:cubicBezTo>
                        <a:pt x="2919" y="20409"/>
                        <a:pt x="2872" y="21007"/>
                        <a:pt x="2762" y="21600"/>
                      </a:cubicBezTo>
                      <a:lnTo>
                        <a:pt x="21262" y="21600"/>
                      </a:lnTo>
                      <a:lnTo>
                        <a:pt x="21262" y="0"/>
                      </a:lnTo>
                      <a:lnTo>
                        <a:pt x="3724" y="0"/>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p>
              </p:txBody>
            </p:sp>
            <p:sp>
              <p:nvSpPr>
                <p:cNvPr id="75" name="Shape">
                  <a:extLst>
                    <a:ext uri="{FF2B5EF4-FFF2-40B4-BE49-F238E27FC236}">
                      <a16:creationId xmlns:a16="http://schemas.microsoft.com/office/drawing/2014/main" id="{E1F1F145-5F2B-F957-CDC6-D7449CFF922E}"/>
                    </a:ext>
                  </a:extLst>
                </p:cNvPr>
                <p:cNvSpPr/>
                <p:nvPr/>
              </p:nvSpPr>
              <p:spPr>
                <a:xfrm flipH="1">
                  <a:off x="4454191" y="2674888"/>
                  <a:ext cx="1181810" cy="754112"/>
                </a:xfrm>
                <a:custGeom>
                  <a:avLst/>
                  <a:gdLst/>
                  <a:ahLst/>
                  <a:cxnLst>
                    <a:cxn ang="0">
                      <a:pos x="wd2" y="hd2"/>
                    </a:cxn>
                    <a:cxn ang="5400000">
                      <a:pos x="wd2" y="hd2"/>
                    </a:cxn>
                    <a:cxn ang="10800000">
                      <a:pos x="wd2" y="hd2"/>
                    </a:cxn>
                    <a:cxn ang="16200000">
                      <a:pos x="wd2" y="hd2"/>
                    </a:cxn>
                  </a:cxnLst>
                  <a:rect l="0" t="0" r="r" b="b"/>
                  <a:pathLst>
                    <a:path w="21600" h="21538" extrusionOk="0">
                      <a:moveTo>
                        <a:pt x="3558" y="0"/>
                      </a:moveTo>
                      <a:cubicBezTo>
                        <a:pt x="2450" y="13"/>
                        <a:pt x="1259" y="165"/>
                        <a:pt x="0" y="422"/>
                      </a:cubicBezTo>
                      <a:lnTo>
                        <a:pt x="0" y="21538"/>
                      </a:lnTo>
                      <a:lnTo>
                        <a:pt x="21600" y="21538"/>
                      </a:lnTo>
                      <a:cubicBezTo>
                        <a:pt x="20680" y="16602"/>
                        <a:pt x="18987" y="12066"/>
                        <a:pt x="16490" y="8305"/>
                      </a:cubicBezTo>
                      <a:cubicBezTo>
                        <a:pt x="12902" y="2900"/>
                        <a:pt x="9111" y="-62"/>
                        <a:pt x="3558" y="0"/>
                      </a:cubicBezTo>
                      <a:close/>
                    </a:path>
                  </a:pathLst>
                </a:custGeom>
                <a:solidFill>
                  <a:srgbClr val="B41F7A"/>
                </a:solidFill>
                <a:ln w="12700" cap="flat">
                  <a:noFill/>
                  <a:miter lim="400000"/>
                </a:ln>
                <a:effectLst/>
              </p:spPr>
              <p:txBody>
                <a:bodyPr wrap="square" lIns="26796" tIns="26796" rIns="26796" bIns="26796" numCol="1" anchor="ctr">
                  <a:noAutofit/>
                </a:bodyPr>
                <a:lstStyle/>
                <a:p>
                  <a:endParaRPr lang="en-GB" sz="1899" dirty="0"/>
                </a:p>
              </p:txBody>
            </p:sp>
            <p:sp>
              <p:nvSpPr>
                <p:cNvPr id="76" name="Shape">
                  <a:extLst>
                    <a:ext uri="{FF2B5EF4-FFF2-40B4-BE49-F238E27FC236}">
                      <a16:creationId xmlns:a16="http://schemas.microsoft.com/office/drawing/2014/main" id="{E64FFB6B-82CE-321C-383D-8D6A6EE3504D}"/>
                    </a:ext>
                  </a:extLst>
                </p:cNvPr>
                <p:cNvSpPr/>
                <p:nvPr/>
              </p:nvSpPr>
              <p:spPr>
                <a:xfrm flipH="1">
                  <a:off x="4547615" y="4937477"/>
                  <a:ext cx="1088387"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19414" y="14617"/>
                        <a:pt x="17074" y="6092"/>
                        <a:pt x="16479" y="0"/>
                      </a:cubicBezTo>
                      <a:lnTo>
                        <a:pt x="0" y="0"/>
                      </a:lnTo>
                      <a:close/>
                    </a:path>
                  </a:pathLst>
                </a:custGeom>
                <a:solidFill>
                  <a:srgbClr val="EDA13E"/>
                </a:solidFill>
                <a:ln w="12700" cap="flat">
                  <a:noFill/>
                  <a:miter lim="400000"/>
                </a:ln>
                <a:effectLst/>
              </p:spPr>
              <p:txBody>
                <a:bodyPr wrap="square" lIns="26796" tIns="26796" rIns="26796" bIns="26796" numCol="1" anchor="ctr">
                  <a:noAutofit/>
                </a:bodyPr>
                <a:lstStyle/>
                <a:p>
                  <a:endParaRPr lang="en-GB" sz="1899" dirty="0"/>
                </a:p>
              </p:txBody>
            </p:sp>
            <p:sp>
              <p:nvSpPr>
                <p:cNvPr id="77" name="Shape">
                  <a:extLst>
                    <a:ext uri="{FF2B5EF4-FFF2-40B4-BE49-F238E27FC236}">
                      <a16:creationId xmlns:a16="http://schemas.microsoft.com/office/drawing/2014/main" id="{A5281CC2-E37E-C9E9-8CBB-B4B434D29D6E}"/>
                    </a:ext>
                  </a:extLst>
                </p:cNvPr>
                <p:cNvSpPr/>
                <p:nvPr/>
              </p:nvSpPr>
              <p:spPr>
                <a:xfrm flipH="1">
                  <a:off x="4493021" y="4183410"/>
                  <a:ext cx="1142980"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5692" y="21600"/>
                      </a:lnTo>
                      <a:cubicBezTo>
                        <a:pt x="15637" y="21003"/>
                        <a:pt x="15575" y="20401"/>
                        <a:pt x="15554" y="19855"/>
                      </a:cubicBezTo>
                      <a:cubicBezTo>
                        <a:pt x="15172" y="10094"/>
                        <a:pt x="19329" y="7472"/>
                        <a:pt x="21600"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endParaRPr lang="en-GB" sz="1899" dirty="0"/>
                </a:p>
              </p:txBody>
            </p:sp>
            <p:sp>
              <p:nvSpPr>
                <p:cNvPr id="78" name="Shape">
                  <a:extLst>
                    <a:ext uri="{FF2B5EF4-FFF2-40B4-BE49-F238E27FC236}">
                      <a16:creationId xmlns:a16="http://schemas.microsoft.com/office/drawing/2014/main" id="{0501F713-F184-8C56-67DF-0421F370A35C}"/>
                    </a:ext>
                  </a:extLst>
                </p:cNvPr>
                <p:cNvSpPr/>
                <p:nvPr/>
              </p:nvSpPr>
              <p:spPr>
                <a:xfrm flipH="1">
                  <a:off x="4409257" y="3429000"/>
                  <a:ext cx="1226745" cy="754078"/>
                </a:xfrm>
                <a:custGeom>
                  <a:avLst/>
                  <a:gdLst/>
                  <a:ahLst/>
                  <a:cxnLst>
                    <a:cxn ang="0">
                      <a:pos x="wd2" y="hd2"/>
                    </a:cxn>
                    <a:cxn ang="5400000">
                      <a:pos x="wd2" y="hd2"/>
                    </a:cxn>
                    <a:cxn ang="10800000">
                      <a:pos x="wd2" y="hd2"/>
                    </a:cxn>
                    <a:cxn ang="16200000">
                      <a:pos x="wd2" y="hd2"/>
                    </a:cxn>
                  </a:cxnLst>
                  <a:rect l="0" t="0" r="r" b="b"/>
                  <a:pathLst>
                    <a:path w="21347" h="21600" extrusionOk="0">
                      <a:moveTo>
                        <a:pt x="0" y="0"/>
                      </a:moveTo>
                      <a:lnTo>
                        <a:pt x="0" y="21600"/>
                      </a:lnTo>
                      <a:lnTo>
                        <a:pt x="19893" y="21600"/>
                      </a:lnTo>
                      <a:cubicBezTo>
                        <a:pt x="20261" y="20281"/>
                        <a:pt x="20581" y="18829"/>
                        <a:pt x="20808" y="17141"/>
                      </a:cubicBezTo>
                      <a:cubicBezTo>
                        <a:pt x="21600" y="11267"/>
                        <a:pt x="21521" y="5396"/>
                        <a:pt x="20566"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endParaRPr lang="en-GB" sz="1899" dirty="0"/>
                </a:p>
              </p:txBody>
            </p:sp>
          </p:grpSp>
          <p:sp>
            <p:nvSpPr>
              <p:cNvPr id="66" name="TextBox 54">
                <a:extLst>
                  <a:ext uri="{FF2B5EF4-FFF2-40B4-BE49-F238E27FC236}">
                    <a16:creationId xmlns:a16="http://schemas.microsoft.com/office/drawing/2014/main" id="{E48A0688-5554-970D-56E8-2FC8CB1DF012}"/>
                  </a:ext>
                </a:extLst>
              </p:cNvPr>
              <p:cNvSpPr txBox="1"/>
              <p:nvPr/>
            </p:nvSpPr>
            <p:spPr>
              <a:xfrm>
                <a:off x="4372860" y="2414838"/>
                <a:ext cx="1264477" cy="384721"/>
              </a:xfrm>
              <a:prstGeom prst="rect">
                <a:avLst/>
              </a:prstGeom>
              <a:noFill/>
            </p:spPr>
            <p:txBody>
              <a:bodyPr wrap="square" rtlCol="0" anchor="ctr" anchorCtr="0">
                <a:spAutoFit/>
              </a:bodyPr>
              <a:lstStyle/>
              <a:p>
                <a:pPr algn="r"/>
                <a:r>
                  <a:rPr lang="en-GB" sz="1900" b="1" dirty="0" err="1">
                    <a:solidFill>
                      <a:schemeClr val="bg1"/>
                    </a:solidFill>
                    <a:ea typeface="League Spartan" charset="0"/>
                    <a:cs typeface="Poppins" pitchFamily="2" charset="77"/>
                  </a:rPr>
                  <a:t>Fokus</a:t>
                </a:r>
                <a:endParaRPr lang="en-GB" sz="1900" b="1" dirty="0">
                  <a:solidFill>
                    <a:schemeClr val="bg1"/>
                  </a:solidFill>
                  <a:ea typeface="League Spartan" charset="0"/>
                  <a:cs typeface="Poppins" pitchFamily="2" charset="77"/>
                </a:endParaRPr>
              </a:p>
            </p:txBody>
          </p:sp>
          <p:sp>
            <p:nvSpPr>
              <p:cNvPr id="67" name="TextBox 60">
                <a:extLst>
                  <a:ext uri="{FF2B5EF4-FFF2-40B4-BE49-F238E27FC236}">
                    <a16:creationId xmlns:a16="http://schemas.microsoft.com/office/drawing/2014/main" id="{CD46D737-8F0F-A2D3-2E71-07392205D81D}"/>
                  </a:ext>
                </a:extLst>
              </p:cNvPr>
              <p:cNvSpPr txBox="1"/>
              <p:nvPr/>
            </p:nvSpPr>
            <p:spPr>
              <a:xfrm>
                <a:off x="4501695" y="5458278"/>
                <a:ext cx="1454316" cy="584775"/>
              </a:xfrm>
              <a:prstGeom prst="rect">
                <a:avLst/>
              </a:prstGeom>
              <a:noFill/>
            </p:spPr>
            <p:txBody>
              <a:bodyPr wrap="square" rtlCol="0" anchor="ctr" anchorCtr="0">
                <a:spAutoFit/>
              </a:bodyPr>
              <a:lstStyle/>
              <a:p>
                <a:pPr algn="r"/>
                <a:r>
                  <a:rPr lang="en-GB" sz="1600" b="1" dirty="0">
                    <a:solidFill>
                      <a:schemeClr val="bg1"/>
                    </a:solidFill>
                    <a:ea typeface="League Spartan" charset="0"/>
                    <a:cs typeface="Poppins" pitchFamily="2" charset="77"/>
                  </a:rPr>
                  <a:t>Belohnung + Bestrafung</a:t>
                </a:r>
              </a:p>
            </p:txBody>
          </p:sp>
          <p:sp>
            <p:nvSpPr>
              <p:cNvPr id="68" name="TextBox 67">
                <a:extLst>
                  <a:ext uri="{FF2B5EF4-FFF2-40B4-BE49-F238E27FC236}">
                    <a16:creationId xmlns:a16="http://schemas.microsoft.com/office/drawing/2014/main" id="{6AB81731-E7AC-7AD9-2ACB-0980F839BCFF}"/>
                  </a:ext>
                </a:extLst>
              </p:cNvPr>
              <p:cNvSpPr txBox="1"/>
              <p:nvPr/>
            </p:nvSpPr>
            <p:spPr>
              <a:xfrm>
                <a:off x="6045004" y="2429318"/>
                <a:ext cx="1134565" cy="923330"/>
              </a:xfrm>
              <a:prstGeom prst="rect">
                <a:avLst/>
              </a:prstGeom>
              <a:noFill/>
            </p:spPr>
            <p:txBody>
              <a:bodyPr wrap="square" rtlCol="0" anchor="ctr" anchorCtr="0">
                <a:spAutoFit/>
              </a:bodyPr>
              <a:lstStyle/>
              <a:p>
                <a:r>
                  <a:rPr lang="en-GB" b="1" dirty="0">
                    <a:solidFill>
                      <a:schemeClr val="bg1"/>
                    </a:solidFill>
                    <a:ea typeface="League Spartan" charset="0"/>
                    <a:cs typeface="Poppins" pitchFamily="2" charset="77"/>
                  </a:rPr>
                  <a:t>Reagieren Sie auf die Krise</a:t>
                </a:r>
              </a:p>
            </p:txBody>
          </p:sp>
          <p:sp>
            <p:nvSpPr>
              <p:cNvPr id="69" name="TextBox 71">
                <a:extLst>
                  <a:ext uri="{FF2B5EF4-FFF2-40B4-BE49-F238E27FC236}">
                    <a16:creationId xmlns:a16="http://schemas.microsoft.com/office/drawing/2014/main" id="{1F2F4BC2-EF98-3A31-B245-2B0E6418992E}"/>
                  </a:ext>
                </a:extLst>
              </p:cNvPr>
              <p:cNvSpPr txBox="1"/>
              <p:nvPr/>
            </p:nvSpPr>
            <p:spPr>
              <a:xfrm>
                <a:off x="6066588" y="4046091"/>
                <a:ext cx="1518559" cy="384721"/>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Konsistenz</a:t>
                </a:r>
              </a:p>
            </p:txBody>
          </p:sp>
          <p:sp>
            <p:nvSpPr>
              <p:cNvPr id="70" name="TextBox 73">
                <a:extLst>
                  <a:ext uri="{FF2B5EF4-FFF2-40B4-BE49-F238E27FC236}">
                    <a16:creationId xmlns:a16="http://schemas.microsoft.com/office/drawing/2014/main" id="{3430C907-44E7-35C0-B015-EDC59FBE724A}"/>
                  </a:ext>
                </a:extLst>
              </p:cNvPr>
              <p:cNvSpPr txBox="1"/>
              <p:nvPr/>
            </p:nvSpPr>
            <p:spPr>
              <a:xfrm>
                <a:off x="6098709" y="4972050"/>
                <a:ext cx="1371796" cy="677108"/>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HR-Verhalten</a:t>
                </a:r>
              </a:p>
            </p:txBody>
          </p:sp>
          <p:sp>
            <p:nvSpPr>
              <p:cNvPr id="71" name="TextBox 56">
                <a:extLst>
                  <a:ext uri="{FF2B5EF4-FFF2-40B4-BE49-F238E27FC236}">
                    <a16:creationId xmlns:a16="http://schemas.microsoft.com/office/drawing/2014/main" id="{20D85EEA-9A1E-C3D6-6384-1A53AD0D8C0B}"/>
                  </a:ext>
                </a:extLst>
              </p:cNvPr>
              <p:cNvSpPr txBox="1"/>
              <p:nvPr/>
            </p:nvSpPr>
            <p:spPr>
              <a:xfrm>
                <a:off x="4202378" y="3266693"/>
                <a:ext cx="1592059" cy="1200329"/>
              </a:xfrm>
              <a:prstGeom prst="rect">
                <a:avLst/>
              </a:prstGeom>
              <a:noFill/>
            </p:spPr>
            <p:txBody>
              <a:bodyPr wrap="square" rtlCol="0" anchor="ctr" anchorCtr="0">
                <a:spAutoFit/>
              </a:bodyPr>
              <a:lstStyle/>
              <a:p>
                <a:pPr algn="r"/>
                <a:r>
                  <a:rPr lang="en-GB" b="1" dirty="0">
                    <a:solidFill>
                      <a:schemeClr val="bg1"/>
                    </a:solidFill>
                    <a:ea typeface="League Spartan" charset="0"/>
                    <a:cs typeface="Poppins" pitchFamily="2" charset="77"/>
                  </a:rPr>
                  <a:t>Signale durch den </a:t>
                </a:r>
                <a:r>
                  <a:rPr lang="en-GB" b="1" dirty="0" err="1">
                    <a:solidFill>
                      <a:schemeClr val="bg1"/>
                    </a:solidFill>
                    <a:ea typeface="League Spartan" charset="0"/>
                    <a:cs typeface="Poppins" pitchFamily="2" charset="77"/>
                  </a:rPr>
                  <a:t>Budgetierungs-prozess</a:t>
                </a:r>
                <a:endParaRPr lang="en-GB" b="1" dirty="0">
                  <a:solidFill>
                    <a:schemeClr val="bg1"/>
                  </a:solidFill>
                  <a:ea typeface="League Spartan" charset="0"/>
                  <a:cs typeface="Poppins" pitchFamily="2" charset="77"/>
                </a:endParaRPr>
              </a:p>
            </p:txBody>
          </p:sp>
        </p:grpSp>
      </p:grpSp>
    </p:spTree>
    <p:extLst>
      <p:ext uri="{BB962C8B-B14F-4D97-AF65-F5344CB8AC3E}">
        <p14:creationId xmlns:p14="http://schemas.microsoft.com/office/powerpoint/2010/main" val="11073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201713" y="1132684"/>
            <a:ext cx="2361605" cy="4490217"/>
          </a:xfrm>
          <a:solidFill>
            <a:schemeClr val="bg1"/>
          </a:solidFill>
          <a:ln>
            <a:solidFill>
              <a:schemeClr val="bg1"/>
            </a:solidFill>
          </a:ln>
        </p:spPr>
        <p:txBody>
          <a:bodyPr>
            <a:normAutofit/>
          </a:bodyPr>
          <a:lstStyle/>
          <a:p>
            <a:r>
              <a:rPr lang="en-IE" sz="2300" dirty="0">
                <a:effectLst/>
                <a:latin typeface="Calibri" panose="020F0502020204030204" pitchFamily="34" charset="0"/>
                <a:ea typeface="Calibri" panose="020F0502020204030204" pitchFamily="34" charset="0"/>
                <a:cs typeface="Calibri" panose="020F0502020204030204" pitchFamily="34" charset="0"/>
              </a:rPr>
              <a:t>Basierend auf den Erkenntnissen des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SECure</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Lern-rahmens</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für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ein</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err="1">
                <a:solidFill>
                  <a:srgbClr val="B41F7A"/>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nternationales</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Frühwarnsystem</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 </a:t>
            </a:r>
            <a:r>
              <a:rPr lang="en-IE" sz="2300" dirty="0">
                <a:effectLst/>
                <a:latin typeface="Calibri" panose="020F0502020204030204" pitchFamily="34" charset="0"/>
                <a:ea typeface="Calibri" panose="020F0502020204030204" pitchFamily="34" charset="0"/>
                <a:cs typeface="Calibri" panose="020F0502020204030204" pitchFamily="34" charset="0"/>
              </a:rPr>
              <a:t>wurde</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 </a:t>
            </a:r>
            <a:r>
              <a:rPr lang="en-IE" sz="2300" dirty="0">
                <a:effectLst/>
                <a:latin typeface="Calibri" panose="020F0502020204030204" pitchFamily="34" charset="0"/>
                <a:ea typeface="Calibri" panose="020F0502020204030204" pitchFamily="34" charset="0"/>
                <a:cs typeface="Calibri" panose="020F0502020204030204" pitchFamily="34" charset="0"/>
              </a:rPr>
              <a:t>das </a:t>
            </a:r>
            <a:r>
              <a:rPr lang="en-IE" sz="2300" dirty="0" err="1">
                <a:effectLst/>
                <a:latin typeface="Calibri" panose="020F0502020204030204" pitchFamily="34" charset="0"/>
                <a:ea typeface="Calibri" panose="020F0502020204030204" pitchFamily="34" charset="0"/>
                <a:cs typeface="Calibri" panose="020F0502020204030204" pitchFamily="34" charset="0"/>
              </a:rPr>
              <a:t>SECure</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Trainingspaket</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entwickelt</a:t>
            </a:r>
            <a:r>
              <a:rPr lang="en-IE" sz="2300" dirty="0">
                <a:effectLst/>
                <a:latin typeface="Calibri" panose="020F0502020204030204" pitchFamily="34" charset="0"/>
                <a:ea typeface="Calibri" panose="020F0502020204030204" pitchFamily="34" charset="0"/>
                <a:cs typeface="Calibri" panose="020F0502020204030204" pitchFamily="34" charset="0"/>
              </a:rPr>
              <a:t>, das </a:t>
            </a:r>
            <a:r>
              <a:rPr lang="en-IE" sz="2300" dirty="0" err="1">
                <a:effectLst/>
                <a:latin typeface="Calibri" panose="020F0502020204030204" pitchFamily="34" charset="0"/>
                <a:ea typeface="Calibri" panose="020F0502020204030204" pitchFamily="34" charset="0"/>
                <a:cs typeface="Calibri" panose="020F0502020204030204" pitchFamily="34" charset="0"/>
              </a:rPr>
              <a:t>sich</a:t>
            </a:r>
            <a:r>
              <a:rPr lang="en-IE" sz="2300" dirty="0">
                <a:effectLst/>
                <a:latin typeface="Calibri" panose="020F0502020204030204" pitchFamily="34" charset="0"/>
                <a:ea typeface="Calibri" panose="020F0502020204030204" pitchFamily="34" charset="0"/>
                <a:cs typeface="Calibri" panose="020F0502020204030204" pitchFamily="34" charset="0"/>
              </a:rPr>
              <a:t> in </a:t>
            </a:r>
            <a:r>
              <a:rPr lang="en-IE" sz="2300" dirty="0" err="1">
                <a:effectLst/>
                <a:latin typeface="Calibri" panose="020F0502020204030204" pitchFamily="34" charset="0"/>
                <a:ea typeface="Calibri" panose="020F0502020204030204" pitchFamily="34" charset="0"/>
                <a:cs typeface="Calibri" panose="020F0502020204030204" pitchFamily="34" charset="0"/>
              </a:rPr>
              <a:t>sechs</a:t>
            </a:r>
            <a:r>
              <a:rPr lang="en-IE" sz="2300" dirty="0">
                <a:effectLst/>
                <a:latin typeface="Calibri" panose="020F0502020204030204" pitchFamily="34" charset="0"/>
                <a:ea typeface="Calibri" panose="020F0502020204030204" pitchFamily="34" charset="0"/>
                <a:cs typeface="Calibri" panose="020F0502020204030204" pitchFamily="34" charset="0"/>
              </a:rPr>
              <a:t> Trainings-module </a:t>
            </a:r>
            <a:r>
              <a:rPr lang="en-IE" sz="2300" dirty="0" err="1">
                <a:effectLst/>
                <a:latin typeface="Calibri" panose="020F0502020204030204" pitchFamily="34" charset="0"/>
                <a:ea typeface="Calibri" panose="020F0502020204030204" pitchFamily="34" charset="0"/>
                <a:cs typeface="Calibri" panose="020F0502020204030204" pitchFamily="34" charset="0"/>
              </a:rPr>
              <a:t>gliedert</a:t>
            </a:r>
            <a:r>
              <a:rPr lang="en-IE" sz="2300" dirty="0">
                <a:effectLst/>
                <a:latin typeface="Calibri" panose="020F0502020204030204" pitchFamily="34" charset="0"/>
                <a:ea typeface="Calibri" panose="020F0502020204030204" pitchFamily="34" charset="0"/>
                <a:cs typeface="Calibri" panose="020F0502020204030204" pitchFamily="34" charset="0"/>
              </a:rPr>
              <a:t>.</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37726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64104"/>
            <a:ext cx="8944014" cy="802579"/>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gn="l">
              <a:lnSpc>
                <a:spcPts val="1520"/>
              </a:lnSpc>
              <a:buClr>
                <a:srgbClr val="EDA13E"/>
              </a:buClr>
              <a:buFont typeface="Arial" panose="020B0604020202020204" pitchFamily="34" charset="0"/>
              <a:buChar char="•"/>
            </a:pPr>
            <a:endParaRPr lang="en-GB" sz="1400" dirty="0">
              <a:solidFill>
                <a:srgbClr val="4B4B4B"/>
              </a:solidFill>
              <a:latin typeface="Calibri" panose="020F0502020204030204" pitchFamily="34" charset="0"/>
              <a:cs typeface="Calibri" panose="020F0502020204030204" pitchFamily="34" charset="0"/>
            </a:endParaRPr>
          </a:p>
          <a:p>
            <a:pPr marL="285750" indent="-285750" algn="l">
              <a:lnSpc>
                <a:spcPts val="1520"/>
              </a:lnSpc>
              <a:buClr>
                <a:srgbClr val="EDA13E"/>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Was ist eine Unternehmenskrise und was sind Mechanismen zur Früherkennung?</a:t>
            </a:r>
          </a:p>
          <a:p>
            <a:pPr marL="285750" indent="-285750" algn="l">
              <a:lnSpc>
                <a:spcPts val="1520"/>
              </a:lnSpc>
              <a:buClr>
                <a:srgbClr val="EDA13E"/>
              </a:buClr>
              <a:buFont typeface="Arial" panose="020B0604020202020204" pitchFamily="34" charset="0"/>
              <a:buChar char="•"/>
            </a:pPr>
            <a:endParaRPr lang="en-GB" sz="1400" dirty="0">
              <a:solidFill>
                <a:srgbClr val="4B4B4B"/>
              </a:solidFill>
              <a:latin typeface="Calibri" panose="020F0502020204030204" pitchFamily="34" charset="0"/>
              <a:cs typeface="Calibri" panose="020F0502020204030204" pitchFamily="34" charset="0"/>
            </a:endParaRPr>
          </a:p>
          <a:p>
            <a:pPr marL="285750" indent="-285750" algn="l">
              <a:lnSpc>
                <a:spcPts val="1520"/>
              </a:lnSpc>
              <a:buClr>
                <a:srgbClr val="EDA13E"/>
              </a:buClr>
              <a:buFont typeface="Arial" panose="020B0604020202020204" pitchFamily="34" charset="0"/>
              <a:buChar char="•"/>
            </a:pPr>
            <a:endParaRPr lang="en-GB" sz="1400" dirty="0">
              <a:solidFill>
                <a:srgbClr val="4B4B4B"/>
              </a:solidFill>
              <a:latin typeface="Calibri" panose="020F0502020204030204" pitchFamily="34" charset="0"/>
              <a:cs typeface="Calibri" panose="020F0502020204030204" pitchFamily="34" charset="0"/>
            </a:endParaRPr>
          </a:p>
          <a:p>
            <a:pPr marL="285750" indent="-285750" algn="l">
              <a:lnSpc>
                <a:spcPts val="1520"/>
              </a:lnSpc>
              <a:buClr>
                <a:srgbClr val="EDA13E"/>
              </a:buClr>
              <a:buFont typeface="Arial" panose="020B0604020202020204" pitchFamily="34" charset="0"/>
              <a:buChar char="•"/>
            </a:pPr>
            <a:r>
              <a:rPr lang="de-DE" sz="1400" dirty="0">
                <a:solidFill>
                  <a:srgbClr val="4B4B4B"/>
                </a:solidFill>
                <a:latin typeface="Calibri" panose="020F0502020204030204" pitchFamily="34" charset="0"/>
                <a:cs typeface="Calibri" panose="020F0502020204030204" pitchFamily="34" charset="0"/>
              </a:rPr>
              <a:t>Überblick über 3 Phasen von KMU-/ Unternehmenskrisen (Vorkrisenphase, Reaktionsphase, Nachkrisenphase)</a:t>
            </a:r>
            <a:endParaRPr lang="en-GB" sz="1400" dirty="0">
              <a:solidFill>
                <a:srgbClr val="4B4B4B"/>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690679"/>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8" y="2148347"/>
            <a:ext cx="8938417" cy="643763"/>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nSpc>
                <a:spcPts val="1520"/>
              </a:lnSpc>
              <a:buClr>
                <a:srgbClr val="EDA13E"/>
              </a:buClr>
              <a:buFont typeface="Arial" panose="020B0604020202020204" pitchFamily="34" charset="0"/>
              <a:buChar char="•"/>
            </a:pPr>
            <a:r>
              <a:rPr lang="en-GB" sz="1400" dirty="0" err="1">
                <a:solidFill>
                  <a:srgbClr val="4B4B4B"/>
                </a:solidFill>
                <a:latin typeface="Calibri" panose="020F0502020204030204" pitchFamily="34" charset="0"/>
                <a:cs typeface="Calibri" panose="020F0502020204030204" pitchFamily="34" charset="0"/>
              </a:rPr>
              <a:t>Welche</a:t>
            </a:r>
            <a:r>
              <a:rPr lang="en-GB" sz="1400" dirty="0">
                <a:solidFill>
                  <a:srgbClr val="4B4B4B"/>
                </a:solidFill>
                <a:latin typeface="Calibri" panose="020F0502020204030204" pitchFamily="34" charset="0"/>
                <a:cs typeface="Calibri" panose="020F0502020204030204" pitchFamily="34" charset="0"/>
              </a:rPr>
              <a:t> Art von </a:t>
            </a:r>
            <a:r>
              <a:rPr lang="en-GB" sz="1400" dirty="0" err="1">
                <a:solidFill>
                  <a:srgbClr val="4B4B4B"/>
                </a:solidFill>
                <a:latin typeface="Calibri" panose="020F0502020204030204" pitchFamily="34" charset="0"/>
                <a:cs typeface="Calibri" panose="020F0502020204030204" pitchFamily="34" charset="0"/>
              </a:rPr>
              <a:t>Krisen</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können</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durch</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externe</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Faktoren</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entstehen</a:t>
            </a:r>
            <a:r>
              <a:rPr lang="en-GB" sz="1400" dirty="0">
                <a:solidFill>
                  <a:srgbClr val="4B4B4B"/>
                </a:solidFill>
                <a:latin typeface="Calibri" panose="020F0502020204030204" pitchFamily="34" charset="0"/>
                <a:cs typeface="Calibri" panose="020F0502020204030204" pitchFamily="34" charset="0"/>
              </a:rPr>
              <a:t>?</a:t>
            </a:r>
          </a:p>
          <a:p>
            <a:pPr marL="285750" indent="-285750">
              <a:lnSpc>
                <a:spcPts val="1520"/>
              </a:lnSpc>
              <a:buClr>
                <a:srgbClr val="EDA13E"/>
              </a:buClr>
              <a:buFont typeface="Arial" panose="020B0604020202020204" pitchFamily="34" charset="0"/>
              <a:buChar char="•"/>
            </a:pPr>
            <a:r>
              <a:rPr lang="en-GB" sz="1400" dirty="0" err="1">
                <a:solidFill>
                  <a:srgbClr val="4B4B4B"/>
                </a:solidFill>
                <a:latin typeface="Calibri" panose="020F0502020204030204" pitchFamily="34" charset="0"/>
                <a:cs typeface="Calibri" panose="020F0502020204030204" pitchFamily="34" charset="0"/>
              </a:rPr>
              <a:t>Beispiele</a:t>
            </a:r>
            <a:r>
              <a:rPr lang="en-GB" sz="1400" dirty="0">
                <a:solidFill>
                  <a:srgbClr val="4B4B4B"/>
                </a:solidFill>
                <a:latin typeface="Calibri" panose="020F0502020204030204" pitchFamily="34" charset="0"/>
                <a:cs typeface="Calibri" panose="020F0502020204030204" pitchFamily="34" charset="0"/>
              </a:rPr>
              <a:t> für extern </a:t>
            </a:r>
            <a:r>
              <a:rPr lang="en-GB" sz="1400" dirty="0" err="1">
                <a:solidFill>
                  <a:srgbClr val="4B4B4B"/>
                </a:solidFill>
                <a:latin typeface="Calibri" panose="020F0502020204030204" pitchFamily="34" charset="0"/>
                <a:cs typeface="Calibri" panose="020F0502020204030204" pitchFamily="34" charset="0"/>
              </a:rPr>
              <a:t>ausgelöste</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Krisen</a:t>
            </a:r>
            <a:endParaRPr lang="en-GB" sz="1400" dirty="0">
              <a:solidFill>
                <a:srgbClr val="4B4B4B"/>
              </a:solidFill>
              <a:latin typeface="Calibri" panose="020F0502020204030204" pitchFamily="34" charset="0"/>
              <a:cs typeface="Calibri" panose="020F0502020204030204" pitchFamily="34" charset="0"/>
            </a:endParaRPr>
          </a:p>
          <a:p>
            <a:pPr marL="285750" indent="-285750">
              <a:lnSpc>
                <a:spcPts val="1520"/>
              </a:lnSpc>
              <a:buClr>
                <a:srgbClr val="EDA13E"/>
              </a:buClr>
              <a:buFont typeface="Arial" panose="020B0604020202020204" pitchFamily="34" charset="0"/>
              <a:buChar char="•"/>
            </a:pPr>
            <a:r>
              <a:rPr lang="en-GB" sz="1400" dirty="0" err="1">
                <a:solidFill>
                  <a:srgbClr val="4B4B4B"/>
                </a:solidFill>
                <a:latin typeface="Calibri" panose="020F0502020204030204" pitchFamily="34" charset="0"/>
                <a:cs typeface="Calibri" panose="020F0502020204030204" pitchFamily="34" charset="0"/>
              </a:rPr>
              <a:t>Ansätze</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zur</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Unterstützung</a:t>
            </a:r>
            <a:r>
              <a:rPr lang="en-GB" sz="1400" dirty="0">
                <a:solidFill>
                  <a:srgbClr val="4B4B4B"/>
                </a:solidFill>
                <a:latin typeface="Calibri" panose="020F0502020204030204" pitchFamily="34" charset="0"/>
                <a:cs typeface="Calibri" panose="020F0502020204030204" pitchFamily="34" charset="0"/>
              </a:rPr>
              <a:t> in </a:t>
            </a:r>
            <a:r>
              <a:rPr lang="en-GB" sz="1400" dirty="0" err="1">
                <a:solidFill>
                  <a:srgbClr val="4B4B4B"/>
                </a:solidFill>
                <a:latin typeface="Calibri" panose="020F0502020204030204" pitchFamily="34" charset="0"/>
                <a:cs typeface="Calibri" panose="020F0502020204030204" pitchFamily="34" charset="0"/>
              </a:rPr>
              <a:t>Krisenfällen</a:t>
            </a:r>
            <a:endParaRPr lang="en-GB" sz="1400" dirty="0">
              <a:solidFill>
                <a:srgbClr val="4B4B4B"/>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D263234C-8544-8496-E925-CA8F026DDDAF}"/>
              </a:ext>
            </a:extLst>
          </p:cNvPr>
          <p:cNvSpPr/>
          <p:nvPr/>
        </p:nvSpPr>
        <p:spPr>
          <a:xfrm>
            <a:off x="4142627" y="1715579"/>
            <a:ext cx="7697124"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EINE KRISE, DIE DURCH </a:t>
            </a:r>
            <a:r>
              <a:rPr lang="en-IE" sz="1700" b="1" dirty="0" err="1">
                <a:solidFill>
                  <a:srgbClr val="B41F7A"/>
                </a:solidFill>
                <a:latin typeface="Calibri" panose="020F0502020204030204" pitchFamily="34" charset="0"/>
                <a:ea typeface="Calibri" panose="020F0502020204030204" pitchFamily="34" charset="0"/>
                <a:cs typeface="Calibri" panose="020F0502020204030204" pitchFamily="34" charset="0"/>
              </a:rPr>
              <a:t>ÄUßERE</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 UNVERMEIDBARE </a:t>
            </a:r>
            <a:r>
              <a:rPr lang="en-IE" sz="1700" b="1" dirty="0">
                <a:solidFill>
                  <a:srgbClr val="B41F7A"/>
                </a:solidFill>
                <a:latin typeface="Calibri" panose="020F0502020204030204" pitchFamily="34" charset="0"/>
                <a:cs typeface="Calibri" panose="020F0502020204030204" pitchFamily="34" charset="0"/>
              </a:rPr>
              <a:t>FAKTOREN</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 VERURSACHT WIRD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a:cxnSpLocks/>
          </p:cNvCxnSpPr>
          <p:nvPr/>
        </p:nvCxnSpPr>
        <p:spPr>
          <a:xfrm>
            <a:off x="2962493" y="203521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1" y="286219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8" y="3253335"/>
            <a:ext cx="8947952" cy="103215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Managementfähigkeiten und -kultur</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Produktabsatzkrise, Kundenstamm, Abhängigkeiten, </a:t>
            </a:r>
            <a:r>
              <a:rPr lang="en-GB" sz="1400" dirty="0" err="1">
                <a:solidFill>
                  <a:srgbClr val="4B4B4B"/>
                </a:solidFill>
                <a:latin typeface="Calibri" panose="020F0502020204030204" pitchFamily="34" charset="0"/>
                <a:cs typeface="Calibri" panose="020F0502020204030204" pitchFamily="34" charset="0"/>
              </a:rPr>
              <a:t>Beziehungen</a:t>
            </a:r>
            <a:endParaRPr lang="en-GB" sz="1400" dirty="0">
              <a:solidFill>
                <a:srgbClr val="4B4B4B"/>
              </a:solidFill>
              <a:latin typeface="Calibri" panose="020F0502020204030204" pitchFamily="34" charset="0"/>
              <a:cs typeface="Calibri" panose="020F0502020204030204" pitchFamily="34" charset="0"/>
            </a:endParaRP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Datensysteme und Instrumente der internen und externen Analyse innerhalb des Unternehmens</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Ertrags- und Liquiditätskrise</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Operative Krise</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Technologiedefizite - Mangel an Fähigkeiten und Ressourcen </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Organisatorische/personelle Krise</a:t>
            </a: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8" y="322430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1" y="448717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29284" y="4509445"/>
            <a:ext cx="8320943"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FÜHRUNGSKULTUR, STAKEHOLDER-MANAGEMENT UND KOMMUNIKATION</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1" y="499095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5740175" y="5013322"/>
            <a:ext cx="6101189" cy="486543"/>
          </a:xfrm>
          <a:prstGeom prst="rect">
            <a:avLst/>
          </a:prstGeom>
        </p:spPr>
        <p:txBody>
          <a:bodyPr wrap="square">
            <a:spAutoFit/>
          </a:bodyPr>
          <a:lstStyle/>
          <a:p>
            <a:pPr algn="r">
              <a:lnSpc>
                <a:spcPts val="1540"/>
              </a:lnSpc>
            </a:pP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VERSTÄNDNIS VON FINANZ- UND LIQUIDITÄTSKENNZAHLEN &amp; INSOLVENZ ALS SANIERUNGSANSATZ</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6" y="5626201"/>
            <a:ext cx="9009846" cy="876712"/>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5" y="6035439"/>
            <a:ext cx="8889760" cy="529301"/>
          </a:xfrm>
          <a:prstGeom prst="rect">
            <a:avLst/>
          </a:prstGeom>
        </p:spPr>
        <p:txBody>
          <a:bodyPr vert="horz" lIns="91440" tIns="45720" rIns="91440" bIns="45720" numCol="1"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F29E38"/>
              </a:buClr>
            </a:pPr>
            <a:r>
              <a:rPr lang="en-GB" sz="1400" dirty="0">
                <a:solidFill>
                  <a:srgbClr val="4B4B4B"/>
                </a:solidFill>
                <a:latin typeface="Calibri" panose="020F0502020204030204" pitchFamily="34" charset="0"/>
                <a:cs typeface="Calibri" panose="020F0502020204030204" pitchFamily="34" charset="0"/>
              </a:rPr>
              <a:t>Ein </a:t>
            </a:r>
            <a:r>
              <a:rPr lang="en-GB" sz="1400" dirty="0" err="1">
                <a:solidFill>
                  <a:srgbClr val="4B4B4B"/>
                </a:solidFill>
                <a:latin typeface="Calibri" panose="020F0502020204030204" pitchFamily="34" charset="0"/>
                <a:cs typeface="Calibri" panose="020F0502020204030204" pitchFamily="34" charset="0"/>
              </a:rPr>
              <a:t>lösungsorientiertes</a:t>
            </a:r>
            <a:r>
              <a:rPr lang="en-GB" sz="1400" dirty="0">
                <a:solidFill>
                  <a:srgbClr val="4B4B4B"/>
                </a:solidFill>
                <a:latin typeface="Calibri" panose="020F0502020204030204" pitchFamily="34" charset="0"/>
                <a:cs typeface="Calibri" panose="020F0502020204030204" pitchFamily="34" charset="0"/>
              </a:rPr>
              <a:t> Lernmodul, das sich auf die Einführung eines ganzheitlichen Frühwarnsystems konzentriert. </a:t>
            </a:r>
          </a:p>
        </p:txBody>
      </p:sp>
      <p:sp>
        <p:nvSpPr>
          <p:cNvPr id="53" name="Rectangle 52">
            <a:extLst>
              <a:ext uri="{FF2B5EF4-FFF2-40B4-BE49-F238E27FC236}">
                <a16:creationId xmlns:a16="http://schemas.microsoft.com/office/drawing/2014/main" id="{A6E1A3DB-C358-5E1A-FC80-75C73A25FF48}"/>
              </a:ext>
            </a:extLst>
          </p:cNvPr>
          <p:cNvSpPr/>
          <p:nvPr/>
        </p:nvSpPr>
        <p:spPr>
          <a:xfrm>
            <a:off x="3556858" y="5677267"/>
            <a:ext cx="8302994"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FRÜHWARNSYSTEM</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8" y="599917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01</a:t>
            </a:r>
            <a:endParaRPr lang="en-US" sz="1600" dirty="0">
              <a:solidFill>
                <a:schemeClr val="bg1"/>
              </a:solidFill>
              <a:latin typeface="Calibri" panose="020F050202020403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2" y="166724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02</a:t>
            </a:r>
            <a:endParaRPr lang="en-US" sz="1600" dirty="0">
              <a:solidFill>
                <a:schemeClr val="bg1"/>
              </a:solidFill>
              <a:latin typeface="Calibri" panose="020F050202020403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2" y="284561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03</a:t>
            </a:r>
            <a:endParaRPr lang="en-US" sz="1600" dirty="0">
              <a:solidFill>
                <a:schemeClr val="bg1"/>
              </a:solidFill>
              <a:latin typeface="Calibri" panose="020F050202020403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2" y="4477924"/>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04</a:t>
            </a:r>
            <a:endParaRPr lang="en-US" sz="1600" dirty="0">
              <a:solidFill>
                <a:schemeClr val="bg1"/>
              </a:solidFill>
              <a:latin typeface="Calibri" panose="020F050202020403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2" y="4984816"/>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05</a:t>
            </a:r>
            <a:endParaRPr lang="en-US" sz="1600" dirty="0">
              <a:solidFill>
                <a:schemeClr val="bg1"/>
              </a:solidFill>
              <a:latin typeface="Calibri" panose="020F050202020403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1" y="562354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06</a:t>
            </a:r>
            <a:endParaRPr lang="en-US" sz="1600" dirty="0">
              <a:solidFill>
                <a:schemeClr val="bg1"/>
              </a:solidFill>
              <a:latin typeface="Calibri" panose="020F0502020204030204" pitchFamily="34" charset="0"/>
              <a:cs typeface="Calibri" panose="020F0502020204030204" pitchFamily="34" charset="0"/>
            </a:endParaRPr>
          </a:p>
        </p:txBody>
      </p:sp>
      <p:sp>
        <p:nvSpPr>
          <p:cNvPr id="2" name="Rectangle 28">
            <a:extLst>
              <a:ext uri="{FF2B5EF4-FFF2-40B4-BE49-F238E27FC236}">
                <a16:creationId xmlns:a16="http://schemas.microsoft.com/office/drawing/2014/main" id="{323EE361-FEFF-6D9E-76FC-55041A1200A1}"/>
              </a:ext>
            </a:extLst>
          </p:cNvPr>
          <p:cNvSpPr/>
          <p:nvPr/>
        </p:nvSpPr>
        <p:spPr>
          <a:xfrm>
            <a:off x="5864449" y="210161"/>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cs typeface="Calibri" panose="020F0502020204030204" pitchFamily="34" charset="0"/>
              </a:rPr>
              <a:t>DIE GRUNDLAGEN</a:t>
            </a:r>
            <a:endParaRPr lang="en-US" sz="1700" b="1" dirty="0">
              <a:solidFill>
                <a:srgbClr val="B41F7A"/>
              </a:solidFill>
              <a:latin typeface="Calibri" panose="020F0502020204030204" pitchFamily="34" charset="0"/>
              <a:cs typeface="Calibri" panose="020F0502020204030204" pitchFamily="34" charset="0"/>
            </a:endParaRPr>
          </a:p>
        </p:txBody>
      </p:sp>
      <p:sp>
        <p:nvSpPr>
          <p:cNvPr id="3" name="Rectangle 19">
            <a:extLst>
              <a:ext uri="{FF2B5EF4-FFF2-40B4-BE49-F238E27FC236}">
                <a16:creationId xmlns:a16="http://schemas.microsoft.com/office/drawing/2014/main" id="{2C6838B2-8076-35DB-6B16-8F23F596D5B1}"/>
              </a:ext>
            </a:extLst>
          </p:cNvPr>
          <p:cNvSpPr/>
          <p:nvPr/>
        </p:nvSpPr>
        <p:spPr>
          <a:xfrm>
            <a:off x="3490906" y="2873940"/>
            <a:ext cx="8355177" cy="353943"/>
          </a:xfrm>
          <a:prstGeom prst="rect">
            <a:avLst/>
          </a:prstGeom>
        </p:spPr>
        <p:txBody>
          <a:bodyPr wrap="square">
            <a:spAutoFit/>
          </a:bodyPr>
          <a:lstStyle/>
          <a:p>
            <a:pPr algn="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EINE </a:t>
            </a:r>
            <a:r>
              <a:rPr lang="en-IE" sz="1700" b="1" dirty="0">
                <a:solidFill>
                  <a:schemeClr val="bg1"/>
                </a:solidFill>
                <a:highlight>
                  <a:srgbClr val="B41F7A"/>
                </a:highlight>
                <a:latin typeface="Calibri" panose="020F0502020204030204" pitchFamily="34" charset="0"/>
                <a:cs typeface="Calibri" panose="020F0502020204030204" pitchFamily="34" charset="0"/>
              </a:rPr>
              <a:t>KRISE, DIE AUF INTERNE FAKTOREN ZURÜCKZUFÜHREN IST</a:t>
            </a:r>
            <a:endParaRPr lang="en-US" sz="1700" b="1" dirty="0">
              <a:solidFill>
                <a:schemeClr val="bg1"/>
              </a:solidFill>
              <a:highlight>
                <a:srgbClr val="B41F7A"/>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083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01284" y="1443238"/>
            <a:ext cx="9031493" cy="4816876"/>
          </a:xfrm>
        </p:spPr>
        <p:txBody>
          <a:bodyPr>
            <a:noAutofit/>
          </a:bodyPr>
          <a:lstStyle/>
          <a:p>
            <a:pPr marL="12700" indent="-12700"/>
            <a:r>
              <a:rPr lang="en-GB" sz="1800" dirty="0"/>
              <a:t>Nehmen Sie sich jetzt ein paar Minuten Zeit und prüfen Sie Ihren derzeitigen Führungsstil.  Vielleicht sind Sie </a:t>
            </a:r>
            <a:r>
              <a:rPr lang="en-GB" sz="1800" dirty="0" err="1"/>
              <a:t>manchmal</a:t>
            </a:r>
            <a:r>
              <a:rPr lang="en-GB" sz="1800" dirty="0"/>
              <a:t> </a:t>
            </a:r>
            <a:r>
              <a:rPr lang="en-GB" sz="1800" dirty="0" err="1"/>
              <a:t>demokratisch</a:t>
            </a:r>
            <a:r>
              <a:rPr lang="en-GB" sz="1800" dirty="0"/>
              <a:t>, </a:t>
            </a:r>
            <a:r>
              <a:rPr lang="en-GB" sz="1800" dirty="0" err="1"/>
              <a:t>delegieren</a:t>
            </a:r>
            <a:r>
              <a:rPr lang="en-GB" sz="1800" dirty="0"/>
              <a:t>, </a:t>
            </a:r>
            <a:r>
              <a:rPr lang="en-GB" sz="1800" dirty="0" err="1"/>
              <a:t>machen</a:t>
            </a:r>
            <a:r>
              <a:rPr lang="en-GB" sz="1800" dirty="0"/>
              <a:t> </a:t>
            </a:r>
            <a:r>
              <a:rPr lang="en-GB" sz="1800" dirty="0" err="1"/>
              <a:t>allen</a:t>
            </a:r>
            <a:r>
              <a:rPr lang="en-GB" sz="1800" dirty="0"/>
              <a:t> </a:t>
            </a:r>
            <a:r>
              <a:rPr lang="en-GB" sz="1800" dirty="0" err="1"/>
              <a:t>voran</a:t>
            </a:r>
            <a:r>
              <a:rPr lang="en-GB" sz="1800" dirty="0"/>
              <a:t> </a:t>
            </a:r>
            <a:r>
              <a:rPr lang="en-GB" sz="1800" dirty="0" err="1"/>
              <a:t>einen</a:t>
            </a:r>
            <a:r>
              <a:rPr lang="en-GB" sz="1800" dirty="0"/>
              <a:t> Schritt </a:t>
            </a:r>
            <a:r>
              <a:rPr lang="en-GB" sz="1800" dirty="0" err="1"/>
              <a:t>nach</a:t>
            </a:r>
            <a:r>
              <a:rPr lang="en-GB" sz="1800" dirty="0"/>
              <a:t> </a:t>
            </a:r>
            <a:r>
              <a:rPr lang="en-GB" sz="1800" dirty="0" err="1"/>
              <a:t>vorne</a:t>
            </a:r>
            <a:r>
              <a:rPr lang="en-GB" sz="1800" dirty="0"/>
              <a:t> </a:t>
            </a:r>
            <a:r>
              <a:rPr lang="en-GB" sz="1800" dirty="0" err="1"/>
              <a:t>oder</a:t>
            </a:r>
            <a:r>
              <a:rPr lang="en-GB" sz="1800" dirty="0"/>
              <a:t> </a:t>
            </a:r>
            <a:r>
              <a:rPr lang="en-GB" sz="1800" dirty="0" err="1"/>
              <a:t>verfolgen</a:t>
            </a:r>
            <a:r>
              <a:rPr lang="en-GB" sz="1800" dirty="0"/>
              <a:t> </a:t>
            </a:r>
            <a:r>
              <a:rPr lang="en-GB" sz="1800" dirty="0" err="1"/>
              <a:t>eine</a:t>
            </a:r>
            <a:r>
              <a:rPr lang="en-GB" sz="1800" dirty="0"/>
              <a:t> </a:t>
            </a:r>
            <a:r>
              <a:rPr lang="en-GB" sz="1800" dirty="0" err="1"/>
              <a:t>ganz</a:t>
            </a:r>
            <a:r>
              <a:rPr lang="en-GB" sz="1800" dirty="0"/>
              <a:t> </a:t>
            </a:r>
            <a:r>
              <a:rPr lang="en-GB" sz="1800" dirty="0" err="1"/>
              <a:t>anderer</a:t>
            </a:r>
            <a:r>
              <a:rPr lang="en-GB" sz="1800" dirty="0"/>
              <a:t> </a:t>
            </a:r>
            <a:r>
              <a:rPr lang="en-GB" sz="1800" dirty="0" err="1"/>
              <a:t>Herangehensweise</a:t>
            </a:r>
            <a:r>
              <a:rPr lang="en-GB" sz="1800" dirty="0"/>
              <a:t> - aber höchstwahrscheinlich haben Sie einen "Lieblingsstil".  Die </a:t>
            </a:r>
            <a:r>
              <a:rPr lang="en-GB" sz="1800" dirty="0" err="1"/>
              <a:t>Empfehlung</a:t>
            </a:r>
            <a:r>
              <a:rPr lang="en-GB" sz="1800" dirty="0"/>
              <a:t> </a:t>
            </a:r>
            <a:r>
              <a:rPr lang="en-GB" sz="1800" dirty="0" err="1"/>
              <a:t>lautet</a:t>
            </a:r>
            <a:r>
              <a:rPr lang="en-GB" sz="1800" dirty="0"/>
              <a:t> </a:t>
            </a:r>
            <a:r>
              <a:rPr lang="en-GB" sz="1800" dirty="0" err="1"/>
              <a:t>hier</a:t>
            </a:r>
            <a:r>
              <a:rPr lang="en-GB" sz="1800" dirty="0"/>
              <a:t>, sich in </a:t>
            </a:r>
            <a:r>
              <a:rPr lang="en-GB" sz="1800" dirty="0" err="1"/>
              <a:t>Krisenzeiten</a:t>
            </a:r>
            <a:r>
              <a:rPr lang="en-GB" sz="1800" dirty="0"/>
              <a:t> von einem </a:t>
            </a:r>
            <a:r>
              <a:rPr lang="en-GB" sz="1800" dirty="0" err="1"/>
              <a:t>einzigen</a:t>
            </a:r>
            <a:r>
              <a:rPr lang="en-GB" sz="1800" dirty="0"/>
              <a:t> </a:t>
            </a:r>
            <a:r>
              <a:rPr lang="en-GB" sz="1800" dirty="0" err="1"/>
              <a:t>Stil</a:t>
            </a:r>
            <a:r>
              <a:rPr lang="en-GB" sz="1800" dirty="0"/>
              <a:t> zu lösen und stattdessen Ihre Führung </a:t>
            </a:r>
            <a:r>
              <a:rPr lang="en-GB" sz="1800" dirty="0" err="1"/>
              <a:t>als</a:t>
            </a:r>
            <a:r>
              <a:rPr lang="en-GB" sz="1800" dirty="0"/>
              <a:t> Fundus zu betrachten, der verschiedene Führungsstile für verschiedene Situationen enthält.</a:t>
            </a:r>
          </a:p>
          <a:p>
            <a:pPr marL="12700" indent="-12700"/>
            <a:endParaRPr lang="en-GB" sz="1800" dirty="0"/>
          </a:p>
          <a:p>
            <a:pPr marL="12700" indent="-12700"/>
            <a:r>
              <a:rPr lang="en-GB" sz="1800" dirty="0"/>
              <a:t>Auf </a:t>
            </a:r>
            <a:r>
              <a:rPr lang="en-GB" sz="1800" dirty="0" err="1"/>
              <a:t>ein</a:t>
            </a:r>
            <a:r>
              <a:rPr lang="en-GB" sz="1800" dirty="0"/>
              <a:t> </a:t>
            </a:r>
            <a:r>
              <a:rPr lang="en-GB" sz="1800" dirty="0" err="1"/>
              <a:t>Beispiel</a:t>
            </a:r>
            <a:r>
              <a:rPr lang="en-GB" sz="1800" dirty="0"/>
              <a:t> </a:t>
            </a:r>
            <a:r>
              <a:rPr lang="en-GB" sz="1800" dirty="0" err="1"/>
              <a:t>übertragen</a:t>
            </a:r>
            <a:r>
              <a:rPr lang="en-GB" sz="1800" dirty="0"/>
              <a:t>: </a:t>
            </a:r>
            <a:r>
              <a:rPr lang="en-GB" sz="1800" dirty="0" err="1"/>
              <a:t>Beim</a:t>
            </a:r>
            <a:r>
              <a:rPr lang="en-GB" sz="1800" dirty="0"/>
              <a:t> </a:t>
            </a:r>
            <a:r>
              <a:rPr lang="en-GB" sz="1800" dirty="0" err="1"/>
              <a:t>Golfspiel</a:t>
            </a:r>
            <a:r>
              <a:rPr lang="en-GB" sz="1800" dirty="0"/>
              <a:t> </a:t>
            </a:r>
            <a:r>
              <a:rPr lang="en-GB" sz="1800" dirty="0" err="1"/>
              <a:t>sollte</a:t>
            </a:r>
            <a:r>
              <a:rPr lang="en-GB" sz="1800" dirty="0"/>
              <a:t> man den richtigen Schläger auswählen, nachdem man die Lage des Balls, die Entfernung und verschiedene andere Faktoren beurteilt hat.  Dasselbe sollte auch für </a:t>
            </a:r>
            <a:r>
              <a:rPr lang="en-GB" sz="1800" dirty="0" err="1"/>
              <a:t>Ihren</a:t>
            </a:r>
            <a:r>
              <a:rPr lang="en-GB" sz="1800" dirty="0"/>
              <a:t> Führungsstil </a:t>
            </a:r>
            <a:r>
              <a:rPr lang="en-GB" sz="1800" dirty="0" err="1"/>
              <a:t>gelten</a:t>
            </a:r>
            <a:r>
              <a:rPr lang="en-GB" sz="1800" dirty="0"/>
              <a:t>. Hat </a:t>
            </a:r>
            <a:r>
              <a:rPr lang="en-GB" sz="1800" dirty="0" err="1"/>
              <a:t>sich</a:t>
            </a:r>
            <a:r>
              <a:rPr lang="en-GB" sz="1800" dirty="0"/>
              <a:t> die Lage des Balls </a:t>
            </a:r>
            <a:r>
              <a:rPr lang="en-GB" sz="1800" dirty="0" err="1"/>
              <a:t>verschoben</a:t>
            </a:r>
            <a:r>
              <a:rPr lang="en-GB" sz="1800" dirty="0"/>
              <a:t> – also hat </a:t>
            </a:r>
            <a:r>
              <a:rPr lang="en-GB" sz="1800" dirty="0" err="1"/>
              <a:t>sich</a:t>
            </a:r>
            <a:r>
              <a:rPr lang="en-GB" sz="1800" dirty="0"/>
              <a:t> das </a:t>
            </a:r>
            <a:r>
              <a:rPr lang="en-GB" sz="1800" dirty="0" err="1"/>
              <a:t>Umfeld</a:t>
            </a:r>
            <a:r>
              <a:rPr lang="en-GB" sz="1800" dirty="0"/>
              <a:t> </a:t>
            </a:r>
            <a:r>
              <a:rPr lang="en-GB" sz="1800" dirty="0" err="1"/>
              <a:t>durch</a:t>
            </a:r>
            <a:r>
              <a:rPr lang="en-GB" sz="1800" dirty="0"/>
              <a:t> die Krise </a:t>
            </a:r>
            <a:r>
              <a:rPr lang="en-GB" sz="1800" dirty="0" err="1"/>
              <a:t>dramatisch</a:t>
            </a:r>
            <a:r>
              <a:rPr lang="en-GB" sz="1800" dirty="0"/>
              <a:t> </a:t>
            </a:r>
            <a:r>
              <a:rPr lang="en-GB" sz="1800" dirty="0" err="1"/>
              <a:t>verändert</a:t>
            </a:r>
            <a:r>
              <a:rPr lang="en-GB" sz="1800" dirty="0"/>
              <a:t> - </a:t>
            </a:r>
            <a:r>
              <a:rPr lang="en-GB" sz="1800" dirty="0" err="1"/>
              <a:t>müssen</a:t>
            </a:r>
            <a:r>
              <a:rPr lang="en-GB" sz="1800" dirty="0"/>
              <a:t> Sie nun </a:t>
            </a:r>
            <a:r>
              <a:rPr lang="en-GB" sz="1800" dirty="0" err="1"/>
              <a:t>einen</a:t>
            </a:r>
            <a:r>
              <a:rPr lang="en-GB" sz="1800" dirty="0"/>
              <a:t> </a:t>
            </a:r>
            <a:r>
              <a:rPr lang="en-GB" sz="1800" dirty="0" err="1"/>
              <a:t>anderen</a:t>
            </a:r>
            <a:r>
              <a:rPr lang="en-GB" sz="1800" dirty="0"/>
              <a:t> “</a:t>
            </a:r>
            <a:r>
              <a:rPr lang="en-GB" sz="1800" dirty="0" err="1"/>
              <a:t>Schläger</a:t>
            </a:r>
            <a:r>
              <a:rPr lang="en-GB" sz="1800" dirty="0"/>
              <a:t>" </a:t>
            </a:r>
            <a:r>
              <a:rPr lang="en-GB" sz="1800" dirty="0" err="1"/>
              <a:t>bzw</a:t>
            </a:r>
            <a:r>
              <a:rPr lang="en-GB" sz="1800" dirty="0"/>
              <a:t>. </a:t>
            </a:r>
            <a:r>
              <a:rPr lang="en-GB" sz="1800" dirty="0" err="1"/>
              <a:t>Stil</a:t>
            </a:r>
            <a:r>
              <a:rPr lang="en-GB" sz="1800" dirty="0"/>
              <a:t> </a:t>
            </a:r>
            <a:r>
              <a:rPr lang="en-GB" sz="1800" dirty="0" err="1"/>
              <a:t>wählen</a:t>
            </a:r>
            <a:r>
              <a:rPr lang="en-GB" sz="1800" dirty="0"/>
              <a:t>.  Das könnte bedeuten, </a:t>
            </a:r>
            <a:r>
              <a:rPr lang="en-GB" sz="1800" dirty="0" err="1"/>
              <a:t>dass</a:t>
            </a:r>
            <a:r>
              <a:rPr lang="en-GB" sz="1800" dirty="0"/>
              <a:t> </a:t>
            </a:r>
            <a:r>
              <a:rPr lang="en-GB" sz="1800" dirty="0" err="1"/>
              <a:t>dieser</a:t>
            </a:r>
            <a:r>
              <a:rPr lang="en-GB" sz="1800" dirty="0"/>
              <a:t> </a:t>
            </a:r>
            <a:r>
              <a:rPr lang="en-GB" sz="1800" dirty="0" err="1"/>
              <a:t>viel</a:t>
            </a:r>
            <a:r>
              <a:rPr lang="en-GB" sz="1800" dirty="0"/>
              <a:t> direkter und </a:t>
            </a:r>
            <a:r>
              <a:rPr lang="en-GB" sz="1800" dirty="0" err="1"/>
              <a:t>bestimmend</a:t>
            </a:r>
            <a:r>
              <a:rPr lang="en-GB" sz="1800" dirty="0"/>
              <a:t> sein </a:t>
            </a:r>
            <a:r>
              <a:rPr lang="en-GB" sz="1800" dirty="0" err="1"/>
              <a:t>wird</a:t>
            </a:r>
            <a:r>
              <a:rPr lang="en-GB" sz="1800" dirty="0"/>
              <a:t>, um das </a:t>
            </a:r>
            <a:r>
              <a:rPr lang="en-GB" sz="1800" dirty="0" err="1"/>
              <a:t>Unternehmen</a:t>
            </a:r>
            <a:r>
              <a:rPr lang="en-GB" sz="1800" dirty="0"/>
              <a:t> </a:t>
            </a:r>
            <a:r>
              <a:rPr lang="en-GB" sz="1800" dirty="0" err="1"/>
              <a:t>wieder</a:t>
            </a:r>
            <a:r>
              <a:rPr lang="en-GB" sz="1800" dirty="0"/>
              <a:t> auf </a:t>
            </a:r>
            <a:r>
              <a:rPr lang="en-GB" sz="1800" dirty="0" err="1"/>
              <a:t>Kurs</a:t>
            </a:r>
            <a:r>
              <a:rPr lang="en-GB" sz="1800" dirty="0"/>
              <a:t> </a:t>
            </a:r>
            <a:r>
              <a:rPr lang="en-GB" sz="1800" dirty="0" err="1"/>
              <a:t>zu</a:t>
            </a:r>
            <a:r>
              <a:rPr lang="en-GB" sz="1800" dirty="0"/>
              <a:t> </a:t>
            </a:r>
            <a:r>
              <a:rPr lang="en-GB" sz="1800" dirty="0" err="1"/>
              <a:t>bringen</a:t>
            </a:r>
            <a:r>
              <a:rPr lang="en-GB" sz="1800" dirty="0"/>
              <a:t>. Als Führungskraft </a:t>
            </a:r>
            <a:r>
              <a:rPr lang="en-GB" sz="1800" dirty="0" err="1"/>
              <a:t>haben</a:t>
            </a:r>
            <a:r>
              <a:rPr lang="en-GB" sz="1800" dirty="0"/>
              <a:t> Sie stets die Freiheit, </a:t>
            </a:r>
            <a:r>
              <a:rPr lang="en-GB" sz="1800" dirty="0" err="1"/>
              <a:t>ihren</a:t>
            </a:r>
            <a:r>
              <a:rPr lang="en-GB" sz="1800" dirty="0"/>
              <a:t> Stil zu ändern, um den </a:t>
            </a:r>
            <a:r>
              <a:rPr lang="en-GB" sz="1800" dirty="0" err="1"/>
              <a:t>gegenwärtigen</a:t>
            </a:r>
            <a:r>
              <a:rPr lang="en-GB" sz="1800" dirty="0"/>
              <a:t> </a:t>
            </a:r>
            <a:r>
              <a:rPr lang="en-GB" sz="1800" dirty="0" err="1"/>
              <a:t>Herausforderungen</a:t>
            </a:r>
            <a:r>
              <a:rPr lang="en-GB" sz="1800" dirty="0"/>
              <a:t> </a:t>
            </a:r>
            <a:r>
              <a:rPr lang="en-GB" sz="1800" dirty="0" err="1"/>
              <a:t>gerecht</a:t>
            </a:r>
            <a:r>
              <a:rPr lang="en-GB" sz="1800" dirty="0"/>
              <a:t> </a:t>
            </a:r>
            <a:r>
              <a:rPr lang="en-GB" sz="1800" dirty="0" err="1"/>
              <a:t>zu</a:t>
            </a:r>
            <a:r>
              <a:rPr lang="en-GB" sz="1800" dirty="0"/>
              <a:t> </a:t>
            </a:r>
            <a:r>
              <a:rPr lang="en-GB" sz="1800" dirty="0" err="1"/>
              <a:t>werden</a:t>
            </a:r>
            <a:r>
              <a:rPr lang="en-GB" sz="1800" dirty="0"/>
              <a:t>. Um </a:t>
            </a:r>
            <a:r>
              <a:rPr lang="en-GB" sz="1800" dirty="0" err="1"/>
              <a:t>eine</a:t>
            </a:r>
            <a:r>
              <a:rPr lang="en-GB" sz="1800" dirty="0"/>
              <a:t> </a:t>
            </a:r>
            <a:r>
              <a:rPr lang="en-GB" sz="1800" dirty="0" err="1"/>
              <a:t>gute</a:t>
            </a:r>
            <a:r>
              <a:rPr lang="en-GB" sz="1800" dirty="0"/>
              <a:t> </a:t>
            </a:r>
            <a:r>
              <a:rPr lang="en-GB" sz="1800" dirty="0" err="1"/>
              <a:t>Zusammenarbeit</a:t>
            </a:r>
            <a:r>
              <a:rPr lang="en-GB" sz="1800" dirty="0"/>
              <a:t> </a:t>
            </a:r>
            <a:r>
              <a:rPr lang="en-GB" sz="1800" dirty="0" err="1"/>
              <a:t>zu</a:t>
            </a:r>
            <a:r>
              <a:rPr lang="en-GB" sz="1800" dirty="0"/>
              <a:t> </a:t>
            </a:r>
            <a:r>
              <a:rPr lang="en-GB" sz="1800" dirty="0" err="1"/>
              <a:t>gewährleisten</a:t>
            </a:r>
            <a:r>
              <a:rPr lang="en-GB" sz="1800" dirty="0"/>
              <a:t>, </a:t>
            </a:r>
            <a:r>
              <a:rPr lang="en-GB" sz="1800" dirty="0" err="1"/>
              <a:t>vermitteln</a:t>
            </a:r>
            <a:r>
              <a:rPr lang="en-GB" sz="1800" dirty="0"/>
              <a:t> Sie </a:t>
            </a:r>
            <a:r>
              <a:rPr lang="en-GB" sz="1800" dirty="0" err="1"/>
              <a:t>Ihren</a:t>
            </a:r>
            <a:r>
              <a:rPr lang="en-GB" sz="1800" dirty="0"/>
              <a:t> Mitarbeiter:innen transparent </a:t>
            </a:r>
            <a:r>
              <a:rPr lang="en-GB" sz="1800" dirty="0" err="1"/>
              <a:t>diesen</a:t>
            </a:r>
            <a:r>
              <a:rPr lang="en-GB" sz="1800" dirty="0"/>
              <a:t> </a:t>
            </a:r>
            <a:r>
              <a:rPr lang="en-GB" sz="1800" dirty="0" err="1"/>
              <a:t>Wandel</a:t>
            </a:r>
            <a:r>
              <a:rPr lang="en-GB" sz="1800" dirty="0"/>
              <a:t> in </a:t>
            </a:r>
            <a:r>
              <a:rPr lang="en-GB" sz="1800" dirty="0" err="1"/>
              <a:t>Ihrem</a:t>
            </a:r>
            <a:r>
              <a:rPr lang="en-GB" sz="1800" dirty="0"/>
              <a:t> </a:t>
            </a:r>
            <a:r>
              <a:rPr lang="en-GB" sz="1800" dirty="0" err="1"/>
              <a:t>Führungsstil</a:t>
            </a:r>
            <a:r>
              <a:rPr lang="en-GB" sz="1800" dirty="0"/>
              <a:t>. </a:t>
            </a:r>
            <a:endParaRPr lang="en-US" sz="1800"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Haben Sie schon von Golf Bag Leadership gehört?</a:t>
            </a:r>
          </a:p>
        </p:txBody>
      </p:sp>
      <p:pic>
        <p:nvPicPr>
          <p:cNvPr id="10" name="Picture 9" descr="A picture containing grass, outdoor, golf&#10;&#10;Description automatically generated">
            <a:extLst>
              <a:ext uri="{FF2B5EF4-FFF2-40B4-BE49-F238E27FC236}">
                <a16:creationId xmlns:a16="http://schemas.microsoft.com/office/drawing/2014/main" id="{58CEB359-E9A7-39D3-F53C-529FFEA513BB}"/>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334377" y="1356434"/>
            <a:ext cx="2863036" cy="4486923"/>
          </a:xfrm>
          <a:prstGeom prst="rect">
            <a:avLst/>
          </a:prstGeom>
        </p:spPr>
      </p:pic>
      <p:sp>
        <p:nvSpPr>
          <p:cNvPr id="13" name="TextBox 12">
            <a:extLst>
              <a:ext uri="{FF2B5EF4-FFF2-40B4-BE49-F238E27FC236}">
                <a16:creationId xmlns:a16="http://schemas.microsoft.com/office/drawing/2014/main" id="{936307AA-A138-9D72-6ACC-E7C6EC199FE7}"/>
              </a:ext>
            </a:extLst>
          </p:cNvPr>
          <p:cNvSpPr txBox="1"/>
          <p:nvPr/>
        </p:nvSpPr>
        <p:spPr>
          <a:xfrm>
            <a:off x="3428999" y="6427433"/>
            <a:ext cx="9825361" cy="307777"/>
          </a:xfrm>
          <a:prstGeom prst="rect">
            <a:avLst/>
          </a:prstGeom>
          <a:noFill/>
        </p:spPr>
        <p:txBody>
          <a:bodyPr wrap="square">
            <a:spAutoFit/>
          </a:bodyPr>
          <a:lstStyle/>
          <a:p>
            <a:r>
              <a:rPr lang="en-GB" sz="1400" dirty="0">
                <a:solidFill>
                  <a:srgbClr val="B41F7A"/>
                </a:solidFill>
                <a:hlinkClick r:id="rId5">
                  <a:extLst>
                    <a:ext uri="{A12FA001-AC4F-418D-AE19-62706E023703}">
                      <ahyp:hlinkClr xmlns:ahyp="http://schemas.microsoft.com/office/drawing/2018/hyperlinkcolor" val="tx"/>
                    </a:ext>
                  </a:extLst>
                </a:hlinkClick>
              </a:rPr>
              <a:t>QUELLE:  LEADERSHIP DURING A CRISIS: Leadership, Engagement and Culture — ENNIS Legacy Partners (ennislp.com)</a:t>
            </a:r>
            <a:endParaRPr lang="en-IE" sz="1400" dirty="0">
              <a:solidFill>
                <a:srgbClr val="B41F7A"/>
              </a:solidFill>
            </a:endParaRPr>
          </a:p>
        </p:txBody>
      </p:sp>
    </p:spTree>
    <p:extLst>
      <p:ext uri="{BB962C8B-B14F-4D97-AF65-F5344CB8AC3E}">
        <p14:creationId xmlns:p14="http://schemas.microsoft.com/office/powerpoint/2010/main" val="3390174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3839374" y="324849"/>
            <a:ext cx="8181703" cy="183841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endParaRPr lang="en-US"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2806555"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400" dirty="0">
                <a:solidFill>
                  <a:schemeClr val="bg1"/>
                </a:solidFill>
              </a:rPr>
              <a:t>Führung in der Krise</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 name="Online Media 1" title="Crisis is inevitable, failure doesn't have to be: Paul Robertson at TEDxBristol">
            <a:hlinkClick r:id="" action="ppaction://media"/>
            <a:extLst>
              <a:ext uri="{FF2B5EF4-FFF2-40B4-BE49-F238E27FC236}">
                <a16:creationId xmlns:a16="http://schemas.microsoft.com/office/drawing/2014/main" id="{B146CF39-AA77-4903-5DB3-3AA4F38B5BE1}"/>
              </a:ext>
            </a:extLst>
          </p:cNvPr>
          <p:cNvPicPr>
            <a:picLocks noRot="1" noChangeAspect="1"/>
          </p:cNvPicPr>
          <p:nvPr>
            <a:videoFile r:link="rId1"/>
          </p:nvPr>
        </p:nvPicPr>
        <p:blipFill>
          <a:blip r:embed="rId3"/>
          <a:stretch>
            <a:fillRect/>
          </a:stretch>
        </p:blipFill>
        <p:spPr>
          <a:xfrm>
            <a:off x="5042568" y="2399210"/>
            <a:ext cx="6255084" cy="3534122"/>
          </a:xfrm>
          <a:prstGeom prst="rect">
            <a:avLst/>
          </a:prstGeom>
        </p:spPr>
      </p:pic>
      <p:sp>
        <p:nvSpPr>
          <p:cNvPr id="5" name="TextBox 4">
            <a:extLst>
              <a:ext uri="{FF2B5EF4-FFF2-40B4-BE49-F238E27FC236}">
                <a16:creationId xmlns:a16="http://schemas.microsoft.com/office/drawing/2014/main" id="{2737B7AC-1E74-A44F-F815-2A049E5A4AF5}"/>
              </a:ext>
            </a:extLst>
          </p:cNvPr>
          <p:cNvSpPr txBox="1"/>
          <p:nvPr/>
        </p:nvSpPr>
        <p:spPr>
          <a:xfrm>
            <a:off x="385647" y="2838788"/>
            <a:ext cx="4598713" cy="2062103"/>
          </a:xfrm>
          <a:prstGeom prst="rect">
            <a:avLst/>
          </a:prstGeom>
          <a:noFill/>
        </p:spPr>
        <p:txBody>
          <a:bodyPr wrap="square">
            <a:spAutoFit/>
          </a:bodyPr>
          <a:lstStyle/>
          <a:p>
            <a:pPr algn="l" fontAlgn="base"/>
            <a:r>
              <a:rPr lang="en-GB" sz="2400" dirty="0" err="1">
                <a:solidFill>
                  <a:srgbClr val="595959"/>
                </a:solidFill>
              </a:rPr>
              <a:t>Sehen</a:t>
            </a:r>
            <a:r>
              <a:rPr lang="en-GB" sz="2400" dirty="0">
                <a:solidFill>
                  <a:srgbClr val="595959"/>
                </a:solidFill>
              </a:rPr>
              <a:t> Sie </a:t>
            </a:r>
            <a:r>
              <a:rPr lang="en-GB" sz="2400" dirty="0" err="1">
                <a:solidFill>
                  <a:srgbClr val="595959"/>
                </a:solidFill>
              </a:rPr>
              <a:t>sich</a:t>
            </a:r>
            <a:r>
              <a:rPr lang="en-GB" sz="2400" dirty="0">
                <a:solidFill>
                  <a:srgbClr val="595959"/>
                </a:solidFill>
              </a:rPr>
              <a:t> den </a:t>
            </a:r>
            <a:r>
              <a:rPr lang="en-GB" sz="2400" dirty="0" err="1">
                <a:solidFill>
                  <a:srgbClr val="595959"/>
                </a:solidFill>
              </a:rPr>
              <a:t>Tedtalk</a:t>
            </a:r>
            <a:r>
              <a:rPr lang="en-GB" sz="2400" dirty="0">
                <a:solidFill>
                  <a:srgbClr val="595959"/>
                </a:solidFill>
              </a:rPr>
              <a:t> von </a:t>
            </a:r>
          </a:p>
          <a:p>
            <a:pPr algn="l" fontAlgn="base"/>
            <a:r>
              <a:rPr lang="en-GB" sz="2400" i="0" dirty="0">
                <a:solidFill>
                  <a:srgbClr val="595959"/>
                </a:solidFill>
                <a:effectLst/>
              </a:rPr>
              <a:t>Paul Robertson, PWC </a:t>
            </a:r>
            <a:r>
              <a:rPr lang="en-GB" sz="2400" i="0" dirty="0" err="1">
                <a:solidFill>
                  <a:srgbClr val="595959"/>
                </a:solidFill>
                <a:effectLst/>
              </a:rPr>
              <a:t>bei</a:t>
            </a:r>
            <a:r>
              <a:rPr lang="en-GB" sz="2400" i="0" dirty="0">
                <a:solidFill>
                  <a:srgbClr val="595959"/>
                </a:solidFill>
                <a:effectLst/>
              </a:rPr>
              <a:t> </a:t>
            </a:r>
            <a:r>
              <a:rPr lang="en-GB" sz="2400" i="0" dirty="0" err="1">
                <a:solidFill>
                  <a:srgbClr val="595959"/>
                </a:solidFill>
                <a:effectLst/>
              </a:rPr>
              <a:t>TEDxBristol</a:t>
            </a:r>
            <a:r>
              <a:rPr lang="en-GB" sz="2400" i="0" dirty="0">
                <a:solidFill>
                  <a:srgbClr val="595959"/>
                </a:solidFill>
                <a:effectLst/>
              </a:rPr>
              <a:t> an!</a:t>
            </a:r>
          </a:p>
          <a:p>
            <a:pPr algn="l" fontAlgn="base"/>
            <a:endParaRPr lang="en-GB" sz="2800" dirty="0">
              <a:solidFill>
                <a:srgbClr val="2D2D2D"/>
              </a:solidFill>
            </a:endParaRPr>
          </a:p>
          <a:p>
            <a:pPr algn="l" fontAlgn="base"/>
            <a:r>
              <a:rPr lang="en-GB" sz="2800" b="0" i="0" dirty="0">
                <a:solidFill>
                  <a:schemeClr val="bg1"/>
                </a:solidFill>
                <a:effectLst/>
                <a:highlight>
                  <a:srgbClr val="F16924"/>
                </a:highlight>
              </a:rPr>
              <a:t>Klicken Sie </a:t>
            </a:r>
            <a:r>
              <a:rPr lang="en-GB" sz="2800" b="0" i="0" dirty="0" err="1">
                <a:solidFill>
                  <a:schemeClr val="bg1"/>
                </a:solidFill>
                <a:effectLst/>
                <a:highlight>
                  <a:srgbClr val="F16924"/>
                </a:highlight>
              </a:rPr>
              <a:t>dazu</a:t>
            </a:r>
            <a:r>
              <a:rPr lang="en-GB" sz="2800" b="0" i="0" dirty="0">
                <a:solidFill>
                  <a:schemeClr val="bg1"/>
                </a:solidFill>
                <a:effectLst/>
                <a:highlight>
                  <a:srgbClr val="F16924"/>
                </a:highlight>
              </a:rPr>
              <a:t> auf play!</a:t>
            </a:r>
          </a:p>
        </p:txBody>
      </p:sp>
      <p:sp>
        <p:nvSpPr>
          <p:cNvPr id="4" name="Textfeld 3">
            <a:extLst>
              <a:ext uri="{FF2B5EF4-FFF2-40B4-BE49-F238E27FC236}">
                <a16:creationId xmlns:a16="http://schemas.microsoft.com/office/drawing/2014/main" id="{61ACCAF1-37C4-7445-AB20-36BB7DB6FE53}"/>
              </a:ext>
            </a:extLst>
          </p:cNvPr>
          <p:cNvSpPr txBox="1"/>
          <p:nvPr/>
        </p:nvSpPr>
        <p:spPr>
          <a:xfrm>
            <a:off x="4216400" y="533400"/>
            <a:ext cx="7081252" cy="1107996"/>
          </a:xfrm>
          <a:prstGeom prst="rect">
            <a:avLst/>
          </a:prstGeom>
          <a:noFill/>
        </p:spPr>
        <p:txBody>
          <a:bodyPr wrap="square" rtlCol="0">
            <a:spAutoFit/>
          </a:bodyPr>
          <a:lstStyle/>
          <a:p>
            <a:r>
              <a:rPr lang="de-DE" sz="2400" dirty="0">
                <a:solidFill>
                  <a:schemeClr val="bg1"/>
                </a:solidFill>
              </a:rPr>
              <a:t>Krisen sind zwar unvermeidlich, das Scheitern muss es allerdings nicht sein!</a:t>
            </a:r>
          </a:p>
          <a:p>
            <a:endParaRPr lang="de-DE" dirty="0">
              <a:solidFill>
                <a:schemeClr val="bg1"/>
              </a:solidFill>
            </a:endParaRPr>
          </a:p>
        </p:txBody>
      </p:sp>
    </p:spTree>
    <p:extLst>
      <p:ext uri="{BB962C8B-B14F-4D97-AF65-F5344CB8AC3E}">
        <p14:creationId xmlns:p14="http://schemas.microsoft.com/office/powerpoint/2010/main" val="21517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E60521-07F2-9468-27DA-DB7CF2998B59}"/>
              </a:ext>
            </a:extLst>
          </p:cNvPr>
          <p:cNvSpPr>
            <a:spLocks noGrp="1"/>
          </p:cNvSpPr>
          <p:nvPr>
            <p:ph type="body" sz="quarter" idx="16"/>
          </p:nvPr>
        </p:nvSpPr>
        <p:spPr>
          <a:xfrm>
            <a:off x="2149153" y="1379071"/>
            <a:ext cx="4278279" cy="3833009"/>
          </a:xfrm>
        </p:spPr>
        <p:txBody>
          <a:bodyPr>
            <a:normAutofit/>
          </a:bodyPr>
          <a:lstStyle/>
          <a:p>
            <a:r>
              <a:rPr lang="en-US" dirty="0" err="1">
                <a:latin typeface="Calibri" panose="020F0502020204030204" pitchFamily="34" charset="0"/>
                <a:ea typeface="Calibri" panose="020F0502020204030204" pitchFamily="34" charset="0"/>
                <a:cs typeface="Calibri" panose="020F0502020204030204" pitchFamily="34" charset="0"/>
              </a:rPr>
              <a:t>Produkt-absatzkrise</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ABF418C7-69E0-D01D-E496-294CF698030B}"/>
              </a:ext>
            </a:extLst>
          </p:cNvPr>
          <p:cNvSpPr>
            <a:spLocks noGrp="1"/>
          </p:cNvSpPr>
          <p:nvPr>
            <p:ph type="body" sz="quarter" idx="17"/>
          </p:nvPr>
        </p:nvSpPr>
        <p:spPr/>
        <p:txBody>
          <a:bodyPr/>
          <a:lstStyle/>
          <a:p>
            <a:r>
              <a:rPr lang="en-US" dirty="0"/>
              <a:t>03</a:t>
            </a:r>
          </a:p>
        </p:txBody>
      </p:sp>
      <p:sp>
        <p:nvSpPr>
          <p:cNvPr id="7" name="Text Placeholder 1">
            <a:extLst>
              <a:ext uri="{FF2B5EF4-FFF2-40B4-BE49-F238E27FC236}">
                <a16:creationId xmlns:a16="http://schemas.microsoft.com/office/drawing/2014/main" id="{CF547DCB-3A10-EEB3-035A-A92ABA303AA2}"/>
              </a:ext>
            </a:extLst>
          </p:cNvPr>
          <p:cNvSpPr txBox="1">
            <a:spLocks/>
          </p:cNvSpPr>
          <p:nvPr/>
        </p:nvSpPr>
        <p:spPr>
          <a:xfrm>
            <a:off x="2149154" y="2965375"/>
            <a:ext cx="4213546" cy="1826092"/>
          </a:xfrm>
          <a:prstGeom prst="rect">
            <a:avLst/>
          </a:prstGeom>
        </p:spPr>
        <p:txBody>
          <a:bodyPr vert="horz" lIns="91440" tIns="45720" rIns="91440" bIns="45720" rtlCol="0">
            <a:norm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latin typeface="Calibri" panose="020F0502020204030204" pitchFamily="34" charset="0"/>
                <a:cs typeface="Calibri" panose="020F0502020204030204" pitchFamily="34" charset="0"/>
              </a:rPr>
              <a:t>Wenn Ihr Produkt oder Ihr Unternehmen einen plötzlichen Nachfragerückgang erlebt, der zu Verlusten führt</a:t>
            </a:r>
          </a:p>
        </p:txBody>
      </p:sp>
    </p:spTree>
    <p:extLst>
      <p:ext uri="{BB962C8B-B14F-4D97-AF65-F5344CB8AC3E}">
        <p14:creationId xmlns:p14="http://schemas.microsoft.com/office/powerpoint/2010/main" val="4250850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400660" y="695207"/>
            <a:ext cx="4931330" cy="979929"/>
          </a:xfrm>
        </p:spPr>
        <p:txBody>
          <a:bodyPr>
            <a:normAutofit/>
          </a:bodyPr>
          <a:lstStyle/>
          <a:p>
            <a:r>
              <a:rPr lang="en-US" sz="4400" dirty="0" err="1"/>
              <a:t>Produktabsatzkrise</a:t>
            </a:r>
            <a:endParaRPr lang="en-US" sz="4400" dirty="0"/>
          </a:p>
        </p:txBody>
      </p:sp>
      <p:sp>
        <p:nvSpPr>
          <p:cNvPr id="8" name="TextBox 7">
            <a:extLst>
              <a:ext uri="{FF2B5EF4-FFF2-40B4-BE49-F238E27FC236}">
                <a16:creationId xmlns:a16="http://schemas.microsoft.com/office/drawing/2014/main" id="{2E56839D-E9CB-E5FB-47EB-F77BE9EF3578}"/>
              </a:ext>
            </a:extLst>
          </p:cNvPr>
          <p:cNvSpPr txBox="1"/>
          <p:nvPr/>
        </p:nvSpPr>
        <p:spPr>
          <a:xfrm>
            <a:off x="7000257" y="702324"/>
            <a:ext cx="4931330" cy="5443157"/>
          </a:xfrm>
          <a:prstGeom prst="rect">
            <a:avLst/>
          </a:prstGeom>
          <a:noFill/>
        </p:spPr>
        <p:txBody>
          <a:bodyPr wrap="square">
            <a:spAutoFit/>
          </a:bodyPr>
          <a:lstStyle/>
          <a:p>
            <a:pPr>
              <a:lnSpc>
                <a:spcPts val="2200"/>
              </a:lnSpc>
            </a:pPr>
            <a:r>
              <a:rPr lang="en-GB" dirty="0">
                <a:solidFill>
                  <a:srgbClr val="595959"/>
                </a:solidFill>
              </a:rPr>
              <a:t>Laut </a:t>
            </a:r>
            <a:r>
              <a:rPr lang="en-GB" dirty="0">
                <a:solidFill>
                  <a:srgbClr val="B41F7A"/>
                </a:solidFill>
                <a:hlinkClick r:id="rId2">
                  <a:extLst>
                    <a:ext uri="{A12FA001-AC4F-418D-AE19-62706E023703}">
                      <ahyp:hlinkClr xmlns:ahyp="http://schemas.microsoft.com/office/drawing/2018/hyperlinkcolor" val="tx"/>
                    </a:ext>
                  </a:extLst>
                </a:hlinkClick>
              </a:rPr>
              <a:t>Benny Reich, Strategic Product Leader</a:t>
            </a:r>
            <a:r>
              <a:rPr lang="en-GB" dirty="0">
                <a:solidFill>
                  <a:srgbClr val="B41F7A"/>
                </a:solidFill>
              </a:rPr>
              <a:t>, </a:t>
            </a:r>
            <a:r>
              <a:rPr lang="en-GB" dirty="0">
                <a:solidFill>
                  <a:srgbClr val="595959"/>
                </a:solidFill>
              </a:rPr>
              <a:t>haben wir bei der Arbeit an einem Produkt unsere Strategie, unsere Roadmap und unseren Plan. Das Team kann </a:t>
            </a:r>
            <a:r>
              <a:rPr lang="en-GB" dirty="0" err="1">
                <a:solidFill>
                  <a:srgbClr val="595959"/>
                </a:solidFill>
              </a:rPr>
              <a:t>ihn</a:t>
            </a:r>
            <a:r>
              <a:rPr lang="en-GB" dirty="0">
                <a:solidFill>
                  <a:srgbClr val="595959"/>
                </a:solidFill>
              </a:rPr>
              <a:t> </a:t>
            </a:r>
            <a:r>
              <a:rPr lang="en-GB" dirty="0" err="1">
                <a:solidFill>
                  <a:srgbClr val="595959"/>
                </a:solidFill>
              </a:rPr>
              <a:t>ausführen</a:t>
            </a:r>
            <a:r>
              <a:rPr lang="en-GB" dirty="0">
                <a:solidFill>
                  <a:srgbClr val="595959"/>
                </a:solidFill>
              </a:rPr>
              <a:t> und wir passen </a:t>
            </a:r>
            <a:r>
              <a:rPr lang="en-GB" dirty="0" err="1">
                <a:solidFill>
                  <a:srgbClr val="595959"/>
                </a:solidFill>
              </a:rPr>
              <a:t>ihn</a:t>
            </a:r>
            <a:r>
              <a:rPr lang="en-GB" dirty="0">
                <a:solidFill>
                  <a:srgbClr val="595959"/>
                </a:solidFill>
              </a:rPr>
              <a:t> </a:t>
            </a:r>
            <a:r>
              <a:rPr lang="en-GB" dirty="0" err="1">
                <a:solidFill>
                  <a:srgbClr val="595959"/>
                </a:solidFill>
              </a:rPr>
              <a:t>fortlaufend</a:t>
            </a:r>
            <a:r>
              <a:rPr lang="en-GB" dirty="0">
                <a:solidFill>
                  <a:srgbClr val="595959"/>
                </a:solidFill>
              </a:rPr>
              <a:t> auf agile Weise an. </a:t>
            </a:r>
            <a:r>
              <a:rPr lang="en-GB" dirty="0" err="1">
                <a:solidFill>
                  <a:srgbClr val="595959"/>
                </a:solidFill>
              </a:rPr>
              <a:t>Gerät</a:t>
            </a:r>
            <a:r>
              <a:rPr lang="en-GB" dirty="0">
                <a:solidFill>
                  <a:srgbClr val="595959"/>
                </a:solidFill>
              </a:rPr>
              <a:t> das </a:t>
            </a:r>
            <a:r>
              <a:rPr lang="en-GB" dirty="0" err="1">
                <a:solidFill>
                  <a:srgbClr val="595959"/>
                </a:solidFill>
              </a:rPr>
              <a:t>Unternehmen</a:t>
            </a:r>
            <a:r>
              <a:rPr lang="en-GB" dirty="0">
                <a:solidFill>
                  <a:srgbClr val="595959"/>
                </a:solidFill>
              </a:rPr>
              <a:t> in </a:t>
            </a:r>
            <a:r>
              <a:rPr lang="en-GB" dirty="0" err="1">
                <a:solidFill>
                  <a:srgbClr val="595959"/>
                </a:solidFill>
              </a:rPr>
              <a:t>eine</a:t>
            </a:r>
            <a:r>
              <a:rPr lang="en-GB" dirty="0">
                <a:solidFill>
                  <a:srgbClr val="595959"/>
                </a:solidFill>
              </a:rPr>
              <a:t> </a:t>
            </a:r>
            <a:r>
              <a:rPr lang="en-GB" dirty="0" err="1">
                <a:solidFill>
                  <a:srgbClr val="595959"/>
                </a:solidFill>
              </a:rPr>
              <a:t>Krise</a:t>
            </a:r>
            <a:r>
              <a:rPr lang="en-GB" dirty="0">
                <a:solidFill>
                  <a:srgbClr val="595959"/>
                </a:solidFill>
              </a:rPr>
              <a:t>, </a:t>
            </a:r>
            <a:r>
              <a:rPr lang="en-GB" dirty="0" err="1">
                <a:solidFill>
                  <a:srgbClr val="595959"/>
                </a:solidFill>
              </a:rPr>
              <a:t>funktioniert</a:t>
            </a:r>
            <a:r>
              <a:rPr lang="en-GB" dirty="0">
                <a:solidFill>
                  <a:srgbClr val="595959"/>
                </a:solidFill>
              </a:rPr>
              <a:t> der Plan </a:t>
            </a:r>
            <a:r>
              <a:rPr lang="en-GB" dirty="0" err="1">
                <a:solidFill>
                  <a:srgbClr val="595959"/>
                </a:solidFill>
              </a:rPr>
              <a:t>nicht</a:t>
            </a:r>
            <a:r>
              <a:rPr lang="en-GB" dirty="0">
                <a:solidFill>
                  <a:srgbClr val="595959"/>
                </a:solidFill>
              </a:rPr>
              <a:t> </a:t>
            </a:r>
            <a:r>
              <a:rPr lang="en-GB" dirty="0" err="1">
                <a:solidFill>
                  <a:srgbClr val="595959"/>
                </a:solidFill>
              </a:rPr>
              <a:t>mehr</a:t>
            </a:r>
            <a:r>
              <a:rPr lang="en-GB" dirty="0">
                <a:solidFill>
                  <a:srgbClr val="595959"/>
                </a:solidFill>
              </a:rPr>
              <a:t>. Dies </a:t>
            </a:r>
            <a:r>
              <a:rPr lang="en-GB" dirty="0" err="1">
                <a:solidFill>
                  <a:srgbClr val="595959"/>
                </a:solidFill>
              </a:rPr>
              <a:t>kann</a:t>
            </a:r>
            <a:r>
              <a:rPr lang="en-GB" dirty="0">
                <a:solidFill>
                  <a:srgbClr val="595959"/>
                </a:solidFill>
              </a:rPr>
              <a:t> </a:t>
            </a:r>
            <a:r>
              <a:rPr lang="en-GB" dirty="0" err="1">
                <a:solidFill>
                  <a:srgbClr val="595959"/>
                </a:solidFill>
              </a:rPr>
              <a:t>durch</a:t>
            </a:r>
            <a:r>
              <a:rPr lang="en-GB" dirty="0">
                <a:solidFill>
                  <a:srgbClr val="595959"/>
                </a:solidFill>
              </a:rPr>
              <a:t> das </a:t>
            </a:r>
            <a:r>
              <a:rPr lang="en-GB" dirty="0" err="1">
                <a:solidFill>
                  <a:srgbClr val="595959"/>
                </a:solidFill>
              </a:rPr>
              <a:t>plötzliche</a:t>
            </a:r>
            <a:r>
              <a:rPr lang="en-GB" dirty="0">
                <a:solidFill>
                  <a:srgbClr val="595959"/>
                </a:solidFill>
              </a:rPr>
              <a:t> </a:t>
            </a:r>
            <a:r>
              <a:rPr lang="en-GB" dirty="0" err="1">
                <a:solidFill>
                  <a:srgbClr val="595959"/>
                </a:solidFill>
              </a:rPr>
              <a:t>Aufkommen</a:t>
            </a:r>
            <a:r>
              <a:rPr lang="en-GB" dirty="0">
                <a:solidFill>
                  <a:srgbClr val="595959"/>
                </a:solidFill>
              </a:rPr>
              <a:t> </a:t>
            </a:r>
            <a:r>
              <a:rPr lang="en-GB" dirty="0" err="1">
                <a:solidFill>
                  <a:srgbClr val="595959"/>
                </a:solidFill>
              </a:rPr>
              <a:t>einer</a:t>
            </a:r>
            <a:r>
              <a:rPr lang="en-GB" dirty="0">
                <a:solidFill>
                  <a:srgbClr val="595959"/>
                </a:solidFill>
              </a:rPr>
              <a:t> </a:t>
            </a:r>
            <a:r>
              <a:rPr lang="en-GB" dirty="0" err="1">
                <a:solidFill>
                  <a:srgbClr val="595959"/>
                </a:solidFill>
              </a:rPr>
              <a:t>enormen</a:t>
            </a:r>
            <a:r>
              <a:rPr lang="en-GB" dirty="0">
                <a:solidFill>
                  <a:srgbClr val="595959"/>
                </a:solidFill>
              </a:rPr>
              <a:t> </a:t>
            </a:r>
            <a:r>
              <a:rPr lang="en-GB" dirty="0" err="1">
                <a:solidFill>
                  <a:srgbClr val="595959"/>
                </a:solidFill>
              </a:rPr>
              <a:t>Herausforderung</a:t>
            </a:r>
            <a:r>
              <a:rPr lang="en-GB" dirty="0">
                <a:solidFill>
                  <a:srgbClr val="595959"/>
                </a:solidFill>
              </a:rPr>
              <a:t> </a:t>
            </a:r>
            <a:r>
              <a:rPr lang="en-GB" dirty="0" err="1">
                <a:solidFill>
                  <a:srgbClr val="595959"/>
                </a:solidFill>
              </a:rPr>
              <a:t>entstehen</a:t>
            </a:r>
            <a:r>
              <a:rPr lang="en-GB" dirty="0">
                <a:solidFill>
                  <a:srgbClr val="595959"/>
                </a:solidFill>
              </a:rPr>
              <a:t>, </a:t>
            </a:r>
            <a:r>
              <a:rPr lang="en-GB" dirty="0" err="1">
                <a:solidFill>
                  <a:srgbClr val="595959"/>
                </a:solidFill>
              </a:rPr>
              <a:t>wie</a:t>
            </a:r>
            <a:r>
              <a:rPr lang="en-GB" dirty="0">
                <a:solidFill>
                  <a:srgbClr val="595959"/>
                </a:solidFill>
              </a:rPr>
              <a:t> z. B. die </a:t>
            </a:r>
            <a:r>
              <a:rPr lang="en-GB" dirty="0" err="1">
                <a:solidFill>
                  <a:srgbClr val="595959"/>
                </a:solidFill>
              </a:rPr>
              <a:t>schnelle</a:t>
            </a:r>
            <a:r>
              <a:rPr lang="en-GB" dirty="0">
                <a:solidFill>
                  <a:srgbClr val="595959"/>
                </a:solidFill>
              </a:rPr>
              <a:t> </a:t>
            </a:r>
            <a:r>
              <a:rPr lang="en-GB" dirty="0" err="1">
                <a:solidFill>
                  <a:srgbClr val="595959"/>
                </a:solidFill>
              </a:rPr>
              <a:t>Entwicklung</a:t>
            </a:r>
            <a:r>
              <a:rPr lang="en-GB" dirty="0">
                <a:solidFill>
                  <a:srgbClr val="595959"/>
                </a:solidFill>
              </a:rPr>
              <a:t> </a:t>
            </a:r>
            <a:r>
              <a:rPr lang="en-GB" dirty="0" err="1">
                <a:solidFill>
                  <a:srgbClr val="595959"/>
                </a:solidFill>
              </a:rPr>
              <a:t>neuer</a:t>
            </a:r>
            <a:r>
              <a:rPr lang="en-GB" dirty="0">
                <a:solidFill>
                  <a:srgbClr val="595959"/>
                </a:solidFill>
              </a:rPr>
              <a:t> </a:t>
            </a:r>
            <a:r>
              <a:rPr lang="en-GB" dirty="0" err="1">
                <a:solidFill>
                  <a:srgbClr val="595959"/>
                </a:solidFill>
              </a:rPr>
              <a:t>Funktionen</a:t>
            </a:r>
            <a:r>
              <a:rPr lang="en-GB" dirty="0">
                <a:solidFill>
                  <a:srgbClr val="595959"/>
                </a:solidFill>
              </a:rPr>
              <a:t>, um </a:t>
            </a:r>
            <a:r>
              <a:rPr lang="en-GB" dirty="0" err="1">
                <a:solidFill>
                  <a:srgbClr val="595959"/>
                </a:solidFill>
              </a:rPr>
              <a:t>potenzielle</a:t>
            </a:r>
            <a:r>
              <a:rPr lang="en-GB" dirty="0">
                <a:solidFill>
                  <a:srgbClr val="595959"/>
                </a:solidFill>
              </a:rPr>
              <a:t> </a:t>
            </a:r>
            <a:r>
              <a:rPr lang="en-GB" dirty="0" err="1">
                <a:solidFill>
                  <a:srgbClr val="595959"/>
                </a:solidFill>
              </a:rPr>
              <a:t>neue</a:t>
            </a:r>
            <a:r>
              <a:rPr lang="en-GB" dirty="0">
                <a:solidFill>
                  <a:srgbClr val="595959"/>
                </a:solidFill>
              </a:rPr>
              <a:t> </a:t>
            </a:r>
            <a:r>
              <a:rPr lang="en-GB" dirty="0" err="1">
                <a:solidFill>
                  <a:srgbClr val="595959"/>
                </a:solidFill>
              </a:rPr>
              <a:t>Kundschaft</a:t>
            </a:r>
            <a:r>
              <a:rPr lang="en-GB" dirty="0">
                <a:solidFill>
                  <a:srgbClr val="595959"/>
                </a:solidFill>
              </a:rPr>
              <a:t> </a:t>
            </a:r>
            <a:r>
              <a:rPr lang="en-GB" dirty="0" err="1">
                <a:solidFill>
                  <a:srgbClr val="595959"/>
                </a:solidFill>
              </a:rPr>
              <a:t>zu</a:t>
            </a:r>
            <a:r>
              <a:rPr lang="en-GB" dirty="0">
                <a:solidFill>
                  <a:srgbClr val="595959"/>
                </a:solidFill>
              </a:rPr>
              <a:t> </a:t>
            </a:r>
            <a:r>
              <a:rPr lang="en-GB" dirty="0" err="1">
                <a:solidFill>
                  <a:srgbClr val="595959"/>
                </a:solidFill>
              </a:rPr>
              <a:t>gewinnen</a:t>
            </a:r>
            <a:r>
              <a:rPr lang="en-GB" dirty="0">
                <a:solidFill>
                  <a:srgbClr val="595959"/>
                </a:solidFill>
              </a:rPr>
              <a:t>. Oder </a:t>
            </a:r>
            <a:r>
              <a:rPr lang="en-GB" dirty="0" err="1">
                <a:solidFill>
                  <a:srgbClr val="595959"/>
                </a:solidFill>
              </a:rPr>
              <a:t>durch</a:t>
            </a:r>
            <a:r>
              <a:rPr lang="en-GB" dirty="0">
                <a:solidFill>
                  <a:srgbClr val="595959"/>
                </a:solidFill>
              </a:rPr>
              <a:t> </a:t>
            </a:r>
            <a:r>
              <a:rPr lang="en-GB" dirty="0" err="1">
                <a:solidFill>
                  <a:srgbClr val="595959"/>
                </a:solidFill>
              </a:rPr>
              <a:t>eine</a:t>
            </a:r>
            <a:r>
              <a:rPr lang="en-GB" dirty="0">
                <a:solidFill>
                  <a:srgbClr val="595959"/>
                </a:solidFill>
              </a:rPr>
              <a:t> “</a:t>
            </a:r>
            <a:r>
              <a:rPr lang="en-GB" dirty="0" err="1">
                <a:solidFill>
                  <a:srgbClr val="595959"/>
                </a:solidFill>
              </a:rPr>
              <a:t>echte</a:t>
            </a:r>
            <a:r>
              <a:rPr lang="en-GB" dirty="0">
                <a:solidFill>
                  <a:srgbClr val="595959"/>
                </a:solidFill>
              </a:rPr>
              <a:t>” </a:t>
            </a:r>
            <a:r>
              <a:rPr lang="en-GB" dirty="0" err="1">
                <a:solidFill>
                  <a:srgbClr val="595959"/>
                </a:solidFill>
              </a:rPr>
              <a:t>Krise</a:t>
            </a:r>
            <a:r>
              <a:rPr lang="en-GB" dirty="0">
                <a:solidFill>
                  <a:srgbClr val="595959"/>
                </a:solidFill>
              </a:rPr>
              <a:t>, </a:t>
            </a:r>
            <a:r>
              <a:rPr lang="en-GB" dirty="0" err="1">
                <a:solidFill>
                  <a:srgbClr val="595959"/>
                </a:solidFill>
              </a:rPr>
              <a:t>wie</a:t>
            </a:r>
            <a:r>
              <a:rPr lang="en-GB" dirty="0">
                <a:solidFill>
                  <a:srgbClr val="595959"/>
                </a:solidFill>
              </a:rPr>
              <a:t>   z. B. ein kritisches Problem </a:t>
            </a:r>
            <a:r>
              <a:rPr lang="en-GB" dirty="0" err="1">
                <a:solidFill>
                  <a:srgbClr val="595959"/>
                </a:solidFill>
              </a:rPr>
              <a:t>im</a:t>
            </a:r>
            <a:r>
              <a:rPr lang="en-GB" dirty="0">
                <a:solidFill>
                  <a:srgbClr val="595959"/>
                </a:solidFill>
              </a:rPr>
              <a:t> </a:t>
            </a:r>
            <a:r>
              <a:rPr lang="en-GB" dirty="0" err="1">
                <a:solidFill>
                  <a:srgbClr val="595959"/>
                </a:solidFill>
              </a:rPr>
              <a:t>Produktionssystem</a:t>
            </a:r>
            <a:r>
              <a:rPr lang="en-GB" dirty="0">
                <a:solidFill>
                  <a:srgbClr val="595959"/>
                </a:solidFill>
              </a:rPr>
              <a:t>, das </a:t>
            </a:r>
            <a:r>
              <a:rPr lang="en-GB" dirty="0" err="1">
                <a:solidFill>
                  <a:srgbClr val="595959"/>
                </a:solidFill>
              </a:rPr>
              <a:t>zu</a:t>
            </a:r>
            <a:r>
              <a:rPr lang="en-GB" dirty="0">
                <a:solidFill>
                  <a:srgbClr val="595959"/>
                </a:solidFill>
              </a:rPr>
              <a:t> </a:t>
            </a:r>
            <a:r>
              <a:rPr lang="en-GB" dirty="0" err="1">
                <a:solidFill>
                  <a:srgbClr val="595959"/>
                </a:solidFill>
              </a:rPr>
              <a:t>einem</a:t>
            </a:r>
            <a:r>
              <a:rPr lang="en-GB" dirty="0">
                <a:solidFill>
                  <a:srgbClr val="595959"/>
                </a:solidFill>
              </a:rPr>
              <a:t> </a:t>
            </a:r>
            <a:r>
              <a:rPr lang="en-GB" dirty="0" err="1">
                <a:solidFill>
                  <a:srgbClr val="595959"/>
                </a:solidFill>
              </a:rPr>
              <a:t>Totaltausfall</a:t>
            </a:r>
            <a:r>
              <a:rPr lang="en-GB" dirty="0">
                <a:solidFill>
                  <a:srgbClr val="595959"/>
                </a:solidFill>
              </a:rPr>
              <a:t> </a:t>
            </a:r>
            <a:r>
              <a:rPr lang="en-GB" dirty="0" err="1">
                <a:solidFill>
                  <a:srgbClr val="595959"/>
                </a:solidFill>
              </a:rPr>
              <a:t>führen</a:t>
            </a:r>
            <a:r>
              <a:rPr lang="en-GB" dirty="0">
                <a:solidFill>
                  <a:srgbClr val="595959"/>
                </a:solidFill>
              </a:rPr>
              <a:t> </a:t>
            </a:r>
            <a:r>
              <a:rPr lang="en-GB" dirty="0" err="1">
                <a:solidFill>
                  <a:srgbClr val="595959"/>
                </a:solidFill>
              </a:rPr>
              <a:t>könnte</a:t>
            </a:r>
            <a:r>
              <a:rPr lang="en-GB" dirty="0">
                <a:solidFill>
                  <a:srgbClr val="595959"/>
                </a:solidFill>
              </a:rPr>
              <a:t>.</a:t>
            </a:r>
          </a:p>
          <a:p>
            <a:pPr>
              <a:lnSpc>
                <a:spcPts val="2200"/>
              </a:lnSpc>
            </a:pPr>
            <a:endParaRPr lang="en-GB" dirty="0">
              <a:solidFill>
                <a:srgbClr val="595959"/>
              </a:solidFill>
            </a:endParaRPr>
          </a:p>
          <a:p>
            <a:pPr>
              <a:lnSpc>
                <a:spcPts val="2200"/>
              </a:lnSpc>
            </a:pPr>
            <a:r>
              <a:rPr lang="en-GB" dirty="0">
                <a:solidFill>
                  <a:srgbClr val="595959"/>
                </a:solidFill>
              </a:rPr>
              <a:t>In solchen Situationen können mehrere Dinge passieren. Wenn der </a:t>
            </a:r>
            <a:r>
              <a:rPr lang="en-GB" dirty="0" err="1">
                <a:solidFill>
                  <a:srgbClr val="595959"/>
                </a:solidFill>
              </a:rPr>
              <a:t>Prozess</a:t>
            </a:r>
            <a:r>
              <a:rPr lang="en-GB" dirty="0">
                <a:solidFill>
                  <a:srgbClr val="595959"/>
                </a:solidFill>
              </a:rPr>
              <a:t> </a:t>
            </a:r>
            <a:r>
              <a:rPr lang="en-GB" dirty="0" err="1">
                <a:solidFill>
                  <a:srgbClr val="595959"/>
                </a:solidFill>
              </a:rPr>
              <a:t>funktioniert</a:t>
            </a:r>
            <a:r>
              <a:rPr lang="en-GB" dirty="0">
                <a:solidFill>
                  <a:srgbClr val="595959"/>
                </a:solidFill>
              </a:rPr>
              <a:t>, wie er sollte, werden sich die </a:t>
            </a:r>
            <a:r>
              <a:rPr lang="en-GB" dirty="0" err="1">
                <a:solidFill>
                  <a:srgbClr val="595959"/>
                </a:solidFill>
              </a:rPr>
              <a:t>Verantwortlichen</a:t>
            </a:r>
            <a:r>
              <a:rPr lang="en-GB" dirty="0">
                <a:solidFill>
                  <a:srgbClr val="595959"/>
                </a:solidFill>
              </a:rPr>
              <a:t> der </a:t>
            </a:r>
            <a:r>
              <a:rPr lang="en-GB" dirty="0" err="1">
                <a:solidFill>
                  <a:srgbClr val="595959"/>
                </a:solidFill>
              </a:rPr>
              <a:t>Krise</a:t>
            </a:r>
            <a:r>
              <a:rPr lang="en-GB" dirty="0">
                <a:solidFill>
                  <a:srgbClr val="595959"/>
                </a:solidFill>
              </a:rPr>
              <a:t> </a:t>
            </a:r>
            <a:r>
              <a:rPr lang="en-GB" dirty="0" err="1">
                <a:solidFill>
                  <a:srgbClr val="595959"/>
                </a:solidFill>
              </a:rPr>
              <a:t>oder</a:t>
            </a:r>
            <a:r>
              <a:rPr lang="en-GB" dirty="0">
                <a:solidFill>
                  <a:srgbClr val="595959"/>
                </a:solidFill>
              </a:rPr>
              <a:t> der </a:t>
            </a:r>
            <a:r>
              <a:rPr lang="en-GB" dirty="0" err="1">
                <a:solidFill>
                  <a:srgbClr val="595959"/>
                </a:solidFill>
              </a:rPr>
              <a:t>Gelegenheit</a:t>
            </a:r>
            <a:r>
              <a:rPr lang="en-GB" dirty="0">
                <a:solidFill>
                  <a:srgbClr val="595959"/>
                </a:solidFill>
              </a:rPr>
              <a:t> </a:t>
            </a:r>
            <a:r>
              <a:rPr lang="en-GB" dirty="0" err="1">
                <a:solidFill>
                  <a:srgbClr val="595959"/>
                </a:solidFill>
              </a:rPr>
              <a:t>annehmen</a:t>
            </a:r>
            <a:r>
              <a:rPr lang="en-GB" dirty="0">
                <a:solidFill>
                  <a:srgbClr val="595959"/>
                </a:solidFill>
              </a:rPr>
              <a:t> und das </a:t>
            </a:r>
            <a:r>
              <a:rPr lang="en-GB" dirty="0" err="1">
                <a:solidFill>
                  <a:srgbClr val="595959"/>
                </a:solidFill>
              </a:rPr>
              <a:t>Nötige</a:t>
            </a:r>
            <a:r>
              <a:rPr lang="en-GB" dirty="0">
                <a:solidFill>
                  <a:srgbClr val="595959"/>
                </a:solidFill>
              </a:rPr>
              <a:t> tun um </a:t>
            </a:r>
            <a:r>
              <a:rPr lang="en-GB" dirty="0" err="1">
                <a:solidFill>
                  <a:srgbClr val="595959"/>
                </a:solidFill>
              </a:rPr>
              <a:t>Schäden</a:t>
            </a:r>
            <a:r>
              <a:rPr lang="en-GB" dirty="0">
                <a:solidFill>
                  <a:srgbClr val="595959"/>
                </a:solidFill>
              </a:rPr>
              <a:t> </a:t>
            </a:r>
            <a:r>
              <a:rPr lang="en-GB" dirty="0" err="1">
                <a:solidFill>
                  <a:srgbClr val="595959"/>
                </a:solidFill>
              </a:rPr>
              <a:t>rechtzeitig</a:t>
            </a:r>
            <a:r>
              <a:rPr lang="en-GB" dirty="0">
                <a:solidFill>
                  <a:srgbClr val="595959"/>
                </a:solidFill>
              </a:rPr>
              <a:t> </a:t>
            </a:r>
            <a:r>
              <a:rPr lang="en-GB" dirty="0" err="1">
                <a:solidFill>
                  <a:srgbClr val="595959"/>
                </a:solidFill>
              </a:rPr>
              <a:t>abzuwenden</a:t>
            </a:r>
            <a:r>
              <a:rPr lang="en-GB" dirty="0">
                <a:solidFill>
                  <a:srgbClr val="595959"/>
                </a:solidFill>
              </a:rPr>
              <a:t>. </a:t>
            </a:r>
            <a:endParaRPr lang="en-BA" dirty="0">
              <a:solidFill>
                <a:srgbClr val="595959"/>
              </a:solidFill>
            </a:endParaRPr>
          </a:p>
        </p:txBody>
      </p:sp>
      <p:sp>
        <p:nvSpPr>
          <p:cNvPr id="2" name="Rectangle 1">
            <a:extLst>
              <a:ext uri="{FF2B5EF4-FFF2-40B4-BE49-F238E27FC236}">
                <a16:creationId xmlns:a16="http://schemas.microsoft.com/office/drawing/2014/main" id="{F6149F3E-D504-294E-794E-E4D86E71A0F2}"/>
              </a:ext>
            </a:extLst>
          </p:cNvPr>
          <p:cNvSpPr/>
          <p:nvPr/>
        </p:nvSpPr>
        <p:spPr>
          <a:xfrm>
            <a:off x="1400660" y="145829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aphicFrame>
        <p:nvGraphicFramePr>
          <p:cNvPr id="10" name="Text Placeholder 5">
            <a:extLst>
              <a:ext uri="{FF2B5EF4-FFF2-40B4-BE49-F238E27FC236}">
                <a16:creationId xmlns:a16="http://schemas.microsoft.com/office/drawing/2014/main" id="{EA5C5F45-7A50-A445-7B3F-C79AAA5A3D6D}"/>
              </a:ext>
            </a:extLst>
          </p:cNvPr>
          <p:cNvGraphicFramePr/>
          <p:nvPr>
            <p:extLst>
              <p:ext uri="{D42A27DB-BD31-4B8C-83A1-F6EECF244321}">
                <p14:modId xmlns:p14="http://schemas.microsoft.com/office/powerpoint/2010/main" val="517002395"/>
              </p:ext>
            </p:extLst>
          </p:nvPr>
        </p:nvGraphicFramePr>
        <p:xfrm>
          <a:off x="1149612" y="1675136"/>
          <a:ext cx="5655075" cy="4802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044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411175" y="1495148"/>
            <a:ext cx="11547045" cy="1079376"/>
          </a:xfrm>
        </p:spPr>
        <p:txBody>
          <a:bodyPr>
            <a:noAutofit/>
          </a:bodyPr>
          <a:lstStyle/>
          <a:p>
            <a:pPr marL="0" indent="0">
              <a:lnSpc>
                <a:spcPts val="2200"/>
              </a:lnSpc>
            </a:pPr>
            <a:r>
              <a:rPr lang="en-GB" sz="1800" dirty="0">
                <a:solidFill>
                  <a:srgbClr val="595959"/>
                </a:solidFill>
              </a:rPr>
              <a:t>Das ist der einfache Teil, auch wenn es manchmal wie Zauberei erscheint. </a:t>
            </a:r>
            <a:r>
              <a:rPr lang="en-GB" sz="1800" dirty="0"/>
              <a:t>Je nach Art der Krise ist dies </a:t>
            </a:r>
            <a:r>
              <a:rPr lang="en-GB" sz="1800" dirty="0">
                <a:solidFill>
                  <a:srgbClr val="595959"/>
                </a:solidFill>
              </a:rPr>
              <a:t>der Zeitpunkt, an </a:t>
            </a:r>
            <a:r>
              <a:rPr lang="en-GB" sz="1800" dirty="0" err="1">
                <a:solidFill>
                  <a:srgbClr val="595959"/>
                </a:solidFill>
              </a:rPr>
              <a:t>dem</a:t>
            </a:r>
            <a:r>
              <a:rPr lang="en-GB" sz="1800" dirty="0">
                <a:solidFill>
                  <a:srgbClr val="595959"/>
                </a:solidFill>
              </a:rPr>
              <a:t> “</a:t>
            </a:r>
            <a:r>
              <a:rPr lang="en-GB" sz="1800" dirty="0" err="1">
                <a:solidFill>
                  <a:srgbClr val="595959"/>
                </a:solidFill>
              </a:rPr>
              <a:t>gute</a:t>
            </a:r>
            <a:r>
              <a:rPr lang="en-GB" sz="1800" dirty="0">
                <a:solidFill>
                  <a:srgbClr val="595959"/>
                </a:solidFill>
              </a:rPr>
              <a:t>” </a:t>
            </a:r>
            <a:r>
              <a:rPr lang="en-GB" sz="1800" dirty="0" err="1">
                <a:solidFill>
                  <a:srgbClr val="595959"/>
                </a:solidFill>
              </a:rPr>
              <a:t>Produktverantwortliche</a:t>
            </a:r>
            <a:r>
              <a:rPr lang="en-GB" sz="1800" dirty="0">
                <a:solidFill>
                  <a:srgbClr val="595959"/>
                </a:solidFill>
              </a:rPr>
              <a:t> </a:t>
            </a:r>
            <a:r>
              <a:rPr lang="en-GB" sz="1800" dirty="0" err="1">
                <a:solidFill>
                  <a:srgbClr val="595959"/>
                </a:solidFill>
              </a:rPr>
              <a:t>oder</a:t>
            </a:r>
            <a:r>
              <a:rPr lang="en-GB" sz="1800" dirty="0">
                <a:solidFill>
                  <a:srgbClr val="595959"/>
                </a:solidFill>
              </a:rPr>
              <a:t> </a:t>
            </a:r>
            <a:r>
              <a:rPr lang="en-GB" sz="1800" dirty="0" err="1">
                <a:solidFill>
                  <a:srgbClr val="595959"/>
                </a:solidFill>
              </a:rPr>
              <a:t>Vertriebsleiter:innen</a:t>
            </a:r>
            <a:r>
              <a:rPr lang="en-GB" sz="1800" dirty="0">
                <a:solidFill>
                  <a:srgbClr val="595959"/>
                </a:solidFill>
              </a:rPr>
              <a:t> den Unterschied </a:t>
            </a:r>
            <a:r>
              <a:rPr lang="en-GB" sz="1800" dirty="0" err="1">
                <a:solidFill>
                  <a:srgbClr val="595959"/>
                </a:solidFill>
              </a:rPr>
              <a:t>ausmachen</a:t>
            </a:r>
            <a:r>
              <a:rPr lang="en-GB" sz="1800" dirty="0">
                <a:solidFill>
                  <a:srgbClr val="595959"/>
                </a:solidFill>
              </a:rPr>
              <a:t> </a:t>
            </a:r>
            <a:r>
              <a:rPr lang="en-GB" sz="1800" dirty="0" err="1">
                <a:solidFill>
                  <a:srgbClr val="595959"/>
                </a:solidFill>
              </a:rPr>
              <a:t>können</a:t>
            </a:r>
            <a:r>
              <a:rPr lang="en-GB" sz="1800" dirty="0">
                <a:solidFill>
                  <a:srgbClr val="595959"/>
                </a:solidFill>
              </a:rPr>
              <a:t>. Ihre Aufgabe </a:t>
            </a:r>
            <a:r>
              <a:rPr lang="en-GB" sz="1800" dirty="0" err="1">
                <a:solidFill>
                  <a:srgbClr val="595959"/>
                </a:solidFill>
              </a:rPr>
              <a:t>sollte</a:t>
            </a:r>
            <a:r>
              <a:rPr lang="en-GB" sz="1800" dirty="0">
                <a:solidFill>
                  <a:srgbClr val="595959"/>
                </a:solidFill>
              </a:rPr>
              <a:t> sein, den </a:t>
            </a:r>
            <a:r>
              <a:rPr lang="en-GB" sz="1800" dirty="0" err="1">
                <a:solidFill>
                  <a:srgbClr val="595959"/>
                </a:solidFill>
              </a:rPr>
              <a:t>Überblick</a:t>
            </a:r>
            <a:r>
              <a:rPr lang="en-GB" sz="1800" dirty="0">
                <a:solidFill>
                  <a:srgbClr val="595959"/>
                </a:solidFill>
              </a:rPr>
              <a:t> </a:t>
            </a:r>
            <a:r>
              <a:rPr lang="en-GB" sz="1800" dirty="0" err="1">
                <a:solidFill>
                  <a:srgbClr val="595959"/>
                </a:solidFill>
              </a:rPr>
              <a:t>zu</a:t>
            </a:r>
            <a:r>
              <a:rPr lang="en-GB" sz="1800" dirty="0">
                <a:solidFill>
                  <a:srgbClr val="595959"/>
                </a:solidFill>
              </a:rPr>
              <a:t> </a:t>
            </a:r>
            <a:r>
              <a:rPr lang="en-GB" sz="1800" dirty="0" err="1"/>
              <a:t>be</a:t>
            </a:r>
            <a:r>
              <a:rPr lang="en-GB" sz="1800" dirty="0" err="1">
                <a:solidFill>
                  <a:srgbClr val="595959"/>
                </a:solidFill>
              </a:rPr>
              <a:t>halten</a:t>
            </a:r>
            <a:r>
              <a:rPr lang="en-GB" sz="1800" dirty="0"/>
              <a:t> </a:t>
            </a:r>
            <a:r>
              <a:rPr lang="en-GB" sz="1800" dirty="0">
                <a:solidFill>
                  <a:srgbClr val="595959"/>
                </a:solidFill>
              </a:rPr>
              <a:t>und dafür zu sorgen, dass das richtige Team die Krise löst und dabei den Kollateralschaden so gering wie möglich hält.</a:t>
            </a:r>
          </a:p>
          <a:p>
            <a:pPr marL="0" indent="0">
              <a:lnSpc>
                <a:spcPts val="2200"/>
              </a:lnSpc>
            </a:pPr>
            <a:endParaRPr lang="en-GB" sz="1800"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Maßnahmen bei einer Produktkrise</a:t>
            </a:r>
          </a:p>
        </p:txBody>
      </p:sp>
      <p:sp>
        <p:nvSpPr>
          <p:cNvPr id="5" name="TextBox 4">
            <a:extLst>
              <a:ext uri="{FF2B5EF4-FFF2-40B4-BE49-F238E27FC236}">
                <a16:creationId xmlns:a16="http://schemas.microsoft.com/office/drawing/2014/main" id="{18E3FFE7-7CA1-E650-C854-EBB17FFAE105}"/>
              </a:ext>
            </a:extLst>
          </p:cNvPr>
          <p:cNvSpPr txBox="1"/>
          <p:nvPr/>
        </p:nvSpPr>
        <p:spPr>
          <a:xfrm>
            <a:off x="411176" y="2741767"/>
            <a:ext cx="5573115" cy="3454728"/>
          </a:xfrm>
          <a:prstGeom prst="rect">
            <a:avLst/>
          </a:prstGeom>
          <a:noFill/>
        </p:spPr>
        <p:txBody>
          <a:bodyPr wrap="square">
            <a:spAutoFit/>
          </a:bodyPr>
          <a:lstStyle/>
          <a:p>
            <a:pPr marL="0" indent="0">
              <a:lnSpc>
                <a:spcPts val="2200"/>
              </a:lnSpc>
            </a:pPr>
            <a:r>
              <a:rPr lang="en-GB" sz="1400" dirty="0">
                <a:solidFill>
                  <a:schemeClr val="bg1"/>
                </a:solidFill>
                <a:highlight>
                  <a:srgbClr val="B41F7A"/>
                </a:highlight>
              </a:rPr>
              <a:t>PRODUKTKRISE </a:t>
            </a:r>
          </a:p>
          <a:p>
            <a:pPr>
              <a:lnSpc>
                <a:spcPts val="2200"/>
              </a:lnSpc>
            </a:pPr>
            <a:endParaRPr lang="en-GB" sz="1400" dirty="0">
              <a:solidFill>
                <a:srgbClr val="595959"/>
              </a:solidFill>
            </a:endParaRPr>
          </a:p>
          <a:p>
            <a:pPr marL="457200" indent="-457200">
              <a:lnSpc>
                <a:spcPts val="2200"/>
              </a:lnSpc>
              <a:buAutoNum type="arabicParenR"/>
            </a:pPr>
            <a:r>
              <a:rPr lang="en-GB" sz="1400" dirty="0" err="1">
                <a:solidFill>
                  <a:srgbClr val="595959"/>
                </a:solidFill>
              </a:rPr>
              <a:t>Analysieren</a:t>
            </a:r>
            <a:r>
              <a:rPr lang="en-GB" sz="1400" dirty="0">
                <a:solidFill>
                  <a:srgbClr val="595959"/>
                </a:solidFill>
              </a:rPr>
              <a:t> Sie die Produktkrise und sorgen Sie dafür, </a:t>
            </a:r>
            <a:r>
              <a:rPr lang="en-GB" sz="1400" dirty="0" err="1">
                <a:solidFill>
                  <a:srgbClr val="595959"/>
                </a:solidFill>
              </a:rPr>
              <a:t>dass</a:t>
            </a:r>
            <a:r>
              <a:rPr lang="en-GB" sz="1400" dirty="0">
                <a:solidFill>
                  <a:srgbClr val="595959"/>
                </a:solidFill>
              </a:rPr>
              <a:t> die richtigen </a:t>
            </a:r>
            <a:r>
              <a:rPr lang="en-GB" sz="1400" dirty="0" err="1">
                <a:solidFill>
                  <a:srgbClr val="595959"/>
                </a:solidFill>
              </a:rPr>
              <a:t>Ressourcen</a:t>
            </a:r>
            <a:r>
              <a:rPr lang="en-GB" sz="1400" dirty="0">
                <a:solidFill>
                  <a:srgbClr val="595959"/>
                </a:solidFill>
              </a:rPr>
              <a:t> </a:t>
            </a:r>
            <a:r>
              <a:rPr lang="en-GB" sz="1400" dirty="0" err="1">
                <a:solidFill>
                  <a:srgbClr val="595959"/>
                </a:solidFill>
              </a:rPr>
              <a:t>bereitstehen</a:t>
            </a:r>
            <a:r>
              <a:rPr lang="en-GB" sz="1400" dirty="0">
                <a:solidFill>
                  <a:srgbClr val="595959"/>
                </a:solidFill>
              </a:rPr>
              <a:t>. </a:t>
            </a:r>
            <a:r>
              <a:rPr lang="en-GB" sz="1400" dirty="0" err="1">
                <a:solidFill>
                  <a:srgbClr val="595959"/>
                </a:solidFill>
              </a:rPr>
              <a:t>Nicht</a:t>
            </a:r>
            <a:r>
              <a:rPr lang="en-GB" sz="1400" dirty="0">
                <a:solidFill>
                  <a:srgbClr val="595959"/>
                </a:solidFill>
              </a:rPr>
              <a:t> </a:t>
            </a:r>
            <a:r>
              <a:rPr lang="en-GB" sz="1400" dirty="0" err="1">
                <a:solidFill>
                  <a:srgbClr val="595959"/>
                </a:solidFill>
              </a:rPr>
              <a:t>mehr</a:t>
            </a:r>
            <a:r>
              <a:rPr lang="en-GB" sz="1400" dirty="0">
                <a:solidFill>
                  <a:srgbClr val="595959"/>
                </a:solidFill>
              </a:rPr>
              <a:t>. Nicht weniger. </a:t>
            </a:r>
          </a:p>
          <a:p>
            <a:pPr marL="457200" indent="-457200">
              <a:lnSpc>
                <a:spcPts val="2200"/>
              </a:lnSpc>
              <a:buAutoNum type="arabicParenR"/>
            </a:pPr>
            <a:r>
              <a:rPr lang="en-GB" sz="1400" dirty="0">
                <a:solidFill>
                  <a:srgbClr val="595959"/>
                </a:solidFill>
              </a:rPr>
              <a:t>Kontrollieren Sie den Informationsfluss. Stellen Sie sicher, dass das Krisenteam über die richtigen Daten zur Situation verfügt. Geben Sie aktuelle Informationen rechtzeitig an den Rest des Teams weiter, </a:t>
            </a:r>
            <a:r>
              <a:rPr lang="en-GB" sz="1400" dirty="0" err="1">
                <a:solidFill>
                  <a:srgbClr val="595959"/>
                </a:solidFill>
              </a:rPr>
              <a:t>aber</a:t>
            </a:r>
            <a:r>
              <a:rPr lang="en-GB" sz="1400" dirty="0">
                <a:solidFill>
                  <a:srgbClr val="595959"/>
                </a:solidFill>
              </a:rPr>
              <a:t> </a:t>
            </a:r>
            <a:r>
              <a:rPr lang="en-GB" sz="1400" dirty="0" err="1">
                <a:solidFill>
                  <a:srgbClr val="595959"/>
                </a:solidFill>
              </a:rPr>
              <a:t>mischen</a:t>
            </a:r>
            <a:r>
              <a:rPr lang="en-GB" sz="1400" dirty="0">
                <a:solidFill>
                  <a:srgbClr val="595959"/>
                </a:solidFill>
              </a:rPr>
              <a:t> Sie </a:t>
            </a:r>
            <a:r>
              <a:rPr lang="en-GB" sz="1400" dirty="0" err="1">
                <a:solidFill>
                  <a:srgbClr val="595959"/>
                </a:solidFill>
              </a:rPr>
              <a:t>sich</a:t>
            </a:r>
            <a:r>
              <a:rPr lang="en-GB" sz="1400" dirty="0">
                <a:solidFill>
                  <a:srgbClr val="595959"/>
                </a:solidFill>
              </a:rPr>
              <a:t> </a:t>
            </a:r>
            <a:r>
              <a:rPr lang="en-GB" sz="1400" dirty="0" err="1">
                <a:solidFill>
                  <a:srgbClr val="595959"/>
                </a:solidFill>
              </a:rPr>
              <a:t>nicht</a:t>
            </a:r>
            <a:r>
              <a:rPr lang="en-GB" sz="1400" dirty="0">
                <a:solidFill>
                  <a:srgbClr val="595959"/>
                </a:solidFill>
              </a:rPr>
              <a:t> in die Arbeit des </a:t>
            </a:r>
            <a:r>
              <a:rPr lang="en-GB" sz="1400" dirty="0" err="1">
                <a:solidFill>
                  <a:srgbClr val="595959"/>
                </a:solidFill>
              </a:rPr>
              <a:t>Krisenteams</a:t>
            </a:r>
            <a:r>
              <a:rPr lang="en-GB" sz="1400" dirty="0">
                <a:solidFill>
                  <a:srgbClr val="595959"/>
                </a:solidFill>
              </a:rPr>
              <a:t> </a:t>
            </a:r>
            <a:r>
              <a:rPr lang="en-GB" sz="1400" dirty="0" err="1">
                <a:solidFill>
                  <a:srgbClr val="595959"/>
                </a:solidFill>
              </a:rPr>
              <a:t>ein</a:t>
            </a:r>
            <a:r>
              <a:rPr lang="en-GB" sz="1400" dirty="0">
                <a:solidFill>
                  <a:srgbClr val="595959"/>
                </a:solidFill>
              </a:rPr>
              <a:t>. Es </a:t>
            </a:r>
            <a:r>
              <a:rPr lang="en-GB" sz="1400" dirty="0" err="1">
                <a:solidFill>
                  <a:srgbClr val="595959"/>
                </a:solidFill>
              </a:rPr>
              <a:t>ist</a:t>
            </a:r>
            <a:r>
              <a:rPr lang="en-GB" sz="1400" dirty="0">
                <a:solidFill>
                  <a:srgbClr val="595959"/>
                </a:solidFill>
              </a:rPr>
              <a:t> </a:t>
            </a:r>
            <a:r>
              <a:rPr lang="en-GB" sz="1400" dirty="0" err="1">
                <a:solidFill>
                  <a:srgbClr val="595959"/>
                </a:solidFill>
              </a:rPr>
              <a:t>Ihre</a:t>
            </a:r>
            <a:r>
              <a:rPr lang="en-GB" sz="1400" dirty="0">
                <a:solidFill>
                  <a:srgbClr val="595959"/>
                </a:solidFill>
              </a:rPr>
              <a:t> Aufgabe das Team </a:t>
            </a:r>
            <a:r>
              <a:rPr lang="en-GB" sz="1400" dirty="0" err="1">
                <a:solidFill>
                  <a:srgbClr val="595959"/>
                </a:solidFill>
              </a:rPr>
              <a:t>zu</a:t>
            </a:r>
            <a:r>
              <a:rPr lang="en-GB" sz="1400" dirty="0">
                <a:solidFill>
                  <a:srgbClr val="595959"/>
                </a:solidFill>
              </a:rPr>
              <a:t> schützen.</a:t>
            </a:r>
          </a:p>
          <a:p>
            <a:pPr marL="457200" indent="-457200">
              <a:lnSpc>
                <a:spcPts val="2200"/>
              </a:lnSpc>
              <a:buAutoNum type="arabicParenR"/>
            </a:pPr>
            <a:r>
              <a:rPr lang="en-GB" sz="1400" dirty="0" err="1">
                <a:solidFill>
                  <a:srgbClr val="595959"/>
                </a:solidFill>
              </a:rPr>
              <a:t>Sorgen</a:t>
            </a:r>
            <a:r>
              <a:rPr lang="en-GB" sz="1400" dirty="0">
                <a:solidFill>
                  <a:srgbClr val="595959"/>
                </a:solidFill>
              </a:rPr>
              <a:t> Sie </a:t>
            </a:r>
            <a:r>
              <a:rPr lang="en-GB" sz="1400" dirty="0" err="1">
                <a:solidFill>
                  <a:srgbClr val="595959"/>
                </a:solidFill>
              </a:rPr>
              <a:t>anschließend</a:t>
            </a:r>
            <a:r>
              <a:rPr lang="en-GB" sz="1400" dirty="0">
                <a:solidFill>
                  <a:srgbClr val="595959"/>
                </a:solidFill>
              </a:rPr>
              <a:t> </a:t>
            </a:r>
            <a:r>
              <a:rPr lang="en-GB" sz="1400" dirty="0" err="1">
                <a:solidFill>
                  <a:srgbClr val="595959"/>
                </a:solidFill>
              </a:rPr>
              <a:t>dafür</a:t>
            </a:r>
            <a:r>
              <a:rPr lang="en-GB" sz="1400" dirty="0">
                <a:solidFill>
                  <a:srgbClr val="595959"/>
                </a:solidFill>
              </a:rPr>
              <a:t>, dass alle, die nicht für die Lösung der Krise benötigt werden, weiterarbeiten können. Möglicherweise müssen Sie die Prioritäten verschieben, den Plan </a:t>
            </a:r>
            <a:r>
              <a:rPr lang="en-GB" sz="1400" dirty="0" err="1">
                <a:solidFill>
                  <a:srgbClr val="595959"/>
                </a:solidFill>
              </a:rPr>
              <a:t>aktualisieren</a:t>
            </a:r>
            <a:r>
              <a:rPr lang="en-GB" sz="1400" dirty="0">
                <a:solidFill>
                  <a:srgbClr val="595959"/>
                </a:solidFill>
              </a:rPr>
              <a:t>. </a:t>
            </a:r>
          </a:p>
        </p:txBody>
      </p:sp>
      <p:sp>
        <p:nvSpPr>
          <p:cNvPr id="6" name="TextBox 5">
            <a:extLst>
              <a:ext uri="{FF2B5EF4-FFF2-40B4-BE49-F238E27FC236}">
                <a16:creationId xmlns:a16="http://schemas.microsoft.com/office/drawing/2014/main" id="{EA1EAB85-023F-F656-9309-A8805015BD2E}"/>
              </a:ext>
            </a:extLst>
          </p:cNvPr>
          <p:cNvSpPr txBox="1"/>
          <p:nvPr/>
        </p:nvSpPr>
        <p:spPr>
          <a:xfrm>
            <a:off x="6104134" y="2761776"/>
            <a:ext cx="5676689" cy="3736857"/>
          </a:xfrm>
          <a:prstGeom prst="rect">
            <a:avLst/>
          </a:prstGeom>
          <a:noFill/>
        </p:spPr>
        <p:txBody>
          <a:bodyPr wrap="square">
            <a:spAutoFit/>
          </a:bodyPr>
          <a:lstStyle/>
          <a:p>
            <a:pPr marL="0" indent="0">
              <a:lnSpc>
                <a:spcPts val="2200"/>
              </a:lnSpc>
            </a:pPr>
            <a:r>
              <a:rPr lang="en-GB" sz="1400" dirty="0">
                <a:solidFill>
                  <a:schemeClr val="bg1"/>
                </a:solidFill>
                <a:highlight>
                  <a:srgbClr val="B41F7A"/>
                </a:highlight>
              </a:rPr>
              <a:t>PRODUKTABSATZKRISE </a:t>
            </a:r>
          </a:p>
          <a:p>
            <a:pPr marL="0" indent="0">
              <a:lnSpc>
                <a:spcPts val="2200"/>
              </a:lnSpc>
            </a:pPr>
            <a:endParaRPr lang="en-GB" sz="700" dirty="0">
              <a:solidFill>
                <a:schemeClr val="bg1"/>
              </a:solidFill>
              <a:highlight>
                <a:srgbClr val="B41F7A"/>
              </a:highlight>
            </a:endParaRPr>
          </a:p>
          <a:p>
            <a:pPr>
              <a:lnSpc>
                <a:spcPts val="2200"/>
              </a:lnSpc>
            </a:pPr>
            <a:r>
              <a:rPr lang="en-GB" sz="1400" dirty="0">
                <a:solidFill>
                  <a:srgbClr val="595959"/>
                </a:solidFill>
              </a:rPr>
              <a:t>Bei einem Umsatzrückgang, der durch Panik, schlechte Führung oder eine Kombination aus beidem ausgelöst wird, </a:t>
            </a:r>
            <a:r>
              <a:rPr lang="en-GB" sz="1400" dirty="0" err="1">
                <a:solidFill>
                  <a:srgbClr val="595959"/>
                </a:solidFill>
              </a:rPr>
              <a:t>verfallen</a:t>
            </a:r>
            <a:r>
              <a:rPr lang="en-GB" sz="1400" dirty="0">
                <a:solidFill>
                  <a:srgbClr val="595959"/>
                </a:solidFill>
              </a:rPr>
              <a:t> </a:t>
            </a:r>
            <a:r>
              <a:rPr lang="en-GB" sz="1400" dirty="0" err="1">
                <a:solidFill>
                  <a:srgbClr val="595959"/>
                </a:solidFill>
              </a:rPr>
              <a:t>viele</a:t>
            </a:r>
            <a:r>
              <a:rPr lang="en-GB" sz="1400" dirty="0">
                <a:solidFill>
                  <a:srgbClr val="595959"/>
                </a:solidFill>
              </a:rPr>
              <a:t> </a:t>
            </a:r>
            <a:r>
              <a:rPr lang="en-GB" sz="1400" dirty="0" err="1">
                <a:solidFill>
                  <a:srgbClr val="595959"/>
                </a:solidFill>
              </a:rPr>
              <a:t>Verkäufer:innen</a:t>
            </a:r>
            <a:r>
              <a:rPr lang="en-GB" sz="1400" dirty="0">
                <a:solidFill>
                  <a:srgbClr val="595959"/>
                </a:solidFill>
              </a:rPr>
              <a:t> in </a:t>
            </a:r>
            <a:r>
              <a:rPr lang="en-GB" sz="1400" dirty="0" err="1">
                <a:solidFill>
                  <a:srgbClr val="595959"/>
                </a:solidFill>
              </a:rPr>
              <a:t>ungünstige</a:t>
            </a:r>
            <a:r>
              <a:rPr lang="en-GB" sz="1400" dirty="0">
                <a:solidFill>
                  <a:srgbClr val="595959"/>
                </a:solidFill>
              </a:rPr>
              <a:t> </a:t>
            </a:r>
            <a:r>
              <a:rPr lang="en-GB" sz="1400" dirty="0" err="1">
                <a:solidFill>
                  <a:srgbClr val="595959"/>
                </a:solidFill>
              </a:rPr>
              <a:t>Verhaltensmuster</a:t>
            </a:r>
            <a:r>
              <a:rPr lang="en-GB" sz="1400" dirty="0">
                <a:solidFill>
                  <a:srgbClr val="595959"/>
                </a:solidFill>
              </a:rPr>
              <a:t>, die eine ohnehin schon schlechte Situation noch verschlimmern und ihre Geschäftsaussichten für die Zukunft schädigen. </a:t>
            </a:r>
          </a:p>
          <a:p>
            <a:pPr>
              <a:lnSpc>
                <a:spcPts val="2200"/>
              </a:lnSpc>
            </a:pPr>
            <a:r>
              <a:rPr lang="en-GB" sz="1400" dirty="0">
                <a:solidFill>
                  <a:srgbClr val="595959"/>
                </a:solidFill>
              </a:rPr>
              <a:t>In einer Krise sind Angst und Panik allgegenwärtig - sowohl in den Verkaufsorganisationen als auch in den Organisationen </a:t>
            </a:r>
            <a:r>
              <a:rPr lang="en-GB" sz="1400" dirty="0" err="1">
                <a:solidFill>
                  <a:srgbClr val="595959"/>
                </a:solidFill>
              </a:rPr>
              <a:t>ihrer</a:t>
            </a:r>
            <a:r>
              <a:rPr lang="en-GB" sz="1400" dirty="0">
                <a:solidFill>
                  <a:srgbClr val="595959"/>
                </a:solidFill>
              </a:rPr>
              <a:t> </a:t>
            </a:r>
            <a:r>
              <a:rPr lang="en-GB" sz="1400" dirty="0" err="1">
                <a:solidFill>
                  <a:srgbClr val="595959"/>
                </a:solidFill>
              </a:rPr>
              <a:t>Kund:innen</a:t>
            </a:r>
            <a:r>
              <a:rPr lang="en-GB" sz="1400" dirty="0">
                <a:solidFill>
                  <a:srgbClr val="595959"/>
                </a:solidFill>
              </a:rPr>
              <a:t>. </a:t>
            </a:r>
            <a:r>
              <a:rPr lang="en-GB" sz="1400" dirty="0" err="1">
                <a:solidFill>
                  <a:srgbClr val="595959"/>
                </a:solidFill>
              </a:rPr>
              <a:t>Durch</a:t>
            </a:r>
            <a:r>
              <a:rPr lang="en-GB" sz="1400" dirty="0">
                <a:solidFill>
                  <a:srgbClr val="595959"/>
                </a:solidFill>
              </a:rPr>
              <a:t> </a:t>
            </a:r>
            <a:r>
              <a:rPr lang="en-GB" sz="1400" dirty="0" err="1">
                <a:solidFill>
                  <a:srgbClr val="595959"/>
                </a:solidFill>
              </a:rPr>
              <a:t>zunehmenden</a:t>
            </a:r>
            <a:r>
              <a:rPr lang="en-GB" sz="1400" dirty="0">
                <a:solidFill>
                  <a:srgbClr val="595959"/>
                </a:solidFill>
              </a:rPr>
              <a:t> Druck, </a:t>
            </a:r>
            <a:r>
              <a:rPr lang="en-GB" sz="1400" dirty="0" err="1">
                <a:solidFill>
                  <a:srgbClr val="595959"/>
                </a:solidFill>
              </a:rPr>
              <a:t>Geschäfte</a:t>
            </a:r>
            <a:r>
              <a:rPr lang="en-GB" sz="1400" dirty="0">
                <a:solidFill>
                  <a:srgbClr val="595959"/>
                </a:solidFill>
              </a:rPr>
              <a:t> </a:t>
            </a:r>
            <a:r>
              <a:rPr lang="en-GB" sz="1400" dirty="0" err="1">
                <a:solidFill>
                  <a:srgbClr val="595959"/>
                </a:solidFill>
              </a:rPr>
              <a:t>abzuschließen</a:t>
            </a:r>
            <a:r>
              <a:rPr lang="en-GB" sz="1400" dirty="0">
                <a:solidFill>
                  <a:srgbClr val="595959"/>
                </a:solidFill>
              </a:rPr>
              <a:t> ohne </a:t>
            </a:r>
            <a:r>
              <a:rPr lang="en-GB" sz="1400" dirty="0" err="1">
                <a:solidFill>
                  <a:srgbClr val="595959"/>
                </a:solidFill>
              </a:rPr>
              <a:t>klare</a:t>
            </a:r>
            <a:r>
              <a:rPr lang="en-GB" sz="1400" dirty="0">
                <a:solidFill>
                  <a:srgbClr val="595959"/>
                </a:solidFill>
              </a:rPr>
              <a:t> </a:t>
            </a:r>
            <a:r>
              <a:rPr lang="en-GB" sz="1400" dirty="0" err="1">
                <a:solidFill>
                  <a:srgbClr val="595959"/>
                </a:solidFill>
              </a:rPr>
              <a:t>Anweisungen</a:t>
            </a:r>
            <a:r>
              <a:rPr lang="en-GB" sz="1400" dirty="0">
                <a:solidFill>
                  <a:srgbClr val="595959"/>
                </a:solidFill>
              </a:rPr>
              <a:t> </a:t>
            </a:r>
            <a:r>
              <a:rPr lang="en-GB" sz="1400" dirty="0" err="1">
                <a:solidFill>
                  <a:srgbClr val="595959"/>
                </a:solidFill>
              </a:rPr>
              <a:t>zur</a:t>
            </a:r>
            <a:r>
              <a:rPr lang="en-GB" sz="1400" dirty="0">
                <a:solidFill>
                  <a:srgbClr val="595959"/>
                </a:solidFill>
              </a:rPr>
              <a:t> </a:t>
            </a:r>
            <a:r>
              <a:rPr lang="en-GB" sz="1400" dirty="0" err="1">
                <a:solidFill>
                  <a:srgbClr val="595959"/>
                </a:solidFill>
              </a:rPr>
              <a:t>Krisenbewältigung</a:t>
            </a:r>
            <a:r>
              <a:rPr lang="en-GB" sz="1400" dirty="0">
                <a:solidFill>
                  <a:srgbClr val="595959"/>
                </a:solidFill>
              </a:rPr>
              <a:t> </a:t>
            </a:r>
            <a:r>
              <a:rPr lang="en-GB" sz="1400" dirty="0" err="1">
                <a:solidFill>
                  <a:srgbClr val="595959"/>
                </a:solidFill>
              </a:rPr>
              <a:t>wird</a:t>
            </a:r>
            <a:r>
              <a:rPr lang="en-GB" sz="1400" dirty="0">
                <a:solidFill>
                  <a:srgbClr val="595959"/>
                </a:solidFill>
              </a:rPr>
              <a:t> die Angst </a:t>
            </a:r>
            <a:r>
              <a:rPr lang="en-GB" sz="1400" dirty="0" err="1">
                <a:solidFill>
                  <a:srgbClr val="595959"/>
                </a:solidFill>
              </a:rPr>
              <a:t>verstärkt</a:t>
            </a:r>
            <a:r>
              <a:rPr lang="en-GB" sz="1400" dirty="0">
                <a:solidFill>
                  <a:srgbClr val="595959"/>
                </a:solidFill>
              </a:rPr>
              <a:t>. Dies </a:t>
            </a:r>
            <a:r>
              <a:rPr lang="en-GB" sz="1400" dirty="0" err="1">
                <a:solidFill>
                  <a:srgbClr val="595959"/>
                </a:solidFill>
              </a:rPr>
              <a:t>führt</a:t>
            </a:r>
            <a:r>
              <a:rPr lang="en-GB" sz="1400" dirty="0">
                <a:solidFill>
                  <a:srgbClr val="595959"/>
                </a:solidFill>
              </a:rPr>
              <a:t> </a:t>
            </a:r>
            <a:r>
              <a:rPr lang="en-GB" sz="1400" dirty="0" err="1">
                <a:solidFill>
                  <a:srgbClr val="595959"/>
                </a:solidFill>
              </a:rPr>
              <a:t>zu</a:t>
            </a:r>
            <a:r>
              <a:rPr lang="en-GB" sz="1400" dirty="0">
                <a:solidFill>
                  <a:srgbClr val="595959"/>
                </a:solidFill>
              </a:rPr>
              <a:t> </a:t>
            </a:r>
            <a:r>
              <a:rPr lang="en-GB" sz="1400" dirty="0" err="1">
                <a:solidFill>
                  <a:srgbClr val="595959"/>
                </a:solidFill>
              </a:rPr>
              <a:t>einer</a:t>
            </a:r>
            <a:r>
              <a:rPr lang="en-GB" sz="1400" dirty="0">
                <a:solidFill>
                  <a:srgbClr val="595959"/>
                </a:solidFill>
              </a:rPr>
              <a:t> </a:t>
            </a:r>
            <a:r>
              <a:rPr lang="en-GB" sz="1400" dirty="0" err="1">
                <a:solidFill>
                  <a:srgbClr val="595959"/>
                </a:solidFill>
              </a:rPr>
              <a:t>größeren</a:t>
            </a:r>
            <a:r>
              <a:rPr lang="en-GB" sz="1400" dirty="0">
                <a:solidFill>
                  <a:srgbClr val="595959"/>
                </a:solidFill>
              </a:rPr>
              <a:t> </a:t>
            </a:r>
            <a:r>
              <a:rPr lang="en-GB" sz="1400" dirty="0" err="1">
                <a:solidFill>
                  <a:srgbClr val="595959"/>
                </a:solidFill>
              </a:rPr>
              <a:t>Wahrscheinlichkeit</a:t>
            </a:r>
            <a:r>
              <a:rPr lang="en-GB" sz="1400" dirty="0">
                <a:solidFill>
                  <a:srgbClr val="595959"/>
                </a:solidFill>
              </a:rPr>
              <a:t> von </a:t>
            </a:r>
            <a:r>
              <a:rPr lang="en-GB" sz="1400" dirty="0" err="1">
                <a:solidFill>
                  <a:srgbClr val="595959"/>
                </a:solidFill>
              </a:rPr>
              <a:t>unproduktiven</a:t>
            </a:r>
            <a:r>
              <a:rPr lang="en-GB" sz="1400" dirty="0">
                <a:solidFill>
                  <a:srgbClr val="595959"/>
                </a:solidFill>
              </a:rPr>
              <a:t> </a:t>
            </a:r>
            <a:r>
              <a:rPr lang="en-GB" sz="1400" dirty="0" err="1">
                <a:solidFill>
                  <a:srgbClr val="595959"/>
                </a:solidFill>
              </a:rPr>
              <a:t>Reaktionen</a:t>
            </a:r>
            <a:r>
              <a:rPr lang="en-GB" sz="1400" dirty="0">
                <a:solidFill>
                  <a:srgbClr val="595959"/>
                </a:solidFill>
              </a:rPr>
              <a:t> der </a:t>
            </a:r>
            <a:r>
              <a:rPr lang="en-GB" sz="1400" dirty="0" err="1">
                <a:solidFill>
                  <a:srgbClr val="595959"/>
                </a:solidFill>
              </a:rPr>
              <a:t>Unternehmen</a:t>
            </a:r>
            <a:r>
              <a:rPr lang="en-GB" sz="1400" dirty="0">
                <a:solidFill>
                  <a:srgbClr val="595959"/>
                </a:solidFill>
              </a:rPr>
              <a:t>. </a:t>
            </a:r>
            <a:endParaRPr lang="en-BA" sz="1400" dirty="0">
              <a:solidFill>
                <a:srgbClr val="595959"/>
              </a:solidFill>
            </a:endParaRPr>
          </a:p>
        </p:txBody>
      </p:sp>
      <p:cxnSp>
        <p:nvCxnSpPr>
          <p:cNvPr id="8" name="Straight Connector 7">
            <a:extLst>
              <a:ext uri="{FF2B5EF4-FFF2-40B4-BE49-F238E27FC236}">
                <a16:creationId xmlns:a16="http://schemas.microsoft.com/office/drawing/2014/main" id="{D39A68B5-1785-263C-7B16-2D4D600EC53A}"/>
              </a:ext>
            </a:extLst>
          </p:cNvPr>
          <p:cNvCxnSpPr>
            <a:cxnSpLocks/>
          </p:cNvCxnSpPr>
          <p:nvPr/>
        </p:nvCxnSpPr>
        <p:spPr>
          <a:xfrm>
            <a:off x="5955514" y="2839453"/>
            <a:ext cx="0" cy="3614613"/>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43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379575" y="1756230"/>
            <a:ext cx="4513225" cy="4987470"/>
          </a:xfrm>
        </p:spPr>
        <p:txBody>
          <a:bodyPr>
            <a:normAutofit/>
          </a:bodyPr>
          <a:lstStyle/>
          <a:p>
            <a:pPr marL="0" indent="0">
              <a:lnSpc>
                <a:spcPts val="2280"/>
              </a:lnSpc>
            </a:pPr>
            <a:r>
              <a:rPr lang="en-GB" sz="2200" dirty="0"/>
              <a:t>KMU sollten sich zwei entscheidende Fragen stellen: </a:t>
            </a:r>
          </a:p>
          <a:p>
            <a:pPr marL="342900" indent="-342900">
              <a:lnSpc>
                <a:spcPts val="2280"/>
              </a:lnSpc>
              <a:buClr>
                <a:srgbClr val="EDA13E"/>
              </a:buClr>
              <a:buFont typeface="Arial" panose="020B0604020202020204" pitchFamily="34" charset="0"/>
              <a:buChar char="•"/>
            </a:pPr>
            <a:r>
              <a:rPr lang="en-GB" sz="2200" dirty="0"/>
              <a:t>Haben wir ein Produkt, das die Welt gerade jetzt braucht? </a:t>
            </a:r>
          </a:p>
          <a:p>
            <a:pPr marL="342900" indent="-342900">
              <a:lnSpc>
                <a:spcPts val="2280"/>
              </a:lnSpc>
              <a:buClr>
                <a:srgbClr val="EDA13E"/>
              </a:buClr>
              <a:buFont typeface="Arial" panose="020B0604020202020204" pitchFamily="34" charset="0"/>
              <a:buChar char="•"/>
            </a:pPr>
            <a:r>
              <a:rPr lang="en-GB" sz="2200" dirty="0"/>
              <a:t>Oder können wir unser Produktportfolio schnell anpassen, um </a:t>
            </a:r>
            <a:r>
              <a:rPr lang="en-GB" sz="2200" dirty="0" err="1"/>
              <a:t>andere</a:t>
            </a:r>
            <a:r>
              <a:rPr lang="en-GB" sz="2200" dirty="0"/>
              <a:t> </a:t>
            </a:r>
            <a:r>
              <a:rPr lang="en-GB" sz="2200" dirty="0" err="1"/>
              <a:t>dringend</a:t>
            </a:r>
            <a:r>
              <a:rPr lang="en-GB" sz="2200" dirty="0"/>
              <a:t> benötigte Güter bereitzustellen? </a:t>
            </a:r>
          </a:p>
          <a:p>
            <a:pPr marL="0" indent="0">
              <a:lnSpc>
                <a:spcPts val="2280"/>
              </a:lnSpc>
              <a:buClr>
                <a:srgbClr val="EDA13E"/>
              </a:buClr>
            </a:pPr>
            <a:r>
              <a:rPr lang="en-GB" sz="2200" dirty="0"/>
              <a:t>Bei diesem Ansatz </a:t>
            </a:r>
            <a:r>
              <a:rPr lang="en-GB" sz="2200" dirty="0" err="1"/>
              <a:t>sollten</a:t>
            </a:r>
            <a:r>
              <a:rPr lang="en-GB" sz="2200" dirty="0"/>
              <a:t> die Unternehmen ihre </a:t>
            </a:r>
            <a:r>
              <a:rPr lang="en-GB" sz="2200" dirty="0" err="1"/>
              <a:t>Stärken</a:t>
            </a:r>
            <a:r>
              <a:rPr lang="en-GB" sz="2200" dirty="0"/>
              <a:t> </a:t>
            </a:r>
            <a:r>
              <a:rPr lang="en-GB" sz="2200" dirty="0" err="1"/>
              <a:t>nutzen</a:t>
            </a:r>
            <a:r>
              <a:rPr lang="en-GB" sz="2200" dirty="0"/>
              <a:t>. </a:t>
            </a:r>
          </a:p>
          <a:p>
            <a:pPr marL="0" indent="0">
              <a:lnSpc>
                <a:spcPts val="2280"/>
              </a:lnSpc>
              <a:buClr>
                <a:srgbClr val="EDA13E"/>
              </a:buClr>
            </a:pPr>
            <a:r>
              <a:rPr lang="en-GB" sz="2000" b="0" i="0" dirty="0">
                <a:effectLst/>
                <a:latin typeface="source-serif-pro"/>
              </a:rPr>
              <a:t>Weitere praktische Ratschläge finden Sie </a:t>
            </a:r>
            <a:r>
              <a:rPr lang="en-GB" sz="2000" b="0" i="0" dirty="0" err="1">
                <a:effectLst/>
                <a:latin typeface="source-serif-pro"/>
              </a:rPr>
              <a:t>auch</a:t>
            </a:r>
            <a:r>
              <a:rPr lang="en-GB" sz="2000" b="0" i="0" dirty="0">
                <a:effectLst/>
                <a:latin typeface="source-serif-pro"/>
              </a:rPr>
              <a:t> </a:t>
            </a:r>
            <a:r>
              <a:rPr lang="en-GB" sz="2000" b="0" i="0" dirty="0" err="1">
                <a:effectLst/>
                <a:latin typeface="source-serif-pro"/>
              </a:rPr>
              <a:t>im</a:t>
            </a:r>
            <a:r>
              <a:rPr lang="en-GB" sz="2000" b="0" i="0" dirty="0">
                <a:effectLst/>
                <a:latin typeface="source-serif-pro"/>
              </a:rPr>
              <a:t> </a:t>
            </a:r>
            <a:r>
              <a:rPr lang="en-GB" sz="2000" b="0" i="0" dirty="0" err="1">
                <a:effectLst/>
                <a:latin typeface="source-serif-pro"/>
              </a:rPr>
              <a:t>Beitrag</a:t>
            </a:r>
            <a:r>
              <a:rPr lang="en-GB" sz="2000" b="0" i="0" dirty="0">
                <a:effectLst/>
                <a:latin typeface="source-serif-pro"/>
              </a:rPr>
              <a:t> </a:t>
            </a:r>
            <a:r>
              <a:rPr lang="en-GB" sz="2000" dirty="0">
                <a:latin typeface="source-serif-pro"/>
              </a:rPr>
              <a:t>auf productschool.com: </a:t>
            </a:r>
            <a:r>
              <a:rPr lang="en-GB" sz="2000" b="0" i="0" u="sng" dirty="0" err="1">
                <a:effectLst/>
                <a:latin typeface="source-serif-pro"/>
                <a:hlinkClick r:id="rId2">
                  <a:extLst>
                    <a:ext uri="{A12FA001-AC4F-418D-AE19-62706E023703}">
                      <ahyp:hlinkClr xmlns:ahyp="http://schemas.microsoft.com/office/drawing/2018/hyperlinkcolor" val="tx"/>
                    </a:ext>
                  </a:extLst>
                </a:hlinkClick>
              </a:rPr>
              <a:t>Produktplanung</a:t>
            </a:r>
            <a:r>
              <a:rPr lang="en-GB" sz="2000" b="0" i="0" u="sng" dirty="0">
                <a:effectLst/>
                <a:latin typeface="source-serif-pro"/>
                <a:hlinkClick r:id="rId2">
                  <a:extLst>
                    <a:ext uri="{A12FA001-AC4F-418D-AE19-62706E023703}">
                      <ahyp:hlinkClr xmlns:ahyp="http://schemas.microsoft.com/office/drawing/2018/hyperlinkcolor" val="tx"/>
                    </a:ext>
                  </a:extLst>
                </a:hlinkClick>
              </a:rPr>
              <a:t> in Krisenzeiten</a:t>
            </a:r>
            <a:r>
              <a:rPr lang="en-GB" sz="2000" b="0" i="0" dirty="0">
                <a:effectLst/>
                <a:latin typeface="source-serif-pro"/>
              </a:rPr>
              <a:t>.</a:t>
            </a:r>
            <a:endParaRPr lang="en-GB" sz="2800" dirty="0"/>
          </a:p>
          <a:p>
            <a:pPr marL="342900" indent="-342900">
              <a:lnSpc>
                <a:spcPts val="2280"/>
              </a:lnSpc>
              <a:buClr>
                <a:srgbClr val="EDA13E"/>
              </a:buClr>
              <a:buFont typeface="Arial" panose="020B0604020202020204" pitchFamily="34" charset="0"/>
              <a:buChar char="•"/>
            </a:pPr>
            <a:endParaRPr lang="en-GB" sz="2200"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379575" y="377372"/>
            <a:ext cx="4063282" cy="1378858"/>
          </a:xfrm>
        </p:spPr>
        <p:txBody>
          <a:bodyPr>
            <a:normAutofit/>
          </a:bodyPr>
          <a:lstStyle/>
          <a:p>
            <a:r>
              <a:rPr lang="en-US" dirty="0"/>
              <a:t>Ihr Produktportfolio erneuern</a:t>
            </a:r>
          </a:p>
        </p:txBody>
      </p:sp>
      <p:sp>
        <p:nvSpPr>
          <p:cNvPr id="4" name="Rectangle 3">
            <a:extLst>
              <a:ext uri="{FF2B5EF4-FFF2-40B4-BE49-F238E27FC236}">
                <a16:creationId xmlns:a16="http://schemas.microsoft.com/office/drawing/2014/main" id="{B234B736-F96E-D62E-5AF9-A5AA8AF2177F}"/>
              </a:ext>
            </a:extLst>
          </p:cNvPr>
          <p:cNvSpPr/>
          <p:nvPr/>
        </p:nvSpPr>
        <p:spPr>
          <a:xfrm>
            <a:off x="1400660" y="153086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0" name="Picture 9">
            <a:extLst>
              <a:ext uri="{FF2B5EF4-FFF2-40B4-BE49-F238E27FC236}">
                <a16:creationId xmlns:a16="http://schemas.microsoft.com/office/drawing/2014/main" id="{56DB6C82-D709-95FF-D04E-9E56711410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2710" y="469788"/>
            <a:ext cx="3970971" cy="2849228"/>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BF070A7D-3BB1-21E2-5692-6BA5FF356676}"/>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210909" y="3518947"/>
            <a:ext cx="3970971" cy="2647314"/>
          </a:xfrm>
          <a:prstGeom prst="rect">
            <a:avLst/>
          </a:prstGeom>
        </p:spPr>
      </p:pic>
    </p:spTree>
    <p:extLst>
      <p:ext uri="{BB962C8B-B14F-4D97-AF65-F5344CB8AC3E}">
        <p14:creationId xmlns:p14="http://schemas.microsoft.com/office/powerpoint/2010/main" val="2197940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148915" y="1505420"/>
            <a:ext cx="7451268" cy="4845544"/>
          </a:xfrm>
        </p:spPr>
        <p:txBody>
          <a:bodyPr>
            <a:noAutofit/>
          </a:bodyPr>
          <a:lstStyle/>
          <a:p>
            <a:pPr marL="0" indent="0">
              <a:lnSpc>
                <a:spcPts val="2200"/>
              </a:lnSpc>
            </a:pPr>
            <a:r>
              <a:rPr lang="en-GB" sz="1700" b="1" dirty="0" err="1">
                <a:effectLst/>
              </a:rPr>
              <a:t>Produktmanager:innen</a:t>
            </a:r>
            <a:r>
              <a:rPr lang="en-GB" sz="1700" b="1" dirty="0">
                <a:effectLst/>
              </a:rPr>
              <a:t> sind wie der Mörtel in einer Backsteinmauer. Sie </a:t>
            </a:r>
            <a:r>
              <a:rPr lang="en-GB" sz="1700" b="1" dirty="0" err="1">
                <a:effectLst/>
              </a:rPr>
              <a:t>müssen</a:t>
            </a:r>
            <a:r>
              <a:rPr lang="en-GB" sz="1700" b="1" dirty="0">
                <a:effectLst/>
              </a:rPr>
              <a:t> die Lücken fließend füllen, um das Produktangebot und das gesamte Team zu stärken.</a:t>
            </a:r>
          </a:p>
          <a:p>
            <a:pPr marL="0" indent="0">
              <a:lnSpc>
                <a:spcPts val="2200"/>
              </a:lnSpc>
            </a:pPr>
            <a:endParaRPr lang="en-GB" sz="1700" b="1" i="1" dirty="0"/>
          </a:p>
          <a:p>
            <a:pPr marL="0" indent="0">
              <a:lnSpc>
                <a:spcPts val="2200"/>
              </a:lnSpc>
            </a:pPr>
            <a:r>
              <a:rPr lang="en-GB" sz="1700" b="0" i="0" dirty="0">
                <a:solidFill>
                  <a:srgbClr val="313B3F"/>
                </a:solidFill>
                <a:effectLst/>
              </a:rPr>
              <a:t>Es </a:t>
            </a:r>
            <a:r>
              <a:rPr lang="en-GB" sz="1700" dirty="0">
                <a:solidFill>
                  <a:srgbClr val="313B3F"/>
                </a:solidFill>
              </a:rPr>
              <a:t>gibt </a:t>
            </a:r>
            <a:r>
              <a:rPr lang="en-GB" sz="1700" b="0" i="0" dirty="0">
                <a:solidFill>
                  <a:srgbClr val="313B3F"/>
                </a:solidFill>
                <a:effectLst/>
              </a:rPr>
              <a:t>vier Schlüsselbereiche des Produktmanagements, die für den Geschäftserfolg entscheidend sind: </a:t>
            </a:r>
          </a:p>
          <a:p>
            <a:pPr marL="0" indent="0">
              <a:lnSpc>
                <a:spcPts val="2200"/>
              </a:lnSpc>
            </a:pPr>
            <a:endParaRPr lang="en-GB" sz="1700" dirty="0">
              <a:solidFill>
                <a:srgbClr val="313B3F"/>
              </a:solidFill>
            </a:endParaRPr>
          </a:p>
          <a:p>
            <a:pPr marL="342900" indent="-342900">
              <a:lnSpc>
                <a:spcPts val="2200"/>
              </a:lnSpc>
              <a:buAutoNum type="arabicParenR"/>
            </a:pPr>
            <a:r>
              <a:rPr lang="en-GB" sz="1700" b="1" i="0" dirty="0">
                <a:solidFill>
                  <a:srgbClr val="FF811A"/>
                </a:solidFill>
                <a:effectLst/>
              </a:rPr>
              <a:t>Produktausführung</a:t>
            </a:r>
            <a:r>
              <a:rPr lang="en-GB" sz="1700" b="1" i="0" dirty="0">
                <a:solidFill>
                  <a:srgbClr val="313B3F"/>
                </a:solidFill>
                <a:effectLst/>
              </a:rPr>
              <a:t> </a:t>
            </a:r>
            <a:r>
              <a:rPr lang="en-GB" sz="1700" b="0" i="0" dirty="0">
                <a:solidFill>
                  <a:srgbClr val="313B3F"/>
                </a:solidFill>
                <a:effectLst/>
              </a:rPr>
              <a:t>(die Fähigkeit, außergewöhnliche Produkte zu entwickeln)</a:t>
            </a:r>
          </a:p>
          <a:p>
            <a:pPr marL="342900" indent="-342900">
              <a:lnSpc>
                <a:spcPts val="2200"/>
              </a:lnSpc>
              <a:buAutoNum type="arabicParenR"/>
            </a:pPr>
            <a:r>
              <a:rPr lang="en-GB" sz="1700" b="1" i="0" dirty="0">
                <a:solidFill>
                  <a:srgbClr val="F8BF1A"/>
                </a:solidFill>
                <a:effectLst/>
              </a:rPr>
              <a:t>Kundenkenntnis </a:t>
            </a:r>
            <a:r>
              <a:rPr lang="en-GB" sz="1700" b="0" i="0" dirty="0">
                <a:solidFill>
                  <a:srgbClr val="313B3F"/>
                </a:solidFill>
                <a:effectLst/>
              </a:rPr>
              <a:t>(die Fähigkeit, Kundenbedürfnisse zu verstehen und zu erfüllen)</a:t>
            </a:r>
          </a:p>
          <a:p>
            <a:pPr marL="342900" indent="-342900">
              <a:lnSpc>
                <a:spcPts val="2200"/>
              </a:lnSpc>
              <a:buAutoNum type="arabicParenR"/>
            </a:pPr>
            <a:r>
              <a:rPr lang="en-GB" sz="1700" b="1" i="0" dirty="0">
                <a:solidFill>
                  <a:srgbClr val="15B8AA"/>
                </a:solidFill>
                <a:effectLst/>
              </a:rPr>
              <a:t>Produktstrategie</a:t>
            </a:r>
            <a:r>
              <a:rPr lang="en-GB" sz="1700" b="1" i="0" dirty="0">
                <a:solidFill>
                  <a:srgbClr val="313B3F"/>
                </a:solidFill>
                <a:effectLst/>
              </a:rPr>
              <a:t> </a:t>
            </a:r>
            <a:r>
              <a:rPr lang="en-GB" sz="1700" b="0" i="0" dirty="0">
                <a:solidFill>
                  <a:srgbClr val="313B3F"/>
                </a:solidFill>
                <a:effectLst/>
              </a:rPr>
              <a:t>(die Fähigkeit, durch Produktinnovationen das Geschäft voranzutreiben) </a:t>
            </a:r>
          </a:p>
          <a:p>
            <a:pPr marL="342900" indent="-342900">
              <a:lnSpc>
                <a:spcPts val="2200"/>
              </a:lnSpc>
              <a:buAutoNum type="arabicParenR"/>
            </a:pPr>
            <a:r>
              <a:rPr lang="en-GB" sz="1700" b="1" i="0" dirty="0">
                <a:solidFill>
                  <a:srgbClr val="1B98BD"/>
                </a:solidFill>
                <a:effectLst/>
              </a:rPr>
              <a:t>Menschen </a:t>
            </a:r>
            <a:r>
              <a:rPr lang="en-GB" sz="1700" b="1" i="0" dirty="0" err="1">
                <a:solidFill>
                  <a:srgbClr val="1B98BD"/>
                </a:solidFill>
                <a:effectLst/>
              </a:rPr>
              <a:t>motivieren</a:t>
            </a:r>
            <a:r>
              <a:rPr lang="en-GB" sz="1700" b="1" i="0" dirty="0">
                <a:solidFill>
                  <a:srgbClr val="1B98BD"/>
                </a:solidFill>
                <a:effectLst/>
              </a:rPr>
              <a:t> </a:t>
            </a:r>
            <a:r>
              <a:rPr lang="en-GB" sz="1700" b="0" i="0" dirty="0">
                <a:solidFill>
                  <a:srgbClr val="313B3F"/>
                </a:solidFill>
                <a:effectLst/>
              </a:rPr>
              <a:t>(die Fähigkeit, Menschen für die Arbeit des Teams zu </a:t>
            </a:r>
            <a:r>
              <a:rPr lang="en-GB" sz="1700" b="0" i="0" dirty="0" err="1">
                <a:solidFill>
                  <a:srgbClr val="313B3F"/>
                </a:solidFill>
                <a:effectLst/>
              </a:rPr>
              <a:t>gewinnen</a:t>
            </a:r>
            <a:r>
              <a:rPr lang="en-GB" sz="1700" b="0" i="0" dirty="0">
                <a:solidFill>
                  <a:srgbClr val="313B3F"/>
                </a:solidFill>
                <a:effectLst/>
              </a:rPr>
              <a:t>)</a:t>
            </a:r>
          </a:p>
          <a:p>
            <a:pPr marL="342900" indent="-342900">
              <a:lnSpc>
                <a:spcPts val="2200"/>
              </a:lnSpc>
              <a:buAutoNum type="arabicParenR"/>
            </a:pPr>
            <a:endParaRPr lang="en-GB" sz="1700" b="0" i="0" dirty="0">
              <a:solidFill>
                <a:srgbClr val="313B3F"/>
              </a:solidFill>
              <a:effectLst/>
            </a:endParaRPr>
          </a:p>
          <a:p>
            <a:pPr marL="0" indent="0">
              <a:lnSpc>
                <a:spcPts val="2200"/>
              </a:lnSpc>
            </a:pPr>
            <a:r>
              <a:rPr lang="en-GB" sz="1700" b="1" dirty="0">
                <a:solidFill>
                  <a:srgbClr val="B41F7A"/>
                </a:solidFill>
              </a:rPr>
              <a:t>LESEN SIE: </a:t>
            </a:r>
            <a:endParaRPr lang="en-GB" sz="1700" b="1" dirty="0">
              <a:solidFill>
                <a:srgbClr val="B41F7A"/>
              </a:solidFill>
              <a:hlinkClick r:id="rId3">
                <a:extLst>
                  <a:ext uri="{A12FA001-AC4F-418D-AE19-62706E023703}">
                    <ahyp:hlinkClr xmlns:ahyp="http://schemas.microsoft.com/office/drawing/2018/hyperlinkcolor" val="tx"/>
                  </a:ext>
                </a:extLst>
              </a:hlinkClick>
            </a:endParaRPr>
          </a:p>
          <a:p>
            <a:pPr marL="0" indent="0">
              <a:lnSpc>
                <a:spcPts val="2200"/>
              </a:lnSpc>
            </a:pPr>
            <a:r>
              <a:rPr lang="en-GB" sz="1800" dirty="0">
                <a:solidFill>
                  <a:srgbClr val="B41F7A"/>
                </a:solidFill>
                <a:hlinkClick r:id="rId3">
                  <a:extLst>
                    <a:ext uri="{A12FA001-AC4F-418D-AE19-62706E023703}">
                      <ahyp:hlinkClr xmlns:ahyp="http://schemas.microsoft.com/office/drawing/2018/hyperlinkcolor" val="tx"/>
                    </a:ext>
                  </a:extLst>
                </a:hlinkClick>
              </a:rPr>
              <a:t>How To Become a Peak Product Manager (ravi-mehta.com)</a:t>
            </a:r>
            <a:endParaRPr lang="en-GB" sz="1700" dirty="0">
              <a:solidFill>
                <a:srgbClr val="B41F7A"/>
              </a:solidFill>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Die Funktion des Produktmanagements</a:t>
            </a:r>
          </a:p>
        </p:txBody>
      </p:sp>
      <p:pic>
        <p:nvPicPr>
          <p:cNvPr id="10" name="Picture 9">
            <a:extLst>
              <a:ext uri="{FF2B5EF4-FFF2-40B4-BE49-F238E27FC236}">
                <a16:creationId xmlns:a16="http://schemas.microsoft.com/office/drawing/2014/main" id="{FCE50FEF-BF51-EAC4-631C-08C808D14410}"/>
              </a:ext>
            </a:extLst>
          </p:cNvPr>
          <p:cNvPicPr>
            <a:picLocks noChangeAspect="1"/>
          </p:cNvPicPr>
          <p:nvPr/>
        </p:nvPicPr>
        <p:blipFill>
          <a:blip r:embed="rId4"/>
          <a:stretch>
            <a:fillRect/>
          </a:stretch>
        </p:blipFill>
        <p:spPr>
          <a:xfrm>
            <a:off x="7590408" y="1495148"/>
            <a:ext cx="4329893" cy="4724986"/>
          </a:xfrm>
          <a:prstGeom prst="rect">
            <a:avLst/>
          </a:prstGeom>
        </p:spPr>
      </p:pic>
    </p:spTree>
    <p:extLst>
      <p:ext uri="{BB962C8B-B14F-4D97-AF65-F5344CB8AC3E}">
        <p14:creationId xmlns:p14="http://schemas.microsoft.com/office/powerpoint/2010/main" val="1523303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300688" y="1588168"/>
            <a:ext cx="8272920" cy="4705231"/>
          </a:xfrm>
        </p:spPr>
        <p:txBody>
          <a:bodyPr>
            <a:noAutofit/>
          </a:bodyPr>
          <a:lstStyle/>
          <a:p>
            <a:pPr marL="0" indent="0" algn="just">
              <a:lnSpc>
                <a:spcPts val="2200"/>
              </a:lnSpc>
            </a:pPr>
            <a:r>
              <a:rPr lang="en-GB" sz="2000" dirty="0"/>
              <a:t>Die meisten von uns </a:t>
            </a:r>
            <a:r>
              <a:rPr lang="en-GB" sz="2000" dirty="0" err="1"/>
              <a:t>kennen</a:t>
            </a:r>
            <a:r>
              <a:rPr lang="en-GB" sz="2000" dirty="0"/>
              <a:t> Lego System A/S, besser bekannt als LEGO, das dänische Spielzeugunternehmen. Sein bekanntestes Produkt </a:t>
            </a:r>
            <a:r>
              <a:rPr lang="en-GB" sz="2000" dirty="0" err="1"/>
              <a:t>sind</a:t>
            </a:r>
            <a:r>
              <a:rPr lang="en-GB" sz="2000" dirty="0"/>
              <a:t> </a:t>
            </a:r>
            <a:r>
              <a:rPr lang="en-GB" sz="2000" dirty="0" err="1"/>
              <a:t>Plastik-Bauklötze</a:t>
            </a:r>
            <a:r>
              <a:rPr lang="en-GB" sz="2000" dirty="0"/>
              <a:t>. LEGO </a:t>
            </a:r>
            <a:r>
              <a:rPr lang="en-GB" sz="2000" dirty="0" err="1"/>
              <a:t>vertreibt</a:t>
            </a:r>
            <a:r>
              <a:rPr lang="en-GB" sz="2000" dirty="0"/>
              <a:t> </a:t>
            </a:r>
            <a:r>
              <a:rPr lang="en-GB" sz="2000" dirty="0" err="1"/>
              <a:t>auch</a:t>
            </a:r>
            <a:r>
              <a:rPr lang="en-GB" sz="2000" dirty="0"/>
              <a:t> eigene Serien (Bionicle, Ninjago), eine Reihe von Vorschulprodukten (Lego Duplo) und </a:t>
            </a:r>
            <a:r>
              <a:rPr lang="en-GB" sz="2000" dirty="0" err="1"/>
              <a:t>Robotikspielzeuge</a:t>
            </a:r>
            <a:r>
              <a:rPr lang="en-GB" sz="2000" dirty="0"/>
              <a:t> (Lego Mindstorms). Die Marke </a:t>
            </a:r>
            <a:r>
              <a:rPr lang="en-GB" sz="2000" dirty="0" err="1"/>
              <a:t>ist</a:t>
            </a:r>
            <a:r>
              <a:rPr lang="en-GB" sz="2000" dirty="0"/>
              <a:t> </a:t>
            </a:r>
            <a:r>
              <a:rPr lang="en-GB" sz="2000" dirty="0" err="1"/>
              <a:t>zudem</a:t>
            </a:r>
            <a:r>
              <a:rPr lang="en-GB" sz="2000" dirty="0"/>
              <a:t> für die Legoland-Themenparkkette zuständig. </a:t>
            </a:r>
          </a:p>
          <a:p>
            <a:pPr marL="0" indent="0" algn="just">
              <a:lnSpc>
                <a:spcPts val="2200"/>
              </a:lnSpc>
            </a:pPr>
            <a:endParaRPr lang="en-GB" sz="2000" dirty="0"/>
          </a:p>
          <a:p>
            <a:pPr marL="0" indent="0" algn="just">
              <a:lnSpc>
                <a:spcPts val="2200"/>
              </a:lnSpc>
            </a:pPr>
            <a:r>
              <a:rPr lang="en-GB" sz="2000" dirty="0"/>
              <a:t>In der </a:t>
            </a:r>
            <a:r>
              <a:rPr lang="en-GB" sz="2000" dirty="0" err="1"/>
              <a:t>Vergangenheit</a:t>
            </a:r>
            <a:r>
              <a:rPr lang="en-GB" sz="2000" dirty="0"/>
              <a:t> </a:t>
            </a:r>
            <a:r>
              <a:rPr lang="en-GB" sz="2000" dirty="0" err="1"/>
              <a:t>wollte</a:t>
            </a:r>
            <a:r>
              <a:rPr lang="en-GB" sz="2000" dirty="0"/>
              <a:t> </a:t>
            </a:r>
            <a:r>
              <a:rPr lang="en-GB" sz="2000" dirty="0" err="1"/>
              <a:t>Unternehmen</a:t>
            </a:r>
            <a:r>
              <a:rPr lang="en-GB" sz="2000" dirty="0"/>
              <a:t> </a:t>
            </a:r>
            <a:r>
              <a:rPr lang="en-GB" sz="2000" dirty="0" err="1"/>
              <a:t>wachsen</a:t>
            </a:r>
            <a:r>
              <a:rPr lang="en-GB" sz="2000" dirty="0"/>
              <a:t>, </a:t>
            </a:r>
            <a:r>
              <a:rPr lang="en-GB" sz="2000" dirty="0" err="1"/>
              <a:t>aber</a:t>
            </a:r>
            <a:r>
              <a:rPr lang="en-GB" sz="2000" dirty="0"/>
              <a:t> die </a:t>
            </a:r>
            <a:r>
              <a:rPr lang="en-GB" sz="2000" dirty="0" err="1"/>
              <a:t>Innovationen</a:t>
            </a:r>
            <a:r>
              <a:rPr lang="en-GB" sz="2000" dirty="0"/>
              <a:t> </a:t>
            </a:r>
            <a:r>
              <a:rPr lang="en-GB" sz="2000" dirty="0" err="1"/>
              <a:t>gingen</a:t>
            </a:r>
            <a:r>
              <a:rPr lang="en-GB" sz="2000" dirty="0"/>
              <a:t> in die falsche Richtung. LEGO führte neue Produkte ein, die sich auf seltene Teile und extravagante Sets konzentrierten, was die Kosten in die Höhe trieb. </a:t>
            </a:r>
            <a:r>
              <a:rPr lang="en-GB" sz="2000" dirty="0" err="1"/>
              <a:t>Letztendlich</a:t>
            </a:r>
            <a:r>
              <a:rPr lang="en-GB" sz="2000" dirty="0"/>
              <a:t> wurde </a:t>
            </a:r>
            <a:r>
              <a:rPr lang="en-GB" sz="2000" dirty="0" err="1"/>
              <a:t>zu</a:t>
            </a:r>
            <a:r>
              <a:rPr lang="en-GB" sz="2000" dirty="0"/>
              <a:t> </a:t>
            </a:r>
            <a:r>
              <a:rPr lang="en-GB" sz="2000" dirty="0" err="1"/>
              <a:t>viel</a:t>
            </a:r>
            <a:r>
              <a:rPr lang="en-GB" sz="2000" dirty="0"/>
              <a:t> in eine Strategie investiert, die nicht funktionierte. </a:t>
            </a:r>
          </a:p>
          <a:p>
            <a:pPr marL="0" indent="0" algn="just">
              <a:lnSpc>
                <a:spcPts val="2200"/>
              </a:lnSpc>
            </a:pPr>
            <a:endParaRPr lang="en-GB" sz="2000" dirty="0"/>
          </a:p>
          <a:p>
            <a:pPr marL="0" indent="0" algn="just">
              <a:lnSpc>
                <a:spcPts val="2200"/>
              </a:lnSpc>
            </a:pPr>
            <a:r>
              <a:rPr lang="en-GB" sz="2000" dirty="0"/>
              <a:t>In </a:t>
            </a:r>
            <a:r>
              <a:rPr lang="en-GB" sz="2000" dirty="0" err="1"/>
              <a:t>dieser</a:t>
            </a:r>
            <a:r>
              <a:rPr lang="en-GB" sz="2000" dirty="0"/>
              <a:t> </a:t>
            </a:r>
            <a:r>
              <a:rPr lang="en-GB" sz="2000" dirty="0" err="1"/>
              <a:t>Krisenzeit</a:t>
            </a:r>
            <a:r>
              <a:rPr lang="en-GB" sz="2000" dirty="0"/>
              <a:t> </a:t>
            </a:r>
            <a:r>
              <a:rPr lang="en-GB" sz="2000" dirty="0" err="1"/>
              <a:t>hatte</a:t>
            </a:r>
            <a:r>
              <a:rPr lang="en-GB" sz="2000" dirty="0"/>
              <a:t> LEGO </a:t>
            </a:r>
            <a:r>
              <a:rPr lang="en-GB" sz="2000" dirty="0" err="1"/>
              <a:t>nur</a:t>
            </a:r>
            <a:r>
              <a:rPr lang="en-GB" sz="2000" dirty="0"/>
              <a:t> </a:t>
            </a:r>
            <a:r>
              <a:rPr lang="en-GB" sz="2000" dirty="0" err="1"/>
              <a:t>gelegentlich</a:t>
            </a:r>
            <a:r>
              <a:rPr lang="en-GB" sz="2000" dirty="0"/>
              <a:t> </a:t>
            </a:r>
            <a:r>
              <a:rPr lang="en-GB" sz="2000" dirty="0" err="1"/>
              <a:t>Erfolg</a:t>
            </a:r>
            <a:r>
              <a:rPr lang="en-GB" sz="2000" dirty="0"/>
              <a:t>, z. B. mit Figuren und Universen wie </a:t>
            </a:r>
            <a:r>
              <a:rPr lang="en-GB" sz="2000" i="1" dirty="0"/>
              <a:t>Star Wars </a:t>
            </a:r>
            <a:r>
              <a:rPr lang="en-GB" sz="2000" dirty="0"/>
              <a:t>oder </a:t>
            </a:r>
            <a:r>
              <a:rPr lang="en-GB" sz="2000" i="1" dirty="0"/>
              <a:t>Harry Potter. </a:t>
            </a:r>
            <a:r>
              <a:rPr lang="en-GB" sz="2000" dirty="0" err="1"/>
              <a:t>Diese</a:t>
            </a:r>
            <a:r>
              <a:rPr lang="en-GB" sz="2000" dirty="0"/>
              <a:t> </a:t>
            </a:r>
            <a:r>
              <a:rPr lang="en-GB" sz="2000" dirty="0" err="1"/>
              <a:t>reichten</a:t>
            </a:r>
            <a:r>
              <a:rPr lang="en-GB" sz="2000" dirty="0"/>
              <a:t> </a:t>
            </a:r>
            <a:r>
              <a:rPr lang="en-GB" sz="2000" dirty="0" err="1"/>
              <a:t>jedoch</a:t>
            </a:r>
            <a:r>
              <a:rPr lang="en-GB" sz="2000" dirty="0"/>
              <a:t> </a:t>
            </a:r>
            <a:r>
              <a:rPr lang="en-GB" sz="2000" dirty="0" err="1"/>
              <a:t>nicht</a:t>
            </a:r>
            <a:r>
              <a:rPr lang="en-GB" sz="2000" dirty="0"/>
              <a:t> </a:t>
            </a:r>
            <a:r>
              <a:rPr lang="en-GB" sz="2000" dirty="0" err="1"/>
              <a:t>aus</a:t>
            </a:r>
            <a:r>
              <a:rPr lang="en-GB" sz="2000" dirty="0"/>
              <a:t>, um die </a:t>
            </a:r>
            <a:r>
              <a:rPr lang="en-GB" sz="2000" dirty="0" err="1"/>
              <a:t>Verluste</a:t>
            </a:r>
            <a:r>
              <a:rPr lang="en-GB" sz="2000" dirty="0"/>
              <a:t> </a:t>
            </a:r>
            <a:r>
              <a:rPr lang="en-GB" sz="2000" dirty="0" err="1"/>
              <a:t>auszugleichen</a:t>
            </a:r>
            <a:r>
              <a:rPr lang="en-GB" sz="2000" dirty="0"/>
              <a:t>, da </a:t>
            </a:r>
            <a:r>
              <a:rPr lang="en-GB" sz="2000" dirty="0" err="1"/>
              <a:t>diese</a:t>
            </a:r>
            <a:r>
              <a:rPr lang="en-GB" sz="2000" dirty="0"/>
              <a:t> </a:t>
            </a:r>
            <a:r>
              <a:rPr lang="en-GB" sz="2000" dirty="0" err="1"/>
              <a:t>Themen</a:t>
            </a:r>
            <a:r>
              <a:rPr lang="en-GB" sz="2000" dirty="0"/>
              <a:t> </a:t>
            </a:r>
            <a:r>
              <a:rPr lang="en-GB" sz="2000" dirty="0" err="1"/>
              <a:t>nur</a:t>
            </a:r>
            <a:r>
              <a:rPr lang="en-GB" sz="2000" dirty="0"/>
              <a:t> </a:t>
            </a:r>
            <a:r>
              <a:rPr lang="en-GB" sz="2000" dirty="0" err="1"/>
              <a:t>zeitlich</a:t>
            </a:r>
            <a:r>
              <a:rPr lang="en-GB" sz="2000" dirty="0"/>
              <a:t> </a:t>
            </a:r>
            <a:r>
              <a:rPr lang="en-GB" sz="2000" dirty="0" err="1"/>
              <a:t>begrenzt</a:t>
            </a:r>
            <a:r>
              <a:rPr lang="en-GB" sz="2000" dirty="0"/>
              <a:t> </a:t>
            </a:r>
            <a:r>
              <a:rPr lang="en-GB" sz="2000" dirty="0" err="1"/>
              <a:t>funktionierten</a:t>
            </a:r>
            <a:r>
              <a:rPr lang="en-GB" sz="2000" dirty="0"/>
              <a:t>.</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FALLSTUDIE: LEGO - die Herausforderung</a:t>
            </a:r>
          </a:p>
        </p:txBody>
      </p:sp>
      <p:pic>
        <p:nvPicPr>
          <p:cNvPr id="5" name="Picture 4" descr="A picture containing text&#10;&#10;Description automatically generated">
            <a:extLst>
              <a:ext uri="{FF2B5EF4-FFF2-40B4-BE49-F238E27FC236}">
                <a16:creationId xmlns:a16="http://schemas.microsoft.com/office/drawing/2014/main" id="{BC351416-18E6-EDCE-3596-075EF902EB48}"/>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886835" y="1588168"/>
            <a:ext cx="3296577" cy="4523874"/>
          </a:xfrm>
          <a:prstGeom prst="rect">
            <a:avLst/>
          </a:prstGeom>
        </p:spPr>
      </p:pic>
    </p:spTree>
    <p:extLst>
      <p:ext uri="{BB962C8B-B14F-4D97-AF65-F5344CB8AC3E}">
        <p14:creationId xmlns:p14="http://schemas.microsoft.com/office/powerpoint/2010/main" val="176603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366694" y="1627080"/>
            <a:ext cx="8447106" cy="4638552"/>
          </a:xfrm>
        </p:spPr>
        <p:txBody>
          <a:bodyPr>
            <a:noAutofit/>
          </a:bodyPr>
          <a:lstStyle/>
          <a:p>
            <a:pPr marL="0" indent="0">
              <a:lnSpc>
                <a:spcPts val="2200"/>
              </a:lnSpc>
            </a:pPr>
            <a:r>
              <a:rPr lang="en-GB" dirty="0" err="1"/>
              <a:t>Jørgen</a:t>
            </a:r>
            <a:r>
              <a:rPr lang="en-GB" dirty="0"/>
              <a:t> </a:t>
            </a:r>
            <a:r>
              <a:rPr lang="en-GB" dirty="0" err="1"/>
              <a:t>Vig</a:t>
            </a:r>
            <a:r>
              <a:rPr lang="en-GB" dirty="0"/>
              <a:t> Knudstorp kam 2001 zu LEGO, nachdem er als Berater bei </a:t>
            </a:r>
            <a:r>
              <a:rPr lang="en-GB" i="1" dirty="0"/>
              <a:t>McKinsey &amp; Company </a:t>
            </a:r>
            <a:r>
              <a:rPr lang="en-GB" dirty="0"/>
              <a:t>und als Forscher an der Universität Aarhus gearbeitet hatte. Er leitete eine Neuausrichtung des Unternehmens auf Kostensenkung und verbesserte den Produktmix. Thematische Sets, die nicht funktionierten, </a:t>
            </a:r>
            <a:r>
              <a:rPr lang="en-GB" dirty="0" err="1"/>
              <a:t>wurden</a:t>
            </a:r>
            <a:r>
              <a:rPr lang="en-GB" dirty="0"/>
              <a:t> </a:t>
            </a:r>
            <a:r>
              <a:rPr lang="en-GB" dirty="0" err="1"/>
              <a:t>aus</a:t>
            </a:r>
            <a:r>
              <a:rPr lang="en-GB" dirty="0"/>
              <a:t> </a:t>
            </a:r>
            <a:r>
              <a:rPr lang="en-GB" dirty="0" err="1"/>
              <a:t>dem</a:t>
            </a:r>
            <a:r>
              <a:rPr lang="en-GB" dirty="0"/>
              <a:t> </a:t>
            </a:r>
            <a:r>
              <a:rPr lang="en-GB" dirty="0" err="1"/>
              <a:t>Vertrieb</a:t>
            </a:r>
            <a:r>
              <a:rPr lang="en-GB" dirty="0"/>
              <a:t> </a:t>
            </a:r>
            <a:r>
              <a:rPr lang="en-GB" dirty="0" err="1"/>
              <a:t>genommen</a:t>
            </a:r>
            <a:r>
              <a:rPr lang="en-GB" dirty="0"/>
              <a:t>. </a:t>
            </a:r>
            <a:r>
              <a:rPr lang="en-GB" dirty="0" err="1"/>
              <a:t>Erfolgreiche</a:t>
            </a:r>
            <a:r>
              <a:rPr lang="en-GB" dirty="0"/>
              <a:t> </a:t>
            </a:r>
            <a:r>
              <a:rPr lang="en-GB" dirty="0" err="1"/>
              <a:t>Produktlinien</a:t>
            </a:r>
            <a:r>
              <a:rPr lang="en-GB" dirty="0"/>
              <a:t> wurden wiederbelebt: City, Technik und sogar Duplo, das eingestellt worden war. </a:t>
            </a:r>
          </a:p>
          <a:p>
            <a:pPr marL="0" indent="0">
              <a:lnSpc>
                <a:spcPts val="2200"/>
              </a:lnSpc>
            </a:pPr>
            <a:endParaRPr lang="en-GB" dirty="0"/>
          </a:p>
          <a:p>
            <a:pPr marL="0" indent="0">
              <a:lnSpc>
                <a:spcPts val="2200"/>
              </a:lnSpc>
            </a:pPr>
            <a:r>
              <a:rPr lang="en-GB" dirty="0"/>
              <a:t>Knudstorp </a:t>
            </a:r>
            <a:r>
              <a:rPr lang="en-GB" dirty="0" err="1"/>
              <a:t>erkannte</a:t>
            </a:r>
            <a:r>
              <a:rPr lang="en-GB" dirty="0"/>
              <a:t>, dass Kinder sich von traditionellem Spielzeug abwandten und nicht nur mit Plastikteilen </a:t>
            </a:r>
            <a:r>
              <a:rPr lang="en-GB" dirty="0" err="1"/>
              <a:t>spielen</a:t>
            </a:r>
            <a:r>
              <a:rPr lang="en-GB" dirty="0"/>
              <a:t> </a:t>
            </a:r>
            <a:r>
              <a:rPr lang="en-GB" dirty="0" err="1"/>
              <a:t>wollten</a:t>
            </a:r>
            <a:r>
              <a:rPr lang="en-GB" dirty="0"/>
              <a:t>. </a:t>
            </a:r>
            <a:r>
              <a:rPr lang="en-GB" dirty="0" err="1"/>
              <a:t>Daraufhin</a:t>
            </a:r>
            <a:r>
              <a:rPr lang="en-GB" dirty="0"/>
              <a:t> begann er, digitale </a:t>
            </a:r>
            <a:r>
              <a:rPr lang="en-GB" dirty="0" err="1"/>
              <a:t>Komponenten</a:t>
            </a:r>
            <a:r>
              <a:rPr lang="en-GB" dirty="0"/>
              <a:t> </a:t>
            </a:r>
            <a:r>
              <a:rPr lang="en-GB" dirty="0" err="1"/>
              <a:t>entwickeln</a:t>
            </a:r>
            <a:r>
              <a:rPr lang="en-GB" dirty="0"/>
              <a:t> </a:t>
            </a:r>
            <a:r>
              <a:rPr lang="en-GB" dirty="0" err="1"/>
              <a:t>zu</a:t>
            </a:r>
            <a:r>
              <a:rPr lang="en-GB" dirty="0"/>
              <a:t> </a:t>
            </a:r>
            <a:r>
              <a:rPr lang="en-GB" dirty="0" err="1"/>
              <a:t>lassen</a:t>
            </a:r>
            <a:r>
              <a:rPr lang="en-GB" dirty="0"/>
              <a:t>, um das Erlebnis zu ergänzen. LEGO schuf ein eigenes soziales Netzwerk, Diskussionsforen und Minispiele auf seiner Website. Es wurde eine Online-Community eingerichtet, in der die </a:t>
            </a:r>
            <a:r>
              <a:rPr lang="en-GB" dirty="0" err="1"/>
              <a:t>Nutzer:innen</a:t>
            </a:r>
            <a:r>
              <a:rPr lang="en-GB" dirty="0"/>
              <a:t> ihre Kreationen mit anderen teilen konnten. Nicht alle digitalen Initiativen waren erfolgreich, </a:t>
            </a:r>
            <a:r>
              <a:rPr lang="en-GB" dirty="0" err="1"/>
              <a:t>dennoch</a:t>
            </a:r>
            <a:r>
              <a:rPr lang="en-GB" dirty="0"/>
              <a:t> </a:t>
            </a:r>
            <a:r>
              <a:rPr lang="en-GB" dirty="0" err="1"/>
              <a:t>lernte</a:t>
            </a:r>
            <a:r>
              <a:rPr lang="en-GB" dirty="0"/>
              <a:t> das </a:t>
            </a:r>
            <a:r>
              <a:rPr lang="en-GB" dirty="0" err="1"/>
              <a:t>Unternehmen</a:t>
            </a:r>
            <a:r>
              <a:rPr lang="en-GB" dirty="0"/>
              <a:t>, dass es </a:t>
            </a:r>
            <a:r>
              <a:rPr lang="en-GB" dirty="0" err="1"/>
              <a:t>flexibler</a:t>
            </a:r>
            <a:r>
              <a:rPr lang="en-GB" dirty="0"/>
              <a:t> sein musste. </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FALLSTUDIE - LEGO - die Intervention</a:t>
            </a:r>
          </a:p>
        </p:txBody>
      </p:sp>
      <p:pic>
        <p:nvPicPr>
          <p:cNvPr id="5" name="Picture 4" descr="A picture containing text, toy&#10;&#10;Description automatically generated">
            <a:extLst>
              <a:ext uri="{FF2B5EF4-FFF2-40B4-BE49-F238E27FC236}">
                <a16:creationId xmlns:a16="http://schemas.microsoft.com/office/drawing/2014/main" id="{EA3C156F-33E2-5C75-7738-D9A1233D48E2}"/>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045075" y="1957733"/>
            <a:ext cx="3144069" cy="3977247"/>
          </a:xfrm>
          <a:prstGeom prst="rect">
            <a:avLst/>
          </a:prstGeom>
        </p:spPr>
      </p:pic>
    </p:spTree>
    <p:extLst>
      <p:ext uri="{BB962C8B-B14F-4D97-AF65-F5344CB8AC3E}">
        <p14:creationId xmlns:p14="http://schemas.microsoft.com/office/powerpoint/2010/main" val="3896849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187005"/>
            <a:ext cx="8489216" cy="5295475"/>
          </a:xfrm>
        </p:spPr>
        <p:txBody>
          <a:bodyPr>
            <a:noAutofit/>
          </a:bodyPr>
          <a:lstStyle/>
          <a:p>
            <a:pPr marL="0" indent="0">
              <a:lnSpc>
                <a:spcPts val="2200"/>
              </a:lnSpc>
            </a:pPr>
            <a:endParaRPr lang="en-GB" sz="2000" dirty="0"/>
          </a:p>
          <a:p>
            <a:pPr marL="0" indent="0">
              <a:lnSpc>
                <a:spcPts val="2200"/>
              </a:lnSpc>
            </a:pPr>
            <a:r>
              <a:rPr lang="en-GB" sz="2000" dirty="0"/>
              <a:t>In Knudstorps Amtszeit stieg das Jahresergebnis der LEGO Gruppe von einem Verlust zu einem beachtlichen Gewinn und der Umsatz um 600 % von 6,3 Milliarden auf 37,9 Milliarden im Jahr 2016. Im Dezember 2016 wurde bekannt gegeben, dass Knudstorp als CEO von LEGO zurücktreten und stattdessen die Position des Vorsitzenden der Gruppe übernehmen würde.</a:t>
            </a:r>
          </a:p>
          <a:p>
            <a:pPr marL="0" indent="0">
              <a:lnSpc>
                <a:spcPts val="2200"/>
              </a:lnSpc>
            </a:pPr>
            <a:endParaRPr lang="en-GB" sz="1600" dirty="0"/>
          </a:p>
          <a:p>
            <a:pPr marL="0" indent="0">
              <a:lnSpc>
                <a:spcPts val="2200"/>
              </a:lnSpc>
            </a:pPr>
            <a:r>
              <a:rPr lang="en-GB" sz="2000" dirty="0"/>
              <a:t>Heute gilt Lego als der profitabelste Spielehersteller der Welt und </a:t>
            </a:r>
            <a:r>
              <a:rPr lang="en-GB" sz="2000" dirty="0" err="1"/>
              <a:t>übertrifft</a:t>
            </a:r>
            <a:r>
              <a:rPr lang="en-GB" sz="2000" dirty="0"/>
              <a:t> das </a:t>
            </a:r>
            <a:r>
              <a:rPr lang="en-GB" sz="2000" dirty="0" err="1"/>
              <a:t>Konkurrenzunternehmen</a:t>
            </a:r>
            <a:r>
              <a:rPr lang="en-GB" sz="2000" dirty="0"/>
              <a:t> Mattel beim Umsatz. Die Wiederbelebung von Lego wird als der größte Turnaround in der Unternehmensgeschichte bezeichnet. Ein dem Thema gewidmetes Buch, David Robertsons </a:t>
            </a:r>
            <a:r>
              <a:rPr lang="en-GB" sz="2000" i="1" dirty="0"/>
              <a:t>Brick by Brick: How Lego Rewrote the Rules of Innovation</a:t>
            </a:r>
            <a:r>
              <a:rPr lang="en-GB" sz="2000" dirty="0"/>
              <a:t>, ist zu einem Standardwerk der Wirtschaft geworden. Sony, Adidas und Boeing berufen sich angeblich auf dieses Buch. Google verwendet jetzt Lego-Steine, um seine Mitarbeiter:innen </a:t>
            </a:r>
            <a:r>
              <a:rPr lang="en-GB" sz="2000" dirty="0" err="1"/>
              <a:t>bei</a:t>
            </a:r>
            <a:r>
              <a:rPr lang="en-GB" sz="2000" dirty="0"/>
              <a:t> </a:t>
            </a:r>
            <a:r>
              <a:rPr lang="en-GB" sz="2000" dirty="0" err="1"/>
              <a:t>Innovationen</a:t>
            </a:r>
            <a:r>
              <a:rPr lang="en-GB" sz="2000" dirty="0"/>
              <a:t> zu unterstützen. </a:t>
            </a:r>
          </a:p>
          <a:p>
            <a:pPr marL="0" indent="0">
              <a:lnSpc>
                <a:spcPts val="2200"/>
              </a:lnSpc>
            </a:pPr>
            <a:endParaRPr lang="en-GB" sz="2000" dirty="0"/>
          </a:p>
          <a:p>
            <a:pPr marL="0" indent="0">
              <a:lnSpc>
                <a:spcPts val="2200"/>
              </a:lnSpc>
            </a:pPr>
            <a:r>
              <a:rPr lang="en-GB" sz="2000" b="1" dirty="0">
                <a:solidFill>
                  <a:schemeClr val="bg2"/>
                </a:solidFill>
                <a:highlight>
                  <a:srgbClr val="F16924"/>
                </a:highlight>
              </a:rPr>
              <a:t>LESEN SIE MEHR:</a:t>
            </a:r>
          </a:p>
          <a:p>
            <a:pPr marL="0" indent="0">
              <a:lnSpc>
                <a:spcPts val="2200"/>
              </a:lnSpc>
            </a:pPr>
            <a:r>
              <a:rPr lang="en-GB" sz="2000" dirty="0">
                <a:solidFill>
                  <a:srgbClr val="F16924"/>
                </a:solidFill>
                <a:hlinkClick r:id="rId3">
                  <a:extLst>
                    <a:ext uri="{A12FA001-AC4F-418D-AE19-62706E023703}">
                      <ahyp:hlinkClr xmlns:ahyp="http://schemas.microsoft.com/office/drawing/2018/hyperlinkcolor" val="tx"/>
                    </a:ext>
                  </a:extLst>
                </a:hlinkClick>
              </a:rPr>
              <a:t>LEGO is an amazing business turnaround story - Mani Masood</a:t>
            </a:r>
            <a:endParaRPr lang="en-GB" sz="2000" dirty="0">
              <a:solidFill>
                <a:srgbClr val="F16924"/>
              </a:solidFill>
            </a:endParaRPr>
          </a:p>
          <a:p>
            <a:pPr marL="0" indent="0">
              <a:lnSpc>
                <a:spcPts val="2200"/>
              </a:lnSpc>
            </a:pPr>
            <a:endParaRPr lang="en-GB" sz="2000" b="1" dirty="0">
              <a:solidFill>
                <a:schemeClr val="bg2"/>
              </a:solidFill>
              <a:highlight>
                <a:srgbClr val="F16924"/>
              </a:highlight>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FALLSTUDIE - LEGO - Ergebnis</a:t>
            </a:r>
          </a:p>
        </p:txBody>
      </p:sp>
      <p:pic>
        <p:nvPicPr>
          <p:cNvPr id="5" name="Picture 4" descr="A hand holding a red toy&#10;&#10;Description automatically generated with low confidence">
            <a:extLst>
              <a:ext uri="{FF2B5EF4-FFF2-40B4-BE49-F238E27FC236}">
                <a16:creationId xmlns:a16="http://schemas.microsoft.com/office/drawing/2014/main" id="{6B820C7E-A3B4-59F6-F298-9ED46BAE8C34}"/>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9084857" y="1860189"/>
            <a:ext cx="3089365" cy="4119153"/>
          </a:xfrm>
          <a:prstGeom prst="rect">
            <a:avLst/>
          </a:prstGeom>
        </p:spPr>
      </p:pic>
    </p:spTree>
    <p:extLst>
      <p:ext uri="{BB962C8B-B14F-4D97-AF65-F5344CB8AC3E}">
        <p14:creationId xmlns:p14="http://schemas.microsoft.com/office/powerpoint/2010/main" val="1881615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30951" y="685318"/>
            <a:ext cx="5261049" cy="822373"/>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Interne Faktoren und Risikomanagement </a:t>
            </a:r>
            <a:endParaRPr lang="en-US" dirty="0"/>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30951" y="1678099"/>
            <a:ext cx="5010380" cy="630000"/>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Risikomanagement </a:t>
            </a:r>
            <a:r>
              <a:rPr lang="en-US" dirty="0">
                <a:latin typeface="Calibri" panose="020F0502020204030204" pitchFamily="34" charset="0"/>
                <a:ea typeface="Calibri" panose="020F0502020204030204" pitchFamily="34" charset="0"/>
                <a:cs typeface="Calibri" panose="020F0502020204030204" pitchFamily="34" charset="0"/>
              </a:rPr>
              <a:t>- Managementfähigkeiten und -kultur, Offenheit für Innovationen</a:t>
            </a:r>
            <a:endParaRPr lang="en-US" dirty="0"/>
          </a:p>
        </p:txBody>
      </p:sp>
      <p:sp>
        <p:nvSpPr>
          <p:cNvPr id="14" name="Text Placeholder 13">
            <a:extLst>
              <a:ext uri="{FF2B5EF4-FFF2-40B4-BE49-F238E27FC236}">
                <a16:creationId xmlns:a16="http://schemas.microsoft.com/office/drawing/2014/main" id="{7CDBC330-3592-B462-617E-F5DF418A2BE6}"/>
              </a:ext>
            </a:extLst>
          </p:cNvPr>
          <p:cNvSpPr>
            <a:spLocks noGrp="1"/>
          </p:cNvSpPr>
          <p:nvPr>
            <p:ph type="body" sz="quarter" idx="24"/>
          </p:nvPr>
        </p:nvSpPr>
        <p:spPr>
          <a:xfrm>
            <a:off x="6917096" y="3674329"/>
            <a:ext cx="4768390" cy="822373"/>
          </a:xfrm>
        </p:spPr>
        <p:txBody>
          <a:bodyPr/>
          <a:lstStyle/>
          <a:p>
            <a:r>
              <a:rPr lang="en-US" dirty="0">
                <a:latin typeface="Calibri" panose="020F0502020204030204" pitchFamily="34" charset="0"/>
                <a:ea typeface="Calibri" panose="020F0502020204030204" pitchFamily="34" charset="0"/>
              </a:rPr>
              <a:t>Kundenstamm, Abhängigkeiten und Beziehungen</a:t>
            </a:r>
            <a:endParaRPr lang="en-US" dirty="0"/>
          </a:p>
        </p:txBody>
      </p:sp>
      <p:sp>
        <p:nvSpPr>
          <p:cNvPr id="18" name="Text Placeholder 17">
            <a:extLst>
              <a:ext uri="{FF2B5EF4-FFF2-40B4-BE49-F238E27FC236}">
                <a16:creationId xmlns:a16="http://schemas.microsoft.com/office/drawing/2014/main" id="{4746FADA-D744-DE61-A10B-1F5E6137454D}"/>
              </a:ext>
            </a:extLst>
          </p:cNvPr>
          <p:cNvSpPr>
            <a:spLocks noGrp="1"/>
          </p:cNvSpPr>
          <p:nvPr>
            <p:ph type="body" sz="quarter" idx="26"/>
          </p:nvPr>
        </p:nvSpPr>
        <p:spPr>
          <a:xfrm>
            <a:off x="6948628" y="4847322"/>
            <a:ext cx="4754535" cy="913315"/>
          </a:xfrm>
        </p:spPr>
        <p:txBody>
          <a:bodyPr/>
          <a:lstStyle/>
          <a:p>
            <a:r>
              <a:rPr lang="en-US" dirty="0">
                <a:latin typeface="Calibri" panose="020F0502020204030204" pitchFamily="34" charset="0"/>
              </a:rPr>
              <a:t>Verstehen der Rolle und </a:t>
            </a:r>
            <a:r>
              <a:rPr lang="en-US" dirty="0" err="1">
                <a:latin typeface="Calibri" panose="020F0502020204030204" pitchFamily="34" charset="0"/>
              </a:rPr>
              <a:t>Funktion</a:t>
            </a:r>
            <a:r>
              <a:rPr lang="en-US" dirty="0">
                <a:latin typeface="Calibri" panose="020F0502020204030204" pitchFamily="34" charset="0"/>
              </a:rPr>
              <a:t> von </a:t>
            </a:r>
            <a:r>
              <a:rPr lang="en-US" dirty="0" err="1">
                <a:latin typeface="Calibri" panose="020F0502020204030204" pitchFamily="34" charset="0"/>
              </a:rPr>
              <a:t>Datensystemen</a:t>
            </a:r>
            <a:r>
              <a:rPr lang="en-US" dirty="0">
                <a:latin typeface="Calibri" panose="020F0502020204030204" pitchFamily="34" charset="0"/>
              </a:rPr>
              <a:t> </a:t>
            </a:r>
            <a:r>
              <a:rPr lang="en-US" dirty="0" err="1">
                <a:latin typeface="Calibri" panose="020F0502020204030204" pitchFamily="34" charset="0"/>
              </a:rPr>
              <a:t>sowie</a:t>
            </a:r>
            <a:r>
              <a:rPr lang="en-US" dirty="0">
                <a:latin typeface="Calibri" panose="020F0502020204030204" pitchFamily="34" charset="0"/>
              </a:rPr>
              <a:t> von </a:t>
            </a:r>
            <a:r>
              <a:rPr lang="en-US" dirty="0" err="1">
                <a:latin typeface="Calibri" panose="020F0502020204030204" pitchFamily="34" charset="0"/>
              </a:rPr>
              <a:t>Instrumenten</a:t>
            </a:r>
            <a:r>
              <a:rPr lang="en-US" dirty="0">
                <a:latin typeface="Calibri" panose="020F0502020204030204" pitchFamily="34" charset="0"/>
              </a:rPr>
              <a:t> der </a:t>
            </a:r>
            <a:r>
              <a:rPr lang="en-US" dirty="0" err="1">
                <a:latin typeface="Calibri" panose="020F0502020204030204" pitchFamily="34" charset="0"/>
              </a:rPr>
              <a:t>internen</a:t>
            </a:r>
            <a:r>
              <a:rPr lang="en-US" dirty="0">
                <a:latin typeface="Calibri" panose="020F0502020204030204" pitchFamily="34" charset="0"/>
              </a:rPr>
              <a:t> und </a:t>
            </a:r>
            <a:r>
              <a:rPr lang="en-US" dirty="0" err="1">
                <a:latin typeface="Calibri" panose="020F0502020204030204" pitchFamily="34" charset="0"/>
              </a:rPr>
              <a:t>externen</a:t>
            </a:r>
            <a:r>
              <a:rPr lang="en-US" dirty="0">
                <a:latin typeface="Calibri" panose="020F0502020204030204" pitchFamily="34" charset="0"/>
              </a:rPr>
              <a:t> </a:t>
            </a:r>
            <a:r>
              <a:rPr lang="en-US" dirty="0" err="1">
                <a:latin typeface="Calibri" panose="020F0502020204030204" pitchFamily="34" charset="0"/>
              </a:rPr>
              <a:t>Analyse</a:t>
            </a:r>
            <a:endParaRPr lang="en-US" dirty="0">
              <a:latin typeface="Calibri" panose="020F0502020204030204" pitchFamily="34" charset="0"/>
            </a:endParaRP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69026" y="742513"/>
            <a:ext cx="830393" cy="635000"/>
          </a:xfrm>
        </p:spPr>
        <p:txBody>
          <a:bodyPr/>
          <a:lstStyle/>
          <a:p>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69026" y="1374219"/>
            <a:ext cx="830393" cy="630000"/>
          </a:xfrm>
        </p:spPr>
        <p:txBody>
          <a:bodyPr/>
          <a:lstStyle/>
          <a:p>
            <a:r>
              <a:rPr lang="en-US" sz="3600" b="1" dirty="0"/>
              <a:t>02</a:t>
            </a:r>
          </a:p>
        </p:txBody>
      </p:sp>
      <p:sp>
        <p:nvSpPr>
          <p:cNvPr id="8" name="Text Placeholder 7">
            <a:extLst>
              <a:ext uri="{FF2B5EF4-FFF2-40B4-BE49-F238E27FC236}">
                <a16:creationId xmlns:a16="http://schemas.microsoft.com/office/drawing/2014/main" id="{2F9D1749-E12B-1EB4-7C5F-1FA1B1D4847F}"/>
              </a:ext>
            </a:extLst>
          </p:cNvPr>
          <p:cNvSpPr>
            <a:spLocks noGrp="1"/>
          </p:cNvSpPr>
          <p:nvPr>
            <p:ph type="body" sz="quarter" idx="23"/>
          </p:nvPr>
        </p:nvSpPr>
        <p:spPr>
          <a:xfrm>
            <a:off x="6055171" y="3660084"/>
            <a:ext cx="830393" cy="635000"/>
          </a:xfrm>
        </p:spPr>
        <p:txBody>
          <a:bodyPr/>
          <a:lstStyle/>
          <a:p>
            <a:r>
              <a:rPr lang="en-US" sz="3600" b="1" dirty="0"/>
              <a:t>04</a:t>
            </a:r>
          </a:p>
        </p:txBody>
      </p:sp>
      <p:sp>
        <p:nvSpPr>
          <p:cNvPr id="15" name="Text Placeholder 14">
            <a:extLst>
              <a:ext uri="{FF2B5EF4-FFF2-40B4-BE49-F238E27FC236}">
                <a16:creationId xmlns:a16="http://schemas.microsoft.com/office/drawing/2014/main" id="{EB139003-DA25-81F2-6B14-01DD1DACEE69}"/>
              </a:ext>
            </a:extLst>
          </p:cNvPr>
          <p:cNvSpPr>
            <a:spLocks noGrp="1"/>
          </p:cNvSpPr>
          <p:nvPr>
            <p:ph type="body" sz="quarter" idx="25"/>
          </p:nvPr>
        </p:nvSpPr>
        <p:spPr>
          <a:xfrm>
            <a:off x="6086703" y="4668980"/>
            <a:ext cx="830393" cy="635000"/>
          </a:xfrm>
        </p:spPr>
        <p:txBody>
          <a:bodyPr/>
          <a:lstStyle/>
          <a:p>
            <a:r>
              <a:rPr lang="en-US" sz="3600" b="1" dirty="0"/>
              <a:t>05</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1068491" y="601535"/>
            <a:ext cx="4378451" cy="2019396"/>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Eine KRISE, die durch INTERNE FAKTOREN entsteht</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948404" y="2502279"/>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54656" y="2924632"/>
            <a:ext cx="4306395" cy="2769154"/>
          </a:xfrm>
        </p:spPr>
        <p:txBody>
          <a:bodyPr>
            <a:noAutofit/>
          </a:bodyPr>
          <a:lstStyle/>
          <a:p>
            <a:pPr marL="0" indent="0">
              <a:lnSpc>
                <a:spcPts val="2280"/>
              </a:lnSpc>
              <a:spcBef>
                <a:spcPts val="0"/>
              </a:spcBef>
            </a:pPr>
            <a:r>
              <a:rPr lang="en-US" sz="2200" dirty="0">
                <a:ea typeface="Calibri" panose="020F0502020204030204" pitchFamily="34" charset="0"/>
                <a:cs typeface="Times New Roman" panose="02020603050405020304" pitchFamily="18" charset="0"/>
              </a:rPr>
              <a:t>Dieses Modul führt die Lernenden in Krisen ein, die auf interne Faktoren zurückzuführen sind. </a:t>
            </a:r>
            <a:r>
              <a:rPr lang="en-US" sz="2200" dirty="0" err="1">
                <a:ea typeface="Calibri" panose="020F0502020204030204" pitchFamily="34" charset="0"/>
                <a:cs typeface="Times New Roman" panose="02020603050405020304" pitchFamily="18" charset="0"/>
              </a:rPr>
              <a:t>Mithilfe</a:t>
            </a:r>
            <a:r>
              <a:rPr lang="en-US" sz="2200" dirty="0">
                <a:ea typeface="Calibri" panose="020F0502020204030204" pitchFamily="34" charset="0"/>
                <a:cs typeface="Times New Roman" panose="02020603050405020304" pitchFamily="18" charset="0"/>
              </a:rPr>
              <a:t> </a:t>
            </a:r>
            <a:r>
              <a:rPr lang="en-US" sz="2200" dirty="0" err="1">
                <a:ea typeface="Calibri" panose="020F0502020204030204" pitchFamily="34" charset="0"/>
                <a:cs typeface="Times New Roman" panose="02020603050405020304" pitchFamily="18" charset="0"/>
              </a:rPr>
              <a:t>lösungsorientierter</a:t>
            </a:r>
            <a:r>
              <a:rPr lang="en-US" sz="2200" dirty="0">
                <a:ea typeface="Calibri" panose="020F0502020204030204" pitchFamily="34" charset="0"/>
                <a:cs typeface="Times New Roman" panose="02020603050405020304" pitchFamily="18" charset="0"/>
              </a:rPr>
              <a:t> Lernansätze werden die Lernenden Mechanismen zur Reaktion auf </a:t>
            </a:r>
            <a:r>
              <a:rPr lang="en-US" sz="2200" dirty="0" err="1">
                <a:ea typeface="Calibri" panose="020F0502020204030204" pitchFamily="34" charset="0"/>
                <a:cs typeface="Times New Roman" panose="02020603050405020304" pitchFamily="18" charset="0"/>
              </a:rPr>
              <a:t>Krisen</a:t>
            </a:r>
            <a:r>
              <a:rPr lang="en-US" sz="2200" dirty="0">
                <a:ea typeface="Calibri" panose="020F0502020204030204" pitchFamily="34" charset="0"/>
                <a:cs typeface="Times New Roman" panose="02020603050405020304" pitchFamily="18" charset="0"/>
              </a:rPr>
              <a:t> verstehen und </a:t>
            </a:r>
            <a:r>
              <a:rPr lang="en-US" sz="2200" dirty="0" err="1">
                <a:ea typeface="Calibri" panose="020F0502020204030204" pitchFamily="34" charset="0"/>
                <a:cs typeface="Times New Roman" panose="02020603050405020304" pitchFamily="18" charset="0"/>
              </a:rPr>
              <a:t>anwenden</a:t>
            </a:r>
            <a:r>
              <a:rPr lang="en-US" sz="2200" dirty="0">
                <a:ea typeface="Calibri" panose="020F0502020204030204" pitchFamily="34" charset="0"/>
                <a:cs typeface="Times New Roman" panose="02020603050405020304" pitchFamily="18" charset="0"/>
              </a:rPr>
              <a:t>, die </a:t>
            </a:r>
            <a:r>
              <a:rPr lang="en-US" sz="2200" dirty="0" err="1">
                <a:ea typeface="Calibri" panose="020F0502020204030204" pitchFamily="34" charset="0"/>
                <a:cs typeface="Times New Roman" panose="02020603050405020304" pitchFamily="18" charset="0"/>
              </a:rPr>
              <a:t>durch</a:t>
            </a:r>
            <a:r>
              <a:rPr lang="en-US" sz="2200" dirty="0">
                <a:ea typeface="Calibri" panose="020F0502020204030204" pitchFamily="34" charset="0"/>
                <a:cs typeface="Times New Roman" panose="02020603050405020304" pitchFamily="18" charset="0"/>
              </a:rPr>
              <a:t> interne </a:t>
            </a:r>
            <a:r>
              <a:rPr lang="en-US" sz="2200" dirty="0" err="1">
                <a:ea typeface="Calibri" panose="020F0502020204030204" pitchFamily="34" charset="0"/>
                <a:cs typeface="Times New Roman" panose="02020603050405020304" pitchFamily="18" charset="0"/>
              </a:rPr>
              <a:t>Faktoren</a:t>
            </a:r>
            <a:r>
              <a:rPr lang="en-US" sz="2200" dirty="0">
                <a:ea typeface="Calibri" panose="020F0502020204030204" pitchFamily="34" charset="0"/>
                <a:cs typeface="Times New Roman" panose="02020603050405020304" pitchFamily="18" charset="0"/>
              </a:rPr>
              <a:t> </a:t>
            </a:r>
            <a:r>
              <a:rPr lang="en-US" sz="2200" dirty="0" err="1">
                <a:ea typeface="Calibri" panose="020F0502020204030204" pitchFamily="34" charset="0"/>
                <a:cs typeface="Times New Roman" panose="02020603050405020304" pitchFamily="18" charset="0"/>
              </a:rPr>
              <a:t>entstehen</a:t>
            </a:r>
            <a:r>
              <a:rPr lang="en-US" sz="2200" dirty="0">
                <a:ea typeface="Calibri" panose="020F0502020204030204" pitchFamily="34" charset="0"/>
                <a:cs typeface="Times New Roman" panose="02020603050405020304" pitchFamily="18" charset="0"/>
              </a:rPr>
              <a:t>.</a:t>
            </a: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MODUL 03</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44389" y="1336241"/>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53686" y="2523689"/>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5E9ADA-D0D4-4679-4A85-2A6F87C3EE8D}"/>
              </a:ext>
            </a:extLst>
          </p:cNvPr>
          <p:cNvCxnSpPr/>
          <p:nvPr/>
        </p:nvCxnSpPr>
        <p:spPr>
          <a:xfrm>
            <a:off x="5758677" y="464016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44389" y="3646403"/>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8">
            <a:extLst>
              <a:ext uri="{FF2B5EF4-FFF2-40B4-BE49-F238E27FC236}">
                <a16:creationId xmlns:a16="http://schemas.microsoft.com/office/drawing/2014/main" id="{65583306-BD43-4A82-6019-8E1696635607}"/>
              </a:ext>
            </a:extLst>
          </p:cNvPr>
          <p:cNvSpPr txBox="1">
            <a:spLocks/>
          </p:cNvSpPr>
          <p:nvPr/>
        </p:nvSpPr>
        <p:spPr>
          <a:xfrm>
            <a:off x="6934340" y="2757722"/>
            <a:ext cx="4754535" cy="630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Produktabsatzkrise, </a:t>
            </a:r>
            <a:r>
              <a:rPr lang="en-US" dirty="0" err="1">
                <a:latin typeface="Calibri" panose="020F0502020204030204" pitchFamily="34" charset="0"/>
                <a:ea typeface="Calibri" panose="020F0502020204030204" pitchFamily="34" charset="0"/>
                <a:cs typeface="Calibri" panose="020F0502020204030204" pitchFamily="34" charset="0"/>
              </a:rPr>
              <a:t>plötzlicher</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Nachfragerückgang</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mit</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Verlusten</a:t>
            </a:r>
            <a:endParaRPr lang="en-US" dirty="0"/>
          </a:p>
        </p:txBody>
      </p:sp>
      <p:sp>
        <p:nvSpPr>
          <p:cNvPr id="7" name="Text Placeholder 3">
            <a:extLst>
              <a:ext uri="{FF2B5EF4-FFF2-40B4-BE49-F238E27FC236}">
                <a16:creationId xmlns:a16="http://schemas.microsoft.com/office/drawing/2014/main" id="{A03655BB-20C3-73ED-EB59-A4E325ACD1A2}"/>
              </a:ext>
            </a:extLst>
          </p:cNvPr>
          <p:cNvSpPr txBox="1">
            <a:spLocks/>
          </p:cNvSpPr>
          <p:nvPr/>
        </p:nvSpPr>
        <p:spPr>
          <a:xfrm>
            <a:off x="6072415" y="2652643"/>
            <a:ext cx="830393" cy="630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rgbClr val="F1692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03</a:t>
            </a:r>
          </a:p>
        </p:txBody>
      </p:sp>
      <p:cxnSp>
        <p:nvCxnSpPr>
          <p:cNvPr id="16" name="Straight Connector 15">
            <a:extLst>
              <a:ext uri="{FF2B5EF4-FFF2-40B4-BE49-F238E27FC236}">
                <a16:creationId xmlns:a16="http://schemas.microsoft.com/office/drawing/2014/main" id="{44447BB1-C56E-3A4D-0157-18B9CDDD7291}"/>
              </a:ext>
            </a:extLst>
          </p:cNvPr>
          <p:cNvCxnSpPr/>
          <p:nvPr/>
        </p:nvCxnSpPr>
        <p:spPr>
          <a:xfrm>
            <a:off x="5758677" y="5982236"/>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06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19F22-2907-4DAD-09E1-D3004CB0D528}"/>
              </a:ext>
            </a:extLst>
          </p:cNvPr>
          <p:cNvSpPr>
            <a:spLocks noGrp="1"/>
          </p:cNvSpPr>
          <p:nvPr>
            <p:ph type="body" sz="quarter" idx="16"/>
          </p:nvPr>
        </p:nvSpPr>
        <p:spPr>
          <a:xfrm>
            <a:off x="2149153" y="1379071"/>
            <a:ext cx="4465959" cy="3833009"/>
          </a:xfrm>
        </p:spPr>
        <p:txBody>
          <a:bodyPr>
            <a:normAutofit/>
          </a:bodyPr>
          <a:lstStyle/>
          <a:p>
            <a:r>
              <a:rPr lang="en-US" dirty="0"/>
              <a:t>Kundenstamm, Abhängigkeiten und Beziehungen</a:t>
            </a:r>
          </a:p>
        </p:txBody>
      </p:sp>
      <p:sp>
        <p:nvSpPr>
          <p:cNvPr id="5" name="Text Placeholder 4">
            <a:extLst>
              <a:ext uri="{FF2B5EF4-FFF2-40B4-BE49-F238E27FC236}">
                <a16:creationId xmlns:a16="http://schemas.microsoft.com/office/drawing/2014/main" id="{409B2713-300F-C6BD-930F-DB47FBCF7F85}"/>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436500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0" y="0"/>
            <a:ext cx="4348375"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285129" y="430173"/>
            <a:ext cx="3713632" cy="18610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1"/>
                </a:solidFill>
              </a:rPr>
              <a:t>Aufbau eines loyalen Kundenstamms, um einer Krise zu widerstehen </a:t>
            </a:r>
          </a:p>
          <a:p>
            <a:endParaRPr lang="en-US" dirty="0">
              <a:solidFill>
                <a:schemeClr val="bg1"/>
              </a:solidFill>
            </a:endParaRPr>
          </a:p>
          <a:p>
            <a:r>
              <a:rPr lang="en-US" dirty="0">
                <a:solidFill>
                  <a:schemeClr val="bg1"/>
                </a:solidFill>
              </a:rPr>
              <a:t> </a:t>
            </a:r>
          </a:p>
        </p:txBody>
      </p:sp>
      <p:sp>
        <p:nvSpPr>
          <p:cNvPr id="34" name="Freeform 33">
            <a:extLst>
              <a:ext uri="{FF2B5EF4-FFF2-40B4-BE49-F238E27FC236}">
                <a16:creationId xmlns:a16="http://schemas.microsoft.com/office/drawing/2014/main" id="{BAE7D363-F4C4-37A2-8C66-8AC26CA755A5}"/>
              </a:ext>
            </a:extLst>
          </p:cNvPr>
          <p:cNvSpPr/>
          <p:nvPr/>
        </p:nvSpPr>
        <p:spPr>
          <a:xfrm>
            <a:off x="4112679" y="4488819"/>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5493607" y="2291258"/>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4112679" y="1625731"/>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669909" y="4884704"/>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7125263" y="594713"/>
            <a:ext cx="4957908" cy="12647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US" sz="2200" dirty="0">
                <a:solidFill>
                  <a:srgbClr val="616161"/>
                </a:solidFill>
              </a:rPr>
              <a:t>Sie </a:t>
            </a:r>
            <a:r>
              <a:rPr lang="en-US" sz="2200" dirty="0" err="1">
                <a:solidFill>
                  <a:srgbClr val="616161"/>
                </a:solidFill>
              </a:rPr>
              <a:t>müssen</a:t>
            </a:r>
            <a:r>
              <a:rPr lang="en-US" sz="2200" dirty="0">
                <a:solidFill>
                  <a:srgbClr val="616161"/>
                </a:solidFill>
              </a:rPr>
              <a:t> die </a:t>
            </a:r>
            <a:r>
              <a:rPr lang="en-US" sz="2200" dirty="0" err="1">
                <a:solidFill>
                  <a:srgbClr val="616161"/>
                </a:solidFill>
              </a:rPr>
              <a:t>Kunden-Bedürfnisse</a:t>
            </a:r>
            <a:r>
              <a:rPr lang="en-US" sz="2200" dirty="0">
                <a:solidFill>
                  <a:srgbClr val="616161"/>
                </a:solidFill>
              </a:rPr>
              <a:t> kennen und  </a:t>
            </a:r>
            <a:r>
              <a:rPr lang="en-US" sz="2200" dirty="0" err="1">
                <a:solidFill>
                  <a:srgbClr val="616161"/>
                </a:solidFill>
              </a:rPr>
              <a:t>durch</a:t>
            </a:r>
            <a:r>
              <a:rPr lang="en-US" sz="2200" dirty="0">
                <a:solidFill>
                  <a:srgbClr val="616161"/>
                </a:solidFill>
              </a:rPr>
              <a:t> </a:t>
            </a:r>
            <a:r>
              <a:rPr lang="en-US" sz="2200" dirty="0" err="1">
                <a:solidFill>
                  <a:srgbClr val="616161"/>
                </a:solidFill>
              </a:rPr>
              <a:t>neue</a:t>
            </a:r>
            <a:r>
              <a:rPr lang="en-US" sz="2200" dirty="0">
                <a:solidFill>
                  <a:srgbClr val="616161"/>
                </a:solidFill>
              </a:rPr>
              <a:t> </a:t>
            </a:r>
            <a:r>
              <a:rPr lang="en-US" sz="2200" dirty="0" err="1">
                <a:solidFill>
                  <a:srgbClr val="616161"/>
                </a:solidFill>
              </a:rPr>
              <a:t>Produkte</a:t>
            </a:r>
            <a:r>
              <a:rPr lang="en-US" sz="2200" dirty="0">
                <a:solidFill>
                  <a:srgbClr val="616161"/>
                </a:solidFill>
              </a:rPr>
              <a:t> und Ideen </a:t>
            </a:r>
            <a:r>
              <a:rPr lang="en-US" sz="2200" dirty="0" err="1">
                <a:solidFill>
                  <a:srgbClr val="616161"/>
                </a:solidFill>
              </a:rPr>
              <a:t>befriedigen</a:t>
            </a:r>
            <a:r>
              <a:rPr lang="en-US" sz="2200" dirty="0">
                <a:solidFill>
                  <a:srgbClr val="616161"/>
                </a:solidFill>
              </a:rPr>
              <a:t>, um der Nachfrage gerecht zu </a:t>
            </a:r>
            <a:r>
              <a:rPr lang="en-US" sz="2200" dirty="0" err="1">
                <a:solidFill>
                  <a:srgbClr val="616161"/>
                </a:solidFill>
              </a:rPr>
              <a:t>werden</a:t>
            </a:r>
            <a:r>
              <a:rPr lang="en-US" sz="2200" dirty="0">
                <a:solidFill>
                  <a:srgbClr val="616161"/>
                </a:solidFill>
              </a:rPr>
              <a:t>. </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8238414" y="2953475"/>
            <a:ext cx="3778566" cy="1157102"/>
          </a:xfrm>
        </p:spPr>
        <p:txBody>
          <a:bodyPr>
            <a:noAutofit/>
          </a:bodyPr>
          <a:lstStyle/>
          <a:p>
            <a:pPr>
              <a:lnSpc>
                <a:spcPts val="2240"/>
              </a:lnSpc>
              <a:spcBef>
                <a:spcPts val="0"/>
              </a:spcBef>
            </a:pPr>
            <a:r>
              <a:rPr lang="en-US" sz="2200" dirty="0">
                <a:solidFill>
                  <a:srgbClr val="616161"/>
                </a:solidFill>
              </a:rPr>
              <a:t>Bieten Sie Rabatte, Anreize und Abonnements für </a:t>
            </a:r>
            <a:r>
              <a:rPr lang="en-US" sz="2200" dirty="0" err="1">
                <a:solidFill>
                  <a:srgbClr val="616161"/>
                </a:solidFill>
              </a:rPr>
              <a:t>wiederkehrende</a:t>
            </a:r>
            <a:r>
              <a:rPr lang="en-US" sz="2200" dirty="0">
                <a:solidFill>
                  <a:srgbClr val="616161"/>
                </a:solidFill>
              </a:rPr>
              <a:t> </a:t>
            </a:r>
            <a:r>
              <a:rPr lang="en-US" sz="2200" dirty="0" err="1">
                <a:solidFill>
                  <a:srgbClr val="616161"/>
                </a:solidFill>
              </a:rPr>
              <a:t>Kund:innen</a:t>
            </a:r>
            <a:r>
              <a:rPr lang="en-US" sz="2200" dirty="0">
                <a:solidFill>
                  <a:srgbClr val="616161"/>
                </a:solidFill>
              </a:rPr>
              <a:t> an, um die </a:t>
            </a:r>
            <a:r>
              <a:rPr lang="en-US" sz="2200" dirty="0" err="1">
                <a:solidFill>
                  <a:srgbClr val="616161"/>
                </a:solidFill>
              </a:rPr>
              <a:t>Kundenbindung</a:t>
            </a:r>
            <a:r>
              <a:rPr lang="en-US" sz="2200" dirty="0">
                <a:solidFill>
                  <a:srgbClr val="616161"/>
                </a:solidFill>
              </a:rPr>
              <a:t> </a:t>
            </a:r>
            <a:r>
              <a:rPr lang="en-US" sz="2200" dirty="0" err="1">
                <a:solidFill>
                  <a:srgbClr val="616161"/>
                </a:solidFill>
              </a:rPr>
              <a:t>zu</a:t>
            </a:r>
            <a:r>
              <a:rPr lang="en-US" sz="2200" dirty="0">
                <a:solidFill>
                  <a:srgbClr val="616161"/>
                </a:solidFill>
              </a:rPr>
              <a:t> </a:t>
            </a:r>
            <a:r>
              <a:rPr lang="en-US" sz="2200" dirty="0" err="1">
                <a:solidFill>
                  <a:srgbClr val="616161"/>
                </a:solidFill>
              </a:rPr>
              <a:t>stärken</a:t>
            </a:r>
            <a:r>
              <a:rPr lang="en-US" sz="2200" dirty="0">
                <a:solidFill>
                  <a:srgbClr val="616161"/>
                </a:solidFill>
              </a:rPr>
              <a:t>.</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7290683" y="5119391"/>
            <a:ext cx="4432888" cy="14458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40"/>
              </a:lnSpc>
            </a:pPr>
            <a:r>
              <a:rPr lang="en-US" sz="2200" dirty="0" err="1">
                <a:solidFill>
                  <a:srgbClr val="616161"/>
                </a:solidFill>
              </a:rPr>
              <a:t>Schaffen</a:t>
            </a:r>
            <a:r>
              <a:rPr lang="en-US" sz="2200" dirty="0">
                <a:solidFill>
                  <a:srgbClr val="616161"/>
                </a:solidFill>
              </a:rPr>
              <a:t> Sie </a:t>
            </a:r>
            <a:r>
              <a:rPr lang="en-US" sz="2200" dirty="0" err="1">
                <a:solidFill>
                  <a:srgbClr val="616161"/>
                </a:solidFill>
              </a:rPr>
              <a:t>eine</a:t>
            </a:r>
            <a:r>
              <a:rPr lang="en-US" sz="2200" dirty="0">
                <a:solidFill>
                  <a:srgbClr val="616161"/>
                </a:solidFill>
              </a:rPr>
              <a:t> </a:t>
            </a:r>
            <a:r>
              <a:rPr lang="en-US" sz="2200" dirty="0" err="1">
                <a:solidFill>
                  <a:srgbClr val="616161"/>
                </a:solidFill>
              </a:rPr>
              <a:t>hervorragende</a:t>
            </a:r>
            <a:r>
              <a:rPr lang="en-US" sz="2200" dirty="0">
                <a:solidFill>
                  <a:srgbClr val="616161"/>
                </a:solidFill>
              </a:rPr>
              <a:t> Kundenbetreuung - lassen Sie </a:t>
            </a:r>
            <a:r>
              <a:rPr lang="en-US" sz="2200" dirty="0" err="1">
                <a:solidFill>
                  <a:srgbClr val="616161"/>
                </a:solidFill>
              </a:rPr>
              <a:t>Ihre</a:t>
            </a:r>
            <a:r>
              <a:rPr lang="en-US" sz="2200" dirty="0">
                <a:solidFill>
                  <a:srgbClr val="616161"/>
                </a:solidFill>
              </a:rPr>
              <a:t> </a:t>
            </a:r>
            <a:r>
              <a:rPr lang="en-US" sz="2200" dirty="0" err="1">
                <a:solidFill>
                  <a:srgbClr val="616161"/>
                </a:solidFill>
              </a:rPr>
              <a:t>Kund:innen</a:t>
            </a:r>
            <a:r>
              <a:rPr lang="en-US" sz="2200" dirty="0">
                <a:solidFill>
                  <a:srgbClr val="616161"/>
                </a:solidFill>
              </a:rPr>
              <a:t> wissen, dass Sie sich wirklich kümmern.</a:t>
            </a: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5242359" y="4881243"/>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5042404" y="1423895"/>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6029437" y="3458445"/>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43D51CB-B3A7-B64A-F830-2CBE98F16685}"/>
              </a:ext>
            </a:extLst>
          </p:cNvPr>
          <p:cNvSpPr txBox="1"/>
          <p:nvPr/>
        </p:nvSpPr>
        <p:spPr>
          <a:xfrm>
            <a:off x="4520867" y="6538561"/>
            <a:ext cx="6306295" cy="276999"/>
          </a:xfrm>
          <a:prstGeom prst="rect">
            <a:avLst/>
          </a:prstGeom>
          <a:noFill/>
        </p:spPr>
        <p:txBody>
          <a:bodyPr wrap="square">
            <a:spAutoFit/>
          </a:bodyPr>
          <a:lstStyle/>
          <a:p>
            <a:pPr indent="0"/>
            <a:r>
              <a:rPr lang="en-US" sz="1200" dirty="0">
                <a:solidFill>
                  <a:srgbClr val="595959"/>
                </a:solidFill>
                <a:latin typeface="+mj-lt"/>
              </a:rPr>
              <a:t>Quelle: diriya.lk (2022), https://diriya.lk/developing-a-loyal-customer-base-during-the-current-crisis/</a:t>
            </a:r>
          </a:p>
        </p:txBody>
      </p:sp>
      <p:grpSp>
        <p:nvGrpSpPr>
          <p:cNvPr id="27" name="Graphic 8">
            <a:extLst>
              <a:ext uri="{FF2B5EF4-FFF2-40B4-BE49-F238E27FC236}">
                <a16:creationId xmlns:a16="http://schemas.microsoft.com/office/drawing/2014/main" id="{B1DB0B7C-5E3E-41EE-9E2C-C798739EE1F5}"/>
              </a:ext>
            </a:extLst>
          </p:cNvPr>
          <p:cNvGrpSpPr/>
          <p:nvPr/>
        </p:nvGrpSpPr>
        <p:grpSpPr>
          <a:xfrm>
            <a:off x="5531043" y="570732"/>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723181" y="2740154"/>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C0A22654-5DA5-3592-736E-770594E5C2C1}"/>
              </a:ext>
            </a:extLst>
          </p:cNvPr>
          <p:cNvGrpSpPr/>
          <p:nvPr/>
        </p:nvGrpSpPr>
        <p:grpSpPr>
          <a:xfrm>
            <a:off x="7074556" y="3071216"/>
            <a:ext cx="743642" cy="742830"/>
            <a:chOff x="7257599" y="768348"/>
            <a:chExt cx="868457" cy="867509"/>
          </a:xfrm>
          <a:solidFill>
            <a:srgbClr val="595959"/>
          </a:solidFill>
        </p:grpSpPr>
        <p:sp>
          <p:nvSpPr>
            <p:cNvPr id="48" name="Freeform 47">
              <a:extLst>
                <a:ext uri="{FF2B5EF4-FFF2-40B4-BE49-F238E27FC236}">
                  <a16:creationId xmlns:a16="http://schemas.microsoft.com/office/drawing/2014/main" id="{5EDC350B-E91F-E6F9-7901-CA88624D8726}"/>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9" name="Graphic 2">
              <a:extLst>
                <a:ext uri="{FF2B5EF4-FFF2-40B4-BE49-F238E27FC236}">
                  <a16:creationId xmlns:a16="http://schemas.microsoft.com/office/drawing/2014/main" id="{BDA6F60E-56D8-4317-81F9-621518C06E8E}"/>
                </a:ext>
              </a:extLst>
            </p:cNvPr>
            <p:cNvGrpSpPr/>
            <p:nvPr/>
          </p:nvGrpSpPr>
          <p:grpSpPr>
            <a:xfrm>
              <a:off x="7257599" y="768348"/>
              <a:ext cx="868457" cy="867509"/>
              <a:chOff x="7257599" y="768348"/>
              <a:chExt cx="868457" cy="867509"/>
            </a:xfrm>
            <a:grpFill/>
          </p:grpSpPr>
          <p:sp>
            <p:nvSpPr>
              <p:cNvPr id="50" name="Freeform 49">
                <a:extLst>
                  <a:ext uri="{FF2B5EF4-FFF2-40B4-BE49-F238E27FC236}">
                    <a16:creationId xmlns:a16="http://schemas.microsoft.com/office/drawing/2014/main" id="{84BF202C-AD27-87BC-CCCD-E5BDAEE62417}"/>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67945662-BE0C-D833-6592-3235E62BC51D}"/>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2E860D46-6B4F-56D6-0483-5C2368073F2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0BE9A55C-D6C7-078E-B299-FE141FE7241D}"/>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4972141D-8441-77BA-D6E4-3A027CDF7F98}"/>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55" name="Group 54">
            <a:extLst>
              <a:ext uri="{FF2B5EF4-FFF2-40B4-BE49-F238E27FC236}">
                <a16:creationId xmlns:a16="http://schemas.microsoft.com/office/drawing/2014/main" id="{6720D921-6D5C-EFC5-4615-38960D5206AC}"/>
              </a:ext>
            </a:extLst>
          </p:cNvPr>
          <p:cNvGrpSpPr/>
          <p:nvPr/>
        </p:nvGrpSpPr>
        <p:grpSpPr>
          <a:xfrm>
            <a:off x="6002796" y="5240358"/>
            <a:ext cx="817883" cy="729072"/>
            <a:chOff x="4422991" y="1951890"/>
            <a:chExt cx="1086135" cy="968195"/>
          </a:xfrm>
          <a:solidFill>
            <a:srgbClr val="595959"/>
          </a:solidFill>
        </p:grpSpPr>
        <p:sp>
          <p:nvSpPr>
            <p:cNvPr id="56" name="Freeform 55">
              <a:extLst>
                <a:ext uri="{FF2B5EF4-FFF2-40B4-BE49-F238E27FC236}">
                  <a16:creationId xmlns:a16="http://schemas.microsoft.com/office/drawing/2014/main" id="{063AFFD2-F74D-DFB4-A9B9-A8C41AB6E3DF}"/>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57" name="Graphic 3">
              <a:extLst>
                <a:ext uri="{FF2B5EF4-FFF2-40B4-BE49-F238E27FC236}">
                  <a16:creationId xmlns:a16="http://schemas.microsoft.com/office/drawing/2014/main" id="{73738231-87DD-3D8E-FD1C-FC3F8E8C7D63}"/>
                </a:ext>
              </a:extLst>
            </p:cNvPr>
            <p:cNvGrpSpPr/>
            <p:nvPr/>
          </p:nvGrpSpPr>
          <p:grpSpPr>
            <a:xfrm>
              <a:off x="4738409" y="2001259"/>
              <a:ext cx="466270" cy="416899"/>
              <a:chOff x="4738409" y="2001259"/>
              <a:chExt cx="466270" cy="416899"/>
            </a:xfrm>
            <a:grpFill/>
          </p:grpSpPr>
          <p:sp>
            <p:nvSpPr>
              <p:cNvPr id="58" name="Freeform 57">
                <a:extLst>
                  <a:ext uri="{FF2B5EF4-FFF2-40B4-BE49-F238E27FC236}">
                    <a16:creationId xmlns:a16="http://schemas.microsoft.com/office/drawing/2014/main" id="{6FDF16F6-807A-9913-9AFF-F5AF19C11A80}"/>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B41F7A"/>
              </a:solidFill>
              <a:ln w="274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66039AB-B616-79C7-D97E-D64830D60786}"/>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B41F7A"/>
              </a:solidFill>
              <a:ln w="274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38729C1-DDCD-4580-A77A-68A498D00D1A}"/>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B41F7A"/>
              </a:solidFill>
              <a:ln w="27426" cap="flat">
                <a:noFill/>
                <a:prstDash val="solid"/>
                <a:miter/>
              </a:ln>
            </p:spPr>
            <p:txBody>
              <a:bodyPr rtlCol="0" anchor="ctr"/>
              <a:lstStyle/>
              <a:p>
                <a:endParaRPr lang="en-US" dirty="0"/>
              </a:p>
            </p:txBody>
          </p:sp>
        </p:grpSp>
      </p:grpSp>
      <p:grpSp>
        <p:nvGrpSpPr>
          <p:cNvPr id="61" name="Group 60">
            <a:extLst>
              <a:ext uri="{FF2B5EF4-FFF2-40B4-BE49-F238E27FC236}">
                <a16:creationId xmlns:a16="http://schemas.microsoft.com/office/drawing/2014/main" id="{71A7C4BD-8E14-34B0-41D8-AB041B6115F6}"/>
              </a:ext>
            </a:extLst>
          </p:cNvPr>
          <p:cNvGrpSpPr/>
          <p:nvPr/>
        </p:nvGrpSpPr>
        <p:grpSpPr>
          <a:xfrm>
            <a:off x="5930190" y="929329"/>
            <a:ext cx="728515" cy="727800"/>
            <a:chOff x="10376768" y="2334933"/>
            <a:chExt cx="920484" cy="919581"/>
          </a:xfrm>
          <a:solidFill>
            <a:srgbClr val="595959"/>
          </a:solidFill>
        </p:grpSpPr>
        <p:sp>
          <p:nvSpPr>
            <p:cNvPr id="62" name="Freeform 61">
              <a:extLst>
                <a:ext uri="{FF2B5EF4-FFF2-40B4-BE49-F238E27FC236}">
                  <a16:creationId xmlns:a16="http://schemas.microsoft.com/office/drawing/2014/main" id="{96EE82F5-45FC-3DC4-D364-7CCFFC08B3C9}"/>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F1C58"/>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DCDDA323-AD24-59B2-8A6A-78854A71216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F1C58"/>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92" name="Graphic 2">
              <a:extLst>
                <a:ext uri="{FF2B5EF4-FFF2-40B4-BE49-F238E27FC236}">
                  <a16:creationId xmlns:a16="http://schemas.microsoft.com/office/drawing/2014/main" id="{F8E603E1-CA06-2587-6170-4ADF6C5B7A0C}"/>
                </a:ext>
              </a:extLst>
            </p:cNvPr>
            <p:cNvGrpSpPr/>
            <p:nvPr/>
          </p:nvGrpSpPr>
          <p:grpSpPr>
            <a:xfrm>
              <a:off x="10376768" y="2334933"/>
              <a:ext cx="920484" cy="919581"/>
              <a:chOff x="10376768" y="2334933"/>
              <a:chExt cx="920484" cy="919581"/>
            </a:xfrm>
            <a:grpFill/>
          </p:grpSpPr>
          <p:sp>
            <p:nvSpPr>
              <p:cNvPr id="193" name="Freeform 192">
                <a:extLst>
                  <a:ext uri="{FF2B5EF4-FFF2-40B4-BE49-F238E27FC236}">
                    <a16:creationId xmlns:a16="http://schemas.microsoft.com/office/drawing/2014/main" id="{05F930F4-9B50-B6EC-EC48-32F89135AF00}"/>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4" name="Freeform 193">
                <a:extLst>
                  <a:ext uri="{FF2B5EF4-FFF2-40B4-BE49-F238E27FC236}">
                    <a16:creationId xmlns:a16="http://schemas.microsoft.com/office/drawing/2014/main" id="{CC673966-548F-4290-DC1A-219EDD349897}"/>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215" name="Rectangle 214">
            <a:extLst>
              <a:ext uri="{FF2B5EF4-FFF2-40B4-BE49-F238E27FC236}">
                <a16:creationId xmlns:a16="http://schemas.microsoft.com/office/drawing/2014/main" id="{13AFE945-1351-4152-C7FB-365CFAADD6FC}"/>
              </a:ext>
            </a:extLst>
          </p:cNvPr>
          <p:cNvSpPr/>
          <p:nvPr/>
        </p:nvSpPr>
        <p:spPr>
          <a:xfrm>
            <a:off x="399047" y="268882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Textfeld 2">
            <a:extLst>
              <a:ext uri="{FF2B5EF4-FFF2-40B4-BE49-F238E27FC236}">
                <a16:creationId xmlns:a16="http://schemas.microsoft.com/office/drawing/2014/main" id="{23DA1869-AF3E-19FA-785B-CA5C95A9B860}"/>
              </a:ext>
            </a:extLst>
          </p:cNvPr>
          <p:cNvSpPr txBox="1"/>
          <p:nvPr/>
        </p:nvSpPr>
        <p:spPr>
          <a:xfrm>
            <a:off x="312800" y="2933631"/>
            <a:ext cx="3519013" cy="3662541"/>
          </a:xfrm>
          <a:prstGeom prst="rect">
            <a:avLst/>
          </a:prstGeom>
          <a:noFill/>
        </p:spPr>
        <p:txBody>
          <a:bodyPr wrap="square" rtlCol="0">
            <a:spAutoFit/>
          </a:bodyPr>
          <a:lstStyle/>
          <a:p>
            <a:r>
              <a:rPr lang="en-US" sz="2400" dirty="0">
                <a:solidFill>
                  <a:schemeClr val="bg1"/>
                </a:solidFill>
              </a:rPr>
              <a:t>Ein </a:t>
            </a:r>
            <a:r>
              <a:rPr lang="en-US" sz="2400" dirty="0" err="1">
                <a:solidFill>
                  <a:schemeClr val="bg1"/>
                </a:solidFill>
              </a:rPr>
              <a:t>Kundenstamm</a:t>
            </a:r>
            <a:r>
              <a:rPr lang="en-US" sz="2400" dirty="0">
                <a:solidFill>
                  <a:schemeClr val="bg1"/>
                </a:solidFill>
              </a:rPr>
              <a:t> </a:t>
            </a:r>
            <a:r>
              <a:rPr lang="en-US" sz="2400" dirty="0" err="1">
                <a:solidFill>
                  <a:schemeClr val="bg1"/>
                </a:solidFill>
              </a:rPr>
              <a:t>ist</a:t>
            </a:r>
            <a:r>
              <a:rPr lang="en-US" sz="2400" dirty="0">
                <a:solidFill>
                  <a:schemeClr val="bg1"/>
                </a:solidFill>
              </a:rPr>
              <a:t> </a:t>
            </a:r>
            <a:r>
              <a:rPr lang="en-US" sz="2400" dirty="0" err="1">
                <a:solidFill>
                  <a:schemeClr val="bg1"/>
                </a:solidFill>
              </a:rPr>
              <a:t>eine</a:t>
            </a:r>
            <a:r>
              <a:rPr lang="en-US" sz="2400" dirty="0">
                <a:solidFill>
                  <a:schemeClr val="bg1"/>
                </a:solidFill>
              </a:rPr>
              <a:t> </a:t>
            </a:r>
            <a:r>
              <a:rPr lang="en-US" sz="2400" dirty="0" err="1">
                <a:solidFill>
                  <a:schemeClr val="bg1"/>
                </a:solidFill>
              </a:rPr>
              <a:t>demografische</a:t>
            </a:r>
            <a:r>
              <a:rPr lang="en-US" sz="2400" dirty="0">
                <a:solidFill>
                  <a:schemeClr val="bg1"/>
                </a:solidFill>
              </a:rPr>
              <a:t> </a:t>
            </a:r>
            <a:r>
              <a:rPr lang="en-US" sz="2400" dirty="0" err="1">
                <a:solidFill>
                  <a:schemeClr val="bg1"/>
                </a:solidFill>
              </a:rPr>
              <a:t>Zielgruppe</a:t>
            </a:r>
            <a:r>
              <a:rPr lang="en-US" sz="2400" dirty="0">
                <a:solidFill>
                  <a:schemeClr val="bg1"/>
                </a:solidFill>
              </a:rPr>
              <a:t> </a:t>
            </a:r>
            <a:r>
              <a:rPr lang="en-US" sz="2400" dirty="0" err="1">
                <a:solidFill>
                  <a:schemeClr val="bg1"/>
                </a:solidFill>
              </a:rPr>
              <a:t>oder</a:t>
            </a:r>
            <a:r>
              <a:rPr lang="en-US" sz="2400" dirty="0">
                <a:solidFill>
                  <a:schemeClr val="bg1"/>
                </a:solidFill>
              </a:rPr>
              <a:t> </a:t>
            </a:r>
            <a:r>
              <a:rPr lang="en-US" sz="2400" dirty="0" err="1">
                <a:solidFill>
                  <a:schemeClr val="bg1"/>
                </a:solidFill>
              </a:rPr>
              <a:t>eine</a:t>
            </a:r>
            <a:r>
              <a:rPr lang="en-US" sz="2400" dirty="0">
                <a:solidFill>
                  <a:schemeClr val="bg1"/>
                </a:solidFill>
              </a:rPr>
              <a:t> Gruppe </a:t>
            </a:r>
            <a:r>
              <a:rPr lang="en-US" sz="2400" dirty="0" err="1">
                <a:solidFill>
                  <a:schemeClr val="bg1"/>
                </a:solidFill>
              </a:rPr>
              <a:t>mit</a:t>
            </a:r>
            <a:r>
              <a:rPr lang="en-US" sz="2400" dirty="0">
                <a:solidFill>
                  <a:schemeClr val="bg1"/>
                </a:solidFill>
              </a:rPr>
              <a:t> </a:t>
            </a:r>
            <a:r>
              <a:rPr lang="en-US" sz="2400" dirty="0" err="1">
                <a:solidFill>
                  <a:schemeClr val="bg1"/>
                </a:solidFill>
              </a:rPr>
              <a:t>ähnlichen</a:t>
            </a:r>
            <a:r>
              <a:rPr lang="en-US" sz="2400" dirty="0">
                <a:solidFill>
                  <a:schemeClr val="bg1"/>
                </a:solidFill>
              </a:rPr>
              <a:t> </a:t>
            </a:r>
            <a:r>
              <a:rPr lang="en-US" sz="2400" dirty="0" err="1">
                <a:solidFill>
                  <a:schemeClr val="bg1"/>
                </a:solidFill>
              </a:rPr>
              <a:t>Interessen</a:t>
            </a:r>
            <a:r>
              <a:rPr lang="en-US" sz="2400" dirty="0">
                <a:solidFill>
                  <a:schemeClr val="bg1"/>
                </a:solidFill>
              </a:rPr>
              <a:t>, </a:t>
            </a:r>
            <a:r>
              <a:rPr lang="en-US" sz="2400" dirty="0" err="1">
                <a:solidFill>
                  <a:schemeClr val="bg1"/>
                </a:solidFill>
              </a:rPr>
              <a:t>bei</a:t>
            </a:r>
            <a:r>
              <a:rPr lang="en-US" sz="2400" dirty="0">
                <a:solidFill>
                  <a:schemeClr val="bg1"/>
                </a:solidFill>
              </a:rPr>
              <a:t> </a:t>
            </a:r>
            <a:r>
              <a:rPr lang="en-US" sz="2400" dirty="0" err="1">
                <a:solidFill>
                  <a:schemeClr val="bg1"/>
                </a:solidFill>
              </a:rPr>
              <a:t>denen</a:t>
            </a:r>
            <a:r>
              <a:rPr lang="en-US" sz="2400" dirty="0">
                <a:solidFill>
                  <a:schemeClr val="bg1"/>
                </a:solidFill>
              </a:rPr>
              <a:t> die </a:t>
            </a:r>
            <a:r>
              <a:rPr lang="en-US" sz="2400" dirty="0" err="1">
                <a:solidFill>
                  <a:schemeClr val="bg1"/>
                </a:solidFill>
              </a:rPr>
              <a:t>Wahrscheinlichkeit</a:t>
            </a:r>
            <a:r>
              <a:rPr lang="en-US" sz="2400" dirty="0">
                <a:solidFill>
                  <a:schemeClr val="bg1"/>
                </a:solidFill>
              </a:rPr>
              <a:t> </a:t>
            </a:r>
            <a:r>
              <a:rPr lang="en-US" sz="2400" dirty="0" err="1">
                <a:solidFill>
                  <a:schemeClr val="bg1"/>
                </a:solidFill>
              </a:rPr>
              <a:t>erhöht</a:t>
            </a:r>
            <a:r>
              <a:rPr lang="en-US" sz="2400" dirty="0">
                <a:solidFill>
                  <a:schemeClr val="bg1"/>
                </a:solidFill>
              </a:rPr>
              <a:t> </a:t>
            </a:r>
            <a:r>
              <a:rPr lang="en-US" sz="2400" dirty="0" err="1">
                <a:solidFill>
                  <a:schemeClr val="bg1"/>
                </a:solidFill>
              </a:rPr>
              <a:t>ist</a:t>
            </a:r>
            <a:r>
              <a:rPr lang="en-US" sz="2400" dirty="0">
                <a:solidFill>
                  <a:schemeClr val="bg1"/>
                </a:solidFill>
              </a:rPr>
              <a:t>, </a:t>
            </a:r>
            <a:r>
              <a:rPr lang="en-US" sz="2400" dirty="0" err="1">
                <a:solidFill>
                  <a:schemeClr val="bg1"/>
                </a:solidFill>
              </a:rPr>
              <a:t>dass</a:t>
            </a:r>
            <a:r>
              <a:rPr lang="en-US" sz="2400" dirty="0">
                <a:solidFill>
                  <a:schemeClr val="bg1"/>
                </a:solidFill>
              </a:rPr>
              <a:t> </a:t>
            </a:r>
            <a:r>
              <a:rPr lang="en-US" sz="2400" dirty="0" err="1">
                <a:solidFill>
                  <a:schemeClr val="bg1"/>
                </a:solidFill>
              </a:rPr>
              <a:t>diese</a:t>
            </a:r>
            <a:r>
              <a:rPr lang="en-US" sz="2400" dirty="0">
                <a:solidFill>
                  <a:schemeClr val="bg1"/>
                </a:solidFill>
              </a:rPr>
              <a:t> Interesse an </a:t>
            </a:r>
            <a:r>
              <a:rPr lang="en-US" sz="2400" dirty="0" err="1">
                <a:solidFill>
                  <a:schemeClr val="bg1"/>
                </a:solidFill>
              </a:rPr>
              <a:t>Ihrem</a:t>
            </a:r>
            <a:r>
              <a:rPr lang="en-US" sz="2400" dirty="0">
                <a:solidFill>
                  <a:schemeClr val="bg1"/>
                </a:solidFill>
              </a:rPr>
              <a:t> </a:t>
            </a:r>
            <a:r>
              <a:rPr lang="en-US" sz="2400" dirty="0" err="1">
                <a:solidFill>
                  <a:schemeClr val="bg1"/>
                </a:solidFill>
              </a:rPr>
              <a:t>Produkt</a:t>
            </a:r>
            <a:r>
              <a:rPr lang="en-US" sz="2400" dirty="0">
                <a:solidFill>
                  <a:schemeClr val="bg1"/>
                </a:solidFill>
              </a:rPr>
              <a:t> </a:t>
            </a:r>
            <a:r>
              <a:rPr lang="en-US" sz="2400" dirty="0" err="1">
                <a:solidFill>
                  <a:schemeClr val="bg1"/>
                </a:solidFill>
              </a:rPr>
              <a:t>oder</a:t>
            </a:r>
            <a:r>
              <a:rPr lang="en-US" sz="2400" dirty="0">
                <a:solidFill>
                  <a:schemeClr val="bg1"/>
                </a:solidFill>
              </a:rPr>
              <a:t> </a:t>
            </a:r>
            <a:r>
              <a:rPr lang="en-US" sz="2400" dirty="0" err="1">
                <a:solidFill>
                  <a:schemeClr val="bg1"/>
                </a:solidFill>
              </a:rPr>
              <a:t>Ihrer</a:t>
            </a:r>
            <a:r>
              <a:rPr lang="en-US" sz="2400" dirty="0">
                <a:solidFill>
                  <a:schemeClr val="bg1"/>
                </a:solidFill>
              </a:rPr>
              <a:t> </a:t>
            </a:r>
            <a:r>
              <a:rPr lang="en-US" sz="2400" dirty="0" err="1">
                <a:solidFill>
                  <a:schemeClr val="bg1"/>
                </a:solidFill>
              </a:rPr>
              <a:t>Dienstleistung</a:t>
            </a:r>
            <a:r>
              <a:rPr lang="en-US" sz="2400" dirty="0">
                <a:solidFill>
                  <a:schemeClr val="bg1"/>
                </a:solidFill>
              </a:rPr>
              <a:t> </a:t>
            </a:r>
            <a:r>
              <a:rPr lang="en-US" sz="2400" dirty="0" err="1">
                <a:solidFill>
                  <a:schemeClr val="bg1"/>
                </a:solidFill>
              </a:rPr>
              <a:t>haben</a:t>
            </a:r>
            <a:r>
              <a:rPr lang="en-US" sz="2400" dirty="0">
                <a:solidFill>
                  <a:schemeClr val="bg1"/>
                </a:solidFill>
              </a:rPr>
              <a:t>. </a:t>
            </a:r>
          </a:p>
          <a:p>
            <a:endParaRPr lang="de-DE" sz="1600" dirty="0"/>
          </a:p>
        </p:txBody>
      </p:sp>
    </p:spTree>
    <p:extLst>
      <p:ext uri="{BB962C8B-B14F-4D97-AF65-F5344CB8AC3E}">
        <p14:creationId xmlns:p14="http://schemas.microsoft.com/office/powerpoint/2010/main" val="2908080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1" y="4704"/>
            <a:ext cx="516031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486727" y="597887"/>
            <a:ext cx="4028795" cy="4386228"/>
          </a:xfrm>
        </p:spPr>
        <p:txBody>
          <a:bodyPr>
            <a:normAutofit/>
          </a:bodyPr>
          <a:lstStyle/>
          <a:p>
            <a:r>
              <a:rPr lang="en-GB" sz="3200" b="1" dirty="0">
                <a:solidFill>
                  <a:schemeClr val="bg1"/>
                </a:solidFill>
              </a:rPr>
              <a:t>Sechs Dinge, </a:t>
            </a:r>
            <a:r>
              <a:rPr lang="en-GB" sz="3200" dirty="0">
                <a:solidFill>
                  <a:schemeClr val="bg1"/>
                </a:solidFill>
              </a:rPr>
              <a:t>die Sie jetzt tun können, um </a:t>
            </a:r>
            <a:r>
              <a:rPr lang="en-GB" sz="3200" dirty="0" err="1">
                <a:solidFill>
                  <a:schemeClr val="bg1"/>
                </a:solidFill>
              </a:rPr>
              <a:t>starke</a:t>
            </a:r>
            <a:r>
              <a:rPr lang="en-GB" sz="3200" dirty="0">
                <a:solidFill>
                  <a:schemeClr val="bg1"/>
                </a:solidFill>
              </a:rPr>
              <a:t> </a:t>
            </a:r>
            <a:r>
              <a:rPr lang="en-GB" sz="3200" dirty="0" err="1">
                <a:solidFill>
                  <a:schemeClr val="bg1"/>
                </a:solidFill>
              </a:rPr>
              <a:t>Kunden-beziehungen</a:t>
            </a:r>
            <a:r>
              <a:rPr lang="en-GB" sz="3200" dirty="0">
                <a:solidFill>
                  <a:schemeClr val="bg1"/>
                </a:solidFill>
              </a:rPr>
              <a:t> aufzubauen und zu pflegen: </a:t>
            </a:r>
          </a:p>
          <a:p>
            <a:endParaRPr lang="en-GB" dirty="0">
              <a:solidFill>
                <a:schemeClr val="bg1"/>
              </a:solidFill>
            </a:endParaRP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5559000" y="470887"/>
            <a:ext cx="6501924" cy="635152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Konzentrieren Sie sich (wieder) auf </a:t>
            </a:r>
            <a:r>
              <a:rPr lang="en-GB" sz="2200" b="1" dirty="0" err="1">
                <a:solidFill>
                  <a:srgbClr val="F16924"/>
                </a:solidFill>
                <a:latin typeface="+mn-lt"/>
                <a:ea typeface="Open Sans Light" panose="020B0306030504020204" pitchFamily="34" charset="0"/>
                <a:cs typeface="Open Sans Light" panose="020B0306030504020204" pitchFamily="34" charset="0"/>
              </a:rPr>
              <a:t>Ihre</a:t>
            </a:r>
            <a:r>
              <a:rPr lang="en-GB" sz="2200" b="1" dirty="0">
                <a:solidFill>
                  <a:srgbClr val="F16924"/>
                </a:solidFill>
                <a:latin typeface="+mn-lt"/>
                <a:ea typeface="Open Sans Light" panose="020B0306030504020204" pitchFamily="34" charset="0"/>
                <a:cs typeface="Open Sans Light" panose="020B0306030504020204" pitchFamily="34" charset="0"/>
              </a:rPr>
              <a:t> </a:t>
            </a:r>
            <a:r>
              <a:rPr lang="en-GB" sz="2200" b="1" dirty="0" err="1">
                <a:solidFill>
                  <a:srgbClr val="F16924"/>
                </a:solidFill>
                <a:latin typeface="+mn-lt"/>
                <a:ea typeface="Open Sans Light" panose="020B0306030504020204" pitchFamily="34" charset="0"/>
                <a:cs typeface="Open Sans Light" panose="020B0306030504020204" pitchFamily="34" charset="0"/>
              </a:rPr>
              <a:t>Versprechen</a:t>
            </a:r>
            <a:r>
              <a:rPr lang="en-GB" sz="2200" b="1" dirty="0">
                <a:solidFill>
                  <a:srgbClr val="F16924"/>
                </a:solidFill>
                <a:latin typeface="+mn-lt"/>
                <a:ea typeface="Open Sans Light" panose="020B0306030504020204" pitchFamily="34" charset="0"/>
                <a:cs typeface="Open Sans Light" panose="020B0306030504020204" pitchFamily="34" charset="0"/>
              </a:rPr>
              <a:t>. </a:t>
            </a:r>
          </a:p>
          <a:p>
            <a:pPr algn="l">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Treten Sie von Ihren Produkten und Dienstleistungen zurück und denken Sie nur an das </a:t>
            </a:r>
            <a:r>
              <a:rPr lang="en-GB" sz="2200" dirty="0" err="1">
                <a:solidFill>
                  <a:srgbClr val="595959"/>
                </a:solidFill>
                <a:latin typeface="+mn-lt"/>
                <a:ea typeface="Open Sans Light" panose="020B0306030504020204" pitchFamily="34" charset="0"/>
                <a:cs typeface="Open Sans Light" panose="020B0306030504020204" pitchFamily="34" charset="0"/>
              </a:rPr>
              <a:t>Geschäftsumfeld</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Ihrer</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Kund:innen</a:t>
            </a:r>
            <a:r>
              <a:rPr lang="en-GB" sz="2200" dirty="0">
                <a:solidFill>
                  <a:srgbClr val="595959"/>
                </a:solidFill>
                <a:latin typeface="+mn-lt"/>
                <a:ea typeface="Open Sans Light" panose="020B0306030504020204" pitchFamily="34" charset="0"/>
                <a:cs typeface="Open Sans Light" panose="020B0306030504020204" pitchFamily="34" charset="0"/>
              </a:rPr>
              <a:t> und wie Sie </a:t>
            </a:r>
            <a:r>
              <a:rPr lang="en-GB" sz="2200" dirty="0" err="1">
                <a:solidFill>
                  <a:srgbClr val="595959"/>
                </a:solidFill>
                <a:latin typeface="+mn-lt"/>
                <a:ea typeface="Open Sans Light" panose="020B0306030504020204" pitchFamily="34" charset="0"/>
                <a:cs typeface="Open Sans Light" panose="020B0306030504020204" pitchFamily="34" charset="0"/>
              </a:rPr>
              <a:t>ihnen</a:t>
            </a:r>
            <a:r>
              <a:rPr lang="en-GB" sz="2200" dirty="0">
                <a:solidFill>
                  <a:srgbClr val="595959"/>
                </a:solidFill>
                <a:latin typeface="+mn-lt"/>
                <a:ea typeface="Open Sans Light" panose="020B0306030504020204" pitchFamily="34" charset="0"/>
                <a:cs typeface="Open Sans Light" panose="020B0306030504020204" pitchFamily="34" charset="0"/>
              </a:rPr>
              <a:t> helfen können, </a:t>
            </a:r>
            <a:r>
              <a:rPr lang="en-GB" sz="2200" dirty="0" err="1">
                <a:solidFill>
                  <a:srgbClr val="595959"/>
                </a:solidFill>
                <a:latin typeface="+mn-lt"/>
                <a:ea typeface="Open Sans Light" panose="020B0306030504020204" pitchFamily="34" charset="0"/>
                <a:cs typeface="Open Sans Light" panose="020B0306030504020204" pitchFamily="34" charset="0"/>
              </a:rPr>
              <a:t>ihre</a:t>
            </a:r>
            <a:r>
              <a:rPr lang="en-GB" sz="2200" dirty="0">
                <a:solidFill>
                  <a:srgbClr val="595959"/>
                </a:solidFill>
                <a:latin typeface="+mn-lt"/>
                <a:ea typeface="Open Sans Light" panose="020B0306030504020204" pitchFamily="34" charset="0"/>
                <a:cs typeface="Open Sans Light" panose="020B0306030504020204" pitchFamily="34" charset="0"/>
              </a:rPr>
              <a:t> Ziele zu erreichen.</a:t>
            </a: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Ermitteln Sie, wer Ihre </a:t>
            </a:r>
            <a:r>
              <a:rPr lang="en-GB" sz="2200" b="1" dirty="0" err="1">
                <a:solidFill>
                  <a:srgbClr val="F16924"/>
                </a:solidFill>
                <a:latin typeface="+mn-lt"/>
                <a:ea typeface="Open Sans Light" panose="020B0306030504020204" pitchFamily="34" charset="0"/>
                <a:cs typeface="Open Sans Light" panose="020B0306030504020204" pitchFamily="34" charset="0"/>
              </a:rPr>
              <a:t>besten</a:t>
            </a:r>
            <a:r>
              <a:rPr lang="en-GB" sz="2200" b="1" dirty="0">
                <a:solidFill>
                  <a:srgbClr val="F16924"/>
                </a:solidFill>
                <a:latin typeface="+mn-lt"/>
                <a:ea typeface="Open Sans Light" panose="020B0306030504020204" pitchFamily="34" charset="0"/>
                <a:cs typeface="Open Sans Light" panose="020B0306030504020204" pitchFamily="34" charset="0"/>
              </a:rPr>
              <a:t> </a:t>
            </a:r>
            <a:r>
              <a:rPr lang="en-GB" sz="2200" b="1" dirty="0" err="1">
                <a:solidFill>
                  <a:srgbClr val="F16924"/>
                </a:solidFill>
                <a:latin typeface="+mn-lt"/>
                <a:ea typeface="Open Sans Light" panose="020B0306030504020204" pitchFamily="34" charset="0"/>
                <a:cs typeface="Open Sans Light" panose="020B0306030504020204" pitchFamily="34" charset="0"/>
              </a:rPr>
              <a:t>Kund:innen</a:t>
            </a:r>
            <a:r>
              <a:rPr lang="en-GB" sz="2200" b="1" dirty="0">
                <a:solidFill>
                  <a:srgbClr val="F16924"/>
                </a:solidFill>
                <a:latin typeface="+mn-lt"/>
                <a:ea typeface="Open Sans Light" panose="020B0306030504020204" pitchFamily="34" charset="0"/>
                <a:cs typeface="Open Sans Light" panose="020B0306030504020204" pitchFamily="34" charset="0"/>
              </a:rPr>
              <a:t> und </a:t>
            </a:r>
            <a:r>
              <a:rPr lang="en-GB" sz="2200" b="1" dirty="0" err="1">
                <a:solidFill>
                  <a:srgbClr val="F16924"/>
                </a:solidFill>
                <a:latin typeface="+mn-lt"/>
                <a:ea typeface="Open Sans Light" panose="020B0306030504020204" pitchFamily="34" charset="0"/>
                <a:cs typeface="Open Sans Light" panose="020B0306030504020204" pitchFamily="34" charset="0"/>
              </a:rPr>
              <a:t>Zielmärkte</a:t>
            </a:r>
            <a:r>
              <a:rPr lang="en-GB" sz="2200" b="1" dirty="0">
                <a:solidFill>
                  <a:srgbClr val="F16924"/>
                </a:solidFill>
                <a:latin typeface="+mn-lt"/>
                <a:ea typeface="Open Sans Light" panose="020B0306030504020204" pitchFamily="34" charset="0"/>
                <a:cs typeface="Open Sans Light" panose="020B0306030504020204" pitchFamily="34" charset="0"/>
              </a:rPr>
              <a:t> </a:t>
            </a:r>
            <a:r>
              <a:rPr lang="en-GB" sz="2200" b="1" dirty="0" err="1">
                <a:solidFill>
                  <a:srgbClr val="F16924"/>
                </a:solidFill>
                <a:latin typeface="+mn-lt"/>
                <a:ea typeface="Open Sans Light" panose="020B0306030504020204" pitchFamily="34" charset="0"/>
                <a:cs typeface="Open Sans Light" panose="020B0306030504020204" pitchFamily="34" charset="0"/>
              </a:rPr>
              <a:t>sind</a:t>
            </a:r>
            <a:r>
              <a:rPr lang="en-GB" sz="2200" b="1" dirty="0">
                <a:solidFill>
                  <a:srgbClr val="F16924"/>
                </a:solidFill>
                <a:latin typeface="+mn-lt"/>
                <a:ea typeface="Open Sans Light" panose="020B0306030504020204" pitchFamily="34" charset="0"/>
                <a:cs typeface="Open Sans Light" panose="020B0306030504020204" pitchFamily="34" charset="0"/>
              </a:rPr>
              <a:t>. </a:t>
            </a:r>
            <a:r>
              <a:rPr lang="en-GB" sz="2200" b="1" dirty="0" err="1">
                <a:solidFill>
                  <a:srgbClr val="F16924"/>
                </a:solidFill>
                <a:latin typeface="+mn-lt"/>
                <a:ea typeface="Open Sans Light" panose="020B0306030504020204" pitchFamily="34" charset="0"/>
                <a:cs typeface="Open Sans Light" panose="020B0306030504020204" pitchFamily="34" charset="0"/>
              </a:rPr>
              <a:t>Weiten</a:t>
            </a:r>
            <a:r>
              <a:rPr lang="en-GB" sz="2200" b="1" dirty="0">
                <a:solidFill>
                  <a:srgbClr val="F16924"/>
                </a:solidFill>
                <a:latin typeface="+mn-lt"/>
                <a:ea typeface="Open Sans Light" panose="020B0306030504020204" pitchFamily="34" charset="0"/>
                <a:cs typeface="Open Sans Light" panose="020B0306030504020204" pitchFamily="34" charset="0"/>
              </a:rPr>
              <a:t> Sie den </a:t>
            </a:r>
            <a:r>
              <a:rPr lang="en-GB" sz="2200" b="1" dirty="0" err="1">
                <a:solidFill>
                  <a:srgbClr val="F16924"/>
                </a:solidFill>
                <a:latin typeface="+mn-lt"/>
                <a:ea typeface="Open Sans Light" panose="020B0306030504020204" pitchFamily="34" charset="0"/>
                <a:cs typeface="Open Sans Light" panose="020B0306030504020204" pitchFamily="34" charset="0"/>
              </a:rPr>
              <a:t>Blick</a:t>
            </a:r>
            <a:r>
              <a:rPr lang="en-GB" sz="2200" b="1" dirty="0">
                <a:solidFill>
                  <a:srgbClr val="F16924"/>
                </a:solidFill>
                <a:latin typeface="+mn-lt"/>
                <a:ea typeface="Open Sans Light" panose="020B0306030504020204" pitchFamily="34" charset="0"/>
                <a:cs typeface="Open Sans Light" panose="020B0306030504020204" pitchFamily="34" charset="0"/>
              </a:rPr>
              <a:t> </a:t>
            </a:r>
            <a:r>
              <a:rPr lang="en-GB" sz="2200" b="1" dirty="0" err="1">
                <a:solidFill>
                  <a:srgbClr val="F16924"/>
                </a:solidFill>
                <a:latin typeface="+mn-lt"/>
                <a:ea typeface="Open Sans Light" panose="020B0306030504020204" pitchFamily="34" charset="0"/>
                <a:cs typeface="Open Sans Light" panose="020B0306030504020204" pitchFamily="34" charset="0"/>
              </a:rPr>
              <a:t>aber</a:t>
            </a:r>
            <a:r>
              <a:rPr lang="en-GB" sz="2200" b="1" dirty="0">
                <a:solidFill>
                  <a:srgbClr val="F16924"/>
                </a:solidFill>
                <a:latin typeface="+mn-lt"/>
                <a:ea typeface="Open Sans Light" panose="020B0306030504020204" pitchFamily="34" charset="0"/>
                <a:cs typeface="Open Sans Light" panose="020B0306030504020204" pitchFamily="34" charset="0"/>
              </a:rPr>
              <a:t> </a:t>
            </a:r>
            <a:r>
              <a:rPr lang="en-GB" sz="2200" b="1" dirty="0" err="1">
                <a:solidFill>
                  <a:srgbClr val="F16924"/>
                </a:solidFill>
                <a:latin typeface="+mn-lt"/>
                <a:ea typeface="Open Sans Light" panose="020B0306030504020204" pitchFamily="34" charset="0"/>
                <a:cs typeface="Open Sans Light" panose="020B0306030504020204" pitchFamily="34" charset="0"/>
              </a:rPr>
              <a:t>auch</a:t>
            </a:r>
            <a:r>
              <a:rPr lang="en-GB" sz="2200" b="1" dirty="0">
                <a:solidFill>
                  <a:srgbClr val="F16924"/>
                </a:solidFill>
                <a:latin typeface="+mn-lt"/>
                <a:ea typeface="Open Sans Light" panose="020B0306030504020204" pitchFamily="34" charset="0"/>
                <a:cs typeface="Open Sans Light" panose="020B0306030504020204" pitchFamily="34" charset="0"/>
              </a:rPr>
              <a:t> für die Menschen, die </a:t>
            </a:r>
            <a:r>
              <a:rPr lang="en-GB" sz="2200" b="1" dirty="0" err="1">
                <a:solidFill>
                  <a:srgbClr val="F16924"/>
                </a:solidFill>
                <a:latin typeface="+mn-lt"/>
                <a:ea typeface="Open Sans Light" panose="020B0306030504020204" pitchFamily="34" charset="0"/>
                <a:cs typeface="Open Sans Light" panose="020B0306030504020204" pitchFamily="34" charset="0"/>
              </a:rPr>
              <a:t>noch</a:t>
            </a:r>
            <a:r>
              <a:rPr lang="en-GB" sz="2200" b="1" dirty="0">
                <a:solidFill>
                  <a:srgbClr val="F16924"/>
                </a:solidFill>
                <a:latin typeface="+mn-lt"/>
                <a:ea typeface="Open Sans Light" panose="020B0306030504020204" pitchFamily="34" charset="0"/>
                <a:cs typeface="Open Sans Light" panose="020B0306030504020204" pitchFamily="34" charset="0"/>
              </a:rPr>
              <a:t> </a:t>
            </a:r>
            <a:r>
              <a:rPr lang="en-GB" sz="2200" b="1" dirty="0" err="1">
                <a:solidFill>
                  <a:srgbClr val="F16924"/>
                </a:solidFill>
                <a:latin typeface="+mn-lt"/>
                <a:ea typeface="Open Sans Light" panose="020B0306030504020204" pitchFamily="34" charset="0"/>
                <a:cs typeface="Open Sans Light" panose="020B0306030504020204" pitchFamily="34" charset="0"/>
              </a:rPr>
              <a:t>nicht</a:t>
            </a:r>
            <a:r>
              <a:rPr lang="en-GB" sz="2200" b="1" dirty="0">
                <a:solidFill>
                  <a:srgbClr val="F16924"/>
                </a:solidFill>
                <a:latin typeface="+mn-lt"/>
                <a:ea typeface="Open Sans Light" panose="020B0306030504020204" pitchFamily="34" charset="0"/>
                <a:cs typeface="Open Sans Light" panose="020B0306030504020204" pitchFamily="34" charset="0"/>
              </a:rPr>
              <a:t> </a:t>
            </a:r>
            <a:r>
              <a:rPr lang="en-GB" sz="2200" b="1" dirty="0" err="1">
                <a:solidFill>
                  <a:srgbClr val="F16924"/>
                </a:solidFill>
                <a:latin typeface="+mn-lt"/>
                <a:ea typeface="Open Sans Light" panose="020B0306030504020204" pitchFamily="34" charset="0"/>
                <a:cs typeface="Open Sans Light" panose="020B0306030504020204" pitchFamily="34" charset="0"/>
              </a:rPr>
              <a:t>bei</a:t>
            </a:r>
            <a:r>
              <a:rPr lang="en-GB" sz="2200" b="1" dirty="0">
                <a:solidFill>
                  <a:srgbClr val="F16924"/>
                </a:solidFill>
                <a:latin typeface="+mn-lt"/>
                <a:ea typeface="Open Sans Light" panose="020B0306030504020204" pitchFamily="34" charset="0"/>
                <a:cs typeface="Open Sans Light" panose="020B0306030504020204" pitchFamily="34" charset="0"/>
              </a:rPr>
              <a:t> </a:t>
            </a:r>
            <a:r>
              <a:rPr lang="en-GB" sz="2200" b="1" dirty="0" err="1">
                <a:solidFill>
                  <a:srgbClr val="F16924"/>
                </a:solidFill>
                <a:latin typeface="+mn-lt"/>
                <a:ea typeface="Open Sans Light" panose="020B0306030504020204" pitchFamily="34" charset="0"/>
                <a:cs typeface="Open Sans Light" panose="020B0306030504020204" pitchFamily="34" charset="0"/>
              </a:rPr>
              <a:t>Ihnen</a:t>
            </a:r>
            <a:r>
              <a:rPr lang="en-GB" sz="2200" b="1" dirty="0">
                <a:solidFill>
                  <a:srgbClr val="F16924"/>
                </a:solidFill>
                <a:latin typeface="+mn-lt"/>
                <a:ea typeface="Open Sans Light" panose="020B0306030504020204" pitchFamily="34" charset="0"/>
                <a:cs typeface="Open Sans Light" panose="020B0306030504020204" pitchFamily="34" charset="0"/>
              </a:rPr>
              <a:t> </a:t>
            </a:r>
            <a:r>
              <a:rPr lang="en-GB" sz="2200" b="1" dirty="0" err="1">
                <a:solidFill>
                  <a:srgbClr val="F16924"/>
                </a:solidFill>
                <a:latin typeface="+mn-lt"/>
                <a:ea typeface="Open Sans Light" panose="020B0306030504020204" pitchFamily="34" charset="0"/>
                <a:cs typeface="Open Sans Light" panose="020B0306030504020204" pitchFamily="34" charset="0"/>
              </a:rPr>
              <a:t>kaufen</a:t>
            </a:r>
            <a:r>
              <a:rPr lang="en-GB" sz="2200" b="1" dirty="0">
                <a:solidFill>
                  <a:srgbClr val="F16924"/>
                </a:solidFill>
                <a:latin typeface="+mn-lt"/>
                <a:ea typeface="Open Sans Light" panose="020B0306030504020204" pitchFamily="34" charset="0"/>
                <a:cs typeface="Open Sans Light" panose="020B0306030504020204" pitchFamily="34" charset="0"/>
              </a:rPr>
              <a:t>! </a:t>
            </a:r>
          </a:p>
          <a:p>
            <a:pPr algn="l">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Geben Sie genau an, </a:t>
            </a:r>
            <a:r>
              <a:rPr lang="en-GB" sz="2200" dirty="0" err="1">
                <a:solidFill>
                  <a:srgbClr val="595959"/>
                </a:solidFill>
                <a:latin typeface="+mn-lt"/>
                <a:ea typeface="Open Sans Light" panose="020B0306030504020204" pitchFamily="34" charset="0"/>
                <a:cs typeface="Open Sans Light" panose="020B0306030504020204" pitchFamily="34" charset="0"/>
              </a:rPr>
              <a:t>wer</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Ihre</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Kunden</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sind</a:t>
            </a:r>
            <a:r>
              <a:rPr lang="en-GB" sz="2200" dirty="0">
                <a:solidFill>
                  <a:srgbClr val="595959"/>
                </a:solidFill>
                <a:latin typeface="+mn-lt"/>
                <a:ea typeface="Open Sans Light" panose="020B0306030504020204" pitchFamily="34" charset="0"/>
                <a:cs typeface="Open Sans Light" panose="020B0306030504020204" pitchFamily="34" charset="0"/>
              </a:rPr>
              <a:t> und </a:t>
            </a:r>
            <a:r>
              <a:rPr lang="en-GB" sz="2200" dirty="0" err="1">
                <a:solidFill>
                  <a:srgbClr val="595959"/>
                </a:solidFill>
                <a:latin typeface="+mn-lt"/>
                <a:ea typeface="Open Sans Light" panose="020B0306030504020204" pitchFamily="34" charset="0"/>
                <a:cs typeface="Open Sans Light" panose="020B0306030504020204" pitchFamily="34" charset="0"/>
              </a:rPr>
              <a:t>warum</a:t>
            </a:r>
            <a:r>
              <a:rPr lang="en-GB" sz="2200" dirty="0">
                <a:solidFill>
                  <a:srgbClr val="595959"/>
                </a:solidFill>
                <a:latin typeface="+mn-lt"/>
                <a:ea typeface="Open Sans Light" panose="020B0306030504020204" pitchFamily="34" charset="0"/>
                <a:cs typeface="Open Sans Light" panose="020B0306030504020204" pitchFamily="34" charset="0"/>
              </a:rPr>
              <a:t>.</a:t>
            </a:r>
          </a:p>
          <a:p>
            <a:pPr algn="l">
              <a:lnSpc>
                <a:spcPts val="228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Erweitern Sie den Begriff "Kundenerfolg" über Ihre Support-Teams hinaus. </a:t>
            </a:r>
          </a:p>
          <a:p>
            <a:pPr algn="l">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Alle Mitarbeiter:innen des Unternehmens sollten zusammenarbeiten, um sicherzustellen, dass die </a:t>
            </a:r>
            <a:r>
              <a:rPr lang="en-GB" sz="2200" dirty="0" err="1">
                <a:solidFill>
                  <a:srgbClr val="595959"/>
                </a:solidFill>
                <a:latin typeface="+mn-lt"/>
                <a:ea typeface="Open Sans Light" panose="020B0306030504020204" pitchFamily="34" charset="0"/>
                <a:cs typeface="Open Sans Light" panose="020B0306030504020204" pitchFamily="34" charset="0"/>
              </a:rPr>
              <a:t>Bedürfnisse</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erfüllt</a:t>
            </a:r>
            <a:r>
              <a:rPr lang="en-GB" sz="2200" dirty="0">
                <a:solidFill>
                  <a:srgbClr val="595959"/>
                </a:solidFill>
                <a:latin typeface="+mn-lt"/>
                <a:ea typeface="Open Sans Light" panose="020B0306030504020204" pitchFamily="34" charset="0"/>
                <a:cs typeface="Open Sans Light" panose="020B0306030504020204" pitchFamily="34" charset="0"/>
              </a:rPr>
              <a:t> werden und </a:t>
            </a:r>
            <a:r>
              <a:rPr lang="en-GB" sz="2200" dirty="0" err="1">
                <a:solidFill>
                  <a:srgbClr val="595959"/>
                </a:solidFill>
                <a:latin typeface="+mn-lt"/>
                <a:ea typeface="Open Sans Light" panose="020B0306030504020204" pitchFamily="34" charset="0"/>
                <a:cs typeface="Open Sans Light" panose="020B0306030504020204" pitchFamily="34" charset="0"/>
              </a:rPr>
              <a:t>eine</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klare</a:t>
            </a:r>
            <a:r>
              <a:rPr lang="en-GB" sz="2200" dirty="0">
                <a:solidFill>
                  <a:srgbClr val="595959"/>
                </a:solidFill>
                <a:latin typeface="+mn-lt"/>
                <a:ea typeface="Open Sans Light" panose="020B0306030504020204" pitchFamily="34" charset="0"/>
                <a:cs typeface="Open Sans Light" panose="020B0306030504020204" pitchFamily="34" charset="0"/>
              </a:rPr>
              <a:t> Kommunikation mit den </a:t>
            </a:r>
            <a:r>
              <a:rPr lang="en-GB" sz="2200" dirty="0" err="1">
                <a:solidFill>
                  <a:srgbClr val="595959"/>
                </a:solidFill>
                <a:latin typeface="+mn-lt"/>
                <a:ea typeface="Open Sans Light" panose="020B0306030504020204" pitchFamily="34" charset="0"/>
                <a:cs typeface="Open Sans Light" panose="020B0306030504020204" pitchFamily="34" charset="0"/>
              </a:rPr>
              <a:t>Kund:innen</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vorherrscht</a:t>
            </a:r>
            <a:r>
              <a:rPr lang="en-GB" sz="2200" b="1" dirty="0">
                <a:solidFill>
                  <a:srgbClr val="595959"/>
                </a:solidFill>
                <a:latin typeface="+mn-lt"/>
                <a:ea typeface="Open Sans Light" panose="020B0306030504020204" pitchFamily="34" charset="0"/>
                <a:cs typeface="Open Sans Light" panose="020B0306030504020204" pitchFamily="34" charset="0"/>
              </a:rPr>
              <a:t>.</a:t>
            </a: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770469" y="609385"/>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pic>
        <p:nvPicPr>
          <p:cNvPr id="20" name="Picture 19" descr="Icon&#10;&#10;Description automatically generated">
            <a:extLst>
              <a:ext uri="{FF2B5EF4-FFF2-40B4-BE49-F238E27FC236}">
                <a16:creationId xmlns:a16="http://schemas.microsoft.com/office/drawing/2014/main" id="{06FC529E-6AFC-E194-3AC7-6FE534A8081E}"/>
              </a:ext>
            </a:extLst>
          </p:cNvPr>
          <p:cNvPicPr/>
          <p:nvPr/>
        </p:nvPicPr>
        <p:blipFill rotWithShape="1">
          <a:blip r:embed="rId3" cstate="screen">
            <a:extLst>
              <a:ext uri="{28A0092B-C50C-407E-A947-70E740481C1C}">
                <a14:useLocalDpi xmlns:a14="http://schemas.microsoft.com/office/drawing/2010/main"/>
              </a:ext>
            </a:extLst>
          </a:blip>
          <a:srcRect l="201" t="2764" r="22935" b="35941"/>
          <a:stretch/>
        </p:blipFill>
        <p:spPr>
          <a:xfrm>
            <a:off x="900112" y="3491241"/>
            <a:ext cx="4666129" cy="3418087"/>
          </a:xfrm>
          <a:prstGeom prst="rect">
            <a:avLst/>
          </a:prstGeom>
        </p:spPr>
      </p:pic>
      <p:cxnSp>
        <p:nvCxnSpPr>
          <p:cNvPr id="21" name="Straight Connector 20">
            <a:extLst>
              <a:ext uri="{FF2B5EF4-FFF2-40B4-BE49-F238E27FC236}">
                <a16:creationId xmlns:a16="http://schemas.microsoft.com/office/drawing/2014/main" id="{385A4FDB-7456-E4C6-F600-BE3779B9BEC9}"/>
              </a:ext>
            </a:extLst>
          </p:cNvPr>
          <p:cNvCxnSpPr>
            <a:cxnSpLocks/>
          </p:cNvCxnSpPr>
          <p:nvPr/>
        </p:nvCxnSpPr>
        <p:spPr>
          <a:xfrm>
            <a:off x="5181885" y="2191434"/>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82F0E4-AD89-B7A1-BFC7-9187B2394984}"/>
              </a:ext>
            </a:extLst>
          </p:cNvPr>
          <p:cNvCxnSpPr>
            <a:cxnSpLocks/>
          </p:cNvCxnSpPr>
          <p:nvPr/>
        </p:nvCxnSpPr>
        <p:spPr>
          <a:xfrm>
            <a:off x="5181885" y="3943863"/>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B62746-1033-0D32-7C9F-E0AC77F196A5}"/>
              </a:ext>
            </a:extLst>
          </p:cNvPr>
          <p:cNvGrpSpPr/>
          <p:nvPr/>
        </p:nvGrpSpPr>
        <p:grpSpPr>
          <a:xfrm>
            <a:off x="4767115" y="2539544"/>
            <a:ext cx="701992" cy="701724"/>
            <a:chOff x="7037107" y="1407878"/>
            <a:chExt cx="701992" cy="701724"/>
          </a:xfrm>
        </p:grpSpPr>
        <p:sp>
          <p:nvSpPr>
            <p:cNvPr id="28" name="Freeform 27">
              <a:extLst>
                <a:ext uri="{FF2B5EF4-FFF2-40B4-BE49-F238E27FC236}">
                  <a16:creationId xmlns:a16="http://schemas.microsoft.com/office/drawing/2014/main" id="{58B4E7E4-43FD-CE6A-686C-8599CAF3DF2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2653B97-4F76-2381-1017-7195409B855A}"/>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2" name="TextBox 31">
              <a:extLst>
                <a:ext uri="{FF2B5EF4-FFF2-40B4-BE49-F238E27FC236}">
                  <a16:creationId xmlns:a16="http://schemas.microsoft.com/office/drawing/2014/main" id="{2C14FDA1-4E3D-C9BD-C63E-2B38B5F490A0}"/>
                </a:ext>
              </a:extLst>
            </p:cNvPr>
            <p:cNvSpPr txBox="1"/>
            <p:nvPr/>
          </p:nvSpPr>
          <p:spPr>
            <a:xfrm>
              <a:off x="7123230" y="1483724"/>
              <a:ext cx="560940" cy="523220"/>
            </a:xfrm>
            <a:prstGeom prst="rect">
              <a:avLst/>
            </a:prstGeom>
            <a:noFill/>
          </p:spPr>
          <p:txBody>
            <a:bodyPr wrap="square" rtlCol="0">
              <a:spAutoFit/>
            </a:bodyPr>
            <a:lstStyle/>
            <a:p>
              <a:pPr algn="l"/>
              <a:r>
                <a:rPr lang="en-US" sz="2800" b="1" dirty="0">
                  <a:ln/>
                  <a:solidFill>
                    <a:srgbClr val="B41F7A"/>
                  </a:solidFill>
                  <a:latin typeface="Calibri" panose="020F0502020204030204" pitchFamily="34" charset="0"/>
                  <a:cs typeface="Calibri" panose="020F0502020204030204" pitchFamily="34" charset="0"/>
                  <a:sym typeface="Montserrat-ExtraBold"/>
                  <a:rtl val="0"/>
                </a:rPr>
                <a:t>02</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grpSp>
        <p:nvGrpSpPr>
          <p:cNvPr id="33" name="Group 32">
            <a:extLst>
              <a:ext uri="{FF2B5EF4-FFF2-40B4-BE49-F238E27FC236}">
                <a16:creationId xmlns:a16="http://schemas.microsoft.com/office/drawing/2014/main" id="{A7479112-69FA-2648-DF5C-199359FB8105}"/>
              </a:ext>
            </a:extLst>
          </p:cNvPr>
          <p:cNvGrpSpPr/>
          <p:nvPr/>
        </p:nvGrpSpPr>
        <p:grpSpPr>
          <a:xfrm>
            <a:off x="4780723" y="4160836"/>
            <a:ext cx="701992" cy="701724"/>
            <a:chOff x="7037107" y="1407878"/>
            <a:chExt cx="701992" cy="701724"/>
          </a:xfrm>
        </p:grpSpPr>
        <p:sp>
          <p:nvSpPr>
            <p:cNvPr id="36" name="Freeform 35">
              <a:extLst>
                <a:ext uri="{FF2B5EF4-FFF2-40B4-BE49-F238E27FC236}">
                  <a16:creationId xmlns:a16="http://schemas.microsoft.com/office/drawing/2014/main" id="{5695FD6F-DB06-1D73-80AA-16B56A14461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8161821-8143-A215-8373-0673EC331F5D}"/>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8" name="TextBox 37">
              <a:extLst>
                <a:ext uri="{FF2B5EF4-FFF2-40B4-BE49-F238E27FC236}">
                  <a16:creationId xmlns:a16="http://schemas.microsoft.com/office/drawing/2014/main" id="{3DAD1C4E-8A37-3950-A4E1-42085D60D4D0}"/>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spTree>
    <p:extLst>
      <p:ext uri="{BB962C8B-B14F-4D97-AF65-F5344CB8AC3E}">
        <p14:creationId xmlns:p14="http://schemas.microsoft.com/office/powerpoint/2010/main" val="434706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1" y="4704"/>
            <a:ext cx="516031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486727" y="470887"/>
            <a:ext cx="4028795" cy="4386228"/>
          </a:xfrm>
        </p:spPr>
        <p:txBody>
          <a:bodyPr>
            <a:normAutofit/>
          </a:bodyPr>
          <a:lstStyle/>
          <a:p>
            <a:r>
              <a:rPr lang="en-GB" sz="3200" b="1" dirty="0">
                <a:solidFill>
                  <a:schemeClr val="bg1"/>
                </a:solidFill>
              </a:rPr>
              <a:t>Sechs Dinge, </a:t>
            </a:r>
            <a:r>
              <a:rPr lang="en-GB" sz="3200" dirty="0">
                <a:solidFill>
                  <a:schemeClr val="bg1"/>
                </a:solidFill>
              </a:rPr>
              <a:t>die</a:t>
            </a:r>
            <a:r>
              <a:rPr lang="en-GB" sz="3200" b="1" dirty="0">
                <a:solidFill>
                  <a:schemeClr val="bg1"/>
                </a:solidFill>
              </a:rPr>
              <a:t> </a:t>
            </a:r>
            <a:r>
              <a:rPr lang="en-GB" sz="3200" dirty="0">
                <a:solidFill>
                  <a:schemeClr val="bg1"/>
                </a:solidFill>
              </a:rPr>
              <a:t>Sie jetzt tun können, um in dieser Krise </a:t>
            </a:r>
            <a:r>
              <a:rPr lang="en-GB" sz="3200" dirty="0" err="1">
                <a:solidFill>
                  <a:schemeClr val="bg1"/>
                </a:solidFill>
              </a:rPr>
              <a:t>starke</a:t>
            </a:r>
            <a:r>
              <a:rPr lang="en-GB" sz="3200" dirty="0">
                <a:solidFill>
                  <a:schemeClr val="bg1"/>
                </a:solidFill>
              </a:rPr>
              <a:t> </a:t>
            </a:r>
            <a:r>
              <a:rPr lang="en-GB" sz="3200" dirty="0" err="1">
                <a:solidFill>
                  <a:schemeClr val="bg1"/>
                </a:solidFill>
              </a:rPr>
              <a:t>Kundenbeziehungen</a:t>
            </a:r>
            <a:r>
              <a:rPr lang="en-GB" sz="3200" dirty="0">
                <a:solidFill>
                  <a:schemeClr val="bg1"/>
                </a:solidFill>
              </a:rPr>
              <a:t> aufzubauen und zu pflegen: </a:t>
            </a:r>
          </a:p>
          <a:p>
            <a:endParaRPr lang="en-GB" sz="3200" dirty="0">
              <a:solidFill>
                <a:schemeClr val="bg1"/>
              </a:solidFill>
            </a:endParaRP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5618090" y="76505"/>
            <a:ext cx="6192909" cy="654055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80"/>
              </a:lnSpc>
              <a:spcBef>
                <a:spcPts val="0"/>
              </a:spcBef>
              <a:buClr>
                <a:srgbClr val="F16924"/>
              </a:buClr>
            </a:pPr>
            <a:r>
              <a:rPr lang="en-GB" sz="1800" b="1" dirty="0">
                <a:solidFill>
                  <a:srgbClr val="F16924"/>
                </a:solidFill>
                <a:latin typeface="+mn-lt"/>
                <a:ea typeface="Open Sans Light" panose="020B0306030504020204" pitchFamily="34" charset="0"/>
                <a:cs typeface="Open Sans Light" panose="020B0306030504020204" pitchFamily="34" charset="0"/>
              </a:rPr>
              <a:t>Beziehen Sie die Mitglieder Ihres </a:t>
            </a:r>
            <a:r>
              <a:rPr lang="en-GB" sz="1800" b="1" dirty="0" err="1">
                <a:solidFill>
                  <a:srgbClr val="F16924"/>
                </a:solidFill>
                <a:latin typeface="+mn-lt"/>
                <a:ea typeface="Open Sans Light" panose="020B0306030504020204" pitchFamily="34" charset="0"/>
                <a:cs typeface="Open Sans Light" panose="020B0306030504020204" pitchFamily="34" charset="0"/>
              </a:rPr>
              <a:t>Kundenteams</a:t>
            </a:r>
            <a:r>
              <a:rPr lang="en-GB" sz="1800" b="1" dirty="0">
                <a:solidFill>
                  <a:srgbClr val="F16924"/>
                </a:solidFill>
                <a:latin typeface="+mn-lt"/>
                <a:ea typeface="Open Sans Light" panose="020B0306030504020204" pitchFamily="34" charset="0"/>
                <a:cs typeface="Open Sans Light" panose="020B0306030504020204" pitchFamily="34" charset="0"/>
              </a:rPr>
              <a:t> in die Diagnose von Beziehungsschwächen ein.</a:t>
            </a:r>
          </a:p>
          <a:p>
            <a:pPr algn="l">
              <a:lnSpc>
                <a:spcPct val="100000"/>
              </a:lnSpc>
              <a:spcBef>
                <a:spcPts val="0"/>
              </a:spcBef>
              <a:buClr>
                <a:srgbClr val="F16924"/>
              </a:buClr>
            </a:pPr>
            <a:endParaRPr lang="en-GB" sz="6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1800" dirty="0">
                <a:solidFill>
                  <a:srgbClr val="595959"/>
                </a:solidFill>
                <a:latin typeface="+mn-lt"/>
                <a:ea typeface="Open Sans Light" panose="020B0306030504020204" pitchFamily="34" charset="0"/>
                <a:cs typeface="Open Sans Light" panose="020B0306030504020204" pitchFamily="34" charset="0"/>
              </a:rPr>
              <a:t>Diese Personen haben einen viel klareren Blick für die </a:t>
            </a:r>
            <a:r>
              <a:rPr lang="en-GB" sz="1800" dirty="0" err="1">
                <a:solidFill>
                  <a:srgbClr val="595959"/>
                </a:solidFill>
                <a:latin typeface="+mn-lt"/>
                <a:ea typeface="Open Sans Light" panose="020B0306030504020204" pitchFamily="34" charset="0"/>
                <a:cs typeface="Open Sans Light" panose="020B0306030504020204" pitchFamily="34" charset="0"/>
              </a:rPr>
              <a:t>Kund:innen</a:t>
            </a:r>
            <a:r>
              <a:rPr lang="en-GB" sz="1800" dirty="0">
                <a:solidFill>
                  <a:srgbClr val="595959"/>
                </a:solidFill>
                <a:latin typeface="+mn-lt"/>
                <a:ea typeface="Open Sans Light" panose="020B0306030504020204" pitchFamily="34" charset="0"/>
                <a:cs typeface="Open Sans Light" panose="020B0306030504020204" pitchFamily="34" charset="0"/>
              </a:rPr>
              <a:t> und ihre Probleme.</a:t>
            </a:r>
          </a:p>
          <a:p>
            <a:pPr algn="l">
              <a:lnSpc>
                <a:spcPts val="2280"/>
              </a:lnSpc>
              <a:spcBef>
                <a:spcPts val="0"/>
              </a:spcBef>
              <a:buClr>
                <a:srgbClr val="F16924"/>
              </a:buClr>
            </a:pPr>
            <a:endParaRPr lang="en-GB" sz="18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1800" b="1" dirty="0">
                <a:solidFill>
                  <a:srgbClr val="F16924"/>
                </a:solidFill>
                <a:latin typeface="+mn-lt"/>
                <a:ea typeface="Open Sans Light" panose="020B0306030504020204" pitchFamily="34" charset="0"/>
                <a:cs typeface="Open Sans Light" panose="020B0306030504020204" pitchFamily="34" charset="0"/>
              </a:rPr>
              <a:t>Finden Sie einen Weg, um </a:t>
            </a:r>
            <a:r>
              <a:rPr lang="en-GB" sz="1800" b="1" dirty="0" err="1">
                <a:solidFill>
                  <a:srgbClr val="F16924"/>
                </a:solidFill>
                <a:latin typeface="+mn-lt"/>
                <a:ea typeface="Open Sans Light" panose="020B0306030504020204" pitchFamily="34" charset="0"/>
                <a:cs typeface="Open Sans Light" panose="020B0306030504020204" pitchFamily="34" charset="0"/>
              </a:rPr>
              <a:t>Kund:innen</a:t>
            </a:r>
            <a:r>
              <a:rPr lang="en-GB" sz="1800" b="1" dirty="0">
                <a:solidFill>
                  <a:srgbClr val="F16924"/>
                </a:solidFill>
                <a:latin typeface="+mn-lt"/>
                <a:ea typeface="Open Sans Light" panose="020B0306030504020204" pitchFamily="34" charset="0"/>
                <a:cs typeface="Open Sans Light" panose="020B0306030504020204" pitchFamily="34" charset="0"/>
              </a:rPr>
              <a:t> "in allen Räumen" </a:t>
            </a:r>
            <a:r>
              <a:rPr lang="en-GB" sz="1800" b="1" dirty="0" err="1">
                <a:solidFill>
                  <a:srgbClr val="F16924"/>
                </a:solidFill>
                <a:latin typeface="+mn-lt"/>
                <a:ea typeface="Open Sans Light" panose="020B0306030504020204" pitchFamily="34" charset="0"/>
                <a:cs typeface="Open Sans Light" panose="020B0306030504020204" pitchFamily="34" charset="0"/>
              </a:rPr>
              <a:t>eine</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Teilnahme</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zu</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ermöglichen</a:t>
            </a:r>
            <a:r>
              <a:rPr lang="en-GB" sz="1800" b="1" dirty="0">
                <a:solidFill>
                  <a:srgbClr val="F16924"/>
                </a:solidFill>
                <a:latin typeface="+mn-lt"/>
                <a:ea typeface="Open Sans Light" panose="020B0306030504020204" pitchFamily="34" charset="0"/>
                <a:cs typeface="Open Sans Light" panose="020B0306030504020204" pitchFamily="34" charset="0"/>
              </a:rPr>
              <a:t>, in denen Entscheidungen getroffen werden, sowohl in strukturierten als auch in unstrukturierten Sitzungen.</a:t>
            </a:r>
          </a:p>
          <a:p>
            <a:pPr algn="l">
              <a:lnSpc>
                <a:spcPct val="100000"/>
              </a:lnSpc>
              <a:spcBef>
                <a:spcPts val="0"/>
              </a:spcBef>
              <a:buClr>
                <a:srgbClr val="F16924"/>
              </a:buClr>
            </a:pPr>
            <a:endParaRPr lang="en-GB" sz="6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1800" dirty="0" err="1">
                <a:solidFill>
                  <a:srgbClr val="595959"/>
                </a:solidFill>
                <a:latin typeface="+mn-lt"/>
                <a:ea typeface="Open Sans Light" panose="020B0306030504020204" pitchFamily="34" charset="0"/>
                <a:cs typeface="Open Sans Light" panose="020B0306030504020204" pitchFamily="34" charset="0"/>
              </a:rPr>
              <a:t>Wenn</a:t>
            </a:r>
            <a:r>
              <a:rPr lang="en-GB" sz="1800" dirty="0">
                <a:solidFill>
                  <a:srgbClr val="595959"/>
                </a:solidFill>
                <a:latin typeface="+mn-lt"/>
                <a:ea typeface="Open Sans Light" panose="020B0306030504020204" pitchFamily="34" charset="0"/>
                <a:cs typeface="Open Sans Light" panose="020B0306030504020204" pitchFamily="34" charset="0"/>
              </a:rPr>
              <a:t> Sie das </a:t>
            </a:r>
            <a:r>
              <a:rPr lang="en-GB" sz="1800" dirty="0" err="1">
                <a:solidFill>
                  <a:srgbClr val="595959"/>
                </a:solidFill>
                <a:latin typeface="+mn-lt"/>
                <a:ea typeface="Open Sans Light" panose="020B0306030504020204" pitchFamily="34" charset="0"/>
                <a:cs typeface="Open Sans Light" panose="020B0306030504020204" pitchFamily="34" charset="0"/>
              </a:rPr>
              <a:t>Gefühl</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haben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möchten</a:t>
            </a:r>
            <a:r>
              <a:rPr lang="en-GB" sz="1800" dirty="0">
                <a:solidFill>
                  <a:srgbClr val="595959"/>
                </a:solidFill>
                <a:latin typeface="+mn-lt"/>
                <a:ea typeface="Open Sans Light" panose="020B0306030504020204" pitchFamily="34" charset="0"/>
                <a:cs typeface="Open Sans Light" panose="020B0306030504020204" pitchFamily="34" charset="0"/>
              </a:rPr>
              <a:t>, dass </a:t>
            </a:r>
            <a:r>
              <a:rPr lang="en-GB" sz="1800" dirty="0" err="1">
                <a:solidFill>
                  <a:srgbClr val="595959"/>
                </a:solidFill>
                <a:latin typeface="+mn-lt"/>
                <a:ea typeface="Open Sans Light" panose="020B0306030504020204" pitchFamily="34" charset="0"/>
                <a:cs typeface="Open Sans Light" panose="020B0306030504020204" pitchFamily="34" charset="0"/>
              </a:rPr>
              <a:t>Ihre</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Kund:innen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Ihre</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Tätigkeiten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verfolgen</a:t>
            </a:r>
            <a:r>
              <a:rPr lang="en-GB" sz="1800" dirty="0">
                <a:solidFill>
                  <a:srgbClr val="595959"/>
                </a:solidFill>
                <a:latin typeface="+mn-lt"/>
                <a:ea typeface="Open Sans Light" panose="020B0306030504020204" pitchFamily="34" charset="0"/>
                <a:cs typeface="Open Sans Light" panose="020B0306030504020204" pitchFamily="34" charset="0"/>
              </a:rPr>
              <a:t> und hoffen, dass Sie ihr Vertrauen </a:t>
            </a:r>
            <a:r>
              <a:rPr lang="en-GB" sz="1800" dirty="0" err="1">
                <a:solidFill>
                  <a:srgbClr val="595959"/>
                </a:solidFill>
                <a:latin typeface="+mn-lt"/>
                <a:ea typeface="Open Sans Light" panose="020B0306030504020204" pitchFamily="34" charset="0"/>
                <a:cs typeface="Open Sans Light" panose="020B0306030504020204" pitchFamily="34" charset="0"/>
              </a:rPr>
              <a:t>verdient</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haben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sollten</a:t>
            </a:r>
            <a:r>
              <a:rPr lang="en-GB" sz="1800" dirty="0">
                <a:solidFill>
                  <a:srgbClr val="595959"/>
                </a:solidFill>
                <a:latin typeface="+mn-lt"/>
                <a:ea typeface="Open Sans Light" panose="020B0306030504020204" pitchFamily="34" charset="0"/>
                <a:cs typeface="Open Sans Light" panose="020B0306030504020204" pitchFamily="34" charset="0"/>
              </a:rPr>
              <a:t> Sie die </a:t>
            </a:r>
            <a:r>
              <a:rPr lang="en-GB" sz="1800" dirty="0" err="1">
                <a:solidFill>
                  <a:srgbClr val="595959"/>
                </a:solidFill>
                <a:latin typeface="+mn-lt"/>
                <a:ea typeface="Open Sans Light" panose="020B0306030504020204" pitchFamily="34" charset="0"/>
                <a:cs typeface="Open Sans Light" panose="020B0306030504020204" pitchFamily="34" charset="0"/>
              </a:rPr>
              <a:t>Kund:innen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teilhaben</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lassen</a:t>
            </a:r>
            <a:r>
              <a:rPr lang="en-GB" sz="1800" dirty="0">
                <a:solidFill>
                  <a:srgbClr val="595959"/>
                </a:solidFill>
                <a:latin typeface="+mn-lt"/>
                <a:ea typeface="Open Sans Light" panose="020B0306030504020204" pitchFamily="34" charset="0"/>
                <a:cs typeface="Open Sans Light" panose="020B0306030504020204" pitchFamily="34" charset="0"/>
              </a:rPr>
              <a:t>. Amazon z. B. lässt in Meetings einen "leeren Platz für </a:t>
            </a:r>
            <a:r>
              <a:rPr lang="en-GB" sz="1800" dirty="0" err="1">
                <a:solidFill>
                  <a:srgbClr val="595959"/>
                </a:solidFill>
                <a:latin typeface="+mn-lt"/>
                <a:ea typeface="Open Sans Light" panose="020B0306030504020204" pitchFamily="34" charset="0"/>
                <a:cs typeface="Open Sans Light" panose="020B0306030504020204" pitchFamily="34" charset="0"/>
              </a:rPr>
              <a:t>Kund:innen</a:t>
            </a:r>
            <a:r>
              <a:rPr lang="en-GB" sz="1800" dirty="0">
                <a:solidFill>
                  <a:srgbClr val="595959"/>
                </a:solidFill>
                <a:latin typeface="+mn-lt"/>
                <a:ea typeface="Open Sans Light" panose="020B0306030504020204" pitchFamily="34" charset="0"/>
                <a:cs typeface="Open Sans Light" panose="020B0306030504020204" pitchFamily="34" charset="0"/>
              </a:rPr>
              <a:t>", um </a:t>
            </a:r>
            <a:r>
              <a:rPr lang="en-GB" sz="1800" dirty="0" err="1">
                <a:solidFill>
                  <a:srgbClr val="595959"/>
                </a:solidFill>
                <a:latin typeface="+mn-lt"/>
                <a:ea typeface="Open Sans Light" panose="020B0306030504020204" pitchFamily="34" charset="0"/>
                <a:cs typeface="Open Sans Light" panose="020B0306030504020204" pitchFamily="34" charset="0"/>
              </a:rPr>
              <a:t>kundenbewusste</a:t>
            </a:r>
            <a:r>
              <a:rPr lang="en-GB" sz="1800" dirty="0">
                <a:solidFill>
                  <a:srgbClr val="595959"/>
                </a:solidFill>
                <a:latin typeface="+mn-lt"/>
                <a:ea typeface="Open Sans Light" panose="020B0306030504020204" pitchFamily="34" charset="0"/>
                <a:cs typeface="Open Sans Light" panose="020B0306030504020204" pitchFamily="34" charset="0"/>
              </a:rPr>
              <a:t> Entscheidungen zu </a:t>
            </a:r>
            <a:r>
              <a:rPr lang="en-GB" sz="1800" dirty="0" err="1">
                <a:solidFill>
                  <a:srgbClr val="595959"/>
                </a:solidFill>
                <a:latin typeface="+mn-lt"/>
                <a:ea typeface="Open Sans Light" panose="020B0306030504020204" pitchFamily="34" charset="0"/>
                <a:cs typeface="Open Sans Light" panose="020B0306030504020204" pitchFamily="34" charset="0"/>
              </a:rPr>
              <a:t>gewährleisten</a:t>
            </a:r>
            <a:r>
              <a:rPr lang="en-GB" sz="1800" dirty="0">
                <a:solidFill>
                  <a:srgbClr val="595959"/>
                </a:solidFill>
                <a:latin typeface="+mn-lt"/>
                <a:ea typeface="Open Sans Light" panose="020B0306030504020204" pitchFamily="34" charset="0"/>
                <a:cs typeface="Open Sans Light" panose="020B0306030504020204" pitchFamily="34" charset="0"/>
              </a:rPr>
              <a:t>.</a:t>
            </a:r>
          </a:p>
          <a:p>
            <a:pPr algn="l">
              <a:lnSpc>
                <a:spcPts val="2280"/>
              </a:lnSpc>
              <a:spcBef>
                <a:spcPts val="0"/>
              </a:spcBef>
              <a:buClr>
                <a:srgbClr val="F16924"/>
              </a:buClr>
            </a:pPr>
            <a:endParaRPr lang="en-GB" sz="18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1800" b="1" dirty="0" err="1">
                <a:solidFill>
                  <a:srgbClr val="F16924"/>
                </a:solidFill>
                <a:latin typeface="+mn-lt"/>
                <a:ea typeface="Open Sans Light" panose="020B0306030504020204" pitchFamily="34" charset="0"/>
                <a:cs typeface="Open Sans Light" panose="020B0306030504020204" pitchFamily="34" charset="0"/>
              </a:rPr>
              <a:t>Ermitteln</a:t>
            </a:r>
            <a:r>
              <a:rPr lang="en-GB" sz="1800" b="1" dirty="0">
                <a:solidFill>
                  <a:srgbClr val="F16924"/>
                </a:solidFill>
                <a:latin typeface="+mn-lt"/>
                <a:ea typeface="Open Sans Light" panose="020B0306030504020204" pitchFamily="34" charset="0"/>
                <a:cs typeface="Open Sans Light" panose="020B0306030504020204" pitchFamily="34" charset="0"/>
              </a:rPr>
              <a:t> Sie die größten Herausforderungen, die Ihre </a:t>
            </a:r>
            <a:r>
              <a:rPr lang="en-GB" sz="1800" b="1" dirty="0" err="1">
                <a:solidFill>
                  <a:srgbClr val="F16924"/>
                </a:solidFill>
                <a:latin typeface="+mn-lt"/>
                <a:ea typeface="Open Sans Light" panose="020B0306030504020204" pitchFamily="34" charset="0"/>
                <a:cs typeface="Open Sans Light" panose="020B0306030504020204" pitchFamily="34" charset="0"/>
              </a:rPr>
              <a:t>besten</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Kund:innen</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zu</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meistern</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haben</a:t>
            </a:r>
            <a:r>
              <a:rPr lang="en-GB" sz="1800" b="1" dirty="0">
                <a:solidFill>
                  <a:srgbClr val="F16924"/>
                </a:solidFill>
                <a:latin typeface="+mn-lt"/>
                <a:ea typeface="Open Sans Light" panose="020B0306030504020204" pitchFamily="34" charset="0"/>
                <a:cs typeface="Open Sans Light" panose="020B0306030504020204" pitchFamily="34" charset="0"/>
              </a:rPr>
              <a:t> um das Ziel </a:t>
            </a:r>
            <a:r>
              <a:rPr lang="en-GB" sz="1800" b="1" dirty="0" err="1">
                <a:solidFill>
                  <a:srgbClr val="F16924"/>
                </a:solidFill>
                <a:latin typeface="+mn-lt"/>
                <a:ea typeface="Open Sans Light" panose="020B0306030504020204" pitchFamily="34" charset="0"/>
                <a:cs typeface="Open Sans Light" panose="020B0306030504020204" pitchFamily="34" charset="0"/>
              </a:rPr>
              <a:t>zu</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erreichen</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bei</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dem</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Ihr</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Produkt</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Ihnen</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zu</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helfen</a:t>
            </a:r>
            <a:r>
              <a:rPr lang="en-GB" sz="1800" b="1" dirty="0">
                <a:solidFill>
                  <a:srgbClr val="F16924"/>
                </a:solidFill>
                <a:latin typeface="+mn-lt"/>
                <a:ea typeface="Open Sans Light" panose="020B0306030504020204" pitchFamily="34" charset="0"/>
                <a:cs typeface="Open Sans Light" panose="020B0306030504020204" pitchFamily="34" charset="0"/>
              </a:rPr>
              <a:t> </a:t>
            </a:r>
            <a:r>
              <a:rPr lang="en-GB" sz="1800" b="1" dirty="0" err="1">
                <a:solidFill>
                  <a:srgbClr val="F16924"/>
                </a:solidFill>
                <a:latin typeface="+mn-lt"/>
                <a:ea typeface="Open Sans Light" panose="020B0306030504020204" pitchFamily="34" charset="0"/>
                <a:cs typeface="Open Sans Light" panose="020B0306030504020204" pitchFamily="34" charset="0"/>
              </a:rPr>
              <a:t>verspricht</a:t>
            </a:r>
            <a:r>
              <a:rPr lang="en-GB" sz="1800" b="1" dirty="0">
                <a:solidFill>
                  <a:srgbClr val="F16924"/>
                </a:solidFill>
                <a:latin typeface="+mn-lt"/>
                <a:ea typeface="Open Sans Light" panose="020B0306030504020204" pitchFamily="34" charset="0"/>
                <a:cs typeface="Open Sans Light" panose="020B0306030504020204" pitchFamily="34" charset="0"/>
              </a:rPr>
              <a:t>. </a:t>
            </a:r>
          </a:p>
          <a:p>
            <a:pPr algn="l">
              <a:lnSpc>
                <a:spcPct val="100000"/>
              </a:lnSpc>
              <a:spcBef>
                <a:spcPts val="0"/>
              </a:spcBef>
              <a:buClr>
                <a:srgbClr val="F16924"/>
              </a:buClr>
            </a:pPr>
            <a:endParaRPr lang="en-GB" sz="6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1800" dirty="0">
                <a:solidFill>
                  <a:srgbClr val="595959"/>
                </a:solidFill>
                <a:latin typeface="+mn-lt"/>
                <a:ea typeface="Open Sans Light" panose="020B0306030504020204" pitchFamily="34" charset="0"/>
                <a:cs typeface="Open Sans Light" panose="020B0306030504020204" pitchFamily="34" charset="0"/>
              </a:rPr>
              <a:t>Und bestimmen Sie, </a:t>
            </a:r>
            <a:r>
              <a:rPr lang="en-GB" sz="1800" dirty="0" err="1">
                <a:solidFill>
                  <a:srgbClr val="595959"/>
                </a:solidFill>
                <a:latin typeface="+mn-lt"/>
                <a:ea typeface="Open Sans Light" panose="020B0306030504020204" pitchFamily="34" charset="0"/>
                <a:cs typeface="Open Sans Light" panose="020B0306030504020204" pitchFamily="34" charset="0"/>
              </a:rPr>
              <a:t>ob</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dieser</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Umstand</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einen</a:t>
            </a:r>
            <a:r>
              <a:rPr lang="en-GB" sz="1800" dirty="0">
                <a:solidFill>
                  <a:srgbClr val="595959"/>
                </a:solidFill>
                <a:latin typeface="+mn-lt"/>
                <a:ea typeface="Open Sans Light" panose="020B0306030504020204" pitchFamily="34" charset="0"/>
                <a:cs typeface="Open Sans Light" panose="020B0306030504020204" pitchFamily="34" charset="0"/>
              </a:rPr>
              <a:t> kurzfristigen Ansatz erfordert, um die derzeitigen und zukünftigen Mitglieder besser </a:t>
            </a:r>
            <a:r>
              <a:rPr lang="en-GB" sz="1800" dirty="0" err="1">
                <a:solidFill>
                  <a:srgbClr val="595959"/>
                </a:solidFill>
                <a:latin typeface="+mn-lt"/>
                <a:ea typeface="Open Sans Light" panose="020B0306030504020204" pitchFamily="34" charset="0"/>
                <a:cs typeface="Open Sans Light" panose="020B0306030504020204" pitchFamily="34" charset="0"/>
              </a:rPr>
              <a:t>zu</a:t>
            </a:r>
            <a:r>
              <a:rPr lang="en-GB" sz="1800" dirty="0">
                <a:solidFill>
                  <a:srgbClr val="595959"/>
                </a:solidFill>
                <a:latin typeface="+mn-lt"/>
                <a:ea typeface="Open Sans Light" panose="020B0306030504020204" pitchFamily="34" charset="0"/>
                <a:cs typeface="Open Sans Light" panose="020B0306030504020204" pitchFamily="34" charset="0"/>
              </a:rPr>
              <a:t> </a:t>
            </a:r>
            <a:r>
              <a:rPr lang="en-GB" sz="1800" dirty="0" err="1">
                <a:solidFill>
                  <a:srgbClr val="595959"/>
                </a:solidFill>
                <a:latin typeface="+mn-lt"/>
                <a:ea typeface="Open Sans Light" panose="020B0306030504020204" pitchFamily="34" charset="0"/>
                <a:cs typeface="Open Sans Light" panose="020B0306030504020204" pitchFamily="34" charset="0"/>
              </a:rPr>
              <a:t>betreuen</a:t>
            </a:r>
            <a:r>
              <a:rPr lang="en-GB" sz="1800" dirty="0">
                <a:solidFill>
                  <a:srgbClr val="595959"/>
                </a:solidFill>
                <a:latin typeface="+mn-lt"/>
                <a:ea typeface="Open Sans Light" panose="020B0306030504020204" pitchFamily="34" charset="0"/>
                <a:cs typeface="Open Sans Light" panose="020B0306030504020204" pitchFamily="34" charset="0"/>
              </a:rPr>
              <a:t>.</a:t>
            </a: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770469" y="314297"/>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pic>
        <p:nvPicPr>
          <p:cNvPr id="20" name="Picture 19" descr="Icon&#10;&#10;Description automatically generated">
            <a:extLst>
              <a:ext uri="{FF2B5EF4-FFF2-40B4-BE49-F238E27FC236}">
                <a16:creationId xmlns:a16="http://schemas.microsoft.com/office/drawing/2014/main" id="{06FC529E-6AFC-E194-3AC7-6FE534A8081E}"/>
              </a:ext>
            </a:extLst>
          </p:cNvPr>
          <p:cNvPicPr/>
          <p:nvPr/>
        </p:nvPicPr>
        <p:blipFill rotWithShape="1">
          <a:blip r:embed="rId3" cstate="screen">
            <a:extLst>
              <a:ext uri="{28A0092B-C50C-407E-A947-70E740481C1C}">
                <a14:useLocalDpi xmlns:a14="http://schemas.microsoft.com/office/drawing/2010/main"/>
              </a:ext>
            </a:extLst>
          </a:blip>
          <a:srcRect l="201" t="2764" r="22935" b="35941"/>
          <a:stretch/>
        </p:blipFill>
        <p:spPr>
          <a:xfrm>
            <a:off x="900112" y="3491241"/>
            <a:ext cx="4666129" cy="3418087"/>
          </a:xfrm>
          <a:prstGeom prst="rect">
            <a:avLst/>
          </a:prstGeom>
        </p:spPr>
      </p:pic>
      <p:cxnSp>
        <p:nvCxnSpPr>
          <p:cNvPr id="21" name="Straight Connector 20">
            <a:extLst>
              <a:ext uri="{FF2B5EF4-FFF2-40B4-BE49-F238E27FC236}">
                <a16:creationId xmlns:a16="http://schemas.microsoft.com/office/drawing/2014/main" id="{385A4FDB-7456-E4C6-F600-BE3779B9BEC9}"/>
              </a:ext>
            </a:extLst>
          </p:cNvPr>
          <p:cNvCxnSpPr>
            <a:cxnSpLocks/>
          </p:cNvCxnSpPr>
          <p:nvPr/>
        </p:nvCxnSpPr>
        <p:spPr>
          <a:xfrm>
            <a:off x="5181885" y="1575077"/>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82F0E4-AD89-B7A1-BFC7-9187B2394984}"/>
              </a:ext>
            </a:extLst>
          </p:cNvPr>
          <p:cNvCxnSpPr>
            <a:cxnSpLocks/>
          </p:cNvCxnSpPr>
          <p:nvPr/>
        </p:nvCxnSpPr>
        <p:spPr>
          <a:xfrm>
            <a:off x="5181885" y="4556823"/>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B62746-1033-0D32-7C9F-E0AC77F196A5}"/>
              </a:ext>
            </a:extLst>
          </p:cNvPr>
          <p:cNvGrpSpPr/>
          <p:nvPr/>
        </p:nvGrpSpPr>
        <p:grpSpPr>
          <a:xfrm>
            <a:off x="4754872" y="1927797"/>
            <a:ext cx="701992" cy="701724"/>
            <a:chOff x="7037107" y="1407878"/>
            <a:chExt cx="701992" cy="701724"/>
          </a:xfrm>
        </p:grpSpPr>
        <p:sp>
          <p:nvSpPr>
            <p:cNvPr id="28" name="Freeform 27">
              <a:extLst>
                <a:ext uri="{FF2B5EF4-FFF2-40B4-BE49-F238E27FC236}">
                  <a16:creationId xmlns:a16="http://schemas.microsoft.com/office/drawing/2014/main" id="{58B4E7E4-43FD-CE6A-686C-8599CAF3DF2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2653B97-4F76-2381-1017-7195409B855A}"/>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2" name="TextBox 31">
              <a:extLst>
                <a:ext uri="{FF2B5EF4-FFF2-40B4-BE49-F238E27FC236}">
                  <a16:creationId xmlns:a16="http://schemas.microsoft.com/office/drawing/2014/main" id="{2C14FDA1-4E3D-C9BD-C63E-2B38B5F490A0}"/>
                </a:ext>
              </a:extLst>
            </p:cNvPr>
            <p:cNvSpPr txBox="1"/>
            <p:nvPr/>
          </p:nvSpPr>
          <p:spPr>
            <a:xfrm>
              <a:off x="7123230" y="1483724"/>
              <a:ext cx="560940" cy="523220"/>
            </a:xfrm>
            <a:prstGeom prst="rect">
              <a:avLst/>
            </a:prstGeom>
            <a:noFill/>
          </p:spPr>
          <p:txBody>
            <a:bodyPr wrap="square" rtlCol="0">
              <a:spAutoFit/>
            </a:bodyPr>
            <a:lstStyle/>
            <a:p>
              <a:pPr algn="l"/>
              <a:r>
                <a:rPr lang="en-US" sz="2800" b="1" dirty="0">
                  <a:ln/>
                  <a:solidFill>
                    <a:srgbClr val="B41F7A"/>
                  </a:solidFill>
                  <a:latin typeface="Calibri" panose="020F0502020204030204" pitchFamily="34" charset="0"/>
                  <a:cs typeface="Calibri" panose="020F0502020204030204" pitchFamily="34" charset="0"/>
                  <a:sym typeface="Montserrat-ExtraBold"/>
                  <a:rtl val="0"/>
                </a:rPr>
                <a:t>05</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grpSp>
        <p:nvGrpSpPr>
          <p:cNvPr id="33" name="Group 32">
            <a:extLst>
              <a:ext uri="{FF2B5EF4-FFF2-40B4-BE49-F238E27FC236}">
                <a16:creationId xmlns:a16="http://schemas.microsoft.com/office/drawing/2014/main" id="{A7479112-69FA-2648-DF5C-199359FB8105}"/>
              </a:ext>
            </a:extLst>
          </p:cNvPr>
          <p:cNvGrpSpPr/>
          <p:nvPr/>
        </p:nvGrpSpPr>
        <p:grpSpPr>
          <a:xfrm>
            <a:off x="4754872" y="4845706"/>
            <a:ext cx="701992" cy="701724"/>
            <a:chOff x="7037107" y="1407878"/>
            <a:chExt cx="701992" cy="701724"/>
          </a:xfrm>
        </p:grpSpPr>
        <p:sp>
          <p:nvSpPr>
            <p:cNvPr id="36" name="Freeform 35">
              <a:extLst>
                <a:ext uri="{FF2B5EF4-FFF2-40B4-BE49-F238E27FC236}">
                  <a16:creationId xmlns:a16="http://schemas.microsoft.com/office/drawing/2014/main" id="{5695FD6F-DB06-1D73-80AA-16B56A14461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8161821-8143-A215-8373-0673EC331F5D}"/>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8" name="TextBox 37">
              <a:extLst>
                <a:ext uri="{FF2B5EF4-FFF2-40B4-BE49-F238E27FC236}">
                  <a16:creationId xmlns:a16="http://schemas.microsoft.com/office/drawing/2014/main" id="{3DAD1C4E-8A37-3950-A4E1-42085D60D4D0}"/>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spTree>
    <p:extLst>
      <p:ext uri="{BB962C8B-B14F-4D97-AF65-F5344CB8AC3E}">
        <p14:creationId xmlns:p14="http://schemas.microsoft.com/office/powerpoint/2010/main" val="810096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1E06D-939F-608A-6B73-0D6B4BDDED90}"/>
              </a:ext>
            </a:extLst>
          </p:cNvPr>
          <p:cNvSpPr>
            <a:spLocks noGrp="1"/>
          </p:cNvSpPr>
          <p:nvPr>
            <p:ph type="body" sz="quarter" idx="16"/>
          </p:nvPr>
        </p:nvSpPr>
        <p:spPr>
          <a:xfrm>
            <a:off x="2081776" y="1087961"/>
            <a:ext cx="4851721" cy="3833009"/>
          </a:xfrm>
        </p:spPr>
        <p:txBody>
          <a:bodyPr>
            <a:noAutofit/>
          </a:bodyPr>
          <a:lstStyle/>
          <a:p>
            <a:r>
              <a:rPr lang="en-US" sz="4400" dirty="0"/>
              <a:t>Verstehen der Rolle und Funktion von </a:t>
            </a:r>
            <a:r>
              <a:rPr lang="en-US" sz="4400" dirty="0" err="1"/>
              <a:t>Datensystemen</a:t>
            </a:r>
            <a:r>
              <a:rPr lang="en-US" sz="4400" dirty="0"/>
              <a:t> </a:t>
            </a:r>
            <a:r>
              <a:rPr lang="en-US" sz="4400" dirty="0" err="1"/>
              <a:t>sowie</a:t>
            </a:r>
            <a:r>
              <a:rPr lang="en-US" sz="4400" dirty="0"/>
              <a:t> </a:t>
            </a:r>
            <a:r>
              <a:rPr lang="en-US" sz="4400" dirty="0" err="1"/>
              <a:t>Instrumenten</a:t>
            </a:r>
            <a:r>
              <a:rPr lang="en-US" sz="4400" dirty="0"/>
              <a:t> der internen und externen Analyse</a:t>
            </a:r>
          </a:p>
        </p:txBody>
      </p:sp>
      <p:sp>
        <p:nvSpPr>
          <p:cNvPr id="5" name="Text Placeholder 4">
            <a:extLst>
              <a:ext uri="{FF2B5EF4-FFF2-40B4-BE49-F238E27FC236}">
                <a16:creationId xmlns:a16="http://schemas.microsoft.com/office/drawing/2014/main" id="{F88E76F7-5AE4-55B4-2A4D-908D891BB57E}"/>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957159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436245" y="188188"/>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545202" y="419783"/>
            <a:ext cx="1855598" cy="335989"/>
          </a:xfrm>
          <a:prstGeom prst="rect">
            <a:avLst/>
          </a:prstGeom>
          <a:noFill/>
          <a:ln>
            <a:noFill/>
          </a:ln>
        </p:spPr>
        <p:txBody>
          <a:bodyPr wrap="square" rtlCol="0" anchor="ctr" anchorCtr="0">
            <a:spAutoFit/>
          </a:bodyPr>
          <a:lstStyle/>
          <a:p>
            <a:pPr lvl="0">
              <a:lnSpc>
                <a:spcPts val="1860"/>
              </a:lnSpc>
              <a:defRPr/>
            </a:pPr>
            <a:r>
              <a:rPr lang="en-GB" sz="1600" b="1" dirty="0">
                <a:solidFill>
                  <a:schemeClr val="bg1"/>
                </a:solidFill>
                <a:ea typeface="League Spartan" charset="0"/>
                <a:cs typeface="Poppins" pitchFamily="2" charset="77"/>
              </a:rPr>
              <a:t>Krankheitsurlaub</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923943" y="353127"/>
            <a:ext cx="4202861"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600" dirty="0">
                <a:solidFill>
                  <a:schemeClr val="bg1"/>
                </a:solidFill>
                <a:latin typeface="+mn-lt"/>
                <a:ea typeface="Lato Light" panose="020F0502020204030203" pitchFamily="34" charset="0"/>
                <a:cs typeface="Mukta ExtraLight" panose="020B0000000000000000" pitchFamily="34" charset="77"/>
              </a:rPr>
              <a:t>Hat sich der </a:t>
            </a:r>
            <a:r>
              <a:rPr lang="en-GB" sz="1600" dirty="0" err="1">
                <a:solidFill>
                  <a:schemeClr val="bg1"/>
                </a:solidFill>
                <a:latin typeface="+mn-lt"/>
                <a:ea typeface="Lato Light" panose="020F0502020204030203" pitchFamily="34" charset="0"/>
                <a:cs typeface="Mukta ExtraLight" panose="020B0000000000000000" pitchFamily="34" charset="77"/>
              </a:rPr>
              <a:t>Prozentsatz</a:t>
            </a:r>
            <a:r>
              <a:rPr lang="en-GB" sz="1600" dirty="0">
                <a:solidFill>
                  <a:schemeClr val="bg1"/>
                </a:solidFill>
                <a:latin typeface="+mn-lt"/>
                <a:ea typeface="Lato Light" panose="020F0502020204030203" pitchFamily="34" charset="0"/>
                <a:cs typeface="Mukta ExtraLight" panose="020B0000000000000000" pitchFamily="34" charset="77"/>
              </a:rPr>
              <a:t> der </a:t>
            </a:r>
            <a:r>
              <a:rPr lang="en-GB" sz="1600" dirty="0" err="1">
                <a:solidFill>
                  <a:schemeClr val="bg1"/>
                </a:solidFill>
                <a:latin typeface="+mn-lt"/>
                <a:ea typeface="Lato Light" panose="020F0502020204030203" pitchFamily="34" charset="0"/>
                <a:cs typeface="Mukta ExtraLight" panose="020B0000000000000000" pitchFamily="34" charset="77"/>
              </a:rPr>
              <a:t>Krankmeldungen</a:t>
            </a:r>
            <a:r>
              <a:rPr lang="en-GB" sz="1600" dirty="0">
                <a:solidFill>
                  <a:schemeClr val="bg1"/>
                </a:solidFill>
                <a:latin typeface="+mn-lt"/>
                <a:ea typeface="Lato Light" panose="020F0502020204030203" pitchFamily="34" charset="0"/>
                <a:cs typeface="Mukta ExtraLight" panose="020B0000000000000000" pitchFamily="34" charset="77"/>
              </a:rPr>
              <a:t> im Laufe der Zeit verändert?</a:t>
            </a:r>
          </a:p>
        </p:txBody>
      </p:sp>
      <p:sp>
        <p:nvSpPr>
          <p:cNvPr id="33" name="Pentagon 32">
            <a:extLst>
              <a:ext uri="{FF2B5EF4-FFF2-40B4-BE49-F238E27FC236}">
                <a16:creationId xmlns:a16="http://schemas.microsoft.com/office/drawing/2014/main" id="{C341E196-C78F-4483-80F7-EEE64418048F}"/>
              </a:ext>
            </a:extLst>
          </p:cNvPr>
          <p:cNvSpPr/>
          <p:nvPr/>
        </p:nvSpPr>
        <p:spPr>
          <a:xfrm>
            <a:off x="4436245" y="992037"/>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545202" y="932200"/>
            <a:ext cx="2393480" cy="823302"/>
          </a:xfrm>
          <a:prstGeom prst="rect">
            <a:avLst/>
          </a:prstGeom>
          <a:noFill/>
          <a:ln>
            <a:noFill/>
          </a:ln>
        </p:spPr>
        <p:txBody>
          <a:bodyPr wrap="square" rtlCol="0" anchor="ctr" anchorCtr="0">
            <a:spAutoFit/>
          </a:bodyPr>
          <a:lstStyle/>
          <a:p>
            <a:pPr lvl="0">
              <a:lnSpc>
                <a:spcPts val="1860"/>
              </a:lnSpc>
              <a:defRPr/>
            </a:pPr>
            <a:r>
              <a:rPr lang="en-GB" sz="1600" b="1" dirty="0">
                <a:solidFill>
                  <a:schemeClr val="bg1"/>
                </a:solidFill>
                <a:ea typeface="League Spartan" charset="0"/>
                <a:cs typeface="Poppins" pitchFamily="2" charset="77"/>
              </a:rPr>
              <a:t>Zeit, bis Stellen</a:t>
            </a:r>
            <a:br>
              <a:rPr lang="en-GB" sz="1600" b="1" dirty="0">
                <a:solidFill>
                  <a:schemeClr val="bg1"/>
                </a:solidFill>
                <a:ea typeface="League Spartan" charset="0"/>
                <a:cs typeface="Poppins" pitchFamily="2" charset="77"/>
              </a:rPr>
            </a:br>
            <a:r>
              <a:rPr lang="en-GB" sz="1600" b="1" dirty="0">
                <a:solidFill>
                  <a:schemeClr val="bg1"/>
                </a:solidFill>
                <a:ea typeface="League Spartan" charset="0"/>
                <a:cs typeface="Poppins" pitchFamily="2" charset="77"/>
              </a:rPr>
              <a:t>wiederbesetzt werden können</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923941" y="1116463"/>
            <a:ext cx="4761125" cy="46353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400" dirty="0">
                <a:solidFill>
                  <a:schemeClr val="bg1"/>
                </a:solidFill>
                <a:latin typeface="+mn-lt"/>
                <a:ea typeface="Lato Light" panose="020F0502020204030203" pitchFamily="34" charset="0"/>
                <a:cs typeface="Mukta ExtraLight" panose="020B0000000000000000" pitchFamily="34" charset="77"/>
              </a:rPr>
              <a:t>Ist es </a:t>
            </a:r>
            <a:r>
              <a:rPr lang="en-GB" sz="1400" dirty="0" err="1">
                <a:solidFill>
                  <a:schemeClr val="bg1"/>
                </a:solidFill>
                <a:latin typeface="+mn-lt"/>
                <a:ea typeface="Lato Light" panose="020F0502020204030203" pitchFamily="34" charset="0"/>
                <a:cs typeface="Mukta ExtraLight" panose="020B0000000000000000" pitchFamily="34" charset="77"/>
              </a:rPr>
              <a:t>schwieriger</a:t>
            </a:r>
            <a:r>
              <a:rPr lang="en-GB" sz="1400" dirty="0">
                <a:solidFill>
                  <a:schemeClr val="bg1"/>
                </a:solidFill>
                <a:latin typeface="+mn-lt"/>
                <a:ea typeface="Lato Light" panose="020F0502020204030203" pitchFamily="34" charset="0"/>
                <a:cs typeface="Mukta ExtraLight" panose="020B0000000000000000" pitchFamily="34" charset="77"/>
              </a:rPr>
              <a:t> </a:t>
            </a:r>
            <a:r>
              <a:rPr lang="en-GB" sz="1400" dirty="0" err="1">
                <a:solidFill>
                  <a:schemeClr val="bg1"/>
                </a:solidFill>
                <a:latin typeface="+mn-lt"/>
                <a:ea typeface="Lato Light" panose="020F0502020204030203" pitchFamily="34" charset="0"/>
                <a:cs typeface="Mukta ExtraLight" panose="020B0000000000000000" pitchFamily="34" charset="77"/>
              </a:rPr>
              <a:t>geworden</a:t>
            </a:r>
            <a:r>
              <a:rPr lang="en-GB" sz="1400" dirty="0">
                <a:solidFill>
                  <a:schemeClr val="bg1"/>
                </a:solidFill>
                <a:latin typeface="+mn-lt"/>
                <a:ea typeface="Lato Light" panose="020F0502020204030203" pitchFamily="34" charset="0"/>
                <a:cs typeface="Mukta ExtraLight" panose="020B0000000000000000" pitchFamily="34" charset="77"/>
              </a:rPr>
              <a:t> Stellen neu </a:t>
            </a:r>
            <a:r>
              <a:rPr lang="en-GB" sz="1400" dirty="0" err="1">
                <a:solidFill>
                  <a:schemeClr val="bg1"/>
                </a:solidFill>
                <a:latin typeface="+mn-lt"/>
                <a:ea typeface="Lato Light" panose="020F0502020204030203" pitchFamily="34" charset="0"/>
                <a:cs typeface="Mukta ExtraLight" panose="020B0000000000000000" pitchFamily="34" charset="77"/>
              </a:rPr>
              <a:t>zu</a:t>
            </a:r>
            <a:r>
              <a:rPr lang="en-GB" sz="1400" dirty="0">
                <a:solidFill>
                  <a:schemeClr val="bg1"/>
                </a:solidFill>
                <a:latin typeface="+mn-lt"/>
                <a:ea typeface="Lato Light" panose="020F0502020204030203" pitchFamily="34" charset="0"/>
                <a:cs typeface="Mukta ExtraLight" panose="020B0000000000000000" pitchFamily="34" charset="77"/>
              </a:rPr>
              <a:t> </a:t>
            </a:r>
            <a:r>
              <a:rPr lang="en-GB" sz="1400" dirty="0" err="1">
                <a:solidFill>
                  <a:schemeClr val="bg1"/>
                </a:solidFill>
                <a:latin typeface="+mn-lt"/>
                <a:ea typeface="Lato Light" panose="020F0502020204030203" pitchFamily="34" charset="0"/>
                <a:cs typeface="Mukta ExtraLight" panose="020B0000000000000000" pitchFamily="34" charset="77"/>
              </a:rPr>
              <a:t>besetzen</a:t>
            </a:r>
            <a:r>
              <a:rPr lang="en-GB" sz="1400" dirty="0">
                <a:solidFill>
                  <a:schemeClr val="bg1"/>
                </a:solidFill>
                <a:latin typeface="+mn-lt"/>
                <a:ea typeface="Lato Light" panose="020F0502020204030203" pitchFamily="34" charset="0"/>
                <a:cs typeface="Mukta ExtraLight" panose="020B0000000000000000" pitchFamily="34" charset="77"/>
              </a:rPr>
              <a:t> oder müssen Sie mehr zahlen, um Bewerber zu überzeugen?</a:t>
            </a:r>
          </a:p>
        </p:txBody>
      </p:sp>
      <p:sp>
        <p:nvSpPr>
          <p:cNvPr id="36" name="Pentagon 35">
            <a:extLst>
              <a:ext uri="{FF2B5EF4-FFF2-40B4-BE49-F238E27FC236}">
                <a16:creationId xmlns:a16="http://schemas.microsoft.com/office/drawing/2014/main" id="{A2F28C16-1CBC-DBE5-8011-858E0DA46ACE}"/>
              </a:ext>
            </a:extLst>
          </p:cNvPr>
          <p:cNvSpPr/>
          <p:nvPr/>
        </p:nvSpPr>
        <p:spPr>
          <a:xfrm>
            <a:off x="4436245" y="1791849"/>
            <a:ext cx="7477218"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545202" y="2013789"/>
            <a:ext cx="1784721" cy="335989"/>
          </a:xfrm>
          <a:prstGeom prst="rect">
            <a:avLst/>
          </a:prstGeom>
          <a:noFill/>
          <a:ln>
            <a:noFill/>
          </a:ln>
        </p:spPr>
        <p:txBody>
          <a:bodyPr wrap="square" rtlCol="0" anchor="ctr" anchorCtr="0">
            <a:spAutoFit/>
          </a:bodyPr>
          <a:lstStyle/>
          <a:p>
            <a:pPr lvl="0">
              <a:lnSpc>
                <a:spcPts val="1860"/>
              </a:lnSpc>
              <a:defRPr/>
            </a:pPr>
            <a:r>
              <a:rPr lang="en-GB" sz="1600" b="1" dirty="0" err="1">
                <a:solidFill>
                  <a:schemeClr val="bg1"/>
                </a:solidFill>
                <a:ea typeface="League Spartan" charset="0"/>
                <a:cs typeface="Poppins" pitchFamily="2" charset="77"/>
              </a:rPr>
              <a:t>Kummerkasten</a:t>
            </a:r>
            <a:endParaRPr lang="en-GB" sz="1600" b="1" dirty="0">
              <a:solidFill>
                <a:schemeClr val="bg1"/>
              </a:solidFill>
              <a:ea typeface="League Spartan" charset="0"/>
              <a:cs typeface="Poppins" pitchFamily="2" charset="77"/>
            </a:endParaRP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923943" y="1930032"/>
            <a:ext cx="4584042"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600" dirty="0">
                <a:solidFill>
                  <a:schemeClr val="bg1"/>
                </a:solidFill>
                <a:latin typeface="+mn-lt"/>
                <a:ea typeface="Lato Light" panose="020F0502020204030203" pitchFamily="34" charset="0"/>
                <a:cs typeface="Mukta ExtraLight" panose="020B0000000000000000" pitchFamily="34" charset="77"/>
              </a:rPr>
              <a:t>Haben </a:t>
            </a:r>
            <a:r>
              <a:rPr lang="en-GB" sz="1600" dirty="0" err="1">
                <a:solidFill>
                  <a:schemeClr val="bg1"/>
                </a:solidFill>
                <a:latin typeface="+mn-lt"/>
                <a:ea typeface="Lato Light" panose="020F0502020204030203" pitchFamily="34" charset="0"/>
                <a:cs typeface="Mukta ExtraLight" panose="020B0000000000000000" pitchFamily="34" charset="77"/>
              </a:rPr>
              <a:t>Ihre</a:t>
            </a:r>
            <a:r>
              <a:rPr lang="en-GB" sz="1600" dirty="0">
                <a:solidFill>
                  <a:schemeClr val="bg1"/>
                </a:solidFill>
                <a:latin typeface="+mn-lt"/>
                <a:ea typeface="Lato Light" panose="020F0502020204030203" pitchFamily="34" charset="0"/>
                <a:cs typeface="Mukta ExtraLight" panose="020B0000000000000000" pitchFamily="34" charset="77"/>
              </a:rPr>
              <a:t> Mitarbeiter:innen die Möglichkeit, wichtige Themen anonym anzusprechen?</a:t>
            </a:r>
          </a:p>
        </p:txBody>
      </p:sp>
      <p:sp>
        <p:nvSpPr>
          <p:cNvPr id="39" name="Pentagon 38">
            <a:extLst>
              <a:ext uri="{FF2B5EF4-FFF2-40B4-BE49-F238E27FC236}">
                <a16:creationId xmlns:a16="http://schemas.microsoft.com/office/drawing/2014/main" id="{F8DCEED6-531C-BF6C-3A63-E751C0662C26}"/>
              </a:ext>
            </a:extLst>
          </p:cNvPr>
          <p:cNvSpPr/>
          <p:nvPr/>
        </p:nvSpPr>
        <p:spPr>
          <a:xfrm>
            <a:off x="4436245" y="2595698"/>
            <a:ext cx="7477218"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545201" y="2824071"/>
            <a:ext cx="2282471" cy="335989"/>
          </a:xfrm>
          <a:prstGeom prst="rect">
            <a:avLst/>
          </a:prstGeom>
          <a:noFill/>
          <a:ln>
            <a:noFill/>
          </a:ln>
        </p:spPr>
        <p:txBody>
          <a:bodyPr wrap="square" rtlCol="0" anchor="ctr" anchorCtr="0">
            <a:spAutoFit/>
          </a:bodyPr>
          <a:lstStyle/>
          <a:p>
            <a:pPr lvl="0">
              <a:lnSpc>
                <a:spcPts val="1860"/>
              </a:lnSpc>
              <a:defRPr/>
            </a:pPr>
            <a:r>
              <a:rPr lang="en-GB" sz="1600" b="1" dirty="0" err="1">
                <a:solidFill>
                  <a:schemeClr val="bg1"/>
                </a:solidFill>
                <a:ea typeface="League Spartan" charset="0"/>
                <a:cs typeface="Poppins" pitchFamily="2" charset="77"/>
              </a:rPr>
              <a:t>Personalgespräche</a:t>
            </a:r>
            <a:endParaRPr lang="en-GB" sz="1600" b="1" dirty="0">
              <a:solidFill>
                <a:schemeClr val="bg1"/>
              </a:solidFill>
              <a:ea typeface="League Spartan" charset="0"/>
              <a:cs typeface="Poppins" pitchFamily="2" charset="77"/>
            </a:endParaRP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915207" y="2713794"/>
            <a:ext cx="5156057"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600" dirty="0">
                <a:solidFill>
                  <a:schemeClr val="bg1"/>
                </a:solidFill>
                <a:latin typeface="+mn-lt"/>
                <a:ea typeface="Lato Light" panose="020F0502020204030203" pitchFamily="34" charset="0"/>
                <a:cs typeface="Mukta ExtraLight" panose="020B0000000000000000" pitchFamily="34" charset="77"/>
              </a:rPr>
              <a:t>Führen Sie regelmäßig Mitarbeitergespräche?                         Sind sie offen für konstruktives Feedback?</a:t>
            </a:r>
          </a:p>
        </p:txBody>
      </p:sp>
      <p:sp>
        <p:nvSpPr>
          <p:cNvPr id="42" name="Pentagon 41">
            <a:extLst>
              <a:ext uri="{FF2B5EF4-FFF2-40B4-BE49-F238E27FC236}">
                <a16:creationId xmlns:a16="http://schemas.microsoft.com/office/drawing/2014/main" id="{5EE6CBC6-4376-A60C-1006-EB68A79A6BEA}"/>
              </a:ext>
            </a:extLst>
          </p:cNvPr>
          <p:cNvSpPr/>
          <p:nvPr/>
        </p:nvSpPr>
        <p:spPr>
          <a:xfrm>
            <a:off x="4436245" y="3392032"/>
            <a:ext cx="7477218"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545202" y="3454368"/>
            <a:ext cx="1714516" cy="579646"/>
          </a:xfrm>
          <a:prstGeom prst="rect">
            <a:avLst/>
          </a:prstGeom>
          <a:noFill/>
          <a:ln>
            <a:noFill/>
          </a:ln>
        </p:spPr>
        <p:txBody>
          <a:bodyPr wrap="square" rtlCol="0" anchor="ctr" anchorCtr="0">
            <a:spAutoFit/>
          </a:bodyPr>
          <a:lstStyle/>
          <a:p>
            <a:pPr lvl="0">
              <a:lnSpc>
                <a:spcPts val="1860"/>
              </a:lnSpc>
              <a:defRPr/>
            </a:pPr>
            <a:r>
              <a:rPr lang="en-GB" sz="1600" b="1" dirty="0">
                <a:solidFill>
                  <a:schemeClr val="bg1"/>
                </a:solidFill>
                <a:ea typeface="League Spartan" charset="0"/>
                <a:cs typeface="Poppins" pitchFamily="2" charset="77"/>
              </a:rPr>
              <a:t>Initiative </a:t>
            </a:r>
            <a:br>
              <a:rPr lang="en-GB" sz="1600" b="1" dirty="0">
                <a:solidFill>
                  <a:schemeClr val="bg1"/>
                </a:solidFill>
                <a:ea typeface="League Spartan" charset="0"/>
                <a:cs typeface="Poppins" pitchFamily="2" charset="77"/>
              </a:rPr>
            </a:br>
            <a:r>
              <a:rPr lang="en-GB" sz="1600" b="1" dirty="0">
                <a:solidFill>
                  <a:schemeClr val="bg1"/>
                </a:solidFill>
                <a:ea typeface="League Spartan" charset="0"/>
                <a:cs typeface="Poppins" pitchFamily="2" charset="77"/>
              </a:rPr>
              <a:t>Bewerbungen</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923942" y="3612306"/>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600" dirty="0">
                <a:solidFill>
                  <a:schemeClr val="bg1"/>
                </a:solidFill>
                <a:latin typeface="+mn-lt"/>
                <a:ea typeface="Lato Light" panose="020F0502020204030203" pitchFamily="34" charset="0"/>
                <a:cs typeface="Mukta ExtraLight" panose="020B0000000000000000" pitchFamily="34" charset="77"/>
              </a:rPr>
              <a:t>Schicken Ihnen weniger Leute Initiativbewerbungen?</a:t>
            </a:r>
          </a:p>
        </p:txBody>
      </p:sp>
      <p:sp>
        <p:nvSpPr>
          <p:cNvPr id="45" name="Rectangle 44">
            <a:extLst>
              <a:ext uri="{FF2B5EF4-FFF2-40B4-BE49-F238E27FC236}">
                <a16:creationId xmlns:a16="http://schemas.microsoft.com/office/drawing/2014/main" id="{73351E67-4939-BB5C-1C2E-022031ACA560}"/>
              </a:ext>
            </a:extLst>
          </p:cNvPr>
          <p:cNvSpPr/>
          <p:nvPr/>
        </p:nvSpPr>
        <p:spPr>
          <a:xfrm>
            <a:off x="49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278536" y="2269767"/>
            <a:ext cx="3760261" cy="4478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000" dirty="0"/>
              <a:t>Aus der Personalabteilung lassen sich eine Vielzahl von Indikatoren für Krisen in frühen Phasen ermitteln.  Mitarbeiter:innen haben in der Regel ein sehr sensibles Gefühl für das Unternehmen - auch wenn sie es nicht direkt artikulieren.  Mit relativ geringem Aufwand lassen sich wichtige Informationen über den Zustand des Unternehmens generieren - vor allem, wenn man sie im Zeitverlauf betrachtet.</a:t>
            </a:r>
          </a:p>
          <a:p>
            <a:pPr marL="0" indent="0">
              <a:lnSpc>
                <a:spcPts val="2280"/>
              </a:lnSpc>
            </a:pPr>
            <a:endParaRPr lang="en-GB" sz="2000" dirty="0"/>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240265" y="377371"/>
            <a:ext cx="4206154" cy="2447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Informationsquellen im Unternehmen: </a:t>
            </a:r>
          </a:p>
          <a:p>
            <a:r>
              <a:rPr lang="en-US" sz="3200" b="1" dirty="0"/>
              <a:t>Human </a:t>
            </a:r>
            <a:r>
              <a:rPr lang="en-US" sz="3200" b="1" dirty="0" err="1"/>
              <a:t>Ressoucen</a:t>
            </a:r>
            <a:r>
              <a:rPr lang="en-US" sz="3200" b="1" dirty="0"/>
              <a:t> (HR)</a:t>
            </a:r>
          </a:p>
        </p:txBody>
      </p:sp>
      <p:sp>
        <p:nvSpPr>
          <p:cNvPr id="52" name="Rectangle 51">
            <a:extLst>
              <a:ext uri="{FF2B5EF4-FFF2-40B4-BE49-F238E27FC236}">
                <a16:creationId xmlns:a16="http://schemas.microsoft.com/office/drawing/2014/main" id="{50A70684-FCBB-8592-BFD2-474A09103682}"/>
              </a:ext>
            </a:extLst>
          </p:cNvPr>
          <p:cNvSpPr/>
          <p:nvPr/>
        </p:nvSpPr>
        <p:spPr>
          <a:xfrm>
            <a:off x="684016" y="214024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436245" y="4198057"/>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545201" y="4291898"/>
            <a:ext cx="2087683" cy="579646"/>
          </a:xfrm>
          <a:prstGeom prst="rect">
            <a:avLst/>
          </a:prstGeom>
          <a:noFill/>
          <a:ln>
            <a:noFill/>
          </a:ln>
        </p:spPr>
        <p:txBody>
          <a:bodyPr wrap="square" rtlCol="0" anchor="ctr" anchorCtr="0">
            <a:spAutoFit/>
          </a:bodyPr>
          <a:lstStyle/>
          <a:p>
            <a:pPr lvl="0">
              <a:lnSpc>
                <a:spcPts val="1860"/>
              </a:lnSpc>
              <a:defRPr/>
            </a:pPr>
            <a:r>
              <a:rPr lang="en-GB" sz="1600" b="1" dirty="0">
                <a:solidFill>
                  <a:schemeClr val="bg1"/>
                </a:solidFill>
                <a:ea typeface="League Spartan" charset="0"/>
                <a:cs typeface="Poppins" pitchFamily="2" charset="77"/>
              </a:rPr>
              <a:t>Online Bewertungen </a:t>
            </a:r>
            <a:br>
              <a:rPr lang="en-GB" sz="1600" b="1" dirty="0">
                <a:solidFill>
                  <a:schemeClr val="bg1"/>
                </a:solidFill>
                <a:ea typeface="League Spartan" charset="0"/>
                <a:cs typeface="Poppins" pitchFamily="2" charset="77"/>
              </a:rPr>
            </a:br>
            <a:r>
              <a:rPr lang="en-GB" sz="1600" b="1" dirty="0" err="1">
                <a:solidFill>
                  <a:schemeClr val="bg1"/>
                </a:solidFill>
                <a:ea typeface="League Spartan" charset="0"/>
                <a:cs typeface="Poppins" pitchFamily="2" charset="77"/>
              </a:rPr>
              <a:t>als</a:t>
            </a:r>
            <a:r>
              <a:rPr lang="en-GB" sz="1600" b="1" dirty="0">
                <a:solidFill>
                  <a:schemeClr val="bg1"/>
                </a:solidFill>
                <a:ea typeface="League Spartan" charset="0"/>
                <a:cs typeface="Poppins" pitchFamily="2" charset="77"/>
              </a:rPr>
              <a:t> </a:t>
            </a:r>
            <a:r>
              <a:rPr lang="en-GB" sz="1600" b="1" dirty="0" err="1">
                <a:solidFill>
                  <a:schemeClr val="bg1"/>
                </a:solidFill>
                <a:ea typeface="League Spartan" charset="0"/>
                <a:cs typeface="Poppins" pitchFamily="2" charset="77"/>
              </a:rPr>
              <a:t>Arbeitgeber:innen</a:t>
            </a:r>
            <a:endParaRPr lang="en-GB" sz="1600" b="1" dirty="0">
              <a:solidFill>
                <a:schemeClr val="bg1"/>
              </a:solidFill>
              <a:ea typeface="League Spartan" charset="0"/>
              <a:cs typeface="Poppins" pitchFamily="2" charset="77"/>
            </a:endParaRP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923942" y="4336101"/>
            <a:ext cx="4283539"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600" dirty="0">
                <a:solidFill>
                  <a:schemeClr val="bg1"/>
                </a:solidFill>
                <a:latin typeface="+mn-lt"/>
                <a:ea typeface="Lato Light" panose="020F0502020204030203" pitchFamily="34" charset="0"/>
                <a:cs typeface="Mukta ExtraLight" panose="020B0000000000000000" pitchFamily="34" charset="77"/>
              </a:rPr>
              <a:t>Verfolgen Sie auf Online-Plattformen die Bewertungen von </a:t>
            </a:r>
            <a:r>
              <a:rPr lang="en-GB" sz="1600" dirty="0" err="1">
                <a:solidFill>
                  <a:schemeClr val="bg1"/>
                </a:solidFill>
                <a:latin typeface="+mn-lt"/>
                <a:ea typeface="Lato Light" panose="020F0502020204030203" pitchFamily="34" charset="0"/>
                <a:cs typeface="Mukta ExtraLight" panose="020B0000000000000000" pitchFamily="34" charset="77"/>
              </a:rPr>
              <a:t>Arbeitgeber:innen</a:t>
            </a:r>
            <a:r>
              <a:rPr lang="en-GB" sz="1600" dirty="0">
                <a:solidFill>
                  <a:schemeClr val="bg1"/>
                </a:solidFill>
                <a:latin typeface="+mn-lt"/>
                <a:ea typeface="Lato Light" panose="020F0502020204030203" pitchFamily="34" charset="0"/>
                <a:cs typeface="Mukta ExtraLight" panose="020B0000000000000000" pitchFamily="34" charset="77"/>
              </a:rPr>
              <a:t>?</a:t>
            </a:r>
          </a:p>
        </p:txBody>
      </p:sp>
      <p:sp>
        <p:nvSpPr>
          <p:cNvPr id="6" name="Pentagon 5">
            <a:extLst>
              <a:ext uri="{FF2B5EF4-FFF2-40B4-BE49-F238E27FC236}">
                <a16:creationId xmlns:a16="http://schemas.microsoft.com/office/drawing/2014/main" id="{ADD8069C-F5EE-CFDA-2035-0283BC3D3487}"/>
              </a:ext>
            </a:extLst>
          </p:cNvPr>
          <p:cNvSpPr/>
          <p:nvPr/>
        </p:nvSpPr>
        <p:spPr>
          <a:xfrm>
            <a:off x="4436245" y="5001906"/>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545202" y="5063897"/>
            <a:ext cx="2282471" cy="579646"/>
          </a:xfrm>
          <a:prstGeom prst="rect">
            <a:avLst/>
          </a:prstGeom>
          <a:noFill/>
          <a:ln>
            <a:noFill/>
          </a:ln>
        </p:spPr>
        <p:txBody>
          <a:bodyPr wrap="square" rtlCol="0" anchor="ctr" anchorCtr="0">
            <a:spAutoFit/>
          </a:bodyPr>
          <a:lstStyle/>
          <a:p>
            <a:pPr lvl="0">
              <a:lnSpc>
                <a:spcPts val="1860"/>
              </a:lnSpc>
              <a:defRPr/>
            </a:pPr>
            <a:r>
              <a:rPr lang="en-GB" sz="1600" b="1" dirty="0" err="1">
                <a:solidFill>
                  <a:schemeClr val="bg1"/>
                </a:solidFill>
                <a:ea typeface="League Spartan" charset="0"/>
                <a:cs typeface="Poppins" pitchFamily="2" charset="77"/>
              </a:rPr>
              <a:t>Umfragen</a:t>
            </a:r>
            <a:r>
              <a:rPr lang="en-GB" sz="1600" b="1" dirty="0">
                <a:solidFill>
                  <a:schemeClr val="bg1"/>
                </a:solidFill>
                <a:ea typeface="League Spartan" charset="0"/>
                <a:cs typeface="Poppins" pitchFamily="2" charset="77"/>
              </a:rPr>
              <a:t> Mitarbeiter:innen</a:t>
            </a: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923942" y="5166844"/>
            <a:ext cx="4859481" cy="47065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600" dirty="0">
                <a:solidFill>
                  <a:schemeClr val="bg1"/>
                </a:solidFill>
                <a:latin typeface="+mn-lt"/>
                <a:ea typeface="Lato Light" panose="020F0502020204030203" pitchFamily="34" charset="0"/>
                <a:cs typeface="Mukta ExtraLight" panose="020B0000000000000000" pitchFamily="34" charset="77"/>
              </a:rPr>
              <a:t>Welche Themen halten </a:t>
            </a:r>
            <a:r>
              <a:rPr lang="en-GB" sz="1600" dirty="0" err="1">
                <a:solidFill>
                  <a:schemeClr val="bg1"/>
                </a:solidFill>
                <a:latin typeface="+mn-lt"/>
                <a:ea typeface="Lato Light" panose="020F0502020204030203" pitchFamily="34" charset="0"/>
                <a:cs typeface="Mukta ExtraLight" panose="020B0000000000000000" pitchFamily="34" charset="77"/>
              </a:rPr>
              <a:t>Ihre</a:t>
            </a:r>
            <a:r>
              <a:rPr lang="en-GB" sz="1600" dirty="0">
                <a:solidFill>
                  <a:schemeClr val="bg1"/>
                </a:solidFill>
                <a:latin typeface="+mn-lt"/>
                <a:ea typeface="Lato Light" panose="020F0502020204030203" pitchFamily="34" charset="0"/>
                <a:cs typeface="Mukta ExtraLight" panose="020B0000000000000000" pitchFamily="34" charset="77"/>
              </a:rPr>
              <a:t> Mitarbeiter:innen für wichtig?</a:t>
            </a:r>
          </a:p>
        </p:txBody>
      </p:sp>
      <p:sp>
        <p:nvSpPr>
          <p:cNvPr id="9" name="Pentagon 8">
            <a:extLst>
              <a:ext uri="{FF2B5EF4-FFF2-40B4-BE49-F238E27FC236}">
                <a16:creationId xmlns:a16="http://schemas.microsoft.com/office/drawing/2014/main" id="{B012ACB7-FDBD-A5B2-657C-B51920A5A1A1}"/>
              </a:ext>
            </a:extLst>
          </p:cNvPr>
          <p:cNvSpPr/>
          <p:nvPr/>
        </p:nvSpPr>
        <p:spPr>
          <a:xfrm>
            <a:off x="4385955" y="5795634"/>
            <a:ext cx="7477218"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7">
            <a:extLst>
              <a:ext uri="{FF2B5EF4-FFF2-40B4-BE49-F238E27FC236}">
                <a16:creationId xmlns:a16="http://schemas.microsoft.com/office/drawing/2014/main" id="{A4DCA237-D46C-DCBF-7117-9B4781DB0CCC}"/>
              </a:ext>
            </a:extLst>
          </p:cNvPr>
          <p:cNvSpPr txBox="1"/>
          <p:nvPr/>
        </p:nvSpPr>
        <p:spPr>
          <a:xfrm>
            <a:off x="4494911" y="6008673"/>
            <a:ext cx="2332761" cy="335989"/>
          </a:xfrm>
          <a:prstGeom prst="rect">
            <a:avLst/>
          </a:prstGeom>
          <a:noFill/>
          <a:ln>
            <a:noFill/>
          </a:ln>
        </p:spPr>
        <p:txBody>
          <a:bodyPr wrap="square" rtlCol="0" anchor="ctr" anchorCtr="0">
            <a:spAutoFit/>
          </a:bodyPr>
          <a:lstStyle/>
          <a:p>
            <a:pPr lvl="0">
              <a:lnSpc>
                <a:spcPts val="1860"/>
              </a:lnSpc>
              <a:defRPr/>
            </a:pPr>
            <a:r>
              <a:rPr lang="en-GB" sz="1600" b="1" dirty="0">
                <a:solidFill>
                  <a:schemeClr val="bg1"/>
                </a:solidFill>
                <a:ea typeface="League Spartan" charset="0"/>
                <a:cs typeface="Poppins" pitchFamily="2" charset="77"/>
              </a:rPr>
              <a:t>Feedback-Kultur</a:t>
            </a:r>
          </a:p>
        </p:txBody>
      </p:sp>
      <p:sp>
        <p:nvSpPr>
          <p:cNvPr id="11" name="Subtitle 2">
            <a:extLst>
              <a:ext uri="{FF2B5EF4-FFF2-40B4-BE49-F238E27FC236}">
                <a16:creationId xmlns:a16="http://schemas.microsoft.com/office/drawing/2014/main" id="{99506AD9-AA1B-1BA3-3AE5-8593B67AE474}"/>
              </a:ext>
            </a:extLst>
          </p:cNvPr>
          <p:cNvSpPr txBox="1">
            <a:spLocks/>
          </p:cNvSpPr>
          <p:nvPr/>
        </p:nvSpPr>
        <p:spPr>
          <a:xfrm>
            <a:off x="6894782" y="5886845"/>
            <a:ext cx="4642364" cy="46353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400" dirty="0">
                <a:solidFill>
                  <a:schemeClr val="bg1"/>
                </a:solidFill>
                <a:latin typeface="+mn-lt"/>
                <a:ea typeface="Lato Light" panose="020F0502020204030203" pitchFamily="34" charset="0"/>
                <a:cs typeface="Mukta ExtraLight" panose="020B0000000000000000" pitchFamily="34" charset="77"/>
              </a:rPr>
              <a:t>Haben Sie eine konstruktive, offene Unternehmenskultur? Haben sich Stimmung und Motivation verändert?</a:t>
            </a:r>
          </a:p>
        </p:txBody>
      </p:sp>
      <p:cxnSp>
        <p:nvCxnSpPr>
          <p:cNvPr id="13" name="Straight Connector 12">
            <a:extLst>
              <a:ext uri="{FF2B5EF4-FFF2-40B4-BE49-F238E27FC236}">
                <a16:creationId xmlns:a16="http://schemas.microsoft.com/office/drawing/2014/main" id="{6CE8B3AF-97B6-0DF7-E94F-DB66B948CE27}"/>
              </a:ext>
            </a:extLst>
          </p:cNvPr>
          <p:cNvCxnSpPr>
            <a:cxnSpLocks/>
          </p:cNvCxnSpPr>
          <p:nvPr/>
        </p:nvCxnSpPr>
        <p:spPr>
          <a:xfrm>
            <a:off x="6785783" y="62331"/>
            <a:ext cx="0" cy="679566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739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607151" y="0"/>
            <a:ext cx="28713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3351E67-4939-BB5C-1C2E-022031ACA560}"/>
              </a:ext>
            </a:extLst>
          </p:cNvPr>
          <p:cNvSpPr/>
          <p:nvPr/>
        </p:nvSpPr>
        <p:spPr>
          <a:xfrm>
            <a:off x="1" y="0"/>
            <a:ext cx="1180880"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257142" y="2535545"/>
            <a:ext cx="4161121" cy="4240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Die F&amp;E-Abteilung oder die Person, die für die Entwicklung von Innovationen verantwortlich ist, </a:t>
            </a:r>
            <a:r>
              <a:rPr lang="en-GB" sz="2200" dirty="0" err="1"/>
              <a:t>sind</a:t>
            </a:r>
            <a:r>
              <a:rPr lang="en-GB" sz="2200" dirty="0"/>
              <a:t> für den nachhaltigen Erfolg des </a:t>
            </a:r>
            <a:r>
              <a:rPr lang="en-GB" sz="2200" dirty="0" err="1"/>
              <a:t>Unternehmens</a:t>
            </a:r>
            <a:r>
              <a:rPr lang="en-GB" sz="2200" dirty="0"/>
              <a:t> </a:t>
            </a:r>
            <a:r>
              <a:rPr lang="en-GB" sz="2200" dirty="0" err="1"/>
              <a:t>unerlässlich</a:t>
            </a:r>
            <a:r>
              <a:rPr lang="en-GB" sz="2200" dirty="0"/>
              <a:t>. Daher ist es besonders wichtig, zu überwachen, ob es Anzeichen für eine Verschlechterung der Leistung gibt. Einige Möglichkeiten, wie Sie die F&amp;E-Leistung überwachen und erste Warnzeichen erkennen können, </a:t>
            </a:r>
            <a:r>
              <a:rPr lang="en-GB" sz="2200" dirty="0" err="1"/>
              <a:t>sind</a:t>
            </a:r>
            <a:r>
              <a:rPr lang="en-GB" sz="2200" dirty="0"/>
              <a:t>:</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165103" y="186998"/>
            <a:ext cx="4849366" cy="2447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Informationsquellen im Unternehmen: </a:t>
            </a:r>
          </a:p>
          <a:p>
            <a:r>
              <a:rPr lang="en-US" sz="2800" b="1" dirty="0" err="1"/>
              <a:t>Forschung</a:t>
            </a:r>
            <a:r>
              <a:rPr lang="en-US" sz="2800" b="1" dirty="0"/>
              <a:t> &amp; </a:t>
            </a:r>
            <a:r>
              <a:rPr lang="en-US" sz="2800" b="1" dirty="0" err="1"/>
              <a:t>Entwicklung</a:t>
            </a:r>
            <a:endParaRPr lang="en-US" sz="2800" b="1" dirty="0"/>
          </a:p>
          <a:p>
            <a:r>
              <a:rPr lang="en-US" sz="2800" b="1" dirty="0"/>
              <a:t>(F&amp;E)</a:t>
            </a:r>
            <a:endParaRPr lang="en-US" sz="3200" b="1" dirty="0"/>
          </a:p>
        </p:txBody>
      </p:sp>
      <p:sp>
        <p:nvSpPr>
          <p:cNvPr id="52" name="Rectangle 51">
            <a:extLst>
              <a:ext uri="{FF2B5EF4-FFF2-40B4-BE49-F238E27FC236}">
                <a16:creationId xmlns:a16="http://schemas.microsoft.com/office/drawing/2014/main" id="{50A70684-FCBB-8592-BFD2-474A09103682}"/>
              </a:ext>
            </a:extLst>
          </p:cNvPr>
          <p:cNvSpPr/>
          <p:nvPr/>
        </p:nvSpPr>
        <p:spPr>
          <a:xfrm>
            <a:off x="743379" y="217766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9" name="Group 3">
            <a:extLst>
              <a:ext uri="{FF2B5EF4-FFF2-40B4-BE49-F238E27FC236}">
                <a16:creationId xmlns:a16="http://schemas.microsoft.com/office/drawing/2014/main" id="{50C710E0-73E3-4DA3-EC93-BF29181995EC}"/>
              </a:ext>
            </a:extLst>
          </p:cNvPr>
          <p:cNvGrpSpPr/>
          <p:nvPr/>
        </p:nvGrpSpPr>
        <p:grpSpPr>
          <a:xfrm>
            <a:off x="9422919" y="492451"/>
            <a:ext cx="2350567" cy="2266305"/>
            <a:chOff x="6436863" y="326624"/>
            <a:chExt cx="11616260" cy="12375510"/>
          </a:xfrm>
        </p:grpSpPr>
        <p:sp>
          <p:nvSpPr>
            <p:cNvPr id="10" name="Freeform 1">
              <a:extLst>
                <a:ext uri="{FF2B5EF4-FFF2-40B4-BE49-F238E27FC236}">
                  <a16:creationId xmlns:a16="http://schemas.microsoft.com/office/drawing/2014/main" id="{8A7B6566-B281-B774-7699-F6A0677C0BB5}"/>
                </a:ext>
              </a:extLst>
            </p:cNvPr>
            <p:cNvSpPr>
              <a:spLocks noChangeArrowheads="1"/>
            </p:cNvSpPr>
            <p:nvPr/>
          </p:nvSpPr>
          <p:spPr bwMode="auto">
            <a:xfrm>
              <a:off x="6745055" y="7840184"/>
              <a:ext cx="941858" cy="544378"/>
            </a:xfrm>
            <a:custGeom>
              <a:avLst/>
              <a:gdLst>
                <a:gd name="T0" fmla="*/ 1185 w 1443"/>
                <a:gd name="T1" fmla="*/ 684 h 833"/>
                <a:gd name="T2" fmla="*/ 1185 w 1443"/>
                <a:gd name="T3" fmla="*/ 684 h 833"/>
                <a:gd name="T4" fmla="*/ 257 w 1443"/>
                <a:gd name="T5" fmla="*/ 684 h 833"/>
                <a:gd name="T6" fmla="*/ 257 w 1443"/>
                <a:gd name="T7" fmla="*/ 684 h 833"/>
                <a:gd name="T8" fmla="*/ 257 w 1443"/>
                <a:gd name="T9" fmla="*/ 148 h 833"/>
                <a:gd name="T10" fmla="*/ 257 w 1443"/>
                <a:gd name="T11" fmla="*/ 148 h 833"/>
                <a:gd name="T12" fmla="*/ 1185 w 1443"/>
                <a:gd name="T13" fmla="*/ 148 h 833"/>
                <a:gd name="T14" fmla="*/ 1185 w 1443"/>
                <a:gd name="T15" fmla="*/ 148 h 833"/>
                <a:gd name="T16" fmla="*/ 1185 w 1443"/>
                <a:gd name="T17" fmla="*/ 68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833">
                  <a:moveTo>
                    <a:pt x="1185" y="684"/>
                  </a:moveTo>
                  <a:lnTo>
                    <a:pt x="1185" y="684"/>
                  </a:lnTo>
                  <a:cubicBezTo>
                    <a:pt x="929" y="832"/>
                    <a:pt x="513" y="832"/>
                    <a:pt x="257" y="684"/>
                  </a:cubicBezTo>
                  <a:lnTo>
                    <a:pt x="257" y="684"/>
                  </a:lnTo>
                  <a:cubicBezTo>
                    <a:pt x="0" y="536"/>
                    <a:pt x="0" y="296"/>
                    <a:pt x="257" y="148"/>
                  </a:cubicBezTo>
                  <a:lnTo>
                    <a:pt x="257" y="148"/>
                  </a:lnTo>
                  <a:cubicBezTo>
                    <a:pt x="513" y="0"/>
                    <a:pt x="928" y="0"/>
                    <a:pt x="1185" y="148"/>
                  </a:cubicBezTo>
                  <a:lnTo>
                    <a:pt x="1185" y="148"/>
                  </a:lnTo>
                  <a:cubicBezTo>
                    <a:pt x="1442" y="296"/>
                    <a:pt x="1442" y="536"/>
                    <a:pt x="1185" y="68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 name="Freeform 2">
              <a:extLst>
                <a:ext uri="{FF2B5EF4-FFF2-40B4-BE49-F238E27FC236}">
                  <a16:creationId xmlns:a16="http://schemas.microsoft.com/office/drawing/2014/main" id="{91880985-BD31-D04E-A661-F8DB8835999C}"/>
                </a:ext>
              </a:extLst>
            </p:cNvPr>
            <p:cNvSpPr>
              <a:spLocks noChangeArrowheads="1"/>
            </p:cNvSpPr>
            <p:nvPr/>
          </p:nvSpPr>
          <p:spPr bwMode="auto">
            <a:xfrm>
              <a:off x="6946678" y="4982924"/>
              <a:ext cx="432045" cy="555899"/>
            </a:xfrm>
            <a:custGeom>
              <a:avLst/>
              <a:gdLst>
                <a:gd name="T0" fmla="*/ 0 w 662"/>
                <a:gd name="T1" fmla="*/ 0 h 852"/>
                <a:gd name="T2" fmla="*/ 0 w 662"/>
                <a:gd name="T3" fmla="*/ 0 h 852"/>
                <a:gd name="T4" fmla="*/ 45 w 662"/>
                <a:gd name="T5" fmla="*/ 607 h 852"/>
                <a:gd name="T6" fmla="*/ 45 w 662"/>
                <a:gd name="T7" fmla="*/ 607 h 852"/>
                <a:gd name="T8" fmla="*/ 661 w 662"/>
                <a:gd name="T9" fmla="*/ 420 h 852"/>
                <a:gd name="T10" fmla="*/ 661 w 662"/>
                <a:gd name="T11" fmla="*/ 142 h 852"/>
                <a:gd name="T12" fmla="*/ 0 w 662"/>
                <a:gd name="T13" fmla="*/ 0 h 852"/>
              </a:gdLst>
              <a:ahLst/>
              <a:cxnLst>
                <a:cxn ang="0">
                  <a:pos x="T0" y="T1"/>
                </a:cxn>
                <a:cxn ang="0">
                  <a:pos x="T2" y="T3"/>
                </a:cxn>
                <a:cxn ang="0">
                  <a:pos x="T4" y="T5"/>
                </a:cxn>
                <a:cxn ang="0">
                  <a:pos x="T6" y="T7"/>
                </a:cxn>
                <a:cxn ang="0">
                  <a:pos x="T8" y="T9"/>
                </a:cxn>
                <a:cxn ang="0">
                  <a:pos x="T10" y="T11"/>
                </a:cxn>
                <a:cxn ang="0">
                  <a:pos x="T12" y="T13"/>
                </a:cxn>
              </a:cxnLst>
              <a:rect l="0" t="0" r="r" b="b"/>
              <a:pathLst>
                <a:path w="662" h="852">
                  <a:moveTo>
                    <a:pt x="0" y="0"/>
                  </a:moveTo>
                  <a:lnTo>
                    <a:pt x="0" y="0"/>
                  </a:lnTo>
                  <a:cubicBezTo>
                    <a:pt x="0" y="0"/>
                    <a:pt x="18" y="363"/>
                    <a:pt x="45" y="607"/>
                  </a:cubicBezTo>
                  <a:lnTo>
                    <a:pt x="45" y="607"/>
                  </a:lnTo>
                  <a:cubicBezTo>
                    <a:pt x="73" y="851"/>
                    <a:pt x="661" y="420"/>
                    <a:pt x="661" y="420"/>
                  </a:cubicBezTo>
                  <a:lnTo>
                    <a:pt x="661" y="142"/>
                  </a:lnTo>
                  <a:lnTo>
                    <a:pt x="0" y="0"/>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 name="Freeform 3">
              <a:extLst>
                <a:ext uri="{FF2B5EF4-FFF2-40B4-BE49-F238E27FC236}">
                  <a16:creationId xmlns:a16="http://schemas.microsoft.com/office/drawing/2014/main" id="{E2E2A2E7-28AA-8AA3-EB8E-E8C2B114004A}"/>
                </a:ext>
              </a:extLst>
            </p:cNvPr>
            <p:cNvSpPr>
              <a:spLocks noChangeArrowheads="1"/>
            </p:cNvSpPr>
            <p:nvPr/>
          </p:nvSpPr>
          <p:spPr bwMode="auto">
            <a:xfrm>
              <a:off x="7110854" y="7776818"/>
              <a:ext cx="365799" cy="336996"/>
            </a:xfrm>
            <a:custGeom>
              <a:avLst/>
              <a:gdLst>
                <a:gd name="T0" fmla="*/ 60 w 561"/>
                <a:gd name="T1" fmla="*/ 239 h 516"/>
                <a:gd name="T2" fmla="*/ 60 w 561"/>
                <a:gd name="T3" fmla="*/ 239 h 516"/>
                <a:gd name="T4" fmla="*/ 374 w 561"/>
                <a:gd name="T5" fmla="*/ 492 h 516"/>
                <a:gd name="T6" fmla="*/ 374 w 561"/>
                <a:gd name="T7" fmla="*/ 492 h 516"/>
                <a:gd name="T8" fmla="*/ 513 w 561"/>
                <a:gd name="T9" fmla="*/ 512 h 516"/>
                <a:gd name="T10" fmla="*/ 513 w 561"/>
                <a:gd name="T11" fmla="*/ 512 h 516"/>
                <a:gd name="T12" fmla="*/ 551 w 561"/>
                <a:gd name="T13" fmla="*/ 450 h 516"/>
                <a:gd name="T14" fmla="*/ 551 w 561"/>
                <a:gd name="T15" fmla="*/ 450 h 516"/>
                <a:gd name="T16" fmla="*/ 259 w 561"/>
                <a:gd name="T17" fmla="*/ 128 h 516"/>
                <a:gd name="T18" fmla="*/ 259 w 561"/>
                <a:gd name="T19" fmla="*/ 128 h 516"/>
                <a:gd name="T20" fmla="*/ 60 w 561"/>
                <a:gd name="T21" fmla="*/ 23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516">
                  <a:moveTo>
                    <a:pt x="60" y="239"/>
                  </a:moveTo>
                  <a:lnTo>
                    <a:pt x="60" y="239"/>
                  </a:lnTo>
                  <a:cubicBezTo>
                    <a:pt x="69" y="260"/>
                    <a:pt x="221" y="446"/>
                    <a:pt x="374" y="492"/>
                  </a:cubicBezTo>
                  <a:lnTo>
                    <a:pt x="374" y="492"/>
                  </a:lnTo>
                  <a:cubicBezTo>
                    <a:pt x="439" y="512"/>
                    <a:pt x="484" y="515"/>
                    <a:pt x="513" y="512"/>
                  </a:cubicBezTo>
                  <a:lnTo>
                    <a:pt x="513" y="512"/>
                  </a:lnTo>
                  <a:cubicBezTo>
                    <a:pt x="543" y="508"/>
                    <a:pt x="560" y="478"/>
                    <a:pt x="551" y="450"/>
                  </a:cubicBezTo>
                  <a:lnTo>
                    <a:pt x="551" y="450"/>
                  </a:lnTo>
                  <a:cubicBezTo>
                    <a:pt x="525" y="376"/>
                    <a:pt x="449" y="223"/>
                    <a:pt x="259" y="128"/>
                  </a:cubicBezTo>
                  <a:lnTo>
                    <a:pt x="259" y="128"/>
                  </a:lnTo>
                  <a:cubicBezTo>
                    <a:pt x="0" y="0"/>
                    <a:pt x="60" y="239"/>
                    <a:pt x="60" y="239"/>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 name="Freeform 4">
              <a:extLst>
                <a:ext uri="{FF2B5EF4-FFF2-40B4-BE49-F238E27FC236}">
                  <a16:creationId xmlns:a16="http://schemas.microsoft.com/office/drawing/2014/main" id="{9B65E405-C31E-5181-2471-FF76848D0CB1}"/>
                </a:ext>
              </a:extLst>
            </p:cNvPr>
            <p:cNvSpPr>
              <a:spLocks noChangeArrowheads="1"/>
            </p:cNvSpPr>
            <p:nvPr/>
          </p:nvSpPr>
          <p:spPr bwMode="auto">
            <a:xfrm>
              <a:off x="6969720" y="7978439"/>
              <a:ext cx="201621" cy="334115"/>
            </a:xfrm>
            <a:custGeom>
              <a:avLst/>
              <a:gdLst>
                <a:gd name="T0" fmla="*/ 223 w 310"/>
                <a:gd name="T1" fmla="*/ 0 h 510"/>
                <a:gd name="T2" fmla="*/ 223 w 310"/>
                <a:gd name="T3" fmla="*/ 0 h 510"/>
                <a:gd name="T4" fmla="*/ 298 w 310"/>
                <a:gd name="T5" fmla="*/ 247 h 510"/>
                <a:gd name="T6" fmla="*/ 298 w 310"/>
                <a:gd name="T7" fmla="*/ 247 h 510"/>
                <a:gd name="T8" fmla="*/ 240 w 310"/>
                <a:gd name="T9" fmla="*/ 464 h 510"/>
                <a:gd name="T10" fmla="*/ 240 w 310"/>
                <a:gd name="T11" fmla="*/ 464 h 510"/>
                <a:gd name="T12" fmla="*/ 141 w 310"/>
                <a:gd name="T13" fmla="*/ 481 h 510"/>
                <a:gd name="T14" fmla="*/ 141 w 310"/>
                <a:gd name="T15" fmla="*/ 481 h 510"/>
                <a:gd name="T16" fmla="*/ 18 w 310"/>
                <a:gd name="T17" fmla="*/ 245 h 510"/>
                <a:gd name="T18" fmla="*/ 18 w 310"/>
                <a:gd name="T19" fmla="*/ 245 h 510"/>
                <a:gd name="T20" fmla="*/ 18 w 310"/>
                <a:gd name="T21" fmla="*/ 22 h 510"/>
                <a:gd name="T22" fmla="*/ 223 w 310"/>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510">
                  <a:moveTo>
                    <a:pt x="223" y="0"/>
                  </a:moveTo>
                  <a:lnTo>
                    <a:pt x="223" y="0"/>
                  </a:lnTo>
                  <a:cubicBezTo>
                    <a:pt x="223" y="0"/>
                    <a:pt x="280" y="134"/>
                    <a:pt x="298" y="247"/>
                  </a:cubicBezTo>
                  <a:lnTo>
                    <a:pt x="298" y="247"/>
                  </a:lnTo>
                  <a:cubicBezTo>
                    <a:pt x="309" y="316"/>
                    <a:pt x="271" y="405"/>
                    <a:pt x="240" y="464"/>
                  </a:cubicBezTo>
                  <a:lnTo>
                    <a:pt x="240" y="464"/>
                  </a:lnTo>
                  <a:cubicBezTo>
                    <a:pt x="221" y="501"/>
                    <a:pt x="173" y="509"/>
                    <a:pt x="141" y="481"/>
                  </a:cubicBezTo>
                  <a:lnTo>
                    <a:pt x="141" y="481"/>
                  </a:lnTo>
                  <a:cubicBezTo>
                    <a:pt x="92" y="436"/>
                    <a:pt x="29" y="357"/>
                    <a:pt x="18" y="245"/>
                  </a:cubicBezTo>
                  <a:lnTo>
                    <a:pt x="18" y="245"/>
                  </a:lnTo>
                  <a:cubicBezTo>
                    <a:pt x="0" y="55"/>
                    <a:pt x="18" y="22"/>
                    <a:pt x="18" y="22"/>
                  </a:cubicBezTo>
                  <a:lnTo>
                    <a:pt x="223" y="0"/>
                  </a:ln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 name="Freeform 5">
              <a:extLst>
                <a:ext uri="{FF2B5EF4-FFF2-40B4-BE49-F238E27FC236}">
                  <a16:creationId xmlns:a16="http://schemas.microsoft.com/office/drawing/2014/main" id="{D6B50CEB-774A-8AAA-CD91-1937AF954EB7}"/>
                </a:ext>
              </a:extLst>
            </p:cNvPr>
            <p:cNvSpPr>
              <a:spLocks noChangeArrowheads="1"/>
            </p:cNvSpPr>
            <p:nvPr/>
          </p:nvSpPr>
          <p:spPr bwMode="auto">
            <a:xfrm>
              <a:off x="6863147" y="6359710"/>
              <a:ext cx="625027" cy="1687857"/>
            </a:xfrm>
            <a:custGeom>
              <a:avLst/>
              <a:gdLst>
                <a:gd name="T0" fmla="*/ 20 w 958"/>
                <a:gd name="T1" fmla="*/ 186 h 2582"/>
                <a:gd name="T2" fmla="*/ 20 w 958"/>
                <a:gd name="T3" fmla="*/ 186 h 2582"/>
                <a:gd name="T4" fmla="*/ 20 w 958"/>
                <a:gd name="T5" fmla="*/ 689 h 2582"/>
                <a:gd name="T6" fmla="*/ 20 w 958"/>
                <a:gd name="T7" fmla="*/ 689 h 2582"/>
                <a:gd name="T8" fmla="*/ 125 w 958"/>
                <a:gd name="T9" fmla="*/ 2491 h 2582"/>
                <a:gd name="T10" fmla="*/ 125 w 958"/>
                <a:gd name="T11" fmla="*/ 2491 h 2582"/>
                <a:gd name="T12" fmla="*/ 292 w 958"/>
                <a:gd name="T13" fmla="*/ 2562 h 2582"/>
                <a:gd name="T14" fmla="*/ 292 w 958"/>
                <a:gd name="T15" fmla="*/ 2562 h 2582"/>
                <a:gd name="T16" fmla="*/ 453 w 958"/>
                <a:gd name="T17" fmla="*/ 2441 h 2582"/>
                <a:gd name="T18" fmla="*/ 453 w 958"/>
                <a:gd name="T19" fmla="*/ 2441 h 2582"/>
                <a:gd name="T20" fmla="*/ 706 w 958"/>
                <a:gd name="T21" fmla="*/ 2293 h 2582"/>
                <a:gd name="T22" fmla="*/ 706 w 958"/>
                <a:gd name="T23" fmla="*/ 2293 h 2582"/>
                <a:gd name="T24" fmla="*/ 957 w 958"/>
                <a:gd name="T25" fmla="*/ 0 h 2582"/>
                <a:gd name="T26" fmla="*/ 20 w 958"/>
                <a:gd name="T27" fmla="*/ 186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8" h="2582">
                  <a:moveTo>
                    <a:pt x="20" y="186"/>
                  </a:moveTo>
                  <a:lnTo>
                    <a:pt x="20" y="186"/>
                  </a:lnTo>
                  <a:cubicBezTo>
                    <a:pt x="20" y="186"/>
                    <a:pt x="0" y="425"/>
                    <a:pt x="20" y="689"/>
                  </a:cubicBezTo>
                  <a:lnTo>
                    <a:pt x="20" y="689"/>
                  </a:lnTo>
                  <a:cubicBezTo>
                    <a:pt x="40" y="954"/>
                    <a:pt x="111" y="2193"/>
                    <a:pt x="125" y="2491"/>
                  </a:cubicBezTo>
                  <a:lnTo>
                    <a:pt x="125" y="2491"/>
                  </a:lnTo>
                  <a:cubicBezTo>
                    <a:pt x="125" y="2491"/>
                    <a:pt x="118" y="2581"/>
                    <a:pt x="292" y="2562"/>
                  </a:cubicBezTo>
                  <a:lnTo>
                    <a:pt x="292" y="2562"/>
                  </a:lnTo>
                  <a:cubicBezTo>
                    <a:pt x="467" y="2542"/>
                    <a:pt x="453" y="2441"/>
                    <a:pt x="453" y="2441"/>
                  </a:cubicBezTo>
                  <a:lnTo>
                    <a:pt x="453" y="2441"/>
                  </a:lnTo>
                  <a:cubicBezTo>
                    <a:pt x="453" y="2441"/>
                    <a:pt x="698" y="2439"/>
                    <a:pt x="706" y="2293"/>
                  </a:cubicBezTo>
                  <a:lnTo>
                    <a:pt x="706" y="2293"/>
                  </a:lnTo>
                  <a:cubicBezTo>
                    <a:pt x="714" y="2149"/>
                    <a:pt x="957" y="567"/>
                    <a:pt x="957" y="0"/>
                  </a:cubicBezTo>
                  <a:lnTo>
                    <a:pt x="20" y="186"/>
                  </a:ln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 name="Freeform 6">
              <a:extLst>
                <a:ext uri="{FF2B5EF4-FFF2-40B4-BE49-F238E27FC236}">
                  <a16:creationId xmlns:a16="http://schemas.microsoft.com/office/drawing/2014/main" id="{E379CCCE-570C-3955-9DF6-EC53252D325E}"/>
                </a:ext>
              </a:extLst>
            </p:cNvPr>
            <p:cNvSpPr>
              <a:spLocks noChangeArrowheads="1"/>
            </p:cNvSpPr>
            <p:nvPr/>
          </p:nvSpPr>
          <p:spPr bwMode="auto">
            <a:xfrm>
              <a:off x="7470891" y="5671317"/>
              <a:ext cx="426285" cy="492531"/>
            </a:xfrm>
            <a:custGeom>
              <a:avLst/>
              <a:gdLst>
                <a:gd name="T0" fmla="*/ 117 w 652"/>
                <a:gd name="T1" fmla="*/ 0 h 754"/>
                <a:gd name="T2" fmla="*/ 237 w 652"/>
                <a:gd name="T3" fmla="*/ 186 h 754"/>
                <a:gd name="T4" fmla="*/ 651 w 652"/>
                <a:gd name="T5" fmla="*/ 685 h 754"/>
                <a:gd name="T6" fmla="*/ 651 w 652"/>
                <a:gd name="T7" fmla="*/ 685 h 754"/>
                <a:gd name="T8" fmla="*/ 585 w 652"/>
                <a:gd name="T9" fmla="*/ 743 h 754"/>
                <a:gd name="T10" fmla="*/ 585 w 652"/>
                <a:gd name="T11" fmla="*/ 743 h 754"/>
                <a:gd name="T12" fmla="*/ 47 w 652"/>
                <a:gd name="T13" fmla="*/ 276 h 754"/>
                <a:gd name="T14" fmla="*/ 47 w 652"/>
                <a:gd name="T15" fmla="*/ 276 h 754"/>
                <a:gd name="T16" fmla="*/ 32 w 652"/>
                <a:gd name="T17" fmla="*/ 130 h 754"/>
                <a:gd name="T18" fmla="*/ 117 w 652"/>
                <a:gd name="T19"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754">
                  <a:moveTo>
                    <a:pt x="117" y="0"/>
                  </a:moveTo>
                  <a:lnTo>
                    <a:pt x="237" y="186"/>
                  </a:lnTo>
                  <a:lnTo>
                    <a:pt x="651" y="685"/>
                  </a:lnTo>
                  <a:lnTo>
                    <a:pt x="651" y="685"/>
                  </a:lnTo>
                  <a:cubicBezTo>
                    <a:pt x="651" y="685"/>
                    <a:pt x="636" y="732"/>
                    <a:pt x="585" y="743"/>
                  </a:cubicBezTo>
                  <a:lnTo>
                    <a:pt x="585" y="743"/>
                  </a:lnTo>
                  <a:cubicBezTo>
                    <a:pt x="545" y="753"/>
                    <a:pt x="197" y="422"/>
                    <a:pt x="47" y="276"/>
                  </a:cubicBezTo>
                  <a:lnTo>
                    <a:pt x="47" y="276"/>
                  </a:lnTo>
                  <a:cubicBezTo>
                    <a:pt x="7" y="238"/>
                    <a:pt x="0" y="176"/>
                    <a:pt x="32" y="130"/>
                  </a:cubicBezTo>
                  <a:lnTo>
                    <a:pt x="117"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 name="Freeform 7">
              <a:extLst>
                <a:ext uri="{FF2B5EF4-FFF2-40B4-BE49-F238E27FC236}">
                  <a16:creationId xmlns:a16="http://schemas.microsoft.com/office/drawing/2014/main" id="{38B53762-C4E8-7891-074E-A66015B59867}"/>
                </a:ext>
              </a:extLst>
            </p:cNvPr>
            <p:cNvSpPr>
              <a:spLocks noChangeArrowheads="1"/>
            </p:cNvSpPr>
            <p:nvPr/>
          </p:nvSpPr>
          <p:spPr bwMode="auto">
            <a:xfrm>
              <a:off x="7396004" y="5170145"/>
              <a:ext cx="244825" cy="662470"/>
            </a:xfrm>
            <a:custGeom>
              <a:avLst/>
              <a:gdLst>
                <a:gd name="T0" fmla="*/ 0 w 376"/>
                <a:gd name="T1" fmla="*/ 5 h 1014"/>
                <a:gd name="T2" fmla="*/ 0 w 376"/>
                <a:gd name="T3" fmla="*/ 5 h 1014"/>
                <a:gd name="T4" fmla="*/ 257 w 376"/>
                <a:gd name="T5" fmla="*/ 276 h 1014"/>
                <a:gd name="T6" fmla="*/ 257 w 376"/>
                <a:gd name="T7" fmla="*/ 276 h 1014"/>
                <a:gd name="T8" fmla="*/ 318 w 376"/>
                <a:gd name="T9" fmla="*/ 926 h 1014"/>
                <a:gd name="T10" fmla="*/ 318 w 376"/>
                <a:gd name="T11" fmla="*/ 926 h 1014"/>
                <a:gd name="T12" fmla="*/ 35 w 376"/>
                <a:gd name="T13" fmla="*/ 912 h 1014"/>
                <a:gd name="T14" fmla="*/ 0 w 376"/>
                <a:gd name="T15" fmla="*/ 5 h 10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1014">
                  <a:moveTo>
                    <a:pt x="0" y="5"/>
                  </a:moveTo>
                  <a:lnTo>
                    <a:pt x="0" y="5"/>
                  </a:lnTo>
                  <a:cubicBezTo>
                    <a:pt x="0" y="5"/>
                    <a:pt x="191" y="0"/>
                    <a:pt x="257" y="276"/>
                  </a:cubicBezTo>
                  <a:lnTo>
                    <a:pt x="257" y="276"/>
                  </a:lnTo>
                  <a:cubicBezTo>
                    <a:pt x="324" y="552"/>
                    <a:pt x="375" y="898"/>
                    <a:pt x="318" y="926"/>
                  </a:cubicBezTo>
                  <a:lnTo>
                    <a:pt x="318" y="926"/>
                  </a:lnTo>
                  <a:cubicBezTo>
                    <a:pt x="144" y="1013"/>
                    <a:pt x="35" y="912"/>
                    <a:pt x="35" y="912"/>
                  </a:cubicBezTo>
                  <a:lnTo>
                    <a:pt x="0" y="5"/>
                  </a:ln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 name="Freeform 8">
              <a:extLst>
                <a:ext uri="{FF2B5EF4-FFF2-40B4-BE49-F238E27FC236}">
                  <a16:creationId xmlns:a16="http://schemas.microsoft.com/office/drawing/2014/main" id="{E0FFDB34-D98E-B9C3-6345-F0D96FA9A6E6}"/>
                </a:ext>
              </a:extLst>
            </p:cNvPr>
            <p:cNvSpPr>
              <a:spLocks noChangeArrowheads="1"/>
            </p:cNvSpPr>
            <p:nvPr/>
          </p:nvSpPr>
          <p:spPr bwMode="auto">
            <a:xfrm>
              <a:off x="6716253" y="5170146"/>
              <a:ext cx="843928" cy="1466073"/>
            </a:xfrm>
            <a:custGeom>
              <a:avLst/>
              <a:gdLst>
                <a:gd name="T0" fmla="*/ 1095 w 1293"/>
                <a:gd name="T1" fmla="*/ 16 h 2246"/>
                <a:gd name="T2" fmla="*/ 1095 w 1293"/>
                <a:gd name="T3" fmla="*/ 16 h 2246"/>
                <a:gd name="T4" fmla="*/ 992 w 1293"/>
                <a:gd name="T5" fmla="*/ 10 h 2246"/>
                <a:gd name="T6" fmla="*/ 992 w 1293"/>
                <a:gd name="T7" fmla="*/ 10 h 2246"/>
                <a:gd name="T8" fmla="*/ 117 w 1293"/>
                <a:gd name="T9" fmla="*/ 323 h 2246"/>
                <a:gd name="T10" fmla="*/ 117 w 1293"/>
                <a:gd name="T11" fmla="*/ 323 h 2246"/>
                <a:gd name="T12" fmla="*/ 287 w 1293"/>
                <a:gd name="T13" fmla="*/ 1165 h 2246"/>
                <a:gd name="T14" fmla="*/ 287 w 1293"/>
                <a:gd name="T15" fmla="*/ 1165 h 2246"/>
                <a:gd name="T16" fmla="*/ 246 w 1293"/>
                <a:gd name="T17" fmla="*/ 1763 h 2246"/>
                <a:gd name="T18" fmla="*/ 246 w 1293"/>
                <a:gd name="T19" fmla="*/ 1763 h 2246"/>
                <a:gd name="T20" fmla="*/ 371 w 1293"/>
                <a:gd name="T21" fmla="*/ 2156 h 2246"/>
                <a:gd name="T22" fmla="*/ 371 w 1293"/>
                <a:gd name="T23" fmla="*/ 2156 h 2246"/>
                <a:gd name="T24" fmla="*/ 1021 w 1293"/>
                <a:gd name="T25" fmla="*/ 2086 h 2246"/>
                <a:gd name="T26" fmla="*/ 1021 w 1293"/>
                <a:gd name="T27" fmla="*/ 2086 h 2246"/>
                <a:gd name="T28" fmla="*/ 1183 w 1293"/>
                <a:gd name="T29" fmla="*/ 1704 h 2246"/>
                <a:gd name="T30" fmla="*/ 1183 w 1293"/>
                <a:gd name="T31" fmla="*/ 1704 h 2246"/>
                <a:gd name="T32" fmla="*/ 1110 w 1293"/>
                <a:gd name="T33" fmla="*/ 949 h 2246"/>
                <a:gd name="T34" fmla="*/ 1110 w 1293"/>
                <a:gd name="T35" fmla="*/ 949 h 2246"/>
                <a:gd name="T36" fmla="*/ 1237 w 1293"/>
                <a:gd name="T37" fmla="*/ 802 h 2246"/>
                <a:gd name="T38" fmla="*/ 1237 w 1293"/>
                <a:gd name="T39" fmla="*/ 802 h 2246"/>
                <a:gd name="T40" fmla="*/ 1155 w 1293"/>
                <a:gd name="T41" fmla="*/ 428 h 2246"/>
                <a:gd name="T42" fmla="*/ 1155 w 1293"/>
                <a:gd name="T43" fmla="*/ 428 h 2246"/>
                <a:gd name="T44" fmla="*/ 1166 w 1293"/>
                <a:gd name="T45" fmla="*/ 100 h 2246"/>
                <a:gd name="T46" fmla="*/ 1166 w 1293"/>
                <a:gd name="T47" fmla="*/ 100 h 2246"/>
                <a:gd name="T48" fmla="*/ 1095 w 1293"/>
                <a:gd name="T49" fmla="*/ 16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3" h="2246">
                  <a:moveTo>
                    <a:pt x="1095" y="16"/>
                  </a:moveTo>
                  <a:lnTo>
                    <a:pt x="1095" y="16"/>
                  </a:lnTo>
                  <a:cubicBezTo>
                    <a:pt x="1062" y="2"/>
                    <a:pt x="1026" y="0"/>
                    <a:pt x="992" y="10"/>
                  </a:cubicBezTo>
                  <a:lnTo>
                    <a:pt x="992" y="10"/>
                  </a:lnTo>
                  <a:cubicBezTo>
                    <a:pt x="829" y="57"/>
                    <a:pt x="218" y="236"/>
                    <a:pt x="117" y="323"/>
                  </a:cubicBezTo>
                  <a:lnTo>
                    <a:pt x="117" y="323"/>
                  </a:lnTo>
                  <a:cubicBezTo>
                    <a:pt x="0" y="422"/>
                    <a:pt x="292" y="982"/>
                    <a:pt x="287" y="1165"/>
                  </a:cubicBezTo>
                  <a:lnTo>
                    <a:pt x="287" y="1165"/>
                  </a:lnTo>
                  <a:cubicBezTo>
                    <a:pt x="283" y="1348"/>
                    <a:pt x="263" y="1564"/>
                    <a:pt x="246" y="1763"/>
                  </a:cubicBezTo>
                  <a:lnTo>
                    <a:pt x="246" y="1763"/>
                  </a:lnTo>
                  <a:cubicBezTo>
                    <a:pt x="230" y="1963"/>
                    <a:pt x="208" y="2071"/>
                    <a:pt x="371" y="2156"/>
                  </a:cubicBezTo>
                  <a:lnTo>
                    <a:pt x="371" y="2156"/>
                  </a:lnTo>
                  <a:cubicBezTo>
                    <a:pt x="534" y="2240"/>
                    <a:pt x="812" y="2245"/>
                    <a:pt x="1021" y="2086"/>
                  </a:cubicBezTo>
                  <a:lnTo>
                    <a:pt x="1021" y="2086"/>
                  </a:lnTo>
                  <a:cubicBezTo>
                    <a:pt x="1230" y="1928"/>
                    <a:pt x="1191" y="1819"/>
                    <a:pt x="1183" y="1704"/>
                  </a:cubicBezTo>
                  <a:lnTo>
                    <a:pt x="1183" y="1704"/>
                  </a:lnTo>
                  <a:cubicBezTo>
                    <a:pt x="1174" y="1589"/>
                    <a:pt x="1103" y="1090"/>
                    <a:pt x="1110" y="949"/>
                  </a:cubicBezTo>
                  <a:lnTo>
                    <a:pt x="1110" y="949"/>
                  </a:lnTo>
                  <a:cubicBezTo>
                    <a:pt x="1110" y="949"/>
                    <a:pt x="1183" y="895"/>
                    <a:pt x="1237" y="802"/>
                  </a:cubicBezTo>
                  <a:lnTo>
                    <a:pt x="1237" y="802"/>
                  </a:lnTo>
                  <a:cubicBezTo>
                    <a:pt x="1292" y="709"/>
                    <a:pt x="1195" y="539"/>
                    <a:pt x="1155" y="428"/>
                  </a:cubicBezTo>
                  <a:lnTo>
                    <a:pt x="1155" y="428"/>
                  </a:lnTo>
                  <a:cubicBezTo>
                    <a:pt x="1115" y="317"/>
                    <a:pt x="1178" y="190"/>
                    <a:pt x="1166" y="100"/>
                  </a:cubicBezTo>
                  <a:lnTo>
                    <a:pt x="1166" y="100"/>
                  </a:lnTo>
                  <a:cubicBezTo>
                    <a:pt x="1160" y="53"/>
                    <a:pt x="1130" y="30"/>
                    <a:pt x="1095" y="16"/>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 name="Freeform 9">
              <a:extLst>
                <a:ext uri="{FF2B5EF4-FFF2-40B4-BE49-F238E27FC236}">
                  <a16:creationId xmlns:a16="http://schemas.microsoft.com/office/drawing/2014/main" id="{BA46C489-0882-3CA3-2138-B4A055CE9836}"/>
                </a:ext>
              </a:extLst>
            </p:cNvPr>
            <p:cNvSpPr>
              <a:spLocks noChangeArrowheads="1"/>
            </p:cNvSpPr>
            <p:nvPr/>
          </p:nvSpPr>
          <p:spPr bwMode="auto">
            <a:xfrm>
              <a:off x="6995642" y="5196067"/>
              <a:ext cx="316833" cy="259227"/>
            </a:xfrm>
            <a:custGeom>
              <a:avLst/>
              <a:gdLst>
                <a:gd name="T0" fmla="*/ 472 w 486"/>
                <a:gd name="T1" fmla="*/ 169 h 399"/>
                <a:gd name="T2" fmla="*/ 472 w 486"/>
                <a:gd name="T3" fmla="*/ 169 h 399"/>
                <a:gd name="T4" fmla="*/ 266 w 486"/>
                <a:gd name="T5" fmla="*/ 381 h 399"/>
                <a:gd name="T6" fmla="*/ 266 w 486"/>
                <a:gd name="T7" fmla="*/ 381 h 399"/>
                <a:gd name="T8" fmla="*/ 13 w 486"/>
                <a:gd name="T9" fmla="*/ 229 h 399"/>
                <a:gd name="T10" fmla="*/ 13 w 486"/>
                <a:gd name="T11" fmla="*/ 229 h 399"/>
                <a:gd name="T12" fmla="*/ 219 w 486"/>
                <a:gd name="T13" fmla="*/ 17 h 399"/>
                <a:gd name="T14" fmla="*/ 219 w 486"/>
                <a:gd name="T15" fmla="*/ 17 h 399"/>
                <a:gd name="T16" fmla="*/ 472 w 486"/>
                <a:gd name="T17" fmla="*/ 1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399">
                  <a:moveTo>
                    <a:pt x="472" y="169"/>
                  </a:moveTo>
                  <a:lnTo>
                    <a:pt x="472" y="169"/>
                  </a:lnTo>
                  <a:cubicBezTo>
                    <a:pt x="485" y="270"/>
                    <a:pt x="393" y="365"/>
                    <a:pt x="266" y="381"/>
                  </a:cubicBezTo>
                  <a:lnTo>
                    <a:pt x="266" y="381"/>
                  </a:lnTo>
                  <a:cubicBezTo>
                    <a:pt x="139" y="398"/>
                    <a:pt x="26" y="329"/>
                    <a:pt x="13" y="229"/>
                  </a:cubicBezTo>
                  <a:lnTo>
                    <a:pt x="13" y="229"/>
                  </a:lnTo>
                  <a:cubicBezTo>
                    <a:pt x="0" y="128"/>
                    <a:pt x="92" y="33"/>
                    <a:pt x="219" y="17"/>
                  </a:cubicBezTo>
                  <a:lnTo>
                    <a:pt x="219" y="17"/>
                  </a:lnTo>
                  <a:cubicBezTo>
                    <a:pt x="346" y="0"/>
                    <a:pt x="460" y="69"/>
                    <a:pt x="472" y="16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 name="Freeform 10">
              <a:extLst>
                <a:ext uri="{FF2B5EF4-FFF2-40B4-BE49-F238E27FC236}">
                  <a16:creationId xmlns:a16="http://schemas.microsoft.com/office/drawing/2014/main" id="{7FB25CFF-07DE-3961-96D0-CA837DF287FF}"/>
                </a:ext>
              </a:extLst>
            </p:cNvPr>
            <p:cNvSpPr>
              <a:spLocks noChangeArrowheads="1"/>
            </p:cNvSpPr>
            <p:nvPr/>
          </p:nvSpPr>
          <p:spPr bwMode="auto">
            <a:xfrm>
              <a:off x="7041726" y="5230630"/>
              <a:ext cx="227545" cy="187221"/>
            </a:xfrm>
            <a:custGeom>
              <a:avLst/>
              <a:gdLst>
                <a:gd name="T0" fmla="*/ 338 w 348"/>
                <a:gd name="T1" fmla="*/ 121 h 285"/>
                <a:gd name="T2" fmla="*/ 338 w 348"/>
                <a:gd name="T3" fmla="*/ 121 h 285"/>
                <a:gd name="T4" fmla="*/ 190 w 348"/>
                <a:gd name="T5" fmla="*/ 272 h 285"/>
                <a:gd name="T6" fmla="*/ 190 w 348"/>
                <a:gd name="T7" fmla="*/ 272 h 285"/>
                <a:gd name="T8" fmla="*/ 9 w 348"/>
                <a:gd name="T9" fmla="*/ 163 h 285"/>
                <a:gd name="T10" fmla="*/ 9 w 348"/>
                <a:gd name="T11" fmla="*/ 163 h 285"/>
                <a:gd name="T12" fmla="*/ 157 w 348"/>
                <a:gd name="T13" fmla="*/ 12 h 285"/>
                <a:gd name="T14" fmla="*/ 157 w 348"/>
                <a:gd name="T15" fmla="*/ 12 h 285"/>
                <a:gd name="T16" fmla="*/ 338 w 348"/>
                <a:gd name="T17" fmla="*/ 12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85">
                  <a:moveTo>
                    <a:pt x="338" y="121"/>
                  </a:moveTo>
                  <a:lnTo>
                    <a:pt x="338" y="121"/>
                  </a:lnTo>
                  <a:cubicBezTo>
                    <a:pt x="347" y="193"/>
                    <a:pt x="281" y="261"/>
                    <a:pt x="190" y="272"/>
                  </a:cubicBezTo>
                  <a:lnTo>
                    <a:pt x="190" y="272"/>
                  </a:lnTo>
                  <a:cubicBezTo>
                    <a:pt x="100" y="284"/>
                    <a:pt x="19" y="235"/>
                    <a:pt x="9" y="163"/>
                  </a:cubicBezTo>
                  <a:lnTo>
                    <a:pt x="9" y="163"/>
                  </a:lnTo>
                  <a:cubicBezTo>
                    <a:pt x="0" y="91"/>
                    <a:pt x="66" y="23"/>
                    <a:pt x="157" y="12"/>
                  </a:cubicBezTo>
                  <a:lnTo>
                    <a:pt x="157" y="12"/>
                  </a:lnTo>
                  <a:cubicBezTo>
                    <a:pt x="248" y="0"/>
                    <a:pt x="329" y="49"/>
                    <a:pt x="338" y="121"/>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 name="Freeform 11">
              <a:extLst>
                <a:ext uri="{FF2B5EF4-FFF2-40B4-BE49-F238E27FC236}">
                  <a16:creationId xmlns:a16="http://schemas.microsoft.com/office/drawing/2014/main" id="{66BA1C04-F60E-56D2-45F7-BBF44E382EB4}"/>
                </a:ext>
              </a:extLst>
            </p:cNvPr>
            <p:cNvSpPr>
              <a:spLocks noChangeArrowheads="1"/>
            </p:cNvSpPr>
            <p:nvPr/>
          </p:nvSpPr>
          <p:spPr bwMode="auto">
            <a:xfrm>
              <a:off x="7090691" y="5098137"/>
              <a:ext cx="149776" cy="227545"/>
            </a:xfrm>
            <a:custGeom>
              <a:avLst/>
              <a:gdLst>
                <a:gd name="T0" fmla="*/ 172 w 231"/>
                <a:gd name="T1" fmla="*/ 90 h 349"/>
                <a:gd name="T2" fmla="*/ 172 w 231"/>
                <a:gd name="T3" fmla="*/ 90 h 349"/>
                <a:gd name="T4" fmla="*/ 40 w 231"/>
                <a:gd name="T5" fmla="*/ 46 h 349"/>
                <a:gd name="T6" fmla="*/ 40 w 231"/>
                <a:gd name="T7" fmla="*/ 46 h 349"/>
                <a:gd name="T8" fmla="*/ 0 w 231"/>
                <a:gd name="T9" fmla="*/ 289 h 349"/>
                <a:gd name="T10" fmla="*/ 219 w 231"/>
                <a:gd name="T11" fmla="*/ 348 h 349"/>
                <a:gd name="T12" fmla="*/ 186 w 231"/>
                <a:gd name="T13" fmla="*/ 148 h 349"/>
                <a:gd name="T14" fmla="*/ 186 w 231"/>
                <a:gd name="T15" fmla="*/ 148 h 349"/>
                <a:gd name="T16" fmla="*/ 172 w 231"/>
                <a:gd name="T17" fmla="*/ 9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49">
                  <a:moveTo>
                    <a:pt x="172" y="90"/>
                  </a:moveTo>
                  <a:lnTo>
                    <a:pt x="172" y="90"/>
                  </a:lnTo>
                  <a:cubicBezTo>
                    <a:pt x="172" y="90"/>
                    <a:pt x="61" y="0"/>
                    <a:pt x="40" y="46"/>
                  </a:cubicBezTo>
                  <a:lnTo>
                    <a:pt x="40" y="46"/>
                  </a:lnTo>
                  <a:cubicBezTo>
                    <a:pt x="18" y="92"/>
                    <a:pt x="0" y="289"/>
                    <a:pt x="0" y="289"/>
                  </a:cubicBezTo>
                  <a:lnTo>
                    <a:pt x="219" y="348"/>
                  </a:lnTo>
                  <a:lnTo>
                    <a:pt x="186" y="148"/>
                  </a:lnTo>
                  <a:lnTo>
                    <a:pt x="186" y="148"/>
                  </a:lnTo>
                  <a:cubicBezTo>
                    <a:pt x="186" y="148"/>
                    <a:pt x="230" y="111"/>
                    <a:pt x="172" y="90"/>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 name="Freeform 12">
              <a:extLst>
                <a:ext uri="{FF2B5EF4-FFF2-40B4-BE49-F238E27FC236}">
                  <a16:creationId xmlns:a16="http://schemas.microsoft.com/office/drawing/2014/main" id="{C693C5B0-C83F-92F3-E0E6-364FACDBC93E}"/>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 name="Freeform 13">
              <a:extLst>
                <a:ext uri="{FF2B5EF4-FFF2-40B4-BE49-F238E27FC236}">
                  <a16:creationId xmlns:a16="http://schemas.microsoft.com/office/drawing/2014/main" id="{0F2F3929-A92B-E59F-9F62-721F5CB0083E}"/>
                </a:ext>
              </a:extLst>
            </p:cNvPr>
            <p:cNvSpPr>
              <a:spLocks noChangeArrowheads="1"/>
            </p:cNvSpPr>
            <p:nvPr/>
          </p:nvSpPr>
          <p:spPr bwMode="auto">
            <a:xfrm>
              <a:off x="7102213" y="5144221"/>
              <a:ext cx="126733" cy="149776"/>
            </a:xfrm>
            <a:custGeom>
              <a:avLst/>
              <a:gdLst>
                <a:gd name="T0" fmla="*/ 5 w 193"/>
                <a:gd name="T1" fmla="*/ 30 h 228"/>
                <a:gd name="T2" fmla="*/ 5 w 193"/>
                <a:gd name="T3" fmla="*/ 30 h 228"/>
                <a:gd name="T4" fmla="*/ 0 w 193"/>
                <a:gd name="T5" fmla="*/ 63 h 228"/>
                <a:gd name="T6" fmla="*/ 0 w 193"/>
                <a:gd name="T7" fmla="*/ 63 h 228"/>
                <a:gd name="T8" fmla="*/ 192 w 193"/>
                <a:gd name="T9" fmla="*/ 227 h 228"/>
                <a:gd name="T10" fmla="*/ 167 w 193"/>
                <a:gd name="T11" fmla="*/ 75 h 228"/>
                <a:gd name="T12" fmla="*/ 167 w 193"/>
                <a:gd name="T13" fmla="*/ 75 h 228"/>
                <a:gd name="T14" fmla="*/ 182 w 193"/>
                <a:gd name="T15" fmla="*/ 40 h 228"/>
                <a:gd name="T16" fmla="*/ 182 w 193"/>
                <a:gd name="T17" fmla="*/ 40 h 228"/>
                <a:gd name="T18" fmla="*/ 5 w 193"/>
                <a:gd name="T19" fmla="*/ 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28">
                  <a:moveTo>
                    <a:pt x="5" y="30"/>
                  </a:moveTo>
                  <a:lnTo>
                    <a:pt x="5" y="30"/>
                  </a:lnTo>
                  <a:cubicBezTo>
                    <a:pt x="4" y="40"/>
                    <a:pt x="2" y="51"/>
                    <a:pt x="0" y="63"/>
                  </a:cubicBezTo>
                  <a:lnTo>
                    <a:pt x="0" y="63"/>
                  </a:lnTo>
                  <a:cubicBezTo>
                    <a:pt x="22" y="177"/>
                    <a:pt x="192" y="227"/>
                    <a:pt x="192" y="227"/>
                  </a:cubicBezTo>
                  <a:lnTo>
                    <a:pt x="167" y="75"/>
                  </a:lnTo>
                  <a:lnTo>
                    <a:pt x="167" y="75"/>
                  </a:lnTo>
                  <a:cubicBezTo>
                    <a:pt x="167" y="75"/>
                    <a:pt x="188" y="57"/>
                    <a:pt x="182" y="40"/>
                  </a:cubicBezTo>
                  <a:lnTo>
                    <a:pt x="182" y="40"/>
                  </a:lnTo>
                  <a:cubicBezTo>
                    <a:pt x="115" y="19"/>
                    <a:pt x="29" y="0"/>
                    <a:pt x="5" y="30"/>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 name="Freeform 14">
              <a:extLst>
                <a:ext uri="{FF2B5EF4-FFF2-40B4-BE49-F238E27FC236}">
                  <a16:creationId xmlns:a16="http://schemas.microsoft.com/office/drawing/2014/main" id="{44BA00EB-1F7A-814F-2598-506A7852097D}"/>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 name="Freeform 15">
              <a:extLst>
                <a:ext uri="{FF2B5EF4-FFF2-40B4-BE49-F238E27FC236}">
                  <a16:creationId xmlns:a16="http://schemas.microsoft.com/office/drawing/2014/main" id="{36C84385-5476-3EDD-42C8-2D4A2B1C2898}"/>
                </a:ext>
              </a:extLst>
            </p:cNvPr>
            <p:cNvSpPr>
              <a:spLocks noChangeArrowheads="1"/>
            </p:cNvSpPr>
            <p:nvPr/>
          </p:nvSpPr>
          <p:spPr bwMode="auto">
            <a:xfrm>
              <a:off x="6687449" y="5907503"/>
              <a:ext cx="161297" cy="581821"/>
            </a:xfrm>
            <a:custGeom>
              <a:avLst/>
              <a:gdLst>
                <a:gd name="T0" fmla="*/ 0 w 249"/>
                <a:gd name="T1" fmla="*/ 0 h 891"/>
                <a:gd name="T2" fmla="*/ 37 w 249"/>
                <a:gd name="T3" fmla="*/ 877 h 891"/>
                <a:gd name="T4" fmla="*/ 165 w 249"/>
                <a:gd name="T5" fmla="*/ 890 h 891"/>
                <a:gd name="T6" fmla="*/ 248 w 249"/>
                <a:gd name="T7" fmla="*/ 101 h 891"/>
                <a:gd name="T8" fmla="*/ 0 w 249"/>
                <a:gd name="T9" fmla="*/ 0 h 891"/>
              </a:gdLst>
              <a:ahLst/>
              <a:cxnLst>
                <a:cxn ang="0">
                  <a:pos x="T0" y="T1"/>
                </a:cxn>
                <a:cxn ang="0">
                  <a:pos x="T2" y="T3"/>
                </a:cxn>
                <a:cxn ang="0">
                  <a:pos x="T4" y="T5"/>
                </a:cxn>
                <a:cxn ang="0">
                  <a:pos x="T6" y="T7"/>
                </a:cxn>
                <a:cxn ang="0">
                  <a:pos x="T8" y="T9"/>
                </a:cxn>
              </a:cxnLst>
              <a:rect l="0" t="0" r="r" b="b"/>
              <a:pathLst>
                <a:path w="249" h="891">
                  <a:moveTo>
                    <a:pt x="0" y="0"/>
                  </a:moveTo>
                  <a:lnTo>
                    <a:pt x="37" y="877"/>
                  </a:lnTo>
                  <a:lnTo>
                    <a:pt x="165" y="890"/>
                  </a:lnTo>
                  <a:lnTo>
                    <a:pt x="248" y="101"/>
                  </a:lnTo>
                  <a:lnTo>
                    <a:pt x="0"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 name="Freeform 16">
              <a:extLst>
                <a:ext uri="{FF2B5EF4-FFF2-40B4-BE49-F238E27FC236}">
                  <a16:creationId xmlns:a16="http://schemas.microsoft.com/office/drawing/2014/main" id="{0ECDD28E-D43C-159A-1C54-44B3A7785C88}"/>
                </a:ext>
              </a:extLst>
            </p:cNvPr>
            <p:cNvSpPr>
              <a:spLocks noChangeArrowheads="1"/>
            </p:cNvSpPr>
            <p:nvPr/>
          </p:nvSpPr>
          <p:spPr bwMode="auto">
            <a:xfrm>
              <a:off x="6854507" y="5466815"/>
              <a:ext cx="135373" cy="691273"/>
            </a:xfrm>
            <a:custGeom>
              <a:avLst/>
              <a:gdLst>
                <a:gd name="T0" fmla="*/ 162 w 206"/>
                <a:gd name="T1" fmla="*/ 601 h 1058"/>
                <a:gd name="T2" fmla="*/ 162 w 206"/>
                <a:gd name="T3" fmla="*/ 601 h 1058"/>
                <a:gd name="T4" fmla="*/ 36 w 206"/>
                <a:gd name="T5" fmla="*/ 0 h 1058"/>
                <a:gd name="T6" fmla="*/ 0 w 206"/>
                <a:gd name="T7" fmla="*/ 411 h 1058"/>
                <a:gd name="T8" fmla="*/ 0 w 206"/>
                <a:gd name="T9" fmla="*/ 411 h 1058"/>
                <a:gd name="T10" fmla="*/ 75 w 206"/>
                <a:gd name="T11" fmla="*/ 710 h 1058"/>
                <a:gd name="T12" fmla="*/ 75 w 206"/>
                <a:gd name="T13" fmla="*/ 710 h 1058"/>
                <a:gd name="T14" fmla="*/ 55 w 206"/>
                <a:gd name="T15" fmla="*/ 1056 h 1058"/>
                <a:gd name="T16" fmla="*/ 55 w 206"/>
                <a:gd name="T17" fmla="*/ 1057 h 1058"/>
                <a:gd name="T18" fmla="*/ 55 w 206"/>
                <a:gd name="T19" fmla="*/ 1057 h 1058"/>
                <a:gd name="T20" fmla="*/ 162 w 206"/>
                <a:gd name="T21" fmla="*/ 601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058">
                  <a:moveTo>
                    <a:pt x="162" y="601"/>
                  </a:moveTo>
                  <a:lnTo>
                    <a:pt x="162" y="601"/>
                  </a:lnTo>
                  <a:cubicBezTo>
                    <a:pt x="119" y="413"/>
                    <a:pt x="36" y="0"/>
                    <a:pt x="36" y="0"/>
                  </a:cubicBezTo>
                  <a:lnTo>
                    <a:pt x="0" y="411"/>
                  </a:lnTo>
                  <a:lnTo>
                    <a:pt x="0" y="411"/>
                  </a:lnTo>
                  <a:cubicBezTo>
                    <a:pt x="41" y="533"/>
                    <a:pt x="77" y="645"/>
                    <a:pt x="75" y="710"/>
                  </a:cubicBezTo>
                  <a:lnTo>
                    <a:pt x="75" y="710"/>
                  </a:lnTo>
                  <a:cubicBezTo>
                    <a:pt x="73" y="817"/>
                    <a:pt x="65" y="937"/>
                    <a:pt x="55" y="1056"/>
                  </a:cubicBezTo>
                  <a:lnTo>
                    <a:pt x="55" y="1057"/>
                  </a:lnTo>
                  <a:lnTo>
                    <a:pt x="55" y="1057"/>
                  </a:lnTo>
                  <a:cubicBezTo>
                    <a:pt x="55" y="1057"/>
                    <a:pt x="205" y="787"/>
                    <a:pt x="162" y="601"/>
                  </a:cubicBez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 name="Freeform 17">
              <a:extLst>
                <a:ext uri="{FF2B5EF4-FFF2-40B4-BE49-F238E27FC236}">
                  <a16:creationId xmlns:a16="http://schemas.microsoft.com/office/drawing/2014/main" id="{2B0CD6C0-DE64-E561-EEAD-99C781F9A2FA}"/>
                </a:ext>
              </a:extLst>
            </p:cNvPr>
            <p:cNvSpPr>
              <a:spLocks noChangeArrowheads="1"/>
            </p:cNvSpPr>
            <p:nvPr/>
          </p:nvSpPr>
          <p:spPr bwMode="auto">
            <a:xfrm>
              <a:off x="6638483" y="5368885"/>
              <a:ext cx="253467" cy="717196"/>
            </a:xfrm>
            <a:custGeom>
              <a:avLst/>
              <a:gdLst>
                <a:gd name="T0" fmla="*/ 261 w 387"/>
                <a:gd name="T1" fmla="*/ 0 h 1097"/>
                <a:gd name="T2" fmla="*/ 261 w 387"/>
                <a:gd name="T3" fmla="*/ 0 h 1097"/>
                <a:gd name="T4" fmla="*/ 101 w 387"/>
                <a:gd name="T5" fmla="*/ 354 h 1097"/>
                <a:gd name="T6" fmla="*/ 101 w 387"/>
                <a:gd name="T7" fmla="*/ 354 h 1097"/>
                <a:gd name="T8" fmla="*/ 103 w 387"/>
                <a:gd name="T9" fmla="*/ 1024 h 1097"/>
                <a:gd name="T10" fmla="*/ 103 w 387"/>
                <a:gd name="T11" fmla="*/ 1024 h 1097"/>
                <a:gd name="T12" fmla="*/ 323 w 387"/>
                <a:gd name="T13" fmla="*/ 1011 h 1097"/>
                <a:gd name="T14" fmla="*/ 323 w 387"/>
                <a:gd name="T15" fmla="*/ 1011 h 1097"/>
                <a:gd name="T16" fmla="*/ 376 w 387"/>
                <a:gd name="T17" fmla="*/ 376 h 1097"/>
                <a:gd name="T18" fmla="*/ 376 w 387"/>
                <a:gd name="T19" fmla="*/ 376 h 1097"/>
                <a:gd name="T20" fmla="*/ 261 w 387"/>
                <a:gd name="T21"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1097">
                  <a:moveTo>
                    <a:pt x="261" y="0"/>
                  </a:moveTo>
                  <a:lnTo>
                    <a:pt x="261" y="0"/>
                  </a:lnTo>
                  <a:cubicBezTo>
                    <a:pt x="261" y="0"/>
                    <a:pt x="159" y="40"/>
                    <a:pt x="101" y="354"/>
                  </a:cubicBezTo>
                  <a:lnTo>
                    <a:pt x="101" y="354"/>
                  </a:lnTo>
                  <a:cubicBezTo>
                    <a:pt x="43" y="669"/>
                    <a:pt x="0" y="983"/>
                    <a:pt x="103" y="1024"/>
                  </a:cubicBezTo>
                  <a:lnTo>
                    <a:pt x="103" y="1024"/>
                  </a:lnTo>
                  <a:cubicBezTo>
                    <a:pt x="207" y="1065"/>
                    <a:pt x="293" y="1096"/>
                    <a:pt x="323" y="1011"/>
                  </a:cubicBezTo>
                  <a:lnTo>
                    <a:pt x="323" y="1011"/>
                  </a:lnTo>
                  <a:cubicBezTo>
                    <a:pt x="353" y="927"/>
                    <a:pt x="372" y="522"/>
                    <a:pt x="376" y="376"/>
                  </a:cubicBezTo>
                  <a:lnTo>
                    <a:pt x="376" y="376"/>
                  </a:lnTo>
                  <a:cubicBezTo>
                    <a:pt x="380" y="231"/>
                    <a:pt x="386" y="29"/>
                    <a:pt x="261" y="0"/>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 name="Freeform 18">
              <a:extLst>
                <a:ext uri="{FF2B5EF4-FFF2-40B4-BE49-F238E27FC236}">
                  <a16:creationId xmlns:a16="http://schemas.microsoft.com/office/drawing/2014/main" id="{7AE4844C-8F46-E19D-11E6-5CB8B0E075D0}"/>
                </a:ext>
              </a:extLst>
            </p:cNvPr>
            <p:cNvSpPr>
              <a:spLocks noChangeArrowheads="1"/>
            </p:cNvSpPr>
            <p:nvPr/>
          </p:nvSpPr>
          <p:spPr bwMode="auto">
            <a:xfrm>
              <a:off x="7747400" y="6074560"/>
              <a:ext cx="273628" cy="236185"/>
            </a:xfrm>
            <a:custGeom>
              <a:avLst/>
              <a:gdLst>
                <a:gd name="T0" fmla="*/ 200 w 420"/>
                <a:gd name="T1" fmla="*/ 32 h 360"/>
                <a:gd name="T2" fmla="*/ 200 w 420"/>
                <a:gd name="T3" fmla="*/ 32 h 360"/>
                <a:gd name="T4" fmla="*/ 295 w 420"/>
                <a:gd name="T5" fmla="*/ 96 h 360"/>
                <a:gd name="T6" fmla="*/ 295 w 420"/>
                <a:gd name="T7" fmla="*/ 96 h 360"/>
                <a:gd name="T8" fmla="*/ 360 w 420"/>
                <a:gd name="T9" fmla="*/ 183 h 360"/>
                <a:gd name="T10" fmla="*/ 360 w 420"/>
                <a:gd name="T11" fmla="*/ 183 h 360"/>
                <a:gd name="T12" fmla="*/ 400 w 420"/>
                <a:gd name="T13" fmla="*/ 347 h 360"/>
                <a:gd name="T14" fmla="*/ 400 w 420"/>
                <a:gd name="T15" fmla="*/ 347 h 360"/>
                <a:gd name="T16" fmla="*/ 251 w 420"/>
                <a:gd name="T17" fmla="*/ 217 h 360"/>
                <a:gd name="T18" fmla="*/ 251 w 420"/>
                <a:gd name="T19" fmla="*/ 217 h 360"/>
                <a:gd name="T20" fmla="*/ 228 w 420"/>
                <a:gd name="T21" fmla="*/ 301 h 360"/>
                <a:gd name="T22" fmla="*/ 228 w 420"/>
                <a:gd name="T23" fmla="*/ 301 h 360"/>
                <a:gd name="T24" fmla="*/ 63 w 420"/>
                <a:gd name="T25" fmla="*/ 57 h 360"/>
                <a:gd name="T26" fmla="*/ 63 w 420"/>
                <a:gd name="T27" fmla="*/ 57 h 360"/>
                <a:gd name="T28" fmla="*/ 200 w 420"/>
                <a:gd name="T29" fmla="*/ 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60">
                  <a:moveTo>
                    <a:pt x="200" y="32"/>
                  </a:moveTo>
                  <a:lnTo>
                    <a:pt x="200" y="32"/>
                  </a:lnTo>
                  <a:cubicBezTo>
                    <a:pt x="200" y="32"/>
                    <a:pt x="255" y="52"/>
                    <a:pt x="295" y="96"/>
                  </a:cubicBezTo>
                  <a:lnTo>
                    <a:pt x="295" y="96"/>
                  </a:lnTo>
                  <a:cubicBezTo>
                    <a:pt x="328" y="132"/>
                    <a:pt x="346" y="162"/>
                    <a:pt x="360" y="183"/>
                  </a:cubicBezTo>
                  <a:lnTo>
                    <a:pt x="360" y="183"/>
                  </a:lnTo>
                  <a:cubicBezTo>
                    <a:pt x="393" y="231"/>
                    <a:pt x="419" y="334"/>
                    <a:pt x="400" y="347"/>
                  </a:cubicBezTo>
                  <a:lnTo>
                    <a:pt x="400" y="347"/>
                  </a:lnTo>
                  <a:cubicBezTo>
                    <a:pt x="380" y="359"/>
                    <a:pt x="269" y="174"/>
                    <a:pt x="251" y="217"/>
                  </a:cubicBezTo>
                  <a:lnTo>
                    <a:pt x="251" y="217"/>
                  </a:lnTo>
                  <a:cubicBezTo>
                    <a:pt x="234" y="260"/>
                    <a:pt x="252" y="300"/>
                    <a:pt x="228" y="301"/>
                  </a:cubicBezTo>
                  <a:lnTo>
                    <a:pt x="228" y="301"/>
                  </a:lnTo>
                  <a:cubicBezTo>
                    <a:pt x="205" y="301"/>
                    <a:pt x="125" y="115"/>
                    <a:pt x="63" y="57"/>
                  </a:cubicBezTo>
                  <a:lnTo>
                    <a:pt x="63" y="57"/>
                  </a:lnTo>
                  <a:cubicBezTo>
                    <a:pt x="0" y="0"/>
                    <a:pt x="200" y="32"/>
                    <a:pt x="200" y="3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8" name="Freeform 19">
              <a:extLst>
                <a:ext uri="{FF2B5EF4-FFF2-40B4-BE49-F238E27FC236}">
                  <a16:creationId xmlns:a16="http://schemas.microsoft.com/office/drawing/2014/main" id="{1248E3DE-2B1E-276D-AC9A-03751949F836}"/>
                </a:ext>
              </a:extLst>
            </p:cNvPr>
            <p:cNvSpPr>
              <a:spLocks noChangeArrowheads="1"/>
            </p:cNvSpPr>
            <p:nvPr/>
          </p:nvSpPr>
          <p:spPr bwMode="auto">
            <a:xfrm>
              <a:off x="7159819" y="6690944"/>
              <a:ext cx="77767" cy="1264452"/>
            </a:xfrm>
            <a:custGeom>
              <a:avLst/>
              <a:gdLst>
                <a:gd name="T0" fmla="*/ 0 w 120"/>
                <a:gd name="T1" fmla="*/ 1933 h 1934"/>
                <a:gd name="T2" fmla="*/ 0 w 120"/>
                <a:gd name="T3" fmla="*/ 1933 h 1934"/>
                <a:gd name="T4" fmla="*/ 70 w 120"/>
                <a:gd name="T5" fmla="*/ 1926 h 1934"/>
                <a:gd name="T6" fmla="*/ 119 w 120"/>
                <a:gd name="T7" fmla="*/ 0 h 1934"/>
                <a:gd name="T8" fmla="*/ 0 w 120"/>
                <a:gd name="T9" fmla="*/ 1933 h 1934"/>
              </a:gdLst>
              <a:ahLst/>
              <a:cxnLst>
                <a:cxn ang="0">
                  <a:pos x="T0" y="T1"/>
                </a:cxn>
                <a:cxn ang="0">
                  <a:pos x="T2" y="T3"/>
                </a:cxn>
                <a:cxn ang="0">
                  <a:pos x="T4" y="T5"/>
                </a:cxn>
                <a:cxn ang="0">
                  <a:pos x="T6" y="T7"/>
                </a:cxn>
                <a:cxn ang="0">
                  <a:pos x="T8" y="T9"/>
                </a:cxn>
              </a:cxnLst>
              <a:rect l="0" t="0" r="r" b="b"/>
              <a:pathLst>
                <a:path w="120" h="1934">
                  <a:moveTo>
                    <a:pt x="0" y="1933"/>
                  </a:moveTo>
                  <a:lnTo>
                    <a:pt x="0" y="1933"/>
                  </a:lnTo>
                  <a:cubicBezTo>
                    <a:pt x="0" y="1933"/>
                    <a:pt x="31" y="1933"/>
                    <a:pt x="70" y="1926"/>
                  </a:cubicBezTo>
                  <a:lnTo>
                    <a:pt x="119" y="0"/>
                  </a:lnTo>
                  <a:lnTo>
                    <a:pt x="0" y="1933"/>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9" name="Freeform 20">
              <a:extLst>
                <a:ext uri="{FF2B5EF4-FFF2-40B4-BE49-F238E27FC236}">
                  <a16:creationId xmlns:a16="http://schemas.microsoft.com/office/drawing/2014/main" id="{7F7AB3A4-E441-CCF5-64CF-B321184C5B87}"/>
                </a:ext>
              </a:extLst>
            </p:cNvPr>
            <p:cNvSpPr>
              <a:spLocks noChangeArrowheads="1"/>
            </p:cNvSpPr>
            <p:nvPr/>
          </p:nvSpPr>
          <p:spPr bwMode="auto">
            <a:xfrm>
              <a:off x="6471426" y="6457639"/>
              <a:ext cx="601984" cy="818006"/>
            </a:xfrm>
            <a:custGeom>
              <a:avLst/>
              <a:gdLst>
                <a:gd name="T0" fmla="*/ 867 w 922"/>
                <a:gd name="T1" fmla="*/ 1250 h 1251"/>
                <a:gd name="T2" fmla="*/ 799 w 922"/>
                <a:gd name="T3" fmla="*/ 1162 h 1251"/>
                <a:gd name="T4" fmla="*/ 82 w 922"/>
                <a:gd name="T5" fmla="*/ 746 h 1251"/>
                <a:gd name="T6" fmla="*/ 82 w 922"/>
                <a:gd name="T7" fmla="*/ 746 h 1251"/>
                <a:gd name="T8" fmla="*/ 41 w 922"/>
                <a:gd name="T9" fmla="*/ 667 h 1251"/>
                <a:gd name="T10" fmla="*/ 41 w 922"/>
                <a:gd name="T11" fmla="*/ 80 h 1251"/>
                <a:gd name="T12" fmla="*/ 0 w 922"/>
                <a:gd name="T13" fmla="*/ 28 h 1251"/>
                <a:gd name="T14" fmla="*/ 39 w 922"/>
                <a:gd name="T15" fmla="*/ 5 h 1251"/>
                <a:gd name="T16" fmla="*/ 39 w 922"/>
                <a:gd name="T17" fmla="*/ 5 h 1251"/>
                <a:gd name="T18" fmla="*/ 39 w 922"/>
                <a:gd name="T19" fmla="*/ 5 h 1251"/>
                <a:gd name="T20" fmla="*/ 67 w 922"/>
                <a:gd name="T21" fmla="*/ 7 h 1251"/>
                <a:gd name="T22" fmla="*/ 879 w 922"/>
                <a:gd name="T23" fmla="*/ 476 h 1251"/>
                <a:gd name="T24" fmla="*/ 879 w 922"/>
                <a:gd name="T25" fmla="*/ 476 h 1251"/>
                <a:gd name="T26" fmla="*/ 921 w 922"/>
                <a:gd name="T27" fmla="*/ 556 h 1251"/>
                <a:gd name="T28" fmla="*/ 920 w 922"/>
                <a:gd name="T29" fmla="*/ 1195 h 1251"/>
                <a:gd name="T30" fmla="*/ 920 w 922"/>
                <a:gd name="T31" fmla="*/ 1195 h 1251"/>
                <a:gd name="T32" fmla="*/ 905 w 922"/>
                <a:gd name="T33" fmla="*/ 1228 h 1251"/>
                <a:gd name="T34" fmla="*/ 867 w 922"/>
                <a:gd name="T35" fmla="*/ 125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2" h="1251">
                  <a:moveTo>
                    <a:pt x="867" y="1250"/>
                  </a:moveTo>
                  <a:lnTo>
                    <a:pt x="799" y="1162"/>
                  </a:lnTo>
                  <a:lnTo>
                    <a:pt x="82" y="746"/>
                  </a:lnTo>
                  <a:lnTo>
                    <a:pt x="82" y="746"/>
                  </a:lnTo>
                  <a:cubicBezTo>
                    <a:pt x="59" y="733"/>
                    <a:pt x="40" y="698"/>
                    <a:pt x="41" y="667"/>
                  </a:cubicBezTo>
                  <a:lnTo>
                    <a:pt x="41" y="80"/>
                  </a:lnTo>
                  <a:lnTo>
                    <a:pt x="0" y="28"/>
                  </a:lnTo>
                  <a:lnTo>
                    <a:pt x="39" y="5"/>
                  </a:lnTo>
                  <a:lnTo>
                    <a:pt x="39" y="5"/>
                  </a:lnTo>
                  <a:lnTo>
                    <a:pt x="39" y="5"/>
                  </a:lnTo>
                  <a:cubicBezTo>
                    <a:pt x="46" y="0"/>
                    <a:pt x="56" y="1"/>
                    <a:pt x="67" y="7"/>
                  </a:cubicBezTo>
                  <a:lnTo>
                    <a:pt x="879" y="476"/>
                  </a:lnTo>
                  <a:lnTo>
                    <a:pt x="879" y="476"/>
                  </a:lnTo>
                  <a:cubicBezTo>
                    <a:pt x="902" y="489"/>
                    <a:pt x="921" y="525"/>
                    <a:pt x="921" y="556"/>
                  </a:cubicBezTo>
                  <a:lnTo>
                    <a:pt x="920" y="1195"/>
                  </a:lnTo>
                  <a:lnTo>
                    <a:pt x="920" y="1195"/>
                  </a:lnTo>
                  <a:cubicBezTo>
                    <a:pt x="920" y="1211"/>
                    <a:pt x="914" y="1224"/>
                    <a:pt x="905" y="1228"/>
                  </a:cubicBezTo>
                  <a:lnTo>
                    <a:pt x="867" y="1250"/>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6" name="Freeform 21">
              <a:extLst>
                <a:ext uri="{FF2B5EF4-FFF2-40B4-BE49-F238E27FC236}">
                  <a16:creationId xmlns:a16="http://schemas.microsoft.com/office/drawing/2014/main" id="{C64A022A-D656-0ECF-B0CA-EEB34B2E2C81}"/>
                </a:ext>
              </a:extLst>
            </p:cNvPr>
            <p:cNvSpPr>
              <a:spLocks noChangeArrowheads="1"/>
            </p:cNvSpPr>
            <p:nvPr/>
          </p:nvSpPr>
          <p:spPr bwMode="auto">
            <a:xfrm>
              <a:off x="6471426" y="6457640"/>
              <a:ext cx="596224" cy="596224"/>
            </a:xfrm>
            <a:custGeom>
              <a:avLst/>
              <a:gdLst>
                <a:gd name="T0" fmla="*/ 372 w 911"/>
                <a:gd name="T1" fmla="*/ 914 h 915"/>
                <a:gd name="T2" fmla="*/ 321 w 911"/>
                <a:gd name="T3" fmla="*/ 884 h 915"/>
                <a:gd name="T4" fmla="*/ 41 w 911"/>
                <a:gd name="T5" fmla="*/ 399 h 915"/>
                <a:gd name="T6" fmla="*/ 41 w 911"/>
                <a:gd name="T7" fmla="*/ 80 h 915"/>
                <a:gd name="T8" fmla="*/ 0 w 911"/>
                <a:gd name="T9" fmla="*/ 28 h 915"/>
                <a:gd name="T10" fmla="*/ 39 w 911"/>
                <a:gd name="T11" fmla="*/ 5 h 915"/>
                <a:gd name="T12" fmla="*/ 39 w 911"/>
                <a:gd name="T13" fmla="*/ 5 h 915"/>
                <a:gd name="T14" fmla="*/ 39 w 911"/>
                <a:gd name="T15" fmla="*/ 5 h 915"/>
                <a:gd name="T16" fmla="*/ 67 w 911"/>
                <a:gd name="T17" fmla="*/ 7 h 915"/>
                <a:gd name="T18" fmla="*/ 879 w 911"/>
                <a:gd name="T19" fmla="*/ 476 h 915"/>
                <a:gd name="T20" fmla="*/ 879 w 911"/>
                <a:gd name="T21" fmla="*/ 476 h 915"/>
                <a:gd name="T22" fmla="*/ 910 w 911"/>
                <a:gd name="T23" fmla="*/ 512 h 915"/>
                <a:gd name="T24" fmla="*/ 372 w 911"/>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1" h="915">
                  <a:moveTo>
                    <a:pt x="372" y="914"/>
                  </a:moveTo>
                  <a:lnTo>
                    <a:pt x="321" y="884"/>
                  </a:lnTo>
                  <a:lnTo>
                    <a:pt x="41" y="399"/>
                  </a:lnTo>
                  <a:lnTo>
                    <a:pt x="41" y="80"/>
                  </a:lnTo>
                  <a:lnTo>
                    <a:pt x="0" y="28"/>
                  </a:lnTo>
                  <a:lnTo>
                    <a:pt x="39" y="5"/>
                  </a:lnTo>
                  <a:lnTo>
                    <a:pt x="39" y="5"/>
                  </a:lnTo>
                  <a:lnTo>
                    <a:pt x="39" y="5"/>
                  </a:lnTo>
                  <a:cubicBezTo>
                    <a:pt x="46" y="0"/>
                    <a:pt x="56" y="1"/>
                    <a:pt x="67" y="7"/>
                  </a:cubicBezTo>
                  <a:lnTo>
                    <a:pt x="879" y="476"/>
                  </a:lnTo>
                  <a:lnTo>
                    <a:pt x="879" y="476"/>
                  </a:lnTo>
                  <a:cubicBezTo>
                    <a:pt x="891" y="483"/>
                    <a:pt x="902" y="496"/>
                    <a:pt x="910" y="512"/>
                  </a:cubicBezTo>
                  <a:lnTo>
                    <a:pt x="372" y="914"/>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7" name="Freeform 22">
              <a:extLst>
                <a:ext uri="{FF2B5EF4-FFF2-40B4-BE49-F238E27FC236}">
                  <a16:creationId xmlns:a16="http://schemas.microsoft.com/office/drawing/2014/main" id="{90768B33-4501-DEE2-5F46-85CD0DF4DC6B}"/>
                </a:ext>
              </a:extLst>
            </p:cNvPr>
            <p:cNvSpPr>
              <a:spLocks noChangeArrowheads="1"/>
            </p:cNvSpPr>
            <p:nvPr/>
          </p:nvSpPr>
          <p:spPr bwMode="auto">
            <a:xfrm>
              <a:off x="6471426" y="6457639"/>
              <a:ext cx="54727" cy="34564"/>
            </a:xfrm>
            <a:custGeom>
              <a:avLst/>
              <a:gdLst>
                <a:gd name="T0" fmla="*/ 19 w 82"/>
                <a:gd name="T1" fmla="*/ 51 h 52"/>
                <a:gd name="T2" fmla="*/ 0 w 82"/>
                <a:gd name="T3" fmla="*/ 28 h 52"/>
                <a:gd name="T4" fmla="*/ 39 w 82"/>
                <a:gd name="T5" fmla="*/ 5 h 52"/>
                <a:gd name="T6" fmla="*/ 39 w 82"/>
                <a:gd name="T7" fmla="*/ 5 h 52"/>
                <a:gd name="T8" fmla="*/ 39 w 82"/>
                <a:gd name="T9" fmla="*/ 5 h 52"/>
                <a:gd name="T10" fmla="*/ 67 w 82"/>
                <a:gd name="T11" fmla="*/ 7 h 52"/>
                <a:gd name="T12" fmla="*/ 81 w 82"/>
                <a:gd name="T13" fmla="*/ 15 h 52"/>
                <a:gd name="T14" fmla="*/ 19 w 82"/>
                <a:gd name="T15" fmla="*/ 5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2">
                  <a:moveTo>
                    <a:pt x="19" y="51"/>
                  </a:moveTo>
                  <a:lnTo>
                    <a:pt x="0" y="28"/>
                  </a:lnTo>
                  <a:lnTo>
                    <a:pt x="39" y="5"/>
                  </a:lnTo>
                  <a:lnTo>
                    <a:pt x="39" y="5"/>
                  </a:lnTo>
                  <a:lnTo>
                    <a:pt x="39" y="5"/>
                  </a:lnTo>
                  <a:cubicBezTo>
                    <a:pt x="46" y="0"/>
                    <a:pt x="56" y="1"/>
                    <a:pt x="67" y="7"/>
                  </a:cubicBezTo>
                  <a:lnTo>
                    <a:pt x="81" y="15"/>
                  </a:lnTo>
                  <a:lnTo>
                    <a:pt x="19" y="51"/>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8" name="Freeform 23">
              <a:extLst>
                <a:ext uri="{FF2B5EF4-FFF2-40B4-BE49-F238E27FC236}">
                  <a16:creationId xmlns:a16="http://schemas.microsoft.com/office/drawing/2014/main" id="{06E4BDAC-EF68-F6EE-993F-1E74F483E8B6}"/>
                </a:ext>
              </a:extLst>
            </p:cNvPr>
            <p:cNvSpPr>
              <a:spLocks noChangeArrowheads="1"/>
            </p:cNvSpPr>
            <p:nvPr/>
          </p:nvSpPr>
          <p:spPr bwMode="auto">
            <a:xfrm>
              <a:off x="6995642" y="6771594"/>
              <a:ext cx="77769" cy="74888"/>
            </a:xfrm>
            <a:custGeom>
              <a:avLst/>
              <a:gdLst>
                <a:gd name="T0" fmla="*/ 83 w 118"/>
                <a:gd name="T1" fmla="*/ 0 h 115"/>
                <a:gd name="T2" fmla="*/ 83 w 118"/>
                <a:gd name="T3" fmla="*/ 0 h 115"/>
                <a:gd name="T4" fmla="*/ 117 w 118"/>
                <a:gd name="T5" fmla="*/ 69 h 115"/>
                <a:gd name="T6" fmla="*/ 38 w 118"/>
                <a:gd name="T7" fmla="*/ 114 h 115"/>
                <a:gd name="T8" fmla="*/ 0 w 118"/>
                <a:gd name="T9" fmla="*/ 49 h 115"/>
                <a:gd name="T10" fmla="*/ 83 w 118"/>
                <a:gd name="T11" fmla="*/ 0 h 115"/>
              </a:gdLst>
              <a:ahLst/>
              <a:cxnLst>
                <a:cxn ang="0">
                  <a:pos x="T0" y="T1"/>
                </a:cxn>
                <a:cxn ang="0">
                  <a:pos x="T2" y="T3"/>
                </a:cxn>
                <a:cxn ang="0">
                  <a:pos x="T4" y="T5"/>
                </a:cxn>
                <a:cxn ang="0">
                  <a:pos x="T6" y="T7"/>
                </a:cxn>
                <a:cxn ang="0">
                  <a:pos x="T8" y="T9"/>
                </a:cxn>
                <a:cxn ang="0">
                  <a:pos x="T10" y="T11"/>
                </a:cxn>
              </a:cxnLst>
              <a:rect l="0" t="0" r="r" b="b"/>
              <a:pathLst>
                <a:path w="118" h="115">
                  <a:moveTo>
                    <a:pt x="83" y="0"/>
                  </a:moveTo>
                  <a:lnTo>
                    <a:pt x="83" y="0"/>
                  </a:lnTo>
                  <a:cubicBezTo>
                    <a:pt x="101" y="15"/>
                    <a:pt x="116" y="43"/>
                    <a:pt x="117" y="69"/>
                  </a:cubicBezTo>
                  <a:lnTo>
                    <a:pt x="38" y="114"/>
                  </a:lnTo>
                  <a:lnTo>
                    <a:pt x="0" y="49"/>
                  </a:lnTo>
                  <a:lnTo>
                    <a:pt x="83" y="0"/>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9" name="Freeform 24">
              <a:extLst>
                <a:ext uri="{FF2B5EF4-FFF2-40B4-BE49-F238E27FC236}">
                  <a16:creationId xmlns:a16="http://schemas.microsoft.com/office/drawing/2014/main" id="{47BF7B8C-AD1D-D8C0-97CD-1A4E23400B90}"/>
                </a:ext>
              </a:extLst>
            </p:cNvPr>
            <p:cNvSpPr>
              <a:spLocks noChangeArrowheads="1"/>
            </p:cNvSpPr>
            <p:nvPr/>
          </p:nvSpPr>
          <p:spPr bwMode="auto">
            <a:xfrm>
              <a:off x="6462786" y="6469161"/>
              <a:ext cx="584700" cy="815126"/>
            </a:xfrm>
            <a:custGeom>
              <a:avLst/>
              <a:gdLst>
                <a:gd name="T0" fmla="*/ 854 w 897"/>
                <a:gd name="T1" fmla="*/ 482 h 1246"/>
                <a:gd name="T2" fmla="*/ 42 w 897"/>
                <a:gd name="T3" fmla="*/ 13 h 1246"/>
                <a:gd name="T4" fmla="*/ 42 w 897"/>
                <a:gd name="T5" fmla="*/ 13 h 1246"/>
                <a:gd name="T6" fmla="*/ 1 w 897"/>
                <a:gd name="T7" fmla="*/ 45 h 1246"/>
                <a:gd name="T8" fmla="*/ 0 w 897"/>
                <a:gd name="T9" fmla="*/ 683 h 1246"/>
                <a:gd name="T10" fmla="*/ 0 w 897"/>
                <a:gd name="T11" fmla="*/ 683 h 1246"/>
                <a:gd name="T12" fmla="*/ 42 w 897"/>
                <a:gd name="T13" fmla="*/ 762 h 1246"/>
                <a:gd name="T14" fmla="*/ 854 w 897"/>
                <a:gd name="T15" fmla="*/ 1232 h 1246"/>
                <a:gd name="T16" fmla="*/ 854 w 897"/>
                <a:gd name="T17" fmla="*/ 1232 h 1246"/>
                <a:gd name="T18" fmla="*/ 895 w 897"/>
                <a:gd name="T19" fmla="*/ 1201 h 1246"/>
                <a:gd name="T20" fmla="*/ 896 w 897"/>
                <a:gd name="T21" fmla="*/ 562 h 1246"/>
                <a:gd name="T22" fmla="*/ 896 w 897"/>
                <a:gd name="T23" fmla="*/ 562 h 1246"/>
                <a:gd name="T24" fmla="*/ 854 w 897"/>
                <a:gd name="T25" fmla="*/ 48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7" h="1246">
                  <a:moveTo>
                    <a:pt x="854" y="482"/>
                  </a:moveTo>
                  <a:lnTo>
                    <a:pt x="42" y="13"/>
                  </a:lnTo>
                  <a:lnTo>
                    <a:pt x="42" y="13"/>
                  </a:lnTo>
                  <a:cubicBezTo>
                    <a:pt x="19" y="0"/>
                    <a:pt x="1" y="14"/>
                    <a:pt x="1" y="45"/>
                  </a:cubicBezTo>
                  <a:lnTo>
                    <a:pt x="0" y="683"/>
                  </a:lnTo>
                  <a:lnTo>
                    <a:pt x="0" y="683"/>
                  </a:lnTo>
                  <a:cubicBezTo>
                    <a:pt x="0" y="713"/>
                    <a:pt x="19" y="749"/>
                    <a:pt x="42" y="762"/>
                  </a:cubicBezTo>
                  <a:lnTo>
                    <a:pt x="854" y="1232"/>
                  </a:lnTo>
                  <a:lnTo>
                    <a:pt x="854" y="1232"/>
                  </a:lnTo>
                  <a:cubicBezTo>
                    <a:pt x="877" y="1245"/>
                    <a:pt x="895" y="1231"/>
                    <a:pt x="895" y="1201"/>
                  </a:cubicBezTo>
                  <a:lnTo>
                    <a:pt x="896" y="562"/>
                  </a:lnTo>
                  <a:lnTo>
                    <a:pt x="896" y="562"/>
                  </a:lnTo>
                  <a:cubicBezTo>
                    <a:pt x="896" y="531"/>
                    <a:pt x="877" y="496"/>
                    <a:pt x="854" y="482"/>
                  </a:cubicBez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3" name="Freeform 25">
              <a:extLst>
                <a:ext uri="{FF2B5EF4-FFF2-40B4-BE49-F238E27FC236}">
                  <a16:creationId xmlns:a16="http://schemas.microsoft.com/office/drawing/2014/main" id="{FA379FB0-E661-05BE-448C-8EBB2BCF25E0}"/>
                </a:ext>
              </a:extLst>
            </p:cNvPr>
            <p:cNvSpPr>
              <a:spLocks noChangeArrowheads="1"/>
            </p:cNvSpPr>
            <p:nvPr/>
          </p:nvSpPr>
          <p:spPr bwMode="auto">
            <a:xfrm>
              <a:off x="6690328" y="6362590"/>
              <a:ext cx="141136" cy="403242"/>
            </a:xfrm>
            <a:custGeom>
              <a:avLst/>
              <a:gdLst>
                <a:gd name="T0" fmla="*/ 34 w 215"/>
                <a:gd name="T1" fmla="*/ 174 h 618"/>
                <a:gd name="T2" fmla="*/ 34 w 215"/>
                <a:gd name="T3" fmla="*/ 174 h 618"/>
                <a:gd name="T4" fmla="*/ 5 w 215"/>
                <a:gd name="T5" fmla="*/ 443 h 618"/>
                <a:gd name="T6" fmla="*/ 5 w 215"/>
                <a:gd name="T7" fmla="*/ 443 h 618"/>
                <a:gd name="T8" fmla="*/ 72 w 215"/>
                <a:gd name="T9" fmla="*/ 614 h 618"/>
                <a:gd name="T10" fmla="*/ 72 w 215"/>
                <a:gd name="T11" fmla="*/ 614 h 618"/>
                <a:gd name="T12" fmla="*/ 120 w 215"/>
                <a:gd name="T13" fmla="*/ 377 h 618"/>
                <a:gd name="T14" fmla="*/ 120 w 215"/>
                <a:gd name="T15" fmla="*/ 377 h 618"/>
                <a:gd name="T16" fmla="*/ 192 w 215"/>
                <a:gd name="T17" fmla="*/ 432 h 618"/>
                <a:gd name="T18" fmla="*/ 192 w 215"/>
                <a:gd name="T19" fmla="*/ 432 h 618"/>
                <a:gd name="T20" fmla="*/ 171 w 215"/>
                <a:gd name="T21" fmla="*/ 97 h 618"/>
                <a:gd name="T22" fmla="*/ 171 w 215"/>
                <a:gd name="T23" fmla="*/ 97 h 618"/>
                <a:gd name="T24" fmla="*/ 34 w 215"/>
                <a:gd name="T25" fmla="*/ 1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618">
                  <a:moveTo>
                    <a:pt x="34" y="174"/>
                  </a:moveTo>
                  <a:lnTo>
                    <a:pt x="34" y="174"/>
                  </a:lnTo>
                  <a:cubicBezTo>
                    <a:pt x="34" y="174"/>
                    <a:pt x="0" y="377"/>
                    <a:pt x="5" y="443"/>
                  </a:cubicBezTo>
                  <a:lnTo>
                    <a:pt x="5" y="443"/>
                  </a:lnTo>
                  <a:cubicBezTo>
                    <a:pt x="10" y="508"/>
                    <a:pt x="45" y="617"/>
                    <a:pt x="72" y="614"/>
                  </a:cubicBezTo>
                  <a:lnTo>
                    <a:pt x="72" y="614"/>
                  </a:lnTo>
                  <a:cubicBezTo>
                    <a:pt x="99" y="612"/>
                    <a:pt x="73" y="351"/>
                    <a:pt x="120" y="377"/>
                  </a:cubicBezTo>
                  <a:lnTo>
                    <a:pt x="120" y="377"/>
                  </a:lnTo>
                  <a:cubicBezTo>
                    <a:pt x="166" y="403"/>
                    <a:pt x="171" y="447"/>
                    <a:pt x="192" y="432"/>
                  </a:cubicBezTo>
                  <a:lnTo>
                    <a:pt x="192" y="432"/>
                  </a:lnTo>
                  <a:cubicBezTo>
                    <a:pt x="214" y="416"/>
                    <a:pt x="155" y="194"/>
                    <a:pt x="171" y="97"/>
                  </a:cubicBezTo>
                  <a:lnTo>
                    <a:pt x="171" y="97"/>
                  </a:lnTo>
                  <a:cubicBezTo>
                    <a:pt x="186" y="0"/>
                    <a:pt x="34" y="174"/>
                    <a:pt x="34" y="174"/>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4" name="Freeform 26">
              <a:extLst>
                <a:ext uri="{FF2B5EF4-FFF2-40B4-BE49-F238E27FC236}">
                  <a16:creationId xmlns:a16="http://schemas.microsoft.com/office/drawing/2014/main" id="{5D1461BF-7AB5-4E7D-EE65-FCE85CEFF813}"/>
                </a:ext>
              </a:extLst>
            </p:cNvPr>
            <p:cNvSpPr>
              <a:spLocks noChangeArrowheads="1"/>
            </p:cNvSpPr>
            <p:nvPr/>
          </p:nvSpPr>
          <p:spPr bwMode="auto">
            <a:xfrm>
              <a:off x="7142537" y="4908036"/>
              <a:ext cx="288030" cy="149776"/>
            </a:xfrm>
            <a:custGeom>
              <a:avLst/>
              <a:gdLst>
                <a:gd name="T0" fmla="*/ 236 w 441"/>
                <a:gd name="T1" fmla="*/ 172 h 231"/>
                <a:gd name="T2" fmla="*/ 236 w 441"/>
                <a:gd name="T3" fmla="*/ 172 h 231"/>
                <a:gd name="T4" fmla="*/ 434 w 441"/>
                <a:gd name="T5" fmla="*/ 192 h 231"/>
                <a:gd name="T6" fmla="*/ 434 w 441"/>
                <a:gd name="T7" fmla="*/ 192 h 231"/>
                <a:gd name="T8" fmla="*/ 437 w 441"/>
                <a:gd name="T9" fmla="*/ 162 h 231"/>
                <a:gd name="T10" fmla="*/ 437 w 441"/>
                <a:gd name="T11" fmla="*/ 162 h 231"/>
                <a:gd name="T12" fmla="*/ 427 w 441"/>
                <a:gd name="T13" fmla="*/ 58 h 231"/>
                <a:gd name="T14" fmla="*/ 0 w 441"/>
                <a:gd name="T15" fmla="*/ 0 h 231"/>
                <a:gd name="T16" fmla="*/ 0 w 441"/>
                <a:gd name="T17" fmla="*/ 0 h 231"/>
                <a:gd name="T18" fmla="*/ 236 w 441"/>
                <a:gd name="T19"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231">
                  <a:moveTo>
                    <a:pt x="236" y="172"/>
                  </a:moveTo>
                  <a:lnTo>
                    <a:pt x="236" y="172"/>
                  </a:lnTo>
                  <a:cubicBezTo>
                    <a:pt x="401" y="230"/>
                    <a:pt x="432" y="195"/>
                    <a:pt x="434" y="192"/>
                  </a:cubicBezTo>
                  <a:lnTo>
                    <a:pt x="434" y="192"/>
                  </a:lnTo>
                  <a:cubicBezTo>
                    <a:pt x="435" y="182"/>
                    <a:pt x="437" y="172"/>
                    <a:pt x="437" y="162"/>
                  </a:cubicBezTo>
                  <a:lnTo>
                    <a:pt x="437" y="162"/>
                  </a:lnTo>
                  <a:cubicBezTo>
                    <a:pt x="440" y="126"/>
                    <a:pt x="435" y="91"/>
                    <a:pt x="427" y="58"/>
                  </a:cubicBezTo>
                  <a:lnTo>
                    <a:pt x="0" y="0"/>
                  </a:lnTo>
                  <a:lnTo>
                    <a:pt x="0" y="0"/>
                  </a:lnTo>
                  <a:cubicBezTo>
                    <a:pt x="0" y="0"/>
                    <a:pt x="68" y="112"/>
                    <a:pt x="236" y="172"/>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5" name="Freeform 27">
              <a:extLst>
                <a:ext uri="{FF2B5EF4-FFF2-40B4-BE49-F238E27FC236}">
                  <a16:creationId xmlns:a16="http://schemas.microsoft.com/office/drawing/2014/main" id="{74389B0F-D65E-D1AC-7FAD-CB9E71FD2667}"/>
                </a:ext>
              </a:extLst>
            </p:cNvPr>
            <p:cNvSpPr>
              <a:spLocks noChangeArrowheads="1"/>
            </p:cNvSpPr>
            <p:nvPr/>
          </p:nvSpPr>
          <p:spPr bwMode="auto">
            <a:xfrm>
              <a:off x="6935156" y="4674733"/>
              <a:ext cx="601982" cy="561658"/>
            </a:xfrm>
            <a:custGeom>
              <a:avLst/>
              <a:gdLst>
                <a:gd name="T0" fmla="*/ 765 w 923"/>
                <a:gd name="T1" fmla="*/ 197 h 859"/>
                <a:gd name="T2" fmla="*/ 765 w 923"/>
                <a:gd name="T3" fmla="*/ 197 h 859"/>
                <a:gd name="T4" fmla="*/ 337 w 923"/>
                <a:gd name="T5" fmla="*/ 39 h 859"/>
                <a:gd name="T6" fmla="*/ 337 w 923"/>
                <a:gd name="T7" fmla="*/ 39 h 859"/>
                <a:gd name="T8" fmla="*/ 20 w 923"/>
                <a:gd name="T9" fmla="*/ 413 h 859"/>
                <a:gd name="T10" fmla="*/ 20 w 923"/>
                <a:gd name="T11" fmla="*/ 413 h 859"/>
                <a:gd name="T12" fmla="*/ 171 w 923"/>
                <a:gd name="T13" fmla="*/ 858 h 859"/>
                <a:gd name="T14" fmla="*/ 171 w 923"/>
                <a:gd name="T15" fmla="*/ 858 h 859"/>
                <a:gd name="T16" fmla="*/ 188 w 923"/>
                <a:gd name="T17" fmla="*/ 849 h 859"/>
                <a:gd name="T18" fmla="*/ 188 w 923"/>
                <a:gd name="T19" fmla="*/ 849 h 859"/>
                <a:gd name="T20" fmla="*/ 258 w 923"/>
                <a:gd name="T21" fmla="*/ 785 h 859"/>
                <a:gd name="T22" fmla="*/ 272 w 923"/>
                <a:gd name="T23" fmla="*/ 660 h 859"/>
                <a:gd name="T24" fmla="*/ 272 w 923"/>
                <a:gd name="T25" fmla="*/ 660 h 859"/>
                <a:gd name="T26" fmla="*/ 241 w 923"/>
                <a:gd name="T27" fmla="*/ 626 h 859"/>
                <a:gd name="T28" fmla="*/ 241 w 923"/>
                <a:gd name="T29" fmla="*/ 626 h 859"/>
                <a:gd name="T30" fmla="*/ 194 w 923"/>
                <a:gd name="T31" fmla="*/ 598 h 859"/>
                <a:gd name="T32" fmla="*/ 194 w 923"/>
                <a:gd name="T33" fmla="*/ 598 h 859"/>
                <a:gd name="T34" fmla="*/ 247 w 923"/>
                <a:gd name="T35" fmla="*/ 475 h 859"/>
                <a:gd name="T36" fmla="*/ 247 w 923"/>
                <a:gd name="T37" fmla="*/ 475 h 859"/>
                <a:gd name="T38" fmla="*/ 304 w 923"/>
                <a:gd name="T39" fmla="*/ 434 h 859"/>
                <a:gd name="T40" fmla="*/ 304 w 923"/>
                <a:gd name="T41" fmla="*/ 434 h 859"/>
                <a:gd name="T42" fmla="*/ 343 w 923"/>
                <a:gd name="T43" fmla="*/ 414 h 859"/>
                <a:gd name="T44" fmla="*/ 343 w 923"/>
                <a:gd name="T45" fmla="*/ 414 h 859"/>
                <a:gd name="T46" fmla="*/ 756 w 923"/>
                <a:gd name="T47" fmla="*/ 471 h 859"/>
                <a:gd name="T48" fmla="*/ 756 w 923"/>
                <a:gd name="T49" fmla="*/ 471 h 859"/>
                <a:gd name="T50" fmla="*/ 765 w 923"/>
                <a:gd name="T51" fmla="*/ 19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3" h="859">
                  <a:moveTo>
                    <a:pt x="765" y="197"/>
                  </a:moveTo>
                  <a:lnTo>
                    <a:pt x="765" y="197"/>
                  </a:lnTo>
                  <a:cubicBezTo>
                    <a:pt x="727" y="164"/>
                    <a:pt x="587" y="0"/>
                    <a:pt x="337" y="39"/>
                  </a:cubicBezTo>
                  <a:lnTo>
                    <a:pt x="337" y="39"/>
                  </a:lnTo>
                  <a:cubicBezTo>
                    <a:pt x="181" y="63"/>
                    <a:pt x="48" y="170"/>
                    <a:pt x="20" y="413"/>
                  </a:cubicBezTo>
                  <a:lnTo>
                    <a:pt x="20" y="413"/>
                  </a:lnTo>
                  <a:cubicBezTo>
                    <a:pt x="0" y="577"/>
                    <a:pt x="60" y="738"/>
                    <a:pt x="171" y="858"/>
                  </a:cubicBezTo>
                  <a:lnTo>
                    <a:pt x="171" y="858"/>
                  </a:lnTo>
                  <a:cubicBezTo>
                    <a:pt x="176" y="854"/>
                    <a:pt x="183" y="852"/>
                    <a:pt x="188" y="849"/>
                  </a:cubicBezTo>
                  <a:lnTo>
                    <a:pt x="188" y="849"/>
                  </a:lnTo>
                  <a:cubicBezTo>
                    <a:pt x="251" y="808"/>
                    <a:pt x="258" y="785"/>
                    <a:pt x="258" y="785"/>
                  </a:cubicBezTo>
                  <a:lnTo>
                    <a:pt x="272" y="660"/>
                  </a:lnTo>
                  <a:lnTo>
                    <a:pt x="272" y="660"/>
                  </a:lnTo>
                  <a:cubicBezTo>
                    <a:pt x="271" y="642"/>
                    <a:pt x="258" y="627"/>
                    <a:pt x="241" y="626"/>
                  </a:cubicBezTo>
                  <a:lnTo>
                    <a:pt x="241" y="626"/>
                  </a:lnTo>
                  <a:cubicBezTo>
                    <a:pt x="227" y="625"/>
                    <a:pt x="211" y="618"/>
                    <a:pt x="194" y="598"/>
                  </a:cubicBezTo>
                  <a:lnTo>
                    <a:pt x="194" y="598"/>
                  </a:lnTo>
                  <a:cubicBezTo>
                    <a:pt x="159" y="551"/>
                    <a:pt x="175" y="477"/>
                    <a:pt x="247" y="475"/>
                  </a:cubicBezTo>
                  <a:lnTo>
                    <a:pt x="247" y="475"/>
                  </a:lnTo>
                  <a:cubicBezTo>
                    <a:pt x="284" y="474"/>
                    <a:pt x="299" y="454"/>
                    <a:pt x="304" y="434"/>
                  </a:cubicBezTo>
                  <a:lnTo>
                    <a:pt x="304" y="434"/>
                  </a:lnTo>
                  <a:cubicBezTo>
                    <a:pt x="309" y="417"/>
                    <a:pt x="327" y="408"/>
                    <a:pt x="343" y="414"/>
                  </a:cubicBezTo>
                  <a:lnTo>
                    <a:pt x="343" y="414"/>
                  </a:lnTo>
                  <a:cubicBezTo>
                    <a:pt x="425" y="444"/>
                    <a:pt x="626" y="507"/>
                    <a:pt x="756" y="471"/>
                  </a:cubicBezTo>
                  <a:lnTo>
                    <a:pt x="756" y="471"/>
                  </a:lnTo>
                  <a:cubicBezTo>
                    <a:pt x="922" y="424"/>
                    <a:pt x="804" y="230"/>
                    <a:pt x="765" y="197"/>
                  </a:cubicBez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6" name="Freeform 28">
              <a:extLst>
                <a:ext uri="{FF2B5EF4-FFF2-40B4-BE49-F238E27FC236}">
                  <a16:creationId xmlns:a16="http://schemas.microsoft.com/office/drawing/2014/main" id="{B86428B7-E8A4-B4DD-3A21-9DB70843D4ED}"/>
                </a:ext>
              </a:extLst>
            </p:cNvPr>
            <p:cNvSpPr>
              <a:spLocks noChangeArrowheads="1"/>
            </p:cNvSpPr>
            <p:nvPr/>
          </p:nvSpPr>
          <p:spPr bwMode="auto">
            <a:xfrm>
              <a:off x="7249107" y="5101018"/>
              <a:ext cx="129615" cy="74888"/>
            </a:xfrm>
            <a:custGeom>
              <a:avLst/>
              <a:gdLst>
                <a:gd name="T0" fmla="*/ 98 w 199"/>
                <a:gd name="T1" fmla="*/ 28 h 115"/>
                <a:gd name="T2" fmla="*/ 198 w 199"/>
                <a:gd name="T3" fmla="*/ 0 h 115"/>
                <a:gd name="T4" fmla="*/ 198 w 199"/>
                <a:gd name="T5" fmla="*/ 0 h 115"/>
                <a:gd name="T6" fmla="*/ 80 w 199"/>
                <a:gd name="T7" fmla="*/ 94 h 115"/>
                <a:gd name="T8" fmla="*/ 80 w 199"/>
                <a:gd name="T9" fmla="*/ 94 h 115"/>
                <a:gd name="T10" fmla="*/ 0 w 199"/>
                <a:gd name="T11" fmla="*/ 54 h 115"/>
                <a:gd name="T12" fmla="*/ 98 w 199"/>
                <a:gd name="T13" fmla="*/ 28 h 115"/>
              </a:gdLst>
              <a:ahLst/>
              <a:cxnLst>
                <a:cxn ang="0">
                  <a:pos x="T0" y="T1"/>
                </a:cxn>
                <a:cxn ang="0">
                  <a:pos x="T2" y="T3"/>
                </a:cxn>
                <a:cxn ang="0">
                  <a:pos x="T4" y="T5"/>
                </a:cxn>
                <a:cxn ang="0">
                  <a:pos x="T6" y="T7"/>
                </a:cxn>
                <a:cxn ang="0">
                  <a:pos x="T8" y="T9"/>
                </a:cxn>
                <a:cxn ang="0">
                  <a:pos x="T10" y="T11"/>
                </a:cxn>
                <a:cxn ang="0">
                  <a:pos x="T12" y="T13"/>
                </a:cxn>
              </a:cxnLst>
              <a:rect l="0" t="0" r="r" b="b"/>
              <a:pathLst>
                <a:path w="199" h="115">
                  <a:moveTo>
                    <a:pt x="98" y="28"/>
                  </a:moveTo>
                  <a:lnTo>
                    <a:pt x="198" y="0"/>
                  </a:lnTo>
                  <a:lnTo>
                    <a:pt x="198" y="0"/>
                  </a:lnTo>
                  <a:cubicBezTo>
                    <a:pt x="198" y="0"/>
                    <a:pt x="150" y="75"/>
                    <a:pt x="80" y="94"/>
                  </a:cubicBezTo>
                  <a:lnTo>
                    <a:pt x="80" y="94"/>
                  </a:lnTo>
                  <a:cubicBezTo>
                    <a:pt x="10" y="114"/>
                    <a:pt x="0" y="54"/>
                    <a:pt x="0" y="54"/>
                  </a:cubicBezTo>
                  <a:lnTo>
                    <a:pt x="98" y="2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7" name="Freeform 29">
              <a:extLst>
                <a:ext uri="{FF2B5EF4-FFF2-40B4-BE49-F238E27FC236}">
                  <a16:creationId xmlns:a16="http://schemas.microsoft.com/office/drawing/2014/main" id="{18DC10E1-0694-A0F5-14A4-372A1E42C2F3}"/>
                </a:ext>
              </a:extLst>
            </p:cNvPr>
            <p:cNvSpPr>
              <a:spLocks noChangeArrowheads="1"/>
            </p:cNvSpPr>
            <p:nvPr/>
          </p:nvSpPr>
          <p:spPr bwMode="auto">
            <a:xfrm>
              <a:off x="6768098" y="6607415"/>
              <a:ext cx="57606" cy="46085"/>
            </a:xfrm>
            <a:custGeom>
              <a:avLst/>
              <a:gdLst>
                <a:gd name="T0" fmla="*/ 85 w 86"/>
                <a:gd name="T1" fmla="*/ 50 h 70"/>
                <a:gd name="T2" fmla="*/ 0 w 86"/>
                <a:gd name="T3" fmla="*/ 0 h 70"/>
                <a:gd name="T4" fmla="*/ 32 w 86"/>
                <a:gd name="T5" fmla="*/ 53 h 70"/>
                <a:gd name="T6" fmla="*/ 75 w 86"/>
                <a:gd name="T7" fmla="*/ 69 h 70"/>
                <a:gd name="T8" fmla="*/ 85 w 86"/>
                <a:gd name="T9" fmla="*/ 50 h 70"/>
              </a:gdLst>
              <a:ahLst/>
              <a:cxnLst>
                <a:cxn ang="0">
                  <a:pos x="T0" y="T1"/>
                </a:cxn>
                <a:cxn ang="0">
                  <a:pos x="T2" y="T3"/>
                </a:cxn>
                <a:cxn ang="0">
                  <a:pos x="T4" y="T5"/>
                </a:cxn>
                <a:cxn ang="0">
                  <a:pos x="T6" y="T7"/>
                </a:cxn>
                <a:cxn ang="0">
                  <a:pos x="T8" y="T9"/>
                </a:cxn>
              </a:cxnLst>
              <a:rect l="0" t="0" r="r" b="b"/>
              <a:pathLst>
                <a:path w="86" h="70">
                  <a:moveTo>
                    <a:pt x="85" y="50"/>
                  </a:moveTo>
                  <a:lnTo>
                    <a:pt x="0" y="0"/>
                  </a:lnTo>
                  <a:lnTo>
                    <a:pt x="32" y="53"/>
                  </a:lnTo>
                  <a:lnTo>
                    <a:pt x="75" y="69"/>
                  </a:lnTo>
                  <a:lnTo>
                    <a:pt x="85" y="50"/>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9" name="Freeform 33">
              <a:extLst>
                <a:ext uri="{FF2B5EF4-FFF2-40B4-BE49-F238E27FC236}">
                  <a16:creationId xmlns:a16="http://schemas.microsoft.com/office/drawing/2014/main" id="{CDDCEFB1-938A-9B16-CB50-4551340479D1}"/>
                </a:ext>
              </a:extLst>
            </p:cNvPr>
            <p:cNvSpPr>
              <a:spLocks noChangeArrowheads="1"/>
            </p:cNvSpPr>
            <p:nvPr/>
          </p:nvSpPr>
          <p:spPr bwMode="auto">
            <a:xfrm>
              <a:off x="16754105" y="7923714"/>
              <a:ext cx="1295483" cy="748226"/>
            </a:xfrm>
            <a:custGeom>
              <a:avLst/>
              <a:gdLst>
                <a:gd name="connsiteX0" fmla="*/ 863765 w 1295483"/>
                <a:gd name="connsiteY0" fmla="*/ 250584 h 748226"/>
                <a:gd name="connsiteX1" fmla="*/ 1295483 w 1295483"/>
                <a:gd name="connsiteY1" fmla="*/ 499405 h 748226"/>
                <a:gd name="connsiteX2" fmla="*/ 863765 w 1295483"/>
                <a:gd name="connsiteY2" fmla="*/ 748226 h 748226"/>
                <a:gd name="connsiteX3" fmla="*/ 432045 w 1295483"/>
                <a:gd name="connsiteY3" fmla="*/ 499405 h 748226"/>
                <a:gd name="connsiteX4" fmla="*/ 431719 w 1295483"/>
                <a:gd name="connsiteY4" fmla="*/ 0 h 748226"/>
                <a:gd name="connsiteX5" fmla="*/ 863439 w 1295483"/>
                <a:gd name="connsiteY5" fmla="*/ 248820 h 748226"/>
                <a:gd name="connsiteX6" fmla="*/ 431719 w 1295483"/>
                <a:gd name="connsiteY6" fmla="*/ 497640 h 748226"/>
                <a:gd name="connsiteX7" fmla="*/ 0 w 1295483"/>
                <a:gd name="connsiteY7" fmla="*/ 248820 h 74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483" h="748226">
                  <a:moveTo>
                    <a:pt x="863765" y="250584"/>
                  </a:moveTo>
                  <a:lnTo>
                    <a:pt x="1295483" y="499405"/>
                  </a:lnTo>
                  <a:lnTo>
                    <a:pt x="863765" y="748226"/>
                  </a:lnTo>
                  <a:lnTo>
                    <a:pt x="432045" y="499405"/>
                  </a:lnTo>
                  <a:close/>
                  <a:moveTo>
                    <a:pt x="431719" y="0"/>
                  </a:moveTo>
                  <a:lnTo>
                    <a:pt x="863439" y="248820"/>
                  </a:lnTo>
                  <a:lnTo>
                    <a:pt x="431719" y="497640"/>
                  </a:lnTo>
                  <a:lnTo>
                    <a:pt x="0" y="248820"/>
                  </a:lnTo>
                  <a:close/>
                </a:path>
              </a:pathLst>
            </a:custGeom>
            <a:solidFill>
              <a:schemeClr val="bg1">
                <a:lumMod val="8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0" name="Freeform 32">
              <a:extLst>
                <a:ext uri="{FF2B5EF4-FFF2-40B4-BE49-F238E27FC236}">
                  <a16:creationId xmlns:a16="http://schemas.microsoft.com/office/drawing/2014/main" id="{1DBE9096-BEFB-A85F-271B-2D53B9EDF341}"/>
                </a:ext>
              </a:extLst>
            </p:cNvPr>
            <p:cNvSpPr>
              <a:spLocks noChangeArrowheads="1"/>
            </p:cNvSpPr>
            <p:nvPr/>
          </p:nvSpPr>
          <p:spPr bwMode="auto">
            <a:xfrm>
              <a:off x="17684444" y="7002018"/>
              <a:ext cx="368679" cy="959140"/>
            </a:xfrm>
            <a:custGeom>
              <a:avLst/>
              <a:gdLst>
                <a:gd name="T0" fmla="*/ 0 w 563"/>
                <a:gd name="T1" fmla="*/ 1469 h 1470"/>
                <a:gd name="T2" fmla="*/ 0 w 563"/>
                <a:gd name="T3" fmla="*/ 325 h 1470"/>
                <a:gd name="T4" fmla="*/ 562 w 563"/>
                <a:gd name="T5" fmla="*/ 0 h 1470"/>
                <a:gd name="T6" fmla="*/ 562 w 563"/>
                <a:gd name="T7" fmla="*/ 1144 h 1470"/>
                <a:gd name="T8" fmla="*/ 0 w 563"/>
                <a:gd name="T9" fmla="*/ 1469 h 1470"/>
              </a:gdLst>
              <a:ahLst/>
              <a:cxnLst>
                <a:cxn ang="0">
                  <a:pos x="T0" y="T1"/>
                </a:cxn>
                <a:cxn ang="0">
                  <a:pos x="T2" y="T3"/>
                </a:cxn>
                <a:cxn ang="0">
                  <a:pos x="T4" y="T5"/>
                </a:cxn>
                <a:cxn ang="0">
                  <a:pos x="T6" y="T7"/>
                </a:cxn>
                <a:cxn ang="0">
                  <a:pos x="T8" y="T9"/>
                </a:cxn>
              </a:cxnLst>
              <a:rect l="0" t="0" r="r" b="b"/>
              <a:pathLst>
                <a:path w="563" h="1470">
                  <a:moveTo>
                    <a:pt x="0" y="1469"/>
                  </a:moveTo>
                  <a:lnTo>
                    <a:pt x="0" y="325"/>
                  </a:lnTo>
                  <a:lnTo>
                    <a:pt x="562" y="0"/>
                  </a:lnTo>
                  <a:lnTo>
                    <a:pt x="562" y="1144"/>
                  </a:lnTo>
                  <a:lnTo>
                    <a:pt x="0" y="1469"/>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1" name="Freeform 33">
              <a:extLst>
                <a:ext uri="{FF2B5EF4-FFF2-40B4-BE49-F238E27FC236}">
                  <a16:creationId xmlns:a16="http://schemas.microsoft.com/office/drawing/2014/main" id="{1125A524-334C-BB1C-5C82-A08E25328B86}"/>
                </a:ext>
              </a:extLst>
            </p:cNvPr>
            <p:cNvSpPr>
              <a:spLocks noChangeArrowheads="1"/>
            </p:cNvSpPr>
            <p:nvPr/>
          </p:nvSpPr>
          <p:spPr bwMode="auto">
            <a:xfrm>
              <a:off x="17315765" y="7002018"/>
              <a:ext cx="368679" cy="959140"/>
            </a:xfrm>
            <a:custGeom>
              <a:avLst/>
              <a:gdLst>
                <a:gd name="T0" fmla="*/ 563 w 564"/>
                <a:gd name="T1" fmla="*/ 325 h 1470"/>
                <a:gd name="T2" fmla="*/ 0 w 564"/>
                <a:gd name="T3" fmla="*/ 0 h 1470"/>
                <a:gd name="T4" fmla="*/ 0 w 564"/>
                <a:gd name="T5" fmla="*/ 1144 h 1470"/>
                <a:gd name="T6" fmla="*/ 563 w 564"/>
                <a:gd name="T7" fmla="*/ 1469 h 1470"/>
                <a:gd name="T8" fmla="*/ 563 w 564"/>
                <a:gd name="T9" fmla="*/ 325 h 1470"/>
              </a:gdLst>
              <a:ahLst/>
              <a:cxnLst>
                <a:cxn ang="0">
                  <a:pos x="T0" y="T1"/>
                </a:cxn>
                <a:cxn ang="0">
                  <a:pos x="T2" y="T3"/>
                </a:cxn>
                <a:cxn ang="0">
                  <a:pos x="T4" y="T5"/>
                </a:cxn>
                <a:cxn ang="0">
                  <a:pos x="T6" y="T7"/>
                </a:cxn>
                <a:cxn ang="0">
                  <a:pos x="T8" y="T9"/>
                </a:cxn>
              </a:cxnLst>
              <a:rect l="0" t="0" r="r" b="b"/>
              <a:pathLst>
                <a:path w="564" h="1470">
                  <a:moveTo>
                    <a:pt x="563" y="325"/>
                  </a:moveTo>
                  <a:lnTo>
                    <a:pt x="0" y="0"/>
                  </a:lnTo>
                  <a:lnTo>
                    <a:pt x="0" y="1144"/>
                  </a:lnTo>
                  <a:lnTo>
                    <a:pt x="563" y="1469"/>
                  </a:lnTo>
                  <a:lnTo>
                    <a:pt x="563" y="325"/>
                  </a:lnTo>
                </a:path>
              </a:pathLst>
            </a:custGeom>
            <a:solidFill>
              <a:srgbClr val="B45E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2" name="Freeform 34">
              <a:extLst>
                <a:ext uri="{FF2B5EF4-FFF2-40B4-BE49-F238E27FC236}">
                  <a16:creationId xmlns:a16="http://schemas.microsoft.com/office/drawing/2014/main" id="{61509562-B79F-8AC4-3583-561511C5BA5C}"/>
                </a:ext>
              </a:extLst>
            </p:cNvPr>
            <p:cNvSpPr>
              <a:spLocks noChangeArrowheads="1"/>
            </p:cNvSpPr>
            <p:nvPr/>
          </p:nvSpPr>
          <p:spPr bwMode="auto">
            <a:xfrm>
              <a:off x="17315765" y="6791755"/>
              <a:ext cx="734476" cy="423405"/>
            </a:xfrm>
            <a:custGeom>
              <a:avLst/>
              <a:gdLst>
                <a:gd name="T0" fmla="*/ 1125 w 1126"/>
                <a:gd name="T1" fmla="*/ 324 h 650"/>
                <a:gd name="T2" fmla="*/ 563 w 1126"/>
                <a:gd name="T3" fmla="*/ 0 h 650"/>
                <a:gd name="T4" fmla="*/ 0 w 1126"/>
                <a:gd name="T5" fmla="*/ 324 h 650"/>
                <a:gd name="T6" fmla="*/ 563 w 1126"/>
                <a:gd name="T7" fmla="*/ 649 h 650"/>
                <a:gd name="T8" fmla="*/ 1125 w 1126"/>
                <a:gd name="T9" fmla="*/ 324 h 650"/>
              </a:gdLst>
              <a:ahLst/>
              <a:cxnLst>
                <a:cxn ang="0">
                  <a:pos x="T0" y="T1"/>
                </a:cxn>
                <a:cxn ang="0">
                  <a:pos x="T2" y="T3"/>
                </a:cxn>
                <a:cxn ang="0">
                  <a:pos x="T4" y="T5"/>
                </a:cxn>
                <a:cxn ang="0">
                  <a:pos x="T6" y="T7"/>
                </a:cxn>
                <a:cxn ang="0">
                  <a:pos x="T8" y="T9"/>
                </a:cxn>
              </a:cxnLst>
              <a:rect l="0" t="0" r="r" b="b"/>
              <a:pathLst>
                <a:path w="1126" h="650">
                  <a:moveTo>
                    <a:pt x="1125" y="324"/>
                  </a:moveTo>
                  <a:lnTo>
                    <a:pt x="563" y="0"/>
                  </a:lnTo>
                  <a:lnTo>
                    <a:pt x="0" y="324"/>
                  </a:lnTo>
                  <a:lnTo>
                    <a:pt x="563" y="649"/>
                  </a:lnTo>
                  <a:lnTo>
                    <a:pt x="1125" y="324"/>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3" name="Freeform 35">
              <a:extLst>
                <a:ext uri="{FF2B5EF4-FFF2-40B4-BE49-F238E27FC236}">
                  <a16:creationId xmlns:a16="http://schemas.microsoft.com/office/drawing/2014/main" id="{E8C09DAB-2C61-683A-C504-058460CA9DC0}"/>
                </a:ext>
              </a:extLst>
            </p:cNvPr>
            <p:cNvSpPr>
              <a:spLocks noChangeArrowheads="1"/>
            </p:cNvSpPr>
            <p:nvPr/>
          </p:nvSpPr>
          <p:spPr bwMode="auto">
            <a:xfrm>
              <a:off x="17684444" y="7820023"/>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4" name="Freeform 36">
              <a:extLst>
                <a:ext uri="{FF2B5EF4-FFF2-40B4-BE49-F238E27FC236}">
                  <a16:creationId xmlns:a16="http://schemas.microsoft.com/office/drawing/2014/main" id="{C0ACBB62-2CD2-2A0F-A631-F9E5B48E6314}"/>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5" name="Freeform 37">
              <a:extLst>
                <a:ext uri="{FF2B5EF4-FFF2-40B4-BE49-F238E27FC236}">
                  <a16:creationId xmlns:a16="http://schemas.microsoft.com/office/drawing/2014/main" id="{722A677E-856B-CF9E-4245-98D2490C240D}"/>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6" name="Freeform 38">
              <a:extLst>
                <a:ext uri="{FF2B5EF4-FFF2-40B4-BE49-F238E27FC236}">
                  <a16:creationId xmlns:a16="http://schemas.microsoft.com/office/drawing/2014/main" id="{924BEA13-D254-AE82-C65F-A4A71E7CE79C}"/>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7" name="Freeform 39">
              <a:extLst>
                <a:ext uri="{FF2B5EF4-FFF2-40B4-BE49-F238E27FC236}">
                  <a16:creationId xmlns:a16="http://schemas.microsoft.com/office/drawing/2014/main" id="{49389836-8D7F-094B-7100-827357A45C60}"/>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8" name="Freeform 40">
              <a:extLst>
                <a:ext uri="{FF2B5EF4-FFF2-40B4-BE49-F238E27FC236}">
                  <a16:creationId xmlns:a16="http://schemas.microsoft.com/office/drawing/2014/main" id="{F5056D26-6E3A-8911-2B03-0E50A6F5B1D1}"/>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9" name="Freeform 41">
              <a:extLst>
                <a:ext uri="{FF2B5EF4-FFF2-40B4-BE49-F238E27FC236}">
                  <a16:creationId xmlns:a16="http://schemas.microsoft.com/office/drawing/2014/main" id="{7704A022-5B91-65EA-7DFF-CE91247294B9}"/>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0" name="Freeform 42">
              <a:extLst>
                <a:ext uri="{FF2B5EF4-FFF2-40B4-BE49-F238E27FC236}">
                  <a16:creationId xmlns:a16="http://schemas.microsoft.com/office/drawing/2014/main" id="{CF8A5AB2-9BB8-620C-F044-804903F7B365}"/>
                </a:ext>
              </a:extLst>
            </p:cNvPr>
            <p:cNvSpPr>
              <a:spLocks noChangeArrowheads="1"/>
            </p:cNvSpPr>
            <p:nvPr/>
          </p:nvSpPr>
          <p:spPr bwMode="auto">
            <a:xfrm>
              <a:off x="17684444" y="7537753"/>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1" name="Freeform 43">
              <a:extLst>
                <a:ext uri="{FF2B5EF4-FFF2-40B4-BE49-F238E27FC236}">
                  <a16:creationId xmlns:a16="http://schemas.microsoft.com/office/drawing/2014/main" id="{CB9102FB-646B-C8B2-F4F9-27549B30E5D6}"/>
                </a:ext>
              </a:extLst>
            </p:cNvPr>
            <p:cNvSpPr>
              <a:spLocks noChangeArrowheads="1"/>
            </p:cNvSpPr>
            <p:nvPr/>
          </p:nvSpPr>
          <p:spPr bwMode="auto">
            <a:xfrm>
              <a:off x="17315765" y="7537753"/>
              <a:ext cx="368679" cy="849688"/>
            </a:xfrm>
            <a:custGeom>
              <a:avLst/>
              <a:gdLst>
                <a:gd name="T0" fmla="*/ 563 w 564"/>
                <a:gd name="T1" fmla="*/ 324 h 1299"/>
                <a:gd name="T2" fmla="*/ 0 w 564"/>
                <a:gd name="T3" fmla="*/ 0 h 1299"/>
                <a:gd name="T4" fmla="*/ 0 w 564"/>
                <a:gd name="T5" fmla="*/ 973 h 1299"/>
                <a:gd name="T6" fmla="*/ 563 w 564"/>
                <a:gd name="T7" fmla="*/ 1298 h 1299"/>
                <a:gd name="T8" fmla="*/ 563 w 564"/>
                <a:gd name="T9" fmla="*/ 324 h 1299"/>
              </a:gdLst>
              <a:ahLst/>
              <a:cxnLst>
                <a:cxn ang="0">
                  <a:pos x="T0" y="T1"/>
                </a:cxn>
                <a:cxn ang="0">
                  <a:pos x="T2" y="T3"/>
                </a:cxn>
                <a:cxn ang="0">
                  <a:pos x="T4" y="T5"/>
                </a:cxn>
                <a:cxn ang="0">
                  <a:pos x="T6" y="T7"/>
                </a:cxn>
                <a:cxn ang="0">
                  <a:pos x="T8" y="T9"/>
                </a:cxn>
              </a:cxnLst>
              <a:rect l="0" t="0" r="r" b="b"/>
              <a:pathLst>
                <a:path w="564" h="1299">
                  <a:moveTo>
                    <a:pt x="563" y="324"/>
                  </a:moveTo>
                  <a:lnTo>
                    <a:pt x="0" y="0"/>
                  </a:lnTo>
                  <a:lnTo>
                    <a:pt x="0" y="973"/>
                  </a:lnTo>
                  <a:lnTo>
                    <a:pt x="563" y="1298"/>
                  </a:lnTo>
                  <a:lnTo>
                    <a:pt x="563"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2" name="Freeform 44">
              <a:extLst>
                <a:ext uri="{FF2B5EF4-FFF2-40B4-BE49-F238E27FC236}">
                  <a16:creationId xmlns:a16="http://schemas.microsoft.com/office/drawing/2014/main" id="{EEB96731-6BDA-C4C9-9A4A-56FA4D4E18B0}"/>
                </a:ext>
              </a:extLst>
            </p:cNvPr>
            <p:cNvSpPr>
              <a:spLocks noChangeArrowheads="1"/>
            </p:cNvSpPr>
            <p:nvPr/>
          </p:nvSpPr>
          <p:spPr bwMode="auto">
            <a:xfrm>
              <a:off x="17315765" y="7324611"/>
              <a:ext cx="734476" cy="423404"/>
            </a:xfrm>
            <a:custGeom>
              <a:avLst/>
              <a:gdLst>
                <a:gd name="T0" fmla="*/ 1125 w 1126"/>
                <a:gd name="T1" fmla="*/ 325 h 650"/>
                <a:gd name="T2" fmla="*/ 563 w 1126"/>
                <a:gd name="T3" fmla="*/ 0 h 650"/>
                <a:gd name="T4" fmla="*/ 0 w 1126"/>
                <a:gd name="T5" fmla="*/ 325 h 650"/>
                <a:gd name="T6" fmla="*/ 563 w 1126"/>
                <a:gd name="T7" fmla="*/ 649 h 650"/>
                <a:gd name="T8" fmla="*/ 1125 w 1126"/>
                <a:gd name="T9" fmla="*/ 325 h 650"/>
              </a:gdLst>
              <a:ahLst/>
              <a:cxnLst>
                <a:cxn ang="0">
                  <a:pos x="T0" y="T1"/>
                </a:cxn>
                <a:cxn ang="0">
                  <a:pos x="T2" y="T3"/>
                </a:cxn>
                <a:cxn ang="0">
                  <a:pos x="T4" y="T5"/>
                </a:cxn>
                <a:cxn ang="0">
                  <a:pos x="T6" y="T7"/>
                </a:cxn>
                <a:cxn ang="0">
                  <a:pos x="T8" y="T9"/>
                </a:cxn>
              </a:cxnLst>
              <a:rect l="0" t="0" r="r" b="b"/>
              <a:pathLst>
                <a:path w="1126" h="650">
                  <a:moveTo>
                    <a:pt x="1125" y="325"/>
                  </a:moveTo>
                  <a:lnTo>
                    <a:pt x="563" y="0"/>
                  </a:lnTo>
                  <a:lnTo>
                    <a:pt x="0" y="325"/>
                  </a:lnTo>
                  <a:lnTo>
                    <a:pt x="563" y="649"/>
                  </a:lnTo>
                  <a:lnTo>
                    <a:pt x="1125" y="325"/>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3" name="Freeform 45">
              <a:extLst>
                <a:ext uri="{FF2B5EF4-FFF2-40B4-BE49-F238E27FC236}">
                  <a16:creationId xmlns:a16="http://schemas.microsoft.com/office/drawing/2014/main" id="{261C6C76-A30D-E120-061A-97DD00780AEA}"/>
                </a:ext>
              </a:extLst>
            </p:cNvPr>
            <p:cNvSpPr>
              <a:spLocks noChangeArrowheads="1"/>
            </p:cNvSpPr>
            <p:nvPr/>
          </p:nvSpPr>
          <p:spPr bwMode="auto">
            <a:xfrm>
              <a:off x="14256885" y="3018558"/>
              <a:ext cx="60485" cy="1281735"/>
            </a:xfrm>
            <a:custGeom>
              <a:avLst/>
              <a:gdLst>
                <a:gd name="T0" fmla="*/ 45 w 92"/>
                <a:gd name="T1" fmla="*/ 1963 h 1964"/>
                <a:gd name="T2" fmla="*/ 45 w 92"/>
                <a:gd name="T3" fmla="*/ 1963 h 1964"/>
                <a:gd name="T4" fmla="*/ 0 w 92"/>
                <a:gd name="T5" fmla="*/ 1917 h 1964"/>
                <a:gd name="T6" fmla="*/ 0 w 92"/>
                <a:gd name="T7" fmla="*/ 46 h 1964"/>
                <a:gd name="T8" fmla="*/ 0 w 92"/>
                <a:gd name="T9" fmla="*/ 46 h 1964"/>
                <a:gd name="T10" fmla="*/ 45 w 92"/>
                <a:gd name="T11" fmla="*/ 0 h 1964"/>
                <a:gd name="T12" fmla="*/ 45 w 92"/>
                <a:gd name="T13" fmla="*/ 0 h 1964"/>
                <a:gd name="T14" fmla="*/ 91 w 92"/>
                <a:gd name="T15" fmla="*/ 46 h 1964"/>
                <a:gd name="T16" fmla="*/ 91 w 92"/>
                <a:gd name="T17" fmla="*/ 1917 h 1964"/>
                <a:gd name="T18" fmla="*/ 91 w 92"/>
                <a:gd name="T19" fmla="*/ 1917 h 1964"/>
                <a:gd name="T20" fmla="*/ 45 w 92"/>
                <a:gd name="T21" fmla="*/ 1963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4">
                  <a:moveTo>
                    <a:pt x="45" y="1963"/>
                  </a:moveTo>
                  <a:lnTo>
                    <a:pt x="45" y="1963"/>
                  </a:lnTo>
                  <a:cubicBezTo>
                    <a:pt x="20" y="1963"/>
                    <a:pt x="0" y="1942"/>
                    <a:pt x="0" y="1917"/>
                  </a:cubicBezTo>
                  <a:lnTo>
                    <a:pt x="0" y="46"/>
                  </a:lnTo>
                  <a:lnTo>
                    <a:pt x="0" y="46"/>
                  </a:lnTo>
                  <a:cubicBezTo>
                    <a:pt x="0" y="21"/>
                    <a:pt x="20" y="0"/>
                    <a:pt x="45" y="0"/>
                  </a:cubicBezTo>
                  <a:lnTo>
                    <a:pt x="45" y="0"/>
                  </a:lnTo>
                  <a:cubicBezTo>
                    <a:pt x="70" y="0"/>
                    <a:pt x="91" y="21"/>
                    <a:pt x="91" y="46"/>
                  </a:cubicBezTo>
                  <a:lnTo>
                    <a:pt x="91" y="1917"/>
                  </a:lnTo>
                  <a:lnTo>
                    <a:pt x="91" y="1917"/>
                  </a:lnTo>
                  <a:cubicBezTo>
                    <a:pt x="91" y="1942"/>
                    <a:pt x="70" y="1963"/>
                    <a:pt x="45" y="1963"/>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4" name="Freeform 48">
              <a:extLst>
                <a:ext uri="{FF2B5EF4-FFF2-40B4-BE49-F238E27FC236}">
                  <a16:creationId xmlns:a16="http://schemas.microsoft.com/office/drawing/2014/main" id="{11D945E5-B3DD-2563-4910-E57E7F4FE4AD}"/>
                </a:ext>
              </a:extLst>
            </p:cNvPr>
            <p:cNvSpPr>
              <a:spLocks noChangeArrowheads="1"/>
            </p:cNvSpPr>
            <p:nvPr/>
          </p:nvSpPr>
          <p:spPr bwMode="auto">
            <a:xfrm>
              <a:off x="14178021" y="2972473"/>
              <a:ext cx="213585" cy="520392"/>
            </a:xfrm>
            <a:custGeom>
              <a:avLst/>
              <a:gdLst>
                <a:gd name="connsiteX0" fmla="*/ 1095 w 213585"/>
                <a:gd name="connsiteY0" fmla="*/ 0 h 520392"/>
                <a:gd name="connsiteX1" fmla="*/ 213585 w 213585"/>
                <a:gd name="connsiteY1" fmla="*/ 0 h 520392"/>
                <a:gd name="connsiteX2" fmla="*/ 213585 w 213585"/>
                <a:gd name="connsiteY2" fmla="*/ 457318 h 520392"/>
                <a:gd name="connsiteX3" fmla="*/ 211451 w 213585"/>
                <a:gd name="connsiteY3" fmla="*/ 457318 h 520392"/>
                <a:gd name="connsiteX4" fmla="*/ 211962 w 213585"/>
                <a:gd name="connsiteY4" fmla="*/ 458836 h 520392"/>
                <a:gd name="connsiteX5" fmla="*/ 181170 w 213585"/>
                <a:gd name="connsiteY5" fmla="*/ 502245 h 520392"/>
                <a:gd name="connsiteX6" fmla="*/ 31281 w 213585"/>
                <a:gd name="connsiteY6" fmla="*/ 502245 h 520392"/>
                <a:gd name="connsiteX7" fmla="*/ 0 w 213585"/>
                <a:gd name="connsiteY7" fmla="*/ 458836 h 520392"/>
                <a:gd name="connsiteX8" fmla="*/ 1095 w 213585"/>
                <a:gd name="connsiteY8" fmla="*/ 455630 h 52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5" h="520392">
                  <a:moveTo>
                    <a:pt x="1095" y="0"/>
                  </a:moveTo>
                  <a:lnTo>
                    <a:pt x="213585" y="0"/>
                  </a:lnTo>
                  <a:lnTo>
                    <a:pt x="213585" y="457318"/>
                  </a:lnTo>
                  <a:lnTo>
                    <a:pt x="211451" y="457318"/>
                  </a:lnTo>
                  <a:lnTo>
                    <a:pt x="211962" y="458836"/>
                  </a:lnTo>
                  <a:cubicBezTo>
                    <a:pt x="211962" y="474450"/>
                    <a:pt x="201698" y="490146"/>
                    <a:pt x="181170" y="502245"/>
                  </a:cubicBezTo>
                  <a:cubicBezTo>
                    <a:pt x="140113" y="526442"/>
                    <a:pt x="72989" y="526442"/>
                    <a:pt x="31281" y="502245"/>
                  </a:cubicBezTo>
                  <a:cubicBezTo>
                    <a:pt x="10427" y="490146"/>
                    <a:pt x="0" y="474450"/>
                    <a:pt x="0" y="458836"/>
                  </a:cubicBezTo>
                  <a:lnTo>
                    <a:pt x="1095" y="455630"/>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5" name="Freeform 49">
              <a:extLst>
                <a:ext uri="{FF2B5EF4-FFF2-40B4-BE49-F238E27FC236}">
                  <a16:creationId xmlns:a16="http://schemas.microsoft.com/office/drawing/2014/main" id="{AC0A57B7-1FF5-CE07-16DF-4AAA16B0F544}"/>
                </a:ext>
              </a:extLst>
            </p:cNvPr>
            <p:cNvSpPr>
              <a:spLocks noChangeArrowheads="1"/>
            </p:cNvSpPr>
            <p:nvPr/>
          </p:nvSpPr>
          <p:spPr bwMode="auto">
            <a:xfrm>
              <a:off x="14179116" y="3018559"/>
              <a:ext cx="213142" cy="213142"/>
            </a:xfrm>
            <a:custGeom>
              <a:avLst/>
              <a:gdLst>
                <a:gd name="T0" fmla="*/ 0 w 327"/>
                <a:gd name="T1" fmla="*/ 44 h 326"/>
                <a:gd name="T2" fmla="*/ 0 w 327"/>
                <a:gd name="T3" fmla="*/ 281 h 326"/>
                <a:gd name="T4" fmla="*/ 0 w 327"/>
                <a:gd name="T5" fmla="*/ 281 h 326"/>
                <a:gd name="T6" fmla="*/ 326 w 327"/>
                <a:gd name="T7" fmla="*/ 281 h 326"/>
                <a:gd name="T8" fmla="*/ 326 w 327"/>
                <a:gd name="T9" fmla="*/ 44 h 326"/>
                <a:gd name="T10" fmla="*/ 326 w 327"/>
                <a:gd name="T11" fmla="*/ 44 h 326"/>
                <a:gd name="T12" fmla="*/ 0 w 327"/>
                <a:gd name="T13" fmla="*/ 44 h 326"/>
              </a:gdLst>
              <a:ahLst/>
              <a:cxnLst>
                <a:cxn ang="0">
                  <a:pos x="T0" y="T1"/>
                </a:cxn>
                <a:cxn ang="0">
                  <a:pos x="T2" y="T3"/>
                </a:cxn>
                <a:cxn ang="0">
                  <a:pos x="T4" y="T5"/>
                </a:cxn>
                <a:cxn ang="0">
                  <a:pos x="T6" y="T7"/>
                </a:cxn>
                <a:cxn ang="0">
                  <a:pos x="T8" y="T9"/>
                </a:cxn>
                <a:cxn ang="0">
                  <a:pos x="T10" y="T11"/>
                </a:cxn>
                <a:cxn ang="0">
                  <a:pos x="T12" y="T13"/>
                </a:cxn>
              </a:cxnLst>
              <a:rect l="0" t="0" r="r" b="b"/>
              <a:pathLst>
                <a:path w="327" h="326">
                  <a:moveTo>
                    <a:pt x="0" y="44"/>
                  </a:moveTo>
                  <a:lnTo>
                    <a:pt x="0" y="281"/>
                  </a:lnTo>
                  <a:lnTo>
                    <a:pt x="0" y="281"/>
                  </a:lnTo>
                  <a:cubicBezTo>
                    <a:pt x="96" y="325"/>
                    <a:pt x="230" y="325"/>
                    <a:pt x="326" y="281"/>
                  </a:cubicBezTo>
                  <a:lnTo>
                    <a:pt x="326" y="44"/>
                  </a:lnTo>
                  <a:lnTo>
                    <a:pt x="326" y="44"/>
                  </a:lnTo>
                  <a:cubicBezTo>
                    <a:pt x="230" y="0"/>
                    <a:pt x="96" y="0"/>
                    <a:pt x="0" y="44"/>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6" name="Freeform 50">
              <a:extLst>
                <a:ext uri="{FF2B5EF4-FFF2-40B4-BE49-F238E27FC236}">
                  <a16:creationId xmlns:a16="http://schemas.microsoft.com/office/drawing/2014/main" id="{FE908316-A4BC-3045-9238-5BD1B91DBDE9}"/>
                </a:ext>
              </a:extLst>
            </p:cNvPr>
            <p:cNvSpPr>
              <a:spLocks noChangeArrowheads="1"/>
            </p:cNvSpPr>
            <p:nvPr/>
          </p:nvSpPr>
          <p:spPr bwMode="auto">
            <a:xfrm>
              <a:off x="14112368" y="2333047"/>
              <a:ext cx="345482" cy="819071"/>
            </a:xfrm>
            <a:custGeom>
              <a:avLst/>
              <a:gdLst>
                <a:gd name="connsiteX0" fmla="*/ 501 w 345482"/>
                <a:gd name="connsiteY0" fmla="*/ 0 h 819071"/>
                <a:gd name="connsiteX1" fmla="*/ 345482 w 345482"/>
                <a:gd name="connsiteY1" fmla="*/ 0 h 819071"/>
                <a:gd name="connsiteX2" fmla="*/ 345482 w 345482"/>
                <a:gd name="connsiteY2" fmla="*/ 719422 h 819071"/>
                <a:gd name="connsiteX3" fmla="*/ 343023 w 345482"/>
                <a:gd name="connsiteY3" fmla="*/ 719422 h 819071"/>
                <a:gd name="connsiteX4" fmla="*/ 343106 w 345482"/>
                <a:gd name="connsiteY4" fmla="*/ 719666 h 819071"/>
                <a:gd name="connsiteX5" fmla="*/ 292764 w 345482"/>
                <a:gd name="connsiteY5" fmla="*/ 789666 h 819071"/>
                <a:gd name="connsiteX6" fmla="*/ 50341 w 345482"/>
                <a:gd name="connsiteY6" fmla="*/ 789666 h 819071"/>
                <a:gd name="connsiteX7" fmla="*/ 0 w 345482"/>
                <a:gd name="connsiteY7" fmla="*/ 719666 h 819071"/>
                <a:gd name="connsiteX8" fmla="*/ 501 w 345482"/>
                <a:gd name="connsiteY8" fmla="*/ 718175 h 81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482" h="819071">
                  <a:moveTo>
                    <a:pt x="501" y="0"/>
                  </a:moveTo>
                  <a:lnTo>
                    <a:pt x="345482" y="0"/>
                  </a:lnTo>
                  <a:lnTo>
                    <a:pt x="345482" y="719422"/>
                  </a:lnTo>
                  <a:lnTo>
                    <a:pt x="343023" y="719422"/>
                  </a:lnTo>
                  <a:lnTo>
                    <a:pt x="343106" y="719666"/>
                  </a:lnTo>
                  <a:cubicBezTo>
                    <a:pt x="343106" y="745069"/>
                    <a:pt x="326325" y="770390"/>
                    <a:pt x="292764" y="789666"/>
                  </a:cubicBezTo>
                  <a:cubicBezTo>
                    <a:pt x="225642" y="828873"/>
                    <a:pt x="117464" y="828873"/>
                    <a:pt x="50341" y="789666"/>
                  </a:cubicBezTo>
                  <a:cubicBezTo>
                    <a:pt x="16780" y="770390"/>
                    <a:pt x="0" y="745069"/>
                    <a:pt x="0" y="719666"/>
                  </a:cubicBezTo>
                  <a:lnTo>
                    <a:pt x="501" y="718175"/>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7" name="Freeform 51">
              <a:extLst>
                <a:ext uri="{FF2B5EF4-FFF2-40B4-BE49-F238E27FC236}">
                  <a16:creationId xmlns:a16="http://schemas.microsoft.com/office/drawing/2014/main" id="{1D3E8286-1115-A8CD-A481-8DB3F0358DC6}"/>
                </a:ext>
              </a:extLst>
            </p:cNvPr>
            <p:cNvSpPr>
              <a:spLocks noChangeArrowheads="1"/>
            </p:cNvSpPr>
            <p:nvPr/>
          </p:nvSpPr>
          <p:spPr bwMode="auto">
            <a:xfrm>
              <a:off x="15446448" y="3689670"/>
              <a:ext cx="60487" cy="1281734"/>
            </a:xfrm>
            <a:custGeom>
              <a:avLst/>
              <a:gdLst>
                <a:gd name="T0" fmla="*/ 46 w 92"/>
                <a:gd name="T1" fmla="*/ 1962 h 1963"/>
                <a:gd name="T2" fmla="*/ 46 w 92"/>
                <a:gd name="T3" fmla="*/ 1962 h 1963"/>
                <a:gd name="T4" fmla="*/ 0 w 92"/>
                <a:gd name="T5" fmla="*/ 1917 h 1963"/>
                <a:gd name="T6" fmla="*/ 0 w 92"/>
                <a:gd name="T7" fmla="*/ 46 h 1963"/>
                <a:gd name="T8" fmla="*/ 0 w 92"/>
                <a:gd name="T9" fmla="*/ 46 h 1963"/>
                <a:gd name="T10" fmla="*/ 46 w 92"/>
                <a:gd name="T11" fmla="*/ 0 h 1963"/>
                <a:gd name="T12" fmla="*/ 46 w 92"/>
                <a:gd name="T13" fmla="*/ 0 h 1963"/>
                <a:gd name="T14" fmla="*/ 91 w 92"/>
                <a:gd name="T15" fmla="*/ 46 h 1963"/>
                <a:gd name="T16" fmla="*/ 91 w 92"/>
                <a:gd name="T17" fmla="*/ 1917 h 1963"/>
                <a:gd name="T18" fmla="*/ 91 w 92"/>
                <a:gd name="T19" fmla="*/ 1917 h 1963"/>
                <a:gd name="T20" fmla="*/ 46 w 92"/>
                <a:gd name="T21" fmla="*/ 1962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3">
                  <a:moveTo>
                    <a:pt x="46" y="1962"/>
                  </a:moveTo>
                  <a:lnTo>
                    <a:pt x="46" y="1962"/>
                  </a:lnTo>
                  <a:cubicBezTo>
                    <a:pt x="21" y="1962"/>
                    <a:pt x="0" y="1942"/>
                    <a:pt x="0" y="1917"/>
                  </a:cubicBezTo>
                  <a:lnTo>
                    <a:pt x="0" y="46"/>
                  </a:lnTo>
                  <a:lnTo>
                    <a:pt x="0" y="46"/>
                  </a:lnTo>
                  <a:cubicBezTo>
                    <a:pt x="0" y="21"/>
                    <a:pt x="21" y="0"/>
                    <a:pt x="46" y="0"/>
                  </a:cubicBezTo>
                  <a:lnTo>
                    <a:pt x="46" y="0"/>
                  </a:lnTo>
                  <a:cubicBezTo>
                    <a:pt x="70" y="0"/>
                    <a:pt x="91" y="21"/>
                    <a:pt x="91" y="46"/>
                  </a:cubicBezTo>
                  <a:lnTo>
                    <a:pt x="91" y="1917"/>
                  </a:lnTo>
                  <a:lnTo>
                    <a:pt x="91" y="1917"/>
                  </a:lnTo>
                  <a:cubicBezTo>
                    <a:pt x="91" y="1942"/>
                    <a:pt x="70" y="1962"/>
                    <a:pt x="46" y="1962"/>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8" name="Freeform 52">
              <a:extLst>
                <a:ext uri="{FF2B5EF4-FFF2-40B4-BE49-F238E27FC236}">
                  <a16:creationId xmlns:a16="http://schemas.microsoft.com/office/drawing/2014/main" id="{58DF3010-E8E3-9715-29E7-5C1D3AFAF012}"/>
                </a:ext>
              </a:extLst>
            </p:cNvPr>
            <p:cNvSpPr>
              <a:spLocks noChangeArrowheads="1"/>
            </p:cNvSpPr>
            <p:nvPr/>
          </p:nvSpPr>
          <p:spPr bwMode="auto">
            <a:xfrm>
              <a:off x="15370466" y="3643583"/>
              <a:ext cx="213583" cy="517544"/>
            </a:xfrm>
            <a:custGeom>
              <a:avLst/>
              <a:gdLst>
                <a:gd name="connsiteX0" fmla="*/ 1095 w 213583"/>
                <a:gd name="connsiteY0" fmla="*/ 0 h 517544"/>
                <a:gd name="connsiteX1" fmla="*/ 213583 w 213583"/>
                <a:gd name="connsiteY1" fmla="*/ 0 h 517544"/>
                <a:gd name="connsiteX2" fmla="*/ 213583 w 213583"/>
                <a:gd name="connsiteY2" fmla="*/ 457316 h 517544"/>
                <a:gd name="connsiteX3" fmla="*/ 211421 w 213583"/>
                <a:gd name="connsiteY3" fmla="*/ 457316 h 517544"/>
                <a:gd name="connsiteX4" fmla="*/ 203979 w 213583"/>
                <a:gd name="connsiteY4" fmla="*/ 479186 h 517544"/>
                <a:gd name="connsiteX5" fmla="*/ 180518 w 213583"/>
                <a:gd name="connsiteY5" fmla="*/ 499484 h 517544"/>
                <a:gd name="connsiteX6" fmla="*/ 31281 w 213583"/>
                <a:gd name="connsiteY6" fmla="*/ 499484 h 517544"/>
                <a:gd name="connsiteX7" fmla="*/ 0 w 213583"/>
                <a:gd name="connsiteY7" fmla="*/ 456203 h 517544"/>
                <a:gd name="connsiteX8" fmla="*/ 1095 w 213583"/>
                <a:gd name="connsiteY8" fmla="*/ 452985 h 5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3" h="517544">
                  <a:moveTo>
                    <a:pt x="1095" y="0"/>
                  </a:moveTo>
                  <a:lnTo>
                    <a:pt x="213583" y="0"/>
                  </a:lnTo>
                  <a:lnTo>
                    <a:pt x="213583" y="457316"/>
                  </a:lnTo>
                  <a:lnTo>
                    <a:pt x="211421" y="457316"/>
                  </a:lnTo>
                  <a:lnTo>
                    <a:pt x="203979" y="479186"/>
                  </a:lnTo>
                  <a:cubicBezTo>
                    <a:pt x="198765" y="486549"/>
                    <a:pt x="190945" y="493464"/>
                    <a:pt x="180518" y="499484"/>
                  </a:cubicBezTo>
                  <a:cubicBezTo>
                    <a:pt x="139462" y="523565"/>
                    <a:pt x="72338" y="523565"/>
                    <a:pt x="31281" y="499484"/>
                  </a:cubicBezTo>
                  <a:cubicBezTo>
                    <a:pt x="10427" y="487444"/>
                    <a:pt x="0" y="471823"/>
                    <a:pt x="0" y="456203"/>
                  </a:cubicBezTo>
                  <a:lnTo>
                    <a:pt x="1095" y="452985"/>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9" name="Freeform 55">
              <a:extLst>
                <a:ext uri="{FF2B5EF4-FFF2-40B4-BE49-F238E27FC236}">
                  <a16:creationId xmlns:a16="http://schemas.microsoft.com/office/drawing/2014/main" id="{1DB565FA-0520-1F93-4033-2F124B632712}"/>
                </a:ext>
              </a:extLst>
            </p:cNvPr>
            <p:cNvSpPr>
              <a:spLocks noChangeArrowheads="1"/>
            </p:cNvSpPr>
            <p:nvPr/>
          </p:nvSpPr>
          <p:spPr bwMode="auto">
            <a:xfrm>
              <a:off x="15371561" y="3689670"/>
              <a:ext cx="213142" cy="213142"/>
            </a:xfrm>
            <a:custGeom>
              <a:avLst/>
              <a:gdLst>
                <a:gd name="T0" fmla="*/ 0 w 326"/>
                <a:gd name="T1" fmla="*/ 44 h 325"/>
                <a:gd name="T2" fmla="*/ 0 w 326"/>
                <a:gd name="T3" fmla="*/ 281 h 325"/>
                <a:gd name="T4" fmla="*/ 0 w 326"/>
                <a:gd name="T5" fmla="*/ 281 h 325"/>
                <a:gd name="T6" fmla="*/ 325 w 326"/>
                <a:gd name="T7" fmla="*/ 281 h 325"/>
                <a:gd name="T8" fmla="*/ 325 w 326"/>
                <a:gd name="T9" fmla="*/ 44 h 325"/>
                <a:gd name="T10" fmla="*/ 325 w 326"/>
                <a:gd name="T11" fmla="*/ 44 h 325"/>
                <a:gd name="T12" fmla="*/ 0 w 326"/>
                <a:gd name="T13" fmla="*/ 44 h 325"/>
              </a:gdLst>
              <a:ahLst/>
              <a:cxnLst>
                <a:cxn ang="0">
                  <a:pos x="T0" y="T1"/>
                </a:cxn>
                <a:cxn ang="0">
                  <a:pos x="T2" y="T3"/>
                </a:cxn>
                <a:cxn ang="0">
                  <a:pos x="T4" y="T5"/>
                </a:cxn>
                <a:cxn ang="0">
                  <a:pos x="T6" y="T7"/>
                </a:cxn>
                <a:cxn ang="0">
                  <a:pos x="T8" y="T9"/>
                </a:cxn>
                <a:cxn ang="0">
                  <a:pos x="T10" y="T11"/>
                </a:cxn>
                <a:cxn ang="0">
                  <a:pos x="T12" y="T13"/>
                </a:cxn>
              </a:cxnLst>
              <a:rect l="0" t="0" r="r" b="b"/>
              <a:pathLst>
                <a:path w="326" h="325">
                  <a:moveTo>
                    <a:pt x="0" y="44"/>
                  </a:moveTo>
                  <a:lnTo>
                    <a:pt x="0" y="281"/>
                  </a:lnTo>
                  <a:lnTo>
                    <a:pt x="0" y="281"/>
                  </a:lnTo>
                  <a:cubicBezTo>
                    <a:pt x="95" y="324"/>
                    <a:pt x="230" y="324"/>
                    <a:pt x="325" y="281"/>
                  </a:cubicBezTo>
                  <a:lnTo>
                    <a:pt x="325" y="44"/>
                  </a:lnTo>
                  <a:lnTo>
                    <a:pt x="325" y="44"/>
                  </a:lnTo>
                  <a:cubicBezTo>
                    <a:pt x="230" y="0"/>
                    <a:pt x="95" y="0"/>
                    <a:pt x="0" y="44"/>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0" name="Freeform 54">
              <a:extLst>
                <a:ext uri="{FF2B5EF4-FFF2-40B4-BE49-F238E27FC236}">
                  <a16:creationId xmlns:a16="http://schemas.microsoft.com/office/drawing/2014/main" id="{4730B65F-2090-9EB2-E4D2-EC9302528BA6}"/>
                </a:ext>
              </a:extLst>
            </p:cNvPr>
            <p:cNvSpPr>
              <a:spLocks noChangeArrowheads="1"/>
            </p:cNvSpPr>
            <p:nvPr/>
          </p:nvSpPr>
          <p:spPr bwMode="auto">
            <a:xfrm>
              <a:off x="15304813" y="3004158"/>
              <a:ext cx="345482" cy="819203"/>
            </a:xfrm>
            <a:custGeom>
              <a:avLst/>
              <a:gdLst>
                <a:gd name="connsiteX0" fmla="*/ 501 w 345482"/>
                <a:gd name="connsiteY0" fmla="*/ 0 h 819203"/>
                <a:gd name="connsiteX1" fmla="*/ 345482 w 345482"/>
                <a:gd name="connsiteY1" fmla="*/ 0 h 819203"/>
                <a:gd name="connsiteX2" fmla="*/ 345482 w 345482"/>
                <a:gd name="connsiteY2" fmla="*/ 716542 h 819203"/>
                <a:gd name="connsiteX3" fmla="*/ 342032 w 345482"/>
                <a:gd name="connsiteY3" fmla="*/ 716542 h 819203"/>
                <a:gd name="connsiteX4" fmla="*/ 343106 w 345482"/>
                <a:gd name="connsiteY4" fmla="*/ 719747 h 819203"/>
                <a:gd name="connsiteX5" fmla="*/ 292764 w 345482"/>
                <a:gd name="connsiteY5" fmla="*/ 790202 h 819203"/>
                <a:gd name="connsiteX6" fmla="*/ 50341 w 345482"/>
                <a:gd name="connsiteY6" fmla="*/ 790202 h 819203"/>
                <a:gd name="connsiteX7" fmla="*/ 0 w 345482"/>
                <a:gd name="connsiteY7" fmla="*/ 719747 h 819203"/>
                <a:gd name="connsiteX8" fmla="*/ 1073 w 345482"/>
                <a:gd name="connsiteY8" fmla="*/ 716542 h 819203"/>
                <a:gd name="connsiteX9" fmla="*/ 501 w 345482"/>
                <a:gd name="connsiteY9" fmla="*/ 716542 h 8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482" h="819203">
                  <a:moveTo>
                    <a:pt x="501" y="0"/>
                  </a:moveTo>
                  <a:lnTo>
                    <a:pt x="345482" y="0"/>
                  </a:lnTo>
                  <a:lnTo>
                    <a:pt x="345482" y="716542"/>
                  </a:lnTo>
                  <a:lnTo>
                    <a:pt x="342032" y="716542"/>
                  </a:lnTo>
                  <a:lnTo>
                    <a:pt x="343106" y="719747"/>
                  </a:lnTo>
                  <a:cubicBezTo>
                    <a:pt x="343105" y="745307"/>
                    <a:pt x="326325" y="770868"/>
                    <a:pt x="292764" y="790202"/>
                  </a:cubicBezTo>
                  <a:cubicBezTo>
                    <a:pt x="225642" y="828871"/>
                    <a:pt x="116812" y="828871"/>
                    <a:pt x="50341" y="790202"/>
                  </a:cubicBezTo>
                  <a:cubicBezTo>
                    <a:pt x="16780" y="770868"/>
                    <a:pt x="0" y="745307"/>
                    <a:pt x="0" y="719747"/>
                  </a:cubicBezTo>
                  <a:lnTo>
                    <a:pt x="1073" y="716542"/>
                  </a:lnTo>
                  <a:lnTo>
                    <a:pt x="501" y="716542"/>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1" name="Freeform 55">
              <a:extLst>
                <a:ext uri="{FF2B5EF4-FFF2-40B4-BE49-F238E27FC236}">
                  <a16:creationId xmlns:a16="http://schemas.microsoft.com/office/drawing/2014/main" id="{233FC1AC-10C9-22C2-37CE-DE267C938832}"/>
                </a:ext>
              </a:extLst>
            </p:cNvPr>
            <p:cNvSpPr>
              <a:spLocks noChangeArrowheads="1"/>
            </p:cNvSpPr>
            <p:nvPr/>
          </p:nvSpPr>
          <p:spPr bwMode="auto">
            <a:xfrm>
              <a:off x="13286221" y="326624"/>
              <a:ext cx="3945361" cy="3869324"/>
            </a:xfrm>
            <a:custGeom>
              <a:avLst/>
              <a:gdLst>
                <a:gd name="connsiteX0" fmla="*/ 1228925 w 3945361"/>
                <a:gd name="connsiteY0" fmla="*/ 698 h 3869324"/>
                <a:gd name="connsiteX1" fmla="*/ 1491817 w 3945361"/>
                <a:gd name="connsiteY1" fmla="*/ 51774 h 3869324"/>
                <a:gd name="connsiteX2" fmla="*/ 1504408 w 3945361"/>
                <a:gd name="connsiteY2" fmla="*/ 57687 h 3869324"/>
                <a:gd name="connsiteX3" fmla="*/ 1507544 w 3945361"/>
                <a:gd name="connsiteY3" fmla="*/ 58822 h 3869324"/>
                <a:gd name="connsiteX4" fmla="*/ 1516877 w 3945361"/>
                <a:gd name="connsiteY4" fmla="*/ 63542 h 3869324"/>
                <a:gd name="connsiteX5" fmla="*/ 1563353 w 3945361"/>
                <a:gd name="connsiteY5" fmla="*/ 85368 h 3869324"/>
                <a:gd name="connsiteX6" fmla="*/ 1561810 w 3945361"/>
                <a:gd name="connsiteY6" fmla="*/ 86269 h 3869324"/>
                <a:gd name="connsiteX7" fmla="*/ 1603733 w 3945361"/>
                <a:gd name="connsiteY7" fmla="*/ 107472 h 3869324"/>
                <a:gd name="connsiteX8" fmla="*/ 2376653 w 3945361"/>
                <a:gd name="connsiteY8" fmla="*/ 1348418 h 3869324"/>
                <a:gd name="connsiteX9" fmla="*/ 2508386 w 3945361"/>
                <a:gd name="connsiteY9" fmla="*/ 1375932 h 3869324"/>
                <a:gd name="connsiteX10" fmla="*/ 2574281 w 3945361"/>
                <a:gd name="connsiteY10" fmla="*/ 1402017 h 3869324"/>
                <a:gd name="connsiteX11" fmla="*/ 2575067 w 3945361"/>
                <a:gd name="connsiteY11" fmla="*/ 1401558 h 3869324"/>
                <a:gd name="connsiteX12" fmla="*/ 2649509 w 3945361"/>
                <a:gd name="connsiteY12" fmla="*/ 1440077 h 3869324"/>
                <a:gd name="connsiteX13" fmla="*/ 2677427 w 3945361"/>
                <a:gd name="connsiteY13" fmla="*/ 1459440 h 3869324"/>
                <a:gd name="connsiteX14" fmla="*/ 2768983 w 3945361"/>
                <a:gd name="connsiteY14" fmla="*/ 1521376 h 3869324"/>
                <a:gd name="connsiteX15" fmla="*/ 2777370 w 3945361"/>
                <a:gd name="connsiteY15" fmla="*/ 1528756 h 3869324"/>
                <a:gd name="connsiteX16" fmla="*/ 2788150 w 3945361"/>
                <a:gd name="connsiteY16" fmla="*/ 1536233 h 3869324"/>
                <a:gd name="connsiteX17" fmla="*/ 2824413 w 3945361"/>
                <a:gd name="connsiteY17" fmla="*/ 1570156 h 3869324"/>
                <a:gd name="connsiteX18" fmla="*/ 2881003 w 3945361"/>
                <a:gd name="connsiteY18" fmla="*/ 1619957 h 3869324"/>
                <a:gd name="connsiteX19" fmla="*/ 2900198 w 3945361"/>
                <a:gd name="connsiteY19" fmla="*/ 1641050 h 3869324"/>
                <a:gd name="connsiteX20" fmla="*/ 2917241 w 3945361"/>
                <a:gd name="connsiteY20" fmla="*/ 1656993 h 3869324"/>
                <a:gd name="connsiteX21" fmla="*/ 2943943 w 3945361"/>
                <a:gd name="connsiteY21" fmla="*/ 1689122 h 3869324"/>
                <a:gd name="connsiteX22" fmla="*/ 2984754 w 3945361"/>
                <a:gd name="connsiteY22" fmla="*/ 1733969 h 3869324"/>
                <a:gd name="connsiteX23" fmla="*/ 3013929 w 3945361"/>
                <a:gd name="connsiteY23" fmla="*/ 1773329 h 3869324"/>
                <a:gd name="connsiteX24" fmla="*/ 3034087 w 3945361"/>
                <a:gd name="connsiteY24" fmla="*/ 1797584 h 3869324"/>
                <a:gd name="connsiteX25" fmla="*/ 3050595 w 3945361"/>
                <a:gd name="connsiteY25" fmla="*/ 1822796 h 3869324"/>
                <a:gd name="connsiteX26" fmla="*/ 3078521 w 3945361"/>
                <a:gd name="connsiteY26" fmla="*/ 1860472 h 3869324"/>
                <a:gd name="connsiteX27" fmla="*/ 3116645 w 3945361"/>
                <a:gd name="connsiteY27" fmla="*/ 1923676 h 3869324"/>
                <a:gd name="connsiteX28" fmla="*/ 3135997 w 3945361"/>
                <a:gd name="connsiteY28" fmla="*/ 1953232 h 3869324"/>
                <a:gd name="connsiteX29" fmla="*/ 3134872 w 3945361"/>
                <a:gd name="connsiteY29" fmla="*/ 1953893 h 3869324"/>
                <a:gd name="connsiteX30" fmla="*/ 3160589 w 3945361"/>
                <a:gd name="connsiteY30" fmla="*/ 1996527 h 3869324"/>
                <a:gd name="connsiteX31" fmla="*/ 3319446 w 3945361"/>
                <a:gd name="connsiteY31" fmla="*/ 2432614 h 3869324"/>
                <a:gd name="connsiteX32" fmla="*/ 3479518 w 3945361"/>
                <a:gd name="connsiteY32" fmla="*/ 2491396 h 3869324"/>
                <a:gd name="connsiteX33" fmla="*/ 3945361 w 3945361"/>
                <a:gd name="connsiteY33" fmla="*/ 3298664 h 3869324"/>
                <a:gd name="connsiteX34" fmla="*/ 3808973 w 3945361"/>
                <a:gd name="connsiteY34" fmla="*/ 3600491 h 3869324"/>
                <a:gd name="connsiteX35" fmla="*/ 3798425 w 3945361"/>
                <a:gd name="connsiteY35" fmla="*/ 3604458 h 3869324"/>
                <a:gd name="connsiteX36" fmla="*/ 3348264 w 3945361"/>
                <a:gd name="connsiteY36" fmla="*/ 3869324 h 3869324"/>
                <a:gd name="connsiteX37" fmla="*/ 3282814 w 3945361"/>
                <a:gd name="connsiteY37" fmla="*/ 3427379 h 3869324"/>
                <a:gd name="connsiteX38" fmla="*/ 1168598 w 3945361"/>
                <a:gd name="connsiteY38" fmla="*/ 1918601 h 3869324"/>
                <a:gd name="connsiteX39" fmla="*/ 559886 w 3945361"/>
                <a:gd name="connsiteY39" fmla="*/ 995075 h 3869324"/>
                <a:gd name="connsiteX40" fmla="*/ 552753 w 3945361"/>
                <a:gd name="connsiteY40" fmla="*/ 909487 h 3869324"/>
                <a:gd name="connsiteX41" fmla="*/ 497341 w 3945361"/>
                <a:gd name="connsiteY41" fmla="*/ 926665 h 3869324"/>
                <a:gd name="connsiteX42" fmla="*/ 286061 w 3945361"/>
                <a:gd name="connsiteY42" fmla="*/ 991901 h 3869324"/>
                <a:gd name="connsiteX43" fmla="*/ 0 w 3945361"/>
                <a:gd name="connsiteY43" fmla="*/ 860448 h 3869324"/>
                <a:gd name="connsiteX44" fmla="*/ 736704 w 3945361"/>
                <a:gd name="connsiteY44" fmla="*/ 436658 h 3869324"/>
                <a:gd name="connsiteX45" fmla="*/ 736699 w 3945361"/>
                <a:gd name="connsiteY45" fmla="*/ 436733 h 3869324"/>
                <a:gd name="connsiteX46" fmla="*/ 756547 w 3945361"/>
                <a:gd name="connsiteY46" fmla="*/ 424954 h 3869324"/>
                <a:gd name="connsiteX47" fmla="*/ 614553 w 3945361"/>
                <a:gd name="connsiteY47" fmla="*/ 312555 h 3869324"/>
                <a:gd name="connsiteX48" fmla="*/ 615315 w 3945361"/>
                <a:gd name="connsiteY48" fmla="*/ 312106 h 3869324"/>
                <a:gd name="connsiteX49" fmla="*/ 613106 w 3945361"/>
                <a:gd name="connsiteY49" fmla="*/ 310358 h 3869324"/>
                <a:gd name="connsiteX50" fmla="*/ 1047113 w 3945361"/>
                <a:gd name="connsiteY50" fmla="*/ 54718 h 3869324"/>
                <a:gd name="connsiteX51" fmla="*/ 1057555 w 3945361"/>
                <a:gd name="connsiteY51" fmla="*/ 48848 h 3869324"/>
                <a:gd name="connsiteX52" fmla="*/ 1064735 w 3945361"/>
                <a:gd name="connsiteY52" fmla="*/ 44283 h 3869324"/>
                <a:gd name="connsiteX53" fmla="*/ 1064735 w 3945361"/>
                <a:gd name="connsiteY53" fmla="*/ 44935 h 3869324"/>
                <a:gd name="connsiteX54" fmla="*/ 1228925 w 3945361"/>
                <a:gd name="connsiteY54" fmla="*/ 698 h 386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45361" h="3869324">
                  <a:moveTo>
                    <a:pt x="1228925" y="698"/>
                  </a:moveTo>
                  <a:cubicBezTo>
                    <a:pt x="1308996" y="-3709"/>
                    <a:pt x="1397715" y="12691"/>
                    <a:pt x="1491817" y="51774"/>
                  </a:cubicBezTo>
                  <a:lnTo>
                    <a:pt x="1504408" y="57687"/>
                  </a:lnTo>
                  <a:lnTo>
                    <a:pt x="1507544" y="58822"/>
                  </a:lnTo>
                  <a:lnTo>
                    <a:pt x="1516877" y="63542"/>
                  </a:lnTo>
                  <a:lnTo>
                    <a:pt x="1563353" y="85368"/>
                  </a:lnTo>
                  <a:lnTo>
                    <a:pt x="1561810" y="86269"/>
                  </a:lnTo>
                  <a:lnTo>
                    <a:pt x="1603733" y="107472"/>
                  </a:lnTo>
                  <a:cubicBezTo>
                    <a:pt x="2003587" y="338027"/>
                    <a:pt x="2332225" y="875553"/>
                    <a:pt x="2376653" y="1348418"/>
                  </a:cubicBezTo>
                  <a:cubicBezTo>
                    <a:pt x="2418468" y="1351684"/>
                    <a:pt x="2462569" y="1360665"/>
                    <a:pt x="2508386" y="1375932"/>
                  </a:cubicBezTo>
                  <a:lnTo>
                    <a:pt x="2574281" y="1402017"/>
                  </a:lnTo>
                  <a:lnTo>
                    <a:pt x="2575067" y="1401558"/>
                  </a:lnTo>
                  <a:cubicBezTo>
                    <a:pt x="2599228" y="1412657"/>
                    <a:pt x="2624042" y="1425714"/>
                    <a:pt x="2649509" y="1440077"/>
                  </a:cubicBezTo>
                  <a:lnTo>
                    <a:pt x="2677427" y="1459440"/>
                  </a:lnTo>
                  <a:lnTo>
                    <a:pt x="2768983" y="1521376"/>
                  </a:lnTo>
                  <a:lnTo>
                    <a:pt x="2777370" y="1528756"/>
                  </a:lnTo>
                  <a:lnTo>
                    <a:pt x="2788150" y="1536233"/>
                  </a:lnTo>
                  <a:lnTo>
                    <a:pt x="2824413" y="1570156"/>
                  </a:lnTo>
                  <a:lnTo>
                    <a:pt x="2881003" y="1619957"/>
                  </a:lnTo>
                  <a:lnTo>
                    <a:pt x="2900198" y="1641050"/>
                  </a:lnTo>
                  <a:lnTo>
                    <a:pt x="2917241" y="1656993"/>
                  </a:lnTo>
                  <a:lnTo>
                    <a:pt x="2943943" y="1689122"/>
                  </a:lnTo>
                  <a:lnTo>
                    <a:pt x="2984754" y="1733969"/>
                  </a:lnTo>
                  <a:lnTo>
                    <a:pt x="3013929" y="1773329"/>
                  </a:lnTo>
                  <a:lnTo>
                    <a:pt x="3034087" y="1797584"/>
                  </a:lnTo>
                  <a:lnTo>
                    <a:pt x="3050595" y="1822796"/>
                  </a:lnTo>
                  <a:lnTo>
                    <a:pt x="3078521" y="1860472"/>
                  </a:lnTo>
                  <a:lnTo>
                    <a:pt x="3116645" y="1923676"/>
                  </a:lnTo>
                  <a:lnTo>
                    <a:pt x="3135997" y="1953232"/>
                  </a:lnTo>
                  <a:lnTo>
                    <a:pt x="3134872" y="1953893"/>
                  </a:lnTo>
                  <a:lnTo>
                    <a:pt x="3160589" y="1996527"/>
                  </a:lnTo>
                  <a:cubicBezTo>
                    <a:pt x="3236235" y="2136379"/>
                    <a:pt x="3291760" y="2286150"/>
                    <a:pt x="3319446" y="2432614"/>
                  </a:cubicBezTo>
                  <a:cubicBezTo>
                    <a:pt x="3369101" y="2439798"/>
                    <a:pt x="3423329" y="2458739"/>
                    <a:pt x="3479518" y="2491396"/>
                  </a:cubicBezTo>
                  <a:cubicBezTo>
                    <a:pt x="3736941" y="2639656"/>
                    <a:pt x="3945361" y="3001490"/>
                    <a:pt x="3945361" y="3298664"/>
                  </a:cubicBezTo>
                  <a:cubicBezTo>
                    <a:pt x="3945361" y="3447251"/>
                    <a:pt x="3893257" y="3551752"/>
                    <a:pt x="3808973" y="3600491"/>
                  </a:cubicBezTo>
                  <a:lnTo>
                    <a:pt x="3798425" y="3604458"/>
                  </a:lnTo>
                  <a:lnTo>
                    <a:pt x="3348264" y="3869324"/>
                  </a:lnTo>
                  <a:lnTo>
                    <a:pt x="3282814" y="3427379"/>
                  </a:lnTo>
                  <a:lnTo>
                    <a:pt x="1168598" y="1918601"/>
                  </a:lnTo>
                  <a:cubicBezTo>
                    <a:pt x="868463" y="1745439"/>
                    <a:pt x="617850" y="1354756"/>
                    <a:pt x="559886" y="995075"/>
                  </a:cubicBezTo>
                  <a:lnTo>
                    <a:pt x="552753" y="909487"/>
                  </a:lnTo>
                  <a:lnTo>
                    <a:pt x="497341" y="926665"/>
                  </a:lnTo>
                  <a:cubicBezTo>
                    <a:pt x="391701" y="959365"/>
                    <a:pt x="286061" y="991901"/>
                    <a:pt x="286061" y="991901"/>
                  </a:cubicBezTo>
                  <a:lnTo>
                    <a:pt x="0" y="860448"/>
                  </a:lnTo>
                  <a:lnTo>
                    <a:pt x="736704" y="436658"/>
                  </a:lnTo>
                  <a:lnTo>
                    <a:pt x="736699" y="436733"/>
                  </a:lnTo>
                  <a:lnTo>
                    <a:pt x="756547" y="424954"/>
                  </a:lnTo>
                  <a:lnTo>
                    <a:pt x="614553" y="312555"/>
                  </a:lnTo>
                  <a:lnTo>
                    <a:pt x="615315" y="312106"/>
                  </a:lnTo>
                  <a:lnTo>
                    <a:pt x="613106" y="310358"/>
                  </a:lnTo>
                  <a:lnTo>
                    <a:pt x="1047113" y="54718"/>
                  </a:lnTo>
                  <a:cubicBezTo>
                    <a:pt x="1050376" y="52761"/>
                    <a:pt x="1054292" y="50805"/>
                    <a:pt x="1057555" y="48848"/>
                  </a:cubicBezTo>
                  <a:lnTo>
                    <a:pt x="1064735" y="44283"/>
                  </a:lnTo>
                  <a:lnTo>
                    <a:pt x="1064735" y="44935"/>
                  </a:lnTo>
                  <a:cubicBezTo>
                    <a:pt x="1113683" y="19013"/>
                    <a:pt x="1168872" y="4003"/>
                    <a:pt x="1228925" y="698"/>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2" name="Freeform 56">
              <a:extLst>
                <a:ext uri="{FF2B5EF4-FFF2-40B4-BE49-F238E27FC236}">
                  <a16:creationId xmlns:a16="http://schemas.microsoft.com/office/drawing/2014/main" id="{50C1C9C4-3154-4227-7090-1C1BBA98FF62}"/>
                </a:ext>
              </a:extLst>
            </p:cNvPr>
            <p:cNvSpPr>
              <a:spLocks noChangeArrowheads="1"/>
            </p:cNvSpPr>
            <p:nvPr/>
          </p:nvSpPr>
          <p:spPr bwMode="auto">
            <a:xfrm>
              <a:off x="14104228" y="345638"/>
              <a:ext cx="2384237" cy="2375596"/>
            </a:xfrm>
            <a:custGeom>
              <a:avLst/>
              <a:gdLst>
                <a:gd name="connsiteX0" fmla="*/ 2236666 w 2384237"/>
                <a:gd name="connsiteY0" fmla="*/ 1808829 h 2375596"/>
                <a:gd name="connsiteX1" fmla="*/ 2384237 w 2384237"/>
                <a:gd name="connsiteY1" fmla="*/ 2064788 h 2375596"/>
                <a:gd name="connsiteX2" fmla="*/ 1857942 w 2384237"/>
                <a:gd name="connsiteY2" fmla="*/ 2375596 h 2375596"/>
                <a:gd name="connsiteX3" fmla="*/ 1656174 w 2384237"/>
                <a:gd name="connsiteY3" fmla="*/ 2150979 h 2375596"/>
                <a:gd name="connsiteX4" fmla="*/ 577449 w 2384237"/>
                <a:gd name="connsiteY4" fmla="*/ 0 h 2375596"/>
                <a:gd name="connsiteX5" fmla="*/ 784755 w 2384237"/>
                <a:gd name="connsiteY5" fmla="*/ 86762 h 2375596"/>
                <a:gd name="connsiteX6" fmla="*/ 918163 w 2384237"/>
                <a:gd name="connsiteY6" fmla="*/ 177438 h 2375596"/>
                <a:gd name="connsiteX7" fmla="*/ 324365 w 2384237"/>
                <a:gd name="connsiteY7" fmla="*/ 526444 h 2375596"/>
                <a:gd name="connsiteX8" fmla="*/ 0 w 2384237"/>
                <a:gd name="connsiteY8" fmla="*/ 339220 h 237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4237" h="2375596">
                  <a:moveTo>
                    <a:pt x="2236666" y="1808829"/>
                  </a:moveTo>
                  <a:cubicBezTo>
                    <a:pt x="2292821" y="1889796"/>
                    <a:pt x="2343100" y="1975986"/>
                    <a:pt x="2384237" y="2064788"/>
                  </a:cubicBezTo>
                  <a:lnTo>
                    <a:pt x="1857942" y="2375596"/>
                  </a:lnTo>
                  <a:lnTo>
                    <a:pt x="1656174" y="2150979"/>
                  </a:lnTo>
                  <a:close/>
                  <a:moveTo>
                    <a:pt x="577449" y="0"/>
                  </a:moveTo>
                  <a:cubicBezTo>
                    <a:pt x="643499" y="17613"/>
                    <a:pt x="712819" y="45664"/>
                    <a:pt x="784755" y="86762"/>
                  </a:cubicBezTo>
                  <a:cubicBezTo>
                    <a:pt x="830532" y="113508"/>
                    <a:pt x="875002" y="143516"/>
                    <a:pt x="918163" y="177438"/>
                  </a:cubicBezTo>
                  <a:lnTo>
                    <a:pt x="324365" y="526444"/>
                  </a:lnTo>
                  <a:lnTo>
                    <a:pt x="0" y="339220"/>
                  </a:ln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3" name="Freeform 64">
              <a:extLst>
                <a:ext uri="{FF2B5EF4-FFF2-40B4-BE49-F238E27FC236}">
                  <a16:creationId xmlns:a16="http://schemas.microsoft.com/office/drawing/2014/main" id="{92D99716-B919-25E8-04DF-0049C9FFE6A4}"/>
                </a:ext>
              </a:extLst>
            </p:cNvPr>
            <p:cNvSpPr>
              <a:spLocks noChangeArrowheads="1"/>
            </p:cNvSpPr>
            <p:nvPr/>
          </p:nvSpPr>
          <p:spPr bwMode="auto">
            <a:xfrm>
              <a:off x="13099002" y="455089"/>
              <a:ext cx="3675266" cy="3856726"/>
            </a:xfrm>
            <a:custGeom>
              <a:avLst/>
              <a:gdLst>
                <a:gd name="T0" fmla="*/ 4915 w 5629"/>
                <a:gd name="T1" fmla="*/ 4029 h 5905"/>
                <a:gd name="T2" fmla="*/ 4915 w 5629"/>
                <a:gd name="T3" fmla="*/ 4029 h 5905"/>
                <a:gd name="T4" fmla="*/ 4671 w 5629"/>
                <a:gd name="T5" fmla="*/ 3939 h 5905"/>
                <a:gd name="T6" fmla="*/ 4671 w 5629"/>
                <a:gd name="T7" fmla="*/ 3939 h 5905"/>
                <a:gd name="T8" fmla="*/ 3646 w 5629"/>
                <a:gd name="T9" fmla="*/ 2421 h 5905"/>
                <a:gd name="T10" fmla="*/ 3646 w 5629"/>
                <a:gd name="T11" fmla="*/ 2421 h 5905"/>
                <a:gd name="T12" fmla="*/ 3227 w 5629"/>
                <a:gd name="T13" fmla="*/ 2279 h 5905"/>
                <a:gd name="T14" fmla="*/ 3227 w 5629"/>
                <a:gd name="T15" fmla="*/ 2279 h 5905"/>
                <a:gd name="T16" fmla="*/ 2044 w 5629"/>
                <a:gd name="T17" fmla="*/ 380 h 5905"/>
                <a:gd name="T18" fmla="*/ 2044 w 5629"/>
                <a:gd name="T19" fmla="*/ 380 h 5905"/>
                <a:gd name="T20" fmla="*/ 854 w 5629"/>
                <a:gd name="T21" fmla="*/ 1067 h 5905"/>
                <a:gd name="T22" fmla="*/ 854 w 5629"/>
                <a:gd name="T23" fmla="*/ 1067 h 5905"/>
                <a:gd name="T24" fmla="*/ 857 w 5629"/>
                <a:gd name="T25" fmla="*/ 1144 h 5905"/>
                <a:gd name="T26" fmla="*/ 857 w 5629"/>
                <a:gd name="T27" fmla="*/ 1144 h 5905"/>
                <a:gd name="T28" fmla="*/ 0 w 5629"/>
                <a:gd name="T29" fmla="*/ 1742 h 5905"/>
                <a:gd name="T30" fmla="*/ 0 w 5629"/>
                <a:gd name="T31" fmla="*/ 1742 h 5905"/>
                <a:gd name="T32" fmla="*/ 950 w 5629"/>
                <a:gd name="T33" fmla="*/ 3388 h 5905"/>
                <a:gd name="T34" fmla="*/ 4915 w 5629"/>
                <a:gd name="T35" fmla="*/ 5677 h 5905"/>
                <a:gd name="T36" fmla="*/ 4915 w 5629"/>
                <a:gd name="T37" fmla="*/ 5677 h 5905"/>
                <a:gd name="T38" fmla="*/ 5628 w 5629"/>
                <a:gd name="T39" fmla="*/ 5265 h 5905"/>
                <a:gd name="T40" fmla="*/ 5628 w 5629"/>
                <a:gd name="T41" fmla="*/ 5265 h 5905"/>
                <a:gd name="T42" fmla="*/ 4915 w 5629"/>
                <a:gd name="T43" fmla="*/ 4029 h 5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29" h="5905">
                  <a:moveTo>
                    <a:pt x="4915" y="4029"/>
                  </a:moveTo>
                  <a:lnTo>
                    <a:pt x="4915" y="4029"/>
                  </a:lnTo>
                  <a:cubicBezTo>
                    <a:pt x="4829" y="3979"/>
                    <a:pt x="4747" y="3950"/>
                    <a:pt x="4671" y="3939"/>
                  </a:cubicBezTo>
                  <a:lnTo>
                    <a:pt x="4671" y="3939"/>
                  </a:lnTo>
                  <a:cubicBezTo>
                    <a:pt x="4557" y="3341"/>
                    <a:pt x="4141" y="2707"/>
                    <a:pt x="3646" y="2421"/>
                  </a:cubicBezTo>
                  <a:lnTo>
                    <a:pt x="3646" y="2421"/>
                  </a:lnTo>
                  <a:cubicBezTo>
                    <a:pt x="3497" y="2335"/>
                    <a:pt x="3356" y="2289"/>
                    <a:pt x="3227" y="2279"/>
                  </a:cubicBezTo>
                  <a:lnTo>
                    <a:pt x="3227" y="2279"/>
                  </a:lnTo>
                  <a:cubicBezTo>
                    <a:pt x="3159" y="1555"/>
                    <a:pt x="2656" y="733"/>
                    <a:pt x="2044" y="380"/>
                  </a:cubicBezTo>
                  <a:lnTo>
                    <a:pt x="2044" y="380"/>
                  </a:lnTo>
                  <a:cubicBezTo>
                    <a:pt x="1387" y="0"/>
                    <a:pt x="854" y="308"/>
                    <a:pt x="854" y="1067"/>
                  </a:cubicBezTo>
                  <a:lnTo>
                    <a:pt x="854" y="1067"/>
                  </a:lnTo>
                  <a:cubicBezTo>
                    <a:pt x="854" y="1092"/>
                    <a:pt x="855" y="1118"/>
                    <a:pt x="857" y="1144"/>
                  </a:cubicBezTo>
                  <a:lnTo>
                    <a:pt x="857" y="1144"/>
                  </a:lnTo>
                  <a:cubicBezTo>
                    <a:pt x="375" y="921"/>
                    <a:pt x="0" y="1173"/>
                    <a:pt x="0" y="1742"/>
                  </a:cubicBezTo>
                  <a:lnTo>
                    <a:pt x="0" y="1742"/>
                  </a:lnTo>
                  <a:cubicBezTo>
                    <a:pt x="0" y="2348"/>
                    <a:pt x="425" y="3085"/>
                    <a:pt x="950" y="3388"/>
                  </a:cubicBezTo>
                  <a:lnTo>
                    <a:pt x="4915" y="5677"/>
                  </a:lnTo>
                  <a:lnTo>
                    <a:pt x="4915" y="5677"/>
                  </a:lnTo>
                  <a:cubicBezTo>
                    <a:pt x="5309" y="5904"/>
                    <a:pt x="5628" y="5720"/>
                    <a:pt x="5628" y="5265"/>
                  </a:cubicBezTo>
                  <a:lnTo>
                    <a:pt x="5628" y="5265"/>
                  </a:lnTo>
                  <a:cubicBezTo>
                    <a:pt x="5628" y="4810"/>
                    <a:pt x="5309" y="4257"/>
                    <a:pt x="4915" y="4029"/>
                  </a:cubicBez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4" name="Freeform 58">
              <a:extLst>
                <a:ext uri="{FF2B5EF4-FFF2-40B4-BE49-F238E27FC236}">
                  <a16:creationId xmlns:a16="http://schemas.microsoft.com/office/drawing/2014/main" id="{02958D95-FD91-940B-41F8-3F30586F717F}"/>
                </a:ext>
              </a:extLst>
            </p:cNvPr>
            <p:cNvSpPr>
              <a:spLocks noChangeArrowheads="1"/>
            </p:cNvSpPr>
            <p:nvPr/>
          </p:nvSpPr>
          <p:spPr bwMode="auto">
            <a:xfrm>
              <a:off x="13240135" y="558351"/>
              <a:ext cx="3570922" cy="3582873"/>
            </a:xfrm>
            <a:custGeom>
              <a:avLst/>
              <a:gdLst>
                <a:gd name="connsiteX0" fmla="*/ 232326 w 3570922"/>
                <a:gd name="connsiteY0" fmla="*/ 556197 h 3582873"/>
                <a:gd name="connsiteX1" fmla="*/ 415035 w 3570922"/>
                <a:gd name="connsiteY1" fmla="*/ 592467 h 3582873"/>
                <a:gd name="connsiteX2" fmla="*/ 415035 w 3570922"/>
                <a:gd name="connsiteY2" fmla="*/ 594424 h 3582873"/>
                <a:gd name="connsiteX3" fmla="*/ 416992 w 3570922"/>
                <a:gd name="connsiteY3" fmla="*/ 644639 h 3582873"/>
                <a:gd name="connsiteX4" fmla="*/ 0 w 3570922"/>
                <a:gd name="connsiteY4" fmla="*/ 662247 h 3582873"/>
                <a:gd name="connsiteX5" fmla="*/ 232326 w 3570922"/>
                <a:gd name="connsiteY5" fmla="*/ 556197 h 3582873"/>
                <a:gd name="connsiteX6" fmla="*/ 861169 w 3570922"/>
                <a:gd name="connsiteY6" fmla="*/ 541 h 3582873"/>
                <a:gd name="connsiteX7" fmla="*/ 1230740 w 3570922"/>
                <a:gd name="connsiteY7" fmla="*/ 106286 h 3582873"/>
                <a:gd name="connsiteX8" fmla="*/ 2002530 w 3570922"/>
                <a:gd name="connsiteY8" fmla="*/ 1347457 h 3582873"/>
                <a:gd name="connsiteX9" fmla="*/ 2276117 w 3570922"/>
                <a:gd name="connsiteY9" fmla="*/ 1439566 h 3582873"/>
                <a:gd name="connsiteX10" fmla="*/ 2945394 w 3570922"/>
                <a:gd name="connsiteY10" fmla="*/ 2431196 h 3582873"/>
                <a:gd name="connsiteX11" fmla="*/ 3104061 w 3570922"/>
                <a:gd name="connsiteY11" fmla="*/ 2489989 h 3582873"/>
                <a:gd name="connsiteX12" fmla="*/ 3570922 w 3570922"/>
                <a:gd name="connsiteY12" fmla="*/ 3298057 h 3582873"/>
                <a:gd name="connsiteX13" fmla="*/ 3457961 w 3570922"/>
                <a:gd name="connsiteY13" fmla="*/ 3582873 h 3582873"/>
                <a:gd name="connsiteX14" fmla="*/ 3532398 w 3570922"/>
                <a:gd name="connsiteY14" fmla="*/ 3334639 h 3582873"/>
                <a:gd name="connsiteX15" fmla="*/ 3066843 w 3570922"/>
                <a:gd name="connsiteY15" fmla="*/ 2527224 h 3582873"/>
                <a:gd name="connsiteX16" fmla="*/ 2907522 w 3570922"/>
                <a:gd name="connsiteY16" fmla="*/ 2468431 h 3582873"/>
                <a:gd name="connsiteX17" fmla="*/ 2238246 w 3570922"/>
                <a:gd name="connsiteY17" fmla="*/ 1476801 h 3582873"/>
                <a:gd name="connsiteX18" fmla="*/ 1964659 w 3570922"/>
                <a:gd name="connsiteY18" fmla="*/ 1384039 h 3582873"/>
                <a:gd name="connsiteX19" fmla="*/ 1192216 w 3570922"/>
                <a:gd name="connsiteY19" fmla="*/ 143521 h 3582873"/>
                <a:gd name="connsiteX20" fmla="*/ 587582 w 3570922"/>
                <a:gd name="connsiteY20" fmla="*/ 128496 h 3582873"/>
                <a:gd name="connsiteX21" fmla="*/ 861169 w 3570922"/>
                <a:gd name="connsiteY21" fmla="*/ 541 h 358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0922" h="3582873">
                  <a:moveTo>
                    <a:pt x="232326" y="556197"/>
                  </a:moveTo>
                  <a:cubicBezTo>
                    <a:pt x="288732" y="555264"/>
                    <a:pt x="350186" y="567034"/>
                    <a:pt x="415035" y="592467"/>
                  </a:cubicBezTo>
                  <a:cubicBezTo>
                    <a:pt x="415035" y="592467"/>
                    <a:pt x="415035" y="593119"/>
                    <a:pt x="415035" y="594424"/>
                  </a:cubicBezTo>
                  <a:cubicBezTo>
                    <a:pt x="415035" y="610727"/>
                    <a:pt x="415687" y="627683"/>
                    <a:pt x="416992" y="644639"/>
                  </a:cubicBezTo>
                  <a:cubicBezTo>
                    <a:pt x="248629" y="567686"/>
                    <a:pt x="101148" y="578120"/>
                    <a:pt x="0" y="662247"/>
                  </a:cubicBezTo>
                  <a:cubicBezTo>
                    <a:pt x="58324" y="594587"/>
                    <a:pt x="138315" y="557751"/>
                    <a:pt x="232326" y="556197"/>
                  </a:cubicBezTo>
                  <a:close/>
                  <a:moveTo>
                    <a:pt x="861169" y="541"/>
                  </a:moveTo>
                  <a:cubicBezTo>
                    <a:pt x="971029" y="-4766"/>
                    <a:pt x="1096885" y="28876"/>
                    <a:pt x="1230740" y="106286"/>
                  </a:cubicBezTo>
                  <a:cubicBezTo>
                    <a:pt x="1629041" y="336883"/>
                    <a:pt x="1958129" y="873853"/>
                    <a:pt x="2002530" y="1347457"/>
                  </a:cubicBezTo>
                  <a:cubicBezTo>
                    <a:pt x="2086108" y="1353990"/>
                    <a:pt x="2178827" y="1383386"/>
                    <a:pt x="2276117" y="1439566"/>
                  </a:cubicBezTo>
                  <a:cubicBezTo>
                    <a:pt x="2599329" y="1627048"/>
                    <a:pt x="2870957" y="2040554"/>
                    <a:pt x="2945394" y="2431196"/>
                  </a:cubicBezTo>
                  <a:cubicBezTo>
                    <a:pt x="2995018" y="2439035"/>
                    <a:pt x="3048560" y="2457979"/>
                    <a:pt x="3104061" y="2489989"/>
                  </a:cubicBezTo>
                  <a:cubicBezTo>
                    <a:pt x="3361977" y="2638929"/>
                    <a:pt x="3570922" y="3000175"/>
                    <a:pt x="3570922" y="3298057"/>
                  </a:cubicBezTo>
                  <a:cubicBezTo>
                    <a:pt x="3570922" y="3431319"/>
                    <a:pt x="3527827" y="3528653"/>
                    <a:pt x="3457961" y="3582873"/>
                  </a:cubicBezTo>
                  <a:cubicBezTo>
                    <a:pt x="3504974" y="3525387"/>
                    <a:pt x="3532398" y="3441771"/>
                    <a:pt x="3532398" y="3334639"/>
                  </a:cubicBezTo>
                  <a:cubicBezTo>
                    <a:pt x="3532398" y="3037411"/>
                    <a:pt x="3324106" y="2676164"/>
                    <a:pt x="3066843" y="2527224"/>
                  </a:cubicBezTo>
                  <a:cubicBezTo>
                    <a:pt x="3010689" y="2494561"/>
                    <a:pt x="2957147" y="2475617"/>
                    <a:pt x="2907522" y="2468431"/>
                  </a:cubicBezTo>
                  <a:cubicBezTo>
                    <a:pt x="2833086" y="2077789"/>
                    <a:pt x="2561458" y="1663630"/>
                    <a:pt x="2238246" y="1476801"/>
                  </a:cubicBezTo>
                  <a:cubicBezTo>
                    <a:pt x="2140956" y="1420621"/>
                    <a:pt x="2048890" y="1390572"/>
                    <a:pt x="1964659" y="1384039"/>
                  </a:cubicBezTo>
                  <a:cubicBezTo>
                    <a:pt x="1920258" y="911088"/>
                    <a:pt x="1591823" y="374118"/>
                    <a:pt x="1192216" y="143521"/>
                  </a:cubicBezTo>
                  <a:cubicBezTo>
                    <a:pt x="948012" y="1766"/>
                    <a:pt x="729926" y="6339"/>
                    <a:pt x="587582" y="128496"/>
                  </a:cubicBezTo>
                  <a:cubicBezTo>
                    <a:pt x="657448" y="50107"/>
                    <a:pt x="751310" y="5849"/>
                    <a:pt x="861169" y="541"/>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5" name="Freeform 67">
              <a:extLst>
                <a:ext uri="{FF2B5EF4-FFF2-40B4-BE49-F238E27FC236}">
                  <a16:creationId xmlns:a16="http://schemas.microsoft.com/office/drawing/2014/main" id="{FA5BBDA9-9B53-51C1-A9AF-81611AE41D5C}"/>
                </a:ext>
              </a:extLst>
            </p:cNvPr>
            <p:cNvSpPr>
              <a:spLocks noChangeArrowheads="1"/>
            </p:cNvSpPr>
            <p:nvPr/>
          </p:nvSpPr>
          <p:spPr bwMode="auto">
            <a:xfrm>
              <a:off x="13228616" y="699915"/>
              <a:ext cx="3416039" cy="3410278"/>
            </a:xfrm>
            <a:custGeom>
              <a:avLst/>
              <a:gdLst>
                <a:gd name="T0" fmla="*/ 574 w 5231"/>
                <a:gd name="T1" fmla="*/ 949 h 5220"/>
                <a:gd name="T2" fmla="*/ 871 w 5231"/>
                <a:gd name="T3" fmla="*/ 1087 h 5220"/>
                <a:gd name="T4" fmla="*/ 856 w 5231"/>
                <a:gd name="T5" fmla="*/ 759 h 5220"/>
                <a:gd name="T6" fmla="*/ 856 w 5231"/>
                <a:gd name="T7" fmla="*/ 759 h 5220"/>
                <a:gd name="T8" fmla="*/ 854 w 5231"/>
                <a:gd name="T9" fmla="*/ 691 h 5220"/>
                <a:gd name="T10" fmla="*/ 854 w 5231"/>
                <a:gd name="T11" fmla="*/ 691 h 5220"/>
                <a:gd name="T12" fmla="*/ 1103 w 5231"/>
                <a:gd name="T13" fmla="*/ 93 h 5220"/>
                <a:gd name="T14" fmla="*/ 1103 w 5231"/>
                <a:gd name="T15" fmla="*/ 93 h 5220"/>
                <a:gd name="T16" fmla="*/ 1746 w 5231"/>
                <a:gd name="T17" fmla="*/ 176 h 5220"/>
                <a:gd name="T18" fmla="*/ 1746 w 5231"/>
                <a:gd name="T19" fmla="*/ 176 h 5220"/>
                <a:gd name="T20" fmla="*/ 2829 w 5231"/>
                <a:gd name="T21" fmla="*/ 1922 h 5220"/>
                <a:gd name="T22" fmla="*/ 2845 w 5231"/>
                <a:gd name="T23" fmla="*/ 2089 h 5220"/>
                <a:gd name="T24" fmla="*/ 3013 w 5231"/>
                <a:gd name="T25" fmla="*/ 2101 h 5220"/>
                <a:gd name="T26" fmla="*/ 3013 w 5231"/>
                <a:gd name="T27" fmla="*/ 2101 h 5220"/>
                <a:gd name="T28" fmla="*/ 3347 w 5231"/>
                <a:gd name="T29" fmla="*/ 2218 h 5220"/>
                <a:gd name="T30" fmla="*/ 3347 w 5231"/>
                <a:gd name="T31" fmla="*/ 2218 h 5220"/>
                <a:gd name="T32" fmla="*/ 4276 w 5231"/>
                <a:gd name="T33" fmla="*/ 3600 h 5220"/>
                <a:gd name="T34" fmla="*/ 4302 w 5231"/>
                <a:gd name="T35" fmla="*/ 3738 h 5220"/>
                <a:gd name="T36" fmla="*/ 4441 w 5231"/>
                <a:gd name="T37" fmla="*/ 3760 h 5220"/>
                <a:gd name="T38" fmla="*/ 4441 w 5231"/>
                <a:gd name="T39" fmla="*/ 3760 h 5220"/>
                <a:gd name="T40" fmla="*/ 4616 w 5231"/>
                <a:gd name="T41" fmla="*/ 3825 h 5220"/>
                <a:gd name="T42" fmla="*/ 4616 w 5231"/>
                <a:gd name="T43" fmla="*/ 3825 h 5220"/>
                <a:gd name="T44" fmla="*/ 5230 w 5231"/>
                <a:gd name="T45" fmla="*/ 4889 h 5220"/>
                <a:gd name="T46" fmla="*/ 5230 w 5231"/>
                <a:gd name="T47" fmla="*/ 4889 h 5220"/>
                <a:gd name="T48" fmla="*/ 5121 w 5231"/>
                <a:gd name="T49" fmla="*/ 5179 h 5220"/>
                <a:gd name="T50" fmla="*/ 5121 w 5231"/>
                <a:gd name="T51" fmla="*/ 5179 h 5220"/>
                <a:gd name="T52" fmla="*/ 4815 w 5231"/>
                <a:gd name="T53" fmla="*/ 5129 h 5220"/>
                <a:gd name="T54" fmla="*/ 851 w 5231"/>
                <a:gd name="T55" fmla="*/ 2840 h 5220"/>
                <a:gd name="T56" fmla="*/ 851 w 5231"/>
                <a:gd name="T57" fmla="*/ 2840 h 5220"/>
                <a:gd name="T58" fmla="*/ 0 w 5231"/>
                <a:gd name="T59" fmla="*/ 1366 h 5220"/>
                <a:gd name="T60" fmla="*/ 0 w 5231"/>
                <a:gd name="T61" fmla="*/ 1366 h 5220"/>
                <a:gd name="T62" fmla="*/ 170 w 5231"/>
                <a:gd name="T63" fmla="*/ 929 h 5220"/>
                <a:gd name="T64" fmla="*/ 170 w 5231"/>
                <a:gd name="T65" fmla="*/ 929 h 5220"/>
                <a:gd name="T66" fmla="*/ 327 w 5231"/>
                <a:gd name="T67" fmla="*/ 887 h 5220"/>
                <a:gd name="T68" fmla="*/ 327 w 5231"/>
                <a:gd name="T69" fmla="*/ 887 h 5220"/>
                <a:gd name="T70" fmla="*/ 574 w 5231"/>
                <a:gd name="T71" fmla="*/ 949 h 5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31" h="5220">
                  <a:moveTo>
                    <a:pt x="574" y="949"/>
                  </a:moveTo>
                  <a:lnTo>
                    <a:pt x="871" y="1087"/>
                  </a:lnTo>
                  <a:lnTo>
                    <a:pt x="856" y="759"/>
                  </a:lnTo>
                  <a:lnTo>
                    <a:pt x="856" y="759"/>
                  </a:lnTo>
                  <a:cubicBezTo>
                    <a:pt x="855" y="736"/>
                    <a:pt x="854" y="714"/>
                    <a:pt x="854" y="691"/>
                  </a:cubicBezTo>
                  <a:lnTo>
                    <a:pt x="854" y="691"/>
                  </a:lnTo>
                  <a:cubicBezTo>
                    <a:pt x="854" y="398"/>
                    <a:pt x="943" y="186"/>
                    <a:pt x="1103" y="93"/>
                  </a:cubicBezTo>
                  <a:lnTo>
                    <a:pt x="1103" y="93"/>
                  </a:lnTo>
                  <a:cubicBezTo>
                    <a:pt x="1264" y="0"/>
                    <a:pt x="1492" y="29"/>
                    <a:pt x="1746" y="176"/>
                  </a:cubicBezTo>
                  <a:lnTo>
                    <a:pt x="1746" y="176"/>
                  </a:lnTo>
                  <a:cubicBezTo>
                    <a:pt x="2291" y="491"/>
                    <a:pt x="2767" y="1257"/>
                    <a:pt x="2829" y="1922"/>
                  </a:cubicBezTo>
                  <a:lnTo>
                    <a:pt x="2845" y="2089"/>
                  </a:lnTo>
                  <a:lnTo>
                    <a:pt x="3013" y="2101"/>
                  </a:lnTo>
                  <a:lnTo>
                    <a:pt x="3013" y="2101"/>
                  </a:lnTo>
                  <a:cubicBezTo>
                    <a:pt x="3116" y="2110"/>
                    <a:pt x="3228" y="2148"/>
                    <a:pt x="3347" y="2218"/>
                  </a:cubicBezTo>
                  <a:lnTo>
                    <a:pt x="3347" y="2218"/>
                  </a:lnTo>
                  <a:cubicBezTo>
                    <a:pt x="3781" y="2468"/>
                    <a:pt x="4171" y="3049"/>
                    <a:pt x="4276" y="3600"/>
                  </a:cubicBezTo>
                  <a:lnTo>
                    <a:pt x="4302" y="3738"/>
                  </a:lnTo>
                  <a:lnTo>
                    <a:pt x="4441" y="3760"/>
                  </a:lnTo>
                  <a:lnTo>
                    <a:pt x="4441" y="3760"/>
                  </a:lnTo>
                  <a:cubicBezTo>
                    <a:pt x="4496" y="3768"/>
                    <a:pt x="4555" y="3790"/>
                    <a:pt x="4616" y="3825"/>
                  </a:cubicBezTo>
                  <a:lnTo>
                    <a:pt x="4616" y="3825"/>
                  </a:lnTo>
                  <a:cubicBezTo>
                    <a:pt x="4949" y="4018"/>
                    <a:pt x="5230" y="4505"/>
                    <a:pt x="5230" y="4889"/>
                  </a:cubicBezTo>
                  <a:lnTo>
                    <a:pt x="5230" y="4889"/>
                  </a:lnTo>
                  <a:cubicBezTo>
                    <a:pt x="5230" y="5033"/>
                    <a:pt x="5191" y="5139"/>
                    <a:pt x="5121" y="5179"/>
                  </a:cubicBezTo>
                  <a:lnTo>
                    <a:pt x="5121" y="5179"/>
                  </a:lnTo>
                  <a:cubicBezTo>
                    <a:pt x="5051" y="5219"/>
                    <a:pt x="4940" y="5200"/>
                    <a:pt x="4815" y="5129"/>
                  </a:cubicBezTo>
                  <a:lnTo>
                    <a:pt x="851" y="2840"/>
                  </a:lnTo>
                  <a:lnTo>
                    <a:pt x="851" y="2840"/>
                  </a:lnTo>
                  <a:cubicBezTo>
                    <a:pt x="390" y="2574"/>
                    <a:pt x="0" y="1899"/>
                    <a:pt x="0" y="1366"/>
                  </a:cubicBezTo>
                  <a:lnTo>
                    <a:pt x="0" y="1366"/>
                  </a:lnTo>
                  <a:cubicBezTo>
                    <a:pt x="0" y="1157"/>
                    <a:pt x="62" y="998"/>
                    <a:pt x="170" y="929"/>
                  </a:cubicBezTo>
                  <a:lnTo>
                    <a:pt x="170" y="929"/>
                  </a:lnTo>
                  <a:cubicBezTo>
                    <a:pt x="213" y="901"/>
                    <a:pt x="267" y="887"/>
                    <a:pt x="327" y="887"/>
                  </a:cubicBezTo>
                  <a:lnTo>
                    <a:pt x="327" y="887"/>
                  </a:lnTo>
                  <a:cubicBezTo>
                    <a:pt x="401" y="887"/>
                    <a:pt x="484" y="908"/>
                    <a:pt x="574" y="949"/>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6" name="Freeform 60">
              <a:extLst>
                <a:ext uri="{FF2B5EF4-FFF2-40B4-BE49-F238E27FC236}">
                  <a16:creationId xmlns:a16="http://schemas.microsoft.com/office/drawing/2014/main" id="{5451C61E-FF98-A898-14C0-630E103C09BB}"/>
                </a:ext>
              </a:extLst>
            </p:cNvPr>
            <p:cNvSpPr>
              <a:spLocks noChangeArrowheads="1"/>
            </p:cNvSpPr>
            <p:nvPr/>
          </p:nvSpPr>
          <p:spPr bwMode="auto">
            <a:xfrm>
              <a:off x="14400346" y="1985294"/>
              <a:ext cx="766265" cy="957723"/>
            </a:xfrm>
            <a:custGeom>
              <a:avLst/>
              <a:gdLst>
                <a:gd name="connsiteX0" fmla="*/ 368972 w 766265"/>
                <a:gd name="connsiteY0" fmla="*/ 207 h 957723"/>
                <a:gd name="connsiteX1" fmla="*/ 412710 w 766265"/>
                <a:gd name="connsiteY1" fmla="*/ 36556 h 957723"/>
                <a:gd name="connsiteX2" fmla="*/ 759672 w 766265"/>
                <a:gd name="connsiteY2" fmla="*/ 671010 h 957723"/>
                <a:gd name="connsiteX3" fmla="*/ 754619 w 766265"/>
                <a:gd name="connsiteY3" fmla="*/ 709470 h 957723"/>
                <a:gd name="connsiteX4" fmla="*/ 753720 w 766265"/>
                <a:gd name="connsiteY4" fmla="*/ 709232 h 957723"/>
                <a:gd name="connsiteX5" fmla="*/ 688918 w 766265"/>
                <a:gd name="connsiteY5" fmla="*/ 741706 h 957723"/>
                <a:gd name="connsiteX6" fmla="*/ 655029 w 766265"/>
                <a:gd name="connsiteY6" fmla="*/ 655752 h 957723"/>
                <a:gd name="connsiteX7" fmla="*/ 575675 w 766265"/>
                <a:gd name="connsiteY7" fmla="*/ 609233 h 957723"/>
                <a:gd name="connsiteX8" fmla="*/ 574650 w 766265"/>
                <a:gd name="connsiteY8" fmla="*/ 902355 h 957723"/>
                <a:gd name="connsiteX9" fmla="*/ 566050 w 766265"/>
                <a:gd name="connsiteY9" fmla="*/ 923458 h 957723"/>
                <a:gd name="connsiteX10" fmla="*/ 563891 w 766265"/>
                <a:gd name="connsiteY10" fmla="*/ 923306 h 957723"/>
                <a:gd name="connsiteX11" fmla="*/ 495965 w 766265"/>
                <a:gd name="connsiteY11" fmla="*/ 957723 h 957723"/>
                <a:gd name="connsiteX12" fmla="*/ 496455 w 766265"/>
                <a:gd name="connsiteY12" fmla="*/ 893295 h 957723"/>
                <a:gd name="connsiteX13" fmla="*/ 220798 w 766265"/>
                <a:gd name="connsiteY13" fmla="*/ 730917 h 957723"/>
                <a:gd name="connsiteX14" fmla="*/ 190655 w 766265"/>
                <a:gd name="connsiteY14" fmla="*/ 676607 h 957723"/>
                <a:gd name="connsiteX15" fmla="*/ 191680 w 766265"/>
                <a:gd name="connsiteY15" fmla="*/ 383365 h 957723"/>
                <a:gd name="connsiteX16" fmla="*/ 26543 w 766265"/>
                <a:gd name="connsiteY16" fmla="*/ 285899 h 957723"/>
                <a:gd name="connsiteX17" fmla="*/ 6287 w 766265"/>
                <a:gd name="connsiteY17" fmla="*/ 227806 h 957723"/>
                <a:gd name="connsiteX18" fmla="*/ 305473 w 766265"/>
                <a:gd name="connsiteY18" fmla="*/ 35075 h 957723"/>
                <a:gd name="connsiteX19" fmla="*/ 288583 w 766265"/>
                <a:gd name="connsiteY19" fmla="*/ 34759 h 957723"/>
                <a:gd name="connsiteX20" fmla="*/ 355716 w 766265"/>
                <a:gd name="connsiteY20" fmla="*/ 2115 h 957723"/>
                <a:gd name="connsiteX21" fmla="*/ 355739 w 766265"/>
                <a:gd name="connsiteY21" fmla="*/ 2694 h 957723"/>
                <a:gd name="connsiteX22" fmla="*/ 355863 w 766265"/>
                <a:gd name="connsiteY22" fmla="*/ 2614 h 957723"/>
                <a:gd name="connsiteX23" fmla="*/ 368972 w 766265"/>
                <a:gd name="connsiteY23" fmla="*/ 207 h 9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6265" h="957723">
                  <a:moveTo>
                    <a:pt x="368972" y="207"/>
                  </a:moveTo>
                  <a:cubicBezTo>
                    <a:pt x="383551" y="2043"/>
                    <a:pt x="401438" y="15995"/>
                    <a:pt x="412710" y="36556"/>
                  </a:cubicBezTo>
                  <a:lnTo>
                    <a:pt x="759672" y="671010"/>
                  </a:lnTo>
                  <a:cubicBezTo>
                    <a:pt x="770944" y="691082"/>
                    <a:pt x="766778" y="707848"/>
                    <a:pt x="754619" y="709470"/>
                  </a:cubicBezTo>
                  <a:lnTo>
                    <a:pt x="753720" y="709232"/>
                  </a:lnTo>
                  <a:lnTo>
                    <a:pt x="688918" y="741706"/>
                  </a:lnTo>
                  <a:lnTo>
                    <a:pt x="655029" y="655752"/>
                  </a:lnTo>
                  <a:lnTo>
                    <a:pt x="575675" y="609233"/>
                  </a:lnTo>
                  <a:lnTo>
                    <a:pt x="574650" y="902355"/>
                  </a:lnTo>
                  <a:cubicBezTo>
                    <a:pt x="574650" y="912498"/>
                    <a:pt x="571374" y="919859"/>
                    <a:pt x="566050" y="923458"/>
                  </a:cubicBezTo>
                  <a:lnTo>
                    <a:pt x="563891" y="923306"/>
                  </a:lnTo>
                  <a:lnTo>
                    <a:pt x="495965" y="957723"/>
                  </a:lnTo>
                  <a:lnTo>
                    <a:pt x="496455" y="893295"/>
                  </a:lnTo>
                  <a:lnTo>
                    <a:pt x="220798" y="730917"/>
                  </a:lnTo>
                  <a:cubicBezTo>
                    <a:pt x="204416" y="721757"/>
                    <a:pt x="190655" y="696892"/>
                    <a:pt x="190655" y="676607"/>
                  </a:cubicBezTo>
                  <a:lnTo>
                    <a:pt x="191680" y="383365"/>
                  </a:lnTo>
                  <a:lnTo>
                    <a:pt x="26543" y="285899"/>
                  </a:lnTo>
                  <a:cubicBezTo>
                    <a:pt x="3673" y="272192"/>
                    <a:pt x="-8088" y="236945"/>
                    <a:pt x="6287" y="227806"/>
                  </a:cubicBezTo>
                  <a:lnTo>
                    <a:pt x="305473" y="35075"/>
                  </a:lnTo>
                  <a:lnTo>
                    <a:pt x="288583" y="34759"/>
                  </a:lnTo>
                  <a:lnTo>
                    <a:pt x="355716" y="2115"/>
                  </a:lnTo>
                  <a:lnTo>
                    <a:pt x="355739" y="2694"/>
                  </a:lnTo>
                  <a:lnTo>
                    <a:pt x="355863" y="2614"/>
                  </a:lnTo>
                  <a:cubicBezTo>
                    <a:pt x="359620" y="330"/>
                    <a:pt x="364112" y="-405"/>
                    <a:pt x="368972" y="207"/>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7" name="Freeform 61">
              <a:extLst>
                <a:ext uri="{FF2B5EF4-FFF2-40B4-BE49-F238E27FC236}">
                  <a16:creationId xmlns:a16="http://schemas.microsoft.com/office/drawing/2014/main" id="{4DF4BFFB-A3E2-274E-6771-5E56E52144DB}"/>
                </a:ext>
              </a:extLst>
            </p:cNvPr>
            <p:cNvSpPr>
              <a:spLocks noChangeArrowheads="1"/>
            </p:cNvSpPr>
            <p:nvPr/>
          </p:nvSpPr>
          <p:spPr bwMode="auto">
            <a:xfrm>
              <a:off x="14331437" y="2020187"/>
              <a:ext cx="766046" cy="925374"/>
            </a:xfrm>
            <a:custGeom>
              <a:avLst/>
              <a:gdLst>
                <a:gd name="connsiteX0" fmla="*/ 368753 w 766046"/>
                <a:gd name="connsiteY0" fmla="*/ 146 h 925374"/>
                <a:gd name="connsiteX1" fmla="*/ 412491 w 766046"/>
                <a:gd name="connsiteY1" fmla="*/ 36188 h 925374"/>
                <a:gd name="connsiteX2" fmla="*/ 759453 w 766046"/>
                <a:gd name="connsiteY2" fmla="*/ 670071 h 925374"/>
                <a:gd name="connsiteX3" fmla="*/ 739851 w 766046"/>
                <a:gd name="connsiteY3" fmla="*/ 705287 h 925374"/>
                <a:gd name="connsiteX4" fmla="*/ 575457 w 766046"/>
                <a:gd name="connsiteY4" fmla="*/ 608526 h 925374"/>
                <a:gd name="connsiteX5" fmla="*/ 574430 w 766046"/>
                <a:gd name="connsiteY5" fmla="*/ 902058 h 925374"/>
                <a:gd name="connsiteX6" fmla="*/ 544942 w 766046"/>
                <a:gd name="connsiteY6" fmla="*/ 921014 h 925374"/>
                <a:gd name="connsiteX7" fmla="*/ 220578 w 766046"/>
                <a:gd name="connsiteY7" fmla="*/ 730797 h 925374"/>
                <a:gd name="connsiteX8" fmla="*/ 191090 w 766046"/>
                <a:gd name="connsiteY8" fmla="*/ 675889 h 925374"/>
                <a:gd name="connsiteX9" fmla="*/ 191604 w 766046"/>
                <a:gd name="connsiteY9" fmla="*/ 382590 h 925374"/>
                <a:gd name="connsiteX10" fmla="*/ 26324 w 766046"/>
                <a:gd name="connsiteY10" fmla="*/ 285307 h 925374"/>
                <a:gd name="connsiteX11" fmla="*/ 6721 w 766046"/>
                <a:gd name="connsiteY11" fmla="*/ 227266 h 925374"/>
                <a:gd name="connsiteX12" fmla="*/ 355644 w 766046"/>
                <a:gd name="connsiteY12" fmla="*/ 2928 h 925374"/>
                <a:gd name="connsiteX13" fmla="*/ 368753 w 766046"/>
                <a:gd name="connsiteY13" fmla="*/ 146 h 92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6046" h="925374">
                  <a:moveTo>
                    <a:pt x="368753" y="146"/>
                  </a:moveTo>
                  <a:cubicBezTo>
                    <a:pt x="383332" y="1705"/>
                    <a:pt x="401219" y="15645"/>
                    <a:pt x="412491" y="36188"/>
                  </a:cubicBezTo>
                  <a:lnTo>
                    <a:pt x="759453" y="670071"/>
                  </a:lnTo>
                  <a:cubicBezTo>
                    <a:pt x="774482" y="696809"/>
                    <a:pt x="762067" y="718330"/>
                    <a:pt x="739851" y="705287"/>
                  </a:cubicBezTo>
                  <a:lnTo>
                    <a:pt x="575457" y="608526"/>
                  </a:lnTo>
                  <a:lnTo>
                    <a:pt x="574430" y="902058"/>
                  </a:lnTo>
                  <a:cubicBezTo>
                    <a:pt x="574430" y="922321"/>
                    <a:pt x="561325" y="931472"/>
                    <a:pt x="544942" y="921014"/>
                  </a:cubicBezTo>
                  <a:lnTo>
                    <a:pt x="220578" y="730797"/>
                  </a:lnTo>
                  <a:cubicBezTo>
                    <a:pt x="203541" y="720992"/>
                    <a:pt x="190435" y="696153"/>
                    <a:pt x="191090" y="675889"/>
                  </a:cubicBezTo>
                  <a:lnTo>
                    <a:pt x="191604" y="382590"/>
                  </a:lnTo>
                  <a:lnTo>
                    <a:pt x="26324" y="285307"/>
                  </a:lnTo>
                  <a:cubicBezTo>
                    <a:pt x="3454" y="272264"/>
                    <a:pt x="-8307" y="237048"/>
                    <a:pt x="6721" y="227266"/>
                  </a:cubicBezTo>
                  <a:lnTo>
                    <a:pt x="355644" y="2928"/>
                  </a:lnTo>
                  <a:cubicBezTo>
                    <a:pt x="359401" y="483"/>
                    <a:pt x="363893" y="-373"/>
                    <a:pt x="368753" y="146"/>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8" name="Freeform 62">
              <a:extLst>
                <a:ext uri="{FF2B5EF4-FFF2-40B4-BE49-F238E27FC236}">
                  <a16:creationId xmlns:a16="http://schemas.microsoft.com/office/drawing/2014/main" id="{C79AC925-B6D2-FDF3-0E24-2CCC32B53290}"/>
                </a:ext>
              </a:extLst>
            </p:cNvPr>
            <p:cNvSpPr>
              <a:spLocks noChangeArrowheads="1"/>
            </p:cNvSpPr>
            <p:nvPr/>
          </p:nvSpPr>
          <p:spPr bwMode="auto">
            <a:xfrm>
              <a:off x="14187757" y="3289171"/>
              <a:ext cx="1258042" cy="765428"/>
            </a:xfrm>
            <a:custGeom>
              <a:avLst/>
              <a:gdLst>
                <a:gd name="connsiteX0" fmla="*/ 1201862 w 1258042"/>
                <a:gd name="connsiteY0" fmla="*/ 682370 h 765428"/>
                <a:gd name="connsiteX1" fmla="*/ 1224919 w 1258042"/>
                <a:gd name="connsiteY1" fmla="*/ 684573 h 765428"/>
                <a:gd name="connsiteX2" fmla="*/ 1258042 w 1258042"/>
                <a:gd name="connsiteY2" fmla="*/ 742025 h 765428"/>
                <a:gd name="connsiteX3" fmla="*/ 1224919 w 1258042"/>
                <a:gd name="connsiteY3" fmla="*/ 760958 h 765428"/>
                <a:gd name="connsiteX4" fmla="*/ 1192445 w 1258042"/>
                <a:gd name="connsiteY4" fmla="*/ 704159 h 765428"/>
                <a:gd name="connsiteX5" fmla="*/ 1201862 w 1258042"/>
                <a:gd name="connsiteY5" fmla="*/ 682370 h 765428"/>
                <a:gd name="connsiteX6" fmla="*/ 9661 w 1258042"/>
                <a:gd name="connsiteY6" fmla="*/ 2211 h 765428"/>
                <a:gd name="connsiteX7" fmla="*/ 32474 w 1258042"/>
                <a:gd name="connsiteY7" fmla="*/ 4169 h 765428"/>
                <a:gd name="connsiteX8" fmla="*/ 65597 w 1258042"/>
                <a:gd name="connsiteY8" fmla="*/ 61621 h 765428"/>
                <a:gd name="connsiteX9" fmla="*/ 32474 w 1258042"/>
                <a:gd name="connsiteY9" fmla="*/ 80555 h 765428"/>
                <a:gd name="connsiteX10" fmla="*/ 0 w 1258042"/>
                <a:gd name="connsiteY10" fmla="*/ 23755 h 765428"/>
                <a:gd name="connsiteX11" fmla="*/ 9661 w 1258042"/>
                <a:gd name="connsiteY11" fmla="*/ 2211 h 76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8042" h="765428">
                  <a:moveTo>
                    <a:pt x="1201862" y="682370"/>
                  </a:moveTo>
                  <a:cubicBezTo>
                    <a:pt x="1207708" y="678860"/>
                    <a:pt x="1215826" y="679350"/>
                    <a:pt x="1224919" y="684573"/>
                  </a:cubicBezTo>
                  <a:cubicBezTo>
                    <a:pt x="1243753" y="695019"/>
                    <a:pt x="1258042" y="721134"/>
                    <a:pt x="1258042" y="742025"/>
                  </a:cubicBezTo>
                  <a:cubicBezTo>
                    <a:pt x="1258042" y="762917"/>
                    <a:pt x="1243753" y="771404"/>
                    <a:pt x="1224919" y="760958"/>
                  </a:cubicBezTo>
                  <a:cubicBezTo>
                    <a:pt x="1206733" y="750513"/>
                    <a:pt x="1192445" y="724398"/>
                    <a:pt x="1192445" y="704159"/>
                  </a:cubicBezTo>
                  <a:cubicBezTo>
                    <a:pt x="1192445" y="693387"/>
                    <a:pt x="1196017" y="685879"/>
                    <a:pt x="1201862" y="682370"/>
                  </a:cubicBezTo>
                  <a:close/>
                  <a:moveTo>
                    <a:pt x="9661" y="2211"/>
                  </a:moveTo>
                  <a:cubicBezTo>
                    <a:pt x="15588" y="-1217"/>
                    <a:pt x="23706" y="-727"/>
                    <a:pt x="32474" y="4169"/>
                  </a:cubicBezTo>
                  <a:cubicBezTo>
                    <a:pt x="51308" y="15268"/>
                    <a:pt x="65597" y="40730"/>
                    <a:pt x="65597" y="61621"/>
                  </a:cubicBezTo>
                  <a:cubicBezTo>
                    <a:pt x="65597" y="82513"/>
                    <a:pt x="51308" y="91653"/>
                    <a:pt x="32474" y="80555"/>
                  </a:cubicBezTo>
                  <a:cubicBezTo>
                    <a:pt x="14938" y="70109"/>
                    <a:pt x="0" y="44647"/>
                    <a:pt x="0" y="23755"/>
                  </a:cubicBezTo>
                  <a:cubicBezTo>
                    <a:pt x="0" y="12983"/>
                    <a:pt x="3735" y="5638"/>
                    <a:pt x="9661" y="2211"/>
                  </a:cubicBezTo>
                  <a:close/>
                </a:path>
              </a:pathLst>
            </a:custGeom>
            <a:solidFill>
              <a:schemeClr val="accent2">
                <a:lumMod val="60000"/>
                <a:lumOff val="4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9" name="Freeform 77">
              <a:extLst>
                <a:ext uri="{FF2B5EF4-FFF2-40B4-BE49-F238E27FC236}">
                  <a16:creationId xmlns:a16="http://schemas.microsoft.com/office/drawing/2014/main" id="{8E49EF11-FAE1-404E-EEA5-0C62C6F6220C}"/>
                </a:ext>
              </a:extLst>
            </p:cNvPr>
            <p:cNvSpPr>
              <a:spLocks noChangeArrowheads="1"/>
            </p:cNvSpPr>
            <p:nvPr/>
          </p:nvSpPr>
          <p:spPr bwMode="auto">
            <a:xfrm>
              <a:off x="11745261" y="7120109"/>
              <a:ext cx="2724766" cy="1564005"/>
            </a:xfrm>
            <a:custGeom>
              <a:avLst/>
              <a:gdLst>
                <a:gd name="T0" fmla="*/ 2400 w 4173"/>
                <a:gd name="T1" fmla="*/ 2344 h 2393"/>
                <a:gd name="T2" fmla="*/ 85 w 4173"/>
                <a:gd name="T3" fmla="*/ 1023 h 2393"/>
                <a:gd name="T4" fmla="*/ 85 w 4173"/>
                <a:gd name="T5" fmla="*/ 1023 h 2393"/>
                <a:gd name="T6" fmla="*/ 108 w 4173"/>
                <a:gd name="T7" fmla="*/ 832 h 2393"/>
                <a:gd name="T8" fmla="*/ 1440 w 4173"/>
                <a:gd name="T9" fmla="*/ 62 h 2393"/>
                <a:gd name="T10" fmla="*/ 1440 w 4173"/>
                <a:gd name="T11" fmla="*/ 62 h 2393"/>
                <a:gd name="T12" fmla="*/ 1771 w 4173"/>
                <a:gd name="T13" fmla="*/ 48 h 2393"/>
                <a:gd name="T14" fmla="*/ 4087 w 4173"/>
                <a:gd name="T15" fmla="*/ 1369 h 2393"/>
                <a:gd name="T16" fmla="*/ 4087 w 4173"/>
                <a:gd name="T17" fmla="*/ 1369 h 2393"/>
                <a:gd name="T18" fmla="*/ 4064 w 4173"/>
                <a:gd name="T19" fmla="*/ 1560 h 2393"/>
                <a:gd name="T20" fmla="*/ 2731 w 4173"/>
                <a:gd name="T21" fmla="*/ 2330 h 2393"/>
                <a:gd name="T22" fmla="*/ 2731 w 4173"/>
                <a:gd name="T23" fmla="*/ 2330 h 2393"/>
                <a:gd name="T24" fmla="*/ 2400 w 4173"/>
                <a:gd name="T25" fmla="*/ 2344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3" h="2393">
                  <a:moveTo>
                    <a:pt x="2400" y="2344"/>
                  </a:moveTo>
                  <a:lnTo>
                    <a:pt x="85" y="1023"/>
                  </a:lnTo>
                  <a:lnTo>
                    <a:pt x="85" y="1023"/>
                  </a:lnTo>
                  <a:cubicBezTo>
                    <a:pt x="0" y="973"/>
                    <a:pt x="10" y="888"/>
                    <a:pt x="108" y="832"/>
                  </a:cubicBezTo>
                  <a:lnTo>
                    <a:pt x="1440" y="62"/>
                  </a:lnTo>
                  <a:lnTo>
                    <a:pt x="1440" y="62"/>
                  </a:lnTo>
                  <a:cubicBezTo>
                    <a:pt x="1538" y="5"/>
                    <a:pt x="1686" y="0"/>
                    <a:pt x="1771" y="48"/>
                  </a:cubicBezTo>
                  <a:lnTo>
                    <a:pt x="4087" y="1369"/>
                  </a:lnTo>
                  <a:lnTo>
                    <a:pt x="4087" y="1369"/>
                  </a:lnTo>
                  <a:cubicBezTo>
                    <a:pt x="4172" y="1418"/>
                    <a:pt x="4162" y="1504"/>
                    <a:pt x="4064" y="1560"/>
                  </a:cubicBezTo>
                  <a:lnTo>
                    <a:pt x="2731" y="2330"/>
                  </a:lnTo>
                  <a:lnTo>
                    <a:pt x="2731" y="2330"/>
                  </a:lnTo>
                  <a:cubicBezTo>
                    <a:pt x="2633" y="2387"/>
                    <a:pt x="2485" y="2392"/>
                    <a:pt x="2400" y="234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0" name="Freeform 78">
              <a:extLst>
                <a:ext uri="{FF2B5EF4-FFF2-40B4-BE49-F238E27FC236}">
                  <a16:creationId xmlns:a16="http://schemas.microsoft.com/office/drawing/2014/main" id="{E98E3C69-2930-4A13-E37B-1412F2B63CED}"/>
                </a:ext>
              </a:extLst>
            </p:cNvPr>
            <p:cNvSpPr>
              <a:spLocks noChangeArrowheads="1"/>
            </p:cNvSpPr>
            <p:nvPr/>
          </p:nvSpPr>
          <p:spPr bwMode="auto">
            <a:xfrm>
              <a:off x="11664613" y="3640703"/>
              <a:ext cx="2886063" cy="4746738"/>
            </a:xfrm>
            <a:custGeom>
              <a:avLst/>
              <a:gdLst>
                <a:gd name="T0" fmla="*/ 4416 w 4420"/>
                <a:gd name="T1" fmla="*/ 6252 h 7268"/>
                <a:gd name="T2" fmla="*/ 4416 w 4420"/>
                <a:gd name="T3" fmla="*/ 6252 h 7268"/>
                <a:gd name="T4" fmla="*/ 4416 w 4420"/>
                <a:gd name="T5" fmla="*/ 844 h 7268"/>
                <a:gd name="T6" fmla="*/ 2266 w 4420"/>
                <a:gd name="T7" fmla="*/ 281 h 7268"/>
                <a:gd name="T8" fmla="*/ 1869 w 4420"/>
                <a:gd name="T9" fmla="*/ 53 h 7268"/>
                <a:gd name="T10" fmla="*/ 1869 w 4420"/>
                <a:gd name="T11" fmla="*/ 53 h 7268"/>
                <a:gd name="T12" fmla="*/ 1515 w 4420"/>
                <a:gd name="T13" fmla="*/ 67 h 7268"/>
                <a:gd name="T14" fmla="*/ 1146 w 4420"/>
                <a:gd name="T15" fmla="*/ 281 h 7268"/>
                <a:gd name="T16" fmla="*/ 0 w 4420"/>
                <a:gd name="T17" fmla="*/ 280 h 7268"/>
                <a:gd name="T18" fmla="*/ 339 w 4420"/>
                <a:gd name="T19" fmla="*/ 5500 h 7268"/>
                <a:gd name="T20" fmla="*/ 339 w 4420"/>
                <a:gd name="T21" fmla="*/ 5500 h 7268"/>
                <a:gd name="T22" fmla="*/ 400 w 4420"/>
                <a:gd name="T23" fmla="*/ 5595 h 7268"/>
                <a:gd name="T24" fmla="*/ 2545 w 4420"/>
                <a:gd name="T25" fmla="*/ 7214 h 7268"/>
                <a:gd name="T26" fmla="*/ 2545 w 4420"/>
                <a:gd name="T27" fmla="*/ 7214 h 7268"/>
                <a:gd name="T28" fmla="*/ 2900 w 4420"/>
                <a:gd name="T29" fmla="*/ 7200 h 7268"/>
                <a:gd name="T30" fmla="*/ 4330 w 4420"/>
                <a:gd name="T31" fmla="*/ 6374 h 7268"/>
                <a:gd name="T32" fmla="*/ 4330 w 4420"/>
                <a:gd name="T33" fmla="*/ 6374 h 7268"/>
                <a:gd name="T34" fmla="*/ 4416 w 4420"/>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0" h="7268">
                  <a:moveTo>
                    <a:pt x="4416" y="6252"/>
                  </a:moveTo>
                  <a:lnTo>
                    <a:pt x="4416" y="6252"/>
                  </a:lnTo>
                  <a:lnTo>
                    <a:pt x="4416" y="844"/>
                  </a:lnTo>
                  <a:lnTo>
                    <a:pt x="2266" y="281"/>
                  </a:lnTo>
                  <a:lnTo>
                    <a:pt x="1869" y="53"/>
                  </a:lnTo>
                  <a:lnTo>
                    <a:pt x="1869" y="53"/>
                  </a:lnTo>
                  <a:cubicBezTo>
                    <a:pt x="1779" y="0"/>
                    <a:pt x="1620" y="7"/>
                    <a:pt x="1515" y="67"/>
                  </a:cubicBezTo>
                  <a:lnTo>
                    <a:pt x="1146" y="281"/>
                  </a:lnTo>
                  <a:lnTo>
                    <a:pt x="0" y="280"/>
                  </a:lnTo>
                  <a:lnTo>
                    <a:pt x="339" y="5500"/>
                  </a:lnTo>
                  <a:lnTo>
                    <a:pt x="339" y="5500"/>
                  </a:lnTo>
                  <a:cubicBezTo>
                    <a:pt x="337" y="5536"/>
                    <a:pt x="357" y="5570"/>
                    <a:pt x="400" y="5595"/>
                  </a:cubicBezTo>
                  <a:lnTo>
                    <a:pt x="2545" y="7214"/>
                  </a:lnTo>
                  <a:lnTo>
                    <a:pt x="2545" y="7214"/>
                  </a:lnTo>
                  <a:cubicBezTo>
                    <a:pt x="2636" y="7267"/>
                    <a:pt x="2795" y="7260"/>
                    <a:pt x="2900" y="7200"/>
                  </a:cubicBezTo>
                  <a:lnTo>
                    <a:pt x="4330" y="6374"/>
                  </a:lnTo>
                  <a:lnTo>
                    <a:pt x="4330" y="6374"/>
                  </a:lnTo>
                  <a:cubicBezTo>
                    <a:pt x="4390" y="6339"/>
                    <a:pt x="4419" y="6294"/>
                    <a:pt x="4416" y="6252"/>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1" name="Freeform 79">
              <a:extLst>
                <a:ext uri="{FF2B5EF4-FFF2-40B4-BE49-F238E27FC236}">
                  <a16:creationId xmlns:a16="http://schemas.microsoft.com/office/drawing/2014/main" id="{04855337-1E67-4085-3B64-6BF999F8F046}"/>
                </a:ext>
              </a:extLst>
            </p:cNvPr>
            <p:cNvSpPr>
              <a:spLocks noChangeArrowheads="1"/>
            </p:cNvSpPr>
            <p:nvPr/>
          </p:nvSpPr>
          <p:spPr bwMode="auto">
            <a:xfrm>
              <a:off x="11664613" y="3652224"/>
              <a:ext cx="1788667" cy="4723696"/>
            </a:xfrm>
            <a:custGeom>
              <a:avLst/>
              <a:gdLst>
                <a:gd name="T0" fmla="*/ 1708 w 2739"/>
                <a:gd name="T1" fmla="*/ 0 h 7234"/>
                <a:gd name="T2" fmla="*/ 1708 w 2739"/>
                <a:gd name="T3" fmla="*/ 0 h 7234"/>
                <a:gd name="T4" fmla="*/ 1518 w 2739"/>
                <a:gd name="T5" fmla="*/ 49 h 7234"/>
                <a:gd name="T6" fmla="*/ 1149 w 2739"/>
                <a:gd name="T7" fmla="*/ 263 h 7234"/>
                <a:gd name="T8" fmla="*/ 3 w 2739"/>
                <a:gd name="T9" fmla="*/ 262 h 7234"/>
                <a:gd name="T10" fmla="*/ 3 w 2739"/>
                <a:gd name="T11" fmla="*/ 5684 h 7234"/>
                <a:gd name="T12" fmla="*/ 3 w 2739"/>
                <a:gd name="T13" fmla="*/ 5684 h 7234"/>
                <a:gd name="T14" fmla="*/ 64 w 2739"/>
                <a:gd name="T15" fmla="*/ 5779 h 7234"/>
                <a:gd name="T16" fmla="*/ 2548 w 2739"/>
                <a:gd name="T17" fmla="*/ 7196 h 7234"/>
                <a:gd name="T18" fmla="*/ 2548 w 2739"/>
                <a:gd name="T19" fmla="*/ 7196 h 7234"/>
                <a:gd name="T20" fmla="*/ 2712 w 2739"/>
                <a:gd name="T21" fmla="*/ 7232 h 7234"/>
                <a:gd name="T22" fmla="*/ 2738 w 2739"/>
                <a:gd name="T23" fmla="*/ 1776 h 7234"/>
                <a:gd name="T24" fmla="*/ 1708 w 2739"/>
                <a:gd name="T25" fmla="*/ 0 h 7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9" h="7234">
                  <a:moveTo>
                    <a:pt x="1708" y="0"/>
                  </a:moveTo>
                  <a:lnTo>
                    <a:pt x="1708" y="0"/>
                  </a:lnTo>
                  <a:cubicBezTo>
                    <a:pt x="1642" y="1"/>
                    <a:pt x="1573" y="18"/>
                    <a:pt x="1518" y="49"/>
                  </a:cubicBezTo>
                  <a:lnTo>
                    <a:pt x="1149" y="263"/>
                  </a:lnTo>
                  <a:lnTo>
                    <a:pt x="3" y="262"/>
                  </a:lnTo>
                  <a:lnTo>
                    <a:pt x="3" y="5684"/>
                  </a:lnTo>
                  <a:lnTo>
                    <a:pt x="3" y="5684"/>
                  </a:lnTo>
                  <a:cubicBezTo>
                    <a:pt x="0" y="5720"/>
                    <a:pt x="20" y="5754"/>
                    <a:pt x="64" y="5779"/>
                  </a:cubicBezTo>
                  <a:lnTo>
                    <a:pt x="2548" y="7196"/>
                  </a:lnTo>
                  <a:lnTo>
                    <a:pt x="2548" y="7196"/>
                  </a:lnTo>
                  <a:cubicBezTo>
                    <a:pt x="2592" y="7222"/>
                    <a:pt x="2651" y="7233"/>
                    <a:pt x="2712" y="7232"/>
                  </a:cubicBezTo>
                  <a:lnTo>
                    <a:pt x="2738" y="1776"/>
                  </a:lnTo>
                  <a:lnTo>
                    <a:pt x="1708" y="0"/>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2" name="Freeform 80">
              <a:extLst>
                <a:ext uri="{FF2B5EF4-FFF2-40B4-BE49-F238E27FC236}">
                  <a16:creationId xmlns:a16="http://schemas.microsoft.com/office/drawing/2014/main" id="{909E126A-DC9B-3E0F-207D-39FBF30E8089}"/>
                </a:ext>
              </a:extLst>
            </p:cNvPr>
            <p:cNvSpPr>
              <a:spLocks noChangeArrowheads="1"/>
            </p:cNvSpPr>
            <p:nvPr/>
          </p:nvSpPr>
          <p:spPr bwMode="auto">
            <a:xfrm>
              <a:off x="13343827" y="4769783"/>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3" name="Freeform 81">
              <a:extLst>
                <a:ext uri="{FF2B5EF4-FFF2-40B4-BE49-F238E27FC236}">
                  <a16:creationId xmlns:a16="http://schemas.microsoft.com/office/drawing/2014/main" id="{5FE6F66E-A406-08A1-98EC-18918CEC6F18}"/>
                </a:ext>
              </a:extLst>
            </p:cNvPr>
            <p:cNvSpPr>
              <a:spLocks noChangeArrowheads="1"/>
            </p:cNvSpPr>
            <p:nvPr/>
          </p:nvSpPr>
          <p:spPr bwMode="auto">
            <a:xfrm>
              <a:off x="11647330" y="3171216"/>
              <a:ext cx="2923506" cy="1676336"/>
            </a:xfrm>
            <a:custGeom>
              <a:avLst/>
              <a:gdLst>
                <a:gd name="T0" fmla="*/ 2575 w 4477"/>
                <a:gd name="T1" fmla="*/ 2515 h 2568"/>
                <a:gd name="T2" fmla="*/ 91 w 4477"/>
                <a:gd name="T3" fmla="*/ 1098 h 2568"/>
                <a:gd name="T4" fmla="*/ 91 w 4477"/>
                <a:gd name="T5" fmla="*/ 1098 h 2568"/>
                <a:gd name="T6" fmla="*/ 116 w 4477"/>
                <a:gd name="T7" fmla="*/ 893 h 2568"/>
                <a:gd name="T8" fmla="*/ 1545 w 4477"/>
                <a:gd name="T9" fmla="*/ 68 h 2568"/>
                <a:gd name="T10" fmla="*/ 1545 w 4477"/>
                <a:gd name="T11" fmla="*/ 68 h 2568"/>
                <a:gd name="T12" fmla="*/ 1899 w 4477"/>
                <a:gd name="T13" fmla="*/ 53 h 2568"/>
                <a:gd name="T14" fmla="*/ 4385 w 4477"/>
                <a:gd name="T15" fmla="*/ 1470 h 2568"/>
                <a:gd name="T16" fmla="*/ 4385 w 4477"/>
                <a:gd name="T17" fmla="*/ 1470 h 2568"/>
                <a:gd name="T18" fmla="*/ 4360 w 4477"/>
                <a:gd name="T19" fmla="*/ 1675 h 2568"/>
                <a:gd name="T20" fmla="*/ 2930 w 4477"/>
                <a:gd name="T21" fmla="*/ 2501 h 2568"/>
                <a:gd name="T22" fmla="*/ 2930 w 4477"/>
                <a:gd name="T23" fmla="*/ 2501 h 2568"/>
                <a:gd name="T24" fmla="*/ 2575 w 4477"/>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7" h="2568">
                  <a:moveTo>
                    <a:pt x="2575" y="2515"/>
                  </a:moveTo>
                  <a:lnTo>
                    <a:pt x="91" y="1098"/>
                  </a:lnTo>
                  <a:lnTo>
                    <a:pt x="91" y="1098"/>
                  </a:lnTo>
                  <a:cubicBezTo>
                    <a:pt x="0" y="1046"/>
                    <a:pt x="11" y="954"/>
                    <a:pt x="116" y="893"/>
                  </a:cubicBezTo>
                  <a:lnTo>
                    <a:pt x="1545" y="68"/>
                  </a:lnTo>
                  <a:lnTo>
                    <a:pt x="1545" y="68"/>
                  </a:lnTo>
                  <a:cubicBezTo>
                    <a:pt x="1650" y="7"/>
                    <a:pt x="1809" y="0"/>
                    <a:pt x="1899" y="53"/>
                  </a:cubicBezTo>
                  <a:lnTo>
                    <a:pt x="4385" y="1470"/>
                  </a:lnTo>
                  <a:lnTo>
                    <a:pt x="4385" y="1470"/>
                  </a:lnTo>
                  <a:cubicBezTo>
                    <a:pt x="4476" y="1523"/>
                    <a:pt x="4464" y="1614"/>
                    <a:pt x="4360" y="1675"/>
                  </a:cubicBezTo>
                  <a:lnTo>
                    <a:pt x="2930" y="2501"/>
                  </a:lnTo>
                  <a:lnTo>
                    <a:pt x="2930" y="2501"/>
                  </a:lnTo>
                  <a:cubicBezTo>
                    <a:pt x="2825" y="2561"/>
                    <a:pt x="2666" y="2567"/>
                    <a:pt x="2575" y="2515"/>
                  </a:cubicBezTo>
                </a:path>
              </a:pathLst>
            </a:custGeom>
            <a:solidFill>
              <a:srgbClr val="F1692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4" name="Freeform 82">
              <a:extLst>
                <a:ext uri="{FF2B5EF4-FFF2-40B4-BE49-F238E27FC236}">
                  <a16:creationId xmlns:a16="http://schemas.microsoft.com/office/drawing/2014/main" id="{38EF118B-BD48-5BBF-C5E5-FEB0BD008FEA}"/>
                </a:ext>
              </a:extLst>
            </p:cNvPr>
            <p:cNvSpPr>
              <a:spLocks noChangeArrowheads="1"/>
            </p:cNvSpPr>
            <p:nvPr/>
          </p:nvSpPr>
          <p:spPr bwMode="auto">
            <a:xfrm>
              <a:off x="11655971" y="3796240"/>
              <a:ext cx="2909105" cy="1051311"/>
            </a:xfrm>
            <a:custGeom>
              <a:avLst/>
              <a:gdLst>
                <a:gd name="T0" fmla="*/ 4346 w 4453"/>
                <a:gd name="T1" fmla="*/ 617 h 1611"/>
                <a:gd name="T2" fmla="*/ 2916 w 4453"/>
                <a:gd name="T3" fmla="*/ 1443 h 1611"/>
                <a:gd name="T4" fmla="*/ 2916 w 4453"/>
                <a:gd name="T5" fmla="*/ 1443 h 1611"/>
                <a:gd name="T6" fmla="*/ 2561 w 4453"/>
                <a:gd name="T7" fmla="*/ 1458 h 1611"/>
                <a:gd name="T8" fmla="*/ 77 w 4453"/>
                <a:gd name="T9" fmla="*/ 40 h 1611"/>
                <a:gd name="T10" fmla="*/ 77 w 4453"/>
                <a:gd name="T11" fmla="*/ 40 h 1611"/>
                <a:gd name="T12" fmla="*/ 31 w 4453"/>
                <a:gd name="T13" fmla="*/ 0 h 1611"/>
                <a:gd name="T14" fmla="*/ 31 w 4453"/>
                <a:gd name="T15" fmla="*/ 0 h 1611"/>
                <a:gd name="T16" fmla="*/ 77 w 4453"/>
                <a:gd name="T17" fmla="*/ 141 h 1611"/>
                <a:gd name="T18" fmla="*/ 2561 w 4453"/>
                <a:gd name="T19" fmla="*/ 1558 h 1611"/>
                <a:gd name="T20" fmla="*/ 2561 w 4453"/>
                <a:gd name="T21" fmla="*/ 1558 h 1611"/>
                <a:gd name="T22" fmla="*/ 2916 w 4453"/>
                <a:gd name="T23" fmla="*/ 1544 h 1611"/>
                <a:gd name="T24" fmla="*/ 4346 w 4453"/>
                <a:gd name="T25" fmla="*/ 718 h 1611"/>
                <a:gd name="T26" fmla="*/ 4346 w 4453"/>
                <a:gd name="T27" fmla="*/ 718 h 1611"/>
                <a:gd name="T28" fmla="*/ 4416 w 4453"/>
                <a:gd name="T29" fmla="*/ 553 h 1611"/>
                <a:gd name="T30" fmla="*/ 4416 w 4453"/>
                <a:gd name="T31" fmla="*/ 553 h 1611"/>
                <a:gd name="T32" fmla="*/ 4346 w 4453"/>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3" h="1611">
                  <a:moveTo>
                    <a:pt x="4346" y="617"/>
                  </a:moveTo>
                  <a:lnTo>
                    <a:pt x="2916" y="1443"/>
                  </a:lnTo>
                  <a:lnTo>
                    <a:pt x="2916" y="1443"/>
                  </a:lnTo>
                  <a:cubicBezTo>
                    <a:pt x="2811" y="1504"/>
                    <a:pt x="2652" y="1510"/>
                    <a:pt x="2561" y="1458"/>
                  </a:cubicBezTo>
                  <a:lnTo>
                    <a:pt x="77" y="40"/>
                  </a:lnTo>
                  <a:lnTo>
                    <a:pt x="77" y="40"/>
                  </a:lnTo>
                  <a:cubicBezTo>
                    <a:pt x="57" y="29"/>
                    <a:pt x="42" y="15"/>
                    <a:pt x="31" y="0"/>
                  </a:cubicBezTo>
                  <a:lnTo>
                    <a:pt x="31" y="0"/>
                  </a:lnTo>
                  <a:cubicBezTo>
                    <a:pt x="0" y="50"/>
                    <a:pt x="14" y="105"/>
                    <a:pt x="77" y="141"/>
                  </a:cubicBezTo>
                  <a:lnTo>
                    <a:pt x="2561" y="1558"/>
                  </a:lnTo>
                  <a:lnTo>
                    <a:pt x="2561" y="1558"/>
                  </a:lnTo>
                  <a:cubicBezTo>
                    <a:pt x="2652" y="1610"/>
                    <a:pt x="2811" y="1604"/>
                    <a:pt x="2916" y="1544"/>
                  </a:cubicBezTo>
                  <a:lnTo>
                    <a:pt x="4346" y="718"/>
                  </a:lnTo>
                  <a:lnTo>
                    <a:pt x="4346" y="718"/>
                  </a:lnTo>
                  <a:cubicBezTo>
                    <a:pt x="4427" y="671"/>
                    <a:pt x="4452" y="605"/>
                    <a:pt x="4416" y="553"/>
                  </a:cubicBezTo>
                  <a:lnTo>
                    <a:pt x="4416" y="553"/>
                  </a:lnTo>
                  <a:cubicBezTo>
                    <a:pt x="4402" y="576"/>
                    <a:pt x="4379" y="598"/>
                    <a:pt x="4346" y="617"/>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5" name="Freeform 83">
              <a:extLst>
                <a:ext uri="{FF2B5EF4-FFF2-40B4-BE49-F238E27FC236}">
                  <a16:creationId xmlns:a16="http://schemas.microsoft.com/office/drawing/2014/main" id="{3E207279-ADB8-F567-646C-88A4D9793995}"/>
                </a:ext>
              </a:extLst>
            </p:cNvPr>
            <p:cNvSpPr>
              <a:spLocks noChangeArrowheads="1"/>
            </p:cNvSpPr>
            <p:nvPr/>
          </p:nvSpPr>
          <p:spPr bwMode="auto">
            <a:xfrm>
              <a:off x="12266595" y="3476527"/>
              <a:ext cx="1690738" cy="979303"/>
            </a:xfrm>
            <a:custGeom>
              <a:avLst/>
              <a:gdLst>
                <a:gd name="T0" fmla="*/ 1697 w 2588"/>
                <a:gd name="T1" fmla="*/ 1473 h 1499"/>
                <a:gd name="T2" fmla="*/ 43 w 2588"/>
                <a:gd name="T3" fmla="*/ 514 h 1499"/>
                <a:gd name="T4" fmla="*/ 43 w 2588"/>
                <a:gd name="T5" fmla="*/ 514 h 1499"/>
                <a:gd name="T6" fmla="*/ 55 w 2588"/>
                <a:gd name="T7" fmla="*/ 418 h 1499"/>
                <a:gd name="T8" fmla="*/ 724 w 2588"/>
                <a:gd name="T9" fmla="*/ 31 h 1499"/>
                <a:gd name="T10" fmla="*/ 724 w 2588"/>
                <a:gd name="T11" fmla="*/ 31 h 1499"/>
                <a:gd name="T12" fmla="*/ 890 w 2588"/>
                <a:gd name="T13" fmla="*/ 24 h 1499"/>
                <a:gd name="T14" fmla="*/ 2544 w 2588"/>
                <a:gd name="T15" fmla="*/ 984 h 1499"/>
                <a:gd name="T16" fmla="*/ 2544 w 2588"/>
                <a:gd name="T17" fmla="*/ 984 h 1499"/>
                <a:gd name="T18" fmla="*/ 2533 w 2588"/>
                <a:gd name="T19" fmla="*/ 1079 h 1499"/>
                <a:gd name="T20" fmla="*/ 1863 w 2588"/>
                <a:gd name="T21" fmla="*/ 1466 h 1499"/>
                <a:gd name="T22" fmla="*/ 1863 w 2588"/>
                <a:gd name="T23" fmla="*/ 1466 h 1499"/>
                <a:gd name="T24" fmla="*/ 1697 w 2588"/>
                <a:gd name="T25" fmla="*/ 1473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9">
                  <a:moveTo>
                    <a:pt x="1697" y="1473"/>
                  </a:moveTo>
                  <a:lnTo>
                    <a:pt x="43" y="514"/>
                  </a:lnTo>
                  <a:lnTo>
                    <a:pt x="43" y="514"/>
                  </a:lnTo>
                  <a:cubicBezTo>
                    <a:pt x="0" y="489"/>
                    <a:pt x="5" y="446"/>
                    <a:pt x="55" y="418"/>
                  </a:cubicBezTo>
                  <a:lnTo>
                    <a:pt x="724" y="31"/>
                  </a:lnTo>
                  <a:lnTo>
                    <a:pt x="724" y="31"/>
                  </a:lnTo>
                  <a:cubicBezTo>
                    <a:pt x="773" y="3"/>
                    <a:pt x="847" y="0"/>
                    <a:pt x="890" y="24"/>
                  </a:cubicBezTo>
                  <a:lnTo>
                    <a:pt x="2544" y="984"/>
                  </a:lnTo>
                  <a:lnTo>
                    <a:pt x="2544" y="984"/>
                  </a:lnTo>
                  <a:cubicBezTo>
                    <a:pt x="2587" y="1008"/>
                    <a:pt x="2581" y="1051"/>
                    <a:pt x="2533" y="1079"/>
                  </a:cubicBezTo>
                  <a:lnTo>
                    <a:pt x="1863" y="1466"/>
                  </a:lnTo>
                  <a:lnTo>
                    <a:pt x="1863" y="1466"/>
                  </a:lnTo>
                  <a:cubicBezTo>
                    <a:pt x="1814" y="1494"/>
                    <a:pt x="1740" y="1498"/>
                    <a:pt x="1697" y="1473"/>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6" name="Freeform 70">
              <a:extLst>
                <a:ext uri="{FF2B5EF4-FFF2-40B4-BE49-F238E27FC236}">
                  <a16:creationId xmlns:a16="http://schemas.microsoft.com/office/drawing/2014/main" id="{F2DAD24B-3205-CE5E-01AC-9BA367F7F083}"/>
                </a:ext>
              </a:extLst>
            </p:cNvPr>
            <p:cNvSpPr>
              <a:spLocks noChangeArrowheads="1"/>
            </p:cNvSpPr>
            <p:nvPr/>
          </p:nvSpPr>
          <p:spPr bwMode="auto">
            <a:xfrm>
              <a:off x="12725522" y="3756813"/>
              <a:ext cx="771903" cy="446810"/>
            </a:xfrm>
            <a:custGeom>
              <a:avLst/>
              <a:gdLst>
                <a:gd name="connsiteX0" fmla="*/ 706597 w 771903"/>
                <a:gd name="connsiteY0" fmla="*/ 363999 h 446810"/>
                <a:gd name="connsiteX1" fmla="*/ 769272 w 771903"/>
                <a:gd name="connsiteY1" fmla="*/ 400937 h 446810"/>
                <a:gd name="connsiteX2" fmla="*/ 768619 w 771903"/>
                <a:gd name="connsiteY2" fmla="*/ 409512 h 446810"/>
                <a:gd name="connsiteX3" fmla="*/ 707902 w 771903"/>
                <a:gd name="connsiteY3" fmla="*/ 444472 h 446810"/>
                <a:gd name="connsiteX4" fmla="*/ 692887 w 771903"/>
                <a:gd name="connsiteY4" fmla="*/ 445131 h 446810"/>
                <a:gd name="connsiteX5" fmla="*/ 630211 w 771903"/>
                <a:gd name="connsiteY5" fmla="*/ 408852 h 446810"/>
                <a:gd name="connsiteX6" fmla="*/ 631517 w 771903"/>
                <a:gd name="connsiteY6" fmla="*/ 400278 h 446810"/>
                <a:gd name="connsiteX7" fmla="*/ 691581 w 771903"/>
                <a:gd name="connsiteY7" fmla="*/ 364659 h 446810"/>
                <a:gd name="connsiteX8" fmla="*/ 706597 w 771903"/>
                <a:gd name="connsiteY8" fmla="*/ 363999 h 446810"/>
                <a:gd name="connsiteX9" fmla="*/ 496633 w 771903"/>
                <a:gd name="connsiteY9" fmla="*/ 242973 h 446810"/>
                <a:gd name="connsiteX10" fmla="*/ 559031 w 771903"/>
                <a:gd name="connsiteY10" fmla="*/ 278313 h 446810"/>
                <a:gd name="connsiteX11" fmla="*/ 557731 w 771903"/>
                <a:gd name="connsiteY11" fmla="*/ 287309 h 446810"/>
                <a:gd name="connsiteX12" fmla="*/ 497933 w 771903"/>
                <a:gd name="connsiteY12" fmla="*/ 321363 h 446810"/>
                <a:gd name="connsiteX13" fmla="*/ 482983 w 771903"/>
                <a:gd name="connsiteY13" fmla="*/ 322006 h 446810"/>
                <a:gd name="connsiteX14" fmla="*/ 420585 w 771903"/>
                <a:gd name="connsiteY14" fmla="*/ 286666 h 446810"/>
                <a:gd name="connsiteX15" fmla="*/ 421235 w 771903"/>
                <a:gd name="connsiteY15" fmla="*/ 278313 h 446810"/>
                <a:gd name="connsiteX16" fmla="*/ 481683 w 771903"/>
                <a:gd name="connsiteY16" fmla="*/ 243616 h 446810"/>
                <a:gd name="connsiteX17" fmla="*/ 496633 w 771903"/>
                <a:gd name="connsiteY17" fmla="*/ 242973 h 446810"/>
                <a:gd name="connsiteX18" fmla="*/ 289251 w 771903"/>
                <a:gd name="connsiteY18" fmla="*/ 122001 h 446810"/>
                <a:gd name="connsiteX19" fmla="*/ 351649 w 771903"/>
                <a:gd name="connsiteY19" fmla="*/ 157341 h 446810"/>
                <a:gd name="connsiteX20" fmla="*/ 350349 w 771903"/>
                <a:gd name="connsiteY20" fmla="*/ 165694 h 446810"/>
                <a:gd name="connsiteX21" fmla="*/ 289901 w 771903"/>
                <a:gd name="connsiteY21" fmla="*/ 200391 h 446810"/>
                <a:gd name="connsiteX22" fmla="*/ 274951 w 771903"/>
                <a:gd name="connsiteY22" fmla="*/ 201034 h 446810"/>
                <a:gd name="connsiteX23" fmla="*/ 213203 w 771903"/>
                <a:gd name="connsiteY23" fmla="*/ 165694 h 446810"/>
                <a:gd name="connsiteX24" fmla="*/ 213853 w 771903"/>
                <a:gd name="connsiteY24" fmla="*/ 156699 h 446810"/>
                <a:gd name="connsiteX25" fmla="*/ 273651 w 771903"/>
                <a:gd name="connsiteY25" fmla="*/ 122644 h 446810"/>
                <a:gd name="connsiteX26" fmla="*/ 289251 w 771903"/>
                <a:gd name="connsiteY26" fmla="*/ 122001 h 446810"/>
                <a:gd name="connsiteX27" fmla="*/ 63675 w 771903"/>
                <a:gd name="connsiteY27" fmla="*/ 1740 h 446810"/>
                <a:gd name="connsiteX28" fmla="*/ 78691 w 771903"/>
                <a:gd name="connsiteY28" fmla="*/ 1740 h 446810"/>
                <a:gd name="connsiteX29" fmla="*/ 141366 w 771903"/>
                <a:gd name="connsiteY29" fmla="*/ 38019 h 446810"/>
                <a:gd name="connsiteX30" fmla="*/ 140713 w 771903"/>
                <a:gd name="connsiteY30" fmla="*/ 47253 h 446810"/>
                <a:gd name="connsiteX31" fmla="*/ 79996 w 771903"/>
                <a:gd name="connsiteY31" fmla="*/ 82213 h 446810"/>
                <a:gd name="connsiteX32" fmla="*/ 64981 w 771903"/>
                <a:gd name="connsiteY32" fmla="*/ 82872 h 446810"/>
                <a:gd name="connsiteX33" fmla="*/ 2305 w 771903"/>
                <a:gd name="connsiteY33" fmla="*/ 45934 h 446810"/>
                <a:gd name="connsiteX34" fmla="*/ 3611 w 771903"/>
                <a:gd name="connsiteY34" fmla="*/ 37359 h 44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1903" h="446810">
                  <a:moveTo>
                    <a:pt x="706597" y="363999"/>
                  </a:moveTo>
                  <a:lnTo>
                    <a:pt x="769272" y="400937"/>
                  </a:lnTo>
                  <a:cubicBezTo>
                    <a:pt x="773189" y="402916"/>
                    <a:pt x="772536" y="406874"/>
                    <a:pt x="768619" y="409512"/>
                  </a:cubicBezTo>
                  <a:lnTo>
                    <a:pt x="707902" y="444472"/>
                  </a:lnTo>
                  <a:cubicBezTo>
                    <a:pt x="703332" y="447110"/>
                    <a:pt x="696804" y="447770"/>
                    <a:pt x="692887" y="445131"/>
                  </a:cubicBezTo>
                  <a:lnTo>
                    <a:pt x="630211" y="408852"/>
                  </a:lnTo>
                  <a:cubicBezTo>
                    <a:pt x="626947" y="406874"/>
                    <a:pt x="626947" y="402916"/>
                    <a:pt x="631517" y="400278"/>
                  </a:cubicBezTo>
                  <a:lnTo>
                    <a:pt x="691581" y="364659"/>
                  </a:lnTo>
                  <a:cubicBezTo>
                    <a:pt x="696151" y="362020"/>
                    <a:pt x="702680" y="362020"/>
                    <a:pt x="706597" y="363999"/>
                  </a:cubicBezTo>
                  <a:close/>
                  <a:moveTo>
                    <a:pt x="496633" y="242973"/>
                  </a:moveTo>
                  <a:lnTo>
                    <a:pt x="559031" y="278313"/>
                  </a:lnTo>
                  <a:cubicBezTo>
                    <a:pt x="562931" y="280883"/>
                    <a:pt x="562281" y="284738"/>
                    <a:pt x="557731" y="287309"/>
                  </a:cubicBezTo>
                  <a:lnTo>
                    <a:pt x="497933" y="321363"/>
                  </a:lnTo>
                  <a:cubicBezTo>
                    <a:pt x="493383" y="323933"/>
                    <a:pt x="486883" y="323933"/>
                    <a:pt x="482983" y="322006"/>
                  </a:cubicBezTo>
                  <a:lnTo>
                    <a:pt x="420585" y="286666"/>
                  </a:lnTo>
                  <a:cubicBezTo>
                    <a:pt x="416685" y="284096"/>
                    <a:pt x="417335" y="280241"/>
                    <a:pt x="421235" y="278313"/>
                  </a:cubicBezTo>
                  <a:lnTo>
                    <a:pt x="481683" y="243616"/>
                  </a:lnTo>
                  <a:cubicBezTo>
                    <a:pt x="486233" y="241046"/>
                    <a:pt x="492733" y="241046"/>
                    <a:pt x="496633" y="242973"/>
                  </a:cubicBezTo>
                  <a:close/>
                  <a:moveTo>
                    <a:pt x="289251" y="122001"/>
                  </a:moveTo>
                  <a:lnTo>
                    <a:pt x="351649" y="157341"/>
                  </a:lnTo>
                  <a:cubicBezTo>
                    <a:pt x="355549" y="159269"/>
                    <a:pt x="354899" y="163124"/>
                    <a:pt x="350349" y="165694"/>
                  </a:cubicBezTo>
                  <a:lnTo>
                    <a:pt x="289901" y="200391"/>
                  </a:lnTo>
                  <a:cubicBezTo>
                    <a:pt x="286001" y="202961"/>
                    <a:pt x="278851" y="202961"/>
                    <a:pt x="274951" y="201034"/>
                  </a:cubicBezTo>
                  <a:lnTo>
                    <a:pt x="213203" y="165694"/>
                  </a:lnTo>
                  <a:cubicBezTo>
                    <a:pt x="209303" y="163124"/>
                    <a:pt x="209303" y="159269"/>
                    <a:pt x="213853" y="156699"/>
                  </a:cubicBezTo>
                  <a:lnTo>
                    <a:pt x="273651" y="122644"/>
                  </a:lnTo>
                  <a:cubicBezTo>
                    <a:pt x="278851" y="120074"/>
                    <a:pt x="285351" y="120074"/>
                    <a:pt x="289251" y="122001"/>
                  </a:cubicBezTo>
                  <a:close/>
                  <a:moveTo>
                    <a:pt x="63675" y="1740"/>
                  </a:moveTo>
                  <a:cubicBezTo>
                    <a:pt x="68245" y="-239"/>
                    <a:pt x="74774" y="-898"/>
                    <a:pt x="78691" y="1740"/>
                  </a:cubicBezTo>
                  <a:lnTo>
                    <a:pt x="141366" y="38019"/>
                  </a:lnTo>
                  <a:cubicBezTo>
                    <a:pt x="145283" y="40657"/>
                    <a:pt x="144630" y="43955"/>
                    <a:pt x="140713" y="47253"/>
                  </a:cubicBezTo>
                  <a:lnTo>
                    <a:pt x="79996" y="82213"/>
                  </a:lnTo>
                  <a:cubicBezTo>
                    <a:pt x="75426" y="84192"/>
                    <a:pt x="68898" y="84851"/>
                    <a:pt x="64981" y="82872"/>
                  </a:cubicBezTo>
                  <a:lnTo>
                    <a:pt x="2305" y="45934"/>
                  </a:lnTo>
                  <a:cubicBezTo>
                    <a:pt x="-959" y="43955"/>
                    <a:pt x="-959" y="39998"/>
                    <a:pt x="3611" y="37359"/>
                  </a:cubicBezTo>
                  <a:close/>
                </a:path>
              </a:pathLst>
            </a:custGeom>
            <a:solidFill>
              <a:schemeClr val="accent3">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7" name="Freeform 88">
              <a:extLst>
                <a:ext uri="{FF2B5EF4-FFF2-40B4-BE49-F238E27FC236}">
                  <a16:creationId xmlns:a16="http://schemas.microsoft.com/office/drawing/2014/main" id="{FC7965B7-CA4F-1632-F715-F27B94ED0AEF}"/>
                </a:ext>
              </a:extLst>
            </p:cNvPr>
            <p:cNvSpPr>
              <a:spLocks noChangeArrowheads="1"/>
            </p:cNvSpPr>
            <p:nvPr/>
          </p:nvSpPr>
          <p:spPr bwMode="auto">
            <a:xfrm>
              <a:off x="12266595" y="3476527"/>
              <a:ext cx="1687857" cy="702794"/>
            </a:xfrm>
            <a:custGeom>
              <a:avLst/>
              <a:gdLst>
                <a:gd name="T0" fmla="*/ 43 w 2585"/>
                <a:gd name="T1" fmla="*/ 514 h 1074"/>
                <a:gd name="T2" fmla="*/ 45 w 2585"/>
                <a:gd name="T3" fmla="*/ 515 h 1074"/>
                <a:gd name="T4" fmla="*/ 45 w 2585"/>
                <a:gd name="T5" fmla="*/ 515 h 1074"/>
                <a:gd name="T6" fmla="*/ 55 w 2585"/>
                <a:gd name="T7" fmla="*/ 508 h 1074"/>
                <a:gd name="T8" fmla="*/ 724 w 2585"/>
                <a:gd name="T9" fmla="*/ 121 h 1074"/>
                <a:gd name="T10" fmla="*/ 724 w 2585"/>
                <a:gd name="T11" fmla="*/ 121 h 1074"/>
                <a:gd name="T12" fmla="*/ 890 w 2585"/>
                <a:gd name="T13" fmla="*/ 115 h 1074"/>
                <a:gd name="T14" fmla="*/ 2543 w 2585"/>
                <a:gd name="T15" fmla="*/ 1073 h 1074"/>
                <a:gd name="T16" fmla="*/ 2543 w 2585"/>
                <a:gd name="T17" fmla="*/ 1073 h 1074"/>
                <a:gd name="T18" fmla="*/ 2544 w 2585"/>
                <a:gd name="T19" fmla="*/ 984 h 1074"/>
                <a:gd name="T20" fmla="*/ 890 w 2585"/>
                <a:gd name="T21" fmla="*/ 24 h 1074"/>
                <a:gd name="T22" fmla="*/ 890 w 2585"/>
                <a:gd name="T23" fmla="*/ 24 h 1074"/>
                <a:gd name="T24" fmla="*/ 724 w 2585"/>
                <a:gd name="T25" fmla="*/ 31 h 1074"/>
                <a:gd name="T26" fmla="*/ 55 w 2585"/>
                <a:gd name="T27" fmla="*/ 418 h 1074"/>
                <a:gd name="T28" fmla="*/ 55 w 2585"/>
                <a:gd name="T29" fmla="*/ 418 h 1074"/>
                <a:gd name="T30" fmla="*/ 43 w 2585"/>
                <a:gd name="T31" fmla="*/ 51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4">
                  <a:moveTo>
                    <a:pt x="43" y="514"/>
                  </a:moveTo>
                  <a:lnTo>
                    <a:pt x="45" y="515"/>
                  </a:lnTo>
                  <a:lnTo>
                    <a:pt x="45" y="515"/>
                  </a:lnTo>
                  <a:cubicBezTo>
                    <a:pt x="48" y="512"/>
                    <a:pt x="51" y="510"/>
                    <a:pt x="55" y="508"/>
                  </a:cubicBezTo>
                  <a:lnTo>
                    <a:pt x="724" y="121"/>
                  </a:lnTo>
                  <a:lnTo>
                    <a:pt x="724" y="121"/>
                  </a:lnTo>
                  <a:cubicBezTo>
                    <a:pt x="773" y="93"/>
                    <a:pt x="847" y="90"/>
                    <a:pt x="890" y="115"/>
                  </a:cubicBezTo>
                  <a:lnTo>
                    <a:pt x="2543" y="1073"/>
                  </a:lnTo>
                  <a:lnTo>
                    <a:pt x="2543" y="1073"/>
                  </a:lnTo>
                  <a:cubicBezTo>
                    <a:pt x="2581" y="1045"/>
                    <a:pt x="2584" y="1006"/>
                    <a:pt x="2544" y="984"/>
                  </a:cubicBezTo>
                  <a:lnTo>
                    <a:pt x="890" y="24"/>
                  </a:lnTo>
                  <a:lnTo>
                    <a:pt x="890" y="24"/>
                  </a:lnTo>
                  <a:cubicBezTo>
                    <a:pt x="847" y="0"/>
                    <a:pt x="773" y="3"/>
                    <a:pt x="724" y="31"/>
                  </a:cubicBezTo>
                  <a:lnTo>
                    <a:pt x="55" y="418"/>
                  </a:lnTo>
                  <a:lnTo>
                    <a:pt x="55" y="418"/>
                  </a:lnTo>
                  <a:cubicBezTo>
                    <a:pt x="5" y="446"/>
                    <a:pt x="0" y="489"/>
                    <a:pt x="43" y="514"/>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8" name="Freeform 89">
              <a:extLst>
                <a:ext uri="{FF2B5EF4-FFF2-40B4-BE49-F238E27FC236}">
                  <a16:creationId xmlns:a16="http://schemas.microsoft.com/office/drawing/2014/main" id="{B92835D7-FE86-5257-CDC3-555F1CABBF20}"/>
                </a:ext>
              </a:extLst>
            </p:cNvPr>
            <p:cNvSpPr>
              <a:spLocks noChangeArrowheads="1"/>
            </p:cNvSpPr>
            <p:nvPr/>
          </p:nvSpPr>
          <p:spPr bwMode="auto">
            <a:xfrm>
              <a:off x="13680824" y="4752501"/>
              <a:ext cx="740237" cy="780563"/>
            </a:xfrm>
            <a:custGeom>
              <a:avLst/>
              <a:gdLst>
                <a:gd name="T0" fmla="*/ 96 w 1133"/>
                <a:gd name="T1" fmla="*/ 1162 h 1193"/>
                <a:gd name="T2" fmla="*/ 1037 w 1133"/>
                <a:gd name="T3" fmla="*/ 623 h 1193"/>
                <a:gd name="T4" fmla="*/ 1037 w 1133"/>
                <a:gd name="T5" fmla="*/ 623 h 1193"/>
                <a:gd name="T6" fmla="*/ 1132 w 1133"/>
                <a:gd name="T7" fmla="*/ 440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3 h 1193"/>
                <a:gd name="T20" fmla="*/ 0 w 1133"/>
                <a:gd name="T21" fmla="*/ 1089 h 1193"/>
                <a:gd name="T22" fmla="*/ 0 w 1133"/>
                <a:gd name="T23" fmla="*/ 1089 h 1193"/>
                <a:gd name="T24" fmla="*/ 96 w 1133"/>
                <a:gd name="T25" fmla="*/ 1162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2"/>
                  </a:moveTo>
                  <a:lnTo>
                    <a:pt x="1037" y="623"/>
                  </a:lnTo>
                  <a:lnTo>
                    <a:pt x="1037" y="623"/>
                  </a:lnTo>
                  <a:cubicBezTo>
                    <a:pt x="1089" y="592"/>
                    <a:pt x="1132" y="510"/>
                    <a:pt x="1132" y="440"/>
                  </a:cubicBezTo>
                  <a:lnTo>
                    <a:pt x="1132" y="103"/>
                  </a:lnTo>
                  <a:lnTo>
                    <a:pt x="1132" y="103"/>
                  </a:lnTo>
                  <a:cubicBezTo>
                    <a:pt x="1132" y="33"/>
                    <a:pt x="1089" y="0"/>
                    <a:pt x="1037" y="31"/>
                  </a:cubicBezTo>
                  <a:lnTo>
                    <a:pt x="96" y="569"/>
                  </a:lnTo>
                  <a:lnTo>
                    <a:pt x="96" y="569"/>
                  </a:lnTo>
                  <a:cubicBezTo>
                    <a:pt x="43" y="600"/>
                    <a:pt x="0" y="682"/>
                    <a:pt x="0" y="753"/>
                  </a:cubicBezTo>
                  <a:lnTo>
                    <a:pt x="0" y="1089"/>
                  </a:lnTo>
                  <a:lnTo>
                    <a:pt x="0" y="1089"/>
                  </a:lnTo>
                  <a:cubicBezTo>
                    <a:pt x="0" y="1160"/>
                    <a:pt x="43" y="1192"/>
                    <a:pt x="96" y="1162"/>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9" name="Freeform 90">
              <a:extLst>
                <a:ext uri="{FF2B5EF4-FFF2-40B4-BE49-F238E27FC236}">
                  <a16:creationId xmlns:a16="http://schemas.microsoft.com/office/drawing/2014/main" id="{FE34E2A2-DE9C-CE91-77F7-AF05BC7C1DCA}"/>
                </a:ext>
              </a:extLst>
            </p:cNvPr>
            <p:cNvSpPr>
              <a:spLocks noChangeArrowheads="1"/>
            </p:cNvSpPr>
            <p:nvPr/>
          </p:nvSpPr>
          <p:spPr bwMode="auto">
            <a:xfrm>
              <a:off x="13695225" y="4766902"/>
              <a:ext cx="722957" cy="757519"/>
            </a:xfrm>
            <a:custGeom>
              <a:avLst/>
              <a:gdLst>
                <a:gd name="T0" fmla="*/ 1059 w 1109"/>
                <a:gd name="T1" fmla="*/ 0 h 1158"/>
                <a:gd name="T2" fmla="*/ 1059 w 1109"/>
                <a:gd name="T3" fmla="*/ 0 h 1158"/>
                <a:gd name="T4" fmla="*/ 1083 w 1109"/>
                <a:gd name="T5" fmla="*/ 70 h 1158"/>
                <a:gd name="T6" fmla="*/ 1083 w 1109"/>
                <a:gd name="T7" fmla="*/ 406 h 1158"/>
                <a:gd name="T8" fmla="*/ 1083 w 1109"/>
                <a:gd name="T9" fmla="*/ 406 h 1158"/>
                <a:gd name="T10" fmla="*/ 987 w 1109"/>
                <a:gd name="T11" fmla="*/ 590 h 1158"/>
                <a:gd name="T12" fmla="*/ 46 w 1109"/>
                <a:gd name="T13" fmla="*/ 1128 h 1158"/>
                <a:gd name="T14" fmla="*/ 46 w 1109"/>
                <a:gd name="T15" fmla="*/ 1128 h 1158"/>
                <a:gd name="T16" fmla="*/ 0 w 1109"/>
                <a:gd name="T17" fmla="*/ 1138 h 1158"/>
                <a:gd name="T18" fmla="*/ 0 w 1109"/>
                <a:gd name="T19" fmla="*/ 1138 h 1158"/>
                <a:gd name="T20" fmla="*/ 72 w 1109"/>
                <a:gd name="T21" fmla="*/ 1141 h 1158"/>
                <a:gd name="T22" fmla="*/ 1013 w 1109"/>
                <a:gd name="T23" fmla="*/ 602 h 1158"/>
                <a:gd name="T24" fmla="*/ 1013 w 1109"/>
                <a:gd name="T25" fmla="*/ 602 h 1158"/>
                <a:gd name="T26" fmla="*/ 1108 w 1109"/>
                <a:gd name="T27" fmla="*/ 419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8"/>
                  </a:cubicBezTo>
                  <a:lnTo>
                    <a:pt x="0" y="1138"/>
                  </a:lnTo>
                  <a:cubicBezTo>
                    <a:pt x="18" y="1154"/>
                    <a:pt x="43" y="1157"/>
                    <a:pt x="72" y="1141"/>
                  </a:cubicBezTo>
                  <a:lnTo>
                    <a:pt x="1013" y="602"/>
                  </a:lnTo>
                  <a:lnTo>
                    <a:pt x="1013" y="602"/>
                  </a:lnTo>
                  <a:cubicBezTo>
                    <a:pt x="1065" y="571"/>
                    <a:pt x="1108" y="489"/>
                    <a:pt x="1108" y="419"/>
                  </a:cubicBezTo>
                  <a:lnTo>
                    <a:pt x="1108" y="82"/>
                  </a:lnTo>
                  <a:lnTo>
                    <a:pt x="1108" y="82"/>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0" name="Freeform 93">
              <a:extLst>
                <a:ext uri="{FF2B5EF4-FFF2-40B4-BE49-F238E27FC236}">
                  <a16:creationId xmlns:a16="http://schemas.microsoft.com/office/drawing/2014/main" id="{B72CA37F-A582-9841-1D8D-F9D40CEB61F2}"/>
                </a:ext>
              </a:extLst>
            </p:cNvPr>
            <p:cNvSpPr>
              <a:spLocks noChangeArrowheads="1"/>
            </p:cNvSpPr>
            <p:nvPr/>
          </p:nvSpPr>
          <p:spPr bwMode="auto">
            <a:xfrm>
              <a:off x="13680824" y="6342428"/>
              <a:ext cx="740237" cy="780563"/>
            </a:xfrm>
            <a:custGeom>
              <a:avLst/>
              <a:gdLst>
                <a:gd name="T0" fmla="*/ 96 w 1133"/>
                <a:gd name="T1" fmla="*/ 1161 h 1193"/>
                <a:gd name="T2" fmla="*/ 1037 w 1133"/>
                <a:gd name="T3" fmla="*/ 622 h 1193"/>
                <a:gd name="T4" fmla="*/ 1037 w 1133"/>
                <a:gd name="T5" fmla="*/ 622 h 1193"/>
                <a:gd name="T6" fmla="*/ 1132 w 1133"/>
                <a:gd name="T7" fmla="*/ 439 h 1193"/>
                <a:gd name="T8" fmla="*/ 1132 w 1133"/>
                <a:gd name="T9" fmla="*/ 104 h 1193"/>
                <a:gd name="T10" fmla="*/ 1132 w 1133"/>
                <a:gd name="T11" fmla="*/ 104 h 1193"/>
                <a:gd name="T12" fmla="*/ 1037 w 1133"/>
                <a:gd name="T13" fmla="*/ 31 h 1193"/>
                <a:gd name="T14" fmla="*/ 96 w 1133"/>
                <a:gd name="T15" fmla="*/ 569 h 1193"/>
                <a:gd name="T16" fmla="*/ 96 w 1133"/>
                <a:gd name="T17" fmla="*/ 569 h 1193"/>
                <a:gd name="T18" fmla="*/ 0 w 1133"/>
                <a:gd name="T19" fmla="*/ 752 h 1193"/>
                <a:gd name="T20" fmla="*/ 0 w 1133"/>
                <a:gd name="T21" fmla="*/ 1088 h 1193"/>
                <a:gd name="T22" fmla="*/ 0 w 1133"/>
                <a:gd name="T23" fmla="*/ 1088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2"/>
                  </a:lnTo>
                  <a:lnTo>
                    <a:pt x="1037" y="622"/>
                  </a:lnTo>
                  <a:cubicBezTo>
                    <a:pt x="1089" y="591"/>
                    <a:pt x="1132" y="510"/>
                    <a:pt x="1132" y="439"/>
                  </a:cubicBezTo>
                  <a:lnTo>
                    <a:pt x="1132" y="104"/>
                  </a:lnTo>
                  <a:lnTo>
                    <a:pt x="1132" y="104"/>
                  </a:lnTo>
                  <a:cubicBezTo>
                    <a:pt x="1132" y="33"/>
                    <a:pt x="1089" y="0"/>
                    <a:pt x="1037" y="31"/>
                  </a:cubicBezTo>
                  <a:lnTo>
                    <a:pt x="96" y="569"/>
                  </a:lnTo>
                  <a:lnTo>
                    <a:pt x="96" y="569"/>
                  </a:lnTo>
                  <a:cubicBezTo>
                    <a:pt x="43" y="600"/>
                    <a:pt x="0" y="681"/>
                    <a:pt x="0" y="752"/>
                  </a:cubicBezTo>
                  <a:lnTo>
                    <a:pt x="0" y="1088"/>
                  </a:lnTo>
                  <a:lnTo>
                    <a:pt x="0" y="1088"/>
                  </a:lnTo>
                  <a:cubicBezTo>
                    <a:pt x="0" y="1159"/>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1" name="Freeform 94">
              <a:extLst>
                <a:ext uri="{FF2B5EF4-FFF2-40B4-BE49-F238E27FC236}">
                  <a16:creationId xmlns:a16="http://schemas.microsoft.com/office/drawing/2014/main" id="{181F8D2B-51EB-96C7-694E-761AC6AC4E14}"/>
                </a:ext>
              </a:extLst>
            </p:cNvPr>
            <p:cNvSpPr>
              <a:spLocks noChangeArrowheads="1"/>
            </p:cNvSpPr>
            <p:nvPr/>
          </p:nvSpPr>
          <p:spPr bwMode="auto">
            <a:xfrm>
              <a:off x="13695225" y="6353949"/>
              <a:ext cx="722957" cy="754639"/>
            </a:xfrm>
            <a:custGeom>
              <a:avLst/>
              <a:gdLst>
                <a:gd name="T0" fmla="*/ 1059 w 1109"/>
                <a:gd name="T1" fmla="*/ 0 h 1157"/>
                <a:gd name="T2" fmla="*/ 1059 w 1109"/>
                <a:gd name="T3" fmla="*/ 0 h 1157"/>
                <a:gd name="T4" fmla="*/ 1083 w 1109"/>
                <a:gd name="T5" fmla="*/ 70 h 1157"/>
                <a:gd name="T6" fmla="*/ 1083 w 1109"/>
                <a:gd name="T7" fmla="*/ 405 h 1157"/>
                <a:gd name="T8" fmla="*/ 1083 w 1109"/>
                <a:gd name="T9" fmla="*/ 405 h 1157"/>
                <a:gd name="T10" fmla="*/ 987 w 1109"/>
                <a:gd name="T11" fmla="*/ 588 h 1157"/>
                <a:gd name="T12" fmla="*/ 46 w 1109"/>
                <a:gd name="T13" fmla="*/ 1127 h 1157"/>
                <a:gd name="T14" fmla="*/ 46 w 1109"/>
                <a:gd name="T15" fmla="*/ 1127 h 1157"/>
                <a:gd name="T16" fmla="*/ 0 w 1109"/>
                <a:gd name="T17" fmla="*/ 1137 h 1157"/>
                <a:gd name="T18" fmla="*/ 0 w 1109"/>
                <a:gd name="T19" fmla="*/ 1137 h 1157"/>
                <a:gd name="T20" fmla="*/ 72 w 1109"/>
                <a:gd name="T21" fmla="*/ 1140 h 1157"/>
                <a:gd name="T22" fmla="*/ 1013 w 1109"/>
                <a:gd name="T23" fmla="*/ 601 h 1157"/>
                <a:gd name="T24" fmla="*/ 1013 w 1109"/>
                <a:gd name="T25" fmla="*/ 601 h 1157"/>
                <a:gd name="T26" fmla="*/ 1108 w 1109"/>
                <a:gd name="T27" fmla="*/ 418 h 1157"/>
                <a:gd name="T28" fmla="*/ 1108 w 1109"/>
                <a:gd name="T29" fmla="*/ 83 h 1157"/>
                <a:gd name="T30" fmla="*/ 1108 w 1109"/>
                <a:gd name="T31" fmla="*/ 83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4"/>
                    <a:pt x="1083" y="37"/>
                    <a:pt x="1083" y="70"/>
                  </a:cubicBezTo>
                  <a:lnTo>
                    <a:pt x="1083" y="405"/>
                  </a:lnTo>
                  <a:lnTo>
                    <a:pt x="1083" y="405"/>
                  </a:lnTo>
                  <a:cubicBezTo>
                    <a:pt x="1083" y="476"/>
                    <a:pt x="1040" y="558"/>
                    <a:pt x="987" y="588"/>
                  </a:cubicBezTo>
                  <a:lnTo>
                    <a:pt x="46" y="1127"/>
                  </a:lnTo>
                  <a:lnTo>
                    <a:pt x="46" y="1127"/>
                  </a:lnTo>
                  <a:cubicBezTo>
                    <a:pt x="29" y="1137"/>
                    <a:pt x="14" y="1140"/>
                    <a:pt x="0" y="1137"/>
                  </a:cubicBezTo>
                  <a:lnTo>
                    <a:pt x="0" y="1137"/>
                  </a:lnTo>
                  <a:cubicBezTo>
                    <a:pt x="18" y="1154"/>
                    <a:pt x="43" y="1156"/>
                    <a:pt x="72" y="1140"/>
                  </a:cubicBezTo>
                  <a:lnTo>
                    <a:pt x="1013" y="601"/>
                  </a:lnTo>
                  <a:lnTo>
                    <a:pt x="1013" y="601"/>
                  </a:lnTo>
                  <a:cubicBezTo>
                    <a:pt x="1065" y="570"/>
                    <a:pt x="1108" y="489"/>
                    <a:pt x="1108" y="418"/>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2" name="Freeform 95">
              <a:extLst>
                <a:ext uri="{FF2B5EF4-FFF2-40B4-BE49-F238E27FC236}">
                  <a16:creationId xmlns:a16="http://schemas.microsoft.com/office/drawing/2014/main" id="{E5C556F4-73F9-912B-8EAE-BDD3CEC1A775}"/>
                </a:ext>
              </a:extLst>
            </p:cNvPr>
            <p:cNvSpPr>
              <a:spLocks noChangeArrowheads="1"/>
            </p:cNvSpPr>
            <p:nvPr/>
          </p:nvSpPr>
          <p:spPr bwMode="auto">
            <a:xfrm>
              <a:off x="13914127" y="6728387"/>
              <a:ext cx="83530" cy="138255"/>
            </a:xfrm>
            <a:custGeom>
              <a:avLst/>
              <a:gdLst>
                <a:gd name="T0" fmla="*/ 21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1 w 129"/>
                <a:gd name="T15" fmla="*/ 57 h 212"/>
                <a:gd name="T16" fmla="*/ 21 w 129"/>
                <a:gd name="T17" fmla="*/ 57 h 212"/>
                <a:gd name="T18" fmla="*/ 0 w 129"/>
                <a:gd name="T19" fmla="*/ 96 h 212"/>
                <a:gd name="T20" fmla="*/ 0 w 129"/>
                <a:gd name="T21" fmla="*/ 188 h 212"/>
                <a:gd name="T22" fmla="*/ 0 w 129"/>
                <a:gd name="T23" fmla="*/ 188 h 212"/>
                <a:gd name="T24" fmla="*/ 21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1" y="204"/>
                  </a:moveTo>
                  <a:lnTo>
                    <a:pt x="107" y="154"/>
                  </a:lnTo>
                  <a:lnTo>
                    <a:pt x="107" y="154"/>
                  </a:lnTo>
                  <a:cubicBezTo>
                    <a:pt x="119" y="148"/>
                    <a:pt x="128" y="130"/>
                    <a:pt x="128" y="115"/>
                  </a:cubicBezTo>
                  <a:lnTo>
                    <a:pt x="128" y="23"/>
                  </a:lnTo>
                  <a:lnTo>
                    <a:pt x="128" y="23"/>
                  </a:lnTo>
                  <a:cubicBezTo>
                    <a:pt x="128" y="7"/>
                    <a:pt x="119" y="0"/>
                    <a:pt x="107" y="7"/>
                  </a:cubicBezTo>
                  <a:lnTo>
                    <a:pt x="21" y="57"/>
                  </a:lnTo>
                  <a:lnTo>
                    <a:pt x="21" y="57"/>
                  </a:lnTo>
                  <a:cubicBezTo>
                    <a:pt x="9" y="63"/>
                    <a:pt x="0" y="81"/>
                    <a:pt x="0" y="96"/>
                  </a:cubicBezTo>
                  <a:lnTo>
                    <a:pt x="0" y="188"/>
                  </a:lnTo>
                  <a:lnTo>
                    <a:pt x="0" y="188"/>
                  </a:lnTo>
                  <a:cubicBezTo>
                    <a:pt x="0" y="204"/>
                    <a:pt x="9" y="211"/>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3" name="Freeform 96">
              <a:extLst>
                <a:ext uri="{FF2B5EF4-FFF2-40B4-BE49-F238E27FC236}">
                  <a16:creationId xmlns:a16="http://schemas.microsoft.com/office/drawing/2014/main" id="{566A2763-C856-B48C-D940-182679D45F6C}"/>
                </a:ext>
              </a:extLst>
            </p:cNvPr>
            <p:cNvSpPr>
              <a:spLocks noChangeArrowheads="1"/>
            </p:cNvSpPr>
            <p:nvPr/>
          </p:nvSpPr>
          <p:spPr bwMode="auto">
            <a:xfrm>
              <a:off x="14101348" y="6618936"/>
              <a:ext cx="83528" cy="138255"/>
            </a:xfrm>
            <a:custGeom>
              <a:avLst/>
              <a:gdLst>
                <a:gd name="T0" fmla="*/ 20 w 129"/>
                <a:gd name="T1" fmla="*/ 205 h 212"/>
                <a:gd name="T2" fmla="*/ 107 w 129"/>
                <a:gd name="T3" fmla="*/ 155 h 212"/>
                <a:gd name="T4" fmla="*/ 107 w 129"/>
                <a:gd name="T5" fmla="*/ 155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7 h 212"/>
                <a:gd name="T20" fmla="*/ 0 w 129"/>
                <a:gd name="T21" fmla="*/ 189 h 212"/>
                <a:gd name="T22" fmla="*/ 0 w 129"/>
                <a:gd name="T23" fmla="*/ 189 h 212"/>
                <a:gd name="T24" fmla="*/ 20 w 129"/>
                <a:gd name="T25"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5"/>
                  </a:moveTo>
                  <a:lnTo>
                    <a:pt x="107" y="155"/>
                  </a:lnTo>
                  <a:lnTo>
                    <a:pt x="107" y="155"/>
                  </a:lnTo>
                  <a:cubicBezTo>
                    <a:pt x="118" y="148"/>
                    <a:pt x="128" y="130"/>
                    <a:pt x="128" y="115"/>
                  </a:cubicBezTo>
                  <a:lnTo>
                    <a:pt x="128" y="23"/>
                  </a:lnTo>
                  <a:lnTo>
                    <a:pt x="128" y="23"/>
                  </a:lnTo>
                  <a:cubicBezTo>
                    <a:pt x="128" y="8"/>
                    <a:pt x="118" y="0"/>
                    <a:pt x="107" y="7"/>
                  </a:cubicBezTo>
                  <a:lnTo>
                    <a:pt x="20" y="57"/>
                  </a:lnTo>
                  <a:lnTo>
                    <a:pt x="20" y="57"/>
                  </a:lnTo>
                  <a:cubicBezTo>
                    <a:pt x="9" y="63"/>
                    <a:pt x="0" y="81"/>
                    <a:pt x="0" y="97"/>
                  </a:cubicBezTo>
                  <a:lnTo>
                    <a:pt x="0" y="189"/>
                  </a:lnTo>
                  <a:lnTo>
                    <a:pt x="0" y="189"/>
                  </a:lnTo>
                  <a:cubicBezTo>
                    <a:pt x="0" y="204"/>
                    <a:pt x="9" y="211"/>
                    <a:pt x="20" y="20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4" name="Freeform 97">
              <a:extLst>
                <a:ext uri="{FF2B5EF4-FFF2-40B4-BE49-F238E27FC236}">
                  <a16:creationId xmlns:a16="http://schemas.microsoft.com/office/drawing/2014/main" id="{07D920C5-C253-6FAF-C7E2-F4EC0EAC455E}"/>
                </a:ext>
              </a:extLst>
            </p:cNvPr>
            <p:cNvSpPr>
              <a:spLocks noChangeArrowheads="1"/>
            </p:cNvSpPr>
            <p:nvPr/>
          </p:nvSpPr>
          <p:spPr bwMode="auto">
            <a:xfrm>
              <a:off x="13680824" y="7134511"/>
              <a:ext cx="740237" cy="780561"/>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5" name="Freeform 98">
              <a:extLst>
                <a:ext uri="{FF2B5EF4-FFF2-40B4-BE49-F238E27FC236}">
                  <a16:creationId xmlns:a16="http://schemas.microsoft.com/office/drawing/2014/main" id="{7C5E7228-612E-0C3E-D0A6-7CCA22935866}"/>
                </a:ext>
              </a:extLst>
            </p:cNvPr>
            <p:cNvSpPr>
              <a:spLocks noChangeArrowheads="1"/>
            </p:cNvSpPr>
            <p:nvPr/>
          </p:nvSpPr>
          <p:spPr bwMode="auto">
            <a:xfrm>
              <a:off x="13695225" y="7148913"/>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7 w 1109"/>
                <a:gd name="T11" fmla="*/ 589 h 1158"/>
                <a:gd name="T12" fmla="*/ 46 w 1109"/>
                <a:gd name="T13" fmla="*/ 1128 h 1158"/>
                <a:gd name="T14" fmla="*/ 46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7"/>
                    <a:pt x="1083" y="69"/>
                  </a:cubicBezTo>
                  <a:lnTo>
                    <a:pt x="1083" y="406"/>
                  </a:lnTo>
                  <a:lnTo>
                    <a:pt x="1083" y="406"/>
                  </a:lnTo>
                  <a:cubicBezTo>
                    <a:pt x="1083" y="476"/>
                    <a:pt x="1040" y="559"/>
                    <a:pt x="987" y="589"/>
                  </a:cubicBezTo>
                  <a:lnTo>
                    <a:pt x="46" y="1128"/>
                  </a:lnTo>
                  <a:lnTo>
                    <a:pt x="46" y="1128"/>
                  </a:lnTo>
                  <a:cubicBezTo>
                    <a:pt x="29" y="1138"/>
                    <a:pt x="14" y="1140"/>
                    <a:pt x="0" y="1138"/>
                  </a:cubicBezTo>
                  <a:lnTo>
                    <a:pt x="0" y="1138"/>
                  </a:lnTo>
                  <a:cubicBezTo>
                    <a:pt x="18" y="1154"/>
                    <a:pt x="43" y="1157"/>
                    <a:pt x="72" y="1140"/>
                  </a:cubicBezTo>
                  <a:lnTo>
                    <a:pt x="1013" y="602"/>
                  </a:lnTo>
                  <a:lnTo>
                    <a:pt x="1013" y="602"/>
                  </a:lnTo>
                  <a:cubicBezTo>
                    <a:pt x="1065" y="571"/>
                    <a:pt x="1108" y="489"/>
                    <a:pt x="1108" y="418"/>
                  </a:cubicBezTo>
                  <a:lnTo>
                    <a:pt x="1108" y="82"/>
                  </a:lnTo>
                  <a:lnTo>
                    <a:pt x="1108" y="82"/>
                  </a:lnTo>
                  <a:cubicBezTo>
                    <a:pt x="1108" y="34"/>
                    <a:pt x="1088"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6" name="Freeform 99">
              <a:extLst>
                <a:ext uri="{FF2B5EF4-FFF2-40B4-BE49-F238E27FC236}">
                  <a16:creationId xmlns:a16="http://schemas.microsoft.com/office/drawing/2014/main" id="{B278E6BB-E449-2DBA-0CB3-E2493423348D}"/>
                </a:ext>
              </a:extLst>
            </p:cNvPr>
            <p:cNvSpPr>
              <a:spLocks noChangeArrowheads="1"/>
            </p:cNvSpPr>
            <p:nvPr/>
          </p:nvSpPr>
          <p:spPr bwMode="auto">
            <a:xfrm>
              <a:off x="13914127" y="7523351"/>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3"/>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7" name="Freeform 100">
              <a:extLst>
                <a:ext uri="{FF2B5EF4-FFF2-40B4-BE49-F238E27FC236}">
                  <a16:creationId xmlns:a16="http://schemas.microsoft.com/office/drawing/2014/main" id="{93FD0B99-C798-87AE-BE48-FD128A885694}"/>
                </a:ext>
              </a:extLst>
            </p:cNvPr>
            <p:cNvSpPr>
              <a:spLocks noChangeArrowheads="1"/>
            </p:cNvSpPr>
            <p:nvPr/>
          </p:nvSpPr>
          <p:spPr bwMode="auto">
            <a:xfrm>
              <a:off x="14101348" y="7413899"/>
              <a:ext cx="83528" cy="138255"/>
            </a:xfrm>
            <a:custGeom>
              <a:avLst/>
              <a:gdLst>
                <a:gd name="T0" fmla="*/ 20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5"/>
                  </a:cubicBezTo>
                  <a:lnTo>
                    <a:pt x="128" y="23"/>
                  </a:lnTo>
                  <a:lnTo>
                    <a:pt x="128" y="23"/>
                  </a:lnTo>
                  <a:cubicBezTo>
                    <a:pt x="128" y="7"/>
                    <a:pt x="118" y="0"/>
                    <a:pt x="107" y="7"/>
                  </a:cubicBezTo>
                  <a:lnTo>
                    <a:pt x="20" y="57"/>
                  </a:lnTo>
                  <a:lnTo>
                    <a:pt x="20" y="57"/>
                  </a:lnTo>
                  <a:cubicBezTo>
                    <a:pt x="9" y="63"/>
                    <a:pt x="0" y="81"/>
                    <a:pt x="0" y="96"/>
                  </a:cubicBezTo>
                  <a:lnTo>
                    <a:pt x="0" y="188"/>
                  </a:lnTo>
                  <a:lnTo>
                    <a:pt x="0" y="188"/>
                  </a:lnTo>
                  <a:cubicBezTo>
                    <a:pt x="0" y="204"/>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8" name="Freeform 101">
              <a:extLst>
                <a:ext uri="{FF2B5EF4-FFF2-40B4-BE49-F238E27FC236}">
                  <a16:creationId xmlns:a16="http://schemas.microsoft.com/office/drawing/2014/main" id="{838E19A9-7BA5-5E88-5371-650A4F128C51}"/>
                </a:ext>
              </a:extLst>
            </p:cNvPr>
            <p:cNvSpPr>
              <a:spLocks noChangeArrowheads="1"/>
            </p:cNvSpPr>
            <p:nvPr/>
          </p:nvSpPr>
          <p:spPr bwMode="auto">
            <a:xfrm>
              <a:off x="13680824" y="5547464"/>
              <a:ext cx="740237" cy="780563"/>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9" name="Freeform 102">
              <a:extLst>
                <a:ext uri="{FF2B5EF4-FFF2-40B4-BE49-F238E27FC236}">
                  <a16:creationId xmlns:a16="http://schemas.microsoft.com/office/drawing/2014/main" id="{B8F99A15-FA6E-1E9F-9DFD-4ABDE64551A1}"/>
                </a:ext>
              </a:extLst>
            </p:cNvPr>
            <p:cNvSpPr>
              <a:spLocks noChangeArrowheads="1"/>
            </p:cNvSpPr>
            <p:nvPr/>
          </p:nvSpPr>
          <p:spPr bwMode="auto">
            <a:xfrm>
              <a:off x="13695225" y="5561866"/>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7 w 1109"/>
                <a:gd name="T11" fmla="*/ 590 h 1159"/>
                <a:gd name="T12" fmla="*/ 46 w 1109"/>
                <a:gd name="T13" fmla="*/ 1128 h 1159"/>
                <a:gd name="T14" fmla="*/ 46 w 1109"/>
                <a:gd name="T15" fmla="*/ 1128 h 1159"/>
                <a:gd name="T16" fmla="*/ 0 w 1109"/>
                <a:gd name="T17" fmla="*/ 1139 h 1159"/>
                <a:gd name="T18" fmla="*/ 0 w 1109"/>
                <a:gd name="T19" fmla="*/ 1139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9"/>
                  </a:cubicBezTo>
                  <a:lnTo>
                    <a:pt x="0" y="1139"/>
                  </a:lnTo>
                  <a:cubicBezTo>
                    <a:pt x="18" y="1155"/>
                    <a:pt x="43" y="1158"/>
                    <a:pt x="72" y="1141"/>
                  </a:cubicBezTo>
                  <a:lnTo>
                    <a:pt x="1013" y="603"/>
                  </a:lnTo>
                  <a:lnTo>
                    <a:pt x="1013" y="603"/>
                  </a:lnTo>
                  <a:cubicBezTo>
                    <a:pt x="1065" y="572"/>
                    <a:pt x="1108" y="490"/>
                    <a:pt x="1108" y="419"/>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0" name="Freeform 103">
              <a:extLst>
                <a:ext uri="{FF2B5EF4-FFF2-40B4-BE49-F238E27FC236}">
                  <a16:creationId xmlns:a16="http://schemas.microsoft.com/office/drawing/2014/main" id="{93A2437D-DBE8-740F-92DB-F4B20200A66B}"/>
                </a:ext>
              </a:extLst>
            </p:cNvPr>
            <p:cNvSpPr>
              <a:spLocks noChangeArrowheads="1"/>
            </p:cNvSpPr>
            <p:nvPr/>
          </p:nvSpPr>
          <p:spPr bwMode="auto">
            <a:xfrm>
              <a:off x="13914127" y="5933424"/>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2"/>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1" name="Freeform 104">
              <a:extLst>
                <a:ext uri="{FF2B5EF4-FFF2-40B4-BE49-F238E27FC236}">
                  <a16:creationId xmlns:a16="http://schemas.microsoft.com/office/drawing/2014/main" id="{698AE7B0-91DE-093C-C62E-6B37CB9A079D}"/>
                </a:ext>
              </a:extLst>
            </p:cNvPr>
            <p:cNvSpPr>
              <a:spLocks noChangeArrowheads="1"/>
            </p:cNvSpPr>
            <p:nvPr/>
          </p:nvSpPr>
          <p:spPr bwMode="auto">
            <a:xfrm>
              <a:off x="14101348" y="5826853"/>
              <a:ext cx="83528" cy="138255"/>
            </a:xfrm>
            <a:custGeom>
              <a:avLst/>
              <a:gdLst>
                <a:gd name="T0" fmla="*/ 20 w 129"/>
                <a:gd name="T1" fmla="*/ 204 h 212"/>
                <a:gd name="T2" fmla="*/ 107 w 129"/>
                <a:gd name="T3" fmla="*/ 154 h 212"/>
                <a:gd name="T4" fmla="*/ 107 w 129"/>
                <a:gd name="T5" fmla="*/ 154 h 212"/>
                <a:gd name="T6" fmla="*/ 128 w 129"/>
                <a:gd name="T7" fmla="*/ 114 h 212"/>
                <a:gd name="T8" fmla="*/ 128 w 129"/>
                <a:gd name="T9" fmla="*/ 22 h 212"/>
                <a:gd name="T10" fmla="*/ 128 w 129"/>
                <a:gd name="T11" fmla="*/ 22 h 212"/>
                <a:gd name="T12" fmla="*/ 107 w 129"/>
                <a:gd name="T13" fmla="*/ 6 h 212"/>
                <a:gd name="T14" fmla="*/ 20 w 129"/>
                <a:gd name="T15" fmla="*/ 56 h 212"/>
                <a:gd name="T16" fmla="*/ 20 w 129"/>
                <a:gd name="T17" fmla="*/ 56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4"/>
                  </a:cubicBezTo>
                  <a:lnTo>
                    <a:pt x="128" y="22"/>
                  </a:lnTo>
                  <a:lnTo>
                    <a:pt x="128" y="22"/>
                  </a:lnTo>
                  <a:cubicBezTo>
                    <a:pt x="128" y="7"/>
                    <a:pt x="118" y="0"/>
                    <a:pt x="107" y="6"/>
                  </a:cubicBezTo>
                  <a:lnTo>
                    <a:pt x="20" y="56"/>
                  </a:lnTo>
                  <a:lnTo>
                    <a:pt x="20" y="56"/>
                  </a:lnTo>
                  <a:cubicBezTo>
                    <a:pt x="9" y="63"/>
                    <a:pt x="0" y="81"/>
                    <a:pt x="0" y="96"/>
                  </a:cubicBezTo>
                  <a:lnTo>
                    <a:pt x="0" y="188"/>
                  </a:lnTo>
                  <a:lnTo>
                    <a:pt x="0" y="188"/>
                  </a:lnTo>
                  <a:cubicBezTo>
                    <a:pt x="0" y="203"/>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2" name="Freeform 86">
              <a:extLst>
                <a:ext uri="{FF2B5EF4-FFF2-40B4-BE49-F238E27FC236}">
                  <a16:creationId xmlns:a16="http://schemas.microsoft.com/office/drawing/2014/main" id="{6647CE81-7CAF-50A6-8C2B-601B5E92FBDD}"/>
                </a:ext>
              </a:extLst>
            </p:cNvPr>
            <p:cNvSpPr>
              <a:spLocks noChangeArrowheads="1"/>
            </p:cNvSpPr>
            <p:nvPr/>
          </p:nvSpPr>
          <p:spPr bwMode="auto">
            <a:xfrm>
              <a:off x="11736618" y="4038091"/>
              <a:ext cx="1531668" cy="4115583"/>
            </a:xfrm>
            <a:custGeom>
              <a:avLst/>
              <a:gdLst>
                <a:gd name="connsiteX0" fmla="*/ 16656 w 1531668"/>
                <a:gd name="connsiteY0" fmla="*/ 2866023 h 4115583"/>
                <a:gd name="connsiteX1" fmla="*/ 56825 w 1531668"/>
                <a:gd name="connsiteY1" fmla="*/ 2867002 h 4115583"/>
                <a:gd name="connsiteX2" fmla="*/ 1474190 w 1531668"/>
                <a:gd name="connsiteY2" fmla="*/ 3685390 h 4115583"/>
                <a:gd name="connsiteX3" fmla="*/ 1531668 w 1531668"/>
                <a:gd name="connsiteY3" fmla="*/ 3795118 h 4115583"/>
                <a:gd name="connsiteX4" fmla="*/ 1531668 w 1531668"/>
                <a:gd name="connsiteY4" fmla="*/ 4065520 h 4115583"/>
                <a:gd name="connsiteX5" fmla="*/ 1474190 w 1531668"/>
                <a:gd name="connsiteY5" fmla="*/ 4108627 h 4115583"/>
                <a:gd name="connsiteX6" fmla="*/ 56825 w 1531668"/>
                <a:gd name="connsiteY6" fmla="*/ 3290239 h 4115583"/>
                <a:gd name="connsiteX7" fmla="*/ 0 w 1531668"/>
                <a:gd name="connsiteY7" fmla="*/ 3180511 h 4115583"/>
                <a:gd name="connsiteX8" fmla="*/ 0 w 1531668"/>
                <a:gd name="connsiteY8" fmla="*/ 2910110 h 4115583"/>
                <a:gd name="connsiteX9" fmla="*/ 16656 w 1531668"/>
                <a:gd name="connsiteY9" fmla="*/ 2866023 h 4115583"/>
                <a:gd name="connsiteX10" fmla="*/ 16656 w 1531668"/>
                <a:gd name="connsiteY10" fmla="*/ 2390608 h 4115583"/>
                <a:gd name="connsiteX11" fmla="*/ 56825 w 1531668"/>
                <a:gd name="connsiteY11" fmla="*/ 2391751 h 4115583"/>
                <a:gd name="connsiteX12" fmla="*/ 1474190 w 1531668"/>
                <a:gd name="connsiteY12" fmla="*/ 3209486 h 4115583"/>
                <a:gd name="connsiteX13" fmla="*/ 1531668 w 1531668"/>
                <a:gd name="connsiteY13" fmla="*/ 3319214 h 4115583"/>
                <a:gd name="connsiteX14" fmla="*/ 1531668 w 1531668"/>
                <a:gd name="connsiteY14" fmla="*/ 3589615 h 4115583"/>
                <a:gd name="connsiteX15" fmla="*/ 1474190 w 1531668"/>
                <a:gd name="connsiteY15" fmla="*/ 3632723 h 4115583"/>
                <a:gd name="connsiteX16" fmla="*/ 56825 w 1531668"/>
                <a:gd name="connsiteY16" fmla="*/ 2814335 h 4115583"/>
                <a:gd name="connsiteX17" fmla="*/ 0 w 1531668"/>
                <a:gd name="connsiteY17" fmla="*/ 2704607 h 4115583"/>
                <a:gd name="connsiteX18" fmla="*/ 0 w 1531668"/>
                <a:gd name="connsiteY18" fmla="*/ 2435512 h 4115583"/>
                <a:gd name="connsiteX19" fmla="*/ 16656 w 1531668"/>
                <a:gd name="connsiteY19" fmla="*/ 2390608 h 4115583"/>
                <a:gd name="connsiteX20" fmla="*/ 16656 w 1531668"/>
                <a:gd name="connsiteY20" fmla="*/ 1912723 h 4115583"/>
                <a:gd name="connsiteX21" fmla="*/ 56825 w 1531668"/>
                <a:gd name="connsiteY21" fmla="*/ 1913621 h 4115583"/>
                <a:gd name="connsiteX22" fmla="*/ 1474190 w 1531668"/>
                <a:gd name="connsiteY22" fmla="*/ 2731356 h 4115583"/>
                <a:gd name="connsiteX23" fmla="*/ 1531668 w 1531668"/>
                <a:gd name="connsiteY23" fmla="*/ 2841737 h 4115583"/>
                <a:gd name="connsiteX24" fmla="*/ 1531668 w 1531668"/>
                <a:gd name="connsiteY24" fmla="*/ 3111485 h 4115583"/>
                <a:gd name="connsiteX25" fmla="*/ 1474190 w 1531668"/>
                <a:gd name="connsiteY25" fmla="*/ 3154593 h 4115583"/>
                <a:gd name="connsiteX26" fmla="*/ 56825 w 1531668"/>
                <a:gd name="connsiteY26" fmla="*/ 2336858 h 4115583"/>
                <a:gd name="connsiteX27" fmla="*/ 0 w 1531668"/>
                <a:gd name="connsiteY27" fmla="*/ 2227783 h 4115583"/>
                <a:gd name="connsiteX28" fmla="*/ 0 w 1531668"/>
                <a:gd name="connsiteY28" fmla="*/ 1957382 h 4115583"/>
                <a:gd name="connsiteX29" fmla="*/ 16656 w 1531668"/>
                <a:gd name="connsiteY29" fmla="*/ 1912723 h 4115583"/>
                <a:gd name="connsiteX30" fmla="*/ 34719 w 1531668"/>
                <a:gd name="connsiteY30" fmla="*/ 1431525 h 4115583"/>
                <a:gd name="connsiteX31" fmla="*/ 56825 w 1531668"/>
                <a:gd name="connsiteY31" fmla="*/ 1438372 h 4115583"/>
                <a:gd name="connsiteX32" fmla="*/ 1474190 w 1531668"/>
                <a:gd name="connsiteY32" fmla="*/ 2256760 h 4115583"/>
                <a:gd name="connsiteX33" fmla="*/ 1531668 w 1531668"/>
                <a:gd name="connsiteY33" fmla="*/ 2366488 h 4115583"/>
                <a:gd name="connsiteX34" fmla="*/ 1531668 w 1531668"/>
                <a:gd name="connsiteY34" fmla="*/ 2636236 h 4115583"/>
                <a:gd name="connsiteX35" fmla="*/ 1474190 w 1531668"/>
                <a:gd name="connsiteY35" fmla="*/ 2679997 h 4115583"/>
                <a:gd name="connsiteX36" fmla="*/ 56825 w 1531668"/>
                <a:gd name="connsiteY36" fmla="*/ 1861609 h 4115583"/>
                <a:gd name="connsiteX37" fmla="*/ 0 w 1531668"/>
                <a:gd name="connsiteY37" fmla="*/ 1752534 h 4115583"/>
                <a:gd name="connsiteX38" fmla="*/ 0 w 1531668"/>
                <a:gd name="connsiteY38" fmla="*/ 1482133 h 4115583"/>
                <a:gd name="connsiteX39" fmla="*/ 34719 w 1531668"/>
                <a:gd name="connsiteY39" fmla="*/ 1431525 h 4115583"/>
                <a:gd name="connsiteX40" fmla="*/ 34719 w 1531668"/>
                <a:gd name="connsiteY40" fmla="*/ 953389 h 4115583"/>
                <a:gd name="connsiteX41" fmla="*/ 56825 w 1531668"/>
                <a:gd name="connsiteY41" fmla="*/ 960233 h 4115583"/>
                <a:gd name="connsiteX42" fmla="*/ 1474190 w 1531668"/>
                <a:gd name="connsiteY42" fmla="*/ 1778203 h 4115583"/>
                <a:gd name="connsiteX43" fmla="*/ 1531668 w 1531668"/>
                <a:gd name="connsiteY43" fmla="*/ 1887875 h 4115583"/>
                <a:gd name="connsiteX44" fmla="*/ 1531668 w 1531668"/>
                <a:gd name="connsiteY44" fmla="*/ 2158138 h 4115583"/>
                <a:gd name="connsiteX45" fmla="*/ 1474190 w 1531668"/>
                <a:gd name="connsiteY45" fmla="*/ 2201877 h 4115583"/>
                <a:gd name="connsiteX46" fmla="*/ 56825 w 1531668"/>
                <a:gd name="connsiteY46" fmla="*/ 1383906 h 4115583"/>
                <a:gd name="connsiteX47" fmla="*/ 0 w 1531668"/>
                <a:gd name="connsiteY47" fmla="*/ 1274234 h 4115583"/>
                <a:gd name="connsiteX48" fmla="*/ 0 w 1531668"/>
                <a:gd name="connsiteY48" fmla="*/ 1003971 h 4115583"/>
                <a:gd name="connsiteX49" fmla="*/ 34719 w 1531668"/>
                <a:gd name="connsiteY49" fmla="*/ 953389 h 4115583"/>
                <a:gd name="connsiteX50" fmla="*/ 34719 w 1531668"/>
                <a:gd name="connsiteY50" fmla="*/ 478138 h 4115583"/>
                <a:gd name="connsiteX51" fmla="*/ 56825 w 1531668"/>
                <a:gd name="connsiteY51" fmla="*/ 484982 h 4115583"/>
                <a:gd name="connsiteX52" fmla="*/ 1474190 w 1531668"/>
                <a:gd name="connsiteY52" fmla="*/ 1302952 h 4115583"/>
                <a:gd name="connsiteX53" fmla="*/ 1531668 w 1531668"/>
                <a:gd name="connsiteY53" fmla="*/ 1413277 h 4115583"/>
                <a:gd name="connsiteX54" fmla="*/ 1531668 w 1531668"/>
                <a:gd name="connsiteY54" fmla="*/ 1682887 h 4115583"/>
                <a:gd name="connsiteX55" fmla="*/ 1474190 w 1531668"/>
                <a:gd name="connsiteY55" fmla="*/ 1726626 h 4115583"/>
                <a:gd name="connsiteX56" fmla="*/ 56825 w 1531668"/>
                <a:gd name="connsiteY56" fmla="*/ 908655 h 4115583"/>
                <a:gd name="connsiteX57" fmla="*/ 0 w 1531668"/>
                <a:gd name="connsiteY57" fmla="*/ 798983 h 4115583"/>
                <a:gd name="connsiteX58" fmla="*/ 0 w 1531668"/>
                <a:gd name="connsiteY58" fmla="*/ 528720 h 4115583"/>
                <a:gd name="connsiteX59" fmla="*/ 34719 w 1531668"/>
                <a:gd name="connsiteY59" fmla="*/ 478138 h 4115583"/>
                <a:gd name="connsiteX60" fmla="*/ 34719 w 1531668"/>
                <a:gd name="connsiteY60" fmla="*/ 2 h 4115583"/>
                <a:gd name="connsiteX61" fmla="*/ 56825 w 1531668"/>
                <a:gd name="connsiteY61" fmla="*/ 6842 h 4115583"/>
                <a:gd name="connsiteX62" fmla="*/ 1474190 w 1531668"/>
                <a:gd name="connsiteY62" fmla="*/ 825048 h 4115583"/>
                <a:gd name="connsiteX63" fmla="*/ 1531668 w 1531668"/>
                <a:gd name="connsiteY63" fmla="*/ 934664 h 4115583"/>
                <a:gd name="connsiteX64" fmla="*/ 1531668 w 1531668"/>
                <a:gd name="connsiteY64" fmla="*/ 1204789 h 4115583"/>
                <a:gd name="connsiteX65" fmla="*/ 1474190 w 1531668"/>
                <a:gd name="connsiteY65" fmla="*/ 1247853 h 4115583"/>
                <a:gd name="connsiteX66" fmla="*/ 56825 w 1531668"/>
                <a:gd name="connsiteY66" fmla="*/ 430300 h 4115583"/>
                <a:gd name="connsiteX67" fmla="*/ 0 w 1531668"/>
                <a:gd name="connsiteY67" fmla="*/ 320684 h 4115583"/>
                <a:gd name="connsiteX68" fmla="*/ 0 w 1531668"/>
                <a:gd name="connsiteY68" fmla="*/ 50558 h 4115583"/>
                <a:gd name="connsiteX69" fmla="*/ 34719 w 1531668"/>
                <a:gd name="connsiteY69" fmla="*/ 2 h 411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583">
                  <a:moveTo>
                    <a:pt x="16656" y="2866023"/>
                  </a:moveTo>
                  <a:cubicBezTo>
                    <a:pt x="26943" y="2858185"/>
                    <a:pt x="41149" y="2857858"/>
                    <a:pt x="56825" y="2867002"/>
                  </a:cubicBezTo>
                  <a:lnTo>
                    <a:pt x="1474190" y="3685390"/>
                  </a:lnTo>
                  <a:cubicBezTo>
                    <a:pt x="1506194" y="3703678"/>
                    <a:pt x="1531668" y="3752664"/>
                    <a:pt x="1531668" y="3795118"/>
                  </a:cubicBezTo>
                  <a:lnTo>
                    <a:pt x="1531668" y="4065520"/>
                  </a:lnTo>
                  <a:cubicBezTo>
                    <a:pt x="1531668" y="4107974"/>
                    <a:pt x="1506194" y="4126915"/>
                    <a:pt x="1474190" y="4108627"/>
                  </a:cubicBezTo>
                  <a:lnTo>
                    <a:pt x="56825" y="3290239"/>
                  </a:lnTo>
                  <a:cubicBezTo>
                    <a:pt x="25473" y="3271951"/>
                    <a:pt x="0" y="3222965"/>
                    <a:pt x="0" y="3180511"/>
                  </a:cubicBezTo>
                  <a:lnTo>
                    <a:pt x="0" y="2910110"/>
                  </a:lnTo>
                  <a:cubicBezTo>
                    <a:pt x="0" y="2889209"/>
                    <a:pt x="6368" y="2873860"/>
                    <a:pt x="16656" y="2866023"/>
                  </a:cubicBezTo>
                  <a:close/>
                  <a:moveTo>
                    <a:pt x="16656" y="2390608"/>
                  </a:moveTo>
                  <a:cubicBezTo>
                    <a:pt x="26943" y="2382770"/>
                    <a:pt x="41149" y="2382607"/>
                    <a:pt x="56825" y="2391751"/>
                  </a:cubicBezTo>
                  <a:lnTo>
                    <a:pt x="1474190" y="3209486"/>
                  </a:lnTo>
                  <a:cubicBezTo>
                    <a:pt x="1506194" y="3227774"/>
                    <a:pt x="1531668" y="3276760"/>
                    <a:pt x="1531668" y="3319214"/>
                  </a:cubicBezTo>
                  <a:lnTo>
                    <a:pt x="1531668" y="3589615"/>
                  </a:lnTo>
                  <a:cubicBezTo>
                    <a:pt x="1531668" y="3632070"/>
                    <a:pt x="1506194" y="3651664"/>
                    <a:pt x="1474190" y="3632723"/>
                  </a:cubicBezTo>
                  <a:lnTo>
                    <a:pt x="56825" y="2814335"/>
                  </a:lnTo>
                  <a:cubicBezTo>
                    <a:pt x="25473" y="2796700"/>
                    <a:pt x="0" y="2747061"/>
                    <a:pt x="0" y="2704607"/>
                  </a:cubicBezTo>
                  <a:lnTo>
                    <a:pt x="0" y="2435512"/>
                  </a:lnTo>
                  <a:cubicBezTo>
                    <a:pt x="0" y="2413958"/>
                    <a:pt x="6368" y="2398446"/>
                    <a:pt x="16656" y="2390608"/>
                  </a:cubicBezTo>
                  <a:close/>
                  <a:moveTo>
                    <a:pt x="16656" y="1912723"/>
                  </a:moveTo>
                  <a:cubicBezTo>
                    <a:pt x="26943" y="1904804"/>
                    <a:pt x="41149" y="1904477"/>
                    <a:pt x="56825" y="1913621"/>
                  </a:cubicBezTo>
                  <a:lnTo>
                    <a:pt x="1474190" y="2731356"/>
                  </a:lnTo>
                  <a:cubicBezTo>
                    <a:pt x="1506194" y="2749644"/>
                    <a:pt x="1531668" y="2798630"/>
                    <a:pt x="1531668" y="2841737"/>
                  </a:cubicBezTo>
                  <a:lnTo>
                    <a:pt x="1531668" y="3111485"/>
                  </a:lnTo>
                  <a:cubicBezTo>
                    <a:pt x="1531668" y="3153940"/>
                    <a:pt x="1506194" y="3173534"/>
                    <a:pt x="1474190" y="3154593"/>
                  </a:cubicBezTo>
                  <a:lnTo>
                    <a:pt x="56825" y="2336858"/>
                  </a:lnTo>
                  <a:cubicBezTo>
                    <a:pt x="25473" y="2318570"/>
                    <a:pt x="0" y="2269584"/>
                    <a:pt x="0" y="2227783"/>
                  </a:cubicBezTo>
                  <a:lnTo>
                    <a:pt x="0" y="1957382"/>
                  </a:lnTo>
                  <a:cubicBezTo>
                    <a:pt x="0" y="1936155"/>
                    <a:pt x="6368" y="1920643"/>
                    <a:pt x="16656" y="1912723"/>
                  </a:cubicBezTo>
                  <a:close/>
                  <a:moveTo>
                    <a:pt x="34719" y="1431525"/>
                  </a:moveTo>
                  <a:cubicBezTo>
                    <a:pt x="41516" y="1431596"/>
                    <a:pt x="48987" y="1433800"/>
                    <a:pt x="56825" y="1438372"/>
                  </a:cubicBezTo>
                  <a:lnTo>
                    <a:pt x="1474190" y="2256760"/>
                  </a:lnTo>
                  <a:cubicBezTo>
                    <a:pt x="1506194" y="2275048"/>
                    <a:pt x="1531668" y="2324687"/>
                    <a:pt x="1531668" y="2366488"/>
                  </a:cubicBezTo>
                  <a:lnTo>
                    <a:pt x="1531668" y="2636236"/>
                  </a:lnTo>
                  <a:cubicBezTo>
                    <a:pt x="1531668" y="2678691"/>
                    <a:pt x="1506194" y="2698285"/>
                    <a:pt x="1474190" y="2679997"/>
                  </a:cubicBezTo>
                  <a:lnTo>
                    <a:pt x="56825" y="1861609"/>
                  </a:lnTo>
                  <a:cubicBezTo>
                    <a:pt x="25473" y="1843321"/>
                    <a:pt x="0" y="1794335"/>
                    <a:pt x="0" y="1752534"/>
                  </a:cubicBezTo>
                  <a:lnTo>
                    <a:pt x="0" y="1482133"/>
                  </a:lnTo>
                  <a:cubicBezTo>
                    <a:pt x="0" y="1450292"/>
                    <a:pt x="14329" y="1431310"/>
                    <a:pt x="34719" y="1431525"/>
                  </a:cubicBezTo>
                  <a:close/>
                  <a:moveTo>
                    <a:pt x="34719" y="953389"/>
                  </a:moveTo>
                  <a:cubicBezTo>
                    <a:pt x="41516" y="953460"/>
                    <a:pt x="48987" y="955663"/>
                    <a:pt x="56825" y="960233"/>
                  </a:cubicBezTo>
                  <a:lnTo>
                    <a:pt x="1474190" y="1778203"/>
                  </a:lnTo>
                  <a:cubicBezTo>
                    <a:pt x="1506194" y="1797135"/>
                    <a:pt x="1531668" y="1846096"/>
                    <a:pt x="1531668" y="1887875"/>
                  </a:cubicBezTo>
                  <a:lnTo>
                    <a:pt x="1531668" y="2158138"/>
                  </a:lnTo>
                  <a:cubicBezTo>
                    <a:pt x="1531668" y="2200571"/>
                    <a:pt x="1506194" y="2220155"/>
                    <a:pt x="1474190" y="2201877"/>
                  </a:cubicBezTo>
                  <a:lnTo>
                    <a:pt x="56825" y="1383906"/>
                  </a:lnTo>
                  <a:cubicBezTo>
                    <a:pt x="25473" y="1365628"/>
                    <a:pt x="0" y="1316667"/>
                    <a:pt x="0" y="1274234"/>
                  </a:cubicBezTo>
                  <a:lnTo>
                    <a:pt x="0" y="1003971"/>
                  </a:lnTo>
                  <a:cubicBezTo>
                    <a:pt x="0" y="972147"/>
                    <a:pt x="14329" y="953175"/>
                    <a:pt x="34719" y="953389"/>
                  </a:cubicBezTo>
                  <a:close/>
                  <a:moveTo>
                    <a:pt x="34719" y="478138"/>
                  </a:moveTo>
                  <a:cubicBezTo>
                    <a:pt x="41516" y="478209"/>
                    <a:pt x="48987" y="480412"/>
                    <a:pt x="56825" y="484982"/>
                  </a:cubicBezTo>
                  <a:lnTo>
                    <a:pt x="1474190" y="1302952"/>
                  </a:lnTo>
                  <a:cubicBezTo>
                    <a:pt x="1506194" y="1321884"/>
                    <a:pt x="1531668" y="1370845"/>
                    <a:pt x="1531668" y="1413277"/>
                  </a:cubicBezTo>
                  <a:lnTo>
                    <a:pt x="1531668" y="1682887"/>
                  </a:lnTo>
                  <a:cubicBezTo>
                    <a:pt x="1531668" y="1725973"/>
                    <a:pt x="1506194" y="1744904"/>
                    <a:pt x="1474190" y="1726626"/>
                  </a:cubicBezTo>
                  <a:lnTo>
                    <a:pt x="56825" y="908655"/>
                  </a:lnTo>
                  <a:cubicBezTo>
                    <a:pt x="25473" y="890377"/>
                    <a:pt x="0" y="841416"/>
                    <a:pt x="0" y="798983"/>
                  </a:cubicBezTo>
                  <a:lnTo>
                    <a:pt x="0" y="528720"/>
                  </a:lnTo>
                  <a:cubicBezTo>
                    <a:pt x="0" y="496896"/>
                    <a:pt x="14329" y="477924"/>
                    <a:pt x="34719" y="478138"/>
                  </a:cubicBezTo>
                  <a:close/>
                  <a:moveTo>
                    <a:pt x="34719" y="2"/>
                  </a:moveTo>
                  <a:cubicBezTo>
                    <a:pt x="41516" y="73"/>
                    <a:pt x="48987" y="2275"/>
                    <a:pt x="56825" y="6842"/>
                  </a:cubicBezTo>
                  <a:lnTo>
                    <a:pt x="1474190" y="825048"/>
                  </a:lnTo>
                  <a:cubicBezTo>
                    <a:pt x="1506194" y="843317"/>
                    <a:pt x="1531668" y="892253"/>
                    <a:pt x="1531668" y="934664"/>
                  </a:cubicBezTo>
                  <a:lnTo>
                    <a:pt x="1531668" y="1204789"/>
                  </a:lnTo>
                  <a:cubicBezTo>
                    <a:pt x="1531668" y="1247200"/>
                    <a:pt x="1506194" y="1266775"/>
                    <a:pt x="1474190" y="1247853"/>
                  </a:cubicBezTo>
                  <a:lnTo>
                    <a:pt x="56825" y="430300"/>
                  </a:lnTo>
                  <a:cubicBezTo>
                    <a:pt x="25473" y="412031"/>
                    <a:pt x="0" y="363095"/>
                    <a:pt x="0" y="320684"/>
                  </a:cubicBezTo>
                  <a:lnTo>
                    <a:pt x="0" y="50558"/>
                  </a:lnTo>
                  <a:cubicBezTo>
                    <a:pt x="0" y="18750"/>
                    <a:pt x="14329" y="-212"/>
                    <a:pt x="34719" y="2"/>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3" name="Freeform 87">
              <a:extLst>
                <a:ext uri="{FF2B5EF4-FFF2-40B4-BE49-F238E27FC236}">
                  <a16:creationId xmlns:a16="http://schemas.microsoft.com/office/drawing/2014/main" id="{6BD54B54-9D7E-F540-C790-226A0FFA8F76}"/>
                </a:ext>
              </a:extLst>
            </p:cNvPr>
            <p:cNvSpPr>
              <a:spLocks noChangeArrowheads="1"/>
            </p:cNvSpPr>
            <p:nvPr/>
          </p:nvSpPr>
          <p:spPr bwMode="auto">
            <a:xfrm>
              <a:off x="11802867" y="4136453"/>
              <a:ext cx="1393413" cy="3919135"/>
            </a:xfrm>
            <a:custGeom>
              <a:avLst/>
              <a:gdLst>
                <a:gd name="connsiteX0" fmla="*/ 8815 w 1393413"/>
                <a:gd name="connsiteY0" fmla="*/ 2862782 h 3919135"/>
                <a:gd name="connsiteX1" fmla="*/ 29383 w 1393413"/>
                <a:gd name="connsiteY1" fmla="*/ 2863190 h 3919135"/>
                <a:gd name="connsiteX2" fmla="*/ 1364683 w 1393413"/>
                <a:gd name="connsiteY2" fmla="*/ 3634780 h 3919135"/>
                <a:gd name="connsiteX3" fmla="*/ 1393413 w 1393413"/>
                <a:gd name="connsiteY3" fmla="*/ 3690314 h 3919135"/>
                <a:gd name="connsiteX4" fmla="*/ 1393413 w 1393413"/>
                <a:gd name="connsiteY4" fmla="*/ 3893502 h 3919135"/>
                <a:gd name="connsiteX5" fmla="*/ 1364683 w 1393413"/>
                <a:gd name="connsiteY5" fmla="*/ 3915715 h 3919135"/>
                <a:gd name="connsiteX6" fmla="*/ 29383 w 1393413"/>
                <a:gd name="connsiteY6" fmla="*/ 3144125 h 3919135"/>
                <a:gd name="connsiteX7" fmla="*/ 0 w 1393413"/>
                <a:gd name="connsiteY7" fmla="*/ 3088591 h 3919135"/>
                <a:gd name="connsiteX8" fmla="*/ 0 w 1393413"/>
                <a:gd name="connsiteY8" fmla="*/ 2885403 h 3919135"/>
                <a:gd name="connsiteX9" fmla="*/ 8815 w 1393413"/>
                <a:gd name="connsiteY9" fmla="*/ 2862782 h 3919135"/>
                <a:gd name="connsiteX10" fmla="*/ 8815 w 1393413"/>
                <a:gd name="connsiteY10" fmla="*/ 2385054 h 3919135"/>
                <a:gd name="connsiteX11" fmla="*/ 29383 w 1393413"/>
                <a:gd name="connsiteY11" fmla="*/ 2385707 h 3919135"/>
                <a:gd name="connsiteX12" fmla="*/ 1364683 w 1393413"/>
                <a:gd name="connsiteY12" fmla="*/ 3156828 h 3919135"/>
                <a:gd name="connsiteX13" fmla="*/ 1393413 w 1393413"/>
                <a:gd name="connsiteY13" fmla="*/ 3212980 h 3919135"/>
                <a:gd name="connsiteX14" fmla="*/ 1393413 w 1393413"/>
                <a:gd name="connsiteY14" fmla="*/ 3416044 h 3919135"/>
                <a:gd name="connsiteX15" fmla="*/ 1364683 w 1393413"/>
                <a:gd name="connsiteY15" fmla="*/ 3437591 h 3919135"/>
                <a:gd name="connsiteX16" fmla="*/ 29383 w 1393413"/>
                <a:gd name="connsiteY16" fmla="*/ 2666471 h 3919135"/>
                <a:gd name="connsiteX17" fmla="*/ 0 w 1393413"/>
                <a:gd name="connsiteY17" fmla="*/ 2610971 h 3919135"/>
                <a:gd name="connsiteX18" fmla="*/ 0 w 1393413"/>
                <a:gd name="connsiteY18" fmla="*/ 2407907 h 3919135"/>
                <a:gd name="connsiteX19" fmla="*/ 8815 w 1393413"/>
                <a:gd name="connsiteY19" fmla="*/ 2385054 h 3919135"/>
                <a:gd name="connsiteX20" fmla="*/ 8815 w 1393413"/>
                <a:gd name="connsiteY20" fmla="*/ 1909401 h 3919135"/>
                <a:gd name="connsiteX21" fmla="*/ 29383 w 1393413"/>
                <a:gd name="connsiteY21" fmla="*/ 1909809 h 3919135"/>
                <a:gd name="connsiteX22" fmla="*/ 1364683 w 1393413"/>
                <a:gd name="connsiteY22" fmla="*/ 2680746 h 3919135"/>
                <a:gd name="connsiteX23" fmla="*/ 1393413 w 1393413"/>
                <a:gd name="connsiteY23" fmla="*/ 2736933 h 3919135"/>
                <a:gd name="connsiteX24" fmla="*/ 1393413 w 1393413"/>
                <a:gd name="connsiteY24" fmla="*/ 2940121 h 3919135"/>
                <a:gd name="connsiteX25" fmla="*/ 1364683 w 1393413"/>
                <a:gd name="connsiteY25" fmla="*/ 2961681 h 3919135"/>
                <a:gd name="connsiteX26" fmla="*/ 29383 w 1393413"/>
                <a:gd name="connsiteY26" fmla="*/ 2190744 h 3919135"/>
                <a:gd name="connsiteX27" fmla="*/ 0 w 1393413"/>
                <a:gd name="connsiteY27" fmla="*/ 2135210 h 3919135"/>
                <a:gd name="connsiteX28" fmla="*/ 0 w 1393413"/>
                <a:gd name="connsiteY28" fmla="*/ 1932022 h 3919135"/>
                <a:gd name="connsiteX29" fmla="*/ 8815 w 1393413"/>
                <a:gd name="connsiteY29" fmla="*/ 1909401 h 3919135"/>
                <a:gd name="connsiteX30" fmla="*/ 8815 w 1393413"/>
                <a:gd name="connsiteY30" fmla="*/ 1434152 h 3919135"/>
                <a:gd name="connsiteX31" fmla="*/ 29383 w 1393413"/>
                <a:gd name="connsiteY31" fmla="*/ 1434560 h 3919135"/>
                <a:gd name="connsiteX32" fmla="*/ 1364683 w 1393413"/>
                <a:gd name="connsiteY32" fmla="*/ 2206150 h 3919135"/>
                <a:gd name="connsiteX33" fmla="*/ 1393413 w 1393413"/>
                <a:gd name="connsiteY33" fmla="*/ 2262337 h 3919135"/>
                <a:gd name="connsiteX34" fmla="*/ 1393413 w 1393413"/>
                <a:gd name="connsiteY34" fmla="*/ 2464872 h 3919135"/>
                <a:gd name="connsiteX35" fmla="*/ 1364683 w 1393413"/>
                <a:gd name="connsiteY35" fmla="*/ 2487085 h 3919135"/>
                <a:gd name="connsiteX36" fmla="*/ 29383 w 1393413"/>
                <a:gd name="connsiteY36" fmla="*/ 1716148 h 3919135"/>
                <a:gd name="connsiteX37" fmla="*/ 0 w 1393413"/>
                <a:gd name="connsiteY37" fmla="*/ 1659961 h 3919135"/>
                <a:gd name="connsiteX38" fmla="*/ 0 w 1393413"/>
                <a:gd name="connsiteY38" fmla="*/ 1456773 h 3919135"/>
                <a:gd name="connsiteX39" fmla="*/ 8815 w 1393413"/>
                <a:gd name="connsiteY39" fmla="*/ 1434152 h 3919135"/>
                <a:gd name="connsiteX40" fmla="*/ 8815 w 1393413"/>
                <a:gd name="connsiteY40" fmla="*/ 956098 h 3919135"/>
                <a:gd name="connsiteX41" fmla="*/ 29383 w 1393413"/>
                <a:gd name="connsiteY41" fmla="*/ 957077 h 3919135"/>
                <a:gd name="connsiteX42" fmla="*/ 1364683 w 1393413"/>
                <a:gd name="connsiteY42" fmla="*/ 1728198 h 3919135"/>
                <a:gd name="connsiteX43" fmla="*/ 1393413 w 1393413"/>
                <a:gd name="connsiteY43" fmla="*/ 1783697 h 3919135"/>
                <a:gd name="connsiteX44" fmla="*/ 1393413 w 1393413"/>
                <a:gd name="connsiteY44" fmla="*/ 1986761 h 3919135"/>
                <a:gd name="connsiteX45" fmla="*/ 1364683 w 1393413"/>
                <a:gd name="connsiteY45" fmla="*/ 2008961 h 3919135"/>
                <a:gd name="connsiteX46" fmla="*/ 29383 w 1393413"/>
                <a:gd name="connsiteY46" fmla="*/ 1237841 h 3919135"/>
                <a:gd name="connsiteX47" fmla="*/ 0 w 1393413"/>
                <a:gd name="connsiteY47" fmla="*/ 1182341 h 3919135"/>
                <a:gd name="connsiteX48" fmla="*/ 0 w 1393413"/>
                <a:gd name="connsiteY48" fmla="*/ 978624 h 3919135"/>
                <a:gd name="connsiteX49" fmla="*/ 8815 w 1393413"/>
                <a:gd name="connsiteY49" fmla="*/ 956098 h 3919135"/>
                <a:gd name="connsiteX50" fmla="*/ 8815 w 1393413"/>
                <a:gd name="connsiteY50" fmla="*/ 480444 h 3919135"/>
                <a:gd name="connsiteX51" fmla="*/ 29383 w 1393413"/>
                <a:gd name="connsiteY51" fmla="*/ 481179 h 3919135"/>
                <a:gd name="connsiteX52" fmla="*/ 1364683 w 1393413"/>
                <a:gd name="connsiteY52" fmla="*/ 1252769 h 3919135"/>
                <a:gd name="connsiteX53" fmla="*/ 1393413 w 1393413"/>
                <a:gd name="connsiteY53" fmla="*/ 1308303 h 3919135"/>
                <a:gd name="connsiteX54" fmla="*/ 1393413 w 1393413"/>
                <a:gd name="connsiteY54" fmla="*/ 1511491 h 3919135"/>
                <a:gd name="connsiteX55" fmla="*/ 1364683 w 1393413"/>
                <a:gd name="connsiteY55" fmla="*/ 1533704 h 3919135"/>
                <a:gd name="connsiteX56" fmla="*/ 29383 w 1393413"/>
                <a:gd name="connsiteY56" fmla="*/ 762114 h 3919135"/>
                <a:gd name="connsiteX57" fmla="*/ 0 w 1393413"/>
                <a:gd name="connsiteY57" fmla="*/ 705927 h 3919135"/>
                <a:gd name="connsiteX58" fmla="*/ 0 w 1393413"/>
                <a:gd name="connsiteY58" fmla="*/ 502739 h 3919135"/>
                <a:gd name="connsiteX59" fmla="*/ 8815 w 1393413"/>
                <a:gd name="connsiteY59" fmla="*/ 480444 h 3919135"/>
                <a:gd name="connsiteX60" fmla="*/ 8815 w 1393413"/>
                <a:gd name="connsiteY60" fmla="*/ 3043 h 3919135"/>
                <a:gd name="connsiteX61" fmla="*/ 29383 w 1393413"/>
                <a:gd name="connsiteY61" fmla="*/ 3696 h 3919135"/>
                <a:gd name="connsiteX62" fmla="*/ 1364683 w 1393413"/>
                <a:gd name="connsiteY62" fmla="*/ 774817 h 3919135"/>
                <a:gd name="connsiteX63" fmla="*/ 1393413 w 1393413"/>
                <a:gd name="connsiteY63" fmla="*/ 830316 h 3919135"/>
                <a:gd name="connsiteX64" fmla="*/ 1393413 w 1393413"/>
                <a:gd name="connsiteY64" fmla="*/ 1033380 h 3919135"/>
                <a:gd name="connsiteX65" fmla="*/ 1364683 w 1393413"/>
                <a:gd name="connsiteY65" fmla="*/ 1055580 h 3919135"/>
                <a:gd name="connsiteX66" fmla="*/ 29383 w 1393413"/>
                <a:gd name="connsiteY66" fmla="*/ 284460 h 3919135"/>
                <a:gd name="connsiteX67" fmla="*/ 0 w 1393413"/>
                <a:gd name="connsiteY67" fmla="*/ 228960 h 3919135"/>
                <a:gd name="connsiteX68" fmla="*/ 0 w 1393413"/>
                <a:gd name="connsiteY68" fmla="*/ 25896 h 3919135"/>
                <a:gd name="connsiteX69" fmla="*/ 8815 w 1393413"/>
                <a:gd name="connsiteY69" fmla="*/ 3043 h 391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35">
                  <a:moveTo>
                    <a:pt x="8815" y="2862782"/>
                  </a:moveTo>
                  <a:cubicBezTo>
                    <a:pt x="14202" y="2858780"/>
                    <a:pt x="21548" y="2858617"/>
                    <a:pt x="29383" y="2863190"/>
                  </a:cubicBezTo>
                  <a:lnTo>
                    <a:pt x="1364683" y="3634780"/>
                  </a:lnTo>
                  <a:cubicBezTo>
                    <a:pt x="1381007" y="3643927"/>
                    <a:pt x="1393413" y="3668754"/>
                    <a:pt x="1393413" y="3690314"/>
                  </a:cubicBezTo>
                  <a:lnTo>
                    <a:pt x="1393413" y="3893502"/>
                  </a:lnTo>
                  <a:cubicBezTo>
                    <a:pt x="1393413" y="3915062"/>
                    <a:pt x="1381007" y="3924862"/>
                    <a:pt x="1364683" y="3915715"/>
                  </a:cubicBezTo>
                  <a:lnTo>
                    <a:pt x="29383" y="3144125"/>
                  </a:lnTo>
                  <a:cubicBezTo>
                    <a:pt x="13712" y="3134978"/>
                    <a:pt x="0" y="3109498"/>
                    <a:pt x="0" y="3088591"/>
                  </a:cubicBezTo>
                  <a:lnTo>
                    <a:pt x="0" y="2885403"/>
                  </a:lnTo>
                  <a:cubicBezTo>
                    <a:pt x="0" y="2874623"/>
                    <a:pt x="3428" y="2866783"/>
                    <a:pt x="8815" y="2862782"/>
                  </a:cubicBezTo>
                  <a:close/>
                  <a:moveTo>
                    <a:pt x="8815" y="2385054"/>
                  </a:moveTo>
                  <a:cubicBezTo>
                    <a:pt x="14202" y="2380973"/>
                    <a:pt x="21548" y="2380810"/>
                    <a:pt x="29383" y="2385707"/>
                  </a:cubicBezTo>
                  <a:lnTo>
                    <a:pt x="1364683" y="3156828"/>
                  </a:lnTo>
                  <a:cubicBezTo>
                    <a:pt x="1381007" y="3166622"/>
                    <a:pt x="1393413" y="3191433"/>
                    <a:pt x="1393413" y="3212980"/>
                  </a:cubicBezTo>
                  <a:lnTo>
                    <a:pt x="1393413" y="3416044"/>
                  </a:lnTo>
                  <a:cubicBezTo>
                    <a:pt x="1393413" y="3436938"/>
                    <a:pt x="1381007" y="3446732"/>
                    <a:pt x="1364683" y="3437591"/>
                  </a:cubicBezTo>
                  <a:lnTo>
                    <a:pt x="29383" y="2666471"/>
                  </a:lnTo>
                  <a:cubicBezTo>
                    <a:pt x="13712" y="2657330"/>
                    <a:pt x="0" y="2632518"/>
                    <a:pt x="0" y="2610971"/>
                  </a:cubicBezTo>
                  <a:lnTo>
                    <a:pt x="0" y="2407907"/>
                  </a:lnTo>
                  <a:cubicBezTo>
                    <a:pt x="0" y="2397134"/>
                    <a:pt x="3428" y="2389135"/>
                    <a:pt x="8815" y="2385054"/>
                  </a:cubicBezTo>
                  <a:close/>
                  <a:moveTo>
                    <a:pt x="8815" y="1909401"/>
                  </a:moveTo>
                  <a:cubicBezTo>
                    <a:pt x="14202" y="1905399"/>
                    <a:pt x="21548" y="1905235"/>
                    <a:pt x="29383" y="1909809"/>
                  </a:cubicBezTo>
                  <a:lnTo>
                    <a:pt x="1364683" y="2680746"/>
                  </a:lnTo>
                  <a:cubicBezTo>
                    <a:pt x="1381007" y="2690546"/>
                    <a:pt x="1393413" y="2715373"/>
                    <a:pt x="1393413" y="2736933"/>
                  </a:cubicBezTo>
                  <a:lnTo>
                    <a:pt x="1393413" y="2940121"/>
                  </a:lnTo>
                  <a:cubicBezTo>
                    <a:pt x="1393413" y="2961681"/>
                    <a:pt x="1381007" y="2971481"/>
                    <a:pt x="1364683" y="2961681"/>
                  </a:cubicBezTo>
                  <a:lnTo>
                    <a:pt x="29383" y="2190744"/>
                  </a:lnTo>
                  <a:cubicBezTo>
                    <a:pt x="13712" y="2181597"/>
                    <a:pt x="0" y="2156770"/>
                    <a:pt x="0" y="2135210"/>
                  </a:cubicBezTo>
                  <a:lnTo>
                    <a:pt x="0" y="1932022"/>
                  </a:lnTo>
                  <a:cubicBezTo>
                    <a:pt x="0" y="1921242"/>
                    <a:pt x="3428" y="1913402"/>
                    <a:pt x="8815" y="1909401"/>
                  </a:cubicBezTo>
                  <a:close/>
                  <a:moveTo>
                    <a:pt x="8815" y="1434152"/>
                  </a:moveTo>
                  <a:cubicBezTo>
                    <a:pt x="14202" y="1430150"/>
                    <a:pt x="21548" y="1429986"/>
                    <a:pt x="29383" y="1434560"/>
                  </a:cubicBezTo>
                  <a:lnTo>
                    <a:pt x="1364683" y="2206150"/>
                  </a:lnTo>
                  <a:cubicBezTo>
                    <a:pt x="1381007" y="2215950"/>
                    <a:pt x="1393413" y="2240777"/>
                    <a:pt x="1393413" y="2262337"/>
                  </a:cubicBezTo>
                  <a:lnTo>
                    <a:pt x="1393413" y="2464872"/>
                  </a:lnTo>
                  <a:cubicBezTo>
                    <a:pt x="1393413" y="2486432"/>
                    <a:pt x="1381007" y="2496232"/>
                    <a:pt x="1364683" y="2487085"/>
                  </a:cubicBezTo>
                  <a:lnTo>
                    <a:pt x="29383" y="1716148"/>
                  </a:lnTo>
                  <a:cubicBezTo>
                    <a:pt x="13712" y="1706348"/>
                    <a:pt x="0" y="1681521"/>
                    <a:pt x="0" y="1659961"/>
                  </a:cubicBezTo>
                  <a:lnTo>
                    <a:pt x="0" y="1456773"/>
                  </a:lnTo>
                  <a:cubicBezTo>
                    <a:pt x="0" y="1445993"/>
                    <a:pt x="3428" y="1438153"/>
                    <a:pt x="8815" y="1434152"/>
                  </a:cubicBezTo>
                  <a:close/>
                  <a:moveTo>
                    <a:pt x="8815" y="956098"/>
                  </a:moveTo>
                  <a:cubicBezTo>
                    <a:pt x="14202" y="952180"/>
                    <a:pt x="21548" y="952180"/>
                    <a:pt x="29383" y="957077"/>
                  </a:cubicBezTo>
                  <a:lnTo>
                    <a:pt x="1364683" y="1728198"/>
                  </a:lnTo>
                  <a:cubicBezTo>
                    <a:pt x="1381007" y="1737339"/>
                    <a:pt x="1393413" y="1762150"/>
                    <a:pt x="1393413" y="1783697"/>
                  </a:cubicBezTo>
                  <a:lnTo>
                    <a:pt x="1393413" y="1986761"/>
                  </a:lnTo>
                  <a:cubicBezTo>
                    <a:pt x="1393413" y="2008308"/>
                    <a:pt x="1381007" y="2018102"/>
                    <a:pt x="1364683" y="2008961"/>
                  </a:cubicBezTo>
                  <a:lnTo>
                    <a:pt x="29383" y="1237841"/>
                  </a:lnTo>
                  <a:cubicBezTo>
                    <a:pt x="13712" y="1228700"/>
                    <a:pt x="0" y="1203235"/>
                    <a:pt x="0" y="1182341"/>
                  </a:cubicBezTo>
                  <a:lnTo>
                    <a:pt x="0" y="978624"/>
                  </a:lnTo>
                  <a:cubicBezTo>
                    <a:pt x="0" y="967851"/>
                    <a:pt x="3428" y="960016"/>
                    <a:pt x="8815" y="956098"/>
                  </a:cubicBezTo>
                  <a:close/>
                  <a:moveTo>
                    <a:pt x="8815" y="480444"/>
                  </a:moveTo>
                  <a:cubicBezTo>
                    <a:pt x="14202" y="476606"/>
                    <a:pt x="21548" y="476606"/>
                    <a:pt x="29383" y="481179"/>
                  </a:cubicBezTo>
                  <a:lnTo>
                    <a:pt x="1364683" y="1252769"/>
                  </a:lnTo>
                  <a:cubicBezTo>
                    <a:pt x="1381007" y="1261916"/>
                    <a:pt x="1393413" y="1286743"/>
                    <a:pt x="1393413" y="1308303"/>
                  </a:cubicBezTo>
                  <a:lnTo>
                    <a:pt x="1393413" y="1511491"/>
                  </a:lnTo>
                  <a:cubicBezTo>
                    <a:pt x="1393413" y="1533051"/>
                    <a:pt x="1381007" y="1542851"/>
                    <a:pt x="1364683" y="1533704"/>
                  </a:cubicBezTo>
                  <a:lnTo>
                    <a:pt x="29383" y="762114"/>
                  </a:lnTo>
                  <a:cubicBezTo>
                    <a:pt x="13712" y="752314"/>
                    <a:pt x="0" y="727487"/>
                    <a:pt x="0" y="705927"/>
                  </a:cubicBezTo>
                  <a:lnTo>
                    <a:pt x="0" y="502739"/>
                  </a:lnTo>
                  <a:cubicBezTo>
                    <a:pt x="0" y="491959"/>
                    <a:pt x="3428" y="484282"/>
                    <a:pt x="8815" y="480444"/>
                  </a:cubicBezTo>
                  <a:close/>
                  <a:moveTo>
                    <a:pt x="8815" y="3043"/>
                  </a:moveTo>
                  <a:cubicBezTo>
                    <a:pt x="14202" y="-1038"/>
                    <a:pt x="21548" y="-1201"/>
                    <a:pt x="29383" y="3696"/>
                  </a:cubicBezTo>
                  <a:lnTo>
                    <a:pt x="1364683" y="774817"/>
                  </a:lnTo>
                  <a:cubicBezTo>
                    <a:pt x="1381007" y="783958"/>
                    <a:pt x="1393413" y="808769"/>
                    <a:pt x="1393413" y="830316"/>
                  </a:cubicBezTo>
                  <a:lnTo>
                    <a:pt x="1393413" y="1033380"/>
                  </a:lnTo>
                  <a:cubicBezTo>
                    <a:pt x="1393413" y="1054927"/>
                    <a:pt x="1381007" y="1064721"/>
                    <a:pt x="1364683" y="1055580"/>
                  </a:cubicBezTo>
                  <a:lnTo>
                    <a:pt x="29383" y="284460"/>
                  </a:lnTo>
                  <a:cubicBezTo>
                    <a:pt x="13712" y="274666"/>
                    <a:pt x="0" y="249854"/>
                    <a:pt x="0" y="228960"/>
                  </a:cubicBezTo>
                  <a:lnTo>
                    <a:pt x="0" y="25896"/>
                  </a:lnTo>
                  <a:cubicBezTo>
                    <a:pt x="0" y="15123"/>
                    <a:pt x="3428" y="7124"/>
                    <a:pt x="8815" y="3043"/>
                  </a:cubicBezTo>
                  <a:close/>
                </a:path>
              </a:pathLst>
            </a:custGeom>
            <a:solidFill>
              <a:srgbClr val="F16924"/>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4" name="Freeform 156">
              <a:extLst>
                <a:ext uri="{FF2B5EF4-FFF2-40B4-BE49-F238E27FC236}">
                  <a16:creationId xmlns:a16="http://schemas.microsoft.com/office/drawing/2014/main" id="{537C1FB8-F952-2DA4-413A-EFF731F6B35F}"/>
                </a:ext>
              </a:extLst>
            </p:cNvPr>
            <p:cNvSpPr>
              <a:spLocks noChangeArrowheads="1"/>
            </p:cNvSpPr>
            <p:nvPr/>
          </p:nvSpPr>
          <p:spPr bwMode="auto">
            <a:xfrm>
              <a:off x="12903142" y="7713452"/>
              <a:ext cx="123852" cy="181460"/>
            </a:xfrm>
            <a:custGeom>
              <a:avLst/>
              <a:gdLst>
                <a:gd name="T0" fmla="*/ 189 w 190"/>
                <a:gd name="T1" fmla="*/ 194 h 279"/>
                <a:gd name="T2" fmla="*/ 189 w 190"/>
                <a:gd name="T3" fmla="*/ 194 h 279"/>
                <a:gd name="T4" fmla="*/ 94 w 190"/>
                <a:gd name="T5" fmla="*/ 248 h 279"/>
                <a:gd name="T6" fmla="*/ 94 w 190"/>
                <a:gd name="T7" fmla="*/ 248 h 279"/>
                <a:gd name="T8" fmla="*/ 0 w 190"/>
                <a:gd name="T9" fmla="*/ 85 h 279"/>
                <a:gd name="T10" fmla="*/ 0 w 190"/>
                <a:gd name="T11" fmla="*/ 85 h 279"/>
                <a:gd name="T12" fmla="*/ 94 w 190"/>
                <a:gd name="T13" fmla="*/ 30 h 279"/>
                <a:gd name="T14" fmla="*/ 94 w 190"/>
                <a:gd name="T15" fmla="*/ 30 h 279"/>
                <a:gd name="T16" fmla="*/ 189 w 190"/>
                <a:gd name="T17" fmla="*/ 19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4"/>
                  </a:moveTo>
                  <a:lnTo>
                    <a:pt x="189" y="194"/>
                  </a:lnTo>
                  <a:cubicBezTo>
                    <a:pt x="189" y="254"/>
                    <a:pt x="147" y="278"/>
                    <a:pt x="94" y="248"/>
                  </a:cubicBezTo>
                  <a:lnTo>
                    <a:pt x="94" y="248"/>
                  </a:lnTo>
                  <a:cubicBezTo>
                    <a:pt x="42" y="218"/>
                    <a:pt x="0" y="145"/>
                    <a:pt x="0" y="85"/>
                  </a:cubicBezTo>
                  <a:lnTo>
                    <a:pt x="0" y="85"/>
                  </a:lnTo>
                  <a:cubicBezTo>
                    <a:pt x="0" y="24"/>
                    <a:pt x="42" y="0"/>
                    <a:pt x="94" y="30"/>
                  </a:cubicBezTo>
                  <a:lnTo>
                    <a:pt x="94" y="30"/>
                  </a:lnTo>
                  <a:cubicBezTo>
                    <a:pt x="147" y="60"/>
                    <a:pt x="189" y="133"/>
                    <a:pt x="189" y="194"/>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5" name="Freeform 89">
              <a:extLst>
                <a:ext uri="{FF2B5EF4-FFF2-40B4-BE49-F238E27FC236}">
                  <a16:creationId xmlns:a16="http://schemas.microsoft.com/office/drawing/2014/main" id="{DFE89C12-3993-7E52-EF9F-0FACA1339D2A}"/>
                </a:ext>
              </a:extLst>
            </p:cNvPr>
            <p:cNvSpPr>
              <a:spLocks noChangeArrowheads="1"/>
            </p:cNvSpPr>
            <p:nvPr/>
          </p:nvSpPr>
          <p:spPr bwMode="auto">
            <a:xfrm>
              <a:off x="11883516" y="4285861"/>
              <a:ext cx="1246521" cy="3276857"/>
            </a:xfrm>
            <a:custGeom>
              <a:avLst/>
              <a:gdLst>
                <a:gd name="connsiteX0" fmla="*/ 571319 w 1246521"/>
                <a:gd name="connsiteY0" fmla="*/ 3193503 h 3276857"/>
                <a:gd name="connsiteX1" fmla="*/ 594133 w 1246521"/>
                <a:gd name="connsiteY1" fmla="*/ 3195571 h 3276857"/>
                <a:gd name="connsiteX2" fmla="*/ 627257 w 1246521"/>
                <a:gd name="connsiteY2" fmla="*/ 3253138 h 3276857"/>
                <a:gd name="connsiteX3" fmla="*/ 594133 w 1246521"/>
                <a:gd name="connsiteY3" fmla="*/ 3272327 h 3276857"/>
                <a:gd name="connsiteX4" fmla="*/ 561658 w 1246521"/>
                <a:gd name="connsiteY4" fmla="*/ 3214760 h 3276857"/>
                <a:gd name="connsiteX5" fmla="*/ 571319 w 1246521"/>
                <a:gd name="connsiteY5" fmla="*/ 3193503 h 3276857"/>
                <a:gd name="connsiteX6" fmla="*/ 455957 w 1246521"/>
                <a:gd name="connsiteY6" fmla="*/ 3127779 h 3276857"/>
                <a:gd name="connsiteX7" fmla="*/ 479242 w 1246521"/>
                <a:gd name="connsiteY7" fmla="*/ 3130572 h 3276857"/>
                <a:gd name="connsiteX8" fmla="*/ 512038 w 1246521"/>
                <a:gd name="connsiteY8" fmla="*/ 3187096 h 3276857"/>
                <a:gd name="connsiteX9" fmla="*/ 479242 w 1246521"/>
                <a:gd name="connsiteY9" fmla="*/ 3206156 h 3276857"/>
                <a:gd name="connsiteX10" fmla="*/ 446446 w 1246521"/>
                <a:gd name="connsiteY10" fmla="*/ 3149632 h 3276857"/>
                <a:gd name="connsiteX11" fmla="*/ 455957 w 1246521"/>
                <a:gd name="connsiteY11" fmla="*/ 3127779 h 3276857"/>
                <a:gd name="connsiteX12" fmla="*/ 343886 w 1246521"/>
                <a:gd name="connsiteY12" fmla="*/ 3061339 h 3276857"/>
                <a:gd name="connsiteX13" fmla="*/ 366575 w 1246521"/>
                <a:gd name="connsiteY13" fmla="*/ 3063738 h 3276857"/>
                <a:gd name="connsiteX14" fmla="*/ 399698 w 1246521"/>
                <a:gd name="connsiteY14" fmla="*/ 3121305 h 3276857"/>
                <a:gd name="connsiteX15" fmla="*/ 366575 w 1246521"/>
                <a:gd name="connsiteY15" fmla="*/ 3139832 h 3276857"/>
                <a:gd name="connsiteX16" fmla="*/ 334114 w 1246521"/>
                <a:gd name="connsiteY16" fmla="*/ 3082265 h 3276857"/>
                <a:gd name="connsiteX17" fmla="*/ 343886 w 1246521"/>
                <a:gd name="connsiteY17" fmla="*/ 3061339 h 3276857"/>
                <a:gd name="connsiteX18" fmla="*/ 1148663 w 1246521"/>
                <a:gd name="connsiteY18" fmla="*/ 3018199 h 3276857"/>
                <a:gd name="connsiteX19" fmla="*/ 1161624 w 1246521"/>
                <a:gd name="connsiteY19" fmla="*/ 3018687 h 3276857"/>
                <a:gd name="connsiteX20" fmla="*/ 1228375 w 1246521"/>
                <a:gd name="connsiteY20" fmla="*/ 3057103 h 3276857"/>
                <a:gd name="connsiteX21" fmla="*/ 1246521 w 1246521"/>
                <a:gd name="connsiteY21" fmla="*/ 3091611 h 3276857"/>
                <a:gd name="connsiteX22" fmla="*/ 1246521 w 1246521"/>
                <a:gd name="connsiteY22" fmla="*/ 3162582 h 3276857"/>
                <a:gd name="connsiteX23" fmla="*/ 1228375 w 1246521"/>
                <a:gd name="connsiteY23" fmla="*/ 3176255 h 3276857"/>
                <a:gd name="connsiteX24" fmla="*/ 1161624 w 1246521"/>
                <a:gd name="connsiteY24" fmla="*/ 3137840 h 3276857"/>
                <a:gd name="connsiteX25" fmla="*/ 1143478 w 1246521"/>
                <a:gd name="connsiteY25" fmla="*/ 3102680 h 3276857"/>
                <a:gd name="connsiteX26" fmla="*/ 1143478 w 1246521"/>
                <a:gd name="connsiteY26" fmla="*/ 3032360 h 3276857"/>
                <a:gd name="connsiteX27" fmla="*/ 1148663 w 1246521"/>
                <a:gd name="connsiteY27" fmla="*/ 3018199 h 3276857"/>
                <a:gd name="connsiteX28" fmla="*/ 8174 w 1246521"/>
                <a:gd name="connsiteY28" fmla="*/ 2863117 h 3276857"/>
                <a:gd name="connsiteX29" fmla="*/ 28120 w 1246521"/>
                <a:gd name="connsiteY29" fmla="*/ 2863610 h 3276857"/>
                <a:gd name="connsiteX30" fmla="*/ 227572 w 1246521"/>
                <a:gd name="connsiteY30" fmla="*/ 2979253 h 3276857"/>
                <a:gd name="connsiteX31" fmla="*/ 255692 w 1246521"/>
                <a:gd name="connsiteY31" fmla="*/ 3033790 h 3276857"/>
                <a:gd name="connsiteX32" fmla="*/ 227572 w 1246521"/>
                <a:gd name="connsiteY32" fmla="*/ 3055473 h 3276857"/>
                <a:gd name="connsiteX33" fmla="*/ 28120 w 1246521"/>
                <a:gd name="connsiteY33" fmla="*/ 2939829 h 3276857"/>
                <a:gd name="connsiteX34" fmla="*/ 0 w 1246521"/>
                <a:gd name="connsiteY34" fmla="*/ 2885293 h 3276857"/>
                <a:gd name="connsiteX35" fmla="*/ 8174 w 1246521"/>
                <a:gd name="connsiteY35" fmla="*/ 2863117 h 3276857"/>
                <a:gd name="connsiteX36" fmla="*/ 689261 w 1246521"/>
                <a:gd name="connsiteY36" fmla="*/ 2776382 h 3276857"/>
                <a:gd name="connsiteX37" fmla="*/ 712545 w 1246521"/>
                <a:gd name="connsiteY37" fmla="*/ 2779175 h 3276857"/>
                <a:gd name="connsiteX38" fmla="*/ 745340 w 1246521"/>
                <a:gd name="connsiteY38" fmla="*/ 2835698 h 3276857"/>
                <a:gd name="connsiteX39" fmla="*/ 712545 w 1246521"/>
                <a:gd name="connsiteY39" fmla="*/ 2854759 h 3276857"/>
                <a:gd name="connsiteX40" fmla="*/ 679750 w 1246521"/>
                <a:gd name="connsiteY40" fmla="*/ 2798235 h 3276857"/>
                <a:gd name="connsiteX41" fmla="*/ 689261 w 1246521"/>
                <a:gd name="connsiteY41" fmla="*/ 2776382 h 3276857"/>
                <a:gd name="connsiteX42" fmla="*/ 571319 w 1246521"/>
                <a:gd name="connsiteY42" fmla="*/ 2709943 h 3276857"/>
                <a:gd name="connsiteX43" fmla="*/ 594133 w 1246521"/>
                <a:gd name="connsiteY43" fmla="*/ 2712342 h 3276857"/>
                <a:gd name="connsiteX44" fmla="*/ 627257 w 1246521"/>
                <a:gd name="connsiteY44" fmla="*/ 2769247 h 3276857"/>
                <a:gd name="connsiteX45" fmla="*/ 594133 w 1246521"/>
                <a:gd name="connsiteY45" fmla="*/ 2788436 h 3276857"/>
                <a:gd name="connsiteX46" fmla="*/ 561658 w 1246521"/>
                <a:gd name="connsiteY46" fmla="*/ 2730869 h 3276857"/>
                <a:gd name="connsiteX47" fmla="*/ 571319 w 1246521"/>
                <a:gd name="connsiteY47" fmla="*/ 2709943 h 3276857"/>
                <a:gd name="connsiteX48" fmla="*/ 455957 w 1246521"/>
                <a:gd name="connsiteY48" fmla="*/ 2643449 h 3276857"/>
                <a:gd name="connsiteX49" fmla="*/ 479242 w 1246521"/>
                <a:gd name="connsiteY49" fmla="*/ 2645434 h 3276857"/>
                <a:gd name="connsiteX50" fmla="*/ 512038 w 1246521"/>
                <a:gd name="connsiteY50" fmla="*/ 2703001 h 3276857"/>
                <a:gd name="connsiteX51" fmla="*/ 479242 w 1246521"/>
                <a:gd name="connsiteY51" fmla="*/ 2722190 h 3276857"/>
                <a:gd name="connsiteX52" fmla="*/ 446446 w 1246521"/>
                <a:gd name="connsiteY52" fmla="*/ 2665285 h 3276857"/>
                <a:gd name="connsiteX53" fmla="*/ 455957 w 1246521"/>
                <a:gd name="connsiteY53" fmla="*/ 2643449 h 3276857"/>
                <a:gd name="connsiteX54" fmla="*/ 343886 w 1246521"/>
                <a:gd name="connsiteY54" fmla="*/ 2577449 h 3276857"/>
                <a:gd name="connsiteX55" fmla="*/ 366575 w 1246521"/>
                <a:gd name="connsiteY55" fmla="*/ 2579848 h 3276857"/>
                <a:gd name="connsiteX56" fmla="*/ 399698 w 1246521"/>
                <a:gd name="connsiteY56" fmla="*/ 2637415 h 3276857"/>
                <a:gd name="connsiteX57" fmla="*/ 366575 w 1246521"/>
                <a:gd name="connsiteY57" fmla="*/ 2656604 h 3276857"/>
                <a:gd name="connsiteX58" fmla="*/ 334114 w 1246521"/>
                <a:gd name="connsiteY58" fmla="*/ 2598375 h 3276857"/>
                <a:gd name="connsiteX59" fmla="*/ 343886 w 1246521"/>
                <a:gd name="connsiteY59" fmla="*/ 2577449 h 3276857"/>
                <a:gd name="connsiteX60" fmla="*/ 1148663 w 1246521"/>
                <a:gd name="connsiteY60" fmla="*/ 2540313 h 3276857"/>
                <a:gd name="connsiteX61" fmla="*/ 1161624 w 1246521"/>
                <a:gd name="connsiteY61" fmla="*/ 2540557 h 3276857"/>
                <a:gd name="connsiteX62" fmla="*/ 1228375 w 1246521"/>
                <a:gd name="connsiteY62" fmla="*/ 2578973 h 3276857"/>
                <a:gd name="connsiteX63" fmla="*/ 1246521 w 1246521"/>
                <a:gd name="connsiteY63" fmla="*/ 2613481 h 3276857"/>
                <a:gd name="connsiteX64" fmla="*/ 1246521 w 1246521"/>
                <a:gd name="connsiteY64" fmla="*/ 2685103 h 3276857"/>
                <a:gd name="connsiteX65" fmla="*/ 1228375 w 1246521"/>
                <a:gd name="connsiteY65" fmla="*/ 2698125 h 3276857"/>
                <a:gd name="connsiteX66" fmla="*/ 1161624 w 1246521"/>
                <a:gd name="connsiteY66" fmla="*/ 2659710 h 3276857"/>
                <a:gd name="connsiteX67" fmla="*/ 1143478 w 1246521"/>
                <a:gd name="connsiteY67" fmla="*/ 2625201 h 3276857"/>
                <a:gd name="connsiteX68" fmla="*/ 1143478 w 1246521"/>
                <a:gd name="connsiteY68" fmla="*/ 2554230 h 3276857"/>
                <a:gd name="connsiteX69" fmla="*/ 1148663 w 1246521"/>
                <a:gd name="connsiteY69" fmla="*/ 2540313 h 3276857"/>
                <a:gd name="connsiteX70" fmla="*/ 8174 w 1246521"/>
                <a:gd name="connsiteY70" fmla="*/ 2384576 h 3276857"/>
                <a:gd name="connsiteX71" fmla="*/ 28120 w 1246521"/>
                <a:gd name="connsiteY71" fmla="*/ 2384823 h 3276857"/>
                <a:gd name="connsiteX72" fmla="*/ 227572 w 1246521"/>
                <a:gd name="connsiteY72" fmla="*/ 2500466 h 3276857"/>
                <a:gd name="connsiteX73" fmla="*/ 255692 w 1246521"/>
                <a:gd name="connsiteY73" fmla="*/ 2555003 h 3276857"/>
                <a:gd name="connsiteX74" fmla="*/ 227572 w 1246521"/>
                <a:gd name="connsiteY74" fmla="*/ 2576686 h 3276857"/>
                <a:gd name="connsiteX75" fmla="*/ 28120 w 1246521"/>
                <a:gd name="connsiteY75" fmla="*/ 2461042 h 3276857"/>
                <a:gd name="connsiteX76" fmla="*/ 0 w 1246521"/>
                <a:gd name="connsiteY76" fmla="*/ 2406506 h 3276857"/>
                <a:gd name="connsiteX77" fmla="*/ 8174 w 1246521"/>
                <a:gd name="connsiteY77" fmla="*/ 2384576 h 3276857"/>
                <a:gd name="connsiteX78" fmla="*/ 689261 w 1246521"/>
                <a:gd name="connsiteY78" fmla="*/ 2300940 h 3276857"/>
                <a:gd name="connsiteX79" fmla="*/ 712545 w 1246521"/>
                <a:gd name="connsiteY79" fmla="*/ 2303339 h 3276857"/>
                <a:gd name="connsiteX80" fmla="*/ 745340 w 1246521"/>
                <a:gd name="connsiteY80" fmla="*/ 2360906 h 3276857"/>
                <a:gd name="connsiteX81" fmla="*/ 712545 w 1246521"/>
                <a:gd name="connsiteY81" fmla="*/ 2379433 h 3276857"/>
                <a:gd name="connsiteX82" fmla="*/ 679750 w 1246521"/>
                <a:gd name="connsiteY82" fmla="*/ 2321866 h 3276857"/>
                <a:gd name="connsiteX83" fmla="*/ 689261 w 1246521"/>
                <a:gd name="connsiteY83" fmla="*/ 2300940 h 3276857"/>
                <a:gd name="connsiteX84" fmla="*/ 571319 w 1246521"/>
                <a:gd name="connsiteY84" fmla="*/ 2234529 h 3276857"/>
                <a:gd name="connsiteX85" fmla="*/ 594133 w 1246521"/>
                <a:gd name="connsiteY85" fmla="*/ 2237093 h 3276857"/>
                <a:gd name="connsiteX86" fmla="*/ 627257 w 1246521"/>
                <a:gd name="connsiteY86" fmla="*/ 2293998 h 3276857"/>
                <a:gd name="connsiteX87" fmla="*/ 594133 w 1246521"/>
                <a:gd name="connsiteY87" fmla="*/ 2313187 h 3276857"/>
                <a:gd name="connsiteX88" fmla="*/ 561658 w 1246521"/>
                <a:gd name="connsiteY88" fmla="*/ 2256282 h 3276857"/>
                <a:gd name="connsiteX89" fmla="*/ 571319 w 1246521"/>
                <a:gd name="connsiteY89" fmla="*/ 2234529 h 3276857"/>
                <a:gd name="connsiteX90" fmla="*/ 455957 w 1246521"/>
                <a:gd name="connsiteY90" fmla="*/ 2168339 h 3276857"/>
                <a:gd name="connsiteX91" fmla="*/ 479242 w 1246521"/>
                <a:gd name="connsiteY91" fmla="*/ 2170602 h 3276857"/>
                <a:gd name="connsiteX92" fmla="*/ 512038 w 1246521"/>
                <a:gd name="connsiteY92" fmla="*/ 2225564 h 3276857"/>
                <a:gd name="connsiteX93" fmla="*/ 479242 w 1246521"/>
                <a:gd name="connsiteY93" fmla="*/ 2244962 h 3276857"/>
                <a:gd name="connsiteX94" fmla="*/ 446446 w 1246521"/>
                <a:gd name="connsiteY94" fmla="*/ 2189354 h 3276857"/>
                <a:gd name="connsiteX95" fmla="*/ 455957 w 1246521"/>
                <a:gd name="connsiteY95" fmla="*/ 2168339 h 3276857"/>
                <a:gd name="connsiteX96" fmla="*/ 343886 w 1246521"/>
                <a:gd name="connsiteY96" fmla="*/ 2102283 h 3276857"/>
                <a:gd name="connsiteX97" fmla="*/ 366575 w 1246521"/>
                <a:gd name="connsiteY97" fmla="*/ 2104599 h 3276857"/>
                <a:gd name="connsiteX98" fmla="*/ 399698 w 1246521"/>
                <a:gd name="connsiteY98" fmla="*/ 2162166 h 3276857"/>
                <a:gd name="connsiteX99" fmla="*/ 366575 w 1246521"/>
                <a:gd name="connsiteY99" fmla="*/ 2180693 h 3276857"/>
                <a:gd name="connsiteX100" fmla="*/ 334114 w 1246521"/>
                <a:gd name="connsiteY100" fmla="*/ 2123788 h 3276857"/>
                <a:gd name="connsiteX101" fmla="*/ 343886 w 1246521"/>
                <a:gd name="connsiteY101" fmla="*/ 2102283 h 3276857"/>
                <a:gd name="connsiteX102" fmla="*/ 1148663 w 1246521"/>
                <a:gd name="connsiteY102" fmla="*/ 2065085 h 3276857"/>
                <a:gd name="connsiteX103" fmla="*/ 1161624 w 1246521"/>
                <a:gd name="connsiteY103" fmla="*/ 2065330 h 3276857"/>
                <a:gd name="connsiteX104" fmla="*/ 1228375 w 1246521"/>
                <a:gd name="connsiteY104" fmla="*/ 2103892 h 3276857"/>
                <a:gd name="connsiteX105" fmla="*/ 1246521 w 1246521"/>
                <a:gd name="connsiteY105" fmla="*/ 2139187 h 3276857"/>
                <a:gd name="connsiteX106" fmla="*/ 1246521 w 1246521"/>
                <a:gd name="connsiteY106" fmla="*/ 2209776 h 3276857"/>
                <a:gd name="connsiteX107" fmla="*/ 1228375 w 1246521"/>
                <a:gd name="connsiteY107" fmla="*/ 2223502 h 3276857"/>
                <a:gd name="connsiteX108" fmla="*/ 1161624 w 1246521"/>
                <a:gd name="connsiteY108" fmla="*/ 2184939 h 3276857"/>
                <a:gd name="connsiteX109" fmla="*/ 1143478 w 1246521"/>
                <a:gd name="connsiteY109" fmla="*/ 2150298 h 3276857"/>
                <a:gd name="connsiteX110" fmla="*/ 1143478 w 1246521"/>
                <a:gd name="connsiteY110" fmla="*/ 2079055 h 3276857"/>
                <a:gd name="connsiteX111" fmla="*/ 1148663 w 1246521"/>
                <a:gd name="connsiteY111" fmla="*/ 2065085 h 3276857"/>
                <a:gd name="connsiteX112" fmla="*/ 8174 w 1246521"/>
                <a:gd name="connsiteY112" fmla="*/ 1909324 h 3276857"/>
                <a:gd name="connsiteX113" fmla="*/ 28120 w 1246521"/>
                <a:gd name="connsiteY113" fmla="*/ 1909571 h 3276857"/>
                <a:gd name="connsiteX114" fmla="*/ 227572 w 1246521"/>
                <a:gd name="connsiteY114" fmla="*/ 2025872 h 3276857"/>
                <a:gd name="connsiteX115" fmla="*/ 255692 w 1246521"/>
                <a:gd name="connsiteY115" fmla="*/ 2080409 h 3276857"/>
                <a:gd name="connsiteX116" fmla="*/ 227572 w 1246521"/>
                <a:gd name="connsiteY116" fmla="*/ 2101436 h 3276857"/>
                <a:gd name="connsiteX117" fmla="*/ 28120 w 1246521"/>
                <a:gd name="connsiteY117" fmla="*/ 1985791 h 3276857"/>
                <a:gd name="connsiteX118" fmla="*/ 0 w 1246521"/>
                <a:gd name="connsiteY118" fmla="*/ 1931254 h 3276857"/>
                <a:gd name="connsiteX119" fmla="*/ 8174 w 1246521"/>
                <a:gd name="connsiteY119" fmla="*/ 1909324 h 3276857"/>
                <a:gd name="connsiteX120" fmla="*/ 689261 w 1246521"/>
                <a:gd name="connsiteY120" fmla="*/ 1825691 h 3276857"/>
                <a:gd name="connsiteX121" fmla="*/ 712545 w 1246521"/>
                <a:gd name="connsiteY121" fmla="*/ 1828090 h 3276857"/>
                <a:gd name="connsiteX122" fmla="*/ 745340 w 1246521"/>
                <a:gd name="connsiteY122" fmla="*/ 1885657 h 3276857"/>
                <a:gd name="connsiteX123" fmla="*/ 712545 w 1246521"/>
                <a:gd name="connsiteY123" fmla="*/ 1904184 h 3276857"/>
                <a:gd name="connsiteX124" fmla="*/ 679750 w 1246521"/>
                <a:gd name="connsiteY124" fmla="*/ 1846617 h 3276857"/>
                <a:gd name="connsiteX125" fmla="*/ 689261 w 1246521"/>
                <a:gd name="connsiteY125" fmla="*/ 1825691 h 3276857"/>
                <a:gd name="connsiteX126" fmla="*/ 571319 w 1246521"/>
                <a:gd name="connsiteY126" fmla="*/ 1759470 h 3276857"/>
                <a:gd name="connsiteX127" fmla="*/ 594133 w 1246521"/>
                <a:gd name="connsiteY127" fmla="*/ 1761771 h 3276857"/>
                <a:gd name="connsiteX128" fmla="*/ 627257 w 1246521"/>
                <a:gd name="connsiteY128" fmla="*/ 1818294 h 3276857"/>
                <a:gd name="connsiteX129" fmla="*/ 594133 w 1246521"/>
                <a:gd name="connsiteY129" fmla="*/ 1838012 h 3276857"/>
                <a:gd name="connsiteX130" fmla="*/ 561658 w 1246521"/>
                <a:gd name="connsiteY130" fmla="*/ 1780831 h 3276857"/>
                <a:gd name="connsiteX131" fmla="*/ 571319 w 1246521"/>
                <a:gd name="connsiteY131" fmla="*/ 1759470 h 3276857"/>
                <a:gd name="connsiteX132" fmla="*/ 455957 w 1246521"/>
                <a:gd name="connsiteY132" fmla="*/ 1690316 h 3276857"/>
                <a:gd name="connsiteX133" fmla="*/ 479242 w 1246521"/>
                <a:gd name="connsiteY133" fmla="*/ 1692715 h 3276857"/>
                <a:gd name="connsiteX134" fmla="*/ 512038 w 1246521"/>
                <a:gd name="connsiteY134" fmla="*/ 1750282 h 3276857"/>
                <a:gd name="connsiteX135" fmla="*/ 479242 w 1246521"/>
                <a:gd name="connsiteY135" fmla="*/ 1769471 h 3276857"/>
                <a:gd name="connsiteX136" fmla="*/ 446446 w 1246521"/>
                <a:gd name="connsiteY136" fmla="*/ 1711242 h 3276857"/>
                <a:gd name="connsiteX137" fmla="*/ 455957 w 1246521"/>
                <a:gd name="connsiteY137" fmla="*/ 1690316 h 3276857"/>
                <a:gd name="connsiteX138" fmla="*/ 343886 w 1246521"/>
                <a:gd name="connsiteY138" fmla="*/ 1624096 h 3276857"/>
                <a:gd name="connsiteX139" fmla="*/ 366575 w 1246521"/>
                <a:gd name="connsiteY139" fmla="*/ 1626397 h 3276857"/>
                <a:gd name="connsiteX140" fmla="*/ 399698 w 1246521"/>
                <a:gd name="connsiteY140" fmla="*/ 1683577 h 3276857"/>
                <a:gd name="connsiteX141" fmla="*/ 366575 w 1246521"/>
                <a:gd name="connsiteY141" fmla="*/ 1701980 h 3276857"/>
                <a:gd name="connsiteX142" fmla="*/ 334114 w 1246521"/>
                <a:gd name="connsiteY142" fmla="*/ 1645457 h 3276857"/>
                <a:gd name="connsiteX143" fmla="*/ 343886 w 1246521"/>
                <a:gd name="connsiteY143" fmla="*/ 1624096 h 3276857"/>
                <a:gd name="connsiteX144" fmla="*/ 1148663 w 1246521"/>
                <a:gd name="connsiteY144" fmla="*/ 1589813 h 3276857"/>
                <a:gd name="connsiteX145" fmla="*/ 1161624 w 1246521"/>
                <a:gd name="connsiteY145" fmla="*/ 1590057 h 3276857"/>
                <a:gd name="connsiteX146" fmla="*/ 1228375 w 1246521"/>
                <a:gd name="connsiteY146" fmla="*/ 1629124 h 3276857"/>
                <a:gd name="connsiteX147" fmla="*/ 1246521 w 1246521"/>
                <a:gd name="connsiteY147" fmla="*/ 1663632 h 3276857"/>
                <a:gd name="connsiteX148" fmla="*/ 1246521 w 1246521"/>
                <a:gd name="connsiteY148" fmla="*/ 1733952 h 3276857"/>
                <a:gd name="connsiteX149" fmla="*/ 1228375 w 1246521"/>
                <a:gd name="connsiteY149" fmla="*/ 1747625 h 3276857"/>
                <a:gd name="connsiteX150" fmla="*/ 1161624 w 1246521"/>
                <a:gd name="connsiteY150" fmla="*/ 1709210 h 3276857"/>
                <a:gd name="connsiteX151" fmla="*/ 1143478 w 1246521"/>
                <a:gd name="connsiteY151" fmla="*/ 1674701 h 3276857"/>
                <a:gd name="connsiteX152" fmla="*/ 1143478 w 1246521"/>
                <a:gd name="connsiteY152" fmla="*/ 1603730 h 3276857"/>
                <a:gd name="connsiteX153" fmla="*/ 1148663 w 1246521"/>
                <a:gd name="connsiteY153" fmla="*/ 1589813 h 3276857"/>
                <a:gd name="connsiteX154" fmla="*/ 8174 w 1246521"/>
                <a:gd name="connsiteY154" fmla="*/ 1431578 h 3276857"/>
                <a:gd name="connsiteX155" fmla="*/ 28120 w 1246521"/>
                <a:gd name="connsiteY155" fmla="*/ 1432069 h 3276857"/>
                <a:gd name="connsiteX156" fmla="*/ 227572 w 1246521"/>
                <a:gd name="connsiteY156" fmla="*/ 1548009 h 3276857"/>
                <a:gd name="connsiteX157" fmla="*/ 255692 w 1246521"/>
                <a:gd name="connsiteY157" fmla="*/ 1602376 h 3276857"/>
                <a:gd name="connsiteX158" fmla="*/ 227572 w 1246521"/>
                <a:gd name="connsiteY158" fmla="*/ 1623336 h 3276857"/>
                <a:gd name="connsiteX159" fmla="*/ 28120 w 1246521"/>
                <a:gd name="connsiteY159" fmla="*/ 1508052 h 3276857"/>
                <a:gd name="connsiteX160" fmla="*/ 0 w 1246521"/>
                <a:gd name="connsiteY160" fmla="*/ 1453685 h 3276857"/>
                <a:gd name="connsiteX161" fmla="*/ 8174 w 1246521"/>
                <a:gd name="connsiteY161" fmla="*/ 1431578 h 3276857"/>
                <a:gd name="connsiteX162" fmla="*/ 689261 w 1246521"/>
                <a:gd name="connsiteY162" fmla="*/ 1347587 h 3276857"/>
                <a:gd name="connsiteX163" fmla="*/ 712545 w 1246521"/>
                <a:gd name="connsiteY163" fmla="*/ 1349888 h 3276857"/>
                <a:gd name="connsiteX164" fmla="*/ 745340 w 1246521"/>
                <a:gd name="connsiteY164" fmla="*/ 1406411 h 3276857"/>
                <a:gd name="connsiteX165" fmla="*/ 712545 w 1246521"/>
                <a:gd name="connsiteY165" fmla="*/ 1425471 h 3276857"/>
                <a:gd name="connsiteX166" fmla="*/ 679750 w 1246521"/>
                <a:gd name="connsiteY166" fmla="*/ 1368948 h 3276857"/>
                <a:gd name="connsiteX167" fmla="*/ 689261 w 1246521"/>
                <a:gd name="connsiteY167" fmla="*/ 1347587 h 3276857"/>
                <a:gd name="connsiteX168" fmla="*/ 571319 w 1246521"/>
                <a:gd name="connsiteY168" fmla="*/ 1281340 h 3276857"/>
                <a:gd name="connsiteX169" fmla="*/ 594133 w 1246521"/>
                <a:gd name="connsiteY169" fmla="*/ 1283641 h 3276857"/>
                <a:gd name="connsiteX170" fmla="*/ 627257 w 1246521"/>
                <a:gd name="connsiteY170" fmla="*/ 1340821 h 3276857"/>
                <a:gd name="connsiteX171" fmla="*/ 594133 w 1246521"/>
                <a:gd name="connsiteY171" fmla="*/ 1359882 h 3276857"/>
                <a:gd name="connsiteX172" fmla="*/ 561658 w 1246521"/>
                <a:gd name="connsiteY172" fmla="*/ 1302701 h 3276857"/>
                <a:gd name="connsiteX173" fmla="*/ 571319 w 1246521"/>
                <a:gd name="connsiteY173" fmla="*/ 1281340 h 3276857"/>
                <a:gd name="connsiteX174" fmla="*/ 455957 w 1246521"/>
                <a:gd name="connsiteY174" fmla="*/ 1215094 h 3276857"/>
                <a:gd name="connsiteX175" fmla="*/ 479242 w 1246521"/>
                <a:gd name="connsiteY175" fmla="*/ 1217395 h 3276857"/>
                <a:gd name="connsiteX176" fmla="*/ 512038 w 1246521"/>
                <a:gd name="connsiteY176" fmla="*/ 1274575 h 3276857"/>
                <a:gd name="connsiteX177" fmla="*/ 479242 w 1246521"/>
                <a:gd name="connsiteY177" fmla="*/ 1293636 h 3276857"/>
                <a:gd name="connsiteX178" fmla="*/ 446446 w 1246521"/>
                <a:gd name="connsiteY178" fmla="*/ 1236455 h 3276857"/>
                <a:gd name="connsiteX179" fmla="*/ 455957 w 1246521"/>
                <a:gd name="connsiteY179" fmla="*/ 1215094 h 3276857"/>
                <a:gd name="connsiteX180" fmla="*/ 343886 w 1246521"/>
                <a:gd name="connsiteY180" fmla="*/ 1148846 h 3276857"/>
                <a:gd name="connsiteX181" fmla="*/ 366575 w 1246521"/>
                <a:gd name="connsiteY181" fmla="*/ 1151147 h 3276857"/>
                <a:gd name="connsiteX182" fmla="*/ 399698 w 1246521"/>
                <a:gd name="connsiteY182" fmla="*/ 1208327 h 3276857"/>
                <a:gd name="connsiteX183" fmla="*/ 366575 w 1246521"/>
                <a:gd name="connsiteY183" fmla="*/ 1227388 h 3276857"/>
                <a:gd name="connsiteX184" fmla="*/ 334114 w 1246521"/>
                <a:gd name="connsiteY184" fmla="*/ 1170207 h 3276857"/>
                <a:gd name="connsiteX185" fmla="*/ 343886 w 1246521"/>
                <a:gd name="connsiteY185" fmla="*/ 1148846 h 3276857"/>
                <a:gd name="connsiteX186" fmla="*/ 1161624 w 1246521"/>
                <a:gd name="connsiteY186" fmla="*/ 1111276 h 3276857"/>
                <a:gd name="connsiteX187" fmla="*/ 1228375 w 1246521"/>
                <a:gd name="connsiteY187" fmla="*/ 1150343 h 3276857"/>
                <a:gd name="connsiteX188" fmla="*/ 1246521 w 1246521"/>
                <a:gd name="connsiteY188" fmla="*/ 1184851 h 3276857"/>
                <a:gd name="connsiteX189" fmla="*/ 1246521 w 1246521"/>
                <a:gd name="connsiteY189" fmla="*/ 1255822 h 3276857"/>
                <a:gd name="connsiteX190" fmla="*/ 1228375 w 1246521"/>
                <a:gd name="connsiteY190" fmla="*/ 1268844 h 3276857"/>
                <a:gd name="connsiteX191" fmla="*/ 1161624 w 1246521"/>
                <a:gd name="connsiteY191" fmla="*/ 1230429 h 3276857"/>
                <a:gd name="connsiteX192" fmla="*/ 1143478 w 1246521"/>
                <a:gd name="connsiteY192" fmla="*/ 1195920 h 3276857"/>
                <a:gd name="connsiteX193" fmla="*/ 1143478 w 1246521"/>
                <a:gd name="connsiteY193" fmla="*/ 1125600 h 3276857"/>
                <a:gd name="connsiteX194" fmla="*/ 1161624 w 1246521"/>
                <a:gd name="connsiteY194" fmla="*/ 1111276 h 3276857"/>
                <a:gd name="connsiteX195" fmla="*/ 8174 w 1246521"/>
                <a:gd name="connsiteY195" fmla="*/ 956193 h 3276857"/>
                <a:gd name="connsiteX196" fmla="*/ 28120 w 1246521"/>
                <a:gd name="connsiteY196" fmla="*/ 956193 h 3276857"/>
                <a:gd name="connsiteX197" fmla="*/ 227572 w 1246521"/>
                <a:gd name="connsiteY197" fmla="*/ 1072493 h 3276857"/>
                <a:gd name="connsiteX198" fmla="*/ 255692 w 1246521"/>
                <a:gd name="connsiteY198" fmla="*/ 1126373 h 3276857"/>
                <a:gd name="connsiteX199" fmla="*/ 227572 w 1246521"/>
                <a:gd name="connsiteY199" fmla="*/ 1148056 h 3276857"/>
                <a:gd name="connsiteX200" fmla="*/ 28120 w 1246521"/>
                <a:gd name="connsiteY200" fmla="*/ 1032412 h 3276857"/>
                <a:gd name="connsiteX201" fmla="*/ 0 w 1246521"/>
                <a:gd name="connsiteY201" fmla="*/ 977876 h 3276857"/>
                <a:gd name="connsiteX202" fmla="*/ 8174 w 1246521"/>
                <a:gd name="connsiteY202" fmla="*/ 956193 h 3276857"/>
                <a:gd name="connsiteX203" fmla="*/ 689261 w 1246521"/>
                <a:gd name="connsiteY203" fmla="*/ 872337 h 3276857"/>
                <a:gd name="connsiteX204" fmla="*/ 712545 w 1246521"/>
                <a:gd name="connsiteY204" fmla="*/ 874638 h 3276857"/>
                <a:gd name="connsiteX205" fmla="*/ 745340 w 1246521"/>
                <a:gd name="connsiteY205" fmla="*/ 931818 h 3276857"/>
                <a:gd name="connsiteX206" fmla="*/ 712545 w 1246521"/>
                <a:gd name="connsiteY206" fmla="*/ 950879 h 3276857"/>
                <a:gd name="connsiteX207" fmla="*/ 679750 w 1246521"/>
                <a:gd name="connsiteY207" fmla="*/ 893698 h 3276857"/>
                <a:gd name="connsiteX208" fmla="*/ 689261 w 1246521"/>
                <a:gd name="connsiteY208" fmla="*/ 872337 h 3276857"/>
                <a:gd name="connsiteX209" fmla="*/ 571319 w 1246521"/>
                <a:gd name="connsiteY209" fmla="*/ 806147 h 3276857"/>
                <a:gd name="connsiteX210" fmla="*/ 594133 w 1246521"/>
                <a:gd name="connsiteY210" fmla="*/ 808463 h 3276857"/>
                <a:gd name="connsiteX211" fmla="*/ 627257 w 1246521"/>
                <a:gd name="connsiteY211" fmla="*/ 866030 h 3276857"/>
                <a:gd name="connsiteX212" fmla="*/ 594133 w 1246521"/>
                <a:gd name="connsiteY212" fmla="*/ 885219 h 3276857"/>
                <a:gd name="connsiteX213" fmla="*/ 561658 w 1246521"/>
                <a:gd name="connsiteY213" fmla="*/ 827652 h 3276857"/>
                <a:gd name="connsiteX214" fmla="*/ 571319 w 1246521"/>
                <a:gd name="connsiteY214" fmla="*/ 806147 h 3276857"/>
                <a:gd name="connsiteX215" fmla="*/ 455957 w 1246521"/>
                <a:gd name="connsiteY215" fmla="*/ 739485 h 3276857"/>
                <a:gd name="connsiteX216" fmla="*/ 479242 w 1246521"/>
                <a:gd name="connsiteY216" fmla="*/ 741553 h 3276857"/>
                <a:gd name="connsiteX217" fmla="*/ 512038 w 1246521"/>
                <a:gd name="connsiteY217" fmla="*/ 799120 h 3276857"/>
                <a:gd name="connsiteX218" fmla="*/ 479242 w 1246521"/>
                <a:gd name="connsiteY218" fmla="*/ 818309 h 3276857"/>
                <a:gd name="connsiteX219" fmla="*/ 446446 w 1246521"/>
                <a:gd name="connsiteY219" fmla="*/ 760742 h 3276857"/>
                <a:gd name="connsiteX220" fmla="*/ 455957 w 1246521"/>
                <a:gd name="connsiteY220" fmla="*/ 739485 h 3276857"/>
                <a:gd name="connsiteX221" fmla="*/ 343886 w 1246521"/>
                <a:gd name="connsiteY221" fmla="*/ 670715 h 3276857"/>
                <a:gd name="connsiteX222" fmla="*/ 366575 w 1246521"/>
                <a:gd name="connsiteY222" fmla="*/ 673016 h 3276857"/>
                <a:gd name="connsiteX223" fmla="*/ 399698 w 1246521"/>
                <a:gd name="connsiteY223" fmla="*/ 730196 h 3276857"/>
                <a:gd name="connsiteX224" fmla="*/ 366575 w 1246521"/>
                <a:gd name="connsiteY224" fmla="*/ 749257 h 3276857"/>
                <a:gd name="connsiteX225" fmla="*/ 334114 w 1246521"/>
                <a:gd name="connsiteY225" fmla="*/ 692076 h 3276857"/>
                <a:gd name="connsiteX226" fmla="*/ 343886 w 1246521"/>
                <a:gd name="connsiteY226" fmla="*/ 670715 h 3276857"/>
                <a:gd name="connsiteX227" fmla="*/ 1161624 w 1246521"/>
                <a:gd name="connsiteY227" fmla="*/ 636026 h 3276857"/>
                <a:gd name="connsiteX228" fmla="*/ 1228375 w 1246521"/>
                <a:gd name="connsiteY228" fmla="*/ 675092 h 3276857"/>
                <a:gd name="connsiteX229" fmla="*/ 1246521 w 1246521"/>
                <a:gd name="connsiteY229" fmla="*/ 709600 h 3276857"/>
                <a:gd name="connsiteX230" fmla="*/ 1246521 w 1246521"/>
                <a:gd name="connsiteY230" fmla="*/ 780570 h 3276857"/>
                <a:gd name="connsiteX231" fmla="*/ 1228375 w 1246521"/>
                <a:gd name="connsiteY231" fmla="*/ 794243 h 3276857"/>
                <a:gd name="connsiteX232" fmla="*/ 1161624 w 1246521"/>
                <a:gd name="connsiteY232" fmla="*/ 755828 h 3276857"/>
                <a:gd name="connsiteX233" fmla="*/ 1143478 w 1246521"/>
                <a:gd name="connsiteY233" fmla="*/ 720669 h 3276857"/>
                <a:gd name="connsiteX234" fmla="*/ 1143478 w 1246521"/>
                <a:gd name="connsiteY234" fmla="*/ 650350 h 3276857"/>
                <a:gd name="connsiteX235" fmla="*/ 1161624 w 1246521"/>
                <a:gd name="connsiteY235" fmla="*/ 636026 h 3276857"/>
                <a:gd name="connsiteX236" fmla="*/ 8174 w 1246521"/>
                <a:gd name="connsiteY236" fmla="*/ 478145 h 3276857"/>
                <a:gd name="connsiteX237" fmla="*/ 28120 w 1246521"/>
                <a:gd name="connsiteY237" fmla="*/ 478720 h 3276857"/>
                <a:gd name="connsiteX238" fmla="*/ 227572 w 1246521"/>
                <a:gd name="connsiteY238" fmla="*/ 594363 h 3276857"/>
                <a:gd name="connsiteX239" fmla="*/ 255692 w 1246521"/>
                <a:gd name="connsiteY239" fmla="*/ 648900 h 3276857"/>
                <a:gd name="connsiteX240" fmla="*/ 227572 w 1246521"/>
                <a:gd name="connsiteY240" fmla="*/ 670583 h 3276857"/>
                <a:gd name="connsiteX241" fmla="*/ 28120 w 1246521"/>
                <a:gd name="connsiteY241" fmla="*/ 554282 h 3276857"/>
                <a:gd name="connsiteX242" fmla="*/ 0 w 1246521"/>
                <a:gd name="connsiteY242" fmla="*/ 499746 h 3276857"/>
                <a:gd name="connsiteX243" fmla="*/ 8174 w 1246521"/>
                <a:gd name="connsiteY243" fmla="*/ 478145 h 3276857"/>
                <a:gd name="connsiteX244" fmla="*/ 689261 w 1246521"/>
                <a:gd name="connsiteY244" fmla="*/ 394206 h 3276857"/>
                <a:gd name="connsiteX245" fmla="*/ 712545 w 1246521"/>
                <a:gd name="connsiteY245" fmla="*/ 396507 h 3276857"/>
                <a:gd name="connsiteX246" fmla="*/ 745340 w 1246521"/>
                <a:gd name="connsiteY246" fmla="*/ 453687 h 3276857"/>
                <a:gd name="connsiteX247" fmla="*/ 712545 w 1246521"/>
                <a:gd name="connsiteY247" fmla="*/ 472748 h 3276857"/>
                <a:gd name="connsiteX248" fmla="*/ 679750 w 1246521"/>
                <a:gd name="connsiteY248" fmla="*/ 415567 h 3276857"/>
                <a:gd name="connsiteX249" fmla="*/ 689261 w 1246521"/>
                <a:gd name="connsiteY249" fmla="*/ 394206 h 3276857"/>
                <a:gd name="connsiteX250" fmla="*/ 571319 w 1246521"/>
                <a:gd name="connsiteY250" fmla="*/ 327602 h 3276857"/>
                <a:gd name="connsiteX251" fmla="*/ 594133 w 1246521"/>
                <a:gd name="connsiteY251" fmla="*/ 329670 h 3276857"/>
                <a:gd name="connsiteX252" fmla="*/ 627257 w 1246521"/>
                <a:gd name="connsiteY252" fmla="*/ 387237 h 3276857"/>
                <a:gd name="connsiteX253" fmla="*/ 594133 w 1246521"/>
                <a:gd name="connsiteY253" fmla="*/ 406426 h 3276857"/>
                <a:gd name="connsiteX254" fmla="*/ 561658 w 1246521"/>
                <a:gd name="connsiteY254" fmla="*/ 348859 h 3276857"/>
                <a:gd name="connsiteX255" fmla="*/ 571319 w 1246521"/>
                <a:gd name="connsiteY255" fmla="*/ 327602 h 3276857"/>
                <a:gd name="connsiteX256" fmla="*/ 455957 w 1246521"/>
                <a:gd name="connsiteY256" fmla="*/ 261438 h 3276857"/>
                <a:gd name="connsiteX257" fmla="*/ 479242 w 1246521"/>
                <a:gd name="connsiteY257" fmla="*/ 263423 h 3276857"/>
                <a:gd name="connsiteX258" fmla="*/ 512038 w 1246521"/>
                <a:gd name="connsiteY258" fmla="*/ 320990 h 3276857"/>
                <a:gd name="connsiteX259" fmla="*/ 479242 w 1246521"/>
                <a:gd name="connsiteY259" fmla="*/ 340179 h 3276857"/>
                <a:gd name="connsiteX260" fmla="*/ 446446 w 1246521"/>
                <a:gd name="connsiteY260" fmla="*/ 283274 h 3276857"/>
                <a:gd name="connsiteX261" fmla="*/ 455957 w 1246521"/>
                <a:gd name="connsiteY261" fmla="*/ 261438 h 3276857"/>
                <a:gd name="connsiteX262" fmla="*/ 343886 w 1246521"/>
                <a:gd name="connsiteY262" fmla="*/ 195439 h 3276857"/>
                <a:gd name="connsiteX263" fmla="*/ 366575 w 1246521"/>
                <a:gd name="connsiteY263" fmla="*/ 197838 h 3276857"/>
                <a:gd name="connsiteX264" fmla="*/ 399698 w 1246521"/>
                <a:gd name="connsiteY264" fmla="*/ 254743 h 3276857"/>
                <a:gd name="connsiteX265" fmla="*/ 366575 w 1246521"/>
                <a:gd name="connsiteY265" fmla="*/ 273932 h 3276857"/>
                <a:gd name="connsiteX266" fmla="*/ 334114 w 1246521"/>
                <a:gd name="connsiteY266" fmla="*/ 216365 h 3276857"/>
                <a:gd name="connsiteX267" fmla="*/ 343886 w 1246521"/>
                <a:gd name="connsiteY267" fmla="*/ 195439 h 3276857"/>
                <a:gd name="connsiteX268" fmla="*/ 8174 w 1246521"/>
                <a:gd name="connsiteY268" fmla="*/ 2948 h 3276857"/>
                <a:gd name="connsiteX269" fmla="*/ 28120 w 1246521"/>
                <a:gd name="connsiteY269" fmla="*/ 3439 h 3276857"/>
                <a:gd name="connsiteX270" fmla="*/ 227572 w 1246521"/>
                <a:gd name="connsiteY270" fmla="*/ 118723 h 3276857"/>
                <a:gd name="connsiteX271" fmla="*/ 255692 w 1246521"/>
                <a:gd name="connsiteY271" fmla="*/ 173091 h 3276857"/>
                <a:gd name="connsiteX272" fmla="*/ 227572 w 1246521"/>
                <a:gd name="connsiteY272" fmla="*/ 194706 h 3276857"/>
                <a:gd name="connsiteX273" fmla="*/ 28120 w 1246521"/>
                <a:gd name="connsiteY273" fmla="*/ 78767 h 3276857"/>
                <a:gd name="connsiteX274" fmla="*/ 0 w 1246521"/>
                <a:gd name="connsiteY274" fmla="*/ 25055 h 3276857"/>
                <a:gd name="connsiteX275" fmla="*/ 8174 w 1246521"/>
                <a:gd name="connsiteY275" fmla="*/ 2948 h 327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246521" h="3276857">
                  <a:moveTo>
                    <a:pt x="571319" y="3193503"/>
                  </a:moveTo>
                  <a:cubicBezTo>
                    <a:pt x="577246" y="3190112"/>
                    <a:pt x="585364" y="3190608"/>
                    <a:pt x="594133" y="3195571"/>
                  </a:cubicBezTo>
                  <a:cubicBezTo>
                    <a:pt x="612318" y="3206158"/>
                    <a:pt x="627257" y="3231963"/>
                    <a:pt x="627257" y="3253138"/>
                  </a:cubicBezTo>
                  <a:cubicBezTo>
                    <a:pt x="627257" y="3274312"/>
                    <a:pt x="612318" y="3282914"/>
                    <a:pt x="594133" y="3272327"/>
                  </a:cubicBezTo>
                  <a:cubicBezTo>
                    <a:pt x="576596" y="3261740"/>
                    <a:pt x="561658" y="3236595"/>
                    <a:pt x="561658" y="3214760"/>
                  </a:cubicBezTo>
                  <a:cubicBezTo>
                    <a:pt x="561658" y="3204173"/>
                    <a:pt x="565392" y="3196894"/>
                    <a:pt x="571319" y="3193503"/>
                  </a:cubicBezTo>
                  <a:close/>
                  <a:moveTo>
                    <a:pt x="455957" y="3127779"/>
                  </a:moveTo>
                  <a:cubicBezTo>
                    <a:pt x="461860" y="3124328"/>
                    <a:pt x="470059" y="3124985"/>
                    <a:pt x="479242" y="3130572"/>
                  </a:cubicBezTo>
                  <a:cubicBezTo>
                    <a:pt x="497608" y="3141088"/>
                    <a:pt x="512038" y="3166063"/>
                    <a:pt x="512038" y="3187096"/>
                  </a:cubicBezTo>
                  <a:cubicBezTo>
                    <a:pt x="512038" y="3208128"/>
                    <a:pt x="497608" y="3216672"/>
                    <a:pt x="479242" y="3206156"/>
                  </a:cubicBezTo>
                  <a:cubicBezTo>
                    <a:pt x="460876" y="3195640"/>
                    <a:pt x="446446" y="3170007"/>
                    <a:pt x="446446" y="3149632"/>
                  </a:cubicBezTo>
                  <a:cubicBezTo>
                    <a:pt x="446446" y="3138787"/>
                    <a:pt x="450054" y="3131229"/>
                    <a:pt x="455957" y="3127779"/>
                  </a:cubicBezTo>
                  <a:close/>
                  <a:moveTo>
                    <a:pt x="343886" y="3061339"/>
                  </a:moveTo>
                  <a:cubicBezTo>
                    <a:pt x="349848" y="3057948"/>
                    <a:pt x="357963" y="3058444"/>
                    <a:pt x="366575" y="3063738"/>
                  </a:cubicBezTo>
                  <a:cubicBezTo>
                    <a:pt x="385123" y="3073663"/>
                    <a:pt x="399698" y="3099469"/>
                    <a:pt x="399698" y="3121305"/>
                  </a:cubicBezTo>
                  <a:cubicBezTo>
                    <a:pt x="399698" y="3141817"/>
                    <a:pt x="385123" y="3150419"/>
                    <a:pt x="366575" y="3139832"/>
                  </a:cubicBezTo>
                  <a:cubicBezTo>
                    <a:pt x="349351" y="3129245"/>
                    <a:pt x="334114" y="3104101"/>
                    <a:pt x="334114" y="3082265"/>
                  </a:cubicBezTo>
                  <a:cubicBezTo>
                    <a:pt x="334114" y="3072009"/>
                    <a:pt x="337923" y="3064730"/>
                    <a:pt x="343886" y="3061339"/>
                  </a:cubicBezTo>
                  <a:close/>
                  <a:moveTo>
                    <a:pt x="1148663" y="3018199"/>
                  </a:moveTo>
                  <a:cubicBezTo>
                    <a:pt x="1151903" y="3015757"/>
                    <a:pt x="1156440" y="3015757"/>
                    <a:pt x="1161624" y="3018687"/>
                  </a:cubicBezTo>
                  <a:lnTo>
                    <a:pt x="1228375" y="3057103"/>
                  </a:lnTo>
                  <a:cubicBezTo>
                    <a:pt x="1238096" y="3062963"/>
                    <a:pt x="1246521" y="3078589"/>
                    <a:pt x="1246521" y="3091611"/>
                  </a:cubicBezTo>
                  <a:lnTo>
                    <a:pt x="1246521" y="3162582"/>
                  </a:lnTo>
                  <a:cubicBezTo>
                    <a:pt x="1246521" y="3176255"/>
                    <a:pt x="1238096" y="3182115"/>
                    <a:pt x="1228375" y="3176255"/>
                  </a:cubicBezTo>
                  <a:lnTo>
                    <a:pt x="1161624" y="3137840"/>
                  </a:lnTo>
                  <a:cubicBezTo>
                    <a:pt x="1151255" y="3131980"/>
                    <a:pt x="1143478" y="3116353"/>
                    <a:pt x="1143478" y="3102680"/>
                  </a:cubicBezTo>
                  <a:lnTo>
                    <a:pt x="1143478" y="3032360"/>
                  </a:lnTo>
                  <a:cubicBezTo>
                    <a:pt x="1143478" y="3025524"/>
                    <a:pt x="1145422" y="3020640"/>
                    <a:pt x="1148663" y="3018199"/>
                  </a:cubicBezTo>
                  <a:close/>
                  <a:moveTo>
                    <a:pt x="8174" y="2863117"/>
                  </a:moveTo>
                  <a:cubicBezTo>
                    <a:pt x="13243" y="2859174"/>
                    <a:pt x="20273" y="2859010"/>
                    <a:pt x="28120" y="2863610"/>
                  </a:cubicBezTo>
                  <a:lnTo>
                    <a:pt x="227572" y="2979253"/>
                  </a:lnTo>
                  <a:cubicBezTo>
                    <a:pt x="243267" y="2988452"/>
                    <a:pt x="255692" y="3012764"/>
                    <a:pt x="255692" y="3033790"/>
                  </a:cubicBezTo>
                  <a:cubicBezTo>
                    <a:pt x="255692" y="3054816"/>
                    <a:pt x="243267" y="3064015"/>
                    <a:pt x="227572" y="3055473"/>
                  </a:cubicBezTo>
                  <a:lnTo>
                    <a:pt x="28120" y="2939829"/>
                  </a:lnTo>
                  <a:cubicBezTo>
                    <a:pt x="12425" y="2930630"/>
                    <a:pt x="0" y="2906319"/>
                    <a:pt x="0" y="2885293"/>
                  </a:cubicBezTo>
                  <a:cubicBezTo>
                    <a:pt x="0" y="2874780"/>
                    <a:pt x="3106" y="2867059"/>
                    <a:pt x="8174" y="2863117"/>
                  </a:cubicBezTo>
                  <a:close/>
                  <a:moveTo>
                    <a:pt x="689261" y="2776382"/>
                  </a:moveTo>
                  <a:cubicBezTo>
                    <a:pt x="695164" y="2772931"/>
                    <a:pt x="703363" y="2773588"/>
                    <a:pt x="712545" y="2779175"/>
                  </a:cubicBezTo>
                  <a:cubicBezTo>
                    <a:pt x="730910" y="2789034"/>
                    <a:pt x="745340" y="2814666"/>
                    <a:pt x="745340" y="2835698"/>
                  </a:cubicBezTo>
                  <a:cubicBezTo>
                    <a:pt x="745340" y="2856730"/>
                    <a:pt x="730910" y="2865275"/>
                    <a:pt x="712545" y="2854759"/>
                  </a:cubicBezTo>
                  <a:cubicBezTo>
                    <a:pt x="694180" y="2844243"/>
                    <a:pt x="679750" y="2818610"/>
                    <a:pt x="679750" y="2798235"/>
                  </a:cubicBezTo>
                  <a:cubicBezTo>
                    <a:pt x="679750" y="2787391"/>
                    <a:pt x="683357" y="2779832"/>
                    <a:pt x="689261" y="2776382"/>
                  </a:cubicBezTo>
                  <a:close/>
                  <a:moveTo>
                    <a:pt x="571319" y="2709943"/>
                  </a:moveTo>
                  <a:cubicBezTo>
                    <a:pt x="577246" y="2706552"/>
                    <a:pt x="585364" y="2707048"/>
                    <a:pt x="594133" y="2712342"/>
                  </a:cubicBezTo>
                  <a:cubicBezTo>
                    <a:pt x="612318" y="2722267"/>
                    <a:pt x="627257" y="2748073"/>
                    <a:pt x="627257" y="2769247"/>
                  </a:cubicBezTo>
                  <a:cubicBezTo>
                    <a:pt x="627257" y="2790421"/>
                    <a:pt x="612318" y="2799023"/>
                    <a:pt x="594133" y="2788436"/>
                  </a:cubicBezTo>
                  <a:cubicBezTo>
                    <a:pt x="576596" y="2777849"/>
                    <a:pt x="561658" y="2752705"/>
                    <a:pt x="561658" y="2730869"/>
                  </a:cubicBezTo>
                  <a:cubicBezTo>
                    <a:pt x="561658" y="2720613"/>
                    <a:pt x="565393" y="2713334"/>
                    <a:pt x="571319" y="2709943"/>
                  </a:cubicBezTo>
                  <a:close/>
                  <a:moveTo>
                    <a:pt x="455957" y="2643449"/>
                  </a:moveTo>
                  <a:cubicBezTo>
                    <a:pt x="461860" y="2639975"/>
                    <a:pt x="470059" y="2640472"/>
                    <a:pt x="479242" y="2645434"/>
                  </a:cubicBezTo>
                  <a:cubicBezTo>
                    <a:pt x="497608" y="2656683"/>
                    <a:pt x="512038" y="2682489"/>
                    <a:pt x="512038" y="2703001"/>
                  </a:cubicBezTo>
                  <a:cubicBezTo>
                    <a:pt x="512038" y="2724175"/>
                    <a:pt x="497608" y="2732777"/>
                    <a:pt x="479242" y="2722190"/>
                  </a:cubicBezTo>
                  <a:cubicBezTo>
                    <a:pt x="460876" y="2711603"/>
                    <a:pt x="446446" y="2686459"/>
                    <a:pt x="446446" y="2665285"/>
                  </a:cubicBezTo>
                  <a:cubicBezTo>
                    <a:pt x="446446" y="2654367"/>
                    <a:pt x="450054" y="2646923"/>
                    <a:pt x="455957" y="2643449"/>
                  </a:cubicBezTo>
                  <a:close/>
                  <a:moveTo>
                    <a:pt x="343886" y="2577449"/>
                  </a:moveTo>
                  <a:cubicBezTo>
                    <a:pt x="349848" y="2574058"/>
                    <a:pt x="357963" y="2574554"/>
                    <a:pt x="366575" y="2579848"/>
                  </a:cubicBezTo>
                  <a:cubicBezTo>
                    <a:pt x="385123" y="2590435"/>
                    <a:pt x="399698" y="2615579"/>
                    <a:pt x="399698" y="2637415"/>
                  </a:cubicBezTo>
                  <a:cubicBezTo>
                    <a:pt x="399698" y="2657927"/>
                    <a:pt x="385123" y="2666529"/>
                    <a:pt x="366575" y="2656604"/>
                  </a:cubicBezTo>
                  <a:cubicBezTo>
                    <a:pt x="349351" y="2646017"/>
                    <a:pt x="334114" y="2619549"/>
                    <a:pt x="334114" y="2598375"/>
                  </a:cubicBezTo>
                  <a:cubicBezTo>
                    <a:pt x="334114" y="2588119"/>
                    <a:pt x="337923" y="2580840"/>
                    <a:pt x="343886" y="2577449"/>
                  </a:cubicBezTo>
                  <a:close/>
                  <a:moveTo>
                    <a:pt x="1148663" y="2540313"/>
                  </a:moveTo>
                  <a:cubicBezTo>
                    <a:pt x="1151903" y="2537790"/>
                    <a:pt x="1156440" y="2537627"/>
                    <a:pt x="1161624" y="2540557"/>
                  </a:cubicBezTo>
                  <a:lnTo>
                    <a:pt x="1228375" y="2578973"/>
                  </a:lnTo>
                  <a:cubicBezTo>
                    <a:pt x="1238096" y="2584833"/>
                    <a:pt x="1246521" y="2600459"/>
                    <a:pt x="1246521" y="2613481"/>
                  </a:cubicBezTo>
                  <a:lnTo>
                    <a:pt x="1246521" y="2685103"/>
                  </a:lnTo>
                  <a:cubicBezTo>
                    <a:pt x="1246521" y="2697474"/>
                    <a:pt x="1238096" y="2703985"/>
                    <a:pt x="1228375" y="2698125"/>
                  </a:cubicBezTo>
                  <a:lnTo>
                    <a:pt x="1161624" y="2659710"/>
                  </a:lnTo>
                  <a:cubicBezTo>
                    <a:pt x="1151255" y="2653850"/>
                    <a:pt x="1143478" y="2638223"/>
                    <a:pt x="1143478" y="2625201"/>
                  </a:cubicBezTo>
                  <a:lnTo>
                    <a:pt x="1143478" y="2554230"/>
                  </a:lnTo>
                  <a:cubicBezTo>
                    <a:pt x="1143478" y="2547719"/>
                    <a:pt x="1145422" y="2542836"/>
                    <a:pt x="1148663" y="2540313"/>
                  </a:cubicBezTo>
                  <a:close/>
                  <a:moveTo>
                    <a:pt x="8174" y="2384576"/>
                  </a:moveTo>
                  <a:cubicBezTo>
                    <a:pt x="13243" y="2380716"/>
                    <a:pt x="20273" y="2380552"/>
                    <a:pt x="28120" y="2384823"/>
                  </a:cubicBezTo>
                  <a:lnTo>
                    <a:pt x="227572" y="2500466"/>
                  </a:lnTo>
                  <a:cubicBezTo>
                    <a:pt x="243267" y="2509665"/>
                    <a:pt x="255692" y="2533977"/>
                    <a:pt x="255692" y="2555003"/>
                  </a:cubicBezTo>
                  <a:cubicBezTo>
                    <a:pt x="255692" y="2576029"/>
                    <a:pt x="243267" y="2585885"/>
                    <a:pt x="227572" y="2576686"/>
                  </a:cubicBezTo>
                  <a:lnTo>
                    <a:pt x="28120" y="2461042"/>
                  </a:lnTo>
                  <a:cubicBezTo>
                    <a:pt x="12425" y="2451843"/>
                    <a:pt x="0" y="2427532"/>
                    <a:pt x="0" y="2406506"/>
                  </a:cubicBezTo>
                  <a:cubicBezTo>
                    <a:pt x="0" y="2395993"/>
                    <a:pt x="3106" y="2388436"/>
                    <a:pt x="8174" y="2384576"/>
                  </a:cubicBezTo>
                  <a:close/>
                  <a:moveTo>
                    <a:pt x="689261" y="2300940"/>
                  </a:moveTo>
                  <a:cubicBezTo>
                    <a:pt x="695164" y="2297549"/>
                    <a:pt x="703363" y="2298045"/>
                    <a:pt x="712545" y="2303339"/>
                  </a:cubicBezTo>
                  <a:cubicBezTo>
                    <a:pt x="730910" y="2313264"/>
                    <a:pt x="745340" y="2339070"/>
                    <a:pt x="745340" y="2360906"/>
                  </a:cubicBezTo>
                  <a:cubicBezTo>
                    <a:pt x="745340" y="2381418"/>
                    <a:pt x="730910" y="2390020"/>
                    <a:pt x="712545" y="2379433"/>
                  </a:cubicBezTo>
                  <a:cubicBezTo>
                    <a:pt x="694180" y="2369508"/>
                    <a:pt x="679750" y="2343040"/>
                    <a:pt x="679750" y="2321866"/>
                  </a:cubicBezTo>
                  <a:cubicBezTo>
                    <a:pt x="679750" y="2311610"/>
                    <a:pt x="683357" y="2304331"/>
                    <a:pt x="689261" y="2300940"/>
                  </a:cubicBezTo>
                  <a:close/>
                  <a:moveTo>
                    <a:pt x="571319" y="2234529"/>
                  </a:moveTo>
                  <a:cubicBezTo>
                    <a:pt x="577246" y="2231138"/>
                    <a:pt x="585364" y="2231799"/>
                    <a:pt x="594133" y="2237093"/>
                  </a:cubicBezTo>
                  <a:cubicBezTo>
                    <a:pt x="612318" y="2247680"/>
                    <a:pt x="627257" y="2273486"/>
                    <a:pt x="627257" y="2293998"/>
                  </a:cubicBezTo>
                  <a:cubicBezTo>
                    <a:pt x="627257" y="2315172"/>
                    <a:pt x="612318" y="2323774"/>
                    <a:pt x="594133" y="2313187"/>
                  </a:cubicBezTo>
                  <a:cubicBezTo>
                    <a:pt x="576596" y="2302600"/>
                    <a:pt x="561658" y="2277456"/>
                    <a:pt x="561658" y="2256282"/>
                  </a:cubicBezTo>
                  <a:cubicBezTo>
                    <a:pt x="561658" y="2245364"/>
                    <a:pt x="565393" y="2237920"/>
                    <a:pt x="571319" y="2234529"/>
                  </a:cubicBezTo>
                  <a:close/>
                  <a:moveTo>
                    <a:pt x="455957" y="2168339"/>
                  </a:moveTo>
                  <a:cubicBezTo>
                    <a:pt x="461860" y="2164945"/>
                    <a:pt x="470059" y="2165429"/>
                    <a:pt x="479242" y="2170602"/>
                  </a:cubicBezTo>
                  <a:cubicBezTo>
                    <a:pt x="497608" y="2180948"/>
                    <a:pt x="512038" y="2206166"/>
                    <a:pt x="512038" y="2225564"/>
                  </a:cubicBezTo>
                  <a:cubicBezTo>
                    <a:pt x="512038" y="2246255"/>
                    <a:pt x="497608" y="2254661"/>
                    <a:pt x="479242" y="2244962"/>
                  </a:cubicBezTo>
                  <a:cubicBezTo>
                    <a:pt x="460876" y="2233970"/>
                    <a:pt x="446446" y="2209399"/>
                    <a:pt x="446446" y="2189354"/>
                  </a:cubicBezTo>
                  <a:cubicBezTo>
                    <a:pt x="446446" y="2179008"/>
                    <a:pt x="450054" y="2171734"/>
                    <a:pt x="455957" y="2168339"/>
                  </a:cubicBezTo>
                  <a:close/>
                  <a:moveTo>
                    <a:pt x="343886" y="2102283"/>
                  </a:moveTo>
                  <a:cubicBezTo>
                    <a:pt x="349848" y="2098809"/>
                    <a:pt x="357963" y="2099305"/>
                    <a:pt x="366575" y="2104599"/>
                  </a:cubicBezTo>
                  <a:cubicBezTo>
                    <a:pt x="385123" y="2115186"/>
                    <a:pt x="399698" y="2140992"/>
                    <a:pt x="399698" y="2162166"/>
                  </a:cubicBezTo>
                  <a:cubicBezTo>
                    <a:pt x="399698" y="2182678"/>
                    <a:pt x="385123" y="2191280"/>
                    <a:pt x="366575" y="2180693"/>
                  </a:cubicBezTo>
                  <a:cubicBezTo>
                    <a:pt x="349351" y="2170106"/>
                    <a:pt x="334114" y="2144962"/>
                    <a:pt x="334114" y="2123788"/>
                  </a:cubicBezTo>
                  <a:cubicBezTo>
                    <a:pt x="334114" y="2113201"/>
                    <a:pt x="337923" y="2105757"/>
                    <a:pt x="343886" y="2102283"/>
                  </a:cubicBezTo>
                  <a:close/>
                  <a:moveTo>
                    <a:pt x="1148663" y="2065085"/>
                  </a:moveTo>
                  <a:cubicBezTo>
                    <a:pt x="1151903" y="2062552"/>
                    <a:pt x="1156440" y="2062388"/>
                    <a:pt x="1161624" y="2065330"/>
                  </a:cubicBezTo>
                  <a:lnTo>
                    <a:pt x="1228375" y="2103892"/>
                  </a:lnTo>
                  <a:cubicBezTo>
                    <a:pt x="1238096" y="2109775"/>
                    <a:pt x="1246521" y="2125461"/>
                    <a:pt x="1246521" y="2139187"/>
                  </a:cubicBezTo>
                  <a:lnTo>
                    <a:pt x="1246521" y="2209776"/>
                  </a:lnTo>
                  <a:cubicBezTo>
                    <a:pt x="1246521" y="2222848"/>
                    <a:pt x="1238096" y="2228731"/>
                    <a:pt x="1228375" y="2223502"/>
                  </a:cubicBezTo>
                  <a:lnTo>
                    <a:pt x="1161624" y="2184939"/>
                  </a:lnTo>
                  <a:cubicBezTo>
                    <a:pt x="1151255" y="2179057"/>
                    <a:pt x="1143478" y="2163370"/>
                    <a:pt x="1143478" y="2150298"/>
                  </a:cubicBezTo>
                  <a:lnTo>
                    <a:pt x="1143478" y="2079055"/>
                  </a:lnTo>
                  <a:cubicBezTo>
                    <a:pt x="1143478" y="2072519"/>
                    <a:pt x="1145422" y="2067617"/>
                    <a:pt x="1148663" y="2065085"/>
                  </a:cubicBezTo>
                  <a:close/>
                  <a:moveTo>
                    <a:pt x="8174" y="1909324"/>
                  </a:moveTo>
                  <a:cubicBezTo>
                    <a:pt x="13243" y="1905464"/>
                    <a:pt x="20273" y="1905300"/>
                    <a:pt x="28120" y="1909571"/>
                  </a:cubicBezTo>
                  <a:lnTo>
                    <a:pt x="227572" y="2025872"/>
                  </a:lnTo>
                  <a:cubicBezTo>
                    <a:pt x="243267" y="2034414"/>
                    <a:pt x="255692" y="2058726"/>
                    <a:pt x="255692" y="2080409"/>
                  </a:cubicBezTo>
                  <a:cubicBezTo>
                    <a:pt x="255692" y="2100779"/>
                    <a:pt x="243267" y="2110635"/>
                    <a:pt x="227572" y="2101436"/>
                  </a:cubicBezTo>
                  <a:lnTo>
                    <a:pt x="28120" y="1985791"/>
                  </a:lnTo>
                  <a:cubicBezTo>
                    <a:pt x="12425" y="1976592"/>
                    <a:pt x="0" y="1952280"/>
                    <a:pt x="0" y="1931254"/>
                  </a:cubicBezTo>
                  <a:cubicBezTo>
                    <a:pt x="0" y="1920741"/>
                    <a:pt x="3106" y="1913185"/>
                    <a:pt x="8174" y="1909324"/>
                  </a:cubicBezTo>
                  <a:close/>
                  <a:moveTo>
                    <a:pt x="689261" y="1825691"/>
                  </a:moveTo>
                  <a:cubicBezTo>
                    <a:pt x="695164" y="1822300"/>
                    <a:pt x="703363" y="1822796"/>
                    <a:pt x="712545" y="1828090"/>
                  </a:cubicBezTo>
                  <a:cubicBezTo>
                    <a:pt x="730910" y="1838015"/>
                    <a:pt x="745340" y="1864483"/>
                    <a:pt x="745340" y="1885657"/>
                  </a:cubicBezTo>
                  <a:cubicBezTo>
                    <a:pt x="745340" y="1906169"/>
                    <a:pt x="730910" y="1914771"/>
                    <a:pt x="712545" y="1904184"/>
                  </a:cubicBezTo>
                  <a:cubicBezTo>
                    <a:pt x="694180" y="1893597"/>
                    <a:pt x="679750" y="1868453"/>
                    <a:pt x="679750" y="1846617"/>
                  </a:cubicBezTo>
                  <a:cubicBezTo>
                    <a:pt x="679750" y="1836361"/>
                    <a:pt x="683357" y="1829082"/>
                    <a:pt x="689261" y="1825691"/>
                  </a:cubicBezTo>
                  <a:close/>
                  <a:moveTo>
                    <a:pt x="571319" y="1759470"/>
                  </a:moveTo>
                  <a:cubicBezTo>
                    <a:pt x="577246" y="1756020"/>
                    <a:pt x="585364" y="1756513"/>
                    <a:pt x="594133" y="1761771"/>
                  </a:cubicBezTo>
                  <a:cubicBezTo>
                    <a:pt x="612318" y="1772287"/>
                    <a:pt x="627257" y="1797919"/>
                    <a:pt x="627257" y="1818294"/>
                  </a:cubicBezTo>
                  <a:cubicBezTo>
                    <a:pt x="627257" y="1839983"/>
                    <a:pt x="612318" y="1848528"/>
                    <a:pt x="594133" y="1838012"/>
                  </a:cubicBezTo>
                  <a:cubicBezTo>
                    <a:pt x="576596" y="1826838"/>
                    <a:pt x="561658" y="1801863"/>
                    <a:pt x="561658" y="1780831"/>
                  </a:cubicBezTo>
                  <a:cubicBezTo>
                    <a:pt x="561658" y="1770315"/>
                    <a:pt x="565393" y="1762921"/>
                    <a:pt x="571319" y="1759470"/>
                  </a:cubicBezTo>
                  <a:close/>
                  <a:moveTo>
                    <a:pt x="455957" y="1690316"/>
                  </a:moveTo>
                  <a:cubicBezTo>
                    <a:pt x="461860" y="1686925"/>
                    <a:pt x="470059" y="1687421"/>
                    <a:pt x="479242" y="1692715"/>
                  </a:cubicBezTo>
                  <a:cubicBezTo>
                    <a:pt x="497608" y="1703302"/>
                    <a:pt x="512038" y="1729108"/>
                    <a:pt x="512038" y="1750282"/>
                  </a:cubicBezTo>
                  <a:cubicBezTo>
                    <a:pt x="512038" y="1770794"/>
                    <a:pt x="497608" y="1779396"/>
                    <a:pt x="479242" y="1769471"/>
                  </a:cubicBezTo>
                  <a:cubicBezTo>
                    <a:pt x="460876" y="1758884"/>
                    <a:pt x="446446" y="1733078"/>
                    <a:pt x="446446" y="1711242"/>
                  </a:cubicBezTo>
                  <a:cubicBezTo>
                    <a:pt x="446446" y="1700986"/>
                    <a:pt x="450054" y="1693707"/>
                    <a:pt x="455957" y="1690316"/>
                  </a:cubicBezTo>
                  <a:close/>
                  <a:moveTo>
                    <a:pt x="343886" y="1624096"/>
                  </a:moveTo>
                  <a:cubicBezTo>
                    <a:pt x="349848" y="1620646"/>
                    <a:pt x="357963" y="1621139"/>
                    <a:pt x="366575" y="1626397"/>
                  </a:cubicBezTo>
                  <a:cubicBezTo>
                    <a:pt x="385123" y="1636913"/>
                    <a:pt x="399698" y="1662545"/>
                    <a:pt x="399698" y="1683577"/>
                  </a:cubicBezTo>
                  <a:cubicBezTo>
                    <a:pt x="399698" y="1704609"/>
                    <a:pt x="385123" y="1713154"/>
                    <a:pt x="366575" y="1701980"/>
                  </a:cubicBezTo>
                  <a:cubicBezTo>
                    <a:pt x="349351" y="1691464"/>
                    <a:pt x="334114" y="1666489"/>
                    <a:pt x="334114" y="1645457"/>
                  </a:cubicBezTo>
                  <a:cubicBezTo>
                    <a:pt x="334114" y="1634941"/>
                    <a:pt x="337923" y="1627547"/>
                    <a:pt x="343886" y="1624096"/>
                  </a:cubicBezTo>
                  <a:close/>
                  <a:moveTo>
                    <a:pt x="1148663" y="1589813"/>
                  </a:moveTo>
                  <a:cubicBezTo>
                    <a:pt x="1151903" y="1587290"/>
                    <a:pt x="1156440" y="1587127"/>
                    <a:pt x="1161624" y="1590057"/>
                  </a:cubicBezTo>
                  <a:lnTo>
                    <a:pt x="1228375" y="1629124"/>
                  </a:lnTo>
                  <a:cubicBezTo>
                    <a:pt x="1238096" y="1634984"/>
                    <a:pt x="1246521" y="1649959"/>
                    <a:pt x="1246521" y="1663632"/>
                  </a:cubicBezTo>
                  <a:lnTo>
                    <a:pt x="1246521" y="1733952"/>
                  </a:lnTo>
                  <a:cubicBezTo>
                    <a:pt x="1246521" y="1747625"/>
                    <a:pt x="1238096" y="1753485"/>
                    <a:pt x="1228375" y="1747625"/>
                  </a:cubicBezTo>
                  <a:lnTo>
                    <a:pt x="1161624" y="1709210"/>
                  </a:lnTo>
                  <a:cubicBezTo>
                    <a:pt x="1151255" y="1703350"/>
                    <a:pt x="1143478" y="1687723"/>
                    <a:pt x="1143478" y="1674701"/>
                  </a:cubicBezTo>
                  <a:lnTo>
                    <a:pt x="1143478" y="1603730"/>
                  </a:lnTo>
                  <a:cubicBezTo>
                    <a:pt x="1143478" y="1597219"/>
                    <a:pt x="1145422" y="1592336"/>
                    <a:pt x="1148663" y="1589813"/>
                  </a:cubicBezTo>
                  <a:close/>
                  <a:moveTo>
                    <a:pt x="8174" y="1431578"/>
                  </a:moveTo>
                  <a:cubicBezTo>
                    <a:pt x="13243" y="1427648"/>
                    <a:pt x="20273" y="1427484"/>
                    <a:pt x="28120" y="1432069"/>
                  </a:cubicBezTo>
                  <a:lnTo>
                    <a:pt x="227572" y="1548009"/>
                  </a:lnTo>
                  <a:cubicBezTo>
                    <a:pt x="243267" y="1557179"/>
                    <a:pt x="255692" y="1581415"/>
                    <a:pt x="255692" y="1602376"/>
                  </a:cubicBezTo>
                  <a:cubicBezTo>
                    <a:pt x="255692" y="1622681"/>
                    <a:pt x="243267" y="1632507"/>
                    <a:pt x="227572" y="1623336"/>
                  </a:cubicBezTo>
                  <a:lnTo>
                    <a:pt x="28120" y="1508052"/>
                  </a:lnTo>
                  <a:cubicBezTo>
                    <a:pt x="12425" y="1498882"/>
                    <a:pt x="0" y="1474646"/>
                    <a:pt x="0" y="1453685"/>
                  </a:cubicBezTo>
                  <a:cubicBezTo>
                    <a:pt x="0" y="1443205"/>
                    <a:pt x="3106" y="1435508"/>
                    <a:pt x="8174" y="1431578"/>
                  </a:cubicBezTo>
                  <a:close/>
                  <a:moveTo>
                    <a:pt x="689261" y="1347587"/>
                  </a:moveTo>
                  <a:cubicBezTo>
                    <a:pt x="695164" y="1344137"/>
                    <a:pt x="703363" y="1344630"/>
                    <a:pt x="712545" y="1349888"/>
                  </a:cubicBezTo>
                  <a:cubicBezTo>
                    <a:pt x="730910" y="1360404"/>
                    <a:pt x="745340" y="1386036"/>
                    <a:pt x="745340" y="1406411"/>
                  </a:cubicBezTo>
                  <a:cubicBezTo>
                    <a:pt x="745340" y="1428100"/>
                    <a:pt x="730910" y="1436645"/>
                    <a:pt x="712545" y="1425471"/>
                  </a:cubicBezTo>
                  <a:cubicBezTo>
                    <a:pt x="694180" y="1414955"/>
                    <a:pt x="679750" y="1389980"/>
                    <a:pt x="679750" y="1368948"/>
                  </a:cubicBezTo>
                  <a:cubicBezTo>
                    <a:pt x="679750" y="1358432"/>
                    <a:pt x="683357" y="1351038"/>
                    <a:pt x="689261" y="1347587"/>
                  </a:cubicBezTo>
                  <a:close/>
                  <a:moveTo>
                    <a:pt x="571319" y="1281340"/>
                  </a:moveTo>
                  <a:cubicBezTo>
                    <a:pt x="577246" y="1277890"/>
                    <a:pt x="585364" y="1278383"/>
                    <a:pt x="594133" y="1283641"/>
                  </a:cubicBezTo>
                  <a:cubicBezTo>
                    <a:pt x="612318" y="1294157"/>
                    <a:pt x="627257" y="1319789"/>
                    <a:pt x="627257" y="1340821"/>
                  </a:cubicBezTo>
                  <a:cubicBezTo>
                    <a:pt x="627257" y="1361853"/>
                    <a:pt x="612318" y="1370398"/>
                    <a:pt x="594133" y="1359882"/>
                  </a:cubicBezTo>
                  <a:cubicBezTo>
                    <a:pt x="576596" y="1349366"/>
                    <a:pt x="561658" y="1323733"/>
                    <a:pt x="561658" y="1302701"/>
                  </a:cubicBezTo>
                  <a:cubicBezTo>
                    <a:pt x="561658" y="1292185"/>
                    <a:pt x="565393" y="1284791"/>
                    <a:pt x="571319" y="1281340"/>
                  </a:cubicBezTo>
                  <a:close/>
                  <a:moveTo>
                    <a:pt x="455957" y="1215094"/>
                  </a:moveTo>
                  <a:cubicBezTo>
                    <a:pt x="461860" y="1211644"/>
                    <a:pt x="470059" y="1212137"/>
                    <a:pt x="479242" y="1217395"/>
                  </a:cubicBezTo>
                  <a:cubicBezTo>
                    <a:pt x="497608" y="1227911"/>
                    <a:pt x="512038" y="1253543"/>
                    <a:pt x="512038" y="1274575"/>
                  </a:cubicBezTo>
                  <a:cubicBezTo>
                    <a:pt x="512038" y="1294950"/>
                    <a:pt x="497608" y="1304152"/>
                    <a:pt x="479242" y="1293636"/>
                  </a:cubicBezTo>
                  <a:cubicBezTo>
                    <a:pt x="460876" y="1283120"/>
                    <a:pt x="446446" y="1257487"/>
                    <a:pt x="446446" y="1236455"/>
                  </a:cubicBezTo>
                  <a:cubicBezTo>
                    <a:pt x="446446" y="1225939"/>
                    <a:pt x="450054" y="1218545"/>
                    <a:pt x="455957" y="1215094"/>
                  </a:cubicBezTo>
                  <a:close/>
                  <a:moveTo>
                    <a:pt x="343886" y="1148846"/>
                  </a:moveTo>
                  <a:cubicBezTo>
                    <a:pt x="349848" y="1145396"/>
                    <a:pt x="357963" y="1145889"/>
                    <a:pt x="366575" y="1151147"/>
                  </a:cubicBezTo>
                  <a:cubicBezTo>
                    <a:pt x="385123" y="1161663"/>
                    <a:pt x="399698" y="1187295"/>
                    <a:pt x="399698" y="1208327"/>
                  </a:cubicBezTo>
                  <a:cubicBezTo>
                    <a:pt x="399698" y="1229359"/>
                    <a:pt x="385123" y="1237904"/>
                    <a:pt x="366575" y="1227388"/>
                  </a:cubicBezTo>
                  <a:cubicBezTo>
                    <a:pt x="349351" y="1216872"/>
                    <a:pt x="334114" y="1191239"/>
                    <a:pt x="334114" y="1170207"/>
                  </a:cubicBezTo>
                  <a:cubicBezTo>
                    <a:pt x="334114" y="1159691"/>
                    <a:pt x="337923" y="1152297"/>
                    <a:pt x="343886" y="1148846"/>
                  </a:cubicBezTo>
                  <a:close/>
                  <a:moveTo>
                    <a:pt x="1161624" y="1111276"/>
                  </a:moveTo>
                  <a:lnTo>
                    <a:pt x="1228375" y="1150343"/>
                  </a:lnTo>
                  <a:cubicBezTo>
                    <a:pt x="1238096" y="1155551"/>
                    <a:pt x="1246521" y="1171178"/>
                    <a:pt x="1246521" y="1184851"/>
                  </a:cubicBezTo>
                  <a:lnTo>
                    <a:pt x="1246521" y="1255822"/>
                  </a:lnTo>
                  <a:cubicBezTo>
                    <a:pt x="1246521" y="1268844"/>
                    <a:pt x="1238096" y="1275355"/>
                    <a:pt x="1228375" y="1268844"/>
                  </a:cubicBezTo>
                  <a:lnTo>
                    <a:pt x="1161624" y="1230429"/>
                  </a:lnTo>
                  <a:cubicBezTo>
                    <a:pt x="1151255" y="1224569"/>
                    <a:pt x="1143478" y="1209593"/>
                    <a:pt x="1143478" y="1195920"/>
                  </a:cubicBezTo>
                  <a:lnTo>
                    <a:pt x="1143478" y="1125600"/>
                  </a:lnTo>
                  <a:cubicBezTo>
                    <a:pt x="1143478" y="1111927"/>
                    <a:pt x="1151255" y="1106067"/>
                    <a:pt x="1161624" y="1111276"/>
                  </a:cubicBezTo>
                  <a:close/>
                  <a:moveTo>
                    <a:pt x="8174" y="956193"/>
                  </a:moveTo>
                  <a:cubicBezTo>
                    <a:pt x="13243" y="952250"/>
                    <a:pt x="20273" y="951922"/>
                    <a:pt x="28120" y="956193"/>
                  </a:cubicBezTo>
                  <a:lnTo>
                    <a:pt x="227572" y="1072493"/>
                  </a:lnTo>
                  <a:cubicBezTo>
                    <a:pt x="243267" y="1081692"/>
                    <a:pt x="255692" y="1106004"/>
                    <a:pt x="255692" y="1126373"/>
                  </a:cubicBezTo>
                  <a:cubicBezTo>
                    <a:pt x="255692" y="1148056"/>
                    <a:pt x="243267" y="1157255"/>
                    <a:pt x="227572" y="1148056"/>
                  </a:cubicBezTo>
                  <a:lnTo>
                    <a:pt x="28120" y="1032412"/>
                  </a:lnTo>
                  <a:cubicBezTo>
                    <a:pt x="12425" y="1023870"/>
                    <a:pt x="0" y="998902"/>
                    <a:pt x="0" y="977876"/>
                  </a:cubicBezTo>
                  <a:cubicBezTo>
                    <a:pt x="0" y="967691"/>
                    <a:pt x="3106" y="960135"/>
                    <a:pt x="8174" y="956193"/>
                  </a:cubicBezTo>
                  <a:close/>
                  <a:moveTo>
                    <a:pt x="689261" y="872337"/>
                  </a:moveTo>
                  <a:cubicBezTo>
                    <a:pt x="695164" y="868887"/>
                    <a:pt x="703363" y="869380"/>
                    <a:pt x="712545" y="874638"/>
                  </a:cubicBezTo>
                  <a:cubicBezTo>
                    <a:pt x="730910" y="885154"/>
                    <a:pt x="745340" y="910786"/>
                    <a:pt x="745340" y="931818"/>
                  </a:cubicBezTo>
                  <a:cubicBezTo>
                    <a:pt x="745340" y="952850"/>
                    <a:pt x="730910" y="961395"/>
                    <a:pt x="712545" y="950879"/>
                  </a:cubicBezTo>
                  <a:cubicBezTo>
                    <a:pt x="694180" y="940363"/>
                    <a:pt x="679750" y="914730"/>
                    <a:pt x="679750" y="893698"/>
                  </a:cubicBezTo>
                  <a:cubicBezTo>
                    <a:pt x="679750" y="883182"/>
                    <a:pt x="683357" y="875788"/>
                    <a:pt x="689261" y="872337"/>
                  </a:cubicBezTo>
                  <a:close/>
                  <a:moveTo>
                    <a:pt x="571319" y="806147"/>
                  </a:moveTo>
                  <a:cubicBezTo>
                    <a:pt x="577246" y="802673"/>
                    <a:pt x="585364" y="803169"/>
                    <a:pt x="594133" y="808463"/>
                  </a:cubicBezTo>
                  <a:cubicBezTo>
                    <a:pt x="612318" y="819050"/>
                    <a:pt x="627257" y="844856"/>
                    <a:pt x="627257" y="866030"/>
                  </a:cubicBezTo>
                  <a:cubicBezTo>
                    <a:pt x="627257" y="887204"/>
                    <a:pt x="612318" y="895144"/>
                    <a:pt x="594133" y="885219"/>
                  </a:cubicBezTo>
                  <a:cubicBezTo>
                    <a:pt x="576596" y="874632"/>
                    <a:pt x="561658" y="848826"/>
                    <a:pt x="561658" y="827652"/>
                  </a:cubicBezTo>
                  <a:cubicBezTo>
                    <a:pt x="561658" y="817065"/>
                    <a:pt x="565393" y="809621"/>
                    <a:pt x="571319" y="806147"/>
                  </a:cubicBezTo>
                  <a:close/>
                  <a:moveTo>
                    <a:pt x="455957" y="739485"/>
                  </a:moveTo>
                  <a:cubicBezTo>
                    <a:pt x="461860" y="736094"/>
                    <a:pt x="470059" y="736591"/>
                    <a:pt x="479242" y="741553"/>
                  </a:cubicBezTo>
                  <a:cubicBezTo>
                    <a:pt x="497608" y="752140"/>
                    <a:pt x="512038" y="777946"/>
                    <a:pt x="512038" y="799120"/>
                  </a:cubicBezTo>
                  <a:cubicBezTo>
                    <a:pt x="512038" y="820294"/>
                    <a:pt x="497608" y="828896"/>
                    <a:pt x="479242" y="818309"/>
                  </a:cubicBezTo>
                  <a:cubicBezTo>
                    <a:pt x="460876" y="807722"/>
                    <a:pt x="446446" y="781916"/>
                    <a:pt x="446446" y="760742"/>
                  </a:cubicBezTo>
                  <a:cubicBezTo>
                    <a:pt x="446446" y="750155"/>
                    <a:pt x="450054" y="742877"/>
                    <a:pt x="455957" y="739485"/>
                  </a:cubicBezTo>
                  <a:close/>
                  <a:moveTo>
                    <a:pt x="343886" y="670715"/>
                  </a:moveTo>
                  <a:cubicBezTo>
                    <a:pt x="349848" y="667265"/>
                    <a:pt x="357963" y="667758"/>
                    <a:pt x="366575" y="673016"/>
                  </a:cubicBezTo>
                  <a:cubicBezTo>
                    <a:pt x="385123" y="684189"/>
                    <a:pt x="399698" y="709164"/>
                    <a:pt x="399698" y="730196"/>
                  </a:cubicBezTo>
                  <a:cubicBezTo>
                    <a:pt x="399698" y="751228"/>
                    <a:pt x="385123" y="759773"/>
                    <a:pt x="366575" y="749257"/>
                  </a:cubicBezTo>
                  <a:cubicBezTo>
                    <a:pt x="349351" y="738741"/>
                    <a:pt x="334114" y="713108"/>
                    <a:pt x="334114" y="692076"/>
                  </a:cubicBezTo>
                  <a:cubicBezTo>
                    <a:pt x="334114" y="681560"/>
                    <a:pt x="337923" y="674166"/>
                    <a:pt x="343886" y="670715"/>
                  </a:cubicBezTo>
                  <a:close/>
                  <a:moveTo>
                    <a:pt x="1161624" y="636026"/>
                  </a:moveTo>
                  <a:lnTo>
                    <a:pt x="1228375" y="675092"/>
                  </a:lnTo>
                  <a:cubicBezTo>
                    <a:pt x="1238096" y="680301"/>
                    <a:pt x="1246521" y="696578"/>
                    <a:pt x="1246521" y="709600"/>
                  </a:cubicBezTo>
                  <a:lnTo>
                    <a:pt x="1246521" y="780570"/>
                  </a:lnTo>
                  <a:cubicBezTo>
                    <a:pt x="1246521" y="793592"/>
                    <a:pt x="1238096" y="800103"/>
                    <a:pt x="1228375" y="794243"/>
                  </a:cubicBezTo>
                  <a:lnTo>
                    <a:pt x="1161624" y="755828"/>
                  </a:lnTo>
                  <a:cubicBezTo>
                    <a:pt x="1151255" y="749968"/>
                    <a:pt x="1143478" y="734342"/>
                    <a:pt x="1143478" y="720669"/>
                  </a:cubicBezTo>
                  <a:lnTo>
                    <a:pt x="1143478" y="650350"/>
                  </a:lnTo>
                  <a:cubicBezTo>
                    <a:pt x="1143478" y="636677"/>
                    <a:pt x="1151255" y="630817"/>
                    <a:pt x="1161624" y="636026"/>
                  </a:cubicBezTo>
                  <a:close/>
                  <a:moveTo>
                    <a:pt x="8174" y="478145"/>
                  </a:moveTo>
                  <a:cubicBezTo>
                    <a:pt x="13243" y="474285"/>
                    <a:pt x="20273" y="474120"/>
                    <a:pt x="28120" y="478720"/>
                  </a:cubicBezTo>
                  <a:lnTo>
                    <a:pt x="227572" y="594363"/>
                  </a:lnTo>
                  <a:cubicBezTo>
                    <a:pt x="243267" y="603562"/>
                    <a:pt x="255692" y="627874"/>
                    <a:pt x="255692" y="648900"/>
                  </a:cubicBezTo>
                  <a:cubicBezTo>
                    <a:pt x="255692" y="669926"/>
                    <a:pt x="243267" y="679125"/>
                    <a:pt x="227572" y="670583"/>
                  </a:cubicBezTo>
                  <a:lnTo>
                    <a:pt x="28120" y="554282"/>
                  </a:lnTo>
                  <a:cubicBezTo>
                    <a:pt x="12425" y="545740"/>
                    <a:pt x="0" y="520772"/>
                    <a:pt x="0" y="499746"/>
                  </a:cubicBezTo>
                  <a:cubicBezTo>
                    <a:pt x="0" y="489561"/>
                    <a:pt x="3106" y="482005"/>
                    <a:pt x="8174" y="478145"/>
                  </a:cubicBezTo>
                  <a:close/>
                  <a:moveTo>
                    <a:pt x="689261" y="394206"/>
                  </a:moveTo>
                  <a:cubicBezTo>
                    <a:pt x="695164" y="390756"/>
                    <a:pt x="703362" y="391249"/>
                    <a:pt x="712545" y="396507"/>
                  </a:cubicBezTo>
                  <a:cubicBezTo>
                    <a:pt x="730910" y="407680"/>
                    <a:pt x="745340" y="432655"/>
                    <a:pt x="745340" y="453687"/>
                  </a:cubicBezTo>
                  <a:cubicBezTo>
                    <a:pt x="745340" y="474719"/>
                    <a:pt x="730910" y="483264"/>
                    <a:pt x="712545" y="472748"/>
                  </a:cubicBezTo>
                  <a:cubicBezTo>
                    <a:pt x="694180" y="462232"/>
                    <a:pt x="679750" y="436599"/>
                    <a:pt x="679750" y="415567"/>
                  </a:cubicBezTo>
                  <a:cubicBezTo>
                    <a:pt x="679750" y="405051"/>
                    <a:pt x="683357" y="397657"/>
                    <a:pt x="689261" y="394206"/>
                  </a:cubicBezTo>
                  <a:close/>
                  <a:moveTo>
                    <a:pt x="571319" y="327602"/>
                  </a:moveTo>
                  <a:cubicBezTo>
                    <a:pt x="577246" y="324211"/>
                    <a:pt x="585364" y="324708"/>
                    <a:pt x="594133" y="329670"/>
                  </a:cubicBezTo>
                  <a:cubicBezTo>
                    <a:pt x="612318" y="340257"/>
                    <a:pt x="627257" y="366063"/>
                    <a:pt x="627257" y="387237"/>
                  </a:cubicBezTo>
                  <a:cubicBezTo>
                    <a:pt x="627257" y="408411"/>
                    <a:pt x="612318" y="417013"/>
                    <a:pt x="594133" y="406426"/>
                  </a:cubicBezTo>
                  <a:cubicBezTo>
                    <a:pt x="576596" y="395839"/>
                    <a:pt x="561658" y="370033"/>
                    <a:pt x="561658" y="348859"/>
                  </a:cubicBezTo>
                  <a:cubicBezTo>
                    <a:pt x="561658" y="338272"/>
                    <a:pt x="565392" y="330994"/>
                    <a:pt x="571319" y="327602"/>
                  </a:cubicBezTo>
                  <a:close/>
                  <a:moveTo>
                    <a:pt x="455957" y="261438"/>
                  </a:moveTo>
                  <a:cubicBezTo>
                    <a:pt x="461860" y="257964"/>
                    <a:pt x="470059" y="258461"/>
                    <a:pt x="479242" y="263423"/>
                  </a:cubicBezTo>
                  <a:cubicBezTo>
                    <a:pt x="497608" y="274010"/>
                    <a:pt x="512038" y="300478"/>
                    <a:pt x="512038" y="320990"/>
                  </a:cubicBezTo>
                  <a:cubicBezTo>
                    <a:pt x="512038" y="342164"/>
                    <a:pt x="497608" y="350766"/>
                    <a:pt x="479242" y="340179"/>
                  </a:cubicBezTo>
                  <a:cubicBezTo>
                    <a:pt x="460876" y="329592"/>
                    <a:pt x="446446" y="303786"/>
                    <a:pt x="446446" y="283274"/>
                  </a:cubicBezTo>
                  <a:cubicBezTo>
                    <a:pt x="446446" y="272356"/>
                    <a:pt x="450054" y="264912"/>
                    <a:pt x="455957" y="261438"/>
                  </a:cubicBezTo>
                  <a:close/>
                  <a:moveTo>
                    <a:pt x="343886" y="195439"/>
                  </a:moveTo>
                  <a:cubicBezTo>
                    <a:pt x="349848" y="192048"/>
                    <a:pt x="357963" y="192544"/>
                    <a:pt x="366575" y="197838"/>
                  </a:cubicBezTo>
                  <a:cubicBezTo>
                    <a:pt x="385123" y="208425"/>
                    <a:pt x="399698" y="233569"/>
                    <a:pt x="399698" y="254743"/>
                  </a:cubicBezTo>
                  <a:cubicBezTo>
                    <a:pt x="399698" y="275917"/>
                    <a:pt x="385123" y="284519"/>
                    <a:pt x="366575" y="273932"/>
                  </a:cubicBezTo>
                  <a:cubicBezTo>
                    <a:pt x="349351" y="263345"/>
                    <a:pt x="334114" y="237539"/>
                    <a:pt x="334114" y="216365"/>
                  </a:cubicBezTo>
                  <a:cubicBezTo>
                    <a:pt x="334114" y="206109"/>
                    <a:pt x="337923" y="198830"/>
                    <a:pt x="343886" y="195439"/>
                  </a:cubicBezTo>
                  <a:close/>
                  <a:moveTo>
                    <a:pt x="8174" y="2948"/>
                  </a:moveTo>
                  <a:cubicBezTo>
                    <a:pt x="13243" y="-982"/>
                    <a:pt x="20273" y="-1146"/>
                    <a:pt x="28120" y="3439"/>
                  </a:cubicBezTo>
                  <a:lnTo>
                    <a:pt x="227572" y="118723"/>
                  </a:lnTo>
                  <a:cubicBezTo>
                    <a:pt x="243267" y="127894"/>
                    <a:pt x="255692" y="152130"/>
                    <a:pt x="255692" y="173091"/>
                  </a:cubicBezTo>
                  <a:cubicBezTo>
                    <a:pt x="255692" y="194051"/>
                    <a:pt x="243267" y="203877"/>
                    <a:pt x="227572" y="194706"/>
                  </a:cubicBezTo>
                  <a:lnTo>
                    <a:pt x="28120" y="78767"/>
                  </a:lnTo>
                  <a:cubicBezTo>
                    <a:pt x="12425" y="70252"/>
                    <a:pt x="0" y="45361"/>
                    <a:pt x="0" y="25055"/>
                  </a:cubicBezTo>
                  <a:cubicBezTo>
                    <a:pt x="0" y="14575"/>
                    <a:pt x="3106" y="6878"/>
                    <a:pt x="8174" y="2948"/>
                  </a:cubicBezTo>
                  <a:close/>
                </a:path>
              </a:pathLst>
            </a:custGeom>
            <a:solidFill>
              <a:schemeClr val="accent3">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6" name="Freeform 160">
              <a:extLst>
                <a:ext uri="{FF2B5EF4-FFF2-40B4-BE49-F238E27FC236}">
                  <a16:creationId xmlns:a16="http://schemas.microsoft.com/office/drawing/2014/main" id="{C08223C2-8B28-64CB-A9F8-C0941D4F57DF}"/>
                </a:ext>
              </a:extLst>
            </p:cNvPr>
            <p:cNvSpPr>
              <a:spLocks noChangeArrowheads="1"/>
            </p:cNvSpPr>
            <p:nvPr/>
          </p:nvSpPr>
          <p:spPr bwMode="auto">
            <a:xfrm>
              <a:off x="13755712" y="8272230"/>
              <a:ext cx="2727645" cy="1564005"/>
            </a:xfrm>
            <a:custGeom>
              <a:avLst/>
              <a:gdLst>
                <a:gd name="T0" fmla="*/ 2401 w 4174"/>
                <a:gd name="T1" fmla="*/ 2344 h 2394"/>
                <a:gd name="T2" fmla="*/ 84 w 4174"/>
                <a:gd name="T3" fmla="*/ 1023 h 2394"/>
                <a:gd name="T4" fmla="*/ 84 w 4174"/>
                <a:gd name="T5" fmla="*/ 1023 h 2394"/>
                <a:gd name="T6" fmla="*/ 108 w 4174"/>
                <a:gd name="T7" fmla="*/ 832 h 2394"/>
                <a:gd name="T8" fmla="*/ 1441 w 4174"/>
                <a:gd name="T9" fmla="*/ 63 h 2394"/>
                <a:gd name="T10" fmla="*/ 1441 w 4174"/>
                <a:gd name="T11" fmla="*/ 63 h 2394"/>
                <a:gd name="T12" fmla="*/ 1772 w 4174"/>
                <a:gd name="T13" fmla="*/ 49 h 2394"/>
                <a:gd name="T14" fmla="*/ 4088 w 4174"/>
                <a:gd name="T15" fmla="*/ 1370 h 2394"/>
                <a:gd name="T16" fmla="*/ 4088 w 4174"/>
                <a:gd name="T17" fmla="*/ 1370 h 2394"/>
                <a:gd name="T18" fmla="*/ 4065 w 4174"/>
                <a:gd name="T19" fmla="*/ 1561 h 2394"/>
                <a:gd name="T20" fmla="*/ 2732 w 4174"/>
                <a:gd name="T21" fmla="*/ 2330 h 2394"/>
                <a:gd name="T22" fmla="*/ 2732 w 4174"/>
                <a:gd name="T23" fmla="*/ 2330 h 2394"/>
                <a:gd name="T24" fmla="*/ 2401 w 4174"/>
                <a:gd name="T25" fmla="*/ 2344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4" h="2394">
                  <a:moveTo>
                    <a:pt x="2401" y="2344"/>
                  </a:moveTo>
                  <a:lnTo>
                    <a:pt x="84" y="1023"/>
                  </a:lnTo>
                  <a:lnTo>
                    <a:pt x="84" y="1023"/>
                  </a:lnTo>
                  <a:cubicBezTo>
                    <a:pt x="0" y="974"/>
                    <a:pt x="10" y="889"/>
                    <a:pt x="108" y="832"/>
                  </a:cubicBezTo>
                  <a:lnTo>
                    <a:pt x="1441" y="63"/>
                  </a:lnTo>
                  <a:lnTo>
                    <a:pt x="1441" y="63"/>
                  </a:lnTo>
                  <a:cubicBezTo>
                    <a:pt x="1539" y="7"/>
                    <a:pt x="1687" y="0"/>
                    <a:pt x="1772" y="49"/>
                  </a:cubicBezTo>
                  <a:lnTo>
                    <a:pt x="4088" y="1370"/>
                  </a:lnTo>
                  <a:lnTo>
                    <a:pt x="4088" y="1370"/>
                  </a:lnTo>
                  <a:cubicBezTo>
                    <a:pt x="4173" y="1419"/>
                    <a:pt x="4163" y="1505"/>
                    <a:pt x="4065" y="1561"/>
                  </a:cubicBezTo>
                  <a:lnTo>
                    <a:pt x="2732" y="2330"/>
                  </a:lnTo>
                  <a:lnTo>
                    <a:pt x="2732" y="2330"/>
                  </a:lnTo>
                  <a:cubicBezTo>
                    <a:pt x="2634" y="2387"/>
                    <a:pt x="2486" y="2393"/>
                    <a:pt x="2401" y="234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7" name="Freeform 161">
              <a:extLst>
                <a:ext uri="{FF2B5EF4-FFF2-40B4-BE49-F238E27FC236}">
                  <a16:creationId xmlns:a16="http://schemas.microsoft.com/office/drawing/2014/main" id="{94FD1966-1B3E-2CA0-A2CD-C5DA120DF5E5}"/>
                </a:ext>
              </a:extLst>
            </p:cNvPr>
            <p:cNvSpPr>
              <a:spLocks noChangeArrowheads="1"/>
            </p:cNvSpPr>
            <p:nvPr/>
          </p:nvSpPr>
          <p:spPr bwMode="auto">
            <a:xfrm>
              <a:off x="13675063" y="4792824"/>
              <a:ext cx="2888942" cy="4746738"/>
            </a:xfrm>
            <a:custGeom>
              <a:avLst/>
              <a:gdLst>
                <a:gd name="T0" fmla="*/ 4417 w 4421"/>
                <a:gd name="T1" fmla="*/ 6252 h 7268"/>
                <a:gd name="T2" fmla="*/ 4417 w 4421"/>
                <a:gd name="T3" fmla="*/ 6252 h 7268"/>
                <a:gd name="T4" fmla="*/ 4417 w 4421"/>
                <a:gd name="T5" fmla="*/ 844 h 7268"/>
                <a:gd name="T6" fmla="*/ 2267 w 4421"/>
                <a:gd name="T7" fmla="*/ 281 h 7268"/>
                <a:gd name="T8" fmla="*/ 1871 w 4421"/>
                <a:gd name="T9" fmla="*/ 52 h 7268"/>
                <a:gd name="T10" fmla="*/ 1871 w 4421"/>
                <a:gd name="T11" fmla="*/ 52 h 7268"/>
                <a:gd name="T12" fmla="*/ 1516 w 4421"/>
                <a:gd name="T13" fmla="*/ 67 h 7268"/>
                <a:gd name="T14" fmla="*/ 1147 w 4421"/>
                <a:gd name="T15" fmla="*/ 281 h 7268"/>
                <a:gd name="T16" fmla="*/ 0 w 4421"/>
                <a:gd name="T17" fmla="*/ 280 h 7268"/>
                <a:gd name="T18" fmla="*/ 340 w 4421"/>
                <a:gd name="T19" fmla="*/ 5500 h 7268"/>
                <a:gd name="T20" fmla="*/ 340 w 4421"/>
                <a:gd name="T21" fmla="*/ 5500 h 7268"/>
                <a:gd name="T22" fmla="*/ 400 w 4421"/>
                <a:gd name="T23" fmla="*/ 5595 h 7268"/>
                <a:gd name="T24" fmla="*/ 2546 w 4421"/>
                <a:gd name="T25" fmla="*/ 7214 h 7268"/>
                <a:gd name="T26" fmla="*/ 2546 w 4421"/>
                <a:gd name="T27" fmla="*/ 7214 h 7268"/>
                <a:gd name="T28" fmla="*/ 2900 w 4421"/>
                <a:gd name="T29" fmla="*/ 7200 h 7268"/>
                <a:gd name="T30" fmla="*/ 4331 w 4421"/>
                <a:gd name="T31" fmla="*/ 6374 h 7268"/>
                <a:gd name="T32" fmla="*/ 4331 w 4421"/>
                <a:gd name="T33" fmla="*/ 6374 h 7268"/>
                <a:gd name="T34" fmla="*/ 4417 w 4421"/>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1" h="7268">
                  <a:moveTo>
                    <a:pt x="4417" y="6252"/>
                  </a:moveTo>
                  <a:lnTo>
                    <a:pt x="4417" y="6252"/>
                  </a:lnTo>
                  <a:lnTo>
                    <a:pt x="4417" y="844"/>
                  </a:lnTo>
                  <a:lnTo>
                    <a:pt x="2267" y="281"/>
                  </a:lnTo>
                  <a:lnTo>
                    <a:pt x="1871" y="52"/>
                  </a:lnTo>
                  <a:lnTo>
                    <a:pt x="1871" y="52"/>
                  </a:lnTo>
                  <a:cubicBezTo>
                    <a:pt x="1780" y="0"/>
                    <a:pt x="1621" y="6"/>
                    <a:pt x="1516" y="67"/>
                  </a:cubicBezTo>
                  <a:lnTo>
                    <a:pt x="1147" y="281"/>
                  </a:lnTo>
                  <a:lnTo>
                    <a:pt x="0" y="280"/>
                  </a:lnTo>
                  <a:lnTo>
                    <a:pt x="340" y="5500"/>
                  </a:lnTo>
                  <a:lnTo>
                    <a:pt x="340" y="5500"/>
                  </a:lnTo>
                  <a:cubicBezTo>
                    <a:pt x="337" y="5536"/>
                    <a:pt x="357" y="5570"/>
                    <a:pt x="400" y="5595"/>
                  </a:cubicBezTo>
                  <a:lnTo>
                    <a:pt x="2546" y="7214"/>
                  </a:lnTo>
                  <a:lnTo>
                    <a:pt x="2546" y="7214"/>
                  </a:lnTo>
                  <a:cubicBezTo>
                    <a:pt x="2637" y="7267"/>
                    <a:pt x="2796" y="7260"/>
                    <a:pt x="2900" y="7200"/>
                  </a:cubicBezTo>
                  <a:lnTo>
                    <a:pt x="4331" y="6374"/>
                  </a:lnTo>
                  <a:lnTo>
                    <a:pt x="4331" y="6374"/>
                  </a:lnTo>
                  <a:cubicBezTo>
                    <a:pt x="4391" y="6339"/>
                    <a:pt x="4420" y="6293"/>
                    <a:pt x="4417" y="6252"/>
                  </a:cubicBezTo>
                </a:path>
              </a:pathLst>
            </a:custGeom>
            <a:solidFill>
              <a:srgbClr val="F1692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8" name="Freeform 162">
              <a:extLst>
                <a:ext uri="{FF2B5EF4-FFF2-40B4-BE49-F238E27FC236}">
                  <a16:creationId xmlns:a16="http://schemas.microsoft.com/office/drawing/2014/main" id="{4E29F87A-C370-5EE5-13B1-BCFEA30ED969}"/>
                </a:ext>
              </a:extLst>
            </p:cNvPr>
            <p:cNvSpPr>
              <a:spLocks noChangeArrowheads="1"/>
            </p:cNvSpPr>
            <p:nvPr/>
          </p:nvSpPr>
          <p:spPr bwMode="auto">
            <a:xfrm>
              <a:off x="13675064" y="4804345"/>
              <a:ext cx="1788667" cy="4726577"/>
            </a:xfrm>
            <a:custGeom>
              <a:avLst/>
              <a:gdLst>
                <a:gd name="T0" fmla="*/ 1709 w 2740"/>
                <a:gd name="T1" fmla="*/ 0 h 7235"/>
                <a:gd name="T2" fmla="*/ 1709 w 2740"/>
                <a:gd name="T3" fmla="*/ 0 h 7235"/>
                <a:gd name="T4" fmla="*/ 1519 w 2740"/>
                <a:gd name="T5" fmla="*/ 50 h 7235"/>
                <a:gd name="T6" fmla="*/ 1150 w 2740"/>
                <a:gd name="T7" fmla="*/ 264 h 7235"/>
                <a:gd name="T8" fmla="*/ 3 w 2740"/>
                <a:gd name="T9" fmla="*/ 263 h 7235"/>
                <a:gd name="T10" fmla="*/ 3 w 2740"/>
                <a:gd name="T11" fmla="*/ 5685 h 7235"/>
                <a:gd name="T12" fmla="*/ 3 w 2740"/>
                <a:gd name="T13" fmla="*/ 5685 h 7235"/>
                <a:gd name="T14" fmla="*/ 64 w 2740"/>
                <a:gd name="T15" fmla="*/ 5780 h 7235"/>
                <a:gd name="T16" fmla="*/ 2549 w 2740"/>
                <a:gd name="T17" fmla="*/ 7197 h 7235"/>
                <a:gd name="T18" fmla="*/ 2549 w 2740"/>
                <a:gd name="T19" fmla="*/ 7197 h 7235"/>
                <a:gd name="T20" fmla="*/ 2714 w 2740"/>
                <a:gd name="T21" fmla="*/ 7232 h 7235"/>
                <a:gd name="T22" fmla="*/ 2739 w 2740"/>
                <a:gd name="T23" fmla="*/ 1776 h 7235"/>
                <a:gd name="T24" fmla="*/ 1709 w 2740"/>
                <a:gd name="T25" fmla="*/ 0 h 7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0" h="7235">
                  <a:moveTo>
                    <a:pt x="1709" y="0"/>
                  </a:moveTo>
                  <a:lnTo>
                    <a:pt x="1709" y="0"/>
                  </a:lnTo>
                  <a:cubicBezTo>
                    <a:pt x="1643" y="2"/>
                    <a:pt x="1574" y="19"/>
                    <a:pt x="1519" y="50"/>
                  </a:cubicBezTo>
                  <a:lnTo>
                    <a:pt x="1150" y="264"/>
                  </a:lnTo>
                  <a:lnTo>
                    <a:pt x="3" y="263"/>
                  </a:lnTo>
                  <a:lnTo>
                    <a:pt x="3" y="5685"/>
                  </a:lnTo>
                  <a:lnTo>
                    <a:pt x="3" y="5685"/>
                  </a:lnTo>
                  <a:cubicBezTo>
                    <a:pt x="0" y="5721"/>
                    <a:pt x="20" y="5755"/>
                    <a:pt x="64" y="5780"/>
                  </a:cubicBezTo>
                  <a:lnTo>
                    <a:pt x="2549" y="7197"/>
                  </a:lnTo>
                  <a:lnTo>
                    <a:pt x="2549" y="7197"/>
                  </a:lnTo>
                  <a:cubicBezTo>
                    <a:pt x="2593" y="7222"/>
                    <a:pt x="2652" y="7234"/>
                    <a:pt x="2714" y="7232"/>
                  </a:cubicBezTo>
                  <a:lnTo>
                    <a:pt x="2739" y="1776"/>
                  </a:lnTo>
                  <a:lnTo>
                    <a:pt x="1709" y="0"/>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9" name="Freeform 163">
              <a:extLst>
                <a:ext uri="{FF2B5EF4-FFF2-40B4-BE49-F238E27FC236}">
                  <a16:creationId xmlns:a16="http://schemas.microsoft.com/office/drawing/2014/main" id="{89AA7CD4-6581-5349-1EFD-66BEC61854B4}"/>
                </a:ext>
              </a:extLst>
            </p:cNvPr>
            <p:cNvSpPr>
              <a:spLocks noChangeArrowheads="1"/>
            </p:cNvSpPr>
            <p:nvPr/>
          </p:nvSpPr>
          <p:spPr bwMode="auto">
            <a:xfrm>
              <a:off x="15354278" y="5921904"/>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0" name="Freeform 164">
              <a:extLst>
                <a:ext uri="{FF2B5EF4-FFF2-40B4-BE49-F238E27FC236}">
                  <a16:creationId xmlns:a16="http://schemas.microsoft.com/office/drawing/2014/main" id="{22A980EE-DB14-091F-3FE0-B0EC0659C435}"/>
                </a:ext>
              </a:extLst>
            </p:cNvPr>
            <p:cNvSpPr>
              <a:spLocks noChangeArrowheads="1"/>
            </p:cNvSpPr>
            <p:nvPr/>
          </p:nvSpPr>
          <p:spPr bwMode="auto">
            <a:xfrm>
              <a:off x="13657781" y="4323337"/>
              <a:ext cx="2923506" cy="1676336"/>
            </a:xfrm>
            <a:custGeom>
              <a:avLst/>
              <a:gdLst>
                <a:gd name="T0" fmla="*/ 2576 w 4478"/>
                <a:gd name="T1" fmla="*/ 2515 h 2568"/>
                <a:gd name="T2" fmla="*/ 91 w 4478"/>
                <a:gd name="T3" fmla="*/ 1098 h 2568"/>
                <a:gd name="T4" fmla="*/ 91 w 4478"/>
                <a:gd name="T5" fmla="*/ 1098 h 2568"/>
                <a:gd name="T6" fmla="*/ 116 w 4478"/>
                <a:gd name="T7" fmla="*/ 893 h 2568"/>
                <a:gd name="T8" fmla="*/ 1546 w 4478"/>
                <a:gd name="T9" fmla="*/ 67 h 2568"/>
                <a:gd name="T10" fmla="*/ 1546 w 4478"/>
                <a:gd name="T11" fmla="*/ 67 h 2568"/>
                <a:gd name="T12" fmla="*/ 1901 w 4478"/>
                <a:gd name="T13" fmla="*/ 52 h 2568"/>
                <a:gd name="T14" fmla="*/ 4386 w 4478"/>
                <a:gd name="T15" fmla="*/ 1470 h 2568"/>
                <a:gd name="T16" fmla="*/ 4386 w 4478"/>
                <a:gd name="T17" fmla="*/ 1470 h 2568"/>
                <a:gd name="T18" fmla="*/ 4361 w 4478"/>
                <a:gd name="T19" fmla="*/ 1675 h 2568"/>
                <a:gd name="T20" fmla="*/ 2930 w 4478"/>
                <a:gd name="T21" fmla="*/ 2500 h 2568"/>
                <a:gd name="T22" fmla="*/ 2930 w 4478"/>
                <a:gd name="T23" fmla="*/ 2500 h 2568"/>
                <a:gd name="T24" fmla="*/ 2576 w 4478"/>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8" h="2568">
                  <a:moveTo>
                    <a:pt x="2576" y="2515"/>
                  </a:moveTo>
                  <a:lnTo>
                    <a:pt x="91" y="1098"/>
                  </a:lnTo>
                  <a:lnTo>
                    <a:pt x="91" y="1098"/>
                  </a:lnTo>
                  <a:cubicBezTo>
                    <a:pt x="0" y="1045"/>
                    <a:pt x="12" y="953"/>
                    <a:pt x="116" y="893"/>
                  </a:cubicBezTo>
                  <a:lnTo>
                    <a:pt x="1546" y="67"/>
                  </a:lnTo>
                  <a:lnTo>
                    <a:pt x="1546" y="67"/>
                  </a:lnTo>
                  <a:cubicBezTo>
                    <a:pt x="1651" y="7"/>
                    <a:pt x="1810" y="0"/>
                    <a:pt x="1901" y="52"/>
                  </a:cubicBezTo>
                  <a:lnTo>
                    <a:pt x="4386" y="1470"/>
                  </a:lnTo>
                  <a:lnTo>
                    <a:pt x="4386" y="1470"/>
                  </a:lnTo>
                  <a:cubicBezTo>
                    <a:pt x="4477" y="1522"/>
                    <a:pt x="4466" y="1614"/>
                    <a:pt x="4361" y="1675"/>
                  </a:cubicBezTo>
                  <a:lnTo>
                    <a:pt x="2930" y="2500"/>
                  </a:lnTo>
                  <a:lnTo>
                    <a:pt x="2930" y="2500"/>
                  </a:lnTo>
                  <a:cubicBezTo>
                    <a:pt x="2826" y="2561"/>
                    <a:pt x="2667" y="2567"/>
                    <a:pt x="2576" y="2515"/>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1" name="Freeform 165">
              <a:extLst>
                <a:ext uri="{FF2B5EF4-FFF2-40B4-BE49-F238E27FC236}">
                  <a16:creationId xmlns:a16="http://schemas.microsoft.com/office/drawing/2014/main" id="{A3D09024-0153-F4AD-5C2D-EF104F8657B2}"/>
                </a:ext>
              </a:extLst>
            </p:cNvPr>
            <p:cNvSpPr>
              <a:spLocks noChangeArrowheads="1"/>
            </p:cNvSpPr>
            <p:nvPr/>
          </p:nvSpPr>
          <p:spPr bwMode="auto">
            <a:xfrm>
              <a:off x="13666422" y="4948361"/>
              <a:ext cx="2909105" cy="1051311"/>
            </a:xfrm>
            <a:custGeom>
              <a:avLst/>
              <a:gdLst>
                <a:gd name="T0" fmla="*/ 4347 w 4454"/>
                <a:gd name="T1" fmla="*/ 617 h 1611"/>
                <a:gd name="T2" fmla="*/ 2916 w 4454"/>
                <a:gd name="T3" fmla="*/ 1442 h 1611"/>
                <a:gd name="T4" fmla="*/ 2916 w 4454"/>
                <a:gd name="T5" fmla="*/ 1442 h 1611"/>
                <a:gd name="T6" fmla="*/ 2562 w 4454"/>
                <a:gd name="T7" fmla="*/ 1457 h 1611"/>
                <a:gd name="T8" fmla="*/ 77 w 4454"/>
                <a:gd name="T9" fmla="*/ 40 h 1611"/>
                <a:gd name="T10" fmla="*/ 77 w 4454"/>
                <a:gd name="T11" fmla="*/ 40 h 1611"/>
                <a:gd name="T12" fmla="*/ 31 w 4454"/>
                <a:gd name="T13" fmla="*/ 0 h 1611"/>
                <a:gd name="T14" fmla="*/ 31 w 4454"/>
                <a:gd name="T15" fmla="*/ 0 h 1611"/>
                <a:gd name="T16" fmla="*/ 77 w 4454"/>
                <a:gd name="T17" fmla="*/ 141 h 1611"/>
                <a:gd name="T18" fmla="*/ 2562 w 4454"/>
                <a:gd name="T19" fmla="*/ 1558 h 1611"/>
                <a:gd name="T20" fmla="*/ 2562 w 4454"/>
                <a:gd name="T21" fmla="*/ 1558 h 1611"/>
                <a:gd name="T22" fmla="*/ 2916 w 4454"/>
                <a:gd name="T23" fmla="*/ 1543 h 1611"/>
                <a:gd name="T24" fmla="*/ 4347 w 4454"/>
                <a:gd name="T25" fmla="*/ 718 h 1611"/>
                <a:gd name="T26" fmla="*/ 4347 w 4454"/>
                <a:gd name="T27" fmla="*/ 718 h 1611"/>
                <a:gd name="T28" fmla="*/ 4418 w 4454"/>
                <a:gd name="T29" fmla="*/ 553 h 1611"/>
                <a:gd name="T30" fmla="*/ 4418 w 4454"/>
                <a:gd name="T31" fmla="*/ 553 h 1611"/>
                <a:gd name="T32" fmla="*/ 4347 w 4454"/>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4" h="1611">
                  <a:moveTo>
                    <a:pt x="4347" y="617"/>
                  </a:moveTo>
                  <a:lnTo>
                    <a:pt x="2916" y="1442"/>
                  </a:lnTo>
                  <a:lnTo>
                    <a:pt x="2916" y="1442"/>
                  </a:lnTo>
                  <a:cubicBezTo>
                    <a:pt x="2812" y="1503"/>
                    <a:pt x="2653" y="1510"/>
                    <a:pt x="2562" y="1457"/>
                  </a:cubicBezTo>
                  <a:lnTo>
                    <a:pt x="77" y="40"/>
                  </a:lnTo>
                  <a:lnTo>
                    <a:pt x="77" y="40"/>
                  </a:lnTo>
                  <a:cubicBezTo>
                    <a:pt x="57" y="29"/>
                    <a:pt x="41" y="15"/>
                    <a:pt x="31" y="0"/>
                  </a:cubicBezTo>
                  <a:lnTo>
                    <a:pt x="31" y="0"/>
                  </a:lnTo>
                  <a:cubicBezTo>
                    <a:pt x="0" y="50"/>
                    <a:pt x="15" y="105"/>
                    <a:pt x="77" y="141"/>
                  </a:cubicBezTo>
                  <a:lnTo>
                    <a:pt x="2562" y="1558"/>
                  </a:lnTo>
                  <a:lnTo>
                    <a:pt x="2562" y="1558"/>
                  </a:lnTo>
                  <a:cubicBezTo>
                    <a:pt x="2653" y="1610"/>
                    <a:pt x="2812" y="1604"/>
                    <a:pt x="2916" y="1543"/>
                  </a:cubicBezTo>
                  <a:lnTo>
                    <a:pt x="4347" y="718"/>
                  </a:lnTo>
                  <a:lnTo>
                    <a:pt x="4347" y="718"/>
                  </a:lnTo>
                  <a:cubicBezTo>
                    <a:pt x="4428" y="671"/>
                    <a:pt x="4453" y="605"/>
                    <a:pt x="4418" y="553"/>
                  </a:cubicBezTo>
                  <a:lnTo>
                    <a:pt x="4418" y="553"/>
                  </a:lnTo>
                  <a:cubicBezTo>
                    <a:pt x="4403" y="576"/>
                    <a:pt x="4380" y="598"/>
                    <a:pt x="4347" y="617"/>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2" name="Freeform 166">
              <a:extLst>
                <a:ext uri="{FF2B5EF4-FFF2-40B4-BE49-F238E27FC236}">
                  <a16:creationId xmlns:a16="http://schemas.microsoft.com/office/drawing/2014/main" id="{084D7D63-07F8-433C-05EA-EE30C6F81625}"/>
                </a:ext>
              </a:extLst>
            </p:cNvPr>
            <p:cNvSpPr>
              <a:spLocks noChangeArrowheads="1"/>
            </p:cNvSpPr>
            <p:nvPr/>
          </p:nvSpPr>
          <p:spPr bwMode="auto">
            <a:xfrm>
              <a:off x="14277046" y="4628648"/>
              <a:ext cx="1690738" cy="979303"/>
            </a:xfrm>
            <a:custGeom>
              <a:avLst/>
              <a:gdLst>
                <a:gd name="T0" fmla="*/ 1697 w 2588"/>
                <a:gd name="T1" fmla="*/ 1473 h 1498"/>
                <a:gd name="T2" fmla="*/ 43 w 2588"/>
                <a:gd name="T3" fmla="*/ 514 h 1498"/>
                <a:gd name="T4" fmla="*/ 43 w 2588"/>
                <a:gd name="T5" fmla="*/ 514 h 1498"/>
                <a:gd name="T6" fmla="*/ 54 w 2588"/>
                <a:gd name="T7" fmla="*/ 417 h 1498"/>
                <a:gd name="T8" fmla="*/ 724 w 2588"/>
                <a:gd name="T9" fmla="*/ 31 h 1498"/>
                <a:gd name="T10" fmla="*/ 724 w 2588"/>
                <a:gd name="T11" fmla="*/ 31 h 1498"/>
                <a:gd name="T12" fmla="*/ 890 w 2588"/>
                <a:gd name="T13" fmla="*/ 24 h 1498"/>
                <a:gd name="T14" fmla="*/ 2544 w 2588"/>
                <a:gd name="T15" fmla="*/ 983 h 1498"/>
                <a:gd name="T16" fmla="*/ 2544 w 2588"/>
                <a:gd name="T17" fmla="*/ 983 h 1498"/>
                <a:gd name="T18" fmla="*/ 2532 w 2588"/>
                <a:gd name="T19" fmla="*/ 1079 h 1498"/>
                <a:gd name="T20" fmla="*/ 1863 w 2588"/>
                <a:gd name="T21" fmla="*/ 1466 h 1498"/>
                <a:gd name="T22" fmla="*/ 1863 w 2588"/>
                <a:gd name="T23" fmla="*/ 1466 h 1498"/>
                <a:gd name="T24" fmla="*/ 1697 w 2588"/>
                <a:gd name="T25" fmla="*/ 1473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8">
                  <a:moveTo>
                    <a:pt x="1697" y="1473"/>
                  </a:moveTo>
                  <a:lnTo>
                    <a:pt x="43" y="514"/>
                  </a:lnTo>
                  <a:lnTo>
                    <a:pt x="43" y="514"/>
                  </a:lnTo>
                  <a:cubicBezTo>
                    <a:pt x="0" y="489"/>
                    <a:pt x="6" y="446"/>
                    <a:pt x="54" y="417"/>
                  </a:cubicBezTo>
                  <a:lnTo>
                    <a:pt x="724" y="31"/>
                  </a:lnTo>
                  <a:lnTo>
                    <a:pt x="724" y="31"/>
                  </a:lnTo>
                  <a:cubicBezTo>
                    <a:pt x="773" y="3"/>
                    <a:pt x="847" y="0"/>
                    <a:pt x="890" y="24"/>
                  </a:cubicBezTo>
                  <a:lnTo>
                    <a:pt x="2544" y="983"/>
                  </a:lnTo>
                  <a:lnTo>
                    <a:pt x="2544" y="983"/>
                  </a:lnTo>
                  <a:cubicBezTo>
                    <a:pt x="2587" y="1008"/>
                    <a:pt x="2582" y="1051"/>
                    <a:pt x="2532" y="1079"/>
                  </a:cubicBezTo>
                  <a:lnTo>
                    <a:pt x="1863" y="1466"/>
                  </a:lnTo>
                  <a:lnTo>
                    <a:pt x="1863" y="1466"/>
                  </a:lnTo>
                  <a:cubicBezTo>
                    <a:pt x="1814" y="1494"/>
                    <a:pt x="1740" y="1497"/>
                    <a:pt x="1697" y="1473"/>
                  </a:cubicBezTo>
                </a:path>
              </a:pathLst>
            </a:custGeom>
            <a:solidFill>
              <a:srgbClr val="F1692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3" name="Freeform 97">
              <a:extLst>
                <a:ext uri="{FF2B5EF4-FFF2-40B4-BE49-F238E27FC236}">
                  <a16:creationId xmlns:a16="http://schemas.microsoft.com/office/drawing/2014/main" id="{40CAFABC-3080-A63F-7A75-6A6DB508EDCD}"/>
                </a:ext>
              </a:extLst>
            </p:cNvPr>
            <p:cNvSpPr>
              <a:spLocks noChangeArrowheads="1"/>
            </p:cNvSpPr>
            <p:nvPr/>
          </p:nvSpPr>
          <p:spPr bwMode="auto">
            <a:xfrm>
              <a:off x="14736354" y="4908605"/>
              <a:ext cx="771471" cy="447530"/>
            </a:xfrm>
            <a:custGeom>
              <a:avLst/>
              <a:gdLst>
                <a:gd name="connsiteX0" fmla="*/ 706513 w 771471"/>
                <a:gd name="connsiteY0" fmla="*/ 364988 h 447530"/>
                <a:gd name="connsiteX1" fmla="*/ 768911 w 771471"/>
                <a:gd name="connsiteY1" fmla="*/ 401266 h 447530"/>
                <a:gd name="connsiteX2" fmla="*/ 767611 w 771471"/>
                <a:gd name="connsiteY2" fmla="*/ 409841 h 447530"/>
                <a:gd name="connsiteX3" fmla="*/ 707813 w 771471"/>
                <a:gd name="connsiteY3" fmla="*/ 445460 h 447530"/>
                <a:gd name="connsiteX4" fmla="*/ 692864 w 771471"/>
                <a:gd name="connsiteY4" fmla="*/ 446120 h 447530"/>
                <a:gd name="connsiteX5" fmla="*/ 630466 w 771471"/>
                <a:gd name="connsiteY5" fmla="*/ 409182 h 447530"/>
                <a:gd name="connsiteX6" fmla="*/ 631766 w 771471"/>
                <a:gd name="connsiteY6" fmla="*/ 400607 h 447530"/>
                <a:gd name="connsiteX7" fmla="*/ 692214 w 771471"/>
                <a:gd name="connsiteY7" fmla="*/ 365647 h 447530"/>
                <a:gd name="connsiteX8" fmla="*/ 706513 w 771471"/>
                <a:gd name="connsiteY8" fmla="*/ 364988 h 447530"/>
                <a:gd name="connsiteX9" fmla="*/ 496252 w 771471"/>
                <a:gd name="connsiteY9" fmla="*/ 244015 h 447530"/>
                <a:gd name="connsiteX10" fmla="*/ 558650 w 771471"/>
                <a:gd name="connsiteY10" fmla="*/ 280294 h 447530"/>
                <a:gd name="connsiteX11" fmla="*/ 557350 w 771471"/>
                <a:gd name="connsiteY11" fmla="*/ 288869 h 447530"/>
                <a:gd name="connsiteX12" fmla="*/ 497552 w 771471"/>
                <a:gd name="connsiteY12" fmla="*/ 323828 h 447530"/>
                <a:gd name="connsiteX13" fmla="*/ 481952 w 771471"/>
                <a:gd name="connsiteY13" fmla="*/ 325147 h 447530"/>
                <a:gd name="connsiteX14" fmla="*/ 420204 w 771471"/>
                <a:gd name="connsiteY14" fmla="*/ 288869 h 447530"/>
                <a:gd name="connsiteX15" fmla="*/ 421504 w 771471"/>
                <a:gd name="connsiteY15" fmla="*/ 279634 h 447530"/>
                <a:gd name="connsiteX16" fmla="*/ 481302 w 771471"/>
                <a:gd name="connsiteY16" fmla="*/ 244675 h 447530"/>
                <a:gd name="connsiteX17" fmla="*/ 496252 w 771471"/>
                <a:gd name="connsiteY17" fmla="*/ 244015 h 447530"/>
                <a:gd name="connsiteX18" fmla="*/ 289225 w 771471"/>
                <a:gd name="connsiteY18" fmla="*/ 122383 h 447530"/>
                <a:gd name="connsiteX19" fmla="*/ 351248 w 771471"/>
                <a:gd name="connsiteY19" fmla="*/ 159321 h 447530"/>
                <a:gd name="connsiteX20" fmla="*/ 350595 w 771471"/>
                <a:gd name="connsiteY20" fmla="*/ 167896 h 447530"/>
                <a:gd name="connsiteX21" fmla="*/ 289878 w 771471"/>
                <a:gd name="connsiteY21" fmla="*/ 203515 h 447530"/>
                <a:gd name="connsiteX22" fmla="*/ 275515 w 771471"/>
                <a:gd name="connsiteY22" fmla="*/ 203515 h 447530"/>
                <a:gd name="connsiteX23" fmla="*/ 212839 w 771471"/>
                <a:gd name="connsiteY23" fmla="*/ 167236 h 447530"/>
                <a:gd name="connsiteX24" fmla="*/ 213492 w 771471"/>
                <a:gd name="connsiteY24" fmla="*/ 158661 h 447530"/>
                <a:gd name="connsiteX25" fmla="*/ 274209 w 771471"/>
                <a:gd name="connsiteY25" fmla="*/ 123702 h 447530"/>
                <a:gd name="connsiteX26" fmla="*/ 289225 w 771471"/>
                <a:gd name="connsiteY26" fmla="*/ 122383 h 447530"/>
                <a:gd name="connsiteX27" fmla="*/ 79257 w 771471"/>
                <a:gd name="connsiteY27" fmla="*/ 1410 h 447530"/>
                <a:gd name="connsiteX28" fmla="*/ 141005 w 771471"/>
                <a:gd name="connsiteY28" fmla="*/ 38348 h 447530"/>
                <a:gd name="connsiteX29" fmla="*/ 139705 w 771471"/>
                <a:gd name="connsiteY29" fmla="*/ 46923 h 447530"/>
                <a:gd name="connsiteX30" fmla="*/ 79907 w 771471"/>
                <a:gd name="connsiteY30" fmla="*/ 81882 h 447530"/>
                <a:gd name="connsiteX31" fmla="*/ 64958 w 771471"/>
                <a:gd name="connsiteY31" fmla="*/ 82542 h 447530"/>
                <a:gd name="connsiteX32" fmla="*/ 2560 w 771471"/>
                <a:gd name="connsiteY32" fmla="*/ 46263 h 447530"/>
                <a:gd name="connsiteX33" fmla="*/ 3860 w 771471"/>
                <a:gd name="connsiteY33" fmla="*/ 37688 h 447530"/>
                <a:gd name="connsiteX34" fmla="*/ 64308 w 771471"/>
                <a:gd name="connsiteY34" fmla="*/ 2069 h 447530"/>
                <a:gd name="connsiteX35" fmla="*/ 79257 w 771471"/>
                <a:gd name="connsiteY35" fmla="*/ 1410 h 44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1471" h="447530">
                  <a:moveTo>
                    <a:pt x="706513" y="364988"/>
                  </a:moveTo>
                  <a:lnTo>
                    <a:pt x="768911" y="401266"/>
                  </a:lnTo>
                  <a:cubicBezTo>
                    <a:pt x="772811" y="403245"/>
                    <a:pt x="772161" y="407203"/>
                    <a:pt x="767611" y="409841"/>
                  </a:cubicBezTo>
                  <a:lnTo>
                    <a:pt x="707813" y="445460"/>
                  </a:lnTo>
                  <a:cubicBezTo>
                    <a:pt x="703263" y="448099"/>
                    <a:pt x="696764" y="448099"/>
                    <a:pt x="692864" y="446120"/>
                  </a:cubicBezTo>
                  <a:lnTo>
                    <a:pt x="630466" y="409182"/>
                  </a:lnTo>
                  <a:cubicBezTo>
                    <a:pt x="626566" y="407203"/>
                    <a:pt x="627216" y="403245"/>
                    <a:pt x="631766" y="400607"/>
                  </a:cubicBezTo>
                  <a:lnTo>
                    <a:pt x="692214" y="365647"/>
                  </a:lnTo>
                  <a:cubicBezTo>
                    <a:pt x="696114" y="363009"/>
                    <a:pt x="703263" y="362349"/>
                    <a:pt x="706513" y="364988"/>
                  </a:cubicBezTo>
                  <a:close/>
                  <a:moveTo>
                    <a:pt x="496252" y="244015"/>
                  </a:moveTo>
                  <a:lnTo>
                    <a:pt x="558650" y="280294"/>
                  </a:lnTo>
                  <a:cubicBezTo>
                    <a:pt x="562550" y="282932"/>
                    <a:pt x="561900" y="286890"/>
                    <a:pt x="557350" y="288869"/>
                  </a:cubicBezTo>
                  <a:lnTo>
                    <a:pt x="497552" y="323828"/>
                  </a:lnTo>
                  <a:cubicBezTo>
                    <a:pt x="493002" y="327126"/>
                    <a:pt x="486502" y="327126"/>
                    <a:pt x="481952" y="325147"/>
                  </a:cubicBezTo>
                  <a:lnTo>
                    <a:pt x="420204" y="288869"/>
                  </a:lnTo>
                  <a:cubicBezTo>
                    <a:pt x="416304" y="286230"/>
                    <a:pt x="416304" y="282273"/>
                    <a:pt x="421504" y="279634"/>
                  </a:cubicBezTo>
                  <a:lnTo>
                    <a:pt x="481302" y="244675"/>
                  </a:lnTo>
                  <a:cubicBezTo>
                    <a:pt x="485852" y="242036"/>
                    <a:pt x="492352" y="241377"/>
                    <a:pt x="496252" y="244015"/>
                  </a:cubicBezTo>
                  <a:close/>
                  <a:moveTo>
                    <a:pt x="289225" y="122383"/>
                  </a:moveTo>
                  <a:lnTo>
                    <a:pt x="351248" y="159321"/>
                  </a:lnTo>
                  <a:cubicBezTo>
                    <a:pt x="355165" y="161300"/>
                    <a:pt x="355165" y="165257"/>
                    <a:pt x="350595" y="167896"/>
                  </a:cubicBezTo>
                  <a:lnTo>
                    <a:pt x="289878" y="203515"/>
                  </a:lnTo>
                  <a:cubicBezTo>
                    <a:pt x="285308" y="206153"/>
                    <a:pt x="278779" y="206153"/>
                    <a:pt x="275515" y="203515"/>
                  </a:cubicBezTo>
                  <a:lnTo>
                    <a:pt x="212839" y="167236"/>
                  </a:lnTo>
                  <a:cubicBezTo>
                    <a:pt x="208922" y="165257"/>
                    <a:pt x="209575" y="161300"/>
                    <a:pt x="213492" y="158661"/>
                  </a:cubicBezTo>
                  <a:lnTo>
                    <a:pt x="274209" y="123702"/>
                  </a:lnTo>
                  <a:cubicBezTo>
                    <a:pt x="278779" y="121063"/>
                    <a:pt x="285308" y="120404"/>
                    <a:pt x="289225" y="122383"/>
                  </a:cubicBezTo>
                  <a:close/>
                  <a:moveTo>
                    <a:pt x="79257" y="1410"/>
                  </a:moveTo>
                  <a:lnTo>
                    <a:pt x="141005" y="38348"/>
                  </a:lnTo>
                  <a:cubicBezTo>
                    <a:pt x="144905" y="40327"/>
                    <a:pt x="144905" y="44284"/>
                    <a:pt x="139705" y="46923"/>
                  </a:cubicBezTo>
                  <a:lnTo>
                    <a:pt x="79907" y="81882"/>
                  </a:lnTo>
                  <a:cubicBezTo>
                    <a:pt x="75357" y="84521"/>
                    <a:pt x="68858" y="85180"/>
                    <a:pt x="64958" y="82542"/>
                  </a:cubicBezTo>
                  <a:lnTo>
                    <a:pt x="2560" y="46263"/>
                  </a:lnTo>
                  <a:cubicBezTo>
                    <a:pt x="-1340" y="44284"/>
                    <a:pt x="-690" y="40327"/>
                    <a:pt x="3860" y="37688"/>
                  </a:cubicBezTo>
                  <a:lnTo>
                    <a:pt x="64308" y="2069"/>
                  </a:lnTo>
                  <a:cubicBezTo>
                    <a:pt x="68208" y="-569"/>
                    <a:pt x="75357" y="-569"/>
                    <a:pt x="79257" y="1410"/>
                  </a:cubicBezTo>
                  <a:close/>
                </a:path>
              </a:pathLst>
            </a:custGeom>
            <a:solidFill>
              <a:schemeClr val="accent3">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4" name="Freeform 171">
              <a:extLst>
                <a:ext uri="{FF2B5EF4-FFF2-40B4-BE49-F238E27FC236}">
                  <a16:creationId xmlns:a16="http://schemas.microsoft.com/office/drawing/2014/main" id="{4280478C-C0DC-97C4-7020-3C55E0B9A84C}"/>
                </a:ext>
              </a:extLst>
            </p:cNvPr>
            <p:cNvSpPr>
              <a:spLocks noChangeArrowheads="1"/>
            </p:cNvSpPr>
            <p:nvPr/>
          </p:nvSpPr>
          <p:spPr bwMode="auto">
            <a:xfrm>
              <a:off x="14277046" y="4628648"/>
              <a:ext cx="1687857" cy="699913"/>
            </a:xfrm>
            <a:custGeom>
              <a:avLst/>
              <a:gdLst>
                <a:gd name="T0" fmla="*/ 43 w 2585"/>
                <a:gd name="T1" fmla="*/ 514 h 1073"/>
                <a:gd name="T2" fmla="*/ 44 w 2585"/>
                <a:gd name="T3" fmla="*/ 514 h 1073"/>
                <a:gd name="T4" fmla="*/ 44 w 2585"/>
                <a:gd name="T5" fmla="*/ 514 h 1073"/>
                <a:gd name="T6" fmla="*/ 54 w 2585"/>
                <a:gd name="T7" fmla="*/ 508 h 1073"/>
                <a:gd name="T8" fmla="*/ 724 w 2585"/>
                <a:gd name="T9" fmla="*/ 121 h 1073"/>
                <a:gd name="T10" fmla="*/ 724 w 2585"/>
                <a:gd name="T11" fmla="*/ 121 h 1073"/>
                <a:gd name="T12" fmla="*/ 890 w 2585"/>
                <a:gd name="T13" fmla="*/ 114 h 1073"/>
                <a:gd name="T14" fmla="*/ 2542 w 2585"/>
                <a:gd name="T15" fmla="*/ 1072 h 1073"/>
                <a:gd name="T16" fmla="*/ 2542 w 2585"/>
                <a:gd name="T17" fmla="*/ 1072 h 1073"/>
                <a:gd name="T18" fmla="*/ 2544 w 2585"/>
                <a:gd name="T19" fmla="*/ 983 h 1073"/>
                <a:gd name="T20" fmla="*/ 890 w 2585"/>
                <a:gd name="T21" fmla="*/ 24 h 1073"/>
                <a:gd name="T22" fmla="*/ 890 w 2585"/>
                <a:gd name="T23" fmla="*/ 24 h 1073"/>
                <a:gd name="T24" fmla="*/ 724 w 2585"/>
                <a:gd name="T25" fmla="*/ 31 h 1073"/>
                <a:gd name="T26" fmla="*/ 54 w 2585"/>
                <a:gd name="T27" fmla="*/ 417 h 1073"/>
                <a:gd name="T28" fmla="*/ 54 w 2585"/>
                <a:gd name="T29" fmla="*/ 417 h 1073"/>
                <a:gd name="T30" fmla="*/ 43 w 2585"/>
                <a:gd name="T31" fmla="*/ 51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3">
                  <a:moveTo>
                    <a:pt x="43" y="514"/>
                  </a:moveTo>
                  <a:lnTo>
                    <a:pt x="44" y="514"/>
                  </a:lnTo>
                  <a:lnTo>
                    <a:pt x="44" y="514"/>
                  </a:lnTo>
                  <a:cubicBezTo>
                    <a:pt x="48" y="513"/>
                    <a:pt x="51" y="509"/>
                    <a:pt x="54" y="508"/>
                  </a:cubicBezTo>
                  <a:lnTo>
                    <a:pt x="724" y="121"/>
                  </a:lnTo>
                  <a:lnTo>
                    <a:pt x="724" y="121"/>
                  </a:lnTo>
                  <a:cubicBezTo>
                    <a:pt x="773" y="93"/>
                    <a:pt x="847" y="90"/>
                    <a:pt x="890" y="114"/>
                  </a:cubicBezTo>
                  <a:lnTo>
                    <a:pt x="2542" y="1072"/>
                  </a:lnTo>
                  <a:lnTo>
                    <a:pt x="2542" y="1072"/>
                  </a:lnTo>
                  <a:cubicBezTo>
                    <a:pt x="2582" y="1044"/>
                    <a:pt x="2584" y="1006"/>
                    <a:pt x="2544" y="983"/>
                  </a:cubicBezTo>
                  <a:lnTo>
                    <a:pt x="890" y="24"/>
                  </a:lnTo>
                  <a:lnTo>
                    <a:pt x="890" y="24"/>
                  </a:lnTo>
                  <a:cubicBezTo>
                    <a:pt x="847" y="0"/>
                    <a:pt x="773" y="3"/>
                    <a:pt x="724" y="31"/>
                  </a:cubicBezTo>
                  <a:lnTo>
                    <a:pt x="54" y="417"/>
                  </a:lnTo>
                  <a:lnTo>
                    <a:pt x="54" y="417"/>
                  </a:lnTo>
                  <a:cubicBezTo>
                    <a:pt x="6" y="446"/>
                    <a:pt x="0" y="489"/>
                    <a:pt x="43" y="514"/>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5" name="Freeform 99">
              <a:extLst>
                <a:ext uri="{FF2B5EF4-FFF2-40B4-BE49-F238E27FC236}">
                  <a16:creationId xmlns:a16="http://schemas.microsoft.com/office/drawing/2014/main" id="{18FB173F-12C4-B55E-CB96-F81FD5085BB5}"/>
                </a:ext>
              </a:extLst>
            </p:cNvPr>
            <p:cNvSpPr>
              <a:spLocks noChangeArrowheads="1"/>
            </p:cNvSpPr>
            <p:nvPr/>
          </p:nvSpPr>
          <p:spPr bwMode="auto">
            <a:xfrm>
              <a:off x="15691275" y="5920109"/>
              <a:ext cx="739584" cy="3136669"/>
            </a:xfrm>
            <a:custGeom>
              <a:avLst/>
              <a:gdLst>
                <a:gd name="connsiteX0" fmla="*/ 721535 w 739584"/>
                <a:gd name="connsiteY0" fmla="*/ 2388214 h 3136669"/>
                <a:gd name="connsiteX1" fmla="*/ 739584 w 739584"/>
                <a:gd name="connsiteY1" fmla="*/ 2436795 h 3136669"/>
                <a:gd name="connsiteX2" fmla="*/ 739584 w 739584"/>
                <a:gd name="connsiteY2" fmla="*/ 2656634 h 3136669"/>
                <a:gd name="connsiteX3" fmla="*/ 677516 w 739584"/>
                <a:gd name="connsiteY3" fmla="*/ 2777023 h 3136669"/>
                <a:gd name="connsiteX4" fmla="*/ 62721 w 739584"/>
                <a:gd name="connsiteY4" fmla="*/ 3129029 h 3136669"/>
                <a:gd name="connsiteX5" fmla="*/ 0 w 739584"/>
                <a:gd name="connsiteY5" fmla="*/ 3081920 h 3136669"/>
                <a:gd name="connsiteX6" fmla="*/ 0 w 739584"/>
                <a:gd name="connsiteY6" fmla="*/ 2862080 h 3136669"/>
                <a:gd name="connsiteX7" fmla="*/ 62721 w 739584"/>
                <a:gd name="connsiteY7" fmla="*/ 2741692 h 3136669"/>
                <a:gd name="connsiteX8" fmla="*/ 677516 w 739584"/>
                <a:gd name="connsiteY8" fmla="*/ 2389686 h 3136669"/>
                <a:gd name="connsiteX9" fmla="*/ 721535 w 739584"/>
                <a:gd name="connsiteY9" fmla="*/ 2388214 h 3136669"/>
                <a:gd name="connsiteX10" fmla="*/ 721535 w 739584"/>
                <a:gd name="connsiteY10" fmla="*/ 1593578 h 3136669"/>
                <a:gd name="connsiteX11" fmla="*/ 739584 w 739584"/>
                <a:gd name="connsiteY11" fmla="*/ 1642486 h 3136669"/>
                <a:gd name="connsiteX12" fmla="*/ 739584 w 739584"/>
                <a:gd name="connsiteY12" fmla="*/ 1862326 h 3136669"/>
                <a:gd name="connsiteX13" fmla="*/ 677516 w 739584"/>
                <a:gd name="connsiteY13" fmla="*/ 1982060 h 3136669"/>
                <a:gd name="connsiteX14" fmla="*/ 62721 w 739584"/>
                <a:gd name="connsiteY14" fmla="*/ 2334066 h 3136669"/>
                <a:gd name="connsiteX15" fmla="*/ 0 w 739584"/>
                <a:gd name="connsiteY15" fmla="*/ 2286957 h 3136669"/>
                <a:gd name="connsiteX16" fmla="*/ 0 w 739584"/>
                <a:gd name="connsiteY16" fmla="*/ 2067117 h 3136669"/>
                <a:gd name="connsiteX17" fmla="*/ 62721 w 739584"/>
                <a:gd name="connsiteY17" fmla="*/ 1946729 h 3136669"/>
                <a:gd name="connsiteX18" fmla="*/ 677516 w 739584"/>
                <a:gd name="connsiteY18" fmla="*/ 1594723 h 3136669"/>
                <a:gd name="connsiteX19" fmla="*/ 721535 w 739584"/>
                <a:gd name="connsiteY19" fmla="*/ 1593578 h 3136669"/>
                <a:gd name="connsiteX20" fmla="*/ 701822 w 739584"/>
                <a:gd name="connsiteY20" fmla="*/ 792122 h 3136669"/>
                <a:gd name="connsiteX21" fmla="*/ 739584 w 739584"/>
                <a:gd name="connsiteY21" fmla="*/ 847465 h 3136669"/>
                <a:gd name="connsiteX22" fmla="*/ 739584 w 739584"/>
                <a:gd name="connsiteY22" fmla="*/ 1067121 h 3136669"/>
                <a:gd name="connsiteX23" fmla="*/ 677516 w 739584"/>
                <a:gd name="connsiteY23" fmla="*/ 1187409 h 3136669"/>
                <a:gd name="connsiteX24" fmla="*/ 62721 w 739584"/>
                <a:gd name="connsiteY24" fmla="*/ 1539120 h 3136669"/>
                <a:gd name="connsiteX25" fmla="*/ 0 w 739584"/>
                <a:gd name="connsiteY25" fmla="*/ 1491397 h 3136669"/>
                <a:gd name="connsiteX26" fmla="*/ 0 w 739584"/>
                <a:gd name="connsiteY26" fmla="*/ 1271741 h 3136669"/>
                <a:gd name="connsiteX27" fmla="*/ 62721 w 739584"/>
                <a:gd name="connsiteY27" fmla="*/ 1152107 h 3136669"/>
                <a:gd name="connsiteX28" fmla="*/ 677516 w 739584"/>
                <a:gd name="connsiteY28" fmla="*/ 799742 h 3136669"/>
                <a:gd name="connsiteX29" fmla="*/ 701822 w 739584"/>
                <a:gd name="connsiteY29" fmla="*/ 792122 h 3136669"/>
                <a:gd name="connsiteX30" fmla="*/ 721535 w 739584"/>
                <a:gd name="connsiteY30" fmla="*/ 6396 h 3136669"/>
                <a:gd name="connsiteX31" fmla="*/ 739584 w 739584"/>
                <a:gd name="connsiteY31" fmla="*/ 54593 h 3136669"/>
                <a:gd name="connsiteX32" fmla="*/ 739584 w 739584"/>
                <a:gd name="connsiteY32" fmla="*/ 274458 h 3136669"/>
                <a:gd name="connsiteX33" fmla="*/ 677516 w 739584"/>
                <a:gd name="connsiteY33" fmla="*/ 393851 h 3136669"/>
                <a:gd name="connsiteX34" fmla="*/ 62721 w 739584"/>
                <a:gd name="connsiteY34" fmla="*/ 744199 h 3136669"/>
                <a:gd name="connsiteX35" fmla="*/ 0 w 739584"/>
                <a:gd name="connsiteY35" fmla="*/ 697225 h 3136669"/>
                <a:gd name="connsiteX36" fmla="*/ 0 w 739584"/>
                <a:gd name="connsiteY36" fmla="*/ 478665 h 3136669"/>
                <a:gd name="connsiteX37" fmla="*/ 62721 w 739584"/>
                <a:gd name="connsiteY37" fmla="*/ 358620 h 3136669"/>
                <a:gd name="connsiteX38" fmla="*/ 677516 w 739584"/>
                <a:gd name="connsiteY38" fmla="*/ 7619 h 3136669"/>
                <a:gd name="connsiteX39" fmla="*/ 721535 w 739584"/>
                <a:gd name="connsiteY39" fmla="*/ 6396 h 313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9584" h="3136669">
                  <a:moveTo>
                    <a:pt x="721535" y="2388214"/>
                  </a:moveTo>
                  <a:cubicBezTo>
                    <a:pt x="732724" y="2396720"/>
                    <a:pt x="739584" y="2413568"/>
                    <a:pt x="739584" y="2436795"/>
                  </a:cubicBezTo>
                  <a:lnTo>
                    <a:pt x="739584" y="2656634"/>
                  </a:lnTo>
                  <a:cubicBezTo>
                    <a:pt x="739584" y="2703089"/>
                    <a:pt x="712143" y="2756740"/>
                    <a:pt x="677516" y="2777023"/>
                  </a:cubicBezTo>
                  <a:lnTo>
                    <a:pt x="62721" y="3129029"/>
                  </a:lnTo>
                  <a:cubicBezTo>
                    <a:pt x="28094" y="3149312"/>
                    <a:pt x="0" y="3127720"/>
                    <a:pt x="0" y="3081920"/>
                  </a:cubicBezTo>
                  <a:lnTo>
                    <a:pt x="0" y="2862080"/>
                  </a:lnTo>
                  <a:cubicBezTo>
                    <a:pt x="0" y="2815626"/>
                    <a:pt x="28094" y="2761975"/>
                    <a:pt x="62721" y="2741692"/>
                  </a:cubicBezTo>
                  <a:lnTo>
                    <a:pt x="677516" y="2389686"/>
                  </a:lnTo>
                  <a:cubicBezTo>
                    <a:pt x="694830" y="2379545"/>
                    <a:pt x="710347" y="2379708"/>
                    <a:pt x="721535" y="2388214"/>
                  </a:cubicBezTo>
                  <a:close/>
                  <a:moveTo>
                    <a:pt x="721535" y="1593578"/>
                  </a:moveTo>
                  <a:cubicBezTo>
                    <a:pt x="732724" y="1602247"/>
                    <a:pt x="739584" y="1619259"/>
                    <a:pt x="739584" y="1642486"/>
                  </a:cubicBezTo>
                  <a:lnTo>
                    <a:pt x="739584" y="1862326"/>
                  </a:lnTo>
                  <a:cubicBezTo>
                    <a:pt x="739584" y="1908780"/>
                    <a:pt x="712143" y="1961777"/>
                    <a:pt x="677516" y="1982060"/>
                  </a:cubicBezTo>
                  <a:lnTo>
                    <a:pt x="62721" y="2334066"/>
                  </a:lnTo>
                  <a:cubicBezTo>
                    <a:pt x="28094" y="2354349"/>
                    <a:pt x="0" y="2333412"/>
                    <a:pt x="0" y="2286957"/>
                  </a:cubicBezTo>
                  <a:lnTo>
                    <a:pt x="0" y="2067117"/>
                  </a:lnTo>
                  <a:cubicBezTo>
                    <a:pt x="0" y="2020663"/>
                    <a:pt x="28094" y="1967012"/>
                    <a:pt x="62721" y="1946729"/>
                  </a:cubicBezTo>
                  <a:lnTo>
                    <a:pt x="677516" y="1594723"/>
                  </a:lnTo>
                  <a:cubicBezTo>
                    <a:pt x="694830" y="1584582"/>
                    <a:pt x="710347" y="1584909"/>
                    <a:pt x="721535" y="1593578"/>
                  </a:cubicBezTo>
                  <a:close/>
                  <a:moveTo>
                    <a:pt x="701822" y="792122"/>
                  </a:moveTo>
                  <a:cubicBezTo>
                    <a:pt x="724148" y="791816"/>
                    <a:pt x="739584" y="812653"/>
                    <a:pt x="739584" y="847465"/>
                  </a:cubicBezTo>
                  <a:lnTo>
                    <a:pt x="739584" y="1067121"/>
                  </a:lnTo>
                  <a:cubicBezTo>
                    <a:pt x="739584" y="1113536"/>
                    <a:pt x="712143" y="1167143"/>
                    <a:pt x="677516" y="1187409"/>
                  </a:cubicBezTo>
                  <a:lnTo>
                    <a:pt x="62721" y="1539120"/>
                  </a:lnTo>
                  <a:cubicBezTo>
                    <a:pt x="28094" y="1559385"/>
                    <a:pt x="0" y="1537812"/>
                    <a:pt x="0" y="1491397"/>
                  </a:cubicBezTo>
                  <a:lnTo>
                    <a:pt x="0" y="1271741"/>
                  </a:lnTo>
                  <a:cubicBezTo>
                    <a:pt x="0" y="1225325"/>
                    <a:pt x="28094" y="1172373"/>
                    <a:pt x="62721" y="1152107"/>
                  </a:cubicBezTo>
                  <a:lnTo>
                    <a:pt x="677516" y="799742"/>
                  </a:lnTo>
                  <a:cubicBezTo>
                    <a:pt x="686173" y="794676"/>
                    <a:pt x="694380" y="792224"/>
                    <a:pt x="701822" y="792122"/>
                  </a:cubicBezTo>
                  <a:close/>
                  <a:moveTo>
                    <a:pt x="721535" y="6396"/>
                  </a:moveTo>
                  <a:cubicBezTo>
                    <a:pt x="732724" y="14959"/>
                    <a:pt x="739584" y="31759"/>
                    <a:pt x="739584" y="54593"/>
                  </a:cubicBezTo>
                  <a:lnTo>
                    <a:pt x="739584" y="274458"/>
                  </a:lnTo>
                  <a:cubicBezTo>
                    <a:pt x="739584" y="320127"/>
                    <a:pt x="712143" y="373626"/>
                    <a:pt x="677516" y="393851"/>
                  </a:cubicBezTo>
                  <a:lnTo>
                    <a:pt x="62721" y="744199"/>
                  </a:lnTo>
                  <a:cubicBezTo>
                    <a:pt x="28094" y="764424"/>
                    <a:pt x="0" y="743546"/>
                    <a:pt x="0" y="697225"/>
                  </a:cubicBezTo>
                  <a:lnTo>
                    <a:pt x="0" y="478665"/>
                  </a:lnTo>
                  <a:cubicBezTo>
                    <a:pt x="0" y="432343"/>
                    <a:pt x="28094" y="378845"/>
                    <a:pt x="62721" y="358620"/>
                  </a:cubicBezTo>
                  <a:lnTo>
                    <a:pt x="677516" y="7619"/>
                  </a:lnTo>
                  <a:cubicBezTo>
                    <a:pt x="694830" y="-2493"/>
                    <a:pt x="710347" y="-2167"/>
                    <a:pt x="721535" y="6396"/>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6" name="Freeform 173">
              <a:extLst>
                <a:ext uri="{FF2B5EF4-FFF2-40B4-BE49-F238E27FC236}">
                  <a16:creationId xmlns:a16="http://schemas.microsoft.com/office/drawing/2014/main" id="{78A159F0-396C-51BA-AF01-73C724159C8D}"/>
                </a:ext>
              </a:extLst>
            </p:cNvPr>
            <p:cNvSpPr>
              <a:spLocks noChangeArrowheads="1"/>
            </p:cNvSpPr>
            <p:nvPr/>
          </p:nvSpPr>
          <p:spPr bwMode="auto">
            <a:xfrm>
              <a:off x="15705676" y="5919024"/>
              <a:ext cx="722957" cy="754639"/>
            </a:xfrm>
            <a:custGeom>
              <a:avLst/>
              <a:gdLst>
                <a:gd name="T0" fmla="*/ 1059 w 1109"/>
                <a:gd name="T1" fmla="*/ 0 h 1157"/>
                <a:gd name="T2" fmla="*/ 1059 w 1109"/>
                <a:gd name="T3" fmla="*/ 0 h 1157"/>
                <a:gd name="T4" fmla="*/ 1083 w 1109"/>
                <a:gd name="T5" fmla="*/ 70 h 1157"/>
                <a:gd name="T6" fmla="*/ 1083 w 1109"/>
                <a:gd name="T7" fmla="*/ 406 h 1157"/>
                <a:gd name="T8" fmla="*/ 1083 w 1109"/>
                <a:gd name="T9" fmla="*/ 406 h 1157"/>
                <a:gd name="T10" fmla="*/ 988 w 1109"/>
                <a:gd name="T11" fmla="*/ 589 h 1157"/>
                <a:gd name="T12" fmla="*/ 47 w 1109"/>
                <a:gd name="T13" fmla="*/ 1127 h 1157"/>
                <a:gd name="T14" fmla="*/ 47 w 1109"/>
                <a:gd name="T15" fmla="*/ 1127 h 1157"/>
                <a:gd name="T16" fmla="*/ 0 w 1109"/>
                <a:gd name="T17" fmla="*/ 1137 h 1157"/>
                <a:gd name="T18" fmla="*/ 0 w 1109"/>
                <a:gd name="T19" fmla="*/ 1137 h 1157"/>
                <a:gd name="T20" fmla="*/ 72 w 1109"/>
                <a:gd name="T21" fmla="*/ 1139 h 1157"/>
                <a:gd name="T22" fmla="*/ 1013 w 1109"/>
                <a:gd name="T23" fmla="*/ 602 h 1157"/>
                <a:gd name="T24" fmla="*/ 1013 w 1109"/>
                <a:gd name="T25" fmla="*/ 602 h 1157"/>
                <a:gd name="T26" fmla="*/ 1108 w 1109"/>
                <a:gd name="T27" fmla="*/ 419 h 1157"/>
                <a:gd name="T28" fmla="*/ 1108 w 1109"/>
                <a:gd name="T29" fmla="*/ 82 h 1157"/>
                <a:gd name="T30" fmla="*/ 1108 w 1109"/>
                <a:gd name="T31" fmla="*/ 82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3"/>
                    <a:pt x="1083" y="37"/>
                    <a:pt x="1083" y="70"/>
                  </a:cubicBezTo>
                  <a:lnTo>
                    <a:pt x="1083" y="406"/>
                  </a:lnTo>
                  <a:lnTo>
                    <a:pt x="1083" y="406"/>
                  </a:lnTo>
                  <a:cubicBezTo>
                    <a:pt x="1083" y="477"/>
                    <a:pt x="1040" y="558"/>
                    <a:pt x="988" y="589"/>
                  </a:cubicBezTo>
                  <a:lnTo>
                    <a:pt x="47" y="1127"/>
                  </a:lnTo>
                  <a:lnTo>
                    <a:pt x="47" y="1127"/>
                  </a:lnTo>
                  <a:cubicBezTo>
                    <a:pt x="30" y="1137"/>
                    <a:pt x="14" y="1139"/>
                    <a:pt x="0" y="1137"/>
                  </a:cubicBezTo>
                  <a:lnTo>
                    <a:pt x="0" y="1137"/>
                  </a:lnTo>
                  <a:cubicBezTo>
                    <a:pt x="17" y="1153"/>
                    <a:pt x="43" y="1156"/>
                    <a:pt x="72" y="1139"/>
                  </a:cubicBezTo>
                  <a:lnTo>
                    <a:pt x="1013" y="602"/>
                  </a:lnTo>
                  <a:lnTo>
                    <a:pt x="1013" y="602"/>
                  </a:lnTo>
                  <a:cubicBezTo>
                    <a:pt x="1066" y="571"/>
                    <a:pt x="1108" y="489"/>
                    <a:pt x="1108" y="419"/>
                  </a:cubicBezTo>
                  <a:lnTo>
                    <a:pt x="1108" y="82"/>
                  </a:lnTo>
                  <a:lnTo>
                    <a:pt x="1108" y="82"/>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7" name="Freeform 177">
              <a:extLst>
                <a:ext uri="{FF2B5EF4-FFF2-40B4-BE49-F238E27FC236}">
                  <a16:creationId xmlns:a16="http://schemas.microsoft.com/office/drawing/2014/main" id="{E7A0E7AC-BBB9-8701-AD0B-272C0B31956F}"/>
                </a:ext>
              </a:extLst>
            </p:cNvPr>
            <p:cNvSpPr>
              <a:spLocks noChangeArrowheads="1"/>
            </p:cNvSpPr>
            <p:nvPr/>
          </p:nvSpPr>
          <p:spPr bwMode="auto">
            <a:xfrm>
              <a:off x="15705676" y="7508950"/>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0 h 1159"/>
                <a:gd name="T22" fmla="*/ 1013 w 1109"/>
                <a:gd name="T23" fmla="*/ 602 h 1159"/>
                <a:gd name="T24" fmla="*/ 1013 w 1109"/>
                <a:gd name="T25" fmla="*/ 602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7"/>
                    <a:pt x="1083" y="70"/>
                  </a:cubicBezTo>
                  <a:lnTo>
                    <a:pt x="1083" y="406"/>
                  </a:lnTo>
                  <a:lnTo>
                    <a:pt x="1083" y="406"/>
                  </a:lnTo>
                  <a:cubicBezTo>
                    <a:pt x="1083" y="477"/>
                    <a:pt x="1040" y="559"/>
                    <a:pt x="988" y="590"/>
                  </a:cubicBezTo>
                  <a:lnTo>
                    <a:pt x="47" y="1128"/>
                  </a:lnTo>
                  <a:lnTo>
                    <a:pt x="47" y="1128"/>
                  </a:lnTo>
                  <a:cubicBezTo>
                    <a:pt x="30" y="1138"/>
                    <a:pt x="14" y="1140"/>
                    <a:pt x="0" y="1138"/>
                  </a:cubicBezTo>
                  <a:lnTo>
                    <a:pt x="0" y="1138"/>
                  </a:lnTo>
                  <a:cubicBezTo>
                    <a:pt x="17" y="1154"/>
                    <a:pt x="43" y="1158"/>
                    <a:pt x="72" y="1140"/>
                  </a:cubicBezTo>
                  <a:lnTo>
                    <a:pt x="1013" y="602"/>
                  </a:lnTo>
                  <a:lnTo>
                    <a:pt x="1013" y="602"/>
                  </a:lnTo>
                  <a:cubicBezTo>
                    <a:pt x="1066" y="571"/>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8" name="Freeform 181">
              <a:extLst>
                <a:ext uri="{FF2B5EF4-FFF2-40B4-BE49-F238E27FC236}">
                  <a16:creationId xmlns:a16="http://schemas.microsoft.com/office/drawing/2014/main" id="{0C255C81-93C8-7063-8E5C-0456CB25C87C}"/>
                </a:ext>
              </a:extLst>
            </p:cNvPr>
            <p:cNvSpPr>
              <a:spLocks noChangeArrowheads="1"/>
            </p:cNvSpPr>
            <p:nvPr/>
          </p:nvSpPr>
          <p:spPr bwMode="auto">
            <a:xfrm>
              <a:off x="15705676" y="8301034"/>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8 w 1109"/>
                <a:gd name="T11" fmla="*/ 589 h 1158"/>
                <a:gd name="T12" fmla="*/ 47 w 1109"/>
                <a:gd name="T13" fmla="*/ 1128 h 1158"/>
                <a:gd name="T14" fmla="*/ 47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3"/>
                    <a:pt x="1083" y="37"/>
                    <a:pt x="1083" y="69"/>
                  </a:cubicBezTo>
                  <a:lnTo>
                    <a:pt x="1083" y="406"/>
                  </a:lnTo>
                  <a:lnTo>
                    <a:pt x="1083" y="406"/>
                  </a:lnTo>
                  <a:cubicBezTo>
                    <a:pt x="1083" y="477"/>
                    <a:pt x="1040" y="558"/>
                    <a:pt x="988" y="589"/>
                  </a:cubicBezTo>
                  <a:lnTo>
                    <a:pt x="47" y="1128"/>
                  </a:lnTo>
                  <a:lnTo>
                    <a:pt x="47" y="1128"/>
                  </a:lnTo>
                  <a:cubicBezTo>
                    <a:pt x="30" y="1137"/>
                    <a:pt x="14" y="1140"/>
                    <a:pt x="0" y="1138"/>
                  </a:cubicBezTo>
                  <a:lnTo>
                    <a:pt x="0" y="1138"/>
                  </a:lnTo>
                  <a:cubicBezTo>
                    <a:pt x="17" y="1154"/>
                    <a:pt x="43" y="1157"/>
                    <a:pt x="72" y="1140"/>
                  </a:cubicBezTo>
                  <a:lnTo>
                    <a:pt x="1013" y="602"/>
                  </a:lnTo>
                  <a:lnTo>
                    <a:pt x="1013" y="602"/>
                  </a:lnTo>
                  <a:cubicBezTo>
                    <a:pt x="1066" y="571"/>
                    <a:pt x="1108" y="489"/>
                    <a:pt x="1108" y="418"/>
                  </a:cubicBezTo>
                  <a:lnTo>
                    <a:pt x="1108" y="82"/>
                  </a:lnTo>
                  <a:lnTo>
                    <a:pt x="1108" y="82"/>
                  </a:lnTo>
                  <a:cubicBezTo>
                    <a:pt x="1108" y="34"/>
                    <a:pt x="1089"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9" name="Freeform 185">
              <a:extLst>
                <a:ext uri="{FF2B5EF4-FFF2-40B4-BE49-F238E27FC236}">
                  <a16:creationId xmlns:a16="http://schemas.microsoft.com/office/drawing/2014/main" id="{169402B7-BF8E-4538-3DCF-ECF6285B5373}"/>
                </a:ext>
              </a:extLst>
            </p:cNvPr>
            <p:cNvSpPr>
              <a:spLocks noChangeArrowheads="1"/>
            </p:cNvSpPr>
            <p:nvPr/>
          </p:nvSpPr>
          <p:spPr bwMode="auto">
            <a:xfrm>
              <a:off x="15705676" y="6713987"/>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8" y="590"/>
                  </a:cubicBezTo>
                  <a:lnTo>
                    <a:pt x="47" y="1128"/>
                  </a:lnTo>
                  <a:lnTo>
                    <a:pt x="47" y="1128"/>
                  </a:lnTo>
                  <a:cubicBezTo>
                    <a:pt x="30" y="1138"/>
                    <a:pt x="14" y="1141"/>
                    <a:pt x="0" y="1138"/>
                  </a:cubicBezTo>
                  <a:lnTo>
                    <a:pt x="0" y="1138"/>
                  </a:lnTo>
                  <a:cubicBezTo>
                    <a:pt x="17" y="1155"/>
                    <a:pt x="43" y="1158"/>
                    <a:pt x="72" y="1141"/>
                  </a:cubicBezTo>
                  <a:lnTo>
                    <a:pt x="1013" y="603"/>
                  </a:lnTo>
                  <a:lnTo>
                    <a:pt x="1013" y="603"/>
                  </a:lnTo>
                  <a:cubicBezTo>
                    <a:pt x="1066" y="572"/>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0" name="Freeform 104">
              <a:extLst>
                <a:ext uri="{FF2B5EF4-FFF2-40B4-BE49-F238E27FC236}">
                  <a16:creationId xmlns:a16="http://schemas.microsoft.com/office/drawing/2014/main" id="{632C5E89-9097-98E4-21E0-0B128D0BE84F}"/>
                </a:ext>
              </a:extLst>
            </p:cNvPr>
            <p:cNvSpPr>
              <a:spLocks noChangeArrowheads="1"/>
            </p:cNvSpPr>
            <p:nvPr/>
          </p:nvSpPr>
          <p:spPr bwMode="auto">
            <a:xfrm>
              <a:off x="15924578" y="6186526"/>
              <a:ext cx="270102" cy="2624016"/>
            </a:xfrm>
            <a:custGeom>
              <a:avLst/>
              <a:gdLst>
                <a:gd name="connsiteX0" fmla="*/ 69285 w 270102"/>
                <a:gd name="connsiteY0" fmla="*/ 2492875 h 2624016"/>
                <a:gd name="connsiteX1" fmla="*/ 82882 w 270102"/>
                <a:gd name="connsiteY1" fmla="*/ 2503359 h 2624016"/>
                <a:gd name="connsiteX2" fmla="*/ 82882 w 270102"/>
                <a:gd name="connsiteY2" fmla="*/ 2563641 h 2624016"/>
                <a:gd name="connsiteX3" fmla="*/ 69285 w 270102"/>
                <a:gd name="connsiteY3" fmla="*/ 2589850 h 2624016"/>
                <a:gd name="connsiteX4" fmla="*/ 13598 w 270102"/>
                <a:gd name="connsiteY4" fmla="*/ 2622612 h 2624016"/>
                <a:gd name="connsiteX5" fmla="*/ 0 w 270102"/>
                <a:gd name="connsiteY5" fmla="*/ 2612129 h 2624016"/>
                <a:gd name="connsiteX6" fmla="*/ 0 w 270102"/>
                <a:gd name="connsiteY6" fmla="*/ 2551847 h 2624016"/>
                <a:gd name="connsiteX7" fmla="*/ 13598 w 270102"/>
                <a:gd name="connsiteY7" fmla="*/ 2525637 h 2624016"/>
                <a:gd name="connsiteX8" fmla="*/ 257152 w 270102"/>
                <a:gd name="connsiteY8" fmla="*/ 2383424 h 2624016"/>
                <a:gd name="connsiteX9" fmla="*/ 270102 w 270102"/>
                <a:gd name="connsiteY9" fmla="*/ 2393908 h 2624016"/>
                <a:gd name="connsiteX10" fmla="*/ 270102 w 270102"/>
                <a:gd name="connsiteY10" fmla="*/ 2454190 h 2624016"/>
                <a:gd name="connsiteX11" fmla="*/ 257152 w 270102"/>
                <a:gd name="connsiteY11" fmla="*/ 2480399 h 2624016"/>
                <a:gd name="connsiteX12" fmla="*/ 200820 w 270102"/>
                <a:gd name="connsiteY12" fmla="*/ 2513161 h 2624016"/>
                <a:gd name="connsiteX13" fmla="*/ 187222 w 270102"/>
                <a:gd name="connsiteY13" fmla="*/ 2502678 h 2624016"/>
                <a:gd name="connsiteX14" fmla="*/ 187222 w 270102"/>
                <a:gd name="connsiteY14" fmla="*/ 2442396 h 2624016"/>
                <a:gd name="connsiteX15" fmla="*/ 200820 w 270102"/>
                <a:gd name="connsiteY15" fmla="*/ 2416186 h 2624016"/>
                <a:gd name="connsiteX16" fmla="*/ 69285 w 270102"/>
                <a:gd name="connsiteY16" fmla="*/ 1697894 h 2624016"/>
                <a:gd name="connsiteX17" fmla="*/ 82882 w 270102"/>
                <a:gd name="connsiteY17" fmla="*/ 1708328 h 2624016"/>
                <a:gd name="connsiteX18" fmla="*/ 82882 w 270102"/>
                <a:gd name="connsiteY18" fmla="*/ 1768326 h 2624016"/>
                <a:gd name="connsiteX19" fmla="*/ 69285 w 270102"/>
                <a:gd name="connsiteY19" fmla="*/ 1794412 h 2624016"/>
                <a:gd name="connsiteX20" fmla="*/ 13598 w 270102"/>
                <a:gd name="connsiteY20" fmla="*/ 1827019 h 2624016"/>
                <a:gd name="connsiteX21" fmla="*/ 0 w 270102"/>
                <a:gd name="connsiteY21" fmla="*/ 1816585 h 2624016"/>
                <a:gd name="connsiteX22" fmla="*/ 0 w 270102"/>
                <a:gd name="connsiteY22" fmla="*/ 1756587 h 2624016"/>
                <a:gd name="connsiteX23" fmla="*/ 13598 w 270102"/>
                <a:gd name="connsiteY23" fmla="*/ 1730501 h 2624016"/>
                <a:gd name="connsiteX24" fmla="*/ 266298 w 270102"/>
                <a:gd name="connsiteY24" fmla="*/ 1588688 h 2624016"/>
                <a:gd name="connsiteX25" fmla="*/ 270102 w 270102"/>
                <a:gd name="connsiteY25" fmla="*/ 1599530 h 2624016"/>
                <a:gd name="connsiteX26" fmla="*/ 270102 w 270102"/>
                <a:gd name="connsiteY26" fmla="*/ 1659527 h 2624016"/>
                <a:gd name="connsiteX27" fmla="*/ 257152 w 270102"/>
                <a:gd name="connsiteY27" fmla="*/ 1685613 h 2624016"/>
                <a:gd name="connsiteX28" fmla="*/ 200820 w 270102"/>
                <a:gd name="connsiteY28" fmla="*/ 1717568 h 2624016"/>
                <a:gd name="connsiteX29" fmla="*/ 187222 w 270102"/>
                <a:gd name="connsiteY29" fmla="*/ 1707134 h 2624016"/>
                <a:gd name="connsiteX30" fmla="*/ 187222 w 270102"/>
                <a:gd name="connsiteY30" fmla="*/ 1647788 h 2624016"/>
                <a:gd name="connsiteX31" fmla="*/ 200820 w 270102"/>
                <a:gd name="connsiteY31" fmla="*/ 1621703 h 2624016"/>
                <a:gd name="connsiteX32" fmla="*/ 257152 w 270102"/>
                <a:gd name="connsiteY32" fmla="*/ 1589095 h 2624016"/>
                <a:gd name="connsiteX33" fmla="*/ 266298 w 270102"/>
                <a:gd name="connsiteY33" fmla="*/ 1588688 h 2624016"/>
                <a:gd name="connsiteX34" fmla="*/ 78997 w 270102"/>
                <a:gd name="connsiteY34" fmla="*/ 903176 h 2624016"/>
                <a:gd name="connsiteX35" fmla="*/ 82882 w 270102"/>
                <a:gd name="connsiteY35" fmla="*/ 914018 h 2624016"/>
                <a:gd name="connsiteX36" fmla="*/ 82882 w 270102"/>
                <a:gd name="connsiteY36" fmla="*/ 974015 h 2624016"/>
                <a:gd name="connsiteX37" fmla="*/ 69285 w 270102"/>
                <a:gd name="connsiteY37" fmla="*/ 1000101 h 2624016"/>
                <a:gd name="connsiteX38" fmla="*/ 13598 w 270102"/>
                <a:gd name="connsiteY38" fmla="*/ 1032056 h 2624016"/>
                <a:gd name="connsiteX39" fmla="*/ 0 w 270102"/>
                <a:gd name="connsiteY39" fmla="*/ 1021622 h 2624016"/>
                <a:gd name="connsiteX40" fmla="*/ 0 w 270102"/>
                <a:gd name="connsiteY40" fmla="*/ 962276 h 2624016"/>
                <a:gd name="connsiteX41" fmla="*/ 13598 w 270102"/>
                <a:gd name="connsiteY41" fmla="*/ 936191 h 2624016"/>
                <a:gd name="connsiteX42" fmla="*/ 69285 w 270102"/>
                <a:gd name="connsiteY42" fmla="*/ 903583 h 2624016"/>
                <a:gd name="connsiteX43" fmla="*/ 78997 w 270102"/>
                <a:gd name="connsiteY43" fmla="*/ 903176 h 2624016"/>
                <a:gd name="connsiteX44" fmla="*/ 257152 w 270102"/>
                <a:gd name="connsiteY44" fmla="*/ 796379 h 2624016"/>
                <a:gd name="connsiteX45" fmla="*/ 270102 w 270102"/>
                <a:gd name="connsiteY45" fmla="*/ 806862 h 2624016"/>
                <a:gd name="connsiteX46" fmla="*/ 270102 w 270102"/>
                <a:gd name="connsiteY46" fmla="*/ 867144 h 2624016"/>
                <a:gd name="connsiteX47" fmla="*/ 257152 w 270102"/>
                <a:gd name="connsiteY47" fmla="*/ 893354 h 2624016"/>
                <a:gd name="connsiteX48" fmla="*/ 200820 w 270102"/>
                <a:gd name="connsiteY48" fmla="*/ 926116 h 2624016"/>
                <a:gd name="connsiteX49" fmla="*/ 187222 w 270102"/>
                <a:gd name="connsiteY49" fmla="*/ 915632 h 2624016"/>
                <a:gd name="connsiteX50" fmla="*/ 187222 w 270102"/>
                <a:gd name="connsiteY50" fmla="*/ 855350 h 2624016"/>
                <a:gd name="connsiteX51" fmla="*/ 200820 w 270102"/>
                <a:gd name="connsiteY51" fmla="*/ 829141 h 2624016"/>
                <a:gd name="connsiteX52" fmla="*/ 69285 w 270102"/>
                <a:gd name="connsiteY52" fmla="*/ 110848 h 2624016"/>
                <a:gd name="connsiteX53" fmla="*/ 82882 w 270102"/>
                <a:gd name="connsiteY53" fmla="*/ 121282 h 2624016"/>
                <a:gd name="connsiteX54" fmla="*/ 82882 w 270102"/>
                <a:gd name="connsiteY54" fmla="*/ 181279 h 2624016"/>
                <a:gd name="connsiteX55" fmla="*/ 69285 w 270102"/>
                <a:gd name="connsiteY55" fmla="*/ 207365 h 2624016"/>
                <a:gd name="connsiteX56" fmla="*/ 13598 w 270102"/>
                <a:gd name="connsiteY56" fmla="*/ 239973 h 2624016"/>
                <a:gd name="connsiteX57" fmla="*/ 0 w 270102"/>
                <a:gd name="connsiteY57" fmla="*/ 229538 h 2624016"/>
                <a:gd name="connsiteX58" fmla="*/ 0 w 270102"/>
                <a:gd name="connsiteY58" fmla="*/ 169541 h 2624016"/>
                <a:gd name="connsiteX59" fmla="*/ 13598 w 270102"/>
                <a:gd name="connsiteY59" fmla="*/ 143455 h 2624016"/>
                <a:gd name="connsiteX60" fmla="*/ 257152 w 270102"/>
                <a:gd name="connsiteY60" fmla="*/ 1397 h 2624016"/>
                <a:gd name="connsiteX61" fmla="*/ 270102 w 270102"/>
                <a:gd name="connsiteY61" fmla="*/ 11831 h 2624016"/>
                <a:gd name="connsiteX62" fmla="*/ 270102 w 270102"/>
                <a:gd name="connsiteY62" fmla="*/ 72481 h 2624016"/>
                <a:gd name="connsiteX63" fmla="*/ 257152 w 270102"/>
                <a:gd name="connsiteY63" fmla="*/ 97914 h 2624016"/>
                <a:gd name="connsiteX64" fmla="*/ 200820 w 270102"/>
                <a:gd name="connsiteY64" fmla="*/ 130522 h 2624016"/>
                <a:gd name="connsiteX65" fmla="*/ 187222 w 270102"/>
                <a:gd name="connsiteY65" fmla="*/ 120087 h 2624016"/>
                <a:gd name="connsiteX66" fmla="*/ 187222 w 270102"/>
                <a:gd name="connsiteY66" fmla="*/ 60090 h 2624016"/>
                <a:gd name="connsiteX67" fmla="*/ 200820 w 270102"/>
                <a:gd name="connsiteY67" fmla="*/ 34004 h 262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70102" h="2624016">
                  <a:moveTo>
                    <a:pt x="69285" y="2492875"/>
                  </a:moveTo>
                  <a:cubicBezTo>
                    <a:pt x="77055" y="2488944"/>
                    <a:pt x="82882" y="2493531"/>
                    <a:pt x="82882" y="2503359"/>
                  </a:cubicBezTo>
                  <a:lnTo>
                    <a:pt x="82882" y="2563641"/>
                  </a:lnTo>
                  <a:cubicBezTo>
                    <a:pt x="82882" y="2573470"/>
                    <a:pt x="77055" y="2585264"/>
                    <a:pt x="69285" y="2589850"/>
                  </a:cubicBezTo>
                  <a:lnTo>
                    <a:pt x="13598" y="2622612"/>
                  </a:lnTo>
                  <a:cubicBezTo>
                    <a:pt x="5828" y="2626544"/>
                    <a:pt x="0" y="2621957"/>
                    <a:pt x="0" y="2612129"/>
                  </a:cubicBezTo>
                  <a:lnTo>
                    <a:pt x="0" y="2551847"/>
                  </a:lnTo>
                  <a:cubicBezTo>
                    <a:pt x="0" y="2542018"/>
                    <a:pt x="5828" y="2529569"/>
                    <a:pt x="13598" y="2525637"/>
                  </a:cubicBezTo>
                  <a:close/>
                  <a:moveTo>
                    <a:pt x="257152" y="2383424"/>
                  </a:moveTo>
                  <a:cubicBezTo>
                    <a:pt x="264275" y="2379493"/>
                    <a:pt x="270102" y="2384080"/>
                    <a:pt x="270102" y="2393908"/>
                  </a:cubicBezTo>
                  <a:lnTo>
                    <a:pt x="270102" y="2454190"/>
                  </a:lnTo>
                  <a:cubicBezTo>
                    <a:pt x="270102" y="2464019"/>
                    <a:pt x="264275" y="2476468"/>
                    <a:pt x="257152" y="2480399"/>
                  </a:cubicBezTo>
                  <a:lnTo>
                    <a:pt x="200820" y="2513161"/>
                  </a:lnTo>
                  <a:cubicBezTo>
                    <a:pt x="193697" y="2517093"/>
                    <a:pt x="187222" y="2512506"/>
                    <a:pt x="187222" y="2502678"/>
                  </a:cubicBezTo>
                  <a:lnTo>
                    <a:pt x="187222" y="2442396"/>
                  </a:lnTo>
                  <a:cubicBezTo>
                    <a:pt x="187222" y="2432567"/>
                    <a:pt x="193697" y="2420773"/>
                    <a:pt x="200820" y="2416186"/>
                  </a:cubicBezTo>
                  <a:close/>
                  <a:moveTo>
                    <a:pt x="69285" y="1697894"/>
                  </a:moveTo>
                  <a:cubicBezTo>
                    <a:pt x="77055" y="1693981"/>
                    <a:pt x="82882" y="1698546"/>
                    <a:pt x="82882" y="1708328"/>
                  </a:cubicBezTo>
                  <a:lnTo>
                    <a:pt x="82882" y="1768326"/>
                  </a:lnTo>
                  <a:cubicBezTo>
                    <a:pt x="82882" y="1778760"/>
                    <a:pt x="77055" y="1790499"/>
                    <a:pt x="69285" y="1794412"/>
                  </a:cubicBezTo>
                  <a:lnTo>
                    <a:pt x="13598" y="1827019"/>
                  </a:lnTo>
                  <a:cubicBezTo>
                    <a:pt x="5828" y="1831584"/>
                    <a:pt x="0" y="1827019"/>
                    <a:pt x="0" y="1816585"/>
                  </a:cubicBezTo>
                  <a:lnTo>
                    <a:pt x="0" y="1756587"/>
                  </a:lnTo>
                  <a:cubicBezTo>
                    <a:pt x="0" y="1746805"/>
                    <a:pt x="5828" y="1735066"/>
                    <a:pt x="13598" y="1730501"/>
                  </a:cubicBezTo>
                  <a:close/>
                  <a:moveTo>
                    <a:pt x="266298" y="1588688"/>
                  </a:moveTo>
                  <a:cubicBezTo>
                    <a:pt x="268645" y="1590563"/>
                    <a:pt x="270102" y="1594312"/>
                    <a:pt x="270102" y="1599530"/>
                  </a:cubicBezTo>
                  <a:lnTo>
                    <a:pt x="270102" y="1659527"/>
                  </a:lnTo>
                  <a:cubicBezTo>
                    <a:pt x="270102" y="1669309"/>
                    <a:pt x="264275" y="1681048"/>
                    <a:pt x="257152" y="1685613"/>
                  </a:cubicBezTo>
                  <a:lnTo>
                    <a:pt x="200820" y="1717568"/>
                  </a:lnTo>
                  <a:cubicBezTo>
                    <a:pt x="193697" y="1722133"/>
                    <a:pt x="187222" y="1717568"/>
                    <a:pt x="187222" y="1707134"/>
                  </a:cubicBezTo>
                  <a:lnTo>
                    <a:pt x="187222" y="1647788"/>
                  </a:lnTo>
                  <a:cubicBezTo>
                    <a:pt x="187222" y="1637354"/>
                    <a:pt x="193697" y="1625615"/>
                    <a:pt x="200820" y="1621703"/>
                  </a:cubicBezTo>
                  <a:lnTo>
                    <a:pt x="257152" y="1589095"/>
                  </a:lnTo>
                  <a:cubicBezTo>
                    <a:pt x="260714" y="1586813"/>
                    <a:pt x="263951" y="1586813"/>
                    <a:pt x="266298" y="1588688"/>
                  </a:cubicBezTo>
                  <a:close/>
                  <a:moveTo>
                    <a:pt x="78997" y="903176"/>
                  </a:moveTo>
                  <a:cubicBezTo>
                    <a:pt x="81425" y="905051"/>
                    <a:pt x="82882" y="908801"/>
                    <a:pt x="82882" y="914018"/>
                  </a:cubicBezTo>
                  <a:lnTo>
                    <a:pt x="82882" y="974015"/>
                  </a:lnTo>
                  <a:cubicBezTo>
                    <a:pt x="82882" y="983797"/>
                    <a:pt x="77055" y="995536"/>
                    <a:pt x="69285" y="1000101"/>
                  </a:cubicBezTo>
                  <a:lnTo>
                    <a:pt x="13598" y="1032056"/>
                  </a:lnTo>
                  <a:cubicBezTo>
                    <a:pt x="5828" y="1036621"/>
                    <a:pt x="0" y="1032056"/>
                    <a:pt x="0" y="1021622"/>
                  </a:cubicBezTo>
                  <a:lnTo>
                    <a:pt x="0" y="962276"/>
                  </a:lnTo>
                  <a:cubicBezTo>
                    <a:pt x="0" y="951842"/>
                    <a:pt x="5828" y="940103"/>
                    <a:pt x="13598" y="936191"/>
                  </a:cubicBezTo>
                  <a:lnTo>
                    <a:pt x="69285" y="903583"/>
                  </a:lnTo>
                  <a:cubicBezTo>
                    <a:pt x="73170" y="901301"/>
                    <a:pt x="76569" y="901301"/>
                    <a:pt x="78997" y="903176"/>
                  </a:cubicBezTo>
                  <a:close/>
                  <a:moveTo>
                    <a:pt x="257152" y="796379"/>
                  </a:moveTo>
                  <a:cubicBezTo>
                    <a:pt x="264275" y="792447"/>
                    <a:pt x="270102" y="797034"/>
                    <a:pt x="270102" y="806862"/>
                  </a:cubicBezTo>
                  <a:lnTo>
                    <a:pt x="270102" y="867144"/>
                  </a:lnTo>
                  <a:cubicBezTo>
                    <a:pt x="270102" y="876973"/>
                    <a:pt x="264275" y="889422"/>
                    <a:pt x="257152" y="893354"/>
                  </a:cubicBezTo>
                  <a:lnTo>
                    <a:pt x="200820" y="926116"/>
                  </a:lnTo>
                  <a:cubicBezTo>
                    <a:pt x="193697" y="930047"/>
                    <a:pt x="187222" y="925460"/>
                    <a:pt x="187222" y="915632"/>
                  </a:cubicBezTo>
                  <a:lnTo>
                    <a:pt x="187222" y="855350"/>
                  </a:lnTo>
                  <a:cubicBezTo>
                    <a:pt x="187222" y="845521"/>
                    <a:pt x="193697" y="833727"/>
                    <a:pt x="200820" y="829141"/>
                  </a:cubicBezTo>
                  <a:close/>
                  <a:moveTo>
                    <a:pt x="69285" y="110848"/>
                  </a:moveTo>
                  <a:cubicBezTo>
                    <a:pt x="77055" y="106935"/>
                    <a:pt x="82882" y="111500"/>
                    <a:pt x="82882" y="121282"/>
                  </a:cubicBezTo>
                  <a:lnTo>
                    <a:pt x="82882" y="181279"/>
                  </a:lnTo>
                  <a:cubicBezTo>
                    <a:pt x="82882" y="191714"/>
                    <a:pt x="77055" y="203452"/>
                    <a:pt x="69285" y="207365"/>
                  </a:cubicBezTo>
                  <a:lnTo>
                    <a:pt x="13598" y="239973"/>
                  </a:lnTo>
                  <a:cubicBezTo>
                    <a:pt x="5828" y="244538"/>
                    <a:pt x="0" y="239973"/>
                    <a:pt x="0" y="229538"/>
                  </a:cubicBezTo>
                  <a:lnTo>
                    <a:pt x="0" y="169541"/>
                  </a:lnTo>
                  <a:cubicBezTo>
                    <a:pt x="0" y="159759"/>
                    <a:pt x="5828" y="148020"/>
                    <a:pt x="13598" y="143455"/>
                  </a:cubicBezTo>
                  <a:close/>
                  <a:moveTo>
                    <a:pt x="257152" y="1397"/>
                  </a:moveTo>
                  <a:cubicBezTo>
                    <a:pt x="264275" y="-2516"/>
                    <a:pt x="270102" y="2049"/>
                    <a:pt x="270102" y="11831"/>
                  </a:cubicBezTo>
                  <a:lnTo>
                    <a:pt x="270102" y="72481"/>
                  </a:lnTo>
                  <a:cubicBezTo>
                    <a:pt x="270102" y="82263"/>
                    <a:pt x="264275" y="94001"/>
                    <a:pt x="257152" y="97914"/>
                  </a:cubicBezTo>
                  <a:lnTo>
                    <a:pt x="200820" y="130522"/>
                  </a:lnTo>
                  <a:cubicBezTo>
                    <a:pt x="193697" y="135087"/>
                    <a:pt x="187222" y="130522"/>
                    <a:pt x="187222" y="120087"/>
                  </a:cubicBezTo>
                  <a:lnTo>
                    <a:pt x="187222" y="60090"/>
                  </a:lnTo>
                  <a:cubicBezTo>
                    <a:pt x="187222" y="50308"/>
                    <a:pt x="193697" y="38569"/>
                    <a:pt x="200820" y="34004"/>
                  </a:cubicBezTo>
                  <a:close/>
                </a:path>
              </a:pathLst>
            </a:custGeom>
            <a:solidFill>
              <a:schemeClr val="accent3">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1" name="Freeform 105">
              <a:extLst>
                <a:ext uri="{FF2B5EF4-FFF2-40B4-BE49-F238E27FC236}">
                  <a16:creationId xmlns:a16="http://schemas.microsoft.com/office/drawing/2014/main" id="{3C6EE56D-827A-FEA6-ED7B-44CBC3648E6C}"/>
                </a:ext>
              </a:extLst>
            </p:cNvPr>
            <p:cNvSpPr>
              <a:spLocks noChangeArrowheads="1"/>
            </p:cNvSpPr>
            <p:nvPr/>
          </p:nvSpPr>
          <p:spPr bwMode="auto">
            <a:xfrm>
              <a:off x="13744190" y="5190218"/>
              <a:ext cx="1531668" cy="4115487"/>
            </a:xfrm>
            <a:custGeom>
              <a:avLst/>
              <a:gdLst>
                <a:gd name="connsiteX0" fmla="*/ 17049 w 1531668"/>
                <a:gd name="connsiteY0" fmla="*/ 2866171 h 4115487"/>
                <a:gd name="connsiteX1" fmla="*/ 58082 w 1531668"/>
                <a:gd name="connsiteY1" fmla="*/ 2867640 h 4115487"/>
                <a:gd name="connsiteX2" fmla="*/ 1474239 w 1531668"/>
                <a:gd name="connsiteY2" fmla="*/ 3684957 h 4115487"/>
                <a:gd name="connsiteX3" fmla="*/ 1531668 w 1531668"/>
                <a:gd name="connsiteY3" fmla="*/ 3794629 h 4115487"/>
                <a:gd name="connsiteX4" fmla="*/ 1531668 w 1531668"/>
                <a:gd name="connsiteY4" fmla="*/ 4065545 h 4115487"/>
                <a:gd name="connsiteX5" fmla="*/ 1474239 w 1531668"/>
                <a:gd name="connsiteY5" fmla="*/ 4108630 h 4115487"/>
                <a:gd name="connsiteX6" fmla="*/ 58082 w 1531668"/>
                <a:gd name="connsiteY6" fmla="*/ 3290660 h 4115487"/>
                <a:gd name="connsiteX7" fmla="*/ 0 w 1531668"/>
                <a:gd name="connsiteY7" fmla="*/ 3180988 h 4115487"/>
                <a:gd name="connsiteX8" fmla="*/ 0 w 1531668"/>
                <a:gd name="connsiteY8" fmla="*/ 2910725 h 4115487"/>
                <a:gd name="connsiteX9" fmla="*/ 17049 w 1531668"/>
                <a:gd name="connsiteY9" fmla="*/ 2866171 h 4115487"/>
                <a:gd name="connsiteX10" fmla="*/ 17049 w 1531668"/>
                <a:gd name="connsiteY10" fmla="*/ 2390920 h 4115487"/>
                <a:gd name="connsiteX11" fmla="*/ 58082 w 1531668"/>
                <a:gd name="connsiteY11" fmla="*/ 2392389 h 4115487"/>
                <a:gd name="connsiteX12" fmla="*/ 1474239 w 1531668"/>
                <a:gd name="connsiteY12" fmla="*/ 3210359 h 4115487"/>
                <a:gd name="connsiteX13" fmla="*/ 1531668 w 1531668"/>
                <a:gd name="connsiteY13" fmla="*/ 3320031 h 4115487"/>
                <a:gd name="connsiteX14" fmla="*/ 1531668 w 1531668"/>
                <a:gd name="connsiteY14" fmla="*/ 3590294 h 4115487"/>
                <a:gd name="connsiteX15" fmla="*/ 1474239 w 1531668"/>
                <a:gd name="connsiteY15" fmla="*/ 3633380 h 4115487"/>
                <a:gd name="connsiteX16" fmla="*/ 58082 w 1531668"/>
                <a:gd name="connsiteY16" fmla="*/ 2815409 h 4115487"/>
                <a:gd name="connsiteX17" fmla="*/ 0 w 1531668"/>
                <a:gd name="connsiteY17" fmla="*/ 2705737 h 4115487"/>
                <a:gd name="connsiteX18" fmla="*/ 0 w 1531668"/>
                <a:gd name="connsiteY18" fmla="*/ 2435474 h 4115487"/>
                <a:gd name="connsiteX19" fmla="*/ 17049 w 1531668"/>
                <a:gd name="connsiteY19" fmla="*/ 2390920 h 4115487"/>
                <a:gd name="connsiteX20" fmla="*/ 17049 w 1531668"/>
                <a:gd name="connsiteY20" fmla="*/ 1912391 h 4115487"/>
                <a:gd name="connsiteX21" fmla="*/ 58082 w 1531668"/>
                <a:gd name="connsiteY21" fmla="*/ 1913615 h 4115487"/>
                <a:gd name="connsiteX22" fmla="*/ 1474239 w 1531668"/>
                <a:gd name="connsiteY22" fmla="*/ 2732003 h 4115487"/>
                <a:gd name="connsiteX23" fmla="*/ 1531668 w 1531668"/>
                <a:gd name="connsiteY23" fmla="*/ 2841731 h 4115487"/>
                <a:gd name="connsiteX24" fmla="*/ 1531668 w 1531668"/>
                <a:gd name="connsiteY24" fmla="*/ 3112133 h 4115487"/>
                <a:gd name="connsiteX25" fmla="*/ 1474239 w 1531668"/>
                <a:gd name="connsiteY25" fmla="*/ 3155240 h 4115487"/>
                <a:gd name="connsiteX26" fmla="*/ 58082 w 1531668"/>
                <a:gd name="connsiteY26" fmla="*/ 2336852 h 4115487"/>
                <a:gd name="connsiteX27" fmla="*/ 0 w 1531668"/>
                <a:gd name="connsiteY27" fmla="*/ 2227124 h 4115487"/>
                <a:gd name="connsiteX28" fmla="*/ 0 w 1531668"/>
                <a:gd name="connsiteY28" fmla="*/ 1956723 h 4115487"/>
                <a:gd name="connsiteX29" fmla="*/ 17049 w 1531668"/>
                <a:gd name="connsiteY29" fmla="*/ 1912391 h 4115487"/>
                <a:gd name="connsiteX30" fmla="*/ 35516 w 1531668"/>
                <a:gd name="connsiteY30" fmla="*/ 1431508 h 4115487"/>
                <a:gd name="connsiteX31" fmla="*/ 58082 w 1531668"/>
                <a:gd name="connsiteY31" fmla="*/ 1438366 h 4115487"/>
                <a:gd name="connsiteX32" fmla="*/ 1474239 w 1531668"/>
                <a:gd name="connsiteY32" fmla="*/ 2256754 h 4115487"/>
                <a:gd name="connsiteX33" fmla="*/ 1531668 w 1531668"/>
                <a:gd name="connsiteY33" fmla="*/ 2366482 h 4115487"/>
                <a:gd name="connsiteX34" fmla="*/ 1531668 w 1531668"/>
                <a:gd name="connsiteY34" fmla="*/ 2636884 h 4115487"/>
                <a:gd name="connsiteX35" fmla="*/ 1474239 w 1531668"/>
                <a:gd name="connsiteY35" fmla="*/ 2679991 h 4115487"/>
                <a:gd name="connsiteX36" fmla="*/ 58082 w 1531668"/>
                <a:gd name="connsiteY36" fmla="*/ 1861603 h 4115487"/>
                <a:gd name="connsiteX37" fmla="*/ 0 w 1531668"/>
                <a:gd name="connsiteY37" fmla="*/ 1752528 h 4115487"/>
                <a:gd name="connsiteX38" fmla="*/ 0 w 1531668"/>
                <a:gd name="connsiteY38" fmla="*/ 1481474 h 4115487"/>
                <a:gd name="connsiteX39" fmla="*/ 35516 w 1531668"/>
                <a:gd name="connsiteY39" fmla="*/ 1431508 h 4115487"/>
                <a:gd name="connsiteX40" fmla="*/ 35516 w 1531668"/>
                <a:gd name="connsiteY40" fmla="*/ 953378 h 4115487"/>
                <a:gd name="connsiteX41" fmla="*/ 58082 w 1531668"/>
                <a:gd name="connsiteY41" fmla="*/ 960236 h 4115487"/>
                <a:gd name="connsiteX42" fmla="*/ 1474239 w 1531668"/>
                <a:gd name="connsiteY42" fmla="*/ 1777971 h 4115487"/>
                <a:gd name="connsiteX43" fmla="*/ 1531668 w 1531668"/>
                <a:gd name="connsiteY43" fmla="*/ 1887699 h 4115487"/>
                <a:gd name="connsiteX44" fmla="*/ 1531668 w 1531668"/>
                <a:gd name="connsiteY44" fmla="*/ 2158100 h 4115487"/>
                <a:gd name="connsiteX45" fmla="*/ 1474239 w 1531668"/>
                <a:gd name="connsiteY45" fmla="*/ 2201861 h 4115487"/>
                <a:gd name="connsiteX46" fmla="*/ 58082 w 1531668"/>
                <a:gd name="connsiteY46" fmla="*/ 1382820 h 4115487"/>
                <a:gd name="connsiteX47" fmla="*/ 0 w 1531668"/>
                <a:gd name="connsiteY47" fmla="*/ 1273745 h 4115487"/>
                <a:gd name="connsiteX48" fmla="*/ 0 w 1531668"/>
                <a:gd name="connsiteY48" fmla="*/ 1003344 h 4115487"/>
                <a:gd name="connsiteX49" fmla="*/ 35516 w 1531668"/>
                <a:gd name="connsiteY49" fmla="*/ 953378 h 4115487"/>
                <a:gd name="connsiteX50" fmla="*/ 35516 w 1531668"/>
                <a:gd name="connsiteY50" fmla="*/ 478138 h 4115487"/>
                <a:gd name="connsiteX51" fmla="*/ 58082 w 1531668"/>
                <a:gd name="connsiteY51" fmla="*/ 484985 h 4115487"/>
                <a:gd name="connsiteX52" fmla="*/ 1474239 w 1531668"/>
                <a:gd name="connsiteY52" fmla="*/ 1303373 h 4115487"/>
                <a:gd name="connsiteX53" fmla="*/ 1531668 w 1531668"/>
                <a:gd name="connsiteY53" fmla="*/ 1412448 h 4115487"/>
                <a:gd name="connsiteX54" fmla="*/ 1531668 w 1531668"/>
                <a:gd name="connsiteY54" fmla="*/ 1682849 h 4115487"/>
                <a:gd name="connsiteX55" fmla="*/ 1474239 w 1531668"/>
                <a:gd name="connsiteY55" fmla="*/ 1726610 h 4115487"/>
                <a:gd name="connsiteX56" fmla="*/ 58082 w 1531668"/>
                <a:gd name="connsiteY56" fmla="*/ 908875 h 4115487"/>
                <a:gd name="connsiteX57" fmla="*/ 0 w 1531668"/>
                <a:gd name="connsiteY57" fmla="*/ 798494 h 4115487"/>
                <a:gd name="connsiteX58" fmla="*/ 0 w 1531668"/>
                <a:gd name="connsiteY58" fmla="*/ 528746 h 4115487"/>
                <a:gd name="connsiteX59" fmla="*/ 35516 w 1531668"/>
                <a:gd name="connsiteY59" fmla="*/ 478138 h 4115487"/>
                <a:gd name="connsiteX60" fmla="*/ 35516 w 1531668"/>
                <a:gd name="connsiteY60" fmla="*/ 2 h 4115487"/>
                <a:gd name="connsiteX61" fmla="*/ 58082 w 1531668"/>
                <a:gd name="connsiteY61" fmla="*/ 6846 h 4115487"/>
                <a:gd name="connsiteX62" fmla="*/ 1474239 w 1531668"/>
                <a:gd name="connsiteY62" fmla="*/ 825469 h 4115487"/>
                <a:gd name="connsiteX63" fmla="*/ 1531668 w 1531668"/>
                <a:gd name="connsiteY63" fmla="*/ 935141 h 4115487"/>
                <a:gd name="connsiteX64" fmla="*/ 1531668 w 1531668"/>
                <a:gd name="connsiteY64" fmla="*/ 1204751 h 4115487"/>
                <a:gd name="connsiteX65" fmla="*/ 1474239 w 1531668"/>
                <a:gd name="connsiteY65" fmla="*/ 1248490 h 4115487"/>
                <a:gd name="connsiteX66" fmla="*/ 58082 w 1531668"/>
                <a:gd name="connsiteY66" fmla="*/ 430519 h 4115487"/>
                <a:gd name="connsiteX67" fmla="*/ 0 w 1531668"/>
                <a:gd name="connsiteY67" fmla="*/ 320847 h 4115487"/>
                <a:gd name="connsiteX68" fmla="*/ 0 w 1531668"/>
                <a:gd name="connsiteY68" fmla="*/ 50584 h 4115487"/>
                <a:gd name="connsiteX69" fmla="*/ 35516 w 1531668"/>
                <a:gd name="connsiteY69" fmla="*/ 2 h 41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487">
                  <a:moveTo>
                    <a:pt x="17049" y="2866171"/>
                  </a:moveTo>
                  <a:cubicBezTo>
                    <a:pt x="27573" y="2858337"/>
                    <a:pt x="42093" y="2858174"/>
                    <a:pt x="58082" y="2867640"/>
                  </a:cubicBezTo>
                  <a:lnTo>
                    <a:pt x="1474239" y="3684957"/>
                  </a:lnTo>
                  <a:cubicBezTo>
                    <a:pt x="1505564" y="3703889"/>
                    <a:pt x="1531668" y="3752849"/>
                    <a:pt x="1531668" y="3794629"/>
                  </a:cubicBezTo>
                  <a:lnTo>
                    <a:pt x="1531668" y="4065545"/>
                  </a:lnTo>
                  <a:cubicBezTo>
                    <a:pt x="1531668" y="4107325"/>
                    <a:pt x="1505564" y="4126909"/>
                    <a:pt x="1474239" y="4108630"/>
                  </a:cubicBezTo>
                  <a:lnTo>
                    <a:pt x="58082" y="3290660"/>
                  </a:lnTo>
                  <a:cubicBezTo>
                    <a:pt x="26104" y="3272381"/>
                    <a:pt x="0" y="3223421"/>
                    <a:pt x="0" y="3180988"/>
                  </a:cubicBezTo>
                  <a:lnTo>
                    <a:pt x="0" y="2910725"/>
                  </a:lnTo>
                  <a:cubicBezTo>
                    <a:pt x="0" y="2889509"/>
                    <a:pt x="6526" y="2874005"/>
                    <a:pt x="17049" y="2866171"/>
                  </a:cubicBezTo>
                  <a:close/>
                  <a:moveTo>
                    <a:pt x="17049" y="2390920"/>
                  </a:moveTo>
                  <a:cubicBezTo>
                    <a:pt x="27573" y="2383086"/>
                    <a:pt x="42093" y="2382923"/>
                    <a:pt x="58082" y="2392389"/>
                  </a:cubicBezTo>
                  <a:lnTo>
                    <a:pt x="1474239" y="3210359"/>
                  </a:lnTo>
                  <a:cubicBezTo>
                    <a:pt x="1505564" y="3228638"/>
                    <a:pt x="1531668" y="3277598"/>
                    <a:pt x="1531668" y="3320031"/>
                  </a:cubicBezTo>
                  <a:lnTo>
                    <a:pt x="1531668" y="3590294"/>
                  </a:lnTo>
                  <a:cubicBezTo>
                    <a:pt x="1531668" y="3632727"/>
                    <a:pt x="1505564" y="3651658"/>
                    <a:pt x="1474239" y="3633380"/>
                  </a:cubicBezTo>
                  <a:lnTo>
                    <a:pt x="58082" y="2815409"/>
                  </a:lnTo>
                  <a:cubicBezTo>
                    <a:pt x="26104" y="2797131"/>
                    <a:pt x="0" y="2748170"/>
                    <a:pt x="0" y="2705737"/>
                  </a:cubicBezTo>
                  <a:lnTo>
                    <a:pt x="0" y="2435474"/>
                  </a:lnTo>
                  <a:cubicBezTo>
                    <a:pt x="0" y="2414258"/>
                    <a:pt x="6526" y="2398754"/>
                    <a:pt x="17049" y="2390920"/>
                  </a:cubicBezTo>
                  <a:close/>
                  <a:moveTo>
                    <a:pt x="17049" y="1912391"/>
                  </a:moveTo>
                  <a:cubicBezTo>
                    <a:pt x="27573" y="1904635"/>
                    <a:pt x="42093" y="1904471"/>
                    <a:pt x="58082" y="1913615"/>
                  </a:cubicBezTo>
                  <a:lnTo>
                    <a:pt x="1474239" y="2732003"/>
                  </a:lnTo>
                  <a:cubicBezTo>
                    <a:pt x="1505564" y="2750291"/>
                    <a:pt x="1531668" y="2799277"/>
                    <a:pt x="1531668" y="2841731"/>
                  </a:cubicBezTo>
                  <a:lnTo>
                    <a:pt x="1531668" y="3112133"/>
                  </a:lnTo>
                  <a:cubicBezTo>
                    <a:pt x="1531668" y="3153934"/>
                    <a:pt x="1505564" y="3173528"/>
                    <a:pt x="1474239" y="3155240"/>
                  </a:cubicBezTo>
                  <a:lnTo>
                    <a:pt x="58082" y="2336852"/>
                  </a:lnTo>
                  <a:cubicBezTo>
                    <a:pt x="26104" y="2318564"/>
                    <a:pt x="0" y="2269578"/>
                    <a:pt x="0" y="2227124"/>
                  </a:cubicBezTo>
                  <a:lnTo>
                    <a:pt x="0" y="1956723"/>
                  </a:lnTo>
                  <a:cubicBezTo>
                    <a:pt x="0" y="1935496"/>
                    <a:pt x="6526" y="1920147"/>
                    <a:pt x="17049" y="1912391"/>
                  </a:cubicBezTo>
                  <a:close/>
                  <a:moveTo>
                    <a:pt x="35516" y="1431508"/>
                  </a:moveTo>
                  <a:cubicBezTo>
                    <a:pt x="42460" y="1431590"/>
                    <a:pt x="50088" y="1433794"/>
                    <a:pt x="58082" y="1438366"/>
                  </a:cubicBezTo>
                  <a:lnTo>
                    <a:pt x="1474239" y="2256754"/>
                  </a:lnTo>
                  <a:cubicBezTo>
                    <a:pt x="1505564" y="2275042"/>
                    <a:pt x="1531668" y="2324028"/>
                    <a:pt x="1531668" y="2366482"/>
                  </a:cubicBezTo>
                  <a:lnTo>
                    <a:pt x="1531668" y="2636884"/>
                  </a:lnTo>
                  <a:cubicBezTo>
                    <a:pt x="1531668" y="2679338"/>
                    <a:pt x="1505564" y="2698279"/>
                    <a:pt x="1474239" y="2679991"/>
                  </a:cubicBezTo>
                  <a:lnTo>
                    <a:pt x="58082" y="1861603"/>
                  </a:lnTo>
                  <a:cubicBezTo>
                    <a:pt x="26104" y="1843315"/>
                    <a:pt x="0" y="1794329"/>
                    <a:pt x="0" y="1752528"/>
                  </a:cubicBezTo>
                  <a:lnTo>
                    <a:pt x="0" y="1481474"/>
                  </a:lnTo>
                  <a:cubicBezTo>
                    <a:pt x="0" y="1450123"/>
                    <a:pt x="14684" y="1431263"/>
                    <a:pt x="35516" y="1431508"/>
                  </a:cubicBezTo>
                  <a:close/>
                  <a:moveTo>
                    <a:pt x="35516" y="953378"/>
                  </a:moveTo>
                  <a:cubicBezTo>
                    <a:pt x="42460" y="953460"/>
                    <a:pt x="50088" y="955664"/>
                    <a:pt x="58082" y="960236"/>
                  </a:cubicBezTo>
                  <a:lnTo>
                    <a:pt x="1474239" y="1777971"/>
                  </a:lnTo>
                  <a:cubicBezTo>
                    <a:pt x="1505564" y="1796912"/>
                    <a:pt x="1531668" y="1845898"/>
                    <a:pt x="1531668" y="1887699"/>
                  </a:cubicBezTo>
                  <a:lnTo>
                    <a:pt x="1531668" y="2158100"/>
                  </a:lnTo>
                  <a:cubicBezTo>
                    <a:pt x="1531668" y="2200555"/>
                    <a:pt x="1505564" y="2220149"/>
                    <a:pt x="1474239" y="2201861"/>
                  </a:cubicBezTo>
                  <a:lnTo>
                    <a:pt x="58082" y="1382820"/>
                  </a:lnTo>
                  <a:cubicBezTo>
                    <a:pt x="26104" y="1364532"/>
                    <a:pt x="0" y="1315546"/>
                    <a:pt x="0" y="1273745"/>
                  </a:cubicBezTo>
                  <a:lnTo>
                    <a:pt x="0" y="1003344"/>
                  </a:lnTo>
                  <a:cubicBezTo>
                    <a:pt x="0" y="971993"/>
                    <a:pt x="14684" y="953133"/>
                    <a:pt x="35516" y="953378"/>
                  </a:cubicBezTo>
                  <a:close/>
                  <a:moveTo>
                    <a:pt x="35516" y="478138"/>
                  </a:moveTo>
                  <a:cubicBezTo>
                    <a:pt x="42460" y="478209"/>
                    <a:pt x="50088" y="480413"/>
                    <a:pt x="58082" y="484985"/>
                  </a:cubicBezTo>
                  <a:lnTo>
                    <a:pt x="1474239" y="1303373"/>
                  </a:lnTo>
                  <a:cubicBezTo>
                    <a:pt x="1505564" y="1321661"/>
                    <a:pt x="1531668" y="1370647"/>
                    <a:pt x="1531668" y="1412448"/>
                  </a:cubicBezTo>
                  <a:lnTo>
                    <a:pt x="1531668" y="1682849"/>
                  </a:lnTo>
                  <a:cubicBezTo>
                    <a:pt x="1531668" y="1725304"/>
                    <a:pt x="1505564" y="1744898"/>
                    <a:pt x="1474239" y="1726610"/>
                  </a:cubicBezTo>
                  <a:lnTo>
                    <a:pt x="58082" y="908875"/>
                  </a:lnTo>
                  <a:cubicBezTo>
                    <a:pt x="26104" y="890587"/>
                    <a:pt x="0" y="840948"/>
                    <a:pt x="0" y="798494"/>
                  </a:cubicBezTo>
                  <a:lnTo>
                    <a:pt x="0" y="528746"/>
                  </a:lnTo>
                  <a:cubicBezTo>
                    <a:pt x="0" y="496905"/>
                    <a:pt x="14684" y="477923"/>
                    <a:pt x="35516" y="478138"/>
                  </a:cubicBezTo>
                  <a:close/>
                  <a:moveTo>
                    <a:pt x="35516" y="2"/>
                  </a:moveTo>
                  <a:cubicBezTo>
                    <a:pt x="42460" y="73"/>
                    <a:pt x="50088" y="2276"/>
                    <a:pt x="58082" y="6846"/>
                  </a:cubicBezTo>
                  <a:lnTo>
                    <a:pt x="1474239" y="825469"/>
                  </a:lnTo>
                  <a:cubicBezTo>
                    <a:pt x="1505564" y="843748"/>
                    <a:pt x="1531668" y="892709"/>
                    <a:pt x="1531668" y="935141"/>
                  </a:cubicBezTo>
                  <a:lnTo>
                    <a:pt x="1531668" y="1204751"/>
                  </a:lnTo>
                  <a:cubicBezTo>
                    <a:pt x="1531668" y="1247837"/>
                    <a:pt x="1505564" y="1266768"/>
                    <a:pt x="1474239" y="1248490"/>
                  </a:cubicBezTo>
                  <a:lnTo>
                    <a:pt x="58082" y="430519"/>
                  </a:lnTo>
                  <a:cubicBezTo>
                    <a:pt x="26104" y="412241"/>
                    <a:pt x="0" y="362627"/>
                    <a:pt x="0" y="320847"/>
                  </a:cubicBezTo>
                  <a:lnTo>
                    <a:pt x="0" y="50584"/>
                  </a:lnTo>
                  <a:cubicBezTo>
                    <a:pt x="0" y="18760"/>
                    <a:pt x="14684" y="-212"/>
                    <a:pt x="35516" y="2"/>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2" name="Freeform 106">
              <a:extLst>
                <a:ext uri="{FF2B5EF4-FFF2-40B4-BE49-F238E27FC236}">
                  <a16:creationId xmlns:a16="http://schemas.microsoft.com/office/drawing/2014/main" id="{30D7A975-8CF8-03FF-E1BD-F5358A2DF419}"/>
                </a:ext>
              </a:extLst>
            </p:cNvPr>
            <p:cNvSpPr>
              <a:spLocks noChangeArrowheads="1"/>
            </p:cNvSpPr>
            <p:nvPr/>
          </p:nvSpPr>
          <p:spPr bwMode="auto">
            <a:xfrm>
              <a:off x="13813319" y="5288564"/>
              <a:ext cx="1393413" cy="3919145"/>
            </a:xfrm>
            <a:custGeom>
              <a:avLst/>
              <a:gdLst>
                <a:gd name="connsiteX0" fmla="*/ 8566 w 1393413"/>
                <a:gd name="connsiteY0" fmla="*/ 2862465 h 3919145"/>
                <a:gd name="connsiteX1" fmla="*/ 29369 w 1393413"/>
                <a:gd name="connsiteY1" fmla="*/ 2863200 h 3919145"/>
                <a:gd name="connsiteX2" fmla="*/ 1364044 w 1393413"/>
                <a:gd name="connsiteY2" fmla="*/ 3634790 h 3919145"/>
                <a:gd name="connsiteX3" fmla="*/ 1393413 w 1393413"/>
                <a:gd name="connsiteY3" fmla="*/ 3690324 h 3919145"/>
                <a:gd name="connsiteX4" fmla="*/ 1393413 w 1393413"/>
                <a:gd name="connsiteY4" fmla="*/ 3893512 h 3919145"/>
                <a:gd name="connsiteX5" fmla="*/ 1364044 w 1393413"/>
                <a:gd name="connsiteY5" fmla="*/ 3915725 h 3919145"/>
                <a:gd name="connsiteX6" fmla="*/ 29369 w 1393413"/>
                <a:gd name="connsiteY6" fmla="*/ 3144134 h 3919145"/>
                <a:gd name="connsiteX7" fmla="*/ 0 w 1393413"/>
                <a:gd name="connsiteY7" fmla="*/ 3087948 h 3919145"/>
                <a:gd name="connsiteX8" fmla="*/ 0 w 1393413"/>
                <a:gd name="connsiteY8" fmla="*/ 2884760 h 3919145"/>
                <a:gd name="connsiteX9" fmla="*/ 8566 w 1393413"/>
                <a:gd name="connsiteY9" fmla="*/ 2862465 h 3919145"/>
                <a:gd name="connsiteX10" fmla="*/ 8566 w 1393413"/>
                <a:gd name="connsiteY10" fmla="*/ 2387540 h 3919145"/>
                <a:gd name="connsiteX11" fmla="*/ 29369 w 1393413"/>
                <a:gd name="connsiteY11" fmla="*/ 2387948 h 3919145"/>
                <a:gd name="connsiteX12" fmla="*/ 1364044 w 1393413"/>
                <a:gd name="connsiteY12" fmla="*/ 3159539 h 3919145"/>
                <a:gd name="connsiteX13" fmla="*/ 1393413 w 1393413"/>
                <a:gd name="connsiteY13" fmla="*/ 3215073 h 3919145"/>
                <a:gd name="connsiteX14" fmla="*/ 1393413 w 1393413"/>
                <a:gd name="connsiteY14" fmla="*/ 3418260 h 3919145"/>
                <a:gd name="connsiteX15" fmla="*/ 1364044 w 1393413"/>
                <a:gd name="connsiteY15" fmla="*/ 3440474 h 3919145"/>
                <a:gd name="connsiteX16" fmla="*/ 29369 w 1393413"/>
                <a:gd name="connsiteY16" fmla="*/ 2668883 h 3919145"/>
                <a:gd name="connsiteX17" fmla="*/ 0 w 1393413"/>
                <a:gd name="connsiteY17" fmla="*/ 2612696 h 3919145"/>
                <a:gd name="connsiteX18" fmla="*/ 0 w 1393413"/>
                <a:gd name="connsiteY18" fmla="*/ 2410162 h 3919145"/>
                <a:gd name="connsiteX19" fmla="*/ 8566 w 1393413"/>
                <a:gd name="connsiteY19" fmla="*/ 2387540 h 3919145"/>
                <a:gd name="connsiteX20" fmla="*/ 8566 w 1393413"/>
                <a:gd name="connsiteY20" fmla="*/ 1909813 h 3919145"/>
                <a:gd name="connsiteX21" fmla="*/ 29369 w 1393413"/>
                <a:gd name="connsiteY21" fmla="*/ 1910466 h 3919145"/>
                <a:gd name="connsiteX22" fmla="*/ 1364044 w 1393413"/>
                <a:gd name="connsiteY22" fmla="*/ 2681586 h 3919145"/>
                <a:gd name="connsiteX23" fmla="*/ 1393413 w 1393413"/>
                <a:gd name="connsiteY23" fmla="*/ 2737739 h 3919145"/>
                <a:gd name="connsiteX24" fmla="*/ 1393413 w 1393413"/>
                <a:gd name="connsiteY24" fmla="*/ 2940803 h 3919145"/>
                <a:gd name="connsiteX25" fmla="*/ 1364044 w 1393413"/>
                <a:gd name="connsiteY25" fmla="*/ 2962350 h 3919145"/>
                <a:gd name="connsiteX26" fmla="*/ 29369 w 1393413"/>
                <a:gd name="connsiteY26" fmla="*/ 2191229 h 3919145"/>
                <a:gd name="connsiteX27" fmla="*/ 0 w 1393413"/>
                <a:gd name="connsiteY27" fmla="*/ 2135730 h 3919145"/>
                <a:gd name="connsiteX28" fmla="*/ 0 w 1393413"/>
                <a:gd name="connsiteY28" fmla="*/ 1932666 h 3919145"/>
                <a:gd name="connsiteX29" fmla="*/ 8566 w 1393413"/>
                <a:gd name="connsiteY29" fmla="*/ 1909813 h 3919145"/>
                <a:gd name="connsiteX30" fmla="*/ 8566 w 1393413"/>
                <a:gd name="connsiteY30" fmla="*/ 1434156 h 3919145"/>
                <a:gd name="connsiteX31" fmla="*/ 29369 w 1393413"/>
                <a:gd name="connsiteY31" fmla="*/ 1434564 h 3919145"/>
                <a:gd name="connsiteX32" fmla="*/ 1364044 w 1393413"/>
                <a:gd name="connsiteY32" fmla="*/ 2205684 h 3919145"/>
                <a:gd name="connsiteX33" fmla="*/ 1393413 w 1393413"/>
                <a:gd name="connsiteY33" fmla="*/ 2261184 h 3919145"/>
                <a:gd name="connsiteX34" fmla="*/ 1393413 w 1393413"/>
                <a:gd name="connsiteY34" fmla="*/ 2464901 h 3919145"/>
                <a:gd name="connsiteX35" fmla="*/ 1364044 w 1393413"/>
                <a:gd name="connsiteY35" fmla="*/ 2486448 h 3919145"/>
                <a:gd name="connsiteX36" fmla="*/ 29369 w 1393413"/>
                <a:gd name="connsiteY36" fmla="*/ 1715327 h 3919145"/>
                <a:gd name="connsiteX37" fmla="*/ 0 w 1393413"/>
                <a:gd name="connsiteY37" fmla="*/ 1659828 h 3919145"/>
                <a:gd name="connsiteX38" fmla="*/ 0 w 1393413"/>
                <a:gd name="connsiteY38" fmla="*/ 1456764 h 3919145"/>
                <a:gd name="connsiteX39" fmla="*/ 8566 w 1393413"/>
                <a:gd name="connsiteY39" fmla="*/ 1434156 h 3919145"/>
                <a:gd name="connsiteX40" fmla="*/ 8566 w 1393413"/>
                <a:gd name="connsiteY40" fmla="*/ 956031 h 3919145"/>
                <a:gd name="connsiteX41" fmla="*/ 29369 w 1393413"/>
                <a:gd name="connsiteY41" fmla="*/ 956439 h 3919145"/>
                <a:gd name="connsiteX42" fmla="*/ 1364044 w 1393413"/>
                <a:gd name="connsiteY42" fmla="*/ 1727377 h 3919145"/>
                <a:gd name="connsiteX43" fmla="*/ 1393413 w 1393413"/>
                <a:gd name="connsiteY43" fmla="*/ 1783564 h 3919145"/>
                <a:gd name="connsiteX44" fmla="*/ 1393413 w 1393413"/>
                <a:gd name="connsiteY44" fmla="*/ 1986751 h 3919145"/>
                <a:gd name="connsiteX45" fmla="*/ 1364044 w 1393413"/>
                <a:gd name="connsiteY45" fmla="*/ 2008965 h 3919145"/>
                <a:gd name="connsiteX46" fmla="*/ 29369 w 1393413"/>
                <a:gd name="connsiteY46" fmla="*/ 1236721 h 3919145"/>
                <a:gd name="connsiteX47" fmla="*/ 0 w 1393413"/>
                <a:gd name="connsiteY47" fmla="*/ 1181841 h 3919145"/>
                <a:gd name="connsiteX48" fmla="*/ 0 w 1393413"/>
                <a:gd name="connsiteY48" fmla="*/ 978653 h 3919145"/>
                <a:gd name="connsiteX49" fmla="*/ 8566 w 1393413"/>
                <a:gd name="connsiteY49" fmla="*/ 956031 h 3919145"/>
                <a:gd name="connsiteX50" fmla="*/ 8566 w 1393413"/>
                <a:gd name="connsiteY50" fmla="*/ 480862 h 3919145"/>
                <a:gd name="connsiteX51" fmla="*/ 29369 w 1393413"/>
                <a:gd name="connsiteY51" fmla="*/ 481842 h 3919145"/>
                <a:gd name="connsiteX52" fmla="*/ 1364044 w 1393413"/>
                <a:gd name="connsiteY52" fmla="*/ 1252779 h 3919145"/>
                <a:gd name="connsiteX53" fmla="*/ 1393413 w 1393413"/>
                <a:gd name="connsiteY53" fmla="*/ 1308313 h 3919145"/>
                <a:gd name="connsiteX54" fmla="*/ 1393413 w 1393413"/>
                <a:gd name="connsiteY54" fmla="*/ 1511500 h 3919145"/>
                <a:gd name="connsiteX55" fmla="*/ 1364044 w 1393413"/>
                <a:gd name="connsiteY55" fmla="*/ 1533714 h 3919145"/>
                <a:gd name="connsiteX56" fmla="*/ 29369 w 1393413"/>
                <a:gd name="connsiteY56" fmla="*/ 762123 h 3919145"/>
                <a:gd name="connsiteX57" fmla="*/ 0 w 1393413"/>
                <a:gd name="connsiteY57" fmla="*/ 706590 h 3919145"/>
                <a:gd name="connsiteX58" fmla="*/ 0 w 1393413"/>
                <a:gd name="connsiteY58" fmla="*/ 503402 h 3919145"/>
                <a:gd name="connsiteX59" fmla="*/ 8566 w 1393413"/>
                <a:gd name="connsiteY59" fmla="*/ 480862 h 3919145"/>
                <a:gd name="connsiteX60" fmla="*/ 8566 w 1393413"/>
                <a:gd name="connsiteY60" fmla="*/ 2971 h 3919145"/>
                <a:gd name="connsiteX61" fmla="*/ 29369 w 1393413"/>
                <a:gd name="connsiteY61" fmla="*/ 3706 h 3919145"/>
                <a:gd name="connsiteX62" fmla="*/ 1364044 w 1393413"/>
                <a:gd name="connsiteY62" fmla="*/ 774826 h 3919145"/>
                <a:gd name="connsiteX63" fmla="*/ 1393413 w 1393413"/>
                <a:gd name="connsiteY63" fmla="*/ 830326 h 3919145"/>
                <a:gd name="connsiteX64" fmla="*/ 1393413 w 1393413"/>
                <a:gd name="connsiteY64" fmla="*/ 1033390 h 3919145"/>
                <a:gd name="connsiteX65" fmla="*/ 1364044 w 1393413"/>
                <a:gd name="connsiteY65" fmla="*/ 1055590 h 3919145"/>
                <a:gd name="connsiteX66" fmla="*/ 29369 w 1393413"/>
                <a:gd name="connsiteY66" fmla="*/ 283816 h 3919145"/>
                <a:gd name="connsiteX67" fmla="*/ 0 w 1393413"/>
                <a:gd name="connsiteY67" fmla="*/ 228317 h 3919145"/>
                <a:gd name="connsiteX68" fmla="*/ 0 w 1393413"/>
                <a:gd name="connsiteY68" fmla="*/ 25253 h 3919145"/>
                <a:gd name="connsiteX69" fmla="*/ 8566 w 1393413"/>
                <a:gd name="connsiteY69" fmla="*/ 2971 h 39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45">
                  <a:moveTo>
                    <a:pt x="8566" y="2862465"/>
                  </a:moveTo>
                  <a:cubicBezTo>
                    <a:pt x="13869" y="2858627"/>
                    <a:pt x="21211" y="2858627"/>
                    <a:pt x="29369" y="2863200"/>
                  </a:cubicBezTo>
                  <a:lnTo>
                    <a:pt x="1364044" y="3634790"/>
                  </a:lnTo>
                  <a:cubicBezTo>
                    <a:pt x="1380360" y="3643937"/>
                    <a:pt x="1393413" y="3668764"/>
                    <a:pt x="1393413" y="3690324"/>
                  </a:cubicBezTo>
                  <a:lnTo>
                    <a:pt x="1393413" y="3893512"/>
                  </a:lnTo>
                  <a:cubicBezTo>
                    <a:pt x="1393413" y="3915072"/>
                    <a:pt x="1380360" y="3924872"/>
                    <a:pt x="1364044" y="3915725"/>
                  </a:cubicBezTo>
                  <a:lnTo>
                    <a:pt x="29369" y="3144134"/>
                  </a:lnTo>
                  <a:cubicBezTo>
                    <a:pt x="13053" y="3134988"/>
                    <a:pt x="0" y="3109508"/>
                    <a:pt x="0" y="3087948"/>
                  </a:cubicBezTo>
                  <a:lnTo>
                    <a:pt x="0" y="2884760"/>
                  </a:lnTo>
                  <a:cubicBezTo>
                    <a:pt x="0" y="2873980"/>
                    <a:pt x="3263" y="2866303"/>
                    <a:pt x="8566" y="2862465"/>
                  </a:cubicBezTo>
                  <a:close/>
                  <a:moveTo>
                    <a:pt x="8566" y="2387540"/>
                  </a:moveTo>
                  <a:cubicBezTo>
                    <a:pt x="13869" y="2383538"/>
                    <a:pt x="21211" y="2383375"/>
                    <a:pt x="29369" y="2387948"/>
                  </a:cubicBezTo>
                  <a:lnTo>
                    <a:pt x="1364044" y="3159539"/>
                  </a:lnTo>
                  <a:cubicBezTo>
                    <a:pt x="1380360" y="3168686"/>
                    <a:pt x="1393413" y="3194166"/>
                    <a:pt x="1393413" y="3215073"/>
                  </a:cubicBezTo>
                  <a:lnTo>
                    <a:pt x="1393413" y="3418260"/>
                  </a:lnTo>
                  <a:cubicBezTo>
                    <a:pt x="1393413" y="3439821"/>
                    <a:pt x="1380360" y="3449621"/>
                    <a:pt x="1364044" y="3440474"/>
                  </a:cubicBezTo>
                  <a:lnTo>
                    <a:pt x="29369" y="2668883"/>
                  </a:lnTo>
                  <a:cubicBezTo>
                    <a:pt x="13053" y="2659083"/>
                    <a:pt x="0" y="2634256"/>
                    <a:pt x="0" y="2612696"/>
                  </a:cubicBezTo>
                  <a:lnTo>
                    <a:pt x="0" y="2410162"/>
                  </a:lnTo>
                  <a:cubicBezTo>
                    <a:pt x="0" y="2399382"/>
                    <a:pt x="3263" y="2391542"/>
                    <a:pt x="8566" y="2387540"/>
                  </a:cubicBezTo>
                  <a:close/>
                  <a:moveTo>
                    <a:pt x="8566" y="1909813"/>
                  </a:moveTo>
                  <a:cubicBezTo>
                    <a:pt x="13869" y="1905732"/>
                    <a:pt x="21211" y="1905569"/>
                    <a:pt x="29369" y="1910466"/>
                  </a:cubicBezTo>
                  <a:lnTo>
                    <a:pt x="1364044" y="2681586"/>
                  </a:lnTo>
                  <a:cubicBezTo>
                    <a:pt x="1380360" y="2690727"/>
                    <a:pt x="1393413" y="2716192"/>
                    <a:pt x="1393413" y="2737739"/>
                  </a:cubicBezTo>
                  <a:lnTo>
                    <a:pt x="1393413" y="2940803"/>
                  </a:lnTo>
                  <a:cubicBezTo>
                    <a:pt x="1393413" y="2962350"/>
                    <a:pt x="1380360" y="2971491"/>
                    <a:pt x="1364044" y="2962350"/>
                  </a:cubicBezTo>
                  <a:lnTo>
                    <a:pt x="29369" y="2191229"/>
                  </a:lnTo>
                  <a:cubicBezTo>
                    <a:pt x="13053" y="2182088"/>
                    <a:pt x="0" y="2157277"/>
                    <a:pt x="0" y="2135730"/>
                  </a:cubicBezTo>
                  <a:lnTo>
                    <a:pt x="0" y="1932666"/>
                  </a:lnTo>
                  <a:cubicBezTo>
                    <a:pt x="0" y="1921892"/>
                    <a:pt x="3263" y="1913894"/>
                    <a:pt x="8566" y="1909813"/>
                  </a:cubicBezTo>
                  <a:close/>
                  <a:moveTo>
                    <a:pt x="8566" y="1434156"/>
                  </a:moveTo>
                  <a:cubicBezTo>
                    <a:pt x="13869" y="1430157"/>
                    <a:pt x="21211" y="1429993"/>
                    <a:pt x="29369" y="1434564"/>
                  </a:cubicBezTo>
                  <a:lnTo>
                    <a:pt x="1364044" y="2205684"/>
                  </a:lnTo>
                  <a:cubicBezTo>
                    <a:pt x="1380360" y="2214825"/>
                    <a:pt x="1393413" y="2240290"/>
                    <a:pt x="1393413" y="2261184"/>
                  </a:cubicBezTo>
                  <a:lnTo>
                    <a:pt x="1393413" y="2464901"/>
                  </a:lnTo>
                  <a:cubicBezTo>
                    <a:pt x="1393413" y="2486448"/>
                    <a:pt x="1380360" y="2496242"/>
                    <a:pt x="1364044" y="2486448"/>
                  </a:cubicBezTo>
                  <a:lnTo>
                    <a:pt x="29369" y="1715327"/>
                  </a:lnTo>
                  <a:cubicBezTo>
                    <a:pt x="13053" y="1706186"/>
                    <a:pt x="0" y="1681375"/>
                    <a:pt x="0" y="1659828"/>
                  </a:cubicBezTo>
                  <a:lnTo>
                    <a:pt x="0" y="1456764"/>
                  </a:lnTo>
                  <a:cubicBezTo>
                    <a:pt x="0" y="1445990"/>
                    <a:pt x="3263" y="1438155"/>
                    <a:pt x="8566" y="1434156"/>
                  </a:cubicBezTo>
                  <a:close/>
                  <a:moveTo>
                    <a:pt x="8566" y="956031"/>
                  </a:moveTo>
                  <a:cubicBezTo>
                    <a:pt x="13869" y="952029"/>
                    <a:pt x="21211" y="951866"/>
                    <a:pt x="29369" y="956439"/>
                  </a:cubicBezTo>
                  <a:lnTo>
                    <a:pt x="1364044" y="1727377"/>
                  </a:lnTo>
                  <a:cubicBezTo>
                    <a:pt x="1380360" y="1737177"/>
                    <a:pt x="1393413" y="1762004"/>
                    <a:pt x="1393413" y="1783564"/>
                  </a:cubicBezTo>
                  <a:lnTo>
                    <a:pt x="1393413" y="1986751"/>
                  </a:lnTo>
                  <a:cubicBezTo>
                    <a:pt x="1393413" y="2008311"/>
                    <a:pt x="1380360" y="2018111"/>
                    <a:pt x="1364044" y="2008965"/>
                  </a:cubicBezTo>
                  <a:lnTo>
                    <a:pt x="29369" y="1236721"/>
                  </a:lnTo>
                  <a:cubicBezTo>
                    <a:pt x="13053" y="1227574"/>
                    <a:pt x="0" y="1203401"/>
                    <a:pt x="0" y="1181841"/>
                  </a:cubicBezTo>
                  <a:lnTo>
                    <a:pt x="0" y="978653"/>
                  </a:lnTo>
                  <a:cubicBezTo>
                    <a:pt x="0" y="967873"/>
                    <a:pt x="3263" y="960033"/>
                    <a:pt x="8566" y="956031"/>
                  </a:cubicBezTo>
                  <a:close/>
                  <a:moveTo>
                    <a:pt x="8566" y="480862"/>
                  </a:moveTo>
                  <a:cubicBezTo>
                    <a:pt x="13869" y="476942"/>
                    <a:pt x="21211" y="476942"/>
                    <a:pt x="29369" y="481842"/>
                  </a:cubicBezTo>
                  <a:lnTo>
                    <a:pt x="1364044" y="1252779"/>
                  </a:lnTo>
                  <a:cubicBezTo>
                    <a:pt x="1380360" y="1261926"/>
                    <a:pt x="1393413" y="1286753"/>
                    <a:pt x="1393413" y="1308313"/>
                  </a:cubicBezTo>
                  <a:lnTo>
                    <a:pt x="1393413" y="1511500"/>
                  </a:lnTo>
                  <a:cubicBezTo>
                    <a:pt x="1393413" y="1533060"/>
                    <a:pt x="1380360" y="1542860"/>
                    <a:pt x="1364044" y="1533714"/>
                  </a:cubicBezTo>
                  <a:lnTo>
                    <a:pt x="29369" y="762123"/>
                  </a:lnTo>
                  <a:cubicBezTo>
                    <a:pt x="13053" y="753630"/>
                    <a:pt x="0" y="728150"/>
                    <a:pt x="0" y="706590"/>
                  </a:cubicBezTo>
                  <a:lnTo>
                    <a:pt x="0" y="503402"/>
                  </a:lnTo>
                  <a:cubicBezTo>
                    <a:pt x="0" y="492622"/>
                    <a:pt x="3263" y="484782"/>
                    <a:pt x="8566" y="480862"/>
                  </a:cubicBezTo>
                  <a:close/>
                  <a:moveTo>
                    <a:pt x="8566" y="2971"/>
                  </a:moveTo>
                  <a:cubicBezTo>
                    <a:pt x="13869" y="-1028"/>
                    <a:pt x="21211" y="-1191"/>
                    <a:pt x="29369" y="3706"/>
                  </a:cubicBezTo>
                  <a:lnTo>
                    <a:pt x="1364044" y="774826"/>
                  </a:lnTo>
                  <a:cubicBezTo>
                    <a:pt x="1380360" y="783967"/>
                    <a:pt x="1393413" y="808779"/>
                    <a:pt x="1393413" y="830326"/>
                  </a:cubicBezTo>
                  <a:lnTo>
                    <a:pt x="1393413" y="1033390"/>
                  </a:lnTo>
                  <a:cubicBezTo>
                    <a:pt x="1393413" y="1054937"/>
                    <a:pt x="1380360" y="1064731"/>
                    <a:pt x="1364044" y="1055590"/>
                  </a:cubicBezTo>
                  <a:lnTo>
                    <a:pt x="29369" y="283816"/>
                  </a:lnTo>
                  <a:cubicBezTo>
                    <a:pt x="13053" y="274675"/>
                    <a:pt x="0" y="249864"/>
                    <a:pt x="0" y="228317"/>
                  </a:cubicBezTo>
                  <a:lnTo>
                    <a:pt x="0" y="25253"/>
                  </a:lnTo>
                  <a:cubicBezTo>
                    <a:pt x="0" y="14806"/>
                    <a:pt x="3263" y="6971"/>
                    <a:pt x="8566" y="2971"/>
                  </a:cubicBezTo>
                  <a:close/>
                </a:path>
              </a:pathLst>
            </a:custGeom>
            <a:solidFill>
              <a:srgbClr val="F16924"/>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3" name="Freeform 239">
              <a:extLst>
                <a:ext uri="{FF2B5EF4-FFF2-40B4-BE49-F238E27FC236}">
                  <a16:creationId xmlns:a16="http://schemas.microsoft.com/office/drawing/2014/main" id="{90973842-026D-881B-2884-C33F56ED1505}"/>
                </a:ext>
              </a:extLst>
            </p:cNvPr>
            <p:cNvSpPr>
              <a:spLocks noChangeArrowheads="1"/>
            </p:cNvSpPr>
            <p:nvPr/>
          </p:nvSpPr>
          <p:spPr bwMode="auto">
            <a:xfrm>
              <a:off x="14205039" y="8450809"/>
              <a:ext cx="123852" cy="181460"/>
            </a:xfrm>
            <a:custGeom>
              <a:avLst/>
              <a:gdLst>
                <a:gd name="T0" fmla="*/ 189 w 190"/>
                <a:gd name="T1" fmla="*/ 193 h 279"/>
                <a:gd name="T2" fmla="*/ 189 w 190"/>
                <a:gd name="T3" fmla="*/ 193 h 279"/>
                <a:gd name="T4" fmla="*/ 95 w 190"/>
                <a:gd name="T5" fmla="*/ 248 h 279"/>
                <a:gd name="T6" fmla="*/ 95 w 190"/>
                <a:gd name="T7" fmla="*/ 248 h 279"/>
                <a:gd name="T8" fmla="*/ 0 w 190"/>
                <a:gd name="T9" fmla="*/ 84 h 279"/>
                <a:gd name="T10" fmla="*/ 0 w 190"/>
                <a:gd name="T11" fmla="*/ 84 h 279"/>
                <a:gd name="T12" fmla="*/ 95 w 190"/>
                <a:gd name="T13" fmla="*/ 30 h 279"/>
                <a:gd name="T14" fmla="*/ 95 w 190"/>
                <a:gd name="T15" fmla="*/ 30 h 279"/>
                <a:gd name="T16" fmla="*/ 189 w 190"/>
                <a:gd name="T17" fmla="*/ 19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3"/>
                  </a:moveTo>
                  <a:lnTo>
                    <a:pt x="189" y="193"/>
                  </a:lnTo>
                  <a:cubicBezTo>
                    <a:pt x="189" y="254"/>
                    <a:pt x="147" y="278"/>
                    <a:pt x="95" y="248"/>
                  </a:cubicBezTo>
                  <a:lnTo>
                    <a:pt x="95" y="248"/>
                  </a:lnTo>
                  <a:cubicBezTo>
                    <a:pt x="42" y="218"/>
                    <a:pt x="0" y="145"/>
                    <a:pt x="0" y="84"/>
                  </a:cubicBezTo>
                  <a:lnTo>
                    <a:pt x="0" y="84"/>
                  </a:lnTo>
                  <a:cubicBezTo>
                    <a:pt x="0" y="24"/>
                    <a:pt x="42" y="0"/>
                    <a:pt x="95" y="30"/>
                  </a:cubicBezTo>
                  <a:lnTo>
                    <a:pt x="95" y="30"/>
                  </a:lnTo>
                  <a:cubicBezTo>
                    <a:pt x="147" y="60"/>
                    <a:pt x="189" y="133"/>
                    <a:pt x="189" y="193"/>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4" name="Freeform 244">
              <a:extLst>
                <a:ext uri="{FF2B5EF4-FFF2-40B4-BE49-F238E27FC236}">
                  <a16:creationId xmlns:a16="http://schemas.microsoft.com/office/drawing/2014/main" id="{054F01FA-5128-2EAC-F1CF-286DB719EA00}"/>
                </a:ext>
              </a:extLst>
            </p:cNvPr>
            <p:cNvSpPr>
              <a:spLocks noChangeArrowheads="1"/>
            </p:cNvSpPr>
            <p:nvPr/>
          </p:nvSpPr>
          <p:spPr bwMode="auto">
            <a:xfrm>
              <a:off x="12839776" y="8453689"/>
              <a:ext cx="385961" cy="457967"/>
            </a:xfrm>
            <a:custGeom>
              <a:avLst/>
              <a:gdLst>
                <a:gd name="T0" fmla="*/ 36 w 591"/>
                <a:gd name="T1" fmla="*/ 701 h 702"/>
                <a:gd name="T2" fmla="*/ 36 w 591"/>
                <a:gd name="T3" fmla="*/ 701 h 702"/>
                <a:gd name="T4" fmla="*/ 9 w 591"/>
                <a:gd name="T5" fmla="*/ 685 h 702"/>
                <a:gd name="T6" fmla="*/ 9 w 591"/>
                <a:gd name="T7" fmla="*/ 685 h 702"/>
                <a:gd name="T8" fmla="*/ 20 w 591"/>
                <a:gd name="T9" fmla="*/ 642 h 702"/>
                <a:gd name="T10" fmla="*/ 448 w 591"/>
                <a:gd name="T11" fmla="*/ 394 h 702"/>
                <a:gd name="T12" fmla="*/ 448 w 591"/>
                <a:gd name="T13" fmla="*/ 394 h 702"/>
                <a:gd name="T14" fmla="*/ 527 w 591"/>
                <a:gd name="T15" fmla="*/ 258 h 702"/>
                <a:gd name="T16" fmla="*/ 527 w 591"/>
                <a:gd name="T17" fmla="*/ 32 h 702"/>
                <a:gd name="T18" fmla="*/ 527 w 591"/>
                <a:gd name="T19" fmla="*/ 32 h 702"/>
                <a:gd name="T20" fmla="*/ 558 w 591"/>
                <a:gd name="T21" fmla="*/ 0 h 702"/>
                <a:gd name="T22" fmla="*/ 558 w 591"/>
                <a:gd name="T23" fmla="*/ 0 h 702"/>
                <a:gd name="T24" fmla="*/ 590 w 591"/>
                <a:gd name="T25" fmla="*/ 32 h 702"/>
                <a:gd name="T26" fmla="*/ 590 w 591"/>
                <a:gd name="T27" fmla="*/ 258 h 702"/>
                <a:gd name="T28" fmla="*/ 590 w 591"/>
                <a:gd name="T29" fmla="*/ 258 h 702"/>
                <a:gd name="T30" fmla="*/ 480 w 591"/>
                <a:gd name="T31" fmla="*/ 450 h 702"/>
                <a:gd name="T32" fmla="*/ 51 w 591"/>
                <a:gd name="T33" fmla="*/ 697 h 702"/>
                <a:gd name="T34" fmla="*/ 51 w 591"/>
                <a:gd name="T35" fmla="*/ 697 h 702"/>
                <a:gd name="T36" fmla="*/ 36 w 591"/>
                <a:gd name="T3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1" h="702">
                  <a:moveTo>
                    <a:pt x="36" y="701"/>
                  </a:moveTo>
                  <a:lnTo>
                    <a:pt x="36" y="701"/>
                  </a:lnTo>
                  <a:cubicBezTo>
                    <a:pt x="25" y="701"/>
                    <a:pt x="15" y="696"/>
                    <a:pt x="9" y="685"/>
                  </a:cubicBezTo>
                  <a:lnTo>
                    <a:pt x="9" y="685"/>
                  </a:lnTo>
                  <a:cubicBezTo>
                    <a:pt x="0" y="671"/>
                    <a:pt x="5" y="651"/>
                    <a:pt x="20" y="642"/>
                  </a:cubicBezTo>
                  <a:lnTo>
                    <a:pt x="448" y="394"/>
                  </a:lnTo>
                  <a:lnTo>
                    <a:pt x="448" y="394"/>
                  </a:lnTo>
                  <a:cubicBezTo>
                    <a:pt x="496" y="367"/>
                    <a:pt x="527" y="315"/>
                    <a:pt x="527" y="258"/>
                  </a:cubicBezTo>
                  <a:lnTo>
                    <a:pt x="527" y="32"/>
                  </a:lnTo>
                  <a:lnTo>
                    <a:pt x="527" y="32"/>
                  </a:lnTo>
                  <a:cubicBezTo>
                    <a:pt x="527" y="14"/>
                    <a:pt x="541" y="0"/>
                    <a:pt x="558" y="0"/>
                  </a:cubicBezTo>
                  <a:lnTo>
                    <a:pt x="558" y="0"/>
                  </a:lnTo>
                  <a:cubicBezTo>
                    <a:pt x="576" y="0"/>
                    <a:pt x="590" y="14"/>
                    <a:pt x="590" y="32"/>
                  </a:cubicBezTo>
                  <a:lnTo>
                    <a:pt x="590" y="258"/>
                  </a:lnTo>
                  <a:lnTo>
                    <a:pt x="590" y="258"/>
                  </a:lnTo>
                  <a:cubicBezTo>
                    <a:pt x="590" y="337"/>
                    <a:pt x="548" y="410"/>
                    <a:pt x="480" y="450"/>
                  </a:cubicBezTo>
                  <a:lnTo>
                    <a:pt x="51" y="697"/>
                  </a:lnTo>
                  <a:lnTo>
                    <a:pt x="51" y="697"/>
                  </a:lnTo>
                  <a:cubicBezTo>
                    <a:pt x="47" y="700"/>
                    <a:pt x="41" y="701"/>
                    <a:pt x="36" y="701"/>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5" name="Freeform 109">
              <a:extLst>
                <a:ext uri="{FF2B5EF4-FFF2-40B4-BE49-F238E27FC236}">
                  <a16:creationId xmlns:a16="http://schemas.microsoft.com/office/drawing/2014/main" id="{4F5AD82D-ECBD-A800-C35C-DBF586FAAF7E}"/>
                </a:ext>
              </a:extLst>
            </p:cNvPr>
            <p:cNvSpPr>
              <a:spLocks noChangeArrowheads="1"/>
            </p:cNvSpPr>
            <p:nvPr/>
          </p:nvSpPr>
          <p:spPr bwMode="auto">
            <a:xfrm>
              <a:off x="12531582" y="8795716"/>
              <a:ext cx="419875" cy="337071"/>
            </a:xfrm>
            <a:custGeom>
              <a:avLst/>
              <a:gdLst>
                <a:gd name="connsiteX0" fmla="*/ 336695 w 419875"/>
                <a:gd name="connsiteY0" fmla="*/ 165 h 337071"/>
                <a:gd name="connsiteX1" fmla="*/ 360038 w 419875"/>
                <a:gd name="connsiteY1" fmla="*/ 8178 h 337071"/>
                <a:gd name="connsiteX2" fmla="*/ 419875 w 419875"/>
                <a:gd name="connsiteY2" fmla="*/ 112840 h 337071"/>
                <a:gd name="connsiteX3" fmla="*/ 402152 w 419875"/>
                <a:gd name="connsiteY3" fmla="*/ 152006 h 337071"/>
                <a:gd name="connsiteX4" fmla="*/ 401299 w 419875"/>
                <a:gd name="connsiteY4" fmla="*/ 152176 h 337071"/>
                <a:gd name="connsiteX5" fmla="*/ 402591 w 419875"/>
                <a:gd name="connsiteY5" fmla="*/ 154433 h 337071"/>
                <a:gd name="connsiteX6" fmla="*/ 84687 w 419875"/>
                <a:gd name="connsiteY6" fmla="*/ 337071 h 337071"/>
                <a:gd name="connsiteX7" fmla="*/ 0 w 419875"/>
                <a:gd name="connsiteY7" fmla="*/ 189128 h 337071"/>
                <a:gd name="connsiteX8" fmla="*/ 312901 w 419875"/>
                <a:gd name="connsiteY8" fmla="*/ 9364 h 337071"/>
                <a:gd name="connsiteX9" fmla="*/ 317681 w 419875"/>
                <a:gd name="connsiteY9" fmla="*/ 3926 h 337071"/>
                <a:gd name="connsiteX10" fmla="*/ 336695 w 419875"/>
                <a:gd name="connsiteY10" fmla="*/ 165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875" h="337071">
                  <a:moveTo>
                    <a:pt x="336695" y="165"/>
                  </a:moveTo>
                  <a:cubicBezTo>
                    <a:pt x="343860" y="819"/>
                    <a:pt x="351746" y="3436"/>
                    <a:pt x="360038" y="8178"/>
                  </a:cubicBezTo>
                  <a:cubicBezTo>
                    <a:pt x="393209" y="27802"/>
                    <a:pt x="419875" y="74246"/>
                    <a:pt x="419875" y="112840"/>
                  </a:cubicBezTo>
                  <a:cubicBezTo>
                    <a:pt x="419875" y="132137"/>
                    <a:pt x="413046" y="145710"/>
                    <a:pt x="402152" y="152006"/>
                  </a:cubicBezTo>
                  <a:lnTo>
                    <a:pt x="401299" y="152176"/>
                  </a:lnTo>
                  <a:lnTo>
                    <a:pt x="402591" y="154433"/>
                  </a:lnTo>
                  <a:lnTo>
                    <a:pt x="84687" y="337071"/>
                  </a:lnTo>
                  <a:lnTo>
                    <a:pt x="0" y="189128"/>
                  </a:lnTo>
                  <a:lnTo>
                    <a:pt x="312901" y="9364"/>
                  </a:lnTo>
                  <a:lnTo>
                    <a:pt x="317681" y="3926"/>
                  </a:lnTo>
                  <a:cubicBezTo>
                    <a:pt x="323088" y="819"/>
                    <a:pt x="329531" y="-489"/>
                    <a:pt x="336695" y="165"/>
                  </a:cubicBez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6" name="Freeform 248">
              <a:extLst>
                <a:ext uri="{FF2B5EF4-FFF2-40B4-BE49-F238E27FC236}">
                  <a16:creationId xmlns:a16="http://schemas.microsoft.com/office/drawing/2014/main" id="{6198957C-32C2-C144-B2F9-8F44B312254C}"/>
                </a:ext>
              </a:extLst>
            </p:cNvPr>
            <p:cNvSpPr>
              <a:spLocks noChangeArrowheads="1"/>
            </p:cNvSpPr>
            <p:nvPr/>
          </p:nvSpPr>
          <p:spPr bwMode="auto">
            <a:xfrm>
              <a:off x="12583428" y="8891496"/>
              <a:ext cx="192981" cy="210261"/>
            </a:xfrm>
            <a:custGeom>
              <a:avLst/>
              <a:gdLst>
                <a:gd name="T0" fmla="*/ 0 w 296"/>
                <a:gd name="T1" fmla="*/ 94 h 321"/>
                <a:gd name="T2" fmla="*/ 166 w 296"/>
                <a:gd name="T3" fmla="*/ 0 h 321"/>
                <a:gd name="T4" fmla="*/ 166 w 296"/>
                <a:gd name="T5" fmla="*/ 0 h 321"/>
                <a:gd name="T6" fmla="*/ 295 w 296"/>
                <a:gd name="T7" fmla="*/ 225 h 321"/>
                <a:gd name="T8" fmla="*/ 130 w 296"/>
                <a:gd name="T9" fmla="*/ 320 h 321"/>
                <a:gd name="T10" fmla="*/ 130 w 296"/>
                <a:gd name="T11" fmla="*/ 320 h 321"/>
                <a:gd name="T12" fmla="*/ 0 w 296"/>
                <a:gd name="T13" fmla="*/ 94 h 321"/>
              </a:gdLst>
              <a:ahLst/>
              <a:cxnLst>
                <a:cxn ang="0">
                  <a:pos x="T0" y="T1"/>
                </a:cxn>
                <a:cxn ang="0">
                  <a:pos x="T2" y="T3"/>
                </a:cxn>
                <a:cxn ang="0">
                  <a:pos x="T4" y="T5"/>
                </a:cxn>
                <a:cxn ang="0">
                  <a:pos x="T6" y="T7"/>
                </a:cxn>
                <a:cxn ang="0">
                  <a:pos x="T8" y="T9"/>
                </a:cxn>
                <a:cxn ang="0">
                  <a:pos x="T10" y="T11"/>
                </a:cxn>
                <a:cxn ang="0">
                  <a:pos x="T12" y="T13"/>
                </a:cxn>
              </a:cxnLst>
              <a:rect l="0" t="0" r="r" b="b"/>
              <a:pathLst>
                <a:path w="296" h="321">
                  <a:moveTo>
                    <a:pt x="0" y="94"/>
                  </a:moveTo>
                  <a:lnTo>
                    <a:pt x="166" y="0"/>
                  </a:lnTo>
                  <a:lnTo>
                    <a:pt x="166" y="0"/>
                  </a:lnTo>
                  <a:cubicBezTo>
                    <a:pt x="234" y="49"/>
                    <a:pt x="288" y="142"/>
                    <a:pt x="295" y="225"/>
                  </a:cubicBezTo>
                  <a:lnTo>
                    <a:pt x="130" y="320"/>
                  </a:lnTo>
                  <a:lnTo>
                    <a:pt x="130" y="320"/>
                  </a:lnTo>
                  <a:cubicBezTo>
                    <a:pt x="61" y="271"/>
                    <a:pt x="8" y="178"/>
                    <a:pt x="0" y="94"/>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7" name="Freeform 111">
              <a:extLst>
                <a:ext uri="{FF2B5EF4-FFF2-40B4-BE49-F238E27FC236}">
                  <a16:creationId xmlns:a16="http://schemas.microsoft.com/office/drawing/2014/main" id="{565920A5-CE6B-56D5-A574-E6C7A90C0079}"/>
                </a:ext>
              </a:extLst>
            </p:cNvPr>
            <p:cNvSpPr>
              <a:spLocks noChangeArrowheads="1"/>
            </p:cNvSpPr>
            <p:nvPr/>
          </p:nvSpPr>
          <p:spPr bwMode="auto">
            <a:xfrm>
              <a:off x="12062093" y="8897850"/>
              <a:ext cx="664694" cy="534489"/>
            </a:xfrm>
            <a:custGeom>
              <a:avLst/>
              <a:gdLst>
                <a:gd name="connsiteX0" fmla="*/ 529456 w 664694"/>
                <a:gd name="connsiteY0" fmla="*/ 258 h 534489"/>
                <a:gd name="connsiteX1" fmla="*/ 567746 w 664694"/>
                <a:gd name="connsiteY1" fmla="*/ 13403 h 534489"/>
                <a:gd name="connsiteX2" fmla="*/ 664694 w 664694"/>
                <a:gd name="connsiteY2" fmla="*/ 182181 h 534489"/>
                <a:gd name="connsiteX3" fmla="*/ 636035 w 664694"/>
                <a:gd name="connsiteY3" fmla="*/ 245147 h 534489"/>
                <a:gd name="connsiteX4" fmla="*/ 634414 w 664694"/>
                <a:gd name="connsiteY4" fmla="*/ 245472 h 534489"/>
                <a:gd name="connsiteX5" fmla="*/ 635894 w 664694"/>
                <a:gd name="connsiteY5" fmla="*/ 248052 h 534489"/>
                <a:gd name="connsiteX6" fmla="*/ 136962 w 664694"/>
                <a:gd name="connsiteY6" fmla="*/ 534489 h 534489"/>
                <a:gd name="connsiteX7" fmla="*/ 0 w 664694"/>
                <a:gd name="connsiteY7" fmla="*/ 295138 h 534489"/>
                <a:gd name="connsiteX8" fmla="*/ 495326 w 664694"/>
                <a:gd name="connsiteY8" fmla="*/ 9749 h 534489"/>
                <a:gd name="connsiteX9" fmla="*/ 498229 w 664694"/>
                <a:gd name="connsiteY9" fmla="*/ 6479 h 534489"/>
                <a:gd name="connsiteX10" fmla="*/ 529456 w 664694"/>
                <a:gd name="connsiteY10" fmla="*/ 258 h 5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694" h="534489">
                  <a:moveTo>
                    <a:pt x="529456" y="258"/>
                  </a:moveTo>
                  <a:cubicBezTo>
                    <a:pt x="541216" y="1307"/>
                    <a:pt x="554154" y="5583"/>
                    <a:pt x="567746" y="13403"/>
                  </a:cubicBezTo>
                  <a:cubicBezTo>
                    <a:pt x="621460" y="44683"/>
                    <a:pt x="664694" y="120274"/>
                    <a:pt x="664694" y="182181"/>
                  </a:cubicBezTo>
                  <a:cubicBezTo>
                    <a:pt x="664694" y="213135"/>
                    <a:pt x="653722" y="234965"/>
                    <a:pt x="636035" y="245147"/>
                  </a:cubicBezTo>
                  <a:lnTo>
                    <a:pt x="634414" y="245472"/>
                  </a:lnTo>
                  <a:lnTo>
                    <a:pt x="635894" y="248052"/>
                  </a:lnTo>
                  <a:lnTo>
                    <a:pt x="136962" y="534489"/>
                  </a:lnTo>
                  <a:lnTo>
                    <a:pt x="0" y="295138"/>
                  </a:lnTo>
                  <a:lnTo>
                    <a:pt x="495326" y="9749"/>
                  </a:lnTo>
                  <a:lnTo>
                    <a:pt x="498229" y="6479"/>
                  </a:lnTo>
                  <a:cubicBezTo>
                    <a:pt x="507113" y="1388"/>
                    <a:pt x="517696" y="-791"/>
                    <a:pt x="529456" y="258"/>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8" name="Freeform 251">
              <a:extLst>
                <a:ext uri="{FF2B5EF4-FFF2-40B4-BE49-F238E27FC236}">
                  <a16:creationId xmlns:a16="http://schemas.microsoft.com/office/drawing/2014/main" id="{BFC16870-C98B-F4F4-B06B-D22EBF540B1B}"/>
                </a:ext>
              </a:extLst>
            </p:cNvPr>
            <p:cNvSpPr>
              <a:spLocks noChangeArrowheads="1"/>
            </p:cNvSpPr>
            <p:nvPr/>
          </p:nvSpPr>
          <p:spPr bwMode="auto">
            <a:xfrm>
              <a:off x="7914458" y="8591945"/>
              <a:ext cx="6529645" cy="3770315"/>
            </a:xfrm>
            <a:custGeom>
              <a:avLst/>
              <a:gdLst>
                <a:gd name="T0" fmla="*/ 5539 w 9996"/>
                <a:gd name="T1" fmla="*/ 5684 h 5773"/>
                <a:gd name="T2" fmla="*/ 152 w 9996"/>
                <a:gd name="T3" fmla="*/ 2574 h 5773"/>
                <a:gd name="T4" fmla="*/ 152 w 9996"/>
                <a:gd name="T5" fmla="*/ 2574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4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4"/>
                  </a:moveTo>
                  <a:lnTo>
                    <a:pt x="152" y="2574"/>
                  </a:lnTo>
                  <a:lnTo>
                    <a:pt x="152" y="2574"/>
                  </a:lnTo>
                  <a:cubicBezTo>
                    <a:pt x="0" y="2486"/>
                    <a:pt x="19" y="2332"/>
                    <a:pt x="195" y="2230"/>
                  </a:cubicBezTo>
                  <a:lnTo>
                    <a:pt x="3863" y="113"/>
                  </a:lnTo>
                  <a:lnTo>
                    <a:pt x="3863" y="113"/>
                  </a:lnTo>
                  <a:cubicBezTo>
                    <a:pt x="4039" y="12"/>
                    <a:pt x="4305" y="0"/>
                    <a:pt x="4457" y="89"/>
                  </a:cubicBezTo>
                  <a:lnTo>
                    <a:pt x="9843" y="3199"/>
                  </a:lnTo>
                  <a:lnTo>
                    <a:pt x="9843" y="3199"/>
                  </a:lnTo>
                  <a:cubicBezTo>
                    <a:pt x="9995" y="3287"/>
                    <a:pt x="9977" y="3441"/>
                    <a:pt x="9800" y="3542"/>
                  </a:cubicBezTo>
                  <a:lnTo>
                    <a:pt x="6133" y="5659"/>
                  </a:lnTo>
                  <a:lnTo>
                    <a:pt x="6133" y="5659"/>
                  </a:lnTo>
                  <a:cubicBezTo>
                    <a:pt x="5957" y="5761"/>
                    <a:pt x="5691" y="5772"/>
                    <a:pt x="5539" y="568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9" name="Freeform 252">
              <a:extLst>
                <a:ext uri="{FF2B5EF4-FFF2-40B4-BE49-F238E27FC236}">
                  <a16:creationId xmlns:a16="http://schemas.microsoft.com/office/drawing/2014/main" id="{D2E5969A-181A-AFF0-4D1E-A9411E00C57C}"/>
                </a:ext>
              </a:extLst>
            </p:cNvPr>
            <p:cNvSpPr>
              <a:spLocks noChangeArrowheads="1"/>
            </p:cNvSpPr>
            <p:nvPr/>
          </p:nvSpPr>
          <p:spPr bwMode="auto">
            <a:xfrm>
              <a:off x="11684774" y="11763157"/>
              <a:ext cx="720076" cy="443567"/>
            </a:xfrm>
            <a:custGeom>
              <a:avLst/>
              <a:gdLst>
                <a:gd name="T0" fmla="*/ 1066 w 1103"/>
                <a:gd name="T1" fmla="*/ 678 h 679"/>
                <a:gd name="T2" fmla="*/ 1066 w 1103"/>
                <a:gd name="T3" fmla="*/ 678 h 679"/>
                <a:gd name="T4" fmla="*/ 1050 w 1103"/>
                <a:gd name="T5" fmla="*/ 673 h 679"/>
                <a:gd name="T6" fmla="*/ 20 w 1103"/>
                <a:gd name="T7" fmla="*/ 63 h 679"/>
                <a:gd name="T8" fmla="*/ 20 w 1103"/>
                <a:gd name="T9" fmla="*/ 63 h 679"/>
                <a:gd name="T10" fmla="*/ 9 w 1103"/>
                <a:gd name="T11" fmla="*/ 20 h 679"/>
                <a:gd name="T12" fmla="*/ 9 w 1103"/>
                <a:gd name="T13" fmla="*/ 20 h 679"/>
                <a:gd name="T14" fmla="*/ 52 w 1103"/>
                <a:gd name="T15" fmla="*/ 9 h 679"/>
                <a:gd name="T16" fmla="*/ 1082 w 1103"/>
                <a:gd name="T17" fmla="*/ 619 h 679"/>
                <a:gd name="T18" fmla="*/ 1082 w 1103"/>
                <a:gd name="T19" fmla="*/ 619 h 679"/>
                <a:gd name="T20" fmla="*/ 1093 w 1103"/>
                <a:gd name="T21" fmla="*/ 662 h 679"/>
                <a:gd name="T22" fmla="*/ 1093 w 1103"/>
                <a:gd name="T23" fmla="*/ 662 h 679"/>
                <a:gd name="T24" fmla="*/ 1066 w 1103"/>
                <a:gd name="T25" fmla="*/ 67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3" h="679">
                  <a:moveTo>
                    <a:pt x="1066" y="678"/>
                  </a:moveTo>
                  <a:lnTo>
                    <a:pt x="1066" y="678"/>
                  </a:lnTo>
                  <a:cubicBezTo>
                    <a:pt x="1060" y="678"/>
                    <a:pt x="1054" y="677"/>
                    <a:pt x="1050" y="673"/>
                  </a:cubicBezTo>
                  <a:lnTo>
                    <a:pt x="20" y="63"/>
                  </a:lnTo>
                  <a:lnTo>
                    <a:pt x="20" y="63"/>
                  </a:lnTo>
                  <a:cubicBezTo>
                    <a:pt x="5" y="54"/>
                    <a:pt x="0" y="35"/>
                    <a:pt x="9" y="20"/>
                  </a:cubicBezTo>
                  <a:lnTo>
                    <a:pt x="9" y="20"/>
                  </a:lnTo>
                  <a:cubicBezTo>
                    <a:pt x="17" y="4"/>
                    <a:pt x="37" y="0"/>
                    <a:pt x="52" y="9"/>
                  </a:cubicBezTo>
                  <a:lnTo>
                    <a:pt x="1082" y="619"/>
                  </a:lnTo>
                  <a:lnTo>
                    <a:pt x="1082" y="619"/>
                  </a:lnTo>
                  <a:cubicBezTo>
                    <a:pt x="1097" y="628"/>
                    <a:pt x="1102" y="648"/>
                    <a:pt x="1093" y="662"/>
                  </a:cubicBezTo>
                  <a:lnTo>
                    <a:pt x="1093" y="662"/>
                  </a:lnTo>
                  <a:cubicBezTo>
                    <a:pt x="1087" y="672"/>
                    <a:pt x="1076" y="678"/>
                    <a:pt x="1066" y="678"/>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0" name="Freeform 253">
              <a:extLst>
                <a:ext uri="{FF2B5EF4-FFF2-40B4-BE49-F238E27FC236}">
                  <a16:creationId xmlns:a16="http://schemas.microsoft.com/office/drawing/2014/main" id="{78F6D6B8-99BD-7511-F267-BFB45EBC6564}"/>
                </a:ext>
              </a:extLst>
            </p:cNvPr>
            <p:cNvSpPr>
              <a:spLocks noChangeArrowheads="1"/>
            </p:cNvSpPr>
            <p:nvPr/>
          </p:nvSpPr>
          <p:spPr bwMode="auto">
            <a:xfrm>
              <a:off x="7946141" y="8387443"/>
              <a:ext cx="6469159" cy="3660865"/>
            </a:xfrm>
            <a:custGeom>
              <a:avLst/>
              <a:gdLst>
                <a:gd name="T0" fmla="*/ 9899 w 9903"/>
                <a:gd name="T1" fmla="*/ 2930 h 5606"/>
                <a:gd name="T2" fmla="*/ 9162 w 9903"/>
                <a:gd name="T3" fmla="*/ 2833 h 5606"/>
                <a:gd name="T4" fmla="*/ 4410 w 9903"/>
                <a:gd name="T5" fmla="*/ 88 h 5606"/>
                <a:gd name="T6" fmla="*/ 4410 w 9903"/>
                <a:gd name="T7" fmla="*/ 88 h 5606"/>
                <a:gd name="T8" fmla="*/ 3816 w 9903"/>
                <a:gd name="T9" fmla="*/ 113 h 5606"/>
                <a:gd name="T10" fmla="*/ 448 w 9903"/>
                <a:gd name="T11" fmla="*/ 2057 h 5606"/>
                <a:gd name="T12" fmla="*/ 2 w 9903"/>
                <a:gd name="T13" fmla="*/ 1998 h 5606"/>
                <a:gd name="T14" fmla="*/ 2 w 9903"/>
                <a:gd name="T15" fmla="*/ 2251 h 5606"/>
                <a:gd name="T16" fmla="*/ 3 w 9903"/>
                <a:gd name="T17" fmla="*/ 2251 h 5606"/>
                <a:gd name="T18" fmla="*/ 3 w 9903"/>
                <a:gd name="T19" fmla="*/ 2251 h 5606"/>
                <a:gd name="T20" fmla="*/ 105 w 9903"/>
                <a:gd name="T21" fmla="*/ 2407 h 5606"/>
                <a:gd name="T22" fmla="*/ 5492 w 9903"/>
                <a:gd name="T23" fmla="*/ 5517 h 5606"/>
                <a:gd name="T24" fmla="*/ 5492 w 9903"/>
                <a:gd name="T25" fmla="*/ 5517 h 5606"/>
                <a:gd name="T26" fmla="*/ 6086 w 9903"/>
                <a:gd name="T27" fmla="*/ 5492 h 5606"/>
                <a:gd name="T28" fmla="*/ 9753 w 9903"/>
                <a:gd name="T29" fmla="*/ 3376 h 5606"/>
                <a:gd name="T30" fmla="*/ 9753 w 9903"/>
                <a:gd name="T31" fmla="*/ 3376 h 5606"/>
                <a:gd name="T32" fmla="*/ 9899 w 9903"/>
                <a:gd name="T33" fmla="*/ 3175 h 5606"/>
                <a:gd name="T34" fmla="*/ 9899 w 9903"/>
                <a:gd name="T35" fmla="*/ 2930 h 5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03" h="5606">
                  <a:moveTo>
                    <a:pt x="9899" y="2930"/>
                  </a:moveTo>
                  <a:lnTo>
                    <a:pt x="9162" y="2833"/>
                  </a:lnTo>
                  <a:lnTo>
                    <a:pt x="4410" y="88"/>
                  </a:lnTo>
                  <a:lnTo>
                    <a:pt x="4410" y="88"/>
                  </a:lnTo>
                  <a:cubicBezTo>
                    <a:pt x="4258" y="0"/>
                    <a:pt x="3992" y="11"/>
                    <a:pt x="3816" y="113"/>
                  </a:cubicBezTo>
                  <a:lnTo>
                    <a:pt x="448" y="2057"/>
                  </a:lnTo>
                  <a:lnTo>
                    <a:pt x="2" y="1998"/>
                  </a:lnTo>
                  <a:lnTo>
                    <a:pt x="2" y="2251"/>
                  </a:lnTo>
                  <a:lnTo>
                    <a:pt x="3" y="2251"/>
                  </a:lnTo>
                  <a:lnTo>
                    <a:pt x="3" y="2251"/>
                  </a:lnTo>
                  <a:cubicBezTo>
                    <a:pt x="0" y="2309"/>
                    <a:pt x="34" y="2365"/>
                    <a:pt x="105" y="2407"/>
                  </a:cubicBezTo>
                  <a:lnTo>
                    <a:pt x="5492" y="5517"/>
                  </a:lnTo>
                  <a:lnTo>
                    <a:pt x="5492" y="5517"/>
                  </a:lnTo>
                  <a:cubicBezTo>
                    <a:pt x="5644" y="5605"/>
                    <a:pt x="5910" y="5594"/>
                    <a:pt x="6086" y="5492"/>
                  </a:cubicBezTo>
                  <a:lnTo>
                    <a:pt x="9753" y="3376"/>
                  </a:lnTo>
                  <a:lnTo>
                    <a:pt x="9753" y="3376"/>
                  </a:lnTo>
                  <a:cubicBezTo>
                    <a:pt x="9852" y="3318"/>
                    <a:pt x="9902" y="3245"/>
                    <a:pt x="9899" y="3175"/>
                  </a:cubicBezTo>
                  <a:lnTo>
                    <a:pt x="9899" y="2930"/>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1" name="Freeform 115">
              <a:extLst>
                <a:ext uri="{FF2B5EF4-FFF2-40B4-BE49-F238E27FC236}">
                  <a16:creationId xmlns:a16="http://schemas.microsoft.com/office/drawing/2014/main" id="{036BDB27-D7FF-628C-598B-ADAF109F0457}"/>
                </a:ext>
              </a:extLst>
            </p:cNvPr>
            <p:cNvSpPr>
              <a:spLocks noChangeArrowheads="1"/>
            </p:cNvSpPr>
            <p:nvPr/>
          </p:nvSpPr>
          <p:spPr bwMode="auto">
            <a:xfrm>
              <a:off x="7947447" y="9041271"/>
              <a:ext cx="4131276" cy="2988361"/>
            </a:xfrm>
            <a:custGeom>
              <a:avLst/>
              <a:gdLst>
                <a:gd name="connsiteX0" fmla="*/ 1486371 w 4131276"/>
                <a:gd name="connsiteY0" fmla="*/ 0 h 2988361"/>
                <a:gd name="connsiteX1" fmla="*/ 3911194 w 4131276"/>
                <a:gd name="connsiteY1" fmla="*/ 0 h 2988361"/>
                <a:gd name="connsiteX2" fmla="*/ 4131276 w 4131276"/>
                <a:gd name="connsiteY2" fmla="*/ 127360 h 2988361"/>
                <a:gd name="connsiteX3" fmla="*/ 3785806 w 4131276"/>
                <a:gd name="connsiteY3" fmla="*/ 2987408 h 2988361"/>
                <a:gd name="connsiteX4" fmla="*/ 3585315 w 4131276"/>
                <a:gd name="connsiteY4" fmla="*/ 2949527 h 2988361"/>
                <a:gd name="connsiteX5" fmla="*/ 67266 w 4131276"/>
                <a:gd name="connsiteY5" fmla="*/ 918298 h 2988361"/>
                <a:gd name="connsiteX6" fmla="*/ 653 w 4131276"/>
                <a:gd name="connsiteY6" fmla="*/ 816410 h 2988361"/>
                <a:gd name="connsiteX7" fmla="*/ 0 w 4131276"/>
                <a:gd name="connsiteY7" fmla="*/ 816410 h 2988361"/>
                <a:gd name="connsiteX8" fmla="*/ 0 w 4131276"/>
                <a:gd name="connsiteY8" fmla="*/ 651169 h 2988361"/>
                <a:gd name="connsiteX9" fmla="*/ 6 w 4131276"/>
                <a:gd name="connsiteY9" fmla="*/ 651170 h 2988361"/>
                <a:gd name="connsiteX10" fmla="*/ 6 w 4131276"/>
                <a:gd name="connsiteY10" fmla="*/ 650949 h 2988361"/>
                <a:gd name="connsiteX11" fmla="*/ 130532 w 4131276"/>
                <a:gd name="connsiteY11" fmla="*/ 667859 h 2988361"/>
                <a:gd name="connsiteX12" fmla="*/ 130532 w 4131276"/>
                <a:gd name="connsiteY12" fmla="*/ 668438 h 2988361"/>
                <a:gd name="connsiteX13" fmla="*/ 291266 w 4131276"/>
                <a:gd name="connsiteY13" fmla="*/ 689703 h 298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1276" h="2988361">
                  <a:moveTo>
                    <a:pt x="1486371" y="0"/>
                  </a:moveTo>
                  <a:lnTo>
                    <a:pt x="3911194" y="0"/>
                  </a:lnTo>
                  <a:lnTo>
                    <a:pt x="4131276" y="127360"/>
                  </a:lnTo>
                  <a:lnTo>
                    <a:pt x="3785806" y="2987408"/>
                  </a:lnTo>
                  <a:cubicBezTo>
                    <a:pt x="3711357" y="2991980"/>
                    <a:pt x="3638213" y="2980223"/>
                    <a:pt x="3585315" y="2949527"/>
                  </a:cubicBezTo>
                  <a:lnTo>
                    <a:pt x="67266" y="918298"/>
                  </a:lnTo>
                  <a:cubicBezTo>
                    <a:pt x="20898" y="890867"/>
                    <a:pt x="-1306" y="854292"/>
                    <a:pt x="653" y="816410"/>
                  </a:cubicBezTo>
                  <a:lnTo>
                    <a:pt x="0" y="816410"/>
                  </a:lnTo>
                  <a:lnTo>
                    <a:pt x="0" y="651169"/>
                  </a:lnTo>
                  <a:lnTo>
                    <a:pt x="6" y="651170"/>
                  </a:lnTo>
                  <a:lnTo>
                    <a:pt x="6" y="650949"/>
                  </a:lnTo>
                  <a:lnTo>
                    <a:pt x="130532" y="667859"/>
                  </a:lnTo>
                  <a:lnTo>
                    <a:pt x="130532" y="668438"/>
                  </a:lnTo>
                  <a:lnTo>
                    <a:pt x="291266" y="689703"/>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2" name="Freeform 256">
              <a:extLst>
                <a:ext uri="{FF2B5EF4-FFF2-40B4-BE49-F238E27FC236}">
                  <a16:creationId xmlns:a16="http://schemas.microsoft.com/office/drawing/2014/main" id="{36915716-FF87-4B20-663F-528379A95F91}"/>
                </a:ext>
              </a:extLst>
            </p:cNvPr>
            <p:cNvSpPr>
              <a:spLocks noChangeArrowheads="1"/>
            </p:cNvSpPr>
            <p:nvPr/>
          </p:nvSpPr>
          <p:spPr bwMode="auto">
            <a:xfrm>
              <a:off x="11566681" y="11619141"/>
              <a:ext cx="331234" cy="426285"/>
            </a:xfrm>
            <a:custGeom>
              <a:avLst/>
              <a:gdLst>
                <a:gd name="T0" fmla="*/ 0 w 506"/>
                <a:gd name="T1" fmla="*/ 595 h 651"/>
                <a:gd name="T2" fmla="*/ 0 w 506"/>
                <a:gd name="T3" fmla="*/ 595 h 651"/>
                <a:gd name="T4" fmla="*/ 505 w 506"/>
                <a:gd name="T5" fmla="*/ 564 h 651"/>
                <a:gd name="T6" fmla="*/ 505 w 506"/>
                <a:gd name="T7" fmla="*/ 0 h 651"/>
                <a:gd name="T8" fmla="*/ 0 w 506"/>
                <a:gd name="T9" fmla="*/ 0 h 651"/>
                <a:gd name="T10" fmla="*/ 0 w 506"/>
                <a:gd name="T11" fmla="*/ 595 h 651"/>
              </a:gdLst>
              <a:ahLst/>
              <a:cxnLst>
                <a:cxn ang="0">
                  <a:pos x="T0" y="T1"/>
                </a:cxn>
                <a:cxn ang="0">
                  <a:pos x="T2" y="T3"/>
                </a:cxn>
                <a:cxn ang="0">
                  <a:pos x="T4" y="T5"/>
                </a:cxn>
                <a:cxn ang="0">
                  <a:pos x="T6" y="T7"/>
                </a:cxn>
                <a:cxn ang="0">
                  <a:pos x="T8" y="T9"/>
                </a:cxn>
                <a:cxn ang="0">
                  <a:pos x="T10" y="T11"/>
                </a:cxn>
              </a:cxnLst>
              <a:rect l="0" t="0" r="r" b="b"/>
              <a:pathLst>
                <a:path w="506" h="651">
                  <a:moveTo>
                    <a:pt x="0" y="595"/>
                  </a:moveTo>
                  <a:lnTo>
                    <a:pt x="0" y="595"/>
                  </a:lnTo>
                  <a:cubicBezTo>
                    <a:pt x="145" y="650"/>
                    <a:pt x="351" y="638"/>
                    <a:pt x="505" y="564"/>
                  </a:cubicBezTo>
                  <a:lnTo>
                    <a:pt x="505" y="0"/>
                  </a:lnTo>
                  <a:lnTo>
                    <a:pt x="0" y="0"/>
                  </a:lnTo>
                  <a:lnTo>
                    <a:pt x="0" y="595"/>
                  </a:ln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3" name="Freeform 257">
              <a:extLst>
                <a:ext uri="{FF2B5EF4-FFF2-40B4-BE49-F238E27FC236}">
                  <a16:creationId xmlns:a16="http://schemas.microsoft.com/office/drawing/2014/main" id="{44553A40-9815-8C6F-DBAC-D4FBEC03F9EB}"/>
                </a:ext>
              </a:extLst>
            </p:cNvPr>
            <p:cNvSpPr>
              <a:spLocks noChangeArrowheads="1"/>
            </p:cNvSpPr>
            <p:nvPr/>
          </p:nvSpPr>
          <p:spPr bwMode="auto">
            <a:xfrm>
              <a:off x="7914458" y="8113815"/>
              <a:ext cx="6529645" cy="3770315"/>
            </a:xfrm>
            <a:custGeom>
              <a:avLst/>
              <a:gdLst>
                <a:gd name="T0" fmla="*/ 5539 w 9996"/>
                <a:gd name="T1" fmla="*/ 5683 h 5773"/>
                <a:gd name="T2" fmla="*/ 152 w 9996"/>
                <a:gd name="T3" fmla="*/ 2573 h 5773"/>
                <a:gd name="T4" fmla="*/ 152 w 9996"/>
                <a:gd name="T5" fmla="*/ 2573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3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3"/>
                  </a:moveTo>
                  <a:lnTo>
                    <a:pt x="152" y="2573"/>
                  </a:lnTo>
                  <a:lnTo>
                    <a:pt x="152" y="2573"/>
                  </a:lnTo>
                  <a:cubicBezTo>
                    <a:pt x="0" y="2485"/>
                    <a:pt x="19" y="2332"/>
                    <a:pt x="195" y="2230"/>
                  </a:cubicBezTo>
                  <a:lnTo>
                    <a:pt x="3863" y="113"/>
                  </a:lnTo>
                  <a:lnTo>
                    <a:pt x="3863" y="113"/>
                  </a:lnTo>
                  <a:cubicBezTo>
                    <a:pt x="4039" y="11"/>
                    <a:pt x="4305" y="0"/>
                    <a:pt x="4457" y="89"/>
                  </a:cubicBezTo>
                  <a:lnTo>
                    <a:pt x="9843" y="3199"/>
                  </a:lnTo>
                  <a:lnTo>
                    <a:pt x="9843" y="3199"/>
                  </a:lnTo>
                  <a:cubicBezTo>
                    <a:pt x="9995" y="3287"/>
                    <a:pt x="9977" y="3441"/>
                    <a:pt x="9800" y="3542"/>
                  </a:cubicBezTo>
                  <a:lnTo>
                    <a:pt x="6133" y="5659"/>
                  </a:lnTo>
                  <a:lnTo>
                    <a:pt x="6133" y="5659"/>
                  </a:lnTo>
                  <a:cubicBezTo>
                    <a:pt x="5957" y="5760"/>
                    <a:pt x="5691" y="5772"/>
                    <a:pt x="5539" y="5683"/>
                  </a:cubicBez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4" name="Freeform 258">
              <a:extLst>
                <a:ext uri="{FF2B5EF4-FFF2-40B4-BE49-F238E27FC236}">
                  <a16:creationId xmlns:a16="http://schemas.microsoft.com/office/drawing/2014/main" id="{00248CF4-F947-2166-86F5-578D2B44A3CB}"/>
                </a:ext>
              </a:extLst>
            </p:cNvPr>
            <p:cNvSpPr>
              <a:spLocks noChangeArrowheads="1"/>
            </p:cNvSpPr>
            <p:nvPr/>
          </p:nvSpPr>
          <p:spPr bwMode="auto">
            <a:xfrm>
              <a:off x="7937502" y="9666297"/>
              <a:ext cx="6489320" cy="2217833"/>
            </a:xfrm>
            <a:custGeom>
              <a:avLst/>
              <a:gdLst>
                <a:gd name="T0" fmla="*/ 9766 w 9933"/>
                <a:gd name="T1" fmla="*/ 1072 h 3395"/>
                <a:gd name="T2" fmla="*/ 6099 w 9933"/>
                <a:gd name="T3" fmla="*/ 3189 h 3395"/>
                <a:gd name="T4" fmla="*/ 6099 w 9933"/>
                <a:gd name="T5" fmla="*/ 3189 h 3395"/>
                <a:gd name="T6" fmla="*/ 5505 w 9933"/>
                <a:gd name="T7" fmla="*/ 3213 h 3395"/>
                <a:gd name="T8" fmla="*/ 118 w 9933"/>
                <a:gd name="T9" fmla="*/ 103 h 3395"/>
                <a:gd name="T10" fmla="*/ 118 w 9933"/>
                <a:gd name="T11" fmla="*/ 103 h 3395"/>
                <a:gd name="T12" fmla="*/ 24 w 9933"/>
                <a:gd name="T13" fmla="*/ 0 h 3395"/>
                <a:gd name="T14" fmla="*/ 24 w 9933"/>
                <a:gd name="T15" fmla="*/ 0 h 3395"/>
                <a:gd name="T16" fmla="*/ 118 w 9933"/>
                <a:gd name="T17" fmla="*/ 195 h 3395"/>
                <a:gd name="T18" fmla="*/ 5505 w 9933"/>
                <a:gd name="T19" fmla="*/ 3305 h 3395"/>
                <a:gd name="T20" fmla="*/ 5505 w 9933"/>
                <a:gd name="T21" fmla="*/ 3305 h 3395"/>
                <a:gd name="T22" fmla="*/ 6099 w 9933"/>
                <a:gd name="T23" fmla="*/ 3281 h 3395"/>
                <a:gd name="T24" fmla="*/ 9766 w 9933"/>
                <a:gd name="T25" fmla="*/ 1164 h 3395"/>
                <a:gd name="T26" fmla="*/ 9766 w 9933"/>
                <a:gd name="T27" fmla="*/ 1164 h 3395"/>
                <a:gd name="T28" fmla="*/ 9904 w 9933"/>
                <a:gd name="T29" fmla="*/ 924 h 3395"/>
                <a:gd name="T30" fmla="*/ 9904 w 9933"/>
                <a:gd name="T31" fmla="*/ 924 h 3395"/>
                <a:gd name="T32" fmla="*/ 9766 w 9933"/>
                <a:gd name="T33" fmla="*/ 1072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33" h="3395">
                  <a:moveTo>
                    <a:pt x="9766" y="1072"/>
                  </a:moveTo>
                  <a:lnTo>
                    <a:pt x="6099" y="3189"/>
                  </a:lnTo>
                  <a:lnTo>
                    <a:pt x="6099" y="3189"/>
                  </a:lnTo>
                  <a:cubicBezTo>
                    <a:pt x="5923" y="3290"/>
                    <a:pt x="5657" y="3301"/>
                    <a:pt x="5505" y="3213"/>
                  </a:cubicBezTo>
                  <a:lnTo>
                    <a:pt x="118" y="103"/>
                  </a:lnTo>
                  <a:lnTo>
                    <a:pt x="118" y="103"/>
                  </a:lnTo>
                  <a:cubicBezTo>
                    <a:pt x="68" y="74"/>
                    <a:pt x="37" y="39"/>
                    <a:pt x="24" y="0"/>
                  </a:cubicBezTo>
                  <a:lnTo>
                    <a:pt x="24" y="0"/>
                  </a:lnTo>
                  <a:cubicBezTo>
                    <a:pt x="0" y="72"/>
                    <a:pt x="30" y="144"/>
                    <a:pt x="118" y="195"/>
                  </a:cubicBezTo>
                  <a:lnTo>
                    <a:pt x="5505" y="3305"/>
                  </a:lnTo>
                  <a:lnTo>
                    <a:pt x="5505" y="3305"/>
                  </a:lnTo>
                  <a:cubicBezTo>
                    <a:pt x="5657" y="3394"/>
                    <a:pt x="5923" y="3382"/>
                    <a:pt x="6099" y="3281"/>
                  </a:cubicBezTo>
                  <a:lnTo>
                    <a:pt x="9766" y="1164"/>
                  </a:lnTo>
                  <a:lnTo>
                    <a:pt x="9766" y="1164"/>
                  </a:lnTo>
                  <a:cubicBezTo>
                    <a:pt x="9885" y="1096"/>
                    <a:pt x="9932" y="1004"/>
                    <a:pt x="9904" y="924"/>
                  </a:cubicBezTo>
                  <a:lnTo>
                    <a:pt x="9904" y="924"/>
                  </a:lnTo>
                  <a:cubicBezTo>
                    <a:pt x="9887" y="977"/>
                    <a:pt x="9840" y="1029"/>
                    <a:pt x="9766" y="1072"/>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5" name="Freeform 119">
              <a:extLst>
                <a:ext uri="{FF2B5EF4-FFF2-40B4-BE49-F238E27FC236}">
                  <a16:creationId xmlns:a16="http://schemas.microsoft.com/office/drawing/2014/main" id="{DFD73CAC-4790-C864-48EB-89566AB2BE02}"/>
                </a:ext>
              </a:extLst>
            </p:cNvPr>
            <p:cNvSpPr>
              <a:spLocks noChangeArrowheads="1"/>
            </p:cNvSpPr>
            <p:nvPr/>
          </p:nvSpPr>
          <p:spPr bwMode="auto">
            <a:xfrm>
              <a:off x="9341640" y="8257271"/>
              <a:ext cx="4708662" cy="2809236"/>
            </a:xfrm>
            <a:custGeom>
              <a:avLst/>
              <a:gdLst>
                <a:gd name="connsiteX0" fmla="*/ 3453928 w 4708662"/>
                <a:gd name="connsiteY0" fmla="*/ 2629347 h 2809236"/>
                <a:gd name="connsiteX1" fmla="*/ 3473747 w 4708662"/>
                <a:gd name="connsiteY1" fmla="*/ 2633255 h 2809236"/>
                <a:gd name="connsiteX2" fmla="*/ 3650567 w 4708662"/>
                <a:gd name="connsiteY2" fmla="*/ 2735521 h 2809236"/>
                <a:gd name="connsiteX3" fmla="*/ 3647958 w 4708662"/>
                <a:gd name="connsiteY3" fmla="*/ 2758971 h 2809236"/>
                <a:gd name="connsiteX4" fmla="*/ 3570965 w 4708662"/>
                <a:gd name="connsiteY4" fmla="*/ 2803916 h 2809236"/>
                <a:gd name="connsiteX5" fmla="*/ 3530512 w 4708662"/>
                <a:gd name="connsiteY5" fmla="*/ 2805218 h 2809236"/>
                <a:gd name="connsiteX6" fmla="*/ 3353039 w 4708662"/>
                <a:gd name="connsiteY6" fmla="*/ 2702952 h 2809236"/>
                <a:gd name="connsiteX7" fmla="*/ 3356301 w 4708662"/>
                <a:gd name="connsiteY7" fmla="*/ 2679503 h 2809236"/>
                <a:gd name="connsiteX8" fmla="*/ 3432641 w 4708662"/>
                <a:gd name="connsiteY8" fmla="*/ 2635209 h 2809236"/>
                <a:gd name="connsiteX9" fmla="*/ 3453928 w 4708662"/>
                <a:gd name="connsiteY9" fmla="*/ 2629347 h 2809236"/>
                <a:gd name="connsiteX10" fmla="*/ 3206302 w 4708662"/>
                <a:gd name="connsiteY10" fmla="*/ 2485331 h 2809236"/>
                <a:gd name="connsiteX11" fmla="*/ 3226040 w 4708662"/>
                <a:gd name="connsiteY11" fmla="*/ 2489239 h 2809236"/>
                <a:gd name="connsiteX12" fmla="*/ 3403513 w 4708662"/>
                <a:gd name="connsiteY12" fmla="*/ 2591505 h 2809236"/>
                <a:gd name="connsiteX13" fmla="*/ 3400903 w 4708662"/>
                <a:gd name="connsiteY13" fmla="*/ 2614955 h 2809236"/>
                <a:gd name="connsiteX14" fmla="*/ 3323911 w 4708662"/>
                <a:gd name="connsiteY14" fmla="*/ 2659248 h 2809236"/>
                <a:gd name="connsiteX15" fmla="*/ 3282805 w 4708662"/>
                <a:gd name="connsiteY15" fmla="*/ 2661202 h 2809236"/>
                <a:gd name="connsiteX16" fmla="*/ 3105332 w 4708662"/>
                <a:gd name="connsiteY16" fmla="*/ 2558936 h 2809236"/>
                <a:gd name="connsiteX17" fmla="*/ 3108594 w 4708662"/>
                <a:gd name="connsiteY17" fmla="*/ 2534836 h 2809236"/>
                <a:gd name="connsiteX18" fmla="*/ 3185586 w 4708662"/>
                <a:gd name="connsiteY18" fmla="*/ 2491193 h 2809236"/>
                <a:gd name="connsiteX19" fmla="*/ 3206302 w 4708662"/>
                <a:gd name="connsiteY19" fmla="*/ 2485331 h 2809236"/>
                <a:gd name="connsiteX20" fmla="*/ 3341169 w 4708662"/>
                <a:gd name="connsiteY20" fmla="*/ 2407562 h 2809236"/>
                <a:gd name="connsiteX21" fmla="*/ 3361028 w 4708662"/>
                <a:gd name="connsiteY21" fmla="*/ 2411470 h 2809236"/>
                <a:gd name="connsiteX22" fmla="*/ 3538865 w 4708662"/>
                <a:gd name="connsiteY22" fmla="*/ 2513736 h 2809236"/>
                <a:gd name="connsiteX23" fmla="*/ 3535596 w 4708662"/>
                <a:gd name="connsiteY23" fmla="*/ 2537186 h 2809236"/>
                <a:gd name="connsiteX24" fmla="*/ 3458446 w 4708662"/>
                <a:gd name="connsiteY24" fmla="*/ 2581479 h 2809236"/>
                <a:gd name="connsiteX25" fmla="*/ 3417910 w 4708662"/>
                <a:gd name="connsiteY25" fmla="*/ 2583433 h 2809236"/>
                <a:gd name="connsiteX26" fmla="*/ 3240073 w 4708662"/>
                <a:gd name="connsiteY26" fmla="*/ 2481167 h 2809236"/>
                <a:gd name="connsiteX27" fmla="*/ 3243342 w 4708662"/>
                <a:gd name="connsiteY27" fmla="*/ 2457718 h 2809236"/>
                <a:gd name="connsiteX28" fmla="*/ 3319838 w 4708662"/>
                <a:gd name="connsiteY28" fmla="*/ 2413424 h 2809236"/>
                <a:gd name="connsiteX29" fmla="*/ 3341169 w 4708662"/>
                <a:gd name="connsiteY29" fmla="*/ 2407562 h 2809236"/>
                <a:gd name="connsiteX30" fmla="*/ 2961051 w 4708662"/>
                <a:gd name="connsiteY30" fmla="*/ 2344195 h 2809236"/>
                <a:gd name="connsiteX31" fmla="*/ 2980828 w 4708662"/>
                <a:gd name="connsiteY31" fmla="*/ 2348103 h 2809236"/>
                <a:gd name="connsiteX32" fmla="*/ 3158011 w 4708662"/>
                <a:gd name="connsiteY32" fmla="*/ 2449718 h 2809236"/>
                <a:gd name="connsiteX33" fmla="*/ 3155396 w 4708662"/>
                <a:gd name="connsiteY33" fmla="*/ 2473819 h 2809236"/>
                <a:gd name="connsiteX34" fmla="*/ 3078246 w 4708662"/>
                <a:gd name="connsiteY34" fmla="*/ 2518112 h 2809236"/>
                <a:gd name="connsiteX35" fmla="*/ 3037710 w 4708662"/>
                <a:gd name="connsiteY35" fmla="*/ 2519415 h 2809236"/>
                <a:gd name="connsiteX36" fmla="*/ 2861181 w 4708662"/>
                <a:gd name="connsiteY36" fmla="*/ 2417800 h 2809236"/>
                <a:gd name="connsiteX37" fmla="*/ 2863796 w 4708662"/>
                <a:gd name="connsiteY37" fmla="*/ 2393700 h 2809236"/>
                <a:gd name="connsiteX38" fmla="*/ 2940292 w 4708662"/>
                <a:gd name="connsiteY38" fmla="*/ 2350057 h 2809236"/>
                <a:gd name="connsiteX39" fmla="*/ 2961051 w 4708662"/>
                <a:gd name="connsiteY39" fmla="*/ 2344195 h 2809236"/>
                <a:gd name="connsiteX40" fmla="*/ 3487301 w 4708662"/>
                <a:gd name="connsiteY40" fmla="*/ 2232201 h 2809236"/>
                <a:gd name="connsiteX41" fmla="*/ 3511128 w 4708662"/>
                <a:gd name="connsiteY41" fmla="*/ 2237109 h 2809236"/>
                <a:gd name="connsiteX42" fmla="*/ 3980490 w 4708662"/>
                <a:gd name="connsiteY42" fmla="*/ 2508687 h 2809236"/>
                <a:gd name="connsiteX43" fmla="*/ 3976573 w 4708662"/>
                <a:gd name="connsiteY43" fmla="*/ 2537481 h 2809236"/>
                <a:gd name="connsiteX44" fmla="*/ 3819249 w 4708662"/>
                <a:gd name="connsiteY44" fmla="*/ 2628444 h 2809236"/>
                <a:gd name="connsiteX45" fmla="*/ 3768983 w 4708662"/>
                <a:gd name="connsiteY45" fmla="*/ 2630407 h 2809236"/>
                <a:gd name="connsiteX46" fmla="*/ 3300274 w 4708662"/>
                <a:gd name="connsiteY46" fmla="*/ 2359483 h 2809236"/>
                <a:gd name="connsiteX47" fmla="*/ 3304191 w 4708662"/>
                <a:gd name="connsiteY47" fmla="*/ 2330689 h 2809236"/>
                <a:gd name="connsiteX48" fmla="*/ 3461515 w 4708662"/>
                <a:gd name="connsiteY48" fmla="*/ 2239073 h 2809236"/>
                <a:gd name="connsiteX49" fmla="*/ 3487301 w 4708662"/>
                <a:gd name="connsiteY49" fmla="*/ 2232201 h 2809236"/>
                <a:gd name="connsiteX50" fmla="*/ 3850372 w 4708662"/>
                <a:gd name="connsiteY50" fmla="*/ 2166346 h 2809236"/>
                <a:gd name="connsiteX51" fmla="*/ 3874218 w 4708662"/>
                <a:gd name="connsiteY51" fmla="*/ 2171469 h 2809236"/>
                <a:gd name="connsiteX52" fmla="*/ 4221773 w 4708662"/>
                <a:gd name="connsiteY52" fmla="*/ 2370544 h 2809236"/>
                <a:gd name="connsiteX53" fmla="*/ 4217853 w 4708662"/>
                <a:gd name="connsiteY53" fmla="*/ 2399819 h 2809236"/>
                <a:gd name="connsiteX54" fmla="*/ 4060408 w 4708662"/>
                <a:gd name="connsiteY54" fmla="*/ 2490249 h 2809236"/>
                <a:gd name="connsiteX55" fmla="*/ 4010757 w 4708662"/>
                <a:gd name="connsiteY55" fmla="*/ 2492201 h 2809236"/>
                <a:gd name="connsiteX56" fmla="*/ 3663203 w 4708662"/>
                <a:gd name="connsiteY56" fmla="*/ 2292475 h 2809236"/>
                <a:gd name="connsiteX57" fmla="*/ 3667122 w 4708662"/>
                <a:gd name="connsiteY57" fmla="*/ 2263850 h 2809236"/>
                <a:gd name="connsiteX58" fmla="*/ 3824567 w 4708662"/>
                <a:gd name="connsiteY58" fmla="*/ 2173421 h 2809236"/>
                <a:gd name="connsiteX59" fmla="*/ 3850372 w 4708662"/>
                <a:gd name="connsiteY59" fmla="*/ 2166346 h 2809236"/>
                <a:gd name="connsiteX60" fmla="*/ 2846658 w 4708662"/>
                <a:gd name="connsiteY60" fmla="*/ 2140034 h 2809236"/>
                <a:gd name="connsiteX61" fmla="*/ 2871095 w 4708662"/>
                <a:gd name="connsiteY61" fmla="*/ 2144949 h 2809236"/>
                <a:gd name="connsiteX62" fmla="*/ 3029317 w 4708662"/>
                <a:gd name="connsiteY62" fmla="*/ 2237348 h 2809236"/>
                <a:gd name="connsiteX63" fmla="*/ 3026048 w 4708662"/>
                <a:gd name="connsiteY63" fmla="*/ 2266181 h 2809236"/>
                <a:gd name="connsiteX64" fmla="*/ 2838404 w 4708662"/>
                <a:gd name="connsiteY64" fmla="*/ 2374962 h 2809236"/>
                <a:gd name="connsiteX65" fmla="*/ 2788714 w 4708662"/>
                <a:gd name="connsiteY65" fmla="*/ 2377583 h 2809236"/>
                <a:gd name="connsiteX66" fmla="*/ 2629184 w 4708662"/>
                <a:gd name="connsiteY66" fmla="*/ 2285185 h 2809236"/>
                <a:gd name="connsiteX67" fmla="*/ 2632453 w 4708662"/>
                <a:gd name="connsiteY67" fmla="*/ 2256352 h 2809236"/>
                <a:gd name="connsiteX68" fmla="*/ 2820751 w 4708662"/>
                <a:gd name="connsiteY68" fmla="*/ 2146915 h 2809236"/>
                <a:gd name="connsiteX69" fmla="*/ 2846658 w 4708662"/>
                <a:gd name="connsiteY69" fmla="*/ 2140034 h 2809236"/>
                <a:gd name="connsiteX70" fmla="*/ 4280170 w 4708662"/>
                <a:gd name="connsiteY70" fmla="*/ 2137567 h 2809236"/>
                <a:gd name="connsiteX71" fmla="*/ 4304563 w 4708662"/>
                <a:gd name="connsiteY71" fmla="*/ 2142737 h 2809236"/>
                <a:gd name="connsiteX72" fmla="*/ 4464341 w 4708662"/>
                <a:gd name="connsiteY72" fmla="*/ 2234644 h 2809236"/>
                <a:gd name="connsiteX73" fmla="*/ 4460412 w 4708662"/>
                <a:gd name="connsiteY73" fmla="*/ 2263529 h 2809236"/>
                <a:gd name="connsiteX74" fmla="*/ 4302598 w 4708662"/>
                <a:gd name="connsiteY74" fmla="*/ 2355436 h 2809236"/>
                <a:gd name="connsiteX75" fmla="*/ 4252176 w 4708662"/>
                <a:gd name="connsiteY75" fmla="*/ 2357405 h 2809236"/>
                <a:gd name="connsiteX76" fmla="*/ 4092398 w 4708662"/>
                <a:gd name="connsiteY76" fmla="*/ 2264842 h 2809236"/>
                <a:gd name="connsiteX77" fmla="*/ 4096327 w 4708662"/>
                <a:gd name="connsiteY77" fmla="*/ 2235957 h 2809236"/>
                <a:gd name="connsiteX78" fmla="*/ 4254796 w 4708662"/>
                <a:gd name="connsiteY78" fmla="*/ 2144706 h 2809236"/>
                <a:gd name="connsiteX79" fmla="*/ 4280170 w 4708662"/>
                <a:gd name="connsiteY79" fmla="*/ 2137567 h 2809236"/>
                <a:gd name="connsiteX80" fmla="*/ 3240299 w 4708662"/>
                <a:gd name="connsiteY80" fmla="*/ 2091154 h 2809236"/>
                <a:gd name="connsiteX81" fmla="*/ 3264773 w 4708662"/>
                <a:gd name="connsiteY81" fmla="*/ 2095995 h 2809236"/>
                <a:gd name="connsiteX82" fmla="*/ 3423897 w 4708662"/>
                <a:gd name="connsiteY82" fmla="*/ 2188559 h 2809236"/>
                <a:gd name="connsiteX83" fmla="*/ 3420622 w 4708662"/>
                <a:gd name="connsiteY83" fmla="*/ 2218100 h 2809236"/>
                <a:gd name="connsiteX84" fmla="*/ 3262808 w 4708662"/>
                <a:gd name="connsiteY84" fmla="*/ 2309351 h 2809236"/>
                <a:gd name="connsiteX85" fmla="*/ 3212386 w 4708662"/>
                <a:gd name="connsiteY85" fmla="*/ 2311320 h 2809236"/>
                <a:gd name="connsiteX86" fmla="*/ 3053263 w 4708662"/>
                <a:gd name="connsiteY86" fmla="*/ 2218757 h 2809236"/>
                <a:gd name="connsiteX87" fmla="*/ 3056537 w 4708662"/>
                <a:gd name="connsiteY87" fmla="*/ 2189872 h 2809236"/>
                <a:gd name="connsiteX88" fmla="*/ 3214351 w 4708662"/>
                <a:gd name="connsiteY88" fmla="*/ 2098621 h 2809236"/>
                <a:gd name="connsiteX89" fmla="*/ 3240299 w 4708662"/>
                <a:gd name="connsiteY89" fmla="*/ 2091154 h 2809236"/>
                <a:gd name="connsiteX90" fmla="*/ 3603217 w 4708662"/>
                <a:gd name="connsiteY90" fmla="*/ 2022347 h 2809236"/>
                <a:gd name="connsiteX91" fmla="*/ 3627691 w 4708662"/>
                <a:gd name="connsiteY91" fmla="*/ 2027502 h 2809236"/>
                <a:gd name="connsiteX92" fmla="*/ 3786815 w 4708662"/>
                <a:gd name="connsiteY92" fmla="*/ 2119803 h 2809236"/>
                <a:gd name="connsiteX93" fmla="*/ 3782886 w 4708662"/>
                <a:gd name="connsiteY93" fmla="*/ 2148606 h 2809236"/>
                <a:gd name="connsiteX94" fmla="*/ 3625071 w 4708662"/>
                <a:gd name="connsiteY94" fmla="*/ 2239597 h 2809236"/>
                <a:gd name="connsiteX95" fmla="*/ 3575304 w 4708662"/>
                <a:gd name="connsiteY95" fmla="*/ 2241561 h 2809236"/>
                <a:gd name="connsiteX96" fmla="*/ 3415526 w 4708662"/>
                <a:gd name="connsiteY96" fmla="*/ 2149915 h 2809236"/>
                <a:gd name="connsiteX97" fmla="*/ 3418800 w 4708662"/>
                <a:gd name="connsiteY97" fmla="*/ 2120457 h 2809236"/>
                <a:gd name="connsiteX98" fmla="*/ 3577269 w 4708662"/>
                <a:gd name="connsiteY98" fmla="*/ 2029466 h 2809236"/>
                <a:gd name="connsiteX99" fmla="*/ 3603217 w 4708662"/>
                <a:gd name="connsiteY99" fmla="*/ 2022347 h 2809236"/>
                <a:gd name="connsiteX100" fmla="*/ 4032382 w 4708662"/>
                <a:gd name="connsiteY100" fmla="*/ 1996023 h 2809236"/>
                <a:gd name="connsiteX101" fmla="*/ 4056857 w 4708662"/>
                <a:gd name="connsiteY101" fmla="*/ 2000946 h 2809236"/>
                <a:gd name="connsiteX102" fmla="*/ 4215981 w 4708662"/>
                <a:gd name="connsiteY102" fmla="*/ 2093510 h 2809236"/>
                <a:gd name="connsiteX103" fmla="*/ 4212052 w 4708662"/>
                <a:gd name="connsiteY103" fmla="*/ 2122395 h 2809236"/>
                <a:gd name="connsiteX104" fmla="*/ 4054237 w 4708662"/>
                <a:gd name="connsiteY104" fmla="*/ 2214302 h 2809236"/>
                <a:gd name="connsiteX105" fmla="*/ 4004470 w 4708662"/>
                <a:gd name="connsiteY105" fmla="*/ 2216271 h 2809236"/>
                <a:gd name="connsiteX106" fmla="*/ 3844692 w 4708662"/>
                <a:gd name="connsiteY106" fmla="*/ 2123708 h 2809236"/>
                <a:gd name="connsiteX107" fmla="*/ 3848621 w 4708662"/>
                <a:gd name="connsiteY107" fmla="*/ 2094166 h 2809236"/>
                <a:gd name="connsiteX108" fmla="*/ 4006435 w 4708662"/>
                <a:gd name="connsiteY108" fmla="*/ 2002916 h 2809236"/>
                <a:gd name="connsiteX109" fmla="*/ 4032382 w 4708662"/>
                <a:gd name="connsiteY109" fmla="*/ 1996023 h 2809236"/>
                <a:gd name="connsiteX110" fmla="*/ 2512321 w 4708662"/>
                <a:gd name="connsiteY110" fmla="*/ 1947459 h 2809236"/>
                <a:gd name="connsiteX111" fmla="*/ 2536463 w 4708662"/>
                <a:gd name="connsiteY111" fmla="*/ 1952614 h 2809236"/>
                <a:gd name="connsiteX112" fmla="*/ 2790931 w 4708662"/>
                <a:gd name="connsiteY112" fmla="*/ 2099903 h 2809236"/>
                <a:gd name="connsiteX113" fmla="*/ 2787016 w 4708662"/>
                <a:gd name="connsiteY113" fmla="*/ 2128706 h 2809236"/>
                <a:gd name="connsiteX114" fmla="*/ 2599754 w 4708662"/>
                <a:gd name="connsiteY114" fmla="*/ 2237373 h 2809236"/>
                <a:gd name="connsiteX115" fmla="*/ 2550165 w 4708662"/>
                <a:gd name="connsiteY115" fmla="*/ 2239337 h 2809236"/>
                <a:gd name="connsiteX116" fmla="*/ 2295044 w 4708662"/>
                <a:gd name="connsiteY116" fmla="*/ 2092048 h 2809236"/>
                <a:gd name="connsiteX117" fmla="*/ 2298959 w 4708662"/>
                <a:gd name="connsiteY117" fmla="*/ 2063245 h 2809236"/>
                <a:gd name="connsiteX118" fmla="*/ 2486222 w 4708662"/>
                <a:gd name="connsiteY118" fmla="*/ 1954578 h 2809236"/>
                <a:gd name="connsiteX119" fmla="*/ 2512321 w 4708662"/>
                <a:gd name="connsiteY119" fmla="*/ 1947459 h 2809236"/>
                <a:gd name="connsiteX120" fmla="*/ 2993618 w 4708662"/>
                <a:gd name="connsiteY120" fmla="*/ 1947057 h 2809236"/>
                <a:gd name="connsiteX121" fmla="*/ 3017385 w 4708662"/>
                <a:gd name="connsiteY121" fmla="*/ 1951980 h 2809236"/>
                <a:gd name="connsiteX122" fmla="*/ 3176268 w 4708662"/>
                <a:gd name="connsiteY122" fmla="*/ 2044544 h 2809236"/>
                <a:gd name="connsiteX123" fmla="*/ 3172361 w 4708662"/>
                <a:gd name="connsiteY123" fmla="*/ 2073429 h 2809236"/>
                <a:gd name="connsiteX124" fmla="*/ 3015432 w 4708662"/>
                <a:gd name="connsiteY124" fmla="*/ 2164679 h 2809236"/>
                <a:gd name="connsiteX125" fmla="*/ 2965944 w 4708662"/>
                <a:gd name="connsiteY125" fmla="*/ 2167305 h 2809236"/>
                <a:gd name="connsiteX126" fmla="*/ 2807713 w 4708662"/>
                <a:gd name="connsiteY126" fmla="*/ 2074742 h 2809236"/>
                <a:gd name="connsiteX127" fmla="*/ 2810969 w 4708662"/>
                <a:gd name="connsiteY127" fmla="*/ 2045857 h 2809236"/>
                <a:gd name="connsiteX128" fmla="*/ 2967898 w 4708662"/>
                <a:gd name="connsiteY128" fmla="*/ 1953950 h 2809236"/>
                <a:gd name="connsiteX129" fmla="*/ 2993618 w 4708662"/>
                <a:gd name="connsiteY129" fmla="*/ 1947057 h 2809236"/>
                <a:gd name="connsiteX130" fmla="*/ 4383446 w 4708662"/>
                <a:gd name="connsiteY130" fmla="*/ 1921460 h 2809236"/>
                <a:gd name="connsiteX131" fmla="*/ 4407240 w 4708662"/>
                <a:gd name="connsiteY131" fmla="*/ 1926706 h 2809236"/>
                <a:gd name="connsiteX132" fmla="*/ 4699933 w 4708662"/>
                <a:gd name="connsiteY132" fmla="*/ 2096539 h 2809236"/>
                <a:gd name="connsiteX133" fmla="*/ 4696673 w 4708662"/>
                <a:gd name="connsiteY133" fmla="*/ 2125391 h 2809236"/>
                <a:gd name="connsiteX134" fmla="*/ 4538919 w 4708662"/>
                <a:gd name="connsiteY134" fmla="*/ 2216536 h 2809236"/>
                <a:gd name="connsiteX135" fmla="*/ 4489376 w 4708662"/>
                <a:gd name="connsiteY135" fmla="*/ 2218504 h 2809236"/>
                <a:gd name="connsiteX136" fmla="*/ 4196684 w 4708662"/>
                <a:gd name="connsiteY136" fmla="*/ 2048671 h 2809236"/>
                <a:gd name="connsiteX137" fmla="*/ 4199943 w 4708662"/>
                <a:gd name="connsiteY137" fmla="*/ 2019819 h 2809236"/>
                <a:gd name="connsiteX138" fmla="*/ 4357697 w 4708662"/>
                <a:gd name="connsiteY138" fmla="*/ 1928017 h 2809236"/>
                <a:gd name="connsiteX139" fmla="*/ 4383446 w 4708662"/>
                <a:gd name="connsiteY139" fmla="*/ 1921460 h 2809236"/>
                <a:gd name="connsiteX140" fmla="*/ 3358473 w 4708662"/>
                <a:gd name="connsiteY140" fmla="*/ 1880811 h 2809236"/>
                <a:gd name="connsiteX141" fmla="*/ 3382866 w 4708662"/>
                <a:gd name="connsiteY141" fmla="*/ 1885734 h 2809236"/>
                <a:gd name="connsiteX142" fmla="*/ 3542644 w 4708662"/>
                <a:gd name="connsiteY142" fmla="*/ 1978298 h 2809236"/>
                <a:gd name="connsiteX143" fmla="*/ 3538715 w 4708662"/>
                <a:gd name="connsiteY143" fmla="*/ 2007183 h 2809236"/>
                <a:gd name="connsiteX144" fmla="*/ 3380901 w 4708662"/>
                <a:gd name="connsiteY144" fmla="*/ 2099090 h 2809236"/>
                <a:gd name="connsiteX145" fmla="*/ 3330479 w 4708662"/>
                <a:gd name="connsiteY145" fmla="*/ 2100403 h 2809236"/>
                <a:gd name="connsiteX146" fmla="*/ 3171356 w 4708662"/>
                <a:gd name="connsiteY146" fmla="*/ 2008496 h 2809236"/>
                <a:gd name="connsiteX147" fmla="*/ 3174630 w 4708662"/>
                <a:gd name="connsiteY147" fmla="*/ 1979611 h 2809236"/>
                <a:gd name="connsiteX148" fmla="*/ 3333099 w 4708662"/>
                <a:gd name="connsiteY148" fmla="*/ 1887704 h 2809236"/>
                <a:gd name="connsiteX149" fmla="*/ 3358473 w 4708662"/>
                <a:gd name="connsiteY149" fmla="*/ 1880811 h 2809236"/>
                <a:gd name="connsiteX150" fmla="*/ 3787883 w 4708662"/>
                <a:gd name="connsiteY150" fmla="*/ 1852418 h 2809236"/>
                <a:gd name="connsiteX151" fmla="*/ 3812030 w 4708662"/>
                <a:gd name="connsiteY151" fmla="*/ 1857588 h 2809236"/>
                <a:gd name="connsiteX152" fmla="*/ 3971808 w 4708662"/>
                <a:gd name="connsiteY152" fmla="*/ 1949495 h 2809236"/>
                <a:gd name="connsiteX153" fmla="*/ 3968534 w 4708662"/>
                <a:gd name="connsiteY153" fmla="*/ 1979036 h 2809236"/>
                <a:gd name="connsiteX154" fmla="*/ 3810065 w 4708662"/>
                <a:gd name="connsiteY154" fmla="*/ 2070287 h 2809236"/>
                <a:gd name="connsiteX155" fmla="*/ 3759643 w 4708662"/>
                <a:gd name="connsiteY155" fmla="*/ 2072256 h 2809236"/>
                <a:gd name="connsiteX156" fmla="*/ 3600520 w 4708662"/>
                <a:gd name="connsiteY156" fmla="*/ 1979693 h 2809236"/>
                <a:gd name="connsiteX157" fmla="*/ 3603794 w 4708662"/>
                <a:gd name="connsiteY157" fmla="*/ 1950808 h 2809236"/>
                <a:gd name="connsiteX158" fmla="*/ 3762263 w 4708662"/>
                <a:gd name="connsiteY158" fmla="*/ 1859557 h 2809236"/>
                <a:gd name="connsiteX159" fmla="*/ 3787883 w 4708662"/>
                <a:gd name="connsiteY159" fmla="*/ 1852418 h 2809236"/>
                <a:gd name="connsiteX160" fmla="*/ 4490681 w 4708662"/>
                <a:gd name="connsiteY160" fmla="*/ 1814541 h 2809236"/>
                <a:gd name="connsiteX161" fmla="*/ 4515114 w 4708662"/>
                <a:gd name="connsiteY161" fmla="*/ 1819416 h 2809236"/>
                <a:gd name="connsiteX162" fmla="*/ 4673971 w 4708662"/>
                <a:gd name="connsiteY162" fmla="*/ 1911071 h 2809236"/>
                <a:gd name="connsiteX163" fmla="*/ 4670702 w 4708662"/>
                <a:gd name="connsiteY163" fmla="*/ 1939672 h 2809236"/>
                <a:gd name="connsiteX164" fmla="*/ 4618404 w 4708662"/>
                <a:gd name="connsiteY164" fmla="*/ 1968923 h 2809236"/>
                <a:gd name="connsiteX165" fmla="*/ 4568720 w 4708662"/>
                <a:gd name="connsiteY165" fmla="*/ 1971524 h 2809236"/>
                <a:gd name="connsiteX166" fmla="*/ 4409210 w 4708662"/>
                <a:gd name="connsiteY166" fmla="*/ 1879869 h 2809236"/>
                <a:gd name="connsiteX167" fmla="*/ 4412479 w 4708662"/>
                <a:gd name="connsiteY167" fmla="*/ 1851268 h 2809236"/>
                <a:gd name="connsiteX168" fmla="*/ 4464777 w 4708662"/>
                <a:gd name="connsiteY168" fmla="*/ 1821366 h 2809236"/>
                <a:gd name="connsiteX169" fmla="*/ 4490681 w 4708662"/>
                <a:gd name="connsiteY169" fmla="*/ 1814541 h 2809236"/>
                <a:gd name="connsiteX170" fmla="*/ 2749606 w 4708662"/>
                <a:gd name="connsiteY170" fmla="*/ 1805923 h 2809236"/>
                <a:gd name="connsiteX171" fmla="*/ 2773861 w 4708662"/>
                <a:gd name="connsiteY171" fmla="*/ 1810846 h 2809236"/>
                <a:gd name="connsiteX172" fmla="*/ 2932093 w 4708662"/>
                <a:gd name="connsiteY172" fmla="*/ 1903410 h 2809236"/>
                <a:gd name="connsiteX173" fmla="*/ 2928186 w 4708662"/>
                <a:gd name="connsiteY173" fmla="*/ 1932295 h 2809236"/>
                <a:gd name="connsiteX174" fmla="*/ 2771908 w 4708662"/>
                <a:gd name="connsiteY174" fmla="*/ 2023545 h 2809236"/>
                <a:gd name="connsiteX175" fmla="*/ 2722420 w 4708662"/>
                <a:gd name="connsiteY175" fmla="*/ 2026171 h 2809236"/>
                <a:gd name="connsiteX176" fmla="*/ 2563537 w 4708662"/>
                <a:gd name="connsiteY176" fmla="*/ 1933608 h 2809236"/>
                <a:gd name="connsiteX177" fmla="*/ 2566793 w 4708662"/>
                <a:gd name="connsiteY177" fmla="*/ 1904723 h 2809236"/>
                <a:gd name="connsiteX178" fmla="*/ 2724373 w 4708662"/>
                <a:gd name="connsiteY178" fmla="*/ 1812816 h 2809236"/>
                <a:gd name="connsiteX179" fmla="*/ 2749606 w 4708662"/>
                <a:gd name="connsiteY179" fmla="*/ 1805923 h 2809236"/>
                <a:gd name="connsiteX180" fmla="*/ 4150474 w 4708662"/>
                <a:gd name="connsiteY180" fmla="*/ 1786162 h 2809236"/>
                <a:gd name="connsiteX181" fmla="*/ 4174948 w 4708662"/>
                <a:gd name="connsiteY181" fmla="*/ 1791317 h 2809236"/>
                <a:gd name="connsiteX182" fmla="*/ 4334072 w 4708662"/>
                <a:gd name="connsiteY182" fmla="*/ 1883618 h 2809236"/>
                <a:gd name="connsiteX183" fmla="*/ 4330797 w 4708662"/>
                <a:gd name="connsiteY183" fmla="*/ 1912421 h 2809236"/>
                <a:gd name="connsiteX184" fmla="*/ 4172983 w 4708662"/>
                <a:gd name="connsiteY184" fmla="*/ 2003412 h 2809236"/>
                <a:gd name="connsiteX185" fmla="*/ 4122561 w 4708662"/>
                <a:gd name="connsiteY185" fmla="*/ 2006031 h 2809236"/>
                <a:gd name="connsiteX186" fmla="*/ 3963438 w 4708662"/>
                <a:gd name="connsiteY186" fmla="*/ 1913730 h 2809236"/>
                <a:gd name="connsiteX187" fmla="*/ 3966712 w 4708662"/>
                <a:gd name="connsiteY187" fmla="*/ 1884273 h 2809236"/>
                <a:gd name="connsiteX188" fmla="*/ 4124526 w 4708662"/>
                <a:gd name="connsiteY188" fmla="*/ 1793281 h 2809236"/>
                <a:gd name="connsiteX189" fmla="*/ 4150474 w 4708662"/>
                <a:gd name="connsiteY189" fmla="*/ 1786162 h 2809236"/>
                <a:gd name="connsiteX190" fmla="*/ 3110685 w 4708662"/>
                <a:gd name="connsiteY190" fmla="*/ 1739675 h 2809236"/>
                <a:gd name="connsiteX191" fmla="*/ 3135160 w 4708662"/>
                <a:gd name="connsiteY191" fmla="*/ 1744598 h 2809236"/>
                <a:gd name="connsiteX192" fmla="*/ 3294284 w 4708662"/>
                <a:gd name="connsiteY192" fmla="*/ 1837162 h 2809236"/>
                <a:gd name="connsiteX193" fmla="*/ 3291009 w 4708662"/>
                <a:gd name="connsiteY193" fmla="*/ 1866047 h 2809236"/>
                <a:gd name="connsiteX194" fmla="*/ 3132540 w 4708662"/>
                <a:gd name="connsiteY194" fmla="*/ 1957297 h 2809236"/>
                <a:gd name="connsiteX195" fmla="*/ 3082773 w 4708662"/>
                <a:gd name="connsiteY195" fmla="*/ 1959267 h 2809236"/>
                <a:gd name="connsiteX196" fmla="*/ 2922995 w 4708662"/>
                <a:gd name="connsiteY196" fmla="*/ 1867360 h 2809236"/>
                <a:gd name="connsiteX197" fmla="*/ 2926924 w 4708662"/>
                <a:gd name="connsiteY197" fmla="*/ 1838475 h 2809236"/>
                <a:gd name="connsiteX198" fmla="*/ 3084738 w 4708662"/>
                <a:gd name="connsiteY198" fmla="*/ 1746568 h 2809236"/>
                <a:gd name="connsiteX199" fmla="*/ 3110685 w 4708662"/>
                <a:gd name="connsiteY199" fmla="*/ 1739675 h 2809236"/>
                <a:gd name="connsiteX200" fmla="*/ 3542732 w 4708662"/>
                <a:gd name="connsiteY200" fmla="*/ 1711282 h 2809236"/>
                <a:gd name="connsiteX201" fmla="*/ 3567206 w 4708662"/>
                <a:gd name="connsiteY201" fmla="*/ 1716452 h 2809236"/>
                <a:gd name="connsiteX202" fmla="*/ 3726330 w 4708662"/>
                <a:gd name="connsiteY202" fmla="*/ 1808359 h 2809236"/>
                <a:gd name="connsiteX203" fmla="*/ 3723055 w 4708662"/>
                <a:gd name="connsiteY203" fmla="*/ 1837244 h 2809236"/>
                <a:gd name="connsiteX204" fmla="*/ 3565241 w 4708662"/>
                <a:gd name="connsiteY204" fmla="*/ 1929151 h 2809236"/>
                <a:gd name="connsiteX205" fmla="*/ 3514819 w 4708662"/>
                <a:gd name="connsiteY205" fmla="*/ 1931120 h 2809236"/>
                <a:gd name="connsiteX206" fmla="*/ 3355696 w 4708662"/>
                <a:gd name="connsiteY206" fmla="*/ 1838557 h 2809236"/>
                <a:gd name="connsiteX207" fmla="*/ 3358970 w 4708662"/>
                <a:gd name="connsiteY207" fmla="*/ 1809672 h 2809236"/>
                <a:gd name="connsiteX208" fmla="*/ 3516784 w 4708662"/>
                <a:gd name="connsiteY208" fmla="*/ 1718421 h 2809236"/>
                <a:gd name="connsiteX209" fmla="*/ 3542732 w 4708662"/>
                <a:gd name="connsiteY209" fmla="*/ 1711282 h 2809236"/>
                <a:gd name="connsiteX210" fmla="*/ 4245854 w 4708662"/>
                <a:gd name="connsiteY210" fmla="*/ 1673848 h 2809236"/>
                <a:gd name="connsiteX211" fmla="*/ 4270288 w 4708662"/>
                <a:gd name="connsiteY211" fmla="*/ 1679035 h 2809236"/>
                <a:gd name="connsiteX212" fmla="*/ 4429145 w 4708662"/>
                <a:gd name="connsiteY212" fmla="*/ 1771249 h 2809236"/>
                <a:gd name="connsiteX213" fmla="*/ 4425876 w 4708662"/>
                <a:gd name="connsiteY213" fmla="*/ 1800230 h 2809236"/>
                <a:gd name="connsiteX214" fmla="*/ 4373577 w 4708662"/>
                <a:gd name="connsiteY214" fmla="*/ 1830529 h 2809236"/>
                <a:gd name="connsiteX215" fmla="*/ 4323894 w 4708662"/>
                <a:gd name="connsiteY215" fmla="*/ 1832505 h 2809236"/>
                <a:gd name="connsiteX216" fmla="*/ 4164383 w 4708662"/>
                <a:gd name="connsiteY216" fmla="*/ 1740291 h 2809236"/>
                <a:gd name="connsiteX217" fmla="*/ 4167652 w 4708662"/>
                <a:gd name="connsiteY217" fmla="*/ 1710651 h 2809236"/>
                <a:gd name="connsiteX218" fmla="*/ 4219950 w 4708662"/>
                <a:gd name="connsiteY218" fmla="*/ 1681011 h 2809236"/>
                <a:gd name="connsiteX219" fmla="*/ 4245854 w 4708662"/>
                <a:gd name="connsiteY219" fmla="*/ 1673848 h 2809236"/>
                <a:gd name="connsiteX220" fmla="*/ 2503023 w 4708662"/>
                <a:gd name="connsiteY220" fmla="*/ 1664786 h 2809236"/>
                <a:gd name="connsiteX221" fmla="*/ 2527416 w 4708662"/>
                <a:gd name="connsiteY221" fmla="*/ 1669710 h 2809236"/>
                <a:gd name="connsiteX222" fmla="*/ 2687194 w 4708662"/>
                <a:gd name="connsiteY222" fmla="*/ 1762274 h 2809236"/>
                <a:gd name="connsiteX223" fmla="*/ 2683265 w 4708662"/>
                <a:gd name="connsiteY223" fmla="*/ 1791159 h 2809236"/>
                <a:gd name="connsiteX224" fmla="*/ 2524796 w 4708662"/>
                <a:gd name="connsiteY224" fmla="*/ 1883066 h 2809236"/>
                <a:gd name="connsiteX225" fmla="*/ 2475029 w 4708662"/>
                <a:gd name="connsiteY225" fmla="*/ 1885035 h 2809236"/>
                <a:gd name="connsiteX226" fmla="*/ 2315251 w 4708662"/>
                <a:gd name="connsiteY226" fmla="*/ 1792472 h 2809236"/>
                <a:gd name="connsiteX227" fmla="*/ 2319180 w 4708662"/>
                <a:gd name="connsiteY227" fmla="*/ 1763587 h 2809236"/>
                <a:gd name="connsiteX228" fmla="*/ 2477649 w 4708662"/>
                <a:gd name="connsiteY228" fmla="*/ 1671680 h 2809236"/>
                <a:gd name="connsiteX229" fmla="*/ 2503023 w 4708662"/>
                <a:gd name="connsiteY229" fmla="*/ 1664786 h 2809236"/>
                <a:gd name="connsiteX230" fmla="*/ 3905568 w 4708662"/>
                <a:gd name="connsiteY230" fmla="*/ 1644954 h 2809236"/>
                <a:gd name="connsiteX231" fmla="*/ 3929469 w 4708662"/>
                <a:gd name="connsiteY231" fmla="*/ 1649549 h 2809236"/>
                <a:gd name="connsiteX232" fmla="*/ 4089248 w 4708662"/>
                <a:gd name="connsiteY232" fmla="*/ 1742113 h 2809236"/>
                <a:gd name="connsiteX233" fmla="*/ 4085973 w 4708662"/>
                <a:gd name="connsiteY233" fmla="*/ 1770998 h 2809236"/>
                <a:gd name="connsiteX234" fmla="*/ 3927504 w 4708662"/>
                <a:gd name="connsiteY234" fmla="*/ 1862905 h 2809236"/>
                <a:gd name="connsiteX235" fmla="*/ 3877737 w 4708662"/>
                <a:gd name="connsiteY235" fmla="*/ 1864874 h 2809236"/>
                <a:gd name="connsiteX236" fmla="*/ 3717959 w 4708662"/>
                <a:gd name="connsiteY236" fmla="*/ 1772311 h 2809236"/>
                <a:gd name="connsiteX237" fmla="*/ 3721233 w 4708662"/>
                <a:gd name="connsiteY237" fmla="*/ 1743426 h 2809236"/>
                <a:gd name="connsiteX238" fmla="*/ 3879702 w 4708662"/>
                <a:gd name="connsiteY238" fmla="*/ 1652175 h 2809236"/>
                <a:gd name="connsiteX239" fmla="*/ 3905568 w 4708662"/>
                <a:gd name="connsiteY239" fmla="*/ 1644954 h 2809236"/>
                <a:gd name="connsiteX240" fmla="*/ 2865062 w 4708662"/>
                <a:gd name="connsiteY240" fmla="*/ 1598541 h 2809236"/>
                <a:gd name="connsiteX241" fmla="*/ 2889073 w 4708662"/>
                <a:gd name="connsiteY241" fmla="*/ 1603464 h 2809236"/>
                <a:gd name="connsiteX242" fmla="*/ 3047305 w 4708662"/>
                <a:gd name="connsiteY242" fmla="*/ 1696028 h 2809236"/>
                <a:gd name="connsiteX243" fmla="*/ 3044049 w 4708662"/>
                <a:gd name="connsiteY243" fmla="*/ 1724913 h 2809236"/>
                <a:gd name="connsiteX244" fmla="*/ 2887120 w 4708662"/>
                <a:gd name="connsiteY244" fmla="*/ 1816163 h 2809236"/>
                <a:gd name="connsiteX245" fmla="*/ 2836981 w 4708662"/>
                <a:gd name="connsiteY245" fmla="*/ 1818133 h 2809236"/>
                <a:gd name="connsiteX246" fmla="*/ 2678749 w 4708662"/>
                <a:gd name="connsiteY246" fmla="*/ 1725569 h 2809236"/>
                <a:gd name="connsiteX247" fmla="*/ 2682656 w 4708662"/>
                <a:gd name="connsiteY247" fmla="*/ 1696684 h 2809236"/>
                <a:gd name="connsiteX248" fmla="*/ 2839585 w 4708662"/>
                <a:gd name="connsiteY248" fmla="*/ 1605434 h 2809236"/>
                <a:gd name="connsiteX249" fmla="*/ 2865062 w 4708662"/>
                <a:gd name="connsiteY249" fmla="*/ 1598541 h 2809236"/>
                <a:gd name="connsiteX250" fmla="*/ 3295268 w 4708662"/>
                <a:gd name="connsiteY250" fmla="*/ 1570066 h 2809236"/>
                <a:gd name="connsiteX251" fmla="*/ 3319130 w 4708662"/>
                <a:gd name="connsiteY251" fmla="*/ 1575318 h 2809236"/>
                <a:gd name="connsiteX252" fmla="*/ 3478646 w 4708662"/>
                <a:gd name="connsiteY252" fmla="*/ 1667225 h 2809236"/>
                <a:gd name="connsiteX253" fmla="*/ 3475377 w 4708662"/>
                <a:gd name="connsiteY253" fmla="*/ 1696110 h 2809236"/>
                <a:gd name="connsiteX254" fmla="*/ 3317169 w 4708662"/>
                <a:gd name="connsiteY254" fmla="*/ 1788017 h 2809236"/>
                <a:gd name="connsiteX255" fmla="*/ 3267484 w 4708662"/>
                <a:gd name="connsiteY255" fmla="*/ 1789986 h 2809236"/>
                <a:gd name="connsiteX256" fmla="*/ 3107968 w 4708662"/>
                <a:gd name="connsiteY256" fmla="*/ 1697423 h 2809236"/>
                <a:gd name="connsiteX257" fmla="*/ 3111891 w 4708662"/>
                <a:gd name="connsiteY257" fmla="*/ 1668538 h 2809236"/>
                <a:gd name="connsiteX258" fmla="*/ 3269445 w 4708662"/>
                <a:gd name="connsiteY258" fmla="*/ 1576631 h 2809236"/>
                <a:gd name="connsiteX259" fmla="*/ 3295268 w 4708662"/>
                <a:gd name="connsiteY259" fmla="*/ 1570066 h 2809236"/>
                <a:gd name="connsiteX260" fmla="*/ 4003909 w 4708662"/>
                <a:gd name="connsiteY260" fmla="*/ 1532301 h 2809236"/>
                <a:gd name="connsiteX261" fmla="*/ 4028343 w 4708662"/>
                <a:gd name="connsiteY261" fmla="*/ 1537241 h 2809236"/>
                <a:gd name="connsiteX262" fmla="*/ 4187200 w 4708662"/>
                <a:gd name="connsiteY262" fmla="*/ 1630115 h 2809236"/>
                <a:gd name="connsiteX263" fmla="*/ 4183931 w 4708662"/>
                <a:gd name="connsiteY263" fmla="*/ 1659097 h 2809236"/>
                <a:gd name="connsiteX264" fmla="*/ 4131632 w 4708662"/>
                <a:gd name="connsiteY264" fmla="*/ 1689396 h 2809236"/>
                <a:gd name="connsiteX265" fmla="*/ 4081949 w 4708662"/>
                <a:gd name="connsiteY265" fmla="*/ 1691372 h 2809236"/>
                <a:gd name="connsiteX266" fmla="*/ 3922438 w 4708662"/>
                <a:gd name="connsiteY266" fmla="*/ 1598499 h 2809236"/>
                <a:gd name="connsiteX267" fmla="*/ 3926360 w 4708662"/>
                <a:gd name="connsiteY267" fmla="*/ 1569517 h 2809236"/>
                <a:gd name="connsiteX268" fmla="*/ 3978005 w 4708662"/>
                <a:gd name="connsiteY268" fmla="*/ 1539217 h 2809236"/>
                <a:gd name="connsiteX269" fmla="*/ 4003909 w 4708662"/>
                <a:gd name="connsiteY269" fmla="*/ 1532301 h 2809236"/>
                <a:gd name="connsiteX270" fmla="*/ 2258198 w 4708662"/>
                <a:gd name="connsiteY270" fmla="*/ 1523654 h 2809236"/>
                <a:gd name="connsiteX271" fmla="*/ 2282591 w 4708662"/>
                <a:gd name="connsiteY271" fmla="*/ 1528577 h 2809236"/>
                <a:gd name="connsiteX272" fmla="*/ 2442369 w 4708662"/>
                <a:gd name="connsiteY272" fmla="*/ 1621141 h 2809236"/>
                <a:gd name="connsiteX273" fmla="*/ 2438440 w 4708662"/>
                <a:gd name="connsiteY273" fmla="*/ 1650026 h 2809236"/>
                <a:gd name="connsiteX274" fmla="*/ 2280626 w 4708662"/>
                <a:gd name="connsiteY274" fmla="*/ 1741933 h 2809236"/>
                <a:gd name="connsiteX275" fmla="*/ 2230204 w 4708662"/>
                <a:gd name="connsiteY275" fmla="*/ 1743902 h 2809236"/>
                <a:gd name="connsiteX276" fmla="*/ 2071081 w 4708662"/>
                <a:gd name="connsiteY276" fmla="*/ 1651339 h 2809236"/>
                <a:gd name="connsiteX277" fmla="*/ 2075010 w 4708662"/>
                <a:gd name="connsiteY277" fmla="*/ 1622454 h 2809236"/>
                <a:gd name="connsiteX278" fmla="*/ 2232824 w 4708662"/>
                <a:gd name="connsiteY278" fmla="*/ 1530547 h 2809236"/>
                <a:gd name="connsiteX279" fmla="*/ 2258198 w 4708662"/>
                <a:gd name="connsiteY279" fmla="*/ 1523654 h 2809236"/>
                <a:gd name="connsiteX280" fmla="*/ 3657944 w 4708662"/>
                <a:gd name="connsiteY280" fmla="*/ 1503819 h 2809236"/>
                <a:gd name="connsiteX281" fmla="*/ 3682418 w 4708662"/>
                <a:gd name="connsiteY281" fmla="*/ 1508414 h 2809236"/>
                <a:gd name="connsiteX282" fmla="*/ 3841542 w 4708662"/>
                <a:gd name="connsiteY282" fmla="*/ 1600978 h 2809236"/>
                <a:gd name="connsiteX283" fmla="*/ 3838267 w 4708662"/>
                <a:gd name="connsiteY283" fmla="*/ 1629863 h 2809236"/>
                <a:gd name="connsiteX284" fmla="*/ 3680453 w 4708662"/>
                <a:gd name="connsiteY284" fmla="*/ 1721113 h 2809236"/>
                <a:gd name="connsiteX285" fmla="*/ 3630031 w 4708662"/>
                <a:gd name="connsiteY285" fmla="*/ 1723739 h 2809236"/>
                <a:gd name="connsiteX286" fmla="*/ 3470908 w 4708662"/>
                <a:gd name="connsiteY286" fmla="*/ 1631176 h 2809236"/>
                <a:gd name="connsiteX287" fmla="*/ 3474182 w 4708662"/>
                <a:gd name="connsiteY287" fmla="*/ 1602291 h 2809236"/>
                <a:gd name="connsiteX288" fmla="*/ 3631996 w 4708662"/>
                <a:gd name="connsiteY288" fmla="*/ 1511040 h 2809236"/>
                <a:gd name="connsiteX289" fmla="*/ 3657944 w 4708662"/>
                <a:gd name="connsiteY289" fmla="*/ 1503819 h 2809236"/>
                <a:gd name="connsiteX290" fmla="*/ 2621035 w 4708662"/>
                <a:gd name="connsiteY290" fmla="*/ 1454526 h 2809236"/>
                <a:gd name="connsiteX291" fmla="*/ 2645509 w 4708662"/>
                <a:gd name="connsiteY291" fmla="*/ 1459449 h 2809236"/>
                <a:gd name="connsiteX292" fmla="*/ 2804633 w 4708662"/>
                <a:gd name="connsiteY292" fmla="*/ 1552013 h 2809236"/>
                <a:gd name="connsiteX293" fmla="*/ 2801358 w 4708662"/>
                <a:gd name="connsiteY293" fmla="*/ 1581554 h 2809236"/>
                <a:gd name="connsiteX294" fmla="*/ 2643544 w 4708662"/>
                <a:gd name="connsiteY294" fmla="*/ 1672805 h 2809236"/>
                <a:gd name="connsiteX295" fmla="*/ 2593122 w 4708662"/>
                <a:gd name="connsiteY295" fmla="*/ 1674774 h 2809236"/>
                <a:gd name="connsiteX296" fmla="*/ 2433999 w 4708662"/>
                <a:gd name="connsiteY296" fmla="*/ 1582211 h 2809236"/>
                <a:gd name="connsiteX297" fmla="*/ 2437273 w 4708662"/>
                <a:gd name="connsiteY297" fmla="*/ 1553326 h 2809236"/>
                <a:gd name="connsiteX298" fmla="*/ 2595087 w 4708662"/>
                <a:gd name="connsiteY298" fmla="*/ 1461419 h 2809236"/>
                <a:gd name="connsiteX299" fmla="*/ 2621035 w 4708662"/>
                <a:gd name="connsiteY299" fmla="*/ 1454526 h 2809236"/>
                <a:gd name="connsiteX300" fmla="*/ 3048424 w 4708662"/>
                <a:gd name="connsiteY300" fmla="*/ 1426125 h 2809236"/>
                <a:gd name="connsiteX301" fmla="*/ 3072761 w 4708662"/>
                <a:gd name="connsiteY301" fmla="*/ 1431280 h 2809236"/>
                <a:gd name="connsiteX302" fmla="*/ 3230993 w 4708662"/>
                <a:gd name="connsiteY302" fmla="*/ 1522926 h 2809236"/>
                <a:gd name="connsiteX303" fmla="*/ 3227737 w 4708662"/>
                <a:gd name="connsiteY303" fmla="*/ 1552384 h 2809236"/>
                <a:gd name="connsiteX304" fmla="*/ 3070808 w 4708662"/>
                <a:gd name="connsiteY304" fmla="*/ 1643375 h 2809236"/>
                <a:gd name="connsiteX305" fmla="*/ 3020669 w 4708662"/>
                <a:gd name="connsiteY305" fmla="*/ 1645339 h 2809236"/>
                <a:gd name="connsiteX306" fmla="*/ 2863088 w 4708662"/>
                <a:gd name="connsiteY306" fmla="*/ 1553039 h 2809236"/>
                <a:gd name="connsiteX307" fmla="*/ 2866344 w 4708662"/>
                <a:gd name="connsiteY307" fmla="*/ 1524235 h 2809236"/>
                <a:gd name="connsiteX308" fmla="*/ 3022622 w 4708662"/>
                <a:gd name="connsiteY308" fmla="*/ 1433244 h 2809236"/>
                <a:gd name="connsiteX309" fmla="*/ 3048424 w 4708662"/>
                <a:gd name="connsiteY309" fmla="*/ 1426125 h 2809236"/>
                <a:gd name="connsiteX310" fmla="*/ 3759084 w 4708662"/>
                <a:gd name="connsiteY310" fmla="*/ 1391578 h 2809236"/>
                <a:gd name="connsiteX311" fmla="*/ 3783517 w 4708662"/>
                <a:gd name="connsiteY311" fmla="*/ 1396765 h 2809236"/>
                <a:gd name="connsiteX312" fmla="*/ 3942374 w 4708662"/>
                <a:gd name="connsiteY312" fmla="*/ 1489638 h 2809236"/>
                <a:gd name="connsiteX313" fmla="*/ 3939105 w 4708662"/>
                <a:gd name="connsiteY313" fmla="*/ 1517960 h 2809236"/>
                <a:gd name="connsiteX314" fmla="*/ 3886807 w 4708662"/>
                <a:gd name="connsiteY314" fmla="*/ 1548259 h 2809236"/>
                <a:gd name="connsiteX315" fmla="*/ 3837123 w 4708662"/>
                <a:gd name="connsiteY315" fmla="*/ 1550894 h 2809236"/>
                <a:gd name="connsiteX316" fmla="*/ 3677613 w 4708662"/>
                <a:gd name="connsiteY316" fmla="*/ 1458021 h 2809236"/>
                <a:gd name="connsiteX317" fmla="*/ 3681535 w 4708662"/>
                <a:gd name="connsiteY317" fmla="*/ 1429040 h 2809236"/>
                <a:gd name="connsiteX318" fmla="*/ 3733180 w 4708662"/>
                <a:gd name="connsiteY318" fmla="*/ 1398741 h 2809236"/>
                <a:gd name="connsiteX319" fmla="*/ 3759084 w 4708662"/>
                <a:gd name="connsiteY319" fmla="*/ 1391578 h 2809236"/>
                <a:gd name="connsiteX320" fmla="*/ 2013371 w 4708662"/>
                <a:gd name="connsiteY320" fmla="*/ 1379638 h 2809236"/>
                <a:gd name="connsiteX321" fmla="*/ 2037764 w 4708662"/>
                <a:gd name="connsiteY321" fmla="*/ 1384561 h 2809236"/>
                <a:gd name="connsiteX322" fmla="*/ 2197542 w 4708662"/>
                <a:gd name="connsiteY322" fmla="*/ 1477125 h 2809236"/>
                <a:gd name="connsiteX323" fmla="*/ 2193613 w 4708662"/>
                <a:gd name="connsiteY323" fmla="*/ 1506010 h 2809236"/>
                <a:gd name="connsiteX324" fmla="*/ 2035144 w 4708662"/>
                <a:gd name="connsiteY324" fmla="*/ 1597260 h 2809236"/>
                <a:gd name="connsiteX325" fmla="*/ 1985377 w 4708662"/>
                <a:gd name="connsiteY325" fmla="*/ 1599886 h 2809236"/>
                <a:gd name="connsiteX326" fmla="*/ 1825599 w 4708662"/>
                <a:gd name="connsiteY326" fmla="*/ 1507323 h 2809236"/>
                <a:gd name="connsiteX327" fmla="*/ 1829528 w 4708662"/>
                <a:gd name="connsiteY327" fmla="*/ 1477781 h 2809236"/>
                <a:gd name="connsiteX328" fmla="*/ 1987997 w 4708662"/>
                <a:gd name="connsiteY328" fmla="*/ 1386531 h 2809236"/>
                <a:gd name="connsiteX329" fmla="*/ 2013371 w 4708662"/>
                <a:gd name="connsiteY329" fmla="*/ 1379638 h 2809236"/>
                <a:gd name="connsiteX330" fmla="*/ 3413117 w 4708662"/>
                <a:gd name="connsiteY330" fmla="*/ 1359475 h 2809236"/>
                <a:gd name="connsiteX331" fmla="*/ 3437591 w 4708662"/>
                <a:gd name="connsiteY331" fmla="*/ 1364398 h 2809236"/>
                <a:gd name="connsiteX332" fmla="*/ 3597369 w 4708662"/>
                <a:gd name="connsiteY332" fmla="*/ 1456962 h 2809236"/>
                <a:gd name="connsiteX333" fmla="*/ 3593440 w 4708662"/>
                <a:gd name="connsiteY333" fmla="*/ 1485847 h 2809236"/>
                <a:gd name="connsiteX334" fmla="*/ 3434971 w 4708662"/>
                <a:gd name="connsiteY334" fmla="*/ 1577097 h 2809236"/>
                <a:gd name="connsiteX335" fmla="*/ 3385204 w 4708662"/>
                <a:gd name="connsiteY335" fmla="*/ 1579067 h 2809236"/>
                <a:gd name="connsiteX336" fmla="*/ 3225426 w 4708662"/>
                <a:gd name="connsiteY336" fmla="*/ 1487160 h 2809236"/>
                <a:gd name="connsiteX337" fmla="*/ 3228700 w 4708662"/>
                <a:gd name="connsiteY337" fmla="*/ 1457618 h 2809236"/>
                <a:gd name="connsiteX338" fmla="*/ 3387169 w 4708662"/>
                <a:gd name="connsiteY338" fmla="*/ 1366368 h 2809236"/>
                <a:gd name="connsiteX339" fmla="*/ 3413117 w 4708662"/>
                <a:gd name="connsiteY339" fmla="*/ 1359475 h 2809236"/>
                <a:gd name="connsiteX340" fmla="*/ 2373571 w 4708662"/>
                <a:gd name="connsiteY340" fmla="*/ 1313390 h 2809236"/>
                <a:gd name="connsiteX341" fmla="*/ 2397433 w 4708662"/>
                <a:gd name="connsiteY341" fmla="*/ 1318313 h 2809236"/>
                <a:gd name="connsiteX342" fmla="*/ 2556949 w 4708662"/>
                <a:gd name="connsiteY342" fmla="*/ 1410877 h 2809236"/>
                <a:gd name="connsiteX343" fmla="*/ 2553680 w 4708662"/>
                <a:gd name="connsiteY343" fmla="*/ 1439762 h 2809236"/>
                <a:gd name="connsiteX344" fmla="*/ 2395472 w 4708662"/>
                <a:gd name="connsiteY344" fmla="*/ 1531012 h 2809236"/>
                <a:gd name="connsiteX345" fmla="*/ 2345787 w 4708662"/>
                <a:gd name="connsiteY345" fmla="*/ 1532982 h 2809236"/>
                <a:gd name="connsiteX346" fmla="*/ 2186271 w 4708662"/>
                <a:gd name="connsiteY346" fmla="*/ 1441075 h 2809236"/>
                <a:gd name="connsiteX347" fmla="*/ 2190194 w 4708662"/>
                <a:gd name="connsiteY347" fmla="*/ 1412190 h 2809236"/>
                <a:gd name="connsiteX348" fmla="*/ 2347748 w 4708662"/>
                <a:gd name="connsiteY348" fmla="*/ 1320283 h 2809236"/>
                <a:gd name="connsiteX349" fmla="*/ 2373571 w 4708662"/>
                <a:gd name="connsiteY349" fmla="*/ 1313390 h 2809236"/>
                <a:gd name="connsiteX350" fmla="*/ 2804170 w 4708662"/>
                <a:gd name="connsiteY350" fmla="*/ 1284997 h 2809236"/>
                <a:gd name="connsiteX351" fmla="*/ 2827937 w 4708662"/>
                <a:gd name="connsiteY351" fmla="*/ 1290167 h 2809236"/>
                <a:gd name="connsiteX352" fmla="*/ 2986168 w 4708662"/>
                <a:gd name="connsiteY352" fmla="*/ 1382074 h 2809236"/>
                <a:gd name="connsiteX353" fmla="*/ 2982912 w 4708662"/>
                <a:gd name="connsiteY353" fmla="*/ 1410959 h 2809236"/>
                <a:gd name="connsiteX354" fmla="*/ 2825983 w 4708662"/>
                <a:gd name="connsiteY354" fmla="*/ 1502866 h 2809236"/>
                <a:gd name="connsiteX355" fmla="*/ 2776495 w 4708662"/>
                <a:gd name="connsiteY355" fmla="*/ 1504835 h 2809236"/>
                <a:gd name="connsiteX356" fmla="*/ 2617613 w 4708662"/>
                <a:gd name="connsiteY356" fmla="*/ 1412272 h 2809236"/>
                <a:gd name="connsiteX357" fmla="*/ 2621520 w 4708662"/>
                <a:gd name="connsiteY357" fmla="*/ 1383387 h 2809236"/>
                <a:gd name="connsiteX358" fmla="*/ 2778449 w 4708662"/>
                <a:gd name="connsiteY358" fmla="*/ 1292136 h 2809236"/>
                <a:gd name="connsiteX359" fmla="*/ 2804170 w 4708662"/>
                <a:gd name="connsiteY359" fmla="*/ 1284997 h 2809236"/>
                <a:gd name="connsiteX360" fmla="*/ 1319915 w 4708662"/>
                <a:gd name="connsiteY360" fmla="*/ 1258658 h 2809236"/>
                <a:gd name="connsiteX361" fmla="*/ 1343701 w 4708662"/>
                <a:gd name="connsiteY361" fmla="*/ 1263568 h 2809236"/>
                <a:gd name="connsiteX362" fmla="*/ 1484904 w 4708662"/>
                <a:gd name="connsiteY362" fmla="*/ 1345400 h 2809236"/>
                <a:gd name="connsiteX363" fmla="*/ 2452619 w 4708662"/>
                <a:gd name="connsiteY363" fmla="*/ 1903856 h 2809236"/>
                <a:gd name="connsiteX364" fmla="*/ 2452619 w 4708662"/>
                <a:gd name="connsiteY364" fmla="*/ 1931915 h 2809236"/>
                <a:gd name="connsiteX365" fmla="*/ 2260605 w 4708662"/>
                <a:gd name="connsiteY365" fmla="*/ 2042849 h 2809236"/>
                <a:gd name="connsiteX366" fmla="*/ 2210968 w 4708662"/>
                <a:gd name="connsiteY366" fmla="*/ 2042849 h 2809236"/>
                <a:gd name="connsiteX367" fmla="*/ 1358287 w 4708662"/>
                <a:gd name="connsiteY367" fmla="*/ 1550486 h 2809236"/>
                <a:gd name="connsiteX368" fmla="*/ 1357386 w 4708662"/>
                <a:gd name="connsiteY368" fmla="*/ 1550288 h 2809236"/>
                <a:gd name="connsiteX369" fmla="*/ 1103235 w 4708662"/>
                <a:gd name="connsiteY369" fmla="*/ 1403655 h 2809236"/>
                <a:gd name="connsiteX370" fmla="*/ 1106494 w 4708662"/>
                <a:gd name="connsiteY370" fmla="*/ 1374852 h 2809236"/>
                <a:gd name="connsiteX371" fmla="*/ 1294174 w 4708662"/>
                <a:gd name="connsiteY371" fmla="*/ 1265532 h 2809236"/>
                <a:gd name="connsiteX372" fmla="*/ 1319915 w 4708662"/>
                <a:gd name="connsiteY372" fmla="*/ 1258658 h 2809236"/>
                <a:gd name="connsiteX373" fmla="*/ 1765908 w 4708662"/>
                <a:gd name="connsiteY373" fmla="*/ 1238479 h 2809236"/>
                <a:gd name="connsiteX374" fmla="*/ 1790342 w 4708662"/>
                <a:gd name="connsiteY374" fmla="*/ 1243355 h 2809236"/>
                <a:gd name="connsiteX375" fmla="*/ 1949204 w 4708662"/>
                <a:gd name="connsiteY375" fmla="*/ 1335024 h 2809236"/>
                <a:gd name="connsiteX376" fmla="*/ 1945935 w 4708662"/>
                <a:gd name="connsiteY376" fmla="*/ 1363629 h 2809236"/>
                <a:gd name="connsiteX377" fmla="*/ 1788381 w 4708662"/>
                <a:gd name="connsiteY377" fmla="*/ 1453997 h 2809236"/>
                <a:gd name="connsiteX378" fmla="*/ 1738042 w 4708662"/>
                <a:gd name="connsiteY378" fmla="*/ 1455947 h 2809236"/>
                <a:gd name="connsiteX379" fmla="*/ 1578526 w 4708662"/>
                <a:gd name="connsiteY379" fmla="*/ 1364279 h 2809236"/>
                <a:gd name="connsiteX380" fmla="*/ 1582449 w 4708662"/>
                <a:gd name="connsiteY380" fmla="*/ 1335674 h 2809236"/>
                <a:gd name="connsiteX381" fmla="*/ 1740003 w 4708662"/>
                <a:gd name="connsiteY381" fmla="*/ 1245306 h 2809236"/>
                <a:gd name="connsiteX382" fmla="*/ 1765908 w 4708662"/>
                <a:gd name="connsiteY382" fmla="*/ 1238479 h 2809236"/>
                <a:gd name="connsiteX383" fmla="*/ 3165163 w 4708662"/>
                <a:gd name="connsiteY383" fmla="*/ 1218751 h 2809236"/>
                <a:gd name="connsiteX384" fmla="*/ 3189515 w 4708662"/>
                <a:gd name="connsiteY384" fmla="*/ 1223921 h 2809236"/>
                <a:gd name="connsiteX385" fmla="*/ 3349031 w 4708662"/>
                <a:gd name="connsiteY385" fmla="*/ 1315828 h 2809236"/>
                <a:gd name="connsiteX386" fmla="*/ 3345109 w 4708662"/>
                <a:gd name="connsiteY386" fmla="*/ 1344713 h 2809236"/>
                <a:gd name="connsiteX387" fmla="*/ 3187554 w 4708662"/>
                <a:gd name="connsiteY387" fmla="*/ 1436620 h 2809236"/>
                <a:gd name="connsiteX388" fmla="*/ 3137869 w 4708662"/>
                <a:gd name="connsiteY388" fmla="*/ 1438589 h 2809236"/>
                <a:gd name="connsiteX389" fmla="*/ 2978353 w 4708662"/>
                <a:gd name="connsiteY389" fmla="*/ 1346026 h 2809236"/>
                <a:gd name="connsiteX390" fmla="*/ 2981622 w 4708662"/>
                <a:gd name="connsiteY390" fmla="*/ 1317141 h 2809236"/>
                <a:gd name="connsiteX391" fmla="*/ 3139830 w 4708662"/>
                <a:gd name="connsiteY391" fmla="*/ 1225890 h 2809236"/>
                <a:gd name="connsiteX392" fmla="*/ 3165163 w 4708662"/>
                <a:gd name="connsiteY392" fmla="*/ 1218751 h 2809236"/>
                <a:gd name="connsiteX393" fmla="*/ 2128092 w 4708662"/>
                <a:gd name="connsiteY393" fmla="*/ 1172256 h 2809236"/>
                <a:gd name="connsiteX394" fmla="*/ 2152321 w 4708662"/>
                <a:gd name="connsiteY394" fmla="*/ 1177179 h 2809236"/>
                <a:gd name="connsiteX395" fmla="*/ 2312100 w 4708662"/>
                <a:gd name="connsiteY395" fmla="*/ 1269743 h 2809236"/>
                <a:gd name="connsiteX396" fmla="*/ 2308171 w 4708662"/>
                <a:gd name="connsiteY396" fmla="*/ 1298628 h 2809236"/>
                <a:gd name="connsiteX397" fmla="*/ 2150356 w 4708662"/>
                <a:gd name="connsiteY397" fmla="*/ 1389878 h 2809236"/>
                <a:gd name="connsiteX398" fmla="*/ 2100589 w 4708662"/>
                <a:gd name="connsiteY398" fmla="*/ 1391848 h 2809236"/>
                <a:gd name="connsiteX399" fmla="*/ 1940811 w 4708662"/>
                <a:gd name="connsiteY399" fmla="*/ 1299941 h 2809236"/>
                <a:gd name="connsiteX400" fmla="*/ 1944085 w 4708662"/>
                <a:gd name="connsiteY400" fmla="*/ 1271056 h 2809236"/>
                <a:gd name="connsiteX401" fmla="*/ 2101899 w 4708662"/>
                <a:gd name="connsiteY401" fmla="*/ 1179149 h 2809236"/>
                <a:gd name="connsiteX402" fmla="*/ 2128092 w 4708662"/>
                <a:gd name="connsiteY402" fmla="*/ 1172256 h 2809236"/>
                <a:gd name="connsiteX403" fmla="*/ 2557747 w 4708662"/>
                <a:gd name="connsiteY403" fmla="*/ 1143534 h 2809236"/>
                <a:gd name="connsiteX404" fmla="*/ 2582426 w 4708662"/>
                <a:gd name="connsiteY404" fmla="*/ 1148376 h 2809236"/>
                <a:gd name="connsiteX405" fmla="*/ 2741288 w 4708662"/>
                <a:gd name="connsiteY405" fmla="*/ 1240940 h 2809236"/>
                <a:gd name="connsiteX406" fmla="*/ 2737366 w 4708662"/>
                <a:gd name="connsiteY406" fmla="*/ 1269825 h 2809236"/>
                <a:gd name="connsiteX407" fmla="*/ 2579811 w 4708662"/>
                <a:gd name="connsiteY407" fmla="*/ 1361732 h 2809236"/>
                <a:gd name="connsiteX408" fmla="*/ 2530126 w 4708662"/>
                <a:gd name="connsiteY408" fmla="*/ 1363701 h 2809236"/>
                <a:gd name="connsiteX409" fmla="*/ 2370610 w 4708662"/>
                <a:gd name="connsiteY409" fmla="*/ 1271138 h 2809236"/>
                <a:gd name="connsiteX410" fmla="*/ 2373879 w 4708662"/>
                <a:gd name="connsiteY410" fmla="*/ 1242253 h 2809236"/>
                <a:gd name="connsiteX411" fmla="*/ 2532087 w 4708662"/>
                <a:gd name="connsiteY411" fmla="*/ 1151002 h 2809236"/>
                <a:gd name="connsiteX412" fmla="*/ 2557747 w 4708662"/>
                <a:gd name="connsiteY412" fmla="*/ 1143534 h 2809236"/>
                <a:gd name="connsiteX413" fmla="*/ 1520756 w 4708662"/>
                <a:gd name="connsiteY413" fmla="*/ 1097368 h 2809236"/>
                <a:gd name="connsiteX414" fmla="*/ 1544863 w 4708662"/>
                <a:gd name="connsiteY414" fmla="*/ 1102291 h 2809236"/>
                <a:gd name="connsiteX415" fmla="*/ 1704379 w 4708662"/>
                <a:gd name="connsiteY415" fmla="*/ 1194855 h 2809236"/>
                <a:gd name="connsiteX416" fmla="*/ 1700457 w 4708662"/>
                <a:gd name="connsiteY416" fmla="*/ 1223740 h 2809236"/>
                <a:gd name="connsiteX417" fmla="*/ 1542902 w 4708662"/>
                <a:gd name="connsiteY417" fmla="*/ 1314990 h 2809236"/>
                <a:gd name="connsiteX418" fmla="*/ 1493217 w 4708662"/>
                <a:gd name="connsiteY418" fmla="*/ 1317616 h 2809236"/>
                <a:gd name="connsiteX419" fmla="*/ 1333701 w 4708662"/>
                <a:gd name="connsiteY419" fmla="*/ 1225053 h 2809236"/>
                <a:gd name="connsiteX420" fmla="*/ 1336970 w 4708662"/>
                <a:gd name="connsiteY420" fmla="*/ 1196168 h 2809236"/>
                <a:gd name="connsiteX421" fmla="*/ 1495178 w 4708662"/>
                <a:gd name="connsiteY421" fmla="*/ 1104261 h 2809236"/>
                <a:gd name="connsiteX422" fmla="*/ 1520756 w 4708662"/>
                <a:gd name="connsiteY422" fmla="*/ 1097368 h 2809236"/>
                <a:gd name="connsiteX423" fmla="*/ 2919137 w 4708662"/>
                <a:gd name="connsiteY423" fmla="*/ 1077534 h 2809236"/>
                <a:gd name="connsiteX424" fmla="*/ 2943149 w 4708662"/>
                <a:gd name="connsiteY424" fmla="*/ 1082129 h 2809236"/>
                <a:gd name="connsiteX425" fmla="*/ 3102031 w 4708662"/>
                <a:gd name="connsiteY425" fmla="*/ 1174693 h 2809236"/>
                <a:gd name="connsiteX426" fmla="*/ 3098124 w 4708662"/>
                <a:gd name="connsiteY426" fmla="*/ 1203578 h 2809236"/>
                <a:gd name="connsiteX427" fmla="*/ 2940544 w 4708662"/>
                <a:gd name="connsiteY427" fmla="*/ 1294828 h 2809236"/>
                <a:gd name="connsiteX428" fmla="*/ 2891707 w 4708662"/>
                <a:gd name="connsiteY428" fmla="*/ 1297454 h 2809236"/>
                <a:gd name="connsiteX429" fmla="*/ 2732825 w 4708662"/>
                <a:gd name="connsiteY429" fmla="*/ 1204891 h 2809236"/>
                <a:gd name="connsiteX430" fmla="*/ 2736732 w 4708662"/>
                <a:gd name="connsiteY430" fmla="*/ 1176006 h 2809236"/>
                <a:gd name="connsiteX431" fmla="*/ 2893661 w 4708662"/>
                <a:gd name="connsiteY431" fmla="*/ 1084755 h 2809236"/>
                <a:gd name="connsiteX432" fmla="*/ 2919137 w 4708662"/>
                <a:gd name="connsiteY432" fmla="*/ 1077534 h 2809236"/>
                <a:gd name="connsiteX433" fmla="*/ 962595 w 4708662"/>
                <a:gd name="connsiteY433" fmla="*/ 1054160 h 2809236"/>
                <a:gd name="connsiteX434" fmla="*/ 987195 w 4708662"/>
                <a:gd name="connsiteY434" fmla="*/ 1059080 h 2809236"/>
                <a:gd name="connsiteX435" fmla="*/ 1240694 w 4708662"/>
                <a:gd name="connsiteY435" fmla="*/ 1206689 h 2809236"/>
                <a:gd name="connsiteX436" fmla="*/ 1237436 w 4708662"/>
                <a:gd name="connsiteY436" fmla="*/ 1235554 h 2809236"/>
                <a:gd name="connsiteX437" fmla="*/ 1049755 w 4708662"/>
                <a:gd name="connsiteY437" fmla="*/ 1344456 h 2809236"/>
                <a:gd name="connsiteX438" fmla="*/ 1000229 w 4708662"/>
                <a:gd name="connsiteY438" fmla="*/ 1346425 h 2809236"/>
                <a:gd name="connsiteX439" fmla="*/ 746078 w 4708662"/>
                <a:gd name="connsiteY439" fmla="*/ 1198816 h 2809236"/>
                <a:gd name="connsiteX440" fmla="*/ 749337 w 4708662"/>
                <a:gd name="connsiteY440" fmla="*/ 1169951 h 2809236"/>
                <a:gd name="connsiteX441" fmla="*/ 937017 w 4708662"/>
                <a:gd name="connsiteY441" fmla="*/ 1061049 h 2809236"/>
                <a:gd name="connsiteX442" fmla="*/ 962595 w 4708662"/>
                <a:gd name="connsiteY442" fmla="*/ 1054160 h 2809236"/>
                <a:gd name="connsiteX443" fmla="*/ 1883758 w 4708662"/>
                <a:gd name="connsiteY443" fmla="*/ 1028241 h 2809236"/>
                <a:gd name="connsiteX444" fmla="*/ 1908151 w 4708662"/>
                <a:gd name="connsiteY444" fmla="*/ 1033164 h 2809236"/>
                <a:gd name="connsiteX445" fmla="*/ 2067275 w 4708662"/>
                <a:gd name="connsiteY445" fmla="*/ 1125728 h 2809236"/>
                <a:gd name="connsiteX446" fmla="*/ 2064000 w 4708662"/>
                <a:gd name="connsiteY446" fmla="*/ 1154613 h 2809236"/>
                <a:gd name="connsiteX447" fmla="*/ 1905531 w 4708662"/>
                <a:gd name="connsiteY447" fmla="*/ 1246520 h 2809236"/>
                <a:gd name="connsiteX448" fmla="*/ 1855764 w 4708662"/>
                <a:gd name="connsiteY448" fmla="*/ 1248489 h 2809236"/>
                <a:gd name="connsiteX449" fmla="*/ 1695986 w 4708662"/>
                <a:gd name="connsiteY449" fmla="*/ 1155926 h 2809236"/>
                <a:gd name="connsiteX450" fmla="*/ 1699915 w 4708662"/>
                <a:gd name="connsiteY450" fmla="*/ 1127041 h 2809236"/>
                <a:gd name="connsiteX451" fmla="*/ 1858384 w 4708662"/>
                <a:gd name="connsiteY451" fmla="*/ 1035134 h 2809236"/>
                <a:gd name="connsiteX452" fmla="*/ 1883758 w 4708662"/>
                <a:gd name="connsiteY452" fmla="*/ 1028241 h 2809236"/>
                <a:gd name="connsiteX453" fmla="*/ 2312923 w 4708662"/>
                <a:gd name="connsiteY453" fmla="*/ 1002295 h 2809236"/>
                <a:gd name="connsiteX454" fmla="*/ 2337316 w 4708662"/>
                <a:gd name="connsiteY454" fmla="*/ 1007171 h 2809236"/>
                <a:gd name="connsiteX455" fmla="*/ 2497094 w 4708662"/>
                <a:gd name="connsiteY455" fmla="*/ 1098840 h 2809236"/>
                <a:gd name="connsiteX456" fmla="*/ 2493165 w 4708662"/>
                <a:gd name="connsiteY456" fmla="*/ 1127445 h 2809236"/>
                <a:gd name="connsiteX457" fmla="*/ 2334696 w 4708662"/>
                <a:gd name="connsiteY457" fmla="*/ 1217813 h 2809236"/>
                <a:gd name="connsiteX458" fmla="*/ 2284929 w 4708662"/>
                <a:gd name="connsiteY458" fmla="*/ 1219763 h 2809236"/>
                <a:gd name="connsiteX459" fmla="*/ 2125151 w 4708662"/>
                <a:gd name="connsiteY459" fmla="*/ 1128095 h 2809236"/>
                <a:gd name="connsiteX460" fmla="*/ 2129080 w 4708662"/>
                <a:gd name="connsiteY460" fmla="*/ 1099490 h 2809236"/>
                <a:gd name="connsiteX461" fmla="*/ 2287549 w 4708662"/>
                <a:gd name="connsiteY461" fmla="*/ 1009122 h 2809236"/>
                <a:gd name="connsiteX462" fmla="*/ 2312923 w 4708662"/>
                <a:gd name="connsiteY462" fmla="*/ 1002295 h 2809236"/>
                <a:gd name="connsiteX463" fmla="*/ 1275851 w 4708662"/>
                <a:gd name="connsiteY463" fmla="*/ 953353 h 2809236"/>
                <a:gd name="connsiteX464" fmla="*/ 1299752 w 4708662"/>
                <a:gd name="connsiteY464" fmla="*/ 958276 h 2809236"/>
                <a:gd name="connsiteX465" fmla="*/ 1459531 w 4708662"/>
                <a:gd name="connsiteY465" fmla="*/ 1050840 h 2809236"/>
                <a:gd name="connsiteX466" fmla="*/ 1456256 w 4708662"/>
                <a:gd name="connsiteY466" fmla="*/ 1079725 h 2809236"/>
                <a:gd name="connsiteX467" fmla="*/ 1297787 w 4708662"/>
                <a:gd name="connsiteY467" fmla="*/ 1170975 h 2809236"/>
                <a:gd name="connsiteX468" fmla="*/ 1248020 w 4708662"/>
                <a:gd name="connsiteY468" fmla="*/ 1173601 h 2809236"/>
                <a:gd name="connsiteX469" fmla="*/ 1088242 w 4708662"/>
                <a:gd name="connsiteY469" fmla="*/ 1081038 h 2809236"/>
                <a:gd name="connsiteX470" fmla="*/ 1092171 w 4708662"/>
                <a:gd name="connsiteY470" fmla="*/ 1052153 h 2809236"/>
                <a:gd name="connsiteX471" fmla="*/ 1249985 w 4708662"/>
                <a:gd name="connsiteY471" fmla="*/ 960246 h 2809236"/>
                <a:gd name="connsiteX472" fmla="*/ 1275851 w 4708662"/>
                <a:gd name="connsiteY472" fmla="*/ 953353 h 2809236"/>
                <a:gd name="connsiteX473" fmla="*/ 2676333 w 4708662"/>
                <a:gd name="connsiteY473" fmla="*/ 933436 h 2809236"/>
                <a:gd name="connsiteX474" fmla="*/ 2700234 w 4708662"/>
                <a:gd name="connsiteY474" fmla="*/ 938113 h 2809236"/>
                <a:gd name="connsiteX475" fmla="*/ 2860012 w 4708662"/>
                <a:gd name="connsiteY475" fmla="*/ 1030677 h 2809236"/>
                <a:gd name="connsiteX476" fmla="*/ 2856738 w 4708662"/>
                <a:gd name="connsiteY476" fmla="*/ 1059562 h 2809236"/>
                <a:gd name="connsiteX477" fmla="*/ 2698269 w 4708662"/>
                <a:gd name="connsiteY477" fmla="*/ 1150812 h 2809236"/>
                <a:gd name="connsiteX478" fmla="*/ 2648502 w 4708662"/>
                <a:gd name="connsiteY478" fmla="*/ 1152782 h 2809236"/>
                <a:gd name="connsiteX479" fmla="*/ 2488724 w 4708662"/>
                <a:gd name="connsiteY479" fmla="*/ 1060218 h 2809236"/>
                <a:gd name="connsiteX480" fmla="*/ 2492653 w 4708662"/>
                <a:gd name="connsiteY480" fmla="*/ 1031990 h 2809236"/>
                <a:gd name="connsiteX481" fmla="*/ 2650467 w 4708662"/>
                <a:gd name="connsiteY481" fmla="*/ 940083 h 2809236"/>
                <a:gd name="connsiteX482" fmla="*/ 2676333 w 4708662"/>
                <a:gd name="connsiteY482" fmla="*/ 933436 h 2809236"/>
                <a:gd name="connsiteX483" fmla="*/ 718088 w 4708662"/>
                <a:gd name="connsiteY483" fmla="*/ 913106 h 2809236"/>
                <a:gd name="connsiteX484" fmla="*/ 742160 w 4708662"/>
                <a:gd name="connsiteY484" fmla="*/ 917939 h 2809236"/>
                <a:gd name="connsiteX485" fmla="*/ 901446 w 4708662"/>
                <a:gd name="connsiteY485" fmla="*/ 1010338 h 2809236"/>
                <a:gd name="connsiteX486" fmla="*/ 897529 w 4708662"/>
                <a:gd name="connsiteY486" fmla="*/ 1039171 h 2809236"/>
                <a:gd name="connsiteX487" fmla="*/ 710172 w 4708662"/>
                <a:gd name="connsiteY487" fmla="*/ 1148607 h 2809236"/>
                <a:gd name="connsiteX488" fmla="*/ 659906 w 4708662"/>
                <a:gd name="connsiteY488" fmla="*/ 1149918 h 2809236"/>
                <a:gd name="connsiteX489" fmla="*/ 501273 w 4708662"/>
                <a:gd name="connsiteY489" fmla="*/ 1058175 h 2809236"/>
                <a:gd name="connsiteX490" fmla="*/ 504537 w 4708662"/>
                <a:gd name="connsiteY490" fmla="*/ 1028686 h 2809236"/>
                <a:gd name="connsiteX491" fmla="*/ 692547 w 4708662"/>
                <a:gd name="connsiteY491" fmla="*/ 920561 h 2809236"/>
                <a:gd name="connsiteX492" fmla="*/ 718088 w 4708662"/>
                <a:gd name="connsiteY492" fmla="*/ 913106 h 2809236"/>
                <a:gd name="connsiteX493" fmla="*/ 1636298 w 4708662"/>
                <a:gd name="connsiteY493" fmla="*/ 887105 h 2809236"/>
                <a:gd name="connsiteX494" fmla="*/ 1660445 w 4708662"/>
                <a:gd name="connsiteY494" fmla="*/ 892028 h 2809236"/>
                <a:gd name="connsiteX495" fmla="*/ 1820223 w 4708662"/>
                <a:gd name="connsiteY495" fmla="*/ 984592 h 2809236"/>
                <a:gd name="connsiteX496" fmla="*/ 1816294 w 4708662"/>
                <a:gd name="connsiteY496" fmla="*/ 1013477 h 2809236"/>
                <a:gd name="connsiteX497" fmla="*/ 1658480 w 4708662"/>
                <a:gd name="connsiteY497" fmla="*/ 1105384 h 2809236"/>
                <a:gd name="connsiteX498" fmla="*/ 1608713 w 4708662"/>
                <a:gd name="connsiteY498" fmla="*/ 1106697 h 2809236"/>
                <a:gd name="connsiteX499" fmla="*/ 1448935 w 4708662"/>
                <a:gd name="connsiteY499" fmla="*/ 1014790 h 2809236"/>
                <a:gd name="connsiteX500" fmla="*/ 1452209 w 4708662"/>
                <a:gd name="connsiteY500" fmla="*/ 985905 h 2809236"/>
                <a:gd name="connsiteX501" fmla="*/ 1610678 w 4708662"/>
                <a:gd name="connsiteY501" fmla="*/ 893998 h 2809236"/>
                <a:gd name="connsiteX502" fmla="*/ 1636298 w 4708662"/>
                <a:gd name="connsiteY502" fmla="*/ 887105 h 2809236"/>
                <a:gd name="connsiteX503" fmla="*/ 2068014 w 4708662"/>
                <a:gd name="connsiteY503" fmla="*/ 858712 h 2809236"/>
                <a:gd name="connsiteX504" fmla="*/ 2092121 w 4708662"/>
                <a:gd name="connsiteY504" fmla="*/ 863882 h 2809236"/>
                <a:gd name="connsiteX505" fmla="*/ 2251637 w 4708662"/>
                <a:gd name="connsiteY505" fmla="*/ 955789 h 2809236"/>
                <a:gd name="connsiteX506" fmla="*/ 2248368 w 4708662"/>
                <a:gd name="connsiteY506" fmla="*/ 984674 h 2809236"/>
                <a:gd name="connsiteX507" fmla="*/ 2090160 w 4708662"/>
                <a:gd name="connsiteY507" fmla="*/ 1076581 h 2809236"/>
                <a:gd name="connsiteX508" fmla="*/ 2040475 w 4708662"/>
                <a:gd name="connsiteY508" fmla="*/ 1078550 h 2809236"/>
                <a:gd name="connsiteX509" fmla="*/ 1880959 w 4708662"/>
                <a:gd name="connsiteY509" fmla="*/ 985987 h 2809236"/>
                <a:gd name="connsiteX510" fmla="*/ 1884882 w 4708662"/>
                <a:gd name="connsiteY510" fmla="*/ 957102 h 2809236"/>
                <a:gd name="connsiteX511" fmla="*/ 2042436 w 4708662"/>
                <a:gd name="connsiteY511" fmla="*/ 865851 h 2809236"/>
                <a:gd name="connsiteX512" fmla="*/ 2068014 w 4708662"/>
                <a:gd name="connsiteY512" fmla="*/ 858712 h 2809236"/>
                <a:gd name="connsiteX513" fmla="*/ 1028145 w 4708662"/>
                <a:gd name="connsiteY513" fmla="*/ 812619 h 2809236"/>
                <a:gd name="connsiteX514" fmla="*/ 1052046 w 4708662"/>
                <a:gd name="connsiteY514" fmla="*/ 817774 h 2809236"/>
                <a:gd name="connsiteX515" fmla="*/ 1211825 w 4708662"/>
                <a:gd name="connsiteY515" fmla="*/ 909420 h 2809236"/>
                <a:gd name="connsiteX516" fmla="*/ 1208550 w 4708662"/>
                <a:gd name="connsiteY516" fmla="*/ 938878 h 2809236"/>
                <a:gd name="connsiteX517" fmla="*/ 1050081 w 4708662"/>
                <a:gd name="connsiteY517" fmla="*/ 1029869 h 2809236"/>
                <a:gd name="connsiteX518" fmla="*/ 1000314 w 4708662"/>
                <a:gd name="connsiteY518" fmla="*/ 1032488 h 2809236"/>
                <a:gd name="connsiteX519" fmla="*/ 840536 w 4708662"/>
                <a:gd name="connsiteY519" fmla="*/ 940187 h 2809236"/>
                <a:gd name="connsiteX520" fmla="*/ 843810 w 4708662"/>
                <a:gd name="connsiteY520" fmla="*/ 910730 h 2809236"/>
                <a:gd name="connsiteX521" fmla="*/ 1002279 w 4708662"/>
                <a:gd name="connsiteY521" fmla="*/ 819738 h 2809236"/>
                <a:gd name="connsiteX522" fmla="*/ 1028145 w 4708662"/>
                <a:gd name="connsiteY522" fmla="*/ 812619 h 2809236"/>
                <a:gd name="connsiteX523" fmla="*/ 2431262 w 4708662"/>
                <a:gd name="connsiteY523" fmla="*/ 792376 h 2809236"/>
                <a:gd name="connsiteX524" fmla="*/ 2455409 w 4708662"/>
                <a:gd name="connsiteY524" fmla="*/ 796959 h 2809236"/>
                <a:gd name="connsiteX525" fmla="*/ 2615187 w 4708662"/>
                <a:gd name="connsiteY525" fmla="*/ 889259 h 2809236"/>
                <a:gd name="connsiteX526" fmla="*/ 2611258 w 4708662"/>
                <a:gd name="connsiteY526" fmla="*/ 918717 h 2809236"/>
                <a:gd name="connsiteX527" fmla="*/ 2453444 w 4708662"/>
                <a:gd name="connsiteY527" fmla="*/ 1009708 h 2809236"/>
                <a:gd name="connsiteX528" fmla="*/ 2403022 w 4708662"/>
                <a:gd name="connsiteY528" fmla="*/ 1011672 h 2809236"/>
                <a:gd name="connsiteX529" fmla="*/ 2243899 w 4708662"/>
                <a:gd name="connsiteY529" fmla="*/ 919372 h 2809236"/>
                <a:gd name="connsiteX530" fmla="*/ 2247173 w 4708662"/>
                <a:gd name="connsiteY530" fmla="*/ 890568 h 2809236"/>
                <a:gd name="connsiteX531" fmla="*/ 2405642 w 4708662"/>
                <a:gd name="connsiteY531" fmla="*/ 799577 h 2809236"/>
                <a:gd name="connsiteX532" fmla="*/ 2431262 w 4708662"/>
                <a:gd name="connsiteY532" fmla="*/ 792376 h 2809236"/>
                <a:gd name="connsiteX533" fmla="*/ 472855 w 4708662"/>
                <a:gd name="connsiteY533" fmla="*/ 771867 h 2809236"/>
                <a:gd name="connsiteX534" fmla="*/ 496682 w 4708662"/>
                <a:gd name="connsiteY534" fmla="*/ 776737 h 2809236"/>
                <a:gd name="connsiteX535" fmla="*/ 655968 w 4708662"/>
                <a:gd name="connsiteY535" fmla="*/ 868304 h 2809236"/>
                <a:gd name="connsiteX536" fmla="*/ 652704 w 4708662"/>
                <a:gd name="connsiteY536" fmla="*/ 896878 h 2809236"/>
                <a:gd name="connsiteX537" fmla="*/ 464695 w 4708662"/>
                <a:gd name="connsiteY537" fmla="*/ 1004680 h 2809236"/>
                <a:gd name="connsiteX538" fmla="*/ 415081 w 4708662"/>
                <a:gd name="connsiteY538" fmla="*/ 1006628 h 2809236"/>
                <a:gd name="connsiteX539" fmla="*/ 255795 w 4708662"/>
                <a:gd name="connsiteY539" fmla="*/ 915062 h 2809236"/>
                <a:gd name="connsiteX540" fmla="*/ 259059 w 4708662"/>
                <a:gd name="connsiteY540" fmla="*/ 886488 h 2809236"/>
                <a:gd name="connsiteX541" fmla="*/ 447069 w 4708662"/>
                <a:gd name="connsiteY541" fmla="*/ 778686 h 2809236"/>
                <a:gd name="connsiteX542" fmla="*/ 472855 w 4708662"/>
                <a:gd name="connsiteY542" fmla="*/ 771867 h 2809236"/>
                <a:gd name="connsiteX543" fmla="*/ 1391226 w 4708662"/>
                <a:gd name="connsiteY543" fmla="*/ 745971 h 2809236"/>
                <a:gd name="connsiteX544" fmla="*/ 1415619 w 4708662"/>
                <a:gd name="connsiteY544" fmla="*/ 750894 h 2809236"/>
                <a:gd name="connsiteX545" fmla="*/ 1575397 w 4708662"/>
                <a:gd name="connsiteY545" fmla="*/ 843458 h 2809236"/>
                <a:gd name="connsiteX546" fmla="*/ 1571468 w 4708662"/>
                <a:gd name="connsiteY546" fmla="*/ 872343 h 2809236"/>
                <a:gd name="connsiteX547" fmla="*/ 1413654 w 4708662"/>
                <a:gd name="connsiteY547" fmla="*/ 963593 h 2809236"/>
                <a:gd name="connsiteX548" fmla="*/ 1363232 w 4708662"/>
                <a:gd name="connsiteY548" fmla="*/ 965563 h 2809236"/>
                <a:gd name="connsiteX549" fmla="*/ 1203454 w 4708662"/>
                <a:gd name="connsiteY549" fmla="*/ 873656 h 2809236"/>
                <a:gd name="connsiteX550" fmla="*/ 1207383 w 4708662"/>
                <a:gd name="connsiteY550" fmla="*/ 844114 h 2809236"/>
                <a:gd name="connsiteX551" fmla="*/ 1365852 w 4708662"/>
                <a:gd name="connsiteY551" fmla="*/ 752864 h 2809236"/>
                <a:gd name="connsiteX552" fmla="*/ 1391226 w 4708662"/>
                <a:gd name="connsiteY552" fmla="*/ 745971 h 2809236"/>
                <a:gd name="connsiteX553" fmla="*/ 1814468 w 4708662"/>
                <a:gd name="connsiteY553" fmla="*/ 714689 h 2809236"/>
                <a:gd name="connsiteX554" fmla="*/ 1838369 w 4708662"/>
                <a:gd name="connsiteY554" fmla="*/ 719844 h 2809236"/>
                <a:gd name="connsiteX555" fmla="*/ 1998148 w 4708662"/>
                <a:gd name="connsiteY555" fmla="*/ 812145 h 2809236"/>
                <a:gd name="connsiteX556" fmla="*/ 1994873 w 4708662"/>
                <a:gd name="connsiteY556" fmla="*/ 840948 h 2809236"/>
                <a:gd name="connsiteX557" fmla="*/ 1837059 w 4708662"/>
                <a:gd name="connsiteY557" fmla="*/ 931939 h 2809236"/>
                <a:gd name="connsiteX558" fmla="*/ 1786637 w 4708662"/>
                <a:gd name="connsiteY558" fmla="*/ 934558 h 2809236"/>
                <a:gd name="connsiteX559" fmla="*/ 1626859 w 4708662"/>
                <a:gd name="connsiteY559" fmla="*/ 842257 h 2809236"/>
                <a:gd name="connsiteX560" fmla="*/ 1630788 w 4708662"/>
                <a:gd name="connsiteY560" fmla="*/ 812800 h 2809236"/>
                <a:gd name="connsiteX561" fmla="*/ 1788602 w 4708662"/>
                <a:gd name="connsiteY561" fmla="*/ 721808 h 2809236"/>
                <a:gd name="connsiteX562" fmla="*/ 1814468 w 4708662"/>
                <a:gd name="connsiteY562" fmla="*/ 714689 h 2809236"/>
                <a:gd name="connsiteX563" fmla="*/ 2183147 w 4708662"/>
                <a:gd name="connsiteY563" fmla="*/ 651248 h 2809236"/>
                <a:gd name="connsiteX564" fmla="*/ 2207048 w 4708662"/>
                <a:gd name="connsiteY564" fmla="*/ 655843 h 2809236"/>
                <a:gd name="connsiteX565" fmla="*/ 2366827 w 4708662"/>
                <a:gd name="connsiteY565" fmla="*/ 748407 h 2809236"/>
                <a:gd name="connsiteX566" fmla="*/ 2363552 w 4708662"/>
                <a:gd name="connsiteY566" fmla="*/ 777292 h 2809236"/>
                <a:gd name="connsiteX567" fmla="*/ 2205738 w 4708662"/>
                <a:gd name="connsiteY567" fmla="*/ 868542 h 2809236"/>
                <a:gd name="connsiteX568" fmla="*/ 2155316 w 4708662"/>
                <a:gd name="connsiteY568" fmla="*/ 871168 h 2809236"/>
                <a:gd name="connsiteX569" fmla="*/ 1995538 w 4708662"/>
                <a:gd name="connsiteY569" fmla="*/ 778605 h 2809236"/>
                <a:gd name="connsiteX570" fmla="*/ 1999467 w 4708662"/>
                <a:gd name="connsiteY570" fmla="*/ 749720 h 2809236"/>
                <a:gd name="connsiteX571" fmla="*/ 2157281 w 4708662"/>
                <a:gd name="connsiteY571" fmla="*/ 658469 h 2809236"/>
                <a:gd name="connsiteX572" fmla="*/ 2183147 w 4708662"/>
                <a:gd name="connsiteY572" fmla="*/ 651248 h 2809236"/>
                <a:gd name="connsiteX573" fmla="*/ 225802 w 4708662"/>
                <a:gd name="connsiteY573" fmla="*/ 627852 h 2809236"/>
                <a:gd name="connsiteX574" fmla="*/ 249629 w 4708662"/>
                <a:gd name="connsiteY574" fmla="*/ 632722 h 2809236"/>
                <a:gd name="connsiteX575" fmla="*/ 408915 w 4708662"/>
                <a:gd name="connsiteY575" fmla="*/ 724289 h 2809236"/>
                <a:gd name="connsiteX576" fmla="*/ 405651 w 4708662"/>
                <a:gd name="connsiteY576" fmla="*/ 752863 h 2809236"/>
                <a:gd name="connsiteX577" fmla="*/ 217641 w 4708662"/>
                <a:gd name="connsiteY577" fmla="*/ 860665 h 2809236"/>
                <a:gd name="connsiteX578" fmla="*/ 168028 w 4708662"/>
                <a:gd name="connsiteY578" fmla="*/ 862613 h 2809236"/>
                <a:gd name="connsiteX579" fmla="*/ 8742 w 4708662"/>
                <a:gd name="connsiteY579" fmla="*/ 771046 h 2809236"/>
                <a:gd name="connsiteX580" fmla="*/ 12006 w 4708662"/>
                <a:gd name="connsiteY580" fmla="*/ 742473 h 2809236"/>
                <a:gd name="connsiteX581" fmla="*/ 200016 w 4708662"/>
                <a:gd name="connsiteY581" fmla="*/ 634671 h 2809236"/>
                <a:gd name="connsiteX582" fmla="*/ 225802 w 4708662"/>
                <a:gd name="connsiteY582" fmla="*/ 627852 h 2809236"/>
                <a:gd name="connsiteX583" fmla="*/ 2399582 w 4708662"/>
                <a:gd name="connsiteY583" fmla="*/ 608135 h 2809236"/>
                <a:gd name="connsiteX584" fmla="*/ 2424015 w 4708662"/>
                <a:gd name="connsiteY584" fmla="*/ 613322 h 2809236"/>
                <a:gd name="connsiteX585" fmla="*/ 2583525 w 4708662"/>
                <a:gd name="connsiteY585" fmla="*/ 705536 h 2809236"/>
                <a:gd name="connsiteX586" fmla="*/ 2579603 w 4708662"/>
                <a:gd name="connsiteY586" fmla="*/ 734517 h 2809236"/>
                <a:gd name="connsiteX587" fmla="*/ 2527305 w 4708662"/>
                <a:gd name="connsiteY587" fmla="*/ 765475 h 2809236"/>
                <a:gd name="connsiteX588" fmla="*/ 2477621 w 4708662"/>
                <a:gd name="connsiteY588" fmla="*/ 767451 h 2809236"/>
                <a:gd name="connsiteX589" fmla="*/ 2318111 w 4708662"/>
                <a:gd name="connsiteY589" fmla="*/ 674578 h 2809236"/>
                <a:gd name="connsiteX590" fmla="*/ 2321380 w 4708662"/>
                <a:gd name="connsiteY590" fmla="*/ 645597 h 2809236"/>
                <a:gd name="connsiteX591" fmla="*/ 2373678 w 4708662"/>
                <a:gd name="connsiteY591" fmla="*/ 615298 h 2809236"/>
                <a:gd name="connsiteX592" fmla="*/ 2399582 w 4708662"/>
                <a:gd name="connsiteY592" fmla="*/ 608135 h 2809236"/>
                <a:gd name="connsiteX593" fmla="*/ 1140559 w 4708662"/>
                <a:gd name="connsiteY593" fmla="*/ 602284 h 2809236"/>
                <a:gd name="connsiteX594" fmla="*/ 1165033 w 4708662"/>
                <a:gd name="connsiteY594" fmla="*/ 606879 h 2809236"/>
                <a:gd name="connsiteX595" fmla="*/ 1324157 w 4708662"/>
                <a:gd name="connsiteY595" fmla="*/ 699443 h 2809236"/>
                <a:gd name="connsiteX596" fmla="*/ 1320882 w 4708662"/>
                <a:gd name="connsiteY596" fmla="*/ 728328 h 2809236"/>
                <a:gd name="connsiteX597" fmla="*/ 1163068 w 4708662"/>
                <a:gd name="connsiteY597" fmla="*/ 819578 h 2809236"/>
                <a:gd name="connsiteX598" fmla="*/ 1112646 w 4708662"/>
                <a:gd name="connsiteY598" fmla="*/ 822204 h 2809236"/>
                <a:gd name="connsiteX599" fmla="*/ 953523 w 4708662"/>
                <a:gd name="connsiteY599" fmla="*/ 729641 h 2809236"/>
                <a:gd name="connsiteX600" fmla="*/ 956797 w 4708662"/>
                <a:gd name="connsiteY600" fmla="*/ 700756 h 2809236"/>
                <a:gd name="connsiteX601" fmla="*/ 1114611 w 4708662"/>
                <a:gd name="connsiteY601" fmla="*/ 609505 h 2809236"/>
                <a:gd name="connsiteX602" fmla="*/ 1140559 w 4708662"/>
                <a:gd name="connsiteY602" fmla="*/ 602284 h 2809236"/>
                <a:gd name="connsiteX603" fmla="*/ 1563962 w 4708662"/>
                <a:gd name="connsiteY603" fmla="*/ 567473 h 2809236"/>
                <a:gd name="connsiteX604" fmla="*/ 1588436 w 4708662"/>
                <a:gd name="connsiteY604" fmla="*/ 572315 h 2809236"/>
                <a:gd name="connsiteX605" fmla="*/ 1747560 w 4708662"/>
                <a:gd name="connsiteY605" fmla="*/ 664879 h 2809236"/>
                <a:gd name="connsiteX606" fmla="*/ 1744285 w 4708662"/>
                <a:gd name="connsiteY606" fmla="*/ 693764 h 2809236"/>
                <a:gd name="connsiteX607" fmla="*/ 1586471 w 4708662"/>
                <a:gd name="connsiteY607" fmla="*/ 785014 h 2809236"/>
                <a:gd name="connsiteX608" fmla="*/ 1536049 w 4708662"/>
                <a:gd name="connsiteY608" fmla="*/ 787640 h 2809236"/>
                <a:gd name="connsiteX609" fmla="*/ 1376926 w 4708662"/>
                <a:gd name="connsiteY609" fmla="*/ 695077 h 2809236"/>
                <a:gd name="connsiteX610" fmla="*/ 1380200 w 4708662"/>
                <a:gd name="connsiteY610" fmla="*/ 666192 h 2809236"/>
                <a:gd name="connsiteX611" fmla="*/ 1538014 w 4708662"/>
                <a:gd name="connsiteY611" fmla="*/ 574941 h 2809236"/>
                <a:gd name="connsiteX612" fmla="*/ 1563962 w 4708662"/>
                <a:gd name="connsiteY612" fmla="*/ 567473 h 2809236"/>
                <a:gd name="connsiteX613" fmla="*/ 1937991 w 4708662"/>
                <a:gd name="connsiteY613" fmla="*/ 509868 h 2809236"/>
                <a:gd name="connsiteX614" fmla="*/ 1962220 w 4708662"/>
                <a:gd name="connsiteY614" fmla="*/ 514709 h 2809236"/>
                <a:gd name="connsiteX615" fmla="*/ 2121999 w 4708662"/>
                <a:gd name="connsiteY615" fmla="*/ 607273 h 2809236"/>
                <a:gd name="connsiteX616" fmla="*/ 2118070 w 4708662"/>
                <a:gd name="connsiteY616" fmla="*/ 636158 h 2809236"/>
                <a:gd name="connsiteX617" fmla="*/ 1960255 w 4708662"/>
                <a:gd name="connsiteY617" fmla="*/ 727408 h 2809236"/>
                <a:gd name="connsiteX618" fmla="*/ 1910488 w 4708662"/>
                <a:gd name="connsiteY618" fmla="*/ 730034 h 2809236"/>
                <a:gd name="connsiteX619" fmla="*/ 1750710 w 4708662"/>
                <a:gd name="connsiteY619" fmla="*/ 637471 h 2809236"/>
                <a:gd name="connsiteX620" fmla="*/ 1753984 w 4708662"/>
                <a:gd name="connsiteY620" fmla="*/ 608586 h 2809236"/>
                <a:gd name="connsiteX621" fmla="*/ 1911798 w 4708662"/>
                <a:gd name="connsiteY621" fmla="*/ 517335 h 2809236"/>
                <a:gd name="connsiteX622" fmla="*/ 1937991 w 4708662"/>
                <a:gd name="connsiteY622" fmla="*/ 509868 h 2809236"/>
                <a:gd name="connsiteX623" fmla="*/ 468825 w 4708662"/>
                <a:gd name="connsiteY623" fmla="*/ 490026 h 2809236"/>
                <a:gd name="connsiteX624" fmla="*/ 493223 w 4708662"/>
                <a:gd name="connsiteY624" fmla="*/ 495179 h 2809236"/>
                <a:gd name="connsiteX625" fmla="*/ 961279 w 4708662"/>
                <a:gd name="connsiteY625" fmla="*/ 766102 h 2809236"/>
                <a:gd name="connsiteX626" fmla="*/ 958015 w 4708662"/>
                <a:gd name="connsiteY626" fmla="*/ 794896 h 2809236"/>
                <a:gd name="connsiteX627" fmla="*/ 800691 w 4708662"/>
                <a:gd name="connsiteY627" fmla="*/ 885859 h 2809236"/>
                <a:gd name="connsiteX628" fmla="*/ 750425 w 4708662"/>
                <a:gd name="connsiteY628" fmla="*/ 887822 h 2809236"/>
                <a:gd name="connsiteX629" fmla="*/ 282369 w 4708662"/>
                <a:gd name="connsiteY629" fmla="*/ 616898 h 2809236"/>
                <a:gd name="connsiteX630" fmla="*/ 285633 w 4708662"/>
                <a:gd name="connsiteY630" fmla="*/ 588104 h 2809236"/>
                <a:gd name="connsiteX631" fmla="*/ 442957 w 4708662"/>
                <a:gd name="connsiteY631" fmla="*/ 497142 h 2809236"/>
                <a:gd name="connsiteX632" fmla="*/ 468825 w 4708662"/>
                <a:gd name="connsiteY632" fmla="*/ 490026 h 2809236"/>
                <a:gd name="connsiteX633" fmla="*/ 2154754 w 4708662"/>
                <a:gd name="connsiteY633" fmla="*/ 466588 h 2809236"/>
                <a:gd name="connsiteX634" fmla="*/ 2179188 w 4708662"/>
                <a:gd name="connsiteY634" fmla="*/ 471528 h 2809236"/>
                <a:gd name="connsiteX635" fmla="*/ 2338698 w 4708662"/>
                <a:gd name="connsiteY635" fmla="*/ 564402 h 2809236"/>
                <a:gd name="connsiteX636" fmla="*/ 2334776 w 4708662"/>
                <a:gd name="connsiteY636" fmla="*/ 593384 h 2809236"/>
                <a:gd name="connsiteX637" fmla="*/ 2282477 w 4708662"/>
                <a:gd name="connsiteY637" fmla="*/ 623683 h 2809236"/>
                <a:gd name="connsiteX638" fmla="*/ 2232794 w 4708662"/>
                <a:gd name="connsiteY638" fmla="*/ 625659 h 2809236"/>
                <a:gd name="connsiteX639" fmla="*/ 2073283 w 4708662"/>
                <a:gd name="connsiteY639" fmla="*/ 533444 h 2809236"/>
                <a:gd name="connsiteX640" fmla="*/ 2076552 w 4708662"/>
                <a:gd name="connsiteY640" fmla="*/ 504462 h 2809236"/>
                <a:gd name="connsiteX641" fmla="*/ 2128850 w 4708662"/>
                <a:gd name="connsiteY641" fmla="*/ 473504 h 2809236"/>
                <a:gd name="connsiteX642" fmla="*/ 2154754 w 4708662"/>
                <a:gd name="connsiteY642" fmla="*/ 466588 h 2809236"/>
                <a:gd name="connsiteX643" fmla="*/ 1310492 w 4708662"/>
                <a:gd name="connsiteY643" fmla="*/ 423787 h 2809236"/>
                <a:gd name="connsiteX644" fmla="*/ 1334599 w 4708662"/>
                <a:gd name="connsiteY644" fmla="*/ 428957 h 2809236"/>
                <a:gd name="connsiteX645" fmla="*/ 1494115 w 4708662"/>
                <a:gd name="connsiteY645" fmla="*/ 520864 h 2809236"/>
                <a:gd name="connsiteX646" fmla="*/ 1490193 w 4708662"/>
                <a:gd name="connsiteY646" fmla="*/ 550405 h 2809236"/>
                <a:gd name="connsiteX647" fmla="*/ 1332638 w 4708662"/>
                <a:gd name="connsiteY647" fmla="*/ 641656 h 2809236"/>
                <a:gd name="connsiteX648" fmla="*/ 1282299 w 4708662"/>
                <a:gd name="connsiteY648" fmla="*/ 643625 h 2809236"/>
                <a:gd name="connsiteX649" fmla="*/ 1123437 w 4708662"/>
                <a:gd name="connsiteY649" fmla="*/ 551062 h 2809236"/>
                <a:gd name="connsiteX650" fmla="*/ 1126706 w 4708662"/>
                <a:gd name="connsiteY650" fmla="*/ 522177 h 2809236"/>
                <a:gd name="connsiteX651" fmla="*/ 1284914 w 4708662"/>
                <a:gd name="connsiteY651" fmla="*/ 430926 h 2809236"/>
                <a:gd name="connsiteX652" fmla="*/ 1310492 w 4708662"/>
                <a:gd name="connsiteY652" fmla="*/ 423787 h 2809236"/>
                <a:gd name="connsiteX653" fmla="*/ 1693576 w 4708662"/>
                <a:gd name="connsiteY653" fmla="*/ 368650 h 2809236"/>
                <a:gd name="connsiteX654" fmla="*/ 1718050 w 4708662"/>
                <a:gd name="connsiteY654" fmla="*/ 373573 h 2809236"/>
                <a:gd name="connsiteX655" fmla="*/ 1877828 w 4708662"/>
                <a:gd name="connsiteY655" fmla="*/ 466137 h 2809236"/>
                <a:gd name="connsiteX656" fmla="*/ 1873899 w 4708662"/>
                <a:gd name="connsiteY656" fmla="*/ 495022 h 2809236"/>
                <a:gd name="connsiteX657" fmla="*/ 1715430 w 4708662"/>
                <a:gd name="connsiteY657" fmla="*/ 586272 h 2809236"/>
                <a:gd name="connsiteX658" fmla="*/ 1665663 w 4708662"/>
                <a:gd name="connsiteY658" fmla="*/ 588242 h 2809236"/>
                <a:gd name="connsiteX659" fmla="*/ 1505885 w 4708662"/>
                <a:gd name="connsiteY659" fmla="*/ 496335 h 2809236"/>
                <a:gd name="connsiteX660" fmla="*/ 1509814 w 4708662"/>
                <a:gd name="connsiteY660" fmla="*/ 466793 h 2809236"/>
                <a:gd name="connsiteX661" fmla="*/ 1667628 w 4708662"/>
                <a:gd name="connsiteY661" fmla="*/ 375543 h 2809236"/>
                <a:gd name="connsiteX662" fmla="*/ 1693576 w 4708662"/>
                <a:gd name="connsiteY662" fmla="*/ 368650 h 2809236"/>
                <a:gd name="connsiteX663" fmla="*/ 708205 w 4708662"/>
                <a:gd name="connsiteY663" fmla="*/ 351349 h 2809236"/>
                <a:gd name="connsiteX664" fmla="*/ 732002 w 4708662"/>
                <a:gd name="connsiteY664" fmla="*/ 356234 h 2809236"/>
                <a:gd name="connsiteX665" fmla="*/ 1074281 w 4708662"/>
                <a:gd name="connsiteY665" fmla="*/ 553577 h 2809236"/>
                <a:gd name="connsiteX666" fmla="*/ 1071021 w 4708662"/>
                <a:gd name="connsiteY666" fmla="*/ 582234 h 2809236"/>
                <a:gd name="connsiteX667" fmla="*/ 913247 w 4708662"/>
                <a:gd name="connsiteY667" fmla="*/ 672764 h 2809236"/>
                <a:gd name="connsiteX668" fmla="*/ 863698 w 4708662"/>
                <a:gd name="connsiteY668" fmla="*/ 675369 h 2809236"/>
                <a:gd name="connsiteX669" fmla="*/ 521419 w 4708662"/>
                <a:gd name="connsiteY669" fmla="*/ 478027 h 2809236"/>
                <a:gd name="connsiteX670" fmla="*/ 524679 w 4708662"/>
                <a:gd name="connsiteY670" fmla="*/ 449370 h 2809236"/>
                <a:gd name="connsiteX671" fmla="*/ 682453 w 4708662"/>
                <a:gd name="connsiteY671" fmla="*/ 358188 h 2809236"/>
                <a:gd name="connsiteX672" fmla="*/ 708205 w 4708662"/>
                <a:gd name="connsiteY672" fmla="*/ 351349 h 2809236"/>
                <a:gd name="connsiteX673" fmla="*/ 1912808 w 4708662"/>
                <a:gd name="connsiteY673" fmla="*/ 325424 h 2809236"/>
                <a:gd name="connsiteX674" fmla="*/ 1937242 w 4708662"/>
                <a:gd name="connsiteY674" fmla="*/ 330299 h 2809236"/>
                <a:gd name="connsiteX675" fmla="*/ 2096099 w 4708662"/>
                <a:gd name="connsiteY675" fmla="*/ 421954 h 2809236"/>
                <a:gd name="connsiteX676" fmla="*/ 2092830 w 4708662"/>
                <a:gd name="connsiteY676" fmla="*/ 450555 h 2809236"/>
                <a:gd name="connsiteX677" fmla="*/ 2040531 w 4708662"/>
                <a:gd name="connsiteY677" fmla="*/ 480457 h 2809236"/>
                <a:gd name="connsiteX678" fmla="*/ 1990848 w 4708662"/>
                <a:gd name="connsiteY678" fmla="*/ 482407 h 2809236"/>
                <a:gd name="connsiteX679" fmla="*/ 1831337 w 4708662"/>
                <a:gd name="connsiteY679" fmla="*/ 390752 h 2809236"/>
                <a:gd name="connsiteX680" fmla="*/ 1835259 w 4708662"/>
                <a:gd name="connsiteY680" fmla="*/ 362151 h 2809236"/>
                <a:gd name="connsiteX681" fmla="*/ 1886904 w 4708662"/>
                <a:gd name="connsiteY681" fmla="*/ 332249 h 2809236"/>
                <a:gd name="connsiteX682" fmla="*/ 1912808 w 4708662"/>
                <a:gd name="connsiteY682" fmla="*/ 325424 h 2809236"/>
                <a:gd name="connsiteX683" fmla="*/ 1449323 w 4708662"/>
                <a:gd name="connsiteY683" fmla="*/ 227493 h 2809236"/>
                <a:gd name="connsiteX684" fmla="*/ 1473224 w 4708662"/>
                <a:gd name="connsiteY684" fmla="*/ 232369 h 2809236"/>
                <a:gd name="connsiteX685" fmla="*/ 1633002 w 4708662"/>
                <a:gd name="connsiteY685" fmla="*/ 324037 h 2809236"/>
                <a:gd name="connsiteX686" fmla="*/ 1629073 w 4708662"/>
                <a:gd name="connsiteY686" fmla="*/ 352642 h 2809236"/>
                <a:gd name="connsiteX687" fmla="*/ 1471259 w 4708662"/>
                <a:gd name="connsiteY687" fmla="*/ 443009 h 2809236"/>
                <a:gd name="connsiteX688" fmla="*/ 1421492 w 4708662"/>
                <a:gd name="connsiteY688" fmla="*/ 444960 h 2809236"/>
                <a:gd name="connsiteX689" fmla="*/ 1261714 w 4708662"/>
                <a:gd name="connsiteY689" fmla="*/ 353292 h 2809236"/>
                <a:gd name="connsiteX690" fmla="*/ 1264988 w 4708662"/>
                <a:gd name="connsiteY690" fmla="*/ 324687 h 2809236"/>
                <a:gd name="connsiteX691" fmla="*/ 1423457 w 4708662"/>
                <a:gd name="connsiteY691" fmla="*/ 234320 h 2809236"/>
                <a:gd name="connsiteX692" fmla="*/ 1449323 w 4708662"/>
                <a:gd name="connsiteY692" fmla="*/ 227493 h 2809236"/>
                <a:gd name="connsiteX693" fmla="*/ 947556 w 4708662"/>
                <a:gd name="connsiteY693" fmla="*/ 213501 h 2809236"/>
                <a:gd name="connsiteX694" fmla="*/ 971948 w 4708662"/>
                <a:gd name="connsiteY694" fmla="*/ 218624 h 2809236"/>
                <a:gd name="connsiteX695" fmla="*/ 1249314 w 4708662"/>
                <a:gd name="connsiteY695" fmla="*/ 378020 h 2809236"/>
                <a:gd name="connsiteX696" fmla="*/ 1246051 w 4708662"/>
                <a:gd name="connsiteY696" fmla="*/ 406647 h 2809236"/>
                <a:gd name="connsiteX697" fmla="*/ 1088768 w 4708662"/>
                <a:gd name="connsiteY697" fmla="*/ 497730 h 2809236"/>
                <a:gd name="connsiteX698" fmla="*/ 1038515 w 4708662"/>
                <a:gd name="connsiteY698" fmla="*/ 499682 h 2809236"/>
                <a:gd name="connsiteX699" fmla="*/ 760497 w 4708662"/>
                <a:gd name="connsiteY699" fmla="*/ 339635 h 2809236"/>
                <a:gd name="connsiteX700" fmla="*/ 764412 w 4708662"/>
                <a:gd name="connsiteY700" fmla="*/ 311009 h 2809236"/>
                <a:gd name="connsiteX701" fmla="*/ 921695 w 4708662"/>
                <a:gd name="connsiteY701" fmla="*/ 220576 h 2809236"/>
                <a:gd name="connsiteX702" fmla="*/ 947556 w 4708662"/>
                <a:gd name="connsiteY702" fmla="*/ 213501 h 2809236"/>
                <a:gd name="connsiteX703" fmla="*/ 1668066 w 4708662"/>
                <a:gd name="connsiteY703" fmla="*/ 184731 h 2809236"/>
                <a:gd name="connsiteX704" fmla="*/ 1692417 w 4708662"/>
                <a:gd name="connsiteY704" fmla="*/ 189918 h 2809236"/>
                <a:gd name="connsiteX705" fmla="*/ 1851274 w 4708662"/>
                <a:gd name="connsiteY705" fmla="*/ 282133 h 2809236"/>
                <a:gd name="connsiteX706" fmla="*/ 1848005 w 4708662"/>
                <a:gd name="connsiteY706" fmla="*/ 311115 h 2809236"/>
                <a:gd name="connsiteX707" fmla="*/ 1796360 w 4708662"/>
                <a:gd name="connsiteY707" fmla="*/ 341414 h 2809236"/>
                <a:gd name="connsiteX708" fmla="*/ 1746023 w 4708662"/>
                <a:gd name="connsiteY708" fmla="*/ 344049 h 2809236"/>
                <a:gd name="connsiteX709" fmla="*/ 1586513 w 4708662"/>
                <a:gd name="connsiteY709" fmla="*/ 251175 h 2809236"/>
                <a:gd name="connsiteX710" fmla="*/ 1590435 w 4708662"/>
                <a:gd name="connsiteY710" fmla="*/ 222193 h 2809236"/>
                <a:gd name="connsiteX711" fmla="*/ 1642734 w 4708662"/>
                <a:gd name="connsiteY711" fmla="*/ 191894 h 2809236"/>
                <a:gd name="connsiteX712" fmla="*/ 1668066 w 4708662"/>
                <a:gd name="connsiteY712" fmla="*/ 184731 h 2809236"/>
                <a:gd name="connsiteX713" fmla="*/ 1203925 w 4708662"/>
                <a:gd name="connsiteY713" fmla="*/ 83583 h 2809236"/>
                <a:gd name="connsiteX714" fmla="*/ 1228399 w 4708662"/>
                <a:gd name="connsiteY714" fmla="*/ 88424 h 2809236"/>
                <a:gd name="connsiteX715" fmla="*/ 1387523 w 4708662"/>
                <a:gd name="connsiteY715" fmla="*/ 180988 h 2809236"/>
                <a:gd name="connsiteX716" fmla="*/ 1384248 w 4708662"/>
                <a:gd name="connsiteY716" fmla="*/ 210529 h 2809236"/>
                <a:gd name="connsiteX717" fmla="*/ 1225779 w 4708662"/>
                <a:gd name="connsiteY717" fmla="*/ 301780 h 2809236"/>
                <a:gd name="connsiteX718" fmla="*/ 1176012 w 4708662"/>
                <a:gd name="connsiteY718" fmla="*/ 303749 h 2809236"/>
                <a:gd name="connsiteX719" fmla="*/ 1016234 w 4708662"/>
                <a:gd name="connsiteY719" fmla="*/ 211186 h 2809236"/>
                <a:gd name="connsiteX720" fmla="*/ 1020163 w 4708662"/>
                <a:gd name="connsiteY720" fmla="*/ 182301 h 2809236"/>
                <a:gd name="connsiteX721" fmla="*/ 1177977 w 4708662"/>
                <a:gd name="connsiteY721" fmla="*/ 91050 h 2809236"/>
                <a:gd name="connsiteX722" fmla="*/ 1203925 w 4708662"/>
                <a:gd name="connsiteY722" fmla="*/ 83583 h 2809236"/>
                <a:gd name="connsiteX723" fmla="*/ 1348596 w 4708662"/>
                <a:gd name="connsiteY723" fmla="*/ 61 h 2809236"/>
                <a:gd name="connsiteX724" fmla="*/ 1372703 w 4708662"/>
                <a:gd name="connsiteY724" fmla="*/ 4919 h 2809236"/>
                <a:gd name="connsiteX725" fmla="*/ 1532213 w 4708662"/>
                <a:gd name="connsiteY725" fmla="*/ 97793 h 2809236"/>
                <a:gd name="connsiteX726" fmla="*/ 1528945 w 4708662"/>
                <a:gd name="connsiteY726" fmla="*/ 126775 h 2809236"/>
                <a:gd name="connsiteX727" fmla="*/ 1476646 w 4708662"/>
                <a:gd name="connsiteY727" fmla="*/ 157074 h 2809236"/>
                <a:gd name="connsiteX728" fmla="*/ 1426309 w 4708662"/>
                <a:gd name="connsiteY728" fmla="*/ 159709 h 2809236"/>
                <a:gd name="connsiteX729" fmla="*/ 1267452 w 4708662"/>
                <a:gd name="connsiteY729" fmla="*/ 66835 h 2809236"/>
                <a:gd name="connsiteX730" fmla="*/ 1270720 w 4708662"/>
                <a:gd name="connsiteY730" fmla="*/ 37853 h 2809236"/>
                <a:gd name="connsiteX731" fmla="*/ 1323019 w 4708662"/>
                <a:gd name="connsiteY731" fmla="*/ 7554 h 2809236"/>
                <a:gd name="connsiteX732" fmla="*/ 1348596 w 4708662"/>
                <a:gd name="connsiteY732" fmla="*/ 61 h 280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Lst>
              <a:rect l="l" t="t" r="r" b="b"/>
              <a:pathLst>
                <a:path w="4708662" h="2809236">
                  <a:moveTo>
                    <a:pt x="3453928" y="2629347"/>
                  </a:moveTo>
                  <a:cubicBezTo>
                    <a:pt x="3461350" y="2629021"/>
                    <a:pt x="3468527" y="2630324"/>
                    <a:pt x="3473747" y="2633255"/>
                  </a:cubicBezTo>
                  <a:lnTo>
                    <a:pt x="3650567" y="2735521"/>
                  </a:lnTo>
                  <a:cubicBezTo>
                    <a:pt x="3661660" y="2741384"/>
                    <a:pt x="3659702" y="2752457"/>
                    <a:pt x="3647958" y="2758971"/>
                  </a:cubicBezTo>
                  <a:lnTo>
                    <a:pt x="3570965" y="2803916"/>
                  </a:lnTo>
                  <a:cubicBezTo>
                    <a:pt x="3559221" y="2810429"/>
                    <a:pt x="3540952" y="2811081"/>
                    <a:pt x="3530512" y="2805218"/>
                  </a:cubicBezTo>
                  <a:lnTo>
                    <a:pt x="3353039" y="2702952"/>
                  </a:lnTo>
                  <a:cubicBezTo>
                    <a:pt x="3342599" y="2697090"/>
                    <a:pt x="3343904" y="2686668"/>
                    <a:pt x="3356301" y="2679503"/>
                  </a:cubicBezTo>
                  <a:lnTo>
                    <a:pt x="3432641" y="2635209"/>
                  </a:lnTo>
                  <a:cubicBezTo>
                    <a:pt x="3438839" y="2631626"/>
                    <a:pt x="3446506" y="2629672"/>
                    <a:pt x="3453928" y="2629347"/>
                  </a:cubicBezTo>
                  <a:close/>
                  <a:moveTo>
                    <a:pt x="3206302" y="2485331"/>
                  </a:moveTo>
                  <a:cubicBezTo>
                    <a:pt x="3213643" y="2485005"/>
                    <a:pt x="3220820" y="2486308"/>
                    <a:pt x="3226040" y="2489239"/>
                  </a:cubicBezTo>
                  <a:lnTo>
                    <a:pt x="3403513" y="2591505"/>
                  </a:lnTo>
                  <a:cubicBezTo>
                    <a:pt x="3413953" y="2597368"/>
                    <a:pt x="3412648" y="2608441"/>
                    <a:pt x="3400903" y="2614955"/>
                  </a:cubicBezTo>
                  <a:lnTo>
                    <a:pt x="3323911" y="2659248"/>
                  </a:lnTo>
                  <a:cubicBezTo>
                    <a:pt x="3311514" y="2666413"/>
                    <a:pt x="3293245" y="2667065"/>
                    <a:pt x="3282805" y="2661202"/>
                  </a:cubicBezTo>
                  <a:lnTo>
                    <a:pt x="3105332" y="2558936"/>
                  </a:lnTo>
                  <a:cubicBezTo>
                    <a:pt x="3094892" y="2553074"/>
                    <a:pt x="3096849" y="2542652"/>
                    <a:pt x="3108594" y="2534836"/>
                  </a:cubicBezTo>
                  <a:lnTo>
                    <a:pt x="3185586" y="2491193"/>
                  </a:lnTo>
                  <a:cubicBezTo>
                    <a:pt x="3191459" y="2487611"/>
                    <a:pt x="3198962" y="2485657"/>
                    <a:pt x="3206302" y="2485331"/>
                  </a:cubicBezTo>
                  <a:close/>
                  <a:moveTo>
                    <a:pt x="3341169" y="2407562"/>
                  </a:moveTo>
                  <a:cubicBezTo>
                    <a:pt x="3348606" y="2407236"/>
                    <a:pt x="3355798" y="2408539"/>
                    <a:pt x="3361028" y="2411470"/>
                  </a:cubicBezTo>
                  <a:lnTo>
                    <a:pt x="3538865" y="2513736"/>
                  </a:lnTo>
                  <a:cubicBezTo>
                    <a:pt x="3549326" y="2519599"/>
                    <a:pt x="3548019" y="2530021"/>
                    <a:pt x="3535596" y="2537186"/>
                  </a:cubicBezTo>
                  <a:lnTo>
                    <a:pt x="3458446" y="2581479"/>
                  </a:lnTo>
                  <a:cubicBezTo>
                    <a:pt x="3446678" y="2587993"/>
                    <a:pt x="3428371" y="2589296"/>
                    <a:pt x="3417910" y="2583433"/>
                  </a:cubicBezTo>
                  <a:lnTo>
                    <a:pt x="3240073" y="2481167"/>
                  </a:lnTo>
                  <a:cubicBezTo>
                    <a:pt x="3230266" y="2475305"/>
                    <a:pt x="3230920" y="2464232"/>
                    <a:pt x="3243342" y="2457718"/>
                  </a:cubicBezTo>
                  <a:lnTo>
                    <a:pt x="3319838" y="2413424"/>
                  </a:lnTo>
                  <a:cubicBezTo>
                    <a:pt x="3326050" y="2409841"/>
                    <a:pt x="3333732" y="2407887"/>
                    <a:pt x="3341169" y="2407562"/>
                  </a:cubicBezTo>
                  <a:close/>
                  <a:moveTo>
                    <a:pt x="2961051" y="2344195"/>
                  </a:moveTo>
                  <a:cubicBezTo>
                    <a:pt x="2968406" y="2343869"/>
                    <a:pt x="2975598" y="2345172"/>
                    <a:pt x="2980828" y="2348103"/>
                  </a:cubicBezTo>
                  <a:lnTo>
                    <a:pt x="3158011" y="2449718"/>
                  </a:lnTo>
                  <a:cubicBezTo>
                    <a:pt x="3169126" y="2456232"/>
                    <a:pt x="3167165" y="2466654"/>
                    <a:pt x="3155396" y="2473819"/>
                  </a:cubicBezTo>
                  <a:lnTo>
                    <a:pt x="3078246" y="2518112"/>
                  </a:lnTo>
                  <a:cubicBezTo>
                    <a:pt x="3066478" y="2525277"/>
                    <a:pt x="3048171" y="2525929"/>
                    <a:pt x="3037710" y="2519415"/>
                  </a:cubicBezTo>
                  <a:lnTo>
                    <a:pt x="2861181" y="2417800"/>
                  </a:lnTo>
                  <a:cubicBezTo>
                    <a:pt x="2850066" y="2411287"/>
                    <a:pt x="2851374" y="2400865"/>
                    <a:pt x="2863796" y="2393700"/>
                  </a:cubicBezTo>
                  <a:lnTo>
                    <a:pt x="2940292" y="2350057"/>
                  </a:lnTo>
                  <a:cubicBezTo>
                    <a:pt x="2946177" y="2346475"/>
                    <a:pt x="2953695" y="2344521"/>
                    <a:pt x="2961051" y="2344195"/>
                  </a:cubicBezTo>
                  <a:close/>
                  <a:moveTo>
                    <a:pt x="3487301" y="2232201"/>
                  </a:moveTo>
                  <a:cubicBezTo>
                    <a:pt x="3496277" y="2231874"/>
                    <a:pt x="3504927" y="2233510"/>
                    <a:pt x="3511128" y="2237109"/>
                  </a:cubicBezTo>
                  <a:lnTo>
                    <a:pt x="3980490" y="2508687"/>
                  </a:lnTo>
                  <a:cubicBezTo>
                    <a:pt x="3992893" y="2515886"/>
                    <a:pt x="3991588" y="2528974"/>
                    <a:pt x="3976573" y="2537481"/>
                  </a:cubicBezTo>
                  <a:lnTo>
                    <a:pt x="3819249" y="2628444"/>
                  </a:lnTo>
                  <a:cubicBezTo>
                    <a:pt x="3804234" y="2636951"/>
                    <a:pt x="3781387" y="2638260"/>
                    <a:pt x="3768983" y="2630407"/>
                  </a:cubicBezTo>
                  <a:lnTo>
                    <a:pt x="3300274" y="2359483"/>
                  </a:lnTo>
                  <a:cubicBezTo>
                    <a:pt x="3287871" y="2352285"/>
                    <a:pt x="3289829" y="2339197"/>
                    <a:pt x="3304191" y="2330689"/>
                  </a:cubicBezTo>
                  <a:lnTo>
                    <a:pt x="3461515" y="2239073"/>
                  </a:lnTo>
                  <a:cubicBezTo>
                    <a:pt x="3469023" y="2234819"/>
                    <a:pt x="3478325" y="2232529"/>
                    <a:pt x="3487301" y="2232201"/>
                  </a:cubicBezTo>
                  <a:close/>
                  <a:moveTo>
                    <a:pt x="3850372" y="2166346"/>
                  </a:moveTo>
                  <a:cubicBezTo>
                    <a:pt x="3859355" y="2165939"/>
                    <a:pt x="3868011" y="2167566"/>
                    <a:pt x="3874218" y="2171469"/>
                  </a:cubicBezTo>
                  <a:lnTo>
                    <a:pt x="4221773" y="2370544"/>
                  </a:lnTo>
                  <a:cubicBezTo>
                    <a:pt x="4234839" y="2378351"/>
                    <a:pt x="4232879" y="2391362"/>
                    <a:pt x="4217853" y="2399819"/>
                  </a:cubicBezTo>
                  <a:lnTo>
                    <a:pt x="4060408" y="2490249"/>
                  </a:lnTo>
                  <a:cubicBezTo>
                    <a:pt x="4046035" y="2498706"/>
                    <a:pt x="4023823" y="2500007"/>
                    <a:pt x="4010757" y="2492201"/>
                  </a:cubicBezTo>
                  <a:lnTo>
                    <a:pt x="3663203" y="2292475"/>
                  </a:lnTo>
                  <a:cubicBezTo>
                    <a:pt x="3650790" y="2285319"/>
                    <a:pt x="3652097" y="2272958"/>
                    <a:pt x="3667122" y="2263850"/>
                  </a:cubicBezTo>
                  <a:lnTo>
                    <a:pt x="3824567" y="2173421"/>
                  </a:lnTo>
                  <a:cubicBezTo>
                    <a:pt x="3832080" y="2169192"/>
                    <a:pt x="3841389" y="2166752"/>
                    <a:pt x="3850372" y="2166346"/>
                  </a:cubicBezTo>
                  <a:close/>
                  <a:moveTo>
                    <a:pt x="2846658" y="2140034"/>
                  </a:moveTo>
                  <a:cubicBezTo>
                    <a:pt x="2855730" y="2139707"/>
                    <a:pt x="2864557" y="2141345"/>
                    <a:pt x="2871095" y="2144949"/>
                  </a:cubicBezTo>
                  <a:lnTo>
                    <a:pt x="3029317" y="2237348"/>
                  </a:lnTo>
                  <a:cubicBezTo>
                    <a:pt x="3042393" y="2244556"/>
                    <a:pt x="3040432" y="2257662"/>
                    <a:pt x="3026048" y="2266181"/>
                  </a:cubicBezTo>
                  <a:lnTo>
                    <a:pt x="2838404" y="2374962"/>
                  </a:lnTo>
                  <a:cubicBezTo>
                    <a:pt x="2824020" y="2383481"/>
                    <a:pt x="2801137" y="2384792"/>
                    <a:pt x="2788714" y="2377583"/>
                  </a:cubicBezTo>
                  <a:lnTo>
                    <a:pt x="2629184" y="2285185"/>
                  </a:lnTo>
                  <a:cubicBezTo>
                    <a:pt x="2616762" y="2277321"/>
                    <a:pt x="2618070" y="2264215"/>
                    <a:pt x="2632453" y="2256352"/>
                  </a:cubicBezTo>
                  <a:lnTo>
                    <a:pt x="2820751" y="2146915"/>
                  </a:lnTo>
                  <a:cubicBezTo>
                    <a:pt x="2828270" y="2142656"/>
                    <a:pt x="2837587" y="2140362"/>
                    <a:pt x="2846658" y="2140034"/>
                  </a:cubicBezTo>
                  <a:close/>
                  <a:moveTo>
                    <a:pt x="4280170" y="2137567"/>
                  </a:moveTo>
                  <a:cubicBezTo>
                    <a:pt x="4289174" y="2137157"/>
                    <a:pt x="4298014" y="2138798"/>
                    <a:pt x="4304563" y="2142737"/>
                  </a:cubicBezTo>
                  <a:lnTo>
                    <a:pt x="4464341" y="2234644"/>
                  </a:lnTo>
                  <a:cubicBezTo>
                    <a:pt x="4476783" y="2241865"/>
                    <a:pt x="4475473" y="2254995"/>
                    <a:pt x="4460412" y="2263529"/>
                  </a:cubicBezTo>
                  <a:lnTo>
                    <a:pt x="4302598" y="2355436"/>
                  </a:lnTo>
                  <a:cubicBezTo>
                    <a:pt x="4287537" y="2363970"/>
                    <a:pt x="4265273" y="2364627"/>
                    <a:pt x="4252176" y="2357405"/>
                  </a:cubicBezTo>
                  <a:lnTo>
                    <a:pt x="4092398" y="2264842"/>
                  </a:lnTo>
                  <a:cubicBezTo>
                    <a:pt x="4079956" y="2257621"/>
                    <a:pt x="4081266" y="2244491"/>
                    <a:pt x="4096327" y="2235957"/>
                  </a:cubicBezTo>
                  <a:lnTo>
                    <a:pt x="4254796" y="2144706"/>
                  </a:lnTo>
                  <a:cubicBezTo>
                    <a:pt x="4261999" y="2140439"/>
                    <a:pt x="4271167" y="2137977"/>
                    <a:pt x="4280170" y="2137567"/>
                  </a:cubicBezTo>
                  <a:close/>
                  <a:moveTo>
                    <a:pt x="3240299" y="2091154"/>
                  </a:moveTo>
                  <a:cubicBezTo>
                    <a:pt x="3249384" y="2090743"/>
                    <a:pt x="3258224" y="2092385"/>
                    <a:pt x="3264773" y="2095995"/>
                  </a:cubicBezTo>
                  <a:lnTo>
                    <a:pt x="3423897" y="2188559"/>
                  </a:lnTo>
                  <a:cubicBezTo>
                    <a:pt x="3436993" y="2196436"/>
                    <a:pt x="3435683" y="2209566"/>
                    <a:pt x="3420622" y="2218100"/>
                  </a:cubicBezTo>
                  <a:lnTo>
                    <a:pt x="3262808" y="2309351"/>
                  </a:lnTo>
                  <a:cubicBezTo>
                    <a:pt x="3247747" y="2317885"/>
                    <a:pt x="3225483" y="2318542"/>
                    <a:pt x="3212386" y="2311320"/>
                  </a:cubicBezTo>
                  <a:lnTo>
                    <a:pt x="3053263" y="2218757"/>
                  </a:lnTo>
                  <a:cubicBezTo>
                    <a:pt x="3040166" y="2211536"/>
                    <a:pt x="3041476" y="2198406"/>
                    <a:pt x="3056537" y="2189872"/>
                  </a:cubicBezTo>
                  <a:lnTo>
                    <a:pt x="3214351" y="2098621"/>
                  </a:lnTo>
                  <a:cubicBezTo>
                    <a:pt x="3221882" y="2094026"/>
                    <a:pt x="3231213" y="2091564"/>
                    <a:pt x="3240299" y="2091154"/>
                  </a:cubicBezTo>
                  <a:close/>
                  <a:moveTo>
                    <a:pt x="3603217" y="2022347"/>
                  </a:moveTo>
                  <a:cubicBezTo>
                    <a:pt x="3612302" y="2021938"/>
                    <a:pt x="3621143" y="2023575"/>
                    <a:pt x="3627691" y="2027502"/>
                  </a:cubicBezTo>
                  <a:lnTo>
                    <a:pt x="3786815" y="2119803"/>
                  </a:lnTo>
                  <a:cubicBezTo>
                    <a:pt x="3799911" y="2127004"/>
                    <a:pt x="3797947" y="2139441"/>
                    <a:pt x="3782886" y="2148606"/>
                  </a:cubicBezTo>
                  <a:lnTo>
                    <a:pt x="3625071" y="2239597"/>
                  </a:lnTo>
                  <a:cubicBezTo>
                    <a:pt x="3610665" y="2248107"/>
                    <a:pt x="3587746" y="2249416"/>
                    <a:pt x="3575304" y="2241561"/>
                  </a:cubicBezTo>
                  <a:lnTo>
                    <a:pt x="3415526" y="2149915"/>
                  </a:lnTo>
                  <a:cubicBezTo>
                    <a:pt x="3403084" y="2142060"/>
                    <a:pt x="3404394" y="2128967"/>
                    <a:pt x="3418800" y="2120457"/>
                  </a:cubicBezTo>
                  <a:lnTo>
                    <a:pt x="3577269" y="2029466"/>
                  </a:lnTo>
                  <a:cubicBezTo>
                    <a:pt x="3584799" y="2025211"/>
                    <a:pt x="3594131" y="2022756"/>
                    <a:pt x="3603217" y="2022347"/>
                  </a:cubicBezTo>
                  <a:close/>
                  <a:moveTo>
                    <a:pt x="4032382" y="1996023"/>
                  </a:moveTo>
                  <a:cubicBezTo>
                    <a:pt x="4041468" y="1995694"/>
                    <a:pt x="4050309" y="1997336"/>
                    <a:pt x="4056857" y="2000946"/>
                  </a:cubicBezTo>
                  <a:lnTo>
                    <a:pt x="4215981" y="2093510"/>
                  </a:lnTo>
                  <a:cubicBezTo>
                    <a:pt x="4229077" y="2100731"/>
                    <a:pt x="4227113" y="2113861"/>
                    <a:pt x="4212052" y="2122395"/>
                  </a:cubicBezTo>
                  <a:lnTo>
                    <a:pt x="4054237" y="2214302"/>
                  </a:lnTo>
                  <a:cubicBezTo>
                    <a:pt x="4039831" y="2222180"/>
                    <a:pt x="4017567" y="2223493"/>
                    <a:pt x="4004470" y="2216271"/>
                  </a:cubicBezTo>
                  <a:lnTo>
                    <a:pt x="3844692" y="2123708"/>
                  </a:lnTo>
                  <a:cubicBezTo>
                    <a:pt x="3832250" y="2115830"/>
                    <a:pt x="3833560" y="2103357"/>
                    <a:pt x="3848621" y="2094166"/>
                  </a:cubicBezTo>
                  <a:lnTo>
                    <a:pt x="4006435" y="2002916"/>
                  </a:lnTo>
                  <a:cubicBezTo>
                    <a:pt x="4013965" y="1998649"/>
                    <a:pt x="4023297" y="1996351"/>
                    <a:pt x="4032382" y="1996023"/>
                  </a:cubicBezTo>
                  <a:close/>
                  <a:moveTo>
                    <a:pt x="2512321" y="1947459"/>
                  </a:moveTo>
                  <a:cubicBezTo>
                    <a:pt x="2521456" y="1947050"/>
                    <a:pt x="2530265" y="1948687"/>
                    <a:pt x="2536463" y="1952614"/>
                  </a:cubicBezTo>
                  <a:lnTo>
                    <a:pt x="2790931" y="2099903"/>
                  </a:lnTo>
                  <a:cubicBezTo>
                    <a:pt x="2803329" y="2107104"/>
                    <a:pt x="2802024" y="2120196"/>
                    <a:pt x="2787016" y="2128706"/>
                  </a:cubicBezTo>
                  <a:lnTo>
                    <a:pt x="2599754" y="2237373"/>
                  </a:lnTo>
                  <a:cubicBezTo>
                    <a:pt x="2584747" y="2245883"/>
                    <a:pt x="2562562" y="2246537"/>
                    <a:pt x="2550165" y="2239337"/>
                  </a:cubicBezTo>
                  <a:lnTo>
                    <a:pt x="2295044" y="2092048"/>
                  </a:lnTo>
                  <a:cubicBezTo>
                    <a:pt x="2282647" y="2084847"/>
                    <a:pt x="2284604" y="2071755"/>
                    <a:pt x="2298959" y="2063245"/>
                  </a:cubicBezTo>
                  <a:lnTo>
                    <a:pt x="2486222" y="1954578"/>
                  </a:lnTo>
                  <a:cubicBezTo>
                    <a:pt x="2493726" y="1950323"/>
                    <a:pt x="2503187" y="1947868"/>
                    <a:pt x="2512321" y="1947459"/>
                  </a:cubicBezTo>
                  <a:close/>
                  <a:moveTo>
                    <a:pt x="2993618" y="1947057"/>
                  </a:moveTo>
                  <a:cubicBezTo>
                    <a:pt x="3002571" y="1946728"/>
                    <a:pt x="3011199" y="1948370"/>
                    <a:pt x="3017385" y="1951980"/>
                  </a:cubicBezTo>
                  <a:lnTo>
                    <a:pt x="3176268" y="2044544"/>
                  </a:lnTo>
                  <a:cubicBezTo>
                    <a:pt x="3189291" y="2051765"/>
                    <a:pt x="3187989" y="2064895"/>
                    <a:pt x="3172361" y="2073429"/>
                  </a:cubicBezTo>
                  <a:lnTo>
                    <a:pt x="3015432" y="2164679"/>
                  </a:lnTo>
                  <a:cubicBezTo>
                    <a:pt x="3000455" y="2173214"/>
                    <a:pt x="2978316" y="2174527"/>
                    <a:pt x="2965944" y="2167305"/>
                  </a:cubicBezTo>
                  <a:lnTo>
                    <a:pt x="2807713" y="2074742"/>
                  </a:lnTo>
                  <a:cubicBezTo>
                    <a:pt x="2795341" y="2067521"/>
                    <a:pt x="2796643" y="2054391"/>
                    <a:pt x="2810969" y="2045857"/>
                  </a:cubicBezTo>
                  <a:lnTo>
                    <a:pt x="2967898" y="1953950"/>
                  </a:lnTo>
                  <a:cubicBezTo>
                    <a:pt x="2975386" y="1949683"/>
                    <a:pt x="2984665" y="1947385"/>
                    <a:pt x="2993618" y="1947057"/>
                  </a:cubicBezTo>
                  <a:close/>
                  <a:moveTo>
                    <a:pt x="4383446" y="1921460"/>
                  </a:moveTo>
                  <a:cubicBezTo>
                    <a:pt x="4392410" y="1921132"/>
                    <a:pt x="4401047" y="1922772"/>
                    <a:pt x="4407240" y="1926706"/>
                  </a:cubicBezTo>
                  <a:lnTo>
                    <a:pt x="4699933" y="2096539"/>
                  </a:lnTo>
                  <a:cubicBezTo>
                    <a:pt x="4712970" y="2103752"/>
                    <a:pt x="4711015" y="2116866"/>
                    <a:pt x="4696673" y="2125391"/>
                  </a:cubicBezTo>
                  <a:lnTo>
                    <a:pt x="4538919" y="2216536"/>
                  </a:lnTo>
                  <a:cubicBezTo>
                    <a:pt x="4523926" y="2225061"/>
                    <a:pt x="4501762" y="2226372"/>
                    <a:pt x="4489376" y="2218504"/>
                  </a:cubicBezTo>
                  <a:lnTo>
                    <a:pt x="4196684" y="2048671"/>
                  </a:lnTo>
                  <a:cubicBezTo>
                    <a:pt x="4183646" y="2041458"/>
                    <a:pt x="4185602" y="2028343"/>
                    <a:pt x="4199943" y="2019819"/>
                  </a:cubicBezTo>
                  <a:lnTo>
                    <a:pt x="4357697" y="1928017"/>
                  </a:lnTo>
                  <a:cubicBezTo>
                    <a:pt x="4365194" y="1924083"/>
                    <a:pt x="4374483" y="1921788"/>
                    <a:pt x="4383446" y="1921460"/>
                  </a:cubicBezTo>
                  <a:close/>
                  <a:moveTo>
                    <a:pt x="3358473" y="1880811"/>
                  </a:moveTo>
                  <a:cubicBezTo>
                    <a:pt x="3367477" y="1880482"/>
                    <a:pt x="3376318" y="1882124"/>
                    <a:pt x="3382866" y="1885734"/>
                  </a:cubicBezTo>
                  <a:lnTo>
                    <a:pt x="3542644" y="1978298"/>
                  </a:lnTo>
                  <a:cubicBezTo>
                    <a:pt x="3555086" y="1986175"/>
                    <a:pt x="3553777" y="1998649"/>
                    <a:pt x="3538715" y="2007183"/>
                  </a:cubicBezTo>
                  <a:lnTo>
                    <a:pt x="3380901" y="2099090"/>
                  </a:lnTo>
                  <a:cubicBezTo>
                    <a:pt x="3365840" y="2106968"/>
                    <a:pt x="3343576" y="2108281"/>
                    <a:pt x="3330479" y="2100403"/>
                  </a:cubicBezTo>
                  <a:lnTo>
                    <a:pt x="3171356" y="2008496"/>
                  </a:lnTo>
                  <a:cubicBezTo>
                    <a:pt x="3158259" y="2001275"/>
                    <a:pt x="3160223" y="1988145"/>
                    <a:pt x="3174630" y="1979611"/>
                  </a:cubicBezTo>
                  <a:lnTo>
                    <a:pt x="3333099" y="1887704"/>
                  </a:lnTo>
                  <a:cubicBezTo>
                    <a:pt x="3340302" y="1883437"/>
                    <a:pt x="3349470" y="1881139"/>
                    <a:pt x="3358473" y="1880811"/>
                  </a:cubicBezTo>
                  <a:close/>
                  <a:moveTo>
                    <a:pt x="3787883" y="1852418"/>
                  </a:moveTo>
                  <a:cubicBezTo>
                    <a:pt x="3796969" y="1852008"/>
                    <a:pt x="3805809" y="1853649"/>
                    <a:pt x="3812030" y="1857588"/>
                  </a:cubicBezTo>
                  <a:lnTo>
                    <a:pt x="3971808" y="1949495"/>
                  </a:lnTo>
                  <a:cubicBezTo>
                    <a:pt x="3984250" y="1957372"/>
                    <a:pt x="3982941" y="1970502"/>
                    <a:pt x="3968534" y="1979036"/>
                  </a:cubicBezTo>
                  <a:lnTo>
                    <a:pt x="3810065" y="2070287"/>
                  </a:lnTo>
                  <a:cubicBezTo>
                    <a:pt x="3795004" y="2078821"/>
                    <a:pt x="3772740" y="2079478"/>
                    <a:pt x="3759643" y="2072256"/>
                  </a:cubicBezTo>
                  <a:lnTo>
                    <a:pt x="3600520" y="1979693"/>
                  </a:lnTo>
                  <a:cubicBezTo>
                    <a:pt x="3587423" y="1972472"/>
                    <a:pt x="3589387" y="1959998"/>
                    <a:pt x="3603794" y="1950808"/>
                  </a:cubicBezTo>
                  <a:lnTo>
                    <a:pt x="3762263" y="1859557"/>
                  </a:lnTo>
                  <a:cubicBezTo>
                    <a:pt x="3769466" y="1855290"/>
                    <a:pt x="3778797" y="1852828"/>
                    <a:pt x="3787883" y="1852418"/>
                  </a:cubicBezTo>
                  <a:close/>
                  <a:moveTo>
                    <a:pt x="4490681" y="1814541"/>
                  </a:moveTo>
                  <a:cubicBezTo>
                    <a:pt x="4499752" y="1814216"/>
                    <a:pt x="4508577" y="1815841"/>
                    <a:pt x="4515114" y="1819416"/>
                  </a:cubicBezTo>
                  <a:lnTo>
                    <a:pt x="4673971" y="1911071"/>
                  </a:lnTo>
                  <a:cubicBezTo>
                    <a:pt x="4687045" y="1918221"/>
                    <a:pt x="4685084" y="1931222"/>
                    <a:pt x="4670702" y="1939672"/>
                  </a:cubicBezTo>
                  <a:lnTo>
                    <a:pt x="4618404" y="1968923"/>
                  </a:lnTo>
                  <a:cubicBezTo>
                    <a:pt x="4604022" y="1978024"/>
                    <a:pt x="4581141" y="1978674"/>
                    <a:pt x="4568720" y="1971524"/>
                  </a:cubicBezTo>
                  <a:lnTo>
                    <a:pt x="4409210" y="1879869"/>
                  </a:lnTo>
                  <a:cubicBezTo>
                    <a:pt x="4396789" y="1872719"/>
                    <a:pt x="4398096" y="1859718"/>
                    <a:pt x="4412479" y="1851268"/>
                  </a:cubicBezTo>
                  <a:lnTo>
                    <a:pt x="4464777" y="1821366"/>
                  </a:lnTo>
                  <a:cubicBezTo>
                    <a:pt x="4472295" y="1817141"/>
                    <a:pt x="4481611" y="1814866"/>
                    <a:pt x="4490681" y="1814541"/>
                  </a:cubicBezTo>
                  <a:close/>
                  <a:moveTo>
                    <a:pt x="2749606" y="1805923"/>
                  </a:moveTo>
                  <a:cubicBezTo>
                    <a:pt x="2758559" y="1805594"/>
                    <a:pt x="2767350" y="1807236"/>
                    <a:pt x="2773861" y="1810846"/>
                  </a:cubicBezTo>
                  <a:lnTo>
                    <a:pt x="2932093" y="1903410"/>
                  </a:lnTo>
                  <a:cubicBezTo>
                    <a:pt x="2944465" y="1910631"/>
                    <a:pt x="2943163" y="1923761"/>
                    <a:pt x="2928186" y="1932295"/>
                  </a:cubicBezTo>
                  <a:lnTo>
                    <a:pt x="2771908" y="2023545"/>
                  </a:lnTo>
                  <a:cubicBezTo>
                    <a:pt x="2756931" y="2032080"/>
                    <a:pt x="2734792" y="2033393"/>
                    <a:pt x="2722420" y="2026171"/>
                  </a:cubicBezTo>
                  <a:lnTo>
                    <a:pt x="2563537" y="1933608"/>
                  </a:lnTo>
                  <a:cubicBezTo>
                    <a:pt x="2550514" y="1925730"/>
                    <a:pt x="2552467" y="1913257"/>
                    <a:pt x="2566793" y="1904723"/>
                  </a:cubicBezTo>
                  <a:lnTo>
                    <a:pt x="2724373" y="1812816"/>
                  </a:lnTo>
                  <a:cubicBezTo>
                    <a:pt x="2731536" y="1808549"/>
                    <a:pt x="2740652" y="1806251"/>
                    <a:pt x="2749606" y="1805923"/>
                  </a:cubicBezTo>
                  <a:close/>
                  <a:moveTo>
                    <a:pt x="4150474" y="1786162"/>
                  </a:moveTo>
                  <a:cubicBezTo>
                    <a:pt x="4159559" y="1785753"/>
                    <a:pt x="4168399" y="1787390"/>
                    <a:pt x="4174948" y="1791317"/>
                  </a:cubicBezTo>
                  <a:lnTo>
                    <a:pt x="4334072" y="1883618"/>
                  </a:lnTo>
                  <a:cubicBezTo>
                    <a:pt x="4347168" y="1890819"/>
                    <a:pt x="4345204" y="1903911"/>
                    <a:pt x="4330797" y="1912421"/>
                  </a:cubicBezTo>
                  <a:lnTo>
                    <a:pt x="4172983" y="2003412"/>
                  </a:lnTo>
                  <a:cubicBezTo>
                    <a:pt x="4157922" y="2012577"/>
                    <a:pt x="4135658" y="2013231"/>
                    <a:pt x="4122561" y="2006031"/>
                  </a:cubicBezTo>
                  <a:lnTo>
                    <a:pt x="3963438" y="1913730"/>
                  </a:lnTo>
                  <a:cubicBezTo>
                    <a:pt x="3950341" y="1905875"/>
                    <a:pt x="3952305" y="1892782"/>
                    <a:pt x="3966712" y="1884273"/>
                  </a:cubicBezTo>
                  <a:lnTo>
                    <a:pt x="4124526" y="1793281"/>
                  </a:lnTo>
                  <a:cubicBezTo>
                    <a:pt x="4132057" y="1789026"/>
                    <a:pt x="4141388" y="1786571"/>
                    <a:pt x="4150474" y="1786162"/>
                  </a:cubicBezTo>
                  <a:close/>
                  <a:moveTo>
                    <a:pt x="3110685" y="1739675"/>
                  </a:moveTo>
                  <a:cubicBezTo>
                    <a:pt x="3119771" y="1739346"/>
                    <a:pt x="3128612" y="1740988"/>
                    <a:pt x="3135160" y="1744598"/>
                  </a:cubicBezTo>
                  <a:lnTo>
                    <a:pt x="3294284" y="1837162"/>
                  </a:lnTo>
                  <a:cubicBezTo>
                    <a:pt x="3307380" y="1844383"/>
                    <a:pt x="3305416" y="1856856"/>
                    <a:pt x="3291009" y="1866047"/>
                  </a:cubicBezTo>
                  <a:lnTo>
                    <a:pt x="3132540" y="1957297"/>
                  </a:lnTo>
                  <a:cubicBezTo>
                    <a:pt x="3118134" y="1965832"/>
                    <a:pt x="3095870" y="1967145"/>
                    <a:pt x="3082773" y="1959267"/>
                  </a:cubicBezTo>
                  <a:lnTo>
                    <a:pt x="2922995" y="1867360"/>
                  </a:lnTo>
                  <a:cubicBezTo>
                    <a:pt x="2910553" y="1860139"/>
                    <a:pt x="2911863" y="1847009"/>
                    <a:pt x="2926924" y="1838475"/>
                  </a:cubicBezTo>
                  <a:lnTo>
                    <a:pt x="3084738" y="1746568"/>
                  </a:lnTo>
                  <a:cubicBezTo>
                    <a:pt x="3092268" y="1742301"/>
                    <a:pt x="3101600" y="1740003"/>
                    <a:pt x="3110685" y="1739675"/>
                  </a:cubicBezTo>
                  <a:close/>
                  <a:moveTo>
                    <a:pt x="3542732" y="1711282"/>
                  </a:moveTo>
                  <a:cubicBezTo>
                    <a:pt x="3551817" y="1710872"/>
                    <a:pt x="3560658" y="1712513"/>
                    <a:pt x="3567206" y="1716452"/>
                  </a:cubicBezTo>
                  <a:lnTo>
                    <a:pt x="3726330" y="1808359"/>
                  </a:lnTo>
                  <a:cubicBezTo>
                    <a:pt x="3739426" y="1815580"/>
                    <a:pt x="3737462" y="1828710"/>
                    <a:pt x="3723055" y="1837244"/>
                  </a:cubicBezTo>
                  <a:lnTo>
                    <a:pt x="3565241" y="1929151"/>
                  </a:lnTo>
                  <a:cubicBezTo>
                    <a:pt x="3550180" y="1937685"/>
                    <a:pt x="3527916" y="1938342"/>
                    <a:pt x="3514819" y="1931120"/>
                  </a:cubicBezTo>
                  <a:lnTo>
                    <a:pt x="3355696" y="1838557"/>
                  </a:lnTo>
                  <a:cubicBezTo>
                    <a:pt x="3342599" y="1831336"/>
                    <a:pt x="3343909" y="1818206"/>
                    <a:pt x="3358970" y="1809672"/>
                  </a:cubicBezTo>
                  <a:lnTo>
                    <a:pt x="3516784" y="1718421"/>
                  </a:lnTo>
                  <a:cubicBezTo>
                    <a:pt x="3524315" y="1714154"/>
                    <a:pt x="3533646" y="1711692"/>
                    <a:pt x="3542732" y="1711282"/>
                  </a:cubicBezTo>
                  <a:close/>
                  <a:moveTo>
                    <a:pt x="4245854" y="1673848"/>
                  </a:moveTo>
                  <a:cubicBezTo>
                    <a:pt x="4254925" y="1673436"/>
                    <a:pt x="4263750" y="1675083"/>
                    <a:pt x="4270288" y="1679035"/>
                  </a:cubicBezTo>
                  <a:lnTo>
                    <a:pt x="4429145" y="1771249"/>
                  </a:lnTo>
                  <a:cubicBezTo>
                    <a:pt x="4442219" y="1778494"/>
                    <a:pt x="4440258" y="1791668"/>
                    <a:pt x="4425876" y="1800230"/>
                  </a:cubicBezTo>
                  <a:lnTo>
                    <a:pt x="4373577" y="1830529"/>
                  </a:lnTo>
                  <a:cubicBezTo>
                    <a:pt x="4359195" y="1839092"/>
                    <a:pt x="4336315" y="1840409"/>
                    <a:pt x="4323894" y="1832505"/>
                  </a:cubicBezTo>
                  <a:lnTo>
                    <a:pt x="4164383" y="1740291"/>
                  </a:lnTo>
                  <a:cubicBezTo>
                    <a:pt x="4151962" y="1732387"/>
                    <a:pt x="4153269" y="1719873"/>
                    <a:pt x="4167652" y="1710651"/>
                  </a:cubicBezTo>
                  <a:lnTo>
                    <a:pt x="4219950" y="1681011"/>
                  </a:lnTo>
                  <a:cubicBezTo>
                    <a:pt x="4227468" y="1676730"/>
                    <a:pt x="4236784" y="1674260"/>
                    <a:pt x="4245854" y="1673848"/>
                  </a:cubicBezTo>
                  <a:close/>
                  <a:moveTo>
                    <a:pt x="2503023" y="1664786"/>
                  </a:moveTo>
                  <a:cubicBezTo>
                    <a:pt x="2512027" y="1664458"/>
                    <a:pt x="2520868" y="1666100"/>
                    <a:pt x="2527416" y="1669710"/>
                  </a:cubicBezTo>
                  <a:lnTo>
                    <a:pt x="2687194" y="1762274"/>
                  </a:lnTo>
                  <a:cubicBezTo>
                    <a:pt x="2699636" y="1770151"/>
                    <a:pt x="2698327" y="1783281"/>
                    <a:pt x="2683265" y="1791159"/>
                  </a:cubicBezTo>
                  <a:lnTo>
                    <a:pt x="2524796" y="1883066"/>
                  </a:lnTo>
                  <a:cubicBezTo>
                    <a:pt x="2510390" y="1891600"/>
                    <a:pt x="2487471" y="1892257"/>
                    <a:pt x="2475029" y="1885035"/>
                  </a:cubicBezTo>
                  <a:lnTo>
                    <a:pt x="2315251" y="1792472"/>
                  </a:lnTo>
                  <a:cubicBezTo>
                    <a:pt x="2302809" y="1785251"/>
                    <a:pt x="2304119" y="1772121"/>
                    <a:pt x="2319180" y="1763587"/>
                  </a:cubicBezTo>
                  <a:lnTo>
                    <a:pt x="2477649" y="1671680"/>
                  </a:lnTo>
                  <a:cubicBezTo>
                    <a:pt x="2484852" y="1667413"/>
                    <a:pt x="2494020" y="1665115"/>
                    <a:pt x="2503023" y="1664786"/>
                  </a:cubicBezTo>
                  <a:close/>
                  <a:moveTo>
                    <a:pt x="3905568" y="1644954"/>
                  </a:moveTo>
                  <a:cubicBezTo>
                    <a:pt x="3914571" y="1644461"/>
                    <a:pt x="3923248" y="1645938"/>
                    <a:pt x="3929469" y="1649549"/>
                  </a:cubicBezTo>
                  <a:lnTo>
                    <a:pt x="4089248" y="1742113"/>
                  </a:lnTo>
                  <a:cubicBezTo>
                    <a:pt x="4102344" y="1749334"/>
                    <a:pt x="4100380" y="1762464"/>
                    <a:pt x="4085973" y="1770998"/>
                  </a:cubicBezTo>
                  <a:lnTo>
                    <a:pt x="3927504" y="1862905"/>
                  </a:lnTo>
                  <a:cubicBezTo>
                    <a:pt x="3912443" y="1871439"/>
                    <a:pt x="3890179" y="1872096"/>
                    <a:pt x="3877737" y="1864874"/>
                  </a:cubicBezTo>
                  <a:lnTo>
                    <a:pt x="3717959" y="1772311"/>
                  </a:lnTo>
                  <a:cubicBezTo>
                    <a:pt x="3705517" y="1765090"/>
                    <a:pt x="3706827" y="1751960"/>
                    <a:pt x="3721233" y="1743426"/>
                  </a:cubicBezTo>
                  <a:lnTo>
                    <a:pt x="3879702" y="1652175"/>
                  </a:lnTo>
                  <a:cubicBezTo>
                    <a:pt x="3887232" y="1647908"/>
                    <a:pt x="3896564" y="1645446"/>
                    <a:pt x="3905568" y="1644954"/>
                  </a:cubicBezTo>
                  <a:close/>
                  <a:moveTo>
                    <a:pt x="2865062" y="1598541"/>
                  </a:moveTo>
                  <a:cubicBezTo>
                    <a:pt x="2874097" y="1598212"/>
                    <a:pt x="2882887" y="1599854"/>
                    <a:pt x="2889073" y="1603464"/>
                  </a:cubicBezTo>
                  <a:lnTo>
                    <a:pt x="3047305" y="1696028"/>
                  </a:lnTo>
                  <a:cubicBezTo>
                    <a:pt x="3059677" y="1703249"/>
                    <a:pt x="3058375" y="1715722"/>
                    <a:pt x="3044049" y="1724913"/>
                  </a:cubicBezTo>
                  <a:lnTo>
                    <a:pt x="2887120" y="1816163"/>
                  </a:lnTo>
                  <a:cubicBezTo>
                    <a:pt x="2872143" y="1824698"/>
                    <a:pt x="2850004" y="1826011"/>
                    <a:pt x="2836981" y="1818133"/>
                  </a:cubicBezTo>
                  <a:lnTo>
                    <a:pt x="2678749" y="1725569"/>
                  </a:lnTo>
                  <a:cubicBezTo>
                    <a:pt x="2665726" y="1718348"/>
                    <a:pt x="2667679" y="1705218"/>
                    <a:pt x="2682656" y="1696684"/>
                  </a:cubicBezTo>
                  <a:lnTo>
                    <a:pt x="2839585" y="1605434"/>
                  </a:lnTo>
                  <a:cubicBezTo>
                    <a:pt x="2846748" y="1601167"/>
                    <a:pt x="2856027" y="1598869"/>
                    <a:pt x="2865062" y="1598541"/>
                  </a:cubicBezTo>
                  <a:close/>
                  <a:moveTo>
                    <a:pt x="3295268" y="1570066"/>
                  </a:moveTo>
                  <a:cubicBezTo>
                    <a:pt x="3304257" y="1569738"/>
                    <a:pt x="3312920" y="1571379"/>
                    <a:pt x="3319130" y="1575318"/>
                  </a:cubicBezTo>
                  <a:lnTo>
                    <a:pt x="3478646" y="1667225"/>
                  </a:lnTo>
                  <a:cubicBezTo>
                    <a:pt x="3491721" y="1674446"/>
                    <a:pt x="3489760" y="1687576"/>
                    <a:pt x="3475377" y="1696110"/>
                  </a:cubicBezTo>
                  <a:lnTo>
                    <a:pt x="3317169" y="1788017"/>
                  </a:lnTo>
                  <a:cubicBezTo>
                    <a:pt x="3302787" y="1796551"/>
                    <a:pt x="3279905" y="1797208"/>
                    <a:pt x="3267484" y="1789986"/>
                  </a:cubicBezTo>
                  <a:lnTo>
                    <a:pt x="3107968" y="1697423"/>
                  </a:lnTo>
                  <a:cubicBezTo>
                    <a:pt x="3094893" y="1689545"/>
                    <a:pt x="3096854" y="1677072"/>
                    <a:pt x="3111891" y="1668538"/>
                  </a:cubicBezTo>
                  <a:lnTo>
                    <a:pt x="3269445" y="1576631"/>
                  </a:lnTo>
                  <a:cubicBezTo>
                    <a:pt x="3276963" y="1572692"/>
                    <a:pt x="3286279" y="1570394"/>
                    <a:pt x="3295268" y="1570066"/>
                  </a:cubicBezTo>
                  <a:close/>
                  <a:moveTo>
                    <a:pt x="4003909" y="1532301"/>
                  </a:moveTo>
                  <a:cubicBezTo>
                    <a:pt x="4012980" y="1531972"/>
                    <a:pt x="4021805" y="1533619"/>
                    <a:pt x="4028343" y="1537241"/>
                  </a:cubicBezTo>
                  <a:lnTo>
                    <a:pt x="4187200" y="1630115"/>
                  </a:lnTo>
                  <a:cubicBezTo>
                    <a:pt x="4200274" y="1637361"/>
                    <a:pt x="4198313" y="1649875"/>
                    <a:pt x="4183931" y="1659097"/>
                  </a:cubicBezTo>
                  <a:lnTo>
                    <a:pt x="4131632" y="1689396"/>
                  </a:lnTo>
                  <a:cubicBezTo>
                    <a:pt x="4117250" y="1697959"/>
                    <a:pt x="4094370" y="1699276"/>
                    <a:pt x="4081949" y="1691372"/>
                  </a:cubicBezTo>
                  <a:lnTo>
                    <a:pt x="3922438" y="1598499"/>
                  </a:lnTo>
                  <a:cubicBezTo>
                    <a:pt x="3910017" y="1591253"/>
                    <a:pt x="3911324" y="1578080"/>
                    <a:pt x="3926360" y="1569517"/>
                  </a:cubicBezTo>
                  <a:lnTo>
                    <a:pt x="3978005" y="1539217"/>
                  </a:lnTo>
                  <a:cubicBezTo>
                    <a:pt x="3985523" y="1534936"/>
                    <a:pt x="3994839" y="1532631"/>
                    <a:pt x="4003909" y="1532301"/>
                  </a:cubicBezTo>
                  <a:close/>
                  <a:moveTo>
                    <a:pt x="2258198" y="1523654"/>
                  </a:moveTo>
                  <a:cubicBezTo>
                    <a:pt x="2267202" y="1523325"/>
                    <a:pt x="2276043" y="1524967"/>
                    <a:pt x="2282591" y="1528577"/>
                  </a:cubicBezTo>
                  <a:lnTo>
                    <a:pt x="2442369" y="1621141"/>
                  </a:lnTo>
                  <a:cubicBezTo>
                    <a:pt x="2454811" y="1628362"/>
                    <a:pt x="2453501" y="1641492"/>
                    <a:pt x="2438440" y="1650026"/>
                  </a:cubicBezTo>
                  <a:lnTo>
                    <a:pt x="2280626" y="1741933"/>
                  </a:lnTo>
                  <a:cubicBezTo>
                    <a:pt x="2266220" y="1749811"/>
                    <a:pt x="2243301" y="1751124"/>
                    <a:pt x="2230204" y="1743902"/>
                  </a:cubicBezTo>
                  <a:lnTo>
                    <a:pt x="2071081" y="1651339"/>
                  </a:lnTo>
                  <a:cubicBezTo>
                    <a:pt x="2057984" y="1644118"/>
                    <a:pt x="2059948" y="1630988"/>
                    <a:pt x="2075010" y="1622454"/>
                  </a:cubicBezTo>
                  <a:lnTo>
                    <a:pt x="2232824" y="1530547"/>
                  </a:lnTo>
                  <a:cubicBezTo>
                    <a:pt x="2240027" y="1526280"/>
                    <a:pt x="2249195" y="1523982"/>
                    <a:pt x="2258198" y="1523654"/>
                  </a:cubicBezTo>
                  <a:close/>
                  <a:moveTo>
                    <a:pt x="3657944" y="1503819"/>
                  </a:moveTo>
                  <a:cubicBezTo>
                    <a:pt x="3667029" y="1503327"/>
                    <a:pt x="3675870" y="1504804"/>
                    <a:pt x="3682418" y="1508414"/>
                  </a:cubicBezTo>
                  <a:lnTo>
                    <a:pt x="3841542" y="1600978"/>
                  </a:lnTo>
                  <a:cubicBezTo>
                    <a:pt x="3854638" y="1608199"/>
                    <a:pt x="3853329" y="1621329"/>
                    <a:pt x="3838267" y="1629863"/>
                  </a:cubicBezTo>
                  <a:lnTo>
                    <a:pt x="3680453" y="1721113"/>
                  </a:lnTo>
                  <a:cubicBezTo>
                    <a:pt x="3665392" y="1730304"/>
                    <a:pt x="3643128" y="1730961"/>
                    <a:pt x="3630031" y="1723739"/>
                  </a:cubicBezTo>
                  <a:lnTo>
                    <a:pt x="3470908" y="1631176"/>
                  </a:lnTo>
                  <a:cubicBezTo>
                    <a:pt x="3457811" y="1623955"/>
                    <a:pt x="3459775" y="1610825"/>
                    <a:pt x="3474182" y="1602291"/>
                  </a:cubicBezTo>
                  <a:lnTo>
                    <a:pt x="3631996" y="1511040"/>
                  </a:lnTo>
                  <a:cubicBezTo>
                    <a:pt x="3639526" y="1506773"/>
                    <a:pt x="3648858" y="1504311"/>
                    <a:pt x="3657944" y="1503819"/>
                  </a:cubicBezTo>
                  <a:close/>
                  <a:moveTo>
                    <a:pt x="2621035" y="1454526"/>
                  </a:moveTo>
                  <a:cubicBezTo>
                    <a:pt x="2630120" y="1454197"/>
                    <a:pt x="2638961" y="1455839"/>
                    <a:pt x="2645509" y="1459449"/>
                  </a:cubicBezTo>
                  <a:lnTo>
                    <a:pt x="2804633" y="1552013"/>
                  </a:lnTo>
                  <a:cubicBezTo>
                    <a:pt x="2817729" y="1559890"/>
                    <a:pt x="2816419" y="1572364"/>
                    <a:pt x="2801358" y="1581554"/>
                  </a:cubicBezTo>
                  <a:lnTo>
                    <a:pt x="2643544" y="1672805"/>
                  </a:lnTo>
                  <a:cubicBezTo>
                    <a:pt x="2628483" y="1681339"/>
                    <a:pt x="2606219" y="1681996"/>
                    <a:pt x="2593122" y="1674774"/>
                  </a:cubicBezTo>
                  <a:lnTo>
                    <a:pt x="2433999" y="1582211"/>
                  </a:lnTo>
                  <a:cubicBezTo>
                    <a:pt x="2420902" y="1574990"/>
                    <a:pt x="2422212" y="1561860"/>
                    <a:pt x="2437273" y="1553326"/>
                  </a:cubicBezTo>
                  <a:lnTo>
                    <a:pt x="2595087" y="1461419"/>
                  </a:lnTo>
                  <a:cubicBezTo>
                    <a:pt x="2602618" y="1457152"/>
                    <a:pt x="2611949" y="1454854"/>
                    <a:pt x="2621035" y="1454526"/>
                  </a:cubicBezTo>
                  <a:close/>
                  <a:moveTo>
                    <a:pt x="3048424" y="1426125"/>
                  </a:moveTo>
                  <a:cubicBezTo>
                    <a:pt x="3057459" y="1425716"/>
                    <a:pt x="3066250" y="1427353"/>
                    <a:pt x="3072761" y="1431280"/>
                  </a:cubicBezTo>
                  <a:lnTo>
                    <a:pt x="3230993" y="1522926"/>
                  </a:lnTo>
                  <a:cubicBezTo>
                    <a:pt x="3244016" y="1530782"/>
                    <a:pt x="3242714" y="1543874"/>
                    <a:pt x="3227737" y="1552384"/>
                  </a:cubicBezTo>
                  <a:lnTo>
                    <a:pt x="3070808" y="1643375"/>
                  </a:lnTo>
                  <a:cubicBezTo>
                    <a:pt x="3055831" y="1651885"/>
                    <a:pt x="3033692" y="1653194"/>
                    <a:pt x="3020669" y="1645339"/>
                  </a:cubicBezTo>
                  <a:lnTo>
                    <a:pt x="2863088" y="1553039"/>
                  </a:lnTo>
                  <a:cubicBezTo>
                    <a:pt x="2850065" y="1545838"/>
                    <a:pt x="2852018" y="1533400"/>
                    <a:pt x="2866344" y="1524235"/>
                  </a:cubicBezTo>
                  <a:lnTo>
                    <a:pt x="3022622" y="1433244"/>
                  </a:lnTo>
                  <a:cubicBezTo>
                    <a:pt x="3030111" y="1428989"/>
                    <a:pt x="3039390" y="1426534"/>
                    <a:pt x="3048424" y="1426125"/>
                  </a:cubicBezTo>
                  <a:close/>
                  <a:moveTo>
                    <a:pt x="3759084" y="1391578"/>
                  </a:moveTo>
                  <a:cubicBezTo>
                    <a:pt x="3768155" y="1391166"/>
                    <a:pt x="3776980" y="1392813"/>
                    <a:pt x="3783517" y="1396765"/>
                  </a:cubicBezTo>
                  <a:lnTo>
                    <a:pt x="3942374" y="1489638"/>
                  </a:lnTo>
                  <a:cubicBezTo>
                    <a:pt x="3955448" y="1496883"/>
                    <a:pt x="3953487" y="1510056"/>
                    <a:pt x="3939105" y="1517960"/>
                  </a:cubicBezTo>
                  <a:lnTo>
                    <a:pt x="3886807" y="1548259"/>
                  </a:lnTo>
                  <a:cubicBezTo>
                    <a:pt x="3872425" y="1557481"/>
                    <a:pt x="3849544" y="1558139"/>
                    <a:pt x="3837123" y="1550894"/>
                  </a:cubicBezTo>
                  <a:lnTo>
                    <a:pt x="3677613" y="1458021"/>
                  </a:lnTo>
                  <a:cubicBezTo>
                    <a:pt x="3665192" y="1450776"/>
                    <a:pt x="3666499" y="1437603"/>
                    <a:pt x="3681535" y="1429040"/>
                  </a:cubicBezTo>
                  <a:lnTo>
                    <a:pt x="3733180" y="1398741"/>
                  </a:lnTo>
                  <a:cubicBezTo>
                    <a:pt x="3740698" y="1394460"/>
                    <a:pt x="3750014" y="1391990"/>
                    <a:pt x="3759084" y="1391578"/>
                  </a:cubicBezTo>
                  <a:close/>
                  <a:moveTo>
                    <a:pt x="2013371" y="1379638"/>
                  </a:moveTo>
                  <a:cubicBezTo>
                    <a:pt x="2022375" y="1379309"/>
                    <a:pt x="2031216" y="1380951"/>
                    <a:pt x="2037764" y="1384561"/>
                  </a:cubicBezTo>
                  <a:lnTo>
                    <a:pt x="2197542" y="1477125"/>
                  </a:lnTo>
                  <a:cubicBezTo>
                    <a:pt x="2209984" y="1484346"/>
                    <a:pt x="2208675" y="1497476"/>
                    <a:pt x="2193613" y="1506010"/>
                  </a:cubicBezTo>
                  <a:lnTo>
                    <a:pt x="2035144" y="1597260"/>
                  </a:lnTo>
                  <a:cubicBezTo>
                    <a:pt x="2020738" y="1605795"/>
                    <a:pt x="1998474" y="1607108"/>
                    <a:pt x="1985377" y="1599886"/>
                  </a:cubicBezTo>
                  <a:lnTo>
                    <a:pt x="1825599" y="1507323"/>
                  </a:lnTo>
                  <a:cubicBezTo>
                    <a:pt x="1813157" y="1500102"/>
                    <a:pt x="1814467" y="1486972"/>
                    <a:pt x="1829528" y="1477781"/>
                  </a:cubicBezTo>
                  <a:lnTo>
                    <a:pt x="1987997" y="1386531"/>
                  </a:lnTo>
                  <a:cubicBezTo>
                    <a:pt x="1995200" y="1382264"/>
                    <a:pt x="2004368" y="1379966"/>
                    <a:pt x="2013371" y="1379638"/>
                  </a:cubicBezTo>
                  <a:close/>
                  <a:moveTo>
                    <a:pt x="3413117" y="1359475"/>
                  </a:moveTo>
                  <a:cubicBezTo>
                    <a:pt x="3422202" y="1359146"/>
                    <a:pt x="3431042" y="1360788"/>
                    <a:pt x="3437591" y="1364398"/>
                  </a:cubicBezTo>
                  <a:lnTo>
                    <a:pt x="3597369" y="1456962"/>
                  </a:lnTo>
                  <a:cubicBezTo>
                    <a:pt x="3609811" y="1464183"/>
                    <a:pt x="3608501" y="1477313"/>
                    <a:pt x="3593440" y="1485847"/>
                  </a:cubicBezTo>
                  <a:lnTo>
                    <a:pt x="3434971" y="1577097"/>
                  </a:lnTo>
                  <a:cubicBezTo>
                    <a:pt x="3420565" y="1585632"/>
                    <a:pt x="3397646" y="1586945"/>
                    <a:pt x="3385204" y="1579067"/>
                  </a:cubicBezTo>
                  <a:lnTo>
                    <a:pt x="3225426" y="1487160"/>
                  </a:lnTo>
                  <a:cubicBezTo>
                    <a:pt x="3212984" y="1479282"/>
                    <a:pt x="3214294" y="1466152"/>
                    <a:pt x="3228700" y="1457618"/>
                  </a:cubicBezTo>
                  <a:lnTo>
                    <a:pt x="3387169" y="1366368"/>
                  </a:lnTo>
                  <a:cubicBezTo>
                    <a:pt x="3394700" y="1362101"/>
                    <a:pt x="3404031" y="1359803"/>
                    <a:pt x="3413117" y="1359475"/>
                  </a:cubicBezTo>
                  <a:close/>
                  <a:moveTo>
                    <a:pt x="2373571" y="1313390"/>
                  </a:moveTo>
                  <a:cubicBezTo>
                    <a:pt x="2382560" y="1313061"/>
                    <a:pt x="2391222" y="1314702"/>
                    <a:pt x="2397433" y="1318313"/>
                  </a:cubicBezTo>
                  <a:lnTo>
                    <a:pt x="2556949" y="1410877"/>
                  </a:lnTo>
                  <a:cubicBezTo>
                    <a:pt x="2570024" y="1418098"/>
                    <a:pt x="2568063" y="1431228"/>
                    <a:pt x="2553680" y="1439762"/>
                  </a:cubicBezTo>
                  <a:lnTo>
                    <a:pt x="2395472" y="1531012"/>
                  </a:lnTo>
                  <a:cubicBezTo>
                    <a:pt x="2380436" y="1539547"/>
                    <a:pt x="2358208" y="1540860"/>
                    <a:pt x="2345787" y="1532982"/>
                  </a:cubicBezTo>
                  <a:lnTo>
                    <a:pt x="2186271" y="1441075"/>
                  </a:lnTo>
                  <a:cubicBezTo>
                    <a:pt x="2173196" y="1433854"/>
                    <a:pt x="2175157" y="1420724"/>
                    <a:pt x="2190194" y="1412190"/>
                  </a:cubicBezTo>
                  <a:lnTo>
                    <a:pt x="2347748" y="1320283"/>
                  </a:lnTo>
                  <a:cubicBezTo>
                    <a:pt x="2355266" y="1316016"/>
                    <a:pt x="2364582" y="1313718"/>
                    <a:pt x="2373571" y="1313390"/>
                  </a:cubicBezTo>
                  <a:close/>
                  <a:moveTo>
                    <a:pt x="2804170" y="1284997"/>
                  </a:moveTo>
                  <a:cubicBezTo>
                    <a:pt x="2813123" y="1284587"/>
                    <a:pt x="2821751" y="1286228"/>
                    <a:pt x="2827937" y="1290167"/>
                  </a:cubicBezTo>
                  <a:lnTo>
                    <a:pt x="2986168" y="1382074"/>
                  </a:lnTo>
                  <a:cubicBezTo>
                    <a:pt x="2999191" y="1389295"/>
                    <a:pt x="2997889" y="1402425"/>
                    <a:pt x="2982912" y="1410959"/>
                  </a:cubicBezTo>
                  <a:lnTo>
                    <a:pt x="2825983" y="1502866"/>
                  </a:lnTo>
                  <a:cubicBezTo>
                    <a:pt x="2811007" y="1511400"/>
                    <a:pt x="2788867" y="1512057"/>
                    <a:pt x="2776495" y="1504835"/>
                  </a:cubicBezTo>
                  <a:lnTo>
                    <a:pt x="2617613" y="1412272"/>
                  </a:lnTo>
                  <a:cubicBezTo>
                    <a:pt x="2605241" y="1405051"/>
                    <a:pt x="2606543" y="1391921"/>
                    <a:pt x="2621520" y="1383387"/>
                  </a:cubicBezTo>
                  <a:lnTo>
                    <a:pt x="2778449" y="1292136"/>
                  </a:lnTo>
                  <a:cubicBezTo>
                    <a:pt x="2785937" y="1287869"/>
                    <a:pt x="2795216" y="1285407"/>
                    <a:pt x="2804170" y="1284997"/>
                  </a:cubicBezTo>
                  <a:close/>
                  <a:moveTo>
                    <a:pt x="1319915" y="1258658"/>
                  </a:moveTo>
                  <a:cubicBezTo>
                    <a:pt x="1328875" y="1258331"/>
                    <a:pt x="1337510" y="1259967"/>
                    <a:pt x="1343701" y="1263568"/>
                  </a:cubicBezTo>
                  <a:lnTo>
                    <a:pt x="1484904" y="1345400"/>
                  </a:lnTo>
                  <a:lnTo>
                    <a:pt x="2452619" y="1903856"/>
                  </a:lnTo>
                  <a:cubicBezTo>
                    <a:pt x="2466334" y="1911034"/>
                    <a:pt x="2466334" y="1924085"/>
                    <a:pt x="2452619" y="1931915"/>
                  </a:cubicBezTo>
                  <a:lnTo>
                    <a:pt x="2260605" y="2042849"/>
                  </a:lnTo>
                  <a:cubicBezTo>
                    <a:pt x="2246890" y="2050679"/>
                    <a:pt x="2224684" y="2050679"/>
                    <a:pt x="2210968" y="2042849"/>
                  </a:cubicBezTo>
                  <a:lnTo>
                    <a:pt x="1358287" y="1550486"/>
                  </a:lnTo>
                  <a:lnTo>
                    <a:pt x="1357386" y="1550288"/>
                  </a:lnTo>
                  <a:lnTo>
                    <a:pt x="1103235" y="1403655"/>
                  </a:lnTo>
                  <a:cubicBezTo>
                    <a:pt x="1090202" y="1395799"/>
                    <a:pt x="1092157" y="1382707"/>
                    <a:pt x="1106494" y="1374852"/>
                  </a:cubicBezTo>
                  <a:lnTo>
                    <a:pt x="1294174" y="1265532"/>
                  </a:lnTo>
                  <a:cubicBezTo>
                    <a:pt x="1301668" y="1261277"/>
                    <a:pt x="1310954" y="1258986"/>
                    <a:pt x="1319915" y="1258658"/>
                  </a:cubicBezTo>
                  <a:close/>
                  <a:moveTo>
                    <a:pt x="1765908" y="1238479"/>
                  </a:moveTo>
                  <a:cubicBezTo>
                    <a:pt x="1774979" y="1238154"/>
                    <a:pt x="1783805" y="1239780"/>
                    <a:pt x="1790342" y="1243355"/>
                  </a:cubicBezTo>
                  <a:lnTo>
                    <a:pt x="1949204" y="1335024"/>
                  </a:lnTo>
                  <a:cubicBezTo>
                    <a:pt x="1962279" y="1342175"/>
                    <a:pt x="1960318" y="1355178"/>
                    <a:pt x="1945935" y="1363629"/>
                  </a:cubicBezTo>
                  <a:lnTo>
                    <a:pt x="1788381" y="1453997"/>
                  </a:lnTo>
                  <a:cubicBezTo>
                    <a:pt x="1772691" y="1462449"/>
                    <a:pt x="1751117" y="1463099"/>
                    <a:pt x="1738042" y="1455947"/>
                  </a:cubicBezTo>
                  <a:lnTo>
                    <a:pt x="1578526" y="1364279"/>
                  </a:lnTo>
                  <a:cubicBezTo>
                    <a:pt x="1565451" y="1357128"/>
                    <a:pt x="1567412" y="1344125"/>
                    <a:pt x="1582449" y="1335674"/>
                  </a:cubicBezTo>
                  <a:lnTo>
                    <a:pt x="1740003" y="1245306"/>
                  </a:lnTo>
                  <a:cubicBezTo>
                    <a:pt x="1747521" y="1241080"/>
                    <a:pt x="1756837" y="1238804"/>
                    <a:pt x="1765908" y="1238479"/>
                  </a:cubicBezTo>
                  <a:close/>
                  <a:moveTo>
                    <a:pt x="3165163" y="1218751"/>
                  </a:moveTo>
                  <a:cubicBezTo>
                    <a:pt x="3174152" y="1218341"/>
                    <a:pt x="3182977" y="1219982"/>
                    <a:pt x="3189515" y="1223921"/>
                  </a:cubicBezTo>
                  <a:lnTo>
                    <a:pt x="3349031" y="1315828"/>
                  </a:lnTo>
                  <a:cubicBezTo>
                    <a:pt x="3362106" y="1323705"/>
                    <a:pt x="3360145" y="1336835"/>
                    <a:pt x="3345109" y="1344713"/>
                  </a:cubicBezTo>
                  <a:lnTo>
                    <a:pt x="3187554" y="1436620"/>
                  </a:lnTo>
                  <a:cubicBezTo>
                    <a:pt x="3172518" y="1445154"/>
                    <a:pt x="3150290" y="1445811"/>
                    <a:pt x="3137869" y="1438589"/>
                  </a:cubicBezTo>
                  <a:lnTo>
                    <a:pt x="2978353" y="1346026"/>
                  </a:lnTo>
                  <a:cubicBezTo>
                    <a:pt x="2965278" y="1338805"/>
                    <a:pt x="2967239" y="1325675"/>
                    <a:pt x="2981622" y="1317141"/>
                  </a:cubicBezTo>
                  <a:lnTo>
                    <a:pt x="3139830" y="1225890"/>
                  </a:lnTo>
                  <a:cubicBezTo>
                    <a:pt x="3147021" y="1221623"/>
                    <a:pt x="3156174" y="1219161"/>
                    <a:pt x="3165163" y="1218751"/>
                  </a:cubicBezTo>
                  <a:close/>
                  <a:moveTo>
                    <a:pt x="2128092" y="1172256"/>
                  </a:moveTo>
                  <a:cubicBezTo>
                    <a:pt x="2137260" y="1171927"/>
                    <a:pt x="2146100" y="1173569"/>
                    <a:pt x="2152321" y="1177179"/>
                  </a:cubicBezTo>
                  <a:lnTo>
                    <a:pt x="2312100" y="1269743"/>
                  </a:lnTo>
                  <a:cubicBezTo>
                    <a:pt x="2325196" y="1276964"/>
                    <a:pt x="2323232" y="1289437"/>
                    <a:pt x="2308171" y="1298628"/>
                  </a:cubicBezTo>
                  <a:lnTo>
                    <a:pt x="2150356" y="1389878"/>
                  </a:lnTo>
                  <a:cubicBezTo>
                    <a:pt x="2135295" y="1398413"/>
                    <a:pt x="2113031" y="1399726"/>
                    <a:pt x="2100589" y="1391848"/>
                  </a:cubicBezTo>
                  <a:lnTo>
                    <a:pt x="1940811" y="1299941"/>
                  </a:lnTo>
                  <a:cubicBezTo>
                    <a:pt x="1928369" y="1292063"/>
                    <a:pt x="1929679" y="1278933"/>
                    <a:pt x="1944085" y="1271056"/>
                  </a:cubicBezTo>
                  <a:lnTo>
                    <a:pt x="2101899" y="1179149"/>
                  </a:lnTo>
                  <a:cubicBezTo>
                    <a:pt x="2109430" y="1174881"/>
                    <a:pt x="2118925" y="1172584"/>
                    <a:pt x="2128092" y="1172256"/>
                  </a:cubicBezTo>
                  <a:close/>
                  <a:moveTo>
                    <a:pt x="2557747" y="1143534"/>
                  </a:moveTo>
                  <a:cubicBezTo>
                    <a:pt x="2566900" y="1143124"/>
                    <a:pt x="2575889" y="1144766"/>
                    <a:pt x="2582426" y="1148376"/>
                  </a:cubicBezTo>
                  <a:lnTo>
                    <a:pt x="2741288" y="1240940"/>
                  </a:lnTo>
                  <a:cubicBezTo>
                    <a:pt x="2754363" y="1248161"/>
                    <a:pt x="2752402" y="1261291"/>
                    <a:pt x="2737366" y="1269825"/>
                  </a:cubicBezTo>
                  <a:lnTo>
                    <a:pt x="2579811" y="1361732"/>
                  </a:lnTo>
                  <a:cubicBezTo>
                    <a:pt x="2564775" y="1370266"/>
                    <a:pt x="2542547" y="1370923"/>
                    <a:pt x="2530126" y="1363701"/>
                  </a:cubicBezTo>
                  <a:lnTo>
                    <a:pt x="2370610" y="1271138"/>
                  </a:lnTo>
                  <a:cubicBezTo>
                    <a:pt x="2357535" y="1263917"/>
                    <a:pt x="2359496" y="1250787"/>
                    <a:pt x="2373879" y="1242253"/>
                  </a:cubicBezTo>
                  <a:lnTo>
                    <a:pt x="2532087" y="1151002"/>
                  </a:lnTo>
                  <a:cubicBezTo>
                    <a:pt x="2539279" y="1146406"/>
                    <a:pt x="2548595" y="1143945"/>
                    <a:pt x="2557747" y="1143534"/>
                  </a:cubicBezTo>
                  <a:close/>
                  <a:moveTo>
                    <a:pt x="1520756" y="1097368"/>
                  </a:moveTo>
                  <a:cubicBezTo>
                    <a:pt x="1529827" y="1097039"/>
                    <a:pt x="1538652" y="1098681"/>
                    <a:pt x="1544863" y="1102291"/>
                  </a:cubicBezTo>
                  <a:lnTo>
                    <a:pt x="1704379" y="1194855"/>
                  </a:lnTo>
                  <a:cubicBezTo>
                    <a:pt x="1717454" y="1202076"/>
                    <a:pt x="1715493" y="1215206"/>
                    <a:pt x="1700457" y="1223740"/>
                  </a:cubicBezTo>
                  <a:lnTo>
                    <a:pt x="1542902" y="1314990"/>
                  </a:lnTo>
                  <a:cubicBezTo>
                    <a:pt x="1527866" y="1323525"/>
                    <a:pt x="1505638" y="1324838"/>
                    <a:pt x="1493217" y="1317616"/>
                  </a:cubicBezTo>
                  <a:lnTo>
                    <a:pt x="1333701" y="1225053"/>
                  </a:lnTo>
                  <a:cubicBezTo>
                    <a:pt x="1320626" y="1217832"/>
                    <a:pt x="1322587" y="1204702"/>
                    <a:pt x="1336970" y="1196168"/>
                  </a:cubicBezTo>
                  <a:lnTo>
                    <a:pt x="1495178" y="1104261"/>
                  </a:lnTo>
                  <a:cubicBezTo>
                    <a:pt x="1502369" y="1099993"/>
                    <a:pt x="1511685" y="1097696"/>
                    <a:pt x="1520756" y="1097368"/>
                  </a:cubicBezTo>
                  <a:close/>
                  <a:moveTo>
                    <a:pt x="2919137" y="1077534"/>
                  </a:moveTo>
                  <a:cubicBezTo>
                    <a:pt x="2928172" y="1077042"/>
                    <a:pt x="2936963" y="1078519"/>
                    <a:pt x="2943149" y="1082129"/>
                  </a:cubicBezTo>
                  <a:lnTo>
                    <a:pt x="3102031" y="1174693"/>
                  </a:lnTo>
                  <a:cubicBezTo>
                    <a:pt x="3114403" y="1181914"/>
                    <a:pt x="3112449" y="1195044"/>
                    <a:pt x="3098124" y="1203578"/>
                  </a:cubicBezTo>
                  <a:lnTo>
                    <a:pt x="2940544" y="1294828"/>
                  </a:lnTo>
                  <a:cubicBezTo>
                    <a:pt x="2926219" y="1304019"/>
                    <a:pt x="2904079" y="1304676"/>
                    <a:pt x="2891707" y="1297454"/>
                  </a:cubicBezTo>
                  <a:lnTo>
                    <a:pt x="2732825" y="1204891"/>
                  </a:lnTo>
                  <a:cubicBezTo>
                    <a:pt x="2720453" y="1197670"/>
                    <a:pt x="2721755" y="1184540"/>
                    <a:pt x="2736732" y="1176006"/>
                  </a:cubicBezTo>
                  <a:lnTo>
                    <a:pt x="2893661" y="1084755"/>
                  </a:lnTo>
                  <a:cubicBezTo>
                    <a:pt x="2900824" y="1080488"/>
                    <a:pt x="2910103" y="1078026"/>
                    <a:pt x="2919137" y="1077534"/>
                  </a:cubicBezTo>
                  <a:close/>
                  <a:moveTo>
                    <a:pt x="962595" y="1054160"/>
                  </a:moveTo>
                  <a:cubicBezTo>
                    <a:pt x="971718" y="1053832"/>
                    <a:pt x="980679" y="1055472"/>
                    <a:pt x="987195" y="1059080"/>
                  </a:cubicBezTo>
                  <a:lnTo>
                    <a:pt x="1240694" y="1206689"/>
                  </a:lnTo>
                  <a:cubicBezTo>
                    <a:pt x="1253727" y="1213905"/>
                    <a:pt x="1252424" y="1227026"/>
                    <a:pt x="1237436" y="1235554"/>
                  </a:cubicBezTo>
                  <a:lnTo>
                    <a:pt x="1049755" y="1344456"/>
                  </a:lnTo>
                  <a:cubicBezTo>
                    <a:pt x="1035419" y="1352985"/>
                    <a:pt x="1013262" y="1353641"/>
                    <a:pt x="1000229" y="1346425"/>
                  </a:cubicBezTo>
                  <a:lnTo>
                    <a:pt x="746078" y="1198816"/>
                  </a:lnTo>
                  <a:cubicBezTo>
                    <a:pt x="733045" y="1191600"/>
                    <a:pt x="734348" y="1178479"/>
                    <a:pt x="749337" y="1169951"/>
                  </a:cubicBezTo>
                  <a:lnTo>
                    <a:pt x="937017" y="1061049"/>
                  </a:lnTo>
                  <a:cubicBezTo>
                    <a:pt x="944186" y="1056785"/>
                    <a:pt x="953472" y="1054488"/>
                    <a:pt x="962595" y="1054160"/>
                  </a:cubicBezTo>
                  <a:close/>
                  <a:moveTo>
                    <a:pt x="1883758" y="1028241"/>
                  </a:moveTo>
                  <a:cubicBezTo>
                    <a:pt x="1892762" y="1027912"/>
                    <a:pt x="1901602" y="1029554"/>
                    <a:pt x="1908151" y="1033164"/>
                  </a:cubicBezTo>
                  <a:lnTo>
                    <a:pt x="2067275" y="1125728"/>
                  </a:lnTo>
                  <a:cubicBezTo>
                    <a:pt x="2080371" y="1133605"/>
                    <a:pt x="2079061" y="1146079"/>
                    <a:pt x="2064000" y="1154613"/>
                  </a:cubicBezTo>
                  <a:lnTo>
                    <a:pt x="1905531" y="1246520"/>
                  </a:lnTo>
                  <a:cubicBezTo>
                    <a:pt x="1891125" y="1255054"/>
                    <a:pt x="1868206" y="1255711"/>
                    <a:pt x="1855764" y="1248489"/>
                  </a:cubicBezTo>
                  <a:lnTo>
                    <a:pt x="1695986" y="1155926"/>
                  </a:lnTo>
                  <a:cubicBezTo>
                    <a:pt x="1683544" y="1148705"/>
                    <a:pt x="1684854" y="1135575"/>
                    <a:pt x="1699915" y="1127041"/>
                  </a:cubicBezTo>
                  <a:lnTo>
                    <a:pt x="1858384" y="1035134"/>
                  </a:lnTo>
                  <a:cubicBezTo>
                    <a:pt x="1865587" y="1030867"/>
                    <a:pt x="1874754" y="1028569"/>
                    <a:pt x="1883758" y="1028241"/>
                  </a:cubicBezTo>
                  <a:close/>
                  <a:moveTo>
                    <a:pt x="2312923" y="1002295"/>
                  </a:moveTo>
                  <a:cubicBezTo>
                    <a:pt x="2321927" y="1001970"/>
                    <a:pt x="2330768" y="1003596"/>
                    <a:pt x="2337316" y="1007171"/>
                  </a:cubicBezTo>
                  <a:lnTo>
                    <a:pt x="2497094" y="1098840"/>
                  </a:lnTo>
                  <a:cubicBezTo>
                    <a:pt x="2509536" y="1105991"/>
                    <a:pt x="2508227" y="1118994"/>
                    <a:pt x="2493165" y="1127445"/>
                  </a:cubicBezTo>
                  <a:lnTo>
                    <a:pt x="2334696" y="1217813"/>
                  </a:lnTo>
                  <a:cubicBezTo>
                    <a:pt x="2320290" y="1226265"/>
                    <a:pt x="2298026" y="1226915"/>
                    <a:pt x="2284929" y="1219763"/>
                  </a:cubicBezTo>
                  <a:lnTo>
                    <a:pt x="2125151" y="1128095"/>
                  </a:lnTo>
                  <a:cubicBezTo>
                    <a:pt x="2112709" y="1120944"/>
                    <a:pt x="2114019" y="1108591"/>
                    <a:pt x="2129080" y="1099490"/>
                  </a:cubicBezTo>
                  <a:lnTo>
                    <a:pt x="2287549" y="1009122"/>
                  </a:lnTo>
                  <a:cubicBezTo>
                    <a:pt x="2294752" y="1004896"/>
                    <a:pt x="2303919" y="1002621"/>
                    <a:pt x="2312923" y="1002295"/>
                  </a:cubicBezTo>
                  <a:close/>
                  <a:moveTo>
                    <a:pt x="1275851" y="953353"/>
                  </a:moveTo>
                  <a:cubicBezTo>
                    <a:pt x="1284855" y="953024"/>
                    <a:pt x="1293531" y="954666"/>
                    <a:pt x="1299752" y="958276"/>
                  </a:cubicBezTo>
                  <a:lnTo>
                    <a:pt x="1459531" y="1050840"/>
                  </a:lnTo>
                  <a:cubicBezTo>
                    <a:pt x="1472627" y="1058061"/>
                    <a:pt x="1471317" y="1071191"/>
                    <a:pt x="1456256" y="1079725"/>
                  </a:cubicBezTo>
                  <a:lnTo>
                    <a:pt x="1297787" y="1170975"/>
                  </a:lnTo>
                  <a:cubicBezTo>
                    <a:pt x="1283381" y="1179510"/>
                    <a:pt x="1261117" y="1180823"/>
                    <a:pt x="1248020" y="1173601"/>
                  </a:cubicBezTo>
                  <a:lnTo>
                    <a:pt x="1088242" y="1081038"/>
                  </a:lnTo>
                  <a:cubicBezTo>
                    <a:pt x="1075800" y="1073160"/>
                    <a:pt x="1077764" y="1060030"/>
                    <a:pt x="1092171" y="1052153"/>
                  </a:cubicBezTo>
                  <a:lnTo>
                    <a:pt x="1249985" y="960246"/>
                  </a:lnTo>
                  <a:cubicBezTo>
                    <a:pt x="1257516" y="955979"/>
                    <a:pt x="1266847" y="953681"/>
                    <a:pt x="1275851" y="953353"/>
                  </a:cubicBezTo>
                  <a:close/>
                  <a:moveTo>
                    <a:pt x="2676333" y="933436"/>
                  </a:moveTo>
                  <a:cubicBezTo>
                    <a:pt x="2685337" y="933026"/>
                    <a:pt x="2694013" y="934503"/>
                    <a:pt x="2700234" y="938113"/>
                  </a:cubicBezTo>
                  <a:lnTo>
                    <a:pt x="2860012" y="1030677"/>
                  </a:lnTo>
                  <a:cubicBezTo>
                    <a:pt x="2872454" y="1037898"/>
                    <a:pt x="2871145" y="1051028"/>
                    <a:pt x="2856738" y="1059562"/>
                  </a:cubicBezTo>
                  <a:lnTo>
                    <a:pt x="2698269" y="1150812"/>
                  </a:lnTo>
                  <a:cubicBezTo>
                    <a:pt x="2683863" y="1159347"/>
                    <a:pt x="2660944" y="1160660"/>
                    <a:pt x="2648502" y="1152782"/>
                  </a:cubicBezTo>
                  <a:lnTo>
                    <a:pt x="2488724" y="1060218"/>
                  </a:lnTo>
                  <a:cubicBezTo>
                    <a:pt x="2475627" y="1052997"/>
                    <a:pt x="2477591" y="1039867"/>
                    <a:pt x="2492653" y="1031990"/>
                  </a:cubicBezTo>
                  <a:lnTo>
                    <a:pt x="2650467" y="940083"/>
                  </a:lnTo>
                  <a:cubicBezTo>
                    <a:pt x="2657997" y="936144"/>
                    <a:pt x="2667329" y="933846"/>
                    <a:pt x="2676333" y="933436"/>
                  </a:cubicBezTo>
                  <a:close/>
                  <a:moveTo>
                    <a:pt x="718088" y="913106"/>
                  </a:moveTo>
                  <a:cubicBezTo>
                    <a:pt x="727146" y="912697"/>
                    <a:pt x="735959" y="914335"/>
                    <a:pt x="742160" y="917939"/>
                  </a:cubicBezTo>
                  <a:lnTo>
                    <a:pt x="901446" y="1010338"/>
                  </a:lnTo>
                  <a:cubicBezTo>
                    <a:pt x="913849" y="1017546"/>
                    <a:pt x="912544" y="1030652"/>
                    <a:pt x="897529" y="1039171"/>
                  </a:cubicBezTo>
                  <a:lnTo>
                    <a:pt x="710172" y="1148607"/>
                  </a:lnTo>
                  <a:cubicBezTo>
                    <a:pt x="695158" y="1156471"/>
                    <a:pt x="672962" y="1157782"/>
                    <a:pt x="659906" y="1149918"/>
                  </a:cubicBezTo>
                  <a:lnTo>
                    <a:pt x="501273" y="1058175"/>
                  </a:lnTo>
                  <a:cubicBezTo>
                    <a:pt x="488217" y="1050311"/>
                    <a:pt x="489523" y="1037861"/>
                    <a:pt x="504537" y="1028686"/>
                  </a:cubicBezTo>
                  <a:lnTo>
                    <a:pt x="692547" y="920561"/>
                  </a:lnTo>
                  <a:cubicBezTo>
                    <a:pt x="699728" y="915974"/>
                    <a:pt x="709030" y="913516"/>
                    <a:pt x="718088" y="913106"/>
                  </a:cubicBezTo>
                  <a:close/>
                  <a:moveTo>
                    <a:pt x="1636298" y="887105"/>
                  </a:moveTo>
                  <a:cubicBezTo>
                    <a:pt x="1645220" y="886776"/>
                    <a:pt x="1653897" y="888418"/>
                    <a:pt x="1660445" y="892028"/>
                  </a:cubicBezTo>
                  <a:lnTo>
                    <a:pt x="1820223" y="984592"/>
                  </a:lnTo>
                  <a:cubicBezTo>
                    <a:pt x="1832665" y="991813"/>
                    <a:pt x="1831355" y="1004943"/>
                    <a:pt x="1816294" y="1013477"/>
                  </a:cubicBezTo>
                  <a:lnTo>
                    <a:pt x="1658480" y="1105384"/>
                  </a:lnTo>
                  <a:cubicBezTo>
                    <a:pt x="1644074" y="1113262"/>
                    <a:pt x="1621155" y="1114575"/>
                    <a:pt x="1608713" y="1106697"/>
                  </a:cubicBezTo>
                  <a:lnTo>
                    <a:pt x="1448935" y="1014790"/>
                  </a:lnTo>
                  <a:cubicBezTo>
                    <a:pt x="1435838" y="1007569"/>
                    <a:pt x="1437802" y="994439"/>
                    <a:pt x="1452209" y="985905"/>
                  </a:cubicBezTo>
                  <a:lnTo>
                    <a:pt x="1610678" y="893998"/>
                  </a:lnTo>
                  <a:cubicBezTo>
                    <a:pt x="1618208" y="889731"/>
                    <a:pt x="1627376" y="887433"/>
                    <a:pt x="1636298" y="887105"/>
                  </a:cubicBezTo>
                  <a:close/>
                  <a:moveTo>
                    <a:pt x="2068014" y="858712"/>
                  </a:moveTo>
                  <a:cubicBezTo>
                    <a:pt x="2077085" y="858302"/>
                    <a:pt x="2085910" y="859943"/>
                    <a:pt x="2092121" y="863882"/>
                  </a:cubicBezTo>
                  <a:lnTo>
                    <a:pt x="2251637" y="955789"/>
                  </a:lnTo>
                  <a:cubicBezTo>
                    <a:pt x="2264712" y="963010"/>
                    <a:pt x="2262751" y="976140"/>
                    <a:pt x="2248368" y="984674"/>
                  </a:cubicBezTo>
                  <a:lnTo>
                    <a:pt x="2090160" y="1076581"/>
                  </a:lnTo>
                  <a:cubicBezTo>
                    <a:pt x="2075778" y="1085115"/>
                    <a:pt x="2053550" y="1085772"/>
                    <a:pt x="2040475" y="1078550"/>
                  </a:cubicBezTo>
                  <a:lnTo>
                    <a:pt x="1880959" y="985987"/>
                  </a:lnTo>
                  <a:cubicBezTo>
                    <a:pt x="1867884" y="978766"/>
                    <a:pt x="1869845" y="966292"/>
                    <a:pt x="1884882" y="957102"/>
                  </a:cubicBezTo>
                  <a:lnTo>
                    <a:pt x="2042436" y="865851"/>
                  </a:lnTo>
                  <a:cubicBezTo>
                    <a:pt x="2049628" y="861584"/>
                    <a:pt x="2058943" y="859122"/>
                    <a:pt x="2068014" y="858712"/>
                  </a:cubicBezTo>
                  <a:close/>
                  <a:moveTo>
                    <a:pt x="1028145" y="812619"/>
                  </a:moveTo>
                  <a:cubicBezTo>
                    <a:pt x="1037148" y="812210"/>
                    <a:pt x="1045825" y="813847"/>
                    <a:pt x="1052046" y="817774"/>
                  </a:cubicBezTo>
                  <a:lnTo>
                    <a:pt x="1211825" y="909420"/>
                  </a:lnTo>
                  <a:cubicBezTo>
                    <a:pt x="1224921" y="917276"/>
                    <a:pt x="1222957" y="930368"/>
                    <a:pt x="1208550" y="938878"/>
                  </a:cubicBezTo>
                  <a:lnTo>
                    <a:pt x="1050081" y="1029869"/>
                  </a:lnTo>
                  <a:cubicBezTo>
                    <a:pt x="1035675" y="1038379"/>
                    <a:pt x="1012756" y="1039688"/>
                    <a:pt x="1000314" y="1032488"/>
                  </a:cubicBezTo>
                  <a:lnTo>
                    <a:pt x="840536" y="940187"/>
                  </a:lnTo>
                  <a:cubicBezTo>
                    <a:pt x="828094" y="932332"/>
                    <a:pt x="829404" y="919239"/>
                    <a:pt x="843810" y="910730"/>
                  </a:cubicBezTo>
                  <a:lnTo>
                    <a:pt x="1002279" y="819738"/>
                  </a:lnTo>
                  <a:cubicBezTo>
                    <a:pt x="1009809" y="815483"/>
                    <a:pt x="1019141" y="813028"/>
                    <a:pt x="1028145" y="812619"/>
                  </a:cubicBezTo>
                  <a:close/>
                  <a:moveTo>
                    <a:pt x="2431262" y="792376"/>
                  </a:moveTo>
                  <a:cubicBezTo>
                    <a:pt x="2440184" y="791886"/>
                    <a:pt x="2448860" y="793359"/>
                    <a:pt x="2455409" y="796959"/>
                  </a:cubicBezTo>
                  <a:lnTo>
                    <a:pt x="2615187" y="889259"/>
                  </a:lnTo>
                  <a:cubicBezTo>
                    <a:pt x="2627629" y="897115"/>
                    <a:pt x="2626319" y="909552"/>
                    <a:pt x="2611258" y="918717"/>
                  </a:cubicBezTo>
                  <a:lnTo>
                    <a:pt x="2453444" y="1009708"/>
                  </a:lnTo>
                  <a:cubicBezTo>
                    <a:pt x="2438383" y="1018218"/>
                    <a:pt x="2416119" y="1019527"/>
                    <a:pt x="2403022" y="1011672"/>
                  </a:cubicBezTo>
                  <a:lnTo>
                    <a:pt x="2243899" y="919372"/>
                  </a:lnTo>
                  <a:cubicBezTo>
                    <a:pt x="2230802" y="912171"/>
                    <a:pt x="2232766" y="899078"/>
                    <a:pt x="2247173" y="890568"/>
                  </a:cubicBezTo>
                  <a:lnTo>
                    <a:pt x="2405642" y="799577"/>
                  </a:lnTo>
                  <a:cubicBezTo>
                    <a:pt x="2413173" y="795322"/>
                    <a:pt x="2422340" y="792867"/>
                    <a:pt x="2431262" y="792376"/>
                  </a:cubicBezTo>
                  <a:close/>
                  <a:moveTo>
                    <a:pt x="472855" y="771867"/>
                  </a:moveTo>
                  <a:cubicBezTo>
                    <a:pt x="481831" y="771542"/>
                    <a:pt x="490481" y="773166"/>
                    <a:pt x="496682" y="776737"/>
                  </a:cubicBezTo>
                  <a:lnTo>
                    <a:pt x="655968" y="868304"/>
                  </a:lnTo>
                  <a:cubicBezTo>
                    <a:pt x="669024" y="875448"/>
                    <a:pt x="667066" y="888436"/>
                    <a:pt x="652704" y="896878"/>
                  </a:cubicBezTo>
                  <a:lnTo>
                    <a:pt x="464695" y="1004680"/>
                  </a:lnTo>
                  <a:cubicBezTo>
                    <a:pt x="449680" y="1013122"/>
                    <a:pt x="427484" y="1013772"/>
                    <a:pt x="415081" y="1006628"/>
                  </a:cubicBezTo>
                  <a:lnTo>
                    <a:pt x="255795" y="915062"/>
                  </a:lnTo>
                  <a:cubicBezTo>
                    <a:pt x="243392" y="907918"/>
                    <a:pt x="244698" y="895579"/>
                    <a:pt x="259059" y="886488"/>
                  </a:cubicBezTo>
                  <a:lnTo>
                    <a:pt x="447069" y="778686"/>
                  </a:lnTo>
                  <a:cubicBezTo>
                    <a:pt x="454576" y="774465"/>
                    <a:pt x="463879" y="772192"/>
                    <a:pt x="472855" y="771867"/>
                  </a:cubicBezTo>
                  <a:close/>
                  <a:moveTo>
                    <a:pt x="1391226" y="745971"/>
                  </a:moveTo>
                  <a:cubicBezTo>
                    <a:pt x="1400230" y="745642"/>
                    <a:pt x="1409070" y="747284"/>
                    <a:pt x="1415619" y="750894"/>
                  </a:cubicBezTo>
                  <a:lnTo>
                    <a:pt x="1575397" y="843458"/>
                  </a:lnTo>
                  <a:cubicBezTo>
                    <a:pt x="1587839" y="850679"/>
                    <a:pt x="1586529" y="863152"/>
                    <a:pt x="1571468" y="872343"/>
                  </a:cubicBezTo>
                  <a:lnTo>
                    <a:pt x="1413654" y="963593"/>
                  </a:lnTo>
                  <a:cubicBezTo>
                    <a:pt x="1398593" y="972128"/>
                    <a:pt x="1376329" y="973441"/>
                    <a:pt x="1363232" y="965563"/>
                  </a:cubicBezTo>
                  <a:lnTo>
                    <a:pt x="1203454" y="873656"/>
                  </a:lnTo>
                  <a:cubicBezTo>
                    <a:pt x="1191012" y="866435"/>
                    <a:pt x="1192322" y="853305"/>
                    <a:pt x="1207383" y="844114"/>
                  </a:cubicBezTo>
                  <a:lnTo>
                    <a:pt x="1365852" y="752864"/>
                  </a:lnTo>
                  <a:cubicBezTo>
                    <a:pt x="1373055" y="748597"/>
                    <a:pt x="1382222" y="746299"/>
                    <a:pt x="1391226" y="745971"/>
                  </a:cubicBezTo>
                  <a:close/>
                  <a:moveTo>
                    <a:pt x="1814468" y="714689"/>
                  </a:moveTo>
                  <a:cubicBezTo>
                    <a:pt x="1823472" y="714280"/>
                    <a:pt x="1832148" y="715917"/>
                    <a:pt x="1838369" y="719844"/>
                  </a:cubicBezTo>
                  <a:lnTo>
                    <a:pt x="1998148" y="812145"/>
                  </a:lnTo>
                  <a:cubicBezTo>
                    <a:pt x="2011244" y="819346"/>
                    <a:pt x="2009280" y="832438"/>
                    <a:pt x="1994873" y="840948"/>
                  </a:cubicBezTo>
                  <a:lnTo>
                    <a:pt x="1837059" y="931939"/>
                  </a:lnTo>
                  <a:cubicBezTo>
                    <a:pt x="1821998" y="941104"/>
                    <a:pt x="1799734" y="941758"/>
                    <a:pt x="1786637" y="934558"/>
                  </a:cubicBezTo>
                  <a:lnTo>
                    <a:pt x="1626859" y="842257"/>
                  </a:lnTo>
                  <a:cubicBezTo>
                    <a:pt x="1614417" y="834402"/>
                    <a:pt x="1615727" y="821309"/>
                    <a:pt x="1630788" y="812800"/>
                  </a:cubicBezTo>
                  <a:lnTo>
                    <a:pt x="1788602" y="721808"/>
                  </a:lnTo>
                  <a:cubicBezTo>
                    <a:pt x="1796133" y="717553"/>
                    <a:pt x="1805464" y="715098"/>
                    <a:pt x="1814468" y="714689"/>
                  </a:cubicBezTo>
                  <a:close/>
                  <a:moveTo>
                    <a:pt x="2183147" y="651248"/>
                  </a:moveTo>
                  <a:cubicBezTo>
                    <a:pt x="2192150" y="650756"/>
                    <a:pt x="2200827" y="652233"/>
                    <a:pt x="2207048" y="655843"/>
                  </a:cubicBezTo>
                  <a:lnTo>
                    <a:pt x="2366827" y="748407"/>
                  </a:lnTo>
                  <a:cubicBezTo>
                    <a:pt x="2379923" y="755628"/>
                    <a:pt x="2377959" y="768758"/>
                    <a:pt x="2363552" y="777292"/>
                  </a:cubicBezTo>
                  <a:lnTo>
                    <a:pt x="2205738" y="868542"/>
                  </a:lnTo>
                  <a:cubicBezTo>
                    <a:pt x="2190677" y="877733"/>
                    <a:pt x="2168413" y="878390"/>
                    <a:pt x="2155316" y="871168"/>
                  </a:cubicBezTo>
                  <a:lnTo>
                    <a:pt x="1995538" y="778605"/>
                  </a:lnTo>
                  <a:cubicBezTo>
                    <a:pt x="1983096" y="771384"/>
                    <a:pt x="1984406" y="758254"/>
                    <a:pt x="1999467" y="749720"/>
                  </a:cubicBezTo>
                  <a:lnTo>
                    <a:pt x="2157281" y="658469"/>
                  </a:lnTo>
                  <a:cubicBezTo>
                    <a:pt x="2164812" y="654202"/>
                    <a:pt x="2174143" y="651740"/>
                    <a:pt x="2183147" y="651248"/>
                  </a:cubicBezTo>
                  <a:close/>
                  <a:moveTo>
                    <a:pt x="225802" y="627852"/>
                  </a:moveTo>
                  <a:cubicBezTo>
                    <a:pt x="234778" y="627527"/>
                    <a:pt x="243428" y="629151"/>
                    <a:pt x="249629" y="632722"/>
                  </a:cubicBezTo>
                  <a:lnTo>
                    <a:pt x="408915" y="724289"/>
                  </a:lnTo>
                  <a:cubicBezTo>
                    <a:pt x="421318" y="731433"/>
                    <a:pt x="420013" y="744421"/>
                    <a:pt x="405651" y="752863"/>
                  </a:cubicBezTo>
                  <a:lnTo>
                    <a:pt x="217641" y="860665"/>
                  </a:lnTo>
                  <a:cubicBezTo>
                    <a:pt x="202627" y="869107"/>
                    <a:pt x="180431" y="869757"/>
                    <a:pt x="168028" y="862613"/>
                  </a:cubicBezTo>
                  <a:lnTo>
                    <a:pt x="8742" y="771046"/>
                  </a:lnTo>
                  <a:cubicBezTo>
                    <a:pt x="-4314" y="763903"/>
                    <a:pt x="-2356" y="750915"/>
                    <a:pt x="12006" y="742473"/>
                  </a:cubicBezTo>
                  <a:lnTo>
                    <a:pt x="200016" y="634671"/>
                  </a:lnTo>
                  <a:cubicBezTo>
                    <a:pt x="207523" y="630450"/>
                    <a:pt x="216826" y="628177"/>
                    <a:pt x="225802" y="627852"/>
                  </a:cubicBezTo>
                  <a:close/>
                  <a:moveTo>
                    <a:pt x="2399582" y="608135"/>
                  </a:moveTo>
                  <a:cubicBezTo>
                    <a:pt x="2408653" y="607723"/>
                    <a:pt x="2417478" y="609370"/>
                    <a:pt x="2424015" y="613322"/>
                  </a:cubicBezTo>
                  <a:lnTo>
                    <a:pt x="2583525" y="705536"/>
                  </a:lnTo>
                  <a:cubicBezTo>
                    <a:pt x="2595946" y="712781"/>
                    <a:pt x="2593985" y="725955"/>
                    <a:pt x="2579603" y="734517"/>
                  </a:cubicBezTo>
                  <a:lnTo>
                    <a:pt x="2527305" y="765475"/>
                  </a:lnTo>
                  <a:cubicBezTo>
                    <a:pt x="2512269" y="773379"/>
                    <a:pt x="2490042" y="774696"/>
                    <a:pt x="2477621" y="767451"/>
                  </a:cubicBezTo>
                  <a:lnTo>
                    <a:pt x="2318111" y="674578"/>
                  </a:lnTo>
                  <a:cubicBezTo>
                    <a:pt x="2305690" y="666674"/>
                    <a:pt x="2306997" y="654160"/>
                    <a:pt x="2321380" y="645597"/>
                  </a:cubicBezTo>
                  <a:lnTo>
                    <a:pt x="2373678" y="615298"/>
                  </a:lnTo>
                  <a:cubicBezTo>
                    <a:pt x="2381196" y="611017"/>
                    <a:pt x="2390512" y="608547"/>
                    <a:pt x="2399582" y="608135"/>
                  </a:cubicBezTo>
                  <a:close/>
                  <a:moveTo>
                    <a:pt x="1140559" y="602284"/>
                  </a:moveTo>
                  <a:cubicBezTo>
                    <a:pt x="1149644" y="601792"/>
                    <a:pt x="1158484" y="603269"/>
                    <a:pt x="1165033" y="606879"/>
                  </a:cubicBezTo>
                  <a:lnTo>
                    <a:pt x="1324157" y="699443"/>
                  </a:lnTo>
                  <a:cubicBezTo>
                    <a:pt x="1337253" y="706664"/>
                    <a:pt x="1335289" y="719794"/>
                    <a:pt x="1320882" y="728328"/>
                  </a:cubicBezTo>
                  <a:lnTo>
                    <a:pt x="1163068" y="819578"/>
                  </a:lnTo>
                  <a:cubicBezTo>
                    <a:pt x="1148007" y="828769"/>
                    <a:pt x="1125743" y="829426"/>
                    <a:pt x="1112646" y="822204"/>
                  </a:cubicBezTo>
                  <a:lnTo>
                    <a:pt x="953523" y="729641"/>
                  </a:lnTo>
                  <a:cubicBezTo>
                    <a:pt x="940426" y="722420"/>
                    <a:pt x="942390" y="709290"/>
                    <a:pt x="956797" y="700756"/>
                  </a:cubicBezTo>
                  <a:lnTo>
                    <a:pt x="1114611" y="609505"/>
                  </a:lnTo>
                  <a:cubicBezTo>
                    <a:pt x="1122142" y="605238"/>
                    <a:pt x="1131473" y="602776"/>
                    <a:pt x="1140559" y="602284"/>
                  </a:cubicBezTo>
                  <a:close/>
                  <a:moveTo>
                    <a:pt x="1563962" y="567473"/>
                  </a:moveTo>
                  <a:cubicBezTo>
                    <a:pt x="1573047" y="567063"/>
                    <a:pt x="1581888" y="568704"/>
                    <a:pt x="1588436" y="572315"/>
                  </a:cubicBezTo>
                  <a:lnTo>
                    <a:pt x="1747560" y="664879"/>
                  </a:lnTo>
                  <a:cubicBezTo>
                    <a:pt x="1760656" y="672100"/>
                    <a:pt x="1759346" y="685230"/>
                    <a:pt x="1744285" y="693764"/>
                  </a:cubicBezTo>
                  <a:lnTo>
                    <a:pt x="1586471" y="785014"/>
                  </a:lnTo>
                  <a:cubicBezTo>
                    <a:pt x="1571410" y="793549"/>
                    <a:pt x="1549146" y="794862"/>
                    <a:pt x="1536049" y="787640"/>
                  </a:cubicBezTo>
                  <a:lnTo>
                    <a:pt x="1376926" y="695077"/>
                  </a:lnTo>
                  <a:cubicBezTo>
                    <a:pt x="1363829" y="687856"/>
                    <a:pt x="1365793" y="674726"/>
                    <a:pt x="1380200" y="666192"/>
                  </a:cubicBezTo>
                  <a:lnTo>
                    <a:pt x="1538014" y="574941"/>
                  </a:lnTo>
                  <a:cubicBezTo>
                    <a:pt x="1545545" y="570346"/>
                    <a:pt x="1554876" y="567884"/>
                    <a:pt x="1563962" y="567473"/>
                  </a:cubicBezTo>
                  <a:close/>
                  <a:moveTo>
                    <a:pt x="1937991" y="509868"/>
                  </a:moveTo>
                  <a:cubicBezTo>
                    <a:pt x="1947159" y="509457"/>
                    <a:pt x="1955999" y="511099"/>
                    <a:pt x="1962220" y="514709"/>
                  </a:cubicBezTo>
                  <a:lnTo>
                    <a:pt x="2121999" y="607273"/>
                  </a:lnTo>
                  <a:cubicBezTo>
                    <a:pt x="2135095" y="614494"/>
                    <a:pt x="2133131" y="627624"/>
                    <a:pt x="2118070" y="636158"/>
                  </a:cubicBezTo>
                  <a:lnTo>
                    <a:pt x="1960255" y="727408"/>
                  </a:lnTo>
                  <a:cubicBezTo>
                    <a:pt x="1945194" y="736599"/>
                    <a:pt x="1922930" y="737256"/>
                    <a:pt x="1910488" y="730034"/>
                  </a:cubicBezTo>
                  <a:lnTo>
                    <a:pt x="1750710" y="637471"/>
                  </a:lnTo>
                  <a:cubicBezTo>
                    <a:pt x="1738268" y="630250"/>
                    <a:pt x="1739578" y="617120"/>
                    <a:pt x="1753984" y="608586"/>
                  </a:cubicBezTo>
                  <a:lnTo>
                    <a:pt x="1911798" y="517335"/>
                  </a:lnTo>
                  <a:cubicBezTo>
                    <a:pt x="1919329" y="512740"/>
                    <a:pt x="1928824" y="510278"/>
                    <a:pt x="1937991" y="509868"/>
                  </a:cubicBezTo>
                  <a:close/>
                  <a:moveTo>
                    <a:pt x="468825" y="490026"/>
                  </a:moveTo>
                  <a:cubicBezTo>
                    <a:pt x="477882" y="489617"/>
                    <a:pt x="486695" y="491253"/>
                    <a:pt x="493223" y="495179"/>
                  </a:cubicBezTo>
                  <a:lnTo>
                    <a:pt x="961279" y="766102"/>
                  </a:lnTo>
                  <a:cubicBezTo>
                    <a:pt x="974335" y="773301"/>
                    <a:pt x="973030" y="786389"/>
                    <a:pt x="958015" y="794896"/>
                  </a:cubicBezTo>
                  <a:lnTo>
                    <a:pt x="800691" y="885859"/>
                  </a:lnTo>
                  <a:cubicBezTo>
                    <a:pt x="785676" y="894366"/>
                    <a:pt x="763481" y="895675"/>
                    <a:pt x="750425" y="887822"/>
                  </a:cubicBezTo>
                  <a:lnTo>
                    <a:pt x="282369" y="616898"/>
                  </a:lnTo>
                  <a:cubicBezTo>
                    <a:pt x="269313" y="609700"/>
                    <a:pt x="271271" y="596612"/>
                    <a:pt x="285633" y="588104"/>
                  </a:cubicBezTo>
                  <a:lnTo>
                    <a:pt x="442957" y="497142"/>
                  </a:lnTo>
                  <a:cubicBezTo>
                    <a:pt x="450465" y="492889"/>
                    <a:pt x="459767" y="490435"/>
                    <a:pt x="468825" y="490026"/>
                  </a:cubicBezTo>
                  <a:close/>
                  <a:moveTo>
                    <a:pt x="2154754" y="466588"/>
                  </a:moveTo>
                  <a:cubicBezTo>
                    <a:pt x="2163825" y="466259"/>
                    <a:pt x="2172651" y="467905"/>
                    <a:pt x="2179188" y="471528"/>
                  </a:cubicBezTo>
                  <a:lnTo>
                    <a:pt x="2338698" y="564402"/>
                  </a:lnTo>
                  <a:cubicBezTo>
                    <a:pt x="2351119" y="571648"/>
                    <a:pt x="2349812" y="584821"/>
                    <a:pt x="2334776" y="593384"/>
                  </a:cubicBezTo>
                  <a:lnTo>
                    <a:pt x="2282477" y="623683"/>
                  </a:lnTo>
                  <a:cubicBezTo>
                    <a:pt x="2267442" y="632246"/>
                    <a:pt x="2245215" y="633563"/>
                    <a:pt x="2232794" y="625659"/>
                  </a:cubicBezTo>
                  <a:lnTo>
                    <a:pt x="2073283" y="533444"/>
                  </a:lnTo>
                  <a:cubicBezTo>
                    <a:pt x="2060862" y="525540"/>
                    <a:pt x="2062169" y="512367"/>
                    <a:pt x="2076552" y="504462"/>
                  </a:cubicBezTo>
                  <a:lnTo>
                    <a:pt x="2128850" y="473504"/>
                  </a:lnTo>
                  <a:cubicBezTo>
                    <a:pt x="2136368" y="469223"/>
                    <a:pt x="2145684" y="466918"/>
                    <a:pt x="2154754" y="466588"/>
                  </a:cubicBezTo>
                  <a:close/>
                  <a:moveTo>
                    <a:pt x="1310492" y="423787"/>
                  </a:moveTo>
                  <a:cubicBezTo>
                    <a:pt x="1319399" y="423377"/>
                    <a:pt x="1328061" y="425018"/>
                    <a:pt x="1334599" y="428957"/>
                  </a:cubicBezTo>
                  <a:lnTo>
                    <a:pt x="1494115" y="520864"/>
                  </a:lnTo>
                  <a:cubicBezTo>
                    <a:pt x="1507190" y="528741"/>
                    <a:pt x="1505229" y="541215"/>
                    <a:pt x="1490193" y="550405"/>
                  </a:cubicBezTo>
                  <a:lnTo>
                    <a:pt x="1332638" y="641656"/>
                  </a:lnTo>
                  <a:cubicBezTo>
                    <a:pt x="1318256" y="650190"/>
                    <a:pt x="1295374" y="650847"/>
                    <a:pt x="1282299" y="643625"/>
                  </a:cubicBezTo>
                  <a:lnTo>
                    <a:pt x="1123437" y="551062"/>
                  </a:lnTo>
                  <a:cubicBezTo>
                    <a:pt x="1110362" y="543841"/>
                    <a:pt x="1112323" y="530711"/>
                    <a:pt x="1126706" y="522177"/>
                  </a:cubicBezTo>
                  <a:lnTo>
                    <a:pt x="1284914" y="430926"/>
                  </a:lnTo>
                  <a:cubicBezTo>
                    <a:pt x="1292432" y="426659"/>
                    <a:pt x="1301584" y="424197"/>
                    <a:pt x="1310492" y="423787"/>
                  </a:cubicBezTo>
                  <a:close/>
                  <a:moveTo>
                    <a:pt x="1693576" y="368650"/>
                  </a:moveTo>
                  <a:cubicBezTo>
                    <a:pt x="1702661" y="368321"/>
                    <a:pt x="1711502" y="369963"/>
                    <a:pt x="1718050" y="373573"/>
                  </a:cubicBezTo>
                  <a:lnTo>
                    <a:pt x="1877828" y="466137"/>
                  </a:lnTo>
                  <a:cubicBezTo>
                    <a:pt x="1890270" y="473358"/>
                    <a:pt x="1888960" y="486488"/>
                    <a:pt x="1873899" y="495022"/>
                  </a:cubicBezTo>
                  <a:lnTo>
                    <a:pt x="1715430" y="586272"/>
                  </a:lnTo>
                  <a:cubicBezTo>
                    <a:pt x="1701024" y="594807"/>
                    <a:pt x="1678760" y="596120"/>
                    <a:pt x="1665663" y="588242"/>
                  </a:cubicBezTo>
                  <a:lnTo>
                    <a:pt x="1505885" y="496335"/>
                  </a:lnTo>
                  <a:cubicBezTo>
                    <a:pt x="1493443" y="488457"/>
                    <a:pt x="1494753" y="475327"/>
                    <a:pt x="1509814" y="466793"/>
                  </a:cubicBezTo>
                  <a:lnTo>
                    <a:pt x="1667628" y="375543"/>
                  </a:lnTo>
                  <a:cubicBezTo>
                    <a:pt x="1675158" y="371276"/>
                    <a:pt x="1684490" y="368978"/>
                    <a:pt x="1693576" y="368650"/>
                  </a:cubicBezTo>
                  <a:close/>
                  <a:moveTo>
                    <a:pt x="708205" y="351349"/>
                  </a:moveTo>
                  <a:cubicBezTo>
                    <a:pt x="717170" y="351024"/>
                    <a:pt x="725809" y="352652"/>
                    <a:pt x="732002" y="356234"/>
                  </a:cubicBezTo>
                  <a:lnTo>
                    <a:pt x="1074281" y="553577"/>
                  </a:lnTo>
                  <a:cubicBezTo>
                    <a:pt x="1086668" y="560741"/>
                    <a:pt x="1085364" y="573767"/>
                    <a:pt x="1071021" y="582234"/>
                  </a:cubicBezTo>
                  <a:lnTo>
                    <a:pt x="913247" y="672764"/>
                  </a:lnTo>
                  <a:cubicBezTo>
                    <a:pt x="898904" y="681882"/>
                    <a:pt x="876737" y="682534"/>
                    <a:pt x="863698" y="675369"/>
                  </a:cubicBezTo>
                  <a:lnTo>
                    <a:pt x="521419" y="478027"/>
                  </a:lnTo>
                  <a:cubicBezTo>
                    <a:pt x="508380" y="470211"/>
                    <a:pt x="509684" y="457836"/>
                    <a:pt x="524679" y="449370"/>
                  </a:cubicBezTo>
                  <a:lnTo>
                    <a:pt x="682453" y="358188"/>
                  </a:lnTo>
                  <a:cubicBezTo>
                    <a:pt x="689950" y="353955"/>
                    <a:pt x="699241" y="351675"/>
                    <a:pt x="708205" y="351349"/>
                  </a:cubicBezTo>
                  <a:close/>
                  <a:moveTo>
                    <a:pt x="1912808" y="325424"/>
                  </a:moveTo>
                  <a:cubicBezTo>
                    <a:pt x="1921879" y="325099"/>
                    <a:pt x="1930705" y="326724"/>
                    <a:pt x="1937242" y="330299"/>
                  </a:cubicBezTo>
                  <a:lnTo>
                    <a:pt x="2096099" y="421954"/>
                  </a:lnTo>
                  <a:cubicBezTo>
                    <a:pt x="2109173" y="429104"/>
                    <a:pt x="2107866" y="442105"/>
                    <a:pt x="2092830" y="450555"/>
                  </a:cubicBezTo>
                  <a:lnTo>
                    <a:pt x="2040531" y="480457"/>
                  </a:lnTo>
                  <a:cubicBezTo>
                    <a:pt x="2025496" y="488907"/>
                    <a:pt x="2003269" y="489557"/>
                    <a:pt x="1990848" y="482407"/>
                  </a:cubicBezTo>
                  <a:lnTo>
                    <a:pt x="1831337" y="390752"/>
                  </a:lnTo>
                  <a:cubicBezTo>
                    <a:pt x="1818916" y="383602"/>
                    <a:pt x="1820223" y="370601"/>
                    <a:pt x="1835259" y="362151"/>
                  </a:cubicBezTo>
                  <a:lnTo>
                    <a:pt x="1886904" y="332249"/>
                  </a:lnTo>
                  <a:cubicBezTo>
                    <a:pt x="1894422" y="328024"/>
                    <a:pt x="1903738" y="325749"/>
                    <a:pt x="1912808" y="325424"/>
                  </a:cubicBezTo>
                  <a:close/>
                  <a:moveTo>
                    <a:pt x="1449323" y="227493"/>
                  </a:moveTo>
                  <a:cubicBezTo>
                    <a:pt x="1458327" y="227168"/>
                    <a:pt x="1467003" y="228794"/>
                    <a:pt x="1473224" y="232369"/>
                  </a:cubicBezTo>
                  <a:lnTo>
                    <a:pt x="1633002" y="324037"/>
                  </a:lnTo>
                  <a:cubicBezTo>
                    <a:pt x="1645444" y="331188"/>
                    <a:pt x="1644134" y="343540"/>
                    <a:pt x="1629073" y="352642"/>
                  </a:cubicBezTo>
                  <a:lnTo>
                    <a:pt x="1471259" y="443009"/>
                  </a:lnTo>
                  <a:cubicBezTo>
                    <a:pt x="1456198" y="451461"/>
                    <a:pt x="1433934" y="452111"/>
                    <a:pt x="1421492" y="444960"/>
                  </a:cubicBezTo>
                  <a:lnTo>
                    <a:pt x="1261714" y="353292"/>
                  </a:lnTo>
                  <a:cubicBezTo>
                    <a:pt x="1248617" y="346141"/>
                    <a:pt x="1249927" y="333138"/>
                    <a:pt x="1264988" y="324687"/>
                  </a:cubicBezTo>
                  <a:lnTo>
                    <a:pt x="1423457" y="234320"/>
                  </a:lnTo>
                  <a:cubicBezTo>
                    <a:pt x="1430988" y="230094"/>
                    <a:pt x="1440319" y="227819"/>
                    <a:pt x="1449323" y="227493"/>
                  </a:cubicBezTo>
                  <a:close/>
                  <a:moveTo>
                    <a:pt x="947556" y="213501"/>
                  </a:moveTo>
                  <a:cubicBezTo>
                    <a:pt x="956611" y="213094"/>
                    <a:pt x="965421" y="214721"/>
                    <a:pt x="971948" y="218624"/>
                  </a:cubicBezTo>
                  <a:lnTo>
                    <a:pt x="1249314" y="378020"/>
                  </a:lnTo>
                  <a:cubicBezTo>
                    <a:pt x="1262366" y="385827"/>
                    <a:pt x="1260408" y="398189"/>
                    <a:pt x="1246051" y="406647"/>
                  </a:cubicBezTo>
                  <a:lnTo>
                    <a:pt x="1088768" y="497730"/>
                  </a:lnTo>
                  <a:cubicBezTo>
                    <a:pt x="1073757" y="506188"/>
                    <a:pt x="1051568" y="506838"/>
                    <a:pt x="1038515" y="499682"/>
                  </a:cubicBezTo>
                  <a:lnTo>
                    <a:pt x="760497" y="339635"/>
                  </a:lnTo>
                  <a:cubicBezTo>
                    <a:pt x="747444" y="332479"/>
                    <a:pt x="749402" y="319467"/>
                    <a:pt x="764412" y="311009"/>
                  </a:cubicBezTo>
                  <a:lnTo>
                    <a:pt x="921695" y="220576"/>
                  </a:lnTo>
                  <a:cubicBezTo>
                    <a:pt x="929200" y="216347"/>
                    <a:pt x="938500" y="213907"/>
                    <a:pt x="947556" y="213501"/>
                  </a:cubicBezTo>
                  <a:close/>
                  <a:moveTo>
                    <a:pt x="1668066" y="184731"/>
                  </a:moveTo>
                  <a:cubicBezTo>
                    <a:pt x="1677055" y="184319"/>
                    <a:pt x="1685880" y="185966"/>
                    <a:pt x="1692417" y="189918"/>
                  </a:cubicBezTo>
                  <a:lnTo>
                    <a:pt x="1851274" y="282133"/>
                  </a:lnTo>
                  <a:cubicBezTo>
                    <a:pt x="1864348" y="290037"/>
                    <a:pt x="1863041" y="302552"/>
                    <a:pt x="1848005" y="311115"/>
                  </a:cubicBezTo>
                  <a:lnTo>
                    <a:pt x="1796360" y="341414"/>
                  </a:lnTo>
                  <a:cubicBezTo>
                    <a:pt x="1781325" y="350636"/>
                    <a:pt x="1758444" y="351294"/>
                    <a:pt x="1746023" y="344049"/>
                  </a:cubicBezTo>
                  <a:lnTo>
                    <a:pt x="1586513" y="251175"/>
                  </a:lnTo>
                  <a:cubicBezTo>
                    <a:pt x="1574092" y="243271"/>
                    <a:pt x="1575399" y="230756"/>
                    <a:pt x="1590435" y="222193"/>
                  </a:cubicBezTo>
                  <a:lnTo>
                    <a:pt x="1642734" y="191894"/>
                  </a:lnTo>
                  <a:cubicBezTo>
                    <a:pt x="1649925" y="187613"/>
                    <a:pt x="1659077" y="185143"/>
                    <a:pt x="1668066" y="184731"/>
                  </a:cubicBezTo>
                  <a:close/>
                  <a:moveTo>
                    <a:pt x="1203925" y="83583"/>
                  </a:moveTo>
                  <a:cubicBezTo>
                    <a:pt x="1213010" y="83172"/>
                    <a:pt x="1221851" y="84814"/>
                    <a:pt x="1228399" y="88424"/>
                  </a:cubicBezTo>
                  <a:lnTo>
                    <a:pt x="1387523" y="180988"/>
                  </a:lnTo>
                  <a:cubicBezTo>
                    <a:pt x="1400619" y="188865"/>
                    <a:pt x="1399310" y="201339"/>
                    <a:pt x="1384248" y="210529"/>
                  </a:cubicBezTo>
                  <a:lnTo>
                    <a:pt x="1225779" y="301780"/>
                  </a:lnTo>
                  <a:cubicBezTo>
                    <a:pt x="1210718" y="310314"/>
                    <a:pt x="1189109" y="310971"/>
                    <a:pt x="1176012" y="303749"/>
                  </a:cubicBezTo>
                  <a:lnTo>
                    <a:pt x="1016234" y="211186"/>
                  </a:lnTo>
                  <a:cubicBezTo>
                    <a:pt x="1003792" y="203965"/>
                    <a:pt x="1005102" y="190835"/>
                    <a:pt x="1020163" y="182301"/>
                  </a:cubicBezTo>
                  <a:lnTo>
                    <a:pt x="1177977" y="91050"/>
                  </a:lnTo>
                  <a:cubicBezTo>
                    <a:pt x="1185508" y="86455"/>
                    <a:pt x="1194839" y="83993"/>
                    <a:pt x="1203925" y="83583"/>
                  </a:cubicBezTo>
                  <a:close/>
                  <a:moveTo>
                    <a:pt x="1348596" y="61"/>
                  </a:moveTo>
                  <a:cubicBezTo>
                    <a:pt x="1357667" y="-350"/>
                    <a:pt x="1366492" y="1297"/>
                    <a:pt x="1372703" y="4919"/>
                  </a:cubicBezTo>
                  <a:lnTo>
                    <a:pt x="1532213" y="97793"/>
                  </a:lnTo>
                  <a:cubicBezTo>
                    <a:pt x="1544634" y="105038"/>
                    <a:pt x="1543327" y="118212"/>
                    <a:pt x="1528945" y="126775"/>
                  </a:cubicBezTo>
                  <a:lnTo>
                    <a:pt x="1476646" y="157074"/>
                  </a:lnTo>
                  <a:cubicBezTo>
                    <a:pt x="1461610" y="166296"/>
                    <a:pt x="1439383" y="166954"/>
                    <a:pt x="1426309" y="159709"/>
                  </a:cubicBezTo>
                  <a:lnTo>
                    <a:pt x="1267452" y="66835"/>
                  </a:lnTo>
                  <a:cubicBezTo>
                    <a:pt x="1254377" y="59590"/>
                    <a:pt x="1256338" y="46416"/>
                    <a:pt x="1270720" y="37853"/>
                  </a:cubicBezTo>
                  <a:lnTo>
                    <a:pt x="1323019" y="7554"/>
                  </a:lnTo>
                  <a:cubicBezTo>
                    <a:pt x="1330210" y="2943"/>
                    <a:pt x="1339526" y="473"/>
                    <a:pt x="1348596" y="61"/>
                  </a:cubicBezTo>
                  <a:close/>
                </a:path>
              </a:pathLst>
            </a:custGeom>
            <a:solidFill>
              <a:srgbClr val="7F1C58"/>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6" name="Freeform 333">
              <a:extLst>
                <a:ext uri="{FF2B5EF4-FFF2-40B4-BE49-F238E27FC236}">
                  <a16:creationId xmlns:a16="http://schemas.microsoft.com/office/drawing/2014/main" id="{C7584B5C-332C-0AD0-7AC4-43B63C847F4A}"/>
                </a:ext>
              </a:extLst>
            </p:cNvPr>
            <p:cNvSpPr>
              <a:spLocks noChangeArrowheads="1"/>
            </p:cNvSpPr>
            <p:nvPr/>
          </p:nvSpPr>
          <p:spPr bwMode="auto">
            <a:xfrm>
              <a:off x="9279721" y="9715262"/>
              <a:ext cx="2292721" cy="1347982"/>
            </a:xfrm>
            <a:custGeom>
              <a:avLst/>
              <a:gdLst>
                <a:gd name="T0" fmla="*/ 1965 w 3508"/>
                <a:gd name="T1" fmla="*/ 1985 h 2064"/>
                <a:gd name="T2" fmla="*/ 1965 w 3508"/>
                <a:gd name="T3" fmla="*/ 1985 h 2064"/>
                <a:gd name="T4" fmla="*/ 2162 w 3508"/>
                <a:gd name="T5" fmla="*/ 1975 h 2064"/>
                <a:gd name="T6" fmla="*/ 3407 w 3508"/>
                <a:gd name="T7" fmla="*/ 1256 h 2064"/>
                <a:gd name="T8" fmla="*/ 3407 w 3508"/>
                <a:gd name="T9" fmla="*/ 1256 h 2064"/>
                <a:gd name="T10" fmla="*/ 3448 w 3508"/>
                <a:gd name="T11" fmla="*/ 1207 h 2064"/>
                <a:gd name="T12" fmla="*/ 3448 w 3508"/>
                <a:gd name="T13" fmla="*/ 1207 h 2064"/>
                <a:gd name="T14" fmla="*/ 3423 w 3508"/>
                <a:gd name="T15" fmla="*/ 1176 h 2064"/>
                <a:gd name="T16" fmla="*/ 1542 w 3508"/>
                <a:gd name="T17" fmla="*/ 90 h 2064"/>
                <a:gd name="T18" fmla="*/ 1542 w 3508"/>
                <a:gd name="T19" fmla="*/ 90 h 2064"/>
                <a:gd name="T20" fmla="*/ 1345 w 3508"/>
                <a:gd name="T21" fmla="*/ 100 h 2064"/>
                <a:gd name="T22" fmla="*/ 99 w 3508"/>
                <a:gd name="T23" fmla="*/ 819 h 2064"/>
                <a:gd name="T24" fmla="*/ 99 w 3508"/>
                <a:gd name="T25" fmla="*/ 819 h 2064"/>
                <a:gd name="T26" fmla="*/ 59 w 3508"/>
                <a:gd name="T27" fmla="*/ 867 h 2064"/>
                <a:gd name="T28" fmla="*/ 59 w 3508"/>
                <a:gd name="T29" fmla="*/ 867 h 2064"/>
                <a:gd name="T30" fmla="*/ 83 w 3508"/>
                <a:gd name="T31" fmla="*/ 898 h 2064"/>
                <a:gd name="T32" fmla="*/ 1965 w 3508"/>
                <a:gd name="T33" fmla="*/ 1985 h 2064"/>
                <a:gd name="T34" fmla="*/ 2048 w 3508"/>
                <a:gd name="T35" fmla="*/ 2063 h 2064"/>
                <a:gd name="T36" fmla="*/ 2048 w 3508"/>
                <a:gd name="T37" fmla="*/ 2063 h 2064"/>
                <a:gd name="T38" fmla="*/ 1935 w 3508"/>
                <a:gd name="T39" fmla="*/ 2035 h 2064"/>
                <a:gd name="T40" fmla="*/ 1935 w 3508"/>
                <a:gd name="T41" fmla="*/ 2035 h 2064"/>
                <a:gd name="T42" fmla="*/ 53 w 3508"/>
                <a:gd name="T43" fmla="*/ 950 h 2064"/>
                <a:gd name="T44" fmla="*/ 53 w 3508"/>
                <a:gd name="T45" fmla="*/ 950 h 2064"/>
                <a:gd name="T46" fmla="*/ 0 w 3508"/>
                <a:gd name="T47" fmla="*/ 867 h 2064"/>
                <a:gd name="T48" fmla="*/ 0 w 3508"/>
                <a:gd name="T49" fmla="*/ 867 h 2064"/>
                <a:gd name="T50" fmla="*/ 70 w 3508"/>
                <a:gd name="T51" fmla="*/ 767 h 2064"/>
                <a:gd name="T52" fmla="*/ 1316 w 3508"/>
                <a:gd name="T53" fmla="*/ 49 h 2064"/>
                <a:gd name="T54" fmla="*/ 1316 w 3508"/>
                <a:gd name="T55" fmla="*/ 49 h 2064"/>
                <a:gd name="T56" fmla="*/ 1572 w 3508"/>
                <a:gd name="T57" fmla="*/ 39 h 2064"/>
                <a:gd name="T58" fmla="*/ 3453 w 3508"/>
                <a:gd name="T59" fmla="*/ 1125 h 2064"/>
                <a:gd name="T60" fmla="*/ 3453 w 3508"/>
                <a:gd name="T61" fmla="*/ 1125 h 2064"/>
                <a:gd name="T62" fmla="*/ 3507 w 3508"/>
                <a:gd name="T63" fmla="*/ 1207 h 2064"/>
                <a:gd name="T64" fmla="*/ 3507 w 3508"/>
                <a:gd name="T65" fmla="*/ 1207 h 2064"/>
                <a:gd name="T66" fmla="*/ 3437 w 3508"/>
                <a:gd name="T67" fmla="*/ 1307 h 2064"/>
                <a:gd name="T68" fmla="*/ 2191 w 3508"/>
                <a:gd name="T69" fmla="*/ 2026 h 2064"/>
                <a:gd name="T70" fmla="*/ 2191 w 3508"/>
                <a:gd name="T71" fmla="*/ 2026 h 2064"/>
                <a:gd name="T72" fmla="*/ 2048 w 3508"/>
                <a:gd name="T73" fmla="*/ 2063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08" h="2064">
                  <a:moveTo>
                    <a:pt x="1965" y="1985"/>
                  </a:moveTo>
                  <a:lnTo>
                    <a:pt x="1965" y="1985"/>
                  </a:lnTo>
                  <a:cubicBezTo>
                    <a:pt x="2013" y="2013"/>
                    <a:pt x="2104" y="2009"/>
                    <a:pt x="2162" y="1975"/>
                  </a:cubicBezTo>
                  <a:lnTo>
                    <a:pt x="3407" y="1256"/>
                  </a:lnTo>
                  <a:lnTo>
                    <a:pt x="3407" y="1256"/>
                  </a:lnTo>
                  <a:cubicBezTo>
                    <a:pt x="3433" y="1241"/>
                    <a:pt x="3448" y="1223"/>
                    <a:pt x="3448" y="1207"/>
                  </a:cubicBezTo>
                  <a:lnTo>
                    <a:pt x="3448" y="1207"/>
                  </a:lnTo>
                  <a:cubicBezTo>
                    <a:pt x="3448" y="1193"/>
                    <a:pt x="3433" y="1182"/>
                    <a:pt x="3423" y="1176"/>
                  </a:cubicBezTo>
                  <a:lnTo>
                    <a:pt x="1542" y="90"/>
                  </a:lnTo>
                  <a:lnTo>
                    <a:pt x="1542" y="90"/>
                  </a:lnTo>
                  <a:cubicBezTo>
                    <a:pt x="1493" y="61"/>
                    <a:pt x="1402" y="66"/>
                    <a:pt x="1345" y="100"/>
                  </a:cubicBezTo>
                  <a:lnTo>
                    <a:pt x="99" y="819"/>
                  </a:lnTo>
                  <a:lnTo>
                    <a:pt x="99" y="819"/>
                  </a:lnTo>
                  <a:cubicBezTo>
                    <a:pt x="74" y="833"/>
                    <a:pt x="59" y="851"/>
                    <a:pt x="59" y="867"/>
                  </a:cubicBezTo>
                  <a:lnTo>
                    <a:pt x="59" y="867"/>
                  </a:lnTo>
                  <a:cubicBezTo>
                    <a:pt x="59" y="882"/>
                    <a:pt x="74" y="893"/>
                    <a:pt x="83" y="898"/>
                  </a:cubicBezTo>
                  <a:lnTo>
                    <a:pt x="1965" y="1985"/>
                  </a:lnTo>
                  <a:close/>
                  <a:moveTo>
                    <a:pt x="2048" y="2063"/>
                  </a:moveTo>
                  <a:lnTo>
                    <a:pt x="2048" y="2063"/>
                  </a:lnTo>
                  <a:cubicBezTo>
                    <a:pt x="2006" y="2063"/>
                    <a:pt x="1966" y="2054"/>
                    <a:pt x="1935" y="2035"/>
                  </a:cubicBezTo>
                  <a:lnTo>
                    <a:pt x="1935" y="2035"/>
                  </a:lnTo>
                  <a:lnTo>
                    <a:pt x="53" y="950"/>
                  </a:lnTo>
                  <a:lnTo>
                    <a:pt x="53" y="950"/>
                  </a:lnTo>
                  <a:cubicBezTo>
                    <a:pt x="19" y="930"/>
                    <a:pt x="0" y="900"/>
                    <a:pt x="0" y="867"/>
                  </a:cubicBezTo>
                  <a:lnTo>
                    <a:pt x="0" y="867"/>
                  </a:lnTo>
                  <a:cubicBezTo>
                    <a:pt x="0" y="830"/>
                    <a:pt x="25" y="793"/>
                    <a:pt x="70" y="767"/>
                  </a:cubicBezTo>
                  <a:lnTo>
                    <a:pt x="1316" y="49"/>
                  </a:lnTo>
                  <a:lnTo>
                    <a:pt x="1316" y="49"/>
                  </a:lnTo>
                  <a:cubicBezTo>
                    <a:pt x="1392" y="4"/>
                    <a:pt x="1504" y="0"/>
                    <a:pt x="1572" y="39"/>
                  </a:cubicBezTo>
                  <a:lnTo>
                    <a:pt x="3453" y="1125"/>
                  </a:lnTo>
                  <a:lnTo>
                    <a:pt x="3453" y="1125"/>
                  </a:lnTo>
                  <a:cubicBezTo>
                    <a:pt x="3488" y="1145"/>
                    <a:pt x="3507" y="1174"/>
                    <a:pt x="3507" y="1207"/>
                  </a:cubicBezTo>
                  <a:lnTo>
                    <a:pt x="3507" y="1207"/>
                  </a:lnTo>
                  <a:cubicBezTo>
                    <a:pt x="3507" y="1245"/>
                    <a:pt x="3482" y="1281"/>
                    <a:pt x="3437" y="1307"/>
                  </a:cubicBezTo>
                  <a:lnTo>
                    <a:pt x="2191" y="2026"/>
                  </a:lnTo>
                  <a:lnTo>
                    <a:pt x="2191" y="2026"/>
                  </a:lnTo>
                  <a:cubicBezTo>
                    <a:pt x="2150" y="2050"/>
                    <a:pt x="2098" y="2063"/>
                    <a:pt x="2048" y="2063"/>
                  </a:cubicBezTo>
                  <a:close/>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7" name="Freeform 121">
              <a:extLst>
                <a:ext uri="{FF2B5EF4-FFF2-40B4-BE49-F238E27FC236}">
                  <a16:creationId xmlns:a16="http://schemas.microsoft.com/office/drawing/2014/main" id="{85F51AC4-D2EC-D8AE-21D6-B1AEA03A77F8}"/>
                </a:ext>
              </a:extLst>
            </p:cNvPr>
            <p:cNvSpPr>
              <a:spLocks noChangeArrowheads="1"/>
            </p:cNvSpPr>
            <p:nvPr/>
          </p:nvSpPr>
          <p:spPr bwMode="auto">
            <a:xfrm>
              <a:off x="10069639" y="9982582"/>
              <a:ext cx="945436" cy="602836"/>
            </a:xfrm>
            <a:custGeom>
              <a:avLst/>
              <a:gdLst>
                <a:gd name="connsiteX0" fmla="*/ 281692 w 945436"/>
                <a:gd name="connsiteY0" fmla="*/ 526729 h 602836"/>
                <a:gd name="connsiteX1" fmla="*/ 304108 w 945436"/>
                <a:gd name="connsiteY1" fmla="*/ 532630 h 602836"/>
                <a:gd name="connsiteX2" fmla="*/ 307345 w 945436"/>
                <a:gd name="connsiteY2" fmla="*/ 557546 h 602836"/>
                <a:gd name="connsiteX3" fmla="*/ 234836 w 945436"/>
                <a:gd name="connsiteY3" fmla="*/ 598853 h 602836"/>
                <a:gd name="connsiteX4" fmla="*/ 191459 w 945436"/>
                <a:gd name="connsiteY4" fmla="*/ 596886 h 602836"/>
                <a:gd name="connsiteX5" fmla="*/ 188870 w 945436"/>
                <a:gd name="connsiteY5" fmla="*/ 571971 h 602836"/>
                <a:gd name="connsiteX6" fmla="*/ 260732 w 945436"/>
                <a:gd name="connsiteY6" fmla="*/ 530663 h 602836"/>
                <a:gd name="connsiteX7" fmla="*/ 281692 w 945436"/>
                <a:gd name="connsiteY7" fmla="*/ 526729 h 602836"/>
                <a:gd name="connsiteX8" fmla="*/ 912177 w 945436"/>
                <a:gd name="connsiteY8" fmla="*/ 394327 h 602836"/>
                <a:gd name="connsiteX9" fmla="*/ 934774 w 945436"/>
                <a:gd name="connsiteY9" fmla="*/ 400173 h 602836"/>
                <a:gd name="connsiteX10" fmla="*/ 937384 w 945436"/>
                <a:gd name="connsiteY10" fmla="*/ 425862 h 602836"/>
                <a:gd name="connsiteX11" fmla="*/ 708316 w 945436"/>
                <a:gd name="connsiteY11" fmla="*/ 554963 h 602836"/>
                <a:gd name="connsiteX12" fmla="*/ 664591 w 945436"/>
                <a:gd name="connsiteY12" fmla="*/ 552986 h 602836"/>
                <a:gd name="connsiteX13" fmla="*/ 661327 w 945436"/>
                <a:gd name="connsiteY13" fmla="*/ 528615 h 602836"/>
                <a:gd name="connsiteX14" fmla="*/ 891049 w 945436"/>
                <a:gd name="connsiteY14" fmla="*/ 398856 h 602836"/>
                <a:gd name="connsiteX15" fmla="*/ 912177 w 945436"/>
                <a:gd name="connsiteY15" fmla="*/ 394327 h 602836"/>
                <a:gd name="connsiteX16" fmla="*/ 564235 w 945436"/>
                <a:gd name="connsiteY16" fmla="*/ 368386 h 602836"/>
                <a:gd name="connsiteX17" fmla="*/ 586879 w 945436"/>
                <a:gd name="connsiteY17" fmla="*/ 374175 h 602836"/>
                <a:gd name="connsiteX18" fmla="*/ 589495 w 945436"/>
                <a:gd name="connsiteY18" fmla="*/ 399618 h 602836"/>
                <a:gd name="connsiteX19" fmla="*/ 388723 w 945436"/>
                <a:gd name="connsiteY19" fmla="*/ 511826 h 602836"/>
                <a:gd name="connsiteX20" fmla="*/ 344253 w 945436"/>
                <a:gd name="connsiteY20" fmla="*/ 509869 h 602836"/>
                <a:gd name="connsiteX21" fmla="*/ 341637 w 945436"/>
                <a:gd name="connsiteY21" fmla="*/ 485079 h 602836"/>
                <a:gd name="connsiteX22" fmla="*/ 543063 w 945436"/>
                <a:gd name="connsiteY22" fmla="*/ 372871 h 602836"/>
                <a:gd name="connsiteX23" fmla="*/ 564235 w 945436"/>
                <a:gd name="connsiteY23" fmla="*/ 368386 h 602836"/>
                <a:gd name="connsiteX24" fmla="*/ 206448 w 945436"/>
                <a:gd name="connsiteY24" fmla="*/ 345251 h 602836"/>
                <a:gd name="connsiteX25" fmla="*/ 229078 w 945436"/>
                <a:gd name="connsiteY25" fmla="*/ 351093 h 602836"/>
                <a:gd name="connsiteX26" fmla="*/ 232346 w 945436"/>
                <a:gd name="connsiteY26" fmla="*/ 375758 h 602836"/>
                <a:gd name="connsiteX27" fmla="*/ 54572 w 945436"/>
                <a:gd name="connsiteY27" fmla="*/ 474419 h 602836"/>
                <a:gd name="connsiteX28" fmla="*/ 10783 w 945436"/>
                <a:gd name="connsiteY28" fmla="*/ 472472 h 602836"/>
                <a:gd name="connsiteX29" fmla="*/ 7515 w 945436"/>
                <a:gd name="connsiteY29" fmla="*/ 447807 h 602836"/>
                <a:gd name="connsiteX30" fmla="*/ 185288 w 945436"/>
                <a:gd name="connsiteY30" fmla="*/ 349146 h 602836"/>
                <a:gd name="connsiteX31" fmla="*/ 206448 w 945436"/>
                <a:gd name="connsiteY31" fmla="*/ 345251 h 602836"/>
                <a:gd name="connsiteX32" fmla="*/ 817024 w 945436"/>
                <a:gd name="connsiteY32" fmla="*/ 339588 h 602836"/>
                <a:gd name="connsiteX33" fmla="*/ 839062 w 945436"/>
                <a:gd name="connsiteY33" fmla="*/ 346049 h 602836"/>
                <a:gd name="connsiteX34" fmla="*/ 842980 w 945436"/>
                <a:gd name="connsiteY34" fmla="*/ 370257 h 602836"/>
                <a:gd name="connsiteX35" fmla="*/ 492326 w 945436"/>
                <a:gd name="connsiteY35" fmla="*/ 567186 h 602836"/>
                <a:gd name="connsiteX36" fmla="*/ 449229 w 945436"/>
                <a:gd name="connsiteY36" fmla="*/ 565224 h 602836"/>
                <a:gd name="connsiteX37" fmla="*/ 445311 w 945436"/>
                <a:gd name="connsiteY37" fmla="*/ 540362 h 602836"/>
                <a:gd name="connsiteX38" fmla="*/ 795965 w 945436"/>
                <a:gd name="connsiteY38" fmla="*/ 343432 h 602836"/>
                <a:gd name="connsiteX39" fmla="*/ 817024 w 945436"/>
                <a:gd name="connsiteY39" fmla="*/ 339588 h 602836"/>
                <a:gd name="connsiteX40" fmla="*/ 717024 w 945436"/>
                <a:gd name="connsiteY40" fmla="*/ 281953 h 602836"/>
                <a:gd name="connsiteX41" fmla="*/ 739588 w 945436"/>
                <a:gd name="connsiteY41" fmla="*/ 287679 h 602836"/>
                <a:gd name="connsiteX42" fmla="*/ 742194 w 945436"/>
                <a:gd name="connsiteY42" fmla="*/ 312841 h 602836"/>
                <a:gd name="connsiteX43" fmla="*/ 667254 w 945436"/>
                <a:gd name="connsiteY43" fmla="*/ 354133 h 602836"/>
                <a:gd name="connsiteX44" fmla="*/ 623594 w 945436"/>
                <a:gd name="connsiteY44" fmla="*/ 352198 h 602836"/>
                <a:gd name="connsiteX45" fmla="*/ 620987 w 945436"/>
                <a:gd name="connsiteY45" fmla="*/ 327681 h 602836"/>
                <a:gd name="connsiteX46" fmla="*/ 695927 w 945436"/>
                <a:gd name="connsiteY46" fmla="*/ 286389 h 602836"/>
                <a:gd name="connsiteX47" fmla="*/ 717024 w 945436"/>
                <a:gd name="connsiteY47" fmla="*/ 281953 h 602836"/>
                <a:gd name="connsiteX48" fmla="*/ 405208 w 945436"/>
                <a:gd name="connsiteY48" fmla="*/ 233070 h 602836"/>
                <a:gd name="connsiteX49" fmla="*/ 427827 w 945436"/>
                <a:gd name="connsiteY49" fmla="*/ 239368 h 602836"/>
                <a:gd name="connsiteX50" fmla="*/ 431093 w 945436"/>
                <a:gd name="connsiteY50" fmla="*/ 263911 h 602836"/>
                <a:gd name="connsiteX51" fmla="*/ 310239 w 945436"/>
                <a:gd name="connsiteY51" fmla="*/ 330438 h 602836"/>
                <a:gd name="connsiteX52" fmla="*/ 267124 w 945436"/>
                <a:gd name="connsiteY52" fmla="*/ 328501 h 602836"/>
                <a:gd name="connsiteX53" fmla="*/ 263857 w 945436"/>
                <a:gd name="connsiteY53" fmla="*/ 303957 h 602836"/>
                <a:gd name="connsiteX54" fmla="*/ 384058 w 945436"/>
                <a:gd name="connsiteY54" fmla="*/ 237430 h 602836"/>
                <a:gd name="connsiteX55" fmla="*/ 405208 w 945436"/>
                <a:gd name="connsiteY55" fmla="*/ 233070 h 602836"/>
                <a:gd name="connsiteX56" fmla="*/ 618308 w 945436"/>
                <a:gd name="connsiteY56" fmla="*/ 227258 h 602836"/>
                <a:gd name="connsiteX57" fmla="*/ 640952 w 945436"/>
                <a:gd name="connsiteY57" fmla="*/ 233728 h 602836"/>
                <a:gd name="connsiteX58" fmla="*/ 644222 w 945436"/>
                <a:gd name="connsiteY58" fmla="*/ 257970 h 602836"/>
                <a:gd name="connsiteX59" fmla="*/ 442796 w 945436"/>
                <a:gd name="connsiteY59" fmla="*/ 371316 h 602836"/>
                <a:gd name="connsiteX60" fmla="*/ 399634 w 945436"/>
                <a:gd name="connsiteY60" fmla="*/ 368695 h 602836"/>
                <a:gd name="connsiteX61" fmla="*/ 395710 w 945436"/>
                <a:gd name="connsiteY61" fmla="*/ 344454 h 602836"/>
                <a:gd name="connsiteX62" fmla="*/ 597136 w 945436"/>
                <a:gd name="connsiteY62" fmla="*/ 231108 h 602836"/>
                <a:gd name="connsiteX63" fmla="*/ 618308 w 945436"/>
                <a:gd name="connsiteY63" fmla="*/ 227258 h 602836"/>
                <a:gd name="connsiteX64" fmla="*/ 521037 w 945436"/>
                <a:gd name="connsiteY64" fmla="*/ 169535 h 602836"/>
                <a:gd name="connsiteX65" fmla="*/ 543057 w 945436"/>
                <a:gd name="connsiteY65" fmla="*/ 175323 h 602836"/>
                <a:gd name="connsiteX66" fmla="*/ 546319 w 945436"/>
                <a:gd name="connsiteY66" fmla="*/ 199764 h 602836"/>
                <a:gd name="connsiteX67" fmla="*/ 498038 w 945436"/>
                <a:gd name="connsiteY67" fmla="*/ 226778 h 602836"/>
                <a:gd name="connsiteX68" fmla="*/ 454324 w 945436"/>
                <a:gd name="connsiteY68" fmla="*/ 224848 h 602836"/>
                <a:gd name="connsiteX69" fmla="*/ 451714 w 945436"/>
                <a:gd name="connsiteY69" fmla="*/ 199764 h 602836"/>
                <a:gd name="connsiteX70" fmla="*/ 499995 w 945436"/>
                <a:gd name="connsiteY70" fmla="*/ 173394 h 602836"/>
                <a:gd name="connsiteX71" fmla="*/ 521037 w 945436"/>
                <a:gd name="connsiteY71" fmla="*/ 169535 h 602836"/>
                <a:gd name="connsiteX72" fmla="*/ 189256 w 945436"/>
                <a:gd name="connsiteY72" fmla="*/ 132629 h 602836"/>
                <a:gd name="connsiteX73" fmla="*/ 211831 w 945436"/>
                <a:gd name="connsiteY73" fmla="*/ 139373 h 602836"/>
                <a:gd name="connsiteX74" fmla="*/ 215091 w 945436"/>
                <a:gd name="connsiteY74" fmla="*/ 163717 h 602836"/>
                <a:gd name="connsiteX75" fmla="*/ 57311 w 945436"/>
                <a:gd name="connsiteY75" fmla="*/ 253196 h 602836"/>
                <a:gd name="connsiteX76" fmla="*/ 13628 w 945436"/>
                <a:gd name="connsiteY76" fmla="*/ 251222 h 602836"/>
                <a:gd name="connsiteX77" fmla="*/ 10368 w 945436"/>
                <a:gd name="connsiteY77" fmla="*/ 226220 h 602836"/>
                <a:gd name="connsiteX78" fmla="*/ 168148 w 945436"/>
                <a:gd name="connsiteY78" fmla="*/ 136741 h 602836"/>
                <a:gd name="connsiteX79" fmla="*/ 189256 w 945436"/>
                <a:gd name="connsiteY79" fmla="*/ 132629 h 602836"/>
                <a:gd name="connsiteX80" fmla="*/ 422553 w 945436"/>
                <a:gd name="connsiteY80" fmla="*/ 114929 h 602836"/>
                <a:gd name="connsiteX81" fmla="*/ 445134 w 945436"/>
                <a:gd name="connsiteY81" fmla="*/ 121403 h 602836"/>
                <a:gd name="connsiteX82" fmla="*/ 448394 w 945436"/>
                <a:gd name="connsiteY82" fmla="*/ 145659 h 602836"/>
                <a:gd name="connsiteX83" fmla="*/ 207101 w 945436"/>
                <a:gd name="connsiteY83" fmla="*/ 282022 h 602836"/>
                <a:gd name="connsiteX84" fmla="*/ 163407 w 945436"/>
                <a:gd name="connsiteY84" fmla="*/ 280055 h 602836"/>
                <a:gd name="connsiteX85" fmla="*/ 160146 w 945436"/>
                <a:gd name="connsiteY85" fmla="*/ 254487 h 602836"/>
                <a:gd name="connsiteX86" fmla="*/ 401440 w 945436"/>
                <a:gd name="connsiteY86" fmla="*/ 118780 h 602836"/>
                <a:gd name="connsiteX87" fmla="*/ 422553 w 945436"/>
                <a:gd name="connsiteY87" fmla="*/ 114929 h 602836"/>
                <a:gd name="connsiteX88" fmla="*/ 324670 w 945436"/>
                <a:gd name="connsiteY88" fmla="*/ 57203 h 602836"/>
                <a:gd name="connsiteX89" fmla="*/ 347222 w 945436"/>
                <a:gd name="connsiteY89" fmla="*/ 62989 h 602836"/>
                <a:gd name="connsiteX90" fmla="*/ 349828 w 945436"/>
                <a:gd name="connsiteY90" fmla="*/ 87420 h 602836"/>
                <a:gd name="connsiteX91" fmla="*/ 290557 w 945436"/>
                <a:gd name="connsiteY91" fmla="*/ 120209 h 602836"/>
                <a:gd name="connsiteX92" fmla="*/ 246917 w 945436"/>
                <a:gd name="connsiteY92" fmla="*/ 118923 h 602836"/>
                <a:gd name="connsiteX93" fmla="*/ 243661 w 945436"/>
                <a:gd name="connsiteY93" fmla="*/ 93849 h 602836"/>
                <a:gd name="connsiteX94" fmla="*/ 303583 w 945436"/>
                <a:gd name="connsiteY94" fmla="*/ 61060 h 602836"/>
                <a:gd name="connsiteX95" fmla="*/ 324670 w 945436"/>
                <a:gd name="connsiteY95" fmla="*/ 57203 h 602836"/>
                <a:gd name="connsiteX96" fmla="*/ 229349 w 945436"/>
                <a:gd name="connsiteY96" fmla="*/ 98 h 602836"/>
                <a:gd name="connsiteX97" fmla="*/ 252063 w 945436"/>
                <a:gd name="connsiteY97" fmla="*/ 6741 h 602836"/>
                <a:gd name="connsiteX98" fmla="*/ 255343 w 945436"/>
                <a:gd name="connsiteY98" fmla="*/ 30720 h 602836"/>
                <a:gd name="connsiteX99" fmla="*/ 140541 w 945436"/>
                <a:gd name="connsiteY99" fmla="*/ 94230 h 602836"/>
                <a:gd name="connsiteX100" fmla="*/ 96588 w 945436"/>
                <a:gd name="connsiteY100" fmla="*/ 92286 h 602836"/>
                <a:gd name="connsiteX101" fmla="*/ 93964 w 945436"/>
                <a:gd name="connsiteY101" fmla="*/ 67011 h 602836"/>
                <a:gd name="connsiteX102" fmla="*/ 208110 w 945436"/>
                <a:gd name="connsiteY102" fmla="*/ 4149 h 602836"/>
                <a:gd name="connsiteX103" fmla="*/ 229349 w 945436"/>
                <a:gd name="connsiteY103" fmla="*/ 98 h 60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5436" h="602836">
                  <a:moveTo>
                    <a:pt x="281692" y="526729"/>
                  </a:moveTo>
                  <a:cubicBezTo>
                    <a:pt x="289542" y="527057"/>
                    <a:pt x="297634" y="529024"/>
                    <a:pt x="304108" y="532630"/>
                  </a:cubicBezTo>
                  <a:cubicBezTo>
                    <a:pt x="317056" y="539843"/>
                    <a:pt x="318351" y="551645"/>
                    <a:pt x="307345" y="557546"/>
                  </a:cubicBezTo>
                  <a:lnTo>
                    <a:pt x="234836" y="598853"/>
                  </a:lnTo>
                  <a:cubicBezTo>
                    <a:pt x="223830" y="604754"/>
                    <a:pt x="204408" y="604099"/>
                    <a:pt x="191459" y="596886"/>
                  </a:cubicBezTo>
                  <a:cubicBezTo>
                    <a:pt x="178511" y="589018"/>
                    <a:pt x="177864" y="577872"/>
                    <a:pt x="188870" y="571971"/>
                  </a:cubicBezTo>
                  <a:lnTo>
                    <a:pt x="260732" y="530663"/>
                  </a:lnTo>
                  <a:cubicBezTo>
                    <a:pt x="266235" y="527712"/>
                    <a:pt x="273842" y="526401"/>
                    <a:pt x="281692" y="526729"/>
                  </a:cubicBezTo>
                  <a:close/>
                  <a:moveTo>
                    <a:pt x="912177" y="394327"/>
                  </a:moveTo>
                  <a:cubicBezTo>
                    <a:pt x="920090" y="394574"/>
                    <a:pt x="928248" y="396550"/>
                    <a:pt x="934774" y="400173"/>
                  </a:cubicBezTo>
                  <a:cubicBezTo>
                    <a:pt x="947826" y="408077"/>
                    <a:pt x="949131" y="419275"/>
                    <a:pt x="937384" y="425862"/>
                  </a:cubicBezTo>
                  <a:lnTo>
                    <a:pt x="708316" y="554963"/>
                  </a:lnTo>
                  <a:cubicBezTo>
                    <a:pt x="697221" y="561549"/>
                    <a:pt x="677643" y="560891"/>
                    <a:pt x="664591" y="552986"/>
                  </a:cubicBezTo>
                  <a:cubicBezTo>
                    <a:pt x="651538" y="545741"/>
                    <a:pt x="650233" y="534544"/>
                    <a:pt x="661327" y="528615"/>
                  </a:cubicBezTo>
                  <a:lnTo>
                    <a:pt x="891049" y="398856"/>
                  </a:lnTo>
                  <a:cubicBezTo>
                    <a:pt x="896596" y="395562"/>
                    <a:pt x="904264" y="394080"/>
                    <a:pt x="912177" y="394327"/>
                  </a:cubicBezTo>
                  <a:close/>
                  <a:moveTo>
                    <a:pt x="564235" y="368386"/>
                  </a:moveTo>
                  <a:cubicBezTo>
                    <a:pt x="572165" y="368630"/>
                    <a:pt x="580339" y="370587"/>
                    <a:pt x="586879" y="374175"/>
                  </a:cubicBezTo>
                  <a:cubicBezTo>
                    <a:pt x="599305" y="382004"/>
                    <a:pt x="600613" y="393094"/>
                    <a:pt x="589495" y="399618"/>
                  </a:cubicBezTo>
                  <a:lnTo>
                    <a:pt x="388723" y="511826"/>
                  </a:lnTo>
                  <a:cubicBezTo>
                    <a:pt x="376952" y="518350"/>
                    <a:pt x="357332" y="517045"/>
                    <a:pt x="344253" y="509869"/>
                  </a:cubicBezTo>
                  <a:cubicBezTo>
                    <a:pt x="331827" y="502693"/>
                    <a:pt x="330519" y="491602"/>
                    <a:pt x="341637" y="485079"/>
                  </a:cubicBezTo>
                  <a:lnTo>
                    <a:pt x="543063" y="372871"/>
                  </a:lnTo>
                  <a:cubicBezTo>
                    <a:pt x="548621" y="369609"/>
                    <a:pt x="556306" y="368141"/>
                    <a:pt x="564235" y="368386"/>
                  </a:cubicBezTo>
                  <a:close/>
                  <a:moveTo>
                    <a:pt x="206448" y="345251"/>
                  </a:moveTo>
                  <a:cubicBezTo>
                    <a:pt x="214372" y="345576"/>
                    <a:pt x="222542" y="347523"/>
                    <a:pt x="229078" y="351093"/>
                  </a:cubicBezTo>
                  <a:cubicBezTo>
                    <a:pt x="242149" y="358882"/>
                    <a:pt x="243456" y="369267"/>
                    <a:pt x="232346" y="375758"/>
                  </a:cubicBezTo>
                  <a:lnTo>
                    <a:pt x="54572" y="474419"/>
                  </a:lnTo>
                  <a:cubicBezTo>
                    <a:pt x="43462" y="480910"/>
                    <a:pt x="23854" y="479612"/>
                    <a:pt x="10783" y="472472"/>
                  </a:cubicBezTo>
                  <a:cubicBezTo>
                    <a:pt x="-2289" y="464683"/>
                    <a:pt x="-3596" y="454297"/>
                    <a:pt x="7515" y="447807"/>
                  </a:cubicBezTo>
                  <a:lnTo>
                    <a:pt x="185288" y="349146"/>
                  </a:lnTo>
                  <a:cubicBezTo>
                    <a:pt x="190844" y="346225"/>
                    <a:pt x="198523" y="344927"/>
                    <a:pt x="206448" y="345251"/>
                  </a:cubicBezTo>
                  <a:close/>
                  <a:moveTo>
                    <a:pt x="817024" y="339588"/>
                  </a:moveTo>
                  <a:cubicBezTo>
                    <a:pt x="824860" y="339997"/>
                    <a:pt x="832859" y="342124"/>
                    <a:pt x="839062" y="346049"/>
                  </a:cubicBezTo>
                  <a:cubicBezTo>
                    <a:pt x="852122" y="353246"/>
                    <a:pt x="854081" y="364368"/>
                    <a:pt x="842980" y="370257"/>
                  </a:cubicBezTo>
                  <a:lnTo>
                    <a:pt x="492326" y="567186"/>
                  </a:lnTo>
                  <a:cubicBezTo>
                    <a:pt x="481225" y="573075"/>
                    <a:pt x="461635" y="572420"/>
                    <a:pt x="449229" y="565224"/>
                  </a:cubicBezTo>
                  <a:cubicBezTo>
                    <a:pt x="436169" y="557373"/>
                    <a:pt x="434210" y="546250"/>
                    <a:pt x="445311" y="540362"/>
                  </a:cubicBezTo>
                  <a:lnTo>
                    <a:pt x="795965" y="343432"/>
                  </a:lnTo>
                  <a:cubicBezTo>
                    <a:pt x="801516" y="340488"/>
                    <a:pt x="809188" y="339180"/>
                    <a:pt x="817024" y="339588"/>
                  </a:cubicBezTo>
                  <a:close/>
                  <a:moveTo>
                    <a:pt x="717024" y="281953"/>
                  </a:moveTo>
                  <a:cubicBezTo>
                    <a:pt x="724926" y="282195"/>
                    <a:pt x="733072" y="284131"/>
                    <a:pt x="739588" y="287679"/>
                  </a:cubicBezTo>
                  <a:cubicBezTo>
                    <a:pt x="751969" y="295421"/>
                    <a:pt x="753272" y="306390"/>
                    <a:pt x="742194" y="312841"/>
                  </a:cubicBezTo>
                  <a:lnTo>
                    <a:pt x="667254" y="354133"/>
                  </a:lnTo>
                  <a:cubicBezTo>
                    <a:pt x="656176" y="359940"/>
                    <a:pt x="636627" y="359295"/>
                    <a:pt x="623594" y="352198"/>
                  </a:cubicBezTo>
                  <a:cubicBezTo>
                    <a:pt x="610561" y="345101"/>
                    <a:pt x="609909" y="333487"/>
                    <a:pt x="620987" y="327681"/>
                  </a:cubicBezTo>
                  <a:lnTo>
                    <a:pt x="695927" y="286389"/>
                  </a:lnTo>
                  <a:cubicBezTo>
                    <a:pt x="701466" y="283163"/>
                    <a:pt x="709123" y="281711"/>
                    <a:pt x="717024" y="281953"/>
                  </a:cubicBezTo>
                  <a:close/>
                  <a:moveTo>
                    <a:pt x="405208" y="233070"/>
                  </a:moveTo>
                  <a:cubicBezTo>
                    <a:pt x="413129" y="233393"/>
                    <a:pt x="421295" y="235492"/>
                    <a:pt x="427827" y="239368"/>
                  </a:cubicBezTo>
                  <a:cubicBezTo>
                    <a:pt x="440892" y="246472"/>
                    <a:pt x="442199" y="257453"/>
                    <a:pt x="431093" y="263911"/>
                  </a:cubicBezTo>
                  <a:lnTo>
                    <a:pt x="310239" y="330438"/>
                  </a:lnTo>
                  <a:cubicBezTo>
                    <a:pt x="299134" y="336897"/>
                    <a:pt x="280189" y="335605"/>
                    <a:pt x="267124" y="328501"/>
                  </a:cubicBezTo>
                  <a:cubicBezTo>
                    <a:pt x="254059" y="320750"/>
                    <a:pt x="252752" y="309770"/>
                    <a:pt x="263857" y="303957"/>
                  </a:cubicBezTo>
                  <a:lnTo>
                    <a:pt x="384058" y="237430"/>
                  </a:lnTo>
                  <a:cubicBezTo>
                    <a:pt x="389611" y="234201"/>
                    <a:pt x="397287" y="232747"/>
                    <a:pt x="405208" y="233070"/>
                  </a:cubicBezTo>
                  <a:close/>
                  <a:moveTo>
                    <a:pt x="618308" y="227258"/>
                  </a:moveTo>
                  <a:cubicBezTo>
                    <a:pt x="626238" y="227668"/>
                    <a:pt x="634413" y="229797"/>
                    <a:pt x="640952" y="233728"/>
                  </a:cubicBezTo>
                  <a:cubicBezTo>
                    <a:pt x="654032" y="240935"/>
                    <a:pt x="655340" y="252073"/>
                    <a:pt x="644222" y="257970"/>
                  </a:cubicBezTo>
                  <a:lnTo>
                    <a:pt x="442796" y="371316"/>
                  </a:lnTo>
                  <a:cubicBezTo>
                    <a:pt x="431679" y="377213"/>
                    <a:pt x="412059" y="376558"/>
                    <a:pt x="399634" y="368695"/>
                  </a:cubicBezTo>
                  <a:cubicBezTo>
                    <a:pt x="386554" y="361488"/>
                    <a:pt x="385246" y="350350"/>
                    <a:pt x="395710" y="344454"/>
                  </a:cubicBezTo>
                  <a:lnTo>
                    <a:pt x="597136" y="231108"/>
                  </a:lnTo>
                  <a:cubicBezTo>
                    <a:pt x="602695" y="228160"/>
                    <a:pt x="610379" y="226849"/>
                    <a:pt x="618308" y="227258"/>
                  </a:cubicBezTo>
                  <a:close/>
                  <a:moveTo>
                    <a:pt x="521037" y="169535"/>
                  </a:moveTo>
                  <a:cubicBezTo>
                    <a:pt x="528866" y="169856"/>
                    <a:pt x="536858" y="171786"/>
                    <a:pt x="543057" y="175323"/>
                  </a:cubicBezTo>
                  <a:cubicBezTo>
                    <a:pt x="556106" y="183041"/>
                    <a:pt x="557411" y="193976"/>
                    <a:pt x="546319" y="199764"/>
                  </a:cubicBezTo>
                  <a:lnTo>
                    <a:pt x="498038" y="226778"/>
                  </a:lnTo>
                  <a:cubicBezTo>
                    <a:pt x="486946" y="233210"/>
                    <a:pt x="467373" y="231923"/>
                    <a:pt x="454324" y="224848"/>
                  </a:cubicBezTo>
                  <a:cubicBezTo>
                    <a:pt x="441275" y="217773"/>
                    <a:pt x="439970" y="206196"/>
                    <a:pt x="451714" y="199764"/>
                  </a:cubicBezTo>
                  <a:lnTo>
                    <a:pt x="499995" y="173394"/>
                  </a:lnTo>
                  <a:cubicBezTo>
                    <a:pt x="505541" y="170500"/>
                    <a:pt x="513207" y="169213"/>
                    <a:pt x="521037" y="169535"/>
                  </a:cubicBezTo>
                  <a:close/>
                  <a:moveTo>
                    <a:pt x="189256" y="132629"/>
                  </a:moveTo>
                  <a:cubicBezTo>
                    <a:pt x="197162" y="133123"/>
                    <a:pt x="205312" y="135426"/>
                    <a:pt x="211831" y="139373"/>
                  </a:cubicBezTo>
                  <a:cubicBezTo>
                    <a:pt x="224219" y="146610"/>
                    <a:pt x="226175" y="157795"/>
                    <a:pt x="215091" y="163717"/>
                  </a:cubicBezTo>
                  <a:lnTo>
                    <a:pt x="57311" y="253196"/>
                  </a:lnTo>
                  <a:cubicBezTo>
                    <a:pt x="45575" y="259117"/>
                    <a:pt x="26667" y="258459"/>
                    <a:pt x="13628" y="251222"/>
                  </a:cubicBezTo>
                  <a:cubicBezTo>
                    <a:pt x="588" y="243327"/>
                    <a:pt x="-716" y="232800"/>
                    <a:pt x="10368" y="226220"/>
                  </a:cubicBezTo>
                  <a:lnTo>
                    <a:pt x="168148" y="136741"/>
                  </a:lnTo>
                  <a:cubicBezTo>
                    <a:pt x="173690" y="133452"/>
                    <a:pt x="181351" y="132136"/>
                    <a:pt x="189256" y="132629"/>
                  </a:cubicBezTo>
                  <a:close/>
                  <a:moveTo>
                    <a:pt x="422553" y="114929"/>
                  </a:moveTo>
                  <a:cubicBezTo>
                    <a:pt x="430461" y="115339"/>
                    <a:pt x="438613" y="117470"/>
                    <a:pt x="445134" y="121403"/>
                  </a:cubicBezTo>
                  <a:cubicBezTo>
                    <a:pt x="458177" y="128614"/>
                    <a:pt x="459481" y="139759"/>
                    <a:pt x="448394" y="145659"/>
                  </a:cubicBezTo>
                  <a:lnTo>
                    <a:pt x="207101" y="282022"/>
                  </a:lnTo>
                  <a:cubicBezTo>
                    <a:pt x="196014" y="287922"/>
                    <a:pt x="176450" y="287267"/>
                    <a:pt x="163407" y="280055"/>
                  </a:cubicBezTo>
                  <a:cubicBezTo>
                    <a:pt x="151016" y="272188"/>
                    <a:pt x="149060" y="261043"/>
                    <a:pt x="160146" y="254487"/>
                  </a:cubicBezTo>
                  <a:lnTo>
                    <a:pt x="401440" y="118780"/>
                  </a:lnTo>
                  <a:cubicBezTo>
                    <a:pt x="406983" y="115830"/>
                    <a:pt x="414646" y="114519"/>
                    <a:pt x="422553" y="114929"/>
                  </a:cubicBezTo>
                  <a:close/>
                  <a:moveTo>
                    <a:pt x="324670" y="57203"/>
                  </a:moveTo>
                  <a:cubicBezTo>
                    <a:pt x="332568" y="57524"/>
                    <a:pt x="340709" y="59453"/>
                    <a:pt x="347222" y="62989"/>
                  </a:cubicBezTo>
                  <a:cubicBezTo>
                    <a:pt x="360249" y="70704"/>
                    <a:pt x="361552" y="81634"/>
                    <a:pt x="349828" y="87420"/>
                  </a:cubicBezTo>
                  <a:lnTo>
                    <a:pt x="290557" y="120209"/>
                  </a:lnTo>
                  <a:cubicBezTo>
                    <a:pt x="279484" y="126638"/>
                    <a:pt x="259944" y="125995"/>
                    <a:pt x="246917" y="118923"/>
                  </a:cubicBezTo>
                  <a:cubicBezTo>
                    <a:pt x="233891" y="111208"/>
                    <a:pt x="232588" y="100278"/>
                    <a:pt x="243661" y="93849"/>
                  </a:cubicBezTo>
                  <a:lnTo>
                    <a:pt x="303583" y="61060"/>
                  </a:lnTo>
                  <a:cubicBezTo>
                    <a:pt x="309120" y="58167"/>
                    <a:pt x="316773" y="56881"/>
                    <a:pt x="324670" y="57203"/>
                  </a:cubicBezTo>
                  <a:close/>
                  <a:moveTo>
                    <a:pt x="229349" y="98"/>
                  </a:moveTo>
                  <a:cubicBezTo>
                    <a:pt x="237303" y="584"/>
                    <a:pt x="245503" y="2853"/>
                    <a:pt x="252063" y="6741"/>
                  </a:cubicBezTo>
                  <a:cubicBezTo>
                    <a:pt x="265183" y="13870"/>
                    <a:pt x="266495" y="24887"/>
                    <a:pt x="255343" y="30720"/>
                  </a:cubicBezTo>
                  <a:lnTo>
                    <a:pt x="140541" y="94230"/>
                  </a:lnTo>
                  <a:cubicBezTo>
                    <a:pt x="129389" y="100711"/>
                    <a:pt x="109708" y="99415"/>
                    <a:pt x="96588" y="92286"/>
                  </a:cubicBezTo>
                  <a:cubicBezTo>
                    <a:pt x="84124" y="85157"/>
                    <a:pt x="82812" y="73492"/>
                    <a:pt x="93964" y="67011"/>
                  </a:cubicBezTo>
                  <a:lnTo>
                    <a:pt x="208110" y="4149"/>
                  </a:lnTo>
                  <a:cubicBezTo>
                    <a:pt x="213686" y="909"/>
                    <a:pt x="221394" y="-388"/>
                    <a:pt x="229349" y="98"/>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8" name="Freeform 347">
              <a:extLst>
                <a:ext uri="{FF2B5EF4-FFF2-40B4-BE49-F238E27FC236}">
                  <a16:creationId xmlns:a16="http://schemas.microsoft.com/office/drawing/2014/main" id="{EB350C34-F13A-9550-F855-6390FC8D9254}"/>
                </a:ext>
              </a:extLst>
            </p:cNvPr>
            <p:cNvSpPr>
              <a:spLocks noChangeArrowheads="1"/>
            </p:cNvSpPr>
            <p:nvPr/>
          </p:nvSpPr>
          <p:spPr bwMode="auto">
            <a:xfrm>
              <a:off x="12597831" y="7796980"/>
              <a:ext cx="1684976" cy="1025388"/>
            </a:xfrm>
            <a:custGeom>
              <a:avLst/>
              <a:gdLst>
                <a:gd name="T0" fmla="*/ 1863 w 2579"/>
                <a:gd name="T1" fmla="*/ 1568 h 1569"/>
                <a:gd name="T2" fmla="*/ 1863 w 2579"/>
                <a:gd name="T3" fmla="*/ 1568 h 1569"/>
                <a:gd name="T4" fmla="*/ 1743 w 2579"/>
                <a:gd name="T5" fmla="*/ 1536 h 1569"/>
                <a:gd name="T6" fmla="*/ 84 w 2579"/>
                <a:gd name="T7" fmla="*/ 575 h 1569"/>
                <a:gd name="T8" fmla="*/ 84 w 2579"/>
                <a:gd name="T9" fmla="*/ 575 h 1569"/>
                <a:gd name="T10" fmla="*/ 1 w 2579"/>
                <a:gd name="T11" fmla="*/ 432 h 1569"/>
                <a:gd name="T12" fmla="*/ 1 w 2579"/>
                <a:gd name="T13" fmla="*/ 432 h 1569"/>
                <a:gd name="T14" fmla="*/ 81 w 2579"/>
                <a:gd name="T15" fmla="*/ 287 h 1569"/>
                <a:gd name="T16" fmla="*/ 540 w 2579"/>
                <a:gd name="T17" fmla="*/ 9 h 1569"/>
                <a:gd name="T18" fmla="*/ 540 w 2579"/>
                <a:gd name="T19" fmla="*/ 9 h 1569"/>
                <a:gd name="T20" fmla="*/ 584 w 2579"/>
                <a:gd name="T21" fmla="*/ 19 h 1569"/>
                <a:gd name="T22" fmla="*/ 584 w 2579"/>
                <a:gd name="T23" fmla="*/ 19 h 1569"/>
                <a:gd name="T24" fmla="*/ 573 w 2579"/>
                <a:gd name="T25" fmla="*/ 63 h 1569"/>
                <a:gd name="T26" fmla="*/ 114 w 2579"/>
                <a:gd name="T27" fmla="*/ 341 h 1569"/>
                <a:gd name="T28" fmla="*/ 114 w 2579"/>
                <a:gd name="T29" fmla="*/ 341 h 1569"/>
                <a:gd name="T30" fmla="*/ 63 w 2579"/>
                <a:gd name="T31" fmla="*/ 431 h 1569"/>
                <a:gd name="T32" fmla="*/ 63 w 2579"/>
                <a:gd name="T33" fmla="*/ 431 h 1569"/>
                <a:gd name="T34" fmla="*/ 116 w 2579"/>
                <a:gd name="T35" fmla="*/ 520 h 1569"/>
                <a:gd name="T36" fmla="*/ 1775 w 2579"/>
                <a:gd name="T37" fmla="*/ 1481 h 1569"/>
                <a:gd name="T38" fmla="*/ 1775 w 2579"/>
                <a:gd name="T39" fmla="*/ 1481 h 1569"/>
                <a:gd name="T40" fmla="*/ 1955 w 2579"/>
                <a:gd name="T41" fmla="*/ 1479 h 1569"/>
                <a:gd name="T42" fmla="*/ 2526 w 2579"/>
                <a:gd name="T43" fmla="*/ 1129 h 1569"/>
                <a:gd name="T44" fmla="*/ 2526 w 2579"/>
                <a:gd name="T45" fmla="*/ 1129 h 1569"/>
                <a:gd name="T46" fmla="*/ 2570 w 2579"/>
                <a:gd name="T47" fmla="*/ 1140 h 1569"/>
                <a:gd name="T48" fmla="*/ 2570 w 2579"/>
                <a:gd name="T49" fmla="*/ 1140 h 1569"/>
                <a:gd name="T50" fmla="*/ 2559 w 2579"/>
                <a:gd name="T51" fmla="*/ 1183 h 1569"/>
                <a:gd name="T52" fmla="*/ 1987 w 2579"/>
                <a:gd name="T53" fmla="*/ 1532 h 1569"/>
                <a:gd name="T54" fmla="*/ 1987 w 2579"/>
                <a:gd name="T55" fmla="*/ 1532 h 1569"/>
                <a:gd name="T56" fmla="*/ 1863 w 2579"/>
                <a:gd name="T57" fmla="*/ 1568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9" h="1569">
                  <a:moveTo>
                    <a:pt x="1863" y="1568"/>
                  </a:moveTo>
                  <a:lnTo>
                    <a:pt x="1863" y="1568"/>
                  </a:lnTo>
                  <a:cubicBezTo>
                    <a:pt x="1821" y="1568"/>
                    <a:pt x="1780" y="1557"/>
                    <a:pt x="1743" y="1536"/>
                  </a:cubicBezTo>
                  <a:lnTo>
                    <a:pt x="84" y="575"/>
                  </a:lnTo>
                  <a:lnTo>
                    <a:pt x="84" y="575"/>
                  </a:lnTo>
                  <a:cubicBezTo>
                    <a:pt x="32" y="545"/>
                    <a:pt x="1" y="492"/>
                    <a:pt x="1" y="432"/>
                  </a:cubicBezTo>
                  <a:lnTo>
                    <a:pt x="1" y="432"/>
                  </a:lnTo>
                  <a:cubicBezTo>
                    <a:pt x="0" y="372"/>
                    <a:pt x="30" y="318"/>
                    <a:pt x="81" y="287"/>
                  </a:cubicBezTo>
                  <a:lnTo>
                    <a:pt x="540" y="9"/>
                  </a:lnTo>
                  <a:lnTo>
                    <a:pt x="540" y="9"/>
                  </a:lnTo>
                  <a:cubicBezTo>
                    <a:pt x="555" y="0"/>
                    <a:pt x="575" y="5"/>
                    <a:pt x="584" y="19"/>
                  </a:cubicBezTo>
                  <a:lnTo>
                    <a:pt x="584" y="19"/>
                  </a:lnTo>
                  <a:cubicBezTo>
                    <a:pt x="593" y="35"/>
                    <a:pt x="588" y="54"/>
                    <a:pt x="573" y="63"/>
                  </a:cubicBezTo>
                  <a:lnTo>
                    <a:pt x="114" y="341"/>
                  </a:lnTo>
                  <a:lnTo>
                    <a:pt x="114" y="341"/>
                  </a:lnTo>
                  <a:cubicBezTo>
                    <a:pt x="82" y="360"/>
                    <a:pt x="63" y="394"/>
                    <a:pt x="63" y="431"/>
                  </a:cubicBezTo>
                  <a:lnTo>
                    <a:pt x="63" y="431"/>
                  </a:lnTo>
                  <a:cubicBezTo>
                    <a:pt x="64" y="468"/>
                    <a:pt x="83" y="502"/>
                    <a:pt x="116" y="520"/>
                  </a:cubicBezTo>
                  <a:lnTo>
                    <a:pt x="1775" y="1481"/>
                  </a:lnTo>
                  <a:lnTo>
                    <a:pt x="1775" y="1481"/>
                  </a:lnTo>
                  <a:cubicBezTo>
                    <a:pt x="1831" y="1514"/>
                    <a:pt x="1899" y="1513"/>
                    <a:pt x="1955" y="1479"/>
                  </a:cubicBezTo>
                  <a:lnTo>
                    <a:pt x="2526" y="1129"/>
                  </a:lnTo>
                  <a:lnTo>
                    <a:pt x="2526" y="1129"/>
                  </a:lnTo>
                  <a:cubicBezTo>
                    <a:pt x="2541" y="1121"/>
                    <a:pt x="2560" y="1125"/>
                    <a:pt x="2570" y="1140"/>
                  </a:cubicBezTo>
                  <a:lnTo>
                    <a:pt x="2570" y="1140"/>
                  </a:lnTo>
                  <a:cubicBezTo>
                    <a:pt x="2578" y="1155"/>
                    <a:pt x="2574" y="1174"/>
                    <a:pt x="2559" y="1183"/>
                  </a:cubicBezTo>
                  <a:lnTo>
                    <a:pt x="1987" y="1532"/>
                  </a:lnTo>
                  <a:lnTo>
                    <a:pt x="1987" y="1532"/>
                  </a:lnTo>
                  <a:cubicBezTo>
                    <a:pt x="1949" y="1556"/>
                    <a:pt x="1906" y="1568"/>
                    <a:pt x="1863" y="1568"/>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9" name="Freeform 348">
              <a:extLst>
                <a:ext uri="{FF2B5EF4-FFF2-40B4-BE49-F238E27FC236}">
                  <a16:creationId xmlns:a16="http://schemas.microsoft.com/office/drawing/2014/main" id="{DB7BEE00-84EA-1DA4-C2B3-7FD4BE64DF1E}"/>
                </a:ext>
              </a:extLst>
            </p:cNvPr>
            <p:cNvSpPr>
              <a:spLocks noChangeArrowheads="1"/>
            </p:cNvSpPr>
            <p:nvPr/>
          </p:nvSpPr>
          <p:spPr bwMode="auto">
            <a:xfrm>
              <a:off x="10169734" y="7339012"/>
              <a:ext cx="864091" cy="498293"/>
            </a:xfrm>
            <a:custGeom>
              <a:avLst/>
              <a:gdLst>
                <a:gd name="T0" fmla="*/ 1323 w 1324"/>
                <a:gd name="T1" fmla="*/ 382 h 765"/>
                <a:gd name="T2" fmla="*/ 662 w 1324"/>
                <a:gd name="T3" fmla="*/ 0 h 765"/>
                <a:gd name="T4" fmla="*/ 0 w 1324"/>
                <a:gd name="T5" fmla="*/ 382 h 765"/>
                <a:gd name="T6" fmla="*/ 662 w 1324"/>
                <a:gd name="T7" fmla="*/ 764 h 765"/>
                <a:gd name="T8" fmla="*/ 1323 w 1324"/>
                <a:gd name="T9" fmla="*/ 382 h 765"/>
              </a:gdLst>
              <a:ahLst/>
              <a:cxnLst>
                <a:cxn ang="0">
                  <a:pos x="T0" y="T1"/>
                </a:cxn>
                <a:cxn ang="0">
                  <a:pos x="T2" y="T3"/>
                </a:cxn>
                <a:cxn ang="0">
                  <a:pos x="T4" y="T5"/>
                </a:cxn>
                <a:cxn ang="0">
                  <a:pos x="T6" y="T7"/>
                </a:cxn>
                <a:cxn ang="0">
                  <a:pos x="T8" y="T9"/>
                </a:cxn>
              </a:cxnLst>
              <a:rect l="0" t="0" r="r" b="b"/>
              <a:pathLst>
                <a:path w="1324" h="765">
                  <a:moveTo>
                    <a:pt x="1323" y="382"/>
                  </a:moveTo>
                  <a:lnTo>
                    <a:pt x="662" y="0"/>
                  </a:lnTo>
                  <a:lnTo>
                    <a:pt x="0" y="382"/>
                  </a:lnTo>
                  <a:lnTo>
                    <a:pt x="662" y="764"/>
                  </a:lnTo>
                  <a:lnTo>
                    <a:pt x="1323" y="382"/>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0" name="Freeform 349">
              <a:extLst>
                <a:ext uri="{FF2B5EF4-FFF2-40B4-BE49-F238E27FC236}">
                  <a16:creationId xmlns:a16="http://schemas.microsoft.com/office/drawing/2014/main" id="{5248A8D4-6C90-C85E-2AE1-409FBE4440A3}"/>
                </a:ext>
              </a:extLst>
            </p:cNvPr>
            <p:cNvSpPr>
              <a:spLocks noChangeArrowheads="1"/>
            </p:cNvSpPr>
            <p:nvPr/>
          </p:nvSpPr>
          <p:spPr bwMode="auto">
            <a:xfrm>
              <a:off x="10728512" y="5492740"/>
              <a:ext cx="368679" cy="1765624"/>
            </a:xfrm>
            <a:custGeom>
              <a:avLst/>
              <a:gdLst>
                <a:gd name="T0" fmla="*/ 0 w 563"/>
                <a:gd name="T1" fmla="*/ 2702 h 2703"/>
                <a:gd name="T2" fmla="*/ 0 w 563"/>
                <a:gd name="T3" fmla="*/ 324 h 2703"/>
                <a:gd name="T4" fmla="*/ 562 w 563"/>
                <a:gd name="T5" fmla="*/ 0 h 2703"/>
                <a:gd name="T6" fmla="*/ 562 w 563"/>
                <a:gd name="T7" fmla="*/ 2377 h 2703"/>
                <a:gd name="T8" fmla="*/ 0 w 563"/>
                <a:gd name="T9" fmla="*/ 2702 h 2703"/>
              </a:gdLst>
              <a:ahLst/>
              <a:cxnLst>
                <a:cxn ang="0">
                  <a:pos x="T0" y="T1"/>
                </a:cxn>
                <a:cxn ang="0">
                  <a:pos x="T2" y="T3"/>
                </a:cxn>
                <a:cxn ang="0">
                  <a:pos x="T4" y="T5"/>
                </a:cxn>
                <a:cxn ang="0">
                  <a:pos x="T6" y="T7"/>
                </a:cxn>
                <a:cxn ang="0">
                  <a:pos x="T8" y="T9"/>
                </a:cxn>
              </a:cxnLst>
              <a:rect l="0" t="0" r="r" b="b"/>
              <a:pathLst>
                <a:path w="563" h="2703">
                  <a:moveTo>
                    <a:pt x="0" y="2702"/>
                  </a:moveTo>
                  <a:lnTo>
                    <a:pt x="0" y="324"/>
                  </a:lnTo>
                  <a:lnTo>
                    <a:pt x="562" y="0"/>
                  </a:lnTo>
                  <a:lnTo>
                    <a:pt x="562" y="2377"/>
                  </a:lnTo>
                  <a:lnTo>
                    <a:pt x="0" y="2702"/>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1" name="Freeform 350">
              <a:extLst>
                <a:ext uri="{FF2B5EF4-FFF2-40B4-BE49-F238E27FC236}">
                  <a16:creationId xmlns:a16="http://schemas.microsoft.com/office/drawing/2014/main" id="{1D5E7D24-C94E-B098-8374-E86095EB8C50}"/>
                </a:ext>
              </a:extLst>
            </p:cNvPr>
            <p:cNvSpPr>
              <a:spLocks noChangeArrowheads="1"/>
            </p:cNvSpPr>
            <p:nvPr/>
          </p:nvSpPr>
          <p:spPr bwMode="auto">
            <a:xfrm>
              <a:off x="10359834" y="5492740"/>
              <a:ext cx="368679" cy="1765624"/>
            </a:xfrm>
            <a:custGeom>
              <a:avLst/>
              <a:gdLst>
                <a:gd name="T0" fmla="*/ 562 w 563"/>
                <a:gd name="T1" fmla="*/ 324 h 2703"/>
                <a:gd name="T2" fmla="*/ 0 w 563"/>
                <a:gd name="T3" fmla="*/ 0 h 2703"/>
                <a:gd name="T4" fmla="*/ 0 w 563"/>
                <a:gd name="T5" fmla="*/ 2377 h 2703"/>
                <a:gd name="T6" fmla="*/ 562 w 563"/>
                <a:gd name="T7" fmla="*/ 2702 h 2703"/>
                <a:gd name="T8" fmla="*/ 562 w 563"/>
                <a:gd name="T9" fmla="*/ 324 h 2703"/>
              </a:gdLst>
              <a:ahLst/>
              <a:cxnLst>
                <a:cxn ang="0">
                  <a:pos x="T0" y="T1"/>
                </a:cxn>
                <a:cxn ang="0">
                  <a:pos x="T2" y="T3"/>
                </a:cxn>
                <a:cxn ang="0">
                  <a:pos x="T4" y="T5"/>
                </a:cxn>
                <a:cxn ang="0">
                  <a:pos x="T6" y="T7"/>
                </a:cxn>
                <a:cxn ang="0">
                  <a:pos x="T8" y="T9"/>
                </a:cxn>
              </a:cxnLst>
              <a:rect l="0" t="0" r="r" b="b"/>
              <a:pathLst>
                <a:path w="563" h="2703">
                  <a:moveTo>
                    <a:pt x="562" y="324"/>
                  </a:moveTo>
                  <a:lnTo>
                    <a:pt x="0" y="0"/>
                  </a:lnTo>
                  <a:lnTo>
                    <a:pt x="0" y="2377"/>
                  </a:lnTo>
                  <a:lnTo>
                    <a:pt x="562" y="2702"/>
                  </a:lnTo>
                  <a:lnTo>
                    <a:pt x="562"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2" name="Freeform 351">
              <a:extLst>
                <a:ext uri="{FF2B5EF4-FFF2-40B4-BE49-F238E27FC236}">
                  <a16:creationId xmlns:a16="http://schemas.microsoft.com/office/drawing/2014/main" id="{2EFD820C-0F74-D68D-20CF-41BEABF9E115}"/>
                </a:ext>
              </a:extLst>
            </p:cNvPr>
            <p:cNvSpPr>
              <a:spLocks noChangeArrowheads="1"/>
            </p:cNvSpPr>
            <p:nvPr/>
          </p:nvSpPr>
          <p:spPr bwMode="auto">
            <a:xfrm>
              <a:off x="10359835" y="5282477"/>
              <a:ext cx="734478" cy="423405"/>
            </a:xfrm>
            <a:custGeom>
              <a:avLst/>
              <a:gdLst>
                <a:gd name="T0" fmla="*/ 1124 w 1125"/>
                <a:gd name="T1" fmla="*/ 325 h 650"/>
                <a:gd name="T2" fmla="*/ 562 w 1125"/>
                <a:gd name="T3" fmla="*/ 0 h 650"/>
                <a:gd name="T4" fmla="*/ 0 w 1125"/>
                <a:gd name="T5" fmla="*/ 325 h 650"/>
                <a:gd name="T6" fmla="*/ 562 w 1125"/>
                <a:gd name="T7" fmla="*/ 649 h 650"/>
                <a:gd name="T8" fmla="*/ 1124 w 1125"/>
                <a:gd name="T9" fmla="*/ 325 h 650"/>
              </a:gdLst>
              <a:ahLst/>
              <a:cxnLst>
                <a:cxn ang="0">
                  <a:pos x="T0" y="T1"/>
                </a:cxn>
                <a:cxn ang="0">
                  <a:pos x="T2" y="T3"/>
                </a:cxn>
                <a:cxn ang="0">
                  <a:pos x="T4" y="T5"/>
                </a:cxn>
                <a:cxn ang="0">
                  <a:pos x="T6" y="T7"/>
                </a:cxn>
                <a:cxn ang="0">
                  <a:pos x="T8" y="T9"/>
                </a:cxn>
              </a:cxnLst>
              <a:rect l="0" t="0" r="r" b="b"/>
              <a:pathLst>
                <a:path w="1125" h="650">
                  <a:moveTo>
                    <a:pt x="1124" y="325"/>
                  </a:moveTo>
                  <a:lnTo>
                    <a:pt x="562" y="0"/>
                  </a:lnTo>
                  <a:lnTo>
                    <a:pt x="0" y="325"/>
                  </a:lnTo>
                  <a:lnTo>
                    <a:pt x="562" y="649"/>
                  </a:lnTo>
                  <a:lnTo>
                    <a:pt x="1124" y="325"/>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3" name="Freeform 352">
              <a:extLst>
                <a:ext uri="{FF2B5EF4-FFF2-40B4-BE49-F238E27FC236}">
                  <a16:creationId xmlns:a16="http://schemas.microsoft.com/office/drawing/2014/main" id="{10834878-4A57-DD98-94A3-08D67B6C52F4}"/>
                </a:ext>
              </a:extLst>
            </p:cNvPr>
            <p:cNvSpPr>
              <a:spLocks noChangeArrowheads="1"/>
            </p:cNvSpPr>
            <p:nvPr/>
          </p:nvSpPr>
          <p:spPr bwMode="auto">
            <a:xfrm>
              <a:off x="10728512" y="7117229"/>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4" name="Freeform 353">
              <a:extLst>
                <a:ext uri="{FF2B5EF4-FFF2-40B4-BE49-F238E27FC236}">
                  <a16:creationId xmlns:a16="http://schemas.microsoft.com/office/drawing/2014/main" id="{C5C5CB2A-4DC1-89E6-0395-1D0AEB352BA5}"/>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5" name="Freeform 354">
              <a:extLst>
                <a:ext uri="{FF2B5EF4-FFF2-40B4-BE49-F238E27FC236}">
                  <a16:creationId xmlns:a16="http://schemas.microsoft.com/office/drawing/2014/main" id="{67A70439-8005-0836-7757-A209E81A0CAD}"/>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6" name="Freeform 355">
              <a:extLst>
                <a:ext uri="{FF2B5EF4-FFF2-40B4-BE49-F238E27FC236}">
                  <a16:creationId xmlns:a16="http://schemas.microsoft.com/office/drawing/2014/main" id="{B197A1DD-F09B-916C-8981-8B73B949BAE1}"/>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7" name="Freeform 356">
              <a:extLst>
                <a:ext uri="{FF2B5EF4-FFF2-40B4-BE49-F238E27FC236}">
                  <a16:creationId xmlns:a16="http://schemas.microsoft.com/office/drawing/2014/main" id="{38D33A50-AF77-3CF6-4ADA-0DE973D037FB}"/>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8" name="Freeform 357">
              <a:extLst>
                <a:ext uri="{FF2B5EF4-FFF2-40B4-BE49-F238E27FC236}">
                  <a16:creationId xmlns:a16="http://schemas.microsoft.com/office/drawing/2014/main" id="{1973DEBD-19DD-C47A-9E01-AB6987EA7EDD}"/>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9" name="Freeform 358">
              <a:extLst>
                <a:ext uri="{FF2B5EF4-FFF2-40B4-BE49-F238E27FC236}">
                  <a16:creationId xmlns:a16="http://schemas.microsoft.com/office/drawing/2014/main" id="{E61CF009-675E-C118-0B73-327F7DA11216}"/>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0" name="Freeform 359">
              <a:extLst>
                <a:ext uri="{FF2B5EF4-FFF2-40B4-BE49-F238E27FC236}">
                  <a16:creationId xmlns:a16="http://schemas.microsoft.com/office/drawing/2014/main" id="{ED99B65E-A62B-4E85-0CAE-BFAFDCECC415}"/>
                </a:ext>
              </a:extLst>
            </p:cNvPr>
            <p:cNvSpPr>
              <a:spLocks noChangeArrowheads="1"/>
            </p:cNvSpPr>
            <p:nvPr/>
          </p:nvSpPr>
          <p:spPr bwMode="auto">
            <a:xfrm>
              <a:off x="10728512" y="6834960"/>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1" name="Freeform 360">
              <a:extLst>
                <a:ext uri="{FF2B5EF4-FFF2-40B4-BE49-F238E27FC236}">
                  <a16:creationId xmlns:a16="http://schemas.microsoft.com/office/drawing/2014/main" id="{4F2496F5-7927-3A45-B4F6-FBC370A623CD}"/>
                </a:ext>
              </a:extLst>
            </p:cNvPr>
            <p:cNvSpPr>
              <a:spLocks noChangeArrowheads="1"/>
            </p:cNvSpPr>
            <p:nvPr/>
          </p:nvSpPr>
          <p:spPr bwMode="auto">
            <a:xfrm>
              <a:off x="10359834" y="6834960"/>
              <a:ext cx="368679" cy="849688"/>
            </a:xfrm>
            <a:custGeom>
              <a:avLst/>
              <a:gdLst>
                <a:gd name="T0" fmla="*/ 562 w 563"/>
                <a:gd name="T1" fmla="*/ 324 h 1299"/>
                <a:gd name="T2" fmla="*/ 0 w 563"/>
                <a:gd name="T3" fmla="*/ 0 h 1299"/>
                <a:gd name="T4" fmla="*/ 0 w 563"/>
                <a:gd name="T5" fmla="*/ 973 h 1299"/>
                <a:gd name="T6" fmla="*/ 562 w 563"/>
                <a:gd name="T7" fmla="*/ 1298 h 1299"/>
                <a:gd name="T8" fmla="*/ 562 w 563"/>
                <a:gd name="T9" fmla="*/ 324 h 1299"/>
              </a:gdLst>
              <a:ahLst/>
              <a:cxnLst>
                <a:cxn ang="0">
                  <a:pos x="T0" y="T1"/>
                </a:cxn>
                <a:cxn ang="0">
                  <a:pos x="T2" y="T3"/>
                </a:cxn>
                <a:cxn ang="0">
                  <a:pos x="T4" y="T5"/>
                </a:cxn>
                <a:cxn ang="0">
                  <a:pos x="T6" y="T7"/>
                </a:cxn>
                <a:cxn ang="0">
                  <a:pos x="T8" y="T9"/>
                </a:cxn>
              </a:cxnLst>
              <a:rect l="0" t="0" r="r" b="b"/>
              <a:pathLst>
                <a:path w="563" h="1299">
                  <a:moveTo>
                    <a:pt x="562" y="324"/>
                  </a:moveTo>
                  <a:lnTo>
                    <a:pt x="0" y="0"/>
                  </a:lnTo>
                  <a:lnTo>
                    <a:pt x="0" y="973"/>
                  </a:lnTo>
                  <a:lnTo>
                    <a:pt x="562" y="1298"/>
                  </a:lnTo>
                  <a:lnTo>
                    <a:pt x="562"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2" name="Freeform 361">
              <a:extLst>
                <a:ext uri="{FF2B5EF4-FFF2-40B4-BE49-F238E27FC236}">
                  <a16:creationId xmlns:a16="http://schemas.microsoft.com/office/drawing/2014/main" id="{646A73BC-09A5-B336-4160-437BC948482A}"/>
                </a:ext>
              </a:extLst>
            </p:cNvPr>
            <p:cNvSpPr>
              <a:spLocks noChangeArrowheads="1"/>
            </p:cNvSpPr>
            <p:nvPr/>
          </p:nvSpPr>
          <p:spPr bwMode="auto">
            <a:xfrm>
              <a:off x="10359835" y="6621817"/>
              <a:ext cx="734478"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3" name="Freeform 137">
              <a:extLst>
                <a:ext uri="{FF2B5EF4-FFF2-40B4-BE49-F238E27FC236}">
                  <a16:creationId xmlns:a16="http://schemas.microsoft.com/office/drawing/2014/main" id="{939611AD-E1F9-67AC-852D-8676832899F7}"/>
                </a:ext>
              </a:extLst>
            </p:cNvPr>
            <p:cNvSpPr>
              <a:spLocks noChangeArrowheads="1"/>
            </p:cNvSpPr>
            <p:nvPr/>
          </p:nvSpPr>
          <p:spPr bwMode="auto">
            <a:xfrm>
              <a:off x="13980033" y="6082855"/>
              <a:ext cx="567077" cy="532702"/>
            </a:xfrm>
            <a:custGeom>
              <a:avLst/>
              <a:gdLst>
                <a:gd name="connsiteX0" fmla="*/ 464519 w 567077"/>
                <a:gd name="connsiteY0" fmla="*/ 149764 h 532702"/>
                <a:gd name="connsiteX1" fmla="*/ 507549 w 567077"/>
                <a:gd name="connsiteY1" fmla="*/ 161327 h 532702"/>
                <a:gd name="connsiteX2" fmla="*/ 544128 w 567077"/>
                <a:gd name="connsiteY2" fmla="*/ 185428 h 532702"/>
                <a:gd name="connsiteX3" fmla="*/ 565030 w 567077"/>
                <a:gd name="connsiteY3" fmla="*/ 279880 h 532702"/>
                <a:gd name="connsiteX4" fmla="*/ 387360 w 567077"/>
                <a:gd name="connsiteY4" fmla="*/ 519591 h 532702"/>
                <a:gd name="connsiteX5" fmla="*/ 273051 w 567077"/>
                <a:gd name="connsiteY5" fmla="*/ 457058 h 532702"/>
                <a:gd name="connsiteX6" fmla="*/ 386707 w 567077"/>
                <a:gd name="connsiteY6" fmla="*/ 180217 h 532702"/>
                <a:gd name="connsiteX7" fmla="*/ 464519 w 567077"/>
                <a:gd name="connsiteY7" fmla="*/ 149764 h 532702"/>
                <a:gd name="connsiteX8" fmla="*/ 190474 w 567077"/>
                <a:gd name="connsiteY8" fmla="*/ 533 h 532702"/>
                <a:gd name="connsiteX9" fmla="*/ 233411 w 567077"/>
                <a:gd name="connsiteY9" fmla="*/ 12402 h 532702"/>
                <a:gd name="connsiteX10" fmla="*/ 269911 w 567077"/>
                <a:gd name="connsiteY10" fmla="*/ 36630 h 532702"/>
                <a:gd name="connsiteX11" fmla="*/ 291421 w 567077"/>
                <a:gd name="connsiteY11" fmla="*/ 130923 h 532702"/>
                <a:gd name="connsiteX12" fmla="*/ 113481 w 567077"/>
                <a:gd name="connsiteY12" fmla="*/ 373205 h 532702"/>
                <a:gd name="connsiteX13" fmla="*/ 68 w 567077"/>
                <a:gd name="connsiteY13" fmla="*/ 310343 h 532702"/>
                <a:gd name="connsiteX14" fmla="*/ 112829 w 567077"/>
                <a:gd name="connsiteY14" fmla="*/ 31391 h 532702"/>
                <a:gd name="connsiteX15" fmla="*/ 190474 w 567077"/>
                <a:gd name="connsiteY15" fmla="*/ 533 h 53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077" h="532702">
                  <a:moveTo>
                    <a:pt x="464519" y="149764"/>
                  </a:moveTo>
                  <a:cubicBezTo>
                    <a:pt x="488933" y="152044"/>
                    <a:pt x="507549" y="161327"/>
                    <a:pt x="507549" y="161327"/>
                  </a:cubicBezTo>
                  <a:cubicBezTo>
                    <a:pt x="507549" y="161327"/>
                    <a:pt x="531717" y="176309"/>
                    <a:pt x="544128" y="185428"/>
                  </a:cubicBezTo>
                  <a:cubicBezTo>
                    <a:pt x="556539" y="195199"/>
                    <a:pt x="572869" y="244053"/>
                    <a:pt x="565030" y="279880"/>
                  </a:cubicBezTo>
                  <a:cubicBezTo>
                    <a:pt x="557192" y="315706"/>
                    <a:pt x="431125" y="498747"/>
                    <a:pt x="387360" y="519591"/>
                  </a:cubicBezTo>
                  <a:cubicBezTo>
                    <a:pt x="343596" y="540436"/>
                    <a:pt x="271091" y="546950"/>
                    <a:pt x="273051" y="457058"/>
                  </a:cubicBezTo>
                  <a:cubicBezTo>
                    <a:pt x="275010" y="368469"/>
                    <a:pt x="340983" y="236236"/>
                    <a:pt x="386707" y="180217"/>
                  </a:cubicBezTo>
                  <a:cubicBezTo>
                    <a:pt x="409896" y="152207"/>
                    <a:pt x="440106" y="147485"/>
                    <a:pt x="464519" y="149764"/>
                  </a:cubicBezTo>
                  <a:close/>
                  <a:moveTo>
                    <a:pt x="190474" y="533"/>
                  </a:moveTo>
                  <a:cubicBezTo>
                    <a:pt x="214835" y="2907"/>
                    <a:pt x="233411" y="12402"/>
                    <a:pt x="233411" y="12402"/>
                  </a:cubicBezTo>
                  <a:cubicBezTo>
                    <a:pt x="233411" y="12402"/>
                    <a:pt x="257527" y="26808"/>
                    <a:pt x="269911" y="36630"/>
                  </a:cubicBezTo>
                  <a:cubicBezTo>
                    <a:pt x="282296" y="45797"/>
                    <a:pt x="299242" y="94908"/>
                    <a:pt x="291421" y="130923"/>
                  </a:cubicBezTo>
                  <a:cubicBezTo>
                    <a:pt x="283599" y="166938"/>
                    <a:pt x="157151" y="351596"/>
                    <a:pt x="113481" y="373205"/>
                  </a:cubicBezTo>
                  <a:cubicBezTo>
                    <a:pt x="70462" y="394159"/>
                    <a:pt x="-2539" y="400052"/>
                    <a:pt x="68" y="310343"/>
                  </a:cubicBezTo>
                  <a:cubicBezTo>
                    <a:pt x="1372" y="219978"/>
                    <a:pt x="67203" y="87051"/>
                    <a:pt x="112829" y="31391"/>
                  </a:cubicBezTo>
                  <a:cubicBezTo>
                    <a:pt x="135968" y="2907"/>
                    <a:pt x="166113" y="-1841"/>
                    <a:pt x="190474" y="533"/>
                  </a:cubicBezTo>
                  <a:close/>
                </a:path>
              </a:pathLst>
            </a:custGeom>
            <a:solidFill>
              <a:schemeClr val="accent2">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4" name="Freeform 138">
              <a:extLst>
                <a:ext uri="{FF2B5EF4-FFF2-40B4-BE49-F238E27FC236}">
                  <a16:creationId xmlns:a16="http://schemas.microsoft.com/office/drawing/2014/main" id="{7A08E2C3-0477-2D35-86F9-5DCAA2C213C9}"/>
                </a:ext>
              </a:extLst>
            </p:cNvPr>
            <p:cNvSpPr>
              <a:spLocks noChangeArrowheads="1"/>
            </p:cNvSpPr>
            <p:nvPr/>
          </p:nvSpPr>
          <p:spPr bwMode="auto">
            <a:xfrm>
              <a:off x="14088500" y="6060944"/>
              <a:ext cx="420588" cy="292295"/>
            </a:xfrm>
            <a:custGeom>
              <a:avLst/>
              <a:gdLst>
                <a:gd name="connsiteX0" fmla="*/ 318774 w 420588"/>
                <a:gd name="connsiteY0" fmla="*/ 147244 h 292295"/>
                <a:gd name="connsiteX1" fmla="*/ 416664 w 420588"/>
                <a:gd name="connsiteY1" fmla="*/ 164771 h 292295"/>
                <a:gd name="connsiteX2" fmla="*/ 420554 w 420588"/>
                <a:gd name="connsiteY2" fmla="*/ 242012 h 292295"/>
                <a:gd name="connsiteX3" fmla="*/ 398509 w 420588"/>
                <a:gd name="connsiteY3" fmla="*/ 282255 h 292295"/>
                <a:gd name="connsiteX4" fmla="*/ 341452 w 420588"/>
                <a:gd name="connsiteY4" fmla="*/ 290693 h 292295"/>
                <a:gd name="connsiteX5" fmla="*/ 275965 w 420588"/>
                <a:gd name="connsiteY5" fmla="*/ 188787 h 292295"/>
                <a:gd name="connsiteX6" fmla="*/ 318774 w 420588"/>
                <a:gd name="connsiteY6" fmla="*/ 147244 h 292295"/>
                <a:gd name="connsiteX7" fmla="*/ 42628 w 420588"/>
                <a:gd name="connsiteY7" fmla="*/ 348 h 292295"/>
                <a:gd name="connsiteX8" fmla="*/ 140803 w 420588"/>
                <a:gd name="connsiteY8" fmla="*/ 17875 h 292295"/>
                <a:gd name="connsiteX9" fmla="*/ 144045 w 420588"/>
                <a:gd name="connsiteY9" fmla="*/ 95116 h 292295"/>
                <a:gd name="connsiteX10" fmla="*/ 122000 w 420588"/>
                <a:gd name="connsiteY10" fmla="*/ 135359 h 292295"/>
                <a:gd name="connsiteX11" fmla="*/ 64943 w 420588"/>
                <a:gd name="connsiteY11" fmla="*/ 144446 h 292295"/>
                <a:gd name="connsiteX12" fmla="*/ 105 w 420588"/>
                <a:gd name="connsiteY12" fmla="*/ 41891 h 292295"/>
                <a:gd name="connsiteX13" fmla="*/ 42628 w 420588"/>
                <a:gd name="connsiteY13" fmla="*/ 348 h 29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588" h="292295">
                  <a:moveTo>
                    <a:pt x="318774" y="147244"/>
                  </a:moveTo>
                  <a:cubicBezTo>
                    <a:pt x="360184" y="143980"/>
                    <a:pt x="416664" y="164771"/>
                    <a:pt x="416664" y="164771"/>
                  </a:cubicBezTo>
                  <a:lnTo>
                    <a:pt x="420554" y="242012"/>
                  </a:lnTo>
                  <a:cubicBezTo>
                    <a:pt x="421203" y="258239"/>
                    <a:pt x="412774" y="273816"/>
                    <a:pt x="398509" y="282255"/>
                  </a:cubicBezTo>
                  <a:cubicBezTo>
                    <a:pt x="385542" y="289394"/>
                    <a:pt x="366739" y="295236"/>
                    <a:pt x="341452" y="290693"/>
                  </a:cubicBezTo>
                  <a:cubicBezTo>
                    <a:pt x="285043" y="282255"/>
                    <a:pt x="279856" y="266028"/>
                    <a:pt x="275965" y="188787"/>
                  </a:cubicBezTo>
                  <a:cubicBezTo>
                    <a:pt x="274506" y="159822"/>
                    <a:pt x="293927" y="149203"/>
                    <a:pt x="318774" y="147244"/>
                  </a:cubicBezTo>
                  <a:close/>
                  <a:moveTo>
                    <a:pt x="42628" y="348"/>
                  </a:moveTo>
                  <a:cubicBezTo>
                    <a:pt x="84070" y="-2916"/>
                    <a:pt x="140803" y="17875"/>
                    <a:pt x="140803" y="17875"/>
                  </a:cubicBezTo>
                  <a:lnTo>
                    <a:pt x="144045" y="95116"/>
                  </a:lnTo>
                  <a:cubicBezTo>
                    <a:pt x="144694" y="111992"/>
                    <a:pt x="136265" y="127570"/>
                    <a:pt x="122000" y="135359"/>
                  </a:cubicBezTo>
                  <a:cubicBezTo>
                    <a:pt x="109033" y="142498"/>
                    <a:pt x="90230" y="148340"/>
                    <a:pt x="64943" y="144446"/>
                  </a:cubicBezTo>
                  <a:cubicBezTo>
                    <a:pt x="8534" y="135359"/>
                    <a:pt x="3995" y="119781"/>
                    <a:pt x="105" y="41891"/>
                  </a:cubicBezTo>
                  <a:cubicBezTo>
                    <a:pt x="-1597" y="12926"/>
                    <a:pt x="17763" y="2307"/>
                    <a:pt x="42628" y="348"/>
                  </a:cubicBezTo>
                  <a:close/>
                </a:path>
              </a:pathLst>
            </a:custGeom>
            <a:solidFill>
              <a:schemeClr val="accent2">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5" name="Freeform 139">
              <a:extLst>
                <a:ext uri="{FF2B5EF4-FFF2-40B4-BE49-F238E27FC236}">
                  <a16:creationId xmlns:a16="http://schemas.microsoft.com/office/drawing/2014/main" id="{FEB4ED8D-1586-A843-5EE3-04558E02C537}"/>
                </a:ext>
              </a:extLst>
            </p:cNvPr>
            <p:cNvSpPr>
              <a:spLocks noChangeArrowheads="1"/>
            </p:cNvSpPr>
            <p:nvPr/>
          </p:nvSpPr>
          <p:spPr bwMode="auto">
            <a:xfrm>
              <a:off x="13969735" y="4504464"/>
              <a:ext cx="1207156" cy="1773944"/>
            </a:xfrm>
            <a:custGeom>
              <a:avLst/>
              <a:gdLst>
                <a:gd name="connsiteX0" fmla="*/ 829084 w 1207156"/>
                <a:gd name="connsiteY0" fmla="*/ 97 h 1773944"/>
                <a:gd name="connsiteX1" fmla="*/ 929616 w 1207156"/>
                <a:gd name="connsiteY1" fmla="*/ 147489 h 1773944"/>
                <a:gd name="connsiteX2" fmla="*/ 928238 w 1207156"/>
                <a:gd name="connsiteY2" fmla="*/ 231535 h 1773944"/>
                <a:gd name="connsiteX3" fmla="*/ 932958 w 1207156"/>
                <a:gd name="connsiteY3" fmla="*/ 227365 h 1773944"/>
                <a:gd name="connsiteX4" fmla="*/ 1205471 w 1207156"/>
                <a:gd name="connsiteY4" fmla="*/ 286397 h 1773944"/>
                <a:gd name="connsiteX5" fmla="*/ 1010635 w 1207156"/>
                <a:gd name="connsiteY5" fmla="*/ 739384 h 1773944"/>
                <a:gd name="connsiteX6" fmla="*/ 532700 w 1207156"/>
                <a:gd name="connsiteY6" fmla="*/ 1026581 h 1773944"/>
                <a:gd name="connsiteX7" fmla="*/ 549699 w 1207156"/>
                <a:gd name="connsiteY7" fmla="*/ 1680606 h 1773944"/>
                <a:gd name="connsiteX8" fmla="*/ 473857 w 1207156"/>
                <a:gd name="connsiteY8" fmla="*/ 1770681 h 1773944"/>
                <a:gd name="connsiteX9" fmla="*/ 439205 w 1207156"/>
                <a:gd name="connsiteY9" fmla="*/ 1773944 h 1773944"/>
                <a:gd name="connsiteX10" fmla="*/ 370555 w 1207156"/>
                <a:gd name="connsiteY10" fmla="*/ 1714547 h 1773944"/>
                <a:gd name="connsiteX11" fmla="*/ 278368 w 1207156"/>
                <a:gd name="connsiteY11" fmla="*/ 1014832 h 1773944"/>
                <a:gd name="connsiteX12" fmla="*/ 306410 w 1207156"/>
                <a:gd name="connsiteY12" fmla="*/ 874854 h 1773944"/>
                <a:gd name="connsiteX13" fmla="*/ 328249 w 1207156"/>
                <a:gd name="connsiteY13" fmla="*/ 844927 h 1773944"/>
                <a:gd name="connsiteX14" fmla="*/ 256191 w 1207156"/>
                <a:gd name="connsiteY14" fmla="*/ 888326 h 1773944"/>
                <a:gd name="connsiteX15" fmla="*/ 273190 w 1207156"/>
                <a:gd name="connsiteY15" fmla="*/ 1541698 h 1773944"/>
                <a:gd name="connsiteX16" fmla="*/ 197348 w 1207156"/>
                <a:gd name="connsiteY16" fmla="*/ 1632426 h 1773944"/>
                <a:gd name="connsiteX17" fmla="*/ 163350 w 1207156"/>
                <a:gd name="connsiteY17" fmla="*/ 1635037 h 1773944"/>
                <a:gd name="connsiteX18" fmla="*/ 94046 w 1207156"/>
                <a:gd name="connsiteY18" fmla="*/ 1575639 h 1773944"/>
                <a:gd name="connsiteX19" fmla="*/ 1859 w 1207156"/>
                <a:gd name="connsiteY19" fmla="*/ 876577 h 1773944"/>
                <a:gd name="connsiteX20" fmla="*/ 58740 w 1207156"/>
                <a:gd name="connsiteY20" fmla="*/ 696426 h 1773944"/>
                <a:gd name="connsiteX21" fmla="*/ 286266 w 1207156"/>
                <a:gd name="connsiteY21" fmla="*/ 447740 h 1773944"/>
                <a:gd name="connsiteX22" fmla="*/ 538637 w 1207156"/>
                <a:gd name="connsiteY22" fmla="*/ 200360 h 1773944"/>
                <a:gd name="connsiteX23" fmla="*/ 829084 w 1207156"/>
                <a:gd name="connsiteY23" fmla="*/ 97 h 17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156" h="1773944">
                  <a:moveTo>
                    <a:pt x="829084" y="97"/>
                  </a:moveTo>
                  <a:cubicBezTo>
                    <a:pt x="881883" y="-2164"/>
                    <a:pt x="922669" y="34895"/>
                    <a:pt x="929616" y="147489"/>
                  </a:cubicBezTo>
                  <a:lnTo>
                    <a:pt x="928238" y="231535"/>
                  </a:lnTo>
                  <a:lnTo>
                    <a:pt x="932958" y="227365"/>
                  </a:lnTo>
                  <a:cubicBezTo>
                    <a:pt x="1042887" y="137852"/>
                    <a:pt x="1191986" y="60801"/>
                    <a:pt x="1205471" y="286397"/>
                  </a:cubicBezTo>
                  <a:cubicBezTo>
                    <a:pt x="1228354" y="646698"/>
                    <a:pt x="1010635" y="739384"/>
                    <a:pt x="1010635" y="739384"/>
                  </a:cubicBezTo>
                  <a:lnTo>
                    <a:pt x="532700" y="1026581"/>
                  </a:lnTo>
                  <a:lnTo>
                    <a:pt x="549699" y="1680606"/>
                  </a:lnTo>
                  <a:cubicBezTo>
                    <a:pt x="549699" y="1680606"/>
                    <a:pt x="555583" y="1758279"/>
                    <a:pt x="473857" y="1770681"/>
                  </a:cubicBezTo>
                  <a:cubicBezTo>
                    <a:pt x="460781" y="1772639"/>
                    <a:pt x="449666" y="1773944"/>
                    <a:pt x="439205" y="1773944"/>
                  </a:cubicBezTo>
                  <a:cubicBezTo>
                    <a:pt x="404553" y="1773944"/>
                    <a:pt x="375131" y="1748488"/>
                    <a:pt x="370555" y="1714547"/>
                  </a:cubicBezTo>
                  <a:lnTo>
                    <a:pt x="278368" y="1014832"/>
                  </a:lnTo>
                  <a:cubicBezTo>
                    <a:pt x="271993" y="965878"/>
                    <a:pt x="282168" y="916924"/>
                    <a:pt x="306410" y="874854"/>
                  </a:cubicBezTo>
                  <a:lnTo>
                    <a:pt x="328249" y="844927"/>
                  </a:lnTo>
                  <a:lnTo>
                    <a:pt x="256191" y="888326"/>
                  </a:lnTo>
                  <a:lnTo>
                    <a:pt x="273190" y="1541698"/>
                  </a:lnTo>
                  <a:cubicBezTo>
                    <a:pt x="273190" y="1541698"/>
                    <a:pt x="279074" y="1619371"/>
                    <a:pt x="197348" y="1632426"/>
                  </a:cubicBezTo>
                  <a:cubicBezTo>
                    <a:pt x="184272" y="1634384"/>
                    <a:pt x="173157" y="1635037"/>
                    <a:pt x="163350" y="1635037"/>
                  </a:cubicBezTo>
                  <a:cubicBezTo>
                    <a:pt x="128698" y="1635689"/>
                    <a:pt x="98622" y="1610233"/>
                    <a:pt x="94046" y="1575639"/>
                  </a:cubicBezTo>
                  <a:lnTo>
                    <a:pt x="1859" y="876577"/>
                  </a:lnTo>
                  <a:cubicBezTo>
                    <a:pt x="-6641" y="811305"/>
                    <a:pt x="14281" y="745380"/>
                    <a:pt x="58740" y="696426"/>
                  </a:cubicBezTo>
                  <a:lnTo>
                    <a:pt x="286266" y="447740"/>
                  </a:lnTo>
                  <a:lnTo>
                    <a:pt x="538637" y="200360"/>
                  </a:lnTo>
                  <a:cubicBezTo>
                    <a:pt x="538637" y="200360"/>
                    <a:pt x="712929" y="5072"/>
                    <a:pt x="829084" y="97"/>
                  </a:cubicBezTo>
                  <a:close/>
                </a:path>
              </a:pathLst>
            </a:custGeom>
            <a:solidFill>
              <a:srgbClr val="7F1C58"/>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6" name="Freeform 368">
              <a:extLst>
                <a:ext uri="{FF2B5EF4-FFF2-40B4-BE49-F238E27FC236}">
                  <a16:creationId xmlns:a16="http://schemas.microsoft.com/office/drawing/2014/main" id="{24A4BB32-4109-1417-E8BB-0A2610D12249}"/>
                </a:ext>
              </a:extLst>
            </p:cNvPr>
            <p:cNvSpPr>
              <a:spLocks noChangeArrowheads="1"/>
            </p:cNvSpPr>
            <p:nvPr/>
          </p:nvSpPr>
          <p:spPr bwMode="auto">
            <a:xfrm>
              <a:off x="14294328" y="3562936"/>
              <a:ext cx="941860" cy="1543842"/>
            </a:xfrm>
            <a:custGeom>
              <a:avLst/>
              <a:gdLst>
                <a:gd name="T0" fmla="*/ 1011 w 1440"/>
                <a:gd name="T1" fmla="*/ 108 h 2363"/>
                <a:gd name="T2" fmla="*/ 1011 w 1440"/>
                <a:gd name="T3" fmla="*/ 108 h 2363"/>
                <a:gd name="T4" fmla="*/ 1430 w 1440"/>
                <a:gd name="T5" fmla="*/ 537 h 2363"/>
                <a:gd name="T6" fmla="*/ 1430 w 1440"/>
                <a:gd name="T7" fmla="*/ 537 h 2363"/>
                <a:gd name="T8" fmla="*/ 1375 w 1440"/>
                <a:gd name="T9" fmla="*/ 2084 h 2363"/>
                <a:gd name="T10" fmla="*/ 1375 w 1440"/>
                <a:gd name="T11" fmla="*/ 2084 h 2363"/>
                <a:gd name="T12" fmla="*/ 207 w 1440"/>
                <a:gd name="T13" fmla="*/ 1672 h 2363"/>
                <a:gd name="T14" fmla="*/ 207 w 1440"/>
                <a:gd name="T15" fmla="*/ 1672 h 2363"/>
                <a:gd name="T16" fmla="*/ 473 w 1440"/>
                <a:gd name="T17" fmla="*/ 99 h 2363"/>
                <a:gd name="T18" fmla="*/ 473 w 1440"/>
                <a:gd name="T19" fmla="*/ 99 h 2363"/>
                <a:gd name="T20" fmla="*/ 1011 w 1440"/>
                <a:gd name="T21" fmla="*/ 108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2363">
                  <a:moveTo>
                    <a:pt x="1011" y="108"/>
                  </a:moveTo>
                  <a:lnTo>
                    <a:pt x="1011" y="108"/>
                  </a:lnTo>
                  <a:cubicBezTo>
                    <a:pt x="1439" y="285"/>
                    <a:pt x="1430" y="537"/>
                    <a:pt x="1430" y="537"/>
                  </a:cubicBezTo>
                  <a:lnTo>
                    <a:pt x="1430" y="537"/>
                  </a:lnTo>
                  <a:cubicBezTo>
                    <a:pt x="1430" y="537"/>
                    <a:pt x="1346" y="1465"/>
                    <a:pt x="1375" y="2084"/>
                  </a:cubicBezTo>
                  <a:lnTo>
                    <a:pt x="1375" y="2084"/>
                  </a:lnTo>
                  <a:cubicBezTo>
                    <a:pt x="1387" y="2342"/>
                    <a:pt x="0" y="2362"/>
                    <a:pt x="207" y="1672"/>
                  </a:cubicBezTo>
                  <a:lnTo>
                    <a:pt x="207" y="1672"/>
                  </a:lnTo>
                  <a:cubicBezTo>
                    <a:pt x="451" y="858"/>
                    <a:pt x="359" y="199"/>
                    <a:pt x="473" y="99"/>
                  </a:cubicBezTo>
                  <a:lnTo>
                    <a:pt x="473" y="99"/>
                  </a:lnTo>
                  <a:cubicBezTo>
                    <a:pt x="587" y="0"/>
                    <a:pt x="900" y="62"/>
                    <a:pt x="1011" y="108"/>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7" name="Freeform 369">
              <a:extLst>
                <a:ext uri="{FF2B5EF4-FFF2-40B4-BE49-F238E27FC236}">
                  <a16:creationId xmlns:a16="http://schemas.microsoft.com/office/drawing/2014/main" id="{124FF3C4-3522-02E2-B33B-634FB7D0712B}"/>
                </a:ext>
              </a:extLst>
            </p:cNvPr>
            <p:cNvSpPr>
              <a:spLocks noChangeArrowheads="1"/>
            </p:cNvSpPr>
            <p:nvPr/>
          </p:nvSpPr>
          <p:spPr bwMode="auto">
            <a:xfrm>
              <a:off x="14752296" y="3620543"/>
              <a:ext cx="308191" cy="244825"/>
            </a:xfrm>
            <a:custGeom>
              <a:avLst/>
              <a:gdLst>
                <a:gd name="T0" fmla="*/ 449 w 473"/>
                <a:gd name="T1" fmla="*/ 243 h 376"/>
                <a:gd name="T2" fmla="*/ 449 w 473"/>
                <a:gd name="T3" fmla="*/ 243 h 376"/>
                <a:gd name="T4" fmla="*/ 195 w 473"/>
                <a:gd name="T5" fmla="*/ 345 h 376"/>
                <a:gd name="T6" fmla="*/ 195 w 473"/>
                <a:gd name="T7" fmla="*/ 345 h 376"/>
                <a:gd name="T8" fmla="*/ 23 w 473"/>
                <a:gd name="T9" fmla="*/ 133 h 376"/>
                <a:gd name="T10" fmla="*/ 23 w 473"/>
                <a:gd name="T11" fmla="*/ 133 h 376"/>
                <a:gd name="T12" fmla="*/ 276 w 473"/>
                <a:gd name="T13" fmla="*/ 30 h 376"/>
                <a:gd name="T14" fmla="*/ 276 w 473"/>
                <a:gd name="T15" fmla="*/ 30 h 376"/>
                <a:gd name="T16" fmla="*/ 449 w 473"/>
                <a:gd name="T17" fmla="*/ 2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 h="376">
                  <a:moveTo>
                    <a:pt x="449" y="243"/>
                  </a:moveTo>
                  <a:lnTo>
                    <a:pt x="449" y="243"/>
                  </a:lnTo>
                  <a:cubicBezTo>
                    <a:pt x="427" y="330"/>
                    <a:pt x="313" y="375"/>
                    <a:pt x="195" y="345"/>
                  </a:cubicBezTo>
                  <a:lnTo>
                    <a:pt x="195" y="345"/>
                  </a:lnTo>
                  <a:cubicBezTo>
                    <a:pt x="78" y="315"/>
                    <a:pt x="0" y="219"/>
                    <a:pt x="23" y="133"/>
                  </a:cubicBezTo>
                  <a:lnTo>
                    <a:pt x="23" y="133"/>
                  </a:lnTo>
                  <a:cubicBezTo>
                    <a:pt x="45" y="45"/>
                    <a:pt x="158" y="0"/>
                    <a:pt x="276" y="30"/>
                  </a:cubicBezTo>
                  <a:lnTo>
                    <a:pt x="276" y="30"/>
                  </a:lnTo>
                  <a:cubicBezTo>
                    <a:pt x="394" y="61"/>
                    <a:pt x="472" y="156"/>
                    <a:pt x="449" y="243"/>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8" name="Freeform 370">
              <a:extLst>
                <a:ext uri="{FF2B5EF4-FFF2-40B4-BE49-F238E27FC236}">
                  <a16:creationId xmlns:a16="http://schemas.microsoft.com/office/drawing/2014/main" id="{EBC67B64-6412-1F78-F512-F3B497768FC7}"/>
                </a:ext>
              </a:extLst>
            </p:cNvPr>
            <p:cNvSpPr>
              <a:spLocks noChangeArrowheads="1"/>
            </p:cNvSpPr>
            <p:nvPr/>
          </p:nvSpPr>
          <p:spPr bwMode="auto">
            <a:xfrm>
              <a:off x="14746535" y="3606141"/>
              <a:ext cx="322594" cy="259227"/>
            </a:xfrm>
            <a:custGeom>
              <a:avLst/>
              <a:gdLst>
                <a:gd name="T0" fmla="*/ 213 w 493"/>
                <a:gd name="T1" fmla="*/ 63 h 398"/>
                <a:gd name="T2" fmla="*/ 213 w 493"/>
                <a:gd name="T3" fmla="*/ 63 h 398"/>
                <a:gd name="T4" fmla="*/ 52 w 493"/>
                <a:gd name="T5" fmla="*/ 160 h 398"/>
                <a:gd name="T6" fmla="*/ 52 w 493"/>
                <a:gd name="T7" fmla="*/ 160 h 398"/>
                <a:gd name="T8" fmla="*/ 82 w 493"/>
                <a:gd name="T9" fmla="*/ 269 h 398"/>
                <a:gd name="T10" fmla="*/ 82 w 493"/>
                <a:gd name="T11" fmla="*/ 269 h 398"/>
                <a:gd name="T12" fmla="*/ 210 w 493"/>
                <a:gd name="T13" fmla="*/ 347 h 398"/>
                <a:gd name="T14" fmla="*/ 210 w 493"/>
                <a:gd name="T15" fmla="*/ 347 h 398"/>
                <a:gd name="T16" fmla="*/ 361 w 493"/>
                <a:gd name="T17" fmla="*/ 341 h 398"/>
                <a:gd name="T18" fmla="*/ 361 w 493"/>
                <a:gd name="T19" fmla="*/ 341 h 398"/>
                <a:gd name="T20" fmla="*/ 439 w 493"/>
                <a:gd name="T21" fmla="*/ 259 h 398"/>
                <a:gd name="T22" fmla="*/ 439 w 493"/>
                <a:gd name="T23" fmla="*/ 259 h 398"/>
                <a:gd name="T24" fmla="*/ 410 w 493"/>
                <a:gd name="T25" fmla="*/ 150 h 398"/>
                <a:gd name="T26" fmla="*/ 410 w 493"/>
                <a:gd name="T27" fmla="*/ 150 h 398"/>
                <a:gd name="T28" fmla="*/ 281 w 493"/>
                <a:gd name="T29" fmla="*/ 72 h 398"/>
                <a:gd name="T30" fmla="*/ 281 w 493"/>
                <a:gd name="T31" fmla="*/ 72 h 398"/>
                <a:gd name="T32" fmla="*/ 213 w 493"/>
                <a:gd name="T33" fmla="*/ 63 h 398"/>
                <a:gd name="T34" fmla="*/ 278 w 493"/>
                <a:gd name="T35" fmla="*/ 397 h 398"/>
                <a:gd name="T36" fmla="*/ 278 w 493"/>
                <a:gd name="T37" fmla="*/ 397 h 398"/>
                <a:gd name="T38" fmla="*/ 200 w 493"/>
                <a:gd name="T39" fmla="*/ 387 h 398"/>
                <a:gd name="T40" fmla="*/ 200 w 493"/>
                <a:gd name="T41" fmla="*/ 387 h 398"/>
                <a:gd name="T42" fmla="*/ 51 w 493"/>
                <a:gd name="T43" fmla="*/ 295 h 398"/>
                <a:gd name="T44" fmla="*/ 51 w 493"/>
                <a:gd name="T45" fmla="*/ 295 h 398"/>
                <a:gd name="T46" fmla="*/ 13 w 493"/>
                <a:gd name="T47" fmla="*/ 150 h 398"/>
                <a:gd name="T48" fmla="*/ 13 w 493"/>
                <a:gd name="T49" fmla="*/ 150 h 398"/>
                <a:gd name="T50" fmla="*/ 291 w 493"/>
                <a:gd name="T51" fmla="*/ 33 h 398"/>
                <a:gd name="T52" fmla="*/ 291 w 493"/>
                <a:gd name="T53" fmla="*/ 33 h 398"/>
                <a:gd name="T54" fmla="*/ 441 w 493"/>
                <a:gd name="T55" fmla="*/ 125 h 398"/>
                <a:gd name="T56" fmla="*/ 441 w 493"/>
                <a:gd name="T57" fmla="*/ 125 h 398"/>
                <a:gd name="T58" fmla="*/ 479 w 493"/>
                <a:gd name="T59" fmla="*/ 269 h 398"/>
                <a:gd name="T60" fmla="*/ 479 w 493"/>
                <a:gd name="T61" fmla="*/ 269 h 398"/>
                <a:gd name="T62" fmla="*/ 376 w 493"/>
                <a:gd name="T63" fmla="*/ 379 h 398"/>
                <a:gd name="T64" fmla="*/ 376 w 493"/>
                <a:gd name="T65" fmla="*/ 379 h 398"/>
                <a:gd name="T66" fmla="*/ 278 w 493"/>
                <a:gd name="T67" fmla="*/ 39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3" h="398">
                  <a:moveTo>
                    <a:pt x="213" y="63"/>
                  </a:moveTo>
                  <a:lnTo>
                    <a:pt x="213" y="63"/>
                  </a:lnTo>
                  <a:cubicBezTo>
                    <a:pt x="134" y="63"/>
                    <a:pt x="67" y="101"/>
                    <a:pt x="52" y="160"/>
                  </a:cubicBezTo>
                  <a:lnTo>
                    <a:pt x="52" y="160"/>
                  </a:lnTo>
                  <a:cubicBezTo>
                    <a:pt x="43" y="196"/>
                    <a:pt x="54" y="234"/>
                    <a:pt x="82" y="269"/>
                  </a:cubicBezTo>
                  <a:lnTo>
                    <a:pt x="82" y="269"/>
                  </a:lnTo>
                  <a:cubicBezTo>
                    <a:pt x="112" y="306"/>
                    <a:pt x="157" y="334"/>
                    <a:pt x="210" y="347"/>
                  </a:cubicBezTo>
                  <a:lnTo>
                    <a:pt x="210" y="347"/>
                  </a:lnTo>
                  <a:cubicBezTo>
                    <a:pt x="263" y="361"/>
                    <a:pt x="317" y="358"/>
                    <a:pt x="361" y="341"/>
                  </a:cubicBezTo>
                  <a:lnTo>
                    <a:pt x="361" y="341"/>
                  </a:lnTo>
                  <a:cubicBezTo>
                    <a:pt x="402" y="324"/>
                    <a:pt x="431" y="296"/>
                    <a:pt x="439" y="259"/>
                  </a:cubicBezTo>
                  <a:lnTo>
                    <a:pt x="439" y="259"/>
                  </a:lnTo>
                  <a:cubicBezTo>
                    <a:pt x="449" y="224"/>
                    <a:pt x="438" y="185"/>
                    <a:pt x="410" y="150"/>
                  </a:cubicBezTo>
                  <a:lnTo>
                    <a:pt x="410" y="150"/>
                  </a:lnTo>
                  <a:cubicBezTo>
                    <a:pt x="380" y="113"/>
                    <a:pt x="334" y="86"/>
                    <a:pt x="281" y="72"/>
                  </a:cubicBezTo>
                  <a:lnTo>
                    <a:pt x="281" y="72"/>
                  </a:lnTo>
                  <a:cubicBezTo>
                    <a:pt x="258" y="66"/>
                    <a:pt x="235" y="63"/>
                    <a:pt x="213" y="63"/>
                  </a:cubicBezTo>
                  <a:close/>
                  <a:moveTo>
                    <a:pt x="278" y="397"/>
                  </a:moveTo>
                  <a:lnTo>
                    <a:pt x="278" y="397"/>
                  </a:lnTo>
                  <a:cubicBezTo>
                    <a:pt x="253" y="397"/>
                    <a:pt x="226" y="394"/>
                    <a:pt x="200" y="387"/>
                  </a:cubicBezTo>
                  <a:lnTo>
                    <a:pt x="200" y="387"/>
                  </a:lnTo>
                  <a:cubicBezTo>
                    <a:pt x="139" y="371"/>
                    <a:pt x="86" y="338"/>
                    <a:pt x="51" y="295"/>
                  </a:cubicBezTo>
                  <a:lnTo>
                    <a:pt x="51" y="295"/>
                  </a:lnTo>
                  <a:cubicBezTo>
                    <a:pt x="14" y="250"/>
                    <a:pt x="0" y="198"/>
                    <a:pt x="13" y="150"/>
                  </a:cubicBezTo>
                  <a:lnTo>
                    <a:pt x="13" y="150"/>
                  </a:lnTo>
                  <a:cubicBezTo>
                    <a:pt x="38" y="52"/>
                    <a:pt x="163" y="0"/>
                    <a:pt x="291" y="33"/>
                  </a:cubicBezTo>
                  <a:lnTo>
                    <a:pt x="291" y="33"/>
                  </a:lnTo>
                  <a:cubicBezTo>
                    <a:pt x="352" y="48"/>
                    <a:pt x="406" y="81"/>
                    <a:pt x="441" y="125"/>
                  </a:cubicBezTo>
                  <a:lnTo>
                    <a:pt x="441" y="125"/>
                  </a:lnTo>
                  <a:cubicBezTo>
                    <a:pt x="478" y="170"/>
                    <a:pt x="492" y="221"/>
                    <a:pt x="479" y="269"/>
                  </a:cubicBezTo>
                  <a:lnTo>
                    <a:pt x="479" y="269"/>
                  </a:lnTo>
                  <a:cubicBezTo>
                    <a:pt x="467" y="318"/>
                    <a:pt x="430" y="357"/>
                    <a:pt x="376" y="379"/>
                  </a:cubicBezTo>
                  <a:lnTo>
                    <a:pt x="376" y="379"/>
                  </a:lnTo>
                  <a:cubicBezTo>
                    <a:pt x="346" y="390"/>
                    <a:pt x="312" y="397"/>
                    <a:pt x="278" y="39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9" name="Freeform 371">
              <a:extLst>
                <a:ext uri="{FF2B5EF4-FFF2-40B4-BE49-F238E27FC236}">
                  <a16:creationId xmlns:a16="http://schemas.microsoft.com/office/drawing/2014/main" id="{62026D7C-2167-1EE3-E288-8F3B987BF13D}"/>
                </a:ext>
              </a:extLst>
            </p:cNvPr>
            <p:cNvSpPr>
              <a:spLocks noChangeArrowheads="1"/>
            </p:cNvSpPr>
            <p:nvPr/>
          </p:nvSpPr>
          <p:spPr bwMode="auto">
            <a:xfrm>
              <a:off x="14838705" y="3508209"/>
              <a:ext cx="149776" cy="267869"/>
            </a:xfrm>
            <a:custGeom>
              <a:avLst/>
              <a:gdLst>
                <a:gd name="T0" fmla="*/ 5 w 230"/>
                <a:gd name="T1" fmla="*/ 172 h 408"/>
                <a:gd name="T2" fmla="*/ 5 w 230"/>
                <a:gd name="T3" fmla="*/ 172 h 408"/>
                <a:gd name="T4" fmla="*/ 2 w 230"/>
                <a:gd name="T5" fmla="*/ 325 h 408"/>
                <a:gd name="T6" fmla="*/ 2 w 230"/>
                <a:gd name="T7" fmla="*/ 325 h 408"/>
                <a:gd name="T8" fmla="*/ 187 w 230"/>
                <a:gd name="T9" fmla="*/ 369 h 408"/>
                <a:gd name="T10" fmla="*/ 187 w 230"/>
                <a:gd name="T11" fmla="*/ 369 h 408"/>
                <a:gd name="T12" fmla="*/ 219 w 230"/>
                <a:gd name="T13" fmla="*/ 145 h 408"/>
                <a:gd name="T14" fmla="*/ 219 w 230"/>
                <a:gd name="T15" fmla="*/ 145 h 408"/>
                <a:gd name="T16" fmla="*/ 5 w 230"/>
                <a:gd name="T17" fmla="*/ 1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08">
                  <a:moveTo>
                    <a:pt x="5" y="172"/>
                  </a:moveTo>
                  <a:lnTo>
                    <a:pt x="5" y="172"/>
                  </a:lnTo>
                  <a:cubicBezTo>
                    <a:pt x="5" y="172"/>
                    <a:pt x="9" y="189"/>
                    <a:pt x="2" y="325"/>
                  </a:cubicBezTo>
                  <a:lnTo>
                    <a:pt x="2" y="325"/>
                  </a:lnTo>
                  <a:cubicBezTo>
                    <a:pt x="0" y="368"/>
                    <a:pt x="149" y="407"/>
                    <a:pt x="187" y="369"/>
                  </a:cubicBezTo>
                  <a:lnTo>
                    <a:pt x="187" y="369"/>
                  </a:lnTo>
                  <a:cubicBezTo>
                    <a:pt x="226" y="330"/>
                    <a:pt x="210" y="290"/>
                    <a:pt x="219" y="145"/>
                  </a:cubicBezTo>
                  <a:lnTo>
                    <a:pt x="219" y="145"/>
                  </a:lnTo>
                  <a:cubicBezTo>
                    <a:pt x="229" y="0"/>
                    <a:pt x="5" y="172"/>
                    <a:pt x="5" y="17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0" name="Freeform 372">
              <a:extLst>
                <a:ext uri="{FF2B5EF4-FFF2-40B4-BE49-F238E27FC236}">
                  <a16:creationId xmlns:a16="http://schemas.microsoft.com/office/drawing/2014/main" id="{E48B35AA-1802-D0E5-CDF4-96120E71632C}"/>
                </a:ext>
              </a:extLst>
            </p:cNvPr>
            <p:cNvSpPr>
              <a:spLocks noChangeArrowheads="1"/>
            </p:cNvSpPr>
            <p:nvPr/>
          </p:nvSpPr>
          <p:spPr bwMode="auto">
            <a:xfrm>
              <a:off x="14841585" y="3603261"/>
              <a:ext cx="144015" cy="120973"/>
            </a:xfrm>
            <a:custGeom>
              <a:avLst/>
              <a:gdLst>
                <a:gd name="T0" fmla="*/ 218 w 219"/>
                <a:gd name="T1" fmla="*/ 0 h 187"/>
                <a:gd name="T2" fmla="*/ 218 w 219"/>
                <a:gd name="T3" fmla="*/ 0 h 187"/>
                <a:gd name="T4" fmla="*/ 0 w 219"/>
                <a:gd name="T5" fmla="*/ 186 h 187"/>
                <a:gd name="T6" fmla="*/ 3 w 219"/>
                <a:gd name="T7" fmla="*/ 64 h 187"/>
                <a:gd name="T8" fmla="*/ 218 w 219"/>
                <a:gd name="T9" fmla="*/ 0 h 187"/>
              </a:gdLst>
              <a:ahLst/>
              <a:cxnLst>
                <a:cxn ang="0">
                  <a:pos x="T0" y="T1"/>
                </a:cxn>
                <a:cxn ang="0">
                  <a:pos x="T2" y="T3"/>
                </a:cxn>
                <a:cxn ang="0">
                  <a:pos x="T4" y="T5"/>
                </a:cxn>
                <a:cxn ang="0">
                  <a:pos x="T6" y="T7"/>
                </a:cxn>
                <a:cxn ang="0">
                  <a:pos x="T8" y="T9"/>
                </a:cxn>
              </a:cxnLst>
              <a:rect l="0" t="0" r="r" b="b"/>
              <a:pathLst>
                <a:path w="219" h="187">
                  <a:moveTo>
                    <a:pt x="218" y="0"/>
                  </a:moveTo>
                  <a:lnTo>
                    <a:pt x="218" y="0"/>
                  </a:lnTo>
                  <a:cubicBezTo>
                    <a:pt x="218" y="0"/>
                    <a:pt x="182" y="135"/>
                    <a:pt x="0" y="186"/>
                  </a:cubicBezTo>
                  <a:lnTo>
                    <a:pt x="3" y="64"/>
                  </a:lnTo>
                  <a:lnTo>
                    <a:pt x="218" y="0"/>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1" name="Freeform 373">
              <a:extLst>
                <a:ext uri="{FF2B5EF4-FFF2-40B4-BE49-F238E27FC236}">
                  <a16:creationId xmlns:a16="http://schemas.microsoft.com/office/drawing/2014/main" id="{877A6C7C-1249-7291-CD5F-51F925EA4B22}"/>
                </a:ext>
              </a:extLst>
            </p:cNvPr>
            <p:cNvSpPr>
              <a:spLocks noChangeArrowheads="1"/>
            </p:cNvSpPr>
            <p:nvPr/>
          </p:nvSpPr>
          <p:spPr bwMode="auto">
            <a:xfrm>
              <a:off x="14611160" y="3194258"/>
              <a:ext cx="475251" cy="478130"/>
            </a:xfrm>
            <a:custGeom>
              <a:avLst/>
              <a:gdLst>
                <a:gd name="T0" fmla="*/ 683 w 729"/>
                <a:gd name="T1" fmla="*/ 282 h 730"/>
                <a:gd name="T2" fmla="*/ 683 w 729"/>
                <a:gd name="T3" fmla="*/ 282 h 730"/>
                <a:gd name="T4" fmla="*/ 447 w 729"/>
                <a:gd name="T5" fmla="*/ 683 h 730"/>
                <a:gd name="T6" fmla="*/ 447 w 729"/>
                <a:gd name="T7" fmla="*/ 683 h 730"/>
                <a:gd name="T8" fmla="*/ 46 w 729"/>
                <a:gd name="T9" fmla="*/ 447 h 730"/>
                <a:gd name="T10" fmla="*/ 46 w 729"/>
                <a:gd name="T11" fmla="*/ 447 h 730"/>
                <a:gd name="T12" fmla="*/ 282 w 729"/>
                <a:gd name="T13" fmla="*/ 46 h 730"/>
                <a:gd name="T14" fmla="*/ 282 w 729"/>
                <a:gd name="T15" fmla="*/ 46 h 730"/>
                <a:gd name="T16" fmla="*/ 683 w 729"/>
                <a:gd name="T17" fmla="*/ 28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730">
                  <a:moveTo>
                    <a:pt x="683" y="282"/>
                  </a:moveTo>
                  <a:lnTo>
                    <a:pt x="683" y="282"/>
                  </a:lnTo>
                  <a:cubicBezTo>
                    <a:pt x="728" y="459"/>
                    <a:pt x="623" y="638"/>
                    <a:pt x="447" y="683"/>
                  </a:cubicBezTo>
                  <a:lnTo>
                    <a:pt x="447" y="683"/>
                  </a:lnTo>
                  <a:cubicBezTo>
                    <a:pt x="271" y="729"/>
                    <a:pt x="91" y="624"/>
                    <a:pt x="46" y="447"/>
                  </a:cubicBezTo>
                  <a:lnTo>
                    <a:pt x="46" y="447"/>
                  </a:lnTo>
                  <a:cubicBezTo>
                    <a:pt x="0" y="271"/>
                    <a:pt x="106" y="91"/>
                    <a:pt x="282" y="46"/>
                  </a:cubicBezTo>
                  <a:lnTo>
                    <a:pt x="282" y="46"/>
                  </a:lnTo>
                  <a:cubicBezTo>
                    <a:pt x="458" y="0"/>
                    <a:pt x="637" y="107"/>
                    <a:pt x="683" y="28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2" name="Freeform 374">
              <a:extLst>
                <a:ext uri="{FF2B5EF4-FFF2-40B4-BE49-F238E27FC236}">
                  <a16:creationId xmlns:a16="http://schemas.microsoft.com/office/drawing/2014/main" id="{7F59394E-D162-0C1D-E068-2C423415BA8D}"/>
                </a:ext>
              </a:extLst>
            </p:cNvPr>
            <p:cNvSpPr>
              <a:spLocks noChangeArrowheads="1"/>
            </p:cNvSpPr>
            <p:nvPr/>
          </p:nvSpPr>
          <p:spPr bwMode="auto">
            <a:xfrm>
              <a:off x="14616922" y="3390118"/>
              <a:ext cx="282270" cy="103691"/>
            </a:xfrm>
            <a:custGeom>
              <a:avLst/>
              <a:gdLst>
                <a:gd name="T0" fmla="*/ 432 w 433"/>
                <a:gd name="T1" fmla="*/ 79 h 159"/>
                <a:gd name="T2" fmla="*/ 432 w 433"/>
                <a:gd name="T3" fmla="*/ 79 h 159"/>
                <a:gd name="T4" fmla="*/ 125 w 433"/>
                <a:gd name="T5" fmla="*/ 158 h 159"/>
                <a:gd name="T6" fmla="*/ 125 w 433"/>
                <a:gd name="T7" fmla="*/ 158 h 159"/>
                <a:gd name="T8" fmla="*/ 28 w 433"/>
                <a:gd name="T9" fmla="*/ 53 h 159"/>
                <a:gd name="T10" fmla="*/ 400 w 433"/>
                <a:gd name="T11" fmla="*/ 0 h 159"/>
                <a:gd name="T12" fmla="*/ 432 w 433"/>
                <a:gd name="T13" fmla="*/ 79 h 159"/>
              </a:gdLst>
              <a:ahLst/>
              <a:cxnLst>
                <a:cxn ang="0">
                  <a:pos x="T0" y="T1"/>
                </a:cxn>
                <a:cxn ang="0">
                  <a:pos x="T2" y="T3"/>
                </a:cxn>
                <a:cxn ang="0">
                  <a:pos x="T4" y="T5"/>
                </a:cxn>
                <a:cxn ang="0">
                  <a:pos x="T6" y="T7"/>
                </a:cxn>
                <a:cxn ang="0">
                  <a:pos x="T8" y="T9"/>
                </a:cxn>
                <a:cxn ang="0">
                  <a:pos x="T10" y="T11"/>
                </a:cxn>
                <a:cxn ang="0">
                  <a:pos x="T12" y="T13"/>
                </a:cxn>
              </a:cxnLst>
              <a:rect l="0" t="0" r="r" b="b"/>
              <a:pathLst>
                <a:path w="433" h="159">
                  <a:moveTo>
                    <a:pt x="432" y="79"/>
                  </a:moveTo>
                  <a:lnTo>
                    <a:pt x="432" y="79"/>
                  </a:lnTo>
                  <a:cubicBezTo>
                    <a:pt x="432" y="79"/>
                    <a:pt x="251" y="156"/>
                    <a:pt x="125" y="158"/>
                  </a:cubicBezTo>
                  <a:lnTo>
                    <a:pt x="125" y="158"/>
                  </a:lnTo>
                  <a:cubicBezTo>
                    <a:pt x="0" y="158"/>
                    <a:pt x="28" y="53"/>
                    <a:pt x="28" y="53"/>
                  </a:cubicBezTo>
                  <a:lnTo>
                    <a:pt x="400" y="0"/>
                  </a:lnTo>
                  <a:lnTo>
                    <a:pt x="432" y="79"/>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3" name="Freeform 375">
              <a:extLst>
                <a:ext uri="{FF2B5EF4-FFF2-40B4-BE49-F238E27FC236}">
                  <a16:creationId xmlns:a16="http://schemas.microsoft.com/office/drawing/2014/main" id="{66222777-9B1F-42BD-F012-595805192725}"/>
                </a:ext>
              </a:extLst>
            </p:cNvPr>
            <p:cNvSpPr>
              <a:spLocks noChangeArrowheads="1"/>
            </p:cNvSpPr>
            <p:nvPr/>
          </p:nvSpPr>
          <p:spPr bwMode="auto">
            <a:xfrm>
              <a:off x="14501709" y="3038722"/>
              <a:ext cx="668230" cy="532855"/>
            </a:xfrm>
            <a:custGeom>
              <a:avLst/>
              <a:gdLst>
                <a:gd name="T0" fmla="*/ 263 w 1024"/>
                <a:gd name="T1" fmla="*/ 637 h 815"/>
                <a:gd name="T2" fmla="*/ 263 w 1024"/>
                <a:gd name="T3" fmla="*/ 637 h 815"/>
                <a:gd name="T4" fmla="*/ 559 w 1024"/>
                <a:gd name="T5" fmla="*/ 597 h 815"/>
                <a:gd name="T6" fmla="*/ 559 w 1024"/>
                <a:gd name="T7" fmla="*/ 597 h 815"/>
                <a:gd name="T8" fmla="*/ 643 w 1024"/>
                <a:gd name="T9" fmla="*/ 647 h 815"/>
                <a:gd name="T10" fmla="*/ 643 w 1024"/>
                <a:gd name="T11" fmla="*/ 647 h 815"/>
                <a:gd name="T12" fmla="*/ 668 w 1024"/>
                <a:gd name="T13" fmla="*/ 665 h 815"/>
                <a:gd name="T14" fmla="*/ 668 w 1024"/>
                <a:gd name="T15" fmla="*/ 665 h 815"/>
                <a:gd name="T16" fmla="*/ 781 w 1024"/>
                <a:gd name="T17" fmla="*/ 567 h 815"/>
                <a:gd name="T18" fmla="*/ 781 w 1024"/>
                <a:gd name="T19" fmla="*/ 567 h 815"/>
                <a:gd name="T20" fmla="*/ 822 w 1024"/>
                <a:gd name="T21" fmla="*/ 661 h 815"/>
                <a:gd name="T22" fmla="*/ 822 w 1024"/>
                <a:gd name="T23" fmla="*/ 661 h 815"/>
                <a:gd name="T24" fmla="*/ 813 w 1024"/>
                <a:gd name="T25" fmla="*/ 804 h 815"/>
                <a:gd name="T26" fmla="*/ 813 w 1024"/>
                <a:gd name="T27" fmla="*/ 804 h 815"/>
                <a:gd name="T28" fmla="*/ 854 w 1024"/>
                <a:gd name="T29" fmla="*/ 333 h 815"/>
                <a:gd name="T30" fmla="*/ 854 w 1024"/>
                <a:gd name="T31" fmla="*/ 333 h 815"/>
                <a:gd name="T32" fmla="*/ 191 w 1024"/>
                <a:gd name="T33" fmla="*/ 247 h 815"/>
                <a:gd name="T34" fmla="*/ 191 w 1024"/>
                <a:gd name="T35" fmla="*/ 247 h 815"/>
                <a:gd name="T36" fmla="*/ 63 w 1024"/>
                <a:gd name="T37" fmla="*/ 254 h 815"/>
                <a:gd name="T38" fmla="*/ 63 w 1024"/>
                <a:gd name="T39" fmla="*/ 254 h 815"/>
                <a:gd name="T40" fmla="*/ 263 w 1024"/>
                <a:gd name="T41" fmla="*/ 6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4" h="815">
                  <a:moveTo>
                    <a:pt x="263" y="637"/>
                  </a:moveTo>
                  <a:lnTo>
                    <a:pt x="263" y="637"/>
                  </a:lnTo>
                  <a:cubicBezTo>
                    <a:pt x="263" y="637"/>
                    <a:pt x="421" y="569"/>
                    <a:pt x="559" y="597"/>
                  </a:cubicBezTo>
                  <a:lnTo>
                    <a:pt x="559" y="597"/>
                  </a:lnTo>
                  <a:cubicBezTo>
                    <a:pt x="592" y="604"/>
                    <a:pt x="622" y="621"/>
                    <a:pt x="643" y="647"/>
                  </a:cubicBezTo>
                  <a:lnTo>
                    <a:pt x="643" y="647"/>
                  </a:lnTo>
                  <a:cubicBezTo>
                    <a:pt x="650" y="655"/>
                    <a:pt x="658" y="663"/>
                    <a:pt x="668" y="665"/>
                  </a:cubicBezTo>
                  <a:lnTo>
                    <a:pt x="668" y="665"/>
                  </a:lnTo>
                  <a:cubicBezTo>
                    <a:pt x="693" y="671"/>
                    <a:pt x="733" y="569"/>
                    <a:pt x="781" y="567"/>
                  </a:cubicBezTo>
                  <a:lnTo>
                    <a:pt x="781" y="567"/>
                  </a:lnTo>
                  <a:cubicBezTo>
                    <a:pt x="829" y="564"/>
                    <a:pt x="860" y="598"/>
                    <a:pt x="822" y="661"/>
                  </a:cubicBezTo>
                  <a:lnTo>
                    <a:pt x="822" y="661"/>
                  </a:lnTo>
                  <a:cubicBezTo>
                    <a:pt x="782" y="723"/>
                    <a:pt x="795" y="794"/>
                    <a:pt x="813" y="804"/>
                  </a:cubicBezTo>
                  <a:lnTo>
                    <a:pt x="813" y="804"/>
                  </a:lnTo>
                  <a:cubicBezTo>
                    <a:pt x="832" y="814"/>
                    <a:pt x="1023" y="668"/>
                    <a:pt x="854" y="333"/>
                  </a:cubicBezTo>
                  <a:lnTo>
                    <a:pt x="854" y="333"/>
                  </a:lnTo>
                  <a:cubicBezTo>
                    <a:pt x="685" y="0"/>
                    <a:pt x="257" y="180"/>
                    <a:pt x="191" y="247"/>
                  </a:cubicBezTo>
                  <a:lnTo>
                    <a:pt x="191" y="247"/>
                  </a:lnTo>
                  <a:cubicBezTo>
                    <a:pt x="191" y="247"/>
                    <a:pt x="121" y="308"/>
                    <a:pt x="63" y="254"/>
                  </a:cubicBezTo>
                  <a:lnTo>
                    <a:pt x="63" y="254"/>
                  </a:lnTo>
                  <a:cubicBezTo>
                    <a:pt x="63" y="254"/>
                    <a:pt x="0" y="733"/>
                    <a:pt x="263" y="637"/>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4" name="Freeform 148">
              <a:extLst>
                <a:ext uri="{FF2B5EF4-FFF2-40B4-BE49-F238E27FC236}">
                  <a16:creationId xmlns:a16="http://schemas.microsoft.com/office/drawing/2014/main" id="{273BD50F-8FC9-274B-C1B2-EC834A53BE96}"/>
                </a:ext>
              </a:extLst>
            </p:cNvPr>
            <p:cNvSpPr>
              <a:spLocks noChangeArrowheads="1"/>
            </p:cNvSpPr>
            <p:nvPr/>
          </p:nvSpPr>
          <p:spPr bwMode="auto">
            <a:xfrm>
              <a:off x="14575225" y="4262849"/>
              <a:ext cx="689113" cy="782809"/>
            </a:xfrm>
            <a:custGeom>
              <a:avLst/>
              <a:gdLst>
                <a:gd name="connsiteX0" fmla="*/ 689113 w 689113"/>
                <a:gd name="connsiteY0" fmla="*/ 0 h 782809"/>
                <a:gd name="connsiteX1" fmla="*/ 658404 w 689113"/>
                <a:gd name="connsiteY1" fmla="*/ 316278 h 782809"/>
                <a:gd name="connsiteX2" fmla="*/ 621815 w 689113"/>
                <a:gd name="connsiteY2" fmla="*/ 380318 h 782809"/>
                <a:gd name="connsiteX3" fmla="*/ 178254 w 689113"/>
                <a:gd name="connsiteY3" fmla="*/ 670407 h 782809"/>
                <a:gd name="connsiteX4" fmla="*/ 179296 w 689113"/>
                <a:gd name="connsiteY4" fmla="*/ 671987 h 782809"/>
                <a:gd name="connsiteX5" fmla="*/ 170145 w 689113"/>
                <a:gd name="connsiteY5" fmla="*/ 690386 h 782809"/>
                <a:gd name="connsiteX6" fmla="*/ 125041 w 689113"/>
                <a:gd name="connsiteY6" fmla="*/ 740983 h 782809"/>
                <a:gd name="connsiteX7" fmla="*/ 70785 w 689113"/>
                <a:gd name="connsiteY7" fmla="*/ 774495 h 782809"/>
                <a:gd name="connsiteX8" fmla="*/ 15875 w 689113"/>
                <a:gd name="connsiteY8" fmla="*/ 775810 h 782809"/>
                <a:gd name="connsiteX9" fmla="*/ 13914 w 689113"/>
                <a:gd name="connsiteY9" fmla="*/ 774495 h 782809"/>
                <a:gd name="connsiteX10" fmla="*/ 9338 w 689113"/>
                <a:gd name="connsiteY10" fmla="*/ 723898 h 782809"/>
                <a:gd name="connsiteX11" fmla="*/ 66209 w 689113"/>
                <a:gd name="connsiteY11" fmla="*/ 666073 h 782809"/>
                <a:gd name="connsiteX12" fmla="*/ 25027 w 689113"/>
                <a:gd name="connsiteY12" fmla="*/ 680530 h 782809"/>
                <a:gd name="connsiteX13" fmla="*/ 84512 w 689113"/>
                <a:gd name="connsiteY13" fmla="*/ 637161 h 782809"/>
                <a:gd name="connsiteX14" fmla="*/ 135990 w 689113"/>
                <a:gd name="connsiteY14" fmla="*/ 617017 h 782809"/>
                <a:gd name="connsiteX15" fmla="*/ 140526 w 689113"/>
                <a:gd name="connsiteY15" fmla="*/ 613656 h 782809"/>
                <a:gd name="connsiteX16" fmla="*/ 139627 w 689113"/>
                <a:gd name="connsiteY16" fmla="*/ 612299 h 782809"/>
                <a:gd name="connsiteX17" fmla="*/ 476113 w 689113"/>
                <a:gd name="connsiteY17" fmla="*/ 305823 h 782809"/>
                <a:gd name="connsiteX18" fmla="*/ 497675 w 689113"/>
                <a:gd name="connsiteY18" fmla="*/ 256813 h 782809"/>
                <a:gd name="connsiteX19" fmla="*/ 497675 w 689113"/>
                <a:gd name="connsiteY19" fmla="*/ 92793 h 7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9113" h="782809">
                  <a:moveTo>
                    <a:pt x="689113" y="0"/>
                  </a:moveTo>
                  <a:lnTo>
                    <a:pt x="658404" y="316278"/>
                  </a:lnTo>
                  <a:cubicBezTo>
                    <a:pt x="656444" y="341764"/>
                    <a:pt x="642723" y="365289"/>
                    <a:pt x="621815" y="380318"/>
                  </a:cubicBezTo>
                  <a:lnTo>
                    <a:pt x="178254" y="670407"/>
                  </a:lnTo>
                  <a:lnTo>
                    <a:pt x="179296" y="671987"/>
                  </a:lnTo>
                  <a:lnTo>
                    <a:pt x="170145" y="690386"/>
                  </a:lnTo>
                  <a:cubicBezTo>
                    <a:pt x="160339" y="710756"/>
                    <a:pt x="144651" y="729155"/>
                    <a:pt x="125041" y="740983"/>
                  </a:cubicBezTo>
                  <a:lnTo>
                    <a:pt x="70785" y="774495"/>
                  </a:lnTo>
                  <a:cubicBezTo>
                    <a:pt x="54443" y="785009"/>
                    <a:pt x="32871" y="785666"/>
                    <a:pt x="15875" y="775810"/>
                  </a:cubicBezTo>
                  <a:cubicBezTo>
                    <a:pt x="15222" y="775152"/>
                    <a:pt x="14568" y="775152"/>
                    <a:pt x="13914" y="774495"/>
                  </a:cubicBezTo>
                  <a:cubicBezTo>
                    <a:pt x="-3082" y="763325"/>
                    <a:pt x="-4389" y="739012"/>
                    <a:pt x="9338" y="723898"/>
                  </a:cubicBezTo>
                  <a:lnTo>
                    <a:pt x="66209" y="666073"/>
                  </a:lnTo>
                  <a:cubicBezTo>
                    <a:pt x="66209" y="666073"/>
                    <a:pt x="34178" y="690386"/>
                    <a:pt x="25027" y="680530"/>
                  </a:cubicBezTo>
                  <a:cubicBezTo>
                    <a:pt x="18490" y="673959"/>
                    <a:pt x="55750" y="637818"/>
                    <a:pt x="84512" y="637161"/>
                  </a:cubicBezTo>
                  <a:cubicBezTo>
                    <a:pt x="106084" y="636175"/>
                    <a:pt x="126920" y="623362"/>
                    <a:pt x="135990" y="617017"/>
                  </a:cubicBezTo>
                  <a:lnTo>
                    <a:pt x="140526" y="613656"/>
                  </a:lnTo>
                  <a:lnTo>
                    <a:pt x="139627" y="612299"/>
                  </a:lnTo>
                  <a:lnTo>
                    <a:pt x="476113" y="305823"/>
                  </a:lnTo>
                  <a:cubicBezTo>
                    <a:pt x="489834" y="292754"/>
                    <a:pt x="497675" y="275110"/>
                    <a:pt x="497675" y="256813"/>
                  </a:cubicBezTo>
                  <a:lnTo>
                    <a:pt x="497675" y="92793"/>
                  </a:ln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5" name="Freeform 377">
              <a:extLst>
                <a:ext uri="{FF2B5EF4-FFF2-40B4-BE49-F238E27FC236}">
                  <a16:creationId xmlns:a16="http://schemas.microsoft.com/office/drawing/2014/main" id="{CE38C625-F9C0-790E-6AA0-E0DC5AC31467}"/>
                </a:ext>
              </a:extLst>
            </p:cNvPr>
            <p:cNvSpPr>
              <a:spLocks noChangeArrowheads="1"/>
            </p:cNvSpPr>
            <p:nvPr/>
          </p:nvSpPr>
          <p:spPr bwMode="auto">
            <a:xfrm>
              <a:off x="14974078" y="3830803"/>
              <a:ext cx="371560" cy="613505"/>
            </a:xfrm>
            <a:custGeom>
              <a:avLst/>
              <a:gdLst>
                <a:gd name="T0" fmla="*/ 355 w 570"/>
                <a:gd name="T1" fmla="*/ 0 h 941"/>
                <a:gd name="T2" fmla="*/ 355 w 570"/>
                <a:gd name="T3" fmla="*/ 0 h 941"/>
                <a:gd name="T4" fmla="*/ 569 w 570"/>
                <a:gd name="T5" fmla="*/ 853 h 941"/>
                <a:gd name="T6" fmla="*/ 569 w 570"/>
                <a:gd name="T7" fmla="*/ 853 h 941"/>
                <a:gd name="T8" fmla="*/ 151 w 570"/>
                <a:gd name="T9" fmla="*/ 890 h 941"/>
                <a:gd name="T10" fmla="*/ 151 w 570"/>
                <a:gd name="T11" fmla="*/ 890 h 941"/>
                <a:gd name="T12" fmla="*/ 355 w 570"/>
                <a:gd name="T13" fmla="*/ 0 h 941"/>
              </a:gdLst>
              <a:ahLst/>
              <a:cxnLst>
                <a:cxn ang="0">
                  <a:pos x="T0" y="T1"/>
                </a:cxn>
                <a:cxn ang="0">
                  <a:pos x="T2" y="T3"/>
                </a:cxn>
                <a:cxn ang="0">
                  <a:pos x="T4" y="T5"/>
                </a:cxn>
                <a:cxn ang="0">
                  <a:pos x="T6" y="T7"/>
                </a:cxn>
                <a:cxn ang="0">
                  <a:pos x="T8" y="T9"/>
                </a:cxn>
                <a:cxn ang="0">
                  <a:pos x="T10" y="T11"/>
                </a:cxn>
                <a:cxn ang="0">
                  <a:pos x="T12" y="T13"/>
                </a:cxn>
              </a:cxnLst>
              <a:rect l="0" t="0" r="r" b="b"/>
              <a:pathLst>
                <a:path w="570" h="941">
                  <a:moveTo>
                    <a:pt x="355" y="0"/>
                  </a:moveTo>
                  <a:lnTo>
                    <a:pt x="355" y="0"/>
                  </a:lnTo>
                  <a:cubicBezTo>
                    <a:pt x="355" y="0"/>
                    <a:pt x="511" y="235"/>
                    <a:pt x="569" y="853"/>
                  </a:cubicBezTo>
                  <a:lnTo>
                    <a:pt x="569" y="853"/>
                  </a:lnTo>
                  <a:cubicBezTo>
                    <a:pt x="569" y="853"/>
                    <a:pt x="303" y="940"/>
                    <a:pt x="151" y="890"/>
                  </a:cubicBezTo>
                  <a:lnTo>
                    <a:pt x="151" y="890"/>
                  </a:lnTo>
                  <a:cubicBezTo>
                    <a:pt x="0" y="842"/>
                    <a:pt x="355" y="0"/>
                    <a:pt x="355" y="0"/>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6" name="Freeform 386">
              <a:extLst>
                <a:ext uri="{FF2B5EF4-FFF2-40B4-BE49-F238E27FC236}">
                  <a16:creationId xmlns:a16="http://schemas.microsoft.com/office/drawing/2014/main" id="{52D38466-219C-B556-5CD4-B48277F17B9D}"/>
                </a:ext>
              </a:extLst>
            </p:cNvPr>
            <p:cNvSpPr>
              <a:spLocks noChangeArrowheads="1"/>
            </p:cNvSpPr>
            <p:nvPr/>
          </p:nvSpPr>
          <p:spPr bwMode="auto">
            <a:xfrm>
              <a:off x="14337532" y="4041066"/>
              <a:ext cx="218903" cy="711434"/>
            </a:xfrm>
            <a:custGeom>
              <a:avLst/>
              <a:gdLst>
                <a:gd name="T0" fmla="*/ 336 w 337"/>
                <a:gd name="T1" fmla="*/ 173 h 1089"/>
                <a:gd name="T2" fmla="*/ 247 w 337"/>
                <a:gd name="T3" fmla="*/ 349 h 1089"/>
                <a:gd name="T4" fmla="*/ 247 w 337"/>
                <a:gd name="T5" fmla="*/ 349 h 1089"/>
                <a:gd name="T6" fmla="*/ 211 w 337"/>
                <a:gd name="T7" fmla="*/ 484 h 1089"/>
                <a:gd name="T8" fmla="*/ 172 w 337"/>
                <a:gd name="T9" fmla="*/ 1088 h 1089"/>
                <a:gd name="T10" fmla="*/ 54 w 337"/>
                <a:gd name="T11" fmla="*/ 1085 h 1089"/>
                <a:gd name="T12" fmla="*/ 1 w 337"/>
                <a:gd name="T13" fmla="*/ 406 h 1089"/>
                <a:gd name="T14" fmla="*/ 1 w 337"/>
                <a:gd name="T15" fmla="*/ 406 h 1089"/>
                <a:gd name="T16" fmla="*/ 5 w 337"/>
                <a:gd name="T17" fmla="*/ 343 h 1089"/>
                <a:gd name="T18" fmla="*/ 65 w 337"/>
                <a:gd name="T19" fmla="*/ 0 h 1089"/>
                <a:gd name="T20" fmla="*/ 336 w 337"/>
                <a:gd name="T21" fmla="*/ 17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1089">
                  <a:moveTo>
                    <a:pt x="336" y="173"/>
                  </a:moveTo>
                  <a:lnTo>
                    <a:pt x="247" y="349"/>
                  </a:lnTo>
                  <a:lnTo>
                    <a:pt x="247" y="349"/>
                  </a:lnTo>
                  <a:cubicBezTo>
                    <a:pt x="226" y="391"/>
                    <a:pt x="214" y="437"/>
                    <a:pt x="211" y="484"/>
                  </a:cubicBezTo>
                  <a:lnTo>
                    <a:pt x="172" y="1088"/>
                  </a:lnTo>
                  <a:lnTo>
                    <a:pt x="54" y="1085"/>
                  </a:lnTo>
                  <a:lnTo>
                    <a:pt x="1" y="406"/>
                  </a:lnTo>
                  <a:lnTo>
                    <a:pt x="1" y="406"/>
                  </a:lnTo>
                  <a:cubicBezTo>
                    <a:pt x="0" y="386"/>
                    <a:pt x="1" y="365"/>
                    <a:pt x="5" y="343"/>
                  </a:cubicBezTo>
                  <a:lnTo>
                    <a:pt x="65" y="0"/>
                  </a:lnTo>
                  <a:lnTo>
                    <a:pt x="336" y="173"/>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grpSp>
          <p:nvGrpSpPr>
            <p:cNvPr id="177" name="Group 151">
              <a:extLst>
                <a:ext uri="{FF2B5EF4-FFF2-40B4-BE49-F238E27FC236}">
                  <a16:creationId xmlns:a16="http://schemas.microsoft.com/office/drawing/2014/main" id="{B791B3E0-6C0B-AA98-1615-2C04803238D5}"/>
                </a:ext>
              </a:extLst>
            </p:cNvPr>
            <p:cNvGrpSpPr/>
            <p:nvPr/>
          </p:nvGrpSpPr>
          <p:grpSpPr>
            <a:xfrm>
              <a:off x="13914127" y="4516315"/>
              <a:ext cx="1059951" cy="861212"/>
              <a:chOff x="13914127" y="4516315"/>
              <a:chExt cx="1059951" cy="861212"/>
            </a:xfrm>
          </p:grpSpPr>
          <p:sp>
            <p:nvSpPr>
              <p:cNvPr id="264" name="Freeform 379">
                <a:extLst>
                  <a:ext uri="{FF2B5EF4-FFF2-40B4-BE49-F238E27FC236}">
                    <a16:creationId xmlns:a16="http://schemas.microsoft.com/office/drawing/2014/main" id="{B1475201-BFC8-7DF7-09F7-04C0A7D75AD8}"/>
                  </a:ext>
                </a:extLst>
              </p:cNvPr>
              <p:cNvSpPr>
                <a:spLocks noChangeArrowheads="1"/>
              </p:cNvSpPr>
              <p:nvPr/>
            </p:nvSpPr>
            <p:spPr bwMode="auto">
              <a:xfrm>
                <a:off x="13968854" y="4792825"/>
                <a:ext cx="999464" cy="584702"/>
              </a:xfrm>
              <a:custGeom>
                <a:avLst/>
                <a:gdLst>
                  <a:gd name="T0" fmla="*/ 1529 w 1531"/>
                  <a:gd name="T1" fmla="*/ 452 h 896"/>
                  <a:gd name="T2" fmla="*/ 1416 w 1531"/>
                  <a:gd name="T3" fmla="*/ 438 h 896"/>
                  <a:gd name="T4" fmla="*/ 681 w 1531"/>
                  <a:gd name="T5" fmla="*/ 13 h 896"/>
                  <a:gd name="T6" fmla="*/ 681 w 1531"/>
                  <a:gd name="T7" fmla="*/ 13 h 896"/>
                  <a:gd name="T8" fmla="*/ 589 w 1531"/>
                  <a:gd name="T9" fmla="*/ 18 h 896"/>
                  <a:gd name="T10" fmla="*/ 70 w 1531"/>
                  <a:gd name="T11" fmla="*/ 318 h 896"/>
                  <a:gd name="T12" fmla="*/ 1 w 1531"/>
                  <a:gd name="T13" fmla="*/ 308 h 896"/>
                  <a:gd name="T14" fmla="*/ 1 w 1531"/>
                  <a:gd name="T15" fmla="*/ 377 h 896"/>
                  <a:gd name="T16" fmla="*/ 1 w 1531"/>
                  <a:gd name="T17" fmla="*/ 377 h 896"/>
                  <a:gd name="T18" fmla="*/ 1 w 1531"/>
                  <a:gd name="T19" fmla="*/ 377 h 896"/>
                  <a:gd name="T20" fmla="*/ 17 w 1531"/>
                  <a:gd name="T21" fmla="*/ 401 h 896"/>
                  <a:gd name="T22" fmla="*/ 848 w 1531"/>
                  <a:gd name="T23" fmla="*/ 882 h 896"/>
                  <a:gd name="T24" fmla="*/ 848 w 1531"/>
                  <a:gd name="T25" fmla="*/ 882 h 896"/>
                  <a:gd name="T26" fmla="*/ 940 w 1531"/>
                  <a:gd name="T27" fmla="*/ 878 h 896"/>
                  <a:gd name="T28" fmla="*/ 1507 w 1531"/>
                  <a:gd name="T29" fmla="*/ 551 h 896"/>
                  <a:gd name="T30" fmla="*/ 1507 w 1531"/>
                  <a:gd name="T31" fmla="*/ 551 h 896"/>
                  <a:gd name="T32" fmla="*/ 1529 w 1531"/>
                  <a:gd name="T33" fmla="*/ 520 h 896"/>
                  <a:gd name="T34" fmla="*/ 1529 w 1531"/>
                  <a:gd name="T35" fmla="*/ 452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1" h="896">
                    <a:moveTo>
                      <a:pt x="1529" y="452"/>
                    </a:moveTo>
                    <a:lnTo>
                      <a:pt x="1416" y="438"/>
                    </a:lnTo>
                    <a:lnTo>
                      <a:pt x="681" y="13"/>
                    </a:lnTo>
                    <a:lnTo>
                      <a:pt x="681" y="13"/>
                    </a:lnTo>
                    <a:cubicBezTo>
                      <a:pt x="658" y="0"/>
                      <a:pt x="617" y="2"/>
                      <a:pt x="589" y="18"/>
                    </a:cubicBezTo>
                    <a:lnTo>
                      <a:pt x="70" y="318"/>
                    </a:lnTo>
                    <a:lnTo>
                      <a:pt x="1" y="308"/>
                    </a:lnTo>
                    <a:lnTo>
                      <a:pt x="1" y="377"/>
                    </a:lnTo>
                    <a:lnTo>
                      <a:pt x="1" y="377"/>
                    </a:lnTo>
                    <a:lnTo>
                      <a:pt x="1" y="377"/>
                    </a:lnTo>
                    <a:cubicBezTo>
                      <a:pt x="0" y="386"/>
                      <a:pt x="5" y="395"/>
                      <a:pt x="17" y="401"/>
                    </a:cubicBezTo>
                    <a:lnTo>
                      <a:pt x="848" y="882"/>
                    </a:lnTo>
                    <a:lnTo>
                      <a:pt x="848" y="882"/>
                    </a:lnTo>
                    <a:cubicBezTo>
                      <a:pt x="872" y="895"/>
                      <a:pt x="913" y="893"/>
                      <a:pt x="940" y="878"/>
                    </a:cubicBezTo>
                    <a:lnTo>
                      <a:pt x="1507" y="551"/>
                    </a:lnTo>
                    <a:lnTo>
                      <a:pt x="1507" y="551"/>
                    </a:lnTo>
                    <a:cubicBezTo>
                      <a:pt x="1522" y="542"/>
                      <a:pt x="1530" y="530"/>
                      <a:pt x="1529" y="520"/>
                    </a:cubicBezTo>
                    <a:lnTo>
                      <a:pt x="1529" y="452"/>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5" name="Freeform 380">
                <a:extLst>
                  <a:ext uri="{FF2B5EF4-FFF2-40B4-BE49-F238E27FC236}">
                    <a16:creationId xmlns:a16="http://schemas.microsoft.com/office/drawing/2014/main" id="{299ADD62-1DD4-1952-6D02-0A9EE4ED5CFA}"/>
                  </a:ext>
                </a:extLst>
              </p:cNvPr>
              <p:cNvSpPr>
                <a:spLocks noChangeArrowheads="1"/>
              </p:cNvSpPr>
              <p:nvPr/>
            </p:nvSpPr>
            <p:spPr bwMode="auto">
              <a:xfrm>
                <a:off x="13968855" y="4893635"/>
                <a:ext cx="639427" cy="483891"/>
              </a:xfrm>
              <a:custGeom>
                <a:avLst/>
                <a:gdLst>
                  <a:gd name="T0" fmla="*/ 977 w 978"/>
                  <a:gd name="T1" fmla="*/ 31 h 739"/>
                  <a:gd name="T2" fmla="*/ 925 w 978"/>
                  <a:gd name="T3" fmla="*/ 0 h 739"/>
                  <a:gd name="T4" fmla="*/ 352 w 978"/>
                  <a:gd name="T5" fmla="*/ 0 h 739"/>
                  <a:gd name="T6" fmla="*/ 70 w 978"/>
                  <a:gd name="T7" fmla="*/ 164 h 739"/>
                  <a:gd name="T8" fmla="*/ 1 w 978"/>
                  <a:gd name="T9" fmla="*/ 154 h 739"/>
                  <a:gd name="T10" fmla="*/ 1 w 978"/>
                  <a:gd name="T11" fmla="*/ 223 h 739"/>
                  <a:gd name="T12" fmla="*/ 1 w 978"/>
                  <a:gd name="T13" fmla="*/ 223 h 739"/>
                  <a:gd name="T14" fmla="*/ 1 w 978"/>
                  <a:gd name="T15" fmla="*/ 223 h 739"/>
                  <a:gd name="T16" fmla="*/ 17 w 978"/>
                  <a:gd name="T17" fmla="*/ 247 h 739"/>
                  <a:gd name="T18" fmla="*/ 848 w 978"/>
                  <a:gd name="T19" fmla="*/ 728 h 739"/>
                  <a:gd name="T20" fmla="*/ 848 w 978"/>
                  <a:gd name="T21" fmla="*/ 728 h 739"/>
                  <a:gd name="T22" fmla="*/ 896 w 978"/>
                  <a:gd name="T23" fmla="*/ 737 h 739"/>
                  <a:gd name="T24" fmla="*/ 977 w 978"/>
                  <a:gd name="T25" fmla="*/ 3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8" h="739">
                    <a:moveTo>
                      <a:pt x="977" y="31"/>
                    </a:moveTo>
                    <a:lnTo>
                      <a:pt x="925" y="0"/>
                    </a:lnTo>
                    <a:lnTo>
                      <a:pt x="352" y="0"/>
                    </a:lnTo>
                    <a:lnTo>
                      <a:pt x="70" y="164"/>
                    </a:lnTo>
                    <a:lnTo>
                      <a:pt x="1" y="154"/>
                    </a:lnTo>
                    <a:lnTo>
                      <a:pt x="1" y="223"/>
                    </a:lnTo>
                    <a:lnTo>
                      <a:pt x="1" y="223"/>
                    </a:lnTo>
                    <a:lnTo>
                      <a:pt x="1" y="223"/>
                    </a:lnTo>
                    <a:cubicBezTo>
                      <a:pt x="0" y="232"/>
                      <a:pt x="5" y="241"/>
                      <a:pt x="17" y="247"/>
                    </a:cubicBezTo>
                    <a:lnTo>
                      <a:pt x="848" y="728"/>
                    </a:lnTo>
                    <a:lnTo>
                      <a:pt x="848" y="728"/>
                    </a:lnTo>
                    <a:cubicBezTo>
                      <a:pt x="861" y="735"/>
                      <a:pt x="878" y="738"/>
                      <a:pt x="896" y="737"/>
                    </a:cubicBezTo>
                    <a:lnTo>
                      <a:pt x="977" y="31"/>
                    </a:ln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6" name="Freeform 381">
                <a:extLst>
                  <a:ext uri="{FF2B5EF4-FFF2-40B4-BE49-F238E27FC236}">
                    <a16:creationId xmlns:a16="http://schemas.microsoft.com/office/drawing/2014/main" id="{D3DD45F1-CFCE-2E68-EB0B-E864EF6B8701}"/>
                  </a:ext>
                </a:extLst>
              </p:cNvPr>
              <p:cNvSpPr>
                <a:spLocks noChangeArrowheads="1"/>
              </p:cNvSpPr>
              <p:nvPr/>
            </p:nvSpPr>
            <p:spPr bwMode="auto">
              <a:xfrm>
                <a:off x="13968854" y="4994446"/>
                <a:ext cx="20161" cy="66248"/>
              </a:xfrm>
              <a:custGeom>
                <a:avLst/>
                <a:gdLst>
                  <a:gd name="T0" fmla="*/ 31 w 32"/>
                  <a:gd name="T1" fmla="*/ 5 h 102"/>
                  <a:gd name="T2" fmla="*/ 1 w 32"/>
                  <a:gd name="T3" fmla="*/ 0 h 102"/>
                  <a:gd name="T4" fmla="*/ 1 w 32"/>
                  <a:gd name="T5" fmla="*/ 69 h 102"/>
                  <a:gd name="T6" fmla="*/ 1 w 32"/>
                  <a:gd name="T7" fmla="*/ 69 h 102"/>
                  <a:gd name="T8" fmla="*/ 1 w 32"/>
                  <a:gd name="T9" fmla="*/ 69 h 102"/>
                  <a:gd name="T10" fmla="*/ 17 w 32"/>
                  <a:gd name="T11" fmla="*/ 93 h 102"/>
                  <a:gd name="T12" fmla="*/ 31 w 32"/>
                  <a:gd name="T13" fmla="*/ 101 h 102"/>
                  <a:gd name="T14" fmla="*/ 31 w 32"/>
                  <a:gd name="T15" fmla="*/ 5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02">
                    <a:moveTo>
                      <a:pt x="31" y="5"/>
                    </a:moveTo>
                    <a:lnTo>
                      <a:pt x="1" y="0"/>
                    </a:lnTo>
                    <a:lnTo>
                      <a:pt x="1" y="69"/>
                    </a:lnTo>
                    <a:lnTo>
                      <a:pt x="1" y="69"/>
                    </a:lnTo>
                    <a:lnTo>
                      <a:pt x="1" y="69"/>
                    </a:lnTo>
                    <a:cubicBezTo>
                      <a:pt x="0" y="78"/>
                      <a:pt x="5" y="87"/>
                      <a:pt x="17" y="93"/>
                    </a:cubicBezTo>
                    <a:lnTo>
                      <a:pt x="31" y="101"/>
                    </a:lnTo>
                    <a:lnTo>
                      <a:pt x="31" y="5"/>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7" name="Freeform 383">
                <a:extLst>
                  <a:ext uri="{FF2B5EF4-FFF2-40B4-BE49-F238E27FC236}">
                    <a16:creationId xmlns:a16="http://schemas.microsoft.com/office/drawing/2014/main" id="{5FA20F6C-6F29-84FC-6CE7-9BD44E84762A}"/>
                  </a:ext>
                </a:extLst>
              </p:cNvPr>
              <p:cNvSpPr>
                <a:spLocks noChangeArrowheads="1"/>
              </p:cNvSpPr>
              <p:nvPr/>
            </p:nvSpPr>
            <p:spPr bwMode="auto">
              <a:xfrm>
                <a:off x="13963093" y="4749621"/>
                <a:ext cx="1010985" cy="581821"/>
              </a:xfrm>
              <a:custGeom>
                <a:avLst/>
                <a:gdLst>
                  <a:gd name="T0" fmla="*/ 856 w 1546"/>
                  <a:gd name="T1" fmla="*/ 877 h 892"/>
                  <a:gd name="T2" fmla="*/ 25 w 1546"/>
                  <a:gd name="T3" fmla="*/ 397 h 892"/>
                  <a:gd name="T4" fmla="*/ 25 w 1546"/>
                  <a:gd name="T5" fmla="*/ 397 h 892"/>
                  <a:gd name="T6" fmla="*/ 31 w 1546"/>
                  <a:gd name="T7" fmla="*/ 344 h 892"/>
                  <a:gd name="T8" fmla="*/ 597 w 1546"/>
                  <a:gd name="T9" fmla="*/ 17 h 892"/>
                  <a:gd name="T10" fmla="*/ 597 w 1546"/>
                  <a:gd name="T11" fmla="*/ 17 h 892"/>
                  <a:gd name="T12" fmla="*/ 689 w 1546"/>
                  <a:gd name="T13" fmla="*/ 13 h 892"/>
                  <a:gd name="T14" fmla="*/ 1521 w 1546"/>
                  <a:gd name="T15" fmla="*/ 493 h 892"/>
                  <a:gd name="T16" fmla="*/ 1521 w 1546"/>
                  <a:gd name="T17" fmla="*/ 493 h 892"/>
                  <a:gd name="T18" fmla="*/ 1515 w 1546"/>
                  <a:gd name="T19" fmla="*/ 546 h 892"/>
                  <a:gd name="T20" fmla="*/ 948 w 1546"/>
                  <a:gd name="T21" fmla="*/ 873 h 892"/>
                  <a:gd name="T22" fmla="*/ 948 w 1546"/>
                  <a:gd name="T23" fmla="*/ 873 h 892"/>
                  <a:gd name="T24" fmla="*/ 856 w 1546"/>
                  <a:gd name="T25" fmla="*/ 87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6" h="892">
                    <a:moveTo>
                      <a:pt x="856" y="877"/>
                    </a:moveTo>
                    <a:lnTo>
                      <a:pt x="25" y="397"/>
                    </a:lnTo>
                    <a:lnTo>
                      <a:pt x="25" y="397"/>
                    </a:lnTo>
                    <a:cubicBezTo>
                      <a:pt x="0" y="383"/>
                      <a:pt x="4" y="359"/>
                      <a:pt x="31" y="344"/>
                    </a:cubicBezTo>
                    <a:lnTo>
                      <a:pt x="597" y="17"/>
                    </a:lnTo>
                    <a:lnTo>
                      <a:pt x="597" y="17"/>
                    </a:lnTo>
                    <a:cubicBezTo>
                      <a:pt x="625" y="1"/>
                      <a:pt x="666" y="0"/>
                      <a:pt x="689" y="13"/>
                    </a:cubicBezTo>
                    <a:lnTo>
                      <a:pt x="1521" y="493"/>
                    </a:lnTo>
                    <a:lnTo>
                      <a:pt x="1521" y="493"/>
                    </a:lnTo>
                    <a:cubicBezTo>
                      <a:pt x="1545" y="507"/>
                      <a:pt x="1542" y="531"/>
                      <a:pt x="1515" y="546"/>
                    </a:cubicBezTo>
                    <a:lnTo>
                      <a:pt x="948" y="873"/>
                    </a:lnTo>
                    <a:lnTo>
                      <a:pt x="948" y="873"/>
                    </a:lnTo>
                    <a:cubicBezTo>
                      <a:pt x="921" y="889"/>
                      <a:pt x="880" y="891"/>
                      <a:pt x="856" y="877"/>
                    </a:cubicBezTo>
                  </a:path>
                </a:pathLst>
              </a:custGeom>
              <a:solidFill>
                <a:srgbClr val="7F1C5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8" name="Freeform 384">
                <a:extLst>
                  <a:ext uri="{FF2B5EF4-FFF2-40B4-BE49-F238E27FC236}">
                    <a16:creationId xmlns:a16="http://schemas.microsoft.com/office/drawing/2014/main" id="{85A7D46F-E8EB-4450-6210-A6CB6A4E8AEA}"/>
                  </a:ext>
                </a:extLst>
              </p:cNvPr>
              <p:cNvSpPr>
                <a:spLocks noChangeArrowheads="1"/>
              </p:cNvSpPr>
              <p:nvPr/>
            </p:nvSpPr>
            <p:spPr bwMode="auto">
              <a:xfrm>
                <a:off x="14049503" y="4864833"/>
                <a:ext cx="728716" cy="417643"/>
              </a:xfrm>
              <a:custGeom>
                <a:avLst/>
                <a:gdLst>
                  <a:gd name="T0" fmla="*/ 711 w 1117"/>
                  <a:gd name="T1" fmla="*/ 628 h 641"/>
                  <a:gd name="T2" fmla="*/ 19 w 1117"/>
                  <a:gd name="T3" fmla="*/ 229 h 641"/>
                  <a:gd name="T4" fmla="*/ 19 w 1117"/>
                  <a:gd name="T5" fmla="*/ 229 h 641"/>
                  <a:gd name="T6" fmla="*/ 25 w 1117"/>
                  <a:gd name="T7" fmla="*/ 185 h 641"/>
                  <a:gd name="T8" fmla="*/ 328 w 1117"/>
                  <a:gd name="T9" fmla="*/ 14 h 641"/>
                  <a:gd name="T10" fmla="*/ 328 w 1117"/>
                  <a:gd name="T11" fmla="*/ 14 h 641"/>
                  <a:gd name="T12" fmla="*/ 405 w 1117"/>
                  <a:gd name="T13" fmla="*/ 11 h 641"/>
                  <a:gd name="T14" fmla="*/ 1096 w 1117"/>
                  <a:gd name="T15" fmla="*/ 410 h 641"/>
                  <a:gd name="T16" fmla="*/ 1096 w 1117"/>
                  <a:gd name="T17" fmla="*/ 410 h 641"/>
                  <a:gd name="T18" fmla="*/ 1091 w 1117"/>
                  <a:gd name="T19" fmla="*/ 454 h 641"/>
                  <a:gd name="T20" fmla="*/ 788 w 1117"/>
                  <a:gd name="T21" fmla="*/ 625 h 641"/>
                  <a:gd name="T22" fmla="*/ 788 w 1117"/>
                  <a:gd name="T23" fmla="*/ 625 h 641"/>
                  <a:gd name="T24" fmla="*/ 711 w 1117"/>
                  <a:gd name="T25" fmla="*/ 62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641">
                    <a:moveTo>
                      <a:pt x="711" y="628"/>
                    </a:moveTo>
                    <a:lnTo>
                      <a:pt x="19" y="229"/>
                    </a:lnTo>
                    <a:lnTo>
                      <a:pt x="19" y="229"/>
                    </a:lnTo>
                    <a:cubicBezTo>
                      <a:pt x="0" y="218"/>
                      <a:pt x="2" y="198"/>
                      <a:pt x="25" y="185"/>
                    </a:cubicBezTo>
                    <a:lnTo>
                      <a:pt x="328" y="14"/>
                    </a:lnTo>
                    <a:lnTo>
                      <a:pt x="328" y="14"/>
                    </a:lnTo>
                    <a:cubicBezTo>
                      <a:pt x="351" y="1"/>
                      <a:pt x="385" y="0"/>
                      <a:pt x="405" y="11"/>
                    </a:cubicBezTo>
                    <a:lnTo>
                      <a:pt x="1096" y="410"/>
                    </a:lnTo>
                    <a:lnTo>
                      <a:pt x="1096" y="410"/>
                    </a:lnTo>
                    <a:cubicBezTo>
                      <a:pt x="1116" y="422"/>
                      <a:pt x="1113" y="441"/>
                      <a:pt x="1091" y="454"/>
                    </a:cubicBezTo>
                    <a:lnTo>
                      <a:pt x="788" y="625"/>
                    </a:lnTo>
                    <a:lnTo>
                      <a:pt x="788" y="625"/>
                    </a:lnTo>
                    <a:cubicBezTo>
                      <a:pt x="765" y="638"/>
                      <a:pt x="730" y="640"/>
                      <a:pt x="711" y="628"/>
                    </a:cubicBezTo>
                  </a:path>
                </a:pathLst>
              </a:custGeom>
              <a:solidFill>
                <a:schemeClr val="accent2">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9" name="Freeform 385">
                <a:extLst>
                  <a:ext uri="{FF2B5EF4-FFF2-40B4-BE49-F238E27FC236}">
                    <a16:creationId xmlns:a16="http://schemas.microsoft.com/office/drawing/2014/main" id="{D758918D-3561-0CE7-9BE2-A0291DBB82B8}"/>
                  </a:ext>
                </a:extLst>
              </p:cNvPr>
              <p:cNvSpPr>
                <a:spLocks noChangeArrowheads="1"/>
              </p:cNvSpPr>
              <p:nvPr/>
            </p:nvSpPr>
            <p:spPr bwMode="auto">
              <a:xfrm>
                <a:off x="14363454" y="4706416"/>
                <a:ext cx="129615" cy="250587"/>
              </a:xfrm>
              <a:custGeom>
                <a:avLst/>
                <a:gdLst>
                  <a:gd name="T0" fmla="*/ 15 w 200"/>
                  <a:gd name="T1" fmla="*/ 67 h 383"/>
                  <a:gd name="T2" fmla="*/ 7 w 200"/>
                  <a:gd name="T3" fmla="*/ 125 h 383"/>
                  <a:gd name="T4" fmla="*/ 7 w 200"/>
                  <a:gd name="T5" fmla="*/ 125 h 383"/>
                  <a:gd name="T6" fmla="*/ 11 w 200"/>
                  <a:gd name="T7" fmla="*/ 272 h 383"/>
                  <a:gd name="T8" fmla="*/ 21 w 200"/>
                  <a:gd name="T9" fmla="*/ 322 h 383"/>
                  <a:gd name="T10" fmla="*/ 21 w 200"/>
                  <a:gd name="T11" fmla="*/ 322 h 383"/>
                  <a:gd name="T12" fmla="*/ 78 w 200"/>
                  <a:gd name="T13" fmla="*/ 378 h 383"/>
                  <a:gd name="T14" fmla="*/ 78 w 200"/>
                  <a:gd name="T15" fmla="*/ 378 h 383"/>
                  <a:gd name="T16" fmla="*/ 124 w 200"/>
                  <a:gd name="T17" fmla="*/ 344 h 383"/>
                  <a:gd name="T18" fmla="*/ 138 w 200"/>
                  <a:gd name="T19" fmla="*/ 221 h 383"/>
                  <a:gd name="T20" fmla="*/ 138 w 200"/>
                  <a:gd name="T21" fmla="*/ 221 h 383"/>
                  <a:gd name="T22" fmla="*/ 184 w 200"/>
                  <a:gd name="T23" fmla="*/ 262 h 383"/>
                  <a:gd name="T24" fmla="*/ 184 w 200"/>
                  <a:gd name="T25" fmla="*/ 262 h 383"/>
                  <a:gd name="T26" fmla="*/ 133 w 200"/>
                  <a:gd name="T27" fmla="*/ 70 h 383"/>
                  <a:gd name="T28" fmla="*/ 133 w 200"/>
                  <a:gd name="T29" fmla="*/ 70 h 383"/>
                  <a:gd name="T30" fmla="*/ 15 w 200"/>
                  <a:gd name="T31" fmla="*/ 6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383">
                    <a:moveTo>
                      <a:pt x="15" y="67"/>
                    </a:moveTo>
                    <a:lnTo>
                      <a:pt x="7" y="125"/>
                    </a:lnTo>
                    <a:lnTo>
                      <a:pt x="7" y="125"/>
                    </a:lnTo>
                    <a:cubicBezTo>
                      <a:pt x="0" y="173"/>
                      <a:pt x="1" y="223"/>
                      <a:pt x="11" y="272"/>
                    </a:cubicBezTo>
                    <a:lnTo>
                      <a:pt x="21" y="322"/>
                    </a:lnTo>
                    <a:lnTo>
                      <a:pt x="21" y="322"/>
                    </a:lnTo>
                    <a:cubicBezTo>
                      <a:pt x="27" y="351"/>
                      <a:pt x="50" y="373"/>
                      <a:pt x="78" y="378"/>
                    </a:cubicBezTo>
                    <a:lnTo>
                      <a:pt x="78" y="378"/>
                    </a:lnTo>
                    <a:cubicBezTo>
                      <a:pt x="100" y="382"/>
                      <a:pt x="121" y="367"/>
                      <a:pt x="124" y="344"/>
                    </a:cubicBezTo>
                    <a:lnTo>
                      <a:pt x="138" y="221"/>
                    </a:lnTo>
                    <a:lnTo>
                      <a:pt x="138" y="221"/>
                    </a:lnTo>
                    <a:cubicBezTo>
                      <a:pt x="138" y="221"/>
                      <a:pt x="169" y="262"/>
                      <a:pt x="184" y="262"/>
                    </a:cubicBezTo>
                    <a:lnTo>
                      <a:pt x="184" y="262"/>
                    </a:lnTo>
                    <a:cubicBezTo>
                      <a:pt x="199" y="262"/>
                      <a:pt x="167" y="140"/>
                      <a:pt x="133" y="70"/>
                    </a:cubicBezTo>
                    <a:lnTo>
                      <a:pt x="133" y="70"/>
                    </a:lnTo>
                    <a:cubicBezTo>
                      <a:pt x="99" y="0"/>
                      <a:pt x="15" y="67"/>
                      <a:pt x="15" y="67"/>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0" name="Freeform 387">
                <a:extLst>
                  <a:ext uri="{FF2B5EF4-FFF2-40B4-BE49-F238E27FC236}">
                    <a16:creationId xmlns:a16="http://schemas.microsoft.com/office/drawing/2014/main" id="{B1F42825-D1A9-7936-DAB5-B514415D51EA}"/>
                  </a:ext>
                </a:extLst>
              </p:cNvPr>
              <p:cNvSpPr>
                <a:spLocks noChangeArrowheads="1"/>
              </p:cNvSpPr>
              <p:nvPr/>
            </p:nvSpPr>
            <p:spPr bwMode="auto">
              <a:xfrm>
                <a:off x="13925649" y="4516316"/>
                <a:ext cx="616385" cy="838169"/>
              </a:xfrm>
              <a:custGeom>
                <a:avLst/>
                <a:gdLst>
                  <a:gd name="T0" fmla="*/ 887 w 943"/>
                  <a:gd name="T1" fmla="*/ 1281 h 1282"/>
                  <a:gd name="T2" fmla="*/ 817 w 943"/>
                  <a:gd name="T3" fmla="*/ 1190 h 1282"/>
                  <a:gd name="T4" fmla="*/ 84 w 943"/>
                  <a:gd name="T5" fmla="*/ 766 h 1282"/>
                  <a:gd name="T6" fmla="*/ 84 w 943"/>
                  <a:gd name="T7" fmla="*/ 766 h 1282"/>
                  <a:gd name="T8" fmla="*/ 41 w 943"/>
                  <a:gd name="T9" fmla="*/ 684 h 1282"/>
                  <a:gd name="T10" fmla="*/ 42 w 943"/>
                  <a:gd name="T11" fmla="*/ 83 h 1282"/>
                  <a:gd name="T12" fmla="*/ 0 w 943"/>
                  <a:gd name="T13" fmla="*/ 28 h 1282"/>
                  <a:gd name="T14" fmla="*/ 39 w 943"/>
                  <a:gd name="T15" fmla="*/ 6 h 1282"/>
                  <a:gd name="T16" fmla="*/ 39 w 943"/>
                  <a:gd name="T17" fmla="*/ 6 h 1282"/>
                  <a:gd name="T18" fmla="*/ 39 w 943"/>
                  <a:gd name="T19" fmla="*/ 6 h 1282"/>
                  <a:gd name="T20" fmla="*/ 68 w 943"/>
                  <a:gd name="T21" fmla="*/ 7 h 1282"/>
                  <a:gd name="T22" fmla="*/ 899 w 943"/>
                  <a:gd name="T23" fmla="*/ 488 h 1282"/>
                  <a:gd name="T24" fmla="*/ 899 w 943"/>
                  <a:gd name="T25" fmla="*/ 488 h 1282"/>
                  <a:gd name="T26" fmla="*/ 942 w 943"/>
                  <a:gd name="T27" fmla="*/ 570 h 1282"/>
                  <a:gd name="T28" fmla="*/ 941 w 943"/>
                  <a:gd name="T29" fmla="*/ 1224 h 1282"/>
                  <a:gd name="T30" fmla="*/ 941 w 943"/>
                  <a:gd name="T31" fmla="*/ 1224 h 1282"/>
                  <a:gd name="T32" fmla="*/ 926 w 943"/>
                  <a:gd name="T33" fmla="*/ 1259 h 1282"/>
                  <a:gd name="T34" fmla="*/ 887 w 943"/>
                  <a:gd name="T35" fmla="*/ 128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3" h="1282">
                    <a:moveTo>
                      <a:pt x="887" y="1281"/>
                    </a:moveTo>
                    <a:lnTo>
                      <a:pt x="817" y="1190"/>
                    </a:lnTo>
                    <a:lnTo>
                      <a:pt x="84" y="766"/>
                    </a:lnTo>
                    <a:lnTo>
                      <a:pt x="84" y="766"/>
                    </a:lnTo>
                    <a:cubicBezTo>
                      <a:pt x="60" y="752"/>
                      <a:pt x="41" y="715"/>
                      <a:pt x="41" y="684"/>
                    </a:cubicBezTo>
                    <a:lnTo>
                      <a:pt x="42" y="83"/>
                    </a:lnTo>
                    <a:lnTo>
                      <a:pt x="0" y="28"/>
                    </a:lnTo>
                    <a:lnTo>
                      <a:pt x="39" y="6"/>
                    </a:lnTo>
                    <a:lnTo>
                      <a:pt x="39" y="6"/>
                    </a:lnTo>
                    <a:lnTo>
                      <a:pt x="39" y="6"/>
                    </a:lnTo>
                    <a:cubicBezTo>
                      <a:pt x="47" y="0"/>
                      <a:pt x="57" y="1"/>
                      <a:pt x="68" y="7"/>
                    </a:cubicBezTo>
                    <a:lnTo>
                      <a:pt x="899" y="488"/>
                    </a:lnTo>
                    <a:lnTo>
                      <a:pt x="899" y="488"/>
                    </a:lnTo>
                    <a:cubicBezTo>
                      <a:pt x="923" y="502"/>
                      <a:pt x="942" y="538"/>
                      <a:pt x="942" y="570"/>
                    </a:cubicBezTo>
                    <a:lnTo>
                      <a:pt x="941" y="1224"/>
                    </a:lnTo>
                    <a:lnTo>
                      <a:pt x="941" y="1224"/>
                    </a:lnTo>
                    <a:cubicBezTo>
                      <a:pt x="941" y="1241"/>
                      <a:pt x="935" y="1254"/>
                      <a:pt x="926" y="1259"/>
                    </a:cubicBezTo>
                    <a:lnTo>
                      <a:pt x="887" y="1281"/>
                    </a:lnTo>
                  </a:path>
                </a:pathLst>
              </a:custGeom>
              <a:solidFill>
                <a:schemeClr val="accent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1" name="Freeform 388">
                <a:extLst>
                  <a:ext uri="{FF2B5EF4-FFF2-40B4-BE49-F238E27FC236}">
                    <a16:creationId xmlns:a16="http://schemas.microsoft.com/office/drawing/2014/main" id="{65465893-6040-91AD-733D-11403EF0B789}"/>
                  </a:ext>
                </a:extLst>
              </p:cNvPr>
              <p:cNvSpPr>
                <a:spLocks noChangeArrowheads="1"/>
              </p:cNvSpPr>
              <p:nvPr/>
            </p:nvSpPr>
            <p:spPr bwMode="auto">
              <a:xfrm>
                <a:off x="13925649" y="4516315"/>
                <a:ext cx="607745" cy="613505"/>
              </a:xfrm>
              <a:custGeom>
                <a:avLst/>
                <a:gdLst>
                  <a:gd name="T0" fmla="*/ 380 w 932"/>
                  <a:gd name="T1" fmla="*/ 937 h 938"/>
                  <a:gd name="T2" fmla="*/ 328 w 932"/>
                  <a:gd name="T3" fmla="*/ 907 h 938"/>
                  <a:gd name="T4" fmla="*/ 41 w 932"/>
                  <a:gd name="T5" fmla="*/ 410 h 938"/>
                  <a:gd name="T6" fmla="*/ 42 w 932"/>
                  <a:gd name="T7" fmla="*/ 83 h 938"/>
                  <a:gd name="T8" fmla="*/ 0 w 932"/>
                  <a:gd name="T9" fmla="*/ 28 h 938"/>
                  <a:gd name="T10" fmla="*/ 39 w 932"/>
                  <a:gd name="T11" fmla="*/ 6 h 938"/>
                  <a:gd name="T12" fmla="*/ 39 w 932"/>
                  <a:gd name="T13" fmla="*/ 6 h 938"/>
                  <a:gd name="T14" fmla="*/ 39 w 932"/>
                  <a:gd name="T15" fmla="*/ 6 h 938"/>
                  <a:gd name="T16" fmla="*/ 68 w 932"/>
                  <a:gd name="T17" fmla="*/ 7 h 938"/>
                  <a:gd name="T18" fmla="*/ 899 w 932"/>
                  <a:gd name="T19" fmla="*/ 488 h 938"/>
                  <a:gd name="T20" fmla="*/ 899 w 932"/>
                  <a:gd name="T21" fmla="*/ 488 h 938"/>
                  <a:gd name="T22" fmla="*/ 931 w 932"/>
                  <a:gd name="T23" fmla="*/ 525 h 938"/>
                  <a:gd name="T24" fmla="*/ 380 w 932"/>
                  <a:gd name="T25" fmla="*/ 93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2" h="938">
                    <a:moveTo>
                      <a:pt x="380" y="937"/>
                    </a:moveTo>
                    <a:lnTo>
                      <a:pt x="328" y="907"/>
                    </a:lnTo>
                    <a:lnTo>
                      <a:pt x="41" y="410"/>
                    </a:lnTo>
                    <a:lnTo>
                      <a:pt x="42" y="83"/>
                    </a:lnTo>
                    <a:lnTo>
                      <a:pt x="0" y="28"/>
                    </a:lnTo>
                    <a:lnTo>
                      <a:pt x="39" y="6"/>
                    </a:lnTo>
                    <a:lnTo>
                      <a:pt x="39" y="6"/>
                    </a:lnTo>
                    <a:lnTo>
                      <a:pt x="39" y="6"/>
                    </a:lnTo>
                    <a:cubicBezTo>
                      <a:pt x="47" y="0"/>
                      <a:pt x="57" y="1"/>
                      <a:pt x="68" y="7"/>
                    </a:cubicBezTo>
                    <a:lnTo>
                      <a:pt x="899" y="488"/>
                    </a:lnTo>
                    <a:lnTo>
                      <a:pt x="899" y="488"/>
                    </a:lnTo>
                    <a:cubicBezTo>
                      <a:pt x="912" y="495"/>
                      <a:pt x="923" y="509"/>
                      <a:pt x="931" y="525"/>
                    </a:cubicBezTo>
                    <a:lnTo>
                      <a:pt x="380" y="937"/>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2" name="Freeform 389">
                <a:extLst>
                  <a:ext uri="{FF2B5EF4-FFF2-40B4-BE49-F238E27FC236}">
                    <a16:creationId xmlns:a16="http://schemas.microsoft.com/office/drawing/2014/main" id="{9E905EA8-44C1-AC97-9651-256727BB85C0}"/>
                  </a:ext>
                </a:extLst>
              </p:cNvPr>
              <p:cNvSpPr>
                <a:spLocks noChangeArrowheads="1"/>
              </p:cNvSpPr>
              <p:nvPr/>
            </p:nvSpPr>
            <p:spPr bwMode="auto">
              <a:xfrm>
                <a:off x="13925649" y="4516315"/>
                <a:ext cx="54727" cy="34564"/>
              </a:xfrm>
              <a:custGeom>
                <a:avLst/>
                <a:gdLst>
                  <a:gd name="T0" fmla="*/ 18 w 84"/>
                  <a:gd name="T1" fmla="*/ 53 h 54"/>
                  <a:gd name="T2" fmla="*/ 0 w 84"/>
                  <a:gd name="T3" fmla="*/ 28 h 54"/>
                  <a:gd name="T4" fmla="*/ 39 w 84"/>
                  <a:gd name="T5" fmla="*/ 6 h 54"/>
                  <a:gd name="T6" fmla="*/ 39 w 84"/>
                  <a:gd name="T7" fmla="*/ 6 h 54"/>
                  <a:gd name="T8" fmla="*/ 39 w 84"/>
                  <a:gd name="T9" fmla="*/ 6 h 54"/>
                  <a:gd name="T10" fmla="*/ 68 w 84"/>
                  <a:gd name="T11" fmla="*/ 7 h 54"/>
                  <a:gd name="T12" fmla="*/ 83 w 84"/>
                  <a:gd name="T13" fmla="*/ 16 h 54"/>
                  <a:gd name="T14" fmla="*/ 18 w 84"/>
                  <a:gd name="T15" fmla="*/ 5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4">
                    <a:moveTo>
                      <a:pt x="18" y="53"/>
                    </a:moveTo>
                    <a:lnTo>
                      <a:pt x="0" y="28"/>
                    </a:lnTo>
                    <a:lnTo>
                      <a:pt x="39" y="6"/>
                    </a:lnTo>
                    <a:lnTo>
                      <a:pt x="39" y="6"/>
                    </a:lnTo>
                    <a:lnTo>
                      <a:pt x="39" y="6"/>
                    </a:lnTo>
                    <a:cubicBezTo>
                      <a:pt x="47" y="0"/>
                      <a:pt x="57" y="1"/>
                      <a:pt x="68" y="7"/>
                    </a:cubicBezTo>
                    <a:lnTo>
                      <a:pt x="83" y="16"/>
                    </a:lnTo>
                    <a:lnTo>
                      <a:pt x="18" y="53"/>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3" name="Freeform 390">
                <a:extLst>
                  <a:ext uri="{FF2B5EF4-FFF2-40B4-BE49-F238E27FC236}">
                    <a16:creationId xmlns:a16="http://schemas.microsoft.com/office/drawing/2014/main" id="{3D4C0FE7-7B16-7090-8F1E-D6135B6C2BDA}"/>
                  </a:ext>
                </a:extLst>
              </p:cNvPr>
              <p:cNvSpPr>
                <a:spLocks noChangeArrowheads="1"/>
              </p:cNvSpPr>
              <p:nvPr/>
            </p:nvSpPr>
            <p:spPr bwMode="auto">
              <a:xfrm>
                <a:off x="14461385" y="4838910"/>
                <a:ext cx="77769" cy="77769"/>
              </a:xfrm>
              <a:custGeom>
                <a:avLst/>
                <a:gdLst>
                  <a:gd name="T0" fmla="*/ 85 w 121"/>
                  <a:gd name="T1" fmla="*/ 0 h 118"/>
                  <a:gd name="T2" fmla="*/ 85 w 121"/>
                  <a:gd name="T3" fmla="*/ 0 h 118"/>
                  <a:gd name="T4" fmla="*/ 120 w 121"/>
                  <a:gd name="T5" fmla="*/ 70 h 118"/>
                  <a:gd name="T6" fmla="*/ 39 w 121"/>
                  <a:gd name="T7" fmla="*/ 117 h 118"/>
                  <a:gd name="T8" fmla="*/ 0 w 121"/>
                  <a:gd name="T9" fmla="*/ 49 h 118"/>
                  <a:gd name="T10" fmla="*/ 85 w 121"/>
                  <a:gd name="T11" fmla="*/ 0 h 118"/>
                </a:gdLst>
                <a:ahLst/>
                <a:cxnLst>
                  <a:cxn ang="0">
                    <a:pos x="T0" y="T1"/>
                  </a:cxn>
                  <a:cxn ang="0">
                    <a:pos x="T2" y="T3"/>
                  </a:cxn>
                  <a:cxn ang="0">
                    <a:pos x="T4" y="T5"/>
                  </a:cxn>
                  <a:cxn ang="0">
                    <a:pos x="T6" y="T7"/>
                  </a:cxn>
                  <a:cxn ang="0">
                    <a:pos x="T8" y="T9"/>
                  </a:cxn>
                  <a:cxn ang="0">
                    <a:pos x="T10" y="T11"/>
                  </a:cxn>
                </a:cxnLst>
                <a:rect l="0" t="0" r="r" b="b"/>
                <a:pathLst>
                  <a:path w="121" h="118">
                    <a:moveTo>
                      <a:pt x="85" y="0"/>
                    </a:moveTo>
                    <a:lnTo>
                      <a:pt x="85" y="0"/>
                    </a:lnTo>
                    <a:cubicBezTo>
                      <a:pt x="104" y="15"/>
                      <a:pt x="118" y="43"/>
                      <a:pt x="120" y="70"/>
                    </a:cubicBezTo>
                    <a:lnTo>
                      <a:pt x="39" y="117"/>
                    </a:lnTo>
                    <a:lnTo>
                      <a:pt x="0" y="49"/>
                    </a:lnTo>
                    <a:lnTo>
                      <a:pt x="85" y="0"/>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4" name="Freeform 391">
                <a:extLst>
                  <a:ext uri="{FF2B5EF4-FFF2-40B4-BE49-F238E27FC236}">
                    <a16:creationId xmlns:a16="http://schemas.microsoft.com/office/drawing/2014/main" id="{8778C628-4C90-2A15-A42B-9040CC866AD1}"/>
                  </a:ext>
                </a:extLst>
              </p:cNvPr>
              <p:cNvSpPr>
                <a:spLocks noChangeArrowheads="1"/>
              </p:cNvSpPr>
              <p:nvPr/>
            </p:nvSpPr>
            <p:spPr bwMode="auto">
              <a:xfrm>
                <a:off x="13914127" y="4527837"/>
                <a:ext cx="599103" cy="835288"/>
              </a:xfrm>
              <a:custGeom>
                <a:avLst/>
                <a:gdLst>
                  <a:gd name="T0" fmla="*/ 875 w 918"/>
                  <a:gd name="T1" fmla="*/ 495 h 1278"/>
                  <a:gd name="T2" fmla="*/ 43 w 918"/>
                  <a:gd name="T3" fmla="*/ 14 h 1278"/>
                  <a:gd name="T4" fmla="*/ 43 w 918"/>
                  <a:gd name="T5" fmla="*/ 14 h 1278"/>
                  <a:gd name="T6" fmla="*/ 1 w 918"/>
                  <a:gd name="T7" fmla="*/ 46 h 1278"/>
                  <a:gd name="T8" fmla="*/ 0 w 918"/>
                  <a:gd name="T9" fmla="*/ 700 h 1278"/>
                  <a:gd name="T10" fmla="*/ 0 w 918"/>
                  <a:gd name="T11" fmla="*/ 700 h 1278"/>
                  <a:gd name="T12" fmla="*/ 43 w 918"/>
                  <a:gd name="T13" fmla="*/ 782 h 1278"/>
                  <a:gd name="T14" fmla="*/ 874 w 918"/>
                  <a:gd name="T15" fmla="*/ 1263 h 1278"/>
                  <a:gd name="T16" fmla="*/ 874 w 918"/>
                  <a:gd name="T17" fmla="*/ 1263 h 1278"/>
                  <a:gd name="T18" fmla="*/ 917 w 918"/>
                  <a:gd name="T19" fmla="*/ 1231 h 1278"/>
                  <a:gd name="T20" fmla="*/ 917 w 918"/>
                  <a:gd name="T21" fmla="*/ 577 h 1278"/>
                  <a:gd name="T22" fmla="*/ 917 w 918"/>
                  <a:gd name="T23" fmla="*/ 577 h 1278"/>
                  <a:gd name="T24" fmla="*/ 875 w 918"/>
                  <a:gd name="T25" fmla="*/ 495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8" h="1278">
                    <a:moveTo>
                      <a:pt x="875" y="495"/>
                    </a:moveTo>
                    <a:lnTo>
                      <a:pt x="43" y="14"/>
                    </a:lnTo>
                    <a:lnTo>
                      <a:pt x="43" y="14"/>
                    </a:lnTo>
                    <a:cubicBezTo>
                      <a:pt x="20" y="0"/>
                      <a:pt x="1" y="15"/>
                      <a:pt x="1" y="46"/>
                    </a:cubicBezTo>
                    <a:lnTo>
                      <a:pt x="0" y="700"/>
                    </a:lnTo>
                    <a:lnTo>
                      <a:pt x="0" y="700"/>
                    </a:lnTo>
                    <a:cubicBezTo>
                      <a:pt x="0" y="731"/>
                      <a:pt x="19" y="769"/>
                      <a:pt x="43" y="782"/>
                    </a:cubicBezTo>
                    <a:lnTo>
                      <a:pt x="874" y="1263"/>
                    </a:lnTo>
                    <a:lnTo>
                      <a:pt x="874" y="1263"/>
                    </a:lnTo>
                    <a:cubicBezTo>
                      <a:pt x="897" y="1277"/>
                      <a:pt x="917" y="1262"/>
                      <a:pt x="917" y="1231"/>
                    </a:cubicBezTo>
                    <a:lnTo>
                      <a:pt x="917" y="577"/>
                    </a:lnTo>
                    <a:lnTo>
                      <a:pt x="917" y="577"/>
                    </a:lnTo>
                    <a:cubicBezTo>
                      <a:pt x="917" y="545"/>
                      <a:pt x="899" y="509"/>
                      <a:pt x="875" y="495"/>
                    </a:cubicBezTo>
                  </a:path>
                </a:pathLst>
              </a:custGeom>
              <a:solidFill>
                <a:srgbClr val="5959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grpSp>
        <p:sp>
          <p:nvSpPr>
            <p:cNvPr id="178" name="Freeform 393">
              <a:extLst>
                <a:ext uri="{FF2B5EF4-FFF2-40B4-BE49-F238E27FC236}">
                  <a16:creationId xmlns:a16="http://schemas.microsoft.com/office/drawing/2014/main" id="{5EECB4D1-956D-C419-2C3B-4AA88DCA1F67}"/>
                </a:ext>
              </a:extLst>
            </p:cNvPr>
            <p:cNvSpPr>
              <a:spLocks noChangeArrowheads="1"/>
            </p:cNvSpPr>
            <p:nvPr/>
          </p:nvSpPr>
          <p:spPr bwMode="auto">
            <a:xfrm>
              <a:off x="14320251" y="3626304"/>
              <a:ext cx="417643" cy="659588"/>
            </a:xfrm>
            <a:custGeom>
              <a:avLst/>
              <a:gdLst>
                <a:gd name="T0" fmla="*/ 444 w 639"/>
                <a:gd name="T1" fmla="*/ 0 h 1009"/>
                <a:gd name="T2" fmla="*/ 444 w 639"/>
                <a:gd name="T3" fmla="*/ 0 h 1009"/>
                <a:gd name="T4" fmla="*/ 0 w 639"/>
                <a:gd name="T5" fmla="*/ 660 h 1009"/>
                <a:gd name="T6" fmla="*/ 0 w 639"/>
                <a:gd name="T7" fmla="*/ 660 h 1009"/>
                <a:gd name="T8" fmla="*/ 373 w 639"/>
                <a:gd name="T9" fmla="*/ 932 h 1009"/>
                <a:gd name="T10" fmla="*/ 373 w 639"/>
                <a:gd name="T11" fmla="*/ 932 h 1009"/>
                <a:gd name="T12" fmla="*/ 444 w 639"/>
                <a:gd name="T13" fmla="*/ 0 h 1009"/>
              </a:gdLst>
              <a:ahLst/>
              <a:cxnLst>
                <a:cxn ang="0">
                  <a:pos x="T0" y="T1"/>
                </a:cxn>
                <a:cxn ang="0">
                  <a:pos x="T2" y="T3"/>
                </a:cxn>
                <a:cxn ang="0">
                  <a:pos x="T4" y="T5"/>
                </a:cxn>
                <a:cxn ang="0">
                  <a:pos x="T6" y="T7"/>
                </a:cxn>
                <a:cxn ang="0">
                  <a:pos x="T8" y="T9"/>
                </a:cxn>
                <a:cxn ang="0">
                  <a:pos x="T10" y="T11"/>
                </a:cxn>
                <a:cxn ang="0">
                  <a:pos x="T12" y="T13"/>
                </a:cxn>
              </a:cxnLst>
              <a:rect l="0" t="0" r="r" b="b"/>
              <a:pathLst>
                <a:path w="639" h="1009">
                  <a:moveTo>
                    <a:pt x="444" y="0"/>
                  </a:moveTo>
                  <a:lnTo>
                    <a:pt x="444" y="0"/>
                  </a:lnTo>
                  <a:cubicBezTo>
                    <a:pt x="444" y="0"/>
                    <a:pt x="128" y="344"/>
                    <a:pt x="0" y="660"/>
                  </a:cubicBezTo>
                  <a:lnTo>
                    <a:pt x="0" y="660"/>
                  </a:lnTo>
                  <a:cubicBezTo>
                    <a:pt x="0" y="660"/>
                    <a:pt x="108" y="855"/>
                    <a:pt x="373" y="932"/>
                  </a:cubicBezTo>
                  <a:lnTo>
                    <a:pt x="373" y="932"/>
                  </a:lnTo>
                  <a:cubicBezTo>
                    <a:pt x="638" y="1008"/>
                    <a:pt x="444" y="0"/>
                    <a:pt x="444" y="0"/>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9" name="Freeform 153">
              <a:extLst>
                <a:ext uri="{FF2B5EF4-FFF2-40B4-BE49-F238E27FC236}">
                  <a16:creationId xmlns:a16="http://schemas.microsoft.com/office/drawing/2014/main" id="{18796A02-3E19-7D30-948A-972F31F64AB8}"/>
                </a:ext>
              </a:extLst>
            </p:cNvPr>
            <p:cNvSpPr>
              <a:spLocks noChangeArrowheads="1"/>
            </p:cNvSpPr>
            <p:nvPr/>
          </p:nvSpPr>
          <p:spPr bwMode="auto">
            <a:xfrm>
              <a:off x="14478667" y="3897051"/>
              <a:ext cx="575405" cy="506279"/>
            </a:xfrm>
            <a:custGeom>
              <a:avLst/>
              <a:gdLst>
                <a:gd name="connsiteX0" fmla="*/ 575405 w 575405"/>
                <a:gd name="connsiteY0" fmla="*/ 129613 h 506279"/>
                <a:gd name="connsiteX1" fmla="*/ 575405 w 575405"/>
                <a:gd name="connsiteY1" fmla="*/ 506279 h 506279"/>
                <a:gd name="connsiteX2" fmla="*/ 533511 w 575405"/>
                <a:gd name="connsiteY2" fmla="*/ 444047 h 506279"/>
                <a:gd name="connsiteX3" fmla="*/ 575405 w 575405"/>
                <a:gd name="connsiteY3" fmla="*/ 129613 h 506279"/>
                <a:gd name="connsiteX4" fmla="*/ 77126 w 575405"/>
                <a:gd name="connsiteY4" fmla="*/ 0 h 506279"/>
                <a:gd name="connsiteX5" fmla="*/ 44348 w 575405"/>
                <a:gd name="connsiteY5" fmla="*/ 321944 h 506279"/>
                <a:gd name="connsiteX6" fmla="*/ 0 w 575405"/>
                <a:gd name="connsiteY6" fmla="*/ 301782 h 5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05" h="506279">
                  <a:moveTo>
                    <a:pt x="575405" y="129613"/>
                  </a:moveTo>
                  <a:lnTo>
                    <a:pt x="575405" y="506279"/>
                  </a:lnTo>
                  <a:cubicBezTo>
                    <a:pt x="549876" y="496453"/>
                    <a:pt x="532856" y="471560"/>
                    <a:pt x="533511" y="444047"/>
                  </a:cubicBezTo>
                  <a:cubicBezTo>
                    <a:pt x="535474" y="343166"/>
                    <a:pt x="575405" y="129613"/>
                    <a:pt x="575405" y="129613"/>
                  </a:cubicBezTo>
                  <a:close/>
                  <a:moveTo>
                    <a:pt x="77126" y="0"/>
                  </a:moveTo>
                  <a:lnTo>
                    <a:pt x="44348" y="321944"/>
                  </a:lnTo>
                  <a:cubicBezTo>
                    <a:pt x="28922" y="316090"/>
                    <a:pt x="13497" y="308936"/>
                    <a:pt x="0" y="301782"/>
                  </a:cubicBezTo>
                  <a:close/>
                </a:path>
              </a:pathLst>
            </a:custGeom>
            <a:solidFill>
              <a:schemeClr val="accent1">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0" name="Freeform 395">
              <a:extLst>
                <a:ext uri="{FF2B5EF4-FFF2-40B4-BE49-F238E27FC236}">
                  <a16:creationId xmlns:a16="http://schemas.microsoft.com/office/drawing/2014/main" id="{BDDE6DB3-8854-4427-FC3A-C923426AE64B}"/>
                </a:ext>
              </a:extLst>
            </p:cNvPr>
            <p:cNvSpPr>
              <a:spLocks noChangeArrowheads="1"/>
            </p:cNvSpPr>
            <p:nvPr/>
          </p:nvSpPr>
          <p:spPr bwMode="auto">
            <a:xfrm>
              <a:off x="14709092" y="3565816"/>
              <a:ext cx="109451" cy="63367"/>
            </a:xfrm>
            <a:custGeom>
              <a:avLst/>
              <a:gdLst>
                <a:gd name="T0" fmla="*/ 85 w 169"/>
                <a:gd name="T1" fmla="*/ 24 h 98"/>
                <a:gd name="T2" fmla="*/ 0 w 169"/>
                <a:gd name="T3" fmla="*/ 0 h 98"/>
                <a:gd name="T4" fmla="*/ 0 w 169"/>
                <a:gd name="T5" fmla="*/ 0 h 98"/>
                <a:gd name="T6" fmla="*/ 100 w 169"/>
                <a:gd name="T7" fmla="*/ 80 h 98"/>
                <a:gd name="T8" fmla="*/ 100 w 169"/>
                <a:gd name="T9" fmla="*/ 80 h 98"/>
                <a:gd name="T10" fmla="*/ 168 w 169"/>
                <a:gd name="T11" fmla="*/ 47 h 98"/>
                <a:gd name="T12" fmla="*/ 85 w 169"/>
                <a:gd name="T13" fmla="*/ 24 h 98"/>
              </a:gdLst>
              <a:ahLst/>
              <a:cxnLst>
                <a:cxn ang="0">
                  <a:pos x="T0" y="T1"/>
                </a:cxn>
                <a:cxn ang="0">
                  <a:pos x="T2" y="T3"/>
                </a:cxn>
                <a:cxn ang="0">
                  <a:pos x="T4" y="T5"/>
                </a:cxn>
                <a:cxn ang="0">
                  <a:pos x="T6" y="T7"/>
                </a:cxn>
                <a:cxn ang="0">
                  <a:pos x="T8" y="T9"/>
                </a:cxn>
                <a:cxn ang="0">
                  <a:pos x="T10" y="T11"/>
                </a:cxn>
                <a:cxn ang="0">
                  <a:pos x="T12" y="T13"/>
                </a:cxn>
              </a:cxnLst>
              <a:rect l="0" t="0" r="r" b="b"/>
              <a:pathLst>
                <a:path w="169" h="98">
                  <a:moveTo>
                    <a:pt x="85" y="24"/>
                  </a:moveTo>
                  <a:lnTo>
                    <a:pt x="0" y="0"/>
                  </a:lnTo>
                  <a:lnTo>
                    <a:pt x="0" y="0"/>
                  </a:lnTo>
                  <a:cubicBezTo>
                    <a:pt x="0" y="0"/>
                    <a:pt x="40" y="64"/>
                    <a:pt x="100" y="80"/>
                  </a:cubicBezTo>
                  <a:lnTo>
                    <a:pt x="100" y="80"/>
                  </a:lnTo>
                  <a:cubicBezTo>
                    <a:pt x="159" y="97"/>
                    <a:pt x="168" y="47"/>
                    <a:pt x="168" y="47"/>
                  </a:cubicBezTo>
                  <a:lnTo>
                    <a:pt x="85"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1" name="Freeform 396">
              <a:extLst>
                <a:ext uri="{FF2B5EF4-FFF2-40B4-BE49-F238E27FC236}">
                  <a16:creationId xmlns:a16="http://schemas.microsoft.com/office/drawing/2014/main" id="{4D08AA00-406C-7BB8-51CD-71EBD2B44571}"/>
                </a:ext>
              </a:extLst>
            </p:cNvPr>
            <p:cNvSpPr>
              <a:spLocks noChangeArrowheads="1"/>
            </p:cNvSpPr>
            <p:nvPr/>
          </p:nvSpPr>
          <p:spPr bwMode="auto">
            <a:xfrm>
              <a:off x="7946140" y="8102293"/>
              <a:ext cx="1454554" cy="841048"/>
            </a:xfrm>
            <a:custGeom>
              <a:avLst/>
              <a:gdLst>
                <a:gd name="T0" fmla="*/ 1007 w 2227"/>
                <a:gd name="T1" fmla="*/ 1252 h 1287"/>
                <a:gd name="T2" fmla="*/ 58 w 2227"/>
                <a:gd name="T3" fmla="*/ 704 h 1287"/>
                <a:gd name="T4" fmla="*/ 58 w 2227"/>
                <a:gd name="T5" fmla="*/ 704 h 1287"/>
                <a:gd name="T6" fmla="*/ 74 w 2227"/>
                <a:gd name="T7" fmla="*/ 573 h 1287"/>
                <a:gd name="T8" fmla="*/ 991 w 2227"/>
                <a:gd name="T9" fmla="*/ 43 h 1287"/>
                <a:gd name="T10" fmla="*/ 991 w 2227"/>
                <a:gd name="T11" fmla="*/ 43 h 1287"/>
                <a:gd name="T12" fmla="*/ 1218 w 2227"/>
                <a:gd name="T13" fmla="*/ 34 h 1287"/>
                <a:gd name="T14" fmla="*/ 2167 w 2227"/>
                <a:gd name="T15" fmla="*/ 582 h 1287"/>
                <a:gd name="T16" fmla="*/ 2167 w 2227"/>
                <a:gd name="T17" fmla="*/ 582 h 1287"/>
                <a:gd name="T18" fmla="*/ 2151 w 2227"/>
                <a:gd name="T19" fmla="*/ 713 h 1287"/>
                <a:gd name="T20" fmla="*/ 1234 w 2227"/>
                <a:gd name="T21" fmla="*/ 1242 h 1287"/>
                <a:gd name="T22" fmla="*/ 1234 w 2227"/>
                <a:gd name="T23" fmla="*/ 1242 h 1287"/>
                <a:gd name="T24" fmla="*/ 1007 w 2227"/>
                <a:gd name="T25" fmla="*/ 125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7" h="1287">
                  <a:moveTo>
                    <a:pt x="1007" y="1252"/>
                  </a:moveTo>
                  <a:lnTo>
                    <a:pt x="58" y="704"/>
                  </a:lnTo>
                  <a:lnTo>
                    <a:pt x="58" y="704"/>
                  </a:lnTo>
                  <a:cubicBezTo>
                    <a:pt x="0" y="670"/>
                    <a:pt x="7" y="611"/>
                    <a:pt x="74" y="573"/>
                  </a:cubicBezTo>
                  <a:lnTo>
                    <a:pt x="991" y="43"/>
                  </a:lnTo>
                  <a:lnTo>
                    <a:pt x="991" y="43"/>
                  </a:lnTo>
                  <a:cubicBezTo>
                    <a:pt x="1058" y="5"/>
                    <a:pt x="1160" y="0"/>
                    <a:pt x="1218" y="34"/>
                  </a:cubicBezTo>
                  <a:lnTo>
                    <a:pt x="2167" y="582"/>
                  </a:lnTo>
                  <a:lnTo>
                    <a:pt x="2167" y="582"/>
                  </a:lnTo>
                  <a:cubicBezTo>
                    <a:pt x="2226" y="616"/>
                    <a:pt x="2218" y="674"/>
                    <a:pt x="2151" y="713"/>
                  </a:cubicBezTo>
                  <a:lnTo>
                    <a:pt x="1234" y="1242"/>
                  </a:lnTo>
                  <a:lnTo>
                    <a:pt x="1234" y="1242"/>
                  </a:lnTo>
                  <a:cubicBezTo>
                    <a:pt x="1167" y="1282"/>
                    <a:pt x="1065" y="1286"/>
                    <a:pt x="1007" y="1252"/>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2" name="Freeform 397">
              <a:extLst>
                <a:ext uri="{FF2B5EF4-FFF2-40B4-BE49-F238E27FC236}">
                  <a16:creationId xmlns:a16="http://schemas.microsoft.com/office/drawing/2014/main" id="{635BE0AE-AE3A-5A22-C249-D18A7CED04EC}"/>
                </a:ext>
              </a:extLst>
            </p:cNvPr>
            <p:cNvSpPr>
              <a:spLocks noChangeArrowheads="1"/>
            </p:cNvSpPr>
            <p:nvPr/>
          </p:nvSpPr>
          <p:spPr bwMode="auto">
            <a:xfrm>
              <a:off x="7776204" y="7794099"/>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5 h 1452"/>
                <a:gd name="T18" fmla="*/ 2 w 2745"/>
                <a:gd name="T19" fmla="*/ 646 h 1452"/>
                <a:gd name="T20" fmla="*/ 2 w 2745"/>
                <a:gd name="T21" fmla="*/ 646 h 1452"/>
                <a:gd name="T22" fmla="*/ 51 w 2745"/>
                <a:gd name="T23" fmla="*/ 723 h 1452"/>
                <a:gd name="T24" fmla="*/ 1240 w 2745"/>
                <a:gd name="T25" fmla="*/ 1409 h 1452"/>
                <a:gd name="T26" fmla="*/ 1240 w 2745"/>
                <a:gd name="T27" fmla="*/ 1409 h 1452"/>
                <a:gd name="T28" fmla="*/ 1524 w 2745"/>
                <a:gd name="T29" fmla="*/ 1398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6"/>
                    <a:pt x="1219" y="54"/>
                  </a:cubicBezTo>
                  <a:lnTo>
                    <a:pt x="922" y="225"/>
                  </a:lnTo>
                  <a:lnTo>
                    <a:pt x="2" y="225"/>
                  </a:lnTo>
                  <a:lnTo>
                    <a:pt x="2" y="646"/>
                  </a:lnTo>
                  <a:lnTo>
                    <a:pt x="2" y="646"/>
                  </a:lnTo>
                  <a:cubicBezTo>
                    <a:pt x="0" y="675"/>
                    <a:pt x="16" y="703"/>
                    <a:pt x="51" y="723"/>
                  </a:cubicBezTo>
                  <a:lnTo>
                    <a:pt x="1240" y="1409"/>
                  </a:lnTo>
                  <a:lnTo>
                    <a:pt x="1240" y="1409"/>
                  </a:lnTo>
                  <a:cubicBezTo>
                    <a:pt x="1312" y="1451"/>
                    <a:pt x="1440" y="1446"/>
                    <a:pt x="1524" y="1398"/>
                  </a:cubicBezTo>
                  <a:lnTo>
                    <a:pt x="2672" y="734"/>
                  </a:lnTo>
                  <a:lnTo>
                    <a:pt x="2672" y="734"/>
                  </a:lnTo>
                  <a:cubicBezTo>
                    <a:pt x="2720" y="707"/>
                    <a:pt x="2744" y="671"/>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3" name="Freeform 398">
              <a:extLst>
                <a:ext uri="{FF2B5EF4-FFF2-40B4-BE49-F238E27FC236}">
                  <a16:creationId xmlns:a16="http://schemas.microsoft.com/office/drawing/2014/main" id="{44637295-1E44-4AF2-F464-BD81EF667C31}"/>
                </a:ext>
              </a:extLst>
            </p:cNvPr>
            <p:cNvSpPr>
              <a:spLocks noChangeArrowheads="1"/>
            </p:cNvSpPr>
            <p:nvPr/>
          </p:nvSpPr>
          <p:spPr bwMode="auto">
            <a:xfrm>
              <a:off x="7776204" y="7802741"/>
              <a:ext cx="895773" cy="930337"/>
            </a:xfrm>
            <a:custGeom>
              <a:avLst/>
              <a:gdLst>
                <a:gd name="T0" fmla="*/ 1372 w 1373"/>
                <a:gd name="T1" fmla="*/ 0 h 1426"/>
                <a:gd name="T2" fmla="*/ 1372 w 1373"/>
                <a:gd name="T3" fmla="*/ 0 h 1426"/>
                <a:gd name="T4" fmla="*/ 1219 w 1373"/>
                <a:gd name="T5" fmla="*/ 40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0"/>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4" name="Freeform 399">
              <a:extLst>
                <a:ext uri="{FF2B5EF4-FFF2-40B4-BE49-F238E27FC236}">
                  <a16:creationId xmlns:a16="http://schemas.microsoft.com/office/drawing/2014/main" id="{80E27A42-DB8C-2ECA-D226-1C95D59C5492}"/>
                </a:ext>
              </a:extLst>
            </p:cNvPr>
            <p:cNvSpPr>
              <a:spLocks noChangeArrowheads="1"/>
            </p:cNvSpPr>
            <p:nvPr/>
          </p:nvSpPr>
          <p:spPr bwMode="auto">
            <a:xfrm>
              <a:off x="7776204" y="794099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5" name="Freeform 400">
              <a:extLst>
                <a:ext uri="{FF2B5EF4-FFF2-40B4-BE49-F238E27FC236}">
                  <a16:creationId xmlns:a16="http://schemas.microsoft.com/office/drawing/2014/main" id="{96CA3343-0B0D-A9C9-C602-F878DE4471F8}"/>
                </a:ext>
              </a:extLst>
            </p:cNvPr>
            <p:cNvSpPr>
              <a:spLocks noChangeArrowheads="1"/>
            </p:cNvSpPr>
            <p:nvPr/>
          </p:nvSpPr>
          <p:spPr bwMode="auto">
            <a:xfrm>
              <a:off x="8597089" y="84047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6" name="Freeform 401">
              <a:extLst>
                <a:ext uri="{FF2B5EF4-FFF2-40B4-BE49-F238E27FC236}">
                  <a16:creationId xmlns:a16="http://schemas.microsoft.com/office/drawing/2014/main" id="{ADB7B342-AC50-BBE8-AA87-37EE3679F2A3}"/>
                </a:ext>
              </a:extLst>
            </p:cNvPr>
            <p:cNvSpPr>
              <a:spLocks noChangeArrowheads="1"/>
            </p:cNvSpPr>
            <p:nvPr/>
          </p:nvSpPr>
          <p:spPr bwMode="auto">
            <a:xfrm>
              <a:off x="7761801" y="7416782"/>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7" name="Freeform 402">
              <a:extLst>
                <a:ext uri="{FF2B5EF4-FFF2-40B4-BE49-F238E27FC236}">
                  <a16:creationId xmlns:a16="http://schemas.microsoft.com/office/drawing/2014/main" id="{85F9B6DA-63AF-3D4B-6415-52C250C98BF2}"/>
                </a:ext>
              </a:extLst>
            </p:cNvPr>
            <p:cNvSpPr>
              <a:spLocks noChangeArrowheads="1"/>
            </p:cNvSpPr>
            <p:nvPr/>
          </p:nvSpPr>
          <p:spPr bwMode="auto">
            <a:xfrm>
              <a:off x="7908698" y="7500309"/>
              <a:ext cx="1526560" cy="881373"/>
            </a:xfrm>
            <a:custGeom>
              <a:avLst/>
              <a:gdLst>
                <a:gd name="T0" fmla="*/ 1057 w 2336"/>
                <a:gd name="T1" fmla="*/ 1313 h 1350"/>
                <a:gd name="T2" fmla="*/ 61 w 2336"/>
                <a:gd name="T3" fmla="*/ 738 h 1350"/>
                <a:gd name="T4" fmla="*/ 61 w 2336"/>
                <a:gd name="T5" fmla="*/ 738 h 1350"/>
                <a:gd name="T6" fmla="*/ 78 w 2336"/>
                <a:gd name="T7" fmla="*/ 601 h 1350"/>
                <a:gd name="T8" fmla="*/ 1040 w 2336"/>
                <a:gd name="T9" fmla="*/ 46 h 1350"/>
                <a:gd name="T10" fmla="*/ 1040 w 2336"/>
                <a:gd name="T11" fmla="*/ 46 h 1350"/>
                <a:gd name="T12" fmla="*/ 1278 w 2336"/>
                <a:gd name="T13" fmla="*/ 36 h 1350"/>
                <a:gd name="T14" fmla="*/ 2274 w 2336"/>
                <a:gd name="T15" fmla="*/ 611 h 1350"/>
                <a:gd name="T16" fmla="*/ 2274 w 2336"/>
                <a:gd name="T17" fmla="*/ 611 h 1350"/>
                <a:gd name="T18" fmla="*/ 2257 w 2336"/>
                <a:gd name="T19" fmla="*/ 748 h 1350"/>
                <a:gd name="T20" fmla="*/ 1295 w 2336"/>
                <a:gd name="T21" fmla="*/ 1303 h 1350"/>
                <a:gd name="T22" fmla="*/ 1295 w 2336"/>
                <a:gd name="T23" fmla="*/ 1303 h 1350"/>
                <a:gd name="T24" fmla="*/ 1057 w 2336"/>
                <a:gd name="T25" fmla="*/ 1313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3"/>
                  </a:moveTo>
                  <a:lnTo>
                    <a:pt x="61" y="738"/>
                  </a:lnTo>
                  <a:lnTo>
                    <a:pt x="61" y="738"/>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8"/>
                  </a:cubicBezTo>
                  <a:lnTo>
                    <a:pt x="1295" y="1303"/>
                  </a:lnTo>
                  <a:lnTo>
                    <a:pt x="1295" y="1303"/>
                  </a:lnTo>
                  <a:cubicBezTo>
                    <a:pt x="1225" y="1344"/>
                    <a:pt x="1118" y="1349"/>
                    <a:pt x="1057" y="131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8" name="Freeform 406">
              <a:extLst>
                <a:ext uri="{FF2B5EF4-FFF2-40B4-BE49-F238E27FC236}">
                  <a16:creationId xmlns:a16="http://schemas.microsoft.com/office/drawing/2014/main" id="{7B1ACC5B-D2F4-2836-DAE1-0494C6E0C119}"/>
                </a:ext>
              </a:extLst>
            </p:cNvPr>
            <p:cNvSpPr>
              <a:spLocks noChangeArrowheads="1"/>
            </p:cNvSpPr>
            <p:nvPr/>
          </p:nvSpPr>
          <p:spPr bwMode="auto">
            <a:xfrm>
              <a:off x="7776204" y="7364936"/>
              <a:ext cx="1791548" cy="947619"/>
            </a:xfrm>
            <a:custGeom>
              <a:avLst/>
              <a:gdLst>
                <a:gd name="T0" fmla="*/ 2741 w 2745"/>
                <a:gd name="T1" fmla="*/ 636 h 1452"/>
                <a:gd name="T2" fmla="*/ 2741 w 2745"/>
                <a:gd name="T3" fmla="*/ 636 h 1452"/>
                <a:gd name="T4" fmla="*/ 2741 w 2745"/>
                <a:gd name="T5" fmla="*/ 226 h 1452"/>
                <a:gd name="T6" fmla="*/ 1822 w 2745"/>
                <a:gd name="T7" fmla="*/ 225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5"/>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7"/>
                    <a:pt x="2744" y="670"/>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9" name="Freeform 407">
              <a:extLst>
                <a:ext uri="{FF2B5EF4-FFF2-40B4-BE49-F238E27FC236}">
                  <a16:creationId xmlns:a16="http://schemas.microsoft.com/office/drawing/2014/main" id="{D904B648-CEC3-E3A2-44AC-2C347EE36110}"/>
                </a:ext>
              </a:extLst>
            </p:cNvPr>
            <p:cNvSpPr>
              <a:spLocks noChangeArrowheads="1"/>
            </p:cNvSpPr>
            <p:nvPr/>
          </p:nvSpPr>
          <p:spPr bwMode="auto">
            <a:xfrm>
              <a:off x="7776204" y="7373576"/>
              <a:ext cx="895773" cy="930339"/>
            </a:xfrm>
            <a:custGeom>
              <a:avLst/>
              <a:gdLst>
                <a:gd name="T0" fmla="*/ 1372 w 1373"/>
                <a:gd name="T1" fmla="*/ 0 h 1426"/>
                <a:gd name="T2" fmla="*/ 1372 w 1373"/>
                <a:gd name="T3" fmla="*/ 0 h 1426"/>
                <a:gd name="T4" fmla="*/ 1219 w 1373"/>
                <a:gd name="T5" fmla="*/ 41 h 1426"/>
                <a:gd name="T6" fmla="*/ 922 w 1373"/>
                <a:gd name="T7" fmla="*/ 212 h 1426"/>
                <a:gd name="T8" fmla="*/ 2 w 1373"/>
                <a:gd name="T9" fmla="*/ 211 h 1426"/>
                <a:gd name="T10" fmla="*/ 2 w 1373"/>
                <a:gd name="T11" fmla="*/ 633 h 1426"/>
                <a:gd name="T12" fmla="*/ 2 w 1373"/>
                <a:gd name="T13" fmla="*/ 633 h 1426"/>
                <a:gd name="T14" fmla="*/ 51 w 1373"/>
                <a:gd name="T15" fmla="*/ 709 h 1426"/>
                <a:gd name="T16" fmla="*/ 1240 w 1373"/>
                <a:gd name="T17" fmla="*/ 1396 h 1426"/>
                <a:gd name="T18" fmla="*/ 1240 w 1373"/>
                <a:gd name="T19" fmla="*/ 1396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6"/>
                    <a:pt x="1219" y="41"/>
                  </a:cubicBezTo>
                  <a:lnTo>
                    <a:pt x="922" y="212"/>
                  </a:lnTo>
                  <a:lnTo>
                    <a:pt x="2" y="211"/>
                  </a:lnTo>
                  <a:lnTo>
                    <a:pt x="2" y="633"/>
                  </a:lnTo>
                  <a:lnTo>
                    <a:pt x="2" y="633"/>
                  </a:lnTo>
                  <a:cubicBezTo>
                    <a:pt x="0" y="662"/>
                    <a:pt x="16" y="689"/>
                    <a:pt x="51" y="709"/>
                  </a:cubicBezTo>
                  <a:lnTo>
                    <a:pt x="1240" y="1396"/>
                  </a:lnTo>
                  <a:lnTo>
                    <a:pt x="1240" y="1396"/>
                  </a:lnTo>
                  <a:cubicBezTo>
                    <a:pt x="1275" y="1416"/>
                    <a:pt x="1322" y="1425"/>
                    <a:pt x="1372" y="1424"/>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0" name="Freeform 408">
              <a:extLst>
                <a:ext uri="{FF2B5EF4-FFF2-40B4-BE49-F238E27FC236}">
                  <a16:creationId xmlns:a16="http://schemas.microsoft.com/office/drawing/2014/main" id="{2E886786-A33B-691B-9177-519E75BA961F}"/>
                </a:ext>
              </a:extLst>
            </p:cNvPr>
            <p:cNvSpPr>
              <a:spLocks noChangeArrowheads="1"/>
            </p:cNvSpPr>
            <p:nvPr/>
          </p:nvSpPr>
          <p:spPr bwMode="auto">
            <a:xfrm>
              <a:off x="7776204" y="7511830"/>
              <a:ext cx="69127" cy="348517"/>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1" name="Freeform 409">
              <a:extLst>
                <a:ext uri="{FF2B5EF4-FFF2-40B4-BE49-F238E27FC236}">
                  <a16:creationId xmlns:a16="http://schemas.microsoft.com/office/drawing/2014/main" id="{AAC07FBF-5FBF-67F1-F42A-8834A2C9D6EA}"/>
                </a:ext>
              </a:extLst>
            </p:cNvPr>
            <p:cNvSpPr>
              <a:spLocks noChangeArrowheads="1"/>
            </p:cNvSpPr>
            <p:nvPr/>
          </p:nvSpPr>
          <p:spPr bwMode="auto">
            <a:xfrm>
              <a:off x="8597089" y="7975559"/>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2" name="Freeform 410">
              <a:extLst>
                <a:ext uri="{FF2B5EF4-FFF2-40B4-BE49-F238E27FC236}">
                  <a16:creationId xmlns:a16="http://schemas.microsoft.com/office/drawing/2014/main" id="{202A1202-F4D1-7740-65F9-A86DF4F96369}"/>
                </a:ext>
              </a:extLst>
            </p:cNvPr>
            <p:cNvSpPr>
              <a:spLocks noChangeArrowheads="1"/>
            </p:cNvSpPr>
            <p:nvPr/>
          </p:nvSpPr>
          <p:spPr bwMode="auto">
            <a:xfrm>
              <a:off x="7761801" y="6987615"/>
              <a:ext cx="1820351" cy="1051311"/>
            </a:xfrm>
            <a:custGeom>
              <a:avLst/>
              <a:gdLst>
                <a:gd name="T0" fmla="*/ 1262 w 2789"/>
                <a:gd name="T1" fmla="*/ 1567 h 1611"/>
                <a:gd name="T2" fmla="*/ 73 w 2789"/>
                <a:gd name="T3" fmla="*/ 881 h 1611"/>
                <a:gd name="T4" fmla="*/ 73 w 2789"/>
                <a:gd name="T5" fmla="*/ 881 h 1611"/>
                <a:gd name="T6" fmla="*/ 93 w 2789"/>
                <a:gd name="T7" fmla="*/ 717 h 1611"/>
                <a:gd name="T8" fmla="*/ 1241 w 2789"/>
                <a:gd name="T9" fmla="*/ 54 h 1611"/>
                <a:gd name="T10" fmla="*/ 1241 w 2789"/>
                <a:gd name="T11" fmla="*/ 54 h 1611"/>
                <a:gd name="T12" fmla="*/ 1526 w 2789"/>
                <a:gd name="T13" fmla="*/ 42 h 1611"/>
                <a:gd name="T14" fmla="*/ 2715 w 2789"/>
                <a:gd name="T15" fmla="*/ 729 h 1611"/>
                <a:gd name="T16" fmla="*/ 2715 w 2789"/>
                <a:gd name="T17" fmla="*/ 729 h 1611"/>
                <a:gd name="T18" fmla="*/ 2694 w 2789"/>
                <a:gd name="T19" fmla="*/ 893 h 1611"/>
                <a:gd name="T20" fmla="*/ 1546 w 2789"/>
                <a:gd name="T21" fmla="*/ 1556 h 1611"/>
                <a:gd name="T22" fmla="*/ 1546 w 2789"/>
                <a:gd name="T23" fmla="*/ 1556 h 1611"/>
                <a:gd name="T24" fmla="*/ 1262 w 2789"/>
                <a:gd name="T25" fmla="*/ 156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1">
                  <a:moveTo>
                    <a:pt x="1262" y="1567"/>
                  </a:moveTo>
                  <a:lnTo>
                    <a:pt x="73" y="881"/>
                  </a:lnTo>
                  <a:lnTo>
                    <a:pt x="73" y="881"/>
                  </a:lnTo>
                  <a:cubicBezTo>
                    <a:pt x="0" y="839"/>
                    <a:pt x="9" y="766"/>
                    <a:pt x="93" y="717"/>
                  </a:cubicBezTo>
                  <a:lnTo>
                    <a:pt x="1241" y="54"/>
                  </a:lnTo>
                  <a:lnTo>
                    <a:pt x="1241" y="54"/>
                  </a:lnTo>
                  <a:cubicBezTo>
                    <a:pt x="1325" y="6"/>
                    <a:pt x="1453" y="0"/>
                    <a:pt x="1526" y="42"/>
                  </a:cubicBezTo>
                  <a:lnTo>
                    <a:pt x="2715" y="729"/>
                  </a:lnTo>
                  <a:lnTo>
                    <a:pt x="2715" y="729"/>
                  </a:lnTo>
                  <a:cubicBezTo>
                    <a:pt x="2788" y="771"/>
                    <a:pt x="2778" y="844"/>
                    <a:pt x="2694" y="893"/>
                  </a:cubicBezTo>
                  <a:lnTo>
                    <a:pt x="1546" y="1556"/>
                  </a:lnTo>
                  <a:lnTo>
                    <a:pt x="1546" y="1556"/>
                  </a:lnTo>
                  <a:cubicBezTo>
                    <a:pt x="1462" y="1604"/>
                    <a:pt x="1334" y="1610"/>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3" name="Freeform 411">
              <a:extLst>
                <a:ext uri="{FF2B5EF4-FFF2-40B4-BE49-F238E27FC236}">
                  <a16:creationId xmlns:a16="http://schemas.microsoft.com/office/drawing/2014/main" id="{820ED23A-61D6-1E26-9281-46E87F3DF5B6}"/>
                </a:ext>
              </a:extLst>
            </p:cNvPr>
            <p:cNvSpPr>
              <a:spLocks noChangeArrowheads="1"/>
            </p:cNvSpPr>
            <p:nvPr/>
          </p:nvSpPr>
          <p:spPr bwMode="auto">
            <a:xfrm>
              <a:off x="7908698" y="7071145"/>
              <a:ext cx="1526560" cy="881373"/>
            </a:xfrm>
            <a:custGeom>
              <a:avLst/>
              <a:gdLst>
                <a:gd name="T0" fmla="*/ 1057 w 2336"/>
                <a:gd name="T1" fmla="*/ 1313 h 1349"/>
                <a:gd name="T2" fmla="*/ 61 w 2336"/>
                <a:gd name="T3" fmla="*/ 738 h 1349"/>
                <a:gd name="T4" fmla="*/ 61 w 2336"/>
                <a:gd name="T5" fmla="*/ 738 h 1349"/>
                <a:gd name="T6" fmla="*/ 78 w 2336"/>
                <a:gd name="T7" fmla="*/ 600 h 1349"/>
                <a:gd name="T8" fmla="*/ 1040 w 2336"/>
                <a:gd name="T9" fmla="*/ 45 h 1349"/>
                <a:gd name="T10" fmla="*/ 1040 w 2336"/>
                <a:gd name="T11" fmla="*/ 45 h 1349"/>
                <a:gd name="T12" fmla="*/ 1278 w 2336"/>
                <a:gd name="T13" fmla="*/ 35 h 1349"/>
                <a:gd name="T14" fmla="*/ 2274 w 2336"/>
                <a:gd name="T15" fmla="*/ 610 h 1349"/>
                <a:gd name="T16" fmla="*/ 2274 w 2336"/>
                <a:gd name="T17" fmla="*/ 610 h 1349"/>
                <a:gd name="T18" fmla="*/ 2257 w 2336"/>
                <a:gd name="T19" fmla="*/ 747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8"/>
                  </a:lnTo>
                  <a:lnTo>
                    <a:pt x="61" y="738"/>
                  </a:lnTo>
                  <a:cubicBezTo>
                    <a:pt x="0" y="703"/>
                    <a:pt x="7" y="641"/>
                    <a:pt x="78" y="600"/>
                  </a:cubicBezTo>
                  <a:lnTo>
                    <a:pt x="1040" y="45"/>
                  </a:lnTo>
                  <a:lnTo>
                    <a:pt x="1040" y="45"/>
                  </a:lnTo>
                  <a:cubicBezTo>
                    <a:pt x="1110" y="4"/>
                    <a:pt x="1217" y="0"/>
                    <a:pt x="1278" y="35"/>
                  </a:cubicBezTo>
                  <a:lnTo>
                    <a:pt x="2274" y="610"/>
                  </a:lnTo>
                  <a:lnTo>
                    <a:pt x="2274" y="610"/>
                  </a:lnTo>
                  <a:cubicBezTo>
                    <a:pt x="2335" y="645"/>
                    <a:pt x="2328" y="707"/>
                    <a:pt x="2257" y="747"/>
                  </a:cubicBezTo>
                  <a:lnTo>
                    <a:pt x="1295" y="1303"/>
                  </a:lnTo>
                  <a:lnTo>
                    <a:pt x="1295" y="1303"/>
                  </a:lnTo>
                  <a:cubicBezTo>
                    <a:pt x="1225" y="1344"/>
                    <a:pt x="1118" y="1348"/>
                    <a:pt x="1057" y="131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4" name="Freeform 415">
              <a:extLst>
                <a:ext uri="{FF2B5EF4-FFF2-40B4-BE49-F238E27FC236}">
                  <a16:creationId xmlns:a16="http://schemas.microsoft.com/office/drawing/2014/main" id="{E887DC52-942F-BE52-D18F-3E54223A32D9}"/>
                </a:ext>
              </a:extLst>
            </p:cNvPr>
            <p:cNvSpPr>
              <a:spLocks noChangeArrowheads="1"/>
            </p:cNvSpPr>
            <p:nvPr/>
          </p:nvSpPr>
          <p:spPr bwMode="auto">
            <a:xfrm>
              <a:off x="7776204" y="6935769"/>
              <a:ext cx="1791548" cy="947620"/>
            </a:xfrm>
            <a:custGeom>
              <a:avLst/>
              <a:gdLst>
                <a:gd name="T0" fmla="*/ 2741 w 2745"/>
                <a:gd name="T1" fmla="*/ 636 h 1453"/>
                <a:gd name="T2" fmla="*/ 2741 w 2745"/>
                <a:gd name="T3" fmla="*/ 636 h 1453"/>
                <a:gd name="T4" fmla="*/ 2741 w 2745"/>
                <a:gd name="T5" fmla="*/ 227 h 1453"/>
                <a:gd name="T6" fmla="*/ 1822 w 2745"/>
                <a:gd name="T7" fmla="*/ 226 h 1453"/>
                <a:gd name="T8" fmla="*/ 1504 w 2745"/>
                <a:gd name="T9" fmla="*/ 42 h 1453"/>
                <a:gd name="T10" fmla="*/ 1504 w 2745"/>
                <a:gd name="T11" fmla="*/ 42 h 1453"/>
                <a:gd name="T12" fmla="*/ 1219 w 2745"/>
                <a:gd name="T13" fmla="*/ 55 h 1453"/>
                <a:gd name="T14" fmla="*/ 922 w 2745"/>
                <a:gd name="T15" fmla="*/ 225 h 1453"/>
                <a:gd name="T16" fmla="*/ 2 w 2745"/>
                <a:gd name="T17" fmla="*/ 225 h 1453"/>
                <a:gd name="T18" fmla="*/ 2 w 2745"/>
                <a:gd name="T19" fmla="*/ 646 h 1453"/>
                <a:gd name="T20" fmla="*/ 2 w 2745"/>
                <a:gd name="T21" fmla="*/ 646 h 1453"/>
                <a:gd name="T22" fmla="*/ 51 w 2745"/>
                <a:gd name="T23" fmla="*/ 723 h 1453"/>
                <a:gd name="T24" fmla="*/ 1240 w 2745"/>
                <a:gd name="T25" fmla="*/ 1409 h 1453"/>
                <a:gd name="T26" fmla="*/ 1240 w 2745"/>
                <a:gd name="T27" fmla="*/ 1409 h 1453"/>
                <a:gd name="T28" fmla="*/ 1524 w 2745"/>
                <a:gd name="T29" fmla="*/ 1398 h 1453"/>
                <a:gd name="T30" fmla="*/ 2672 w 2745"/>
                <a:gd name="T31" fmla="*/ 735 h 1453"/>
                <a:gd name="T32" fmla="*/ 2672 w 2745"/>
                <a:gd name="T33" fmla="*/ 735 h 1453"/>
                <a:gd name="T34" fmla="*/ 2741 w 2745"/>
                <a:gd name="T35" fmla="*/ 636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3">
                  <a:moveTo>
                    <a:pt x="2741" y="636"/>
                  </a:moveTo>
                  <a:lnTo>
                    <a:pt x="2741" y="636"/>
                  </a:lnTo>
                  <a:lnTo>
                    <a:pt x="2741" y="227"/>
                  </a:lnTo>
                  <a:lnTo>
                    <a:pt x="1822" y="226"/>
                  </a:lnTo>
                  <a:lnTo>
                    <a:pt x="1504" y="42"/>
                  </a:lnTo>
                  <a:lnTo>
                    <a:pt x="1504" y="42"/>
                  </a:lnTo>
                  <a:cubicBezTo>
                    <a:pt x="1431" y="0"/>
                    <a:pt x="1303" y="6"/>
                    <a:pt x="1219" y="55"/>
                  </a:cubicBezTo>
                  <a:lnTo>
                    <a:pt x="922" y="225"/>
                  </a:lnTo>
                  <a:lnTo>
                    <a:pt x="2" y="225"/>
                  </a:lnTo>
                  <a:lnTo>
                    <a:pt x="2" y="646"/>
                  </a:lnTo>
                  <a:lnTo>
                    <a:pt x="2" y="646"/>
                  </a:lnTo>
                  <a:cubicBezTo>
                    <a:pt x="0" y="675"/>
                    <a:pt x="16" y="703"/>
                    <a:pt x="51" y="723"/>
                  </a:cubicBezTo>
                  <a:lnTo>
                    <a:pt x="1240" y="1409"/>
                  </a:lnTo>
                  <a:lnTo>
                    <a:pt x="1240" y="1409"/>
                  </a:lnTo>
                  <a:cubicBezTo>
                    <a:pt x="1312" y="1452"/>
                    <a:pt x="1440" y="1446"/>
                    <a:pt x="1524" y="1398"/>
                  </a:cubicBezTo>
                  <a:lnTo>
                    <a:pt x="2672" y="735"/>
                  </a:lnTo>
                  <a:lnTo>
                    <a:pt x="2672" y="735"/>
                  </a:lnTo>
                  <a:cubicBezTo>
                    <a:pt x="2720" y="707"/>
                    <a:pt x="2744" y="671"/>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5" name="Freeform 416">
              <a:extLst>
                <a:ext uri="{FF2B5EF4-FFF2-40B4-BE49-F238E27FC236}">
                  <a16:creationId xmlns:a16="http://schemas.microsoft.com/office/drawing/2014/main" id="{67511816-5DF7-23FE-E17C-77AC591C7B21}"/>
                </a:ext>
              </a:extLst>
            </p:cNvPr>
            <p:cNvSpPr>
              <a:spLocks noChangeArrowheads="1"/>
            </p:cNvSpPr>
            <p:nvPr/>
          </p:nvSpPr>
          <p:spPr bwMode="auto">
            <a:xfrm>
              <a:off x="7776204" y="6944411"/>
              <a:ext cx="895773" cy="930337"/>
            </a:xfrm>
            <a:custGeom>
              <a:avLst/>
              <a:gdLst>
                <a:gd name="T0" fmla="*/ 1372 w 1373"/>
                <a:gd name="T1" fmla="*/ 0 h 1426"/>
                <a:gd name="T2" fmla="*/ 1372 w 1373"/>
                <a:gd name="T3" fmla="*/ 0 h 1426"/>
                <a:gd name="T4" fmla="*/ 1219 w 1373"/>
                <a:gd name="T5" fmla="*/ 41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1"/>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6" name="Freeform 417">
              <a:extLst>
                <a:ext uri="{FF2B5EF4-FFF2-40B4-BE49-F238E27FC236}">
                  <a16:creationId xmlns:a16="http://schemas.microsoft.com/office/drawing/2014/main" id="{941FD5B3-3710-0D80-4B53-DDBB3A24F9A4}"/>
                </a:ext>
              </a:extLst>
            </p:cNvPr>
            <p:cNvSpPr>
              <a:spLocks noChangeArrowheads="1"/>
            </p:cNvSpPr>
            <p:nvPr/>
          </p:nvSpPr>
          <p:spPr bwMode="auto">
            <a:xfrm>
              <a:off x="7776204" y="708266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7" name="Freeform 418">
              <a:extLst>
                <a:ext uri="{FF2B5EF4-FFF2-40B4-BE49-F238E27FC236}">
                  <a16:creationId xmlns:a16="http://schemas.microsoft.com/office/drawing/2014/main" id="{5E2AF49F-8BAA-178D-3156-FE9DA8DF0B3A}"/>
                </a:ext>
              </a:extLst>
            </p:cNvPr>
            <p:cNvSpPr>
              <a:spLocks noChangeArrowheads="1"/>
            </p:cNvSpPr>
            <p:nvPr/>
          </p:nvSpPr>
          <p:spPr bwMode="auto">
            <a:xfrm>
              <a:off x="8597089" y="7549274"/>
              <a:ext cx="149776" cy="331234"/>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7"/>
                    <a:pt x="227" y="479"/>
                  </a:cubicBezTo>
                  <a:lnTo>
                    <a:pt x="227" y="0"/>
                  </a:lnTo>
                  <a:lnTo>
                    <a:pt x="0" y="0"/>
                  </a:lnTo>
                  <a:lnTo>
                    <a:pt x="0" y="481"/>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8" name="Freeform 419">
              <a:extLst>
                <a:ext uri="{FF2B5EF4-FFF2-40B4-BE49-F238E27FC236}">
                  <a16:creationId xmlns:a16="http://schemas.microsoft.com/office/drawing/2014/main" id="{14B71F67-0E23-D8AA-ED27-060D97E7A7C3}"/>
                </a:ext>
              </a:extLst>
            </p:cNvPr>
            <p:cNvSpPr>
              <a:spLocks noChangeArrowheads="1"/>
            </p:cNvSpPr>
            <p:nvPr/>
          </p:nvSpPr>
          <p:spPr bwMode="auto">
            <a:xfrm>
              <a:off x="7761801" y="6558452"/>
              <a:ext cx="1820351" cy="1051309"/>
            </a:xfrm>
            <a:custGeom>
              <a:avLst/>
              <a:gdLst>
                <a:gd name="T0" fmla="*/ 1262 w 2789"/>
                <a:gd name="T1" fmla="*/ 1567 h 1610"/>
                <a:gd name="T2" fmla="*/ 73 w 2789"/>
                <a:gd name="T3" fmla="*/ 881 h 1610"/>
                <a:gd name="T4" fmla="*/ 73 w 2789"/>
                <a:gd name="T5" fmla="*/ 881 h 1610"/>
                <a:gd name="T6" fmla="*/ 93 w 2789"/>
                <a:gd name="T7" fmla="*/ 717 h 1610"/>
                <a:gd name="T8" fmla="*/ 1241 w 2789"/>
                <a:gd name="T9" fmla="*/ 54 h 1610"/>
                <a:gd name="T10" fmla="*/ 1241 w 2789"/>
                <a:gd name="T11" fmla="*/ 54 h 1610"/>
                <a:gd name="T12" fmla="*/ 1526 w 2789"/>
                <a:gd name="T13" fmla="*/ 41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9"/>
                    <a:pt x="9" y="765"/>
                    <a:pt x="93" y="717"/>
                  </a:cubicBezTo>
                  <a:lnTo>
                    <a:pt x="1241" y="54"/>
                  </a:lnTo>
                  <a:lnTo>
                    <a:pt x="1241" y="54"/>
                  </a:lnTo>
                  <a:cubicBezTo>
                    <a:pt x="1325" y="5"/>
                    <a:pt x="1453" y="0"/>
                    <a:pt x="1526" y="41"/>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9" name="Freeform 420">
              <a:extLst>
                <a:ext uri="{FF2B5EF4-FFF2-40B4-BE49-F238E27FC236}">
                  <a16:creationId xmlns:a16="http://schemas.microsoft.com/office/drawing/2014/main" id="{FAEDFAD5-88FB-9196-EB94-2E8E5E7E88C7}"/>
                </a:ext>
              </a:extLst>
            </p:cNvPr>
            <p:cNvSpPr>
              <a:spLocks noChangeArrowheads="1"/>
            </p:cNvSpPr>
            <p:nvPr/>
          </p:nvSpPr>
          <p:spPr bwMode="auto">
            <a:xfrm>
              <a:off x="7908698" y="6644860"/>
              <a:ext cx="1526560" cy="881373"/>
            </a:xfrm>
            <a:custGeom>
              <a:avLst/>
              <a:gdLst>
                <a:gd name="T0" fmla="*/ 1057 w 2336"/>
                <a:gd name="T1" fmla="*/ 1314 h 1350"/>
                <a:gd name="T2" fmla="*/ 61 w 2336"/>
                <a:gd name="T3" fmla="*/ 739 h 1350"/>
                <a:gd name="T4" fmla="*/ 61 w 2336"/>
                <a:gd name="T5" fmla="*/ 739 h 1350"/>
                <a:gd name="T6" fmla="*/ 78 w 2336"/>
                <a:gd name="T7" fmla="*/ 600 h 1350"/>
                <a:gd name="T8" fmla="*/ 1040 w 2336"/>
                <a:gd name="T9" fmla="*/ 45 h 1350"/>
                <a:gd name="T10" fmla="*/ 1040 w 2336"/>
                <a:gd name="T11" fmla="*/ 45 h 1350"/>
                <a:gd name="T12" fmla="*/ 1278 w 2336"/>
                <a:gd name="T13" fmla="*/ 36 h 1350"/>
                <a:gd name="T14" fmla="*/ 2274 w 2336"/>
                <a:gd name="T15" fmla="*/ 610 h 1350"/>
                <a:gd name="T16" fmla="*/ 2274 w 2336"/>
                <a:gd name="T17" fmla="*/ 610 h 1350"/>
                <a:gd name="T18" fmla="*/ 2257 w 2336"/>
                <a:gd name="T19" fmla="*/ 749 h 1350"/>
                <a:gd name="T20" fmla="*/ 1295 w 2336"/>
                <a:gd name="T21" fmla="*/ 1304 h 1350"/>
                <a:gd name="T22" fmla="*/ 1295 w 2336"/>
                <a:gd name="T23" fmla="*/ 1304 h 1350"/>
                <a:gd name="T24" fmla="*/ 1057 w 2336"/>
                <a:gd name="T25" fmla="*/ 1314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4"/>
                  </a:moveTo>
                  <a:lnTo>
                    <a:pt x="61" y="739"/>
                  </a:lnTo>
                  <a:lnTo>
                    <a:pt x="61" y="739"/>
                  </a:lnTo>
                  <a:cubicBezTo>
                    <a:pt x="0" y="703"/>
                    <a:pt x="7" y="642"/>
                    <a:pt x="78" y="600"/>
                  </a:cubicBezTo>
                  <a:lnTo>
                    <a:pt x="1040" y="45"/>
                  </a:lnTo>
                  <a:lnTo>
                    <a:pt x="1040" y="45"/>
                  </a:lnTo>
                  <a:cubicBezTo>
                    <a:pt x="1110" y="4"/>
                    <a:pt x="1217" y="0"/>
                    <a:pt x="1278" y="36"/>
                  </a:cubicBezTo>
                  <a:lnTo>
                    <a:pt x="2274" y="610"/>
                  </a:lnTo>
                  <a:lnTo>
                    <a:pt x="2274" y="610"/>
                  </a:lnTo>
                  <a:cubicBezTo>
                    <a:pt x="2335" y="646"/>
                    <a:pt x="2328" y="708"/>
                    <a:pt x="2257" y="749"/>
                  </a:cubicBezTo>
                  <a:lnTo>
                    <a:pt x="1295" y="1304"/>
                  </a:lnTo>
                  <a:lnTo>
                    <a:pt x="1295" y="1304"/>
                  </a:lnTo>
                  <a:cubicBezTo>
                    <a:pt x="1225" y="1344"/>
                    <a:pt x="1118" y="1349"/>
                    <a:pt x="1057" y="1314"/>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0" name="Freeform 424">
              <a:extLst>
                <a:ext uri="{FF2B5EF4-FFF2-40B4-BE49-F238E27FC236}">
                  <a16:creationId xmlns:a16="http://schemas.microsoft.com/office/drawing/2014/main" id="{6511DF36-10C1-D25B-3167-492B6327BDC6}"/>
                </a:ext>
              </a:extLst>
            </p:cNvPr>
            <p:cNvSpPr>
              <a:spLocks noChangeArrowheads="1"/>
            </p:cNvSpPr>
            <p:nvPr/>
          </p:nvSpPr>
          <p:spPr bwMode="auto">
            <a:xfrm>
              <a:off x="7776204" y="6509485"/>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6"/>
                    <a:pt x="2744" y="670"/>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1" name="Freeform 425">
              <a:extLst>
                <a:ext uri="{FF2B5EF4-FFF2-40B4-BE49-F238E27FC236}">
                  <a16:creationId xmlns:a16="http://schemas.microsoft.com/office/drawing/2014/main" id="{EC33AC89-6A04-FEF8-816D-03C0598F0D76}"/>
                </a:ext>
              </a:extLst>
            </p:cNvPr>
            <p:cNvSpPr>
              <a:spLocks noChangeArrowheads="1"/>
            </p:cNvSpPr>
            <p:nvPr/>
          </p:nvSpPr>
          <p:spPr bwMode="auto">
            <a:xfrm>
              <a:off x="7776204" y="651812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0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1"/>
                    <a:pt x="1262" y="15"/>
                    <a:pt x="1219" y="40"/>
                  </a:cubicBezTo>
                  <a:lnTo>
                    <a:pt x="922" y="211"/>
                  </a:lnTo>
                  <a:lnTo>
                    <a:pt x="2" y="210"/>
                  </a:lnTo>
                  <a:lnTo>
                    <a:pt x="2" y="632"/>
                  </a:lnTo>
                  <a:lnTo>
                    <a:pt x="2" y="632"/>
                  </a:lnTo>
                  <a:cubicBezTo>
                    <a:pt x="0" y="661"/>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2" name="Freeform 426">
              <a:extLst>
                <a:ext uri="{FF2B5EF4-FFF2-40B4-BE49-F238E27FC236}">
                  <a16:creationId xmlns:a16="http://schemas.microsoft.com/office/drawing/2014/main" id="{E85BE7F6-2AEC-4EC4-87C3-3662ABDE79E1}"/>
                </a:ext>
              </a:extLst>
            </p:cNvPr>
            <p:cNvSpPr>
              <a:spLocks noChangeArrowheads="1"/>
            </p:cNvSpPr>
            <p:nvPr/>
          </p:nvSpPr>
          <p:spPr bwMode="auto">
            <a:xfrm>
              <a:off x="7776204" y="6656381"/>
              <a:ext cx="69127" cy="348516"/>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3" name="Freeform 427">
              <a:extLst>
                <a:ext uri="{FF2B5EF4-FFF2-40B4-BE49-F238E27FC236}">
                  <a16:creationId xmlns:a16="http://schemas.microsoft.com/office/drawing/2014/main" id="{36E68B64-47C5-5C88-6DDF-FB46ED456E7B}"/>
                </a:ext>
              </a:extLst>
            </p:cNvPr>
            <p:cNvSpPr>
              <a:spLocks noChangeArrowheads="1"/>
            </p:cNvSpPr>
            <p:nvPr/>
          </p:nvSpPr>
          <p:spPr bwMode="auto">
            <a:xfrm>
              <a:off x="8597089" y="7120108"/>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4" name="Freeform 428">
              <a:extLst>
                <a:ext uri="{FF2B5EF4-FFF2-40B4-BE49-F238E27FC236}">
                  <a16:creationId xmlns:a16="http://schemas.microsoft.com/office/drawing/2014/main" id="{72CA0786-5BDB-3306-6361-4FACE24AF945}"/>
                </a:ext>
              </a:extLst>
            </p:cNvPr>
            <p:cNvSpPr>
              <a:spLocks noChangeArrowheads="1"/>
            </p:cNvSpPr>
            <p:nvPr/>
          </p:nvSpPr>
          <p:spPr bwMode="auto">
            <a:xfrm>
              <a:off x="7761801" y="6132167"/>
              <a:ext cx="1820351" cy="1051309"/>
            </a:xfrm>
            <a:custGeom>
              <a:avLst/>
              <a:gdLst>
                <a:gd name="T0" fmla="*/ 1262 w 2789"/>
                <a:gd name="T1" fmla="*/ 1566 h 1610"/>
                <a:gd name="T2" fmla="*/ 73 w 2789"/>
                <a:gd name="T3" fmla="*/ 880 h 1610"/>
                <a:gd name="T4" fmla="*/ 73 w 2789"/>
                <a:gd name="T5" fmla="*/ 880 h 1610"/>
                <a:gd name="T6" fmla="*/ 93 w 2789"/>
                <a:gd name="T7" fmla="*/ 716 h 1610"/>
                <a:gd name="T8" fmla="*/ 1241 w 2789"/>
                <a:gd name="T9" fmla="*/ 55 h 1610"/>
                <a:gd name="T10" fmla="*/ 1241 w 2789"/>
                <a:gd name="T11" fmla="*/ 55 h 1610"/>
                <a:gd name="T12" fmla="*/ 1526 w 2789"/>
                <a:gd name="T13" fmla="*/ 42 h 1610"/>
                <a:gd name="T14" fmla="*/ 2715 w 2789"/>
                <a:gd name="T15" fmla="*/ 728 h 1610"/>
                <a:gd name="T16" fmla="*/ 2715 w 2789"/>
                <a:gd name="T17" fmla="*/ 728 h 1610"/>
                <a:gd name="T18" fmla="*/ 2694 w 2789"/>
                <a:gd name="T19" fmla="*/ 892 h 1610"/>
                <a:gd name="T20" fmla="*/ 1546 w 2789"/>
                <a:gd name="T21" fmla="*/ 1555 h 1610"/>
                <a:gd name="T22" fmla="*/ 1546 w 2789"/>
                <a:gd name="T23" fmla="*/ 1555 h 1610"/>
                <a:gd name="T24" fmla="*/ 1262 w 2789"/>
                <a:gd name="T25" fmla="*/ 1566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6"/>
                  </a:moveTo>
                  <a:lnTo>
                    <a:pt x="73" y="880"/>
                  </a:lnTo>
                  <a:lnTo>
                    <a:pt x="73" y="880"/>
                  </a:lnTo>
                  <a:cubicBezTo>
                    <a:pt x="0" y="838"/>
                    <a:pt x="9" y="765"/>
                    <a:pt x="93" y="716"/>
                  </a:cubicBezTo>
                  <a:lnTo>
                    <a:pt x="1241" y="55"/>
                  </a:lnTo>
                  <a:lnTo>
                    <a:pt x="1241" y="55"/>
                  </a:lnTo>
                  <a:cubicBezTo>
                    <a:pt x="1325" y="6"/>
                    <a:pt x="1453" y="0"/>
                    <a:pt x="1526" y="42"/>
                  </a:cubicBezTo>
                  <a:lnTo>
                    <a:pt x="2715" y="728"/>
                  </a:lnTo>
                  <a:lnTo>
                    <a:pt x="2715" y="728"/>
                  </a:lnTo>
                  <a:cubicBezTo>
                    <a:pt x="2788" y="770"/>
                    <a:pt x="2778" y="844"/>
                    <a:pt x="2694" y="892"/>
                  </a:cubicBezTo>
                  <a:lnTo>
                    <a:pt x="1546" y="1555"/>
                  </a:lnTo>
                  <a:lnTo>
                    <a:pt x="1546" y="1555"/>
                  </a:lnTo>
                  <a:cubicBezTo>
                    <a:pt x="1462" y="1604"/>
                    <a:pt x="1334" y="1609"/>
                    <a:pt x="1262" y="1566"/>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5" name="Freeform 429">
              <a:extLst>
                <a:ext uri="{FF2B5EF4-FFF2-40B4-BE49-F238E27FC236}">
                  <a16:creationId xmlns:a16="http://schemas.microsoft.com/office/drawing/2014/main" id="{E1069E08-DDC1-BEB3-F578-76E08609C073}"/>
                </a:ext>
              </a:extLst>
            </p:cNvPr>
            <p:cNvSpPr>
              <a:spLocks noChangeArrowheads="1"/>
            </p:cNvSpPr>
            <p:nvPr/>
          </p:nvSpPr>
          <p:spPr bwMode="auto">
            <a:xfrm>
              <a:off x="7908698" y="6215694"/>
              <a:ext cx="1526560" cy="881373"/>
            </a:xfrm>
            <a:custGeom>
              <a:avLst/>
              <a:gdLst>
                <a:gd name="T0" fmla="*/ 1057 w 2336"/>
                <a:gd name="T1" fmla="*/ 1312 h 1348"/>
                <a:gd name="T2" fmla="*/ 61 w 2336"/>
                <a:gd name="T3" fmla="*/ 737 h 1348"/>
                <a:gd name="T4" fmla="*/ 61 w 2336"/>
                <a:gd name="T5" fmla="*/ 737 h 1348"/>
                <a:gd name="T6" fmla="*/ 78 w 2336"/>
                <a:gd name="T7" fmla="*/ 599 h 1348"/>
                <a:gd name="T8" fmla="*/ 1040 w 2336"/>
                <a:gd name="T9" fmla="*/ 45 h 1348"/>
                <a:gd name="T10" fmla="*/ 1040 w 2336"/>
                <a:gd name="T11" fmla="*/ 45 h 1348"/>
                <a:gd name="T12" fmla="*/ 1278 w 2336"/>
                <a:gd name="T13" fmla="*/ 35 h 1348"/>
                <a:gd name="T14" fmla="*/ 2274 w 2336"/>
                <a:gd name="T15" fmla="*/ 609 h 1348"/>
                <a:gd name="T16" fmla="*/ 2274 w 2336"/>
                <a:gd name="T17" fmla="*/ 609 h 1348"/>
                <a:gd name="T18" fmla="*/ 2257 w 2336"/>
                <a:gd name="T19" fmla="*/ 747 h 1348"/>
                <a:gd name="T20" fmla="*/ 1295 w 2336"/>
                <a:gd name="T21" fmla="*/ 1302 h 1348"/>
                <a:gd name="T22" fmla="*/ 1295 w 2336"/>
                <a:gd name="T23" fmla="*/ 1302 h 1348"/>
                <a:gd name="T24" fmla="*/ 1057 w 2336"/>
                <a:gd name="T25" fmla="*/ 1312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8">
                  <a:moveTo>
                    <a:pt x="1057" y="1312"/>
                  </a:moveTo>
                  <a:lnTo>
                    <a:pt x="61" y="737"/>
                  </a:lnTo>
                  <a:lnTo>
                    <a:pt x="61" y="737"/>
                  </a:lnTo>
                  <a:cubicBezTo>
                    <a:pt x="0" y="702"/>
                    <a:pt x="7" y="640"/>
                    <a:pt x="78" y="599"/>
                  </a:cubicBezTo>
                  <a:lnTo>
                    <a:pt x="1040" y="45"/>
                  </a:lnTo>
                  <a:lnTo>
                    <a:pt x="1040" y="45"/>
                  </a:lnTo>
                  <a:cubicBezTo>
                    <a:pt x="1110" y="4"/>
                    <a:pt x="1217" y="0"/>
                    <a:pt x="1278" y="35"/>
                  </a:cubicBezTo>
                  <a:lnTo>
                    <a:pt x="2274" y="609"/>
                  </a:lnTo>
                  <a:lnTo>
                    <a:pt x="2274" y="609"/>
                  </a:lnTo>
                  <a:cubicBezTo>
                    <a:pt x="2335" y="644"/>
                    <a:pt x="2328" y="706"/>
                    <a:pt x="2257" y="747"/>
                  </a:cubicBezTo>
                  <a:lnTo>
                    <a:pt x="1295" y="1302"/>
                  </a:lnTo>
                  <a:lnTo>
                    <a:pt x="1295" y="1302"/>
                  </a:lnTo>
                  <a:cubicBezTo>
                    <a:pt x="1225" y="1343"/>
                    <a:pt x="1118" y="1347"/>
                    <a:pt x="1057" y="1312"/>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6" name="Freeform 433">
              <a:extLst>
                <a:ext uri="{FF2B5EF4-FFF2-40B4-BE49-F238E27FC236}">
                  <a16:creationId xmlns:a16="http://schemas.microsoft.com/office/drawing/2014/main" id="{8FD1C552-9941-BA0F-2115-378EEBA63485}"/>
                </a:ext>
              </a:extLst>
            </p:cNvPr>
            <p:cNvSpPr>
              <a:spLocks noChangeArrowheads="1"/>
            </p:cNvSpPr>
            <p:nvPr/>
          </p:nvSpPr>
          <p:spPr bwMode="auto">
            <a:xfrm>
              <a:off x="7776204" y="6080321"/>
              <a:ext cx="1791548" cy="947619"/>
            </a:xfrm>
            <a:custGeom>
              <a:avLst/>
              <a:gdLst>
                <a:gd name="T0" fmla="*/ 2741 w 2745"/>
                <a:gd name="T1" fmla="*/ 636 h 1451"/>
                <a:gd name="T2" fmla="*/ 2741 w 2745"/>
                <a:gd name="T3" fmla="*/ 636 h 1451"/>
                <a:gd name="T4" fmla="*/ 2741 w 2745"/>
                <a:gd name="T5" fmla="*/ 226 h 1451"/>
                <a:gd name="T6" fmla="*/ 1822 w 2745"/>
                <a:gd name="T7" fmla="*/ 225 h 1451"/>
                <a:gd name="T8" fmla="*/ 1504 w 2745"/>
                <a:gd name="T9" fmla="*/ 41 h 1451"/>
                <a:gd name="T10" fmla="*/ 1504 w 2745"/>
                <a:gd name="T11" fmla="*/ 41 h 1451"/>
                <a:gd name="T12" fmla="*/ 1219 w 2745"/>
                <a:gd name="T13" fmla="*/ 53 h 1451"/>
                <a:gd name="T14" fmla="*/ 922 w 2745"/>
                <a:gd name="T15" fmla="*/ 224 h 1451"/>
                <a:gd name="T16" fmla="*/ 2 w 2745"/>
                <a:gd name="T17" fmla="*/ 224 h 1451"/>
                <a:gd name="T18" fmla="*/ 2 w 2745"/>
                <a:gd name="T19" fmla="*/ 645 h 1451"/>
                <a:gd name="T20" fmla="*/ 2 w 2745"/>
                <a:gd name="T21" fmla="*/ 645 h 1451"/>
                <a:gd name="T22" fmla="*/ 51 w 2745"/>
                <a:gd name="T23" fmla="*/ 721 h 1451"/>
                <a:gd name="T24" fmla="*/ 1240 w 2745"/>
                <a:gd name="T25" fmla="*/ 1408 h 1451"/>
                <a:gd name="T26" fmla="*/ 1240 w 2745"/>
                <a:gd name="T27" fmla="*/ 1408 h 1451"/>
                <a:gd name="T28" fmla="*/ 1524 w 2745"/>
                <a:gd name="T29" fmla="*/ 1396 h 1451"/>
                <a:gd name="T30" fmla="*/ 2672 w 2745"/>
                <a:gd name="T31" fmla="*/ 733 h 1451"/>
                <a:gd name="T32" fmla="*/ 2672 w 2745"/>
                <a:gd name="T33" fmla="*/ 733 h 1451"/>
                <a:gd name="T34" fmla="*/ 2741 w 2745"/>
                <a:gd name="T35" fmla="*/ 636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1">
                  <a:moveTo>
                    <a:pt x="2741" y="636"/>
                  </a:moveTo>
                  <a:lnTo>
                    <a:pt x="2741" y="636"/>
                  </a:lnTo>
                  <a:lnTo>
                    <a:pt x="2741" y="226"/>
                  </a:lnTo>
                  <a:lnTo>
                    <a:pt x="1822" y="225"/>
                  </a:lnTo>
                  <a:lnTo>
                    <a:pt x="1504" y="41"/>
                  </a:lnTo>
                  <a:lnTo>
                    <a:pt x="1504" y="41"/>
                  </a:lnTo>
                  <a:cubicBezTo>
                    <a:pt x="1431" y="0"/>
                    <a:pt x="1303" y="5"/>
                    <a:pt x="1219" y="53"/>
                  </a:cubicBezTo>
                  <a:lnTo>
                    <a:pt x="922" y="224"/>
                  </a:lnTo>
                  <a:lnTo>
                    <a:pt x="2" y="224"/>
                  </a:lnTo>
                  <a:lnTo>
                    <a:pt x="2" y="645"/>
                  </a:lnTo>
                  <a:lnTo>
                    <a:pt x="2" y="645"/>
                  </a:lnTo>
                  <a:cubicBezTo>
                    <a:pt x="0" y="673"/>
                    <a:pt x="16" y="701"/>
                    <a:pt x="51" y="721"/>
                  </a:cubicBezTo>
                  <a:lnTo>
                    <a:pt x="1240" y="1408"/>
                  </a:lnTo>
                  <a:lnTo>
                    <a:pt x="1240" y="1408"/>
                  </a:lnTo>
                  <a:cubicBezTo>
                    <a:pt x="1312" y="1450"/>
                    <a:pt x="1440" y="1445"/>
                    <a:pt x="1524" y="1396"/>
                  </a:cubicBezTo>
                  <a:lnTo>
                    <a:pt x="2672" y="733"/>
                  </a:lnTo>
                  <a:lnTo>
                    <a:pt x="2672" y="733"/>
                  </a:lnTo>
                  <a:cubicBezTo>
                    <a:pt x="2720" y="705"/>
                    <a:pt x="2744" y="669"/>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7" name="Freeform 434">
              <a:extLst>
                <a:ext uri="{FF2B5EF4-FFF2-40B4-BE49-F238E27FC236}">
                  <a16:creationId xmlns:a16="http://schemas.microsoft.com/office/drawing/2014/main" id="{B532FA28-5D19-E1ED-B015-78E8A9584695}"/>
                </a:ext>
              </a:extLst>
            </p:cNvPr>
            <p:cNvSpPr>
              <a:spLocks noChangeArrowheads="1"/>
            </p:cNvSpPr>
            <p:nvPr/>
          </p:nvSpPr>
          <p:spPr bwMode="auto">
            <a:xfrm>
              <a:off x="7776204" y="6088961"/>
              <a:ext cx="895773" cy="930339"/>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2"/>
                  </a:lnTo>
                  <a:lnTo>
                    <a:pt x="2" y="632"/>
                  </a:lnTo>
                  <a:cubicBezTo>
                    <a:pt x="0" y="660"/>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8" name="Freeform 435">
              <a:extLst>
                <a:ext uri="{FF2B5EF4-FFF2-40B4-BE49-F238E27FC236}">
                  <a16:creationId xmlns:a16="http://schemas.microsoft.com/office/drawing/2014/main" id="{89B296A8-949D-BE68-93D0-8217A63E9B2A}"/>
                </a:ext>
              </a:extLst>
            </p:cNvPr>
            <p:cNvSpPr>
              <a:spLocks noChangeArrowheads="1"/>
            </p:cNvSpPr>
            <p:nvPr/>
          </p:nvSpPr>
          <p:spPr bwMode="auto">
            <a:xfrm>
              <a:off x="7776204" y="6227215"/>
              <a:ext cx="69127" cy="345636"/>
            </a:xfrm>
            <a:custGeom>
              <a:avLst/>
              <a:gdLst>
                <a:gd name="T0" fmla="*/ 106 w 107"/>
                <a:gd name="T1" fmla="*/ 0 h 530"/>
                <a:gd name="T2" fmla="*/ 2 w 107"/>
                <a:gd name="T3" fmla="*/ 0 h 530"/>
                <a:gd name="T4" fmla="*/ 2 w 107"/>
                <a:gd name="T5" fmla="*/ 421 h 530"/>
                <a:gd name="T6" fmla="*/ 2 w 107"/>
                <a:gd name="T7" fmla="*/ 421 h 530"/>
                <a:gd name="T8" fmla="*/ 51 w 107"/>
                <a:gd name="T9" fmla="*/ 497 h 530"/>
                <a:gd name="T10" fmla="*/ 106 w 107"/>
                <a:gd name="T11" fmla="*/ 529 h 530"/>
                <a:gd name="T12" fmla="*/ 106 w 10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107" h="530">
                  <a:moveTo>
                    <a:pt x="106" y="0"/>
                  </a:moveTo>
                  <a:lnTo>
                    <a:pt x="2" y="0"/>
                  </a:lnTo>
                  <a:lnTo>
                    <a:pt x="2" y="421"/>
                  </a:lnTo>
                  <a:lnTo>
                    <a:pt x="2" y="421"/>
                  </a:lnTo>
                  <a:cubicBezTo>
                    <a:pt x="0" y="449"/>
                    <a:pt x="16" y="477"/>
                    <a:pt x="51" y="497"/>
                  </a:cubicBezTo>
                  <a:lnTo>
                    <a:pt x="106" y="529"/>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9" name="Freeform 436">
              <a:extLst>
                <a:ext uri="{FF2B5EF4-FFF2-40B4-BE49-F238E27FC236}">
                  <a16:creationId xmlns:a16="http://schemas.microsoft.com/office/drawing/2014/main" id="{6BC6F409-ECFA-AB24-8D27-076935F87139}"/>
                </a:ext>
              </a:extLst>
            </p:cNvPr>
            <p:cNvSpPr>
              <a:spLocks noChangeArrowheads="1"/>
            </p:cNvSpPr>
            <p:nvPr/>
          </p:nvSpPr>
          <p:spPr bwMode="auto">
            <a:xfrm>
              <a:off x="8597089" y="66938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0" name="Freeform 437">
              <a:extLst>
                <a:ext uri="{FF2B5EF4-FFF2-40B4-BE49-F238E27FC236}">
                  <a16:creationId xmlns:a16="http://schemas.microsoft.com/office/drawing/2014/main" id="{0AE29390-9B9A-74DF-759C-1A16B649FB29}"/>
                </a:ext>
              </a:extLst>
            </p:cNvPr>
            <p:cNvSpPr>
              <a:spLocks noChangeArrowheads="1"/>
            </p:cNvSpPr>
            <p:nvPr/>
          </p:nvSpPr>
          <p:spPr bwMode="auto">
            <a:xfrm>
              <a:off x="7761801" y="5703000"/>
              <a:ext cx="1820351" cy="1051311"/>
            </a:xfrm>
            <a:custGeom>
              <a:avLst/>
              <a:gdLst>
                <a:gd name="T0" fmla="*/ 1262 w 2789"/>
                <a:gd name="T1" fmla="*/ 1566 h 1609"/>
                <a:gd name="T2" fmla="*/ 73 w 2789"/>
                <a:gd name="T3" fmla="*/ 881 h 1609"/>
                <a:gd name="T4" fmla="*/ 73 w 2789"/>
                <a:gd name="T5" fmla="*/ 881 h 1609"/>
                <a:gd name="T6" fmla="*/ 93 w 2789"/>
                <a:gd name="T7" fmla="*/ 716 h 1609"/>
                <a:gd name="T8" fmla="*/ 1241 w 2789"/>
                <a:gd name="T9" fmla="*/ 54 h 1609"/>
                <a:gd name="T10" fmla="*/ 1241 w 2789"/>
                <a:gd name="T11" fmla="*/ 54 h 1609"/>
                <a:gd name="T12" fmla="*/ 1526 w 2789"/>
                <a:gd name="T13" fmla="*/ 42 h 1609"/>
                <a:gd name="T14" fmla="*/ 2715 w 2789"/>
                <a:gd name="T15" fmla="*/ 728 h 1609"/>
                <a:gd name="T16" fmla="*/ 2715 w 2789"/>
                <a:gd name="T17" fmla="*/ 728 h 1609"/>
                <a:gd name="T18" fmla="*/ 2694 w 2789"/>
                <a:gd name="T19" fmla="*/ 893 h 1609"/>
                <a:gd name="T20" fmla="*/ 1546 w 2789"/>
                <a:gd name="T21" fmla="*/ 1554 h 1609"/>
                <a:gd name="T22" fmla="*/ 1546 w 2789"/>
                <a:gd name="T23" fmla="*/ 1554 h 1609"/>
                <a:gd name="T24" fmla="*/ 1262 w 2789"/>
                <a:gd name="T25" fmla="*/ 156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09">
                  <a:moveTo>
                    <a:pt x="1262" y="1566"/>
                  </a:moveTo>
                  <a:lnTo>
                    <a:pt x="73" y="881"/>
                  </a:lnTo>
                  <a:lnTo>
                    <a:pt x="73" y="881"/>
                  </a:lnTo>
                  <a:cubicBezTo>
                    <a:pt x="0" y="839"/>
                    <a:pt x="9" y="765"/>
                    <a:pt x="93" y="716"/>
                  </a:cubicBezTo>
                  <a:lnTo>
                    <a:pt x="1241" y="54"/>
                  </a:lnTo>
                  <a:lnTo>
                    <a:pt x="1241" y="54"/>
                  </a:lnTo>
                  <a:cubicBezTo>
                    <a:pt x="1325" y="5"/>
                    <a:pt x="1453" y="0"/>
                    <a:pt x="1526" y="42"/>
                  </a:cubicBezTo>
                  <a:lnTo>
                    <a:pt x="2715" y="728"/>
                  </a:lnTo>
                  <a:lnTo>
                    <a:pt x="2715" y="728"/>
                  </a:lnTo>
                  <a:cubicBezTo>
                    <a:pt x="2788" y="771"/>
                    <a:pt x="2778" y="844"/>
                    <a:pt x="2694" y="893"/>
                  </a:cubicBezTo>
                  <a:lnTo>
                    <a:pt x="1546" y="1554"/>
                  </a:lnTo>
                  <a:lnTo>
                    <a:pt x="1546" y="1554"/>
                  </a:lnTo>
                  <a:cubicBezTo>
                    <a:pt x="1462" y="1603"/>
                    <a:pt x="1334" y="1608"/>
                    <a:pt x="1262" y="1566"/>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1" name="Freeform 438">
              <a:extLst>
                <a:ext uri="{FF2B5EF4-FFF2-40B4-BE49-F238E27FC236}">
                  <a16:creationId xmlns:a16="http://schemas.microsoft.com/office/drawing/2014/main" id="{0D5193A3-58A5-9D8B-5235-FC5C3D406459}"/>
                </a:ext>
              </a:extLst>
            </p:cNvPr>
            <p:cNvSpPr>
              <a:spLocks noChangeArrowheads="1"/>
            </p:cNvSpPr>
            <p:nvPr/>
          </p:nvSpPr>
          <p:spPr bwMode="auto">
            <a:xfrm>
              <a:off x="7908698" y="5789409"/>
              <a:ext cx="1526560" cy="881373"/>
            </a:xfrm>
            <a:custGeom>
              <a:avLst/>
              <a:gdLst>
                <a:gd name="T0" fmla="*/ 1057 w 2336"/>
                <a:gd name="T1" fmla="*/ 1313 h 1349"/>
                <a:gd name="T2" fmla="*/ 61 w 2336"/>
                <a:gd name="T3" fmla="*/ 739 h 1349"/>
                <a:gd name="T4" fmla="*/ 61 w 2336"/>
                <a:gd name="T5" fmla="*/ 739 h 1349"/>
                <a:gd name="T6" fmla="*/ 78 w 2336"/>
                <a:gd name="T7" fmla="*/ 601 h 1349"/>
                <a:gd name="T8" fmla="*/ 1040 w 2336"/>
                <a:gd name="T9" fmla="*/ 46 h 1349"/>
                <a:gd name="T10" fmla="*/ 1040 w 2336"/>
                <a:gd name="T11" fmla="*/ 46 h 1349"/>
                <a:gd name="T12" fmla="*/ 1278 w 2336"/>
                <a:gd name="T13" fmla="*/ 36 h 1349"/>
                <a:gd name="T14" fmla="*/ 2274 w 2336"/>
                <a:gd name="T15" fmla="*/ 611 h 1349"/>
                <a:gd name="T16" fmla="*/ 2274 w 2336"/>
                <a:gd name="T17" fmla="*/ 611 h 1349"/>
                <a:gd name="T18" fmla="*/ 2257 w 2336"/>
                <a:gd name="T19" fmla="*/ 749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9"/>
                  </a:lnTo>
                  <a:lnTo>
                    <a:pt x="61" y="739"/>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9"/>
                  </a:cubicBezTo>
                  <a:lnTo>
                    <a:pt x="1295" y="1303"/>
                  </a:lnTo>
                  <a:lnTo>
                    <a:pt x="1295" y="1303"/>
                  </a:lnTo>
                  <a:cubicBezTo>
                    <a:pt x="1225" y="1343"/>
                    <a:pt x="1118" y="1348"/>
                    <a:pt x="1057" y="131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2" name="Freeform 443">
              <a:extLst>
                <a:ext uri="{FF2B5EF4-FFF2-40B4-BE49-F238E27FC236}">
                  <a16:creationId xmlns:a16="http://schemas.microsoft.com/office/drawing/2014/main" id="{264FEB4C-B5ED-DA41-3530-29C996A393B6}"/>
                </a:ext>
              </a:extLst>
            </p:cNvPr>
            <p:cNvSpPr>
              <a:spLocks noChangeArrowheads="1"/>
            </p:cNvSpPr>
            <p:nvPr/>
          </p:nvSpPr>
          <p:spPr bwMode="auto">
            <a:xfrm>
              <a:off x="7776204" y="5651154"/>
              <a:ext cx="1791548" cy="947620"/>
            </a:xfrm>
            <a:custGeom>
              <a:avLst/>
              <a:gdLst>
                <a:gd name="T0" fmla="*/ 2741 w 2745"/>
                <a:gd name="T1" fmla="*/ 637 h 1452"/>
                <a:gd name="T2" fmla="*/ 2741 w 2745"/>
                <a:gd name="T3" fmla="*/ 637 h 1452"/>
                <a:gd name="T4" fmla="*/ 2741 w 2745"/>
                <a:gd name="T5" fmla="*/ 226 h 1452"/>
                <a:gd name="T6" fmla="*/ 1822 w 2745"/>
                <a:gd name="T7" fmla="*/ 226 h 1452"/>
                <a:gd name="T8" fmla="*/ 1504 w 2745"/>
                <a:gd name="T9" fmla="*/ 43 h 1452"/>
                <a:gd name="T10" fmla="*/ 1504 w 2745"/>
                <a:gd name="T11" fmla="*/ 43 h 1452"/>
                <a:gd name="T12" fmla="*/ 1219 w 2745"/>
                <a:gd name="T13" fmla="*/ 54 h 1452"/>
                <a:gd name="T14" fmla="*/ 922 w 2745"/>
                <a:gd name="T15" fmla="*/ 225 h 1452"/>
                <a:gd name="T16" fmla="*/ 2 w 2745"/>
                <a:gd name="T17" fmla="*/ 225 h 1452"/>
                <a:gd name="T18" fmla="*/ 2 w 2745"/>
                <a:gd name="T19" fmla="*/ 647 h 1452"/>
                <a:gd name="T20" fmla="*/ 2 w 2745"/>
                <a:gd name="T21" fmla="*/ 647 h 1452"/>
                <a:gd name="T22" fmla="*/ 51 w 2745"/>
                <a:gd name="T23" fmla="*/ 723 h 1452"/>
                <a:gd name="T24" fmla="*/ 1240 w 2745"/>
                <a:gd name="T25" fmla="*/ 1408 h 1452"/>
                <a:gd name="T26" fmla="*/ 1240 w 2745"/>
                <a:gd name="T27" fmla="*/ 1408 h 1452"/>
                <a:gd name="T28" fmla="*/ 1524 w 2745"/>
                <a:gd name="T29" fmla="*/ 1397 h 1452"/>
                <a:gd name="T30" fmla="*/ 2672 w 2745"/>
                <a:gd name="T31" fmla="*/ 735 h 1452"/>
                <a:gd name="T32" fmla="*/ 2672 w 2745"/>
                <a:gd name="T33" fmla="*/ 735 h 1452"/>
                <a:gd name="T34" fmla="*/ 2741 w 2745"/>
                <a:gd name="T35" fmla="*/ 637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7"/>
                  </a:moveTo>
                  <a:lnTo>
                    <a:pt x="2741" y="637"/>
                  </a:lnTo>
                  <a:lnTo>
                    <a:pt x="2741" y="226"/>
                  </a:lnTo>
                  <a:lnTo>
                    <a:pt x="1822" y="226"/>
                  </a:lnTo>
                  <a:lnTo>
                    <a:pt x="1504" y="43"/>
                  </a:lnTo>
                  <a:lnTo>
                    <a:pt x="1504" y="43"/>
                  </a:lnTo>
                  <a:cubicBezTo>
                    <a:pt x="1431" y="0"/>
                    <a:pt x="1303" y="6"/>
                    <a:pt x="1219" y="54"/>
                  </a:cubicBezTo>
                  <a:lnTo>
                    <a:pt x="922" y="225"/>
                  </a:lnTo>
                  <a:lnTo>
                    <a:pt x="2" y="225"/>
                  </a:lnTo>
                  <a:lnTo>
                    <a:pt x="2" y="647"/>
                  </a:lnTo>
                  <a:lnTo>
                    <a:pt x="2" y="647"/>
                  </a:lnTo>
                  <a:cubicBezTo>
                    <a:pt x="0" y="675"/>
                    <a:pt x="16" y="703"/>
                    <a:pt x="51" y="723"/>
                  </a:cubicBezTo>
                  <a:lnTo>
                    <a:pt x="1240" y="1408"/>
                  </a:lnTo>
                  <a:lnTo>
                    <a:pt x="1240" y="1408"/>
                  </a:lnTo>
                  <a:cubicBezTo>
                    <a:pt x="1312" y="1451"/>
                    <a:pt x="1440" y="1445"/>
                    <a:pt x="1524" y="1397"/>
                  </a:cubicBezTo>
                  <a:lnTo>
                    <a:pt x="2672" y="735"/>
                  </a:lnTo>
                  <a:lnTo>
                    <a:pt x="2672" y="735"/>
                  </a:lnTo>
                  <a:cubicBezTo>
                    <a:pt x="2720" y="707"/>
                    <a:pt x="2744" y="671"/>
                    <a:pt x="2741" y="637"/>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3" name="Freeform 444">
              <a:extLst>
                <a:ext uri="{FF2B5EF4-FFF2-40B4-BE49-F238E27FC236}">
                  <a16:creationId xmlns:a16="http://schemas.microsoft.com/office/drawing/2014/main" id="{A770F598-A5BC-4272-9458-AB3C4822C1EF}"/>
                </a:ext>
              </a:extLst>
            </p:cNvPr>
            <p:cNvSpPr>
              <a:spLocks noChangeArrowheads="1"/>
            </p:cNvSpPr>
            <p:nvPr/>
          </p:nvSpPr>
          <p:spPr bwMode="auto">
            <a:xfrm>
              <a:off x="7776204" y="565979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3 h 1425"/>
                <a:gd name="T12" fmla="*/ 2 w 1373"/>
                <a:gd name="T13" fmla="*/ 633 h 1425"/>
                <a:gd name="T14" fmla="*/ 51 w 1373"/>
                <a:gd name="T15" fmla="*/ 709 h 1425"/>
                <a:gd name="T16" fmla="*/ 1240 w 1373"/>
                <a:gd name="T17" fmla="*/ 1394 h 1425"/>
                <a:gd name="T18" fmla="*/ 1240 w 1373"/>
                <a:gd name="T19" fmla="*/ 1394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3"/>
                  </a:lnTo>
                  <a:lnTo>
                    <a:pt x="2" y="633"/>
                  </a:lnTo>
                  <a:cubicBezTo>
                    <a:pt x="0" y="661"/>
                    <a:pt x="16" y="689"/>
                    <a:pt x="51" y="709"/>
                  </a:cubicBezTo>
                  <a:lnTo>
                    <a:pt x="1240" y="1394"/>
                  </a:lnTo>
                  <a:lnTo>
                    <a:pt x="1240" y="1394"/>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4" name="Freeform 445">
              <a:extLst>
                <a:ext uri="{FF2B5EF4-FFF2-40B4-BE49-F238E27FC236}">
                  <a16:creationId xmlns:a16="http://schemas.microsoft.com/office/drawing/2014/main" id="{DE1D0A45-454B-D02D-F03A-89AEF7B4CE14}"/>
                </a:ext>
              </a:extLst>
            </p:cNvPr>
            <p:cNvSpPr>
              <a:spLocks noChangeArrowheads="1"/>
            </p:cNvSpPr>
            <p:nvPr/>
          </p:nvSpPr>
          <p:spPr bwMode="auto">
            <a:xfrm>
              <a:off x="7776204" y="5798051"/>
              <a:ext cx="69127" cy="345636"/>
            </a:xfrm>
            <a:custGeom>
              <a:avLst/>
              <a:gdLst>
                <a:gd name="T0" fmla="*/ 106 w 107"/>
                <a:gd name="T1" fmla="*/ 0 h 531"/>
                <a:gd name="T2" fmla="*/ 2 w 107"/>
                <a:gd name="T3" fmla="*/ 0 h 531"/>
                <a:gd name="T4" fmla="*/ 2 w 107"/>
                <a:gd name="T5" fmla="*/ 422 h 531"/>
                <a:gd name="T6" fmla="*/ 2 w 107"/>
                <a:gd name="T7" fmla="*/ 422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2"/>
                  </a:lnTo>
                  <a:lnTo>
                    <a:pt x="2" y="422"/>
                  </a:lnTo>
                  <a:cubicBezTo>
                    <a:pt x="0" y="450"/>
                    <a:pt x="16" y="478"/>
                    <a:pt x="51" y="498"/>
                  </a:cubicBezTo>
                  <a:lnTo>
                    <a:pt x="106" y="530"/>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5" name="Freeform 446">
              <a:extLst>
                <a:ext uri="{FF2B5EF4-FFF2-40B4-BE49-F238E27FC236}">
                  <a16:creationId xmlns:a16="http://schemas.microsoft.com/office/drawing/2014/main" id="{2BF656E5-18B4-BC0F-EBA9-E0764FE17866}"/>
                </a:ext>
              </a:extLst>
            </p:cNvPr>
            <p:cNvSpPr>
              <a:spLocks noChangeArrowheads="1"/>
            </p:cNvSpPr>
            <p:nvPr/>
          </p:nvSpPr>
          <p:spPr bwMode="auto">
            <a:xfrm>
              <a:off x="8597089" y="6261779"/>
              <a:ext cx="149776" cy="331236"/>
            </a:xfrm>
            <a:custGeom>
              <a:avLst/>
              <a:gdLst>
                <a:gd name="T0" fmla="*/ 0 w 228"/>
                <a:gd name="T1" fmla="*/ 480 h 508"/>
                <a:gd name="T2" fmla="*/ 0 w 228"/>
                <a:gd name="T3" fmla="*/ 480 h 508"/>
                <a:gd name="T4" fmla="*/ 227 w 228"/>
                <a:gd name="T5" fmla="*/ 478 h 508"/>
                <a:gd name="T6" fmla="*/ 227 w 228"/>
                <a:gd name="T7" fmla="*/ 0 h 508"/>
                <a:gd name="T8" fmla="*/ 0 w 228"/>
                <a:gd name="T9" fmla="*/ 0 h 508"/>
                <a:gd name="T10" fmla="*/ 0 w 228"/>
                <a:gd name="T11" fmla="*/ 480 h 508"/>
              </a:gdLst>
              <a:ahLst/>
              <a:cxnLst>
                <a:cxn ang="0">
                  <a:pos x="T0" y="T1"/>
                </a:cxn>
                <a:cxn ang="0">
                  <a:pos x="T2" y="T3"/>
                </a:cxn>
                <a:cxn ang="0">
                  <a:pos x="T4" y="T5"/>
                </a:cxn>
                <a:cxn ang="0">
                  <a:pos x="T6" y="T7"/>
                </a:cxn>
                <a:cxn ang="0">
                  <a:pos x="T8" y="T9"/>
                </a:cxn>
                <a:cxn ang="0">
                  <a:pos x="T10" y="T11"/>
                </a:cxn>
              </a:cxnLst>
              <a:rect l="0" t="0" r="r" b="b"/>
              <a:pathLst>
                <a:path w="228" h="508">
                  <a:moveTo>
                    <a:pt x="0" y="480"/>
                  </a:moveTo>
                  <a:lnTo>
                    <a:pt x="0" y="480"/>
                  </a:lnTo>
                  <a:cubicBezTo>
                    <a:pt x="63" y="507"/>
                    <a:pt x="154" y="506"/>
                    <a:pt x="227" y="478"/>
                  </a:cubicBezTo>
                  <a:lnTo>
                    <a:pt x="227" y="0"/>
                  </a:lnTo>
                  <a:lnTo>
                    <a:pt x="0" y="0"/>
                  </a:lnTo>
                  <a:lnTo>
                    <a:pt x="0" y="48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6" name="Freeform 447">
              <a:extLst>
                <a:ext uri="{FF2B5EF4-FFF2-40B4-BE49-F238E27FC236}">
                  <a16:creationId xmlns:a16="http://schemas.microsoft.com/office/drawing/2014/main" id="{7D94E09B-1123-1A77-1B3F-B43F1BF42472}"/>
                </a:ext>
              </a:extLst>
            </p:cNvPr>
            <p:cNvSpPr>
              <a:spLocks noChangeArrowheads="1"/>
            </p:cNvSpPr>
            <p:nvPr/>
          </p:nvSpPr>
          <p:spPr bwMode="auto">
            <a:xfrm>
              <a:off x="7761801" y="5273837"/>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7" name="Freeform 448">
              <a:extLst>
                <a:ext uri="{FF2B5EF4-FFF2-40B4-BE49-F238E27FC236}">
                  <a16:creationId xmlns:a16="http://schemas.microsoft.com/office/drawing/2014/main" id="{6F5636DF-84BD-6DA6-8382-CFA3C24BBD86}"/>
                </a:ext>
              </a:extLst>
            </p:cNvPr>
            <p:cNvSpPr>
              <a:spLocks noChangeArrowheads="1"/>
            </p:cNvSpPr>
            <p:nvPr/>
          </p:nvSpPr>
          <p:spPr bwMode="auto">
            <a:xfrm>
              <a:off x="7770443" y="5769249"/>
              <a:ext cx="1808830" cy="555897"/>
            </a:xfrm>
            <a:custGeom>
              <a:avLst/>
              <a:gdLst>
                <a:gd name="T0" fmla="*/ 2683 w 2769"/>
                <a:gd name="T1" fmla="*/ 52 h 850"/>
                <a:gd name="T2" fmla="*/ 1535 w 2769"/>
                <a:gd name="T3" fmla="*/ 715 h 850"/>
                <a:gd name="T4" fmla="*/ 1535 w 2769"/>
                <a:gd name="T5" fmla="*/ 715 h 850"/>
                <a:gd name="T6" fmla="*/ 1251 w 2769"/>
                <a:gd name="T7" fmla="*/ 726 h 850"/>
                <a:gd name="T8" fmla="*/ 62 w 2769"/>
                <a:gd name="T9" fmla="*/ 40 h 850"/>
                <a:gd name="T10" fmla="*/ 62 w 2769"/>
                <a:gd name="T11" fmla="*/ 40 h 850"/>
                <a:gd name="T12" fmla="*/ 26 w 2769"/>
                <a:gd name="T13" fmla="*/ 8 h 850"/>
                <a:gd name="T14" fmla="*/ 26 w 2769"/>
                <a:gd name="T15" fmla="*/ 8 h 850"/>
                <a:gd name="T16" fmla="*/ 62 w 2769"/>
                <a:gd name="T17" fmla="*/ 121 h 850"/>
                <a:gd name="T18" fmla="*/ 1251 w 2769"/>
                <a:gd name="T19" fmla="*/ 807 h 850"/>
                <a:gd name="T20" fmla="*/ 1251 w 2769"/>
                <a:gd name="T21" fmla="*/ 807 h 850"/>
                <a:gd name="T22" fmla="*/ 1535 w 2769"/>
                <a:gd name="T23" fmla="*/ 795 h 850"/>
                <a:gd name="T24" fmla="*/ 2683 w 2769"/>
                <a:gd name="T25" fmla="*/ 133 h 850"/>
                <a:gd name="T26" fmla="*/ 2683 w 2769"/>
                <a:gd name="T27" fmla="*/ 133 h 850"/>
                <a:gd name="T28" fmla="*/ 2739 w 2769"/>
                <a:gd name="T29" fmla="*/ 0 h 850"/>
                <a:gd name="T30" fmla="*/ 2739 w 2769"/>
                <a:gd name="T31" fmla="*/ 0 h 850"/>
                <a:gd name="T32" fmla="*/ 2683 w 2769"/>
                <a:gd name="T33" fmla="*/ 5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9" h="850">
                  <a:moveTo>
                    <a:pt x="2683" y="52"/>
                  </a:moveTo>
                  <a:lnTo>
                    <a:pt x="1535" y="715"/>
                  </a:lnTo>
                  <a:lnTo>
                    <a:pt x="1535" y="715"/>
                  </a:lnTo>
                  <a:cubicBezTo>
                    <a:pt x="1451" y="763"/>
                    <a:pt x="1323" y="769"/>
                    <a:pt x="1251" y="726"/>
                  </a:cubicBezTo>
                  <a:lnTo>
                    <a:pt x="62" y="40"/>
                  </a:lnTo>
                  <a:lnTo>
                    <a:pt x="62" y="40"/>
                  </a:lnTo>
                  <a:cubicBezTo>
                    <a:pt x="46" y="31"/>
                    <a:pt x="34" y="20"/>
                    <a:pt x="26" y="8"/>
                  </a:cubicBezTo>
                  <a:lnTo>
                    <a:pt x="26" y="8"/>
                  </a:lnTo>
                  <a:cubicBezTo>
                    <a:pt x="0" y="48"/>
                    <a:pt x="12" y="92"/>
                    <a:pt x="62" y="121"/>
                  </a:cubicBezTo>
                  <a:lnTo>
                    <a:pt x="1251" y="807"/>
                  </a:lnTo>
                  <a:lnTo>
                    <a:pt x="1251" y="807"/>
                  </a:lnTo>
                  <a:cubicBezTo>
                    <a:pt x="1323" y="849"/>
                    <a:pt x="1451" y="844"/>
                    <a:pt x="1535" y="795"/>
                  </a:cubicBezTo>
                  <a:lnTo>
                    <a:pt x="2683" y="133"/>
                  </a:lnTo>
                  <a:lnTo>
                    <a:pt x="2683" y="133"/>
                  </a:lnTo>
                  <a:cubicBezTo>
                    <a:pt x="2748" y="95"/>
                    <a:pt x="2768" y="42"/>
                    <a:pt x="2739" y="0"/>
                  </a:cubicBezTo>
                  <a:lnTo>
                    <a:pt x="2739" y="0"/>
                  </a:lnTo>
                  <a:cubicBezTo>
                    <a:pt x="2728" y="19"/>
                    <a:pt x="2709" y="37"/>
                    <a:pt x="2683" y="52"/>
                  </a:cubicBezTo>
                </a:path>
              </a:pathLst>
            </a:custGeom>
            <a:solidFill>
              <a:schemeClr val="accent5">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8" name="Freeform 192">
              <a:extLst>
                <a:ext uri="{FF2B5EF4-FFF2-40B4-BE49-F238E27FC236}">
                  <a16:creationId xmlns:a16="http://schemas.microsoft.com/office/drawing/2014/main" id="{721C516E-D9FA-11FD-AF93-9A6B5BEA8792}"/>
                </a:ext>
              </a:extLst>
            </p:cNvPr>
            <p:cNvSpPr>
              <a:spLocks noChangeArrowheads="1"/>
            </p:cNvSpPr>
            <p:nvPr/>
          </p:nvSpPr>
          <p:spPr bwMode="auto">
            <a:xfrm>
              <a:off x="8386827" y="5996592"/>
              <a:ext cx="1096742" cy="2646449"/>
            </a:xfrm>
            <a:custGeom>
              <a:avLst/>
              <a:gdLst>
                <a:gd name="connsiteX0" fmla="*/ 113433 w 1096742"/>
                <a:gd name="connsiteY0" fmla="*/ 2563271 h 2646449"/>
                <a:gd name="connsiteX1" fmla="*/ 136814 w 1096742"/>
                <a:gd name="connsiteY1" fmla="*/ 2565475 h 2646449"/>
                <a:gd name="connsiteX2" fmla="*/ 169288 w 1096742"/>
                <a:gd name="connsiteY2" fmla="*/ 2622927 h 2646449"/>
                <a:gd name="connsiteX3" fmla="*/ 136814 w 1096742"/>
                <a:gd name="connsiteY3" fmla="*/ 2641860 h 2646449"/>
                <a:gd name="connsiteX4" fmla="*/ 103691 w 1096742"/>
                <a:gd name="connsiteY4" fmla="*/ 2585061 h 2646449"/>
                <a:gd name="connsiteX5" fmla="*/ 113433 w 1096742"/>
                <a:gd name="connsiteY5" fmla="*/ 2563271 h 2646449"/>
                <a:gd name="connsiteX6" fmla="*/ 9742 w 1096742"/>
                <a:gd name="connsiteY6" fmla="*/ 2505665 h 2646449"/>
                <a:gd name="connsiteX7" fmla="*/ 33123 w 1096742"/>
                <a:gd name="connsiteY7" fmla="*/ 2507869 h 2646449"/>
                <a:gd name="connsiteX8" fmla="*/ 65597 w 1096742"/>
                <a:gd name="connsiteY8" fmla="*/ 2565321 h 2646449"/>
                <a:gd name="connsiteX9" fmla="*/ 33123 w 1096742"/>
                <a:gd name="connsiteY9" fmla="*/ 2584254 h 2646449"/>
                <a:gd name="connsiteX10" fmla="*/ 0 w 1096742"/>
                <a:gd name="connsiteY10" fmla="*/ 2527455 h 2646449"/>
                <a:gd name="connsiteX11" fmla="*/ 9742 w 1096742"/>
                <a:gd name="connsiteY11" fmla="*/ 2505665 h 2646449"/>
                <a:gd name="connsiteX12" fmla="*/ 113433 w 1096742"/>
                <a:gd name="connsiteY12" fmla="*/ 2439336 h 2646449"/>
                <a:gd name="connsiteX13" fmla="*/ 136814 w 1096742"/>
                <a:gd name="connsiteY13" fmla="*/ 2441621 h 2646449"/>
                <a:gd name="connsiteX14" fmla="*/ 169288 w 1096742"/>
                <a:gd name="connsiteY14" fmla="*/ 2499073 h 2646449"/>
                <a:gd name="connsiteX15" fmla="*/ 136814 w 1096742"/>
                <a:gd name="connsiteY15" fmla="*/ 2518006 h 2646449"/>
                <a:gd name="connsiteX16" fmla="*/ 103691 w 1096742"/>
                <a:gd name="connsiteY16" fmla="*/ 2460554 h 2646449"/>
                <a:gd name="connsiteX17" fmla="*/ 113433 w 1096742"/>
                <a:gd name="connsiteY17" fmla="*/ 2439336 h 2646449"/>
                <a:gd name="connsiteX18" fmla="*/ 9742 w 1096742"/>
                <a:gd name="connsiteY18" fmla="*/ 2381730 h 2646449"/>
                <a:gd name="connsiteX19" fmla="*/ 33123 w 1096742"/>
                <a:gd name="connsiteY19" fmla="*/ 2384015 h 2646449"/>
                <a:gd name="connsiteX20" fmla="*/ 65597 w 1096742"/>
                <a:gd name="connsiteY20" fmla="*/ 2441467 h 2646449"/>
                <a:gd name="connsiteX21" fmla="*/ 33123 w 1096742"/>
                <a:gd name="connsiteY21" fmla="*/ 2460400 h 2646449"/>
                <a:gd name="connsiteX22" fmla="*/ 0 w 1096742"/>
                <a:gd name="connsiteY22" fmla="*/ 2402948 h 2646449"/>
                <a:gd name="connsiteX23" fmla="*/ 9742 w 1096742"/>
                <a:gd name="connsiteY23" fmla="*/ 2381730 h 2646449"/>
                <a:gd name="connsiteX24" fmla="*/ 886057 w 1096742"/>
                <a:gd name="connsiteY24" fmla="*/ 2263022 h 2646449"/>
                <a:gd name="connsiteX25" fmla="*/ 895121 w 1096742"/>
                <a:gd name="connsiteY25" fmla="*/ 2282738 h 2646449"/>
                <a:gd name="connsiteX26" fmla="*/ 863764 w 1096742"/>
                <a:gd name="connsiteY26" fmla="*/ 2337261 h 2646449"/>
                <a:gd name="connsiteX27" fmla="*/ 832407 w 1096742"/>
                <a:gd name="connsiteY27" fmla="*/ 2319087 h 2646449"/>
                <a:gd name="connsiteX28" fmla="*/ 863764 w 1096742"/>
                <a:gd name="connsiteY28" fmla="*/ 2265213 h 2646449"/>
                <a:gd name="connsiteX29" fmla="*/ 886057 w 1096742"/>
                <a:gd name="connsiteY29" fmla="*/ 2263022 h 2646449"/>
                <a:gd name="connsiteX30" fmla="*/ 986849 w 1096742"/>
                <a:gd name="connsiteY30" fmla="*/ 2202965 h 2646449"/>
                <a:gd name="connsiteX31" fmla="*/ 995925 w 1096742"/>
                <a:gd name="connsiteY31" fmla="*/ 2223349 h 2646449"/>
                <a:gd name="connsiteX32" fmla="*/ 964902 w 1096742"/>
                <a:gd name="connsiteY32" fmla="*/ 2276847 h 2646449"/>
                <a:gd name="connsiteX33" fmla="*/ 933218 w 1096742"/>
                <a:gd name="connsiteY33" fmla="*/ 2258799 h 2646449"/>
                <a:gd name="connsiteX34" fmla="*/ 964902 w 1096742"/>
                <a:gd name="connsiteY34" fmla="*/ 2205302 h 2646449"/>
                <a:gd name="connsiteX35" fmla="*/ 986849 w 1096742"/>
                <a:gd name="connsiteY35" fmla="*/ 2202965 h 2646449"/>
                <a:gd name="connsiteX36" fmla="*/ 1087678 w 1096742"/>
                <a:gd name="connsiteY36" fmla="*/ 2145359 h 2646449"/>
                <a:gd name="connsiteX37" fmla="*/ 1096742 w 1096742"/>
                <a:gd name="connsiteY37" fmla="*/ 2165743 h 2646449"/>
                <a:gd name="connsiteX38" fmla="*/ 1065385 w 1096742"/>
                <a:gd name="connsiteY38" fmla="*/ 2218596 h 2646449"/>
                <a:gd name="connsiteX39" fmla="*/ 1034028 w 1096742"/>
                <a:gd name="connsiteY39" fmla="*/ 2201193 h 2646449"/>
                <a:gd name="connsiteX40" fmla="*/ 1065385 w 1096742"/>
                <a:gd name="connsiteY40" fmla="*/ 2147696 h 2646449"/>
                <a:gd name="connsiteX41" fmla="*/ 1087678 w 1096742"/>
                <a:gd name="connsiteY41" fmla="*/ 2145359 h 2646449"/>
                <a:gd name="connsiteX42" fmla="*/ 113433 w 1096742"/>
                <a:gd name="connsiteY42" fmla="*/ 2134105 h 2646449"/>
                <a:gd name="connsiteX43" fmla="*/ 136814 w 1096742"/>
                <a:gd name="connsiteY43" fmla="*/ 2136961 h 2646449"/>
                <a:gd name="connsiteX44" fmla="*/ 169288 w 1096742"/>
                <a:gd name="connsiteY44" fmla="*/ 2193761 h 2646449"/>
                <a:gd name="connsiteX45" fmla="*/ 136814 w 1096742"/>
                <a:gd name="connsiteY45" fmla="*/ 2212694 h 2646449"/>
                <a:gd name="connsiteX46" fmla="*/ 103691 w 1096742"/>
                <a:gd name="connsiteY46" fmla="*/ 2155242 h 2646449"/>
                <a:gd name="connsiteX47" fmla="*/ 113433 w 1096742"/>
                <a:gd name="connsiteY47" fmla="*/ 2134105 h 2646449"/>
                <a:gd name="connsiteX48" fmla="*/ 9742 w 1096742"/>
                <a:gd name="connsiteY48" fmla="*/ 2073619 h 2646449"/>
                <a:gd name="connsiteX49" fmla="*/ 33123 w 1096742"/>
                <a:gd name="connsiteY49" fmla="*/ 2075823 h 2646449"/>
                <a:gd name="connsiteX50" fmla="*/ 65597 w 1096742"/>
                <a:gd name="connsiteY50" fmla="*/ 2133275 h 2646449"/>
                <a:gd name="connsiteX51" fmla="*/ 33123 w 1096742"/>
                <a:gd name="connsiteY51" fmla="*/ 2152208 h 2646449"/>
                <a:gd name="connsiteX52" fmla="*/ 0 w 1096742"/>
                <a:gd name="connsiteY52" fmla="*/ 2095409 h 2646449"/>
                <a:gd name="connsiteX53" fmla="*/ 9742 w 1096742"/>
                <a:gd name="connsiteY53" fmla="*/ 2073619 h 2646449"/>
                <a:gd name="connsiteX54" fmla="*/ 113433 w 1096742"/>
                <a:gd name="connsiteY54" fmla="*/ 2010172 h 2646449"/>
                <a:gd name="connsiteX55" fmla="*/ 136814 w 1096742"/>
                <a:gd name="connsiteY55" fmla="*/ 2012457 h 2646449"/>
                <a:gd name="connsiteX56" fmla="*/ 169288 w 1096742"/>
                <a:gd name="connsiteY56" fmla="*/ 2069256 h 2646449"/>
                <a:gd name="connsiteX57" fmla="*/ 136814 w 1096742"/>
                <a:gd name="connsiteY57" fmla="*/ 2088842 h 2646449"/>
                <a:gd name="connsiteX58" fmla="*/ 103691 w 1096742"/>
                <a:gd name="connsiteY58" fmla="*/ 2031390 h 2646449"/>
                <a:gd name="connsiteX59" fmla="*/ 113433 w 1096742"/>
                <a:gd name="connsiteY59" fmla="*/ 2010172 h 2646449"/>
                <a:gd name="connsiteX60" fmla="*/ 9742 w 1096742"/>
                <a:gd name="connsiteY60" fmla="*/ 1949684 h 2646449"/>
                <a:gd name="connsiteX61" fmla="*/ 33123 w 1096742"/>
                <a:gd name="connsiteY61" fmla="*/ 1951969 h 2646449"/>
                <a:gd name="connsiteX62" fmla="*/ 65597 w 1096742"/>
                <a:gd name="connsiteY62" fmla="*/ 2009421 h 2646449"/>
                <a:gd name="connsiteX63" fmla="*/ 33123 w 1096742"/>
                <a:gd name="connsiteY63" fmla="*/ 2028354 h 2646449"/>
                <a:gd name="connsiteX64" fmla="*/ 0 w 1096742"/>
                <a:gd name="connsiteY64" fmla="*/ 1970902 h 2646449"/>
                <a:gd name="connsiteX65" fmla="*/ 9742 w 1096742"/>
                <a:gd name="connsiteY65" fmla="*/ 1949684 h 2646449"/>
                <a:gd name="connsiteX66" fmla="*/ 886057 w 1096742"/>
                <a:gd name="connsiteY66" fmla="*/ 1833964 h 2646449"/>
                <a:gd name="connsiteX67" fmla="*/ 895121 w 1096742"/>
                <a:gd name="connsiteY67" fmla="*/ 1854026 h 2646449"/>
                <a:gd name="connsiteX68" fmla="*/ 863764 w 1096742"/>
                <a:gd name="connsiteY68" fmla="*/ 1908168 h 2646449"/>
                <a:gd name="connsiteX69" fmla="*/ 832407 w 1096742"/>
                <a:gd name="connsiteY69" fmla="*/ 1890120 h 2646449"/>
                <a:gd name="connsiteX70" fmla="*/ 863764 w 1096742"/>
                <a:gd name="connsiteY70" fmla="*/ 1836623 h 2646449"/>
                <a:gd name="connsiteX71" fmla="*/ 886057 w 1096742"/>
                <a:gd name="connsiteY71" fmla="*/ 1833964 h 2646449"/>
                <a:gd name="connsiteX72" fmla="*/ 986849 w 1096742"/>
                <a:gd name="connsiteY72" fmla="*/ 1776331 h 2646449"/>
                <a:gd name="connsiteX73" fmla="*/ 995925 w 1096742"/>
                <a:gd name="connsiteY73" fmla="*/ 1796615 h 2646449"/>
                <a:gd name="connsiteX74" fmla="*/ 964902 w 1096742"/>
                <a:gd name="connsiteY74" fmla="*/ 1850489 h 2646449"/>
                <a:gd name="connsiteX75" fmla="*/ 933218 w 1096742"/>
                <a:gd name="connsiteY75" fmla="*/ 1832964 h 2646449"/>
                <a:gd name="connsiteX76" fmla="*/ 964902 w 1096742"/>
                <a:gd name="connsiteY76" fmla="*/ 1778441 h 2646449"/>
                <a:gd name="connsiteX77" fmla="*/ 986849 w 1096742"/>
                <a:gd name="connsiteY77" fmla="*/ 1776331 h 2646449"/>
                <a:gd name="connsiteX78" fmla="*/ 1087678 w 1096742"/>
                <a:gd name="connsiteY78" fmla="*/ 1718968 h 2646449"/>
                <a:gd name="connsiteX79" fmla="*/ 1096742 w 1096742"/>
                <a:gd name="connsiteY79" fmla="*/ 1739009 h 2646449"/>
                <a:gd name="connsiteX80" fmla="*/ 1065385 w 1096742"/>
                <a:gd name="connsiteY80" fmla="*/ 1792883 h 2646449"/>
                <a:gd name="connsiteX81" fmla="*/ 1034028 w 1096742"/>
                <a:gd name="connsiteY81" fmla="*/ 1774709 h 2646449"/>
                <a:gd name="connsiteX82" fmla="*/ 1065385 w 1096742"/>
                <a:gd name="connsiteY82" fmla="*/ 1720835 h 2646449"/>
                <a:gd name="connsiteX83" fmla="*/ 1087678 w 1096742"/>
                <a:gd name="connsiteY83" fmla="*/ 1718968 h 2646449"/>
                <a:gd name="connsiteX84" fmla="*/ 113433 w 1096742"/>
                <a:gd name="connsiteY84" fmla="*/ 1708065 h 2646449"/>
                <a:gd name="connsiteX85" fmla="*/ 136814 w 1096742"/>
                <a:gd name="connsiteY85" fmla="*/ 1710676 h 2646449"/>
                <a:gd name="connsiteX86" fmla="*/ 169288 w 1096742"/>
                <a:gd name="connsiteY86" fmla="*/ 1767476 h 2646449"/>
                <a:gd name="connsiteX87" fmla="*/ 136814 w 1096742"/>
                <a:gd name="connsiteY87" fmla="*/ 1786409 h 2646449"/>
                <a:gd name="connsiteX88" fmla="*/ 103691 w 1096742"/>
                <a:gd name="connsiteY88" fmla="*/ 1728957 h 2646449"/>
                <a:gd name="connsiteX89" fmla="*/ 113433 w 1096742"/>
                <a:gd name="connsiteY89" fmla="*/ 1708065 h 2646449"/>
                <a:gd name="connsiteX90" fmla="*/ 9742 w 1096742"/>
                <a:gd name="connsiteY90" fmla="*/ 1647281 h 2646449"/>
                <a:gd name="connsiteX91" fmla="*/ 33123 w 1096742"/>
                <a:gd name="connsiteY91" fmla="*/ 1649469 h 2646449"/>
                <a:gd name="connsiteX92" fmla="*/ 65597 w 1096742"/>
                <a:gd name="connsiteY92" fmla="*/ 1706541 h 2646449"/>
                <a:gd name="connsiteX93" fmla="*/ 33123 w 1096742"/>
                <a:gd name="connsiteY93" fmla="*/ 1725349 h 2646449"/>
                <a:gd name="connsiteX94" fmla="*/ 0 w 1096742"/>
                <a:gd name="connsiteY94" fmla="*/ 1668926 h 2646449"/>
                <a:gd name="connsiteX95" fmla="*/ 9742 w 1096742"/>
                <a:gd name="connsiteY95" fmla="*/ 1647281 h 2646449"/>
                <a:gd name="connsiteX96" fmla="*/ 113433 w 1096742"/>
                <a:gd name="connsiteY96" fmla="*/ 1583887 h 2646449"/>
                <a:gd name="connsiteX97" fmla="*/ 136814 w 1096742"/>
                <a:gd name="connsiteY97" fmla="*/ 1586172 h 2646449"/>
                <a:gd name="connsiteX98" fmla="*/ 169288 w 1096742"/>
                <a:gd name="connsiteY98" fmla="*/ 1642971 h 2646449"/>
                <a:gd name="connsiteX99" fmla="*/ 136814 w 1096742"/>
                <a:gd name="connsiteY99" fmla="*/ 1662557 h 2646449"/>
                <a:gd name="connsiteX100" fmla="*/ 103691 w 1096742"/>
                <a:gd name="connsiteY100" fmla="*/ 1605105 h 2646449"/>
                <a:gd name="connsiteX101" fmla="*/ 113433 w 1096742"/>
                <a:gd name="connsiteY101" fmla="*/ 1583887 h 2646449"/>
                <a:gd name="connsiteX102" fmla="*/ 9742 w 1096742"/>
                <a:gd name="connsiteY102" fmla="*/ 1523751 h 2646449"/>
                <a:gd name="connsiteX103" fmla="*/ 33123 w 1096742"/>
                <a:gd name="connsiteY103" fmla="*/ 1526264 h 2646449"/>
                <a:gd name="connsiteX104" fmla="*/ 65597 w 1096742"/>
                <a:gd name="connsiteY104" fmla="*/ 1583336 h 2646449"/>
                <a:gd name="connsiteX105" fmla="*/ 33123 w 1096742"/>
                <a:gd name="connsiteY105" fmla="*/ 1602144 h 2646449"/>
                <a:gd name="connsiteX106" fmla="*/ 0 w 1096742"/>
                <a:gd name="connsiteY106" fmla="*/ 1545072 h 2646449"/>
                <a:gd name="connsiteX107" fmla="*/ 9742 w 1096742"/>
                <a:gd name="connsiteY107" fmla="*/ 1523751 h 2646449"/>
                <a:gd name="connsiteX108" fmla="*/ 886057 w 1096742"/>
                <a:gd name="connsiteY108" fmla="*/ 1407652 h 2646449"/>
                <a:gd name="connsiteX109" fmla="*/ 895121 w 1096742"/>
                <a:gd name="connsiteY109" fmla="*/ 1427936 h 2646449"/>
                <a:gd name="connsiteX110" fmla="*/ 863764 w 1096742"/>
                <a:gd name="connsiteY110" fmla="*/ 1481810 h 2646449"/>
                <a:gd name="connsiteX111" fmla="*/ 832407 w 1096742"/>
                <a:gd name="connsiteY111" fmla="*/ 1463636 h 2646449"/>
                <a:gd name="connsiteX112" fmla="*/ 863764 w 1096742"/>
                <a:gd name="connsiteY112" fmla="*/ 1409762 h 2646449"/>
                <a:gd name="connsiteX113" fmla="*/ 886057 w 1096742"/>
                <a:gd name="connsiteY113" fmla="*/ 1407652 h 2646449"/>
                <a:gd name="connsiteX114" fmla="*/ 986849 w 1096742"/>
                <a:gd name="connsiteY114" fmla="*/ 1347167 h 2646449"/>
                <a:gd name="connsiteX115" fmla="*/ 995925 w 1096742"/>
                <a:gd name="connsiteY115" fmla="*/ 1367451 h 2646449"/>
                <a:gd name="connsiteX116" fmla="*/ 964902 w 1096742"/>
                <a:gd name="connsiteY116" fmla="*/ 1421325 h 2646449"/>
                <a:gd name="connsiteX117" fmla="*/ 933218 w 1096742"/>
                <a:gd name="connsiteY117" fmla="*/ 1403151 h 2646449"/>
                <a:gd name="connsiteX118" fmla="*/ 964902 w 1096742"/>
                <a:gd name="connsiteY118" fmla="*/ 1349277 h 2646449"/>
                <a:gd name="connsiteX119" fmla="*/ 986849 w 1096742"/>
                <a:gd name="connsiteY119" fmla="*/ 1347167 h 2646449"/>
                <a:gd name="connsiteX120" fmla="*/ 1087678 w 1096742"/>
                <a:gd name="connsiteY120" fmla="*/ 1289910 h 2646449"/>
                <a:gd name="connsiteX121" fmla="*/ 1096742 w 1096742"/>
                <a:gd name="connsiteY121" fmla="*/ 1310294 h 2646449"/>
                <a:gd name="connsiteX122" fmla="*/ 1065385 w 1096742"/>
                <a:gd name="connsiteY122" fmla="*/ 1363147 h 2646449"/>
                <a:gd name="connsiteX123" fmla="*/ 1034028 w 1096742"/>
                <a:gd name="connsiteY123" fmla="*/ 1345744 h 2646449"/>
                <a:gd name="connsiteX124" fmla="*/ 1065385 w 1096742"/>
                <a:gd name="connsiteY124" fmla="*/ 1292247 h 2646449"/>
                <a:gd name="connsiteX125" fmla="*/ 1087678 w 1096742"/>
                <a:gd name="connsiteY125" fmla="*/ 1289910 h 2646449"/>
                <a:gd name="connsiteX126" fmla="*/ 113433 w 1096742"/>
                <a:gd name="connsiteY126" fmla="*/ 1278656 h 2646449"/>
                <a:gd name="connsiteX127" fmla="*/ 136814 w 1096742"/>
                <a:gd name="connsiteY127" fmla="*/ 1280860 h 2646449"/>
                <a:gd name="connsiteX128" fmla="*/ 169288 w 1096742"/>
                <a:gd name="connsiteY128" fmla="*/ 1338312 h 2646449"/>
                <a:gd name="connsiteX129" fmla="*/ 136814 w 1096742"/>
                <a:gd name="connsiteY129" fmla="*/ 1357245 h 2646449"/>
                <a:gd name="connsiteX130" fmla="*/ 103691 w 1096742"/>
                <a:gd name="connsiteY130" fmla="*/ 1300446 h 2646449"/>
                <a:gd name="connsiteX131" fmla="*/ 113433 w 1096742"/>
                <a:gd name="connsiteY131" fmla="*/ 1278656 h 2646449"/>
                <a:gd name="connsiteX132" fmla="*/ 9742 w 1096742"/>
                <a:gd name="connsiteY132" fmla="*/ 1218088 h 2646449"/>
                <a:gd name="connsiteX133" fmla="*/ 33123 w 1096742"/>
                <a:gd name="connsiteY133" fmla="*/ 1220373 h 2646449"/>
                <a:gd name="connsiteX134" fmla="*/ 65597 w 1096742"/>
                <a:gd name="connsiteY134" fmla="*/ 1277825 h 2646449"/>
                <a:gd name="connsiteX135" fmla="*/ 33123 w 1096742"/>
                <a:gd name="connsiteY135" fmla="*/ 1296758 h 2646449"/>
                <a:gd name="connsiteX136" fmla="*/ 0 w 1096742"/>
                <a:gd name="connsiteY136" fmla="*/ 1239306 h 2646449"/>
                <a:gd name="connsiteX137" fmla="*/ 9742 w 1096742"/>
                <a:gd name="connsiteY137" fmla="*/ 1218088 h 2646449"/>
                <a:gd name="connsiteX138" fmla="*/ 113433 w 1096742"/>
                <a:gd name="connsiteY138" fmla="*/ 1154721 h 2646449"/>
                <a:gd name="connsiteX139" fmla="*/ 136814 w 1096742"/>
                <a:gd name="connsiteY139" fmla="*/ 1157006 h 2646449"/>
                <a:gd name="connsiteX140" fmla="*/ 169288 w 1096742"/>
                <a:gd name="connsiteY140" fmla="*/ 1214458 h 2646449"/>
                <a:gd name="connsiteX141" fmla="*/ 136814 w 1096742"/>
                <a:gd name="connsiteY141" fmla="*/ 1232738 h 2646449"/>
                <a:gd name="connsiteX142" fmla="*/ 103691 w 1096742"/>
                <a:gd name="connsiteY142" fmla="*/ 1175939 h 2646449"/>
                <a:gd name="connsiteX143" fmla="*/ 113433 w 1096742"/>
                <a:gd name="connsiteY143" fmla="*/ 1154721 h 2646449"/>
                <a:gd name="connsiteX144" fmla="*/ 9742 w 1096742"/>
                <a:gd name="connsiteY144" fmla="*/ 1094235 h 2646449"/>
                <a:gd name="connsiteX145" fmla="*/ 33123 w 1096742"/>
                <a:gd name="connsiteY145" fmla="*/ 1096520 h 2646449"/>
                <a:gd name="connsiteX146" fmla="*/ 65597 w 1096742"/>
                <a:gd name="connsiteY146" fmla="*/ 1153319 h 2646449"/>
                <a:gd name="connsiteX147" fmla="*/ 33123 w 1096742"/>
                <a:gd name="connsiteY147" fmla="*/ 1172905 h 2646449"/>
                <a:gd name="connsiteX148" fmla="*/ 0 w 1096742"/>
                <a:gd name="connsiteY148" fmla="*/ 1115453 h 2646449"/>
                <a:gd name="connsiteX149" fmla="*/ 9742 w 1096742"/>
                <a:gd name="connsiteY149" fmla="*/ 1094235 h 2646449"/>
                <a:gd name="connsiteX150" fmla="*/ 886057 w 1096742"/>
                <a:gd name="connsiteY150" fmla="*/ 978676 h 2646449"/>
                <a:gd name="connsiteX151" fmla="*/ 895121 w 1096742"/>
                <a:gd name="connsiteY151" fmla="*/ 998577 h 2646449"/>
                <a:gd name="connsiteX152" fmla="*/ 863764 w 1096742"/>
                <a:gd name="connsiteY152" fmla="*/ 1052074 h 2646449"/>
                <a:gd name="connsiteX153" fmla="*/ 832407 w 1096742"/>
                <a:gd name="connsiteY153" fmla="*/ 1034671 h 2646449"/>
                <a:gd name="connsiteX154" fmla="*/ 863764 w 1096742"/>
                <a:gd name="connsiteY154" fmla="*/ 980529 h 2646449"/>
                <a:gd name="connsiteX155" fmla="*/ 886057 w 1096742"/>
                <a:gd name="connsiteY155" fmla="*/ 978676 h 2646449"/>
                <a:gd name="connsiteX156" fmla="*/ 986849 w 1096742"/>
                <a:gd name="connsiteY156" fmla="*/ 921070 h 2646449"/>
                <a:gd name="connsiteX157" fmla="*/ 995925 w 1096742"/>
                <a:gd name="connsiteY157" fmla="*/ 940971 h 2646449"/>
                <a:gd name="connsiteX158" fmla="*/ 964902 w 1096742"/>
                <a:gd name="connsiteY158" fmla="*/ 994468 h 2646449"/>
                <a:gd name="connsiteX159" fmla="*/ 933218 w 1096742"/>
                <a:gd name="connsiteY159" fmla="*/ 977065 h 2646449"/>
                <a:gd name="connsiteX160" fmla="*/ 964902 w 1096742"/>
                <a:gd name="connsiteY160" fmla="*/ 922923 h 2646449"/>
                <a:gd name="connsiteX161" fmla="*/ 986849 w 1096742"/>
                <a:gd name="connsiteY161" fmla="*/ 921070 h 2646449"/>
                <a:gd name="connsiteX162" fmla="*/ 1087678 w 1096742"/>
                <a:gd name="connsiteY162" fmla="*/ 860720 h 2646449"/>
                <a:gd name="connsiteX163" fmla="*/ 1096742 w 1096742"/>
                <a:gd name="connsiteY163" fmla="*/ 880679 h 2646449"/>
                <a:gd name="connsiteX164" fmla="*/ 1065385 w 1096742"/>
                <a:gd name="connsiteY164" fmla="*/ 934553 h 2646449"/>
                <a:gd name="connsiteX165" fmla="*/ 1034028 w 1096742"/>
                <a:gd name="connsiteY165" fmla="*/ 916379 h 2646449"/>
                <a:gd name="connsiteX166" fmla="*/ 1065385 w 1096742"/>
                <a:gd name="connsiteY166" fmla="*/ 863154 h 2646449"/>
                <a:gd name="connsiteX167" fmla="*/ 1087678 w 1096742"/>
                <a:gd name="connsiteY167" fmla="*/ 860720 h 2646449"/>
                <a:gd name="connsiteX168" fmla="*/ 113433 w 1096742"/>
                <a:gd name="connsiteY168" fmla="*/ 852371 h 2646449"/>
                <a:gd name="connsiteX169" fmla="*/ 136814 w 1096742"/>
                <a:gd name="connsiteY169" fmla="*/ 854575 h 2646449"/>
                <a:gd name="connsiteX170" fmla="*/ 169288 w 1096742"/>
                <a:gd name="connsiteY170" fmla="*/ 912027 h 2646449"/>
                <a:gd name="connsiteX171" fmla="*/ 136814 w 1096742"/>
                <a:gd name="connsiteY171" fmla="*/ 930960 h 2646449"/>
                <a:gd name="connsiteX172" fmla="*/ 103691 w 1096742"/>
                <a:gd name="connsiteY172" fmla="*/ 874161 h 2646449"/>
                <a:gd name="connsiteX173" fmla="*/ 113433 w 1096742"/>
                <a:gd name="connsiteY173" fmla="*/ 852371 h 2646449"/>
                <a:gd name="connsiteX174" fmla="*/ 9742 w 1096742"/>
                <a:gd name="connsiteY174" fmla="*/ 791884 h 2646449"/>
                <a:gd name="connsiteX175" fmla="*/ 33123 w 1096742"/>
                <a:gd name="connsiteY175" fmla="*/ 794088 h 2646449"/>
                <a:gd name="connsiteX176" fmla="*/ 65597 w 1096742"/>
                <a:gd name="connsiteY176" fmla="*/ 851540 h 2646449"/>
                <a:gd name="connsiteX177" fmla="*/ 33123 w 1096742"/>
                <a:gd name="connsiteY177" fmla="*/ 870473 h 2646449"/>
                <a:gd name="connsiteX178" fmla="*/ 0 w 1096742"/>
                <a:gd name="connsiteY178" fmla="*/ 813674 h 2646449"/>
                <a:gd name="connsiteX179" fmla="*/ 9742 w 1096742"/>
                <a:gd name="connsiteY179" fmla="*/ 791884 h 2646449"/>
                <a:gd name="connsiteX180" fmla="*/ 113433 w 1096742"/>
                <a:gd name="connsiteY180" fmla="*/ 728436 h 2646449"/>
                <a:gd name="connsiteX181" fmla="*/ 136814 w 1096742"/>
                <a:gd name="connsiteY181" fmla="*/ 730721 h 2646449"/>
                <a:gd name="connsiteX182" fmla="*/ 169288 w 1096742"/>
                <a:gd name="connsiteY182" fmla="*/ 788173 h 2646449"/>
                <a:gd name="connsiteX183" fmla="*/ 136814 w 1096742"/>
                <a:gd name="connsiteY183" fmla="*/ 807106 h 2646449"/>
                <a:gd name="connsiteX184" fmla="*/ 103691 w 1096742"/>
                <a:gd name="connsiteY184" fmla="*/ 749654 h 2646449"/>
                <a:gd name="connsiteX185" fmla="*/ 113433 w 1096742"/>
                <a:gd name="connsiteY185" fmla="*/ 728436 h 2646449"/>
                <a:gd name="connsiteX186" fmla="*/ 9742 w 1096742"/>
                <a:gd name="connsiteY186" fmla="*/ 667951 h 2646449"/>
                <a:gd name="connsiteX187" fmla="*/ 33123 w 1096742"/>
                <a:gd name="connsiteY187" fmla="*/ 670236 h 2646449"/>
                <a:gd name="connsiteX188" fmla="*/ 65597 w 1096742"/>
                <a:gd name="connsiteY188" fmla="*/ 727688 h 2646449"/>
                <a:gd name="connsiteX189" fmla="*/ 33123 w 1096742"/>
                <a:gd name="connsiteY189" fmla="*/ 746621 h 2646449"/>
                <a:gd name="connsiteX190" fmla="*/ 0 w 1096742"/>
                <a:gd name="connsiteY190" fmla="*/ 689169 h 2646449"/>
                <a:gd name="connsiteX191" fmla="*/ 9742 w 1096742"/>
                <a:gd name="connsiteY191" fmla="*/ 667951 h 2646449"/>
                <a:gd name="connsiteX192" fmla="*/ 886057 w 1096742"/>
                <a:gd name="connsiteY192" fmla="*/ 549322 h 2646449"/>
                <a:gd name="connsiteX193" fmla="*/ 895121 w 1096742"/>
                <a:gd name="connsiteY193" fmla="*/ 569606 h 2646449"/>
                <a:gd name="connsiteX194" fmla="*/ 863764 w 1096742"/>
                <a:gd name="connsiteY194" fmla="*/ 623480 h 2646449"/>
                <a:gd name="connsiteX195" fmla="*/ 841471 w 1096742"/>
                <a:gd name="connsiteY195" fmla="*/ 625671 h 2646449"/>
                <a:gd name="connsiteX196" fmla="*/ 835866 w 1096742"/>
                <a:gd name="connsiteY196" fmla="*/ 613478 h 2646449"/>
                <a:gd name="connsiteX197" fmla="*/ 585767 w 1096742"/>
                <a:gd name="connsiteY197" fmla="*/ 757574 h 2646449"/>
                <a:gd name="connsiteX198" fmla="*/ 577620 w 1096742"/>
                <a:gd name="connsiteY198" fmla="*/ 784367 h 2646449"/>
                <a:gd name="connsiteX199" fmla="*/ 555572 w 1096742"/>
                <a:gd name="connsiteY199" fmla="*/ 807248 h 2646449"/>
                <a:gd name="connsiteX200" fmla="*/ 524215 w 1096742"/>
                <a:gd name="connsiteY200" fmla="*/ 789845 h 2646449"/>
                <a:gd name="connsiteX201" fmla="*/ 555572 w 1096742"/>
                <a:gd name="connsiteY201" fmla="*/ 735703 h 2646449"/>
                <a:gd name="connsiteX202" fmla="*/ 577620 w 1096742"/>
                <a:gd name="connsiteY202" fmla="*/ 733850 h 2646449"/>
                <a:gd name="connsiteX203" fmla="*/ 582874 w 1096742"/>
                <a:gd name="connsiteY203" fmla="*/ 745083 h 2646449"/>
                <a:gd name="connsiteX204" fmla="*/ 834107 w 1096742"/>
                <a:gd name="connsiteY204" fmla="*/ 600112 h 2646449"/>
                <a:gd name="connsiteX205" fmla="*/ 841471 w 1096742"/>
                <a:gd name="connsiteY205" fmla="*/ 574799 h 2646449"/>
                <a:gd name="connsiteX206" fmla="*/ 863764 w 1096742"/>
                <a:gd name="connsiteY206" fmla="*/ 551432 h 2646449"/>
                <a:gd name="connsiteX207" fmla="*/ 886057 w 1096742"/>
                <a:gd name="connsiteY207" fmla="*/ 549322 h 2646449"/>
                <a:gd name="connsiteX208" fmla="*/ 986849 w 1096742"/>
                <a:gd name="connsiteY208" fmla="*/ 492041 h 2646449"/>
                <a:gd name="connsiteX209" fmla="*/ 995925 w 1096742"/>
                <a:gd name="connsiteY209" fmla="*/ 512000 h 2646449"/>
                <a:gd name="connsiteX210" fmla="*/ 964902 w 1096742"/>
                <a:gd name="connsiteY210" fmla="*/ 565874 h 2646449"/>
                <a:gd name="connsiteX211" fmla="*/ 933218 w 1096742"/>
                <a:gd name="connsiteY211" fmla="*/ 547700 h 2646449"/>
                <a:gd name="connsiteX212" fmla="*/ 964902 w 1096742"/>
                <a:gd name="connsiteY212" fmla="*/ 494475 h 2646449"/>
                <a:gd name="connsiteX213" fmla="*/ 986849 w 1096742"/>
                <a:gd name="connsiteY213" fmla="*/ 492041 h 2646449"/>
                <a:gd name="connsiteX214" fmla="*/ 1087678 w 1096742"/>
                <a:gd name="connsiteY214" fmla="*/ 434164 h 2646449"/>
                <a:gd name="connsiteX215" fmla="*/ 1096742 w 1096742"/>
                <a:gd name="connsiteY215" fmla="*/ 454592 h 2646449"/>
                <a:gd name="connsiteX216" fmla="*/ 1065385 w 1096742"/>
                <a:gd name="connsiteY216" fmla="*/ 508194 h 2646449"/>
                <a:gd name="connsiteX217" fmla="*/ 1034028 w 1096742"/>
                <a:gd name="connsiteY217" fmla="*/ 490545 h 2646449"/>
                <a:gd name="connsiteX218" fmla="*/ 1065385 w 1096742"/>
                <a:gd name="connsiteY218" fmla="*/ 436289 h 2646449"/>
                <a:gd name="connsiteX219" fmla="*/ 1087678 w 1096742"/>
                <a:gd name="connsiteY219" fmla="*/ 434164 h 2646449"/>
                <a:gd name="connsiteX220" fmla="*/ 113433 w 1096742"/>
                <a:gd name="connsiteY220" fmla="*/ 426141 h 2646449"/>
                <a:gd name="connsiteX221" fmla="*/ 136814 w 1096742"/>
                <a:gd name="connsiteY221" fmla="*/ 429017 h 2646449"/>
                <a:gd name="connsiteX222" fmla="*/ 169288 w 1096742"/>
                <a:gd name="connsiteY222" fmla="*/ 486198 h 2646449"/>
                <a:gd name="connsiteX223" fmla="*/ 136814 w 1096742"/>
                <a:gd name="connsiteY223" fmla="*/ 505258 h 2646449"/>
                <a:gd name="connsiteX224" fmla="*/ 103691 w 1096742"/>
                <a:gd name="connsiteY224" fmla="*/ 447420 h 2646449"/>
                <a:gd name="connsiteX225" fmla="*/ 113433 w 1096742"/>
                <a:gd name="connsiteY225" fmla="*/ 426141 h 2646449"/>
                <a:gd name="connsiteX226" fmla="*/ 9742 w 1096742"/>
                <a:gd name="connsiteY226" fmla="*/ 368399 h 2646449"/>
                <a:gd name="connsiteX227" fmla="*/ 33123 w 1096742"/>
                <a:gd name="connsiteY227" fmla="*/ 370684 h 2646449"/>
                <a:gd name="connsiteX228" fmla="*/ 65597 w 1096742"/>
                <a:gd name="connsiteY228" fmla="*/ 428136 h 2646449"/>
                <a:gd name="connsiteX229" fmla="*/ 33123 w 1096742"/>
                <a:gd name="connsiteY229" fmla="*/ 447069 h 2646449"/>
                <a:gd name="connsiteX230" fmla="*/ 0 w 1096742"/>
                <a:gd name="connsiteY230" fmla="*/ 389617 h 2646449"/>
                <a:gd name="connsiteX231" fmla="*/ 9742 w 1096742"/>
                <a:gd name="connsiteY231" fmla="*/ 368399 h 2646449"/>
                <a:gd name="connsiteX232" fmla="*/ 113433 w 1096742"/>
                <a:gd name="connsiteY232" fmla="*/ 302205 h 2646449"/>
                <a:gd name="connsiteX233" fmla="*/ 136814 w 1096742"/>
                <a:gd name="connsiteY233" fmla="*/ 304506 h 2646449"/>
                <a:gd name="connsiteX234" fmla="*/ 169288 w 1096742"/>
                <a:gd name="connsiteY234" fmla="*/ 361686 h 2646449"/>
                <a:gd name="connsiteX235" fmla="*/ 136814 w 1096742"/>
                <a:gd name="connsiteY235" fmla="*/ 381404 h 2646449"/>
                <a:gd name="connsiteX236" fmla="*/ 103691 w 1096742"/>
                <a:gd name="connsiteY236" fmla="*/ 323566 h 2646449"/>
                <a:gd name="connsiteX237" fmla="*/ 113433 w 1096742"/>
                <a:gd name="connsiteY237" fmla="*/ 302205 h 2646449"/>
                <a:gd name="connsiteX238" fmla="*/ 577620 w 1096742"/>
                <a:gd name="connsiteY238" fmla="*/ 290095 h 2646449"/>
                <a:gd name="connsiteX239" fmla="*/ 586929 w 1096742"/>
                <a:gd name="connsiteY239" fmla="*/ 310379 h 2646449"/>
                <a:gd name="connsiteX240" fmla="*/ 555572 w 1096742"/>
                <a:gd name="connsiteY240" fmla="*/ 364253 h 2646449"/>
                <a:gd name="connsiteX241" fmla="*/ 524215 w 1096742"/>
                <a:gd name="connsiteY241" fmla="*/ 346079 h 2646449"/>
                <a:gd name="connsiteX242" fmla="*/ 555572 w 1096742"/>
                <a:gd name="connsiteY242" fmla="*/ 292205 h 2646449"/>
                <a:gd name="connsiteX243" fmla="*/ 577620 w 1096742"/>
                <a:gd name="connsiteY243" fmla="*/ 290095 h 2646449"/>
                <a:gd name="connsiteX244" fmla="*/ 9742 w 1096742"/>
                <a:gd name="connsiteY244" fmla="*/ 244545 h 2646449"/>
                <a:gd name="connsiteX245" fmla="*/ 33123 w 1096742"/>
                <a:gd name="connsiteY245" fmla="*/ 246830 h 2646449"/>
                <a:gd name="connsiteX246" fmla="*/ 65597 w 1096742"/>
                <a:gd name="connsiteY246" fmla="*/ 303629 h 2646449"/>
                <a:gd name="connsiteX247" fmla="*/ 33123 w 1096742"/>
                <a:gd name="connsiteY247" fmla="*/ 323215 h 2646449"/>
                <a:gd name="connsiteX248" fmla="*/ 0 w 1096742"/>
                <a:gd name="connsiteY248" fmla="*/ 265763 h 2646449"/>
                <a:gd name="connsiteX249" fmla="*/ 9742 w 1096742"/>
                <a:gd name="connsiteY249" fmla="*/ 244545 h 2646449"/>
                <a:gd name="connsiteX250" fmla="*/ 886057 w 1096742"/>
                <a:gd name="connsiteY250" fmla="*/ 120105 h 2646449"/>
                <a:gd name="connsiteX251" fmla="*/ 895121 w 1096742"/>
                <a:gd name="connsiteY251" fmla="*/ 140247 h 2646449"/>
                <a:gd name="connsiteX252" fmla="*/ 863764 w 1096742"/>
                <a:gd name="connsiteY252" fmla="*/ 193744 h 2646449"/>
                <a:gd name="connsiteX253" fmla="*/ 832407 w 1096742"/>
                <a:gd name="connsiteY253" fmla="*/ 175697 h 2646449"/>
                <a:gd name="connsiteX254" fmla="*/ 863764 w 1096742"/>
                <a:gd name="connsiteY254" fmla="*/ 122199 h 2646449"/>
                <a:gd name="connsiteX255" fmla="*/ 886057 w 1096742"/>
                <a:gd name="connsiteY255" fmla="*/ 120105 h 2646449"/>
                <a:gd name="connsiteX256" fmla="*/ 986849 w 1096742"/>
                <a:gd name="connsiteY256" fmla="*/ 62552 h 2646449"/>
                <a:gd name="connsiteX257" fmla="*/ 995925 w 1096742"/>
                <a:gd name="connsiteY257" fmla="*/ 82836 h 2646449"/>
                <a:gd name="connsiteX258" fmla="*/ 964902 w 1096742"/>
                <a:gd name="connsiteY258" fmla="*/ 136710 h 2646449"/>
                <a:gd name="connsiteX259" fmla="*/ 933218 w 1096742"/>
                <a:gd name="connsiteY259" fmla="*/ 118536 h 2646449"/>
                <a:gd name="connsiteX260" fmla="*/ 964902 w 1096742"/>
                <a:gd name="connsiteY260" fmla="*/ 64662 h 2646449"/>
                <a:gd name="connsiteX261" fmla="*/ 986849 w 1096742"/>
                <a:gd name="connsiteY261" fmla="*/ 62552 h 2646449"/>
                <a:gd name="connsiteX262" fmla="*/ 1087678 w 1096742"/>
                <a:gd name="connsiteY262" fmla="*/ 2065 h 2646449"/>
                <a:gd name="connsiteX263" fmla="*/ 1096742 w 1096742"/>
                <a:gd name="connsiteY263" fmla="*/ 22349 h 2646449"/>
                <a:gd name="connsiteX264" fmla="*/ 1065385 w 1096742"/>
                <a:gd name="connsiteY264" fmla="*/ 76223 h 2646449"/>
                <a:gd name="connsiteX265" fmla="*/ 1034028 w 1096742"/>
                <a:gd name="connsiteY265" fmla="*/ 58049 h 2646449"/>
                <a:gd name="connsiteX266" fmla="*/ 1065385 w 1096742"/>
                <a:gd name="connsiteY266" fmla="*/ 4175 h 2646449"/>
                <a:gd name="connsiteX267" fmla="*/ 1087678 w 1096742"/>
                <a:gd name="connsiteY267" fmla="*/ 2065 h 26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96742" h="2646449">
                  <a:moveTo>
                    <a:pt x="113433" y="2563271"/>
                  </a:moveTo>
                  <a:cubicBezTo>
                    <a:pt x="119441" y="2559762"/>
                    <a:pt x="127722" y="2560252"/>
                    <a:pt x="136814" y="2565475"/>
                  </a:cubicBezTo>
                  <a:cubicBezTo>
                    <a:pt x="154999" y="2576574"/>
                    <a:pt x="169288" y="2602035"/>
                    <a:pt x="169288" y="2622927"/>
                  </a:cubicBezTo>
                  <a:cubicBezTo>
                    <a:pt x="169288" y="2644472"/>
                    <a:pt x="154999" y="2652306"/>
                    <a:pt x="136814" y="2641860"/>
                  </a:cubicBezTo>
                  <a:cubicBezTo>
                    <a:pt x="118629" y="2631414"/>
                    <a:pt x="103691" y="2605953"/>
                    <a:pt x="103691" y="2585061"/>
                  </a:cubicBezTo>
                  <a:cubicBezTo>
                    <a:pt x="103691" y="2574289"/>
                    <a:pt x="107426" y="2566781"/>
                    <a:pt x="113433" y="2563271"/>
                  </a:cubicBezTo>
                  <a:close/>
                  <a:moveTo>
                    <a:pt x="9742" y="2505665"/>
                  </a:moveTo>
                  <a:cubicBezTo>
                    <a:pt x="15750" y="2502156"/>
                    <a:pt x="24031" y="2502646"/>
                    <a:pt x="33123" y="2507869"/>
                  </a:cubicBezTo>
                  <a:cubicBezTo>
                    <a:pt x="51308" y="2518968"/>
                    <a:pt x="65597" y="2544429"/>
                    <a:pt x="65597" y="2565321"/>
                  </a:cubicBezTo>
                  <a:cubicBezTo>
                    <a:pt x="65597" y="2586213"/>
                    <a:pt x="51308" y="2594700"/>
                    <a:pt x="33123" y="2584254"/>
                  </a:cubicBezTo>
                  <a:cubicBezTo>
                    <a:pt x="14938" y="2573808"/>
                    <a:pt x="0" y="2548347"/>
                    <a:pt x="0" y="2527455"/>
                  </a:cubicBezTo>
                  <a:cubicBezTo>
                    <a:pt x="0" y="2516682"/>
                    <a:pt x="3735" y="2509174"/>
                    <a:pt x="9742" y="2505665"/>
                  </a:cubicBezTo>
                  <a:close/>
                  <a:moveTo>
                    <a:pt x="113433" y="2439336"/>
                  </a:moveTo>
                  <a:cubicBezTo>
                    <a:pt x="119441" y="2435908"/>
                    <a:pt x="127722" y="2436398"/>
                    <a:pt x="136814" y="2441621"/>
                  </a:cubicBezTo>
                  <a:cubicBezTo>
                    <a:pt x="154999" y="2452067"/>
                    <a:pt x="169288" y="2477529"/>
                    <a:pt x="169288" y="2499073"/>
                  </a:cubicBezTo>
                  <a:cubicBezTo>
                    <a:pt x="169288" y="2519965"/>
                    <a:pt x="154999" y="2528452"/>
                    <a:pt x="136814" y="2518006"/>
                  </a:cubicBezTo>
                  <a:cubicBezTo>
                    <a:pt x="118629" y="2506908"/>
                    <a:pt x="103691" y="2482099"/>
                    <a:pt x="103691" y="2460554"/>
                  </a:cubicBezTo>
                  <a:cubicBezTo>
                    <a:pt x="103691" y="2450108"/>
                    <a:pt x="107426" y="2442763"/>
                    <a:pt x="113433" y="2439336"/>
                  </a:cubicBezTo>
                  <a:close/>
                  <a:moveTo>
                    <a:pt x="9742" y="2381730"/>
                  </a:moveTo>
                  <a:cubicBezTo>
                    <a:pt x="15750" y="2378302"/>
                    <a:pt x="24031" y="2378792"/>
                    <a:pt x="33123" y="2384015"/>
                  </a:cubicBezTo>
                  <a:cubicBezTo>
                    <a:pt x="51308" y="2394461"/>
                    <a:pt x="65597" y="2419923"/>
                    <a:pt x="65597" y="2441467"/>
                  </a:cubicBezTo>
                  <a:cubicBezTo>
                    <a:pt x="65597" y="2462359"/>
                    <a:pt x="51308" y="2470846"/>
                    <a:pt x="33123" y="2460400"/>
                  </a:cubicBezTo>
                  <a:cubicBezTo>
                    <a:pt x="14938" y="2449954"/>
                    <a:pt x="0" y="2423840"/>
                    <a:pt x="0" y="2402948"/>
                  </a:cubicBezTo>
                  <a:cubicBezTo>
                    <a:pt x="0" y="2392502"/>
                    <a:pt x="3735" y="2385157"/>
                    <a:pt x="9742" y="2381730"/>
                  </a:cubicBezTo>
                  <a:close/>
                  <a:moveTo>
                    <a:pt x="886057" y="2263022"/>
                  </a:moveTo>
                  <a:cubicBezTo>
                    <a:pt x="891691" y="2266186"/>
                    <a:pt x="895121" y="2273001"/>
                    <a:pt x="895121" y="2282738"/>
                  </a:cubicBezTo>
                  <a:cubicBezTo>
                    <a:pt x="895121" y="2303509"/>
                    <a:pt x="881402" y="2327525"/>
                    <a:pt x="863764" y="2337261"/>
                  </a:cubicBezTo>
                  <a:cubicBezTo>
                    <a:pt x="846126" y="2346997"/>
                    <a:pt x="832407" y="2339208"/>
                    <a:pt x="832407" y="2319087"/>
                  </a:cubicBezTo>
                  <a:cubicBezTo>
                    <a:pt x="832407" y="2299614"/>
                    <a:pt x="846126" y="2274949"/>
                    <a:pt x="863764" y="2265213"/>
                  </a:cubicBezTo>
                  <a:cubicBezTo>
                    <a:pt x="872583" y="2260344"/>
                    <a:pt x="880422" y="2259858"/>
                    <a:pt x="886057" y="2263022"/>
                  </a:cubicBezTo>
                  <a:close/>
                  <a:moveTo>
                    <a:pt x="986849" y="2202965"/>
                  </a:moveTo>
                  <a:cubicBezTo>
                    <a:pt x="992460" y="2206269"/>
                    <a:pt x="995925" y="2213359"/>
                    <a:pt x="995925" y="2223349"/>
                  </a:cubicBezTo>
                  <a:cubicBezTo>
                    <a:pt x="995925" y="2242686"/>
                    <a:pt x="982063" y="2266534"/>
                    <a:pt x="964902" y="2276847"/>
                  </a:cubicBezTo>
                  <a:cubicBezTo>
                    <a:pt x="947080" y="2286515"/>
                    <a:pt x="933218" y="2278780"/>
                    <a:pt x="933218" y="2258799"/>
                  </a:cubicBezTo>
                  <a:cubicBezTo>
                    <a:pt x="933218" y="2239463"/>
                    <a:pt x="947080" y="2214970"/>
                    <a:pt x="964902" y="2205302"/>
                  </a:cubicBezTo>
                  <a:cubicBezTo>
                    <a:pt x="973483" y="2200146"/>
                    <a:pt x="981238" y="2199662"/>
                    <a:pt x="986849" y="2202965"/>
                  </a:cubicBezTo>
                  <a:close/>
                  <a:moveTo>
                    <a:pt x="1087678" y="2145359"/>
                  </a:moveTo>
                  <a:cubicBezTo>
                    <a:pt x="1093312" y="2148663"/>
                    <a:pt x="1096742" y="2155753"/>
                    <a:pt x="1096742" y="2165743"/>
                  </a:cubicBezTo>
                  <a:cubicBezTo>
                    <a:pt x="1096742" y="2185080"/>
                    <a:pt x="1083023" y="2208928"/>
                    <a:pt x="1065385" y="2218596"/>
                  </a:cubicBezTo>
                  <a:cubicBezTo>
                    <a:pt x="1047747" y="2228909"/>
                    <a:pt x="1034028" y="2220530"/>
                    <a:pt x="1034028" y="2201193"/>
                  </a:cubicBezTo>
                  <a:cubicBezTo>
                    <a:pt x="1034028" y="2181212"/>
                    <a:pt x="1047747" y="2157364"/>
                    <a:pt x="1065385" y="2147696"/>
                  </a:cubicBezTo>
                  <a:cubicBezTo>
                    <a:pt x="1074204" y="2142540"/>
                    <a:pt x="1082043" y="2142056"/>
                    <a:pt x="1087678" y="2145359"/>
                  </a:cubicBezTo>
                  <a:close/>
                  <a:moveTo>
                    <a:pt x="113433" y="2134105"/>
                  </a:moveTo>
                  <a:cubicBezTo>
                    <a:pt x="119441" y="2130759"/>
                    <a:pt x="127722" y="2131412"/>
                    <a:pt x="136814" y="2136961"/>
                  </a:cubicBezTo>
                  <a:cubicBezTo>
                    <a:pt x="154999" y="2146754"/>
                    <a:pt x="169288" y="2172869"/>
                    <a:pt x="169288" y="2193761"/>
                  </a:cubicBezTo>
                  <a:cubicBezTo>
                    <a:pt x="169288" y="2215305"/>
                    <a:pt x="154999" y="2223140"/>
                    <a:pt x="136814" y="2212694"/>
                  </a:cubicBezTo>
                  <a:cubicBezTo>
                    <a:pt x="118629" y="2202248"/>
                    <a:pt x="103691" y="2176786"/>
                    <a:pt x="103691" y="2155242"/>
                  </a:cubicBezTo>
                  <a:cubicBezTo>
                    <a:pt x="103691" y="2144796"/>
                    <a:pt x="107426" y="2137451"/>
                    <a:pt x="113433" y="2134105"/>
                  </a:cubicBezTo>
                  <a:close/>
                  <a:moveTo>
                    <a:pt x="9742" y="2073619"/>
                  </a:moveTo>
                  <a:cubicBezTo>
                    <a:pt x="15750" y="2070110"/>
                    <a:pt x="24031" y="2070600"/>
                    <a:pt x="33123" y="2075823"/>
                  </a:cubicBezTo>
                  <a:cubicBezTo>
                    <a:pt x="51308" y="2086921"/>
                    <a:pt x="65597" y="2112383"/>
                    <a:pt x="65597" y="2133275"/>
                  </a:cubicBezTo>
                  <a:cubicBezTo>
                    <a:pt x="65597" y="2154167"/>
                    <a:pt x="51308" y="2162654"/>
                    <a:pt x="33123" y="2152208"/>
                  </a:cubicBezTo>
                  <a:cubicBezTo>
                    <a:pt x="14938" y="2141762"/>
                    <a:pt x="0" y="2116300"/>
                    <a:pt x="0" y="2095409"/>
                  </a:cubicBezTo>
                  <a:cubicBezTo>
                    <a:pt x="0" y="2084637"/>
                    <a:pt x="3735" y="2077129"/>
                    <a:pt x="9742" y="2073619"/>
                  </a:cubicBezTo>
                  <a:close/>
                  <a:moveTo>
                    <a:pt x="113433" y="2010172"/>
                  </a:moveTo>
                  <a:cubicBezTo>
                    <a:pt x="119441" y="2006744"/>
                    <a:pt x="127722" y="2007234"/>
                    <a:pt x="136814" y="2012457"/>
                  </a:cubicBezTo>
                  <a:cubicBezTo>
                    <a:pt x="154999" y="2022902"/>
                    <a:pt x="169288" y="2048364"/>
                    <a:pt x="169288" y="2069256"/>
                  </a:cubicBezTo>
                  <a:cubicBezTo>
                    <a:pt x="169288" y="2090801"/>
                    <a:pt x="154999" y="2099288"/>
                    <a:pt x="136814" y="2088842"/>
                  </a:cubicBezTo>
                  <a:cubicBezTo>
                    <a:pt x="118629" y="2078396"/>
                    <a:pt x="103691" y="2052281"/>
                    <a:pt x="103691" y="2031390"/>
                  </a:cubicBezTo>
                  <a:cubicBezTo>
                    <a:pt x="103691" y="2020944"/>
                    <a:pt x="107426" y="2013599"/>
                    <a:pt x="113433" y="2010172"/>
                  </a:cubicBezTo>
                  <a:close/>
                  <a:moveTo>
                    <a:pt x="9742" y="1949684"/>
                  </a:moveTo>
                  <a:cubicBezTo>
                    <a:pt x="15750" y="1946256"/>
                    <a:pt x="24031" y="1946746"/>
                    <a:pt x="33123" y="1951969"/>
                  </a:cubicBezTo>
                  <a:cubicBezTo>
                    <a:pt x="51308" y="1962414"/>
                    <a:pt x="65597" y="1987876"/>
                    <a:pt x="65597" y="2009421"/>
                  </a:cubicBezTo>
                  <a:cubicBezTo>
                    <a:pt x="65597" y="2030313"/>
                    <a:pt x="51308" y="2038800"/>
                    <a:pt x="33123" y="2028354"/>
                  </a:cubicBezTo>
                  <a:cubicBezTo>
                    <a:pt x="14938" y="2017255"/>
                    <a:pt x="0" y="1992446"/>
                    <a:pt x="0" y="1970902"/>
                  </a:cubicBezTo>
                  <a:cubicBezTo>
                    <a:pt x="0" y="1960456"/>
                    <a:pt x="3735" y="1953111"/>
                    <a:pt x="9742" y="1949684"/>
                  </a:cubicBezTo>
                  <a:close/>
                  <a:moveTo>
                    <a:pt x="886057" y="1833964"/>
                  </a:moveTo>
                  <a:cubicBezTo>
                    <a:pt x="891691" y="1837106"/>
                    <a:pt x="895121" y="1844035"/>
                    <a:pt x="895121" y="1854026"/>
                  </a:cubicBezTo>
                  <a:cubicBezTo>
                    <a:pt x="895121" y="1874007"/>
                    <a:pt x="881402" y="1897855"/>
                    <a:pt x="863764" y="1908168"/>
                  </a:cubicBezTo>
                  <a:cubicBezTo>
                    <a:pt x="846126" y="1917836"/>
                    <a:pt x="832407" y="1909457"/>
                    <a:pt x="832407" y="1890120"/>
                  </a:cubicBezTo>
                  <a:cubicBezTo>
                    <a:pt x="832407" y="1870139"/>
                    <a:pt x="846126" y="1846291"/>
                    <a:pt x="863764" y="1836623"/>
                  </a:cubicBezTo>
                  <a:cubicBezTo>
                    <a:pt x="872583" y="1831466"/>
                    <a:pt x="880422" y="1830822"/>
                    <a:pt x="886057" y="1833964"/>
                  </a:cubicBezTo>
                  <a:close/>
                  <a:moveTo>
                    <a:pt x="986849" y="1776331"/>
                  </a:moveTo>
                  <a:cubicBezTo>
                    <a:pt x="992460" y="1779576"/>
                    <a:pt x="995925" y="1786554"/>
                    <a:pt x="995925" y="1796615"/>
                  </a:cubicBezTo>
                  <a:cubicBezTo>
                    <a:pt x="995925" y="1816737"/>
                    <a:pt x="982063" y="1840753"/>
                    <a:pt x="964902" y="1850489"/>
                  </a:cubicBezTo>
                  <a:cubicBezTo>
                    <a:pt x="947080" y="1860225"/>
                    <a:pt x="933218" y="1852436"/>
                    <a:pt x="933218" y="1832964"/>
                  </a:cubicBezTo>
                  <a:cubicBezTo>
                    <a:pt x="933218" y="1812842"/>
                    <a:pt x="947080" y="1788177"/>
                    <a:pt x="964902" y="1778441"/>
                  </a:cubicBezTo>
                  <a:cubicBezTo>
                    <a:pt x="973483" y="1773573"/>
                    <a:pt x="981238" y="1773086"/>
                    <a:pt x="986849" y="1776331"/>
                  </a:cubicBezTo>
                  <a:close/>
                  <a:moveTo>
                    <a:pt x="1087678" y="1718968"/>
                  </a:moveTo>
                  <a:cubicBezTo>
                    <a:pt x="1093312" y="1722295"/>
                    <a:pt x="1096742" y="1729272"/>
                    <a:pt x="1096742" y="1739009"/>
                  </a:cubicBezTo>
                  <a:cubicBezTo>
                    <a:pt x="1096742" y="1759131"/>
                    <a:pt x="1083023" y="1783147"/>
                    <a:pt x="1065385" y="1792883"/>
                  </a:cubicBezTo>
                  <a:cubicBezTo>
                    <a:pt x="1047747" y="1802619"/>
                    <a:pt x="1034028" y="1794830"/>
                    <a:pt x="1034028" y="1774709"/>
                  </a:cubicBezTo>
                  <a:cubicBezTo>
                    <a:pt x="1034028" y="1755236"/>
                    <a:pt x="1047747" y="1731220"/>
                    <a:pt x="1065385" y="1720835"/>
                  </a:cubicBezTo>
                  <a:cubicBezTo>
                    <a:pt x="1074204" y="1715966"/>
                    <a:pt x="1082043" y="1715642"/>
                    <a:pt x="1087678" y="1718968"/>
                  </a:cubicBezTo>
                  <a:close/>
                  <a:moveTo>
                    <a:pt x="113433" y="1708065"/>
                  </a:moveTo>
                  <a:cubicBezTo>
                    <a:pt x="119441" y="1704637"/>
                    <a:pt x="127722" y="1705127"/>
                    <a:pt x="136814" y="1710676"/>
                  </a:cubicBezTo>
                  <a:cubicBezTo>
                    <a:pt x="154999" y="1720469"/>
                    <a:pt x="169288" y="1746584"/>
                    <a:pt x="169288" y="1767476"/>
                  </a:cubicBezTo>
                  <a:cubicBezTo>
                    <a:pt x="169288" y="1788368"/>
                    <a:pt x="154999" y="1796855"/>
                    <a:pt x="136814" y="1786409"/>
                  </a:cubicBezTo>
                  <a:cubicBezTo>
                    <a:pt x="118629" y="1775963"/>
                    <a:pt x="103691" y="1750501"/>
                    <a:pt x="103691" y="1728957"/>
                  </a:cubicBezTo>
                  <a:cubicBezTo>
                    <a:pt x="103691" y="1718837"/>
                    <a:pt x="107426" y="1711492"/>
                    <a:pt x="113433" y="1708065"/>
                  </a:cubicBezTo>
                  <a:close/>
                  <a:moveTo>
                    <a:pt x="9742" y="1647281"/>
                  </a:moveTo>
                  <a:cubicBezTo>
                    <a:pt x="15750" y="1643795"/>
                    <a:pt x="24031" y="1644281"/>
                    <a:pt x="33123" y="1649469"/>
                  </a:cubicBezTo>
                  <a:cubicBezTo>
                    <a:pt x="51308" y="1659846"/>
                    <a:pt x="65597" y="1685788"/>
                    <a:pt x="65597" y="1706541"/>
                  </a:cubicBezTo>
                  <a:cubicBezTo>
                    <a:pt x="65597" y="1727943"/>
                    <a:pt x="51308" y="1736374"/>
                    <a:pt x="33123" y="1725349"/>
                  </a:cubicBezTo>
                  <a:cubicBezTo>
                    <a:pt x="14938" y="1714972"/>
                    <a:pt x="0" y="1689679"/>
                    <a:pt x="0" y="1668926"/>
                  </a:cubicBezTo>
                  <a:cubicBezTo>
                    <a:pt x="0" y="1658225"/>
                    <a:pt x="3735" y="1650767"/>
                    <a:pt x="9742" y="1647281"/>
                  </a:cubicBezTo>
                  <a:close/>
                  <a:moveTo>
                    <a:pt x="113433" y="1583887"/>
                  </a:moveTo>
                  <a:cubicBezTo>
                    <a:pt x="119441" y="1580459"/>
                    <a:pt x="127722" y="1580949"/>
                    <a:pt x="136814" y="1586172"/>
                  </a:cubicBezTo>
                  <a:cubicBezTo>
                    <a:pt x="154999" y="1596617"/>
                    <a:pt x="169288" y="1622079"/>
                    <a:pt x="169288" y="1642971"/>
                  </a:cubicBezTo>
                  <a:cubicBezTo>
                    <a:pt x="169288" y="1664516"/>
                    <a:pt x="154999" y="1673003"/>
                    <a:pt x="136814" y="1662557"/>
                  </a:cubicBezTo>
                  <a:cubicBezTo>
                    <a:pt x="118629" y="1652111"/>
                    <a:pt x="103691" y="1626649"/>
                    <a:pt x="103691" y="1605105"/>
                  </a:cubicBezTo>
                  <a:cubicBezTo>
                    <a:pt x="103691" y="1594659"/>
                    <a:pt x="107426" y="1587314"/>
                    <a:pt x="113433" y="1583887"/>
                  </a:cubicBezTo>
                  <a:close/>
                  <a:moveTo>
                    <a:pt x="9742" y="1523751"/>
                  </a:moveTo>
                  <a:cubicBezTo>
                    <a:pt x="15750" y="1520265"/>
                    <a:pt x="24031" y="1520751"/>
                    <a:pt x="33123" y="1526264"/>
                  </a:cubicBezTo>
                  <a:cubicBezTo>
                    <a:pt x="51308" y="1536641"/>
                    <a:pt x="65597" y="1561934"/>
                    <a:pt x="65597" y="1583336"/>
                  </a:cubicBezTo>
                  <a:cubicBezTo>
                    <a:pt x="65597" y="1604089"/>
                    <a:pt x="51308" y="1612520"/>
                    <a:pt x="33123" y="1602144"/>
                  </a:cubicBezTo>
                  <a:cubicBezTo>
                    <a:pt x="14938" y="1591767"/>
                    <a:pt x="0" y="1566474"/>
                    <a:pt x="0" y="1545072"/>
                  </a:cubicBezTo>
                  <a:cubicBezTo>
                    <a:pt x="0" y="1534695"/>
                    <a:pt x="3735" y="1527237"/>
                    <a:pt x="9742" y="1523751"/>
                  </a:cubicBezTo>
                  <a:close/>
                  <a:moveTo>
                    <a:pt x="886057" y="1407652"/>
                  </a:moveTo>
                  <a:cubicBezTo>
                    <a:pt x="891691" y="1410897"/>
                    <a:pt x="895121" y="1417875"/>
                    <a:pt x="895121" y="1427936"/>
                  </a:cubicBezTo>
                  <a:cubicBezTo>
                    <a:pt x="895121" y="1448058"/>
                    <a:pt x="881402" y="1472074"/>
                    <a:pt x="863764" y="1481810"/>
                  </a:cubicBezTo>
                  <a:cubicBezTo>
                    <a:pt x="846126" y="1491546"/>
                    <a:pt x="832407" y="1483757"/>
                    <a:pt x="832407" y="1463636"/>
                  </a:cubicBezTo>
                  <a:cubicBezTo>
                    <a:pt x="832407" y="1444163"/>
                    <a:pt x="846126" y="1419498"/>
                    <a:pt x="863764" y="1409762"/>
                  </a:cubicBezTo>
                  <a:cubicBezTo>
                    <a:pt x="872583" y="1404894"/>
                    <a:pt x="880422" y="1404407"/>
                    <a:pt x="886057" y="1407652"/>
                  </a:cubicBezTo>
                  <a:close/>
                  <a:moveTo>
                    <a:pt x="986849" y="1347167"/>
                  </a:moveTo>
                  <a:cubicBezTo>
                    <a:pt x="992460" y="1350412"/>
                    <a:pt x="995925" y="1357390"/>
                    <a:pt x="995925" y="1367451"/>
                  </a:cubicBezTo>
                  <a:cubicBezTo>
                    <a:pt x="995925" y="1386923"/>
                    <a:pt x="982063" y="1411589"/>
                    <a:pt x="964902" y="1421325"/>
                  </a:cubicBezTo>
                  <a:cubicBezTo>
                    <a:pt x="947080" y="1431061"/>
                    <a:pt x="933218" y="1423272"/>
                    <a:pt x="933218" y="1403151"/>
                  </a:cubicBezTo>
                  <a:cubicBezTo>
                    <a:pt x="933218" y="1383029"/>
                    <a:pt x="947080" y="1359013"/>
                    <a:pt x="964902" y="1349277"/>
                  </a:cubicBezTo>
                  <a:cubicBezTo>
                    <a:pt x="973483" y="1344409"/>
                    <a:pt x="981238" y="1343922"/>
                    <a:pt x="986849" y="1347167"/>
                  </a:cubicBezTo>
                  <a:close/>
                  <a:moveTo>
                    <a:pt x="1087678" y="1289910"/>
                  </a:moveTo>
                  <a:cubicBezTo>
                    <a:pt x="1093312" y="1293214"/>
                    <a:pt x="1096742" y="1300304"/>
                    <a:pt x="1096742" y="1310294"/>
                  </a:cubicBezTo>
                  <a:cubicBezTo>
                    <a:pt x="1096742" y="1329631"/>
                    <a:pt x="1083023" y="1353479"/>
                    <a:pt x="1065385" y="1363147"/>
                  </a:cubicBezTo>
                  <a:cubicBezTo>
                    <a:pt x="1047747" y="1373460"/>
                    <a:pt x="1034028" y="1365081"/>
                    <a:pt x="1034028" y="1345744"/>
                  </a:cubicBezTo>
                  <a:cubicBezTo>
                    <a:pt x="1034028" y="1325763"/>
                    <a:pt x="1047747" y="1301915"/>
                    <a:pt x="1065385" y="1292247"/>
                  </a:cubicBezTo>
                  <a:cubicBezTo>
                    <a:pt x="1074204" y="1287090"/>
                    <a:pt x="1082043" y="1286607"/>
                    <a:pt x="1087678" y="1289910"/>
                  </a:cubicBezTo>
                  <a:close/>
                  <a:moveTo>
                    <a:pt x="113433" y="1278656"/>
                  </a:moveTo>
                  <a:cubicBezTo>
                    <a:pt x="119441" y="1275147"/>
                    <a:pt x="127722" y="1275637"/>
                    <a:pt x="136814" y="1280860"/>
                  </a:cubicBezTo>
                  <a:cubicBezTo>
                    <a:pt x="154999" y="1291305"/>
                    <a:pt x="169288" y="1316767"/>
                    <a:pt x="169288" y="1338312"/>
                  </a:cubicBezTo>
                  <a:cubicBezTo>
                    <a:pt x="169288" y="1359204"/>
                    <a:pt x="154999" y="1367691"/>
                    <a:pt x="136814" y="1357245"/>
                  </a:cubicBezTo>
                  <a:cubicBezTo>
                    <a:pt x="118629" y="1346799"/>
                    <a:pt x="103691" y="1321337"/>
                    <a:pt x="103691" y="1300446"/>
                  </a:cubicBezTo>
                  <a:cubicBezTo>
                    <a:pt x="103691" y="1289674"/>
                    <a:pt x="107426" y="1282166"/>
                    <a:pt x="113433" y="1278656"/>
                  </a:cubicBezTo>
                  <a:close/>
                  <a:moveTo>
                    <a:pt x="9742" y="1218088"/>
                  </a:moveTo>
                  <a:cubicBezTo>
                    <a:pt x="15750" y="1214660"/>
                    <a:pt x="24031" y="1215150"/>
                    <a:pt x="33123" y="1220373"/>
                  </a:cubicBezTo>
                  <a:cubicBezTo>
                    <a:pt x="51308" y="1230818"/>
                    <a:pt x="65597" y="1256933"/>
                    <a:pt x="65597" y="1277825"/>
                  </a:cubicBezTo>
                  <a:cubicBezTo>
                    <a:pt x="65597" y="1298717"/>
                    <a:pt x="51308" y="1307204"/>
                    <a:pt x="33123" y="1296758"/>
                  </a:cubicBezTo>
                  <a:cubicBezTo>
                    <a:pt x="14938" y="1286312"/>
                    <a:pt x="0" y="1260850"/>
                    <a:pt x="0" y="1239306"/>
                  </a:cubicBezTo>
                  <a:cubicBezTo>
                    <a:pt x="0" y="1228860"/>
                    <a:pt x="3735" y="1221515"/>
                    <a:pt x="9742" y="1218088"/>
                  </a:cubicBezTo>
                  <a:close/>
                  <a:moveTo>
                    <a:pt x="113433" y="1154721"/>
                  </a:moveTo>
                  <a:cubicBezTo>
                    <a:pt x="119441" y="1151293"/>
                    <a:pt x="127722" y="1151783"/>
                    <a:pt x="136814" y="1157006"/>
                  </a:cubicBezTo>
                  <a:cubicBezTo>
                    <a:pt x="154999" y="1167451"/>
                    <a:pt x="169288" y="1192913"/>
                    <a:pt x="169288" y="1214458"/>
                  </a:cubicBezTo>
                  <a:cubicBezTo>
                    <a:pt x="169288" y="1235350"/>
                    <a:pt x="154999" y="1243837"/>
                    <a:pt x="136814" y="1232738"/>
                  </a:cubicBezTo>
                  <a:cubicBezTo>
                    <a:pt x="118629" y="1222945"/>
                    <a:pt x="103691" y="1196830"/>
                    <a:pt x="103691" y="1175939"/>
                  </a:cubicBezTo>
                  <a:cubicBezTo>
                    <a:pt x="103691" y="1165493"/>
                    <a:pt x="107426" y="1158148"/>
                    <a:pt x="113433" y="1154721"/>
                  </a:cubicBezTo>
                  <a:close/>
                  <a:moveTo>
                    <a:pt x="9742" y="1094235"/>
                  </a:moveTo>
                  <a:cubicBezTo>
                    <a:pt x="15750" y="1090807"/>
                    <a:pt x="24031" y="1091297"/>
                    <a:pt x="33123" y="1096520"/>
                  </a:cubicBezTo>
                  <a:cubicBezTo>
                    <a:pt x="51308" y="1106965"/>
                    <a:pt x="65597" y="1132427"/>
                    <a:pt x="65597" y="1153319"/>
                  </a:cubicBezTo>
                  <a:cubicBezTo>
                    <a:pt x="65597" y="1174864"/>
                    <a:pt x="51308" y="1183351"/>
                    <a:pt x="33123" y="1172905"/>
                  </a:cubicBezTo>
                  <a:cubicBezTo>
                    <a:pt x="14938" y="1162459"/>
                    <a:pt x="0" y="1136344"/>
                    <a:pt x="0" y="1115453"/>
                  </a:cubicBezTo>
                  <a:cubicBezTo>
                    <a:pt x="0" y="1105007"/>
                    <a:pt x="3735" y="1097662"/>
                    <a:pt x="9742" y="1094235"/>
                  </a:cubicBezTo>
                  <a:close/>
                  <a:moveTo>
                    <a:pt x="886057" y="978676"/>
                  </a:moveTo>
                  <a:cubicBezTo>
                    <a:pt x="891691" y="981980"/>
                    <a:pt x="895121" y="988909"/>
                    <a:pt x="895121" y="998577"/>
                  </a:cubicBezTo>
                  <a:cubicBezTo>
                    <a:pt x="895121" y="1018558"/>
                    <a:pt x="881402" y="1042406"/>
                    <a:pt x="863764" y="1052074"/>
                  </a:cubicBezTo>
                  <a:cubicBezTo>
                    <a:pt x="846126" y="1062387"/>
                    <a:pt x="832407" y="1054008"/>
                    <a:pt x="832407" y="1034671"/>
                  </a:cubicBezTo>
                  <a:cubicBezTo>
                    <a:pt x="832407" y="1014690"/>
                    <a:pt x="846126" y="990842"/>
                    <a:pt x="863764" y="980529"/>
                  </a:cubicBezTo>
                  <a:cubicBezTo>
                    <a:pt x="872583" y="975695"/>
                    <a:pt x="880422" y="975373"/>
                    <a:pt x="886057" y="978676"/>
                  </a:cubicBezTo>
                  <a:close/>
                  <a:moveTo>
                    <a:pt x="986849" y="921070"/>
                  </a:moveTo>
                  <a:cubicBezTo>
                    <a:pt x="992460" y="924374"/>
                    <a:pt x="995925" y="931303"/>
                    <a:pt x="995925" y="940971"/>
                  </a:cubicBezTo>
                  <a:cubicBezTo>
                    <a:pt x="995925" y="960952"/>
                    <a:pt x="982063" y="984800"/>
                    <a:pt x="964902" y="994468"/>
                  </a:cubicBezTo>
                  <a:cubicBezTo>
                    <a:pt x="947080" y="1004781"/>
                    <a:pt x="933218" y="996402"/>
                    <a:pt x="933218" y="977065"/>
                  </a:cubicBezTo>
                  <a:cubicBezTo>
                    <a:pt x="933218" y="957084"/>
                    <a:pt x="947080" y="933236"/>
                    <a:pt x="964902" y="922923"/>
                  </a:cubicBezTo>
                  <a:cubicBezTo>
                    <a:pt x="973483" y="918089"/>
                    <a:pt x="981238" y="917767"/>
                    <a:pt x="986849" y="921070"/>
                  </a:cubicBezTo>
                  <a:close/>
                  <a:moveTo>
                    <a:pt x="1087678" y="860720"/>
                  </a:moveTo>
                  <a:cubicBezTo>
                    <a:pt x="1093312" y="863965"/>
                    <a:pt x="1096742" y="870943"/>
                    <a:pt x="1096742" y="880679"/>
                  </a:cubicBezTo>
                  <a:cubicBezTo>
                    <a:pt x="1096742" y="900801"/>
                    <a:pt x="1083023" y="924817"/>
                    <a:pt x="1065385" y="934553"/>
                  </a:cubicBezTo>
                  <a:cubicBezTo>
                    <a:pt x="1047747" y="944289"/>
                    <a:pt x="1034028" y="936500"/>
                    <a:pt x="1034028" y="916379"/>
                  </a:cubicBezTo>
                  <a:cubicBezTo>
                    <a:pt x="1034028" y="896906"/>
                    <a:pt x="1047747" y="872890"/>
                    <a:pt x="1065385" y="863154"/>
                  </a:cubicBezTo>
                  <a:cubicBezTo>
                    <a:pt x="1074204" y="857961"/>
                    <a:pt x="1082043" y="857474"/>
                    <a:pt x="1087678" y="860720"/>
                  </a:cubicBezTo>
                  <a:close/>
                  <a:moveTo>
                    <a:pt x="113433" y="852371"/>
                  </a:moveTo>
                  <a:cubicBezTo>
                    <a:pt x="119441" y="848862"/>
                    <a:pt x="127722" y="849352"/>
                    <a:pt x="136814" y="854575"/>
                  </a:cubicBezTo>
                  <a:cubicBezTo>
                    <a:pt x="154999" y="865673"/>
                    <a:pt x="169288" y="891135"/>
                    <a:pt x="169288" y="912027"/>
                  </a:cubicBezTo>
                  <a:cubicBezTo>
                    <a:pt x="169288" y="932919"/>
                    <a:pt x="154999" y="941406"/>
                    <a:pt x="136814" y="930960"/>
                  </a:cubicBezTo>
                  <a:cubicBezTo>
                    <a:pt x="118629" y="920514"/>
                    <a:pt x="103691" y="895052"/>
                    <a:pt x="103691" y="874161"/>
                  </a:cubicBezTo>
                  <a:cubicBezTo>
                    <a:pt x="103691" y="863389"/>
                    <a:pt x="107426" y="855881"/>
                    <a:pt x="113433" y="852371"/>
                  </a:cubicBezTo>
                  <a:close/>
                  <a:moveTo>
                    <a:pt x="9742" y="791884"/>
                  </a:moveTo>
                  <a:cubicBezTo>
                    <a:pt x="15750" y="788375"/>
                    <a:pt x="24031" y="788865"/>
                    <a:pt x="33123" y="794088"/>
                  </a:cubicBezTo>
                  <a:cubicBezTo>
                    <a:pt x="51308" y="804533"/>
                    <a:pt x="65597" y="830648"/>
                    <a:pt x="65597" y="851540"/>
                  </a:cubicBezTo>
                  <a:cubicBezTo>
                    <a:pt x="65597" y="872432"/>
                    <a:pt x="51308" y="880919"/>
                    <a:pt x="33123" y="870473"/>
                  </a:cubicBezTo>
                  <a:cubicBezTo>
                    <a:pt x="14938" y="860027"/>
                    <a:pt x="0" y="833912"/>
                    <a:pt x="0" y="813674"/>
                  </a:cubicBezTo>
                  <a:cubicBezTo>
                    <a:pt x="0" y="802902"/>
                    <a:pt x="3735" y="795394"/>
                    <a:pt x="9742" y="791884"/>
                  </a:cubicBezTo>
                  <a:close/>
                  <a:moveTo>
                    <a:pt x="113433" y="728436"/>
                  </a:moveTo>
                  <a:cubicBezTo>
                    <a:pt x="119441" y="725008"/>
                    <a:pt x="127722" y="725498"/>
                    <a:pt x="136814" y="730721"/>
                  </a:cubicBezTo>
                  <a:cubicBezTo>
                    <a:pt x="154999" y="741166"/>
                    <a:pt x="169288" y="766628"/>
                    <a:pt x="169288" y="788173"/>
                  </a:cubicBezTo>
                  <a:cubicBezTo>
                    <a:pt x="169288" y="809065"/>
                    <a:pt x="154999" y="817552"/>
                    <a:pt x="136814" y="807106"/>
                  </a:cubicBezTo>
                  <a:cubicBezTo>
                    <a:pt x="118629" y="796660"/>
                    <a:pt x="103691" y="770545"/>
                    <a:pt x="103691" y="749654"/>
                  </a:cubicBezTo>
                  <a:cubicBezTo>
                    <a:pt x="103691" y="739208"/>
                    <a:pt x="107426" y="731863"/>
                    <a:pt x="113433" y="728436"/>
                  </a:cubicBezTo>
                  <a:close/>
                  <a:moveTo>
                    <a:pt x="9742" y="667951"/>
                  </a:moveTo>
                  <a:cubicBezTo>
                    <a:pt x="15750" y="664523"/>
                    <a:pt x="24031" y="665013"/>
                    <a:pt x="33123" y="670236"/>
                  </a:cubicBezTo>
                  <a:cubicBezTo>
                    <a:pt x="51308" y="680681"/>
                    <a:pt x="65597" y="706143"/>
                    <a:pt x="65597" y="727688"/>
                  </a:cubicBezTo>
                  <a:cubicBezTo>
                    <a:pt x="65597" y="747927"/>
                    <a:pt x="51308" y="757067"/>
                    <a:pt x="33123" y="746621"/>
                  </a:cubicBezTo>
                  <a:cubicBezTo>
                    <a:pt x="14938" y="736175"/>
                    <a:pt x="0" y="710060"/>
                    <a:pt x="0" y="689169"/>
                  </a:cubicBezTo>
                  <a:cubicBezTo>
                    <a:pt x="0" y="678723"/>
                    <a:pt x="3735" y="671378"/>
                    <a:pt x="9742" y="667951"/>
                  </a:cubicBezTo>
                  <a:close/>
                  <a:moveTo>
                    <a:pt x="886057" y="549322"/>
                  </a:moveTo>
                  <a:cubicBezTo>
                    <a:pt x="891691" y="552567"/>
                    <a:pt x="895121" y="559545"/>
                    <a:pt x="895121" y="569606"/>
                  </a:cubicBezTo>
                  <a:cubicBezTo>
                    <a:pt x="895121" y="589728"/>
                    <a:pt x="881402" y="613744"/>
                    <a:pt x="863764" y="623480"/>
                  </a:cubicBezTo>
                  <a:cubicBezTo>
                    <a:pt x="854945" y="628348"/>
                    <a:pt x="847106" y="628835"/>
                    <a:pt x="841471" y="625671"/>
                  </a:cubicBezTo>
                  <a:lnTo>
                    <a:pt x="835866" y="613478"/>
                  </a:lnTo>
                  <a:lnTo>
                    <a:pt x="585767" y="757574"/>
                  </a:lnTo>
                  <a:lnTo>
                    <a:pt x="577620" y="784367"/>
                  </a:lnTo>
                  <a:cubicBezTo>
                    <a:pt x="571904" y="794035"/>
                    <a:pt x="564065" y="802414"/>
                    <a:pt x="555572" y="807248"/>
                  </a:cubicBezTo>
                  <a:cubicBezTo>
                    <a:pt x="537934" y="817561"/>
                    <a:pt x="524215" y="809182"/>
                    <a:pt x="524215" y="789845"/>
                  </a:cubicBezTo>
                  <a:cubicBezTo>
                    <a:pt x="524215" y="769864"/>
                    <a:pt x="537934" y="746016"/>
                    <a:pt x="555572" y="735703"/>
                  </a:cubicBezTo>
                  <a:cubicBezTo>
                    <a:pt x="564065" y="730869"/>
                    <a:pt x="571904" y="730547"/>
                    <a:pt x="577620" y="733850"/>
                  </a:cubicBezTo>
                  <a:lnTo>
                    <a:pt x="582874" y="745083"/>
                  </a:lnTo>
                  <a:lnTo>
                    <a:pt x="834107" y="600112"/>
                  </a:lnTo>
                  <a:lnTo>
                    <a:pt x="841471" y="574799"/>
                  </a:lnTo>
                  <a:cubicBezTo>
                    <a:pt x="847106" y="564901"/>
                    <a:pt x="854945" y="556300"/>
                    <a:pt x="863764" y="551432"/>
                  </a:cubicBezTo>
                  <a:cubicBezTo>
                    <a:pt x="872583" y="546564"/>
                    <a:pt x="880422" y="546077"/>
                    <a:pt x="886057" y="549322"/>
                  </a:cubicBezTo>
                  <a:close/>
                  <a:moveTo>
                    <a:pt x="986849" y="492041"/>
                  </a:moveTo>
                  <a:cubicBezTo>
                    <a:pt x="992460" y="495286"/>
                    <a:pt x="995925" y="502264"/>
                    <a:pt x="995925" y="512000"/>
                  </a:cubicBezTo>
                  <a:cubicBezTo>
                    <a:pt x="995925" y="532122"/>
                    <a:pt x="982063" y="555489"/>
                    <a:pt x="964902" y="565874"/>
                  </a:cubicBezTo>
                  <a:cubicBezTo>
                    <a:pt x="947080" y="575610"/>
                    <a:pt x="933218" y="567821"/>
                    <a:pt x="933218" y="547700"/>
                  </a:cubicBezTo>
                  <a:cubicBezTo>
                    <a:pt x="933218" y="528227"/>
                    <a:pt x="947080" y="504860"/>
                    <a:pt x="964902" y="494475"/>
                  </a:cubicBezTo>
                  <a:cubicBezTo>
                    <a:pt x="973483" y="489282"/>
                    <a:pt x="981238" y="488795"/>
                    <a:pt x="986849" y="492041"/>
                  </a:cubicBezTo>
                  <a:close/>
                  <a:moveTo>
                    <a:pt x="1087678" y="434164"/>
                  </a:moveTo>
                  <a:cubicBezTo>
                    <a:pt x="1093312" y="437433"/>
                    <a:pt x="1096742" y="444460"/>
                    <a:pt x="1096742" y="454592"/>
                  </a:cubicBezTo>
                  <a:cubicBezTo>
                    <a:pt x="1096742" y="474202"/>
                    <a:pt x="1083023" y="498389"/>
                    <a:pt x="1065385" y="508194"/>
                  </a:cubicBezTo>
                  <a:cubicBezTo>
                    <a:pt x="1047747" y="518000"/>
                    <a:pt x="1034028" y="509502"/>
                    <a:pt x="1034028" y="490545"/>
                  </a:cubicBezTo>
                  <a:cubicBezTo>
                    <a:pt x="1034028" y="470280"/>
                    <a:pt x="1047747" y="446094"/>
                    <a:pt x="1065385" y="436289"/>
                  </a:cubicBezTo>
                  <a:cubicBezTo>
                    <a:pt x="1074204" y="431386"/>
                    <a:pt x="1082043" y="430896"/>
                    <a:pt x="1087678" y="434164"/>
                  </a:cubicBezTo>
                  <a:close/>
                  <a:moveTo>
                    <a:pt x="113433" y="426141"/>
                  </a:moveTo>
                  <a:cubicBezTo>
                    <a:pt x="119441" y="422773"/>
                    <a:pt x="127722" y="423430"/>
                    <a:pt x="136814" y="429017"/>
                  </a:cubicBezTo>
                  <a:cubicBezTo>
                    <a:pt x="154999" y="438876"/>
                    <a:pt x="169288" y="465166"/>
                    <a:pt x="169288" y="486198"/>
                  </a:cubicBezTo>
                  <a:cubicBezTo>
                    <a:pt x="169288" y="506572"/>
                    <a:pt x="154999" y="515117"/>
                    <a:pt x="136814" y="505258"/>
                  </a:cubicBezTo>
                  <a:cubicBezTo>
                    <a:pt x="118629" y="494742"/>
                    <a:pt x="103691" y="469109"/>
                    <a:pt x="103691" y="447420"/>
                  </a:cubicBezTo>
                  <a:cubicBezTo>
                    <a:pt x="103691" y="436904"/>
                    <a:pt x="107426" y="429510"/>
                    <a:pt x="113433" y="426141"/>
                  </a:cubicBezTo>
                  <a:close/>
                  <a:moveTo>
                    <a:pt x="9742" y="368399"/>
                  </a:moveTo>
                  <a:cubicBezTo>
                    <a:pt x="15750" y="364971"/>
                    <a:pt x="24031" y="365461"/>
                    <a:pt x="33123" y="370684"/>
                  </a:cubicBezTo>
                  <a:cubicBezTo>
                    <a:pt x="51308" y="381782"/>
                    <a:pt x="65597" y="406591"/>
                    <a:pt x="65597" y="428136"/>
                  </a:cubicBezTo>
                  <a:cubicBezTo>
                    <a:pt x="65597" y="449028"/>
                    <a:pt x="51308" y="457515"/>
                    <a:pt x="33123" y="447069"/>
                  </a:cubicBezTo>
                  <a:cubicBezTo>
                    <a:pt x="14938" y="436623"/>
                    <a:pt x="0" y="411161"/>
                    <a:pt x="0" y="389617"/>
                  </a:cubicBezTo>
                  <a:cubicBezTo>
                    <a:pt x="0" y="379171"/>
                    <a:pt x="3735" y="371826"/>
                    <a:pt x="9742" y="368399"/>
                  </a:cubicBezTo>
                  <a:close/>
                  <a:moveTo>
                    <a:pt x="113433" y="302205"/>
                  </a:moveTo>
                  <a:cubicBezTo>
                    <a:pt x="119441" y="298755"/>
                    <a:pt x="127722" y="299248"/>
                    <a:pt x="136814" y="304506"/>
                  </a:cubicBezTo>
                  <a:cubicBezTo>
                    <a:pt x="154999" y="315022"/>
                    <a:pt x="169288" y="340654"/>
                    <a:pt x="169288" y="361686"/>
                  </a:cubicBezTo>
                  <a:cubicBezTo>
                    <a:pt x="169288" y="383376"/>
                    <a:pt x="154999" y="391263"/>
                    <a:pt x="136814" y="381404"/>
                  </a:cubicBezTo>
                  <a:cubicBezTo>
                    <a:pt x="118629" y="370231"/>
                    <a:pt x="103691" y="344598"/>
                    <a:pt x="103691" y="323566"/>
                  </a:cubicBezTo>
                  <a:cubicBezTo>
                    <a:pt x="103691" y="313050"/>
                    <a:pt x="107426" y="305656"/>
                    <a:pt x="113433" y="302205"/>
                  </a:cubicBezTo>
                  <a:close/>
                  <a:moveTo>
                    <a:pt x="577620" y="290095"/>
                  </a:moveTo>
                  <a:cubicBezTo>
                    <a:pt x="583336" y="293340"/>
                    <a:pt x="586929" y="300318"/>
                    <a:pt x="586929" y="310379"/>
                  </a:cubicBezTo>
                  <a:cubicBezTo>
                    <a:pt x="586929" y="330501"/>
                    <a:pt x="572557" y="354517"/>
                    <a:pt x="555572" y="364253"/>
                  </a:cubicBezTo>
                  <a:cubicBezTo>
                    <a:pt x="537934" y="373989"/>
                    <a:pt x="524215" y="366200"/>
                    <a:pt x="524215" y="346079"/>
                  </a:cubicBezTo>
                  <a:cubicBezTo>
                    <a:pt x="524215" y="326606"/>
                    <a:pt x="537934" y="301941"/>
                    <a:pt x="555572" y="292205"/>
                  </a:cubicBezTo>
                  <a:cubicBezTo>
                    <a:pt x="564065" y="287337"/>
                    <a:pt x="571904" y="286850"/>
                    <a:pt x="577620" y="290095"/>
                  </a:cubicBezTo>
                  <a:close/>
                  <a:moveTo>
                    <a:pt x="9742" y="244545"/>
                  </a:moveTo>
                  <a:cubicBezTo>
                    <a:pt x="15750" y="241117"/>
                    <a:pt x="24031" y="241607"/>
                    <a:pt x="33123" y="246830"/>
                  </a:cubicBezTo>
                  <a:cubicBezTo>
                    <a:pt x="51308" y="257275"/>
                    <a:pt x="65597" y="282737"/>
                    <a:pt x="65597" y="303629"/>
                  </a:cubicBezTo>
                  <a:cubicBezTo>
                    <a:pt x="65597" y="325174"/>
                    <a:pt x="51308" y="333661"/>
                    <a:pt x="33123" y="323215"/>
                  </a:cubicBezTo>
                  <a:cubicBezTo>
                    <a:pt x="14938" y="312116"/>
                    <a:pt x="0" y="286654"/>
                    <a:pt x="0" y="265763"/>
                  </a:cubicBezTo>
                  <a:cubicBezTo>
                    <a:pt x="0" y="255317"/>
                    <a:pt x="3735" y="247972"/>
                    <a:pt x="9742" y="244545"/>
                  </a:cubicBezTo>
                  <a:close/>
                  <a:moveTo>
                    <a:pt x="886057" y="120105"/>
                  </a:moveTo>
                  <a:cubicBezTo>
                    <a:pt x="891691" y="123327"/>
                    <a:pt x="895121" y="130256"/>
                    <a:pt x="895121" y="140247"/>
                  </a:cubicBezTo>
                  <a:cubicBezTo>
                    <a:pt x="895121" y="160228"/>
                    <a:pt x="881402" y="184076"/>
                    <a:pt x="863764" y="193744"/>
                  </a:cubicBezTo>
                  <a:cubicBezTo>
                    <a:pt x="846126" y="204057"/>
                    <a:pt x="832407" y="195678"/>
                    <a:pt x="832407" y="175697"/>
                  </a:cubicBezTo>
                  <a:cubicBezTo>
                    <a:pt x="832407" y="156360"/>
                    <a:pt x="846126" y="132512"/>
                    <a:pt x="863764" y="122199"/>
                  </a:cubicBezTo>
                  <a:cubicBezTo>
                    <a:pt x="872583" y="117365"/>
                    <a:pt x="880422" y="116882"/>
                    <a:pt x="886057" y="120105"/>
                  </a:cubicBezTo>
                  <a:close/>
                  <a:moveTo>
                    <a:pt x="986849" y="62552"/>
                  </a:moveTo>
                  <a:cubicBezTo>
                    <a:pt x="992460" y="65797"/>
                    <a:pt x="995925" y="72775"/>
                    <a:pt x="995925" y="82836"/>
                  </a:cubicBezTo>
                  <a:cubicBezTo>
                    <a:pt x="995925" y="102308"/>
                    <a:pt x="982063" y="126974"/>
                    <a:pt x="964902" y="136710"/>
                  </a:cubicBezTo>
                  <a:cubicBezTo>
                    <a:pt x="947080" y="146446"/>
                    <a:pt x="933218" y="138657"/>
                    <a:pt x="933218" y="118536"/>
                  </a:cubicBezTo>
                  <a:cubicBezTo>
                    <a:pt x="933218" y="99063"/>
                    <a:pt x="947080" y="74398"/>
                    <a:pt x="964902" y="64662"/>
                  </a:cubicBezTo>
                  <a:cubicBezTo>
                    <a:pt x="973483" y="59794"/>
                    <a:pt x="981238" y="59307"/>
                    <a:pt x="986849" y="62552"/>
                  </a:cubicBezTo>
                  <a:close/>
                  <a:moveTo>
                    <a:pt x="1087678" y="2065"/>
                  </a:moveTo>
                  <a:cubicBezTo>
                    <a:pt x="1093312" y="5310"/>
                    <a:pt x="1096742" y="12288"/>
                    <a:pt x="1096742" y="22349"/>
                  </a:cubicBezTo>
                  <a:cubicBezTo>
                    <a:pt x="1096742" y="41821"/>
                    <a:pt x="1083023" y="66487"/>
                    <a:pt x="1065385" y="76223"/>
                  </a:cubicBezTo>
                  <a:cubicBezTo>
                    <a:pt x="1047747" y="85959"/>
                    <a:pt x="1034028" y="78170"/>
                    <a:pt x="1034028" y="58049"/>
                  </a:cubicBezTo>
                  <a:cubicBezTo>
                    <a:pt x="1034028" y="37927"/>
                    <a:pt x="1047747" y="13911"/>
                    <a:pt x="1065385" y="4175"/>
                  </a:cubicBezTo>
                  <a:cubicBezTo>
                    <a:pt x="1074204" y="-693"/>
                    <a:pt x="1082043" y="-1180"/>
                    <a:pt x="1087678" y="2065"/>
                  </a:cubicBezTo>
                  <a:close/>
                </a:path>
              </a:pathLst>
            </a:custGeom>
            <a:solidFill>
              <a:schemeClr val="accent5">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9" name="Freeform 454">
              <a:extLst>
                <a:ext uri="{FF2B5EF4-FFF2-40B4-BE49-F238E27FC236}">
                  <a16:creationId xmlns:a16="http://schemas.microsoft.com/office/drawing/2014/main" id="{1CF6B688-3436-91D1-889C-40B9D53F8AF1}"/>
                </a:ext>
              </a:extLst>
            </p:cNvPr>
            <p:cNvSpPr>
              <a:spLocks noChangeArrowheads="1"/>
            </p:cNvSpPr>
            <p:nvPr/>
          </p:nvSpPr>
          <p:spPr bwMode="auto">
            <a:xfrm>
              <a:off x="8245692" y="5538823"/>
              <a:ext cx="852570" cy="492531"/>
            </a:xfrm>
            <a:custGeom>
              <a:avLst/>
              <a:gdLst>
                <a:gd name="T0" fmla="*/ 591 w 1306"/>
                <a:gd name="T1" fmla="*/ 733 h 754"/>
                <a:gd name="T2" fmla="*/ 34 w 1306"/>
                <a:gd name="T3" fmla="*/ 412 h 754"/>
                <a:gd name="T4" fmla="*/ 34 w 1306"/>
                <a:gd name="T5" fmla="*/ 412 h 754"/>
                <a:gd name="T6" fmla="*/ 44 w 1306"/>
                <a:gd name="T7" fmla="*/ 335 h 754"/>
                <a:gd name="T8" fmla="*/ 581 w 1306"/>
                <a:gd name="T9" fmla="*/ 25 h 754"/>
                <a:gd name="T10" fmla="*/ 581 w 1306"/>
                <a:gd name="T11" fmla="*/ 25 h 754"/>
                <a:gd name="T12" fmla="*/ 714 w 1306"/>
                <a:gd name="T13" fmla="*/ 20 h 754"/>
                <a:gd name="T14" fmla="*/ 1271 w 1306"/>
                <a:gd name="T15" fmla="*/ 341 h 754"/>
                <a:gd name="T16" fmla="*/ 1271 w 1306"/>
                <a:gd name="T17" fmla="*/ 341 h 754"/>
                <a:gd name="T18" fmla="*/ 1261 w 1306"/>
                <a:gd name="T19" fmla="*/ 418 h 754"/>
                <a:gd name="T20" fmla="*/ 724 w 1306"/>
                <a:gd name="T21" fmla="*/ 728 h 754"/>
                <a:gd name="T22" fmla="*/ 724 w 1306"/>
                <a:gd name="T23" fmla="*/ 728 h 754"/>
                <a:gd name="T24" fmla="*/ 591 w 1306"/>
                <a:gd name="T25" fmla="*/ 73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754">
                  <a:moveTo>
                    <a:pt x="591" y="733"/>
                  </a:moveTo>
                  <a:lnTo>
                    <a:pt x="34" y="412"/>
                  </a:lnTo>
                  <a:lnTo>
                    <a:pt x="34" y="412"/>
                  </a:lnTo>
                  <a:cubicBezTo>
                    <a:pt x="0" y="393"/>
                    <a:pt x="5" y="358"/>
                    <a:pt x="44" y="335"/>
                  </a:cubicBezTo>
                  <a:lnTo>
                    <a:pt x="581" y="25"/>
                  </a:lnTo>
                  <a:lnTo>
                    <a:pt x="581" y="25"/>
                  </a:lnTo>
                  <a:cubicBezTo>
                    <a:pt x="621" y="3"/>
                    <a:pt x="680" y="0"/>
                    <a:pt x="714" y="20"/>
                  </a:cubicBezTo>
                  <a:lnTo>
                    <a:pt x="1271" y="341"/>
                  </a:lnTo>
                  <a:lnTo>
                    <a:pt x="1271" y="341"/>
                  </a:lnTo>
                  <a:cubicBezTo>
                    <a:pt x="1305" y="361"/>
                    <a:pt x="1301" y="395"/>
                    <a:pt x="1261" y="418"/>
                  </a:cubicBezTo>
                  <a:lnTo>
                    <a:pt x="724" y="728"/>
                  </a:lnTo>
                  <a:lnTo>
                    <a:pt x="724" y="728"/>
                  </a:lnTo>
                  <a:cubicBezTo>
                    <a:pt x="684" y="751"/>
                    <a:pt x="625" y="753"/>
                    <a:pt x="591" y="73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0" name="Freeform 455">
              <a:extLst>
                <a:ext uri="{FF2B5EF4-FFF2-40B4-BE49-F238E27FC236}">
                  <a16:creationId xmlns:a16="http://schemas.microsoft.com/office/drawing/2014/main" id="{983AD47D-902C-DBE5-641F-0C5AE9E4497C}"/>
                </a:ext>
              </a:extLst>
            </p:cNvPr>
            <p:cNvSpPr>
              <a:spLocks noChangeArrowheads="1"/>
            </p:cNvSpPr>
            <p:nvPr/>
          </p:nvSpPr>
          <p:spPr bwMode="auto">
            <a:xfrm>
              <a:off x="8614371" y="5777888"/>
              <a:ext cx="118093" cy="69127"/>
            </a:xfrm>
            <a:custGeom>
              <a:avLst/>
              <a:gdLst>
                <a:gd name="T0" fmla="*/ 82 w 182"/>
                <a:gd name="T1" fmla="*/ 101 h 105"/>
                <a:gd name="T2" fmla="*/ 5 w 182"/>
                <a:gd name="T3" fmla="*/ 56 h 105"/>
                <a:gd name="T4" fmla="*/ 5 w 182"/>
                <a:gd name="T5" fmla="*/ 56 h 105"/>
                <a:gd name="T6" fmla="*/ 6 w 182"/>
                <a:gd name="T7" fmla="*/ 46 h 105"/>
                <a:gd name="T8" fmla="*/ 81 w 182"/>
                <a:gd name="T9" fmla="*/ 3 h 105"/>
                <a:gd name="T10" fmla="*/ 81 w 182"/>
                <a:gd name="T11" fmla="*/ 3 h 105"/>
                <a:gd name="T12" fmla="*/ 99 w 182"/>
                <a:gd name="T13" fmla="*/ 2 h 105"/>
                <a:gd name="T14" fmla="*/ 176 w 182"/>
                <a:gd name="T15" fmla="*/ 46 h 105"/>
                <a:gd name="T16" fmla="*/ 176 w 182"/>
                <a:gd name="T17" fmla="*/ 46 h 105"/>
                <a:gd name="T18" fmla="*/ 175 w 182"/>
                <a:gd name="T19" fmla="*/ 57 h 105"/>
                <a:gd name="T20" fmla="*/ 101 w 182"/>
                <a:gd name="T21" fmla="*/ 100 h 105"/>
                <a:gd name="T22" fmla="*/ 101 w 182"/>
                <a:gd name="T23" fmla="*/ 100 h 105"/>
                <a:gd name="T24" fmla="*/ 82 w 182"/>
                <a:gd name="T25"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05">
                  <a:moveTo>
                    <a:pt x="82" y="101"/>
                  </a:moveTo>
                  <a:lnTo>
                    <a:pt x="5" y="56"/>
                  </a:lnTo>
                  <a:lnTo>
                    <a:pt x="5" y="56"/>
                  </a:lnTo>
                  <a:cubicBezTo>
                    <a:pt x="0" y="54"/>
                    <a:pt x="1" y="49"/>
                    <a:pt x="6" y="46"/>
                  </a:cubicBezTo>
                  <a:lnTo>
                    <a:pt x="81" y="3"/>
                  </a:lnTo>
                  <a:lnTo>
                    <a:pt x="81" y="3"/>
                  </a:lnTo>
                  <a:cubicBezTo>
                    <a:pt x="86" y="0"/>
                    <a:pt x="94" y="0"/>
                    <a:pt x="99" y="2"/>
                  </a:cubicBezTo>
                  <a:lnTo>
                    <a:pt x="176" y="46"/>
                  </a:lnTo>
                  <a:lnTo>
                    <a:pt x="176" y="46"/>
                  </a:lnTo>
                  <a:cubicBezTo>
                    <a:pt x="181" y="49"/>
                    <a:pt x="180" y="54"/>
                    <a:pt x="175" y="57"/>
                  </a:cubicBezTo>
                  <a:lnTo>
                    <a:pt x="101" y="100"/>
                  </a:lnTo>
                  <a:lnTo>
                    <a:pt x="101" y="100"/>
                  </a:lnTo>
                  <a:cubicBezTo>
                    <a:pt x="95" y="103"/>
                    <a:pt x="87" y="104"/>
                    <a:pt x="82" y="101"/>
                  </a:cubicBezTo>
                </a:path>
              </a:pathLst>
            </a:custGeom>
            <a:solidFill>
              <a:schemeClr val="accent5">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1" name="Freeform 456">
              <a:extLst>
                <a:ext uri="{FF2B5EF4-FFF2-40B4-BE49-F238E27FC236}">
                  <a16:creationId xmlns:a16="http://schemas.microsoft.com/office/drawing/2014/main" id="{A96F3C96-803D-1EED-48F2-55B306770F4B}"/>
                </a:ext>
              </a:extLst>
            </p:cNvPr>
            <p:cNvSpPr>
              <a:spLocks noChangeArrowheads="1"/>
            </p:cNvSpPr>
            <p:nvPr/>
          </p:nvSpPr>
          <p:spPr bwMode="auto">
            <a:xfrm>
              <a:off x="8245693" y="5538824"/>
              <a:ext cx="849690" cy="270748"/>
            </a:xfrm>
            <a:custGeom>
              <a:avLst/>
              <a:gdLst>
                <a:gd name="T0" fmla="*/ 34 w 1303"/>
                <a:gd name="T1" fmla="*/ 412 h 415"/>
                <a:gd name="T2" fmla="*/ 36 w 1303"/>
                <a:gd name="T3" fmla="*/ 414 h 415"/>
                <a:gd name="T4" fmla="*/ 36 w 1303"/>
                <a:gd name="T5" fmla="*/ 414 h 415"/>
                <a:gd name="T6" fmla="*/ 44 w 1303"/>
                <a:gd name="T7" fmla="*/ 408 h 415"/>
                <a:gd name="T8" fmla="*/ 581 w 1303"/>
                <a:gd name="T9" fmla="*/ 98 h 415"/>
                <a:gd name="T10" fmla="*/ 581 w 1303"/>
                <a:gd name="T11" fmla="*/ 98 h 415"/>
                <a:gd name="T12" fmla="*/ 714 w 1303"/>
                <a:gd name="T13" fmla="*/ 92 h 415"/>
                <a:gd name="T14" fmla="*/ 1269 w 1303"/>
                <a:gd name="T15" fmla="*/ 412 h 415"/>
                <a:gd name="T16" fmla="*/ 1269 w 1303"/>
                <a:gd name="T17" fmla="*/ 412 h 415"/>
                <a:gd name="T18" fmla="*/ 1271 w 1303"/>
                <a:gd name="T19" fmla="*/ 341 h 415"/>
                <a:gd name="T20" fmla="*/ 714 w 1303"/>
                <a:gd name="T21" fmla="*/ 20 h 415"/>
                <a:gd name="T22" fmla="*/ 714 w 1303"/>
                <a:gd name="T23" fmla="*/ 20 h 415"/>
                <a:gd name="T24" fmla="*/ 581 w 1303"/>
                <a:gd name="T25" fmla="*/ 25 h 415"/>
                <a:gd name="T26" fmla="*/ 44 w 1303"/>
                <a:gd name="T27" fmla="*/ 335 h 415"/>
                <a:gd name="T28" fmla="*/ 44 w 1303"/>
                <a:gd name="T29" fmla="*/ 335 h 415"/>
                <a:gd name="T30" fmla="*/ 34 w 1303"/>
                <a:gd name="T31" fmla="*/ 41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3" h="415">
                  <a:moveTo>
                    <a:pt x="34" y="412"/>
                  </a:moveTo>
                  <a:lnTo>
                    <a:pt x="36" y="414"/>
                  </a:lnTo>
                  <a:lnTo>
                    <a:pt x="36" y="414"/>
                  </a:lnTo>
                  <a:cubicBezTo>
                    <a:pt x="38" y="412"/>
                    <a:pt x="41" y="409"/>
                    <a:pt x="44" y="408"/>
                  </a:cubicBezTo>
                  <a:lnTo>
                    <a:pt x="581" y="98"/>
                  </a:lnTo>
                  <a:lnTo>
                    <a:pt x="581" y="98"/>
                  </a:lnTo>
                  <a:cubicBezTo>
                    <a:pt x="621" y="75"/>
                    <a:pt x="680" y="73"/>
                    <a:pt x="714" y="92"/>
                  </a:cubicBezTo>
                  <a:lnTo>
                    <a:pt x="1269" y="412"/>
                  </a:lnTo>
                  <a:lnTo>
                    <a:pt x="1269" y="412"/>
                  </a:lnTo>
                  <a:cubicBezTo>
                    <a:pt x="1301" y="390"/>
                    <a:pt x="1302" y="359"/>
                    <a:pt x="1271" y="341"/>
                  </a:cubicBezTo>
                  <a:lnTo>
                    <a:pt x="714" y="20"/>
                  </a:lnTo>
                  <a:lnTo>
                    <a:pt x="714" y="20"/>
                  </a:lnTo>
                  <a:cubicBezTo>
                    <a:pt x="680" y="0"/>
                    <a:pt x="621" y="3"/>
                    <a:pt x="581" y="25"/>
                  </a:cubicBezTo>
                  <a:lnTo>
                    <a:pt x="44" y="335"/>
                  </a:lnTo>
                  <a:lnTo>
                    <a:pt x="44" y="335"/>
                  </a:lnTo>
                  <a:cubicBezTo>
                    <a:pt x="5" y="358"/>
                    <a:pt x="0" y="393"/>
                    <a:pt x="34" y="412"/>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2" name="Freeform 481">
              <a:extLst>
                <a:ext uri="{FF2B5EF4-FFF2-40B4-BE49-F238E27FC236}">
                  <a16:creationId xmlns:a16="http://schemas.microsoft.com/office/drawing/2014/main" id="{57802B53-1E8D-0308-1787-1753159DD517}"/>
                </a:ext>
              </a:extLst>
            </p:cNvPr>
            <p:cNvSpPr>
              <a:spLocks noChangeArrowheads="1"/>
            </p:cNvSpPr>
            <p:nvPr/>
          </p:nvSpPr>
          <p:spPr bwMode="auto">
            <a:xfrm>
              <a:off x="15751761" y="10225074"/>
              <a:ext cx="1618730" cy="936099"/>
            </a:xfrm>
            <a:custGeom>
              <a:avLst/>
              <a:gdLst>
                <a:gd name="T0" fmla="*/ 1605 w 2477"/>
                <a:gd name="T1" fmla="*/ 927 h 1431"/>
                <a:gd name="T2" fmla="*/ 1605 w 2477"/>
                <a:gd name="T3" fmla="*/ 927 h 1431"/>
                <a:gd name="T4" fmla="*/ 872 w 2477"/>
                <a:gd name="T5" fmla="*/ 927 h 1431"/>
                <a:gd name="T6" fmla="*/ 872 w 2477"/>
                <a:gd name="T7" fmla="*/ 927 h 1431"/>
                <a:gd name="T8" fmla="*/ 872 w 2477"/>
                <a:gd name="T9" fmla="*/ 503 h 1431"/>
                <a:gd name="T10" fmla="*/ 872 w 2477"/>
                <a:gd name="T11" fmla="*/ 503 h 1431"/>
                <a:gd name="T12" fmla="*/ 1605 w 2477"/>
                <a:gd name="T13" fmla="*/ 503 h 1431"/>
                <a:gd name="T14" fmla="*/ 1605 w 2477"/>
                <a:gd name="T15" fmla="*/ 503 h 1431"/>
                <a:gd name="T16" fmla="*/ 1605 w 2477"/>
                <a:gd name="T17" fmla="*/ 927 h 1431"/>
                <a:gd name="T18" fmla="*/ 2036 w 2477"/>
                <a:gd name="T19" fmla="*/ 255 h 1431"/>
                <a:gd name="T20" fmla="*/ 2036 w 2477"/>
                <a:gd name="T21" fmla="*/ 255 h 1431"/>
                <a:gd name="T22" fmla="*/ 441 w 2477"/>
                <a:gd name="T23" fmla="*/ 255 h 1431"/>
                <a:gd name="T24" fmla="*/ 441 w 2477"/>
                <a:gd name="T25" fmla="*/ 255 h 1431"/>
                <a:gd name="T26" fmla="*/ 441 w 2477"/>
                <a:gd name="T27" fmla="*/ 1175 h 1431"/>
                <a:gd name="T28" fmla="*/ 441 w 2477"/>
                <a:gd name="T29" fmla="*/ 1175 h 1431"/>
                <a:gd name="T30" fmla="*/ 2036 w 2477"/>
                <a:gd name="T31" fmla="*/ 1175 h 1431"/>
                <a:gd name="T32" fmla="*/ 2036 w 2477"/>
                <a:gd name="T33" fmla="*/ 1175 h 1431"/>
                <a:gd name="T34" fmla="*/ 2036 w 2477"/>
                <a:gd name="T35" fmla="*/ 255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7" h="1431">
                  <a:moveTo>
                    <a:pt x="1605" y="927"/>
                  </a:moveTo>
                  <a:lnTo>
                    <a:pt x="1605" y="927"/>
                  </a:lnTo>
                  <a:cubicBezTo>
                    <a:pt x="1402" y="1043"/>
                    <a:pt x="1075" y="1043"/>
                    <a:pt x="872" y="927"/>
                  </a:cubicBezTo>
                  <a:lnTo>
                    <a:pt x="872" y="927"/>
                  </a:lnTo>
                  <a:cubicBezTo>
                    <a:pt x="669" y="809"/>
                    <a:pt x="669" y="620"/>
                    <a:pt x="872" y="503"/>
                  </a:cubicBezTo>
                  <a:lnTo>
                    <a:pt x="872" y="503"/>
                  </a:lnTo>
                  <a:cubicBezTo>
                    <a:pt x="1074" y="386"/>
                    <a:pt x="1402" y="386"/>
                    <a:pt x="1605" y="503"/>
                  </a:cubicBezTo>
                  <a:lnTo>
                    <a:pt x="1605" y="503"/>
                  </a:lnTo>
                  <a:cubicBezTo>
                    <a:pt x="1807" y="620"/>
                    <a:pt x="1807" y="809"/>
                    <a:pt x="1605" y="927"/>
                  </a:cubicBezTo>
                  <a:close/>
                  <a:moveTo>
                    <a:pt x="2036" y="255"/>
                  </a:moveTo>
                  <a:lnTo>
                    <a:pt x="2036" y="255"/>
                  </a:lnTo>
                  <a:cubicBezTo>
                    <a:pt x="1595" y="0"/>
                    <a:pt x="881" y="0"/>
                    <a:pt x="441" y="255"/>
                  </a:cubicBezTo>
                  <a:lnTo>
                    <a:pt x="441" y="255"/>
                  </a:lnTo>
                  <a:cubicBezTo>
                    <a:pt x="0" y="509"/>
                    <a:pt x="0" y="921"/>
                    <a:pt x="441" y="1175"/>
                  </a:cubicBezTo>
                  <a:lnTo>
                    <a:pt x="441" y="1175"/>
                  </a:lnTo>
                  <a:cubicBezTo>
                    <a:pt x="881" y="1430"/>
                    <a:pt x="1595" y="1430"/>
                    <a:pt x="2036" y="1175"/>
                  </a:cubicBezTo>
                  <a:lnTo>
                    <a:pt x="2036" y="1175"/>
                  </a:lnTo>
                  <a:cubicBezTo>
                    <a:pt x="2476" y="921"/>
                    <a:pt x="2476" y="509"/>
                    <a:pt x="2036" y="255"/>
                  </a:cubicBezTo>
                  <a:close/>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3" name="Freeform 197">
              <a:extLst>
                <a:ext uri="{FF2B5EF4-FFF2-40B4-BE49-F238E27FC236}">
                  <a16:creationId xmlns:a16="http://schemas.microsoft.com/office/drawing/2014/main" id="{D68F1FBB-6850-A251-C857-5457E61FC263}"/>
                </a:ext>
              </a:extLst>
            </p:cNvPr>
            <p:cNvSpPr>
              <a:spLocks noChangeArrowheads="1"/>
            </p:cNvSpPr>
            <p:nvPr/>
          </p:nvSpPr>
          <p:spPr bwMode="auto">
            <a:xfrm>
              <a:off x="15806487" y="9551084"/>
              <a:ext cx="1399171" cy="612853"/>
            </a:xfrm>
            <a:custGeom>
              <a:avLst/>
              <a:gdLst>
                <a:gd name="connsiteX0" fmla="*/ 0 w 1399171"/>
                <a:gd name="connsiteY0" fmla="*/ 97931 h 612853"/>
                <a:gd name="connsiteX1" fmla="*/ 126080 w 1399171"/>
                <a:gd name="connsiteY1" fmla="*/ 231719 h 612853"/>
                <a:gd name="connsiteX2" fmla="*/ 126080 w 1399171"/>
                <a:gd name="connsiteY2" fmla="*/ 612853 h 612853"/>
                <a:gd name="connsiteX3" fmla="*/ 0 w 1399171"/>
                <a:gd name="connsiteY3" fmla="*/ 479065 h 612853"/>
                <a:gd name="connsiteX4" fmla="*/ 1157881 w 1399171"/>
                <a:gd name="connsiteY4" fmla="*/ 0 h 612853"/>
                <a:gd name="connsiteX5" fmla="*/ 1399171 w 1399171"/>
                <a:gd name="connsiteY5" fmla="*/ 3265 h 612853"/>
                <a:gd name="connsiteX6" fmla="*/ 1399171 w 1399171"/>
                <a:gd name="connsiteY6" fmla="*/ 385308 h 612853"/>
                <a:gd name="connsiteX7" fmla="*/ 1157881 w 1399171"/>
                <a:gd name="connsiteY7" fmla="*/ 381390 h 61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171" h="612853">
                  <a:moveTo>
                    <a:pt x="0" y="97931"/>
                  </a:moveTo>
                  <a:lnTo>
                    <a:pt x="126080" y="231719"/>
                  </a:lnTo>
                  <a:lnTo>
                    <a:pt x="126080" y="612853"/>
                  </a:lnTo>
                  <a:lnTo>
                    <a:pt x="0" y="479065"/>
                  </a:lnTo>
                  <a:close/>
                  <a:moveTo>
                    <a:pt x="1157881" y="0"/>
                  </a:moveTo>
                  <a:lnTo>
                    <a:pt x="1399171" y="3265"/>
                  </a:lnTo>
                  <a:lnTo>
                    <a:pt x="1399171" y="385308"/>
                  </a:lnTo>
                  <a:lnTo>
                    <a:pt x="1157881" y="381390"/>
                  </a:lnTo>
                  <a:close/>
                </a:path>
              </a:pathLst>
            </a:custGeom>
            <a:solidFill>
              <a:schemeClr val="accent2">
                <a:lumMod val="7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4" name="Freeform 198">
              <a:extLst>
                <a:ext uri="{FF2B5EF4-FFF2-40B4-BE49-F238E27FC236}">
                  <a16:creationId xmlns:a16="http://schemas.microsoft.com/office/drawing/2014/main" id="{85AE60C4-83E9-20F8-F8AC-0BCAA475B0DD}"/>
                </a:ext>
              </a:extLst>
            </p:cNvPr>
            <p:cNvSpPr>
              <a:spLocks noChangeArrowheads="1"/>
            </p:cNvSpPr>
            <p:nvPr/>
          </p:nvSpPr>
          <p:spPr bwMode="auto">
            <a:xfrm>
              <a:off x="15806487" y="9551082"/>
              <a:ext cx="1396293" cy="618612"/>
            </a:xfrm>
            <a:custGeom>
              <a:avLst/>
              <a:gdLst>
                <a:gd name="connsiteX0" fmla="*/ 1154353 w 1396293"/>
                <a:gd name="connsiteY0" fmla="*/ 0 h 618612"/>
                <a:gd name="connsiteX1" fmla="*/ 1154353 w 1396293"/>
                <a:gd name="connsiteY1" fmla="*/ 277577 h 618612"/>
                <a:gd name="connsiteX2" fmla="*/ 1225511 w 1396293"/>
                <a:gd name="connsiteY2" fmla="*/ 299133 h 618612"/>
                <a:gd name="connsiteX3" fmla="*/ 1359737 w 1396293"/>
                <a:gd name="connsiteY3" fmla="*/ 362227 h 618612"/>
                <a:gd name="connsiteX4" fmla="*/ 1396293 w 1396293"/>
                <a:gd name="connsiteY4" fmla="*/ 385773 h 618612"/>
                <a:gd name="connsiteX5" fmla="*/ 1156071 w 1396293"/>
                <a:gd name="connsiteY5" fmla="*/ 381849 h 618612"/>
                <a:gd name="connsiteX6" fmla="*/ 1000057 w 1396293"/>
                <a:gd name="connsiteY6" fmla="*/ 529008 h 618612"/>
                <a:gd name="connsiteX7" fmla="*/ 999863 w 1396293"/>
                <a:gd name="connsiteY7" fmla="*/ 528943 h 618612"/>
                <a:gd name="connsiteX8" fmla="*/ 999465 w 1396293"/>
                <a:gd name="connsiteY8" fmla="*/ 529322 h 618612"/>
                <a:gd name="connsiteX9" fmla="*/ 999465 w 1396293"/>
                <a:gd name="connsiteY9" fmla="*/ 528811 h 618612"/>
                <a:gd name="connsiteX10" fmla="*/ 905205 w 1396293"/>
                <a:gd name="connsiteY10" fmla="*/ 497415 h 618612"/>
                <a:gd name="connsiteX11" fmla="*/ 592662 w 1396293"/>
                <a:gd name="connsiteY11" fmla="*/ 500312 h 618612"/>
                <a:gd name="connsiteX12" fmla="*/ 471341 w 1396293"/>
                <a:gd name="connsiteY12" fmla="*/ 548615 h 618612"/>
                <a:gd name="connsiteX13" fmla="*/ 470808 w 1396293"/>
                <a:gd name="connsiteY13" fmla="*/ 549049 h 618612"/>
                <a:gd name="connsiteX14" fmla="*/ 388403 w 1396293"/>
                <a:gd name="connsiteY14" fmla="*/ 618612 h 618612"/>
                <a:gd name="connsiteX15" fmla="*/ 125986 w 1396293"/>
                <a:gd name="connsiteY15" fmla="*/ 614034 h 618612"/>
                <a:gd name="connsiteX16" fmla="*/ 0 w 1396293"/>
                <a:gd name="connsiteY16" fmla="*/ 479955 h 618612"/>
                <a:gd name="connsiteX17" fmla="*/ 66502 w 1396293"/>
                <a:gd name="connsiteY17" fmla="*/ 418638 h 618612"/>
                <a:gd name="connsiteX18" fmla="*/ 126733 w 1396293"/>
                <a:gd name="connsiteY18" fmla="*/ 378014 h 618612"/>
                <a:gd name="connsiteX19" fmla="*/ 126733 w 1396293"/>
                <a:gd name="connsiteY19" fmla="*/ 230426 h 618612"/>
                <a:gd name="connsiteX20" fmla="*/ 388190 w 1396293"/>
                <a:gd name="connsiteY20" fmla="*/ 234338 h 618612"/>
                <a:gd name="connsiteX21" fmla="*/ 388190 w 1396293"/>
                <a:gd name="connsiteY21" fmla="*/ 267681 h 618612"/>
                <a:gd name="connsiteX22" fmla="*/ 388965 w 1396293"/>
                <a:gd name="connsiteY22" fmla="*/ 267446 h 618612"/>
                <a:gd name="connsiteX23" fmla="*/ 388965 w 1396293"/>
                <a:gd name="connsiteY23" fmla="*/ 234054 h 618612"/>
                <a:gd name="connsiteX24" fmla="*/ 400736 w 1396293"/>
                <a:gd name="connsiteY24" fmla="*/ 133578 h 618612"/>
                <a:gd name="connsiteX25" fmla="*/ 755817 w 1396293"/>
                <a:gd name="connsiteY25" fmla="*/ 25925 h 618612"/>
                <a:gd name="connsiteX26" fmla="*/ 1001541 w 1396293"/>
                <a:gd name="connsiteY26" fmla="*/ 144597 h 61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6293" h="618612">
                  <a:moveTo>
                    <a:pt x="1154353" y="0"/>
                  </a:moveTo>
                  <a:lnTo>
                    <a:pt x="1154353" y="277577"/>
                  </a:lnTo>
                  <a:lnTo>
                    <a:pt x="1225511" y="299133"/>
                  </a:lnTo>
                  <a:cubicBezTo>
                    <a:pt x="1272947" y="317160"/>
                    <a:pt x="1317959" y="338191"/>
                    <a:pt x="1359737" y="362227"/>
                  </a:cubicBezTo>
                  <a:cubicBezTo>
                    <a:pt x="1372793" y="370076"/>
                    <a:pt x="1384543" y="377924"/>
                    <a:pt x="1396293" y="385773"/>
                  </a:cubicBezTo>
                  <a:lnTo>
                    <a:pt x="1156071" y="381849"/>
                  </a:lnTo>
                  <a:lnTo>
                    <a:pt x="1000057" y="529008"/>
                  </a:lnTo>
                  <a:lnTo>
                    <a:pt x="999863" y="528943"/>
                  </a:lnTo>
                  <a:lnTo>
                    <a:pt x="999465" y="529322"/>
                  </a:lnTo>
                  <a:lnTo>
                    <a:pt x="999465" y="528811"/>
                  </a:lnTo>
                  <a:lnTo>
                    <a:pt x="905205" y="497415"/>
                  </a:lnTo>
                  <a:cubicBezTo>
                    <a:pt x="805000" y="473962"/>
                    <a:pt x="691757" y="474927"/>
                    <a:pt x="592662" y="500312"/>
                  </a:cubicBezTo>
                  <a:lnTo>
                    <a:pt x="471341" y="548615"/>
                  </a:lnTo>
                  <a:lnTo>
                    <a:pt x="470808" y="549049"/>
                  </a:lnTo>
                  <a:lnTo>
                    <a:pt x="388403" y="618612"/>
                  </a:lnTo>
                  <a:lnTo>
                    <a:pt x="125986" y="614034"/>
                  </a:lnTo>
                  <a:lnTo>
                    <a:pt x="0" y="479955"/>
                  </a:lnTo>
                  <a:cubicBezTo>
                    <a:pt x="19257" y="458698"/>
                    <a:pt x="41452" y="438260"/>
                    <a:pt x="66502" y="418638"/>
                  </a:cubicBezTo>
                  <a:lnTo>
                    <a:pt x="126733" y="378014"/>
                  </a:lnTo>
                  <a:lnTo>
                    <a:pt x="126733" y="230426"/>
                  </a:lnTo>
                  <a:lnTo>
                    <a:pt x="388190" y="234338"/>
                  </a:lnTo>
                  <a:lnTo>
                    <a:pt x="388190" y="267681"/>
                  </a:lnTo>
                  <a:lnTo>
                    <a:pt x="388965" y="267446"/>
                  </a:lnTo>
                  <a:lnTo>
                    <a:pt x="388965" y="234054"/>
                  </a:lnTo>
                  <a:cubicBezTo>
                    <a:pt x="388965" y="234054"/>
                    <a:pt x="383080" y="138145"/>
                    <a:pt x="400736" y="133578"/>
                  </a:cubicBezTo>
                  <a:cubicBezTo>
                    <a:pt x="417738" y="129663"/>
                    <a:pt x="755817" y="25925"/>
                    <a:pt x="755817" y="25925"/>
                  </a:cubicBezTo>
                  <a:lnTo>
                    <a:pt x="1001541" y="144597"/>
                  </a:lnTo>
                  <a:close/>
                </a:path>
              </a:pathLst>
            </a:custGeom>
            <a:solidFill>
              <a:srgbClr val="B41F7A"/>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5" name="Freeform 488">
              <a:extLst>
                <a:ext uri="{FF2B5EF4-FFF2-40B4-BE49-F238E27FC236}">
                  <a16:creationId xmlns:a16="http://schemas.microsoft.com/office/drawing/2014/main" id="{22884897-8C69-9541-AC8B-F8076A9CEA0D}"/>
                </a:ext>
              </a:extLst>
            </p:cNvPr>
            <p:cNvSpPr>
              <a:spLocks noChangeArrowheads="1"/>
            </p:cNvSpPr>
            <p:nvPr/>
          </p:nvSpPr>
          <p:spPr bwMode="auto">
            <a:xfrm>
              <a:off x="15806487" y="9337941"/>
              <a:ext cx="1396946" cy="449327"/>
            </a:xfrm>
            <a:custGeom>
              <a:avLst/>
              <a:gdLst>
                <a:gd name="T0" fmla="*/ 193 w 2140"/>
                <a:gd name="T1" fmla="*/ 680 h 687"/>
                <a:gd name="T2" fmla="*/ 595 w 2140"/>
                <a:gd name="T3" fmla="*/ 686 h 687"/>
                <a:gd name="T4" fmla="*/ 595 w 2140"/>
                <a:gd name="T5" fmla="*/ 686 h 687"/>
                <a:gd name="T6" fmla="*/ 722 w 2140"/>
                <a:gd name="T7" fmla="*/ 579 h 687"/>
                <a:gd name="T8" fmla="*/ 722 w 2140"/>
                <a:gd name="T9" fmla="*/ 579 h 687"/>
                <a:gd name="T10" fmla="*/ 1532 w 2140"/>
                <a:gd name="T11" fmla="*/ 549 h 687"/>
                <a:gd name="T12" fmla="*/ 1771 w 2140"/>
                <a:gd name="T13" fmla="*/ 325 h 687"/>
                <a:gd name="T14" fmla="*/ 2139 w 2140"/>
                <a:gd name="T15" fmla="*/ 330 h 687"/>
                <a:gd name="T16" fmla="*/ 2139 w 2140"/>
                <a:gd name="T17" fmla="*/ 330 h 687"/>
                <a:gd name="T18" fmla="*/ 2083 w 2140"/>
                <a:gd name="T19" fmla="*/ 296 h 687"/>
                <a:gd name="T20" fmla="*/ 2083 w 2140"/>
                <a:gd name="T21" fmla="*/ 296 h 687"/>
                <a:gd name="T22" fmla="*/ 230 w 2140"/>
                <a:gd name="T23" fmla="*/ 296 h 687"/>
                <a:gd name="T24" fmla="*/ 230 w 2140"/>
                <a:gd name="T25" fmla="*/ 296 h 687"/>
                <a:gd name="T26" fmla="*/ 0 w 2140"/>
                <a:gd name="T27" fmla="*/ 475 h 687"/>
                <a:gd name="T28" fmla="*/ 193 w 2140"/>
                <a:gd name="T29" fmla="*/ 68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0" h="687">
                  <a:moveTo>
                    <a:pt x="193" y="680"/>
                  </a:moveTo>
                  <a:lnTo>
                    <a:pt x="595" y="686"/>
                  </a:lnTo>
                  <a:lnTo>
                    <a:pt x="595" y="686"/>
                  </a:lnTo>
                  <a:cubicBezTo>
                    <a:pt x="625" y="647"/>
                    <a:pt x="667" y="611"/>
                    <a:pt x="722" y="579"/>
                  </a:cubicBezTo>
                  <a:lnTo>
                    <a:pt x="722" y="579"/>
                  </a:lnTo>
                  <a:cubicBezTo>
                    <a:pt x="943" y="452"/>
                    <a:pt x="1291" y="442"/>
                    <a:pt x="1532" y="549"/>
                  </a:cubicBezTo>
                  <a:lnTo>
                    <a:pt x="1771" y="325"/>
                  </a:lnTo>
                  <a:lnTo>
                    <a:pt x="2139" y="330"/>
                  </a:lnTo>
                  <a:lnTo>
                    <a:pt x="2139" y="330"/>
                  </a:lnTo>
                  <a:cubicBezTo>
                    <a:pt x="2121" y="319"/>
                    <a:pt x="2103" y="307"/>
                    <a:pt x="2083" y="296"/>
                  </a:cubicBezTo>
                  <a:lnTo>
                    <a:pt x="2083" y="296"/>
                  </a:lnTo>
                  <a:cubicBezTo>
                    <a:pt x="1571" y="0"/>
                    <a:pt x="742" y="0"/>
                    <a:pt x="230" y="296"/>
                  </a:cubicBezTo>
                  <a:lnTo>
                    <a:pt x="230" y="296"/>
                  </a:lnTo>
                  <a:cubicBezTo>
                    <a:pt x="136" y="350"/>
                    <a:pt x="59" y="410"/>
                    <a:pt x="0" y="475"/>
                  </a:cubicBezTo>
                  <a:lnTo>
                    <a:pt x="193" y="680"/>
                  </a:ln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6" name="Freeform 200">
              <a:extLst>
                <a:ext uri="{FF2B5EF4-FFF2-40B4-BE49-F238E27FC236}">
                  <a16:creationId xmlns:a16="http://schemas.microsoft.com/office/drawing/2014/main" id="{DB0E9323-2F2A-C961-B313-FFFD92A8A02A}"/>
                </a:ext>
              </a:extLst>
            </p:cNvPr>
            <p:cNvSpPr>
              <a:spLocks noChangeArrowheads="1"/>
            </p:cNvSpPr>
            <p:nvPr/>
          </p:nvSpPr>
          <p:spPr bwMode="auto">
            <a:xfrm>
              <a:off x="16713781" y="9744065"/>
              <a:ext cx="705023" cy="1004570"/>
            </a:xfrm>
            <a:custGeom>
              <a:avLst/>
              <a:gdLst>
                <a:gd name="connsiteX0" fmla="*/ 172819 w 705023"/>
                <a:gd name="connsiteY0" fmla="*/ 0 h 1004570"/>
                <a:gd name="connsiteX1" fmla="*/ 380861 w 705023"/>
                <a:gd name="connsiteY1" fmla="*/ 85723 h 1004570"/>
                <a:gd name="connsiteX2" fmla="*/ 392237 w 705023"/>
                <a:gd name="connsiteY2" fmla="*/ 193040 h 1004570"/>
                <a:gd name="connsiteX3" fmla="*/ 396799 w 705023"/>
                <a:gd name="connsiteY3" fmla="*/ 254763 h 1004570"/>
                <a:gd name="connsiteX4" fmla="*/ 528429 w 705023"/>
                <a:gd name="connsiteY4" fmla="*/ 256721 h 1004570"/>
                <a:gd name="connsiteX5" fmla="*/ 703715 w 705023"/>
                <a:gd name="connsiteY5" fmla="*/ 118091 h 1004570"/>
                <a:gd name="connsiteX6" fmla="*/ 705023 w 705023"/>
                <a:gd name="connsiteY6" fmla="*/ 523292 h 1004570"/>
                <a:gd name="connsiteX7" fmla="*/ 699965 w 705023"/>
                <a:gd name="connsiteY7" fmla="*/ 528110 h 1004570"/>
                <a:gd name="connsiteX8" fmla="*/ 698017 w 705023"/>
                <a:gd name="connsiteY8" fmla="*/ 572669 h 1004570"/>
                <a:gd name="connsiteX9" fmla="*/ 452663 w 705023"/>
                <a:gd name="connsiteY9" fmla="*/ 869790 h 1004570"/>
                <a:gd name="connsiteX10" fmla="*/ 15678 w 705023"/>
                <a:gd name="connsiteY10" fmla="*/ 1004570 h 1004570"/>
                <a:gd name="connsiteX11" fmla="*/ 19801 w 705023"/>
                <a:gd name="connsiteY11" fmla="*/ 1000717 h 1004570"/>
                <a:gd name="connsiteX12" fmla="*/ 17283 w 705023"/>
                <a:gd name="connsiteY12" fmla="*/ 1001691 h 1004570"/>
                <a:gd name="connsiteX13" fmla="*/ 17283 w 705023"/>
                <a:gd name="connsiteY13" fmla="*/ 752778 h 1004570"/>
                <a:gd name="connsiteX14" fmla="*/ 1 w 705023"/>
                <a:gd name="connsiteY14" fmla="*/ 734356 h 1004570"/>
                <a:gd name="connsiteX15" fmla="*/ 533 w 705023"/>
                <a:gd name="connsiteY15" fmla="*/ 734192 h 1004570"/>
                <a:gd name="connsiteX16" fmla="*/ 0 w 705023"/>
                <a:gd name="connsiteY16" fmla="*/ 733612 h 1004570"/>
                <a:gd name="connsiteX17" fmla="*/ 0 w 705023"/>
                <a:gd name="connsiteY17" fmla="*/ 351397 h 1004570"/>
                <a:gd name="connsiteX18" fmla="*/ 155779 w 705023"/>
                <a:gd name="connsiteY18" fmla="*/ 369691 h 1004570"/>
                <a:gd name="connsiteX19" fmla="*/ 165751 w 705023"/>
                <a:gd name="connsiteY19" fmla="*/ 466336 h 1004570"/>
                <a:gd name="connsiteX20" fmla="*/ 170699 w 705023"/>
                <a:gd name="connsiteY20" fmla="*/ 520432 h 1004570"/>
                <a:gd name="connsiteX21" fmla="*/ 239767 w 705023"/>
                <a:gd name="connsiteY21" fmla="*/ 475597 h 1004570"/>
                <a:gd name="connsiteX22" fmla="*/ 233619 w 705023"/>
                <a:gd name="connsiteY22" fmla="*/ 456802 h 1004570"/>
                <a:gd name="connsiteX23" fmla="*/ 171791 w 705023"/>
                <a:gd name="connsiteY23" fmla="*/ 383012 h 1004570"/>
                <a:gd name="connsiteX24" fmla="*/ 217501 w 705023"/>
                <a:gd name="connsiteY24" fmla="*/ 340047 h 1004570"/>
                <a:gd name="connsiteX25" fmla="*/ 172819 w 705023"/>
                <a:gd name="connsiteY25" fmla="*/ 350743 h 100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5023" h="1004570">
                  <a:moveTo>
                    <a:pt x="172819" y="0"/>
                  </a:moveTo>
                  <a:cubicBezTo>
                    <a:pt x="172819" y="0"/>
                    <a:pt x="376309" y="79833"/>
                    <a:pt x="380861" y="85723"/>
                  </a:cubicBezTo>
                  <a:cubicBezTo>
                    <a:pt x="383461" y="88341"/>
                    <a:pt x="388173" y="141017"/>
                    <a:pt x="392237" y="193040"/>
                  </a:cubicBezTo>
                  <a:lnTo>
                    <a:pt x="396799" y="254763"/>
                  </a:lnTo>
                  <a:lnTo>
                    <a:pt x="528429" y="256721"/>
                  </a:lnTo>
                  <a:lnTo>
                    <a:pt x="703715" y="118091"/>
                  </a:lnTo>
                  <a:lnTo>
                    <a:pt x="705023" y="523292"/>
                  </a:lnTo>
                  <a:lnTo>
                    <a:pt x="699965" y="528110"/>
                  </a:lnTo>
                  <a:lnTo>
                    <a:pt x="698017" y="572669"/>
                  </a:lnTo>
                  <a:cubicBezTo>
                    <a:pt x="677849" y="681033"/>
                    <a:pt x="596039" y="786371"/>
                    <a:pt x="452663" y="869790"/>
                  </a:cubicBezTo>
                  <a:cubicBezTo>
                    <a:pt x="328555" y="941105"/>
                    <a:pt x="175709" y="985596"/>
                    <a:pt x="15678" y="1004570"/>
                  </a:cubicBezTo>
                  <a:lnTo>
                    <a:pt x="19801" y="1000717"/>
                  </a:lnTo>
                  <a:lnTo>
                    <a:pt x="17283" y="1001691"/>
                  </a:lnTo>
                  <a:lnTo>
                    <a:pt x="17283" y="752778"/>
                  </a:lnTo>
                  <a:lnTo>
                    <a:pt x="1" y="734356"/>
                  </a:lnTo>
                  <a:lnTo>
                    <a:pt x="533" y="734192"/>
                  </a:lnTo>
                  <a:lnTo>
                    <a:pt x="0" y="733612"/>
                  </a:lnTo>
                  <a:lnTo>
                    <a:pt x="0" y="351397"/>
                  </a:lnTo>
                  <a:cubicBezTo>
                    <a:pt x="0" y="351397"/>
                    <a:pt x="153183" y="363811"/>
                    <a:pt x="155779" y="369691"/>
                  </a:cubicBezTo>
                  <a:cubicBezTo>
                    <a:pt x="156753" y="371896"/>
                    <a:pt x="160921" y="414252"/>
                    <a:pt x="165751" y="466336"/>
                  </a:cubicBezTo>
                  <a:lnTo>
                    <a:pt x="170699" y="520432"/>
                  </a:lnTo>
                  <a:lnTo>
                    <a:pt x="239767" y="475597"/>
                  </a:lnTo>
                  <a:lnTo>
                    <a:pt x="233619" y="456802"/>
                  </a:lnTo>
                  <a:cubicBezTo>
                    <a:pt x="220985" y="430774"/>
                    <a:pt x="200369" y="405748"/>
                    <a:pt x="171791" y="383012"/>
                  </a:cubicBezTo>
                  <a:lnTo>
                    <a:pt x="217501" y="340047"/>
                  </a:lnTo>
                  <a:lnTo>
                    <a:pt x="172819" y="350743"/>
                  </a:ln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7" name="Freeform 493">
              <a:extLst>
                <a:ext uri="{FF2B5EF4-FFF2-40B4-BE49-F238E27FC236}">
                  <a16:creationId xmlns:a16="http://schemas.microsoft.com/office/drawing/2014/main" id="{4C896CEF-07C7-FEFF-9E9A-AFB89C3C9C01}"/>
                </a:ext>
              </a:extLst>
            </p:cNvPr>
            <p:cNvSpPr>
              <a:spLocks noChangeArrowheads="1"/>
            </p:cNvSpPr>
            <p:nvPr/>
          </p:nvSpPr>
          <p:spPr bwMode="auto">
            <a:xfrm>
              <a:off x="16713782" y="9614450"/>
              <a:ext cx="780563" cy="751760"/>
            </a:xfrm>
            <a:custGeom>
              <a:avLst/>
              <a:gdLst>
                <a:gd name="T0" fmla="*/ 474 w 1195"/>
                <a:gd name="T1" fmla="*/ 0 h 1149"/>
                <a:gd name="T2" fmla="*/ 263 w 1195"/>
                <a:gd name="T3" fmla="*/ 198 h 1149"/>
                <a:gd name="T4" fmla="*/ 263 w 1195"/>
                <a:gd name="T5" fmla="*/ 198 h 1149"/>
                <a:gd name="T6" fmla="*/ 201 w 1195"/>
                <a:gd name="T7" fmla="*/ 657 h 1149"/>
                <a:gd name="T8" fmla="*/ 201 w 1195"/>
                <a:gd name="T9" fmla="*/ 657 h 1149"/>
                <a:gd name="T10" fmla="*/ 0 w 1195"/>
                <a:gd name="T11" fmla="*/ 734 h 1149"/>
                <a:gd name="T12" fmla="*/ 218 w 1195"/>
                <a:gd name="T13" fmla="*/ 966 h 1149"/>
                <a:gd name="T14" fmla="*/ 24 w 1195"/>
                <a:gd name="T15" fmla="*/ 1148 h 1149"/>
                <a:gd name="T16" fmla="*/ 24 w 1195"/>
                <a:gd name="T17" fmla="*/ 1148 h 1149"/>
                <a:gd name="T18" fmla="*/ 693 w 1195"/>
                <a:gd name="T19" fmla="*/ 941 h 1149"/>
                <a:gd name="T20" fmla="*/ 693 w 1195"/>
                <a:gd name="T21" fmla="*/ 941 h 1149"/>
                <a:gd name="T22" fmla="*/ 878 w 1195"/>
                <a:gd name="T23" fmla="*/ 6 h 1149"/>
                <a:gd name="T24" fmla="*/ 474 w 1195"/>
                <a:gd name="T2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5" h="1149">
                  <a:moveTo>
                    <a:pt x="474" y="0"/>
                  </a:moveTo>
                  <a:lnTo>
                    <a:pt x="263" y="198"/>
                  </a:lnTo>
                  <a:lnTo>
                    <a:pt x="263" y="198"/>
                  </a:lnTo>
                  <a:cubicBezTo>
                    <a:pt x="438" y="336"/>
                    <a:pt x="418" y="532"/>
                    <a:pt x="201" y="657"/>
                  </a:cubicBezTo>
                  <a:lnTo>
                    <a:pt x="201" y="657"/>
                  </a:lnTo>
                  <a:cubicBezTo>
                    <a:pt x="142" y="691"/>
                    <a:pt x="73" y="717"/>
                    <a:pt x="0" y="734"/>
                  </a:cubicBezTo>
                  <a:lnTo>
                    <a:pt x="218" y="966"/>
                  </a:lnTo>
                  <a:lnTo>
                    <a:pt x="24" y="1148"/>
                  </a:lnTo>
                  <a:lnTo>
                    <a:pt x="24" y="1148"/>
                  </a:lnTo>
                  <a:cubicBezTo>
                    <a:pt x="269" y="1120"/>
                    <a:pt x="503" y="1050"/>
                    <a:pt x="693" y="941"/>
                  </a:cubicBezTo>
                  <a:lnTo>
                    <a:pt x="693" y="941"/>
                  </a:lnTo>
                  <a:cubicBezTo>
                    <a:pt x="1132" y="687"/>
                    <a:pt x="1194" y="297"/>
                    <a:pt x="878" y="6"/>
                  </a:cubicBezTo>
                  <a:lnTo>
                    <a:pt x="474" y="0"/>
                  </a:ln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8" name="Freeform 202">
              <a:extLst>
                <a:ext uri="{FF2B5EF4-FFF2-40B4-BE49-F238E27FC236}">
                  <a16:creationId xmlns:a16="http://schemas.microsoft.com/office/drawing/2014/main" id="{C1906E52-40E9-B526-9874-C8ABDA126FD2}"/>
                </a:ext>
              </a:extLst>
            </p:cNvPr>
            <p:cNvSpPr>
              <a:spLocks noChangeArrowheads="1"/>
            </p:cNvSpPr>
            <p:nvPr/>
          </p:nvSpPr>
          <p:spPr bwMode="auto">
            <a:xfrm>
              <a:off x="15705676" y="9885198"/>
              <a:ext cx="1024735" cy="872080"/>
            </a:xfrm>
            <a:custGeom>
              <a:avLst/>
              <a:gdLst>
                <a:gd name="connsiteX0" fmla="*/ 0 w 1024735"/>
                <a:gd name="connsiteY0" fmla="*/ 0 h 872080"/>
                <a:gd name="connsiteX1" fmla="*/ 129537 w 1024735"/>
                <a:gd name="connsiteY1" fmla="*/ 52259 h 872080"/>
                <a:gd name="connsiteX2" fmla="*/ 886479 w 1024735"/>
                <a:gd name="connsiteY2" fmla="*/ 490586 h 872080"/>
                <a:gd name="connsiteX3" fmla="*/ 886479 w 1024735"/>
                <a:gd name="connsiteY3" fmla="*/ 607894 h 872080"/>
                <a:gd name="connsiteX4" fmla="*/ 899277 w 1024735"/>
                <a:gd name="connsiteY4" fmla="*/ 607967 h 872080"/>
                <a:gd name="connsiteX5" fmla="*/ 1024735 w 1024735"/>
                <a:gd name="connsiteY5" fmla="*/ 740484 h 872080"/>
                <a:gd name="connsiteX6" fmla="*/ 886862 w 1024735"/>
                <a:gd name="connsiteY6" fmla="*/ 870390 h 872080"/>
                <a:gd name="connsiteX7" fmla="*/ 886479 w 1024735"/>
                <a:gd name="connsiteY7" fmla="*/ 870376 h 872080"/>
                <a:gd name="connsiteX8" fmla="*/ 886479 w 1024735"/>
                <a:gd name="connsiteY8" fmla="*/ 872080 h 872080"/>
                <a:gd name="connsiteX9" fmla="*/ 883173 w 1024735"/>
                <a:gd name="connsiteY9" fmla="*/ 870250 h 872080"/>
                <a:gd name="connsiteX10" fmla="*/ 715675 w 1024735"/>
                <a:gd name="connsiteY10" fmla="*/ 863913 h 872080"/>
                <a:gd name="connsiteX11" fmla="*/ 251732 w 1024735"/>
                <a:gd name="connsiteY11" fmla="*/ 726123 h 872080"/>
                <a:gd name="connsiteX12" fmla="*/ 4267 w 1024735"/>
                <a:gd name="connsiteY12" fmla="*/ 418979 h 872080"/>
                <a:gd name="connsiteX13" fmla="*/ 3201 w 1024735"/>
                <a:gd name="connsiteY13" fmla="*/ 383266 h 872080"/>
                <a:gd name="connsiteX14" fmla="*/ 0 w 1024735"/>
                <a:gd name="connsiteY14" fmla="*/ 381494 h 8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4735" h="872080">
                  <a:moveTo>
                    <a:pt x="0" y="0"/>
                  </a:moveTo>
                  <a:lnTo>
                    <a:pt x="129537" y="52259"/>
                  </a:lnTo>
                  <a:lnTo>
                    <a:pt x="886479" y="490586"/>
                  </a:lnTo>
                  <a:lnTo>
                    <a:pt x="886479" y="607894"/>
                  </a:lnTo>
                  <a:lnTo>
                    <a:pt x="899277" y="607967"/>
                  </a:lnTo>
                  <a:lnTo>
                    <a:pt x="1024735" y="740484"/>
                  </a:lnTo>
                  <a:lnTo>
                    <a:pt x="886862" y="870390"/>
                  </a:lnTo>
                  <a:lnTo>
                    <a:pt x="886479" y="870376"/>
                  </a:lnTo>
                  <a:lnTo>
                    <a:pt x="886479" y="872080"/>
                  </a:lnTo>
                  <a:lnTo>
                    <a:pt x="883173" y="870250"/>
                  </a:lnTo>
                  <a:lnTo>
                    <a:pt x="715675" y="863913"/>
                  </a:lnTo>
                  <a:cubicBezTo>
                    <a:pt x="545774" y="847542"/>
                    <a:pt x="382581" y="801521"/>
                    <a:pt x="251732" y="726123"/>
                  </a:cubicBezTo>
                  <a:cubicBezTo>
                    <a:pt x="103486" y="640444"/>
                    <a:pt x="20838" y="531050"/>
                    <a:pt x="4267" y="418979"/>
                  </a:cubicBezTo>
                  <a:lnTo>
                    <a:pt x="3201" y="383266"/>
                  </a:lnTo>
                  <a:lnTo>
                    <a:pt x="0" y="381494"/>
                  </a:lnTo>
                  <a:close/>
                </a:path>
              </a:pathLst>
            </a:custGeom>
            <a:solidFill>
              <a:srgbClr val="595959"/>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9" name="Freeform 496">
              <a:extLst>
                <a:ext uri="{FF2B5EF4-FFF2-40B4-BE49-F238E27FC236}">
                  <a16:creationId xmlns:a16="http://schemas.microsoft.com/office/drawing/2014/main" id="{D7634186-2C4A-0E1E-5E9D-FC8C911D738E}"/>
                </a:ext>
              </a:extLst>
            </p:cNvPr>
            <p:cNvSpPr>
              <a:spLocks noChangeArrowheads="1"/>
            </p:cNvSpPr>
            <p:nvPr/>
          </p:nvSpPr>
          <p:spPr bwMode="auto">
            <a:xfrm>
              <a:off x="16589929" y="10245238"/>
              <a:ext cx="138255" cy="512694"/>
            </a:xfrm>
            <a:custGeom>
              <a:avLst/>
              <a:gdLst>
                <a:gd name="T0" fmla="*/ 211 w 212"/>
                <a:gd name="T1" fmla="*/ 0 h 784"/>
                <a:gd name="T2" fmla="*/ 211 w 212"/>
                <a:gd name="T3" fmla="*/ 584 h 784"/>
                <a:gd name="T4" fmla="*/ 0 w 212"/>
                <a:gd name="T5" fmla="*/ 783 h 784"/>
                <a:gd name="T6" fmla="*/ 0 w 212"/>
                <a:gd name="T7" fmla="*/ 199 h 784"/>
                <a:gd name="T8" fmla="*/ 211 w 212"/>
                <a:gd name="T9" fmla="*/ 0 h 784"/>
              </a:gdLst>
              <a:ahLst/>
              <a:cxnLst>
                <a:cxn ang="0">
                  <a:pos x="T0" y="T1"/>
                </a:cxn>
                <a:cxn ang="0">
                  <a:pos x="T2" y="T3"/>
                </a:cxn>
                <a:cxn ang="0">
                  <a:pos x="T4" y="T5"/>
                </a:cxn>
                <a:cxn ang="0">
                  <a:pos x="T6" y="T7"/>
                </a:cxn>
                <a:cxn ang="0">
                  <a:pos x="T8" y="T9"/>
                </a:cxn>
              </a:cxnLst>
              <a:rect l="0" t="0" r="r" b="b"/>
              <a:pathLst>
                <a:path w="212" h="784">
                  <a:moveTo>
                    <a:pt x="211" y="0"/>
                  </a:moveTo>
                  <a:lnTo>
                    <a:pt x="211" y="584"/>
                  </a:lnTo>
                  <a:lnTo>
                    <a:pt x="0" y="783"/>
                  </a:lnTo>
                  <a:lnTo>
                    <a:pt x="0" y="199"/>
                  </a:lnTo>
                  <a:lnTo>
                    <a:pt x="211" y="0"/>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0" name="Freeform 497">
              <a:extLst>
                <a:ext uri="{FF2B5EF4-FFF2-40B4-BE49-F238E27FC236}">
                  <a16:creationId xmlns:a16="http://schemas.microsoft.com/office/drawing/2014/main" id="{4BA38464-4A24-C78A-BF2B-7DB4D7BF78B6}"/>
                </a:ext>
              </a:extLst>
            </p:cNvPr>
            <p:cNvSpPr>
              <a:spLocks noChangeArrowheads="1"/>
            </p:cNvSpPr>
            <p:nvPr/>
          </p:nvSpPr>
          <p:spPr bwMode="auto">
            <a:xfrm>
              <a:off x="15650951" y="9723902"/>
              <a:ext cx="1080112" cy="656709"/>
            </a:xfrm>
            <a:custGeom>
              <a:avLst/>
              <a:gdLst>
                <a:gd name="T0" fmla="*/ 1652 w 1653"/>
                <a:gd name="T1" fmla="*/ 798 h 1005"/>
                <a:gd name="T2" fmla="*/ 1460 w 1653"/>
                <a:gd name="T3" fmla="*/ 594 h 1005"/>
                <a:gd name="T4" fmla="*/ 1460 w 1653"/>
                <a:gd name="T5" fmla="*/ 594 h 1005"/>
                <a:gd name="T6" fmla="*/ 961 w 1653"/>
                <a:gd name="T7" fmla="*/ 492 h 1005"/>
                <a:gd name="T8" fmla="*/ 961 w 1653"/>
                <a:gd name="T9" fmla="*/ 492 h 1005"/>
                <a:gd name="T10" fmla="*/ 786 w 1653"/>
                <a:gd name="T11" fmla="*/ 193 h 1005"/>
                <a:gd name="T12" fmla="*/ 330 w 1653"/>
                <a:gd name="T13" fmla="*/ 187 h 1005"/>
                <a:gd name="T14" fmla="*/ 154 w 1653"/>
                <a:gd name="T15" fmla="*/ 0 h 1005"/>
                <a:gd name="T16" fmla="*/ 154 w 1653"/>
                <a:gd name="T17" fmla="*/ 0 h 1005"/>
                <a:gd name="T18" fmla="*/ 469 w 1653"/>
                <a:gd name="T19" fmla="*/ 776 h 1005"/>
                <a:gd name="T20" fmla="*/ 469 w 1653"/>
                <a:gd name="T21" fmla="*/ 776 h 1005"/>
                <a:gd name="T22" fmla="*/ 1441 w 1653"/>
                <a:gd name="T23" fmla="*/ 997 h 1005"/>
                <a:gd name="T24" fmla="*/ 1652 w 1653"/>
                <a:gd name="T25" fmla="*/ 79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005">
                  <a:moveTo>
                    <a:pt x="1652" y="798"/>
                  </a:moveTo>
                  <a:lnTo>
                    <a:pt x="1460" y="594"/>
                  </a:lnTo>
                  <a:lnTo>
                    <a:pt x="1460" y="594"/>
                  </a:lnTo>
                  <a:cubicBezTo>
                    <a:pt x="1282" y="605"/>
                    <a:pt x="1098" y="571"/>
                    <a:pt x="961" y="492"/>
                  </a:cubicBezTo>
                  <a:lnTo>
                    <a:pt x="961" y="492"/>
                  </a:lnTo>
                  <a:cubicBezTo>
                    <a:pt x="820" y="411"/>
                    <a:pt x="762" y="300"/>
                    <a:pt x="786" y="193"/>
                  </a:cubicBezTo>
                  <a:lnTo>
                    <a:pt x="330" y="187"/>
                  </a:lnTo>
                  <a:lnTo>
                    <a:pt x="154" y="0"/>
                  </a:lnTo>
                  <a:lnTo>
                    <a:pt x="154" y="0"/>
                  </a:lnTo>
                  <a:cubicBezTo>
                    <a:pt x="0" y="263"/>
                    <a:pt x="106" y="566"/>
                    <a:pt x="469" y="776"/>
                  </a:cubicBezTo>
                  <a:lnTo>
                    <a:pt x="469" y="776"/>
                  </a:lnTo>
                  <a:cubicBezTo>
                    <a:pt x="736" y="930"/>
                    <a:pt x="1091" y="1004"/>
                    <a:pt x="1441" y="997"/>
                  </a:cubicBezTo>
                  <a:lnTo>
                    <a:pt x="1652" y="798"/>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1" name="Freeform 498">
              <a:extLst>
                <a:ext uri="{FF2B5EF4-FFF2-40B4-BE49-F238E27FC236}">
                  <a16:creationId xmlns:a16="http://schemas.microsoft.com/office/drawing/2014/main" id="{109570A4-791C-D1A8-9C62-CF4E9BE01C8F}"/>
                </a:ext>
              </a:extLst>
            </p:cNvPr>
            <p:cNvSpPr>
              <a:spLocks noChangeArrowheads="1"/>
            </p:cNvSpPr>
            <p:nvPr/>
          </p:nvSpPr>
          <p:spPr bwMode="auto">
            <a:xfrm>
              <a:off x="8790070" y="4380943"/>
              <a:ext cx="829527" cy="1085873"/>
            </a:xfrm>
            <a:custGeom>
              <a:avLst/>
              <a:gdLst>
                <a:gd name="T0" fmla="*/ 1188 w 1272"/>
                <a:gd name="T1" fmla="*/ 610 h 1664"/>
                <a:gd name="T2" fmla="*/ 154 w 1272"/>
                <a:gd name="T3" fmla="*/ 12 h 1664"/>
                <a:gd name="T4" fmla="*/ 154 w 1272"/>
                <a:gd name="T5" fmla="*/ 12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4 h 1664"/>
                <a:gd name="T20" fmla="*/ 70 w 1272"/>
                <a:gd name="T21" fmla="*/ 844 h 1664"/>
                <a:gd name="T22" fmla="*/ 154 w 1272"/>
                <a:gd name="T23" fmla="*/ 1003 h 1664"/>
                <a:gd name="T24" fmla="*/ 1142 w 1272"/>
                <a:gd name="T25" fmla="*/ 1574 h 1664"/>
                <a:gd name="T26" fmla="*/ 1142 w 1272"/>
                <a:gd name="T27" fmla="*/ 1663 h 1664"/>
                <a:gd name="T28" fmla="*/ 1244 w 1272"/>
                <a:gd name="T29" fmla="*/ 1604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2"/>
                  </a:lnTo>
                  <a:lnTo>
                    <a:pt x="154" y="12"/>
                  </a:lnTo>
                  <a:cubicBezTo>
                    <a:pt x="133" y="1"/>
                    <a:pt x="114" y="0"/>
                    <a:pt x="100" y="8"/>
                  </a:cubicBezTo>
                  <a:lnTo>
                    <a:pt x="100" y="8"/>
                  </a:lnTo>
                  <a:lnTo>
                    <a:pt x="100" y="8"/>
                  </a:lnTo>
                  <a:lnTo>
                    <a:pt x="0" y="65"/>
                  </a:lnTo>
                  <a:lnTo>
                    <a:pt x="0" y="65"/>
                  </a:lnTo>
                  <a:cubicBezTo>
                    <a:pt x="0" y="65"/>
                    <a:pt x="44" y="82"/>
                    <a:pt x="70" y="91"/>
                  </a:cubicBezTo>
                  <a:lnTo>
                    <a:pt x="70" y="844"/>
                  </a:lnTo>
                  <a:lnTo>
                    <a:pt x="70" y="844"/>
                  </a:lnTo>
                  <a:cubicBezTo>
                    <a:pt x="70" y="906"/>
                    <a:pt x="107" y="977"/>
                    <a:pt x="154" y="1003"/>
                  </a:cubicBezTo>
                  <a:lnTo>
                    <a:pt x="1142" y="1574"/>
                  </a:lnTo>
                  <a:lnTo>
                    <a:pt x="1142" y="1663"/>
                  </a:lnTo>
                  <a:lnTo>
                    <a:pt x="1244" y="1604"/>
                  </a:lnTo>
                  <a:lnTo>
                    <a:pt x="1243" y="1604"/>
                  </a:lnTo>
                  <a:lnTo>
                    <a:pt x="1243" y="1604"/>
                  </a:lnTo>
                  <a:cubicBezTo>
                    <a:pt x="1260" y="1593"/>
                    <a:pt x="1271" y="1571"/>
                    <a:pt x="1271" y="1538"/>
                  </a:cubicBezTo>
                  <a:lnTo>
                    <a:pt x="1271" y="769"/>
                  </a:lnTo>
                  <a:lnTo>
                    <a:pt x="1271" y="769"/>
                  </a:lnTo>
                  <a:cubicBezTo>
                    <a:pt x="1271" y="707"/>
                    <a:pt x="1234" y="636"/>
                    <a:pt x="1188" y="610"/>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2" name="Freeform 499">
              <a:extLst>
                <a:ext uri="{FF2B5EF4-FFF2-40B4-BE49-F238E27FC236}">
                  <a16:creationId xmlns:a16="http://schemas.microsoft.com/office/drawing/2014/main" id="{E2E8F3C2-4E17-6C04-B54B-30F3CA151318}"/>
                </a:ext>
              </a:extLst>
            </p:cNvPr>
            <p:cNvSpPr>
              <a:spLocks noChangeArrowheads="1"/>
            </p:cNvSpPr>
            <p:nvPr/>
          </p:nvSpPr>
          <p:spPr bwMode="auto">
            <a:xfrm>
              <a:off x="8769907" y="4409745"/>
              <a:ext cx="786323" cy="1071472"/>
            </a:xfrm>
            <a:custGeom>
              <a:avLst/>
              <a:gdLst>
                <a:gd name="T0" fmla="*/ 1118 w 1202"/>
                <a:gd name="T1" fmla="*/ 1615 h 1642"/>
                <a:gd name="T2" fmla="*/ 84 w 1202"/>
                <a:gd name="T3" fmla="*/ 1018 h 1642"/>
                <a:gd name="T4" fmla="*/ 84 w 1202"/>
                <a:gd name="T5" fmla="*/ 1018 h 1642"/>
                <a:gd name="T6" fmla="*/ 0 w 1202"/>
                <a:gd name="T7" fmla="*/ 858 h 1642"/>
                <a:gd name="T8" fmla="*/ 0 w 1202"/>
                <a:gd name="T9" fmla="*/ 89 h 1642"/>
                <a:gd name="T10" fmla="*/ 0 w 1202"/>
                <a:gd name="T11" fmla="*/ 89 h 1642"/>
                <a:gd name="T12" fmla="*/ 84 w 1202"/>
                <a:gd name="T13" fmla="*/ 26 h 1642"/>
                <a:gd name="T14" fmla="*/ 1118 w 1202"/>
                <a:gd name="T15" fmla="*/ 623 h 1642"/>
                <a:gd name="T16" fmla="*/ 1118 w 1202"/>
                <a:gd name="T17" fmla="*/ 623 h 1642"/>
                <a:gd name="T18" fmla="*/ 1201 w 1202"/>
                <a:gd name="T19" fmla="*/ 783 h 1642"/>
                <a:gd name="T20" fmla="*/ 1201 w 1202"/>
                <a:gd name="T21" fmla="*/ 1551 h 1642"/>
                <a:gd name="T22" fmla="*/ 1201 w 1202"/>
                <a:gd name="T23" fmla="*/ 1551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4" y="1018"/>
                  </a:lnTo>
                  <a:lnTo>
                    <a:pt x="84" y="1018"/>
                  </a:lnTo>
                  <a:cubicBezTo>
                    <a:pt x="37" y="991"/>
                    <a:pt x="0" y="919"/>
                    <a:pt x="0" y="858"/>
                  </a:cubicBezTo>
                  <a:lnTo>
                    <a:pt x="0" y="89"/>
                  </a:lnTo>
                  <a:lnTo>
                    <a:pt x="0" y="89"/>
                  </a:lnTo>
                  <a:cubicBezTo>
                    <a:pt x="0" y="28"/>
                    <a:pt x="37" y="0"/>
                    <a:pt x="84" y="26"/>
                  </a:cubicBezTo>
                  <a:lnTo>
                    <a:pt x="1118" y="623"/>
                  </a:lnTo>
                  <a:lnTo>
                    <a:pt x="1118" y="623"/>
                  </a:lnTo>
                  <a:cubicBezTo>
                    <a:pt x="1164" y="650"/>
                    <a:pt x="1201" y="722"/>
                    <a:pt x="1201" y="783"/>
                  </a:cubicBezTo>
                  <a:lnTo>
                    <a:pt x="1201" y="1551"/>
                  </a:lnTo>
                  <a:lnTo>
                    <a:pt x="1201" y="1551"/>
                  </a:lnTo>
                  <a:cubicBezTo>
                    <a:pt x="1201" y="1613"/>
                    <a:pt x="1164" y="1641"/>
                    <a:pt x="1118" y="1615"/>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3" name="Freeform 207">
              <a:extLst>
                <a:ext uri="{FF2B5EF4-FFF2-40B4-BE49-F238E27FC236}">
                  <a16:creationId xmlns:a16="http://schemas.microsoft.com/office/drawing/2014/main" id="{3CEAA472-DB82-EF78-506B-1D8A42CD4B8C}"/>
                </a:ext>
              </a:extLst>
            </p:cNvPr>
            <p:cNvSpPr>
              <a:spLocks noChangeArrowheads="1"/>
            </p:cNvSpPr>
            <p:nvPr/>
          </p:nvSpPr>
          <p:spPr bwMode="auto">
            <a:xfrm>
              <a:off x="8960007" y="4815723"/>
              <a:ext cx="368025" cy="279257"/>
            </a:xfrm>
            <a:custGeom>
              <a:avLst/>
              <a:gdLst>
                <a:gd name="connsiteX0" fmla="*/ 304362 w 368025"/>
                <a:gd name="connsiteY0" fmla="*/ 161446 h 279257"/>
                <a:gd name="connsiteX1" fmla="*/ 322267 w 368025"/>
                <a:gd name="connsiteY1" fmla="*/ 167843 h 279257"/>
                <a:gd name="connsiteX2" fmla="*/ 368025 w 368025"/>
                <a:gd name="connsiteY2" fmla="*/ 246320 h 279257"/>
                <a:gd name="connsiteX3" fmla="*/ 322267 w 368025"/>
                <a:gd name="connsiteY3" fmla="*/ 273133 h 279257"/>
                <a:gd name="connsiteX4" fmla="*/ 276509 w 368025"/>
                <a:gd name="connsiteY4" fmla="*/ 194002 h 279257"/>
                <a:gd name="connsiteX5" fmla="*/ 304362 w 368025"/>
                <a:gd name="connsiteY5" fmla="*/ 161446 h 279257"/>
                <a:gd name="connsiteX6" fmla="*/ 166107 w 368025"/>
                <a:gd name="connsiteY6" fmla="*/ 80521 h 279257"/>
                <a:gd name="connsiteX7" fmla="*/ 184012 w 368025"/>
                <a:gd name="connsiteY7" fmla="*/ 86539 h 279257"/>
                <a:gd name="connsiteX8" fmla="*/ 229770 w 368025"/>
                <a:gd name="connsiteY8" fmla="*/ 165671 h 279257"/>
                <a:gd name="connsiteX9" fmla="*/ 184012 w 368025"/>
                <a:gd name="connsiteY9" fmla="*/ 192484 h 279257"/>
                <a:gd name="connsiteX10" fmla="*/ 138254 w 368025"/>
                <a:gd name="connsiteY10" fmla="*/ 113352 h 279257"/>
                <a:gd name="connsiteX11" fmla="*/ 166107 w 368025"/>
                <a:gd name="connsiteY11" fmla="*/ 80521 h 279257"/>
                <a:gd name="connsiteX12" fmla="*/ 27853 w 368025"/>
                <a:gd name="connsiteY12" fmla="*/ 149 h 279257"/>
                <a:gd name="connsiteX13" fmla="*/ 45758 w 368025"/>
                <a:gd name="connsiteY13" fmla="*/ 6545 h 279257"/>
                <a:gd name="connsiteX14" fmla="*/ 91516 w 368025"/>
                <a:gd name="connsiteY14" fmla="*/ 85022 h 279257"/>
                <a:gd name="connsiteX15" fmla="*/ 45758 w 368025"/>
                <a:gd name="connsiteY15" fmla="*/ 111835 h 279257"/>
                <a:gd name="connsiteX16" fmla="*/ 0 w 368025"/>
                <a:gd name="connsiteY16" fmla="*/ 32704 h 279257"/>
                <a:gd name="connsiteX17" fmla="*/ 27853 w 368025"/>
                <a:gd name="connsiteY17" fmla="*/ 149 h 27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57">
                  <a:moveTo>
                    <a:pt x="304362" y="161446"/>
                  </a:moveTo>
                  <a:cubicBezTo>
                    <a:pt x="309847" y="161998"/>
                    <a:pt x="315893" y="164082"/>
                    <a:pt x="322267" y="167843"/>
                  </a:cubicBezTo>
                  <a:cubicBezTo>
                    <a:pt x="347761" y="182230"/>
                    <a:pt x="368025" y="217545"/>
                    <a:pt x="368025" y="246320"/>
                  </a:cubicBezTo>
                  <a:cubicBezTo>
                    <a:pt x="368025" y="275749"/>
                    <a:pt x="347761" y="287520"/>
                    <a:pt x="322267" y="273133"/>
                  </a:cubicBezTo>
                  <a:cubicBezTo>
                    <a:pt x="296773" y="258745"/>
                    <a:pt x="276509" y="222777"/>
                    <a:pt x="276509" y="194002"/>
                  </a:cubicBezTo>
                  <a:cubicBezTo>
                    <a:pt x="276509" y="171930"/>
                    <a:pt x="287908" y="159791"/>
                    <a:pt x="304362" y="161446"/>
                  </a:cubicBezTo>
                  <a:close/>
                  <a:moveTo>
                    <a:pt x="166107" y="80521"/>
                  </a:moveTo>
                  <a:cubicBezTo>
                    <a:pt x="171592" y="80980"/>
                    <a:pt x="177639" y="82942"/>
                    <a:pt x="184012" y="86539"/>
                  </a:cubicBezTo>
                  <a:cubicBezTo>
                    <a:pt x="209506" y="101581"/>
                    <a:pt x="229770" y="136895"/>
                    <a:pt x="229770" y="165671"/>
                  </a:cubicBezTo>
                  <a:cubicBezTo>
                    <a:pt x="229770" y="195100"/>
                    <a:pt x="209506" y="206871"/>
                    <a:pt x="184012" y="192484"/>
                  </a:cubicBezTo>
                  <a:cubicBezTo>
                    <a:pt x="158518" y="177442"/>
                    <a:pt x="138254" y="142127"/>
                    <a:pt x="138254" y="113352"/>
                  </a:cubicBezTo>
                  <a:cubicBezTo>
                    <a:pt x="138254" y="91281"/>
                    <a:pt x="149653" y="79141"/>
                    <a:pt x="166107" y="80521"/>
                  </a:cubicBezTo>
                  <a:close/>
                  <a:moveTo>
                    <a:pt x="27853" y="149"/>
                  </a:moveTo>
                  <a:cubicBezTo>
                    <a:pt x="33338" y="700"/>
                    <a:pt x="39385" y="2785"/>
                    <a:pt x="45758" y="6545"/>
                  </a:cubicBezTo>
                  <a:cubicBezTo>
                    <a:pt x="71252" y="20933"/>
                    <a:pt x="91516" y="56247"/>
                    <a:pt x="91516" y="85022"/>
                  </a:cubicBezTo>
                  <a:cubicBezTo>
                    <a:pt x="91516" y="114451"/>
                    <a:pt x="71252" y="126223"/>
                    <a:pt x="45758" y="111835"/>
                  </a:cubicBezTo>
                  <a:cubicBezTo>
                    <a:pt x="20264" y="96794"/>
                    <a:pt x="0" y="61479"/>
                    <a:pt x="0" y="32704"/>
                  </a:cubicBezTo>
                  <a:cubicBezTo>
                    <a:pt x="0" y="10633"/>
                    <a:pt x="11399" y="-1507"/>
                    <a:pt x="27853" y="149"/>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4" name="Freeform 503">
              <a:extLst>
                <a:ext uri="{FF2B5EF4-FFF2-40B4-BE49-F238E27FC236}">
                  <a16:creationId xmlns:a16="http://schemas.microsoft.com/office/drawing/2014/main" id="{8D82A61C-1835-660E-8E60-C26FDB5D77C4}"/>
                </a:ext>
              </a:extLst>
            </p:cNvPr>
            <p:cNvSpPr>
              <a:spLocks noChangeArrowheads="1"/>
            </p:cNvSpPr>
            <p:nvPr/>
          </p:nvSpPr>
          <p:spPr bwMode="auto">
            <a:xfrm>
              <a:off x="8404110" y="3750155"/>
              <a:ext cx="829527" cy="1085875"/>
            </a:xfrm>
            <a:custGeom>
              <a:avLst/>
              <a:gdLst>
                <a:gd name="T0" fmla="*/ 1189 w 1272"/>
                <a:gd name="T1" fmla="*/ 609 h 1663"/>
                <a:gd name="T2" fmla="*/ 154 w 1272"/>
                <a:gd name="T3" fmla="*/ 12 h 1663"/>
                <a:gd name="T4" fmla="*/ 154 w 1272"/>
                <a:gd name="T5" fmla="*/ 12 h 1663"/>
                <a:gd name="T6" fmla="*/ 100 w 1272"/>
                <a:gd name="T7" fmla="*/ 8 h 1663"/>
                <a:gd name="T8" fmla="*/ 100 w 1272"/>
                <a:gd name="T9" fmla="*/ 8 h 1663"/>
                <a:gd name="T10" fmla="*/ 100 w 1272"/>
                <a:gd name="T11" fmla="*/ 7 h 1663"/>
                <a:gd name="T12" fmla="*/ 0 w 1272"/>
                <a:gd name="T13" fmla="*/ 66 h 1663"/>
                <a:gd name="T14" fmla="*/ 0 w 1272"/>
                <a:gd name="T15" fmla="*/ 66 h 1663"/>
                <a:gd name="T16" fmla="*/ 71 w 1272"/>
                <a:gd name="T17" fmla="*/ 91 h 1663"/>
                <a:gd name="T18" fmla="*/ 71 w 1272"/>
                <a:gd name="T19" fmla="*/ 844 h 1663"/>
                <a:gd name="T20" fmla="*/ 71 w 1272"/>
                <a:gd name="T21" fmla="*/ 844 h 1663"/>
                <a:gd name="T22" fmla="*/ 154 w 1272"/>
                <a:gd name="T23" fmla="*/ 1003 h 1663"/>
                <a:gd name="T24" fmla="*/ 1143 w 1272"/>
                <a:gd name="T25" fmla="*/ 1574 h 1663"/>
                <a:gd name="T26" fmla="*/ 1143 w 1272"/>
                <a:gd name="T27" fmla="*/ 1662 h 1663"/>
                <a:gd name="T28" fmla="*/ 1244 w 1272"/>
                <a:gd name="T29" fmla="*/ 1604 h 1663"/>
                <a:gd name="T30" fmla="*/ 1243 w 1272"/>
                <a:gd name="T31" fmla="*/ 1604 h 1663"/>
                <a:gd name="T32" fmla="*/ 1243 w 1272"/>
                <a:gd name="T33" fmla="*/ 1604 h 1663"/>
                <a:gd name="T34" fmla="*/ 1271 w 1272"/>
                <a:gd name="T35" fmla="*/ 1538 h 1663"/>
                <a:gd name="T36" fmla="*/ 1271 w 1272"/>
                <a:gd name="T37" fmla="*/ 768 h 1663"/>
                <a:gd name="T38" fmla="*/ 1271 w 1272"/>
                <a:gd name="T39" fmla="*/ 768 h 1663"/>
                <a:gd name="T40" fmla="*/ 1189 w 1272"/>
                <a:gd name="T41" fmla="*/ 609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3">
                  <a:moveTo>
                    <a:pt x="1189" y="609"/>
                  </a:moveTo>
                  <a:lnTo>
                    <a:pt x="154" y="12"/>
                  </a:lnTo>
                  <a:lnTo>
                    <a:pt x="154" y="12"/>
                  </a:lnTo>
                  <a:cubicBezTo>
                    <a:pt x="133" y="0"/>
                    <a:pt x="115" y="0"/>
                    <a:pt x="100" y="8"/>
                  </a:cubicBezTo>
                  <a:lnTo>
                    <a:pt x="100" y="8"/>
                  </a:lnTo>
                  <a:lnTo>
                    <a:pt x="100" y="7"/>
                  </a:lnTo>
                  <a:lnTo>
                    <a:pt x="0" y="66"/>
                  </a:lnTo>
                  <a:lnTo>
                    <a:pt x="0" y="66"/>
                  </a:lnTo>
                  <a:cubicBezTo>
                    <a:pt x="0" y="66"/>
                    <a:pt x="45" y="81"/>
                    <a:pt x="71" y="91"/>
                  </a:cubicBezTo>
                  <a:lnTo>
                    <a:pt x="71" y="844"/>
                  </a:lnTo>
                  <a:lnTo>
                    <a:pt x="71" y="844"/>
                  </a:lnTo>
                  <a:cubicBezTo>
                    <a:pt x="71" y="905"/>
                    <a:pt x="108" y="977"/>
                    <a:pt x="154" y="1003"/>
                  </a:cubicBezTo>
                  <a:lnTo>
                    <a:pt x="1143" y="1574"/>
                  </a:lnTo>
                  <a:lnTo>
                    <a:pt x="1143" y="1662"/>
                  </a:lnTo>
                  <a:lnTo>
                    <a:pt x="1244" y="1604"/>
                  </a:lnTo>
                  <a:lnTo>
                    <a:pt x="1243" y="1604"/>
                  </a:lnTo>
                  <a:lnTo>
                    <a:pt x="1243" y="1604"/>
                  </a:lnTo>
                  <a:cubicBezTo>
                    <a:pt x="1261" y="1594"/>
                    <a:pt x="1271" y="1571"/>
                    <a:pt x="1271" y="1538"/>
                  </a:cubicBezTo>
                  <a:lnTo>
                    <a:pt x="1271" y="768"/>
                  </a:lnTo>
                  <a:lnTo>
                    <a:pt x="1271" y="768"/>
                  </a:lnTo>
                  <a:cubicBezTo>
                    <a:pt x="1271" y="707"/>
                    <a:pt x="1234" y="636"/>
                    <a:pt x="1189" y="609"/>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5" name="Freeform 504">
              <a:extLst>
                <a:ext uri="{FF2B5EF4-FFF2-40B4-BE49-F238E27FC236}">
                  <a16:creationId xmlns:a16="http://schemas.microsoft.com/office/drawing/2014/main" id="{DB788C0B-BC11-5C32-16DB-567EE850B01E}"/>
                </a:ext>
              </a:extLst>
            </p:cNvPr>
            <p:cNvSpPr>
              <a:spLocks noChangeArrowheads="1"/>
            </p:cNvSpPr>
            <p:nvPr/>
          </p:nvSpPr>
          <p:spPr bwMode="auto">
            <a:xfrm>
              <a:off x="8383947" y="3778957"/>
              <a:ext cx="783442" cy="1074354"/>
            </a:xfrm>
            <a:custGeom>
              <a:avLst/>
              <a:gdLst>
                <a:gd name="T0" fmla="*/ 1117 w 1201"/>
                <a:gd name="T1" fmla="*/ 1615 h 1643"/>
                <a:gd name="T2" fmla="*/ 83 w 1201"/>
                <a:gd name="T3" fmla="*/ 1018 h 1643"/>
                <a:gd name="T4" fmla="*/ 83 w 1201"/>
                <a:gd name="T5" fmla="*/ 1018 h 1643"/>
                <a:gd name="T6" fmla="*/ 0 w 1201"/>
                <a:gd name="T7" fmla="*/ 859 h 1643"/>
                <a:gd name="T8" fmla="*/ 0 w 1201"/>
                <a:gd name="T9" fmla="*/ 90 h 1643"/>
                <a:gd name="T10" fmla="*/ 0 w 1201"/>
                <a:gd name="T11" fmla="*/ 90 h 1643"/>
                <a:gd name="T12" fmla="*/ 83 w 1201"/>
                <a:gd name="T13" fmla="*/ 27 h 1643"/>
                <a:gd name="T14" fmla="*/ 1117 w 1201"/>
                <a:gd name="T15" fmla="*/ 624 h 1643"/>
                <a:gd name="T16" fmla="*/ 1117 w 1201"/>
                <a:gd name="T17" fmla="*/ 624 h 1643"/>
                <a:gd name="T18" fmla="*/ 1200 w 1201"/>
                <a:gd name="T19" fmla="*/ 783 h 1643"/>
                <a:gd name="T20" fmla="*/ 1200 w 1201"/>
                <a:gd name="T21" fmla="*/ 1553 h 1643"/>
                <a:gd name="T22" fmla="*/ 1200 w 1201"/>
                <a:gd name="T23" fmla="*/ 1553 h 1643"/>
                <a:gd name="T24" fmla="*/ 1117 w 1201"/>
                <a:gd name="T25" fmla="*/ 1615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1" h="1643">
                  <a:moveTo>
                    <a:pt x="1117" y="1615"/>
                  </a:moveTo>
                  <a:lnTo>
                    <a:pt x="83" y="1018"/>
                  </a:lnTo>
                  <a:lnTo>
                    <a:pt x="83" y="1018"/>
                  </a:lnTo>
                  <a:cubicBezTo>
                    <a:pt x="37" y="992"/>
                    <a:pt x="0" y="921"/>
                    <a:pt x="0" y="859"/>
                  </a:cubicBezTo>
                  <a:lnTo>
                    <a:pt x="0" y="90"/>
                  </a:lnTo>
                  <a:lnTo>
                    <a:pt x="0" y="90"/>
                  </a:lnTo>
                  <a:cubicBezTo>
                    <a:pt x="0" y="29"/>
                    <a:pt x="37" y="0"/>
                    <a:pt x="83" y="27"/>
                  </a:cubicBezTo>
                  <a:lnTo>
                    <a:pt x="1117" y="624"/>
                  </a:lnTo>
                  <a:lnTo>
                    <a:pt x="1117" y="624"/>
                  </a:lnTo>
                  <a:cubicBezTo>
                    <a:pt x="1163" y="651"/>
                    <a:pt x="1200" y="722"/>
                    <a:pt x="1200" y="783"/>
                  </a:cubicBezTo>
                  <a:lnTo>
                    <a:pt x="1200" y="1553"/>
                  </a:lnTo>
                  <a:lnTo>
                    <a:pt x="1200" y="1553"/>
                  </a:lnTo>
                  <a:cubicBezTo>
                    <a:pt x="1200" y="1614"/>
                    <a:pt x="1163" y="1642"/>
                    <a:pt x="1117" y="1615"/>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6" name="Freeform 210">
              <a:extLst>
                <a:ext uri="{FF2B5EF4-FFF2-40B4-BE49-F238E27FC236}">
                  <a16:creationId xmlns:a16="http://schemas.microsoft.com/office/drawing/2014/main" id="{FDC3FA55-CB01-F9C4-9868-D958C52670E1}"/>
                </a:ext>
              </a:extLst>
            </p:cNvPr>
            <p:cNvSpPr>
              <a:spLocks noChangeArrowheads="1"/>
            </p:cNvSpPr>
            <p:nvPr/>
          </p:nvSpPr>
          <p:spPr bwMode="auto">
            <a:xfrm>
              <a:off x="8574046" y="4184742"/>
              <a:ext cx="368025" cy="279220"/>
            </a:xfrm>
            <a:custGeom>
              <a:avLst/>
              <a:gdLst>
                <a:gd name="connsiteX0" fmla="*/ 304362 w 368025"/>
                <a:gd name="connsiteY0" fmla="*/ 161445 h 279220"/>
                <a:gd name="connsiteX1" fmla="*/ 322267 w 368025"/>
                <a:gd name="connsiteY1" fmla="*/ 167382 h 279220"/>
                <a:gd name="connsiteX2" fmla="*/ 368025 w 368025"/>
                <a:gd name="connsiteY2" fmla="*/ 246514 h 279220"/>
                <a:gd name="connsiteX3" fmla="*/ 322267 w 368025"/>
                <a:gd name="connsiteY3" fmla="*/ 272674 h 279220"/>
                <a:gd name="connsiteX4" fmla="*/ 276509 w 368025"/>
                <a:gd name="connsiteY4" fmla="*/ 193541 h 279220"/>
                <a:gd name="connsiteX5" fmla="*/ 304362 w 368025"/>
                <a:gd name="connsiteY5" fmla="*/ 161445 h 279220"/>
                <a:gd name="connsiteX6" fmla="*/ 166108 w 368025"/>
                <a:gd name="connsiteY6" fmla="*/ 80704 h 279220"/>
                <a:gd name="connsiteX7" fmla="*/ 184013 w 368025"/>
                <a:gd name="connsiteY7" fmla="*/ 86733 h 279220"/>
                <a:gd name="connsiteX8" fmla="*/ 229771 w 368025"/>
                <a:gd name="connsiteY8" fmla="*/ 165866 h 279220"/>
                <a:gd name="connsiteX9" fmla="*/ 184013 w 368025"/>
                <a:gd name="connsiteY9" fmla="*/ 192026 h 279220"/>
                <a:gd name="connsiteX10" fmla="*/ 138255 w 368025"/>
                <a:gd name="connsiteY10" fmla="*/ 112893 h 279220"/>
                <a:gd name="connsiteX11" fmla="*/ 166108 w 368025"/>
                <a:gd name="connsiteY11" fmla="*/ 80704 h 279220"/>
                <a:gd name="connsiteX12" fmla="*/ 27853 w 368025"/>
                <a:gd name="connsiteY12" fmla="*/ 106 h 279220"/>
                <a:gd name="connsiteX13" fmla="*/ 45758 w 368025"/>
                <a:gd name="connsiteY13" fmla="*/ 6154 h 279220"/>
                <a:gd name="connsiteX14" fmla="*/ 91516 w 368025"/>
                <a:gd name="connsiteY14" fmla="*/ 85671 h 279220"/>
                <a:gd name="connsiteX15" fmla="*/ 45758 w 368025"/>
                <a:gd name="connsiteY15" fmla="*/ 111957 h 279220"/>
                <a:gd name="connsiteX16" fmla="*/ 0 w 368025"/>
                <a:gd name="connsiteY16" fmla="*/ 33098 h 279220"/>
                <a:gd name="connsiteX17" fmla="*/ 27853 w 368025"/>
                <a:gd name="connsiteY17" fmla="*/ 106 h 27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20">
                  <a:moveTo>
                    <a:pt x="304362" y="161445"/>
                  </a:moveTo>
                  <a:cubicBezTo>
                    <a:pt x="309847" y="161864"/>
                    <a:pt x="315894" y="163785"/>
                    <a:pt x="322267" y="167382"/>
                  </a:cubicBezTo>
                  <a:cubicBezTo>
                    <a:pt x="347107" y="182424"/>
                    <a:pt x="368025" y="217739"/>
                    <a:pt x="368025" y="246514"/>
                  </a:cubicBezTo>
                  <a:cubicBezTo>
                    <a:pt x="368025" y="275944"/>
                    <a:pt x="347107" y="287715"/>
                    <a:pt x="322267" y="272674"/>
                  </a:cubicBezTo>
                  <a:cubicBezTo>
                    <a:pt x="296773" y="258286"/>
                    <a:pt x="276509" y="222971"/>
                    <a:pt x="276509" y="193541"/>
                  </a:cubicBezTo>
                  <a:cubicBezTo>
                    <a:pt x="276509" y="172450"/>
                    <a:pt x="287907" y="160188"/>
                    <a:pt x="304362" y="161445"/>
                  </a:cubicBezTo>
                  <a:close/>
                  <a:moveTo>
                    <a:pt x="166108" y="80704"/>
                  </a:moveTo>
                  <a:cubicBezTo>
                    <a:pt x="171593" y="81174"/>
                    <a:pt x="177640" y="83136"/>
                    <a:pt x="184013" y="86733"/>
                  </a:cubicBezTo>
                  <a:cubicBezTo>
                    <a:pt x="209507" y="101775"/>
                    <a:pt x="229771" y="137090"/>
                    <a:pt x="229771" y="165866"/>
                  </a:cubicBezTo>
                  <a:cubicBezTo>
                    <a:pt x="229771" y="195296"/>
                    <a:pt x="209507" y="207067"/>
                    <a:pt x="184013" y="192026"/>
                  </a:cubicBezTo>
                  <a:cubicBezTo>
                    <a:pt x="158519" y="177638"/>
                    <a:pt x="138255" y="142322"/>
                    <a:pt x="138255" y="112893"/>
                  </a:cubicBezTo>
                  <a:cubicBezTo>
                    <a:pt x="138255" y="91311"/>
                    <a:pt x="149654" y="79294"/>
                    <a:pt x="166108" y="80704"/>
                  </a:cubicBezTo>
                  <a:close/>
                  <a:moveTo>
                    <a:pt x="27853" y="106"/>
                  </a:moveTo>
                  <a:cubicBezTo>
                    <a:pt x="33338" y="569"/>
                    <a:pt x="39385" y="2540"/>
                    <a:pt x="45758" y="6154"/>
                  </a:cubicBezTo>
                  <a:cubicBezTo>
                    <a:pt x="70598" y="21269"/>
                    <a:pt x="91516" y="56756"/>
                    <a:pt x="91516" y="85671"/>
                  </a:cubicBezTo>
                  <a:cubicBezTo>
                    <a:pt x="91516" y="115243"/>
                    <a:pt x="70598" y="126415"/>
                    <a:pt x="45758" y="111957"/>
                  </a:cubicBezTo>
                  <a:cubicBezTo>
                    <a:pt x="20264" y="98157"/>
                    <a:pt x="0" y="62013"/>
                    <a:pt x="0" y="33098"/>
                  </a:cubicBezTo>
                  <a:cubicBezTo>
                    <a:pt x="0" y="10919"/>
                    <a:pt x="11399" y="-1280"/>
                    <a:pt x="27853" y="106"/>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7" name="Freeform 508">
              <a:extLst>
                <a:ext uri="{FF2B5EF4-FFF2-40B4-BE49-F238E27FC236}">
                  <a16:creationId xmlns:a16="http://schemas.microsoft.com/office/drawing/2014/main" id="{4500C441-B203-121A-5D39-EBD4E651E967}"/>
                </a:ext>
              </a:extLst>
            </p:cNvPr>
            <p:cNvSpPr>
              <a:spLocks noChangeArrowheads="1"/>
            </p:cNvSpPr>
            <p:nvPr/>
          </p:nvSpPr>
          <p:spPr bwMode="auto">
            <a:xfrm>
              <a:off x="6698970" y="9101756"/>
              <a:ext cx="829527" cy="1085875"/>
            </a:xfrm>
            <a:custGeom>
              <a:avLst/>
              <a:gdLst>
                <a:gd name="T0" fmla="*/ 1188 w 1272"/>
                <a:gd name="T1" fmla="*/ 610 h 1664"/>
                <a:gd name="T2" fmla="*/ 154 w 1272"/>
                <a:gd name="T3" fmla="*/ 13 h 1664"/>
                <a:gd name="T4" fmla="*/ 154 w 1272"/>
                <a:gd name="T5" fmla="*/ 13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5 h 1664"/>
                <a:gd name="T20" fmla="*/ 70 w 1272"/>
                <a:gd name="T21" fmla="*/ 845 h 1664"/>
                <a:gd name="T22" fmla="*/ 154 w 1272"/>
                <a:gd name="T23" fmla="*/ 1004 h 1664"/>
                <a:gd name="T24" fmla="*/ 1142 w 1272"/>
                <a:gd name="T25" fmla="*/ 1575 h 1664"/>
                <a:gd name="T26" fmla="*/ 1142 w 1272"/>
                <a:gd name="T27" fmla="*/ 1663 h 1664"/>
                <a:gd name="T28" fmla="*/ 1244 w 1272"/>
                <a:gd name="T29" fmla="*/ 1605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3"/>
                  </a:lnTo>
                  <a:lnTo>
                    <a:pt x="154" y="13"/>
                  </a:lnTo>
                  <a:cubicBezTo>
                    <a:pt x="133" y="1"/>
                    <a:pt x="115" y="0"/>
                    <a:pt x="100" y="8"/>
                  </a:cubicBezTo>
                  <a:lnTo>
                    <a:pt x="100" y="8"/>
                  </a:lnTo>
                  <a:lnTo>
                    <a:pt x="100" y="8"/>
                  </a:lnTo>
                  <a:lnTo>
                    <a:pt x="0" y="65"/>
                  </a:lnTo>
                  <a:lnTo>
                    <a:pt x="0" y="65"/>
                  </a:lnTo>
                  <a:cubicBezTo>
                    <a:pt x="0" y="65"/>
                    <a:pt x="45" y="82"/>
                    <a:pt x="70" y="91"/>
                  </a:cubicBezTo>
                  <a:lnTo>
                    <a:pt x="70" y="845"/>
                  </a:lnTo>
                  <a:lnTo>
                    <a:pt x="70" y="845"/>
                  </a:lnTo>
                  <a:cubicBezTo>
                    <a:pt x="70" y="906"/>
                    <a:pt x="108" y="978"/>
                    <a:pt x="154" y="1004"/>
                  </a:cubicBezTo>
                  <a:lnTo>
                    <a:pt x="1142" y="1575"/>
                  </a:lnTo>
                  <a:lnTo>
                    <a:pt x="1142" y="1663"/>
                  </a:lnTo>
                  <a:lnTo>
                    <a:pt x="1244" y="1605"/>
                  </a:lnTo>
                  <a:lnTo>
                    <a:pt x="1243" y="1604"/>
                  </a:lnTo>
                  <a:lnTo>
                    <a:pt x="1243" y="1604"/>
                  </a:lnTo>
                  <a:cubicBezTo>
                    <a:pt x="1260" y="1594"/>
                    <a:pt x="1271" y="1571"/>
                    <a:pt x="1271" y="1538"/>
                  </a:cubicBezTo>
                  <a:lnTo>
                    <a:pt x="1271" y="769"/>
                  </a:lnTo>
                  <a:lnTo>
                    <a:pt x="1271" y="769"/>
                  </a:lnTo>
                  <a:cubicBezTo>
                    <a:pt x="1271" y="707"/>
                    <a:pt x="1234" y="636"/>
                    <a:pt x="1188" y="610"/>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8" name="Freeform 509">
              <a:extLst>
                <a:ext uri="{FF2B5EF4-FFF2-40B4-BE49-F238E27FC236}">
                  <a16:creationId xmlns:a16="http://schemas.microsoft.com/office/drawing/2014/main" id="{14ADCA92-9F9C-B97A-76DB-96F22EE842F5}"/>
                </a:ext>
              </a:extLst>
            </p:cNvPr>
            <p:cNvSpPr>
              <a:spLocks noChangeArrowheads="1"/>
            </p:cNvSpPr>
            <p:nvPr/>
          </p:nvSpPr>
          <p:spPr bwMode="auto">
            <a:xfrm>
              <a:off x="6972598" y="9545324"/>
              <a:ext cx="555899" cy="642308"/>
            </a:xfrm>
            <a:custGeom>
              <a:avLst/>
              <a:gdLst>
                <a:gd name="T0" fmla="*/ 824 w 852"/>
                <a:gd name="T1" fmla="*/ 926 h 985"/>
                <a:gd name="T2" fmla="*/ 823 w 852"/>
                <a:gd name="T3" fmla="*/ 925 h 985"/>
                <a:gd name="T4" fmla="*/ 823 w 852"/>
                <a:gd name="T5" fmla="*/ 925 h 985"/>
                <a:gd name="T6" fmla="*/ 851 w 852"/>
                <a:gd name="T7" fmla="*/ 859 h 985"/>
                <a:gd name="T8" fmla="*/ 851 w 852"/>
                <a:gd name="T9" fmla="*/ 90 h 985"/>
                <a:gd name="T10" fmla="*/ 851 w 852"/>
                <a:gd name="T11" fmla="*/ 90 h 985"/>
                <a:gd name="T12" fmla="*/ 828 w 852"/>
                <a:gd name="T13" fmla="*/ 0 h 985"/>
                <a:gd name="T14" fmla="*/ 0 w 852"/>
                <a:gd name="T15" fmla="*/ 478 h 985"/>
                <a:gd name="T16" fmla="*/ 722 w 852"/>
                <a:gd name="T17" fmla="*/ 896 h 985"/>
                <a:gd name="T18" fmla="*/ 722 w 852"/>
                <a:gd name="T19" fmla="*/ 984 h 985"/>
                <a:gd name="T20" fmla="*/ 824 w 852"/>
                <a:gd name="T21" fmla="*/ 926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2" h="985">
                  <a:moveTo>
                    <a:pt x="824" y="926"/>
                  </a:moveTo>
                  <a:lnTo>
                    <a:pt x="823" y="925"/>
                  </a:lnTo>
                  <a:lnTo>
                    <a:pt x="823" y="925"/>
                  </a:lnTo>
                  <a:cubicBezTo>
                    <a:pt x="840" y="915"/>
                    <a:pt x="851" y="892"/>
                    <a:pt x="851" y="859"/>
                  </a:cubicBezTo>
                  <a:lnTo>
                    <a:pt x="851" y="90"/>
                  </a:lnTo>
                  <a:lnTo>
                    <a:pt x="851" y="90"/>
                  </a:lnTo>
                  <a:cubicBezTo>
                    <a:pt x="851" y="60"/>
                    <a:pt x="843" y="28"/>
                    <a:pt x="828" y="0"/>
                  </a:cubicBezTo>
                  <a:lnTo>
                    <a:pt x="0" y="478"/>
                  </a:lnTo>
                  <a:lnTo>
                    <a:pt x="722" y="896"/>
                  </a:lnTo>
                  <a:lnTo>
                    <a:pt x="722" y="984"/>
                  </a:lnTo>
                  <a:lnTo>
                    <a:pt x="824" y="926"/>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9" name="Freeform 510">
              <a:extLst>
                <a:ext uri="{FF2B5EF4-FFF2-40B4-BE49-F238E27FC236}">
                  <a16:creationId xmlns:a16="http://schemas.microsoft.com/office/drawing/2014/main" id="{CE4411E0-164D-6D4E-9372-7115EBC044F5}"/>
                </a:ext>
              </a:extLst>
            </p:cNvPr>
            <p:cNvSpPr>
              <a:spLocks noChangeArrowheads="1"/>
            </p:cNvSpPr>
            <p:nvPr/>
          </p:nvSpPr>
          <p:spPr bwMode="auto">
            <a:xfrm>
              <a:off x="6678808" y="9130560"/>
              <a:ext cx="786323" cy="1071472"/>
            </a:xfrm>
            <a:custGeom>
              <a:avLst/>
              <a:gdLst>
                <a:gd name="T0" fmla="*/ 1118 w 1202"/>
                <a:gd name="T1" fmla="*/ 1615 h 1642"/>
                <a:gd name="T2" fmla="*/ 83 w 1202"/>
                <a:gd name="T3" fmla="*/ 1018 h 1642"/>
                <a:gd name="T4" fmla="*/ 83 w 1202"/>
                <a:gd name="T5" fmla="*/ 1018 h 1642"/>
                <a:gd name="T6" fmla="*/ 0 w 1202"/>
                <a:gd name="T7" fmla="*/ 859 h 1642"/>
                <a:gd name="T8" fmla="*/ 0 w 1202"/>
                <a:gd name="T9" fmla="*/ 90 h 1642"/>
                <a:gd name="T10" fmla="*/ 0 w 1202"/>
                <a:gd name="T11" fmla="*/ 90 h 1642"/>
                <a:gd name="T12" fmla="*/ 83 w 1202"/>
                <a:gd name="T13" fmla="*/ 26 h 1642"/>
                <a:gd name="T14" fmla="*/ 1118 w 1202"/>
                <a:gd name="T15" fmla="*/ 623 h 1642"/>
                <a:gd name="T16" fmla="*/ 1118 w 1202"/>
                <a:gd name="T17" fmla="*/ 623 h 1642"/>
                <a:gd name="T18" fmla="*/ 1201 w 1202"/>
                <a:gd name="T19" fmla="*/ 783 h 1642"/>
                <a:gd name="T20" fmla="*/ 1201 w 1202"/>
                <a:gd name="T21" fmla="*/ 1552 h 1642"/>
                <a:gd name="T22" fmla="*/ 1201 w 1202"/>
                <a:gd name="T23" fmla="*/ 1552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3" y="1018"/>
                  </a:lnTo>
                  <a:lnTo>
                    <a:pt x="83" y="1018"/>
                  </a:lnTo>
                  <a:cubicBezTo>
                    <a:pt x="38" y="991"/>
                    <a:pt x="0" y="920"/>
                    <a:pt x="0" y="859"/>
                  </a:cubicBezTo>
                  <a:lnTo>
                    <a:pt x="0" y="90"/>
                  </a:lnTo>
                  <a:lnTo>
                    <a:pt x="0" y="90"/>
                  </a:lnTo>
                  <a:cubicBezTo>
                    <a:pt x="0" y="28"/>
                    <a:pt x="38" y="0"/>
                    <a:pt x="83" y="26"/>
                  </a:cubicBezTo>
                  <a:lnTo>
                    <a:pt x="1118" y="623"/>
                  </a:lnTo>
                  <a:lnTo>
                    <a:pt x="1118" y="623"/>
                  </a:lnTo>
                  <a:cubicBezTo>
                    <a:pt x="1164" y="651"/>
                    <a:pt x="1201" y="722"/>
                    <a:pt x="1201" y="783"/>
                  </a:cubicBezTo>
                  <a:lnTo>
                    <a:pt x="1201" y="1552"/>
                  </a:lnTo>
                  <a:lnTo>
                    <a:pt x="1201" y="1552"/>
                  </a:lnTo>
                  <a:cubicBezTo>
                    <a:pt x="1201" y="1613"/>
                    <a:pt x="1164" y="1641"/>
                    <a:pt x="1118" y="1615"/>
                  </a:cubicBez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0" name="Freeform 214">
              <a:extLst>
                <a:ext uri="{FF2B5EF4-FFF2-40B4-BE49-F238E27FC236}">
                  <a16:creationId xmlns:a16="http://schemas.microsoft.com/office/drawing/2014/main" id="{3476E4E3-30F8-5703-F6D6-A20FCF34BA03}"/>
                </a:ext>
              </a:extLst>
            </p:cNvPr>
            <p:cNvSpPr>
              <a:spLocks noChangeArrowheads="1"/>
            </p:cNvSpPr>
            <p:nvPr/>
          </p:nvSpPr>
          <p:spPr bwMode="auto">
            <a:xfrm>
              <a:off x="14991360" y="9473317"/>
              <a:ext cx="405731" cy="370271"/>
            </a:xfrm>
            <a:custGeom>
              <a:avLst/>
              <a:gdLst>
                <a:gd name="connsiteX0" fmla="*/ 108155 w 405731"/>
                <a:gd name="connsiteY0" fmla="*/ 0 h 370271"/>
                <a:gd name="connsiteX1" fmla="*/ 393946 w 405731"/>
                <a:gd name="connsiteY1" fmla="*/ 232304 h 370271"/>
                <a:gd name="connsiteX2" fmla="*/ 393691 w 405731"/>
                <a:gd name="connsiteY2" fmla="*/ 232618 h 370271"/>
                <a:gd name="connsiteX3" fmla="*/ 404029 w 405731"/>
                <a:gd name="connsiteY3" fmla="*/ 248812 h 370271"/>
                <a:gd name="connsiteX4" fmla="*/ 404684 w 405731"/>
                <a:gd name="connsiteY4" fmla="*/ 273126 h 370271"/>
                <a:gd name="connsiteX5" fmla="*/ 328749 w 405731"/>
                <a:gd name="connsiteY5" fmla="*/ 365923 h 370271"/>
                <a:gd name="connsiteX6" fmla="*/ 304150 w 405731"/>
                <a:gd name="connsiteY6" fmla="*/ 370171 h 370271"/>
                <a:gd name="connsiteX7" fmla="*/ 286842 w 405731"/>
                <a:gd name="connsiteY7" fmla="*/ 363852 h 370271"/>
                <a:gd name="connsiteX8" fmla="*/ 285791 w 405731"/>
                <a:gd name="connsiteY8" fmla="*/ 365143 h 370271"/>
                <a:gd name="connsiteX9" fmla="*/ 0 w 405731"/>
                <a:gd name="connsiteY9" fmla="*/ 132184 h 3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731" h="370271">
                  <a:moveTo>
                    <a:pt x="108155" y="0"/>
                  </a:moveTo>
                  <a:lnTo>
                    <a:pt x="393946" y="232304"/>
                  </a:lnTo>
                  <a:lnTo>
                    <a:pt x="393691" y="232618"/>
                  </a:lnTo>
                  <a:lnTo>
                    <a:pt x="404029" y="248812"/>
                  </a:lnTo>
                  <a:cubicBezTo>
                    <a:pt x="405993" y="255686"/>
                    <a:pt x="406321" y="263879"/>
                    <a:pt x="404684" y="273126"/>
                  </a:cubicBezTo>
                  <a:cubicBezTo>
                    <a:pt x="398793" y="310764"/>
                    <a:pt x="364098" y="352295"/>
                    <a:pt x="328749" y="365923"/>
                  </a:cubicBezTo>
                  <a:cubicBezTo>
                    <a:pt x="319748" y="369330"/>
                    <a:pt x="311443" y="370668"/>
                    <a:pt x="304150" y="370171"/>
                  </a:cubicBezTo>
                  <a:lnTo>
                    <a:pt x="286842" y="363852"/>
                  </a:lnTo>
                  <a:lnTo>
                    <a:pt x="285791" y="365143"/>
                  </a:lnTo>
                  <a:lnTo>
                    <a:pt x="0" y="132184"/>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1" name="Freeform 514">
              <a:extLst>
                <a:ext uri="{FF2B5EF4-FFF2-40B4-BE49-F238E27FC236}">
                  <a16:creationId xmlns:a16="http://schemas.microsoft.com/office/drawing/2014/main" id="{859B234B-A752-6895-AA92-B6971A5E4AB0}"/>
                </a:ext>
              </a:extLst>
            </p:cNvPr>
            <p:cNvSpPr>
              <a:spLocks noChangeArrowheads="1"/>
            </p:cNvSpPr>
            <p:nvPr/>
          </p:nvSpPr>
          <p:spPr bwMode="auto">
            <a:xfrm>
              <a:off x="15037446" y="9510759"/>
              <a:ext cx="204502" cy="210263"/>
            </a:xfrm>
            <a:custGeom>
              <a:avLst/>
              <a:gdLst>
                <a:gd name="T0" fmla="*/ 165 w 313"/>
                <a:gd name="T1" fmla="*/ 0 h 324"/>
                <a:gd name="T2" fmla="*/ 312 w 313"/>
                <a:gd name="T3" fmla="*/ 121 h 324"/>
                <a:gd name="T4" fmla="*/ 312 w 313"/>
                <a:gd name="T5" fmla="*/ 121 h 324"/>
                <a:gd name="T6" fmla="*/ 148 w 313"/>
                <a:gd name="T7" fmla="*/ 323 h 324"/>
                <a:gd name="T8" fmla="*/ 0 w 313"/>
                <a:gd name="T9" fmla="*/ 202 h 324"/>
                <a:gd name="T10" fmla="*/ 0 w 313"/>
                <a:gd name="T11" fmla="*/ 202 h 324"/>
                <a:gd name="T12" fmla="*/ 165 w 31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313" h="324">
                  <a:moveTo>
                    <a:pt x="165" y="0"/>
                  </a:moveTo>
                  <a:lnTo>
                    <a:pt x="312" y="121"/>
                  </a:lnTo>
                  <a:lnTo>
                    <a:pt x="312" y="121"/>
                  </a:lnTo>
                  <a:cubicBezTo>
                    <a:pt x="291" y="202"/>
                    <a:pt x="223" y="285"/>
                    <a:pt x="148" y="323"/>
                  </a:cubicBezTo>
                  <a:lnTo>
                    <a:pt x="0" y="202"/>
                  </a:lnTo>
                  <a:lnTo>
                    <a:pt x="0" y="202"/>
                  </a:lnTo>
                  <a:cubicBezTo>
                    <a:pt x="22" y="121"/>
                    <a:pt x="90" y="37"/>
                    <a:pt x="165" y="0"/>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2" name="Freeform 216">
              <a:extLst>
                <a:ext uri="{FF2B5EF4-FFF2-40B4-BE49-F238E27FC236}">
                  <a16:creationId xmlns:a16="http://schemas.microsoft.com/office/drawing/2014/main" id="{6B7F2B44-0080-72C7-44E1-2617EF81E957}"/>
                </a:ext>
              </a:extLst>
            </p:cNvPr>
            <p:cNvSpPr>
              <a:spLocks noChangeArrowheads="1"/>
            </p:cNvSpPr>
            <p:nvPr/>
          </p:nvSpPr>
          <p:spPr bwMode="auto">
            <a:xfrm>
              <a:off x="14697662" y="9223565"/>
              <a:ext cx="503216" cy="475844"/>
            </a:xfrm>
            <a:custGeom>
              <a:avLst/>
              <a:gdLst>
                <a:gd name="connsiteX0" fmla="*/ 163485 w 503216"/>
                <a:gd name="connsiteY0" fmla="*/ 199 h 475844"/>
                <a:gd name="connsiteX1" fmla="*/ 186688 w 503216"/>
                <a:gd name="connsiteY1" fmla="*/ 7147 h 475844"/>
                <a:gd name="connsiteX2" fmla="*/ 193964 w 503216"/>
                <a:gd name="connsiteY2" fmla="*/ 14297 h 475844"/>
                <a:gd name="connsiteX3" fmla="*/ 194559 w 503216"/>
                <a:gd name="connsiteY3" fmla="*/ 13566 h 475844"/>
                <a:gd name="connsiteX4" fmla="*/ 486026 w 503216"/>
                <a:gd name="connsiteY4" fmla="*/ 251432 h 475844"/>
                <a:gd name="connsiteX5" fmla="*/ 484762 w 503216"/>
                <a:gd name="connsiteY5" fmla="*/ 252974 h 475844"/>
                <a:gd name="connsiteX6" fmla="*/ 493961 w 503216"/>
                <a:gd name="connsiteY6" fmla="*/ 261935 h 475844"/>
                <a:gd name="connsiteX7" fmla="*/ 501535 w 503216"/>
                <a:gd name="connsiteY7" fmla="*/ 317483 h 475844"/>
                <a:gd name="connsiteX8" fmla="*/ 378512 w 503216"/>
                <a:gd name="connsiteY8" fmla="*/ 468773 h 475844"/>
                <a:gd name="connsiteX9" fmla="*/ 339173 w 503216"/>
                <a:gd name="connsiteY9" fmla="*/ 475670 h 475844"/>
                <a:gd name="connsiteX10" fmla="*/ 311014 w 503216"/>
                <a:gd name="connsiteY10" fmla="*/ 464962 h 475844"/>
                <a:gd name="connsiteX11" fmla="*/ 310885 w 503216"/>
                <a:gd name="connsiteY11" fmla="*/ 465120 h 475844"/>
                <a:gd name="connsiteX12" fmla="*/ 310410 w 503216"/>
                <a:gd name="connsiteY12" fmla="*/ 464732 h 475844"/>
                <a:gd name="connsiteX13" fmla="*/ 309841 w 503216"/>
                <a:gd name="connsiteY13" fmla="*/ 464516 h 475844"/>
                <a:gd name="connsiteX14" fmla="*/ 309531 w 503216"/>
                <a:gd name="connsiteY14" fmla="*/ 464016 h 475844"/>
                <a:gd name="connsiteX15" fmla="*/ 20071 w 503216"/>
                <a:gd name="connsiteY15" fmla="*/ 227907 h 475844"/>
                <a:gd name="connsiteX16" fmla="*/ 21387 w 503216"/>
                <a:gd name="connsiteY16" fmla="*/ 226291 h 475844"/>
                <a:gd name="connsiteX17" fmla="*/ 19338 w 503216"/>
                <a:gd name="connsiteY17" fmla="*/ 225518 h 475844"/>
                <a:gd name="connsiteX18" fmla="*/ 1682 w 503216"/>
                <a:gd name="connsiteY18" fmla="*/ 158551 h 475844"/>
                <a:gd name="connsiteX19" fmla="*/ 124054 w 503216"/>
                <a:gd name="connsiteY19" fmla="*/ 6977 h 475844"/>
                <a:gd name="connsiteX20" fmla="*/ 163485 w 503216"/>
                <a:gd name="connsiteY20" fmla="*/ 199 h 47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3216" h="475844">
                  <a:moveTo>
                    <a:pt x="163485" y="199"/>
                  </a:moveTo>
                  <a:cubicBezTo>
                    <a:pt x="172219" y="873"/>
                    <a:pt x="180020" y="3246"/>
                    <a:pt x="186688" y="7147"/>
                  </a:cubicBezTo>
                  <a:lnTo>
                    <a:pt x="193964" y="14297"/>
                  </a:lnTo>
                  <a:lnTo>
                    <a:pt x="194559" y="13566"/>
                  </a:lnTo>
                  <a:lnTo>
                    <a:pt x="486026" y="251432"/>
                  </a:lnTo>
                  <a:lnTo>
                    <a:pt x="484762" y="252974"/>
                  </a:lnTo>
                  <a:lnTo>
                    <a:pt x="493961" y="261935"/>
                  </a:lnTo>
                  <a:cubicBezTo>
                    <a:pt x="502390" y="275455"/>
                    <a:pt x="505441" y="294397"/>
                    <a:pt x="501535" y="317483"/>
                  </a:cubicBezTo>
                  <a:cubicBezTo>
                    <a:pt x="491772" y="379047"/>
                    <a:pt x="436444" y="446505"/>
                    <a:pt x="378512" y="468773"/>
                  </a:cubicBezTo>
                  <a:cubicBezTo>
                    <a:pt x="364029" y="474340"/>
                    <a:pt x="350767" y="476510"/>
                    <a:pt x="339173" y="475670"/>
                  </a:cubicBezTo>
                  <a:lnTo>
                    <a:pt x="311014" y="464962"/>
                  </a:lnTo>
                  <a:lnTo>
                    <a:pt x="310885" y="465120"/>
                  </a:lnTo>
                  <a:lnTo>
                    <a:pt x="310410" y="464732"/>
                  </a:lnTo>
                  <a:lnTo>
                    <a:pt x="309841" y="464516"/>
                  </a:lnTo>
                  <a:lnTo>
                    <a:pt x="309531" y="464016"/>
                  </a:lnTo>
                  <a:lnTo>
                    <a:pt x="20071" y="227907"/>
                  </a:lnTo>
                  <a:lnTo>
                    <a:pt x="21387" y="226291"/>
                  </a:lnTo>
                  <a:lnTo>
                    <a:pt x="19338" y="225518"/>
                  </a:lnTo>
                  <a:cubicBezTo>
                    <a:pt x="3635" y="212614"/>
                    <a:pt x="-3525" y="189258"/>
                    <a:pt x="1682" y="158551"/>
                  </a:cubicBezTo>
                  <a:cubicBezTo>
                    <a:pt x="11445" y="97137"/>
                    <a:pt x="66122" y="29844"/>
                    <a:pt x="124054" y="6977"/>
                  </a:cubicBezTo>
                  <a:cubicBezTo>
                    <a:pt x="138537" y="1424"/>
                    <a:pt x="151840" y="-699"/>
                    <a:pt x="163485" y="199"/>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3" name="Freeform 517">
              <a:extLst>
                <a:ext uri="{FF2B5EF4-FFF2-40B4-BE49-F238E27FC236}">
                  <a16:creationId xmlns:a16="http://schemas.microsoft.com/office/drawing/2014/main" id="{3DE3CD9F-9CBE-8BB1-68F0-89B632EDE31B}"/>
                </a:ext>
              </a:extLst>
            </p:cNvPr>
            <p:cNvSpPr>
              <a:spLocks noChangeArrowheads="1"/>
            </p:cNvSpPr>
            <p:nvPr/>
          </p:nvSpPr>
          <p:spPr bwMode="auto">
            <a:xfrm>
              <a:off x="14740775" y="9268814"/>
              <a:ext cx="129613" cy="152657"/>
            </a:xfrm>
            <a:custGeom>
              <a:avLst/>
              <a:gdLst>
                <a:gd name="T0" fmla="*/ 84 w 200"/>
                <a:gd name="T1" fmla="*/ 212 h 232"/>
                <a:gd name="T2" fmla="*/ 84 w 200"/>
                <a:gd name="T3" fmla="*/ 212 h 232"/>
                <a:gd name="T4" fmla="*/ 191 w 200"/>
                <a:gd name="T5" fmla="*/ 81 h 232"/>
                <a:gd name="T6" fmla="*/ 191 w 200"/>
                <a:gd name="T7" fmla="*/ 81 h 232"/>
                <a:gd name="T8" fmla="*/ 115 w 200"/>
                <a:gd name="T9" fmla="*/ 19 h 232"/>
                <a:gd name="T10" fmla="*/ 115 w 200"/>
                <a:gd name="T11" fmla="*/ 19 h 232"/>
                <a:gd name="T12" fmla="*/ 8 w 200"/>
                <a:gd name="T13" fmla="*/ 150 h 232"/>
                <a:gd name="T14" fmla="*/ 8 w 200"/>
                <a:gd name="T15" fmla="*/ 150 h 232"/>
                <a:gd name="T16" fmla="*/ 84 w 200"/>
                <a:gd name="T17" fmla="*/ 2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32">
                  <a:moveTo>
                    <a:pt x="84" y="212"/>
                  </a:moveTo>
                  <a:lnTo>
                    <a:pt x="84" y="212"/>
                  </a:lnTo>
                  <a:cubicBezTo>
                    <a:pt x="134" y="193"/>
                    <a:pt x="182" y="134"/>
                    <a:pt x="191" y="81"/>
                  </a:cubicBezTo>
                  <a:lnTo>
                    <a:pt x="191" y="81"/>
                  </a:lnTo>
                  <a:cubicBezTo>
                    <a:pt x="199" y="28"/>
                    <a:pt x="165" y="0"/>
                    <a:pt x="115" y="19"/>
                  </a:cubicBezTo>
                  <a:lnTo>
                    <a:pt x="115" y="19"/>
                  </a:lnTo>
                  <a:cubicBezTo>
                    <a:pt x="65" y="38"/>
                    <a:pt x="17" y="97"/>
                    <a:pt x="8" y="150"/>
                  </a:cubicBezTo>
                  <a:lnTo>
                    <a:pt x="8" y="150"/>
                  </a:lnTo>
                  <a:cubicBezTo>
                    <a:pt x="0" y="203"/>
                    <a:pt x="34" y="231"/>
                    <a:pt x="84" y="212"/>
                  </a:cubicBezTo>
                </a:path>
              </a:pathLst>
            </a:custGeom>
            <a:solidFill>
              <a:schemeClr val="accent2">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4" name="Freeform 519">
              <a:extLst>
                <a:ext uri="{FF2B5EF4-FFF2-40B4-BE49-F238E27FC236}">
                  <a16:creationId xmlns:a16="http://schemas.microsoft.com/office/drawing/2014/main" id="{00DD34DC-64F9-1A92-0DFB-53DB8CDDD023}"/>
                </a:ext>
              </a:extLst>
            </p:cNvPr>
            <p:cNvSpPr>
              <a:spLocks noChangeArrowheads="1"/>
            </p:cNvSpPr>
            <p:nvPr/>
          </p:nvSpPr>
          <p:spPr bwMode="auto">
            <a:xfrm>
              <a:off x="12321321" y="8940459"/>
              <a:ext cx="2500102" cy="3390117"/>
            </a:xfrm>
            <a:custGeom>
              <a:avLst/>
              <a:gdLst>
                <a:gd name="T0" fmla="*/ 505 w 3829"/>
                <a:gd name="T1" fmla="*/ 5189 h 5190"/>
                <a:gd name="T2" fmla="*/ 505 w 3829"/>
                <a:gd name="T3" fmla="*/ 5189 h 5190"/>
                <a:gd name="T4" fmla="*/ 299 w 3829"/>
                <a:gd name="T5" fmla="*/ 5131 h 5190"/>
                <a:gd name="T6" fmla="*/ 20 w 3829"/>
                <a:gd name="T7" fmla="*/ 4965 h 5190"/>
                <a:gd name="T8" fmla="*/ 20 w 3829"/>
                <a:gd name="T9" fmla="*/ 4965 h 5190"/>
                <a:gd name="T10" fmla="*/ 9 w 3829"/>
                <a:gd name="T11" fmla="*/ 4922 h 5190"/>
                <a:gd name="T12" fmla="*/ 9 w 3829"/>
                <a:gd name="T13" fmla="*/ 4922 h 5190"/>
                <a:gd name="T14" fmla="*/ 52 w 3829"/>
                <a:gd name="T15" fmla="*/ 4911 h 5190"/>
                <a:gd name="T16" fmla="*/ 332 w 3829"/>
                <a:gd name="T17" fmla="*/ 5076 h 5190"/>
                <a:gd name="T18" fmla="*/ 332 w 3829"/>
                <a:gd name="T19" fmla="*/ 5076 h 5190"/>
                <a:gd name="T20" fmla="*/ 681 w 3829"/>
                <a:gd name="T21" fmla="*/ 5075 h 5190"/>
                <a:gd name="T22" fmla="*/ 681 w 3829"/>
                <a:gd name="T23" fmla="*/ 5075 h 5190"/>
                <a:gd name="T24" fmla="*/ 841 w 3829"/>
                <a:gd name="T25" fmla="*/ 4764 h 5190"/>
                <a:gd name="T26" fmla="*/ 835 w 3829"/>
                <a:gd name="T27" fmla="*/ 4680 h 5190"/>
                <a:gd name="T28" fmla="*/ 835 w 3829"/>
                <a:gd name="T29" fmla="*/ 4680 h 5190"/>
                <a:gd name="T30" fmla="*/ 1637 w 3829"/>
                <a:gd name="T31" fmla="*/ 453 h 5190"/>
                <a:gd name="T32" fmla="*/ 1637 w 3829"/>
                <a:gd name="T33" fmla="*/ 453 h 5190"/>
                <a:gd name="T34" fmla="*/ 2452 w 3829"/>
                <a:gd name="T35" fmla="*/ 199 h 5190"/>
                <a:gd name="T36" fmla="*/ 2452 w 3829"/>
                <a:gd name="T37" fmla="*/ 199 h 5190"/>
                <a:gd name="T38" fmla="*/ 3812 w 3829"/>
                <a:gd name="T39" fmla="*/ 589 h 5190"/>
                <a:gd name="T40" fmla="*/ 3812 w 3829"/>
                <a:gd name="T41" fmla="*/ 589 h 5190"/>
                <a:gd name="T42" fmla="*/ 3818 w 3829"/>
                <a:gd name="T43" fmla="*/ 633 h 5190"/>
                <a:gd name="T44" fmla="*/ 3818 w 3829"/>
                <a:gd name="T45" fmla="*/ 633 h 5190"/>
                <a:gd name="T46" fmla="*/ 3774 w 3829"/>
                <a:gd name="T47" fmla="*/ 640 h 5190"/>
                <a:gd name="T48" fmla="*/ 3774 w 3829"/>
                <a:gd name="T49" fmla="*/ 640 h 5190"/>
                <a:gd name="T50" fmla="*/ 2473 w 3829"/>
                <a:gd name="T51" fmla="*/ 258 h 5190"/>
                <a:gd name="T52" fmla="*/ 2473 w 3829"/>
                <a:gd name="T53" fmla="*/ 258 h 5190"/>
                <a:gd name="T54" fmla="*/ 1652 w 3829"/>
                <a:gd name="T55" fmla="*/ 514 h 5190"/>
                <a:gd name="T56" fmla="*/ 1652 w 3829"/>
                <a:gd name="T57" fmla="*/ 514 h 5190"/>
                <a:gd name="T58" fmla="*/ 898 w 3829"/>
                <a:gd name="T59" fmla="*/ 4675 h 5190"/>
                <a:gd name="T60" fmla="*/ 904 w 3829"/>
                <a:gd name="T61" fmla="*/ 4760 h 5190"/>
                <a:gd name="T62" fmla="*/ 904 w 3829"/>
                <a:gd name="T63" fmla="*/ 4760 h 5190"/>
                <a:gd name="T64" fmla="*/ 714 w 3829"/>
                <a:gd name="T65" fmla="*/ 5129 h 5190"/>
                <a:gd name="T66" fmla="*/ 714 w 3829"/>
                <a:gd name="T67" fmla="*/ 5129 h 5190"/>
                <a:gd name="T68" fmla="*/ 505 w 3829"/>
                <a:gd name="T69" fmla="*/ 5189 h 5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9" h="5190">
                  <a:moveTo>
                    <a:pt x="505" y="5189"/>
                  </a:moveTo>
                  <a:lnTo>
                    <a:pt x="505" y="5189"/>
                  </a:lnTo>
                  <a:cubicBezTo>
                    <a:pt x="435" y="5189"/>
                    <a:pt x="364" y="5169"/>
                    <a:pt x="299" y="5131"/>
                  </a:cubicBezTo>
                  <a:lnTo>
                    <a:pt x="20" y="4965"/>
                  </a:lnTo>
                  <a:lnTo>
                    <a:pt x="20" y="4965"/>
                  </a:lnTo>
                  <a:cubicBezTo>
                    <a:pt x="4" y="4956"/>
                    <a:pt x="0" y="4937"/>
                    <a:pt x="9" y="4922"/>
                  </a:cubicBezTo>
                  <a:lnTo>
                    <a:pt x="9" y="4922"/>
                  </a:lnTo>
                  <a:cubicBezTo>
                    <a:pt x="17" y="4907"/>
                    <a:pt x="37" y="4902"/>
                    <a:pt x="52" y="4911"/>
                  </a:cubicBezTo>
                  <a:lnTo>
                    <a:pt x="332" y="5076"/>
                  </a:lnTo>
                  <a:lnTo>
                    <a:pt x="332" y="5076"/>
                  </a:lnTo>
                  <a:cubicBezTo>
                    <a:pt x="441" y="5142"/>
                    <a:pt x="572" y="5142"/>
                    <a:pt x="681" y="5075"/>
                  </a:cubicBezTo>
                  <a:lnTo>
                    <a:pt x="681" y="5075"/>
                  </a:lnTo>
                  <a:cubicBezTo>
                    <a:pt x="790" y="5008"/>
                    <a:pt x="850" y="4892"/>
                    <a:pt x="841" y="4764"/>
                  </a:cubicBezTo>
                  <a:lnTo>
                    <a:pt x="835" y="4680"/>
                  </a:lnTo>
                  <a:lnTo>
                    <a:pt x="835" y="4680"/>
                  </a:lnTo>
                  <a:cubicBezTo>
                    <a:pt x="737" y="3299"/>
                    <a:pt x="554" y="730"/>
                    <a:pt x="1637" y="453"/>
                  </a:cubicBezTo>
                  <a:lnTo>
                    <a:pt x="1637" y="453"/>
                  </a:lnTo>
                  <a:cubicBezTo>
                    <a:pt x="2010" y="357"/>
                    <a:pt x="2266" y="265"/>
                    <a:pt x="2452" y="199"/>
                  </a:cubicBezTo>
                  <a:lnTo>
                    <a:pt x="2452" y="199"/>
                  </a:lnTo>
                  <a:cubicBezTo>
                    <a:pt x="3007" y="0"/>
                    <a:pt x="3046" y="11"/>
                    <a:pt x="3812" y="589"/>
                  </a:cubicBezTo>
                  <a:lnTo>
                    <a:pt x="3812" y="589"/>
                  </a:lnTo>
                  <a:cubicBezTo>
                    <a:pt x="3826" y="600"/>
                    <a:pt x="3828" y="620"/>
                    <a:pt x="3818" y="633"/>
                  </a:cubicBezTo>
                  <a:lnTo>
                    <a:pt x="3818" y="633"/>
                  </a:lnTo>
                  <a:cubicBezTo>
                    <a:pt x="3808" y="648"/>
                    <a:pt x="3788" y="650"/>
                    <a:pt x="3774" y="640"/>
                  </a:cubicBezTo>
                  <a:lnTo>
                    <a:pt x="3774" y="640"/>
                  </a:lnTo>
                  <a:cubicBezTo>
                    <a:pt x="3013" y="65"/>
                    <a:pt x="3003" y="69"/>
                    <a:pt x="2473" y="258"/>
                  </a:cubicBezTo>
                  <a:lnTo>
                    <a:pt x="2473" y="258"/>
                  </a:lnTo>
                  <a:cubicBezTo>
                    <a:pt x="2286" y="325"/>
                    <a:pt x="2029" y="417"/>
                    <a:pt x="1652" y="514"/>
                  </a:cubicBezTo>
                  <a:lnTo>
                    <a:pt x="1652" y="514"/>
                  </a:lnTo>
                  <a:cubicBezTo>
                    <a:pt x="621" y="778"/>
                    <a:pt x="801" y="3313"/>
                    <a:pt x="898" y="4675"/>
                  </a:cubicBezTo>
                  <a:lnTo>
                    <a:pt x="904" y="4760"/>
                  </a:lnTo>
                  <a:lnTo>
                    <a:pt x="904" y="4760"/>
                  </a:lnTo>
                  <a:cubicBezTo>
                    <a:pt x="915" y="4911"/>
                    <a:pt x="844" y="5049"/>
                    <a:pt x="714" y="5129"/>
                  </a:cubicBezTo>
                  <a:lnTo>
                    <a:pt x="714" y="5129"/>
                  </a:lnTo>
                  <a:cubicBezTo>
                    <a:pt x="649" y="5169"/>
                    <a:pt x="577" y="5189"/>
                    <a:pt x="505" y="5189"/>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5" name="Freeform 520">
              <a:extLst>
                <a:ext uri="{FF2B5EF4-FFF2-40B4-BE49-F238E27FC236}">
                  <a16:creationId xmlns:a16="http://schemas.microsoft.com/office/drawing/2014/main" id="{54BB7579-945A-CE50-7F41-78A27E14B3DB}"/>
                </a:ext>
              </a:extLst>
            </p:cNvPr>
            <p:cNvSpPr>
              <a:spLocks noChangeArrowheads="1"/>
            </p:cNvSpPr>
            <p:nvPr/>
          </p:nvSpPr>
          <p:spPr bwMode="auto">
            <a:xfrm>
              <a:off x="13303504" y="11852446"/>
              <a:ext cx="1468954" cy="849688"/>
            </a:xfrm>
            <a:custGeom>
              <a:avLst/>
              <a:gdLst>
                <a:gd name="T0" fmla="*/ 1849 w 2250"/>
                <a:gd name="T1" fmla="*/ 1068 h 1299"/>
                <a:gd name="T2" fmla="*/ 1849 w 2250"/>
                <a:gd name="T3" fmla="*/ 1068 h 1299"/>
                <a:gd name="T4" fmla="*/ 401 w 2250"/>
                <a:gd name="T5" fmla="*/ 1068 h 1299"/>
                <a:gd name="T6" fmla="*/ 401 w 2250"/>
                <a:gd name="T7" fmla="*/ 1068 h 1299"/>
                <a:gd name="T8" fmla="*/ 401 w 2250"/>
                <a:gd name="T9" fmla="*/ 231 h 1299"/>
                <a:gd name="T10" fmla="*/ 401 w 2250"/>
                <a:gd name="T11" fmla="*/ 231 h 1299"/>
                <a:gd name="T12" fmla="*/ 1849 w 2250"/>
                <a:gd name="T13" fmla="*/ 231 h 1299"/>
                <a:gd name="T14" fmla="*/ 1849 w 2250"/>
                <a:gd name="T15" fmla="*/ 231 h 1299"/>
                <a:gd name="T16" fmla="*/ 1849 w 2250"/>
                <a:gd name="T17" fmla="*/ 106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0" h="1299">
                  <a:moveTo>
                    <a:pt x="1849" y="1068"/>
                  </a:moveTo>
                  <a:lnTo>
                    <a:pt x="1849" y="1068"/>
                  </a:lnTo>
                  <a:cubicBezTo>
                    <a:pt x="1449" y="1298"/>
                    <a:pt x="800" y="1298"/>
                    <a:pt x="401" y="1068"/>
                  </a:cubicBezTo>
                  <a:lnTo>
                    <a:pt x="401" y="1068"/>
                  </a:lnTo>
                  <a:cubicBezTo>
                    <a:pt x="0" y="836"/>
                    <a:pt x="0" y="462"/>
                    <a:pt x="401" y="231"/>
                  </a:cubicBezTo>
                  <a:lnTo>
                    <a:pt x="401" y="231"/>
                  </a:lnTo>
                  <a:cubicBezTo>
                    <a:pt x="800" y="0"/>
                    <a:pt x="1449" y="0"/>
                    <a:pt x="1849" y="231"/>
                  </a:cubicBezTo>
                  <a:lnTo>
                    <a:pt x="1849" y="231"/>
                  </a:lnTo>
                  <a:cubicBezTo>
                    <a:pt x="2249" y="462"/>
                    <a:pt x="2249" y="837"/>
                    <a:pt x="1849" y="1068"/>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6" name="Freeform 521">
              <a:extLst>
                <a:ext uri="{FF2B5EF4-FFF2-40B4-BE49-F238E27FC236}">
                  <a16:creationId xmlns:a16="http://schemas.microsoft.com/office/drawing/2014/main" id="{A573FFBF-0990-4290-93F3-8F775723FFF1}"/>
                </a:ext>
              </a:extLst>
            </p:cNvPr>
            <p:cNvSpPr>
              <a:spLocks noChangeArrowheads="1"/>
            </p:cNvSpPr>
            <p:nvPr/>
          </p:nvSpPr>
          <p:spPr bwMode="auto">
            <a:xfrm>
              <a:off x="14075425" y="11898531"/>
              <a:ext cx="342757" cy="426285"/>
            </a:xfrm>
            <a:custGeom>
              <a:avLst/>
              <a:gdLst>
                <a:gd name="T0" fmla="*/ 430 w 525"/>
                <a:gd name="T1" fmla="*/ 325 h 653"/>
                <a:gd name="T2" fmla="*/ 430 w 525"/>
                <a:gd name="T3" fmla="*/ 325 h 653"/>
                <a:gd name="T4" fmla="*/ 520 w 525"/>
                <a:gd name="T5" fmla="*/ 483 h 653"/>
                <a:gd name="T6" fmla="*/ 520 w 525"/>
                <a:gd name="T7" fmla="*/ 483 h 653"/>
                <a:gd name="T8" fmla="*/ 507 w 525"/>
                <a:gd name="T9" fmla="*/ 560 h 653"/>
                <a:gd name="T10" fmla="*/ 507 w 525"/>
                <a:gd name="T11" fmla="*/ 560 h 653"/>
                <a:gd name="T12" fmla="*/ 332 w 525"/>
                <a:gd name="T13" fmla="*/ 614 h 653"/>
                <a:gd name="T14" fmla="*/ 332 w 525"/>
                <a:gd name="T15" fmla="*/ 614 h 653"/>
                <a:gd name="T16" fmla="*/ 15 w 525"/>
                <a:gd name="T17" fmla="*/ 244 h 653"/>
                <a:gd name="T18" fmla="*/ 15 w 525"/>
                <a:gd name="T19" fmla="*/ 244 h 653"/>
                <a:gd name="T20" fmla="*/ 430 w 525"/>
                <a:gd name="T21" fmla="*/ 325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653">
                  <a:moveTo>
                    <a:pt x="430" y="325"/>
                  </a:moveTo>
                  <a:lnTo>
                    <a:pt x="430" y="325"/>
                  </a:lnTo>
                  <a:cubicBezTo>
                    <a:pt x="488" y="350"/>
                    <a:pt x="524" y="414"/>
                    <a:pt x="520" y="483"/>
                  </a:cubicBezTo>
                  <a:lnTo>
                    <a:pt x="520" y="483"/>
                  </a:lnTo>
                  <a:cubicBezTo>
                    <a:pt x="517" y="516"/>
                    <a:pt x="513" y="546"/>
                    <a:pt x="507" y="560"/>
                  </a:cubicBezTo>
                  <a:lnTo>
                    <a:pt x="507" y="560"/>
                  </a:lnTo>
                  <a:cubicBezTo>
                    <a:pt x="489" y="599"/>
                    <a:pt x="428" y="652"/>
                    <a:pt x="332" y="614"/>
                  </a:cubicBezTo>
                  <a:lnTo>
                    <a:pt x="332" y="614"/>
                  </a:lnTo>
                  <a:cubicBezTo>
                    <a:pt x="236" y="576"/>
                    <a:pt x="23" y="375"/>
                    <a:pt x="15" y="244"/>
                  </a:cubicBezTo>
                  <a:lnTo>
                    <a:pt x="15" y="244"/>
                  </a:lnTo>
                  <a:cubicBezTo>
                    <a:pt x="0" y="0"/>
                    <a:pt x="278" y="260"/>
                    <a:pt x="430" y="325"/>
                  </a:cubicBez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7" name="Freeform 522">
              <a:extLst>
                <a:ext uri="{FF2B5EF4-FFF2-40B4-BE49-F238E27FC236}">
                  <a16:creationId xmlns:a16="http://schemas.microsoft.com/office/drawing/2014/main" id="{DF176146-59DF-9280-C25E-0FBDF8B6EC33}"/>
                </a:ext>
              </a:extLst>
            </p:cNvPr>
            <p:cNvSpPr>
              <a:spLocks noChangeArrowheads="1"/>
            </p:cNvSpPr>
            <p:nvPr/>
          </p:nvSpPr>
          <p:spPr bwMode="auto">
            <a:xfrm>
              <a:off x="13525288" y="12143356"/>
              <a:ext cx="478130" cy="391721"/>
            </a:xfrm>
            <a:custGeom>
              <a:avLst/>
              <a:gdLst>
                <a:gd name="T0" fmla="*/ 709 w 733"/>
                <a:gd name="T1" fmla="*/ 352 h 600"/>
                <a:gd name="T2" fmla="*/ 709 w 733"/>
                <a:gd name="T3" fmla="*/ 352 h 600"/>
                <a:gd name="T4" fmla="*/ 721 w 733"/>
                <a:gd name="T5" fmla="*/ 518 h 600"/>
                <a:gd name="T6" fmla="*/ 721 w 733"/>
                <a:gd name="T7" fmla="*/ 518 h 600"/>
                <a:gd name="T8" fmla="*/ 544 w 733"/>
                <a:gd name="T9" fmla="*/ 587 h 600"/>
                <a:gd name="T10" fmla="*/ 544 w 733"/>
                <a:gd name="T11" fmla="*/ 587 h 600"/>
                <a:gd name="T12" fmla="*/ 98 w 733"/>
                <a:gd name="T13" fmla="*/ 290 h 600"/>
                <a:gd name="T14" fmla="*/ 98 w 733"/>
                <a:gd name="T15" fmla="*/ 290 h 600"/>
                <a:gd name="T16" fmla="*/ 647 w 733"/>
                <a:gd name="T17" fmla="*/ 312 h 600"/>
                <a:gd name="T18" fmla="*/ 709 w 733"/>
                <a:gd name="T19" fmla="*/ 35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600">
                  <a:moveTo>
                    <a:pt x="709" y="352"/>
                  </a:moveTo>
                  <a:lnTo>
                    <a:pt x="709" y="352"/>
                  </a:lnTo>
                  <a:cubicBezTo>
                    <a:pt x="709" y="352"/>
                    <a:pt x="732" y="493"/>
                    <a:pt x="721" y="518"/>
                  </a:cubicBezTo>
                  <a:lnTo>
                    <a:pt x="721" y="518"/>
                  </a:lnTo>
                  <a:cubicBezTo>
                    <a:pt x="709" y="544"/>
                    <a:pt x="643" y="599"/>
                    <a:pt x="544" y="587"/>
                  </a:cubicBezTo>
                  <a:lnTo>
                    <a:pt x="544" y="587"/>
                  </a:lnTo>
                  <a:cubicBezTo>
                    <a:pt x="445" y="575"/>
                    <a:pt x="161" y="477"/>
                    <a:pt x="98" y="290"/>
                  </a:cubicBezTo>
                  <a:lnTo>
                    <a:pt x="98" y="290"/>
                  </a:lnTo>
                  <a:cubicBezTo>
                    <a:pt x="0" y="0"/>
                    <a:pt x="647" y="312"/>
                    <a:pt x="647" y="312"/>
                  </a:cubicBezTo>
                  <a:lnTo>
                    <a:pt x="709" y="352"/>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8" name="Freeform 523">
              <a:extLst>
                <a:ext uri="{FF2B5EF4-FFF2-40B4-BE49-F238E27FC236}">
                  <a16:creationId xmlns:a16="http://schemas.microsoft.com/office/drawing/2014/main" id="{8AD08A2A-E12D-8931-2745-CE3934D2E462}"/>
                </a:ext>
              </a:extLst>
            </p:cNvPr>
            <p:cNvSpPr>
              <a:spLocks noChangeArrowheads="1"/>
            </p:cNvSpPr>
            <p:nvPr/>
          </p:nvSpPr>
          <p:spPr bwMode="auto">
            <a:xfrm>
              <a:off x="13793154" y="10821298"/>
              <a:ext cx="625027" cy="1624491"/>
            </a:xfrm>
            <a:custGeom>
              <a:avLst/>
              <a:gdLst>
                <a:gd name="T0" fmla="*/ 23 w 955"/>
                <a:gd name="T1" fmla="*/ 130 h 2485"/>
                <a:gd name="T2" fmla="*/ 0 w 955"/>
                <a:gd name="T3" fmla="*/ 2323 h 2485"/>
                <a:gd name="T4" fmla="*/ 0 w 955"/>
                <a:gd name="T5" fmla="*/ 2323 h 2485"/>
                <a:gd name="T6" fmla="*/ 120 w 955"/>
                <a:gd name="T7" fmla="*/ 2476 h 2485"/>
                <a:gd name="T8" fmla="*/ 120 w 955"/>
                <a:gd name="T9" fmla="*/ 2476 h 2485"/>
                <a:gd name="T10" fmla="*/ 147 w 955"/>
                <a:gd name="T11" fmla="*/ 2478 h 2485"/>
                <a:gd name="T12" fmla="*/ 147 w 955"/>
                <a:gd name="T13" fmla="*/ 2478 h 2485"/>
                <a:gd name="T14" fmla="*/ 277 w 955"/>
                <a:gd name="T15" fmla="*/ 2425 h 2485"/>
                <a:gd name="T16" fmla="*/ 277 w 955"/>
                <a:gd name="T17" fmla="*/ 2425 h 2485"/>
                <a:gd name="T18" fmla="*/ 307 w 955"/>
                <a:gd name="T19" fmla="*/ 2336 h 2485"/>
                <a:gd name="T20" fmla="*/ 334 w 955"/>
                <a:gd name="T21" fmla="*/ 1400 h 2485"/>
                <a:gd name="T22" fmla="*/ 474 w 955"/>
                <a:gd name="T23" fmla="*/ 563 h 2485"/>
                <a:gd name="T24" fmla="*/ 668 w 955"/>
                <a:gd name="T25" fmla="*/ 2044 h 2485"/>
                <a:gd name="T26" fmla="*/ 668 w 955"/>
                <a:gd name="T27" fmla="*/ 2044 h 2485"/>
                <a:gd name="T28" fmla="*/ 721 w 955"/>
                <a:gd name="T29" fmla="*/ 2142 h 2485"/>
                <a:gd name="T30" fmla="*/ 721 w 955"/>
                <a:gd name="T31" fmla="*/ 2142 h 2485"/>
                <a:gd name="T32" fmla="*/ 808 w 955"/>
                <a:gd name="T33" fmla="*/ 2166 h 2485"/>
                <a:gd name="T34" fmla="*/ 808 w 955"/>
                <a:gd name="T35" fmla="*/ 2166 h 2485"/>
                <a:gd name="T36" fmla="*/ 926 w 955"/>
                <a:gd name="T37" fmla="*/ 2108 h 2485"/>
                <a:gd name="T38" fmla="*/ 926 w 955"/>
                <a:gd name="T39" fmla="*/ 2108 h 2485"/>
                <a:gd name="T40" fmla="*/ 954 w 955"/>
                <a:gd name="T41" fmla="*/ 2029 h 2485"/>
                <a:gd name="T42" fmla="*/ 877 w 955"/>
                <a:gd name="T43" fmla="*/ 1137 h 2485"/>
                <a:gd name="T44" fmla="*/ 849 w 955"/>
                <a:gd name="T45" fmla="*/ 0 h 2485"/>
                <a:gd name="T46" fmla="*/ 23 w 955"/>
                <a:gd name="T47" fmla="*/ 13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5" h="2485">
                  <a:moveTo>
                    <a:pt x="23" y="130"/>
                  </a:moveTo>
                  <a:lnTo>
                    <a:pt x="0" y="2323"/>
                  </a:lnTo>
                  <a:lnTo>
                    <a:pt x="0" y="2323"/>
                  </a:lnTo>
                  <a:cubicBezTo>
                    <a:pt x="3" y="2400"/>
                    <a:pt x="53" y="2464"/>
                    <a:pt x="120" y="2476"/>
                  </a:cubicBezTo>
                  <a:lnTo>
                    <a:pt x="120" y="2476"/>
                  </a:lnTo>
                  <a:cubicBezTo>
                    <a:pt x="128" y="2477"/>
                    <a:pt x="137" y="2478"/>
                    <a:pt x="147" y="2478"/>
                  </a:cubicBezTo>
                  <a:lnTo>
                    <a:pt x="147" y="2478"/>
                  </a:lnTo>
                  <a:cubicBezTo>
                    <a:pt x="215" y="2484"/>
                    <a:pt x="254" y="2456"/>
                    <a:pt x="277" y="2425"/>
                  </a:cubicBezTo>
                  <a:lnTo>
                    <a:pt x="277" y="2425"/>
                  </a:lnTo>
                  <a:cubicBezTo>
                    <a:pt x="295" y="2400"/>
                    <a:pt x="305" y="2369"/>
                    <a:pt x="307" y="2336"/>
                  </a:cubicBezTo>
                  <a:lnTo>
                    <a:pt x="334" y="1400"/>
                  </a:lnTo>
                  <a:lnTo>
                    <a:pt x="474" y="563"/>
                  </a:lnTo>
                  <a:lnTo>
                    <a:pt x="668" y="2044"/>
                  </a:lnTo>
                  <a:lnTo>
                    <a:pt x="668" y="2044"/>
                  </a:lnTo>
                  <a:cubicBezTo>
                    <a:pt x="671" y="2084"/>
                    <a:pt x="690" y="2121"/>
                    <a:pt x="721" y="2142"/>
                  </a:cubicBezTo>
                  <a:lnTo>
                    <a:pt x="721" y="2142"/>
                  </a:lnTo>
                  <a:cubicBezTo>
                    <a:pt x="742" y="2156"/>
                    <a:pt x="771" y="2167"/>
                    <a:pt x="808" y="2166"/>
                  </a:cubicBezTo>
                  <a:lnTo>
                    <a:pt x="808" y="2166"/>
                  </a:lnTo>
                  <a:cubicBezTo>
                    <a:pt x="864" y="2164"/>
                    <a:pt x="903" y="2134"/>
                    <a:pt x="926" y="2108"/>
                  </a:cubicBezTo>
                  <a:lnTo>
                    <a:pt x="926" y="2108"/>
                  </a:lnTo>
                  <a:cubicBezTo>
                    <a:pt x="945" y="2087"/>
                    <a:pt x="954" y="2059"/>
                    <a:pt x="954" y="2029"/>
                  </a:cubicBezTo>
                  <a:lnTo>
                    <a:pt x="877" y="1137"/>
                  </a:lnTo>
                  <a:lnTo>
                    <a:pt x="849" y="0"/>
                  </a:lnTo>
                  <a:lnTo>
                    <a:pt x="23" y="130"/>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9" name="Freeform 524">
              <a:extLst>
                <a:ext uri="{FF2B5EF4-FFF2-40B4-BE49-F238E27FC236}">
                  <a16:creationId xmlns:a16="http://schemas.microsoft.com/office/drawing/2014/main" id="{BF6A80EF-741D-FEF6-ECF9-00960792B0CD}"/>
                </a:ext>
              </a:extLst>
            </p:cNvPr>
            <p:cNvSpPr>
              <a:spLocks noChangeArrowheads="1"/>
            </p:cNvSpPr>
            <p:nvPr/>
          </p:nvSpPr>
          <p:spPr bwMode="auto">
            <a:xfrm>
              <a:off x="13879563" y="9623093"/>
              <a:ext cx="138255" cy="201621"/>
            </a:xfrm>
            <a:custGeom>
              <a:avLst/>
              <a:gdLst>
                <a:gd name="T0" fmla="*/ 175 w 211"/>
                <a:gd name="T1" fmla="*/ 0 h 307"/>
                <a:gd name="T2" fmla="*/ 209 w 211"/>
                <a:gd name="T3" fmla="*/ 200 h 307"/>
                <a:gd name="T4" fmla="*/ 209 w 211"/>
                <a:gd name="T5" fmla="*/ 200 h 307"/>
                <a:gd name="T6" fmla="*/ 135 w 211"/>
                <a:gd name="T7" fmla="*/ 288 h 307"/>
                <a:gd name="T8" fmla="*/ 135 w 211"/>
                <a:gd name="T9" fmla="*/ 288 h 307"/>
                <a:gd name="T10" fmla="*/ 35 w 211"/>
                <a:gd name="T11" fmla="*/ 257 h 307"/>
                <a:gd name="T12" fmla="*/ 0 w 211"/>
                <a:gd name="T13" fmla="*/ 32 h 307"/>
                <a:gd name="T14" fmla="*/ 175 w 211"/>
                <a:gd name="T15" fmla="*/ 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7">
                  <a:moveTo>
                    <a:pt x="175" y="0"/>
                  </a:moveTo>
                  <a:lnTo>
                    <a:pt x="209" y="200"/>
                  </a:lnTo>
                  <a:lnTo>
                    <a:pt x="209" y="200"/>
                  </a:lnTo>
                  <a:cubicBezTo>
                    <a:pt x="209" y="200"/>
                    <a:pt x="210" y="269"/>
                    <a:pt x="135" y="288"/>
                  </a:cubicBezTo>
                  <a:lnTo>
                    <a:pt x="135" y="288"/>
                  </a:lnTo>
                  <a:cubicBezTo>
                    <a:pt x="58" y="306"/>
                    <a:pt x="35" y="257"/>
                    <a:pt x="35" y="257"/>
                  </a:cubicBezTo>
                  <a:lnTo>
                    <a:pt x="0" y="32"/>
                  </a:lnTo>
                  <a:lnTo>
                    <a:pt x="175"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0" name="Freeform 525">
              <a:extLst>
                <a:ext uri="{FF2B5EF4-FFF2-40B4-BE49-F238E27FC236}">
                  <a16:creationId xmlns:a16="http://schemas.microsoft.com/office/drawing/2014/main" id="{C204F9BA-01A9-E526-61CB-F85C551B8751}"/>
                </a:ext>
              </a:extLst>
            </p:cNvPr>
            <p:cNvSpPr>
              <a:spLocks noChangeArrowheads="1"/>
            </p:cNvSpPr>
            <p:nvPr/>
          </p:nvSpPr>
          <p:spPr bwMode="auto">
            <a:xfrm>
              <a:off x="13637618" y="9271695"/>
              <a:ext cx="449327" cy="449327"/>
            </a:xfrm>
            <a:custGeom>
              <a:avLst/>
              <a:gdLst>
                <a:gd name="T0" fmla="*/ 139 w 686"/>
                <a:gd name="T1" fmla="*/ 548 h 687"/>
                <a:gd name="T2" fmla="*/ 139 w 686"/>
                <a:gd name="T3" fmla="*/ 548 h 687"/>
                <a:gd name="T4" fmla="*/ 573 w 686"/>
                <a:gd name="T5" fmla="*/ 572 h 687"/>
                <a:gd name="T6" fmla="*/ 573 w 686"/>
                <a:gd name="T7" fmla="*/ 572 h 687"/>
                <a:gd name="T8" fmla="*/ 546 w 686"/>
                <a:gd name="T9" fmla="*/ 137 h 687"/>
                <a:gd name="T10" fmla="*/ 546 w 686"/>
                <a:gd name="T11" fmla="*/ 137 h 687"/>
                <a:gd name="T12" fmla="*/ 113 w 686"/>
                <a:gd name="T13" fmla="*/ 113 h 687"/>
                <a:gd name="T14" fmla="*/ 113 w 686"/>
                <a:gd name="T15" fmla="*/ 113 h 687"/>
                <a:gd name="T16" fmla="*/ 139 w 686"/>
                <a:gd name="T17" fmla="*/ 548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687">
                  <a:moveTo>
                    <a:pt x="139" y="548"/>
                  </a:moveTo>
                  <a:lnTo>
                    <a:pt x="139" y="548"/>
                  </a:lnTo>
                  <a:cubicBezTo>
                    <a:pt x="266" y="675"/>
                    <a:pt x="461" y="686"/>
                    <a:pt x="573" y="572"/>
                  </a:cubicBezTo>
                  <a:lnTo>
                    <a:pt x="573" y="572"/>
                  </a:lnTo>
                  <a:cubicBezTo>
                    <a:pt x="685" y="458"/>
                    <a:pt x="673" y="263"/>
                    <a:pt x="546" y="137"/>
                  </a:cubicBezTo>
                  <a:lnTo>
                    <a:pt x="546" y="137"/>
                  </a:lnTo>
                  <a:cubicBezTo>
                    <a:pt x="419" y="10"/>
                    <a:pt x="225" y="0"/>
                    <a:pt x="113" y="113"/>
                  </a:cubicBezTo>
                  <a:lnTo>
                    <a:pt x="113" y="113"/>
                  </a:lnTo>
                  <a:cubicBezTo>
                    <a:pt x="0" y="227"/>
                    <a:pt x="12" y="422"/>
                    <a:pt x="139" y="548"/>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1" name="Freeform 527">
              <a:extLst>
                <a:ext uri="{FF2B5EF4-FFF2-40B4-BE49-F238E27FC236}">
                  <a16:creationId xmlns:a16="http://schemas.microsoft.com/office/drawing/2014/main" id="{7E5FB7D3-D7BF-5E9C-8105-58111E8EBD42}"/>
                </a:ext>
              </a:extLst>
            </p:cNvPr>
            <p:cNvSpPr>
              <a:spLocks noChangeArrowheads="1"/>
            </p:cNvSpPr>
            <p:nvPr/>
          </p:nvSpPr>
          <p:spPr bwMode="auto">
            <a:xfrm>
              <a:off x="14101348" y="11189977"/>
              <a:ext cx="172818" cy="1036909"/>
            </a:xfrm>
            <a:custGeom>
              <a:avLst/>
              <a:gdLst>
                <a:gd name="T0" fmla="*/ 0 w 264"/>
                <a:gd name="T1" fmla="*/ 0 h 1589"/>
                <a:gd name="T2" fmla="*/ 194 w 264"/>
                <a:gd name="T3" fmla="*/ 1481 h 1589"/>
                <a:gd name="T4" fmla="*/ 194 w 264"/>
                <a:gd name="T5" fmla="*/ 1481 h 1589"/>
                <a:gd name="T6" fmla="*/ 247 w 264"/>
                <a:gd name="T7" fmla="*/ 1579 h 1589"/>
                <a:gd name="T8" fmla="*/ 247 w 264"/>
                <a:gd name="T9" fmla="*/ 1579 h 1589"/>
                <a:gd name="T10" fmla="*/ 263 w 264"/>
                <a:gd name="T11" fmla="*/ 1588 h 1589"/>
                <a:gd name="T12" fmla="*/ 263 w 264"/>
                <a:gd name="T13" fmla="*/ 1588 h 1589"/>
                <a:gd name="T14" fmla="*/ 84 w 264"/>
                <a:gd name="T15" fmla="*/ 176 h 1589"/>
                <a:gd name="T16" fmla="*/ 84 w 264"/>
                <a:gd name="T17" fmla="*/ 176 h 1589"/>
                <a:gd name="T18" fmla="*/ 0 w 264"/>
                <a:gd name="T19" fmla="*/ 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589">
                  <a:moveTo>
                    <a:pt x="0" y="0"/>
                  </a:moveTo>
                  <a:lnTo>
                    <a:pt x="194" y="1481"/>
                  </a:lnTo>
                  <a:lnTo>
                    <a:pt x="194" y="1481"/>
                  </a:lnTo>
                  <a:cubicBezTo>
                    <a:pt x="197" y="1521"/>
                    <a:pt x="216" y="1558"/>
                    <a:pt x="247" y="1579"/>
                  </a:cubicBezTo>
                  <a:lnTo>
                    <a:pt x="247" y="1579"/>
                  </a:lnTo>
                  <a:cubicBezTo>
                    <a:pt x="252" y="1582"/>
                    <a:pt x="257" y="1586"/>
                    <a:pt x="263" y="1588"/>
                  </a:cubicBezTo>
                  <a:lnTo>
                    <a:pt x="263" y="1588"/>
                  </a:lnTo>
                  <a:cubicBezTo>
                    <a:pt x="223" y="1558"/>
                    <a:pt x="106" y="314"/>
                    <a:pt x="84" y="176"/>
                  </a:cubicBezTo>
                  <a:lnTo>
                    <a:pt x="84" y="176"/>
                  </a:lnTo>
                  <a:cubicBezTo>
                    <a:pt x="63" y="38"/>
                    <a:pt x="0" y="0"/>
                    <a:pt x="0" y="0"/>
                  </a:cubicBez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2" name="Freeform 226">
              <a:extLst>
                <a:ext uri="{FF2B5EF4-FFF2-40B4-BE49-F238E27FC236}">
                  <a16:creationId xmlns:a16="http://schemas.microsoft.com/office/drawing/2014/main" id="{982341BA-2105-B301-9DB3-E688C8BBA5C5}"/>
                </a:ext>
              </a:extLst>
            </p:cNvPr>
            <p:cNvSpPr>
              <a:spLocks noChangeArrowheads="1"/>
            </p:cNvSpPr>
            <p:nvPr/>
          </p:nvSpPr>
          <p:spPr bwMode="auto">
            <a:xfrm>
              <a:off x="14214232" y="8938991"/>
              <a:ext cx="246501" cy="571115"/>
            </a:xfrm>
            <a:custGeom>
              <a:avLst/>
              <a:gdLst>
                <a:gd name="connsiteX0" fmla="*/ 71845 w 246501"/>
                <a:gd name="connsiteY0" fmla="*/ 494 h 571115"/>
                <a:gd name="connsiteX1" fmla="*/ 91960 w 246501"/>
                <a:gd name="connsiteY1" fmla="*/ 12581 h 571115"/>
                <a:gd name="connsiteX2" fmla="*/ 104338 w 246501"/>
                <a:gd name="connsiteY2" fmla="*/ 27507 h 571115"/>
                <a:gd name="connsiteX3" fmla="*/ 148640 w 246501"/>
                <a:gd name="connsiteY3" fmla="*/ 100191 h 571115"/>
                <a:gd name="connsiteX4" fmla="*/ 161670 w 246501"/>
                <a:gd name="connsiteY4" fmla="*/ 143671 h 571115"/>
                <a:gd name="connsiteX5" fmla="*/ 162974 w 246501"/>
                <a:gd name="connsiteY5" fmla="*/ 187151 h 571115"/>
                <a:gd name="connsiteX6" fmla="*/ 162657 w 246501"/>
                <a:gd name="connsiteY6" fmla="*/ 187238 h 571115"/>
                <a:gd name="connsiteX7" fmla="*/ 246501 w 246501"/>
                <a:gd name="connsiteY7" fmla="*/ 571115 h 571115"/>
                <a:gd name="connsiteX8" fmla="*/ 119940 w 246501"/>
                <a:gd name="connsiteY8" fmla="*/ 506242 h 571115"/>
                <a:gd name="connsiteX9" fmla="*/ 95906 w 246501"/>
                <a:gd name="connsiteY9" fmla="*/ 203545 h 571115"/>
                <a:gd name="connsiteX10" fmla="*/ 54173 w 246501"/>
                <a:gd name="connsiteY10" fmla="*/ 144969 h 571115"/>
                <a:gd name="connsiteX11" fmla="*/ 6614 w 246501"/>
                <a:gd name="connsiteY11" fmla="*/ 125500 h 571115"/>
                <a:gd name="connsiteX12" fmla="*/ 98 w 246501"/>
                <a:gd name="connsiteY12" fmla="*/ 114468 h 571115"/>
                <a:gd name="connsiteX13" fmla="*/ 12477 w 246501"/>
                <a:gd name="connsiteY13" fmla="*/ 106031 h 571115"/>
                <a:gd name="connsiteX14" fmla="*/ 41143 w 246501"/>
                <a:gd name="connsiteY14" fmla="*/ 111872 h 571115"/>
                <a:gd name="connsiteX15" fmla="*/ 18340 w 246501"/>
                <a:gd name="connsiteY15" fmla="*/ 49572 h 571115"/>
                <a:gd name="connsiteX16" fmla="*/ 37886 w 246501"/>
                <a:gd name="connsiteY16" fmla="*/ 11932 h 571115"/>
                <a:gd name="connsiteX17" fmla="*/ 48310 w 246501"/>
                <a:gd name="connsiteY17" fmla="*/ 5442 h 571115"/>
                <a:gd name="connsiteX18" fmla="*/ 71845 w 246501"/>
                <a:gd name="connsiteY18" fmla="*/ 494 h 57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501" h="571115">
                  <a:moveTo>
                    <a:pt x="71845" y="494"/>
                  </a:moveTo>
                  <a:cubicBezTo>
                    <a:pt x="79745" y="1873"/>
                    <a:pt x="87074" y="6092"/>
                    <a:pt x="91960" y="12581"/>
                  </a:cubicBezTo>
                  <a:lnTo>
                    <a:pt x="104338" y="27507"/>
                  </a:lnTo>
                  <a:lnTo>
                    <a:pt x="148640" y="100191"/>
                  </a:lnTo>
                  <a:cubicBezTo>
                    <a:pt x="156458" y="113170"/>
                    <a:pt x="160368" y="128096"/>
                    <a:pt x="161670" y="143671"/>
                  </a:cubicBezTo>
                  <a:lnTo>
                    <a:pt x="162974" y="187151"/>
                  </a:lnTo>
                  <a:lnTo>
                    <a:pt x="162657" y="187238"/>
                  </a:lnTo>
                  <a:lnTo>
                    <a:pt x="246501" y="571115"/>
                  </a:lnTo>
                  <a:lnTo>
                    <a:pt x="119940" y="506242"/>
                  </a:lnTo>
                  <a:lnTo>
                    <a:pt x="95906" y="203545"/>
                  </a:lnTo>
                  <a:lnTo>
                    <a:pt x="54173" y="144969"/>
                  </a:lnTo>
                  <a:lnTo>
                    <a:pt x="6614" y="125500"/>
                  </a:lnTo>
                  <a:cubicBezTo>
                    <a:pt x="2053" y="123553"/>
                    <a:pt x="-553" y="119010"/>
                    <a:pt x="98" y="114468"/>
                  </a:cubicBezTo>
                  <a:cubicBezTo>
                    <a:pt x="1402" y="108627"/>
                    <a:pt x="6614" y="105382"/>
                    <a:pt x="12477" y="106031"/>
                  </a:cubicBezTo>
                  <a:lnTo>
                    <a:pt x="41143" y="111872"/>
                  </a:lnTo>
                  <a:lnTo>
                    <a:pt x="18340" y="49572"/>
                  </a:lnTo>
                  <a:cubicBezTo>
                    <a:pt x="17038" y="34646"/>
                    <a:pt x="24856" y="19720"/>
                    <a:pt x="37886" y="11932"/>
                  </a:cubicBezTo>
                  <a:lnTo>
                    <a:pt x="48310" y="5442"/>
                  </a:lnTo>
                  <a:cubicBezTo>
                    <a:pt x="55476" y="575"/>
                    <a:pt x="63946" y="-885"/>
                    <a:pt x="71845" y="494"/>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3" name="Freeform 227">
              <a:extLst>
                <a:ext uri="{FF2B5EF4-FFF2-40B4-BE49-F238E27FC236}">
                  <a16:creationId xmlns:a16="http://schemas.microsoft.com/office/drawing/2014/main" id="{D87627F1-D059-0EE2-2C75-A1A04525D845}"/>
                </a:ext>
              </a:extLst>
            </p:cNvPr>
            <p:cNvSpPr>
              <a:spLocks noChangeArrowheads="1"/>
            </p:cNvSpPr>
            <p:nvPr/>
          </p:nvSpPr>
          <p:spPr bwMode="auto">
            <a:xfrm>
              <a:off x="13322590" y="9416925"/>
              <a:ext cx="1140795" cy="1645016"/>
            </a:xfrm>
            <a:custGeom>
              <a:avLst/>
              <a:gdLst>
                <a:gd name="connsiteX0" fmla="*/ 1026797 w 1140795"/>
                <a:gd name="connsiteY0" fmla="*/ 94 h 1645016"/>
                <a:gd name="connsiteX1" fmla="*/ 1132398 w 1140795"/>
                <a:gd name="connsiteY1" fmla="*/ 42621 h 1645016"/>
                <a:gd name="connsiteX2" fmla="*/ 1060263 w 1140795"/>
                <a:gd name="connsiteY2" fmla="*/ 456091 h 1645016"/>
                <a:gd name="connsiteX3" fmla="*/ 1014028 w 1140795"/>
                <a:gd name="connsiteY3" fmla="*/ 550307 h 1645016"/>
                <a:gd name="connsiteX4" fmla="*/ 1023212 w 1140795"/>
                <a:gd name="connsiteY4" fmla="*/ 594010 h 1645016"/>
                <a:gd name="connsiteX5" fmla="*/ 1031214 w 1140795"/>
                <a:gd name="connsiteY5" fmla="*/ 1402810 h 1645016"/>
                <a:gd name="connsiteX6" fmla="*/ 838911 w 1140795"/>
                <a:gd name="connsiteY6" fmla="*/ 1592132 h 1645016"/>
                <a:gd name="connsiteX7" fmla="*/ 652495 w 1140795"/>
                <a:gd name="connsiteY7" fmla="*/ 1645011 h 1645016"/>
                <a:gd name="connsiteX8" fmla="*/ 467386 w 1140795"/>
                <a:gd name="connsiteY8" fmla="*/ 1503346 h 1645016"/>
                <a:gd name="connsiteX9" fmla="*/ 464361 w 1140795"/>
                <a:gd name="connsiteY9" fmla="*/ 957741 h 1645016"/>
                <a:gd name="connsiteX10" fmla="*/ 451401 w 1140795"/>
                <a:gd name="connsiteY10" fmla="*/ 788376 h 1645016"/>
                <a:gd name="connsiteX11" fmla="*/ 434057 w 1140795"/>
                <a:gd name="connsiteY11" fmla="*/ 765087 h 1645016"/>
                <a:gd name="connsiteX12" fmla="*/ 3943 w 1140795"/>
                <a:gd name="connsiteY12" fmla="*/ 396658 h 1645016"/>
                <a:gd name="connsiteX13" fmla="*/ 37950 w 1140795"/>
                <a:gd name="connsiteY13" fmla="*/ 264771 h 1645016"/>
                <a:gd name="connsiteX14" fmla="*/ 65008 w 1140795"/>
                <a:gd name="connsiteY14" fmla="*/ 253019 h 1645016"/>
                <a:gd name="connsiteX15" fmla="*/ 91576 w 1140795"/>
                <a:gd name="connsiteY15" fmla="*/ 270647 h 1645016"/>
                <a:gd name="connsiteX16" fmla="*/ 414182 w 1140795"/>
                <a:gd name="connsiteY16" fmla="*/ 467145 h 1645016"/>
                <a:gd name="connsiteX17" fmla="*/ 421609 w 1140795"/>
                <a:gd name="connsiteY17" fmla="*/ 466085 h 1645016"/>
                <a:gd name="connsiteX18" fmla="*/ 421600 w 1140795"/>
                <a:gd name="connsiteY18" fmla="*/ 465994 h 1645016"/>
                <a:gd name="connsiteX19" fmla="*/ 664922 w 1140795"/>
                <a:gd name="connsiteY19" fmla="*/ 341303 h 1645016"/>
                <a:gd name="connsiteX20" fmla="*/ 828893 w 1140795"/>
                <a:gd name="connsiteY20" fmla="*/ 282688 h 1645016"/>
                <a:gd name="connsiteX21" fmla="*/ 867195 w 1140795"/>
                <a:gd name="connsiteY21" fmla="*/ 285414 h 1645016"/>
                <a:gd name="connsiteX22" fmla="*/ 879070 w 1140795"/>
                <a:gd name="connsiteY22" fmla="*/ 282411 h 1645016"/>
                <a:gd name="connsiteX23" fmla="*/ 979212 w 1140795"/>
                <a:gd name="connsiteY23" fmla="*/ 166933 h 1645016"/>
                <a:gd name="connsiteX24" fmla="*/ 994856 w 1140795"/>
                <a:gd name="connsiteY24" fmla="*/ 27573 h 1645016"/>
                <a:gd name="connsiteX25" fmla="*/ 1026797 w 1140795"/>
                <a:gd name="connsiteY25" fmla="*/ 94 h 164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0795" h="1645016">
                  <a:moveTo>
                    <a:pt x="1026797" y="94"/>
                  </a:moveTo>
                  <a:cubicBezTo>
                    <a:pt x="1065257" y="5328"/>
                    <a:pt x="1124576" y="16450"/>
                    <a:pt x="1132398" y="42621"/>
                  </a:cubicBezTo>
                  <a:cubicBezTo>
                    <a:pt x="1142664" y="76398"/>
                    <a:pt x="1161415" y="224887"/>
                    <a:pt x="1060263" y="456091"/>
                  </a:cubicBezTo>
                  <a:lnTo>
                    <a:pt x="1014028" y="550307"/>
                  </a:lnTo>
                  <a:lnTo>
                    <a:pt x="1023212" y="594010"/>
                  </a:lnTo>
                  <a:cubicBezTo>
                    <a:pt x="1072054" y="901066"/>
                    <a:pt x="1060649" y="1331325"/>
                    <a:pt x="1031214" y="1402810"/>
                  </a:cubicBezTo>
                  <a:cubicBezTo>
                    <a:pt x="994585" y="1490290"/>
                    <a:pt x="903012" y="1555573"/>
                    <a:pt x="838911" y="1592132"/>
                  </a:cubicBezTo>
                  <a:cubicBezTo>
                    <a:pt x="782005" y="1624774"/>
                    <a:pt x="717904" y="1645011"/>
                    <a:pt x="652495" y="1645011"/>
                  </a:cubicBezTo>
                  <a:cubicBezTo>
                    <a:pt x="587085" y="1645664"/>
                    <a:pt x="462808" y="1587562"/>
                    <a:pt x="467386" y="1503346"/>
                  </a:cubicBezTo>
                  <a:cubicBezTo>
                    <a:pt x="477852" y="1308149"/>
                    <a:pt x="474418" y="1128457"/>
                    <a:pt x="464361" y="957741"/>
                  </a:cubicBezTo>
                  <a:lnTo>
                    <a:pt x="451401" y="788376"/>
                  </a:lnTo>
                  <a:lnTo>
                    <a:pt x="434057" y="765087"/>
                  </a:lnTo>
                  <a:cubicBezTo>
                    <a:pt x="327112" y="662523"/>
                    <a:pt x="58877" y="598324"/>
                    <a:pt x="3943" y="396658"/>
                  </a:cubicBezTo>
                  <a:cubicBezTo>
                    <a:pt x="-10445" y="344426"/>
                    <a:pt x="17676" y="296111"/>
                    <a:pt x="37950" y="264771"/>
                  </a:cubicBezTo>
                  <a:cubicBezTo>
                    <a:pt x="44163" y="255631"/>
                    <a:pt x="54626" y="251877"/>
                    <a:pt x="65008" y="253019"/>
                  </a:cubicBezTo>
                  <a:cubicBezTo>
                    <a:pt x="75390" y="254162"/>
                    <a:pt x="85690" y="260201"/>
                    <a:pt x="91576" y="270647"/>
                  </a:cubicBezTo>
                  <a:cubicBezTo>
                    <a:pt x="204307" y="476884"/>
                    <a:pt x="373616" y="471671"/>
                    <a:pt x="414182" y="467145"/>
                  </a:cubicBezTo>
                  <a:lnTo>
                    <a:pt x="421609" y="466085"/>
                  </a:lnTo>
                  <a:lnTo>
                    <a:pt x="421600" y="465994"/>
                  </a:lnTo>
                  <a:cubicBezTo>
                    <a:pt x="421600" y="465994"/>
                    <a:pt x="461500" y="422907"/>
                    <a:pt x="664922" y="341303"/>
                  </a:cubicBezTo>
                  <a:cubicBezTo>
                    <a:pt x="666966" y="340487"/>
                    <a:pt x="748983" y="287903"/>
                    <a:pt x="828893" y="282688"/>
                  </a:cubicBezTo>
                  <a:lnTo>
                    <a:pt x="867195" y="285414"/>
                  </a:lnTo>
                  <a:lnTo>
                    <a:pt x="879070" y="282411"/>
                  </a:lnTo>
                  <a:cubicBezTo>
                    <a:pt x="922011" y="268018"/>
                    <a:pt x="967804" y="236286"/>
                    <a:pt x="979212" y="166933"/>
                  </a:cubicBezTo>
                  <a:cubicBezTo>
                    <a:pt x="990945" y="94963"/>
                    <a:pt x="994856" y="52435"/>
                    <a:pt x="994856" y="27573"/>
                  </a:cubicBezTo>
                  <a:cubicBezTo>
                    <a:pt x="996160" y="11216"/>
                    <a:pt x="1009849" y="-1215"/>
                    <a:pt x="1026797" y="94"/>
                  </a:cubicBezTo>
                  <a:close/>
                </a:path>
              </a:pathLst>
            </a:custGeom>
            <a:solidFill>
              <a:srgbClr val="7F1C58"/>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4" name="Freeform 228">
              <a:extLst>
                <a:ext uri="{FF2B5EF4-FFF2-40B4-BE49-F238E27FC236}">
                  <a16:creationId xmlns:a16="http://schemas.microsoft.com/office/drawing/2014/main" id="{AF372D5A-1948-40DA-61A2-FC0CBEDE9EB4}"/>
                </a:ext>
              </a:extLst>
            </p:cNvPr>
            <p:cNvSpPr>
              <a:spLocks noChangeArrowheads="1"/>
            </p:cNvSpPr>
            <p:nvPr/>
          </p:nvSpPr>
          <p:spPr bwMode="auto">
            <a:xfrm>
              <a:off x="13192387" y="9220017"/>
              <a:ext cx="211274" cy="581000"/>
            </a:xfrm>
            <a:custGeom>
              <a:avLst/>
              <a:gdLst>
                <a:gd name="connsiteX0" fmla="*/ 63623 w 211274"/>
                <a:gd name="connsiteY0" fmla="*/ 860 h 581000"/>
                <a:gd name="connsiteX1" fmla="*/ 75294 w 211274"/>
                <a:gd name="connsiteY1" fmla="*/ 3466 h 581000"/>
                <a:gd name="connsiteX2" fmla="*/ 106416 w 211274"/>
                <a:gd name="connsiteY2" fmla="*/ 32783 h 581000"/>
                <a:gd name="connsiteX3" fmla="*/ 105768 w 211274"/>
                <a:gd name="connsiteY3" fmla="*/ 99236 h 581000"/>
                <a:gd name="connsiteX4" fmla="*/ 131055 w 211274"/>
                <a:gd name="connsiteY4" fmla="*/ 84252 h 581000"/>
                <a:gd name="connsiteX5" fmla="*/ 145319 w 211274"/>
                <a:gd name="connsiteY5" fmla="*/ 87509 h 581000"/>
                <a:gd name="connsiteX6" fmla="*/ 143374 w 211274"/>
                <a:gd name="connsiteY6" fmla="*/ 100539 h 581000"/>
                <a:gd name="connsiteX7" fmla="*/ 105768 w 211274"/>
                <a:gd name="connsiteY7" fmla="*/ 134417 h 581000"/>
                <a:gd name="connsiteX8" fmla="*/ 86241 w 211274"/>
                <a:gd name="connsiteY8" fmla="*/ 203933 h 581000"/>
                <a:gd name="connsiteX9" fmla="*/ 211274 w 211274"/>
                <a:gd name="connsiteY9" fmla="*/ 475816 h 581000"/>
                <a:gd name="connsiteX10" fmla="*/ 131465 w 211274"/>
                <a:gd name="connsiteY10" fmla="*/ 581000 h 581000"/>
                <a:gd name="connsiteX11" fmla="*/ 18994 w 211274"/>
                <a:gd name="connsiteY11" fmla="*/ 211378 h 581000"/>
                <a:gd name="connsiteX12" fmla="*/ 17588 w 211274"/>
                <a:gd name="connsiteY12" fmla="*/ 211294 h 581000"/>
                <a:gd name="connsiteX13" fmla="*/ 3972 w 211274"/>
                <a:gd name="connsiteY13" fmla="*/ 169598 h 581000"/>
                <a:gd name="connsiteX14" fmla="*/ 2027 w 211274"/>
                <a:gd name="connsiteY14" fmla="*/ 123993 h 581000"/>
                <a:gd name="connsiteX15" fmla="*/ 18885 w 211274"/>
                <a:gd name="connsiteY15" fmla="*/ 40601 h 581000"/>
                <a:gd name="connsiteX16" fmla="*/ 24720 w 211274"/>
                <a:gd name="connsiteY16" fmla="*/ 23011 h 581000"/>
                <a:gd name="connsiteX17" fmla="*/ 63623 w 211274"/>
                <a:gd name="connsiteY17" fmla="*/ 860 h 5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274" h="581000">
                  <a:moveTo>
                    <a:pt x="63623" y="860"/>
                  </a:moveTo>
                  <a:lnTo>
                    <a:pt x="75294" y="3466"/>
                  </a:lnTo>
                  <a:cubicBezTo>
                    <a:pt x="90207" y="6723"/>
                    <a:pt x="101878" y="17799"/>
                    <a:pt x="106416" y="32783"/>
                  </a:cubicBezTo>
                  <a:lnTo>
                    <a:pt x="105768" y="99236"/>
                  </a:lnTo>
                  <a:lnTo>
                    <a:pt x="131055" y="84252"/>
                  </a:lnTo>
                  <a:cubicBezTo>
                    <a:pt x="135593" y="80994"/>
                    <a:pt x="142077" y="82297"/>
                    <a:pt x="145319" y="87509"/>
                  </a:cubicBezTo>
                  <a:cubicBezTo>
                    <a:pt x="147913" y="91418"/>
                    <a:pt x="147264" y="96630"/>
                    <a:pt x="143374" y="100539"/>
                  </a:cubicBezTo>
                  <a:lnTo>
                    <a:pt x="105768" y="134417"/>
                  </a:lnTo>
                  <a:lnTo>
                    <a:pt x="86241" y="203933"/>
                  </a:lnTo>
                  <a:lnTo>
                    <a:pt x="211274" y="475816"/>
                  </a:lnTo>
                  <a:lnTo>
                    <a:pt x="131465" y="581000"/>
                  </a:lnTo>
                  <a:lnTo>
                    <a:pt x="18994" y="211378"/>
                  </a:lnTo>
                  <a:lnTo>
                    <a:pt x="17588" y="211294"/>
                  </a:lnTo>
                  <a:lnTo>
                    <a:pt x="3972" y="169598"/>
                  </a:lnTo>
                  <a:cubicBezTo>
                    <a:pt x="-567" y="155265"/>
                    <a:pt x="-1215" y="139629"/>
                    <a:pt x="2027" y="123993"/>
                  </a:cubicBezTo>
                  <a:lnTo>
                    <a:pt x="18885" y="40601"/>
                  </a:lnTo>
                  <a:lnTo>
                    <a:pt x="24720" y="23011"/>
                  </a:lnTo>
                  <a:cubicBezTo>
                    <a:pt x="29907" y="6723"/>
                    <a:pt x="46765" y="-3049"/>
                    <a:pt x="63623" y="860"/>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5" name="Freeform 534">
              <a:extLst>
                <a:ext uri="{FF2B5EF4-FFF2-40B4-BE49-F238E27FC236}">
                  <a16:creationId xmlns:a16="http://schemas.microsoft.com/office/drawing/2014/main" id="{11B254BB-638C-7E04-F26F-B33139CF70C2}"/>
                </a:ext>
              </a:extLst>
            </p:cNvPr>
            <p:cNvSpPr>
              <a:spLocks noChangeArrowheads="1"/>
            </p:cNvSpPr>
            <p:nvPr/>
          </p:nvSpPr>
          <p:spPr bwMode="auto">
            <a:xfrm>
              <a:off x="13412955" y="9951447"/>
              <a:ext cx="561660" cy="1111797"/>
            </a:xfrm>
            <a:custGeom>
              <a:avLst/>
              <a:gdLst>
                <a:gd name="T0" fmla="*/ 654 w 862"/>
                <a:gd name="T1" fmla="*/ 321 h 1701"/>
                <a:gd name="T2" fmla="*/ 654 w 862"/>
                <a:gd name="T3" fmla="*/ 321 h 1701"/>
                <a:gd name="T4" fmla="*/ 861 w 862"/>
                <a:gd name="T5" fmla="*/ 1699 h 1701"/>
                <a:gd name="T6" fmla="*/ 861 w 862"/>
                <a:gd name="T7" fmla="*/ 1699 h 1701"/>
                <a:gd name="T8" fmla="*/ 578 w 862"/>
                <a:gd name="T9" fmla="*/ 1482 h 1701"/>
                <a:gd name="T10" fmla="*/ 578 w 862"/>
                <a:gd name="T11" fmla="*/ 1482 h 1701"/>
                <a:gd name="T12" fmla="*/ 555 w 862"/>
                <a:gd name="T13" fmla="*/ 384 h 1701"/>
                <a:gd name="T14" fmla="*/ 555 w 862"/>
                <a:gd name="T15" fmla="*/ 384 h 1701"/>
                <a:gd name="T16" fmla="*/ 0 w 862"/>
                <a:gd name="T17" fmla="*/ 0 h 1701"/>
                <a:gd name="T18" fmla="*/ 0 w 862"/>
                <a:gd name="T19" fmla="*/ 0 h 1701"/>
                <a:gd name="T20" fmla="*/ 654 w 862"/>
                <a:gd name="T21" fmla="*/ 32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1701">
                  <a:moveTo>
                    <a:pt x="654" y="321"/>
                  </a:moveTo>
                  <a:lnTo>
                    <a:pt x="654" y="321"/>
                  </a:lnTo>
                  <a:cubicBezTo>
                    <a:pt x="682" y="450"/>
                    <a:pt x="603" y="1451"/>
                    <a:pt x="861" y="1699"/>
                  </a:cubicBezTo>
                  <a:lnTo>
                    <a:pt x="861" y="1699"/>
                  </a:lnTo>
                  <a:cubicBezTo>
                    <a:pt x="761" y="1700"/>
                    <a:pt x="571" y="1611"/>
                    <a:pt x="578" y="1482"/>
                  </a:cubicBezTo>
                  <a:lnTo>
                    <a:pt x="578" y="1482"/>
                  </a:lnTo>
                  <a:cubicBezTo>
                    <a:pt x="599" y="1081"/>
                    <a:pt x="582" y="723"/>
                    <a:pt x="555" y="384"/>
                  </a:cubicBezTo>
                  <a:lnTo>
                    <a:pt x="555" y="384"/>
                  </a:lnTo>
                  <a:cubicBezTo>
                    <a:pt x="453" y="252"/>
                    <a:pt x="175" y="169"/>
                    <a:pt x="0" y="0"/>
                  </a:cubicBezTo>
                  <a:lnTo>
                    <a:pt x="0" y="0"/>
                  </a:lnTo>
                  <a:cubicBezTo>
                    <a:pt x="13" y="5"/>
                    <a:pt x="626" y="193"/>
                    <a:pt x="654" y="321"/>
                  </a:cubicBez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6" name="Freeform 535">
              <a:extLst>
                <a:ext uri="{FF2B5EF4-FFF2-40B4-BE49-F238E27FC236}">
                  <a16:creationId xmlns:a16="http://schemas.microsoft.com/office/drawing/2014/main" id="{F062B41F-0DB9-3C92-53DA-0F1A65CB3875}"/>
                </a:ext>
              </a:extLst>
            </p:cNvPr>
            <p:cNvSpPr>
              <a:spLocks noChangeArrowheads="1"/>
            </p:cNvSpPr>
            <p:nvPr/>
          </p:nvSpPr>
          <p:spPr bwMode="auto">
            <a:xfrm>
              <a:off x="13862283" y="9692219"/>
              <a:ext cx="201621" cy="123852"/>
            </a:xfrm>
            <a:custGeom>
              <a:avLst/>
              <a:gdLst>
                <a:gd name="T0" fmla="*/ 307 w 308"/>
                <a:gd name="T1" fmla="*/ 46 h 188"/>
                <a:gd name="T2" fmla="*/ 264 w 308"/>
                <a:gd name="T3" fmla="*/ 0 h 188"/>
                <a:gd name="T4" fmla="*/ 264 w 308"/>
                <a:gd name="T5" fmla="*/ 0 h 188"/>
                <a:gd name="T6" fmla="*/ 133 w 308"/>
                <a:gd name="T7" fmla="*/ 87 h 188"/>
                <a:gd name="T8" fmla="*/ 133 w 308"/>
                <a:gd name="T9" fmla="*/ 87 h 188"/>
                <a:gd name="T10" fmla="*/ 28 w 308"/>
                <a:gd name="T11" fmla="*/ 108 h 188"/>
                <a:gd name="T12" fmla="*/ 0 w 308"/>
                <a:gd name="T13" fmla="*/ 187 h 188"/>
                <a:gd name="T14" fmla="*/ 0 w 308"/>
                <a:gd name="T15" fmla="*/ 187 h 188"/>
                <a:gd name="T16" fmla="*/ 307 w 308"/>
                <a:gd name="T17" fmla="*/ 4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88">
                  <a:moveTo>
                    <a:pt x="307" y="46"/>
                  </a:moveTo>
                  <a:lnTo>
                    <a:pt x="264" y="0"/>
                  </a:lnTo>
                  <a:lnTo>
                    <a:pt x="264" y="0"/>
                  </a:lnTo>
                  <a:cubicBezTo>
                    <a:pt x="264" y="0"/>
                    <a:pt x="191" y="75"/>
                    <a:pt x="133" y="87"/>
                  </a:cubicBezTo>
                  <a:lnTo>
                    <a:pt x="133" y="87"/>
                  </a:lnTo>
                  <a:cubicBezTo>
                    <a:pt x="133" y="87"/>
                    <a:pt x="63" y="107"/>
                    <a:pt x="28" y="108"/>
                  </a:cubicBezTo>
                  <a:lnTo>
                    <a:pt x="0" y="187"/>
                  </a:lnTo>
                  <a:lnTo>
                    <a:pt x="0" y="187"/>
                  </a:lnTo>
                  <a:cubicBezTo>
                    <a:pt x="0" y="187"/>
                    <a:pt x="231" y="171"/>
                    <a:pt x="307" y="4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7" name="Freeform 536">
              <a:extLst>
                <a:ext uri="{FF2B5EF4-FFF2-40B4-BE49-F238E27FC236}">
                  <a16:creationId xmlns:a16="http://schemas.microsoft.com/office/drawing/2014/main" id="{D1D7D74B-E01D-8DF8-F348-A0DF440E1533}"/>
                </a:ext>
              </a:extLst>
            </p:cNvPr>
            <p:cNvSpPr>
              <a:spLocks noChangeArrowheads="1"/>
            </p:cNvSpPr>
            <p:nvPr/>
          </p:nvSpPr>
          <p:spPr bwMode="auto">
            <a:xfrm>
              <a:off x="13562730" y="9188166"/>
              <a:ext cx="555899" cy="466609"/>
            </a:xfrm>
            <a:custGeom>
              <a:avLst/>
              <a:gdLst>
                <a:gd name="T0" fmla="*/ 439 w 853"/>
                <a:gd name="T1" fmla="*/ 581 h 714"/>
                <a:gd name="T2" fmla="*/ 439 w 853"/>
                <a:gd name="T3" fmla="*/ 581 h 714"/>
                <a:gd name="T4" fmla="*/ 405 w 853"/>
                <a:gd name="T5" fmla="*/ 581 h 714"/>
                <a:gd name="T6" fmla="*/ 405 w 853"/>
                <a:gd name="T7" fmla="*/ 581 h 714"/>
                <a:gd name="T8" fmla="*/ 316 w 853"/>
                <a:gd name="T9" fmla="*/ 502 h 714"/>
                <a:gd name="T10" fmla="*/ 316 w 853"/>
                <a:gd name="T11" fmla="*/ 502 h 714"/>
                <a:gd name="T12" fmla="*/ 57 w 853"/>
                <a:gd name="T13" fmla="*/ 460 h 714"/>
                <a:gd name="T14" fmla="*/ 57 w 853"/>
                <a:gd name="T15" fmla="*/ 460 h 714"/>
                <a:gd name="T16" fmla="*/ 5 w 853"/>
                <a:gd name="T17" fmla="*/ 264 h 714"/>
                <a:gd name="T18" fmla="*/ 5 w 853"/>
                <a:gd name="T19" fmla="*/ 264 h 714"/>
                <a:gd name="T20" fmla="*/ 255 w 853"/>
                <a:gd name="T21" fmla="*/ 146 h 714"/>
                <a:gd name="T22" fmla="*/ 255 w 853"/>
                <a:gd name="T23" fmla="*/ 146 h 714"/>
                <a:gd name="T24" fmla="*/ 752 w 853"/>
                <a:gd name="T25" fmla="*/ 280 h 714"/>
                <a:gd name="T26" fmla="*/ 752 w 853"/>
                <a:gd name="T27" fmla="*/ 280 h 714"/>
                <a:gd name="T28" fmla="*/ 695 w 853"/>
                <a:gd name="T29" fmla="*/ 694 h 714"/>
                <a:gd name="T30" fmla="*/ 695 w 853"/>
                <a:gd name="T31" fmla="*/ 694 h 714"/>
                <a:gd name="T32" fmla="*/ 497 w 853"/>
                <a:gd name="T33" fmla="*/ 666 h 714"/>
                <a:gd name="T34" fmla="*/ 497 w 853"/>
                <a:gd name="T35" fmla="*/ 666 h 714"/>
                <a:gd name="T36" fmla="*/ 513 w 853"/>
                <a:gd name="T37" fmla="*/ 596 h 714"/>
                <a:gd name="T38" fmla="*/ 513 w 853"/>
                <a:gd name="T39" fmla="*/ 596 h 714"/>
                <a:gd name="T40" fmla="*/ 439 w 853"/>
                <a:gd name="T41" fmla="*/ 58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3" h="714">
                  <a:moveTo>
                    <a:pt x="439" y="581"/>
                  </a:moveTo>
                  <a:lnTo>
                    <a:pt x="439" y="581"/>
                  </a:lnTo>
                  <a:cubicBezTo>
                    <a:pt x="429" y="586"/>
                    <a:pt x="416" y="587"/>
                    <a:pt x="405" y="581"/>
                  </a:cubicBezTo>
                  <a:lnTo>
                    <a:pt x="405" y="581"/>
                  </a:lnTo>
                  <a:cubicBezTo>
                    <a:pt x="386" y="571"/>
                    <a:pt x="356" y="497"/>
                    <a:pt x="316" y="502"/>
                  </a:cubicBezTo>
                  <a:lnTo>
                    <a:pt x="316" y="502"/>
                  </a:lnTo>
                  <a:cubicBezTo>
                    <a:pt x="255" y="511"/>
                    <a:pt x="167" y="639"/>
                    <a:pt x="57" y="460"/>
                  </a:cubicBezTo>
                  <a:lnTo>
                    <a:pt x="57" y="460"/>
                  </a:lnTo>
                  <a:cubicBezTo>
                    <a:pt x="0" y="367"/>
                    <a:pt x="33" y="317"/>
                    <a:pt x="5" y="264"/>
                  </a:cubicBezTo>
                  <a:lnTo>
                    <a:pt x="5" y="264"/>
                  </a:lnTo>
                  <a:cubicBezTo>
                    <a:pt x="5" y="264"/>
                    <a:pt x="15" y="293"/>
                    <a:pt x="255" y="146"/>
                  </a:cubicBezTo>
                  <a:lnTo>
                    <a:pt x="255" y="146"/>
                  </a:lnTo>
                  <a:cubicBezTo>
                    <a:pt x="495" y="0"/>
                    <a:pt x="691" y="178"/>
                    <a:pt x="752" y="280"/>
                  </a:cubicBezTo>
                  <a:lnTo>
                    <a:pt x="752" y="280"/>
                  </a:lnTo>
                  <a:cubicBezTo>
                    <a:pt x="813" y="382"/>
                    <a:pt x="852" y="582"/>
                    <a:pt x="695" y="694"/>
                  </a:cubicBezTo>
                  <a:lnTo>
                    <a:pt x="695" y="694"/>
                  </a:lnTo>
                  <a:cubicBezTo>
                    <a:pt x="668" y="713"/>
                    <a:pt x="501" y="679"/>
                    <a:pt x="497" y="666"/>
                  </a:cubicBezTo>
                  <a:lnTo>
                    <a:pt x="497" y="666"/>
                  </a:lnTo>
                  <a:cubicBezTo>
                    <a:pt x="494" y="652"/>
                    <a:pt x="539" y="629"/>
                    <a:pt x="513" y="596"/>
                  </a:cubicBezTo>
                  <a:lnTo>
                    <a:pt x="513" y="596"/>
                  </a:lnTo>
                  <a:cubicBezTo>
                    <a:pt x="492" y="568"/>
                    <a:pt x="468" y="567"/>
                    <a:pt x="439" y="581"/>
                  </a:cubicBez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8" name="Freeform 232">
              <a:extLst>
                <a:ext uri="{FF2B5EF4-FFF2-40B4-BE49-F238E27FC236}">
                  <a16:creationId xmlns:a16="http://schemas.microsoft.com/office/drawing/2014/main" id="{6A48666E-B885-1A4F-89FD-CEDA27F34921}"/>
                </a:ext>
              </a:extLst>
            </p:cNvPr>
            <p:cNvSpPr>
              <a:spLocks noChangeArrowheads="1"/>
            </p:cNvSpPr>
            <p:nvPr/>
          </p:nvSpPr>
          <p:spPr bwMode="auto">
            <a:xfrm>
              <a:off x="6698970" y="9144962"/>
              <a:ext cx="748226" cy="1042019"/>
            </a:xfrm>
            <a:custGeom>
              <a:avLst/>
              <a:gdLst>
                <a:gd name="connsiteX0" fmla="*/ 0 w 748226"/>
                <a:gd name="connsiteY0" fmla="*/ 0 h 1042019"/>
                <a:gd name="connsiteX1" fmla="*/ 371502 w 748226"/>
                <a:gd name="connsiteY1" fmla="*/ 522166 h 1042019"/>
                <a:gd name="connsiteX2" fmla="*/ 748226 w 748226"/>
                <a:gd name="connsiteY2" fmla="*/ 438724 h 1042019"/>
                <a:gd name="connsiteX3" fmla="*/ 449516 w 748226"/>
                <a:gd name="connsiteY3" fmla="*/ 535781 h 1042019"/>
                <a:gd name="connsiteX4" fmla="*/ 745345 w 748226"/>
                <a:gd name="connsiteY4" fmla="*/ 1042019 h 1042019"/>
                <a:gd name="connsiteX5" fmla="*/ 419432 w 748226"/>
                <a:gd name="connsiteY5" fmla="*/ 545556 h 1042019"/>
                <a:gd name="connsiteX6" fmla="*/ 363014 w 748226"/>
                <a:gd name="connsiteY6" fmla="*/ 563887 h 1042019"/>
                <a:gd name="connsiteX7" fmla="*/ 327958 w 748226"/>
                <a:gd name="connsiteY7" fmla="*/ 509433 h 1042019"/>
                <a:gd name="connsiteX8" fmla="*/ 2880 w 748226"/>
                <a:gd name="connsiteY8" fmla="*/ 618618 h 1042019"/>
                <a:gd name="connsiteX9" fmla="*/ 310371 w 748226"/>
                <a:gd name="connsiteY9" fmla="*/ 482113 h 10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226" h="1042019">
                  <a:moveTo>
                    <a:pt x="0" y="0"/>
                  </a:moveTo>
                  <a:lnTo>
                    <a:pt x="371502" y="522166"/>
                  </a:lnTo>
                  <a:lnTo>
                    <a:pt x="748226" y="438724"/>
                  </a:lnTo>
                  <a:lnTo>
                    <a:pt x="449516" y="535781"/>
                  </a:lnTo>
                  <a:lnTo>
                    <a:pt x="745345" y="1042019"/>
                  </a:lnTo>
                  <a:lnTo>
                    <a:pt x="419432" y="545556"/>
                  </a:lnTo>
                  <a:lnTo>
                    <a:pt x="363014" y="563887"/>
                  </a:lnTo>
                  <a:lnTo>
                    <a:pt x="327958" y="509433"/>
                  </a:lnTo>
                  <a:lnTo>
                    <a:pt x="2880" y="618618"/>
                  </a:lnTo>
                  <a:lnTo>
                    <a:pt x="310371" y="482113"/>
                  </a:lnTo>
                  <a:close/>
                </a:path>
              </a:pathLst>
            </a:custGeom>
            <a:solidFill>
              <a:schemeClr val="accent2">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9" name="Freeform 540">
              <a:extLst>
                <a:ext uri="{FF2B5EF4-FFF2-40B4-BE49-F238E27FC236}">
                  <a16:creationId xmlns:a16="http://schemas.microsoft.com/office/drawing/2014/main" id="{03166E90-B0D3-0911-BD06-81D9038F744A}"/>
                </a:ext>
              </a:extLst>
            </p:cNvPr>
            <p:cNvSpPr>
              <a:spLocks noChangeArrowheads="1"/>
            </p:cNvSpPr>
            <p:nvPr/>
          </p:nvSpPr>
          <p:spPr bwMode="auto">
            <a:xfrm>
              <a:off x="6491589" y="8842530"/>
              <a:ext cx="377319" cy="504054"/>
            </a:xfrm>
            <a:custGeom>
              <a:avLst/>
              <a:gdLst>
                <a:gd name="T0" fmla="*/ 575 w 576"/>
                <a:gd name="T1" fmla="*/ 532 h 773"/>
                <a:gd name="T2" fmla="*/ 575 w 576"/>
                <a:gd name="T3" fmla="*/ 532 h 773"/>
                <a:gd name="T4" fmla="*/ 296 w 576"/>
                <a:gd name="T5" fmla="*/ 48 h 773"/>
                <a:gd name="T6" fmla="*/ 296 w 576"/>
                <a:gd name="T7" fmla="*/ 48 h 773"/>
                <a:gd name="T8" fmla="*/ 103 w 576"/>
                <a:gd name="T9" fmla="*/ 27 h 773"/>
                <a:gd name="T10" fmla="*/ 103 w 576"/>
                <a:gd name="T11" fmla="*/ 27 h 773"/>
                <a:gd name="T12" fmla="*/ 99 w 576"/>
                <a:gd name="T13" fmla="*/ 28 h 773"/>
                <a:gd name="T14" fmla="*/ 99 w 576"/>
                <a:gd name="T15" fmla="*/ 28 h 773"/>
                <a:gd name="T16" fmla="*/ 98 w 576"/>
                <a:gd name="T17" fmla="*/ 29 h 773"/>
                <a:gd name="T18" fmla="*/ 0 w 576"/>
                <a:gd name="T19" fmla="*/ 85 h 773"/>
                <a:gd name="T20" fmla="*/ 46 w 576"/>
                <a:gd name="T21" fmla="*/ 82 h 773"/>
                <a:gd name="T22" fmla="*/ 46 w 576"/>
                <a:gd name="T23" fmla="*/ 82 h 773"/>
                <a:gd name="T24" fmla="*/ 17 w 576"/>
                <a:gd name="T25" fmla="*/ 210 h 773"/>
                <a:gd name="T26" fmla="*/ 17 w 576"/>
                <a:gd name="T27" fmla="*/ 210 h 773"/>
                <a:gd name="T28" fmla="*/ 296 w 576"/>
                <a:gd name="T29" fmla="*/ 693 h 773"/>
                <a:gd name="T30" fmla="*/ 296 w 576"/>
                <a:gd name="T31" fmla="*/ 693 h 773"/>
                <a:gd name="T32" fmla="*/ 410 w 576"/>
                <a:gd name="T33" fmla="*/ 731 h 773"/>
                <a:gd name="T34" fmla="*/ 410 w 576"/>
                <a:gd name="T35" fmla="*/ 731 h 773"/>
                <a:gd name="T36" fmla="*/ 389 w 576"/>
                <a:gd name="T37" fmla="*/ 772 h 773"/>
                <a:gd name="T38" fmla="*/ 490 w 576"/>
                <a:gd name="T39" fmla="*/ 714 h 773"/>
                <a:gd name="T40" fmla="*/ 490 w 576"/>
                <a:gd name="T41" fmla="*/ 714 h 773"/>
                <a:gd name="T42" fmla="*/ 496 w 576"/>
                <a:gd name="T43" fmla="*/ 711 h 773"/>
                <a:gd name="T44" fmla="*/ 501 w 576"/>
                <a:gd name="T45" fmla="*/ 708 h 773"/>
                <a:gd name="T46" fmla="*/ 500 w 576"/>
                <a:gd name="T47" fmla="*/ 708 h 773"/>
                <a:gd name="T48" fmla="*/ 500 w 576"/>
                <a:gd name="T49" fmla="*/ 708 h 773"/>
                <a:gd name="T50" fmla="*/ 575 w 576"/>
                <a:gd name="T51" fmla="*/ 53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773">
                  <a:moveTo>
                    <a:pt x="575" y="532"/>
                  </a:moveTo>
                  <a:lnTo>
                    <a:pt x="575" y="532"/>
                  </a:lnTo>
                  <a:cubicBezTo>
                    <a:pt x="575" y="354"/>
                    <a:pt x="450" y="138"/>
                    <a:pt x="296" y="48"/>
                  </a:cubicBezTo>
                  <a:lnTo>
                    <a:pt x="296" y="48"/>
                  </a:lnTo>
                  <a:cubicBezTo>
                    <a:pt x="221" y="5"/>
                    <a:pt x="152" y="0"/>
                    <a:pt x="103" y="27"/>
                  </a:cubicBezTo>
                  <a:lnTo>
                    <a:pt x="103" y="27"/>
                  </a:lnTo>
                  <a:lnTo>
                    <a:pt x="99" y="28"/>
                  </a:lnTo>
                  <a:lnTo>
                    <a:pt x="99" y="28"/>
                  </a:lnTo>
                  <a:cubicBezTo>
                    <a:pt x="99" y="29"/>
                    <a:pt x="99" y="29"/>
                    <a:pt x="98" y="29"/>
                  </a:cubicBezTo>
                  <a:lnTo>
                    <a:pt x="0" y="85"/>
                  </a:lnTo>
                  <a:lnTo>
                    <a:pt x="46" y="82"/>
                  </a:lnTo>
                  <a:lnTo>
                    <a:pt x="46" y="82"/>
                  </a:lnTo>
                  <a:cubicBezTo>
                    <a:pt x="28" y="115"/>
                    <a:pt x="17" y="158"/>
                    <a:pt x="17" y="210"/>
                  </a:cubicBezTo>
                  <a:lnTo>
                    <a:pt x="17" y="210"/>
                  </a:lnTo>
                  <a:cubicBezTo>
                    <a:pt x="17" y="388"/>
                    <a:pt x="142" y="604"/>
                    <a:pt x="296" y="693"/>
                  </a:cubicBezTo>
                  <a:lnTo>
                    <a:pt x="296" y="693"/>
                  </a:lnTo>
                  <a:cubicBezTo>
                    <a:pt x="337" y="717"/>
                    <a:pt x="375" y="728"/>
                    <a:pt x="410" y="731"/>
                  </a:cubicBezTo>
                  <a:lnTo>
                    <a:pt x="410" y="731"/>
                  </a:lnTo>
                  <a:cubicBezTo>
                    <a:pt x="404" y="743"/>
                    <a:pt x="389" y="772"/>
                    <a:pt x="389" y="772"/>
                  </a:cubicBezTo>
                  <a:lnTo>
                    <a:pt x="490" y="714"/>
                  </a:lnTo>
                  <a:lnTo>
                    <a:pt x="490" y="714"/>
                  </a:lnTo>
                  <a:cubicBezTo>
                    <a:pt x="492" y="713"/>
                    <a:pt x="494" y="712"/>
                    <a:pt x="496" y="711"/>
                  </a:cubicBezTo>
                  <a:lnTo>
                    <a:pt x="501" y="708"/>
                  </a:lnTo>
                  <a:lnTo>
                    <a:pt x="500" y="708"/>
                  </a:lnTo>
                  <a:lnTo>
                    <a:pt x="500" y="708"/>
                  </a:lnTo>
                  <a:cubicBezTo>
                    <a:pt x="547" y="677"/>
                    <a:pt x="575" y="617"/>
                    <a:pt x="575" y="532"/>
                  </a:cubicBez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0" name="Freeform 541">
              <a:extLst>
                <a:ext uri="{FF2B5EF4-FFF2-40B4-BE49-F238E27FC236}">
                  <a16:creationId xmlns:a16="http://schemas.microsoft.com/office/drawing/2014/main" id="{41991982-DFB0-3671-350B-4553F34BF7CD}"/>
                </a:ext>
              </a:extLst>
            </p:cNvPr>
            <p:cNvSpPr>
              <a:spLocks noChangeArrowheads="1"/>
            </p:cNvSpPr>
            <p:nvPr/>
          </p:nvSpPr>
          <p:spPr bwMode="auto">
            <a:xfrm>
              <a:off x="6436863" y="8854052"/>
              <a:ext cx="365799" cy="538617"/>
            </a:xfrm>
            <a:custGeom>
              <a:avLst/>
              <a:gdLst>
                <a:gd name="T0" fmla="*/ 558 w 559"/>
                <a:gd name="T1" fmla="*/ 572 h 824"/>
                <a:gd name="T2" fmla="*/ 558 w 559"/>
                <a:gd name="T3" fmla="*/ 572 h 824"/>
                <a:gd name="T4" fmla="*/ 279 w 559"/>
                <a:gd name="T5" fmla="*/ 733 h 824"/>
                <a:gd name="T6" fmla="*/ 279 w 559"/>
                <a:gd name="T7" fmla="*/ 733 h 824"/>
                <a:gd name="T8" fmla="*/ 0 w 559"/>
                <a:gd name="T9" fmla="*/ 250 h 824"/>
                <a:gd name="T10" fmla="*/ 0 w 559"/>
                <a:gd name="T11" fmla="*/ 250 h 824"/>
                <a:gd name="T12" fmla="*/ 279 w 559"/>
                <a:gd name="T13" fmla="*/ 89 h 824"/>
                <a:gd name="T14" fmla="*/ 279 w 559"/>
                <a:gd name="T15" fmla="*/ 89 h 824"/>
                <a:gd name="T16" fmla="*/ 558 w 559"/>
                <a:gd name="T17" fmla="*/ 572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824">
                  <a:moveTo>
                    <a:pt x="558" y="572"/>
                  </a:moveTo>
                  <a:lnTo>
                    <a:pt x="558" y="572"/>
                  </a:lnTo>
                  <a:cubicBezTo>
                    <a:pt x="558" y="750"/>
                    <a:pt x="433" y="823"/>
                    <a:pt x="279" y="733"/>
                  </a:cubicBezTo>
                  <a:lnTo>
                    <a:pt x="279" y="733"/>
                  </a:lnTo>
                  <a:cubicBezTo>
                    <a:pt x="124" y="644"/>
                    <a:pt x="0" y="428"/>
                    <a:pt x="0" y="250"/>
                  </a:cubicBezTo>
                  <a:lnTo>
                    <a:pt x="0" y="250"/>
                  </a:lnTo>
                  <a:cubicBezTo>
                    <a:pt x="0" y="72"/>
                    <a:pt x="124" y="0"/>
                    <a:pt x="279" y="89"/>
                  </a:cubicBezTo>
                  <a:lnTo>
                    <a:pt x="279" y="89"/>
                  </a:lnTo>
                  <a:cubicBezTo>
                    <a:pt x="433" y="178"/>
                    <a:pt x="558" y="394"/>
                    <a:pt x="558" y="572"/>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1" name="Freeform 542">
              <a:extLst>
                <a:ext uri="{FF2B5EF4-FFF2-40B4-BE49-F238E27FC236}">
                  <a16:creationId xmlns:a16="http://schemas.microsoft.com/office/drawing/2014/main" id="{F9D9EE56-1435-C47B-E715-FA8C7D967507}"/>
                </a:ext>
              </a:extLst>
            </p:cNvPr>
            <p:cNvSpPr>
              <a:spLocks noChangeArrowheads="1"/>
            </p:cNvSpPr>
            <p:nvPr/>
          </p:nvSpPr>
          <p:spPr bwMode="auto">
            <a:xfrm>
              <a:off x="6563595" y="8977905"/>
              <a:ext cx="103691" cy="270748"/>
            </a:xfrm>
            <a:custGeom>
              <a:avLst/>
              <a:gdLst>
                <a:gd name="T0" fmla="*/ 78 w 158"/>
                <a:gd name="T1" fmla="*/ 398 h 413"/>
                <a:gd name="T2" fmla="*/ 40 w 158"/>
                <a:gd name="T3" fmla="*/ 369 h 413"/>
                <a:gd name="T4" fmla="*/ 15 w 158"/>
                <a:gd name="T5" fmla="*/ 334 h 413"/>
                <a:gd name="T6" fmla="*/ 4 w 158"/>
                <a:gd name="T7" fmla="*/ 293 h 413"/>
                <a:gd name="T8" fmla="*/ 51 w 158"/>
                <a:gd name="T9" fmla="*/ 277 h 413"/>
                <a:gd name="T10" fmla="*/ 52 w 158"/>
                <a:gd name="T11" fmla="*/ 301 h 413"/>
                <a:gd name="T12" fmla="*/ 56 w 158"/>
                <a:gd name="T13" fmla="*/ 322 h 413"/>
                <a:gd name="T14" fmla="*/ 65 w 158"/>
                <a:gd name="T15" fmla="*/ 340 h 413"/>
                <a:gd name="T16" fmla="*/ 80 w 158"/>
                <a:gd name="T17" fmla="*/ 353 h 413"/>
                <a:gd name="T18" fmla="*/ 89 w 158"/>
                <a:gd name="T19" fmla="*/ 356 h 413"/>
                <a:gd name="T20" fmla="*/ 96 w 158"/>
                <a:gd name="T21" fmla="*/ 355 h 413"/>
                <a:gd name="T22" fmla="*/ 102 w 158"/>
                <a:gd name="T23" fmla="*/ 349 h 413"/>
                <a:gd name="T24" fmla="*/ 105 w 158"/>
                <a:gd name="T25" fmla="*/ 339 h 413"/>
                <a:gd name="T26" fmla="*/ 106 w 158"/>
                <a:gd name="T27" fmla="*/ 325 h 413"/>
                <a:gd name="T28" fmla="*/ 106 w 158"/>
                <a:gd name="T29" fmla="*/ 309 h 413"/>
                <a:gd name="T30" fmla="*/ 107 w 158"/>
                <a:gd name="T31" fmla="*/ 290 h 413"/>
                <a:gd name="T32" fmla="*/ 106 w 158"/>
                <a:gd name="T33" fmla="*/ 268 h 413"/>
                <a:gd name="T34" fmla="*/ 104 w 158"/>
                <a:gd name="T35" fmla="*/ 248 h 413"/>
                <a:gd name="T36" fmla="*/ 99 w 158"/>
                <a:gd name="T37" fmla="*/ 231 h 413"/>
                <a:gd name="T38" fmla="*/ 91 w 158"/>
                <a:gd name="T39" fmla="*/ 217 h 413"/>
                <a:gd name="T40" fmla="*/ 78 w 158"/>
                <a:gd name="T41" fmla="*/ 207 h 413"/>
                <a:gd name="T42" fmla="*/ 60 w 158"/>
                <a:gd name="T43" fmla="*/ 204 h 413"/>
                <a:gd name="T44" fmla="*/ 50 w 158"/>
                <a:gd name="T45" fmla="*/ 221 h 413"/>
                <a:gd name="T46" fmla="*/ 7 w 158"/>
                <a:gd name="T47" fmla="*/ 0 h 413"/>
                <a:gd name="T48" fmla="*/ 146 w 158"/>
                <a:gd name="T49" fmla="*/ 135 h 413"/>
                <a:gd name="T50" fmla="*/ 48 w 158"/>
                <a:gd name="T51" fmla="*/ 163 h 413"/>
                <a:gd name="T52" fmla="*/ 65 w 158"/>
                <a:gd name="T53" fmla="*/ 160 h 413"/>
                <a:gd name="T54" fmla="*/ 89 w 158"/>
                <a:gd name="T55" fmla="*/ 168 h 413"/>
                <a:gd name="T56" fmla="*/ 121 w 158"/>
                <a:gd name="T57" fmla="*/ 193 h 413"/>
                <a:gd name="T58" fmla="*/ 142 w 158"/>
                <a:gd name="T59" fmla="*/ 227 h 413"/>
                <a:gd name="T60" fmla="*/ 153 w 158"/>
                <a:gd name="T61" fmla="*/ 268 h 413"/>
                <a:gd name="T62" fmla="*/ 157 w 158"/>
                <a:gd name="T63" fmla="*/ 315 h 413"/>
                <a:gd name="T64" fmla="*/ 156 w 158"/>
                <a:gd name="T65" fmla="*/ 355 h 413"/>
                <a:gd name="T66" fmla="*/ 148 w 158"/>
                <a:gd name="T67" fmla="*/ 386 h 413"/>
                <a:gd name="T68" fmla="*/ 134 w 158"/>
                <a:gd name="T69" fmla="*/ 407 h 413"/>
                <a:gd name="T70" fmla="*/ 111 w 158"/>
                <a:gd name="T71" fmla="*/ 411 h 413"/>
                <a:gd name="T72" fmla="*/ 78 w 158"/>
                <a:gd name="T73"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413">
                  <a:moveTo>
                    <a:pt x="78" y="398"/>
                  </a:moveTo>
                  <a:lnTo>
                    <a:pt x="78" y="398"/>
                  </a:lnTo>
                  <a:cubicBezTo>
                    <a:pt x="62" y="390"/>
                    <a:pt x="50" y="380"/>
                    <a:pt x="40" y="369"/>
                  </a:cubicBezTo>
                  <a:lnTo>
                    <a:pt x="40" y="369"/>
                  </a:lnTo>
                  <a:cubicBezTo>
                    <a:pt x="30" y="358"/>
                    <a:pt x="21" y="346"/>
                    <a:pt x="15" y="334"/>
                  </a:cubicBezTo>
                  <a:lnTo>
                    <a:pt x="15" y="334"/>
                  </a:lnTo>
                  <a:cubicBezTo>
                    <a:pt x="10" y="320"/>
                    <a:pt x="6" y="307"/>
                    <a:pt x="4" y="293"/>
                  </a:cubicBezTo>
                  <a:lnTo>
                    <a:pt x="4" y="293"/>
                  </a:lnTo>
                  <a:cubicBezTo>
                    <a:pt x="1" y="279"/>
                    <a:pt x="0" y="264"/>
                    <a:pt x="0" y="247"/>
                  </a:cubicBezTo>
                  <a:lnTo>
                    <a:pt x="51" y="277"/>
                  </a:lnTo>
                  <a:lnTo>
                    <a:pt x="51" y="277"/>
                  </a:lnTo>
                  <a:cubicBezTo>
                    <a:pt x="51" y="286"/>
                    <a:pt x="52" y="294"/>
                    <a:pt x="52" y="301"/>
                  </a:cubicBezTo>
                  <a:lnTo>
                    <a:pt x="52" y="301"/>
                  </a:lnTo>
                  <a:cubicBezTo>
                    <a:pt x="53" y="308"/>
                    <a:pt x="54" y="315"/>
                    <a:pt x="56" y="322"/>
                  </a:cubicBezTo>
                  <a:lnTo>
                    <a:pt x="56" y="322"/>
                  </a:lnTo>
                  <a:cubicBezTo>
                    <a:pt x="58" y="329"/>
                    <a:pt x="61" y="335"/>
                    <a:pt x="65" y="340"/>
                  </a:cubicBezTo>
                  <a:lnTo>
                    <a:pt x="65" y="340"/>
                  </a:lnTo>
                  <a:cubicBezTo>
                    <a:pt x="68" y="345"/>
                    <a:pt x="73" y="350"/>
                    <a:pt x="80" y="353"/>
                  </a:cubicBezTo>
                  <a:lnTo>
                    <a:pt x="80" y="353"/>
                  </a:lnTo>
                  <a:cubicBezTo>
                    <a:pt x="83" y="355"/>
                    <a:pt x="86" y="356"/>
                    <a:pt x="89" y="356"/>
                  </a:cubicBezTo>
                  <a:lnTo>
                    <a:pt x="89" y="356"/>
                  </a:lnTo>
                  <a:cubicBezTo>
                    <a:pt x="92" y="357"/>
                    <a:pt x="95" y="356"/>
                    <a:pt x="96" y="355"/>
                  </a:cubicBezTo>
                  <a:lnTo>
                    <a:pt x="96" y="355"/>
                  </a:lnTo>
                  <a:cubicBezTo>
                    <a:pt x="99" y="355"/>
                    <a:pt x="101" y="352"/>
                    <a:pt x="102" y="349"/>
                  </a:cubicBezTo>
                  <a:lnTo>
                    <a:pt x="102" y="349"/>
                  </a:lnTo>
                  <a:cubicBezTo>
                    <a:pt x="103" y="345"/>
                    <a:pt x="104" y="342"/>
                    <a:pt x="105" y="339"/>
                  </a:cubicBezTo>
                  <a:lnTo>
                    <a:pt x="105" y="339"/>
                  </a:lnTo>
                  <a:cubicBezTo>
                    <a:pt x="105" y="336"/>
                    <a:pt x="106" y="331"/>
                    <a:pt x="106" y="325"/>
                  </a:cubicBezTo>
                  <a:lnTo>
                    <a:pt x="106" y="325"/>
                  </a:lnTo>
                  <a:cubicBezTo>
                    <a:pt x="106" y="319"/>
                    <a:pt x="106" y="314"/>
                    <a:pt x="106" y="309"/>
                  </a:cubicBezTo>
                  <a:lnTo>
                    <a:pt x="106" y="309"/>
                  </a:lnTo>
                  <a:cubicBezTo>
                    <a:pt x="107" y="305"/>
                    <a:pt x="107" y="299"/>
                    <a:pt x="107" y="290"/>
                  </a:cubicBezTo>
                  <a:lnTo>
                    <a:pt x="107" y="290"/>
                  </a:lnTo>
                  <a:cubicBezTo>
                    <a:pt x="107" y="281"/>
                    <a:pt x="106" y="274"/>
                    <a:pt x="106" y="268"/>
                  </a:cubicBezTo>
                  <a:lnTo>
                    <a:pt x="106" y="268"/>
                  </a:lnTo>
                  <a:cubicBezTo>
                    <a:pt x="106" y="262"/>
                    <a:pt x="105" y="255"/>
                    <a:pt x="104" y="248"/>
                  </a:cubicBezTo>
                  <a:lnTo>
                    <a:pt x="104" y="248"/>
                  </a:lnTo>
                  <a:cubicBezTo>
                    <a:pt x="103" y="241"/>
                    <a:pt x="102" y="235"/>
                    <a:pt x="99" y="231"/>
                  </a:cubicBezTo>
                  <a:lnTo>
                    <a:pt x="99" y="231"/>
                  </a:lnTo>
                  <a:cubicBezTo>
                    <a:pt x="98" y="226"/>
                    <a:pt x="95" y="222"/>
                    <a:pt x="91" y="217"/>
                  </a:cubicBezTo>
                  <a:lnTo>
                    <a:pt x="91" y="217"/>
                  </a:lnTo>
                  <a:cubicBezTo>
                    <a:pt x="88" y="213"/>
                    <a:pt x="83" y="209"/>
                    <a:pt x="78" y="207"/>
                  </a:cubicBezTo>
                  <a:lnTo>
                    <a:pt x="78" y="207"/>
                  </a:lnTo>
                  <a:cubicBezTo>
                    <a:pt x="71" y="203"/>
                    <a:pt x="65" y="202"/>
                    <a:pt x="60" y="204"/>
                  </a:cubicBezTo>
                  <a:lnTo>
                    <a:pt x="60" y="204"/>
                  </a:lnTo>
                  <a:cubicBezTo>
                    <a:pt x="55" y="207"/>
                    <a:pt x="52" y="213"/>
                    <a:pt x="50" y="221"/>
                  </a:cubicBezTo>
                  <a:lnTo>
                    <a:pt x="5" y="194"/>
                  </a:lnTo>
                  <a:lnTo>
                    <a:pt x="7" y="0"/>
                  </a:lnTo>
                  <a:lnTo>
                    <a:pt x="146" y="80"/>
                  </a:lnTo>
                  <a:lnTo>
                    <a:pt x="146" y="135"/>
                  </a:lnTo>
                  <a:lnTo>
                    <a:pt x="52" y="81"/>
                  </a:lnTo>
                  <a:lnTo>
                    <a:pt x="48" y="163"/>
                  </a:lnTo>
                  <a:lnTo>
                    <a:pt x="48" y="163"/>
                  </a:lnTo>
                  <a:cubicBezTo>
                    <a:pt x="52" y="160"/>
                    <a:pt x="58" y="158"/>
                    <a:pt x="65" y="160"/>
                  </a:cubicBezTo>
                  <a:lnTo>
                    <a:pt x="65" y="160"/>
                  </a:lnTo>
                  <a:cubicBezTo>
                    <a:pt x="72" y="161"/>
                    <a:pt x="81" y="163"/>
                    <a:pt x="89" y="168"/>
                  </a:cubicBezTo>
                  <a:lnTo>
                    <a:pt x="89" y="168"/>
                  </a:lnTo>
                  <a:cubicBezTo>
                    <a:pt x="101" y="174"/>
                    <a:pt x="112" y="183"/>
                    <a:pt x="121" y="193"/>
                  </a:cubicBezTo>
                  <a:lnTo>
                    <a:pt x="121" y="193"/>
                  </a:lnTo>
                  <a:cubicBezTo>
                    <a:pt x="129" y="203"/>
                    <a:pt x="136" y="214"/>
                    <a:pt x="142" y="227"/>
                  </a:cubicBezTo>
                  <a:lnTo>
                    <a:pt x="142" y="227"/>
                  </a:lnTo>
                  <a:cubicBezTo>
                    <a:pt x="147" y="239"/>
                    <a:pt x="151" y="253"/>
                    <a:pt x="153" y="268"/>
                  </a:cubicBezTo>
                  <a:lnTo>
                    <a:pt x="153" y="268"/>
                  </a:lnTo>
                  <a:cubicBezTo>
                    <a:pt x="156" y="282"/>
                    <a:pt x="157" y="298"/>
                    <a:pt x="157" y="315"/>
                  </a:cubicBezTo>
                  <a:lnTo>
                    <a:pt x="157" y="315"/>
                  </a:lnTo>
                  <a:cubicBezTo>
                    <a:pt x="157" y="330"/>
                    <a:pt x="157" y="344"/>
                    <a:pt x="156" y="355"/>
                  </a:cubicBezTo>
                  <a:lnTo>
                    <a:pt x="156" y="355"/>
                  </a:lnTo>
                  <a:cubicBezTo>
                    <a:pt x="154" y="367"/>
                    <a:pt x="152" y="377"/>
                    <a:pt x="148" y="386"/>
                  </a:cubicBezTo>
                  <a:lnTo>
                    <a:pt x="148" y="386"/>
                  </a:lnTo>
                  <a:cubicBezTo>
                    <a:pt x="145" y="396"/>
                    <a:pt x="140" y="403"/>
                    <a:pt x="134" y="407"/>
                  </a:cubicBezTo>
                  <a:lnTo>
                    <a:pt x="134" y="407"/>
                  </a:lnTo>
                  <a:cubicBezTo>
                    <a:pt x="129" y="410"/>
                    <a:pt x="121" y="412"/>
                    <a:pt x="111" y="411"/>
                  </a:cubicBezTo>
                  <a:lnTo>
                    <a:pt x="111" y="411"/>
                  </a:lnTo>
                  <a:cubicBezTo>
                    <a:pt x="102" y="410"/>
                    <a:pt x="91" y="406"/>
                    <a:pt x="78" y="398"/>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2" name="Freeform 236">
              <a:extLst>
                <a:ext uri="{FF2B5EF4-FFF2-40B4-BE49-F238E27FC236}">
                  <a16:creationId xmlns:a16="http://schemas.microsoft.com/office/drawing/2014/main" id="{BCEC3360-B49F-B1FC-D03F-302F324A7978}"/>
                </a:ext>
              </a:extLst>
            </p:cNvPr>
            <p:cNvSpPr>
              <a:spLocks noChangeArrowheads="1"/>
            </p:cNvSpPr>
            <p:nvPr/>
          </p:nvSpPr>
          <p:spPr bwMode="auto">
            <a:xfrm>
              <a:off x="13893967" y="5291118"/>
              <a:ext cx="1246517" cy="3803775"/>
            </a:xfrm>
            <a:custGeom>
              <a:avLst/>
              <a:gdLst>
                <a:gd name="connsiteX0" fmla="*/ 1161738 w 1246517"/>
                <a:gd name="connsiteY0" fmla="*/ 3643048 h 3803775"/>
                <a:gd name="connsiteX1" fmla="*/ 1228909 w 1246517"/>
                <a:gd name="connsiteY1" fmla="*/ 3682265 h 3803775"/>
                <a:gd name="connsiteX2" fmla="*/ 1246517 w 1246517"/>
                <a:gd name="connsiteY2" fmla="*/ 3716906 h 3803775"/>
                <a:gd name="connsiteX3" fmla="*/ 1246517 w 1246517"/>
                <a:gd name="connsiteY3" fmla="*/ 3788150 h 3803775"/>
                <a:gd name="connsiteX4" fmla="*/ 1228909 w 1246517"/>
                <a:gd name="connsiteY4" fmla="*/ 3801876 h 3803775"/>
                <a:gd name="connsiteX5" fmla="*/ 1161738 w 1246517"/>
                <a:gd name="connsiteY5" fmla="*/ 3762659 h 3803775"/>
                <a:gd name="connsiteX6" fmla="*/ 1143478 w 1246517"/>
                <a:gd name="connsiteY6" fmla="*/ 3728017 h 3803775"/>
                <a:gd name="connsiteX7" fmla="*/ 1143478 w 1246517"/>
                <a:gd name="connsiteY7" fmla="*/ 3656774 h 3803775"/>
                <a:gd name="connsiteX8" fmla="*/ 1161738 w 1246517"/>
                <a:gd name="connsiteY8" fmla="*/ 3643048 h 3803775"/>
                <a:gd name="connsiteX9" fmla="*/ 847678 w 1246517"/>
                <a:gd name="connsiteY9" fmla="*/ 3502076 h 3803775"/>
                <a:gd name="connsiteX10" fmla="*/ 870963 w 1246517"/>
                <a:gd name="connsiteY10" fmla="*/ 3504392 h 3803775"/>
                <a:gd name="connsiteX11" fmla="*/ 903759 w 1246517"/>
                <a:gd name="connsiteY11" fmla="*/ 3561959 h 3803775"/>
                <a:gd name="connsiteX12" fmla="*/ 870963 w 1246517"/>
                <a:gd name="connsiteY12" fmla="*/ 3580486 h 3803775"/>
                <a:gd name="connsiteX13" fmla="*/ 838167 w 1246517"/>
                <a:gd name="connsiteY13" fmla="*/ 3523581 h 3803775"/>
                <a:gd name="connsiteX14" fmla="*/ 847678 w 1246517"/>
                <a:gd name="connsiteY14" fmla="*/ 3502076 h 3803775"/>
                <a:gd name="connsiteX15" fmla="*/ 732712 w 1246517"/>
                <a:gd name="connsiteY15" fmla="*/ 3432949 h 3803775"/>
                <a:gd name="connsiteX16" fmla="*/ 755751 w 1246517"/>
                <a:gd name="connsiteY16" fmla="*/ 3435265 h 3803775"/>
                <a:gd name="connsiteX17" fmla="*/ 788547 w 1246517"/>
                <a:gd name="connsiteY17" fmla="*/ 3492170 h 3803775"/>
                <a:gd name="connsiteX18" fmla="*/ 755751 w 1246517"/>
                <a:gd name="connsiteY18" fmla="*/ 3511359 h 3803775"/>
                <a:gd name="connsiteX19" fmla="*/ 722955 w 1246517"/>
                <a:gd name="connsiteY19" fmla="*/ 3454454 h 3803775"/>
                <a:gd name="connsiteX20" fmla="*/ 732712 w 1246517"/>
                <a:gd name="connsiteY20" fmla="*/ 3432949 h 3803775"/>
                <a:gd name="connsiteX21" fmla="*/ 617254 w 1246517"/>
                <a:gd name="connsiteY21" fmla="*/ 3366648 h 3803775"/>
                <a:gd name="connsiteX22" fmla="*/ 640539 w 1246517"/>
                <a:gd name="connsiteY22" fmla="*/ 3368948 h 3803775"/>
                <a:gd name="connsiteX23" fmla="*/ 673335 w 1246517"/>
                <a:gd name="connsiteY23" fmla="*/ 3425471 h 3803775"/>
                <a:gd name="connsiteX24" fmla="*/ 640539 w 1246517"/>
                <a:gd name="connsiteY24" fmla="*/ 3444532 h 3803775"/>
                <a:gd name="connsiteX25" fmla="*/ 607743 w 1246517"/>
                <a:gd name="connsiteY25" fmla="*/ 3388008 h 3803775"/>
                <a:gd name="connsiteX26" fmla="*/ 617254 w 1246517"/>
                <a:gd name="connsiteY26" fmla="*/ 3366648 h 3803775"/>
                <a:gd name="connsiteX27" fmla="*/ 1161738 w 1246517"/>
                <a:gd name="connsiteY27" fmla="*/ 3164898 h 3803775"/>
                <a:gd name="connsiteX28" fmla="*/ 1228909 w 1246517"/>
                <a:gd name="connsiteY28" fmla="*/ 3203964 h 3803775"/>
                <a:gd name="connsiteX29" fmla="*/ 1246517 w 1246517"/>
                <a:gd name="connsiteY29" fmla="*/ 3238473 h 3803775"/>
                <a:gd name="connsiteX30" fmla="*/ 1246517 w 1246517"/>
                <a:gd name="connsiteY30" fmla="*/ 3309444 h 3803775"/>
                <a:gd name="connsiteX31" fmla="*/ 1228909 w 1246517"/>
                <a:gd name="connsiteY31" fmla="*/ 3323117 h 3803775"/>
                <a:gd name="connsiteX32" fmla="*/ 1161738 w 1246517"/>
                <a:gd name="connsiteY32" fmla="*/ 3284702 h 3803775"/>
                <a:gd name="connsiteX33" fmla="*/ 1143478 w 1246517"/>
                <a:gd name="connsiteY33" fmla="*/ 3249542 h 3803775"/>
                <a:gd name="connsiteX34" fmla="*/ 1143478 w 1246517"/>
                <a:gd name="connsiteY34" fmla="*/ 3179222 h 3803775"/>
                <a:gd name="connsiteX35" fmla="*/ 1161738 w 1246517"/>
                <a:gd name="connsiteY35" fmla="*/ 3164898 h 3803775"/>
                <a:gd name="connsiteX36" fmla="*/ 8153 w 1246517"/>
                <a:gd name="connsiteY36" fmla="*/ 3009898 h 3803775"/>
                <a:gd name="connsiteX37" fmla="*/ 28048 w 1246517"/>
                <a:gd name="connsiteY37" fmla="*/ 3010473 h 3803775"/>
                <a:gd name="connsiteX38" fmla="*/ 226993 w 1246517"/>
                <a:gd name="connsiteY38" fmla="*/ 3126116 h 3803775"/>
                <a:gd name="connsiteX39" fmla="*/ 255694 w 1246517"/>
                <a:gd name="connsiteY39" fmla="*/ 3180653 h 3803775"/>
                <a:gd name="connsiteX40" fmla="*/ 226993 w 1246517"/>
                <a:gd name="connsiteY40" fmla="*/ 3201679 h 3803775"/>
                <a:gd name="connsiteX41" fmla="*/ 28048 w 1246517"/>
                <a:gd name="connsiteY41" fmla="*/ 3086036 h 3803775"/>
                <a:gd name="connsiteX42" fmla="*/ 0 w 1246517"/>
                <a:gd name="connsiteY42" fmla="*/ 3031499 h 3803775"/>
                <a:gd name="connsiteX43" fmla="*/ 8153 w 1246517"/>
                <a:gd name="connsiteY43" fmla="*/ 3009898 h 3803775"/>
                <a:gd name="connsiteX44" fmla="*/ 689261 w 1246517"/>
                <a:gd name="connsiteY44" fmla="*/ 2925960 h 3803775"/>
                <a:gd name="connsiteX45" fmla="*/ 712545 w 1246517"/>
                <a:gd name="connsiteY45" fmla="*/ 2928261 h 3803775"/>
                <a:gd name="connsiteX46" fmla="*/ 745340 w 1246517"/>
                <a:gd name="connsiteY46" fmla="*/ 2985441 h 3803775"/>
                <a:gd name="connsiteX47" fmla="*/ 712545 w 1246517"/>
                <a:gd name="connsiteY47" fmla="*/ 3004502 h 3803775"/>
                <a:gd name="connsiteX48" fmla="*/ 679750 w 1246517"/>
                <a:gd name="connsiteY48" fmla="*/ 2947321 h 3803775"/>
                <a:gd name="connsiteX49" fmla="*/ 689261 w 1246517"/>
                <a:gd name="connsiteY49" fmla="*/ 2925960 h 3803775"/>
                <a:gd name="connsiteX50" fmla="*/ 574049 w 1246517"/>
                <a:gd name="connsiteY50" fmla="*/ 2859687 h 3803775"/>
                <a:gd name="connsiteX51" fmla="*/ 597333 w 1246517"/>
                <a:gd name="connsiteY51" fmla="*/ 2862086 h 3803775"/>
                <a:gd name="connsiteX52" fmla="*/ 630128 w 1246517"/>
                <a:gd name="connsiteY52" fmla="*/ 2918991 h 3803775"/>
                <a:gd name="connsiteX53" fmla="*/ 597333 w 1246517"/>
                <a:gd name="connsiteY53" fmla="*/ 2938180 h 3803775"/>
                <a:gd name="connsiteX54" fmla="*/ 564538 w 1246517"/>
                <a:gd name="connsiteY54" fmla="*/ 2880613 h 3803775"/>
                <a:gd name="connsiteX55" fmla="*/ 574049 w 1246517"/>
                <a:gd name="connsiteY55" fmla="*/ 2859687 h 3803775"/>
                <a:gd name="connsiteX56" fmla="*/ 458837 w 1246517"/>
                <a:gd name="connsiteY56" fmla="*/ 2790588 h 3803775"/>
                <a:gd name="connsiteX57" fmla="*/ 482121 w 1246517"/>
                <a:gd name="connsiteY57" fmla="*/ 2792888 h 3803775"/>
                <a:gd name="connsiteX58" fmla="*/ 514916 w 1246517"/>
                <a:gd name="connsiteY58" fmla="*/ 2850069 h 3803775"/>
                <a:gd name="connsiteX59" fmla="*/ 482121 w 1246517"/>
                <a:gd name="connsiteY59" fmla="*/ 2869129 h 3803775"/>
                <a:gd name="connsiteX60" fmla="*/ 449326 w 1246517"/>
                <a:gd name="connsiteY60" fmla="*/ 2811948 h 3803775"/>
                <a:gd name="connsiteX61" fmla="*/ 458837 w 1246517"/>
                <a:gd name="connsiteY61" fmla="*/ 2790588 h 3803775"/>
                <a:gd name="connsiteX62" fmla="*/ 343856 w 1246517"/>
                <a:gd name="connsiteY62" fmla="*/ 2724752 h 3803775"/>
                <a:gd name="connsiteX63" fmla="*/ 367237 w 1246517"/>
                <a:gd name="connsiteY63" fmla="*/ 2727298 h 3803775"/>
                <a:gd name="connsiteX64" fmla="*/ 399711 w 1246517"/>
                <a:gd name="connsiteY64" fmla="*/ 2783822 h 3803775"/>
                <a:gd name="connsiteX65" fmla="*/ 367237 w 1246517"/>
                <a:gd name="connsiteY65" fmla="*/ 2802882 h 3803775"/>
                <a:gd name="connsiteX66" fmla="*/ 334114 w 1246517"/>
                <a:gd name="connsiteY66" fmla="*/ 2746359 h 3803775"/>
                <a:gd name="connsiteX67" fmla="*/ 343856 w 1246517"/>
                <a:gd name="connsiteY67" fmla="*/ 2724752 h 3803775"/>
                <a:gd name="connsiteX68" fmla="*/ 1161738 w 1246517"/>
                <a:gd name="connsiteY68" fmla="*/ 2689648 h 3803775"/>
                <a:gd name="connsiteX69" fmla="*/ 1228909 w 1246517"/>
                <a:gd name="connsiteY69" fmla="*/ 2728714 h 3803775"/>
                <a:gd name="connsiteX70" fmla="*/ 1246517 w 1246517"/>
                <a:gd name="connsiteY70" fmla="*/ 2763222 h 3803775"/>
                <a:gd name="connsiteX71" fmla="*/ 1246517 w 1246517"/>
                <a:gd name="connsiteY71" fmla="*/ 2834192 h 3803775"/>
                <a:gd name="connsiteX72" fmla="*/ 1228909 w 1246517"/>
                <a:gd name="connsiteY72" fmla="*/ 2847865 h 3803775"/>
                <a:gd name="connsiteX73" fmla="*/ 1161738 w 1246517"/>
                <a:gd name="connsiteY73" fmla="*/ 2809450 h 3803775"/>
                <a:gd name="connsiteX74" fmla="*/ 1143478 w 1246517"/>
                <a:gd name="connsiteY74" fmla="*/ 2774291 h 3803775"/>
                <a:gd name="connsiteX75" fmla="*/ 1143478 w 1246517"/>
                <a:gd name="connsiteY75" fmla="*/ 2703972 h 3803775"/>
                <a:gd name="connsiteX76" fmla="*/ 1161738 w 1246517"/>
                <a:gd name="connsiteY76" fmla="*/ 2689648 h 3803775"/>
                <a:gd name="connsiteX77" fmla="*/ 8153 w 1246517"/>
                <a:gd name="connsiteY77" fmla="*/ 2531603 h 3803775"/>
                <a:gd name="connsiteX78" fmla="*/ 28048 w 1246517"/>
                <a:gd name="connsiteY78" fmla="*/ 2532343 h 3803775"/>
                <a:gd name="connsiteX79" fmla="*/ 226993 w 1246517"/>
                <a:gd name="connsiteY79" fmla="*/ 2647986 h 3803775"/>
                <a:gd name="connsiteX80" fmla="*/ 255694 w 1246517"/>
                <a:gd name="connsiteY80" fmla="*/ 2702523 h 3803775"/>
                <a:gd name="connsiteX81" fmla="*/ 226993 w 1246517"/>
                <a:gd name="connsiteY81" fmla="*/ 2724206 h 3803775"/>
                <a:gd name="connsiteX82" fmla="*/ 28048 w 1246517"/>
                <a:gd name="connsiteY82" fmla="*/ 2608562 h 3803775"/>
                <a:gd name="connsiteX83" fmla="*/ 0 w 1246517"/>
                <a:gd name="connsiteY83" fmla="*/ 2554026 h 3803775"/>
                <a:gd name="connsiteX84" fmla="*/ 8153 w 1246517"/>
                <a:gd name="connsiteY84" fmla="*/ 2531603 h 3803775"/>
                <a:gd name="connsiteX85" fmla="*/ 689261 w 1246517"/>
                <a:gd name="connsiteY85" fmla="*/ 2448241 h 3803775"/>
                <a:gd name="connsiteX86" fmla="*/ 712545 w 1246517"/>
                <a:gd name="connsiteY86" fmla="*/ 2450788 h 3803775"/>
                <a:gd name="connsiteX87" fmla="*/ 745340 w 1246517"/>
                <a:gd name="connsiteY87" fmla="*/ 2507311 h 3803775"/>
                <a:gd name="connsiteX88" fmla="*/ 712545 w 1246517"/>
                <a:gd name="connsiteY88" fmla="*/ 2526372 h 3803775"/>
                <a:gd name="connsiteX89" fmla="*/ 679750 w 1246517"/>
                <a:gd name="connsiteY89" fmla="*/ 2469848 h 3803775"/>
                <a:gd name="connsiteX90" fmla="*/ 689261 w 1246517"/>
                <a:gd name="connsiteY90" fmla="*/ 2448241 h 3803775"/>
                <a:gd name="connsiteX91" fmla="*/ 574049 w 1246517"/>
                <a:gd name="connsiteY91" fmla="*/ 2381913 h 3803775"/>
                <a:gd name="connsiteX92" fmla="*/ 597333 w 1246517"/>
                <a:gd name="connsiteY92" fmla="*/ 2384542 h 3803775"/>
                <a:gd name="connsiteX93" fmla="*/ 630128 w 1246517"/>
                <a:gd name="connsiteY93" fmla="*/ 2441065 h 3803775"/>
                <a:gd name="connsiteX94" fmla="*/ 597333 w 1246517"/>
                <a:gd name="connsiteY94" fmla="*/ 2460126 h 3803775"/>
                <a:gd name="connsiteX95" fmla="*/ 564538 w 1246517"/>
                <a:gd name="connsiteY95" fmla="*/ 2402945 h 3803775"/>
                <a:gd name="connsiteX96" fmla="*/ 574049 w 1246517"/>
                <a:gd name="connsiteY96" fmla="*/ 2381913 h 3803775"/>
                <a:gd name="connsiteX97" fmla="*/ 458837 w 1246517"/>
                <a:gd name="connsiteY97" fmla="*/ 2315446 h 3803775"/>
                <a:gd name="connsiteX98" fmla="*/ 482121 w 1246517"/>
                <a:gd name="connsiteY98" fmla="*/ 2318221 h 3803775"/>
                <a:gd name="connsiteX99" fmla="*/ 514916 w 1246517"/>
                <a:gd name="connsiteY99" fmla="*/ 2374368 h 3803775"/>
                <a:gd name="connsiteX100" fmla="*/ 482121 w 1246517"/>
                <a:gd name="connsiteY100" fmla="*/ 2393301 h 3803775"/>
                <a:gd name="connsiteX101" fmla="*/ 449326 w 1246517"/>
                <a:gd name="connsiteY101" fmla="*/ 2337154 h 3803775"/>
                <a:gd name="connsiteX102" fmla="*/ 458837 w 1246517"/>
                <a:gd name="connsiteY102" fmla="*/ 2315446 h 3803775"/>
                <a:gd name="connsiteX103" fmla="*/ 343856 w 1246517"/>
                <a:gd name="connsiteY103" fmla="*/ 2249065 h 3803775"/>
                <a:gd name="connsiteX104" fmla="*/ 367237 w 1246517"/>
                <a:gd name="connsiteY104" fmla="*/ 2251463 h 3803775"/>
                <a:gd name="connsiteX105" fmla="*/ 399711 w 1246517"/>
                <a:gd name="connsiteY105" fmla="*/ 2308369 h 3803775"/>
                <a:gd name="connsiteX106" fmla="*/ 367237 w 1246517"/>
                <a:gd name="connsiteY106" fmla="*/ 2327558 h 3803775"/>
                <a:gd name="connsiteX107" fmla="*/ 334114 w 1246517"/>
                <a:gd name="connsiteY107" fmla="*/ 2269991 h 3803775"/>
                <a:gd name="connsiteX108" fmla="*/ 343856 w 1246517"/>
                <a:gd name="connsiteY108" fmla="*/ 2249065 h 3803775"/>
                <a:gd name="connsiteX109" fmla="*/ 1148940 w 1246517"/>
                <a:gd name="connsiteY109" fmla="*/ 2211925 h 3803775"/>
                <a:gd name="connsiteX110" fmla="*/ 1161738 w 1246517"/>
                <a:gd name="connsiteY110" fmla="*/ 2212169 h 3803775"/>
                <a:gd name="connsiteX111" fmla="*/ 1228909 w 1246517"/>
                <a:gd name="connsiteY111" fmla="*/ 2250584 h 3803775"/>
                <a:gd name="connsiteX112" fmla="*/ 1246517 w 1246517"/>
                <a:gd name="connsiteY112" fmla="*/ 2285092 h 3803775"/>
                <a:gd name="connsiteX113" fmla="*/ 1246517 w 1246517"/>
                <a:gd name="connsiteY113" fmla="*/ 2356062 h 3803775"/>
                <a:gd name="connsiteX114" fmla="*/ 1228909 w 1246517"/>
                <a:gd name="connsiteY114" fmla="*/ 2369735 h 3803775"/>
                <a:gd name="connsiteX115" fmla="*/ 1161738 w 1246517"/>
                <a:gd name="connsiteY115" fmla="*/ 2331320 h 3803775"/>
                <a:gd name="connsiteX116" fmla="*/ 1143478 w 1246517"/>
                <a:gd name="connsiteY116" fmla="*/ 2296812 h 3803775"/>
                <a:gd name="connsiteX117" fmla="*/ 1143478 w 1246517"/>
                <a:gd name="connsiteY117" fmla="*/ 2225842 h 3803775"/>
                <a:gd name="connsiteX118" fmla="*/ 1148940 w 1246517"/>
                <a:gd name="connsiteY118" fmla="*/ 2211925 h 3803775"/>
                <a:gd name="connsiteX119" fmla="*/ 8153 w 1246517"/>
                <a:gd name="connsiteY119" fmla="*/ 2056571 h 3803775"/>
                <a:gd name="connsiteX120" fmla="*/ 28048 w 1246517"/>
                <a:gd name="connsiteY120" fmla="*/ 2057062 h 3803775"/>
                <a:gd name="connsiteX121" fmla="*/ 226993 w 1246517"/>
                <a:gd name="connsiteY121" fmla="*/ 2172346 h 3803775"/>
                <a:gd name="connsiteX122" fmla="*/ 255694 w 1246517"/>
                <a:gd name="connsiteY122" fmla="*/ 2226714 h 3803775"/>
                <a:gd name="connsiteX123" fmla="*/ 226993 w 1246517"/>
                <a:gd name="connsiteY123" fmla="*/ 2248329 h 3803775"/>
                <a:gd name="connsiteX124" fmla="*/ 28048 w 1246517"/>
                <a:gd name="connsiteY124" fmla="*/ 2133045 h 3803775"/>
                <a:gd name="connsiteX125" fmla="*/ 0 w 1246517"/>
                <a:gd name="connsiteY125" fmla="*/ 2078678 h 3803775"/>
                <a:gd name="connsiteX126" fmla="*/ 8153 w 1246517"/>
                <a:gd name="connsiteY126" fmla="*/ 2056571 h 3803775"/>
                <a:gd name="connsiteX127" fmla="*/ 689261 w 1246517"/>
                <a:gd name="connsiteY127" fmla="*/ 1972554 h 3803775"/>
                <a:gd name="connsiteX128" fmla="*/ 712545 w 1246517"/>
                <a:gd name="connsiteY128" fmla="*/ 1974953 h 3803775"/>
                <a:gd name="connsiteX129" fmla="*/ 745340 w 1246517"/>
                <a:gd name="connsiteY129" fmla="*/ 2031858 h 3803775"/>
                <a:gd name="connsiteX130" fmla="*/ 712545 w 1246517"/>
                <a:gd name="connsiteY130" fmla="*/ 2051047 h 3803775"/>
                <a:gd name="connsiteX131" fmla="*/ 679750 w 1246517"/>
                <a:gd name="connsiteY131" fmla="*/ 1993480 h 3803775"/>
                <a:gd name="connsiteX132" fmla="*/ 689261 w 1246517"/>
                <a:gd name="connsiteY132" fmla="*/ 1972554 h 3803775"/>
                <a:gd name="connsiteX133" fmla="*/ 574049 w 1246517"/>
                <a:gd name="connsiteY133" fmla="*/ 1903618 h 3803775"/>
                <a:gd name="connsiteX134" fmla="*/ 597333 w 1246517"/>
                <a:gd name="connsiteY134" fmla="*/ 1906411 h 3803775"/>
                <a:gd name="connsiteX135" fmla="*/ 630128 w 1246517"/>
                <a:gd name="connsiteY135" fmla="*/ 1962934 h 3803775"/>
                <a:gd name="connsiteX136" fmla="*/ 597333 w 1246517"/>
                <a:gd name="connsiteY136" fmla="*/ 1981995 h 3803775"/>
                <a:gd name="connsiteX137" fmla="*/ 564538 w 1246517"/>
                <a:gd name="connsiteY137" fmla="*/ 1925471 h 3803775"/>
                <a:gd name="connsiteX138" fmla="*/ 574049 w 1246517"/>
                <a:gd name="connsiteY138" fmla="*/ 1903618 h 3803775"/>
                <a:gd name="connsiteX139" fmla="*/ 458837 w 1246517"/>
                <a:gd name="connsiteY139" fmla="*/ 1837262 h 3803775"/>
                <a:gd name="connsiteX140" fmla="*/ 482121 w 1246517"/>
                <a:gd name="connsiteY140" fmla="*/ 1839578 h 3803775"/>
                <a:gd name="connsiteX141" fmla="*/ 514916 w 1246517"/>
                <a:gd name="connsiteY141" fmla="*/ 1897145 h 3803775"/>
                <a:gd name="connsiteX142" fmla="*/ 482121 w 1246517"/>
                <a:gd name="connsiteY142" fmla="*/ 1915673 h 3803775"/>
                <a:gd name="connsiteX143" fmla="*/ 449326 w 1246517"/>
                <a:gd name="connsiteY143" fmla="*/ 1858767 h 3803775"/>
                <a:gd name="connsiteX144" fmla="*/ 458837 w 1246517"/>
                <a:gd name="connsiteY144" fmla="*/ 1837262 h 3803775"/>
                <a:gd name="connsiteX145" fmla="*/ 343856 w 1246517"/>
                <a:gd name="connsiteY145" fmla="*/ 1771016 h 3803775"/>
                <a:gd name="connsiteX146" fmla="*/ 367237 w 1246517"/>
                <a:gd name="connsiteY146" fmla="*/ 1773332 h 3803775"/>
                <a:gd name="connsiteX147" fmla="*/ 399711 w 1246517"/>
                <a:gd name="connsiteY147" fmla="*/ 1830238 h 3803775"/>
                <a:gd name="connsiteX148" fmla="*/ 367237 w 1246517"/>
                <a:gd name="connsiteY148" fmla="*/ 1849427 h 3803775"/>
                <a:gd name="connsiteX149" fmla="*/ 334114 w 1246517"/>
                <a:gd name="connsiteY149" fmla="*/ 1792521 h 3803775"/>
                <a:gd name="connsiteX150" fmla="*/ 343856 w 1246517"/>
                <a:gd name="connsiteY150" fmla="*/ 1771016 h 3803775"/>
                <a:gd name="connsiteX151" fmla="*/ 1148940 w 1246517"/>
                <a:gd name="connsiteY151" fmla="*/ 1736675 h 3803775"/>
                <a:gd name="connsiteX152" fmla="*/ 1161738 w 1246517"/>
                <a:gd name="connsiteY152" fmla="*/ 1736919 h 3803775"/>
                <a:gd name="connsiteX153" fmla="*/ 1228909 w 1246517"/>
                <a:gd name="connsiteY153" fmla="*/ 1775334 h 3803775"/>
                <a:gd name="connsiteX154" fmla="*/ 1246517 w 1246517"/>
                <a:gd name="connsiteY154" fmla="*/ 1810494 h 3803775"/>
                <a:gd name="connsiteX155" fmla="*/ 1246517 w 1246517"/>
                <a:gd name="connsiteY155" fmla="*/ 1880813 h 3803775"/>
                <a:gd name="connsiteX156" fmla="*/ 1228909 w 1246517"/>
                <a:gd name="connsiteY156" fmla="*/ 1895138 h 3803775"/>
                <a:gd name="connsiteX157" fmla="*/ 1161738 w 1246517"/>
                <a:gd name="connsiteY157" fmla="*/ 1856071 h 3803775"/>
                <a:gd name="connsiteX158" fmla="*/ 1143478 w 1246517"/>
                <a:gd name="connsiteY158" fmla="*/ 1821563 h 3803775"/>
                <a:gd name="connsiteX159" fmla="*/ 1143478 w 1246517"/>
                <a:gd name="connsiteY159" fmla="*/ 1750592 h 3803775"/>
                <a:gd name="connsiteX160" fmla="*/ 1148940 w 1246517"/>
                <a:gd name="connsiteY160" fmla="*/ 1736675 h 3803775"/>
                <a:gd name="connsiteX161" fmla="*/ 8153 w 1246517"/>
                <a:gd name="connsiteY161" fmla="*/ 1578441 h 3803775"/>
                <a:gd name="connsiteX162" fmla="*/ 28048 w 1246517"/>
                <a:gd name="connsiteY162" fmla="*/ 1578932 h 3803775"/>
                <a:gd name="connsiteX163" fmla="*/ 226993 w 1246517"/>
                <a:gd name="connsiteY163" fmla="*/ 1694872 h 3803775"/>
                <a:gd name="connsiteX164" fmla="*/ 255694 w 1246517"/>
                <a:gd name="connsiteY164" fmla="*/ 1749239 h 3803775"/>
                <a:gd name="connsiteX165" fmla="*/ 226993 w 1246517"/>
                <a:gd name="connsiteY165" fmla="*/ 1770199 h 3803775"/>
                <a:gd name="connsiteX166" fmla="*/ 28048 w 1246517"/>
                <a:gd name="connsiteY166" fmla="*/ 1654915 h 3803775"/>
                <a:gd name="connsiteX167" fmla="*/ 0 w 1246517"/>
                <a:gd name="connsiteY167" fmla="*/ 1600548 h 3803775"/>
                <a:gd name="connsiteX168" fmla="*/ 8153 w 1246517"/>
                <a:gd name="connsiteY168" fmla="*/ 1578441 h 3803775"/>
                <a:gd name="connsiteX169" fmla="*/ 689261 w 1246517"/>
                <a:gd name="connsiteY169" fmla="*/ 1494506 h 3803775"/>
                <a:gd name="connsiteX170" fmla="*/ 712545 w 1246517"/>
                <a:gd name="connsiteY170" fmla="*/ 1496822 h 3803775"/>
                <a:gd name="connsiteX171" fmla="*/ 745340 w 1246517"/>
                <a:gd name="connsiteY171" fmla="*/ 1553727 h 3803775"/>
                <a:gd name="connsiteX172" fmla="*/ 712545 w 1246517"/>
                <a:gd name="connsiteY172" fmla="*/ 1572916 h 3803775"/>
                <a:gd name="connsiteX173" fmla="*/ 679750 w 1246517"/>
                <a:gd name="connsiteY173" fmla="*/ 1516011 h 3803775"/>
                <a:gd name="connsiteX174" fmla="*/ 689261 w 1246517"/>
                <a:gd name="connsiteY174" fmla="*/ 1494506 h 3803775"/>
                <a:gd name="connsiteX175" fmla="*/ 574049 w 1246517"/>
                <a:gd name="connsiteY175" fmla="*/ 1428203 h 3803775"/>
                <a:gd name="connsiteX176" fmla="*/ 597333 w 1246517"/>
                <a:gd name="connsiteY176" fmla="*/ 1430504 h 3803775"/>
                <a:gd name="connsiteX177" fmla="*/ 630128 w 1246517"/>
                <a:gd name="connsiteY177" fmla="*/ 1487027 h 3803775"/>
                <a:gd name="connsiteX178" fmla="*/ 597333 w 1246517"/>
                <a:gd name="connsiteY178" fmla="*/ 1506745 h 3803775"/>
                <a:gd name="connsiteX179" fmla="*/ 564538 w 1246517"/>
                <a:gd name="connsiteY179" fmla="*/ 1449564 h 3803775"/>
                <a:gd name="connsiteX180" fmla="*/ 574049 w 1246517"/>
                <a:gd name="connsiteY180" fmla="*/ 1428203 h 3803775"/>
                <a:gd name="connsiteX181" fmla="*/ 458837 w 1246517"/>
                <a:gd name="connsiteY181" fmla="*/ 1362013 h 3803775"/>
                <a:gd name="connsiteX182" fmla="*/ 482121 w 1246517"/>
                <a:gd name="connsiteY182" fmla="*/ 1364329 h 3803775"/>
                <a:gd name="connsiteX183" fmla="*/ 514916 w 1246517"/>
                <a:gd name="connsiteY183" fmla="*/ 1421896 h 3803775"/>
                <a:gd name="connsiteX184" fmla="*/ 482121 w 1246517"/>
                <a:gd name="connsiteY184" fmla="*/ 1440424 h 3803775"/>
                <a:gd name="connsiteX185" fmla="*/ 449326 w 1246517"/>
                <a:gd name="connsiteY185" fmla="*/ 1383518 h 3803775"/>
                <a:gd name="connsiteX186" fmla="*/ 458837 w 1246517"/>
                <a:gd name="connsiteY186" fmla="*/ 1362013 h 3803775"/>
                <a:gd name="connsiteX187" fmla="*/ 343856 w 1246517"/>
                <a:gd name="connsiteY187" fmla="*/ 1295711 h 3803775"/>
                <a:gd name="connsiteX188" fmla="*/ 367237 w 1246517"/>
                <a:gd name="connsiteY188" fmla="*/ 1298011 h 3803775"/>
                <a:gd name="connsiteX189" fmla="*/ 399711 w 1246517"/>
                <a:gd name="connsiteY189" fmla="*/ 1354535 h 3803775"/>
                <a:gd name="connsiteX190" fmla="*/ 367237 w 1246517"/>
                <a:gd name="connsiteY190" fmla="*/ 1374252 h 3803775"/>
                <a:gd name="connsiteX191" fmla="*/ 334114 w 1246517"/>
                <a:gd name="connsiteY191" fmla="*/ 1317071 h 3803775"/>
                <a:gd name="connsiteX192" fmla="*/ 343856 w 1246517"/>
                <a:gd name="connsiteY192" fmla="*/ 1295711 h 3803775"/>
                <a:gd name="connsiteX193" fmla="*/ 1148940 w 1246517"/>
                <a:gd name="connsiteY193" fmla="*/ 1258545 h 3803775"/>
                <a:gd name="connsiteX194" fmla="*/ 1161738 w 1246517"/>
                <a:gd name="connsiteY194" fmla="*/ 1258789 h 3803775"/>
                <a:gd name="connsiteX195" fmla="*/ 1228909 w 1246517"/>
                <a:gd name="connsiteY195" fmla="*/ 1297855 h 3803775"/>
                <a:gd name="connsiteX196" fmla="*/ 1246517 w 1246517"/>
                <a:gd name="connsiteY196" fmla="*/ 1332364 h 3803775"/>
                <a:gd name="connsiteX197" fmla="*/ 1246517 w 1246517"/>
                <a:gd name="connsiteY197" fmla="*/ 1402683 h 3803775"/>
                <a:gd name="connsiteX198" fmla="*/ 1228909 w 1246517"/>
                <a:gd name="connsiteY198" fmla="*/ 1416357 h 3803775"/>
                <a:gd name="connsiteX199" fmla="*/ 1161738 w 1246517"/>
                <a:gd name="connsiteY199" fmla="*/ 1377941 h 3803775"/>
                <a:gd name="connsiteX200" fmla="*/ 1143478 w 1246517"/>
                <a:gd name="connsiteY200" fmla="*/ 1343433 h 3803775"/>
                <a:gd name="connsiteX201" fmla="*/ 1143478 w 1246517"/>
                <a:gd name="connsiteY201" fmla="*/ 1272462 h 3803775"/>
                <a:gd name="connsiteX202" fmla="*/ 1148940 w 1246517"/>
                <a:gd name="connsiteY202" fmla="*/ 1258545 h 3803775"/>
                <a:gd name="connsiteX203" fmla="*/ 8153 w 1246517"/>
                <a:gd name="connsiteY203" fmla="*/ 1102720 h 3803775"/>
                <a:gd name="connsiteX204" fmla="*/ 28048 w 1246517"/>
                <a:gd name="connsiteY204" fmla="*/ 1102964 h 3803775"/>
                <a:gd name="connsiteX205" fmla="*/ 226993 w 1246517"/>
                <a:gd name="connsiteY205" fmla="*/ 1217382 h 3803775"/>
                <a:gd name="connsiteX206" fmla="*/ 255694 w 1246517"/>
                <a:gd name="connsiteY206" fmla="*/ 1270690 h 3803775"/>
                <a:gd name="connsiteX207" fmla="*/ 226993 w 1246517"/>
                <a:gd name="connsiteY207" fmla="*/ 1292143 h 3803775"/>
                <a:gd name="connsiteX208" fmla="*/ 28048 w 1246517"/>
                <a:gd name="connsiteY208" fmla="*/ 1178376 h 3803775"/>
                <a:gd name="connsiteX209" fmla="*/ 0 w 1246517"/>
                <a:gd name="connsiteY209" fmla="*/ 1124417 h 3803775"/>
                <a:gd name="connsiteX210" fmla="*/ 8153 w 1246517"/>
                <a:gd name="connsiteY210" fmla="*/ 1102720 h 3803775"/>
                <a:gd name="connsiteX211" fmla="*/ 689261 w 1246517"/>
                <a:gd name="connsiteY211" fmla="*/ 1019201 h 3803775"/>
                <a:gd name="connsiteX212" fmla="*/ 712545 w 1246517"/>
                <a:gd name="connsiteY212" fmla="*/ 1021501 h 3803775"/>
                <a:gd name="connsiteX213" fmla="*/ 745340 w 1246517"/>
                <a:gd name="connsiteY213" fmla="*/ 1078025 h 3803775"/>
                <a:gd name="connsiteX214" fmla="*/ 712545 w 1246517"/>
                <a:gd name="connsiteY214" fmla="*/ 1097742 h 3803775"/>
                <a:gd name="connsiteX215" fmla="*/ 679750 w 1246517"/>
                <a:gd name="connsiteY215" fmla="*/ 1040561 h 3803775"/>
                <a:gd name="connsiteX216" fmla="*/ 689261 w 1246517"/>
                <a:gd name="connsiteY216" fmla="*/ 1019201 h 3803775"/>
                <a:gd name="connsiteX217" fmla="*/ 574049 w 1246517"/>
                <a:gd name="connsiteY217" fmla="*/ 952956 h 3803775"/>
                <a:gd name="connsiteX218" fmla="*/ 597333 w 1246517"/>
                <a:gd name="connsiteY218" fmla="*/ 955256 h 3803775"/>
                <a:gd name="connsiteX219" fmla="*/ 630128 w 1246517"/>
                <a:gd name="connsiteY219" fmla="*/ 1012437 h 3803775"/>
                <a:gd name="connsiteX220" fmla="*/ 597333 w 1246517"/>
                <a:gd name="connsiteY220" fmla="*/ 1031497 h 3803775"/>
                <a:gd name="connsiteX221" fmla="*/ 564538 w 1246517"/>
                <a:gd name="connsiteY221" fmla="*/ 974316 h 3803775"/>
                <a:gd name="connsiteX222" fmla="*/ 574049 w 1246517"/>
                <a:gd name="connsiteY222" fmla="*/ 952956 h 3803775"/>
                <a:gd name="connsiteX223" fmla="*/ 458837 w 1246517"/>
                <a:gd name="connsiteY223" fmla="*/ 886708 h 3803775"/>
                <a:gd name="connsiteX224" fmla="*/ 482121 w 1246517"/>
                <a:gd name="connsiteY224" fmla="*/ 889008 h 3803775"/>
                <a:gd name="connsiteX225" fmla="*/ 514916 w 1246517"/>
                <a:gd name="connsiteY225" fmla="*/ 946189 h 3803775"/>
                <a:gd name="connsiteX226" fmla="*/ 482121 w 1246517"/>
                <a:gd name="connsiteY226" fmla="*/ 964592 h 3803775"/>
                <a:gd name="connsiteX227" fmla="*/ 449326 w 1246517"/>
                <a:gd name="connsiteY227" fmla="*/ 908068 h 3803775"/>
                <a:gd name="connsiteX228" fmla="*/ 458837 w 1246517"/>
                <a:gd name="connsiteY228" fmla="*/ 886708 h 3803775"/>
                <a:gd name="connsiteX229" fmla="*/ 343856 w 1246517"/>
                <a:gd name="connsiteY229" fmla="*/ 820462 h 3803775"/>
                <a:gd name="connsiteX230" fmla="*/ 367237 w 1246517"/>
                <a:gd name="connsiteY230" fmla="*/ 822762 h 3803775"/>
                <a:gd name="connsiteX231" fmla="*/ 399711 w 1246517"/>
                <a:gd name="connsiteY231" fmla="*/ 879943 h 3803775"/>
                <a:gd name="connsiteX232" fmla="*/ 367237 w 1246517"/>
                <a:gd name="connsiteY232" fmla="*/ 899003 h 3803775"/>
                <a:gd name="connsiteX233" fmla="*/ 334114 w 1246517"/>
                <a:gd name="connsiteY233" fmla="*/ 841822 h 3803775"/>
                <a:gd name="connsiteX234" fmla="*/ 343856 w 1246517"/>
                <a:gd name="connsiteY234" fmla="*/ 820462 h 3803775"/>
                <a:gd name="connsiteX235" fmla="*/ 1161738 w 1246517"/>
                <a:gd name="connsiteY235" fmla="*/ 782888 h 3803775"/>
                <a:gd name="connsiteX236" fmla="*/ 1228909 w 1246517"/>
                <a:gd name="connsiteY236" fmla="*/ 821954 h 3803775"/>
                <a:gd name="connsiteX237" fmla="*/ 1246517 w 1246517"/>
                <a:gd name="connsiteY237" fmla="*/ 856462 h 3803775"/>
                <a:gd name="connsiteX238" fmla="*/ 1246517 w 1246517"/>
                <a:gd name="connsiteY238" fmla="*/ 927432 h 3803775"/>
                <a:gd name="connsiteX239" fmla="*/ 1228909 w 1246517"/>
                <a:gd name="connsiteY239" fmla="*/ 941105 h 3803775"/>
                <a:gd name="connsiteX240" fmla="*/ 1161738 w 1246517"/>
                <a:gd name="connsiteY240" fmla="*/ 902039 h 3803775"/>
                <a:gd name="connsiteX241" fmla="*/ 1143478 w 1246517"/>
                <a:gd name="connsiteY241" fmla="*/ 867531 h 3803775"/>
                <a:gd name="connsiteX242" fmla="*/ 1143478 w 1246517"/>
                <a:gd name="connsiteY242" fmla="*/ 797212 h 3803775"/>
                <a:gd name="connsiteX243" fmla="*/ 1161738 w 1246517"/>
                <a:gd name="connsiteY243" fmla="*/ 782888 h 3803775"/>
                <a:gd name="connsiteX244" fmla="*/ 8153 w 1246517"/>
                <a:gd name="connsiteY244" fmla="*/ 627557 h 3803775"/>
                <a:gd name="connsiteX245" fmla="*/ 28048 w 1246517"/>
                <a:gd name="connsiteY245" fmla="*/ 627804 h 3803775"/>
                <a:gd name="connsiteX246" fmla="*/ 226993 w 1246517"/>
                <a:gd name="connsiteY246" fmla="*/ 744105 h 3803775"/>
                <a:gd name="connsiteX247" fmla="*/ 255694 w 1246517"/>
                <a:gd name="connsiteY247" fmla="*/ 798642 h 3803775"/>
                <a:gd name="connsiteX248" fmla="*/ 226993 w 1246517"/>
                <a:gd name="connsiteY248" fmla="*/ 819669 h 3803775"/>
                <a:gd name="connsiteX249" fmla="*/ 28048 w 1246517"/>
                <a:gd name="connsiteY249" fmla="*/ 704024 h 3803775"/>
                <a:gd name="connsiteX250" fmla="*/ 0 w 1246517"/>
                <a:gd name="connsiteY250" fmla="*/ 649487 h 3803775"/>
                <a:gd name="connsiteX251" fmla="*/ 8153 w 1246517"/>
                <a:gd name="connsiteY251" fmla="*/ 627557 h 3803775"/>
                <a:gd name="connsiteX252" fmla="*/ 689261 w 1246517"/>
                <a:gd name="connsiteY252" fmla="*/ 541070 h 3803775"/>
                <a:gd name="connsiteX253" fmla="*/ 712545 w 1246517"/>
                <a:gd name="connsiteY253" fmla="*/ 543370 h 3803775"/>
                <a:gd name="connsiteX254" fmla="*/ 745340 w 1246517"/>
                <a:gd name="connsiteY254" fmla="*/ 600551 h 3803775"/>
                <a:gd name="connsiteX255" fmla="*/ 712545 w 1246517"/>
                <a:gd name="connsiteY255" fmla="*/ 619611 h 3803775"/>
                <a:gd name="connsiteX256" fmla="*/ 679750 w 1246517"/>
                <a:gd name="connsiteY256" fmla="*/ 562430 h 3803775"/>
                <a:gd name="connsiteX257" fmla="*/ 689261 w 1246517"/>
                <a:gd name="connsiteY257" fmla="*/ 541070 h 3803775"/>
                <a:gd name="connsiteX258" fmla="*/ 574049 w 1246517"/>
                <a:gd name="connsiteY258" fmla="*/ 474825 h 3803775"/>
                <a:gd name="connsiteX259" fmla="*/ 597333 w 1246517"/>
                <a:gd name="connsiteY259" fmla="*/ 477125 h 3803775"/>
                <a:gd name="connsiteX260" fmla="*/ 630128 w 1246517"/>
                <a:gd name="connsiteY260" fmla="*/ 534306 h 3803775"/>
                <a:gd name="connsiteX261" fmla="*/ 597333 w 1246517"/>
                <a:gd name="connsiteY261" fmla="*/ 553366 h 3803775"/>
                <a:gd name="connsiteX262" fmla="*/ 564538 w 1246517"/>
                <a:gd name="connsiteY262" fmla="*/ 496185 h 3803775"/>
                <a:gd name="connsiteX263" fmla="*/ 574049 w 1246517"/>
                <a:gd name="connsiteY263" fmla="*/ 474825 h 3803775"/>
                <a:gd name="connsiteX264" fmla="*/ 458837 w 1246517"/>
                <a:gd name="connsiteY264" fmla="*/ 408577 h 3803775"/>
                <a:gd name="connsiteX265" fmla="*/ 482121 w 1246517"/>
                <a:gd name="connsiteY265" fmla="*/ 410877 h 3803775"/>
                <a:gd name="connsiteX266" fmla="*/ 514916 w 1246517"/>
                <a:gd name="connsiteY266" fmla="*/ 468058 h 3803775"/>
                <a:gd name="connsiteX267" fmla="*/ 482121 w 1246517"/>
                <a:gd name="connsiteY267" fmla="*/ 487118 h 3803775"/>
                <a:gd name="connsiteX268" fmla="*/ 449326 w 1246517"/>
                <a:gd name="connsiteY268" fmla="*/ 429937 h 3803775"/>
                <a:gd name="connsiteX269" fmla="*/ 458837 w 1246517"/>
                <a:gd name="connsiteY269" fmla="*/ 408577 h 3803775"/>
                <a:gd name="connsiteX270" fmla="*/ 343856 w 1246517"/>
                <a:gd name="connsiteY270" fmla="*/ 342413 h 3803775"/>
                <a:gd name="connsiteX271" fmla="*/ 367237 w 1246517"/>
                <a:gd name="connsiteY271" fmla="*/ 345288 h 3803775"/>
                <a:gd name="connsiteX272" fmla="*/ 399711 w 1246517"/>
                <a:gd name="connsiteY272" fmla="*/ 401812 h 3803775"/>
                <a:gd name="connsiteX273" fmla="*/ 367237 w 1246517"/>
                <a:gd name="connsiteY273" fmla="*/ 420872 h 3803775"/>
                <a:gd name="connsiteX274" fmla="*/ 334114 w 1246517"/>
                <a:gd name="connsiteY274" fmla="*/ 363691 h 3803775"/>
                <a:gd name="connsiteX275" fmla="*/ 343856 w 1246517"/>
                <a:gd name="connsiteY275" fmla="*/ 342413 h 3803775"/>
                <a:gd name="connsiteX276" fmla="*/ 8153 w 1246517"/>
                <a:gd name="connsiteY276" fmla="*/ 149592 h 3803775"/>
                <a:gd name="connsiteX277" fmla="*/ 28048 w 1246517"/>
                <a:gd name="connsiteY277" fmla="*/ 150331 h 3803775"/>
                <a:gd name="connsiteX278" fmla="*/ 226993 w 1246517"/>
                <a:gd name="connsiteY278" fmla="*/ 265975 h 3803775"/>
                <a:gd name="connsiteX279" fmla="*/ 255694 w 1246517"/>
                <a:gd name="connsiteY279" fmla="*/ 320512 h 3803775"/>
                <a:gd name="connsiteX280" fmla="*/ 226993 w 1246517"/>
                <a:gd name="connsiteY280" fmla="*/ 342196 h 3803775"/>
                <a:gd name="connsiteX281" fmla="*/ 28048 w 1246517"/>
                <a:gd name="connsiteY281" fmla="*/ 226551 h 3803775"/>
                <a:gd name="connsiteX282" fmla="*/ 0 w 1246517"/>
                <a:gd name="connsiteY282" fmla="*/ 172014 h 3803775"/>
                <a:gd name="connsiteX283" fmla="*/ 8153 w 1246517"/>
                <a:gd name="connsiteY283" fmla="*/ 149592 h 3803775"/>
                <a:gd name="connsiteX284" fmla="*/ 633666 w 1246517"/>
                <a:gd name="connsiteY284" fmla="*/ 0 h 3803775"/>
                <a:gd name="connsiteX285" fmla="*/ 684846 w 1246517"/>
                <a:gd name="connsiteY285" fmla="*/ 0 h 3803775"/>
                <a:gd name="connsiteX286" fmla="*/ 684846 w 1246517"/>
                <a:gd name="connsiteY286" fmla="*/ 77174 h 3803775"/>
                <a:gd name="connsiteX287" fmla="*/ 633666 w 1246517"/>
                <a:gd name="connsiteY287" fmla="*/ 80472 h 380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1246517" h="3803775">
                  <a:moveTo>
                    <a:pt x="1161738" y="3643048"/>
                  </a:moveTo>
                  <a:lnTo>
                    <a:pt x="1228909" y="3682265"/>
                  </a:lnTo>
                  <a:cubicBezTo>
                    <a:pt x="1238691" y="3688147"/>
                    <a:pt x="1246517" y="3703180"/>
                    <a:pt x="1246517" y="3716906"/>
                  </a:cubicBezTo>
                  <a:lnTo>
                    <a:pt x="1246517" y="3788150"/>
                  </a:lnTo>
                  <a:cubicBezTo>
                    <a:pt x="1246517" y="3801222"/>
                    <a:pt x="1238691" y="3807104"/>
                    <a:pt x="1228909" y="3801876"/>
                  </a:cubicBezTo>
                  <a:lnTo>
                    <a:pt x="1161738" y="3762659"/>
                  </a:lnTo>
                  <a:cubicBezTo>
                    <a:pt x="1151956" y="3756776"/>
                    <a:pt x="1143478" y="3741743"/>
                    <a:pt x="1143478" y="3728017"/>
                  </a:cubicBezTo>
                  <a:lnTo>
                    <a:pt x="1143478" y="3656774"/>
                  </a:lnTo>
                  <a:cubicBezTo>
                    <a:pt x="1143478" y="3643702"/>
                    <a:pt x="1151956" y="3637819"/>
                    <a:pt x="1161738" y="3643048"/>
                  </a:cubicBezTo>
                  <a:close/>
                  <a:moveTo>
                    <a:pt x="847678" y="3502076"/>
                  </a:moveTo>
                  <a:cubicBezTo>
                    <a:pt x="853581" y="3498602"/>
                    <a:pt x="861780" y="3499098"/>
                    <a:pt x="870963" y="3504392"/>
                  </a:cubicBezTo>
                  <a:cubicBezTo>
                    <a:pt x="888673" y="3514979"/>
                    <a:pt x="903759" y="3540123"/>
                    <a:pt x="903759" y="3561959"/>
                  </a:cubicBezTo>
                  <a:cubicBezTo>
                    <a:pt x="903759" y="3582471"/>
                    <a:pt x="888673" y="3591073"/>
                    <a:pt x="870963" y="3580486"/>
                  </a:cubicBezTo>
                  <a:cubicBezTo>
                    <a:pt x="852597" y="3570561"/>
                    <a:pt x="838167" y="3544093"/>
                    <a:pt x="838167" y="3523581"/>
                  </a:cubicBezTo>
                  <a:cubicBezTo>
                    <a:pt x="838167" y="3512994"/>
                    <a:pt x="841775" y="3505550"/>
                    <a:pt x="847678" y="3502076"/>
                  </a:cubicBezTo>
                  <a:close/>
                  <a:moveTo>
                    <a:pt x="732712" y="3432949"/>
                  </a:moveTo>
                  <a:cubicBezTo>
                    <a:pt x="738697" y="3429475"/>
                    <a:pt x="746896" y="3429972"/>
                    <a:pt x="755751" y="3435265"/>
                  </a:cubicBezTo>
                  <a:cubicBezTo>
                    <a:pt x="774117" y="3445852"/>
                    <a:pt x="788547" y="3471658"/>
                    <a:pt x="788547" y="3492170"/>
                  </a:cubicBezTo>
                  <a:cubicBezTo>
                    <a:pt x="788547" y="3513344"/>
                    <a:pt x="774117" y="3521946"/>
                    <a:pt x="755751" y="3511359"/>
                  </a:cubicBezTo>
                  <a:cubicBezTo>
                    <a:pt x="738041" y="3500772"/>
                    <a:pt x="722955" y="3475628"/>
                    <a:pt x="722955" y="3454454"/>
                  </a:cubicBezTo>
                  <a:cubicBezTo>
                    <a:pt x="722955" y="3443867"/>
                    <a:pt x="726727" y="3436423"/>
                    <a:pt x="732712" y="3432949"/>
                  </a:cubicBezTo>
                  <a:close/>
                  <a:moveTo>
                    <a:pt x="617254" y="3366648"/>
                  </a:moveTo>
                  <a:cubicBezTo>
                    <a:pt x="623157" y="3363197"/>
                    <a:pt x="631356" y="3363690"/>
                    <a:pt x="640539" y="3368948"/>
                  </a:cubicBezTo>
                  <a:cubicBezTo>
                    <a:pt x="658249" y="3379464"/>
                    <a:pt x="673335" y="3404439"/>
                    <a:pt x="673335" y="3425471"/>
                  </a:cubicBezTo>
                  <a:cubicBezTo>
                    <a:pt x="673335" y="3447161"/>
                    <a:pt x="658249" y="3455705"/>
                    <a:pt x="640539" y="3444532"/>
                  </a:cubicBezTo>
                  <a:cubicBezTo>
                    <a:pt x="622173" y="3434016"/>
                    <a:pt x="607743" y="3409040"/>
                    <a:pt x="607743" y="3388008"/>
                  </a:cubicBezTo>
                  <a:cubicBezTo>
                    <a:pt x="607743" y="3377492"/>
                    <a:pt x="611351" y="3370098"/>
                    <a:pt x="617254" y="3366648"/>
                  </a:cubicBezTo>
                  <a:close/>
                  <a:moveTo>
                    <a:pt x="1161738" y="3164898"/>
                  </a:moveTo>
                  <a:lnTo>
                    <a:pt x="1228909" y="3203964"/>
                  </a:lnTo>
                  <a:cubicBezTo>
                    <a:pt x="1238691" y="3209824"/>
                    <a:pt x="1246517" y="3225451"/>
                    <a:pt x="1246517" y="3238473"/>
                  </a:cubicBezTo>
                  <a:lnTo>
                    <a:pt x="1246517" y="3309444"/>
                  </a:lnTo>
                  <a:cubicBezTo>
                    <a:pt x="1246517" y="3322466"/>
                    <a:pt x="1238691" y="3328977"/>
                    <a:pt x="1228909" y="3323117"/>
                  </a:cubicBezTo>
                  <a:lnTo>
                    <a:pt x="1161738" y="3284702"/>
                  </a:lnTo>
                  <a:cubicBezTo>
                    <a:pt x="1151956" y="3278191"/>
                    <a:pt x="1143478" y="3263215"/>
                    <a:pt x="1143478" y="3249542"/>
                  </a:cubicBezTo>
                  <a:lnTo>
                    <a:pt x="1143478" y="3179222"/>
                  </a:lnTo>
                  <a:cubicBezTo>
                    <a:pt x="1143478" y="3165549"/>
                    <a:pt x="1151956" y="3159689"/>
                    <a:pt x="1161738" y="3164898"/>
                  </a:cubicBezTo>
                  <a:close/>
                  <a:moveTo>
                    <a:pt x="8153" y="3009898"/>
                  </a:moveTo>
                  <a:cubicBezTo>
                    <a:pt x="13209" y="3006038"/>
                    <a:pt x="20221" y="3005874"/>
                    <a:pt x="28048" y="3010473"/>
                  </a:cubicBezTo>
                  <a:lnTo>
                    <a:pt x="226993" y="3126116"/>
                  </a:lnTo>
                  <a:cubicBezTo>
                    <a:pt x="242648" y="3135315"/>
                    <a:pt x="255694" y="3159627"/>
                    <a:pt x="255694" y="3180653"/>
                  </a:cubicBezTo>
                  <a:cubicBezTo>
                    <a:pt x="255694" y="3201679"/>
                    <a:pt x="242648" y="3210878"/>
                    <a:pt x="226993" y="3201679"/>
                  </a:cubicBezTo>
                  <a:lnTo>
                    <a:pt x="28048" y="3086036"/>
                  </a:lnTo>
                  <a:cubicBezTo>
                    <a:pt x="12393" y="3077494"/>
                    <a:pt x="0" y="3053182"/>
                    <a:pt x="0" y="3031499"/>
                  </a:cubicBezTo>
                  <a:cubicBezTo>
                    <a:pt x="0" y="3021315"/>
                    <a:pt x="3098" y="3013759"/>
                    <a:pt x="8153" y="3009898"/>
                  </a:cubicBezTo>
                  <a:close/>
                  <a:moveTo>
                    <a:pt x="689261" y="2925960"/>
                  </a:moveTo>
                  <a:cubicBezTo>
                    <a:pt x="695164" y="2922510"/>
                    <a:pt x="703363" y="2923003"/>
                    <a:pt x="712545" y="2928261"/>
                  </a:cubicBezTo>
                  <a:cubicBezTo>
                    <a:pt x="730254" y="2938777"/>
                    <a:pt x="745340" y="2964409"/>
                    <a:pt x="745340" y="2985441"/>
                  </a:cubicBezTo>
                  <a:cubicBezTo>
                    <a:pt x="745340" y="3006473"/>
                    <a:pt x="730254" y="3015018"/>
                    <a:pt x="712545" y="3004502"/>
                  </a:cubicBezTo>
                  <a:cubicBezTo>
                    <a:pt x="694180" y="2993986"/>
                    <a:pt x="679750" y="2968353"/>
                    <a:pt x="679750" y="2947321"/>
                  </a:cubicBezTo>
                  <a:cubicBezTo>
                    <a:pt x="679750" y="2936805"/>
                    <a:pt x="683358" y="2929411"/>
                    <a:pt x="689261" y="2925960"/>
                  </a:cubicBezTo>
                  <a:close/>
                  <a:moveTo>
                    <a:pt x="574049" y="2859687"/>
                  </a:moveTo>
                  <a:cubicBezTo>
                    <a:pt x="579952" y="2856296"/>
                    <a:pt x="588151" y="2856792"/>
                    <a:pt x="597333" y="2862086"/>
                  </a:cubicBezTo>
                  <a:cubicBezTo>
                    <a:pt x="615042" y="2872011"/>
                    <a:pt x="630128" y="2897817"/>
                    <a:pt x="630128" y="2918991"/>
                  </a:cubicBezTo>
                  <a:cubicBezTo>
                    <a:pt x="630128" y="2940165"/>
                    <a:pt x="615042" y="2948767"/>
                    <a:pt x="597333" y="2938180"/>
                  </a:cubicBezTo>
                  <a:cubicBezTo>
                    <a:pt x="578968" y="2927593"/>
                    <a:pt x="564538" y="2901787"/>
                    <a:pt x="564538" y="2880613"/>
                  </a:cubicBezTo>
                  <a:cubicBezTo>
                    <a:pt x="564538" y="2870357"/>
                    <a:pt x="568146" y="2863078"/>
                    <a:pt x="574049" y="2859687"/>
                  </a:cubicBezTo>
                  <a:close/>
                  <a:moveTo>
                    <a:pt x="458837" y="2790588"/>
                  </a:moveTo>
                  <a:cubicBezTo>
                    <a:pt x="464740" y="2787137"/>
                    <a:pt x="472939" y="2787630"/>
                    <a:pt x="482121" y="2792888"/>
                  </a:cubicBezTo>
                  <a:cubicBezTo>
                    <a:pt x="499830" y="2803404"/>
                    <a:pt x="514916" y="2829037"/>
                    <a:pt x="514916" y="2850069"/>
                  </a:cubicBezTo>
                  <a:cubicBezTo>
                    <a:pt x="514916" y="2871101"/>
                    <a:pt x="499830" y="2879645"/>
                    <a:pt x="482121" y="2869129"/>
                  </a:cubicBezTo>
                  <a:cubicBezTo>
                    <a:pt x="463756" y="2858613"/>
                    <a:pt x="449326" y="2832980"/>
                    <a:pt x="449326" y="2811948"/>
                  </a:cubicBezTo>
                  <a:cubicBezTo>
                    <a:pt x="449326" y="2801432"/>
                    <a:pt x="452934" y="2794038"/>
                    <a:pt x="458837" y="2790588"/>
                  </a:cubicBezTo>
                  <a:close/>
                  <a:moveTo>
                    <a:pt x="343856" y="2724752"/>
                  </a:moveTo>
                  <a:cubicBezTo>
                    <a:pt x="349864" y="2721219"/>
                    <a:pt x="358145" y="2721712"/>
                    <a:pt x="367237" y="2727298"/>
                  </a:cubicBezTo>
                  <a:cubicBezTo>
                    <a:pt x="384773" y="2737157"/>
                    <a:pt x="399711" y="2762790"/>
                    <a:pt x="399711" y="2783822"/>
                  </a:cubicBezTo>
                  <a:cubicBezTo>
                    <a:pt x="399711" y="2804854"/>
                    <a:pt x="384773" y="2813398"/>
                    <a:pt x="367237" y="2802882"/>
                  </a:cubicBezTo>
                  <a:cubicBezTo>
                    <a:pt x="349052" y="2792366"/>
                    <a:pt x="334114" y="2766733"/>
                    <a:pt x="334114" y="2746359"/>
                  </a:cubicBezTo>
                  <a:cubicBezTo>
                    <a:pt x="334114" y="2735843"/>
                    <a:pt x="337849" y="2728284"/>
                    <a:pt x="343856" y="2724752"/>
                  </a:cubicBezTo>
                  <a:close/>
                  <a:moveTo>
                    <a:pt x="1161738" y="2689648"/>
                  </a:moveTo>
                  <a:lnTo>
                    <a:pt x="1228909" y="2728714"/>
                  </a:lnTo>
                  <a:cubicBezTo>
                    <a:pt x="1238691" y="2734573"/>
                    <a:pt x="1246517" y="2750200"/>
                    <a:pt x="1246517" y="2763222"/>
                  </a:cubicBezTo>
                  <a:lnTo>
                    <a:pt x="1246517" y="2834192"/>
                  </a:lnTo>
                  <a:cubicBezTo>
                    <a:pt x="1246517" y="2847214"/>
                    <a:pt x="1238691" y="2853725"/>
                    <a:pt x="1228909" y="2847865"/>
                  </a:cubicBezTo>
                  <a:lnTo>
                    <a:pt x="1161738" y="2809450"/>
                  </a:lnTo>
                  <a:cubicBezTo>
                    <a:pt x="1151956" y="2803590"/>
                    <a:pt x="1143478" y="2787964"/>
                    <a:pt x="1143478" y="2774291"/>
                  </a:cubicBezTo>
                  <a:lnTo>
                    <a:pt x="1143478" y="2703972"/>
                  </a:lnTo>
                  <a:cubicBezTo>
                    <a:pt x="1143478" y="2690299"/>
                    <a:pt x="1151956" y="2684439"/>
                    <a:pt x="1161738" y="2689648"/>
                  </a:cubicBezTo>
                  <a:close/>
                  <a:moveTo>
                    <a:pt x="8153" y="2531603"/>
                  </a:moveTo>
                  <a:cubicBezTo>
                    <a:pt x="13209" y="2527743"/>
                    <a:pt x="20221" y="2527743"/>
                    <a:pt x="28048" y="2532343"/>
                  </a:cubicBezTo>
                  <a:lnTo>
                    <a:pt x="226993" y="2647986"/>
                  </a:lnTo>
                  <a:cubicBezTo>
                    <a:pt x="242648" y="2657185"/>
                    <a:pt x="255694" y="2681497"/>
                    <a:pt x="255694" y="2702523"/>
                  </a:cubicBezTo>
                  <a:cubicBezTo>
                    <a:pt x="255694" y="2723549"/>
                    <a:pt x="242648" y="2732748"/>
                    <a:pt x="226993" y="2724206"/>
                  </a:cubicBezTo>
                  <a:lnTo>
                    <a:pt x="28048" y="2608562"/>
                  </a:lnTo>
                  <a:cubicBezTo>
                    <a:pt x="12393" y="2598706"/>
                    <a:pt x="0" y="2575052"/>
                    <a:pt x="0" y="2554026"/>
                  </a:cubicBezTo>
                  <a:cubicBezTo>
                    <a:pt x="0" y="2543184"/>
                    <a:pt x="3098" y="2535464"/>
                    <a:pt x="8153" y="2531603"/>
                  </a:cubicBezTo>
                  <a:close/>
                  <a:moveTo>
                    <a:pt x="689261" y="2448241"/>
                  </a:moveTo>
                  <a:cubicBezTo>
                    <a:pt x="695164" y="2444708"/>
                    <a:pt x="703363" y="2445201"/>
                    <a:pt x="712545" y="2450788"/>
                  </a:cubicBezTo>
                  <a:cubicBezTo>
                    <a:pt x="730254" y="2460647"/>
                    <a:pt x="745340" y="2486279"/>
                    <a:pt x="745340" y="2507311"/>
                  </a:cubicBezTo>
                  <a:cubicBezTo>
                    <a:pt x="745340" y="2528343"/>
                    <a:pt x="730254" y="2536888"/>
                    <a:pt x="712545" y="2526372"/>
                  </a:cubicBezTo>
                  <a:cubicBezTo>
                    <a:pt x="694180" y="2515856"/>
                    <a:pt x="679750" y="2490223"/>
                    <a:pt x="679750" y="2469848"/>
                  </a:cubicBezTo>
                  <a:cubicBezTo>
                    <a:pt x="679750" y="2459332"/>
                    <a:pt x="683358" y="2451774"/>
                    <a:pt x="689261" y="2448241"/>
                  </a:cubicBezTo>
                  <a:close/>
                  <a:moveTo>
                    <a:pt x="574049" y="2381913"/>
                  </a:moveTo>
                  <a:cubicBezTo>
                    <a:pt x="579952" y="2378462"/>
                    <a:pt x="588151" y="2378955"/>
                    <a:pt x="597333" y="2384542"/>
                  </a:cubicBezTo>
                  <a:cubicBezTo>
                    <a:pt x="615042" y="2394401"/>
                    <a:pt x="630128" y="2420033"/>
                    <a:pt x="630128" y="2441065"/>
                  </a:cubicBezTo>
                  <a:cubicBezTo>
                    <a:pt x="630128" y="2462097"/>
                    <a:pt x="615042" y="2470642"/>
                    <a:pt x="597333" y="2460126"/>
                  </a:cubicBezTo>
                  <a:cubicBezTo>
                    <a:pt x="578968" y="2449610"/>
                    <a:pt x="564538" y="2424634"/>
                    <a:pt x="564538" y="2402945"/>
                  </a:cubicBezTo>
                  <a:cubicBezTo>
                    <a:pt x="564538" y="2392758"/>
                    <a:pt x="568146" y="2385364"/>
                    <a:pt x="574049" y="2381913"/>
                  </a:cubicBezTo>
                  <a:close/>
                  <a:moveTo>
                    <a:pt x="458837" y="2315446"/>
                  </a:moveTo>
                  <a:cubicBezTo>
                    <a:pt x="464740" y="2312019"/>
                    <a:pt x="472939" y="2312671"/>
                    <a:pt x="482121" y="2318221"/>
                  </a:cubicBezTo>
                  <a:cubicBezTo>
                    <a:pt x="499830" y="2328667"/>
                    <a:pt x="514916" y="2353476"/>
                    <a:pt x="514916" y="2374368"/>
                  </a:cubicBezTo>
                  <a:cubicBezTo>
                    <a:pt x="514916" y="2395259"/>
                    <a:pt x="499830" y="2404399"/>
                    <a:pt x="482121" y="2393301"/>
                  </a:cubicBezTo>
                  <a:cubicBezTo>
                    <a:pt x="463756" y="2382855"/>
                    <a:pt x="449326" y="2357393"/>
                    <a:pt x="449326" y="2337154"/>
                  </a:cubicBezTo>
                  <a:cubicBezTo>
                    <a:pt x="449326" y="2326382"/>
                    <a:pt x="452934" y="2318874"/>
                    <a:pt x="458837" y="2315446"/>
                  </a:cubicBezTo>
                  <a:close/>
                  <a:moveTo>
                    <a:pt x="343856" y="2249065"/>
                  </a:moveTo>
                  <a:cubicBezTo>
                    <a:pt x="349864" y="2245673"/>
                    <a:pt x="358145" y="2246170"/>
                    <a:pt x="367237" y="2251463"/>
                  </a:cubicBezTo>
                  <a:cubicBezTo>
                    <a:pt x="384773" y="2261389"/>
                    <a:pt x="399711" y="2287194"/>
                    <a:pt x="399711" y="2308369"/>
                  </a:cubicBezTo>
                  <a:cubicBezTo>
                    <a:pt x="399711" y="2329543"/>
                    <a:pt x="384773" y="2338145"/>
                    <a:pt x="367237" y="2327558"/>
                  </a:cubicBezTo>
                  <a:cubicBezTo>
                    <a:pt x="349052" y="2317632"/>
                    <a:pt x="334114" y="2291826"/>
                    <a:pt x="334114" y="2269991"/>
                  </a:cubicBezTo>
                  <a:cubicBezTo>
                    <a:pt x="334114" y="2259734"/>
                    <a:pt x="337849" y="2252456"/>
                    <a:pt x="343856" y="2249065"/>
                  </a:cubicBezTo>
                  <a:close/>
                  <a:moveTo>
                    <a:pt x="1148940" y="2211925"/>
                  </a:moveTo>
                  <a:cubicBezTo>
                    <a:pt x="1152282" y="2209402"/>
                    <a:pt x="1156847" y="2209239"/>
                    <a:pt x="1161738" y="2212169"/>
                  </a:cubicBezTo>
                  <a:lnTo>
                    <a:pt x="1228909" y="2250584"/>
                  </a:lnTo>
                  <a:cubicBezTo>
                    <a:pt x="1238691" y="2256443"/>
                    <a:pt x="1246517" y="2272070"/>
                    <a:pt x="1246517" y="2285092"/>
                  </a:cubicBezTo>
                  <a:lnTo>
                    <a:pt x="1246517" y="2356062"/>
                  </a:lnTo>
                  <a:cubicBezTo>
                    <a:pt x="1246517" y="2369084"/>
                    <a:pt x="1238691" y="2375595"/>
                    <a:pt x="1228909" y="2369735"/>
                  </a:cubicBezTo>
                  <a:lnTo>
                    <a:pt x="1161738" y="2331320"/>
                  </a:lnTo>
                  <a:cubicBezTo>
                    <a:pt x="1151956" y="2325460"/>
                    <a:pt x="1143478" y="2309834"/>
                    <a:pt x="1143478" y="2296812"/>
                  </a:cubicBezTo>
                  <a:lnTo>
                    <a:pt x="1143478" y="2225842"/>
                  </a:lnTo>
                  <a:cubicBezTo>
                    <a:pt x="1143478" y="2219331"/>
                    <a:pt x="1145598" y="2214448"/>
                    <a:pt x="1148940" y="2211925"/>
                  </a:cubicBezTo>
                  <a:close/>
                  <a:moveTo>
                    <a:pt x="8153" y="2056571"/>
                  </a:moveTo>
                  <a:cubicBezTo>
                    <a:pt x="13209" y="2052641"/>
                    <a:pt x="20221" y="2052477"/>
                    <a:pt x="28048" y="2057062"/>
                  </a:cubicBezTo>
                  <a:lnTo>
                    <a:pt x="226993" y="2172346"/>
                  </a:lnTo>
                  <a:cubicBezTo>
                    <a:pt x="242648" y="2181517"/>
                    <a:pt x="255694" y="2205753"/>
                    <a:pt x="255694" y="2226714"/>
                  </a:cubicBezTo>
                  <a:cubicBezTo>
                    <a:pt x="255694" y="2247674"/>
                    <a:pt x="242648" y="2257500"/>
                    <a:pt x="226993" y="2248329"/>
                  </a:cubicBezTo>
                  <a:lnTo>
                    <a:pt x="28048" y="2133045"/>
                  </a:lnTo>
                  <a:cubicBezTo>
                    <a:pt x="12393" y="2123875"/>
                    <a:pt x="0" y="2099639"/>
                    <a:pt x="0" y="2078678"/>
                  </a:cubicBezTo>
                  <a:cubicBezTo>
                    <a:pt x="0" y="2068197"/>
                    <a:pt x="3098" y="2060501"/>
                    <a:pt x="8153" y="2056571"/>
                  </a:cubicBezTo>
                  <a:close/>
                  <a:moveTo>
                    <a:pt x="689261" y="1972554"/>
                  </a:moveTo>
                  <a:cubicBezTo>
                    <a:pt x="695164" y="1969163"/>
                    <a:pt x="703363" y="1969659"/>
                    <a:pt x="712545" y="1974953"/>
                  </a:cubicBezTo>
                  <a:cubicBezTo>
                    <a:pt x="730254" y="1984878"/>
                    <a:pt x="745340" y="2010684"/>
                    <a:pt x="745340" y="2031858"/>
                  </a:cubicBezTo>
                  <a:cubicBezTo>
                    <a:pt x="745340" y="2053032"/>
                    <a:pt x="730254" y="2061634"/>
                    <a:pt x="712545" y="2051047"/>
                  </a:cubicBezTo>
                  <a:cubicBezTo>
                    <a:pt x="694180" y="2041122"/>
                    <a:pt x="679750" y="2015316"/>
                    <a:pt x="679750" y="1993480"/>
                  </a:cubicBezTo>
                  <a:cubicBezTo>
                    <a:pt x="679750" y="1983224"/>
                    <a:pt x="683358" y="1975945"/>
                    <a:pt x="689261" y="1972554"/>
                  </a:cubicBezTo>
                  <a:close/>
                  <a:moveTo>
                    <a:pt x="574049" y="1903618"/>
                  </a:moveTo>
                  <a:cubicBezTo>
                    <a:pt x="579952" y="1900167"/>
                    <a:pt x="588151" y="1900824"/>
                    <a:pt x="597333" y="1906411"/>
                  </a:cubicBezTo>
                  <a:cubicBezTo>
                    <a:pt x="615042" y="1916927"/>
                    <a:pt x="630128" y="1942560"/>
                    <a:pt x="630128" y="1962934"/>
                  </a:cubicBezTo>
                  <a:cubicBezTo>
                    <a:pt x="630128" y="1983966"/>
                    <a:pt x="615042" y="1992511"/>
                    <a:pt x="597333" y="1981995"/>
                  </a:cubicBezTo>
                  <a:cubicBezTo>
                    <a:pt x="578968" y="1971479"/>
                    <a:pt x="564538" y="1946503"/>
                    <a:pt x="564538" y="1925471"/>
                  </a:cubicBezTo>
                  <a:cubicBezTo>
                    <a:pt x="564538" y="1914627"/>
                    <a:pt x="568146" y="1907068"/>
                    <a:pt x="574049" y="1903618"/>
                  </a:cubicBezTo>
                  <a:close/>
                  <a:moveTo>
                    <a:pt x="458837" y="1837262"/>
                  </a:moveTo>
                  <a:cubicBezTo>
                    <a:pt x="464740" y="1833789"/>
                    <a:pt x="472939" y="1834285"/>
                    <a:pt x="482121" y="1839578"/>
                  </a:cubicBezTo>
                  <a:cubicBezTo>
                    <a:pt x="499830" y="1850165"/>
                    <a:pt x="514916" y="1875309"/>
                    <a:pt x="514916" y="1897145"/>
                  </a:cubicBezTo>
                  <a:cubicBezTo>
                    <a:pt x="514916" y="1917658"/>
                    <a:pt x="499830" y="1926260"/>
                    <a:pt x="482121" y="1915673"/>
                  </a:cubicBezTo>
                  <a:cubicBezTo>
                    <a:pt x="463756" y="1905747"/>
                    <a:pt x="449326" y="1879280"/>
                    <a:pt x="449326" y="1858767"/>
                  </a:cubicBezTo>
                  <a:cubicBezTo>
                    <a:pt x="449326" y="1848180"/>
                    <a:pt x="452934" y="1840736"/>
                    <a:pt x="458837" y="1837262"/>
                  </a:cubicBezTo>
                  <a:close/>
                  <a:moveTo>
                    <a:pt x="343856" y="1771016"/>
                  </a:moveTo>
                  <a:cubicBezTo>
                    <a:pt x="349864" y="1767543"/>
                    <a:pt x="358145" y="1768039"/>
                    <a:pt x="367237" y="1773332"/>
                  </a:cubicBezTo>
                  <a:cubicBezTo>
                    <a:pt x="384773" y="1783919"/>
                    <a:pt x="399711" y="1809725"/>
                    <a:pt x="399711" y="1830238"/>
                  </a:cubicBezTo>
                  <a:cubicBezTo>
                    <a:pt x="399711" y="1851412"/>
                    <a:pt x="384773" y="1860014"/>
                    <a:pt x="367237" y="1849427"/>
                  </a:cubicBezTo>
                  <a:cubicBezTo>
                    <a:pt x="349052" y="1838840"/>
                    <a:pt x="334114" y="1813695"/>
                    <a:pt x="334114" y="1792521"/>
                  </a:cubicBezTo>
                  <a:cubicBezTo>
                    <a:pt x="334114" y="1781934"/>
                    <a:pt x="337849" y="1774490"/>
                    <a:pt x="343856" y="1771016"/>
                  </a:cubicBezTo>
                  <a:close/>
                  <a:moveTo>
                    <a:pt x="1148940" y="1736675"/>
                  </a:moveTo>
                  <a:cubicBezTo>
                    <a:pt x="1152282" y="1734152"/>
                    <a:pt x="1156847" y="1733989"/>
                    <a:pt x="1161738" y="1736919"/>
                  </a:cubicBezTo>
                  <a:lnTo>
                    <a:pt x="1228909" y="1775334"/>
                  </a:lnTo>
                  <a:cubicBezTo>
                    <a:pt x="1238691" y="1781194"/>
                    <a:pt x="1246517" y="1796821"/>
                    <a:pt x="1246517" y="1810494"/>
                  </a:cubicBezTo>
                  <a:lnTo>
                    <a:pt x="1246517" y="1880813"/>
                  </a:lnTo>
                  <a:cubicBezTo>
                    <a:pt x="1246517" y="1894487"/>
                    <a:pt x="1238691" y="1900347"/>
                    <a:pt x="1228909" y="1895138"/>
                  </a:cubicBezTo>
                  <a:lnTo>
                    <a:pt x="1161738" y="1856071"/>
                  </a:lnTo>
                  <a:cubicBezTo>
                    <a:pt x="1151956" y="1850211"/>
                    <a:pt x="1143478" y="1834585"/>
                    <a:pt x="1143478" y="1821563"/>
                  </a:cubicBezTo>
                  <a:lnTo>
                    <a:pt x="1143478" y="1750592"/>
                  </a:lnTo>
                  <a:cubicBezTo>
                    <a:pt x="1143478" y="1744081"/>
                    <a:pt x="1145598" y="1739198"/>
                    <a:pt x="1148940" y="1736675"/>
                  </a:cubicBezTo>
                  <a:close/>
                  <a:moveTo>
                    <a:pt x="8153" y="1578441"/>
                  </a:moveTo>
                  <a:cubicBezTo>
                    <a:pt x="13209" y="1574511"/>
                    <a:pt x="20221" y="1574347"/>
                    <a:pt x="28048" y="1578932"/>
                  </a:cubicBezTo>
                  <a:lnTo>
                    <a:pt x="226993" y="1694872"/>
                  </a:lnTo>
                  <a:cubicBezTo>
                    <a:pt x="242648" y="1703387"/>
                    <a:pt x="255694" y="1727623"/>
                    <a:pt x="255694" y="1749239"/>
                  </a:cubicBezTo>
                  <a:cubicBezTo>
                    <a:pt x="255694" y="1769544"/>
                    <a:pt x="242648" y="1779370"/>
                    <a:pt x="226993" y="1770199"/>
                  </a:cubicBezTo>
                  <a:lnTo>
                    <a:pt x="28048" y="1654915"/>
                  </a:lnTo>
                  <a:cubicBezTo>
                    <a:pt x="12393" y="1645745"/>
                    <a:pt x="0" y="1621509"/>
                    <a:pt x="0" y="1600548"/>
                  </a:cubicBezTo>
                  <a:cubicBezTo>
                    <a:pt x="0" y="1590068"/>
                    <a:pt x="3098" y="1582371"/>
                    <a:pt x="8153" y="1578441"/>
                  </a:cubicBezTo>
                  <a:close/>
                  <a:moveTo>
                    <a:pt x="689261" y="1494506"/>
                  </a:moveTo>
                  <a:cubicBezTo>
                    <a:pt x="695164" y="1491032"/>
                    <a:pt x="703363" y="1491528"/>
                    <a:pt x="712545" y="1496822"/>
                  </a:cubicBezTo>
                  <a:cubicBezTo>
                    <a:pt x="730254" y="1507409"/>
                    <a:pt x="745340" y="1533215"/>
                    <a:pt x="745340" y="1553727"/>
                  </a:cubicBezTo>
                  <a:cubicBezTo>
                    <a:pt x="745340" y="1574901"/>
                    <a:pt x="730254" y="1583503"/>
                    <a:pt x="712545" y="1572916"/>
                  </a:cubicBezTo>
                  <a:cubicBezTo>
                    <a:pt x="694180" y="1562329"/>
                    <a:pt x="679750" y="1537185"/>
                    <a:pt x="679750" y="1516011"/>
                  </a:cubicBezTo>
                  <a:cubicBezTo>
                    <a:pt x="679750" y="1505424"/>
                    <a:pt x="683358" y="1497980"/>
                    <a:pt x="689261" y="1494506"/>
                  </a:cubicBezTo>
                  <a:close/>
                  <a:moveTo>
                    <a:pt x="574049" y="1428203"/>
                  </a:moveTo>
                  <a:cubicBezTo>
                    <a:pt x="579952" y="1424753"/>
                    <a:pt x="588151" y="1425246"/>
                    <a:pt x="597333" y="1430504"/>
                  </a:cubicBezTo>
                  <a:cubicBezTo>
                    <a:pt x="615042" y="1441020"/>
                    <a:pt x="630128" y="1466652"/>
                    <a:pt x="630128" y="1487027"/>
                  </a:cubicBezTo>
                  <a:cubicBezTo>
                    <a:pt x="630128" y="1508716"/>
                    <a:pt x="615042" y="1517261"/>
                    <a:pt x="597333" y="1506745"/>
                  </a:cubicBezTo>
                  <a:cubicBezTo>
                    <a:pt x="578968" y="1495571"/>
                    <a:pt x="564538" y="1470596"/>
                    <a:pt x="564538" y="1449564"/>
                  </a:cubicBezTo>
                  <a:cubicBezTo>
                    <a:pt x="564538" y="1439048"/>
                    <a:pt x="568146" y="1431654"/>
                    <a:pt x="574049" y="1428203"/>
                  </a:cubicBezTo>
                  <a:close/>
                  <a:moveTo>
                    <a:pt x="458837" y="1362013"/>
                  </a:moveTo>
                  <a:cubicBezTo>
                    <a:pt x="464740" y="1358540"/>
                    <a:pt x="472939" y="1359036"/>
                    <a:pt x="482121" y="1364329"/>
                  </a:cubicBezTo>
                  <a:cubicBezTo>
                    <a:pt x="499830" y="1374916"/>
                    <a:pt x="514916" y="1400722"/>
                    <a:pt x="514916" y="1421896"/>
                  </a:cubicBezTo>
                  <a:cubicBezTo>
                    <a:pt x="514916" y="1442409"/>
                    <a:pt x="499830" y="1451011"/>
                    <a:pt x="482121" y="1440424"/>
                  </a:cubicBezTo>
                  <a:cubicBezTo>
                    <a:pt x="463756" y="1430498"/>
                    <a:pt x="449326" y="1404692"/>
                    <a:pt x="449326" y="1383518"/>
                  </a:cubicBezTo>
                  <a:cubicBezTo>
                    <a:pt x="449326" y="1372931"/>
                    <a:pt x="452934" y="1365487"/>
                    <a:pt x="458837" y="1362013"/>
                  </a:cubicBezTo>
                  <a:close/>
                  <a:moveTo>
                    <a:pt x="343856" y="1295711"/>
                  </a:moveTo>
                  <a:cubicBezTo>
                    <a:pt x="349864" y="1292260"/>
                    <a:pt x="358145" y="1292753"/>
                    <a:pt x="367237" y="1298011"/>
                  </a:cubicBezTo>
                  <a:cubicBezTo>
                    <a:pt x="384773" y="1308527"/>
                    <a:pt x="399711" y="1334160"/>
                    <a:pt x="399711" y="1354535"/>
                  </a:cubicBezTo>
                  <a:cubicBezTo>
                    <a:pt x="399711" y="1376224"/>
                    <a:pt x="384773" y="1384768"/>
                    <a:pt x="367237" y="1374252"/>
                  </a:cubicBezTo>
                  <a:cubicBezTo>
                    <a:pt x="349052" y="1363079"/>
                    <a:pt x="334114" y="1338103"/>
                    <a:pt x="334114" y="1317071"/>
                  </a:cubicBezTo>
                  <a:cubicBezTo>
                    <a:pt x="334114" y="1306555"/>
                    <a:pt x="337849" y="1299161"/>
                    <a:pt x="343856" y="1295711"/>
                  </a:cubicBezTo>
                  <a:close/>
                  <a:moveTo>
                    <a:pt x="1148940" y="1258545"/>
                  </a:moveTo>
                  <a:cubicBezTo>
                    <a:pt x="1152282" y="1256022"/>
                    <a:pt x="1156847" y="1255859"/>
                    <a:pt x="1161738" y="1258789"/>
                  </a:cubicBezTo>
                  <a:lnTo>
                    <a:pt x="1228909" y="1297855"/>
                  </a:lnTo>
                  <a:cubicBezTo>
                    <a:pt x="1238691" y="1303715"/>
                    <a:pt x="1246517" y="1318691"/>
                    <a:pt x="1246517" y="1332364"/>
                  </a:cubicBezTo>
                  <a:lnTo>
                    <a:pt x="1246517" y="1402683"/>
                  </a:lnTo>
                  <a:cubicBezTo>
                    <a:pt x="1246517" y="1416357"/>
                    <a:pt x="1238691" y="1422217"/>
                    <a:pt x="1228909" y="1416357"/>
                  </a:cubicBezTo>
                  <a:lnTo>
                    <a:pt x="1161738" y="1377941"/>
                  </a:lnTo>
                  <a:cubicBezTo>
                    <a:pt x="1151956" y="1372081"/>
                    <a:pt x="1143478" y="1356455"/>
                    <a:pt x="1143478" y="1343433"/>
                  </a:cubicBezTo>
                  <a:lnTo>
                    <a:pt x="1143478" y="1272462"/>
                  </a:lnTo>
                  <a:cubicBezTo>
                    <a:pt x="1143478" y="1265951"/>
                    <a:pt x="1145598" y="1261068"/>
                    <a:pt x="1148940" y="1258545"/>
                  </a:cubicBezTo>
                  <a:close/>
                  <a:moveTo>
                    <a:pt x="8153" y="1102720"/>
                  </a:moveTo>
                  <a:cubicBezTo>
                    <a:pt x="13209" y="1098901"/>
                    <a:pt x="20221" y="1098739"/>
                    <a:pt x="28048" y="1102964"/>
                  </a:cubicBezTo>
                  <a:lnTo>
                    <a:pt x="226993" y="1217382"/>
                  </a:lnTo>
                  <a:cubicBezTo>
                    <a:pt x="242648" y="1226483"/>
                    <a:pt x="255694" y="1250537"/>
                    <a:pt x="255694" y="1270690"/>
                  </a:cubicBezTo>
                  <a:cubicBezTo>
                    <a:pt x="255694" y="1292143"/>
                    <a:pt x="242648" y="1301245"/>
                    <a:pt x="226993" y="1292143"/>
                  </a:cubicBezTo>
                  <a:lnTo>
                    <a:pt x="28048" y="1178376"/>
                  </a:lnTo>
                  <a:cubicBezTo>
                    <a:pt x="12393" y="1169274"/>
                    <a:pt x="0" y="1145221"/>
                    <a:pt x="0" y="1124417"/>
                  </a:cubicBezTo>
                  <a:cubicBezTo>
                    <a:pt x="0" y="1114016"/>
                    <a:pt x="3098" y="1106540"/>
                    <a:pt x="8153" y="1102720"/>
                  </a:cubicBezTo>
                  <a:close/>
                  <a:moveTo>
                    <a:pt x="689261" y="1019201"/>
                  </a:moveTo>
                  <a:cubicBezTo>
                    <a:pt x="695164" y="1015750"/>
                    <a:pt x="703362" y="1016243"/>
                    <a:pt x="712545" y="1021501"/>
                  </a:cubicBezTo>
                  <a:cubicBezTo>
                    <a:pt x="730254" y="1032017"/>
                    <a:pt x="745340" y="1057650"/>
                    <a:pt x="745340" y="1078025"/>
                  </a:cubicBezTo>
                  <a:cubicBezTo>
                    <a:pt x="745340" y="1099714"/>
                    <a:pt x="730254" y="1108258"/>
                    <a:pt x="712545" y="1097742"/>
                  </a:cubicBezTo>
                  <a:cubicBezTo>
                    <a:pt x="694180" y="1086569"/>
                    <a:pt x="679750" y="1061593"/>
                    <a:pt x="679750" y="1040561"/>
                  </a:cubicBezTo>
                  <a:cubicBezTo>
                    <a:pt x="679750" y="1030045"/>
                    <a:pt x="683357" y="1022651"/>
                    <a:pt x="689261" y="1019201"/>
                  </a:cubicBezTo>
                  <a:close/>
                  <a:moveTo>
                    <a:pt x="574049" y="952956"/>
                  </a:moveTo>
                  <a:cubicBezTo>
                    <a:pt x="579952" y="949505"/>
                    <a:pt x="588151" y="949998"/>
                    <a:pt x="597333" y="955256"/>
                  </a:cubicBezTo>
                  <a:cubicBezTo>
                    <a:pt x="615042" y="965772"/>
                    <a:pt x="630128" y="990748"/>
                    <a:pt x="630128" y="1012437"/>
                  </a:cubicBezTo>
                  <a:cubicBezTo>
                    <a:pt x="630128" y="1032812"/>
                    <a:pt x="615042" y="1042013"/>
                    <a:pt x="597333" y="1031497"/>
                  </a:cubicBezTo>
                  <a:cubicBezTo>
                    <a:pt x="578968" y="1020981"/>
                    <a:pt x="564538" y="995348"/>
                    <a:pt x="564538" y="974316"/>
                  </a:cubicBezTo>
                  <a:cubicBezTo>
                    <a:pt x="564538" y="963800"/>
                    <a:pt x="568146" y="956406"/>
                    <a:pt x="574049" y="952956"/>
                  </a:cubicBezTo>
                  <a:close/>
                  <a:moveTo>
                    <a:pt x="458837" y="886708"/>
                  </a:moveTo>
                  <a:cubicBezTo>
                    <a:pt x="464740" y="883257"/>
                    <a:pt x="472939" y="883750"/>
                    <a:pt x="482121" y="889008"/>
                  </a:cubicBezTo>
                  <a:cubicBezTo>
                    <a:pt x="499830" y="899524"/>
                    <a:pt x="514916" y="925157"/>
                    <a:pt x="514916" y="946189"/>
                  </a:cubicBezTo>
                  <a:cubicBezTo>
                    <a:pt x="514916" y="967221"/>
                    <a:pt x="499830" y="975765"/>
                    <a:pt x="482121" y="964592"/>
                  </a:cubicBezTo>
                  <a:cubicBezTo>
                    <a:pt x="463756" y="954076"/>
                    <a:pt x="449326" y="929100"/>
                    <a:pt x="449326" y="908068"/>
                  </a:cubicBezTo>
                  <a:cubicBezTo>
                    <a:pt x="449326" y="897552"/>
                    <a:pt x="452934" y="890158"/>
                    <a:pt x="458837" y="886708"/>
                  </a:cubicBezTo>
                  <a:close/>
                  <a:moveTo>
                    <a:pt x="343856" y="820462"/>
                  </a:moveTo>
                  <a:cubicBezTo>
                    <a:pt x="349864" y="817011"/>
                    <a:pt x="358145" y="817504"/>
                    <a:pt x="367237" y="822762"/>
                  </a:cubicBezTo>
                  <a:cubicBezTo>
                    <a:pt x="384773" y="833278"/>
                    <a:pt x="399711" y="858911"/>
                    <a:pt x="399711" y="879943"/>
                  </a:cubicBezTo>
                  <a:cubicBezTo>
                    <a:pt x="399711" y="900975"/>
                    <a:pt x="384773" y="909519"/>
                    <a:pt x="367237" y="899003"/>
                  </a:cubicBezTo>
                  <a:cubicBezTo>
                    <a:pt x="349052" y="888487"/>
                    <a:pt x="334114" y="862854"/>
                    <a:pt x="334114" y="841822"/>
                  </a:cubicBezTo>
                  <a:cubicBezTo>
                    <a:pt x="334114" y="831306"/>
                    <a:pt x="337849" y="823912"/>
                    <a:pt x="343856" y="820462"/>
                  </a:cubicBezTo>
                  <a:close/>
                  <a:moveTo>
                    <a:pt x="1161738" y="782888"/>
                  </a:moveTo>
                  <a:lnTo>
                    <a:pt x="1228909" y="821954"/>
                  </a:lnTo>
                  <a:cubicBezTo>
                    <a:pt x="1238691" y="827162"/>
                    <a:pt x="1246517" y="843440"/>
                    <a:pt x="1246517" y="856462"/>
                  </a:cubicBezTo>
                  <a:lnTo>
                    <a:pt x="1246517" y="927432"/>
                  </a:lnTo>
                  <a:cubicBezTo>
                    <a:pt x="1246517" y="940454"/>
                    <a:pt x="1238691" y="946965"/>
                    <a:pt x="1228909" y="941105"/>
                  </a:cubicBezTo>
                  <a:lnTo>
                    <a:pt x="1161738" y="902039"/>
                  </a:lnTo>
                  <a:cubicBezTo>
                    <a:pt x="1151956" y="896179"/>
                    <a:pt x="1143478" y="881204"/>
                    <a:pt x="1143478" y="867531"/>
                  </a:cubicBezTo>
                  <a:lnTo>
                    <a:pt x="1143478" y="797212"/>
                  </a:lnTo>
                  <a:cubicBezTo>
                    <a:pt x="1143478" y="783539"/>
                    <a:pt x="1151956" y="777679"/>
                    <a:pt x="1161738" y="782888"/>
                  </a:cubicBezTo>
                  <a:close/>
                  <a:moveTo>
                    <a:pt x="8153" y="627557"/>
                  </a:moveTo>
                  <a:cubicBezTo>
                    <a:pt x="13209" y="623697"/>
                    <a:pt x="20221" y="623533"/>
                    <a:pt x="28048" y="627804"/>
                  </a:cubicBezTo>
                  <a:lnTo>
                    <a:pt x="226993" y="744105"/>
                  </a:lnTo>
                  <a:cubicBezTo>
                    <a:pt x="242648" y="753304"/>
                    <a:pt x="255694" y="777616"/>
                    <a:pt x="255694" y="798642"/>
                  </a:cubicBezTo>
                  <a:cubicBezTo>
                    <a:pt x="255694" y="819669"/>
                    <a:pt x="242648" y="828868"/>
                    <a:pt x="226993" y="819669"/>
                  </a:cubicBezTo>
                  <a:lnTo>
                    <a:pt x="28048" y="704024"/>
                  </a:lnTo>
                  <a:cubicBezTo>
                    <a:pt x="12393" y="694825"/>
                    <a:pt x="0" y="671170"/>
                    <a:pt x="0" y="649487"/>
                  </a:cubicBezTo>
                  <a:cubicBezTo>
                    <a:pt x="0" y="638974"/>
                    <a:pt x="3098" y="631418"/>
                    <a:pt x="8153" y="627557"/>
                  </a:cubicBezTo>
                  <a:close/>
                  <a:moveTo>
                    <a:pt x="689261" y="541070"/>
                  </a:moveTo>
                  <a:cubicBezTo>
                    <a:pt x="695164" y="537619"/>
                    <a:pt x="703362" y="538112"/>
                    <a:pt x="712545" y="543370"/>
                  </a:cubicBezTo>
                  <a:cubicBezTo>
                    <a:pt x="730254" y="553886"/>
                    <a:pt x="745340" y="579519"/>
                    <a:pt x="745340" y="600551"/>
                  </a:cubicBezTo>
                  <a:cubicBezTo>
                    <a:pt x="745340" y="621583"/>
                    <a:pt x="730254" y="630127"/>
                    <a:pt x="712545" y="619611"/>
                  </a:cubicBezTo>
                  <a:cubicBezTo>
                    <a:pt x="694180" y="609095"/>
                    <a:pt x="679750" y="583462"/>
                    <a:pt x="679750" y="562430"/>
                  </a:cubicBezTo>
                  <a:cubicBezTo>
                    <a:pt x="679750" y="551914"/>
                    <a:pt x="683357" y="544520"/>
                    <a:pt x="689261" y="541070"/>
                  </a:cubicBezTo>
                  <a:close/>
                  <a:moveTo>
                    <a:pt x="574049" y="474825"/>
                  </a:moveTo>
                  <a:cubicBezTo>
                    <a:pt x="579952" y="471374"/>
                    <a:pt x="588151" y="471867"/>
                    <a:pt x="597333" y="477125"/>
                  </a:cubicBezTo>
                  <a:cubicBezTo>
                    <a:pt x="615042" y="487641"/>
                    <a:pt x="630128" y="513274"/>
                    <a:pt x="630128" y="534306"/>
                  </a:cubicBezTo>
                  <a:cubicBezTo>
                    <a:pt x="630128" y="554681"/>
                    <a:pt x="615042" y="563882"/>
                    <a:pt x="597333" y="553366"/>
                  </a:cubicBezTo>
                  <a:cubicBezTo>
                    <a:pt x="578968" y="542850"/>
                    <a:pt x="564538" y="517217"/>
                    <a:pt x="564538" y="496185"/>
                  </a:cubicBezTo>
                  <a:cubicBezTo>
                    <a:pt x="564538" y="485669"/>
                    <a:pt x="568146" y="478275"/>
                    <a:pt x="574049" y="474825"/>
                  </a:cubicBezTo>
                  <a:close/>
                  <a:moveTo>
                    <a:pt x="458837" y="408577"/>
                  </a:moveTo>
                  <a:cubicBezTo>
                    <a:pt x="464740" y="405126"/>
                    <a:pt x="472939" y="405619"/>
                    <a:pt x="482121" y="410877"/>
                  </a:cubicBezTo>
                  <a:cubicBezTo>
                    <a:pt x="499830" y="421393"/>
                    <a:pt x="514916" y="447026"/>
                    <a:pt x="514916" y="468058"/>
                  </a:cubicBezTo>
                  <a:cubicBezTo>
                    <a:pt x="514916" y="489090"/>
                    <a:pt x="499830" y="497634"/>
                    <a:pt x="482121" y="487118"/>
                  </a:cubicBezTo>
                  <a:cubicBezTo>
                    <a:pt x="463756" y="476602"/>
                    <a:pt x="449326" y="450969"/>
                    <a:pt x="449326" y="429937"/>
                  </a:cubicBezTo>
                  <a:cubicBezTo>
                    <a:pt x="449326" y="419421"/>
                    <a:pt x="452934" y="412027"/>
                    <a:pt x="458837" y="408577"/>
                  </a:cubicBezTo>
                  <a:close/>
                  <a:moveTo>
                    <a:pt x="343856" y="342413"/>
                  </a:moveTo>
                  <a:cubicBezTo>
                    <a:pt x="349864" y="339045"/>
                    <a:pt x="358145" y="339702"/>
                    <a:pt x="367237" y="345288"/>
                  </a:cubicBezTo>
                  <a:cubicBezTo>
                    <a:pt x="384773" y="355147"/>
                    <a:pt x="399711" y="380780"/>
                    <a:pt x="399711" y="401812"/>
                  </a:cubicBezTo>
                  <a:cubicBezTo>
                    <a:pt x="399711" y="422844"/>
                    <a:pt x="384773" y="431388"/>
                    <a:pt x="367237" y="420872"/>
                  </a:cubicBezTo>
                  <a:cubicBezTo>
                    <a:pt x="349052" y="410356"/>
                    <a:pt x="334114" y="384723"/>
                    <a:pt x="334114" y="363691"/>
                  </a:cubicBezTo>
                  <a:cubicBezTo>
                    <a:pt x="334114" y="353175"/>
                    <a:pt x="337849" y="345781"/>
                    <a:pt x="343856" y="342413"/>
                  </a:cubicBezTo>
                  <a:close/>
                  <a:moveTo>
                    <a:pt x="8153" y="149592"/>
                  </a:moveTo>
                  <a:cubicBezTo>
                    <a:pt x="13209" y="145731"/>
                    <a:pt x="20221" y="145731"/>
                    <a:pt x="28048" y="150331"/>
                  </a:cubicBezTo>
                  <a:lnTo>
                    <a:pt x="226993" y="265975"/>
                  </a:lnTo>
                  <a:cubicBezTo>
                    <a:pt x="242648" y="275174"/>
                    <a:pt x="255694" y="299486"/>
                    <a:pt x="255694" y="320512"/>
                  </a:cubicBezTo>
                  <a:cubicBezTo>
                    <a:pt x="255694" y="341539"/>
                    <a:pt x="242648" y="350738"/>
                    <a:pt x="226993" y="342196"/>
                  </a:cubicBezTo>
                  <a:lnTo>
                    <a:pt x="28048" y="226551"/>
                  </a:lnTo>
                  <a:cubicBezTo>
                    <a:pt x="12393" y="216695"/>
                    <a:pt x="0" y="192383"/>
                    <a:pt x="0" y="172014"/>
                  </a:cubicBezTo>
                  <a:cubicBezTo>
                    <a:pt x="0" y="161173"/>
                    <a:pt x="3098" y="153452"/>
                    <a:pt x="8153" y="149592"/>
                  </a:cubicBezTo>
                  <a:close/>
                  <a:moveTo>
                    <a:pt x="633666" y="0"/>
                  </a:moveTo>
                  <a:lnTo>
                    <a:pt x="684846" y="0"/>
                  </a:lnTo>
                  <a:lnTo>
                    <a:pt x="684846" y="77174"/>
                  </a:lnTo>
                  <a:cubicBezTo>
                    <a:pt x="669559" y="84430"/>
                    <a:pt x="648289" y="85749"/>
                    <a:pt x="633666" y="80472"/>
                  </a:cubicBezTo>
                  <a:close/>
                </a:path>
              </a:pathLst>
            </a:custGeom>
            <a:solidFill>
              <a:schemeClr val="accent3">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3" name="Freeform 237">
              <a:extLst>
                <a:ext uri="{FF2B5EF4-FFF2-40B4-BE49-F238E27FC236}">
                  <a16:creationId xmlns:a16="http://schemas.microsoft.com/office/drawing/2014/main" id="{67ADDDAA-082A-81D5-A6EF-2D456E32E15F}"/>
                </a:ext>
              </a:extLst>
            </p:cNvPr>
            <p:cNvSpPr>
              <a:spLocks noChangeArrowheads="1"/>
            </p:cNvSpPr>
            <p:nvPr/>
          </p:nvSpPr>
          <p:spPr bwMode="auto">
            <a:xfrm>
              <a:off x="12783392" y="8830262"/>
              <a:ext cx="2567585" cy="910308"/>
            </a:xfrm>
            <a:custGeom>
              <a:avLst/>
              <a:gdLst>
                <a:gd name="connsiteX0" fmla="*/ 2527516 w 2567585"/>
                <a:gd name="connsiteY0" fmla="*/ 833676 h 910308"/>
                <a:gd name="connsiteX1" fmla="*/ 2547049 w 2567585"/>
                <a:gd name="connsiteY1" fmla="*/ 838637 h 910308"/>
                <a:gd name="connsiteX2" fmla="*/ 2566913 w 2567585"/>
                <a:gd name="connsiteY2" fmla="*/ 892209 h 910308"/>
                <a:gd name="connsiteX3" fmla="*/ 2536455 w 2567585"/>
                <a:gd name="connsiteY3" fmla="*/ 904115 h 910308"/>
                <a:gd name="connsiteX4" fmla="*/ 2515929 w 2567585"/>
                <a:gd name="connsiteY4" fmla="*/ 850542 h 910308"/>
                <a:gd name="connsiteX5" fmla="*/ 2527516 w 2567585"/>
                <a:gd name="connsiteY5" fmla="*/ 833676 h 910308"/>
                <a:gd name="connsiteX6" fmla="*/ 40788 w 2567585"/>
                <a:gd name="connsiteY6" fmla="*/ 0 h 910308"/>
                <a:gd name="connsiteX7" fmla="*/ 68773 w 2567585"/>
                <a:gd name="connsiteY7" fmla="*/ 6398 h 910308"/>
                <a:gd name="connsiteX8" fmla="*/ 68773 w 2567585"/>
                <a:gd name="connsiteY8" fmla="*/ 39212 h 910308"/>
                <a:gd name="connsiteX9" fmla="*/ 12311 w 2567585"/>
                <a:gd name="connsiteY9" fmla="*/ 39212 h 910308"/>
                <a:gd name="connsiteX10" fmla="*/ 12311 w 2567585"/>
                <a:gd name="connsiteY10" fmla="*/ 6398 h 910308"/>
                <a:gd name="connsiteX11" fmla="*/ 40788 w 2567585"/>
                <a:gd name="connsiteY11" fmla="*/ 0 h 91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7585" h="910308">
                  <a:moveTo>
                    <a:pt x="2527516" y="833676"/>
                  </a:moveTo>
                  <a:cubicBezTo>
                    <a:pt x="2533144" y="831527"/>
                    <a:pt x="2540097" y="833015"/>
                    <a:pt x="2547049" y="838637"/>
                  </a:cubicBezTo>
                  <a:cubicBezTo>
                    <a:pt x="2560954" y="850542"/>
                    <a:pt x="2570224" y="874352"/>
                    <a:pt x="2566913" y="892209"/>
                  </a:cubicBezTo>
                  <a:cubicBezTo>
                    <a:pt x="2564265" y="910067"/>
                    <a:pt x="2550360" y="916020"/>
                    <a:pt x="2536455" y="904115"/>
                  </a:cubicBezTo>
                  <a:cubicBezTo>
                    <a:pt x="2522550" y="892209"/>
                    <a:pt x="2513280" y="869061"/>
                    <a:pt x="2515929" y="850542"/>
                  </a:cubicBezTo>
                  <a:cubicBezTo>
                    <a:pt x="2517584" y="841613"/>
                    <a:pt x="2521888" y="835826"/>
                    <a:pt x="2527516" y="833676"/>
                  </a:cubicBezTo>
                  <a:close/>
                  <a:moveTo>
                    <a:pt x="40788" y="0"/>
                  </a:moveTo>
                  <a:cubicBezTo>
                    <a:pt x="51047" y="0"/>
                    <a:pt x="61223" y="2133"/>
                    <a:pt x="68773" y="6398"/>
                  </a:cubicBezTo>
                  <a:cubicBezTo>
                    <a:pt x="84530" y="16242"/>
                    <a:pt x="84530" y="30680"/>
                    <a:pt x="68773" y="39212"/>
                  </a:cubicBezTo>
                  <a:cubicBezTo>
                    <a:pt x="53016" y="49056"/>
                    <a:pt x="27411" y="49056"/>
                    <a:pt x="12311" y="39212"/>
                  </a:cubicBezTo>
                  <a:cubicBezTo>
                    <a:pt x="-4103" y="30024"/>
                    <a:pt x="-4103" y="15586"/>
                    <a:pt x="12311" y="6398"/>
                  </a:cubicBezTo>
                  <a:cubicBezTo>
                    <a:pt x="20190" y="2133"/>
                    <a:pt x="30530" y="0"/>
                    <a:pt x="40788" y="0"/>
                  </a:cubicBezTo>
                  <a:close/>
                </a:path>
              </a:pathLst>
            </a:custGeom>
            <a:solidFill>
              <a:schemeClr val="accent2">
                <a:lumMod val="60000"/>
                <a:lumOff val="4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grpSp>
      <p:sp>
        <p:nvSpPr>
          <p:cNvPr id="275" name="TextBox 75">
            <a:extLst>
              <a:ext uri="{FF2B5EF4-FFF2-40B4-BE49-F238E27FC236}">
                <a16:creationId xmlns:a16="http://schemas.microsoft.com/office/drawing/2014/main" id="{EC2B2B0C-B323-7A0B-8179-BB11C9020658}"/>
              </a:ext>
            </a:extLst>
          </p:cNvPr>
          <p:cNvSpPr txBox="1"/>
          <p:nvPr/>
        </p:nvSpPr>
        <p:spPr>
          <a:xfrm>
            <a:off x="5334216" y="1256310"/>
            <a:ext cx="6474919" cy="5174622"/>
          </a:xfrm>
          <a:prstGeom prst="rect">
            <a:avLst/>
          </a:prstGeom>
          <a:noFill/>
        </p:spPr>
        <p:txBody>
          <a:bodyPr wrap="square" rtlCol="0" anchor="t" anchorCtr="0">
            <a:spAutoFit/>
          </a:bodyPr>
          <a:lstStyle/>
          <a:p>
            <a:pPr marL="0" marR="0" lvl="0" indent="0" algn="l" defTabSz="914400" rtl="0" eaLnBrk="1" fontAlgn="auto" latinLnBrk="0" hangingPunct="1">
              <a:lnSpc>
                <a:spcPts val="224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595959"/>
                </a:solidFill>
                <a:effectLst/>
                <a:uLnTx/>
                <a:uFillTx/>
                <a:latin typeface="Calibri Light" panose="020F0302020204030204"/>
                <a:ea typeface="League Spartan" charset="0"/>
                <a:cs typeface="Poppins" pitchFamily="2" charset="77"/>
              </a:rPr>
              <a:t>Zeitaufwand</a:t>
            </a:r>
            <a:r>
              <a:rPr kumimoji="0" lang="en-GB" sz="2200" b="1" i="0" u="none" strike="noStrike" kern="1200" cap="none" spc="0" normalizeH="0" baseline="0" noProof="0" dirty="0">
                <a:ln>
                  <a:noFill/>
                </a:ln>
                <a:solidFill>
                  <a:srgbClr val="595959"/>
                </a:solidFill>
                <a:effectLst/>
                <a:uLnTx/>
                <a:uFillTx/>
                <a:latin typeface="Calibri Light" panose="020F0302020204030204"/>
                <a:ea typeface="League Spartan" charset="0"/>
                <a:cs typeface="Poppins" pitchFamily="2" charset="77"/>
              </a:rPr>
              <a:t> für die </a:t>
            </a:r>
          </a:p>
          <a:p>
            <a:pPr marL="0" marR="0" lvl="0" indent="0" algn="l" defTabSz="914400" rtl="0" eaLnBrk="1" fontAlgn="auto" latinLnBrk="0" hangingPunct="1">
              <a:lnSpc>
                <a:spcPts val="224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595959"/>
                </a:solidFill>
                <a:effectLst/>
                <a:uLnTx/>
                <a:uFillTx/>
                <a:latin typeface="Calibri Light" panose="020F0302020204030204"/>
                <a:ea typeface="League Spartan" charset="0"/>
                <a:cs typeface="Poppins" pitchFamily="2" charset="77"/>
              </a:rPr>
              <a:t>Vorbereitung</a:t>
            </a:r>
            <a:r>
              <a:rPr kumimoji="0" lang="en-GB" sz="2200" b="1" i="0" u="none" strike="noStrike" kern="1200" cap="none" spc="0" normalizeH="0" baseline="0" noProof="0" dirty="0">
                <a:ln>
                  <a:noFill/>
                </a:ln>
                <a:solidFill>
                  <a:srgbClr val="595959"/>
                </a:solidFill>
                <a:effectLst/>
                <a:uLnTx/>
                <a:uFillTx/>
                <a:latin typeface="Calibri Light" panose="020F0302020204030204"/>
                <a:ea typeface="League Spartan" charset="0"/>
                <a:cs typeface="Poppins" pitchFamily="2" charset="77"/>
              </a:rPr>
              <a:t> von </a:t>
            </a:r>
            <a:r>
              <a:rPr kumimoji="0" lang="en-GB" sz="2200" b="1" i="0" u="none" strike="noStrike" kern="1200" cap="none" spc="0" normalizeH="0" baseline="0" noProof="0" dirty="0" err="1">
                <a:ln>
                  <a:noFill/>
                </a:ln>
                <a:solidFill>
                  <a:srgbClr val="595959"/>
                </a:solidFill>
                <a:effectLst/>
                <a:uLnTx/>
                <a:uFillTx/>
                <a:latin typeface="Calibri Light" panose="020F0302020204030204"/>
                <a:ea typeface="League Spartan" charset="0"/>
                <a:cs typeface="Poppins" pitchFamily="2" charset="77"/>
              </a:rPr>
              <a:t>Innovationen</a:t>
            </a:r>
            <a:r>
              <a:rPr kumimoji="0" lang="en-GB" sz="2200" b="1" i="0" u="none" strike="noStrike" kern="1200" cap="none" spc="0" normalizeH="0" baseline="0" noProof="0" dirty="0">
                <a:ln>
                  <a:noFill/>
                </a:ln>
                <a:solidFill>
                  <a:srgbClr val="595959"/>
                </a:solidFill>
                <a:effectLst/>
                <a:uLnTx/>
                <a:uFillTx/>
                <a:latin typeface="Calibri Light" panose="020F0302020204030204"/>
                <a:ea typeface="League Spartan" charset="0"/>
                <a:cs typeface="Poppins" pitchFamily="2" charset="77"/>
              </a:rPr>
              <a:t>/ </a:t>
            </a:r>
          </a:p>
          <a:p>
            <a:pPr marL="0" marR="0" lvl="0" indent="0" algn="l" defTabSz="914400" rtl="0" eaLnBrk="1" fontAlgn="auto" latinLnBrk="0" hangingPunct="1">
              <a:lnSpc>
                <a:spcPts val="224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595959"/>
                </a:solidFill>
                <a:effectLst/>
                <a:uLnTx/>
                <a:uFillTx/>
                <a:latin typeface="Calibri Light" panose="020F0302020204030204"/>
                <a:ea typeface="League Spartan" charset="0"/>
                <a:cs typeface="Poppins" pitchFamily="2" charset="77"/>
              </a:rPr>
              <a:t>Patentansprüchen</a:t>
            </a:r>
            <a:endParaRPr kumimoji="0" lang="en-GB" sz="2200" b="1" i="0" u="none" strike="noStrike" kern="1200" cap="none" spc="0" normalizeH="0" baseline="0" noProof="0" dirty="0">
              <a:ln>
                <a:noFill/>
              </a:ln>
              <a:solidFill>
                <a:srgbClr val="595959"/>
              </a:solidFill>
              <a:effectLst/>
              <a:uLnTx/>
              <a:uFillTx/>
              <a:latin typeface="Calibri Light" panose="020F0302020204030204"/>
              <a:ea typeface="League Spartan" charset="0"/>
              <a:cs typeface="Poppins" pitchFamily="2" charset="77"/>
            </a:endParaRPr>
          </a:p>
          <a:p>
            <a:pPr marL="0" marR="0" lvl="0" indent="0" algn="l" defTabSz="914400" rtl="0" eaLnBrk="1" fontAlgn="auto" latinLnBrk="0" hangingPunct="1">
              <a:lnSpc>
                <a:spcPts val="2240"/>
              </a:lnSpc>
              <a:spcBef>
                <a:spcPts val="0"/>
              </a:spcBef>
              <a:spcAft>
                <a:spcPts val="0"/>
              </a:spcAft>
              <a:buClrTx/>
              <a:buSzTx/>
              <a:buFontTx/>
              <a:buNone/>
              <a:tabLst/>
              <a:defRPr/>
            </a:pPr>
            <a:endParaRPr lang="en-GB" sz="2200" b="1" dirty="0">
              <a:solidFill>
                <a:srgbClr val="595959"/>
              </a:solidFill>
              <a:latin typeface="Calibri Light" panose="020F0302020204030204"/>
              <a:ea typeface="League Spartan" charset="0"/>
              <a:cs typeface="Poppins" pitchFamily="2" charset="77"/>
            </a:endParaRPr>
          </a:p>
          <a:p>
            <a:pPr>
              <a:lnSpc>
                <a:spcPts val="2240"/>
              </a:lnSpc>
              <a:defRPr/>
            </a:pPr>
            <a:r>
              <a:rPr lang="en-GB" sz="2200" b="1" dirty="0" err="1">
                <a:solidFill>
                  <a:srgbClr val="595959"/>
                </a:solidFill>
                <a:latin typeface="Calibri Light" panose="020F0302020204030204"/>
                <a:ea typeface="League Spartan" charset="0"/>
                <a:cs typeface="Poppins" pitchFamily="2" charset="77"/>
              </a:rPr>
              <a:t>Anzahl</a:t>
            </a:r>
            <a:r>
              <a:rPr lang="en-GB" sz="2200" b="1" dirty="0">
                <a:solidFill>
                  <a:srgbClr val="595959"/>
                </a:solidFill>
                <a:latin typeface="Calibri Light" panose="020F0302020204030204"/>
                <a:ea typeface="League Spartan" charset="0"/>
                <a:cs typeface="Poppins" pitchFamily="2" charset="77"/>
              </a:rPr>
              <a:t> der </a:t>
            </a:r>
            <a:r>
              <a:rPr lang="en-GB" sz="2200" b="1" dirty="0" err="1">
                <a:solidFill>
                  <a:srgbClr val="595959"/>
                </a:solidFill>
                <a:latin typeface="Calibri Light" panose="020F0302020204030204"/>
                <a:ea typeface="League Spartan" charset="0"/>
                <a:cs typeface="Poppins" pitchFamily="2" charset="77"/>
              </a:rPr>
              <a:t>Ingenieur:innen</a:t>
            </a:r>
            <a:r>
              <a:rPr lang="en-GB" sz="2200" b="1" dirty="0">
                <a:solidFill>
                  <a:srgbClr val="595959"/>
                </a:solidFill>
                <a:latin typeface="Calibri Light" panose="020F0302020204030204"/>
                <a:ea typeface="League Spartan" charset="0"/>
                <a:cs typeface="Poppins" pitchFamily="2" charset="77"/>
              </a:rPr>
              <a:t>/ </a:t>
            </a:r>
          </a:p>
          <a:p>
            <a:pPr>
              <a:lnSpc>
                <a:spcPts val="2240"/>
              </a:lnSpc>
              <a:defRPr/>
            </a:pPr>
            <a:r>
              <a:rPr lang="en-GB" sz="2200" b="1" dirty="0">
                <a:solidFill>
                  <a:srgbClr val="595959"/>
                </a:solidFill>
                <a:latin typeface="Calibri Light" panose="020F0302020204030204"/>
                <a:ea typeface="League Spartan" charset="0"/>
                <a:cs typeface="Poppins" pitchFamily="2" charset="77"/>
              </a:rPr>
              <a:t>Mitarbeiter:innen mit Doktorgrad</a:t>
            </a:r>
          </a:p>
          <a:p>
            <a:pPr marL="0" marR="0" lvl="0" indent="0" algn="l" defTabSz="914400" rtl="0" eaLnBrk="1" fontAlgn="auto" latinLnBrk="0" hangingPunct="1">
              <a:lnSpc>
                <a:spcPts val="224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95959"/>
              </a:solidFill>
              <a:effectLst/>
              <a:uLnTx/>
              <a:uFillTx/>
              <a:latin typeface="Calibri Light" panose="020F0302020204030204"/>
              <a:ea typeface="League Spartan" charset="0"/>
              <a:cs typeface="Poppins" pitchFamily="2" charset="77"/>
            </a:endParaRPr>
          </a:p>
          <a:p>
            <a:pPr>
              <a:lnSpc>
                <a:spcPts val="2240"/>
              </a:lnSpc>
              <a:defRPr/>
            </a:pPr>
            <a:r>
              <a:rPr lang="en-GB" sz="2200" b="1" dirty="0" err="1">
                <a:solidFill>
                  <a:srgbClr val="595959"/>
                </a:solidFill>
                <a:latin typeface="Calibri Light" panose="020F0302020204030204"/>
                <a:ea typeface="League Spartan" charset="0"/>
                <a:cs typeface="Poppins" pitchFamily="2" charset="77"/>
              </a:rPr>
              <a:t>Investitionen</a:t>
            </a:r>
            <a:r>
              <a:rPr lang="en-GB" sz="2200" b="1" dirty="0">
                <a:solidFill>
                  <a:srgbClr val="595959"/>
                </a:solidFill>
                <a:latin typeface="Calibri Light" panose="020F0302020204030204"/>
                <a:ea typeface="League Spartan" charset="0"/>
                <a:cs typeface="Poppins" pitchFamily="2" charset="77"/>
              </a:rPr>
              <a:t> in F&amp;E pro € des Umsatzes</a:t>
            </a:r>
          </a:p>
          <a:p>
            <a:pPr>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nSpc>
                <a:spcPts val="2240"/>
              </a:lnSpc>
              <a:defRPr/>
            </a:pPr>
            <a:r>
              <a:rPr lang="en-GB" sz="2200" b="1" dirty="0" err="1">
                <a:solidFill>
                  <a:srgbClr val="595959"/>
                </a:solidFill>
                <a:latin typeface="Calibri Light" panose="020F0302020204030204"/>
                <a:ea typeface="League Spartan" charset="0"/>
                <a:cs typeface="Poppins" pitchFamily="2" charset="77"/>
              </a:rPr>
              <a:t>Kosteneinsparungen</a:t>
            </a:r>
            <a:r>
              <a:rPr lang="en-GB" sz="2200" b="1" dirty="0">
                <a:solidFill>
                  <a:srgbClr val="595959"/>
                </a:solidFill>
                <a:latin typeface="Calibri Light" panose="020F0302020204030204"/>
                <a:ea typeface="League Spartan" charset="0"/>
                <a:cs typeface="Poppins" pitchFamily="2" charset="77"/>
              </a:rPr>
              <a:t> durch F&amp;E/ Innovationen</a:t>
            </a:r>
          </a:p>
          <a:p>
            <a:pPr>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nSpc>
                <a:spcPts val="2240"/>
              </a:lnSpc>
              <a:defRPr/>
            </a:pPr>
            <a:r>
              <a:rPr lang="en-GB" sz="2200" b="1" dirty="0">
                <a:solidFill>
                  <a:srgbClr val="595959"/>
                </a:solidFill>
                <a:latin typeface="Calibri Light" panose="020F0302020204030204"/>
                <a:ea typeface="League Spartan" charset="0"/>
                <a:cs typeface="Poppins" pitchFamily="2" charset="77"/>
              </a:rPr>
              <a:t>Neue Produkte pro </a:t>
            </a:r>
            <a:r>
              <a:rPr lang="en-GB" sz="2200" b="1" dirty="0" err="1">
                <a:solidFill>
                  <a:srgbClr val="595959"/>
                </a:solidFill>
                <a:latin typeface="Calibri Light" panose="020F0302020204030204"/>
                <a:ea typeface="League Spartan" charset="0"/>
                <a:cs typeface="Poppins" pitchFamily="2" charset="77"/>
              </a:rPr>
              <a:t>F&amp;E-Mitarbeiter:in</a:t>
            </a:r>
            <a:endParaRPr lang="en-GB" sz="2200" b="1" dirty="0">
              <a:solidFill>
                <a:srgbClr val="595959"/>
              </a:solidFill>
              <a:latin typeface="Calibri Light" panose="020F0302020204030204"/>
              <a:ea typeface="League Spartan" charset="0"/>
              <a:cs typeface="Poppins" pitchFamily="2" charset="77"/>
            </a:endParaRPr>
          </a:p>
          <a:p>
            <a:pPr>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nSpc>
                <a:spcPts val="2240"/>
              </a:lnSpc>
              <a:defRPr/>
            </a:pPr>
            <a:r>
              <a:rPr lang="en-GB" sz="2200" b="1" dirty="0" err="1">
                <a:solidFill>
                  <a:srgbClr val="595959"/>
                </a:solidFill>
                <a:latin typeface="Calibri Light" panose="020F0302020204030204"/>
                <a:ea typeface="League Spartan" charset="0"/>
                <a:cs typeface="Poppins" pitchFamily="2" charset="77"/>
              </a:rPr>
              <a:t>Produkte</a:t>
            </a:r>
            <a:r>
              <a:rPr lang="en-GB" sz="2200" b="1" dirty="0">
                <a:solidFill>
                  <a:srgbClr val="595959"/>
                </a:solidFill>
                <a:latin typeface="Calibri Light" panose="020F0302020204030204"/>
                <a:ea typeface="League Spartan" charset="0"/>
                <a:cs typeface="Poppins" pitchFamily="2" charset="77"/>
              </a:rPr>
              <a:t> die </a:t>
            </a:r>
            <a:r>
              <a:rPr lang="en-GB" sz="2200" b="1" dirty="0" err="1">
                <a:solidFill>
                  <a:srgbClr val="595959"/>
                </a:solidFill>
                <a:latin typeface="Calibri Light" panose="020F0302020204030204"/>
                <a:ea typeface="League Spartan" charset="0"/>
                <a:cs typeface="Poppins" pitchFamily="2" charset="77"/>
              </a:rPr>
              <a:t>sich</a:t>
            </a:r>
            <a:r>
              <a:rPr lang="en-GB" sz="2200" b="1" dirty="0">
                <a:solidFill>
                  <a:srgbClr val="595959"/>
                </a:solidFill>
                <a:latin typeface="Calibri Light" panose="020F0302020204030204"/>
                <a:ea typeface="League Spartan" charset="0"/>
                <a:cs typeface="Poppins" pitchFamily="2" charset="77"/>
              </a:rPr>
              <a:t> in der </a:t>
            </a:r>
            <a:r>
              <a:rPr lang="en-GB" sz="2200" b="1" dirty="0" err="1">
                <a:solidFill>
                  <a:srgbClr val="595959"/>
                </a:solidFill>
                <a:latin typeface="Calibri Light" panose="020F0302020204030204"/>
                <a:ea typeface="League Spartan" charset="0"/>
                <a:cs typeface="Poppins" pitchFamily="2" charset="77"/>
              </a:rPr>
              <a:t>ersten</a:t>
            </a:r>
            <a:r>
              <a:rPr lang="en-GB" sz="2200" b="1" dirty="0">
                <a:solidFill>
                  <a:srgbClr val="595959"/>
                </a:solidFill>
                <a:latin typeface="Calibri Light" panose="020F0302020204030204"/>
                <a:ea typeface="League Spartan" charset="0"/>
                <a:cs typeface="Poppins" pitchFamily="2" charset="77"/>
              </a:rPr>
              <a:t> </a:t>
            </a:r>
            <a:r>
              <a:rPr lang="en-GB" sz="2200" b="1" dirty="0" err="1">
                <a:solidFill>
                  <a:srgbClr val="595959"/>
                </a:solidFill>
                <a:latin typeface="Calibri Light" panose="020F0302020204030204"/>
                <a:ea typeface="League Spartan" charset="0"/>
                <a:cs typeface="Poppins" pitchFamily="2" charset="77"/>
              </a:rPr>
              <a:t>Markteinführung</a:t>
            </a:r>
            <a:r>
              <a:rPr lang="en-GB" sz="2200" b="1" dirty="0">
                <a:solidFill>
                  <a:srgbClr val="595959"/>
                </a:solidFill>
                <a:latin typeface="Calibri Light" panose="020F0302020204030204"/>
                <a:ea typeface="League Spartan" charset="0"/>
                <a:cs typeface="Poppins" pitchFamily="2" charset="77"/>
              </a:rPr>
              <a:t> </a:t>
            </a:r>
            <a:r>
              <a:rPr lang="en-GB" sz="2200" b="1" dirty="0" err="1">
                <a:solidFill>
                  <a:srgbClr val="595959"/>
                </a:solidFill>
                <a:latin typeface="Calibri Light" panose="020F0302020204030204"/>
                <a:ea typeface="League Spartan" charset="0"/>
                <a:cs typeface="Poppins" pitchFamily="2" charset="77"/>
              </a:rPr>
              <a:t>befinden</a:t>
            </a:r>
            <a:endParaRPr lang="en-GB" sz="2200" b="1" dirty="0">
              <a:solidFill>
                <a:srgbClr val="595959"/>
              </a:solidFill>
              <a:latin typeface="Calibri Light" panose="020F0302020204030204"/>
              <a:ea typeface="League Spartan" charset="0"/>
              <a:cs typeface="Poppins" pitchFamily="2" charset="77"/>
            </a:endParaRPr>
          </a:p>
          <a:p>
            <a:pPr>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nSpc>
                <a:spcPts val="2240"/>
              </a:lnSpc>
              <a:defRPr/>
            </a:pPr>
            <a:r>
              <a:rPr lang="en-GB" sz="2200" b="1" dirty="0" err="1">
                <a:solidFill>
                  <a:srgbClr val="595959"/>
                </a:solidFill>
                <a:latin typeface="Calibri Light" panose="020F0302020204030204"/>
                <a:ea typeface="League Spartan" charset="0"/>
                <a:cs typeface="Poppins" pitchFamily="2" charset="77"/>
              </a:rPr>
              <a:t>Anzahl</a:t>
            </a:r>
            <a:r>
              <a:rPr lang="en-GB" sz="2200" b="1" dirty="0">
                <a:solidFill>
                  <a:srgbClr val="595959"/>
                </a:solidFill>
                <a:latin typeface="Calibri Light" panose="020F0302020204030204"/>
                <a:ea typeface="League Spartan" charset="0"/>
                <a:cs typeface="Poppins" pitchFamily="2" charset="77"/>
              </a:rPr>
              <a:t> der </a:t>
            </a:r>
            <a:r>
              <a:rPr lang="en-GB" sz="2200" b="1" dirty="0" err="1">
                <a:solidFill>
                  <a:srgbClr val="595959"/>
                </a:solidFill>
                <a:latin typeface="Calibri Light" panose="020F0302020204030204"/>
                <a:ea typeface="League Spartan" charset="0"/>
                <a:cs typeface="Poppins" pitchFamily="2" charset="77"/>
              </a:rPr>
              <a:t>Produktentwicklungen</a:t>
            </a:r>
            <a:r>
              <a:rPr lang="en-GB" sz="2200" b="1" dirty="0">
                <a:solidFill>
                  <a:srgbClr val="595959"/>
                </a:solidFill>
                <a:latin typeface="Calibri Light" panose="020F0302020204030204"/>
                <a:ea typeface="League Spartan" charset="0"/>
                <a:cs typeface="Poppins" pitchFamily="2" charset="77"/>
              </a:rPr>
              <a:t>/ Produkte in der Pipeline</a:t>
            </a:r>
          </a:p>
        </p:txBody>
      </p:sp>
      <p:pic>
        <p:nvPicPr>
          <p:cNvPr id="283" name="Graphic 282" descr="Power with solid fill">
            <a:extLst>
              <a:ext uri="{FF2B5EF4-FFF2-40B4-BE49-F238E27FC236}">
                <a16:creationId xmlns:a16="http://schemas.microsoft.com/office/drawing/2014/main" id="{2705355A-2E8B-52B9-E552-A82150AD947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0076" y="1299380"/>
            <a:ext cx="385831" cy="385831"/>
          </a:xfrm>
          <a:prstGeom prst="rect">
            <a:avLst/>
          </a:prstGeom>
        </p:spPr>
      </p:pic>
      <p:pic>
        <p:nvPicPr>
          <p:cNvPr id="289" name="Graphic 288" descr="Power with solid fill">
            <a:extLst>
              <a:ext uri="{FF2B5EF4-FFF2-40B4-BE49-F238E27FC236}">
                <a16:creationId xmlns:a16="http://schemas.microsoft.com/office/drawing/2014/main" id="{77FBD4E5-9A10-037D-7DDD-DF980C67E3C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17549" y="5737011"/>
            <a:ext cx="385831" cy="385831"/>
          </a:xfrm>
          <a:prstGeom prst="rect">
            <a:avLst/>
          </a:prstGeom>
        </p:spPr>
      </p:pic>
      <p:pic>
        <p:nvPicPr>
          <p:cNvPr id="290" name="Graphic 289" descr="Power with solid fill">
            <a:extLst>
              <a:ext uri="{FF2B5EF4-FFF2-40B4-BE49-F238E27FC236}">
                <a16:creationId xmlns:a16="http://schemas.microsoft.com/office/drawing/2014/main" id="{0686073B-5AA6-29E4-5AC9-24C5467B38B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17549" y="2415650"/>
            <a:ext cx="385831" cy="385831"/>
          </a:xfrm>
          <a:prstGeom prst="rect">
            <a:avLst/>
          </a:prstGeom>
        </p:spPr>
      </p:pic>
      <p:pic>
        <p:nvPicPr>
          <p:cNvPr id="291" name="Graphic 290" descr="Power with solid fill">
            <a:extLst>
              <a:ext uri="{FF2B5EF4-FFF2-40B4-BE49-F238E27FC236}">
                <a16:creationId xmlns:a16="http://schemas.microsoft.com/office/drawing/2014/main" id="{CDCBDB03-96C3-1AAB-59AF-47F5F433E84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0076" y="3245295"/>
            <a:ext cx="385831" cy="385831"/>
          </a:xfrm>
          <a:prstGeom prst="rect">
            <a:avLst/>
          </a:prstGeom>
        </p:spPr>
      </p:pic>
      <p:pic>
        <p:nvPicPr>
          <p:cNvPr id="292" name="Graphic 291" descr="Power with solid fill">
            <a:extLst>
              <a:ext uri="{FF2B5EF4-FFF2-40B4-BE49-F238E27FC236}">
                <a16:creationId xmlns:a16="http://schemas.microsoft.com/office/drawing/2014/main" id="{8616D84D-18E0-E613-22B5-4767CEF2D94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27727" y="3769137"/>
            <a:ext cx="385831" cy="385831"/>
          </a:xfrm>
          <a:prstGeom prst="rect">
            <a:avLst/>
          </a:prstGeom>
        </p:spPr>
      </p:pic>
      <p:pic>
        <p:nvPicPr>
          <p:cNvPr id="293" name="Graphic 292" descr="Power with solid fill">
            <a:extLst>
              <a:ext uri="{FF2B5EF4-FFF2-40B4-BE49-F238E27FC236}">
                <a16:creationId xmlns:a16="http://schemas.microsoft.com/office/drawing/2014/main" id="{46F40047-79EA-1D8D-044F-50B68CE92B9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20451" y="4317408"/>
            <a:ext cx="385831" cy="385831"/>
          </a:xfrm>
          <a:prstGeom prst="rect">
            <a:avLst/>
          </a:prstGeom>
        </p:spPr>
      </p:pic>
      <p:pic>
        <p:nvPicPr>
          <p:cNvPr id="294" name="Graphic 293" descr="Power with solid fill">
            <a:extLst>
              <a:ext uri="{FF2B5EF4-FFF2-40B4-BE49-F238E27FC236}">
                <a16:creationId xmlns:a16="http://schemas.microsoft.com/office/drawing/2014/main" id="{A2D069A8-EA14-92BE-0500-3A8195B8D12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05330" y="4864586"/>
            <a:ext cx="385831" cy="385831"/>
          </a:xfrm>
          <a:prstGeom prst="rect">
            <a:avLst/>
          </a:prstGeom>
        </p:spPr>
      </p:pic>
    </p:spTree>
    <p:extLst>
      <p:ext uri="{BB962C8B-B14F-4D97-AF65-F5344CB8AC3E}">
        <p14:creationId xmlns:p14="http://schemas.microsoft.com/office/powerpoint/2010/main" val="1243288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446419" y="565682"/>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555376" y="675449"/>
            <a:ext cx="1499278" cy="579646"/>
          </a:xfrm>
          <a:prstGeom prst="rect">
            <a:avLst/>
          </a:prstGeom>
          <a:noFill/>
          <a:ln>
            <a:noFill/>
          </a:ln>
        </p:spPr>
        <p:txBody>
          <a:bodyPr wrap="square" rtlCol="0" anchor="ctr" anchorCtr="0">
            <a:spAutoFit/>
          </a:bodyPr>
          <a:lstStyle/>
          <a:p>
            <a:pPr lvl="0">
              <a:lnSpc>
                <a:spcPts val="1860"/>
              </a:lnSpc>
              <a:defRPr/>
            </a:pPr>
            <a:r>
              <a:rPr lang="en-GB" b="1" dirty="0" err="1">
                <a:solidFill>
                  <a:schemeClr val="bg1"/>
                </a:solidFill>
                <a:ea typeface="League Spartan" charset="0"/>
                <a:cs typeface="Poppins" pitchFamily="2" charset="77"/>
              </a:rPr>
              <a:t>Einhaltungs</a:t>
            </a:r>
            <a:r>
              <a:rPr lang="en-GB" b="1" dirty="0">
                <a:solidFill>
                  <a:schemeClr val="bg1"/>
                </a:solidFill>
                <a:ea typeface="League Spartan" charset="0"/>
                <a:cs typeface="Poppins" pitchFamily="2" charset="77"/>
              </a:rPr>
              <a:t>-quote</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490365" y="717381"/>
            <a:ext cx="5156055"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Prüfen</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ob</a:t>
            </a:r>
            <a:r>
              <a:rPr lang="en-GB" sz="1800" dirty="0">
                <a:solidFill>
                  <a:schemeClr val="bg1"/>
                </a:solidFill>
                <a:latin typeface="+mn-lt"/>
                <a:ea typeface="Lato Light" panose="020F0502020204030203" pitchFamily="34" charset="0"/>
                <a:cs typeface="Mukta ExtraLight" panose="020B0000000000000000" pitchFamily="34" charset="77"/>
              </a:rPr>
              <a:t> die </a:t>
            </a:r>
            <a:r>
              <a:rPr lang="en-GB" sz="1800" dirty="0" err="1">
                <a:solidFill>
                  <a:schemeClr val="bg1"/>
                </a:solidFill>
                <a:latin typeface="+mn-lt"/>
                <a:ea typeface="Lato Light" panose="020F0502020204030203" pitchFamily="34" charset="0"/>
                <a:cs typeface="Mukta ExtraLight" panose="020B0000000000000000" pitchFamily="34" charset="77"/>
              </a:rPr>
              <a:t>Lieferant:innen</a:t>
            </a:r>
            <a:r>
              <a:rPr lang="en-GB" sz="1800" dirty="0">
                <a:solidFill>
                  <a:schemeClr val="bg1"/>
                </a:solidFill>
                <a:latin typeface="+mn-lt"/>
                <a:ea typeface="Lato Light" panose="020F0502020204030203" pitchFamily="34" charset="0"/>
                <a:cs typeface="Mukta ExtraLight" panose="020B0000000000000000" pitchFamily="34" charset="77"/>
              </a:rPr>
              <a:t> Ihre Anforderungen </a:t>
            </a:r>
            <a:r>
              <a:rPr lang="en-GB" sz="1800" dirty="0" err="1">
                <a:solidFill>
                  <a:schemeClr val="bg1"/>
                </a:solidFill>
                <a:latin typeface="+mn-lt"/>
                <a:ea typeface="Lato Light" panose="020F0502020204030203" pitchFamily="34" charset="0"/>
                <a:cs typeface="Mukta ExtraLight" panose="020B0000000000000000" pitchFamily="34" charset="77"/>
              </a:rPr>
              <a:t>erfüllen</a:t>
            </a:r>
            <a:endParaRPr lang="en-GB" sz="1800" dirty="0">
              <a:solidFill>
                <a:schemeClr val="bg1"/>
              </a:solidFill>
              <a:latin typeface="+mn-lt"/>
              <a:ea typeface="Lato Light" panose="020F0502020204030203" pitchFamily="34" charset="0"/>
              <a:cs typeface="Mukta ExtraLight" panose="020B0000000000000000" pitchFamily="34" charset="77"/>
            </a:endParaRPr>
          </a:p>
        </p:txBody>
      </p:sp>
      <p:sp>
        <p:nvSpPr>
          <p:cNvPr id="33" name="Pentagon 32">
            <a:extLst>
              <a:ext uri="{FF2B5EF4-FFF2-40B4-BE49-F238E27FC236}">
                <a16:creationId xmlns:a16="http://schemas.microsoft.com/office/drawing/2014/main" id="{C341E196-C78F-4483-80F7-EEE64418048F}"/>
              </a:ext>
            </a:extLst>
          </p:cNvPr>
          <p:cNvSpPr/>
          <p:nvPr/>
        </p:nvSpPr>
        <p:spPr>
          <a:xfrm>
            <a:off x="4446419" y="1369531"/>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555376" y="1431521"/>
            <a:ext cx="1817069"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Anzahl der </a:t>
            </a:r>
            <a:br>
              <a:rPr lang="en-GB" b="1" dirty="0">
                <a:solidFill>
                  <a:schemeClr val="bg1"/>
                </a:solidFill>
                <a:ea typeface="League Spartan" charset="0"/>
                <a:cs typeface="Poppins" pitchFamily="2" charset="77"/>
              </a:rPr>
            </a:br>
            <a:r>
              <a:rPr lang="en-GB" b="1" dirty="0" err="1">
                <a:solidFill>
                  <a:schemeClr val="bg1"/>
                </a:solidFill>
                <a:ea typeface="League Spartan" charset="0"/>
                <a:cs typeface="Poppins" pitchFamily="2" charset="77"/>
              </a:rPr>
              <a:t>Lieferant:innen</a:t>
            </a:r>
            <a:endParaRPr lang="en-GB" b="1" dirty="0">
              <a:solidFill>
                <a:schemeClr val="bg1"/>
              </a:solidFill>
              <a:ea typeface="League Spartan" charset="0"/>
              <a:cs typeface="Poppins" pitchFamily="2" charset="77"/>
            </a:endParaRP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490365" y="1533923"/>
            <a:ext cx="5382982"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Verfolgung</a:t>
            </a:r>
            <a:r>
              <a:rPr lang="en-GB" sz="1800" dirty="0">
                <a:solidFill>
                  <a:schemeClr val="bg1"/>
                </a:solidFill>
                <a:latin typeface="+mn-lt"/>
                <a:ea typeface="Lato Light" panose="020F0502020204030203" pitchFamily="34" charset="0"/>
                <a:cs typeface="Mukta ExtraLight" panose="020B0000000000000000" pitchFamily="34" charset="77"/>
              </a:rPr>
              <a:t> des Grades an </a:t>
            </a:r>
            <a:r>
              <a:rPr lang="en-GB" sz="1800" dirty="0" err="1">
                <a:solidFill>
                  <a:schemeClr val="bg1"/>
                </a:solidFill>
                <a:latin typeface="+mn-lt"/>
                <a:ea typeface="Lato Light" panose="020F0502020204030203" pitchFamily="34" charset="0"/>
                <a:cs typeface="Mukta ExtraLight" panose="020B0000000000000000" pitchFamily="34" charset="77"/>
              </a:rPr>
              <a:t>Abhängigkeit</a:t>
            </a:r>
            <a:r>
              <a:rPr lang="en-GB" sz="1800" dirty="0">
                <a:solidFill>
                  <a:schemeClr val="bg1"/>
                </a:solidFill>
                <a:latin typeface="+mn-lt"/>
                <a:ea typeface="Lato Light" panose="020F0502020204030203" pitchFamily="34" charset="0"/>
                <a:cs typeface="Mukta ExtraLight" panose="020B0000000000000000" pitchFamily="34" charset="77"/>
              </a:rPr>
              <a:t> von </a:t>
            </a:r>
            <a:r>
              <a:rPr lang="en-GB" sz="1800" dirty="0" err="1">
                <a:solidFill>
                  <a:schemeClr val="bg1"/>
                </a:solidFill>
                <a:latin typeface="+mn-lt"/>
                <a:ea typeface="Lato Light" panose="020F0502020204030203" pitchFamily="34" charset="0"/>
                <a:cs typeface="Mukta ExtraLight" panose="020B0000000000000000" pitchFamily="34" charset="77"/>
              </a:rPr>
              <a:t>Ihren</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Lieferant:innen</a:t>
            </a:r>
            <a:endParaRPr lang="en-GB" sz="1800" dirty="0">
              <a:solidFill>
                <a:schemeClr val="bg1"/>
              </a:solidFill>
              <a:latin typeface="+mn-lt"/>
              <a:ea typeface="Lato Light" panose="020F0502020204030203" pitchFamily="34" charset="0"/>
              <a:cs typeface="Mukta ExtraLight" panose="020B0000000000000000" pitchFamily="34" charset="77"/>
            </a:endParaRPr>
          </a:p>
        </p:txBody>
      </p:sp>
      <p:sp>
        <p:nvSpPr>
          <p:cNvPr id="36" name="Pentagon 35">
            <a:extLst>
              <a:ext uri="{FF2B5EF4-FFF2-40B4-BE49-F238E27FC236}">
                <a16:creationId xmlns:a16="http://schemas.microsoft.com/office/drawing/2014/main" id="{A2F28C16-1CBC-DBE5-8011-858E0DA46ACE}"/>
              </a:ext>
            </a:extLst>
          </p:cNvPr>
          <p:cNvSpPr/>
          <p:nvPr/>
        </p:nvSpPr>
        <p:spPr>
          <a:xfrm>
            <a:off x="4446419" y="2169343"/>
            <a:ext cx="7477218"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555376" y="2269455"/>
            <a:ext cx="1784721"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Bestellung </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Zykluszeit</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490365" y="23497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Wissen, an wen Sie Ihre dringenden Aufträge richten müssen</a:t>
            </a:r>
          </a:p>
        </p:txBody>
      </p:sp>
      <p:sp>
        <p:nvSpPr>
          <p:cNvPr id="39" name="Pentagon 38">
            <a:extLst>
              <a:ext uri="{FF2B5EF4-FFF2-40B4-BE49-F238E27FC236}">
                <a16:creationId xmlns:a16="http://schemas.microsoft.com/office/drawing/2014/main" id="{F8DCEED6-531C-BF6C-3A63-E751C0662C26}"/>
              </a:ext>
            </a:extLst>
          </p:cNvPr>
          <p:cNvSpPr/>
          <p:nvPr/>
        </p:nvSpPr>
        <p:spPr>
          <a:xfrm>
            <a:off x="4446419" y="2973192"/>
            <a:ext cx="7477218"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555376" y="3079737"/>
            <a:ext cx="1646620" cy="579646"/>
          </a:xfrm>
          <a:prstGeom prst="rect">
            <a:avLst/>
          </a:prstGeom>
          <a:noFill/>
          <a:ln>
            <a:noFill/>
          </a:ln>
        </p:spPr>
        <p:txBody>
          <a:bodyPr wrap="square" rtlCol="0" anchor="ctr" anchorCtr="0">
            <a:spAutoFit/>
          </a:bodyPr>
          <a:lstStyle/>
          <a:p>
            <a:pPr lvl="0">
              <a:lnSpc>
                <a:spcPts val="1860"/>
              </a:lnSpc>
              <a:defRPr/>
            </a:pPr>
            <a:r>
              <a:rPr lang="en-GB" b="1" dirty="0" err="1">
                <a:solidFill>
                  <a:schemeClr val="bg1"/>
                </a:solidFill>
                <a:ea typeface="League Spartan" charset="0"/>
                <a:cs typeface="Poppins" pitchFamily="2" charset="77"/>
              </a:rPr>
              <a:t>Anbieter:innen</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Verfügbarkeit</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472654" y="3128218"/>
            <a:ext cx="5156057"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Messung der Fähigkeit der </a:t>
            </a:r>
            <a:r>
              <a:rPr lang="en-GB" sz="1800" dirty="0" err="1">
                <a:solidFill>
                  <a:schemeClr val="bg1"/>
                </a:solidFill>
                <a:latin typeface="+mn-lt"/>
                <a:ea typeface="Lato Light" panose="020F0502020204030203" pitchFamily="34" charset="0"/>
                <a:cs typeface="Mukta ExtraLight" panose="020B0000000000000000" pitchFamily="34" charset="77"/>
              </a:rPr>
              <a:t>Anbieter:innen</a:t>
            </a:r>
            <a:r>
              <a:rPr lang="en-GB" sz="1800" dirty="0">
                <a:solidFill>
                  <a:schemeClr val="bg1"/>
                </a:solidFill>
                <a:latin typeface="+mn-lt"/>
                <a:ea typeface="Lato Light" panose="020F0502020204030203" pitchFamily="34" charset="0"/>
                <a:cs typeface="Mukta ExtraLight" panose="020B0000000000000000" pitchFamily="34" charset="77"/>
              </a:rPr>
              <a:t>, auf die Nachfrage zu reagieren</a:t>
            </a:r>
          </a:p>
        </p:txBody>
      </p:sp>
      <p:sp>
        <p:nvSpPr>
          <p:cNvPr id="42" name="Pentagon 41">
            <a:extLst>
              <a:ext uri="{FF2B5EF4-FFF2-40B4-BE49-F238E27FC236}">
                <a16:creationId xmlns:a16="http://schemas.microsoft.com/office/drawing/2014/main" id="{5EE6CBC6-4376-A60C-1006-EB68A79A6BEA}"/>
              </a:ext>
            </a:extLst>
          </p:cNvPr>
          <p:cNvSpPr/>
          <p:nvPr/>
        </p:nvSpPr>
        <p:spPr>
          <a:xfrm>
            <a:off x="4446419" y="3769526"/>
            <a:ext cx="7477218"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555376" y="3860737"/>
            <a:ext cx="1714516" cy="579646"/>
          </a:xfrm>
          <a:prstGeom prst="rect">
            <a:avLst/>
          </a:prstGeom>
          <a:noFill/>
          <a:ln>
            <a:noFill/>
          </a:ln>
        </p:spPr>
        <p:txBody>
          <a:bodyPr wrap="square" rtlCol="0" anchor="ctr" anchorCtr="0">
            <a:spAutoFit/>
          </a:bodyPr>
          <a:lstStyle/>
          <a:p>
            <a:pPr lvl="0">
              <a:lnSpc>
                <a:spcPts val="1860"/>
              </a:lnSpc>
              <a:defRPr/>
            </a:pPr>
            <a:r>
              <a:rPr lang="en-GB" b="1" dirty="0" err="1">
                <a:solidFill>
                  <a:schemeClr val="bg1"/>
                </a:solidFill>
                <a:ea typeface="League Spartan" charset="0"/>
                <a:cs typeface="Poppins" pitchFamily="2" charset="77"/>
              </a:rPr>
              <a:t>Lieferant:innen</a:t>
            </a:r>
            <a:r>
              <a:rPr lang="en-GB" b="1" dirty="0">
                <a:solidFill>
                  <a:schemeClr val="bg1"/>
                </a:solidFill>
                <a:ea typeface="League Spartan" charset="0"/>
                <a:cs typeface="Poppins" pitchFamily="2" charset="77"/>
              </a:rPr>
              <a:t> </a:t>
            </a:r>
          </a:p>
          <a:p>
            <a:pPr lvl="0">
              <a:lnSpc>
                <a:spcPts val="1860"/>
              </a:lnSpc>
              <a:defRPr/>
            </a:pPr>
            <a:r>
              <a:rPr lang="en-GB" b="1" dirty="0">
                <a:solidFill>
                  <a:schemeClr val="bg1"/>
                </a:solidFill>
                <a:ea typeface="League Spartan" charset="0"/>
                <a:cs typeface="Poppins" pitchFamily="2" charset="77"/>
              </a:rPr>
              <a:t>Defektrate</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514358" y="3916255"/>
            <a:ext cx="5482950"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Bewerten</a:t>
            </a:r>
            <a:r>
              <a:rPr lang="en-GB" sz="1800" dirty="0">
                <a:solidFill>
                  <a:schemeClr val="bg1"/>
                </a:solidFill>
                <a:latin typeface="+mn-lt"/>
                <a:ea typeface="Lato Light" panose="020F0502020204030203" pitchFamily="34" charset="0"/>
                <a:cs typeface="Mukta ExtraLight" panose="020B0000000000000000" pitchFamily="34" charset="77"/>
              </a:rPr>
              <a:t> der </a:t>
            </a:r>
            <a:r>
              <a:rPr lang="en-GB" sz="1800" dirty="0" err="1">
                <a:solidFill>
                  <a:schemeClr val="bg1"/>
                </a:solidFill>
                <a:latin typeface="+mn-lt"/>
                <a:ea typeface="Lato Light" panose="020F0502020204030203" pitchFamily="34" charset="0"/>
                <a:cs typeface="Mukta ExtraLight" panose="020B0000000000000000" pitchFamily="34" charset="77"/>
              </a:rPr>
              <a:t>individuellen</a:t>
            </a:r>
            <a:r>
              <a:rPr lang="en-GB" sz="1800" dirty="0">
                <a:solidFill>
                  <a:schemeClr val="bg1"/>
                </a:solidFill>
                <a:latin typeface="+mn-lt"/>
                <a:ea typeface="Lato Light" panose="020F0502020204030203" pitchFamily="34" charset="0"/>
                <a:cs typeface="Mukta ExtraLight" panose="020B0000000000000000" pitchFamily="34" charset="77"/>
              </a:rPr>
              <a:t> Qualität </a:t>
            </a:r>
            <a:r>
              <a:rPr lang="en-GB" sz="1800" dirty="0" err="1">
                <a:solidFill>
                  <a:schemeClr val="bg1"/>
                </a:solidFill>
                <a:latin typeface="+mn-lt"/>
                <a:ea typeface="Lato Light" panose="020F0502020204030203" pitchFamily="34" charset="0"/>
                <a:cs typeface="Mukta ExtraLight" panose="020B0000000000000000" pitchFamily="34" charset="77"/>
              </a:rPr>
              <a:t>Ihrer</a:t>
            </a:r>
            <a:r>
              <a:rPr lang="en-GB" sz="1800" dirty="0">
                <a:solidFill>
                  <a:schemeClr val="bg1"/>
                </a:solidFill>
                <a:latin typeface="+mn-lt"/>
                <a:ea typeface="Lato Light" panose="020F0502020204030203" pitchFamily="34" charset="0"/>
                <a:cs typeface="Mukta ExtraLight" panose="020B0000000000000000" pitchFamily="34" charset="77"/>
              </a:rPr>
              <a:t> </a:t>
            </a:r>
          </a:p>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Lieferant:innen</a:t>
            </a:r>
            <a:endParaRPr lang="en-GB" sz="1800" dirty="0">
              <a:solidFill>
                <a:schemeClr val="bg1"/>
              </a:solidFill>
              <a:latin typeface="+mn-lt"/>
              <a:ea typeface="Lato Light" panose="020F0502020204030203" pitchFamily="34" charset="0"/>
              <a:cs typeface="Mukta ExtraLight" panose="020B0000000000000000" pitchFamily="34" charset="77"/>
            </a:endParaRPr>
          </a:p>
        </p:txBody>
      </p:sp>
      <p:sp>
        <p:nvSpPr>
          <p:cNvPr id="45" name="Rectangle 44">
            <a:extLst>
              <a:ext uri="{FF2B5EF4-FFF2-40B4-BE49-F238E27FC236}">
                <a16:creationId xmlns:a16="http://schemas.microsoft.com/office/drawing/2014/main" id="{73351E67-4939-BB5C-1C2E-022031ACA560}"/>
              </a:ext>
            </a:extLst>
          </p:cNvPr>
          <p:cNvSpPr/>
          <p:nvPr/>
        </p:nvSpPr>
        <p:spPr>
          <a:xfrm>
            <a:off x="-84923" y="0"/>
            <a:ext cx="1265804"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387440" y="3128218"/>
            <a:ext cx="3654241" cy="3319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In vielen Geschäftsmodellen stellt der Einkauf einen zentralen Kostenblock dar und die Lieferkette ist ein wesentlicher Erfolgsfaktor. Dennoch haben erstaunlich wenige Unternehmen einen transparenten Überblick über den Umfang der Daten, die Sie im Einkaufsbereich überwachen sollten. </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318653" y="780202"/>
            <a:ext cx="4127766" cy="16397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Informationsquellen im Unternehmen: </a:t>
            </a:r>
            <a:r>
              <a:rPr lang="en-US" b="1" dirty="0"/>
              <a:t>Beschaffung</a:t>
            </a:r>
          </a:p>
        </p:txBody>
      </p:sp>
      <p:sp>
        <p:nvSpPr>
          <p:cNvPr id="52" name="Rectangle 51">
            <a:extLst>
              <a:ext uri="{FF2B5EF4-FFF2-40B4-BE49-F238E27FC236}">
                <a16:creationId xmlns:a16="http://schemas.microsoft.com/office/drawing/2014/main" id="{50A70684-FCBB-8592-BFD2-474A09103682}"/>
              </a:ext>
            </a:extLst>
          </p:cNvPr>
          <p:cNvSpPr/>
          <p:nvPr/>
        </p:nvSpPr>
        <p:spPr>
          <a:xfrm>
            <a:off x="576642" y="2714849"/>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446419" y="4575551"/>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555376" y="4669392"/>
            <a:ext cx="1878290"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Kosten für </a:t>
            </a:r>
          </a:p>
          <a:p>
            <a:pPr lvl="0">
              <a:lnSpc>
                <a:spcPts val="1860"/>
              </a:lnSpc>
              <a:defRPr/>
            </a:pPr>
            <a:r>
              <a:rPr lang="en-GB" b="1" dirty="0">
                <a:solidFill>
                  <a:schemeClr val="bg1"/>
                </a:solidFill>
                <a:ea typeface="League Spartan" charset="0"/>
                <a:cs typeface="Poppins" pitchFamily="2" charset="77"/>
              </a:rPr>
              <a:t>Bestellung</a:t>
            </a: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490365" y="4724919"/>
            <a:ext cx="5482950"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Kontrolle der bei jedem Kauf </a:t>
            </a:r>
            <a:r>
              <a:rPr lang="en-GB" sz="1800" dirty="0" err="1">
                <a:solidFill>
                  <a:schemeClr val="bg1"/>
                </a:solidFill>
                <a:latin typeface="+mn-lt"/>
                <a:ea typeface="Lato Light" panose="020F0502020204030203" pitchFamily="34" charset="0"/>
                <a:cs typeface="Mukta ExtraLight" panose="020B0000000000000000" pitchFamily="34" charset="77"/>
              </a:rPr>
              <a:t>anfallenden</a:t>
            </a:r>
            <a:r>
              <a:rPr lang="en-GB" sz="1800" dirty="0">
                <a:solidFill>
                  <a:schemeClr val="bg1"/>
                </a:solidFill>
                <a:latin typeface="+mn-lt"/>
                <a:ea typeface="Lato Light" panose="020F0502020204030203" pitchFamily="34" charset="0"/>
                <a:cs typeface="Mukta ExtraLight" panose="020B0000000000000000" pitchFamily="34" charset="77"/>
              </a:rPr>
              <a:t> </a:t>
            </a:r>
          </a:p>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internen</a:t>
            </a:r>
            <a:r>
              <a:rPr lang="en-GB" sz="1800" dirty="0">
                <a:solidFill>
                  <a:schemeClr val="bg1"/>
                </a:solidFill>
                <a:latin typeface="+mn-lt"/>
                <a:ea typeface="Lato Light" panose="020F0502020204030203" pitchFamily="34" charset="0"/>
                <a:cs typeface="Mukta ExtraLight" panose="020B0000000000000000" pitchFamily="34" charset="77"/>
              </a:rPr>
              <a:t> Kosten</a:t>
            </a:r>
          </a:p>
        </p:txBody>
      </p:sp>
      <p:sp>
        <p:nvSpPr>
          <p:cNvPr id="6" name="Pentagon 5">
            <a:extLst>
              <a:ext uri="{FF2B5EF4-FFF2-40B4-BE49-F238E27FC236}">
                <a16:creationId xmlns:a16="http://schemas.microsoft.com/office/drawing/2014/main" id="{ADD8069C-F5EE-CFDA-2035-0283BC3D3487}"/>
              </a:ext>
            </a:extLst>
          </p:cNvPr>
          <p:cNvSpPr/>
          <p:nvPr/>
        </p:nvSpPr>
        <p:spPr>
          <a:xfrm>
            <a:off x="4446419" y="5379400"/>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446419" y="5441391"/>
            <a:ext cx="2282471"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Beschaffung</a:t>
            </a:r>
            <a:br>
              <a:rPr lang="en-GB" b="1" dirty="0">
                <a:solidFill>
                  <a:schemeClr val="bg1"/>
                </a:solidFill>
                <a:ea typeface="League Spartan" charset="0"/>
                <a:cs typeface="Poppins" pitchFamily="2" charset="77"/>
              </a:rPr>
            </a:br>
            <a:r>
              <a:rPr lang="en-GB" b="1" dirty="0" err="1">
                <a:solidFill>
                  <a:schemeClr val="bg1"/>
                </a:solidFill>
                <a:ea typeface="League Spartan" charset="0"/>
                <a:cs typeface="Poppins" pitchFamily="2" charset="77"/>
              </a:rPr>
              <a:t>Kostenreduktion</a:t>
            </a:r>
            <a:endParaRPr lang="en-GB" b="1" dirty="0">
              <a:solidFill>
                <a:schemeClr val="bg1"/>
              </a:solidFill>
              <a:ea typeface="League Spartan" charset="0"/>
              <a:cs typeface="Poppins" pitchFamily="2" charset="77"/>
            </a:endParaRP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472654" y="5633205"/>
            <a:ext cx="5138345"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Rationalisierung der greifbaren Kosteneinsparungen</a:t>
            </a:r>
          </a:p>
        </p:txBody>
      </p:sp>
      <p:cxnSp>
        <p:nvCxnSpPr>
          <p:cNvPr id="58" name="Straight Connector 57">
            <a:extLst>
              <a:ext uri="{FF2B5EF4-FFF2-40B4-BE49-F238E27FC236}">
                <a16:creationId xmlns:a16="http://schemas.microsoft.com/office/drawing/2014/main" id="{327FC5A5-15DF-8D77-BD2D-1F0D17493559}"/>
              </a:ext>
            </a:extLst>
          </p:cNvPr>
          <p:cNvCxnSpPr>
            <a:cxnSpLocks/>
          </p:cNvCxnSpPr>
          <p:nvPr/>
        </p:nvCxnSpPr>
        <p:spPr>
          <a:xfrm>
            <a:off x="6325312" y="439825"/>
            <a:ext cx="0" cy="58304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809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644983" y="565682"/>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664702" y="628517"/>
            <a:ext cx="1673048" cy="579646"/>
          </a:xfrm>
          <a:prstGeom prst="rect">
            <a:avLst/>
          </a:prstGeom>
          <a:noFill/>
          <a:ln>
            <a:noFill/>
          </a:ln>
        </p:spPr>
        <p:txBody>
          <a:bodyPr wrap="square" rtlCol="0" anchor="ctr" anchorCtr="0">
            <a:spAutoFit/>
          </a:bodyPr>
          <a:lstStyle/>
          <a:p>
            <a:pPr lvl="0">
              <a:lnSpc>
                <a:spcPts val="1860"/>
              </a:lnSpc>
              <a:defRPr/>
            </a:pPr>
            <a:r>
              <a:rPr lang="en-GB" b="1" dirty="0" err="1">
                <a:solidFill>
                  <a:schemeClr val="bg1"/>
                </a:solidFill>
                <a:ea typeface="League Spartan" charset="0"/>
                <a:cs typeface="Poppins" pitchFamily="2" charset="77"/>
              </a:rPr>
              <a:t>Produktions-volumen</a:t>
            </a:r>
            <a:endParaRPr lang="en-GB" b="1" dirty="0">
              <a:solidFill>
                <a:schemeClr val="bg1"/>
              </a:solidFill>
              <a:ea typeface="League Spartan" charset="0"/>
              <a:cs typeface="Poppins" pitchFamily="2" charset="77"/>
            </a:endParaRP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240980" y="811303"/>
            <a:ext cx="5156055"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Verfolgung</a:t>
            </a:r>
            <a:r>
              <a:rPr lang="en-GB" sz="1800" dirty="0">
                <a:solidFill>
                  <a:schemeClr val="bg1"/>
                </a:solidFill>
                <a:latin typeface="+mn-lt"/>
                <a:ea typeface="Lato Light" panose="020F0502020204030203" pitchFamily="34" charset="0"/>
                <a:cs typeface="Mukta ExtraLight" panose="020B0000000000000000" pitchFamily="34" charset="77"/>
              </a:rPr>
              <a:t> der  </a:t>
            </a:r>
            <a:r>
              <a:rPr lang="en-GB" sz="1800" dirty="0" err="1">
                <a:solidFill>
                  <a:schemeClr val="bg1"/>
                </a:solidFill>
                <a:latin typeface="+mn-lt"/>
                <a:ea typeface="Lato Light" panose="020F0502020204030203" pitchFamily="34" charset="0"/>
                <a:cs typeface="Mukta ExtraLight" panose="020B0000000000000000" pitchFamily="34" charset="77"/>
              </a:rPr>
              <a:t>Produktionskapazitäten</a:t>
            </a:r>
            <a:endParaRPr lang="en-GB" sz="1800" dirty="0">
              <a:solidFill>
                <a:schemeClr val="bg1"/>
              </a:solidFill>
              <a:latin typeface="+mn-lt"/>
              <a:ea typeface="Lato Light" panose="020F0502020204030203" pitchFamily="34" charset="0"/>
              <a:cs typeface="Mukta ExtraLight" panose="020B0000000000000000" pitchFamily="34" charset="77"/>
            </a:endParaRPr>
          </a:p>
        </p:txBody>
      </p:sp>
      <p:sp>
        <p:nvSpPr>
          <p:cNvPr id="33" name="Pentagon 32">
            <a:extLst>
              <a:ext uri="{FF2B5EF4-FFF2-40B4-BE49-F238E27FC236}">
                <a16:creationId xmlns:a16="http://schemas.microsoft.com/office/drawing/2014/main" id="{C341E196-C78F-4483-80F7-EEE64418048F}"/>
              </a:ext>
            </a:extLst>
          </p:cNvPr>
          <p:cNvSpPr/>
          <p:nvPr/>
        </p:nvSpPr>
        <p:spPr>
          <a:xfrm>
            <a:off x="4644983" y="1369531"/>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693577" y="1431521"/>
            <a:ext cx="1289520"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Produktion </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Ausfallzeiten</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240980" y="160129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Analysieren und </a:t>
            </a:r>
            <a:r>
              <a:rPr lang="en-GB" sz="1800" dirty="0" err="1">
                <a:solidFill>
                  <a:schemeClr val="bg1"/>
                </a:solidFill>
                <a:latin typeface="+mn-lt"/>
                <a:ea typeface="Lato Light" panose="020F0502020204030203" pitchFamily="34" charset="0"/>
                <a:cs typeface="Mukta ExtraLight" panose="020B0000000000000000" pitchFamily="34" charset="77"/>
              </a:rPr>
              <a:t>Optimieren</a:t>
            </a:r>
            <a:r>
              <a:rPr lang="en-GB" sz="1800" dirty="0">
                <a:solidFill>
                  <a:schemeClr val="bg1"/>
                </a:solidFill>
                <a:latin typeface="+mn-lt"/>
                <a:ea typeface="Lato Light" panose="020F0502020204030203" pitchFamily="34" charset="0"/>
                <a:cs typeface="Mukta ExtraLight" panose="020B0000000000000000" pitchFamily="34" charset="77"/>
              </a:rPr>
              <a:t> der </a:t>
            </a:r>
            <a:r>
              <a:rPr lang="en-GB" sz="1800" dirty="0" err="1">
                <a:solidFill>
                  <a:schemeClr val="bg1"/>
                </a:solidFill>
                <a:latin typeface="+mn-lt"/>
                <a:ea typeface="Lato Light" panose="020F0502020204030203" pitchFamily="34" charset="0"/>
                <a:cs typeface="Mukta ExtraLight" panose="020B0000000000000000" pitchFamily="34" charset="77"/>
              </a:rPr>
              <a:t>Wartung</a:t>
            </a:r>
            <a:endParaRPr lang="en-GB" sz="1800" dirty="0">
              <a:solidFill>
                <a:schemeClr val="bg1"/>
              </a:solidFill>
              <a:latin typeface="+mn-lt"/>
              <a:ea typeface="Lato Light" panose="020F0502020204030203" pitchFamily="34" charset="0"/>
              <a:cs typeface="Mukta ExtraLight" panose="020B0000000000000000" pitchFamily="34" charset="77"/>
            </a:endParaRPr>
          </a:p>
        </p:txBody>
      </p:sp>
      <p:sp>
        <p:nvSpPr>
          <p:cNvPr id="36" name="Pentagon 35">
            <a:extLst>
              <a:ext uri="{FF2B5EF4-FFF2-40B4-BE49-F238E27FC236}">
                <a16:creationId xmlns:a16="http://schemas.microsoft.com/office/drawing/2014/main" id="{A2F28C16-1CBC-DBE5-8011-858E0DA46ACE}"/>
              </a:ext>
            </a:extLst>
          </p:cNvPr>
          <p:cNvSpPr/>
          <p:nvPr/>
        </p:nvSpPr>
        <p:spPr>
          <a:xfrm>
            <a:off x="4644983" y="2169343"/>
            <a:ext cx="7278654"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660019" y="2269455"/>
            <a:ext cx="1435981" cy="579646"/>
          </a:xfrm>
          <a:prstGeom prst="rect">
            <a:avLst/>
          </a:prstGeom>
          <a:noFill/>
          <a:ln>
            <a:noFill/>
          </a:ln>
        </p:spPr>
        <p:txBody>
          <a:bodyPr wrap="square" rtlCol="0" anchor="ctr" anchorCtr="0">
            <a:spAutoFit/>
          </a:bodyPr>
          <a:lstStyle/>
          <a:p>
            <a:pPr lvl="0">
              <a:lnSpc>
                <a:spcPts val="1860"/>
              </a:lnSpc>
              <a:defRPr/>
            </a:pPr>
            <a:r>
              <a:rPr lang="en-GB" b="1" dirty="0" err="1">
                <a:solidFill>
                  <a:schemeClr val="bg1"/>
                </a:solidFill>
                <a:ea typeface="League Spartan" charset="0"/>
                <a:cs typeface="Poppins" pitchFamily="2" charset="77"/>
              </a:rPr>
              <a:t>Produktions-kosten</a:t>
            </a:r>
            <a:endParaRPr lang="en-GB" b="1" dirty="0">
              <a:solidFill>
                <a:schemeClr val="bg1"/>
              </a:solidFill>
              <a:ea typeface="League Spartan" charset="0"/>
              <a:cs typeface="Poppins" pitchFamily="2" charset="77"/>
            </a:endParaRP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240980" y="23501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Überwachung</a:t>
            </a:r>
            <a:r>
              <a:rPr lang="en-GB" sz="1800" dirty="0">
                <a:solidFill>
                  <a:schemeClr val="bg1"/>
                </a:solidFill>
                <a:latin typeface="+mn-lt"/>
                <a:ea typeface="Lato Light" panose="020F0502020204030203" pitchFamily="34" charset="0"/>
                <a:cs typeface="Mukta ExtraLight" panose="020B0000000000000000" pitchFamily="34" charset="77"/>
              </a:rPr>
              <a:t>  der </a:t>
            </a:r>
            <a:r>
              <a:rPr lang="en-GB" sz="1800" dirty="0" err="1">
                <a:solidFill>
                  <a:schemeClr val="bg1"/>
                </a:solidFill>
                <a:latin typeface="+mn-lt"/>
                <a:ea typeface="Lato Light" panose="020F0502020204030203" pitchFamily="34" charset="0"/>
                <a:cs typeface="Mukta ExtraLight" panose="020B0000000000000000" pitchFamily="34" charset="77"/>
              </a:rPr>
              <a:t>Produktionskosten</a:t>
            </a:r>
            <a:endParaRPr lang="en-GB" sz="1800" dirty="0">
              <a:solidFill>
                <a:schemeClr val="bg1"/>
              </a:solidFill>
              <a:latin typeface="+mn-lt"/>
              <a:ea typeface="Lato Light" panose="020F0502020204030203" pitchFamily="34" charset="0"/>
              <a:cs typeface="Mukta ExtraLight" panose="020B0000000000000000" pitchFamily="34" charset="77"/>
            </a:endParaRPr>
          </a:p>
        </p:txBody>
      </p:sp>
      <p:sp>
        <p:nvSpPr>
          <p:cNvPr id="39" name="Pentagon 38">
            <a:extLst>
              <a:ext uri="{FF2B5EF4-FFF2-40B4-BE49-F238E27FC236}">
                <a16:creationId xmlns:a16="http://schemas.microsoft.com/office/drawing/2014/main" id="{F8DCEED6-531C-BF6C-3A63-E751C0662C26}"/>
              </a:ext>
            </a:extLst>
          </p:cNvPr>
          <p:cNvSpPr/>
          <p:nvPr/>
        </p:nvSpPr>
        <p:spPr>
          <a:xfrm>
            <a:off x="4644983" y="2973192"/>
            <a:ext cx="7278654"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721154" y="3079737"/>
            <a:ext cx="1168557"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Rendite</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240980" y="323266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Messen</a:t>
            </a:r>
            <a:r>
              <a:rPr lang="en-GB" sz="1800" dirty="0">
                <a:solidFill>
                  <a:schemeClr val="bg1"/>
                </a:solidFill>
                <a:latin typeface="+mn-lt"/>
                <a:ea typeface="Lato Light" panose="020F0502020204030203" pitchFamily="34" charset="0"/>
                <a:cs typeface="Mukta ExtraLight" panose="020B0000000000000000" pitchFamily="34" charset="77"/>
              </a:rPr>
              <a:t>, wie viele Artikel zurückgeschickt werden</a:t>
            </a:r>
          </a:p>
        </p:txBody>
      </p:sp>
      <p:sp>
        <p:nvSpPr>
          <p:cNvPr id="42" name="Pentagon 41">
            <a:extLst>
              <a:ext uri="{FF2B5EF4-FFF2-40B4-BE49-F238E27FC236}">
                <a16:creationId xmlns:a16="http://schemas.microsoft.com/office/drawing/2014/main" id="{5EE6CBC6-4376-A60C-1006-EB68A79A6BEA}"/>
              </a:ext>
            </a:extLst>
          </p:cNvPr>
          <p:cNvSpPr/>
          <p:nvPr/>
        </p:nvSpPr>
        <p:spPr>
          <a:xfrm>
            <a:off x="4644983" y="3769526"/>
            <a:ext cx="7278654"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700669" y="3860737"/>
            <a:ext cx="1499278" cy="579646"/>
          </a:xfrm>
          <a:prstGeom prst="rect">
            <a:avLst/>
          </a:prstGeom>
          <a:noFill/>
          <a:ln>
            <a:noFill/>
          </a:ln>
        </p:spPr>
        <p:txBody>
          <a:bodyPr wrap="square" rtlCol="0" anchor="ctr" anchorCtr="0">
            <a:spAutoFit/>
          </a:bodyPr>
          <a:lstStyle/>
          <a:p>
            <a:pPr lvl="0">
              <a:lnSpc>
                <a:spcPts val="1860"/>
              </a:lnSpc>
              <a:defRPr/>
            </a:pPr>
            <a:r>
              <a:rPr lang="en-GB" sz="1700" b="1" dirty="0" err="1">
                <a:solidFill>
                  <a:schemeClr val="bg1"/>
                </a:solidFill>
                <a:ea typeface="League Spartan" charset="0"/>
                <a:cs typeface="Poppins" pitchFamily="2" charset="77"/>
              </a:rPr>
              <a:t>Umfassendes</a:t>
            </a:r>
            <a:r>
              <a:rPr lang="en-GB" sz="1700" b="1" dirty="0">
                <a:solidFill>
                  <a:schemeClr val="bg1"/>
                </a:solidFill>
                <a:ea typeface="League Spartan" charset="0"/>
                <a:cs typeface="Poppins" pitchFamily="2" charset="77"/>
              </a:rPr>
              <a:t> </a:t>
            </a:r>
            <a:r>
              <a:rPr lang="en-GB" sz="1700" b="1" dirty="0" err="1">
                <a:solidFill>
                  <a:schemeClr val="bg1"/>
                </a:solidFill>
                <a:ea typeface="League Spartan" charset="0"/>
                <a:cs typeface="Poppins" pitchFamily="2" charset="77"/>
              </a:rPr>
              <a:t>Verständnis</a:t>
            </a:r>
            <a:endParaRPr lang="en-GB" sz="1700" b="1" dirty="0">
              <a:solidFill>
                <a:schemeClr val="bg1"/>
              </a:solidFill>
              <a:ea typeface="League Spartan" charset="0"/>
              <a:cs typeface="Poppins" pitchFamily="2" charset="77"/>
            </a:endParaRP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240980" y="403028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Verstehen der Leistung Ihres Produktionsprozesses</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345916" y="2244157"/>
            <a:ext cx="4089861" cy="43061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Ein </a:t>
            </a:r>
            <a:r>
              <a:rPr lang="en-GB" sz="2200" dirty="0" err="1"/>
              <a:t>operativer</a:t>
            </a:r>
            <a:r>
              <a:rPr lang="en-GB" sz="2200" dirty="0"/>
              <a:t> Key-Performance-Indicator (</a:t>
            </a:r>
            <a:r>
              <a:rPr lang="en-GB" sz="2200" dirty="0" err="1"/>
              <a:t>Leistungskennzahl</a:t>
            </a:r>
            <a:r>
              <a:rPr lang="en-GB" sz="2200" dirty="0"/>
              <a:t>, </a:t>
            </a:r>
            <a:r>
              <a:rPr lang="en-GB" sz="2200" dirty="0" err="1"/>
              <a:t>kurz</a:t>
            </a:r>
            <a:r>
              <a:rPr lang="en-GB" sz="2200" dirty="0"/>
              <a:t> KPI) ist ein quantifizierbarer Wert, der die Unternehmensleistung in einem kürzeren Zeitrahmen ausdrückt. </a:t>
            </a:r>
            <a:r>
              <a:rPr lang="en-GB" sz="2200" dirty="0" err="1"/>
              <a:t>Diese</a:t>
            </a:r>
            <a:r>
              <a:rPr lang="en-GB" sz="2200" dirty="0"/>
              <a:t> werden in verschiedenen Branchen verwendet, um organisatorische Prozesse zu verfolgen, die Effizienz zu verbessern und den </a:t>
            </a:r>
            <a:r>
              <a:rPr lang="en-GB" sz="2200" dirty="0" err="1"/>
              <a:t>Unternehmen</a:t>
            </a:r>
            <a:r>
              <a:rPr lang="en-GB" sz="2200" dirty="0"/>
              <a:t> </a:t>
            </a:r>
            <a:r>
              <a:rPr lang="en-GB" sz="2200" dirty="0" err="1"/>
              <a:t>bei</a:t>
            </a:r>
            <a:r>
              <a:rPr lang="en-GB" sz="2200" dirty="0"/>
              <a:t> </a:t>
            </a:r>
            <a:r>
              <a:rPr lang="en-GB" sz="2200" dirty="0" err="1"/>
              <a:t>Verständnis</a:t>
            </a:r>
            <a:r>
              <a:rPr lang="en-GB" sz="2200" dirty="0"/>
              <a:t> und </a:t>
            </a:r>
            <a:r>
              <a:rPr lang="en-GB" sz="2200" dirty="0" err="1"/>
              <a:t>Reflektion</a:t>
            </a:r>
            <a:r>
              <a:rPr lang="en-GB" sz="2200" dirty="0"/>
              <a:t> der </a:t>
            </a:r>
            <a:r>
              <a:rPr lang="en-GB" sz="2200" dirty="0" err="1"/>
              <a:t>Ergebnisse</a:t>
            </a:r>
            <a:r>
              <a:rPr lang="en-GB" sz="2200" dirty="0"/>
              <a:t> </a:t>
            </a:r>
            <a:r>
              <a:rPr lang="en-GB" sz="2200" dirty="0" err="1"/>
              <a:t>zu</a:t>
            </a:r>
            <a:r>
              <a:rPr lang="en-GB" sz="2200" dirty="0"/>
              <a:t> </a:t>
            </a:r>
            <a:r>
              <a:rPr lang="en-GB" sz="2200" dirty="0" err="1"/>
              <a:t>helfen</a:t>
            </a:r>
            <a:r>
              <a:rPr lang="en-GB" sz="2200" dirty="0"/>
              <a:t>.  Die Wahl der richtigen KPIs hängt natürlich von Ihrem Geschäftsmodell ab.  Hier sind einige Beispiele für Indikatoren aus dem verarbeitenden Gewerbe:</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327261" y="427430"/>
            <a:ext cx="4037004" cy="27398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Informationsquellen im Unternehmen: </a:t>
            </a:r>
            <a:r>
              <a:rPr lang="en-US" b="1" dirty="0"/>
              <a:t>Betrieb</a:t>
            </a:r>
          </a:p>
        </p:txBody>
      </p:sp>
      <p:sp>
        <p:nvSpPr>
          <p:cNvPr id="52" name="Rectangle 51">
            <a:extLst>
              <a:ext uri="{FF2B5EF4-FFF2-40B4-BE49-F238E27FC236}">
                <a16:creationId xmlns:a16="http://schemas.microsoft.com/office/drawing/2014/main" id="{50A70684-FCBB-8592-BFD2-474A09103682}"/>
              </a:ext>
            </a:extLst>
          </p:cNvPr>
          <p:cNvSpPr/>
          <p:nvPr/>
        </p:nvSpPr>
        <p:spPr>
          <a:xfrm>
            <a:off x="703642" y="214793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644983" y="4575551"/>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741702" y="4669392"/>
            <a:ext cx="1332966" cy="579646"/>
          </a:xfrm>
          <a:prstGeom prst="rect">
            <a:avLst/>
          </a:prstGeom>
          <a:noFill/>
          <a:ln>
            <a:noFill/>
          </a:ln>
        </p:spPr>
        <p:txBody>
          <a:bodyPr wrap="square" rtlCol="0" anchor="ctr" anchorCtr="0">
            <a:spAutoFit/>
          </a:bodyPr>
          <a:lstStyle/>
          <a:p>
            <a:pPr lvl="0">
              <a:lnSpc>
                <a:spcPts val="1860"/>
              </a:lnSpc>
              <a:defRPr/>
            </a:pPr>
            <a:r>
              <a:rPr lang="en-GB" b="1" dirty="0" err="1">
                <a:solidFill>
                  <a:schemeClr val="bg1"/>
                </a:solidFill>
                <a:ea typeface="League Spartan" charset="0"/>
                <a:cs typeface="Poppins" pitchFamily="2" charset="77"/>
              </a:rPr>
              <a:t>Vermögens-umschlag</a:t>
            </a:r>
            <a:endParaRPr lang="en-GB" b="1" dirty="0">
              <a:solidFill>
                <a:schemeClr val="bg1"/>
              </a:solidFill>
              <a:ea typeface="League Spartan" charset="0"/>
              <a:cs typeface="Poppins" pitchFamily="2" charset="77"/>
            </a:endParaRP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240980" y="4763421"/>
            <a:ext cx="5482950"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Kenntnis</a:t>
            </a:r>
            <a:r>
              <a:rPr lang="en-GB" sz="1800" dirty="0">
                <a:solidFill>
                  <a:schemeClr val="bg1"/>
                </a:solidFill>
                <a:latin typeface="+mn-lt"/>
                <a:ea typeface="Lato Light" panose="020F0502020204030203" pitchFamily="34" charset="0"/>
                <a:cs typeface="Mukta ExtraLight" panose="020B0000000000000000" pitchFamily="34" charset="77"/>
              </a:rPr>
              <a:t> von </a:t>
            </a:r>
            <a:r>
              <a:rPr lang="en-GB" sz="1800" dirty="0" err="1">
                <a:solidFill>
                  <a:schemeClr val="bg1"/>
                </a:solidFill>
                <a:latin typeface="+mn-lt"/>
                <a:ea typeface="Lato Light" panose="020F0502020204030203" pitchFamily="34" charset="0"/>
                <a:cs typeface="Mukta ExtraLight" panose="020B0000000000000000" pitchFamily="34" charset="77"/>
              </a:rPr>
              <a:t>Vermögen</a:t>
            </a:r>
            <a:r>
              <a:rPr lang="en-GB" sz="1800" dirty="0">
                <a:solidFill>
                  <a:schemeClr val="bg1"/>
                </a:solidFill>
                <a:latin typeface="+mn-lt"/>
                <a:ea typeface="Lato Light" panose="020F0502020204030203" pitchFamily="34" charset="0"/>
                <a:cs typeface="Mukta ExtraLight" panose="020B0000000000000000" pitchFamily="34" charset="77"/>
              </a:rPr>
              <a:t> im </a:t>
            </a:r>
            <a:r>
              <a:rPr lang="en-GB" sz="1800" dirty="0" err="1">
                <a:solidFill>
                  <a:schemeClr val="bg1"/>
                </a:solidFill>
                <a:latin typeface="+mn-lt"/>
                <a:ea typeface="Lato Light" panose="020F0502020204030203" pitchFamily="34" charset="0"/>
                <a:cs typeface="Mukta ExtraLight" panose="020B0000000000000000" pitchFamily="34" charset="77"/>
              </a:rPr>
              <a:t>Verhältnis</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zu</a:t>
            </a:r>
            <a:r>
              <a:rPr lang="en-GB" sz="1800" dirty="0">
                <a:solidFill>
                  <a:schemeClr val="bg1"/>
                </a:solidFill>
                <a:latin typeface="+mn-lt"/>
                <a:ea typeface="Lato Light" panose="020F0502020204030203" pitchFamily="34" charset="0"/>
                <a:cs typeface="Mukta ExtraLight" panose="020B0000000000000000" pitchFamily="34" charset="77"/>
              </a:rPr>
              <a:t> den</a:t>
            </a:r>
          </a:p>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Einnahmen</a:t>
            </a:r>
            <a:endParaRPr lang="en-GB" sz="1800" dirty="0">
              <a:solidFill>
                <a:schemeClr val="bg1"/>
              </a:solidFill>
              <a:latin typeface="+mn-lt"/>
              <a:ea typeface="Lato Light" panose="020F0502020204030203" pitchFamily="34" charset="0"/>
              <a:cs typeface="Mukta ExtraLight" panose="020B0000000000000000" pitchFamily="34" charset="77"/>
            </a:endParaRPr>
          </a:p>
        </p:txBody>
      </p:sp>
      <p:sp>
        <p:nvSpPr>
          <p:cNvPr id="6" name="Pentagon 5">
            <a:extLst>
              <a:ext uri="{FF2B5EF4-FFF2-40B4-BE49-F238E27FC236}">
                <a16:creationId xmlns:a16="http://schemas.microsoft.com/office/drawing/2014/main" id="{ADD8069C-F5EE-CFDA-2035-0283BC3D3487}"/>
              </a:ext>
            </a:extLst>
          </p:cNvPr>
          <p:cNvSpPr/>
          <p:nvPr/>
        </p:nvSpPr>
        <p:spPr>
          <a:xfrm>
            <a:off x="4644983" y="5379400"/>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710327" y="5464723"/>
            <a:ext cx="1325051"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Kosten pro Einheit</a:t>
            </a: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240980" y="5548019"/>
            <a:ext cx="4859481"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Verfolgung</a:t>
            </a:r>
            <a:r>
              <a:rPr lang="en-GB" sz="1800" dirty="0">
                <a:solidFill>
                  <a:schemeClr val="bg1"/>
                </a:solidFill>
                <a:latin typeface="+mn-lt"/>
                <a:ea typeface="Lato Light" panose="020F0502020204030203" pitchFamily="34" charset="0"/>
                <a:cs typeface="Mukta ExtraLight" panose="020B0000000000000000" pitchFamily="34" charset="77"/>
              </a:rPr>
              <a:t> und </a:t>
            </a:r>
            <a:r>
              <a:rPr lang="en-GB" sz="1800" dirty="0" err="1">
                <a:solidFill>
                  <a:schemeClr val="bg1"/>
                </a:solidFill>
                <a:latin typeface="+mn-lt"/>
                <a:ea typeface="Lato Light" panose="020F0502020204030203" pitchFamily="34" charset="0"/>
                <a:cs typeface="Mukta ExtraLight" panose="020B0000000000000000" pitchFamily="34" charset="77"/>
              </a:rPr>
              <a:t>Optimierung</a:t>
            </a:r>
            <a:r>
              <a:rPr lang="en-GB" sz="1800" dirty="0">
                <a:solidFill>
                  <a:schemeClr val="bg1"/>
                </a:solidFill>
                <a:latin typeface="+mn-lt"/>
                <a:ea typeface="Lato Light" panose="020F0502020204030203" pitchFamily="34" charset="0"/>
                <a:cs typeface="Mukta ExtraLight" panose="020B0000000000000000" pitchFamily="34" charset="77"/>
              </a:rPr>
              <a:t> der </a:t>
            </a:r>
            <a:r>
              <a:rPr lang="en-GB" sz="1800" dirty="0" err="1">
                <a:solidFill>
                  <a:schemeClr val="bg1"/>
                </a:solidFill>
                <a:latin typeface="+mn-lt"/>
                <a:ea typeface="Lato Light" panose="020F0502020204030203" pitchFamily="34" charset="0"/>
                <a:cs typeface="Mukta ExtraLight" panose="020B0000000000000000" pitchFamily="34" charset="77"/>
              </a:rPr>
              <a:t>Stückkosten</a:t>
            </a:r>
            <a:r>
              <a:rPr lang="en-GB" sz="1800" dirty="0">
                <a:solidFill>
                  <a:schemeClr val="bg1"/>
                </a:solidFill>
                <a:latin typeface="+mn-lt"/>
                <a:ea typeface="Lato Light" panose="020F0502020204030203" pitchFamily="34" charset="0"/>
                <a:cs typeface="Mukta ExtraLight" panose="020B0000000000000000" pitchFamily="34" charset="77"/>
              </a:rPr>
              <a:t> im Laufe der Zeit</a:t>
            </a:r>
          </a:p>
        </p:txBody>
      </p:sp>
      <p:cxnSp>
        <p:nvCxnSpPr>
          <p:cNvPr id="58" name="Straight Connector 57">
            <a:extLst>
              <a:ext uri="{FF2B5EF4-FFF2-40B4-BE49-F238E27FC236}">
                <a16:creationId xmlns:a16="http://schemas.microsoft.com/office/drawing/2014/main" id="{327FC5A5-15DF-8D77-BD2D-1F0D17493559}"/>
              </a:ext>
            </a:extLst>
          </p:cNvPr>
          <p:cNvCxnSpPr>
            <a:cxnSpLocks/>
          </p:cNvCxnSpPr>
          <p:nvPr/>
        </p:nvCxnSpPr>
        <p:spPr>
          <a:xfrm>
            <a:off x="6119465" y="431800"/>
            <a:ext cx="0" cy="58304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525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644983" y="565682"/>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712984" y="749501"/>
            <a:ext cx="1534394" cy="335989"/>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Versandzeit</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429238" y="734303"/>
            <a:ext cx="5156055"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Erkennen</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potenzieller</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Probleme</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im</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Auftragsabwicklungsprozess</a:t>
            </a:r>
            <a:endParaRPr lang="en-GB" sz="1800" dirty="0">
              <a:solidFill>
                <a:schemeClr val="bg1"/>
              </a:solidFill>
              <a:latin typeface="+mn-lt"/>
              <a:ea typeface="Lato Light" panose="020F0502020204030203" pitchFamily="34" charset="0"/>
              <a:cs typeface="Mukta ExtraLight" panose="020B0000000000000000" pitchFamily="34" charset="77"/>
            </a:endParaRPr>
          </a:p>
        </p:txBody>
      </p:sp>
      <p:sp>
        <p:nvSpPr>
          <p:cNvPr id="33" name="Pentagon 32">
            <a:extLst>
              <a:ext uri="{FF2B5EF4-FFF2-40B4-BE49-F238E27FC236}">
                <a16:creationId xmlns:a16="http://schemas.microsoft.com/office/drawing/2014/main" id="{C341E196-C78F-4483-80F7-EEE64418048F}"/>
              </a:ext>
            </a:extLst>
          </p:cNvPr>
          <p:cNvSpPr/>
          <p:nvPr/>
        </p:nvSpPr>
        <p:spPr>
          <a:xfrm>
            <a:off x="4644983" y="1369531"/>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712984" y="1431522"/>
            <a:ext cx="1288366" cy="579646"/>
          </a:xfrm>
          <a:prstGeom prst="rect">
            <a:avLst/>
          </a:prstGeom>
          <a:noFill/>
          <a:ln>
            <a:noFill/>
          </a:ln>
        </p:spPr>
        <p:txBody>
          <a:bodyPr wrap="none" rtlCol="0" anchor="ctr" anchorCtr="0">
            <a:spAutoFit/>
          </a:bodyPr>
          <a:lstStyle/>
          <a:p>
            <a:pPr lvl="0">
              <a:lnSpc>
                <a:spcPts val="1860"/>
              </a:lnSpc>
              <a:defRPr/>
            </a:pPr>
            <a:r>
              <a:rPr lang="en-GB" b="1" dirty="0" err="1">
                <a:solidFill>
                  <a:schemeClr val="bg1"/>
                </a:solidFill>
                <a:ea typeface="League Spartan" charset="0"/>
                <a:cs typeface="Poppins" pitchFamily="2" charset="77"/>
              </a:rPr>
              <a:t>Auftrags</a:t>
            </a:r>
            <a:r>
              <a:rPr lang="en-GB" b="1" dirty="0">
                <a:solidFill>
                  <a:schemeClr val="bg1"/>
                </a:solidFill>
                <a:ea typeface="League Spartan" charset="0"/>
                <a:cs typeface="Poppins" pitchFamily="2" charset="77"/>
              </a:rPr>
              <a:t>-</a:t>
            </a:r>
          </a:p>
          <a:p>
            <a:pPr lvl="0">
              <a:lnSpc>
                <a:spcPts val="1860"/>
              </a:lnSpc>
              <a:defRPr/>
            </a:pPr>
            <a:r>
              <a:rPr lang="en-GB" b="1" dirty="0" err="1">
                <a:solidFill>
                  <a:schemeClr val="bg1"/>
                </a:solidFill>
                <a:ea typeface="League Spartan" charset="0"/>
                <a:cs typeface="Poppins" pitchFamily="2" charset="77"/>
              </a:rPr>
              <a:t>genauigkeit</a:t>
            </a:r>
            <a:endParaRPr lang="en-GB" b="1" dirty="0">
              <a:solidFill>
                <a:schemeClr val="bg1"/>
              </a:solidFill>
              <a:ea typeface="League Spartan" charset="0"/>
              <a:cs typeface="Poppins" pitchFamily="2" charset="77"/>
            </a:endParaRP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429238" y="160129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Überwachung des Ausmaßes der Vorfälle</a:t>
            </a:r>
          </a:p>
        </p:txBody>
      </p:sp>
      <p:sp>
        <p:nvSpPr>
          <p:cNvPr id="36" name="Pentagon 35">
            <a:extLst>
              <a:ext uri="{FF2B5EF4-FFF2-40B4-BE49-F238E27FC236}">
                <a16:creationId xmlns:a16="http://schemas.microsoft.com/office/drawing/2014/main" id="{A2F28C16-1CBC-DBE5-8011-858E0DA46ACE}"/>
              </a:ext>
            </a:extLst>
          </p:cNvPr>
          <p:cNvSpPr/>
          <p:nvPr/>
        </p:nvSpPr>
        <p:spPr>
          <a:xfrm>
            <a:off x="4644983" y="2169343"/>
            <a:ext cx="7278654"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712984" y="2353162"/>
            <a:ext cx="1498039" cy="335989"/>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Lieferfrist</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465299" y="237816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Verfolgung</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durchschnittlicher</a:t>
            </a:r>
            <a:r>
              <a:rPr lang="en-GB" sz="1800" dirty="0">
                <a:solidFill>
                  <a:schemeClr val="bg1"/>
                </a:solidFill>
                <a:latin typeface="+mn-lt"/>
                <a:ea typeface="Lato Light" panose="020F0502020204030203" pitchFamily="34" charset="0"/>
                <a:cs typeface="Mukta ExtraLight" panose="020B0000000000000000" pitchFamily="34" charset="77"/>
              </a:rPr>
              <a:t> Lieferzeiten im Detail</a:t>
            </a:r>
          </a:p>
        </p:txBody>
      </p:sp>
      <p:sp>
        <p:nvSpPr>
          <p:cNvPr id="39" name="Pentagon 38">
            <a:extLst>
              <a:ext uri="{FF2B5EF4-FFF2-40B4-BE49-F238E27FC236}">
                <a16:creationId xmlns:a16="http://schemas.microsoft.com/office/drawing/2014/main" id="{F8DCEED6-531C-BF6C-3A63-E751C0662C26}"/>
              </a:ext>
            </a:extLst>
          </p:cNvPr>
          <p:cNvSpPr/>
          <p:nvPr/>
        </p:nvSpPr>
        <p:spPr>
          <a:xfrm>
            <a:off x="4644983" y="2973192"/>
            <a:ext cx="7278654"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712984" y="3035183"/>
            <a:ext cx="1224118"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Transport- </a:t>
            </a:r>
            <a:br>
              <a:rPr lang="en-GB" b="1" dirty="0">
                <a:solidFill>
                  <a:schemeClr val="bg1"/>
                </a:solidFill>
                <a:ea typeface="League Spartan" charset="0"/>
                <a:cs typeface="Poppins" pitchFamily="2" charset="77"/>
              </a:rPr>
            </a:br>
            <a:r>
              <a:rPr lang="en-GB" b="1" dirty="0" err="1">
                <a:solidFill>
                  <a:schemeClr val="bg1"/>
                </a:solidFill>
                <a:ea typeface="League Spartan" charset="0"/>
                <a:cs typeface="Poppins" pitchFamily="2" charset="77"/>
              </a:rPr>
              <a:t>kosten</a:t>
            </a:r>
            <a:endParaRPr lang="en-GB" b="1" dirty="0">
              <a:solidFill>
                <a:schemeClr val="bg1"/>
              </a:solidFill>
              <a:ea typeface="League Spartan" charset="0"/>
              <a:cs typeface="Poppins" pitchFamily="2" charset="77"/>
            </a:endParaRP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433980" y="3125055"/>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Analyse aller Kosten von der Auftragserteilung bis zur Lieferung</a:t>
            </a:r>
          </a:p>
        </p:txBody>
      </p:sp>
      <p:sp>
        <p:nvSpPr>
          <p:cNvPr id="42" name="Pentagon 41">
            <a:extLst>
              <a:ext uri="{FF2B5EF4-FFF2-40B4-BE49-F238E27FC236}">
                <a16:creationId xmlns:a16="http://schemas.microsoft.com/office/drawing/2014/main" id="{5EE6CBC6-4376-A60C-1006-EB68A79A6BEA}"/>
              </a:ext>
            </a:extLst>
          </p:cNvPr>
          <p:cNvSpPr/>
          <p:nvPr/>
        </p:nvSpPr>
        <p:spPr>
          <a:xfrm>
            <a:off x="4644983" y="3769526"/>
            <a:ext cx="7278654"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712984" y="3831516"/>
            <a:ext cx="1444947"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Lagerhaltung</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Kosten</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429238" y="4030281"/>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Optimierung</a:t>
            </a:r>
            <a:r>
              <a:rPr lang="en-GB" sz="1800" dirty="0">
                <a:solidFill>
                  <a:schemeClr val="bg1"/>
                </a:solidFill>
                <a:latin typeface="+mn-lt"/>
                <a:ea typeface="Lato Light" panose="020F0502020204030203" pitchFamily="34" charset="0"/>
                <a:cs typeface="Mukta ExtraLight" panose="020B0000000000000000" pitchFamily="34" charset="77"/>
              </a:rPr>
              <a:t> der </a:t>
            </a:r>
            <a:r>
              <a:rPr lang="en-GB" sz="1800" dirty="0" err="1">
                <a:solidFill>
                  <a:schemeClr val="bg1"/>
                </a:solidFill>
                <a:latin typeface="+mn-lt"/>
                <a:ea typeface="Lato Light" panose="020F0502020204030203" pitchFamily="34" charset="0"/>
                <a:cs typeface="Mukta ExtraLight" panose="020B0000000000000000" pitchFamily="34" charset="77"/>
              </a:rPr>
              <a:t>Kosten</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Ihres</a:t>
            </a:r>
            <a:r>
              <a:rPr lang="en-GB" sz="1800" dirty="0">
                <a:solidFill>
                  <a:schemeClr val="bg1"/>
                </a:solidFill>
                <a:latin typeface="+mn-lt"/>
                <a:ea typeface="Lato Light" panose="020F0502020204030203" pitchFamily="34" charset="0"/>
                <a:cs typeface="Mukta ExtraLight" panose="020B0000000000000000" pitchFamily="34" charset="77"/>
              </a:rPr>
              <a:t> Lagers</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255060" y="2733111"/>
            <a:ext cx="3897998" cy="3770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Ein logistischer KPI oder eine Metrik ist eine Leistungsmessung, die von </a:t>
            </a:r>
            <a:r>
              <a:rPr lang="en-GB" sz="2200" dirty="0" err="1"/>
              <a:t>Logistikmanager:innen</a:t>
            </a:r>
            <a:r>
              <a:rPr lang="en-GB" sz="2200" dirty="0"/>
              <a:t> verwendet wird, um alle relevanten logistischen Prozesse effizient zu verfolgen, zu visualisieren und zu optimieren.</a:t>
            </a:r>
          </a:p>
          <a:p>
            <a:pPr marL="0" indent="0">
              <a:lnSpc>
                <a:spcPts val="2280"/>
              </a:lnSpc>
            </a:pPr>
            <a:r>
              <a:rPr lang="en-GB" sz="2200" dirty="0"/>
              <a:t>Diese Messungen beziehen sich unter anderem auf die Aspekte Transport, Lager und Lieferkette.</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262527" y="360902"/>
            <a:ext cx="4095356" cy="27398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Informationsquellen im Unternehmen: </a:t>
            </a:r>
            <a:r>
              <a:rPr lang="en-US" b="1" dirty="0"/>
              <a:t>Ausgehende Logistik</a:t>
            </a:r>
          </a:p>
        </p:txBody>
      </p:sp>
      <p:sp>
        <p:nvSpPr>
          <p:cNvPr id="52" name="Rectangle 51">
            <a:extLst>
              <a:ext uri="{FF2B5EF4-FFF2-40B4-BE49-F238E27FC236}">
                <a16:creationId xmlns:a16="http://schemas.microsoft.com/office/drawing/2014/main" id="{50A70684-FCBB-8592-BFD2-474A09103682}"/>
              </a:ext>
            </a:extLst>
          </p:cNvPr>
          <p:cNvSpPr/>
          <p:nvPr/>
        </p:nvSpPr>
        <p:spPr>
          <a:xfrm>
            <a:off x="388880" y="216934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644983" y="4575551"/>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712984" y="4637542"/>
            <a:ext cx="1294200"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Anzahl der </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Sendungen</a:t>
            </a: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429238" y="4821171"/>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Wissen, wie viele Bestellungen versandt werden</a:t>
            </a:r>
          </a:p>
        </p:txBody>
      </p:sp>
      <p:sp>
        <p:nvSpPr>
          <p:cNvPr id="6" name="Pentagon 5">
            <a:extLst>
              <a:ext uri="{FF2B5EF4-FFF2-40B4-BE49-F238E27FC236}">
                <a16:creationId xmlns:a16="http://schemas.microsoft.com/office/drawing/2014/main" id="{ADD8069C-F5EE-CFDA-2035-0283BC3D3487}"/>
              </a:ext>
            </a:extLst>
          </p:cNvPr>
          <p:cNvSpPr/>
          <p:nvPr/>
        </p:nvSpPr>
        <p:spPr>
          <a:xfrm>
            <a:off x="4644983" y="5379400"/>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655599" y="5319563"/>
            <a:ext cx="1703541" cy="823302"/>
          </a:xfrm>
          <a:prstGeom prst="rect">
            <a:avLst/>
          </a:prstGeom>
          <a:noFill/>
          <a:ln>
            <a:noFill/>
          </a:ln>
        </p:spPr>
        <p:txBody>
          <a:bodyPr wrap="square" rtlCol="0" anchor="ctr" anchorCtr="0">
            <a:spAutoFit/>
          </a:bodyPr>
          <a:lstStyle/>
          <a:p>
            <a:pPr lvl="0">
              <a:lnSpc>
                <a:spcPts val="1860"/>
              </a:lnSpc>
              <a:defRPr/>
            </a:pPr>
            <a:r>
              <a:rPr lang="en-GB" sz="1600" b="1" dirty="0" err="1">
                <a:solidFill>
                  <a:schemeClr val="bg1"/>
                </a:solidFill>
                <a:ea typeface="League Spartan" charset="0"/>
                <a:cs typeface="Poppins" pitchFamily="2" charset="77"/>
              </a:rPr>
              <a:t>Bestandsauf</a:t>
            </a:r>
            <a:r>
              <a:rPr lang="en-GB" sz="1600" b="1" dirty="0">
                <a:solidFill>
                  <a:schemeClr val="bg1"/>
                </a:solidFill>
                <a:ea typeface="League Spartan" charset="0"/>
                <a:cs typeface="Poppins" pitchFamily="2" charset="77"/>
              </a:rPr>
              <a:t>-</a:t>
            </a:r>
          </a:p>
          <a:p>
            <a:pPr lvl="0">
              <a:lnSpc>
                <a:spcPts val="1860"/>
              </a:lnSpc>
              <a:defRPr/>
            </a:pPr>
            <a:r>
              <a:rPr lang="en-GB" sz="1600" b="1" dirty="0" err="1">
                <a:solidFill>
                  <a:schemeClr val="bg1"/>
                </a:solidFill>
                <a:ea typeface="League Spartan" charset="0"/>
                <a:cs typeface="Poppins" pitchFamily="2" charset="77"/>
              </a:rPr>
              <a:t>nahme</a:t>
            </a:r>
            <a:r>
              <a:rPr lang="en-GB" sz="1600" b="1" dirty="0">
                <a:solidFill>
                  <a:schemeClr val="bg1"/>
                </a:solidFill>
                <a:ea typeface="League Spartan" charset="0"/>
                <a:cs typeface="Poppins" pitchFamily="2" charset="77"/>
              </a:rPr>
              <a:t> </a:t>
            </a:r>
            <a:r>
              <a:rPr lang="en-GB" sz="1600" b="1" dirty="0" err="1">
                <a:solidFill>
                  <a:schemeClr val="bg1"/>
                </a:solidFill>
                <a:ea typeface="League Spartan" charset="0"/>
                <a:cs typeface="Poppins" pitchFamily="2" charset="77"/>
              </a:rPr>
              <a:t>Genauigkeit</a:t>
            </a:r>
            <a:endParaRPr lang="en-GB" sz="1600" b="1" dirty="0">
              <a:solidFill>
                <a:schemeClr val="bg1"/>
              </a:solidFill>
              <a:ea typeface="League Spartan" charset="0"/>
              <a:cs typeface="Poppins" pitchFamily="2" charset="77"/>
            </a:endParaRP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429238" y="5541952"/>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Probleme durch ungenaue Bestandsaufnahme vermeiden</a:t>
            </a:r>
          </a:p>
        </p:txBody>
      </p:sp>
      <p:cxnSp>
        <p:nvCxnSpPr>
          <p:cNvPr id="58" name="Straight Connector 57">
            <a:extLst>
              <a:ext uri="{FF2B5EF4-FFF2-40B4-BE49-F238E27FC236}">
                <a16:creationId xmlns:a16="http://schemas.microsoft.com/office/drawing/2014/main" id="{327FC5A5-15DF-8D77-BD2D-1F0D17493559}"/>
              </a:ext>
            </a:extLst>
          </p:cNvPr>
          <p:cNvCxnSpPr>
            <a:cxnSpLocks/>
          </p:cNvCxnSpPr>
          <p:nvPr/>
        </p:nvCxnSpPr>
        <p:spPr>
          <a:xfrm>
            <a:off x="6280829" y="431800"/>
            <a:ext cx="0" cy="58304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87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30951" y="1310790"/>
            <a:ext cx="4754535" cy="630000"/>
          </a:xfrm>
        </p:spPr>
        <p:txBody>
          <a:bodyPr/>
          <a:lstStyle/>
          <a:p>
            <a:r>
              <a:rPr lang="en-US" sz="2400" dirty="0" err="1">
                <a:latin typeface="Calibri" panose="020F0502020204030204" pitchFamily="34" charset="0"/>
              </a:rPr>
              <a:t>Ertragslage</a:t>
            </a:r>
            <a:r>
              <a:rPr lang="en-US" sz="2400" dirty="0">
                <a:latin typeface="Calibri" panose="020F0502020204030204" pitchFamily="34" charset="0"/>
              </a:rPr>
              <a:t> (</a:t>
            </a:r>
            <a:r>
              <a:rPr lang="en-US" sz="2400" dirty="0" err="1">
                <a:latin typeface="Calibri" panose="020F0502020204030204" pitchFamily="34" charset="0"/>
              </a:rPr>
              <a:t>Gewinne</a:t>
            </a:r>
            <a:r>
              <a:rPr lang="en-US" sz="2400" dirty="0">
                <a:latin typeface="Calibri" panose="020F0502020204030204" pitchFamily="34" charset="0"/>
              </a:rPr>
              <a:t> eines Unternehmens) und Liquiditätskrise</a:t>
            </a:r>
          </a:p>
        </p:txBody>
      </p:sp>
      <p:sp>
        <p:nvSpPr>
          <p:cNvPr id="14" name="Text Placeholder 13">
            <a:extLst>
              <a:ext uri="{FF2B5EF4-FFF2-40B4-BE49-F238E27FC236}">
                <a16:creationId xmlns:a16="http://schemas.microsoft.com/office/drawing/2014/main" id="{7CDBC330-3592-B462-617E-F5DF418A2BE6}"/>
              </a:ext>
            </a:extLst>
          </p:cNvPr>
          <p:cNvSpPr>
            <a:spLocks noGrp="1"/>
          </p:cNvSpPr>
          <p:nvPr>
            <p:ph type="body" sz="quarter" idx="24"/>
          </p:nvPr>
        </p:nvSpPr>
        <p:spPr>
          <a:xfrm>
            <a:off x="6917096" y="3260444"/>
            <a:ext cx="4768390" cy="822373"/>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Technologiedefizite - Mangel an Fähigkeiten und Ressourcen </a:t>
            </a:r>
            <a:endParaRPr lang="en-US" sz="2400" dirty="0"/>
          </a:p>
        </p:txBody>
      </p:sp>
      <p:sp>
        <p:nvSpPr>
          <p:cNvPr id="18" name="Text Placeholder 17">
            <a:extLst>
              <a:ext uri="{FF2B5EF4-FFF2-40B4-BE49-F238E27FC236}">
                <a16:creationId xmlns:a16="http://schemas.microsoft.com/office/drawing/2014/main" id="{4746FADA-D744-DE61-A10B-1F5E6137454D}"/>
              </a:ext>
            </a:extLst>
          </p:cNvPr>
          <p:cNvSpPr>
            <a:spLocks noGrp="1"/>
          </p:cNvSpPr>
          <p:nvPr>
            <p:ph type="body" sz="quarter" idx="26"/>
          </p:nvPr>
        </p:nvSpPr>
        <p:spPr>
          <a:xfrm>
            <a:off x="6948628" y="4370788"/>
            <a:ext cx="4754535" cy="630000"/>
          </a:xfrm>
        </p:spPr>
        <p:txBody>
          <a:bodyPr/>
          <a:lstStyle/>
          <a:p>
            <a:r>
              <a:rPr lang="en-US" sz="2400" dirty="0" err="1">
                <a:latin typeface="Calibri" panose="020F0502020204030204" pitchFamily="34" charset="0"/>
                <a:ea typeface="Calibri" panose="020F0502020204030204" pitchFamily="34" charset="0"/>
              </a:rPr>
              <a:t>Organisatorische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Personelle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Krise</a:t>
            </a:r>
            <a:endParaRPr lang="en-US" sz="2400" dirty="0"/>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69026" y="1018086"/>
            <a:ext cx="830393" cy="630000"/>
          </a:xfrm>
        </p:spPr>
        <p:txBody>
          <a:bodyPr/>
          <a:lstStyle/>
          <a:p>
            <a:r>
              <a:rPr lang="en-US" sz="3600" b="1" dirty="0"/>
              <a:t>06</a:t>
            </a:r>
          </a:p>
        </p:txBody>
      </p:sp>
      <p:sp>
        <p:nvSpPr>
          <p:cNvPr id="8" name="Text Placeholder 7">
            <a:extLst>
              <a:ext uri="{FF2B5EF4-FFF2-40B4-BE49-F238E27FC236}">
                <a16:creationId xmlns:a16="http://schemas.microsoft.com/office/drawing/2014/main" id="{2F9D1749-E12B-1EB4-7C5F-1FA1B1D4847F}"/>
              </a:ext>
            </a:extLst>
          </p:cNvPr>
          <p:cNvSpPr>
            <a:spLocks noGrp="1"/>
          </p:cNvSpPr>
          <p:nvPr>
            <p:ph type="body" sz="quarter" idx="23"/>
          </p:nvPr>
        </p:nvSpPr>
        <p:spPr>
          <a:xfrm>
            <a:off x="6055171" y="3246199"/>
            <a:ext cx="830393" cy="635000"/>
          </a:xfrm>
        </p:spPr>
        <p:txBody>
          <a:bodyPr/>
          <a:lstStyle/>
          <a:p>
            <a:r>
              <a:rPr lang="en-US" sz="3600" b="1" dirty="0"/>
              <a:t>08</a:t>
            </a:r>
          </a:p>
        </p:txBody>
      </p:sp>
      <p:sp>
        <p:nvSpPr>
          <p:cNvPr id="15" name="Text Placeholder 14">
            <a:extLst>
              <a:ext uri="{FF2B5EF4-FFF2-40B4-BE49-F238E27FC236}">
                <a16:creationId xmlns:a16="http://schemas.microsoft.com/office/drawing/2014/main" id="{EB139003-DA25-81F2-6B14-01DD1DACEE69}"/>
              </a:ext>
            </a:extLst>
          </p:cNvPr>
          <p:cNvSpPr>
            <a:spLocks noGrp="1"/>
          </p:cNvSpPr>
          <p:nvPr>
            <p:ph type="body" sz="quarter" idx="25"/>
          </p:nvPr>
        </p:nvSpPr>
        <p:spPr>
          <a:xfrm>
            <a:off x="6086703" y="4322470"/>
            <a:ext cx="830393" cy="635000"/>
          </a:xfrm>
        </p:spPr>
        <p:txBody>
          <a:bodyPr/>
          <a:lstStyle/>
          <a:p>
            <a:r>
              <a:rPr lang="en-US" sz="3600" b="1" dirty="0"/>
              <a:t>09</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867635" y="552562"/>
            <a:ext cx="4378451" cy="1516455"/>
          </a:xfrm>
        </p:spPr>
        <p:txBody>
          <a:bodyPr>
            <a:normAutofit lnSpcReduction="10000"/>
          </a:bodyPr>
          <a:lstStyle/>
          <a:p>
            <a:r>
              <a:rPr lang="en-US" b="1" dirty="0">
                <a:latin typeface="Calibri" panose="020F0502020204030204" pitchFamily="34" charset="0"/>
                <a:ea typeface="Calibri" panose="020F0502020204030204" pitchFamily="34" charset="0"/>
                <a:cs typeface="Calibri" panose="020F0502020204030204" pitchFamily="34" charset="0"/>
              </a:rPr>
              <a:t>Eine KRISE, die durch INTERNE FAKTOREN entsteht</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948404" y="2502279"/>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MODUL 03</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44389" y="893479"/>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44389" y="222585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5E9ADA-D0D4-4679-4A85-2A6F87C3EE8D}"/>
              </a:ext>
            </a:extLst>
          </p:cNvPr>
          <p:cNvCxnSpPr/>
          <p:nvPr/>
        </p:nvCxnSpPr>
        <p:spPr>
          <a:xfrm>
            <a:off x="5758677" y="414927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44389" y="315551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8">
            <a:extLst>
              <a:ext uri="{FF2B5EF4-FFF2-40B4-BE49-F238E27FC236}">
                <a16:creationId xmlns:a16="http://schemas.microsoft.com/office/drawing/2014/main" id="{65583306-BD43-4A82-6019-8E1696635607}"/>
              </a:ext>
            </a:extLst>
          </p:cNvPr>
          <p:cNvSpPr txBox="1">
            <a:spLocks/>
          </p:cNvSpPr>
          <p:nvPr/>
        </p:nvSpPr>
        <p:spPr>
          <a:xfrm>
            <a:off x="6934340" y="2334212"/>
            <a:ext cx="4754535" cy="630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ea typeface="Calibri" panose="020F0502020204030204" pitchFamily="34" charset="0"/>
                <a:cs typeface="Calibri" panose="020F0502020204030204" pitchFamily="34" charset="0"/>
              </a:rPr>
              <a:t>Operative Krise</a:t>
            </a:r>
            <a:endParaRPr lang="en-US" sz="2400" dirty="0"/>
          </a:p>
        </p:txBody>
      </p:sp>
      <p:sp>
        <p:nvSpPr>
          <p:cNvPr id="7" name="Text Placeholder 3">
            <a:extLst>
              <a:ext uri="{FF2B5EF4-FFF2-40B4-BE49-F238E27FC236}">
                <a16:creationId xmlns:a16="http://schemas.microsoft.com/office/drawing/2014/main" id="{A03655BB-20C3-73ED-EB59-A4E325ACD1A2}"/>
              </a:ext>
            </a:extLst>
          </p:cNvPr>
          <p:cNvSpPr txBox="1">
            <a:spLocks/>
          </p:cNvSpPr>
          <p:nvPr/>
        </p:nvSpPr>
        <p:spPr>
          <a:xfrm>
            <a:off x="6072415" y="2315675"/>
            <a:ext cx="830393" cy="630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rgbClr val="F1692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07</a:t>
            </a:r>
          </a:p>
        </p:txBody>
      </p:sp>
      <p:cxnSp>
        <p:nvCxnSpPr>
          <p:cNvPr id="16" name="Straight Connector 15">
            <a:extLst>
              <a:ext uri="{FF2B5EF4-FFF2-40B4-BE49-F238E27FC236}">
                <a16:creationId xmlns:a16="http://schemas.microsoft.com/office/drawing/2014/main" id="{44447BB1-C56E-3A4D-0157-18B9CDDD7291}"/>
              </a:ext>
            </a:extLst>
          </p:cNvPr>
          <p:cNvCxnSpPr/>
          <p:nvPr/>
        </p:nvCxnSpPr>
        <p:spPr>
          <a:xfrm>
            <a:off x="5758677" y="5808982"/>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D8F33C-98DB-0557-97F6-1EC87487F831}"/>
              </a:ext>
            </a:extLst>
          </p:cNvPr>
          <p:cNvSpPr txBox="1"/>
          <p:nvPr/>
        </p:nvSpPr>
        <p:spPr>
          <a:xfrm>
            <a:off x="752270" y="2887039"/>
            <a:ext cx="4754535" cy="2747675"/>
          </a:xfrm>
          <a:prstGeom prst="rect">
            <a:avLst/>
          </a:prstGeom>
          <a:noFill/>
        </p:spPr>
        <p:txBody>
          <a:bodyPr wrap="square">
            <a:spAutoFit/>
          </a:bodyPr>
          <a:lstStyle/>
          <a:p>
            <a:pPr>
              <a:lnSpc>
                <a:spcPts val="2280"/>
              </a:lnSpc>
            </a:pPr>
            <a:r>
              <a:rPr lang="en-US" sz="2200" dirty="0">
                <a:solidFill>
                  <a:schemeClr val="bg1"/>
                </a:solidFill>
                <a:ea typeface="Calibri" panose="020F0502020204030204" pitchFamily="34" charset="0"/>
                <a:cs typeface="Times New Roman" panose="02020603050405020304" pitchFamily="18" charset="0"/>
              </a:rPr>
              <a:t>Dieses Modul führt die Lernenden in Krisen ein, die durch interne Faktoren verursacht werden. </a:t>
            </a:r>
            <a:r>
              <a:rPr lang="en-US" sz="2200" dirty="0" err="1">
                <a:solidFill>
                  <a:schemeClr val="bg1"/>
                </a:solidFill>
                <a:ea typeface="Calibri" panose="020F0502020204030204" pitchFamily="34" charset="0"/>
                <a:cs typeface="Times New Roman" panose="02020603050405020304" pitchFamily="18" charset="0"/>
              </a:rPr>
              <a:t>Mithilfe</a:t>
            </a:r>
            <a:r>
              <a:rPr lang="en-US" sz="2200" dirty="0">
                <a:solidFill>
                  <a:schemeClr val="bg1"/>
                </a:solidFill>
                <a:ea typeface="Calibri" panose="020F0502020204030204" pitchFamily="34" charset="0"/>
                <a:cs typeface="Times New Roman" panose="02020603050405020304" pitchFamily="18" charset="0"/>
              </a:rPr>
              <a:t> </a:t>
            </a:r>
            <a:r>
              <a:rPr lang="en-US" sz="2200" dirty="0" err="1">
                <a:solidFill>
                  <a:schemeClr val="bg1"/>
                </a:solidFill>
                <a:ea typeface="Calibri" panose="020F0502020204030204" pitchFamily="34" charset="0"/>
                <a:cs typeface="Times New Roman" panose="02020603050405020304" pitchFamily="18" charset="0"/>
              </a:rPr>
              <a:t>lösungsorientierter</a:t>
            </a:r>
            <a:r>
              <a:rPr lang="en-US" sz="2200" dirty="0">
                <a:solidFill>
                  <a:schemeClr val="bg1"/>
                </a:solidFill>
                <a:ea typeface="Calibri" panose="020F0502020204030204" pitchFamily="34" charset="0"/>
                <a:cs typeface="Times New Roman" panose="02020603050405020304" pitchFamily="18" charset="0"/>
              </a:rPr>
              <a:t> Lernansätze werden die Lernenden Mechanismen zur Reaktion auf </a:t>
            </a:r>
            <a:r>
              <a:rPr lang="en-US" sz="2200" dirty="0" err="1">
                <a:solidFill>
                  <a:schemeClr val="bg1"/>
                </a:solidFill>
                <a:ea typeface="Calibri" panose="020F0502020204030204" pitchFamily="34" charset="0"/>
                <a:cs typeface="Times New Roman" panose="02020603050405020304" pitchFamily="18" charset="0"/>
              </a:rPr>
              <a:t>Krisen</a:t>
            </a:r>
            <a:r>
              <a:rPr lang="en-US" sz="2200" dirty="0">
                <a:solidFill>
                  <a:schemeClr val="bg1"/>
                </a:solidFill>
                <a:ea typeface="Calibri" panose="020F0502020204030204" pitchFamily="34" charset="0"/>
                <a:cs typeface="Times New Roman" panose="02020603050405020304" pitchFamily="18" charset="0"/>
              </a:rPr>
              <a:t>, die durch interne Faktoren entstehen und die Stabilität des KMU </a:t>
            </a:r>
            <a:r>
              <a:rPr lang="en-US" sz="2200" dirty="0" err="1">
                <a:solidFill>
                  <a:schemeClr val="bg1"/>
                </a:solidFill>
                <a:ea typeface="Calibri" panose="020F0502020204030204" pitchFamily="34" charset="0"/>
                <a:cs typeface="Times New Roman" panose="02020603050405020304" pitchFamily="18" charset="0"/>
              </a:rPr>
              <a:t>gefährden</a:t>
            </a:r>
            <a:r>
              <a:rPr lang="en-US" sz="2200" dirty="0">
                <a:solidFill>
                  <a:schemeClr val="bg1"/>
                </a:solidFill>
                <a:ea typeface="Calibri" panose="020F0502020204030204" pitchFamily="34" charset="0"/>
                <a:cs typeface="Times New Roman" panose="02020603050405020304" pitchFamily="18" charset="0"/>
              </a:rPr>
              <a:t>, verstehen und </a:t>
            </a:r>
            <a:r>
              <a:rPr lang="en-US" sz="2200" dirty="0" err="1">
                <a:solidFill>
                  <a:schemeClr val="bg1"/>
                </a:solidFill>
                <a:ea typeface="Calibri" panose="020F0502020204030204" pitchFamily="34" charset="0"/>
                <a:cs typeface="Times New Roman" panose="02020603050405020304" pitchFamily="18" charset="0"/>
              </a:rPr>
              <a:t>anwenden</a:t>
            </a:r>
            <a:r>
              <a:rPr lang="en-US" sz="2200" dirty="0">
                <a:solidFill>
                  <a:schemeClr val="bg1"/>
                </a:solidFill>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76587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644983" y="0"/>
            <a:ext cx="28335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463619" y="2178582"/>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546127" y="2240573"/>
            <a:ext cx="1294200"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Kosten pro</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Anschaffung</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953299" y="2402265"/>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Sind Ihre Kundenakquisitionskosten tragbar?</a:t>
            </a:r>
          </a:p>
        </p:txBody>
      </p:sp>
      <p:sp>
        <p:nvSpPr>
          <p:cNvPr id="33" name="Pentagon 32">
            <a:extLst>
              <a:ext uri="{FF2B5EF4-FFF2-40B4-BE49-F238E27FC236}">
                <a16:creationId xmlns:a16="http://schemas.microsoft.com/office/drawing/2014/main" id="{C341E196-C78F-4483-80F7-EEE64418048F}"/>
              </a:ext>
            </a:extLst>
          </p:cNvPr>
          <p:cNvSpPr/>
          <p:nvPr/>
        </p:nvSpPr>
        <p:spPr>
          <a:xfrm>
            <a:off x="4463619" y="2982431"/>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546127" y="3166250"/>
            <a:ext cx="1475725" cy="335989"/>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Kosten pro Lead</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953299" y="3206114"/>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Wie viel sollten Sie pro Lead ausgeben?</a:t>
            </a:r>
          </a:p>
        </p:txBody>
      </p:sp>
      <p:sp>
        <p:nvSpPr>
          <p:cNvPr id="36" name="Pentagon 35">
            <a:extLst>
              <a:ext uri="{FF2B5EF4-FFF2-40B4-BE49-F238E27FC236}">
                <a16:creationId xmlns:a16="http://schemas.microsoft.com/office/drawing/2014/main" id="{A2F28C16-1CBC-DBE5-8011-858E0DA46ACE}"/>
              </a:ext>
            </a:extLst>
          </p:cNvPr>
          <p:cNvSpPr/>
          <p:nvPr/>
        </p:nvSpPr>
        <p:spPr>
          <a:xfrm>
            <a:off x="4463619" y="3782243"/>
            <a:ext cx="7278654"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546127" y="3966062"/>
            <a:ext cx="1404359" cy="335989"/>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Verkaufsziele</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953299" y="40011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Wächst Ihr Umsatz und erreicht er seine Ziele?</a:t>
            </a:r>
          </a:p>
        </p:txBody>
      </p:sp>
      <p:sp>
        <p:nvSpPr>
          <p:cNvPr id="39" name="Pentagon 38">
            <a:extLst>
              <a:ext uri="{FF2B5EF4-FFF2-40B4-BE49-F238E27FC236}">
                <a16:creationId xmlns:a16="http://schemas.microsoft.com/office/drawing/2014/main" id="{F8DCEED6-531C-BF6C-3A63-E751C0662C26}"/>
              </a:ext>
            </a:extLst>
          </p:cNvPr>
          <p:cNvSpPr/>
          <p:nvPr/>
        </p:nvSpPr>
        <p:spPr>
          <a:xfrm>
            <a:off x="4463619" y="4586092"/>
            <a:ext cx="7278654"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546126" y="4526255"/>
            <a:ext cx="2082191" cy="823302"/>
          </a:xfrm>
          <a:prstGeom prst="rect">
            <a:avLst/>
          </a:prstGeom>
          <a:noFill/>
          <a:ln>
            <a:noFill/>
          </a:ln>
        </p:spPr>
        <p:txBody>
          <a:bodyPr wrap="square" rtlCol="0" anchor="ctr" anchorCtr="0">
            <a:spAutoFit/>
          </a:bodyPr>
          <a:lstStyle/>
          <a:p>
            <a:pPr lvl="0">
              <a:lnSpc>
                <a:spcPts val="1860"/>
              </a:lnSpc>
              <a:defRPr/>
            </a:pPr>
            <a:r>
              <a:rPr lang="en-GB" sz="1700" b="1" dirty="0">
                <a:solidFill>
                  <a:schemeClr val="bg1"/>
                </a:solidFill>
                <a:ea typeface="League Spartan" charset="0"/>
                <a:cs typeface="Poppins" pitchFamily="2" charset="77"/>
              </a:rPr>
              <a:t>Rentabilität von </a:t>
            </a:r>
          </a:p>
          <a:p>
            <a:pPr lvl="0">
              <a:lnSpc>
                <a:spcPts val="1860"/>
              </a:lnSpc>
              <a:defRPr/>
            </a:pPr>
            <a:r>
              <a:rPr lang="en-GB" sz="1700" b="1" dirty="0">
                <a:solidFill>
                  <a:schemeClr val="bg1"/>
                </a:solidFill>
                <a:ea typeface="League Spartan" charset="0"/>
                <a:cs typeface="Poppins" pitchFamily="2" charset="77"/>
              </a:rPr>
              <a:t>Marketing</a:t>
            </a:r>
            <a:br>
              <a:rPr lang="en-GB" sz="1700" b="1" dirty="0">
                <a:solidFill>
                  <a:schemeClr val="bg1"/>
                </a:solidFill>
                <a:ea typeface="League Spartan" charset="0"/>
                <a:cs typeface="Poppins" pitchFamily="2" charset="77"/>
              </a:rPr>
            </a:br>
            <a:r>
              <a:rPr lang="en-GB" sz="1700" b="1" dirty="0">
                <a:solidFill>
                  <a:schemeClr val="bg1"/>
                </a:solidFill>
                <a:ea typeface="League Spartan" charset="0"/>
                <a:cs typeface="Poppins" pitchFamily="2" charset="77"/>
              </a:rPr>
              <a:t>Investitionen</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953299" y="4758975"/>
            <a:ext cx="4463993"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Wie effizient geben Sie Ihr Marketingbudget aus?</a:t>
            </a:r>
          </a:p>
        </p:txBody>
      </p:sp>
      <p:sp>
        <p:nvSpPr>
          <p:cNvPr id="42" name="Pentagon 41">
            <a:extLst>
              <a:ext uri="{FF2B5EF4-FFF2-40B4-BE49-F238E27FC236}">
                <a16:creationId xmlns:a16="http://schemas.microsoft.com/office/drawing/2014/main" id="{5EE6CBC6-4376-A60C-1006-EB68A79A6BEA}"/>
              </a:ext>
            </a:extLst>
          </p:cNvPr>
          <p:cNvSpPr/>
          <p:nvPr/>
        </p:nvSpPr>
        <p:spPr>
          <a:xfrm>
            <a:off x="4463619" y="5382426"/>
            <a:ext cx="7278654"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546127" y="5566244"/>
            <a:ext cx="2100960" cy="335989"/>
          </a:xfrm>
          <a:prstGeom prst="rect">
            <a:avLst/>
          </a:prstGeom>
          <a:noFill/>
          <a:ln>
            <a:noFill/>
          </a:ln>
        </p:spPr>
        <p:txBody>
          <a:bodyPr wrap="none" rtlCol="0" anchor="ctr" anchorCtr="0">
            <a:spAutoFit/>
          </a:bodyPr>
          <a:lstStyle/>
          <a:p>
            <a:pPr lvl="0">
              <a:lnSpc>
                <a:spcPts val="1860"/>
              </a:lnSpc>
              <a:defRPr/>
            </a:pPr>
            <a:r>
              <a:rPr lang="en-GB" b="1" dirty="0" err="1">
                <a:solidFill>
                  <a:schemeClr val="bg1"/>
                </a:solidFill>
                <a:ea typeface="League Spartan" charset="0"/>
                <a:cs typeface="Poppins" pitchFamily="2" charset="77"/>
              </a:rPr>
              <a:t>Kundenlebensdauer</a:t>
            </a:r>
            <a:endParaRPr lang="en-GB" b="1" dirty="0">
              <a:solidFill>
                <a:schemeClr val="bg1"/>
              </a:solidFill>
              <a:ea typeface="League Spartan" charset="0"/>
              <a:cs typeface="Poppins" pitchFamily="2" charset="77"/>
            </a:endParaRP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953299" y="5643181"/>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Sind </a:t>
            </a:r>
            <a:r>
              <a:rPr lang="en-GB" sz="1800" dirty="0" err="1">
                <a:solidFill>
                  <a:schemeClr val="bg1"/>
                </a:solidFill>
                <a:latin typeface="+mn-lt"/>
                <a:ea typeface="Lato Light" panose="020F0502020204030203" pitchFamily="34" charset="0"/>
                <a:cs typeface="Mukta ExtraLight" panose="020B0000000000000000" pitchFamily="34" charset="77"/>
              </a:rPr>
              <a:t>neue</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Kund:innen</a:t>
            </a:r>
            <a:r>
              <a:rPr lang="en-GB" sz="1800" dirty="0">
                <a:solidFill>
                  <a:schemeClr val="bg1"/>
                </a:solidFill>
                <a:latin typeface="+mn-lt"/>
                <a:ea typeface="Lato Light" panose="020F0502020204030203" pitchFamily="34" charset="0"/>
                <a:cs typeface="Mukta ExtraLight" panose="020B0000000000000000" pitchFamily="34" charset="77"/>
              </a:rPr>
              <a:t> auf lange Sicht rentabel?</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384783" y="3127258"/>
            <a:ext cx="3847283" cy="3392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Hier geben wir Ihnen einen kurzen Überblick über kundenbezogene Metriken, die </a:t>
            </a:r>
            <a:r>
              <a:rPr lang="en-GB" sz="2200" dirty="0" err="1"/>
              <a:t>ausgewertet</a:t>
            </a:r>
            <a:r>
              <a:rPr lang="en-GB" sz="2200" dirty="0"/>
              <a:t> </a:t>
            </a:r>
            <a:r>
              <a:rPr lang="en-GB" sz="2200" dirty="0" err="1"/>
              <a:t>werden</a:t>
            </a:r>
            <a:r>
              <a:rPr lang="en-GB" sz="2200" dirty="0"/>
              <a:t> </a:t>
            </a:r>
            <a:r>
              <a:rPr lang="en-GB" sz="2200" dirty="0" err="1"/>
              <a:t>sollten</a:t>
            </a:r>
            <a:r>
              <a:rPr lang="en-GB" sz="2200" dirty="0"/>
              <a:t>.</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199833" y="377371"/>
            <a:ext cx="4114510" cy="25144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Informationsquellen im Unternehmen: </a:t>
            </a:r>
            <a:r>
              <a:rPr lang="en-US" b="1" dirty="0"/>
              <a:t>Marketing und Vertrieb</a:t>
            </a:r>
          </a:p>
        </p:txBody>
      </p:sp>
      <p:sp>
        <p:nvSpPr>
          <p:cNvPr id="52" name="Rectangle 51">
            <a:extLst>
              <a:ext uri="{FF2B5EF4-FFF2-40B4-BE49-F238E27FC236}">
                <a16:creationId xmlns:a16="http://schemas.microsoft.com/office/drawing/2014/main" id="{50A70684-FCBB-8592-BFD2-474A09103682}"/>
              </a:ext>
            </a:extLst>
          </p:cNvPr>
          <p:cNvSpPr/>
          <p:nvPr/>
        </p:nvSpPr>
        <p:spPr>
          <a:xfrm>
            <a:off x="675980" y="295769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54" name="Straight Connector 53">
            <a:extLst>
              <a:ext uri="{FF2B5EF4-FFF2-40B4-BE49-F238E27FC236}">
                <a16:creationId xmlns:a16="http://schemas.microsoft.com/office/drawing/2014/main" id="{142E74D3-D3A6-E977-11BF-F51CF84568AD}"/>
              </a:ext>
            </a:extLst>
          </p:cNvPr>
          <p:cNvCxnSpPr/>
          <p:nvPr/>
        </p:nvCxnSpPr>
        <p:spPr>
          <a:xfrm>
            <a:off x="6794500" y="2044700"/>
            <a:ext cx="0" cy="420370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2" name="TextBox 7">
            <a:extLst>
              <a:ext uri="{FF2B5EF4-FFF2-40B4-BE49-F238E27FC236}">
                <a16:creationId xmlns:a16="http://schemas.microsoft.com/office/drawing/2014/main" id="{A28ACBA6-13AD-5DEE-BEB7-82DAEB4DAA6B}"/>
              </a:ext>
            </a:extLst>
          </p:cNvPr>
          <p:cNvSpPr txBox="1"/>
          <p:nvPr/>
        </p:nvSpPr>
        <p:spPr>
          <a:xfrm>
            <a:off x="6315681" y="1580486"/>
            <a:ext cx="1846382" cy="584775"/>
          </a:xfrm>
          <a:prstGeom prst="rect">
            <a:avLst/>
          </a:prstGeom>
          <a:no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Kundenlebensdauer</a:t>
            </a:r>
            <a:b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b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Wert</a:t>
            </a:r>
          </a:p>
        </p:txBody>
      </p:sp>
    </p:spTree>
    <p:extLst>
      <p:ext uri="{BB962C8B-B14F-4D97-AF65-F5344CB8AC3E}">
        <p14:creationId xmlns:p14="http://schemas.microsoft.com/office/powerpoint/2010/main" val="4077456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644983" y="0"/>
            <a:ext cx="28335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314342" y="1592220"/>
            <a:ext cx="7427931" cy="893217"/>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408185" y="1767466"/>
            <a:ext cx="1492706" cy="579646"/>
          </a:xfrm>
          <a:prstGeom prst="rect">
            <a:avLst/>
          </a:prstGeom>
          <a:noFill/>
          <a:ln>
            <a:noFill/>
          </a:ln>
        </p:spPr>
        <p:txBody>
          <a:bodyPr wrap="square" rtlCol="0" anchor="ctr" anchorCtr="0">
            <a:spAutoFit/>
          </a:bodyPr>
          <a:lstStyle/>
          <a:p>
            <a:pPr marL="0" marR="0" lvl="0" indent="0" defTabSz="914400" rtl="0" eaLnBrk="1" fontAlgn="auto" latinLnBrk="0" hangingPunct="1">
              <a:lnSpc>
                <a:spcPts val="1860"/>
              </a:lnSpc>
              <a:spcBef>
                <a:spcPts val="0"/>
              </a:spcBef>
              <a:spcAft>
                <a:spcPts val="0"/>
              </a:spcAft>
              <a:buClrTx/>
              <a:buSzTx/>
              <a:buFontTx/>
              <a:buNone/>
              <a:tabLst/>
              <a:defRPr/>
            </a:pPr>
            <a:r>
              <a:rPr kumimoji="0" lang="en-GB" b="1" i="0" u="none" strike="noStrike" kern="1200" cap="none" spc="0" normalizeH="0" baseline="0" noProof="0" dirty="0" err="1">
                <a:ln>
                  <a:noFill/>
                </a:ln>
                <a:solidFill>
                  <a:schemeClr val="bg1"/>
                </a:solidFill>
                <a:effectLst/>
                <a:uLnTx/>
                <a:uFillTx/>
                <a:ea typeface="League Spartan" charset="0"/>
                <a:cs typeface="Poppins" pitchFamily="2" charset="77"/>
              </a:rPr>
              <a:t>Kunden</a:t>
            </a:r>
            <a:r>
              <a:rPr kumimoji="0" lang="en-GB" b="1" i="0" u="none" strike="noStrike" kern="1200" cap="none" spc="0" normalizeH="0" baseline="0" noProof="0" dirty="0">
                <a:ln>
                  <a:noFill/>
                </a:ln>
                <a:solidFill>
                  <a:schemeClr val="bg1"/>
                </a:solidFill>
                <a:effectLst/>
                <a:uLnTx/>
                <a:uFillTx/>
                <a:ea typeface="League Spartan" charset="0"/>
                <a:cs typeface="Poppins" pitchFamily="2" charset="77"/>
              </a:rPr>
              <a:t>-</a:t>
            </a:r>
            <a:br>
              <a:rPr kumimoji="0" lang="en-GB" b="1" i="0" u="none" strike="noStrike" kern="1200" cap="none" spc="0" normalizeH="0" baseline="0" noProof="0" dirty="0">
                <a:ln>
                  <a:noFill/>
                </a:ln>
                <a:solidFill>
                  <a:schemeClr val="bg1"/>
                </a:solidFill>
                <a:effectLst/>
                <a:uLnTx/>
                <a:uFillTx/>
                <a:ea typeface="League Spartan" charset="0"/>
                <a:cs typeface="Poppins" pitchFamily="2" charset="77"/>
              </a:rPr>
            </a:br>
            <a:r>
              <a:rPr kumimoji="0" lang="en-GB" b="1" i="0" u="none" strike="noStrike" kern="1200" cap="none" spc="0" normalizeH="0" baseline="0" noProof="0" dirty="0" err="1">
                <a:ln>
                  <a:noFill/>
                </a:ln>
                <a:solidFill>
                  <a:schemeClr val="bg1"/>
                </a:solidFill>
                <a:effectLst/>
                <a:uLnTx/>
                <a:uFillTx/>
                <a:ea typeface="League Spartan" charset="0"/>
                <a:cs typeface="Poppins" pitchFamily="2" charset="77"/>
              </a:rPr>
              <a:t>zufriedenheit</a:t>
            </a:r>
            <a:endParaRPr kumimoji="0" lang="en-GB" b="1" i="0" u="none" strike="noStrike" kern="1200" cap="none" spc="0" normalizeH="0" baseline="0" noProof="0" dirty="0">
              <a:ln>
                <a:noFill/>
              </a:ln>
              <a:solidFill>
                <a:schemeClr val="bg1"/>
              </a:solidFill>
              <a:effectLst/>
              <a:uLnTx/>
              <a:uFillTx/>
              <a:ea typeface="League Spartan" charset="0"/>
              <a:cs typeface="Poppins" pitchFamily="2" charset="77"/>
            </a:endParaRP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180420" y="1804388"/>
            <a:ext cx="4959143"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13"/>
              </a:lnSpc>
              <a:spcBef>
                <a:spcPts val="0"/>
              </a:spcBef>
              <a:spcAft>
                <a:spcPts val="0"/>
              </a:spcAft>
              <a:buClrTx/>
              <a:buSzTx/>
              <a:buFont typeface="Arial"/>
              <a:buNone/>
              <a:tabLst/>
              <a:defRPr/>
            </a:pPr>
            <a:r>
              <a:rPr kumimoji="0" lang="en-GB" sz="1800" b="0" i="0" u="none" strike="noStrike" kern="1200" cap="none" spc="0" normalizeH="0" baseline="0" noProof="0" dirty="0">
                <a:ln>
                  <a:noFill/>
                </a:ln>
                <a:solidFill>
                  <a:schemeClr val="bg1"/>
                </a:solidFill>
                <a:effectLst/>
                <a:uLnTx/>
                <a:uFillTx/>
                <a:latin typeface="+mn-lt"/>
                <a:ea typeface="Lato Light" panose="020F0502020204030203" pitchFamily="34" charset="0"/>
                <a:cs typeface="Mukta ExtraLight" panose="020B0000000000000000" pitchFamily="34" charset="77"/>
              </a:rPr>
              <a:t>Kundenzufriedenheit ist alles. Die </a:t>
            </a:r>
            <a:r>
              <a:rPr kumimoji="0" lang="en-GB" sz="1800" b="0" i="0" u="none" strike="noStrike" kern="1200" cap="none" spc="0" normalizeH="0" baseline="0" noProof="0" dirty="0" err="1">
                <a:ln>
                  <a:noFill/>
                </a:ln>
                <a:solidFill>
                  <a:schemeClr val="bg1"/>
                </a:solidFill>
                <a:effectLst/>
                <a:uLnTx/>
                <a:uFillTx/>
                <a:latin typeface="+mn-lt"/>
                <a:ea typeface="Lato Light" panose="020F0502020204030203" pitchFamily="34" charset="0"/>
                <a:cs typeface="Mukta ExtraLight" panose="020B0000000000000000" pitchFamily="34" charset="77"/>
              </a:rPr>
              <a:t>Messung</a:t>
            </a:r>
            <a:r>
              <a:rPr kumimoji="0" lang="en-GB" sz="1800" b="0" i="0" u="none" strike="noStrike" kern="1200" cap="none" spc="0" normalizeH="0" baseline="0" noProof="0" dirty="0">
                <a:ln>
                  <a:noFill/>
                </a:ln>
                <a:solidFill>
                  <a:schemeClr val="bg1"/>
                </a:solidFill>
                <a:effectLst/>
                <a:uLnTx/>
                <a:uFillTx/>
                <a:latin typeface="+mn-lt"/>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schemeClr val="bg1"/>
                </a:solidFill>
                <a:effectLst/>
                <a:uLnTx/>
                <a:uFillTx/>
                <a:latin typeface="+mn-lt"/>
                <a:ea typeface="Lato Light" panose="020F0502020204030203" pitchFamily="34" charset="0"/>
                <a:cs typeface="Mukta ExtraLight" panose="020B0000000000000000" pitchFamily="34" charset="77"/>
              </a:rPr>
              <a:t>dessen</a:t>
            </a:r>
            <a:r>
              <a:rPr kumimoji="0" lang="en-GB" sz="1800" b="0" i="0" u="none" strike="noStrike" kern="1200" cap="none" spc="0" normalizeH="0" baseline="0" noProof="0" dirty="0">
                <a:ln>
                  <a:noFill/>
                </a:ln>
                <a:solidFill>
                  <a:schemeClr val="bg1"/>
                </a:solidFill>
                <a:effectLst/>
                <a:uLnTx/>
                <a:uFillTx/>
                <a:latin typeface="+mn-lt"/>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schemeClr val="bg1"/>
                </a:solidFill>
                <a:effectLst/>
                <a:uLnTx/>
                <a:uFillTx/>
                <a:latin typeface="+mn-lt"/>
                <a:ea typeface="Lato Light" panose="020F0502020204030203" pitchFamily="34" charset="0"/>
                <a:cs typeface="Mukta ExtraLight" panose="020B0000000000000000" pitchFamily="34" charset="77"/>
              </a:rPr>
              <a:t>ist</a:t>
            </a:r>
            <a:r>
              <a:rPr kumimoji="0" lang="en-GB" sz="1800" b="0" i="0" u="none" strike="noStrike" kern="1200" cap="none" spc="0" normalizeH="0" baseline="0" noProof="0" dirty="0">
                <a:ln>
                  <a:noFill/>
                </a:ln>
                <a:solidFill>
                  <a:schemeClr val="bg1"/>
                </a:solidFill>
                <a:effectLst/>
                <a:uLnTx/>
                <a:uFillTx/>
                <a:latin typeface="+mn-lt"/>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schemeClr val="bg1"/>
                </a:solidFill>
                <a:effectLst/>
                <a:uLnTx/>
                <a:uFillTx/>
                <a:latin typeface="+mn-lt"/>
                <a:ea typeface="Lato Light" panose="020F0502020204030203" pitchFamily="34" charset="0"/>
                <a:cs typeface="Mukta ExtraLight" panose="020B0000000000000000" pitchFamily="34" charset="77"/>
              </a:rPr>
              <a:t>jedoch</a:t>
            </a:r>
            <a:r>
              <a:rPr kumimoji="0" lang="en-GB" sz="1800" b="0" i="0" u="none" strike="noStrike" kern="1200" cap="none" spc="0" normalizeH="0" baseline="0" noProof="0" dirty="0">
                <a:ln>
                  <a:noFill/>
                </a:ln>
                <a:solidFill>
                  <a:schemeClr val="bg1"/>
                </a:solidFill>
                <a:effectLst/>
                <a:uLnTx/>
                <a:uFillTx/>
                <a:latin typeface="+mn-lt"/>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schemeClr val="bg1"/>
                </a:solidFill>
                <a:effectLst/>
                <a:uLnTx/>
                <a:uFillTx/>
                <a:latin typeface="+mn-lt"/>
                <a:ea typeface="Lato Light" panose="020F0502020204030203" pitchFamily="34" charset="0"/>
                <a:cs typeface="Mukta ExtraLight" panose="020B0000000000000000" pitchFamily="34" charset="77"/>
              </a:rPr>
              <a:t>schwierig</a:t>
            </a:r>
            <a:r>
              <a:rPr kumimoji="0" lang="en-GB" sz="1800" b="0" i="0" u="none" strike="noStrike" kern="1200" cap="none" spc="0" normalizeH="0" baseline="0" noProof="0" dirty="0">
                <a:ln>
                  <a:noFill/>
                </a:ln>
                <a:solidFill>
                  <a:schemeClr val="bg1"/>
                </a:solidFill>
                <a:effectLst/>
                <a:uLnTx/>
                <a:uFillTx/>
                <a:latin typeface="+mn-lt"/>
                <a:ea typeface="Lato Light" panose="020F0502020204030203" pitchFamily="34" charset="0"/>
                <a:cs typeface="Mukta ExtraLight" panose="020B0000000000000000" pitchFamily="34" charset="77"/>
              </a:rPr>
              <a:t>.</a:t>
            </a:r>
          </a:p>
        </p:txBody>
      </p:sp>
      <p:sp>
        <p:nvSpPr>
          <p:cNvPr id="33" name="Pentagon 32">
            <a:extLst>
              <a:ext uri="{FF2B5EF4-FFF2-40B4-BE49-F238E27FC236}">
                <a16:creationId xmlns:a16="http://schemas.microsoft.com/office/drawing/2014/main" id="{C341E196-C78F-4483-80F7-EEE64418048F}"/>
              </a:ext>
            </a:extLst>
          </p:cNvPr>
          <p:cNvSpPr/>
          <p:nvPr/>
        </p:nvSpPr>
        <p:spPr>
          <a:xfrm>
            <a:off x="4314342" y="2611969"/>
            <a:ext cx="7427931" cy="893217"/>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339335" y="2777722"/>
            <a:ext cx="1892227"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Netto-Promoter</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Bewertung</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184165" y="2849422"/>
            <a:ext cx="4959143"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Der NPS misst die Wahrscheinlichkeit, mit der Ihre Kunden Sie weiter empfehlen.</a:t>
            </a:r>
          </a:p>
        </p:txBody>
      </p:sp>
      <p:sp>
        <p:nvSpPr>
          <p:cNvPr id="36" name="Pentagon 35">
            <a:extLst>
              <a:ext uri="{FF2B5EF4-FFF2-40B4-BE49-F238E27FC236}">
                <a16:creationId xmlns:a16="http://schemas.microsoft.com/office/drawing/2014/main" id="{A2F28C16-1CBC-DBE5-8011-858E0DA46ACE}"/>
              </a:ext>
            </a:extLst>
          </p:cNvPr>
          <p:cNvSpPr/>
          <p:nvPr/>
        </p:nvSpPr>
        <p:spPr>
          <a:xfrm>
            <a:off x="4314342" y="3602281"/>
            <a:ext cx="7427931" cy="893217"/>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402478" y="3966062"/>
            <a:ext cx="1589617" cy="335989"/>
          </a:xfrm>
          <a:prstGeom prst="rect">
            <a:avLst/>
          </a:prstGeom>
          <a:noFill/>
          <a:ln>
            <a:noFill/>
          </a:ln>
        </p:spPr>
        <p:txBody>
          <a:bodyPr wrap="square" rtlCol="0" anchor="ctr" anchorCtr="0">
            <a:spAutoFit/>
          </a:bodyPr>
          <a:lstStyle/>
          <a:p>
            <a:pPr lvl="0">
              <a:lnSpc>
                <a:spcPts val="1860"/>
              </a:lnSpc>
              <a:defRPr/>
            </a:pPr>
            <a:r>
              <a:rPr lang="en-GB" b="1" dirty="0" err="1">
                <a:solidFill>
                  <a:schemeClr val="bg1"/>
                </a:solidFill>
                <a:ea typeface="League Spartan" charset="0"/>
                <a:cs typeface="Poppins" pitchFamily="2" charset="77"/>
              </a:rPr>
              <a:t>Antwortzeit</a:t>
            </a:r>
            <a:endParaRPr lang="en-GB" b="1" dirty="0">
              <a:solidFill>
                <a:schemeClr val="bg1"/>
              </a:solidFill>
              <a:ea typeface="League Spartan" charset="0"/>
              <a:cs typeface="Poppins" pitchFamily="2" charset="77"/>
            </a:endParaRP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166804" y="3810658"/>
            <a:ext cx="4959143"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Die </a:t>
            </a:r>
            <a:r>
              <a:rPr lang="en-GB" sz="1800" dirty="0" err="1">
                <a:solidFill>
                  <a:schemeClr val="bg1"/>
                </a:solidFill>
                <a:latin typeface="+mn-lt"/>
                <a:ea typeface="Lato Light" panose="020F0502020204030203" pitchFamily="34" charset="0"/>
                <a:cs typeface="Mukta ExtraLight" panose="020B0000000000000000" pitchFamily="34" charset="77"/>
              </a:rPr>
              <a:t>Rückmeldezeit</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bei</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Anfragen</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ist</a:t>
            </a:r>
            <a:r>
              <a:rPr lang="en-GB" sz="1800" dirty="0">
                <a:solidFill>
                  <a:schemeClr val="bg1"/>
                </a:solidFill>
                <a:latin typeface="+mn-lt"/>
                <a:ea typeface="Lato Light" panose="020F0502020204030203" pitchFamily="34" charset="0"/>
                <a:cs typeface="Mukta ExtraLight" panose="020B0000000000000000" pitchFamily="34" charset="77"/>
              </a:rPr>
              <a:t> ein entscheidender Faktor für die Kundenzufriedenheit</a:t>
            </a:r>
          </a:p>
        </p:txBody>
      </p:sp>
      <p:sp>
        <p:nvSpPr>
          <p:cNvPr id="39" name="Pentagon 38">
            <a:extLst>
              <a:ext uri="{FF2B5EF4-FFF2-40B4-BE49-F238E27FC236}">
                <a16:creationId xmlns:a16="http://schemas.microsoft.com/office/drawing/2014/main" id="{F8DCEED6-531C-BF6C-3A63-E751C0662C26}"/>
              </a:ext>
            </a:extLst>
          </p:cNvPr>
          <p:cNvSpPr/>
          <p:nvPr/>
        </p:nvSpPr>
        <p:spPr>
          <a:xfrm>
            <a:off x="4314342" y="4622030"/>
            <a:ext cx="7427931" cy="893217"/>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389798" y="4623955"/>
            <a:ext cx="1747705" cy="823302"/>
          </a:xfrm>
          <a:prstGeom prst="rect">
            <a:avLst/>
          </a:prstGeom>
          <a:noFill/>
          <a:ln>
            <a:noFill/>
          </a:ln>
        </p:spPr>
        <p:txBody>
          <a:bodyPr wrap="square" rtlCol="0" anchor="ctr" anchorCtr="0">
            <a:spAutoFit/>
          </a:bodyPr>
          <a:lstStyle/>
          <a:p>
            <a:pPr lvl="0">
              <a:lnSpc>
                <a:spcPts val="1860"/>
              </a:lnSpc>
              <a:defRPr/>
            </a:pPr>
            <a:r>
              <a:rPr lang="en-GB" sz="1700" b="1" dirty="0" err="1">
                <a:solidFill>
                  <a:schemeClr val="bg1"/>
                </a:solidFill>
                <a:ea typeface="League Spartan" charset="0"/>
                <a:cs typeface="Poppins" pitchFamily="2" charset="77"/>
              </a:rPr>
              <a:t>Kunden</a:t>
            </a:r>
            <a:r>
              <a:rPr lang="en-GB" sz="1700" b="1" dirty="0">
                <a:solidFill>
                  <a:schemeClr val="bg1"/>
                </a:solidFill>
                <a:ea typeface="League Spartan" charset="0"/>
                <a:cs typeface="Poppins" pitchFamily="2" charset="77"/>
              </a:rPr>
              <a:t>-</a:t>
            </a:r>
            <a:br>
              <a:rPr lang="en-GB" sz="1700" b="1" dirty="0">
                <a:solidFill>
                  <a:schemeClr val="bg1"/>
                </a:solidFill>
                <a:ea typeface="League Spartan" charset="0"/>
                <a:cs typeface="Poppins" pitchFamily="2" charset="77"/>
              </a:rPr>
            </a:br>
            <a:r>
              <a:rPr lang="en-GB" sz="1700" b="1" dirty="0" err="1">
                <a:solidFill>
                  <a:schemeClr val="bg1"/>
                </a:solidFill>
                <a:ea typeface="League Spartan" charset="0"/>
                <a:cs typeface="Poppins" pitchFamily="2" charset="77"/>
              </a:rPr>
              <a:t>Abwanderungs</a:t>
            </a:r>
            <a:r>
              <a:rPr lang="en-GB" sz="1700" b="1" dirty="0">
                <a:solidFill>
                  <a:schemeClr val="bg1"/>
                </a:solidFill>
                <a:ea typeface="League Spartan" charset="0"/>
                <a:cs typeface="Poppins" pitchFamily="2" charset="77"/>
              </a:rPr>
              <a:t>-rate</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160767" y="4693177"/>
            <a:ext cx="5259495" cy="69507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700" dirty="0">
                <a:solidFill>
                  <a:schemeClr val="bg1"/>
                </a:solidFill>
                <a:latin typeface="+mn-lt"/>
                <a:ea typeface="Lato Light" panose="020F0502020204030203" pitchFamily="34" charset="0"/>
                <a:cs typeface="Mukta ExtraLight" panose="020B0000000000000000" pitchFamily="34" charset="77"/>
              </a:rPr>
              <a:t>Die </a:t>
            </a:r>
            <a:r>
              <a:rPr lang="en-GB" sz="1700" dirty="0" err="1">
                <a:solidFill>
                  <a:schemeClr val="bg1"/>
                </a:solidFill>
                <a:latin typeface="+mn-lt"/>
                <a:ea typeface="Lato Light" panose="020F0502020204030203" pitchFamily="34" charset="0"/>
                <a:cs typeface="Mukta ExtraLight" panose="020B0000000000000000" pitchFamily="34" charset="77"/>
              </a:rPr>
              <a:t>Beobachtung</a:t>
            </a:r>
            <a:r>
              <a:rPr lang="en-GB" sz="1700" dirty="0">
                <a:solidFill>
                  <a:schemeClr val="bg1"/>
                </a:solidFill>
                <a:latin typeface="+mn-lt"/>
                <a:ea typeface="Lato Light" panose="020F0502020204030203" pitchFamily="34" charset="0"/>
                <a:cs typeface="Mukta ExtraLight" panose="020B0000000000000000" pitchFamily="34" charset="77"/>
              </a:rPr>
              <a:t> der </a:t>
            </a:r>
            <a:r>
              <a:rPr lang="en-GB" sz="1700" dirty="0" err="1">
                <a:solidFill>
                  <a:schemeClr val="bg1"/>
                </a:solidFill>
                <a:latin typeface="+mn-lt"/>
                <a:ea typeface="Lato Light" panose="020F0502020204030203" pitchFamily="34" charset="0"/>
                <a:cs typeface="Mukta ExtraLight" panose="020B0000000000000000" pitchFamily="34" charset="77"/>
              </a:rPr>
              <a:t>Kundenabwanderung</a:t>
            </a:r>
            <a:r>
              <a:rPr lang="en-GB" sz="1700" dirty="0">
                <a:solidFill>
                  <a:schemeClr val="bg1"/>
                </a:solidFill>
                <a:latin typeface="+mn-lt"/>
                <a:ea typeface="Lato Light" panose="020F0502020204030203" pitchFamily="34" charset="0"/>
                <a:cs typeface="Mukta ExtraLight" panose="020B0000000000000000" pitchFamily="34" charset="77"/>
              </a:rPr>
              <a:t> hilft Ihnen, Trends in der </a:t>
            </a:r>
            <a:r>
              <a:rPr lang="en-GB" sz="1700" dirty="0" err="1">
                <a:solidFill>
                  <a:schemeClr val="bg1"/>
                </a:solidFill>
                <a:latin typeface="+mn-lt"/>
                <a:ea typeface="Lato Light" panose="020F0502020204030203" pitchFamily="34" charset="0"/>
                <a:cs typeface="Mukta ExtraLight" panose="020B0000000000000000" pitchFamily="34" charset="77"/>
              </a:rPr>
              <a:t>Produktzufriedenheit</a:t>
            </a:r>
            <a:r>
              <a:rPr lang="en-GB" sz="1700" dirty="0">
                <a:solidFill>
                  <a:schemeClr val="bg1"/>
                </a:solidFill>
                <a:latin typeface="+mn-lt"/>
                <a:ea typeface="Lato Light" panose="020F0502020204030203" pitchFamily="34" charset="0"/>
                <a:cs typeface="Mukta ExtraLight" panose="020B0000000000000000" pitchFamily="34" charset="77"/>
              </a:rPr>
              <a:t> (</a:t>
            </a:r>
            <a:r>
              <a:rPr lang="en-GB" sz="1700" dirty="0" err="1">
                <a:solidFill>
                  <a:schemeClr val="bg1"/>
                </a:solidFill>
                <a:latin typeface="+mn-lt"/>
                <a:ea typeface="Lato Light" panose="020F0502020204030203" pitchFamily="34" charset="0"/>
                <a:cs typeface="Mukta ExtraLight" panose="020B0000000000000000" pitchFamily="34" charset="77"/>
              </a:rPr>
              <a:t>oder</a:t>
            </a:r>
            <a:r>
              <a:rPr lang="en-GB" sz="1700" dirty="0">
                <a:solidFill>
                  <a:schemeClr val="bg1"/>
                </a:solidFill>
                <a:latin typeface="+mn-lt"/>
                <a:ea typeface="Lato Light" panose="020F0502020204030203" pitchFamily="34" charset="0"/>
                <a:cs typeface="Mukta ExtraLight" panose="020B0000000000000000" pitchFamily="34" charset="77"/>
              </a:rPr>
              <a:t> –</a:t>
            </a:r>
            <a:r>
              <a:rPr lang="en-GB" sz="1700" dirty="0" err="1">
                <a:solidFill>
                  <a:schemeClr val="bg1"/>
                </a:solidFill>
                <a:latin typeface="+mn-lt"/>
                <a:ea typeface="Lato Light" panose="020F0502020204030203" pitchFamily="34" charset="0"/>
                <a:cs typeface="Mukta ExtraLight" panose="020B0000000000000000" pitchFamily="34" charset="77"/>
              </a:rPr>
              <a:t>unzufrieden-heit</a:t>
            </a:r>
            <a:r>
              <a:rPr lang="en-GB" sz="1700" dirty="0">
                <a:solidFill>
                  <a:schemeClr val="bg1"/>
                </a:solidFill>
                <a:latin typeface="+mn-lt"/>
                <a:ea typeface="Lato Light" panose="020F0502020204030203" pitchFamily="34" charset="0"/>
                <a:cs typeface="Mukta ExtraLight" panose="020B0000000000000000" pitchFamily="34" charset="77"/>
              </a:rPr>
              <a:t>) zu erkennen.</a:t>
            </a:r>
          </a:p>
        </p:txBody>
      </p:sp>
      <p:sp>
        <p:nvSpPr>
          <p:cNvPr id="42" name="Pentagon 41">
            <a:extLst>
              <a:ext uri="{FF2B5EF4-FFF2-40B4-BE49-F238E27FC236}">
                <a16:creationId xmlns:a16="http://schemas.microsoft.com/office/drawing/2014/main" id="{5EE6CBC6-4376-A60C-1006-EB68A79A6BEA}"/>
              </a:ext>
            </a:extLst>
          </p:cNvPr>
          <p:cNvSpPr/>
          <p:nvPr/>
        </p:nvSpPr>
        <p:spPr>
          <a:xfrm>
            <a:off x="4314342" y="5621564"/>
            <a:ext cx="7427931" cy="893217"/>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547024" y="5900177"/>
            <a:ext cx="1191182" cy="335989"/>
          </a:xfrm>
          <a:prstGeom prst="rect">
            <a:avLst/>
          </a:prstGeom>
          <a:noFill/>
          <a:ln>
            <a:noFill/>
          </a:ln>
        </p:spPr>
        <p:txBody>
          <a:bodyPr wrap="square" rtlCol="0" anchor="ctr" anchorCtr="0">
            <a:spAutoFit/>
          </a:bodyPr>
          <a:lstStyle/>
          <a:p>
            <a:pPr lvl="0">
              <a:lnSpc>
                <a:spcPts val="1860"/>
              </a:lnSpc>
              <a:defRPr/>
            </a:pPr>
            <a:r>
              <a:rPr lang="en-GB" b="1" dirty="0" err="1">
                <a:solidFill>
                  <a:schemeClr val="bg1"/>
                </a:solidFill>
                <a:ea typeface="League Spartan" charset="0"/>
                <a:cs typeface="Poppins" pitchFamily="2" charset="77"/>
              </a:rPr>
              <a:t>ServeQual</a:t>
            </a:r>
            <a:endParaRPr lang="en-GB" b="1" dirty="0">
              <a:solidFill>
                <a:schemeClr val="bg1"/>
              </a:solidFill>
              <a:ea typeface="League Spartan" charset="0"/>
              <a:cs typeface="Poppins" pitchFamily="2" charset="77"/>
            </a:endParaRP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184165" y="5829640"/>
            <a:ext cx="4959143"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Ist</a:t>
            </a:r>
            <a:r>
              <a:rPr lang="en-GB" sz="1800" dirty="0">
                <a:solidFill>
                  <a:schemeClr val="bg1"/>
                </a:solidFill>
                <a:latin typeface="+mn-lt"/>
                <a:ea typeface="Lato Light" panose="020F0502020204030203" pitchFamily="34" charset="0"/>
                <a:cs typeface="Mukta ExtraLight" panose="020B0000000000000000" pitchFamily="34" charset="77"/>
              </a:rPr>
              <a:t> die </a:t>
            </a:r>
            <a:r>
              <a:rPr lang="en-GB" sz="1800" dirty="0" err="1">
                <a:solidFill>
                  <a:schemeClr val="bg1"/>
                </a:solidFill>
                <a:latin typeface="+mn-lt"/>
                <a:ea typeface="Lato Light" panose="020F0502020204030203" pitchFamily="34" charset="0"/>
                <a:cs typeface="Mukta ExtraLight" panose="020B0000000000000000" pitchFamily="34" charset="77"/>
              </a:rPr>
              <a:t>Summe</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aus</a:t>
            </a:r>
            <a:r>
              <a:rPr lang="en-GB" sz="1800" dirty="0">
                <a:solidFill>
                  <a:schemeClr val="bg1"/>
                </a:solidFill>
                <a:latin typeface="+mn-lt"/>
                <a:ea typeface="Lato Light" panose="020F0502020204030203" pitchFamily="34" charset="0"/>
                <a:cs typeface="Mukta ExtraLight" panose="020B0000000000000000" pitchFamily="34" charset="77"/>
              </a:rPr>
              <a:t> </a:t>
            </a:r>
            <a:r>
              <a:rPr lang="en-GB" sz="1800" dirty="0" err="1">
                <a:solidFill>
                  <a:schemeClr val="bg1"/>
                </a:solidFill>
                <a:latin typeface="+mn-lt"/>
                <a:ea typeface="Lato Light" panose="020F0502020204030203" pitchFamily="34" charset="0"/>
                <a:cs typeface="Mukta ExtraLight" panose="020B0000000000000000" pitchFamily="34" charset="77"/>
              </a:rPr>
              <a:t>Qualität</a:t>
            </a:r>
            <a:r>
              <a:rPr lang="en-GB" sz="1800" dirty="0">
                <a:solidFill>
                  <a:schemeClr val="bg1"/>
                </a:solidFill>
                <a:latin typeface="+mn-lt"/>
                <a:ea typeface="Lato Light" panose="020F0502020204030203" pitchFamily="34" charset="0"/>
                <a:cs typeface="Mukta ExtraLight" panose="020B0000000000000000" pitchFamily="34" charset="77"/>
              </a:rPr>
              <a:t> der </a:t>
            </a:r>
            <a:r>
              <a:rPr lang="en-GB" sz="1800" dirty="0" err="1">
                <a:solidFill>
                  <a:schemeClr val="bg1"/>
                </a:solidFill>
                <a:latin typeface="+mn-lt"/>
                <a:ea typeface="Lato Light" panose="020F0502020204030203" pitchFamily="34" charset="0"/>
                <a:cs typeface="Mukta ExtraLight" panose="020B0000000000000000" pitchFamily="34" charset="77"/>
              </a:rPr>
              <a:t>Dienstleistung</a:t>
            </a:r>
            <a:r>
              <a:rPr lang="en-GB" sz="1800" dirty="0">
                <a:solidFill>
                  <a:schemeClr val="bg1"/>
                </a:solidFill>
                <a:latin typeface="+mn-lt"/>
                <a:ea typeface="Lato Light" panose="020F0502020204030203" pitchFamily="34" charset="0"/>
                <a:cs typeface="Mukta ExtraLight" panose="020B0000000000000000" pitchFamily="34" charset="77"/>
              </a:rPr>
              <a:t> und Kundenzufriedenheit</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525449" y="2815774"/>
            <a:ext cx="3413076" cy="3770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Wenn die Qualität des Kundendienstes nicht gemessen wird, </a:t>
            </a:r>
            <a:r>
              <a:rPr lang="en-GB" sz="2200" dirty="0" err="1"/>
              <a:t>wie</a:t>
            </a:r>
            <a:r>
              <a:rPr lang="en-GB" sz="2200" dirty="0"/>
              <a:t> </a:t>
            </a:r>
            <a:r>
              <a:rPr lang="en-GB" sz="2200" dirty="0" err="1"/>
              <a:t>soll</a:t>
            </a:r>
            <a:r>
              <a:rPr lang="en-GB" sz="2200" dirty="0"/>
              <a:t> dann der Erfolg von Maßnahmen beurteilt werden?</a:t>
            </a:r>
          </a:p>
          <a:p>
            <a:pPr marL="0" indent="0">
              <a:lnSpc>
                <a:spcPts val="2280"/>
              </a:lnSpc>
            </a:pPr>
            <a:r>
              <a:rPr lang="en-GB" sz="2200" dirty="0" err="1"/>
              <a:t>Wenn</a:t>
            </a:r>
            <a:r>
              <a:rPr lang="en-GB" sz="2200" dirty="0"/>
              <a:t> ein Unternehmen ernsthaft daran interessiert ist, seinen Kundenservice zu verbessern, sind dies die zu </a:t>
            </a:r>
            <a:r>
              <a:rPr lang="en-GB" sz="2200" dirty="0" err="1"/>
              <a:t>überprüfenden</a:t>
            </a:r>
            <a:r>
              <a:rPr lang="en-GB" sz="2200" dirty="0"/>
              <a:t> KPIs: </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199832" y="377371"/>
            <a:ext cx="4114510" cy="22598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Informationsquellen im Unternehmen: </a:t>
            </a:r>
            <a:r>
              <a:rPr lang="en-US" b="1" dirty="0"/>
              <a:t>Dienstleistung</a:t>
            </a:r>
          </a:p>
        </p:txBody>
      </p:sp>
      <p:sp>
        <p:nvSpPr>
          <p:cNvPr id="52" name="Rectangle 51">
            <a:extLst>
              <a:ext uri="{FF2B5EF4-FFF2-40B4-BE49-F238E27FC236}">
                <a16:creationId xmlns:a16="http://schemas.microsoft.com/office/drawing/2014/main" id="{50A70684-FCBB-8592-BFD2-474A09103682}"/>
              </a:ext>
            </a:extLst>
          </p:cNvPr>
          <p:cNvSpPr/>
          <p:nvPr/>
        </p:nvSpPr>
        <p:spPr>
          <a:xfrm>
            <a:off x="675980" y="242107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54" name="Straight Connector 53">
            <a:extLst>
              <a:ext uri="{FF2B5EF4-FFF2-40B4-BE49-F238E27FC236}">
                <a16:creationId xmlns:a16="http://schemas.microsoft.com/office/drawing/2014/main" id="{142E74D3-D3A6-E977-11BF-F51CF84568AD}"/>
              </a:ext>
            </a:extLst>
          </p:cNvPr>
          <p:cNvCxnSpPr>
            <a:cxnSpLocks/>
          </p:cNvCxnSpPr>
          <p:nvPr/>
        </p:nvCxnSpPr>
        <p:spPr>
          <a:xfrm>
            <a:off x="6060940" y="1566501"/>
            <a:ext cx="9297" cy="494828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485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3" name="Text Placeholder 2">
            <a:extLst>
              <a:ext uri="{FF2B5EF4-FFF2-40B4-BE49-F238E27FC236}">
                <a16:creationId xmlns:a16="http://schemas.microsoft.com/office/drawing/2014/main" id="{A21EDDB4-5F6A-04D5-8C7B-885CADBF941E}"/>
              </a:ext>
            </a:extLst>
          </p:cNvPr>
          <p:cNvSpPr>
            <a:spLocks noGrp="1"/>
          </p:cNvSpPr>
          <p:nvPr>
            <p:ph type="body" sz="quarter" idx="18"/>
          </p:nvPr>
        </p:nvSpPr>
        <p:spPr>
          <a:xfrm>
            <a:off x="627342" y="2200187"/>
            <a:ext cx="4725181" cy="3616810"/>
          </a:xfrm>
        </p:spPr>
        <p:txBody>
          <a:bodyPr>
            <a:normAutofit fontScale="77500" lnSpcReduction="20000"/>
          </a:bodyPr>
          <a:lstStyle/>
          <a:p>
            <a:pPr marL="0" indent="0">
              <a:lnSpc>
                <a:spcPts val="2380"/>
              </a:lnSpc>
              <a:spcBef>
                <a:spcPts val="0"/>
              </a:spcBef>
              <a:buClr>
                <a:srgbClr val="EDA13E"/>
              </a:buClr>
            </a:pPr>
            <a:r>
              <a:rPr lang="en-US" sz="2200" dirty="0"/>
              <a:t>Durch die Definition relevanter Beobachtungsbereiche und die Auswahl geeigneter Früherkennungsindikatoren können Veränderungen im Markt und im Unternehmen systematisch erkannt und beobachtet werden. Bei signifikanter Veränderung eines </a:t>
            </a:r>
            <a:r>
              <a:rPr lang="en-US" sz="2200" dirty="0" err="1"/>
              <a:t>Indikators</a:t>
            </a:r>
            <a:r>
              <a:rPr lang="en-US" sz="2200" dirty="0"/>
              <a:t> </a:t>
            </a:r>
            <a:r>
              <a:rPr lang="en-US" sz="2200" dirty="0" err="1"/>
              <a:t>wird</a:t>
            </a:r>
            <a:r>
              <a:rPr lang="en-US" sz="2200" dirty="0"/>
              <a:t> dies </a:t>
            </a:r>
            <a:r>
              <a:rPr lang="en-US" sz="2200" dirty="0" err="1"/>
              <a:t>als</a:t>
            </a:r>
            <a:r>
              <a:rPr lang="en-US" sz="2200" dirty="0"/>
              <a:t> </a:t>
            </a:r>
            <a:r>
              <a:rPr lang="en-US" sz="2200" dirty="0" err="1"/>
              <a:t>Warnsignal</a:t>
            </a:r>
            <a:r>
              <a:rPr lang="en-US" sz="2200" dirty="0"/>
              <a:t> </a:t>
            </a:r>
            <a:r>
              <a:rPr lang="en-US" sz="2200" dirty="0" err="1"/>
              <a:t>verstanden</a:t>
            </a:r>
            <a:r>
              <a:rPr lang="en-US" sz="2200" dirty="0"/>
              <a:t> und </a:t>
            </a:r>
            <a:r>
              <a:rPr lang="en-US" sz="2200" dirty="0" err="1"/>
              <a:t>entsprechende</a:t>
            </a:r>
            <a:r>
              <a:rPr lang="en-US" sz="2200" dirty="0"/>
              <a:t> </a:t>
            </a:r>
            <a:r>
              <a:rPr lang="en-US" sz="2200" dirty="0" err="1"/>
              <a:t>Maßnahmen</a:t>
            </a:r>
            <a:r>
              <a:rPr lang="en-US" sz="2200" dirty="0"/>
              <a:t> </a:t>
            </a:r>
            <a:r>
              <a:rPr lang="en-US" sz="2200" dirty="0" err="1"/>
              <a:t>werden</a:t>
            </a:r>
            <a:r>
              <a:rPr lang="en-US" sz="2200" dirty="0"/>
              <a:t> </a:t>
            </a:r>
            <a:r>
              <a:rPr lang="en-US" sz="2200" dirty="0" err="1"/>
              <a:t>diskutiert</a:t>
            </a:r>
            <a:r>
              <a:rPr lang="en-US" sz="2200" dirty="0"/>
              <a:t> </a:t>
            </a:r>
            <a:r>
              <a:rPr lang="en-US" sz="2200" dirty="0" err="1"/>
              <a:t>bzw</a:t>
            </a:r>
            <a:r>
              <a:rPr lang="en-US" sz="2200" dirty="0"/>
              <a:t>. </a:t>
            </a:r>
            <a:r>
              <a:rPr lang="en-US" sz="2200" dirty="0" err="1"/>
              <a:t>eingeleitet</a:t>
            </a:r>
            <a:r>
              <a:rPr lang="en-US" sz="2200" dirty="0"/>
              <a:t>.  </a:t>
            </a:r>
          </a:p>
          <a:p>
            <a:pPr marL="0" indent="0">
              <a:lnSpc>
                <a:spcPts val="2380"/>
              </a:lnSpc>
              <a:spcBef>
                <a:spcPts val="0"/>
              </a:spcBef>
              <a:buClr>
                <a:srgbClr val="EDA13E"/>
              </a:buClr>
            </a:pPr>
            <a:endParaRPr lang="en-US" sz="2200" b="1" dirty="0"/>
          </a:p>
          <a:p>
            <a:pPr marL="0" indent="0">
              <a:lnSpc>
                <a:spcPts val="2380"/>
              </a:lnSpc>
              <a:spcBef>
                <a:spcPts val="0"/>
              </a:spcBef>
              <a:buClr>
                <a:srgbClr val="EDA13E"/>
              </a:buClr>
            </a:pPr>
            <a:r>
              <a:rPr lang="en-US" sz="2300" b="1" dirty="0"/>
              <a:t>Es gibt eine Reihe von </a:t>
            </a:r>
            <a:r>
              <a:rPr lang="en-US" sz="2300" b="1" dirty="0" err="1"/>
              <a:t>Mindestbereichen</a:t>
            </a:r>
            <a:r>
              <a:rPr lang="en-US" sz="2300" b="1" dirty="0"/>
              <a:t>, die ständig beobachtet werden sollten.</a:t>
            </a:r>
          </a:p>
        </p:txBody>
      </p:sp>
      <p:sp>
        <p:nvSpPr>
          <p:cNvPr id="7" name="Text Placeholder 6">
            <a:extLst>
              <a:ext uri="{FF2B5EF4-FFF2-40B4-BE49-F238E27FC236}">
                <a16:creationId xmlns:a16="http://schemas.microsoft.com/office/drawing/2014/main" id="{86FF41A1-84F4-94BC-A795-FBDA8E4C3EEC}"/>
              </a:ext>
            </a:extLst>
          </p:cNvPr>
          <p:cNvSpPr>
            <a:spLocks noGrp="1"/>
          </p:cNvSpPr>
          <p:nvPr>
            <p:ph type="body" sz="quarter" idx="16"/>
          </p:nvPr>
        </p:nvSpPr>
        <p:spPr>
          <a:xfrm>
            <a:off x="714542" y="659099"/>
            <a:ext cx="4308032" cy="1106201"/>
          </a:xfrm>
        </p:spPr>
        <p:txBody>
          <a:bodyPr>
            <a:normAutofit/>
          </a:bodyPr>
          <a:lstStyle/>
          <a:p>
            <a:r>
              <a:rPr lang="en-US" dirty="0"/>
              <a:t>Das </a:t>
            </a:r>
            <a:r>
              <a:rPr lang="en-US" dirty="0" err="1"/>
              <a:t>Mindestmaß</a:t>
            </a:r>
            <a:r>
              <a:rPr lang="en-US" dirty="0"/>
              <a:t> an </a:t>
            </a:r>
            <a:r>
              <a:rPr lang="en-US" dirty="0" err="1"/>
              <a:t>Überwachung</a:t>
            </a:r>
            <a:endParaRPr lang="en-US" dirty="0"/>
          </a:p>
        </p:txBody>
      </p:sp>
      <p:sp>
        <p:nvSpPr>
          <p:cNvPr id="9" name="Rectangle 8">
            <a:extLst>
              <a:ext uri="{FF2B5EF4-FFF2-40B4-BE49-F238E27FC236}">
                <a16:creationId xmlns:a16="http://schemas.microsoft.com/office/drawing/2014/main" id="{4973005A-F451-061D-D20C-6ED3B5FDDB3A}"/>
              </a:ext>
            </a:extLst>
          </p:cNvPr>
          <p:cNvSpPr/>
          <p:nvPr/>
        </p:nvSpPr>
        <p:spPr>
          <a:xfrm>
            <a:off x="734714" y="202213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Placeholder 9">
            <a:extLst>
              <a:ext uri="{FF2B5EF4-FFF2-40B4-BE49-F238E27FC236}">
                <a16:creationId xmlns:a16="http://schemas.microsoft.com/office/drawing/2014/main" id="{D569327F-3426-86DF-E223-86826C121975}"/>
              </a:ext>
            </a:extLst>
          </p:cNvPr>
          <p:cNvPicPr>
            <a:picLocks noChangeAspect="1"/>
          </p:cNvPicPr>
          <p:nvPr/>
        </p:nvPicPr>
        <p:blipFill rotWithShape="1">
          <a:blip r:embed="rId7"/>
          <a:srcRect t="18594" b="18594"/>
          <a:stretch/>
        </p:blipFill>
        <p:spPr>
          <a:xfrm>
            <a:off x="5682472" y="328647"/>
            <a:ext cx="6126226" cy="5447571"/>
          </a:xfrm>
          <a:prstGeom prst="rect">
            <a:avLst/>
          </a:prstGeom>
          <a:solidFill>
            <a:schemeClr val="bg1"/>
          </a:solidFill>
        </p:spPr>
      </p:pic>
    </p:spTree>
    <p:extLst>
      <p:ext uri="{BB962C8B-B14F-4D97-AF65-F5344CB8AC3E}">
        <p14:creationId xmlns:p14="http://schemas.microsoft.com/office/powerpoint/2010/main" val="3231233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217777"/>
            <a:ext cx="12192000" cy="77996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793125" y="430297"/>
            <a:ext cx="10031157" cy="92210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Das absolute Minimum, das überwacht werden sollte</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5996" y="589758"/>
            <a:ext cx="1116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97" name="Group 96">
            <a:extLst>
              <a:ext uri="{FF2B5EF4-FFF2-40B4-BE49-F238E27FC236}">
                <a16:creationId xmlns:a16="http://schemas.microsoft.com/office/drawing/2014/main" id="{983914AA-5827-CC3B-AD86-DF10E88FB44D}"/>
              </a:ext>
            </a:extLst>
          </p:cNvPr>
          <p:cNvGrpSpPr/>
          <p:nvPr/>
        </p:nvGrpSpPr>
        <p:grpSpPr>
          <a:xfrm>
            <a:off x="3948358" y="1695665"/>
            <a:ext cx="3690111" cy="3678703"/>
            <a:chOff x="3592597" y="2005394"/>
            <a:chExt cx="3690111" cy="3678703"/>
          </a:xfrm>
        </p:grpSpPr>
        <p:sp>
          <p:nvSpPr>
            <p:cNvPr id="6" name="Freeform 83">
              <a:extLst>
                <a:ext uri="{FF2B5EF4-FFF2-40B4-BE49-F238E27FC236}">
                  <a16:creationId xmlns:a16="http://schemas.microsoft.com/office/drawing/2014/main" id="{353B36BE-2693-EEDF-B032-79E98DFC5AF0}"/>
                </a:ext>
              </a:extLst>
            </p:cNvPr>
            <p:cNvSpPr/>
            <p:nvPr/>
          </p:nvSpPr>
          <p:spPr>
            <a:xfrm rot="5400000">
              <a:off x="5780525" y="2790637"/>
              <a:ext cx="1624109" cy="1380257"/>
            </a:xfrm>
            <a:custGeom>
              <a:avLst/>
              <a:gdLst>
                <a:gd name="connsiteX0" fmla="*/ 0 w 4377256"/>
                <a:gd name="connsiteY0" fmla="*/ 1618927 h 3679728"/>
                <a:gd name="connsiteX1" fmla="*/ 74438 w 4377256"/>
                <a:gd name="connsiteY1" fmla="*/ 1547957 h 3679728"/>
                <a:gd name="connsiteX2" fmla="*/ 2915244 w 4377256"/>
                <a:gd name="connsiteY2" fmla="*/ 365362 h 3679728"/>
                <a:gd name="connsiteX3" fmla="*/ 2945848 w 4377256"/>
                <a:gd name="connsiteY3" fmla="*/ 364588 h 3679728"/>
                <a:gd name="connsiteX4" fmla="*/ 2945848 w 4377256"/>
                <a:gd name="connsiteY4" fmla="*/ 0 h 3679728"/>
                <a:gd name="connsiteX5" fmla="*/ 4377256 w 4377256"/>
                <a:gd name="connsiteY5" fmla="*/ 1822380 h 3679728"/>
                <a:gd name="connsiteX6" fmla="*/ 2945848 w 4377256"/>
                <a:gd name="connsiteY6" fmla="*/ 3644760 h 3679728"/>
                <a:gd name="connsiteX7" fmla="*/ 2945848 w 4377256"/>
                <a:gd name="connsiteY7" fmla="*/ 3302690 h 3679728"/>
                <a:gd name="connsiteX8" fmla="*/ 2859401 w 4377256"/>
                <a:gd name="connsiteY8" fmla="*/ 3314778 h 3679728"/>
                <a:gd name="connsiteX9" fmla="*/ 2103987 w 4377256"/>
                <a:gd name="connsiteY9" fmla="*/ 3664831 h 3679728"/>
                <a:gd name="connsiteX10" fmla="*/ 2087596 w 4377256"/>
                <a:gd name="connsiteY10" fmla="*/ 3679728 h 3679728"/>
                <a:gd name="connsiteX11" fmla="*/ 1753827 w 4377256"/>
                <a:gd name="connsiteY11" fmla="*/ 1959145 h 3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7256" h="3679728">
                  <a:moveTo>
                    <a:pt x="0" y="1618927"/>
                  </a:moveTo>
                  <a:lnTo>
                    <a:pt x="74438" y="1547957"/>
                  </a:lnTo>
                  <a:cubicBezTo>
                    <a:pt x="832764" y="858723"/>
                    <a:pt x="1823522" y="420702"/>
                    <a:pt x="2915244" y="365362"/>
                  </a:cubicBezTo>
                  <a:lnTo>
                    <a:pt x="2945848" y="364588"/>
                  </a:lnTo>
                  <a:lnTo>
                    <a:pt x="2945848" y="0"/>
                  </a:lnTo>
                  <a:lnTo>
                    <a:pt x="4377256" y="1822380"/>
                  </a:lnTo>
                  <a:lnTo>
                    <a:pt x="2945848" y="3644760"/>
                  </a:lnTo>
                  <a:lnTo>
                    <a:pt x="2945848" y="3302690"/>
                  </a:lnTo>
                  <a:lnTo>
                    <a:pt x="2859401" y="3314778"/>
                  </a:lnTo>
                  <a:cubicBezTo>
                    <a:pt x="2575771" y="3365441"/>
                    <a:pt x="2317318" y="3488775"/>
                    <a:pt x="2103987" y="3664831"/>
                  </a:cubicBezTo>
                  <a:lnTo>
                    <a:pt x="2087596" y="3679728"/>
                  </a:lnTo>
                  <a:lnTo>
                    <a:pt x="1753827" y="1959145"/>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1" name="Freeform 84">
              <a:extLst>
                <a:ext uri="{FF2B5EF4-FFF2-40B4-BE49-F238E27FC236}">
                  <a16:creationId xmlns:a16="http://schemas.microsoft.com/office/drawing/2014/main" id="{08B5BD5C-4979-0F60-6FEB-FE5658EC570F}"/>
                </a:ext>
              </a:extLst>
            </p:cNvPr>
            <p:cNvSpPr/>
            <p:nvPr/>
          </p:nvSpPr>
          <p:spPr>
            <a:xfrm rot="5400000">
              <a:off x="5895622" y="3826567"/>
              <a:ext cx="1198117" cy="1304711"/>
            </a:xfrm>
            <a:custGeom>
              <a:avLst/>
              <a:gdLst>
                <a:gd name="connsiteX0" fmla="*/ 0 w 3229136"/>
                <a:gd name="connsiteY0" fmla="*/ 2931954 h 3478324"/>
                <a:gd name="connsiteX1" fmla="*/ 0 w 3229136"/>
                <a:gd name="connsiteY1" fmla="*/ 2906862 h 3478324"/>
                <a:gd name="connsiteX2" fmla="*/ 1135920 w 3229136"/>
                <a:gd name="connsiteY2" fmla="*/ 1460680 h 3478324"/>
                <a:gd name="connsiteX3" fmla="*/ 0 w 3229136"/>
                <a:gd name="connsiteY3" fmla="*/ 14500 h 3478324"/>
                <a:gd name="connsiteX4" fmla="*/ 0 w 3229136"/>
                <a:gd name="connsiteY4" fmla="*/ 0 h 3478324"/>
                <a:gd name="connsiteX5" fmla="*/ 144783 w 3229136"/>
                <a:gd name="connsiteY5" fmla="*/ 3662 h 3478324"/>
                <a:gd name="connsiteX6" fmla="*/ 2985590 w 3229136"/>
                <a:gd name="connsiteY6" fmla="*/ 1186256 h 3478324"/>
                <a:gd name="connsiteX7" fmla="*/ 2991020 w 3229136"/>
                <a:gd name="connsiteY7" fmla="*/ 1191432 h 3478324"/>
                <a:gd name="connsiteX8" fmla="*/ 3229136 w 3229136"/>
                <a:gd name="connsiteY8" fmla="*/ 953316 h 3478324"/>
                <a:gd name="connsiteX9" fmla="*/ 3090707 w 3229136"/>
                <a:gd name="connsiteY9" fmla="*/ 3339896 h 3478324"/>
                <a:gd name="connsiteX10" fmla="*/ 704127 w 3229136"/>
                <a:gd name="connsiteY10" fmla="*/ 3478324 h 3478324"/>
                <a:gd name="connsiteX11" fmla="*/ 911200 w 3229136"/>
                <a:gd name="connsiteY11" fmla="*/ 3271251 h 3478324"/>
                <a:gd name="connsiteX12" fmla="*/ 762599 w 3229136"/>
                <a:gd name="connsiteY12" fmla="*/ 3165602 h 3478324"/>
                <a:gd name="connsiteX13" fmla="*/ 77588 w 3229136"/>
                <a:gd name="connsiteY13" fmla="*/ 2935872 h 34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9136" h="3478324">
                  <a:moveTo>
                    <a:pt x="0" y="2931954"/>
                  </a:moveTo>
                  <a:lnTo>
                    <a:pt x="0" y="2906862"/>
                  </a:lnTo>
                  <a:lnTo>
                    <a:pt x="1135920" y="1460680"/>
                  </a:lnTo>
                  <a:lnTo>
                    <a:pt x="0" y="14500"/>
                  </a:lnTo>
                  <a:lnTo>
                    <a:pt x="0" y="0"/>
                  </a:lnTo>
                  <a:lnTo>
                    <a:pt x="144783" y="3662"/>
                  </a:lnTo>
                  <a:cubicBezTo>
                    <a:pt x="1236506" y="59002"/>
                    <a:pt x="2227264" y="497022"/>
                    <a:pt x="2985590" y="1186256"/>
                  </a:cubicBezTo>
                  <a:lnTo>
                    <a:pt x="2991020" y="1191432"/>
                  </a:lnTo>
                  <a:lnTo>
                    <a:pt x="3229136" y="953316"/>
                  </a:lnTo>
                  <a:lnTo>
                    <a:pt x="3090707" y="3339896"/>
                  </a:lnTo>
                  <a:lnTo>
                    <a:pt x="704127" y="3478324"/>
                  </a:lnTo>
                  <a:lnTo>
                    <a:pt x="911200" y="3271251"/>
                  </a:lnTo>
                  <a:lnTo>
                    <a:pt x="762599" y="3165602"/>
                  </a:lnTo>
                  <a:cubicBezTo>
                    <a:pt x="559039" y="3041916"/>
                    <a:pt x="326516" y="2961151"/>
                    <a:pt x="77588" y="2935872"/>
                  </a:cubicBez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96" name="Group 95">
              <a:extLst>
                <a:ext uri="{FF2B5EF4-FFF2-40B4-BE49-F238E27FC236}">
                  <a16:creationId xmlns:a16="http://schemas.microsoft.com/office/drawing/2014/main" id="{6BFFBC09-5E6E-DB94-EB12-04E3394376BB}"/>
                </a:ext>
              </a:extLst>
            </p:cNvPr>
            <p:cNvGrpSpPr/>
            <p:nvPr/>
          </p:nvGrpSpPr>
          <p:grpSpPr>
            <a:xfrm>
              <a:off x="3592597" y="2005394"/>
              <a:ext cx="3262234" cy="3678703"/>
              <a:chOff x="3592597" y="2005394"/>
              <a:chExt cx="3262234" cy="3678703"/>
            </a:xfrm>
          </p:grpSpPr>
          <p:sp>
            <p:nvSpPr>
              <p:cNvPr id="2" name="Freeform 81">
                <a:extLst>
                  <a:ext uri="{FF2B5EF4-FFF2-40B4-BE49-F238E27FC236}">
                    <a16:creationId xmlns:a16="http://schemas.microsoft.com/office/drawing/2014/main" id="{943CDF94-23F5-A9F2-3CB9-16FA79F03B13}"/>
                  </a:ext>
                </a:extLst>
              </p:cNvPr>
              <p:cNvSpPr/>
              <p:nvPr/>
            </p:nvSpPr>
            <p:spPr>
              <a:xfrm rot="5400000">
                <a:off x="4385155" y="1863124"/>
                <a:ext cx="1367999" cy="1652540"/>
              </a:xfrm>
              <a:custGeom>
                <a:avLst/>
                <a:gdLst>
                  <a:gd name="connsiteX0" fmla="*/ 0 w 3687000"/>
                  <a:gd name="connsiteY0" fmla="*/ 1375133 h 4405627"/>
                  <a:gd name="connsiteX1" fmla="*/ 1809048 w 3687000"/>
                  <a:gd name="connsiteY1" fmla="*/ 0 h 4405627"/>
                  <a:gd name="connsiteX2" fmla="*/ 3618095 w 3687000"/>
                  <a:gd name="connsiteY2" fmla="*/ 1375133 h 4405627"/>
                  <a:gd name="connsiteX3" fmla="*/ 3273104 w 3687000"/>
                  <a:gd name="connsiteY3" fmla="*/ 1375133 h 4405627"/>
                  <a:gd name="connsiteX4" fmla="*/ 3274580 w 3687000"/>
                  <a:gd name="connsiteY4" fmla="*/ 1404363 h 4405627"/>
                  <a:gd name="connsiteX5" fmla="*/ 3641838 w 3687000"/>
                  <a:gd name="connsiteY5" fmla="*/ 2282815 h 4405627"/>
                  <a:gd name="connsiteX6" fmla="*/ 3687000 w 3687000"/>
                  <a:gd name="connsiteY6" fmla="*/ 2332507 h 4405627"/>
                  <a:gd name="connsiteX7" fmla="*/ 3659531 w 3687000"/>
                  <a:gd name="connsiteY7" fmla="*/ 2359977 h 4405627"/>
                  <a:gd name="connsiteX8" fmla="*/ 1738574 w 3687000"/>
                  <a:gd name="connsiteY8" fmla="*/ 2459595 h 4405627"/>
                  <a:gd name="connsiteX9" fmla="*/ 1638956 w 3687000"/>
                  <a:gd name="connsiteY9" fmla="*/ 4380553 h 4405627"/>
                  <a:gd name="connsiteX10" fmla="*/ 1613881 w 3687000"/>
                  <a:gd name="connsiteY10" fmla="*/ 4405627 h 4405627"/>
                  <a:gd name="connsiteX11" fmla="*/ 1524964 w 3687000"/>
                  <a:gd name="connsiteY11" fmla="*/ 4312365 h 4405627"/>
                  <a:gd name="connsiteX12" fmla="*/ 342369 w 3687000"/>
                  <a:gd name="connsiteY12" fmla="*/ 1471559 h 4405627"/>
                  <a:gd name="connsiteX13" fmla="*/ 339932 w 3687000"/>
                  <a:gd name="connsiteY13" fmla="*/ 1375133 h 440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000" h="4405627">
                    <a:moveTo>
                      <a:pt x="0" y="1375133"/>
                    </a:moveTo>
                    <a:lnTo>
                      <a:pt x="1809048" y="0"/>
                    </a:lnTo>
                    <a:lnTo>
                      <a:pt x="3618095" y="1375133"/>
                    </a:lnTo>
                    <a:lnTo>
                      <a:pt x="3273104" y="1375133"/>
                    </a:lnTo>
                    <a:lnTo>
                      <a:pt x="3274580" y="1404363"/>
                    </a:lnTo>
                    <a:cubicBezTo>
                      <a:pt x="3308286" y="1736267"/>
                      <a:pt x="3440631" y="2039009"/>
                      <a:pt x="3641838" y="2282815"/>
                    </a:cubicBezTo>
                    <a:lnTo>
                      <a:pt x="3687000" y="2332507"/>
                    </a:lnTo>
                    <a:lnTo>
                      <a:pt x="3659531" y="2359977"/>
                    </a:lnTo>
                    <a:lnTo>
                      <a:pt x="1738574" y="2459595"/>
                    </a:lnTo>
                    <a:lnTo>
                      <a:pt x="1638956" y="4380553"/>
                    </a:lnTo>
                    <a:lnTo>
                      <a:pt x="1613881" y="4405627"/>
                    </a:lnTo>
                    <a:lnTo>
                      <a:pt x="1524964" y="4312365"/>
                    </a:lnTo>
                    <a:cubicBezTo>
                      <a:pt x="835730" y="3554039"/>
                      <a:pt x="397709" y="2563281"/>
                      <a:pt x="342369" y="1471559"/>
                    </a:cubicBezTo>
                    <a:lnTo>
                      <a:pt x="339932" y="1375133"/>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 name="Freeform 82">
                <a:extLst>
                  <a:ext uri="{FF2B5EF4-FFF2-40B4-BE49-F238E27FC236}">
                    <a16:creationId xmlns:a16="http://schemas.microsoft.com/office/drawing/2014/main" id="{94CAECC8-6FD5-551B-B68F-2933C8C96453}"/>
                  </a:ext>
                </a:extLst>
              </p:cNvPr>
              <p:cNvSpPr/>
              <p:nvPr/>
            </p:nvSpPr>
            <p:spPr>
              <a:xfrm rot="5400000">
                <a:off x="5423900" y="2184840"/>
                <a:ext cx="1334514" cy="1229527"/>
              </a:xfrm>
              <a:custGeom>
                <a:avLst/>
                <a:gdLst>
                  <a:gd name="connsiteX0" fmla="*/ 0 w 3596753"/>
                  <a:gd name="connsiteY0" fmla="*/ 3277886 h 3277886"/>
                  <a:gd name="connsiteX1" fmla="*/ 2943 w 3596753"/>
                  <a:gd name="connsiteY1" fmla="*/ 3161446 h 3277886"/>
                  <a:gd name="connsiteX2" fmla="*/ 1185538 w 3596753"/>
                  <a:gd name="connsiteY2" fmla="*/ 320640 h 3277886"/>
                  <a:gd name="connsiteX3" fmla="*/ 1252826 w 3596753"/>
                  <a:gd name="connsiteY3" fmla="*/ 250065 h 3277886"/>
                  <a:gd name="connsiteX4" fmla="*/ 1002762 w 3596753"/>
                  <a:gd name="connsiteY4" fmla="*/ 0 h 3277886"/>
                  <a:gd name="connsiteX5" fmla="*/ 3175310 w 3596753"/>
                  <a:gd name="connsiteY5" fmla="*/ 421445 h 3277886"/>
                  <a:gd name="connsiteX6" fmla="*/ 3596753 w 3596753"/>
                  <a:gd name="connsiteY6" fmla="*/ 2593993 h 3277886"/>
                  <a:gd name="connsiteX7" fmla="*/ 3326475 w 3596753"/>
                  <a:gd name="connsiteY7" fmla="*/ 2323714 h 3277886"/>
                  <a:gd name="connsiteX8" fmla="*/ 3302412 w 3596753"/>
                  <a:gd name="connsiteY8" fmla="*/ 2350190 h 3277886"/>
                  <a:gd name="connsiteX9" fmla="*/ 2935154 w 3596753"/>
                  <a:gd name="connsiteY9" fmla="*/ 3228642 h 3277886"/>
                  <a:gd name="connsiteX10" fmla="*/ 2932911 w 3596753"/>
                  <a:gd name="connsiteY10" fmla="*/ 3273072 h 3277886"/>
                  <a:gd name="connsiteX11" fmla="*/ 1469622 w 3596753"/>
                  <a:gd name="connsiteY11" fmla="*/ 2160764 h 32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6753" h="3277886">
                    <a:moveTo>
                      <a:pt x="0" y="3277886"/>
                    </a:moveTo>
                    <a:lnTo>
                      <a:pt x="2943" y="3161446"/>
                    </a:lnTo>
                    <a:cubicBezTo>
                      <a:pt x="58283" y="2069724"/>
                      <a:pt x="496304" y="1078966"/>
                      <a:pt x="1185538" y="320640"/>
                    </a:cubicBezTo>
                    <a:lnTo>
                      <a:pt x="1252826" y="250065"/>
                    </a:lnTo>
                    <a:lnTo>
                      <a:pt x="1002762" y="0"/>
                    </a:lnTo>
                    <a:lnTo>
                      <a:pt x="3175310" y="421445"/>
                    </a:lnTo>
                    <a:lnTo>
                      <a:pt x="3596753" y="2593993"/>
                    </a:lnTo>
                    <a:lnTo>
                      <a:pt x="3326475" y="2323714"/>
                    </a:lnTo>
                    <a:lnTo>
                      <a:pt x="3302412" y="2350190"/>
                    </a:lnTo>
                    <a:cubicBezTo>
                      <a:pt x="3101205" y="2593996"/>
                      <a:pt x="2968860" y="2896738"/>
                      <a:pt x="2935154" y="3228642"/>
                    </a:cubicBezTo>
                    <a:lnTo>
                      <a:pt x="2932911" y="3273072"/>
                    </a:lnTo>
                    <a:lnTo>
                      <a:pt x="1469622" y="2160764"/>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Freeform 80">
                <a:extLst>
                  <a:ext uri="{FF2B5EF4-FFF2-40B4-BE49-F238E27FC236}">
                    <a16:creationId xmlns:a16="http://schemas.microsoft.com/office/drawing/2014/main" id="{C87FDF22-32F8-6C50-6BB5-F7F434F9BB57}"/>
                  </a:ext>
                </a:extLst>
              </p:cNvPr>
              <p:cNvSpPr/>
              <p:nvPr/>
            </p:nvSpPr>
            <p:spPr>
              <a:xfrm rot="5400000">
                <a:off x="3773078" y="2552849"/>
                <a:ext cx="1189284" cy="1302479"/>
              </a:xfrm>
              <a:custGeom>
                <a:avLst/>
                <a:gdLst>
                  <a:gd name="connsiteX0" fmla="*/ 0 w 3205328"/>
                  <a:gd name="connsiteY0" fmla="*/ 2494078 h 3472372"/>
                  <a:gd name="connsiteX1" fmla="*/ 122963 w 3205328"/>
                  <a:gd name="connsiteY1" fmla="*/ 122963 h 3472372"/>
                  <a:gd name="connsiteX2" fmla="*/ 2494078 w 3205328"/>
                  <a:gd name="connsiteY2" fmla="*/ 0 h 3472372"/>
                  <a:gd name="connsiteX3" fmla="*/ 2293443 w 3205328"/>
                  <a:gd name="connsiteY3" fmla="*/ 200636 h 3472372"/>
                  <a:gd name="connsiteX4" fmla="*/ 2442726 w 3205328"/>
                  <a:gd name="connsiteY4" fmla="*/ 306770 h 3472372"/>
                  <a:gd name="connsiteX5" fmla="*/ 3127738 w 3205328"/>
                  <a:gd name="connsiteY5" fmla="*/ 536500 h 3472372"/>
                  <a:gd name="connsiteX6" fmla="*/ 3192984 w 3205328"/>
                  <a:gd name="connsiteY6" fmla="*/ 539795 h 3472372"/>
                  <a:gd name="connsiteX7" fmla="*/ 2061554 w 3205328"/>
                  <a:gd name="connsiteY7" fmla="*/ 1980261 h 3472372"/>
                  <a:gd name="connsiteX8" fmla="*/ 3205328 w 3205328"/>
                  <a:gd name="connsiteY8" fmla="*/ 3436443 h 3472372"/>
                  <a:gd name="connsiteX9" fmla="*/ 3205328 w 3205328"/>
                  <a:gd name="connsiteY9" fmla="*/ 3472372 h 3472372"/>
                  <a:gd name="connsiteX10" fmla="*/ 3060543 w 3205328"/>
                  <a:gd name="connsiteY10" fmla="*/ 3468711 h 3472372"/>
                  <a:gd name="connsiteX11" fmla="*/ 219737 w 3205328"/>
                  <a:gd name="connsiteY11" fmla="*/ 2286116 h 3472372"/>
                  <a:gd name="connsiteX12" fmla="*/ 213710 w 3205328"/>
                  <a:gd name="connsiteY12" fmla="*/ 2280369 h 347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5328" h="3472372">
                    <a:moveTo>
                      <a:pt x="0" y="2494078"/>
                    </a:moveTo>
                    <a:lnTo>
                      <a:pt x="122963" y="122963"/>
                    </a:lnTo>
                    <a:lnTo>
                      <a:pt x="2494078" y="0"/>
                    </a:lnTo>
                    <a:lnTo>
                      <a:pt x="2293443" y="200636"/>
                    </a:lnTo>
                    <a:lnTo>
                      <a:pt x="2442726" y="306770"/>
                    </a:lnTo>
                    <a:cubicBezTo>
                      <a:pt x="2646286" y="430457"/>
                      <a:pt x="2878811" y="511220"/>
                      <a:pt x="3127738" y="536500"/>
                    </a:cubicBezTo>
                    <a:lnTo>
                      <a:pt x="3192984" y="539795"/>
                    </a:lnTo>
                    <a:lnTo>
                      <a:pt x="2061554" y="1980261"/>
                    </a:lnTo>
                    <a:lnTo>
                      <a:pt x="3205328" y="3436443"/>
                    </a:lnTo>
                    <a:lnTo>
                      <a:pt x="3205328" y="3472372"/>
                    </a:lnTo>
                    <a:lnTo>
                      <a:pt x="3060543" y="3468711"/>
                    </a:lnTo>
                    <a:cubicBezTo>
                      <a:pt x="1968821" y="3413371"/>
                      <a:pt x="978063" y="2975350"/>
                      <a:pt x="219737" y="2286116"/>
                    </a:cubicBezTo>
                    <a:lnTo>
                      <a:pt x="213710" y="2280369"/>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8" name="Freeform 87">
                <a:extLst>
                  <a:ext uri="{FF2B5EF4-FFF2-40B4-BE49-F238E27FC236}">
                    <a16:creationId xmlns:a16="http://schemas.microsoft.com/office/drawing/2014/main" id="{7C69E3E2-4346-532D-9E5D-1D2CCB2B6106}"/>
                  </a:ext>
                </a:extLst>
              </p:cNvPr>
              <p:cNvSpPr/>
              <p:nvPr/>
            </p:nvSpPr>
            <p:spPr>
              <a:xfrm rot="5400000">
                <a:off x="3466924" y="3513246"/>
                <a:ext cx="1631167" cy="1379821"/>
              </a:xfrm>
              <a:custGeom>
                <a:avLst/>
                <a:gdLst>
                  <a:gd name="connsiteX0" fmla="*/ 0 w 4396282"/>
                  <a:gd name="connsiteY0" fmla="*/ 1856185 h 3678565"/>
                  <a:gd name="connsiteX1" fmla="*/ 1431409 w 4396282"/>
                  <a:gd name="connsiteY1" fmla="*/ 33805 h 3678565"/>
                  <a:gd name="connsiteX2" fmla="*/ 1431409 w 4396282"/>
                  <a:gd name="connsiteY2" fmla="*/ 408406 h 3678565"/>
                  <a:gd name="connsiteX3" fmla="*/ 1525710 w 4396282"/>
                  <a:gd name="connsiteY3" fmla="*/ 395220 h 3678565"/>
                  <a:gd name="connsiteX4" fmla="*/ 2281122 w 4396282"/>
                  <a:gd name="connsiteY4" fmla="*/ 45167 h 3678565"/>
                  <a:gd name="connsiteX5" fmla="*/ 2330812 w 4396282"/>
                  <a:gd name="connsiteY5" fmla="*/ 0 h 3678565"/>
                  <a:gd name="connsiteX6" fmla="*/ 2383984 w 4396282"/>
                  <a:gd name="connsiteY6" fmla="*/ 53175 h 3678565"/>
                  <a:gd name="connsiteX7" fmla="*/ 2601664 w 4396282"/>
                  <a:gd name="connsiteY7" fmla="*/ 1864777 h 3678565"/>
                  <a:gd name="connsiteX8" fmla="*/ 4396282 w 4396282"/>
                  <a:gd name="connsiteY8" fmla="*/ 2080417 h 3678565"/>
                  <a:gd name="connsiteX9" fmla="*/ 4310670 w 4396282"/>
                  <a:gd name="connsiteY9" fmla="*/ 2162041 h 3678565"/>
                  <a:gd name="connsiteX10" fmla="*/ 1469866 w 4396282"/>
                  <a:gd name="connsiteY10" fmla="*/ 3344634 h 3678565"/>
                  <a:gd name="connsiteX11" fmla="*/ 1431409 w 4396282"/>
                  <a:gd name="connsiteY11" fmla="*/ 3345607 h 3678565"/>
                  <a:gd name="connsiteX12" fmla="*/ 1431408 w 4396282"/>
                  <a:gd name="connsiteY12" fmla="*/ 3678565 h 367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96282" h="3678565">
                    <a:moveTo>
                      <a:pt x="0" y="1856185"/>
                    </a:moveTo>
                    <a:lnTo>
                      <a:pt x="1431409" y="33805"/>
                    </a:lnTo>
                    <a:lnTo>
                      <a:pt x="1431409" y="408406"/>
                    </a:lnTo>
                    <a:lnTo>
                      <a:pt x="1525710" y="395220"/>
                    </a:lnTo>
                    <a:cubicBezTo>
                      <a:pt x="1809339" y="344557"/>
                      <a:pt x="2067792" y="221222"/>
                      <a:pt x="2281122" y="45167"/>
                    </a:cubicBezTo>
                    <a:lnTo>
                      <a:pt x="2330812" y="0"/>
                    </a:lnTo>
                    <a:lnTo>
                      <a:pt x="2383984" y="53175"/>
                    </a:lnTo>
                    <a:lnTo>
                      <a:pt x="2601664" y="1864777"/>
                    </a:lnTo>
                    <a:lnTo>
                      <a:pt x="4396282" y="2080417"/>
                    </a:lnTo>
                    <a:lnTo>
                      <a:pt x="4310670" y="2162041"/>
                    </a:lnTo>
                    <a:cubicBezTo>
                      <a:pt x="3552344" y="2851273"/>
                      <a:pt x="2561586" y="3289294"/>
                      <a:pt x="1469866" y="3344634"/>
                    </a:cubicBezTo>
                    <a:lnTo>
                      <a:pt x="1431409" y="3345607"/>
                    </a:lnTo>
                    <a:lnTo>
                      <a:pt x="1431408" y="3678565"/>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2" name="Freeform 85">
                <a:extLst>
                  <a:ext uri="{FF2B5EF4-FFF2-40B4-BE49-F238E27FC236}">
                    <a16:creationId xmlns:a16="http://schemas.microsoft.com/office/drawing/2014/main" id="{284D7BC6-5260-640C-4D45-F1668BBF65B2}"/>
                  </a:ext>
                </a:extLst>
              </p:cNvPr>
              <p:cNvSpPr/>
              <p:nvPr/>
            </p:nvSpPr>
            <p:spPr>
              <a:xfrm rot="5400000">
                <a:off x="5115366" y="4178830"/>
                <a:ext cx="1376938" cy="1633595"/>
              </a:xfrm>
              <a:custGeom>
                <a:avLst/>
                <a:gdLst>
                  <a:gd name="connsiteX0" fmla="*/ 0 w 3711088"/>
                  <a:gd name="connsiteY0" fmla="*/ 2073120 h 4355119"/>
                  <a:gd name="connsiteX1" fmla="*/ 24527 w 3711088"/>
                  <a:gd name="connsiteY1" fmla="*/ 2048593 h 4355119"/>
                  <a:gd name="connsiteX2" fmla="*/ 1956773 w 3711088"/>
                  <a:gd name="connsiteY2" fmla="*/ 1936518 h 4355119"/>
                  <a:gd name="connsiteX3" fmla="*/ 2068848 w 3711088"/>
                  <a:gd name="connsiteY3" fmla="*/ 4273 h 4355119"/>
                  <a:gd name="connsiteX4" fmla="*/ 2073121 w 3711088"/>
                  <a:gd name="connsiteY4" fmla="*/ 0 h 4355119"/>
                  <a:gd name="connsiteX5" fmla="*/ 2162038 w 3711088"/>
                  <a:gd name="connsiteY5" fmla="*/ 93262 h 4355119"/>
                  <a:gd name="connsiteX6" fmla="*/ 3344632 w 3711088"/>
                  <a:gd name="connsiteY6" fmla="*/ 2934068 h 4355119"/>
                  <a:gd name="connsiteX7" fmla="*/ 3345793 w 3711088"/>
                  <a:gd name="connsiteY7" fmla="*/ 2979987 h 4355119"/>
                  <a:gd name="connsiteX8" fmla="*/ 3711088 w 3711088"/>
                  <a:gd name="connsiteY8" fmla="*/ 2979987 h 4355119"/>
                  <a:gd name="connsiteX9" fmla="*/ 1883588 w 3711088"/>
                  <a:gd name="connsiteY9" fmla="*/ 4355119 h 4355119"/>
                  <a:gd name="connsiteX10" fmla="*/ 56088 w 3711088"/>
                  <a:gd name="connsiteY10" fmla="*/ 2979987 h 4355119"/>
                  <a:gd name="connsiteX11" fmla="*/ 409446 w 3711088"/>
                  <a:gd name="connsiteY11" fmla="*/ 2979987 h 4355119"/>
                  <a:gd name="connsiteX12" fmla="*/ 395216 w 3711088"/>
                  <a:gd name="connsiteY12" fmla="*/ 2878224 h 4355119"/>
                  <a:gd name="connsiteX13" fmla="*/ 45163 w 3711088"/>
                  <a:gd name="connsiteY13" fmla="*/ 2122811 h 43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11088" h="4355119">
                    <a:moveTo>
                      <a:pt x="0" y="2073120"/>
                    </a:moveTo>
                    <a:lnTo>
                      <a:pt x="24527" y="2048593"/>
                    </a:lnTo>
                    <a:lnTo>
                      <a:pt x="1956773" y="1936518"/>
                    </a:lnTo>
                    <a:lnTo>
                      <a:pt x="2068848" y="4273"/>
                    </a:lnTo>
                    <a:lnTo>
                      <a:pt x="2073121" y="0"/>
                    </a:lnTo>
                    <a:lnTo>
                      <a:pt x="2162038" y="93262"/>
                    </a:lnTo>
                    <a:cubicBezTo>
                      <a:pt x="2851271" y="851588"/>
                      <a:pt x="3289292" y="1842346"/>
                      <a:pt x="3344632" y="2934068"/>
                    </a:cubicBezTo>
                    <a:lnTo>
                      <a:pt x="3345793" y="2979987"/>
                    </a:lnTo>
                    <a:lnTo>
                      <a:pt x="3711088" y="2979987"/>
                    </a:lnTo>
                    <a:lnTo>
                      <a:pt x="1883588" y="4355119"/>
                    </a:lnTo>
                    <a:lnTo>
                      <a:pt x="56088" y="2979987"/>
                    </a:lnTo>
                    <a:lnTo>
                      <a:pt x="409446" y="2979987"/>
                    </a:lnTo>
                    <a:lnTo>
                      <a:pt x="395216" y="2878224"/>
                    </a:lnTo>
                    <a:cubicBezTo>
                      <a:pt x="344553" y="2594595"/>
                      <a:pt x="221219" y="2336141"/>
                      <a:pt x="45163" y="2122811"/>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8" name="Freeform 86">
                <a:extLst>
                  <a:ext uri="{FF2B5EF4-FFF2-40B4-BE49-F238E27FC236}">
                    <a16:creationId xmlns:a16="http://schemas.microsoft.com/office/drawing/2014/main" id="{BCD84D10-D52E-DBED-1A92-DC181C354ED5}"/>
                  </a:ext>
                </a:extLst>
              </p:cNvPr>
              <p:cNvSpPr/>
              <p:nvPr/>
            </p:nvSpPr>
            <p:spPr>
              <a:xfrm rot="5400000">
                <a:off x="4137513" y="4287772"/>
                <a:ext cx="1291975" cy="1228508"/>
              </a:xfrm>
              <a:custGeom>
                <a:avLst/>
                <a:gdLst>
                  <a:gd name="connsiteX0" fmla="*/ 0 w 3482104"/>
                  <a:gd name="connsiteY0" fmla="*/ 697935 h 3275169"/>
                  <a:gd name="connsiteX1" fmla="*/ 211856 w 3482104"/>
                  <a:gd name="connsiteY1" fmla="*/ 909791 h 3275169"/>
                  <a:gd name="connsiteX2" fmla="*/ 316502 w 3482104"/>
                  <a:gd name="connsiteY2" fmla="*/ 762601 h 3275169"/>
                  <a:gd name="connsiteX3" fmla="*/ 546232 w 3482104"/>
                  <a:gd name="connsiteY3" fmla="*/ 77589 h 3275169"/>
                  <a:gd name="connsiteX4" fmla="*/ 550150 w 3482104"/>
                  <a:gd name="connsiteY4" fmla="*/ 0 h 3275169"/>
                  <a:gd name="connsiteX5" fmla="*/ 562240 w 3482104"/>
                  <a:gd name="connsiteY5" fmla="*/ 0 h 3275169"/>
                  <a:gd name="connsiteX6" fmla="*/ 2017400 w 3482104"/>
                  <a:gd name="connsiteY6" fmla="*/ 1094959 h 3275169"/>
                  <a:gd name="connsiteX7" fmla="*/ 3472560 w 3482104"/>
                  <a:gd name="connsiteY7" fmla="*/ 0 h 3275169"/>
                  <a:gd name="connsiteX8" fmla="*/ 3482104 w 3482104"/>
                  <a:gd name="connsiteY8" fmla="*/ 0 h 3275169"/>
                  <a:gd name="connsiteX9" fmla="*/ 3478443 w 3482104"/>
                  <a:gd name="connsiteY9" fmla="*/ 144784 h 3275169"/>
                  <a:gd name="connsiteX10" fmla="*/ 2295848 w 3482104"/>
                  <a:gd name="connsiteY10" fmla="*/ 2985590 h 3275169"/>
                  <a:gd name="connsiteX11" fmla="*/ 2291849 w 3482104"/>
                  <a:gd name="connsiteY11" fmla="*/ 2989784 h 3275169"/>
                  <a:gd name="connsiteX12" fmla="*/ 2577234 w 3482104"/>
                  <a:gd name="connsiteY12" fmla="*/ 3275169 h 3275169"/>
                  <a:gd name="connsiteX13" fmla="*/ 276459 w 3482104"/>
                  <a:gd name="connsiteY13" fmla="*/ 2998710 h 327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2104" h="3275169">
                    <a:moveTo>
                      <a:pt x="0" y="697935"/>
                    </a:moveTo>
                    <a:lnTo>
                      <a:pt x="211856" y="909791"/>
                    </a:lnTo>
                    <a:lnTo>
                      <a:pt x="316502" y="762601"/>
                    </a:lnTo>
                    <a:cubicBezTo>
                      <a:pt x="440189" y="559041"/>
                      <a:pt x="520953" y="326516"/>
                      <a:pt x="546232" y="77589"/>
                    </a:cubicBezTo>
                    <a:lnTo>
                      <a:pt x="550150" y="0"/>
                    </a:lnTo>
                    <a:lnTo>
                      <a:pt x="562240" y="0"/>
                    </a:lnTo>
                    <a:lnTo>
                      <a:pt x="2017400" y="1094959"/>
                    </a:lnTo>
                    <a:lnTo>
                      <a:pt x="3472560" y="0"/>
                    </a:lnTo>
                    <a:lnTo>
                      <a:pt x="3482104" y="0"/>
                    </a:lnTo>
                    <a:lnTo>
                      <a:pt x="3478443" y="144784"/>
                    </a:lnTo>
                    <a:cubicBezTo>
                      <a:pt x="3423103" y="1236506"/>
                      <a:pt x="2985082" y="2227264"/>
                      <a:pt x="2295848" y="2985590"/>
                    </a:cubicBezTo>
                    <a:lnTo>
                      <a:pt x="2291849" y="2989784"/>
                    </a:lnTo>
                    <a:lnTo>
                      <a:pt x="2577234" y="3275169"/>
                    </a:lnTo>
                    <a:lnTo>
                      <a:pt x="276459" y="299871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9" name="TextBox 19">
                <a:extLst>
                  <a:ext uri="{FF2B5EF4-FFF2-40B4-BE49-F238E27FC236}">
                    <a16:creationId xmlns:a16="http://schemas.microsoft.com/office/drawing/2014/main" id="{10F61F00-3E84-4AD6-E7A9-19C0E785FE6F}"/>
                  </a:ext>
                </a:extLst>
              </p:cNvPr>
              <p:cNvSpPr txBox="1"/>
              <p:nvPr/>
            </p:nvSpPr>
            <p:spPr>
              <a:xfrm>
                <a:off x="4374364" y="2720174"/>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07</a:t>
                </a:r>
              </a:p>
            </p:txBody>
          </p:sp>
          <p:sp>
            <p:nvSpPr>
              <p:cNvPr id="40" name="TextBox 20">
                <a:extLst>
                  <a:ext uri="{FF2B5EF4-FFF2-40B4-BE49-F238E27FC236}">
                    <a16:creationId xmlns:a16="http://schemas.microsoft.com/office/drawing/2014/main" id="{D6255AEC-9B7D-82E6-D845-748FB74B6A49}"/>
                  </a:ext>
                </a:extLst>
              </p:cNvPr>
              <p:cNvSpPr txBox="1"/>
              <p:nvPr/>
            </p:nvSpPr>
            <p:spPr>
              <a:xfrm>
                <a:off x="5253370" y="2416755"/>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08</a:t>
                </a:r>
              </a:p>
            </p:txBody>
          </p:sp>
          <p:sp>
            <p:nvSpPr>
              <p:cNvPr id="41" name="TextBox 21">
                <a:extLst>
                  <a:ext uri="{FF2B5EF4-FFF2-40B4-BE49-F238E27FC236}">
                    <a16:creationId xmlns:a16="http://schemas.microsoft.com/office/drawing/2014/main" id="{38BC9D93-5A37-8ED7-84E6-7AA1286EC9B3}"/>
                  </a:ext>
                </a:extLst>
              </p:cNvPr>
              <p:cNvSpPr txBox="1"/>
              <p:nvPr/>
            </p:nvSpPr>
            <p:spPr>
              <a:xfrm>
                <a:off x="6000897" y="2804131"/>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01</a:t>
                </a:r>
              </a:p>
            </p:txBody>
          </p:sp>
          <p:sp>
            <p:nvSpPr>
              <p:cNvPr id="42" name="TextBox 22">
                <a:extLst>
                  <a:ext uri="{FF2B5EF4-FFF2-40B4-BE49-F238E27FC236}">
                    <a16:creationId xmlns:a16="http://schemas.microsoft.com/office/drawing/2014/main" id="{2C74C2D5-6C6E-BFE6-965C-12E2F891F758}"/>
                  </a:ext>
                </a:extLst>
              </p:cNvPr>
              <p:cNvSpPr txBox="1"/>
              <p:nvPr/>
            </p:nvSpPr>
            <p:spPr>
              <a:xfrm>
                <a:off x="6330327" y="3687062"/>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02</a:t>
                </a:r>
              </a:p>
            </p:txBody>
          </p:sp>
          <p:sp>
            <p:nvSpPr>
              <p:cNvPr id="43" name="TextBox 23">
                <a:extLst>
                  <a:ext uri="{FF2B5EF4-FFF2-40B4-BE49-F238E27FC236}">
                    <a16:creationId xmlns:a16="http://schemas.microsoft.com/office/drawing/2014/main" id="{A279F51A-A85B-4F98-FC98-86C43F6C3DEB}"/>
                  </a:ext>
                </a:extLst>
              </p:cNvPr>
              <p:cNvSpPr txBox="1"/>
              <p:nvPr/>
            </p:nvSpPr>
            <p:spPr>
              <a:xfrm>
                <a:off x="5914484" y="4518869"/>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03</a:t>
                </a:r>
              </a:p>
            </p:txBody>
          </p:sp>
          <p:sp>
            <p:nvSpPr>
              <p:cNvPr id="44" name="TextBox 24">
                <a:extLst>
                  <a:ext uri="{FF2B5EF4-FFF2-40B4-BE49-F238E27FC236}">
                    <a16:creationId xmlns:a16="http://schemas.microsoft.com/office/drawing/2014/main" id="{70D7E023-E547-4A08-C65F-5405DFE6623E}"/>
                  </a:ext>
                </a:extLst>
              </p:cNvPr>
              <p:cNvSpPr txBox="1"/>
              <p:nvPr/>
            </p:nvSpPr>
            <p:spPr>
              <a:xfrm>
                <a:off x="5095536" y="4765090"/>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04</a:t>
                </a:r>
              </a:p>
            </p:txBody>
          </p:sp>
          <p:sp>
            <p:nvSpPr>
              <p:cNvPr id="45" name="TextBox 25">
                <a:extLst>
                  <a:ext uri="{FF2B5EF4-FFF2-40B4-BE49-F238E27FC236}">
                    <a16:creationId xmlns:a16="http://schemas.microsoft.com/office/drawing/2014/main" id="{DFD1E903-55EF-6376-6FDE-D93566FB9A4A}"/>
                  </a:ext>
                </a:extLst>
              </p:cNvPr>
              <p:cNvSpPr txBox="1"/>
              <p:nvPr/>
            </p:nvSpPr>
            <p:spPr>
              <a:xfrm>
                <a:off x="4300293" y="4392232"/>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05</a:t>
                </a:r>
              </a:p>
            </p:txBody>
          </p:sp>
          <p:sp>
            <p:nvSpPr>
              <p:cNvPr id="46" name="TextBox 27">
                <a:extLst>
                  <a:ext uri="{FF2B5EF4-FFF2-40B4-BE49-F238E27FC236}">
                    <a16:creationId xmlns:a16="http://schemas.microsoft.com/office/drawing/2014/main" id="{D74F29AF-B89C-0922-0449-74809A2ADAC3}"/>
                  </a:ext>
                </a:extLst>
              </p:cNvPr>
              <p:cNvSpPr txBox="1"/>
              <p:nvPr/>
            </p:nvSpPr>
            <p:spPr>
              <a:xfrm>
                <a:off x="3995910" y="3541630"/>
                <a:ext cx="524504" cy="492443"/>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06</a:t>
                </a:r>
              </a:p>
            </p:txBody>
          </p:sp>
        </p:grpSp>
      </p:grpSp>
      <p:sp>
        <p:nvSpPr>
          <p:cNvPr id="57" name="TextBox 50">
            <a:extLst>
              <a:ext uri="{FF2B5EF4-FFF2-40B4-BE49-F238E27FC236}">
                <a16:creationId xmlns:a16="http://schemas.microsoft.com/office/drawing/2014/main" id="{1C6714BF-AAE3-F834-A7F0-94DC75EC0D41}"/>
              </a:ext>
            </a:extLst>
          </p:cNvPr>
          <p:cNvSpPr txBox="1"/>
          <p:nvPr/>
        </p:nvSpPr>
        <p:spPr>
          <a:xfrm>
            <a:off x="7824528" y="1205205"/>
            <a:ext cx="4138553" cy="5645392"/>
          </a:xfrm>
          <a:prstGeom prst="rect">
            <a:avLst/>
          </a:prstGeom>
          <a:noFill/>
        </p:spPr>
        <p:txBody>
          <a:bodyPr wrap="square" rtlCol="0" anchor="t" anchorCtr="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GB" b="1" i="0" u="none" strike="noStrike" kern="1200" cap="none" spc="0" normalizeH="0" baseline="0" noProof="0" dirty="0">
                <a:ln>
                  <a:noFill/>
                </a:ln>
                <a:solidFill>
                  <a:srgbClr val="B41F7A"/>
                </a:solidFill>
                <a:effectLst/>
                <a:uLnTx/>
                <a:uFillTx/>
                <a:ea typeface="League Spartan" charset="0"/>
                <a:cs typeface="Poppins" pitchFamily="2" charset="77"/>
              </a:rPr>
              <a:t>01 Zyklische/strukturelle Entwicklungen</a:t>
            </a:r>
          </a:p>
          <a:p>
            <a:pPr lvl="0" defTabSz="1087636">
              <a:lnSpc>
                <a:spcPts val="1800"/>
              </a:lnSpc>
              <a:defRPr/>
            </a:pPr>
            <a:r>
              <a:rPr lang="en-GB" sz="1600" dirty="0">
                <a:solidFill>
                  <a:srgbClr val="595959"/>
                </a:solidFill>
                <a:ea typeface="Lato Light" panose="020F0502020204030203" pitchFamily="34" charset="0"/>
                <a:cs typeface="Mukta ExtraLight" panose="020B0000000000000000" pitchFamily="34" charset="77"/>
              </a:rPr>
              <a:t>Auftragseingang / Geschäftsklima /</a:t>
            </a:r>
          </a:p>
          <a:p>
            <a:pPr lvl="0" defTabSz="1087636">
              <a:lnSpc>
                <a:spcPts val="1800"/>
              </a:lnSpc>
              <a:defRPr/>
            </a:pPr>
            <a:r>
              <a:rPr lang="en-GB" sz="1600" dirty="0">
                <a:solidFill>
                  <a:srgbClr val="595959"/>
                </a:solidFill>
                <a:ea typeface="Lato Light" panose="020F0502020204030203" pitchFamily="34" charset="0"/>
                <a:cs typeface="Mukta ExtraLight" panose="020B0000000000000000" pitchFamily="34" charset="77"/>
              </a:rPr>
              <a:t>Stimmung der </a:t>
            </a:r>
            <a:r>
              <a:rPr lang="en-GB" sz="1600" dirty="0" err="1">
                <a:solidFill>
                  <a:srgbClr val="595959"/>
                </a:solidFill>
                <a:ea typeface="Lato Light" panose="020F0502020204030203" pitchFamily="34" charset="0"/>
                <a:cs typeface="Mukta ExtraLight" panose="020B0000000000000000" pitchFamily="34" charset="77"/>
              </a:rPr>
              <a:t>Verbraucher:innen</a:t>
            </a:r>
            <a:endParaRPr lang="en-GB" sz="1600" dirty="0">
              <a:solidFill>
                <a:srgbClr val="595959"/>
              </a:solidFill>
              <a:ea typeface="Lato Light" panose="020F0502020204030203" pitchFamily="34" charset="0"/>
              <a:cs typeface="Mukta ExtraLight" panose="020B0000000000000000" pitchFamily="34" charset="77"/>
            </a:endParaRPr>
          </a:p>
          <a:p>
            <a:pPr lvl="0">
              <a:lnSpc>
                <a:spcPts val="1800"/>
              </a:lnSpc>
              <a:defRPr/>
            </a:pPr>
            <a:endParaRPr lang="en-GB" b="1" dirty="0">
              <a:solidFill>
                <a:srgbClr val="595959"/>
              </a:solidFill>
              <a:ea typeface="League Spartan" charset="0"/>
              <a:cs typeface="Poppins" pitchFamily="2" charset="77"/>
            </a:endParaRPr>
          </a:p>
          <a:p>
            <a:pPr defTabSz="1087636">
              <a:lnSpc>
                <a:spcPts val="1800"/>
              </a:lnSpc>
              <a:spcBef>
                <a:spcPct val="20000"/>
              </a:spcBef>
              <a:defRPr/>
            </a:pPr>
            <a:r>
              <a:rPr lang="en-GB" b="1" dirty="0">
                <a:solidFill>
                  <a:srgbClr val="B41F7A"/>
                </a:solidFill>
                <a:ea typeface="League Spartan" charset="0"/>
                <a:cs typeface="Poppins" pitchFamily="2" charset="77"/>
              </a:rPr>
              <a:t>02 Technologie / F&amp;E</a:t>
            </a:r>
          </a:p>
          <a:p>
            <a:pPr defTabSz="1087636">
              <a:lnSpc>
                <a:spcPts val="1800"/>
              </a:lnSpc>
              <a:defRPr/>
            </a:pPr>
            <a:r>
              <a:rPr lang="en-GB" sz="1600" dirty="0">
                <a:solidFill>
                  <a:srgbClr val="595959"/>
                </a:solidFill>
                <a:ea typeface="Lato Light" panose="020F0502020204030203" pitchFamily="34" charset="0"/>
                <a:cs typeface="Mukta ExtraLight" panose="020B0000000000000000" pitchFamily="34" charset="77"/>
              </a:rPr>
              <a:t>Neue Verfahren + Technologien / Verbraucherverhalten / Anzahl der laufenden Entwicklungsprojekte / Anzahl der eigenen Patente / Erteilte Lizenzen / Forschungs- und Entwicklungskosten</a:t>
            </a:r>
          </a:p>
          <a:p>
            <a:pPr lvl="0">
              <a:lnSpc>
                <a:spcPts val="1800"/>
              </a:lnSpc>
              <a:defRPr/>
            </a:pPr>
            <a:endParaRPr lang="en-GB" b="1" dirty="0">
              <a:solidFill>
                <a:srgbClr val="595959"/>
              </a:solidFill>
              <a:ea typeface="League Spartan" charset="0"/>
              <a:cs typeface="Poppins" pitchFamily="2" charset="77"/>
            </a:endParaRPr>
          </a:p>
          <a:p>
            <a:pPr defTabSz="1087636">
              <a:lnSpc>
                <a:spcPts val="1800"/>
              </a:lnSpc>
              <a:spcBef>
                <a:spcPct val="20000"/>
              </a:spcBef>
              <a:defRPr/>
            </a:pPr>
            <a:r>
              <a:rPr lang="en-GB" b="1" dirty="0">
                <a:solidFill>
                  <a:srgbClr val="F16924"/>
                </a:solidFill>
                <a:ea typeface="League Spartan" charset="0"/>
                <a:cs typeface="Poppins" pitchFamily="2" charset="77"/>
              </a:rPr>
              <a:t>03 Verkäufe</a:t>
            </a:r>
          </a:p>
          <a:p>
            <a:pPr defTabSz="1087636">
              <a:lnSpc>
                <a:spcPts val="1800"/>
              </a:lnSpc>
              <a:defRPr/>
            </a:pPr>
            <a:r>
              <a:rPr lang="en-GB" sz="1600" dirty="0">
                <a:solidFill>
                  <a:srgbClr val="595959"/>
                </a:solidFill>
                <a:ea typeface="Lato Light" panose="020F0502020204030203" pitchFamily="34" charset="0"/>
                <a:cs typeface="Mukta ExtraLight" panose="020B0000000000000000" pitchFamily="34" charset="77"/>
              </a:rPr>
              <a:t>Anzahl der Anfragen pro Periode / Entwicklung der Aufträge in Ihrer Hauptbranche (die sich später auf Ihre Aufträge auswirken) / Umsatz / Preise / Preis- und Produktstrategie </a:t>
            </a:r>
            <a:r>
              <a:rPr lang="en-GB" sz="1600" dirty="0" err="1">
                <a:solidFill>
                  <a:srgbClr val="595959"/>
                </a:solidFill>
                <a:ea typeface="Lato Light" panose="020F0502020204030203" pitchFamily="34" charset="0"/>
                <a:cs typeface="Mukta ExtraLight" panose="020B0000000000000000" pitchFamily="34" charset="77"/>
              </a:rPr>
              <a:t>Ihrer</a:t>
            </a:r>
            <a:r>
              <a:rPr lang="en-GB" sz="1600" dirty="0">
                <a:solidFill>
                  <a:srgbClr val="595959"/>
                </a:solidFill>
                <a:ea typeface="Lato Light" panose="020F0502020204030203" pitchFamily="34" charset="0"/>
                <a:cs typeface="Mukta ExtraLight" panose="020B0000000000000000" pitchFamily="34" charset="77"/>
              </a:rPr>
              <a:t> </a:t>
            </a:r>
            <a:r>
              <a:rPr lang="en-GB" sz="1600" dirty="0" err="1">
                <a:solidFill>
                  <a:srgbClr val="595959"/>
                </a:solidFill>
                <a:ea typeface="Lato Light" panose="020F0502020204030203" pitchFamily="34" charset="0"/>
                <a:cs typeface="Mukta ExtraLight" panose="020B0000000000000000" pitchFamily="34" charset="77"/>
              </a:rPr>
              <a:t>Konkurrent:innen</a:t>
            </a:r>
            <a:r>
              <a:rPr lang="en-GB" sz="1600" dirty="0">
                <a:solidFill>
                  <a:srgbClr val="595959"/>
                </a:solidFill>
                <a:ea typeface="Lato Light" panose="020F0502020204030203" pitchFamily="34" charset="0"/>
                <a:cs typeface="Mukta ExtraLight" panose="020B0000000000000000" pitchFamily="34" charset="77"/>
              </a:rPr>
              <a:t> / Verlorene Aufträge</a:t>
            </a:r>
          </a:p>
          <a:p>
            <a:pPr lvl="0">
              <a:lnSpc>
                <a:spcPts val="1800"/>
              </a:lnSpc>
              <a:defRPr/>
            </a:pPr>
            <a:endParaRPr lang="en-GB" b="1" dirty="0">
              <a:solidFill>
                <a:srgbClr val="595959"/>
              </a:solidFill>
              <a:ea typeface="League Spartan" charset="0"/>
              <a:cs typeface="Poppins" pitchFamily="2" charset="77"/>
            </a:endParaRPr>
          </a:p>
          <a:p>
            <a:pPr defTabSz="1087636">
              <a:lnSpc>
                <a:spcPts val="1800"/>
              </a:lnSpc>
              <a:spcBef>
                <a:spcPct val="20000"/>
              </a:spcBef>
              <a:defRPr/>
            </a:pPr>
            <a:r>
              <a:rPr lang="en-GB" b="1" dirty="0">
                <a:solidFill>
                  <a:srgbClr val="EDA13E"/>
                </a:solidFill>
                <a:ea typeface="League Spartan" charset="0"/>
                <a:cs typeface="Poppins" pitchFamily="2" charset="77"/>
              </a:rPr>
              <a:t>04 Auftragsvergabe</a:t>
            </a:r>
          </a:p>
          <a:p>
            <a:pPr lvl="0" defTabSz="1087636">
              <a:lnSpc>
                <a:spcPts val="1800"/>
              </a:lnSpc>
              <a:defRPr/>
            </a:pPr>
            <a:r>
              <a:rPr lang="en-GB" sz="1600" dirty="0">
                <a:solidFill>
                  <a:srgbClr val="595959"/>
                </a:solidFill>
                <a:ea typeface="Lato Light" panose="020F0502020204030203" pitchFamily="34" charset="0"/>
                <a:cs typeface="Mukta ExtraLight" panose="020B0000000000000000" pitchFamily="34" charset="77"/>
              </a:rPr>
              <a:t>Rohstoffpreise / Bestände / Qualität und Liefertermintreue der </a:t>
            </a:r>
            <a:r>
              <a:rPr lang="en-GB" sz="1600" dirty="0" err="1">
                <a:solidFill>
                  <a:srgbClr val="595959"/>
                </a:solidFill>
                <a:ea typeface="Lato Light" panose="020F0502020204030203" pitchFamily="34" charset="0"/>
                <a:cs typeface="Mukta ExtraLight" panose="020B0000000000000000" pitchFamily="34" charset="77"/>
              </a:rPr>
              <a:t>Lieferant:innen</a:t>
            </a:r>
            <a:endParaRPr lang="en-GB" sz="1600" dirty="0">
              <a:solidFill>
                <a:srgbClr val="595959"/>
              </a:solidFill>
              <a:ea typeface="Lato Light" panose="020F0502020204030203" pitchFamily="34" charset="0"/>
              <a:cs typeface="Mukta ExtraLight" panose="020B0000000000000000" pitchFamily="34" charset="77"/>
            </a:endParaRPr>
          </a:p>
          <a:p>
            <a:pPr lvl="0" defTabSz="1087636">
              <a:lnSpc>
                <a:spcPts val="1800"/>
              </a:lnSpc>
              <a:spcBef>
                <a:spcPct val="20000"/>
              </a:spcBef>
              <a:defRPr/>
            </a:pPr>
            <a:endParaRPr lang="en-GB" dirty="0">
              <a:solidFill>
                <a:srgbClr val="595959"/>
              </a:solidFill>
              <a:ea typeface="Lato Light" panose="020F0502020204030203" pitchFamily="34" charset="0"/>
              <a:cs typeface="Mukta ExtraLight" panose="020B0000000000000000" pitchFamily="34" charset="77"/>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595959"/>
              </a:solidFill>
              <a:effectLst/>
              <a:uLnTx/>
              <a:uFillTx/>
              <a:ea typeface="League Spartan" charset="0"/>
              <a:cs typeface="Poppins" pitchFamily="2" charset="77"/>
            </a:endParaRPr>
          </a:p>
        </p:txBody>
      </p:sp>
      <p:sp>
        <p:nvSpPr>
          <p:cNvPr id="95" name="TextBox 50">
            <a:extLst>
              <a:ext uri="{FF2B5EF4-FFF2-40B4-BE49-F238E27FC236}">
                <a16:creationId xmlns:a16="http://schemas.microsoft.com/office/drawing/2014/main" id="{D526C1CA-E70B-7DAF-3763-C77A54AAC2B2}"/>
              </a:ext>
            </a:extLst>
          </p:cNvPr>
          <p:cNvSpPr txBox="1"/>
          <p:nvPr/>
        </p:nvSpPr>
        <p:spPr>
          <a:xfrm>
            <a:off x="534003" y="1560367"/>
            <a:ext cx="3669697" cy="4478149"/>
          </a:xfrm>
          <a:prstGeom prst="rect">
            <a:avLst/>
          </a:prstGeom>
          <a:noFill/>
        </p:spPr>
        <p:txBody>
          <a:bodyPr wrap="square" rtlCol="0" anchor="t" anchorCtr="0">
            <a:spAutoFit/>
          </a:bodyPr>
          <a:lstStyle/>
          <a:p>
            <a:pPr lvl="0">
              <a:lnSpc>
                <a:spcPts val="1800"/>
              </a:lnSpc>
              <a:defRPr/>
            </a:pPr>
            <a:r>
              <a:rPr lang="en-GB" b="1" dirty="0">
                <a:solidFill>
                  <a:srgbClr val="EDA13E"/>
                </a:solidFill>
                <a:ea typeface="League Spartan" charset="0"/>
                <a:cs typeface="Poppins" pitchFamily="2" charset="77"/>
              </a:rPr>
              <a:t>08 Kapitalmarkt</a:t>
            </a:r>
          </a:p>
          <a:p>
            <a:pPr>
              <a:lnSpc>
                <a:spcPts val="1800"/>
              </a:lnSpc>
              <a:defRPr/>
            </a:pPr>
            <a:r>
              <a:rPr lang="en-GB" sz="1600" dirty="0">
                <a:solidFill>
                  <a:srgbClr val="595959"/>
                </a:solidFill>
                <a:ea typeface="Lato Light" panose="020F0502020204030203" pitchFamily="34" charset="0"/>
                <a:cs typeface="Mukta ExtraLight" panose="020B0000000000000000" pitchFamily="34" charset="77"/>
              </a:rPr>
              <a:t>Zinsen, </a:t>
            </a:r>
            <a:r>
              <a:rPr lang="en-GB" sz="1600" dirty="0" err="1">
                <a:solidFill>
                  <a:srgbClr val="595959"/>
                </a:solidFill>
                <a:ea typeface="Lato Light" panose="020F0502020204030203" pitchFamily="34" charset="0"/>
                <a:cs typeface="Mukta ExtraLight" panose="020B0000000000000000" pitchFamily="34" charset="77"/>
              </a:rPr>
              <a:t>Wechselkurse</a:t>
            </a:r>
            <a:r>
              <a:rPr lang="en-GB" sz="1600" dirty="0">
                <a:solidFill>
                  <a:srgbClr val="595959"/>
                </a:solidFill>
                <a:ea typeface="Lato Light" panose="020F0502020204030203" pitchFamily="34" charset="0"/>
                <a:cs typeface="Mukta ExtraLight" panose="020B0000000000000000" pitchFamily="34" charset="77"/>
              </a:rPr>
              <a:t> (</a:t>
            </a:r>
            <a:r>
              <a:rPr lang="en-GB" sz="1600" dirty="0" err="1">
                <a:solidFill>
                  <a:srgbClr val="595959"/>
                </a:solidFill>
                <a:ea typeface="Lato Light" panose="020F0502020204030203" pitchFamily="34" charset="0"/>
                <a:cs typeface="Mukta ExtraLight" panose="020B0000000000000000" pitchFamily="34" charset="77"/>
              </a:rPr>
              <a:t>siehe</a:t>
            </a:r>
            <a:r>
              <a:rPr lang="en-GB" sz="1600" dirty="0">
                <a:solidFill>
                  <a:srgbClr val="595959"/>
                </a:solidFill>
                <a:ea typeface="Lato Light" panose="020F0502020204030203" pitchFamily="34" charset="0"/>
                <a:cs typeface="Mukta ExtraLight" panose="020B0000000000000000" pitchFamily="34" charset="77"/>
              </a:rPr>
              <a:t> Modul 2, für </a:t>
            </a:r>
            <a:r>
              <a:rPr lang="en-GB" sz="1600" dirty="0" err="1">
                <a:solidFill>
                  <a:srgbClr val="595959"/>
                </a:solidFill>
                <a:ea typeface="Lato Light" panose="020F0502020204030203" pitchFamily="34" charset="0"/>
                <a:cs typeface="Mukta ExtraLight" panose="020B0000000000000000" pitchFamily="34" charset="77"/>
              </a:rPr>
              <a:t>weitere</a:t>
            </a:r>
            <a:r>
              <a:rPr lang="en-GB" sz="1600" dirty="0">
                <a:solidFill>
                  <a:srgbClr val="595959"/>
                </a:solidFill>
                <a:ea typeface="Lato Light" panose="020F0502020204030203" pitchFamily="34" charset="0"/>
                <a:cs typeface="Mukta ExtraLight" panose="020B0000000000000000" pitchFamily="34" charset="77"/>
              </a:rPr>
              <a:t> </a:t>
            </a:r>
            <a:r>
              <a:rPr lang="en-GB" sz="1600" dirty="0" err="1">
                <a:solidFill>
                  <a:srgbClr val="595959"/>
                </a:solidFill>
                <a:ea typeface="Lato Light" panose="020F0502020204030203" pitchFamily="34" charset="0"/>
                <a:cs typeface="Mukta ExtraLight" panose="020B0000000000000000" pitchFamily="34" charset="77"/>
              </a:rPr>
              <a:t>Informationen</a:t>
            </a:r>
            <a:r>
              <a:rPr lang="en-GB" sz="1600" dirty="0">
                <a:solidFill>
                  <a:srgbClr val="595959"/>
                </a:solidFill>
                <a:ea typeface="Lato Light" panose="020F0502020204030203" pitchFamily="34" charset="0"/>
                <a:cs typeface="Mukta ExtraLight" panose="020B0000000000000000" pitchFamily="34" charset="77"/>
              </a:rPr>
              <a:t>)</a:t>
            </a:r>
          </a:p>
          <a:p>
            <a:pPr>
              <a:lnSpc>
                <a:spcPts val="1800"/>
              </a:lnSpc>
              <a:defRPr/>
            </a:pPr>
            <a:endParaRPr lang="en-GB" sz="1600" b="1" dirty="0">
              <a:solidFill>
                <a:srgbClr val="595959"/>
              </a:solidFill>
              <a:ea typeface="League Spartan" charset="0"/>
              <a:cs typeface="Poppins" pitchFamily="2" charset="77"/>
            </a:endParaRPr>
          </a:p>
          <a:p>
            <a:pPr>
              <a:lnSpc>
                <a:spcPts val="1800"/>
              </a:lnSpc>
              <a:defRPr/>
            </a:pPr>
            <a:r>
              <a:rPr lang="en-GB" b="1" dirty="0">
                <a:solidFill>
                  <a:srgbClr val="F16924"/>
                </a:solidFill>
                <a:ea typeface="League Spartan" charset="0"/>
                <a:cs typeface="Poppins" pitchFamily="2" charset="77"/>
              </a:rPr>
              <a:t>07 Finanzen </a:t>
            </a:r>
          </a:p>
          <a:p>
            <a:pPr>
              <a:lnSpc>
                <a:spcPts val="1800"/>
              </a:lnSpc>
              <a:defRPr/>
            </a:pPr>
            <a:r>
              <a:rPr lang="en-GB" sz="1600" dirty="0">
                <a:solidFill>
                  <a:srgbClr val="595959"/>
                </a:solidFill>
                <a:ea typeface="Lato Light" panose="020F0502020204030203" pitchFamily="34" charset="0"/>
                <a:cs typeface="Mukta ExtraLight" panose="020B0000000000000000" pitchFamily="34" charset="77"/>
              </a:rPr>
              <a:t>Kurzfristige Liquiditätsplanung / </a:t>
            </a:r>
          </a:p>
          <a:p>
            <a:pPr>
              <a:lnSpc>
                <a:spcPts val="1800"/>
              </a:lnSpc>
              <a:defRPr/>
            </a:pPr>
            <a:r>
              <a:rPr lang="en-GB" sz="1600" dirty="0">
                <a:solidFill>
                  <a:srgbClr val="595959"/>
                </a:solidFill>
                <a:ea typeface="Lato Light" panose="020F0502020204030203" pitchFamily="34" charset="0"/>
                <a:cs typeface="Mukta ExtraLight" panose="020B0000000000000000" pitchFamily="34" charset="77"/>
              </a:rPr>
              <a:t>3-Jahres-Planung / 1-Jahres-Prognose / </a:t>
            </a:r>
            <a:br>
              <a:rPr lang="en-GB" sz="1600" dirty="0">
                <a:solidFill>
                  <a:srgbClr val="595959"/>
                </a:solidFill>
                <a:ea typeface="Lato Light" panose="020F0502020204030203" pitchFamily="34" charset="0"/>
                <a:cs typeface="Mukta ExtraLight" panose="020B0000000000000000" pitchFamily="34" charset="77"/>
              </a:rPr>
            </a:br>
            <a:r>
              <a:rPr lang="en-GB" sz="1600" dirty="0" err="1">
                <a:solidFill>
                  <a:srgbClr val="595959"/>
                </a:solidFill>
                <a:ea typeface="Lato Light" panose="020F0502020204030203" pitchFamily="34" charset="0"/>
                <a:cs typeface="Mukta ExtraLight" panose="020B0000000000000000" pitchFamily="34" charset="77"/>
              </a:rPr>
              <a:t>Debitor:innen</a:t>
            </a:r>
            <a:r>
              <a:rPr lang="en-GB" sz="1600" dirty="0">
                <a:solidFill>
                  <a:srgbClr val="595959"/>
                </a:solidFill>
                <a:ea typeface="Lato Light" panose="020F0502020204030203" pitchFamily="34" charset="0"/>
                <a:cs typeface="Mukta ExtraLight" panose="020B0000000000000000" pitchFamily="34" charset="77"/>
              </a:rPr>
              <a:t> / </a:t>
            </a:r>
            <a:r>
              <a:rPr lang="en-GB" sz="1600" dirty="0" err="1">
                <a:solidFill>
                  <a:srgbClr val="595959"/>
                </a:solidFill>
                <a:ea typeface="Lato Light" panose="020F0502020204030203" pitchFamily="34" charset="0"/>
                <a:cs typeface="Mukta ExtraLight" panose="020B0000000000000000" pitchFamily="34" charset="77"/>
              </a:rPr>
              <a:t>Kreditorenbuchhaltung</a:t>
            </a:r>
            <a:endParaRPr lang="en-GB" sz="1600" dirty="0">
              <a:solidFill>
                <a:srgbClr val="595959"/>
              </a:solidFill>
              <a:ea typeface="Lato Light" panose="020F0502020204030203" pitchFamily="34" charset="0"/>
              <a:cs typeface="Mukta ExtraLight" panose="020B0000000000000000" pitchFamily="34" charset="77"/>
            </a:endParaRPr>
          </a:p>
          <a:p>
            <a:pPr>
              <a:lnSpc>
                <a:spcPts val="1800"/>
              </a:lnSpc>
              <a:defRPr/>
            </a:pPr>
            <a:endParaRPr lang="en-GB" sz="1600" dirty="0">
              <a:solidFill>
                <a:srgbClr val="595959"/>
              </a:solidFill>
              <a:ea typeface="Lato Light" panose="020F0502020204030203" pitchFamily="34" charset="0"/>
              <a:cs typeface="Mukta ExtraLight" panose="020B0000000000000000" pitchFamily="34" charset="77"/>
            </a:endParaRPr>
          </a:p>
          <a:p>
            <a:pPr>
              <a:lnSpc>
                <a:spcPts val="1800"/>
              </a:lnSpc>
              <a:defRPr/>
            </a:pPr>
            <a:r>
              <a:rPr lang="en-GB" b="1" dirty="0">
                <a:solidFill>
                  <a:srgbClr val="B41F7A"/>
                </a:solidFill>
                <a:ea typeface="League Spartan" charset="0"/>
                <a:cs typeface="Poppins" pitchFamily="2" charset="77"/>
              </a:rPr>
              <a:t>06 Mitarbeiter:innen</a:t>
            </a:r>
          </a:p>
          <a:p>
            <a:pPr>
              <a:lnSpc>
                <a:spcPts val="1800"/>
              </a:lnSpc>
              <a:defRPr/>
            </a:pPr>
            <a:r>
              <a:rPr lang="en-GB" sz="1600" dirty="0">
                <a:solidFill>
                  <a:srgbClr val="595959"/>
                </a:solidFill>
                <a:ea typeface="Lato Light" panose="020F0502020204030203" pitchFamily="34" charset="0"/>
                <a:cs typeface="Mukta ExtraLight" panose="020B0000000000000000" pitchFamily="34" charset="77"/>
              </a:rPr>
              <a:t>Fluktuation / </a:t>
            </a:r>
            <a:r>
              <a:rPr lang="en-GB" sz="1600" dirty="0" err="1">
                <a:solidFill>
                  <a:srgbClr val="595959"/>
                </a:solidFill>
                <a:ea typeface="Lato Light" panose="020F0502020204030203" pitchFamily="34" charset="0"/>
                <a:cs typeface="Mukta ExtraLight" panose="020B0000000000000000" pitchFamily="34" charset="77"/>
              </a:rPr>
              <a:t>Altersstruktur</a:t>
            </a:r>
            <a:r>
              <a:rPr lang="en-GB" sz="1600" dirty="0">
                <a:solidFill>
                  <a:srgbClr val="595959"/>
                </a:solidFill>
                <a:ea typeface="Lato Light" panose="020F0502020204030203" pitchFamily="34" charset="0"/>
                <a:cs typeface="Mukta ExtraLight" panose="020B0000000000000000" pitchFamily="34" charset="77"/>
              </a:rPr>
              <a:t> /</a:t>
            </a:r>
          </a:p>
          <a:p>
            <a:pPr>
              <a:lnSpc>
                <a:spcPts val="1800"/>
              </a:lnSpc>
              <a:defRPr/>
            </a:pPr>
            <a:r>
              <a:rPr lang="en-GB" sz="1600" dirty="0" err="1">
                <a:solidFill>
                  <a:srgbClr val="595959"/>
                </a:solidFill>
                <a:ea typeface="Lato Light" panose="020F0502020204030203" pitchFamily="34" charset="0"/>
                <a:cs typeface="Mukta ExtraLight" panose="020B0000000000000000" pitchFamily="34" charset="77"/>
              </a:rPr>
              <a:t>Krankheitsbedingte</a:t>
            </a:r>
            <a:r>
              <a:rPr lang="en-GB" sz="1600" dirty="0">
                <a:solidFill>
                  <a:srgbClr val="595959"/>
                </a:solidFill>
                <a:ea typeface="Lato Light" panose="020F0502020204030203" pitchFamily="34" charset="0"/>
                <a:cs typeface="Mukta ExtraLight" panose="020B0000000000000000" pitchFamily="34" charset="77"/>
              </a:rPr>
              <a:t> </a:t>
            </a:r>
            <a:r>
              <a:rPr lang="en-GB" sz="1600" dirty="0" err="1">
                <a:solidFill>
                  <a:srgbClr val="595959"/>
                </a:solidFill>
                <a:ea typeface="Lato Light" panose="020F0502020204030203" pitchFamily="34" charset="0"/>
                <a:cs typeface="Mukta ExtraLight" panose="020B0000000000000000" pitchFamily="34" charset="77"/>
              </a:rPr>
              <a:t>Fehlzeiten</a:t>
            </a:r>
            <a:r>
              <a:rPr lang="en-GB" sz="1600" dirty="0">
                <a:solidFill>
                  <a:srgbClr val="595959"/>
                </a:solidFill>
                <a:ea typeface="Lato Light" panose="020F0502020204030203" pitchFamily="34" charset="0"/>
                <a:cs typeface="Mukta ExtraLight" panose="020B0000000000000000" pitchFamily="34" charset="77"/>
              </a:rPr>
              <a:t> </a:t>
            </a:r>
          </a:p>
          <a:p>
            <a:pPr>
              <a:lnSpc>
                <a:spcPts val="1800"/>
              </a:lnSpc>
              <a:defRPr/>
            </a:pPr>
            <a:endParaRPr lang="en-GB" sz="1600" dirty="0">
              <a:solidFill>
                <a:srgbClr val="595959"/>
              </a:solidFill>
              <a:ea typeface="Lato Light" panose="020F0502020204030203" pitchFamily="34" charset="0"/>
              <a:cs typeface="Mukta ExtraLight" panose="020B0000000000000000" pitchFamily="34" charset="77"/>
            </a:endParaRPr>
          </a:p>
          <a:p>
            <a:pPr>
              <a:lnSpc>
                <a:spcPts val="1800"/>
              </a:lnSpc>
              <a:defRPr/>
            </a:pPr>
            <a:r>
              <a:rPr lang="en-GB" b="1" dirty="0">
                <a:solidFill>
                  <a:srgbClr val="7F1C58"/>
                </a:solidFill>
                <a:ea typeface="League Spartan" charset="0"/>
                <a:cs typeface="Poppins" pitchFamily="2" charset="77"/>
              </a:rPr>
              <a:t>05 Produktion</a:t>
            </a:r>
          </a:p>
          <a:p>
            <a:pPr>
              <a:lnSpc>
                <a:spcPts val="1800"/>
              </a:lnSpc>
              <a:defRPr/>
            </a:pPr>
            <a:r>
              <a:rPr lang="en-GB" sz="1600" dirty="0">
                <a:solidFill>
                  <a:srgbClr val="595959"/>
                </a:solidFill>
                <a:ea typeface="Lato Light" panose="020F0502020204030203" pitchFamily="34" charset="0"/>
                <a:cs typeface="Mukta ExtraLight" panose="020B0000000000000000" pitchFamily="34" charset="77"/>
              </a:rPr>
              <a:t>Alter der Maschinen / Investitionsstau / Kapazitätsauslastung / Energieverbrauch / Ausschuss / </a:t>
            </a:r>
            <a:r>
              <a:rPr lang="en-GB" sz="1600" dirty="0" err="1">
                <a:solidFill>
                  <a:srgbClr val="595959"/>
                </a:solidFill>
                <a:ea typeface="Lato Light" panose="020F0502020204030203" pitchFamily="34" charset="0"/>
                <a:cs typeface="Mukta ExtraLight" panose="020B0000000000000000" pitchFamily="34" charset="77"/>
              </a:rPr>
              <a:t>Mehrkosten</a:t>
            </a:r>
            <a:r>
              <a:rPr lang="en-GB" sz="1600" dirty="0">
                <a:solidFill>
                  <a:srgbClr val="595959"/>
                </a:solidFill>
                <a:ea typeface="Lato Light" panose="020F0502020204030203" pitchFamily="34" charset="0"/>
                <a:cs typeface="Mukta ExtraLight" panose="020B0000000000000000" pitchFamily="34" charset="77"/>
              </a:rPr>
              <a:t> </a:t>
            </a:r>
            <a:r>
              <a:rPr lang="en-GB" sz="1600" dirty="0" err="1">
                <a:solidFill>
                  <a:srgbClr val="595959"/>
                </a:solidFill>
                <a:ea typeface="Lato Light" panose="020F0502020204030203" pitchFamily="34" charset="0"/>
                <a:cs typeface="Mukta ExtraLight" panose="020B0000000000000000" pitchFamily="34" charset="77"/>
              </a:rPr>
              <a:t>durch</a:t>
            </a:r>
            <a:r>
              <a:rPr lang="en-GB" sz="1600" dirty="0">
                <a:solidFill>
                  <a:srgbClr val="595959"/>
                </a:solidFill>
                <a:ea typeface="Lato Light" panose="020F0502020204030203" pitchFamily="34" charset="0"/>
                <a:cs typeface="Mukta ExtraLight" panose="020B0000000000000000" pitchFamily="34" charset="77"/>
              </a:rPr>
              <a:t> </a:t>
            </a:r>
            <a:r>
              <a:rPr lang="en-GB" sz="1600" dirty="0" err="1">
                <a:solidFill>
                  <a:srgbClr val="595959"/>
                </a:solidFill>
                <a:ea typeface="Lato Light" panose="020F0502020204030203" pitchFamily="34" charset="0"/>
                <a:cs typeface="Mukta ExtraLight" panose="020B0000000000000000" pitchFamily="34" charset="77"/>
              </a:rPr>
              <a:t>schlechte</a:t>
            </a:r>
            <a:r>
              <a:rPr lang="en-GB" sz="1600" dirty="0">
                <a:solidFill>
                  <a:srgbClr val="595959"/>
                </a:solidFill>
                <a:ea typeface="Lato Light" panose="020F0502020204030203" pitchFamily="34" charset="0"/>
                <a:cs typeface="Mukta ExtraLight" panose="020B0000000000000000" pitchFamily="34" charset="77"/>
              </a:rPr>
              <a:t> </a:t>
            </a:r>
          </a:p>
          <a:p>
            <a:pPr>
              <a:lnSpc>
                <a:spcPts val="1800"/>
              </a:lnSpc>
              <a:defRPr/>
            </a:pPr>
            <a:r>
              <a:rPr lang="en-GB" sz="1600" dirty="0" err="1">
                <a:solidFill>
                  <a:srgbClr val="595959"/>
                </a:solidFill>
                <a:ea typeface="Lato Light" panose="020F0502020204030203" pitchFamily="34" charset="0"/>
                <a:cs typeface="Mukta ExtraLight" panose="020B0000000000000000" pitchFamily="34" charset="77"/>
              </a:rPr>
              <a:t>Qualität</a:t>
            </a:r>
            <a:r>
              <a:rPr lang="en-GB" sz="1600" dirty="0">
                <a:solidFill>
                  <a:srgbClr val="595959"/>
                </a:solidFill>
                <a:ea typeface="Lato Light" panose="020F0502020204030203" pitchFamily="34" charset="0"/>
                <a:cs typeface="Mukta ExtraLight" panose="020B0000000000000000" pitchFamily="34" charset="77"/>
              </a:rPr>
              <a:t> / Wartungskosten</a:t>
            </a:r>
          </a:p>
          <a:p>
            <a:pPr lvl="0">
              <a:lnSpc>
                <a:spcPts val="1800"/>
              </a:lnSpc>
              <a:defRPr/>
            </a:pPr>
            <a:endParaRPr lang="en-GB" sz="1600" b="1" dirty="0">
              <a:solidFill>
                <a:srgbClr val="595959"/>
              </a:solidFill>
              <a:ea typeface="League Spartan" charset="0"/>
              <a:cs typeface="Poppins" pitchFamily="2" charset="77"/>
            </a:endParaRPr>
          </a:p>
        </p:txBody>
      </p:sp>
    </p:spTree>
    <p:extLst>
      <p:ext uri="{BB962C8B-B14F-4D97-AF65-F5344CB8AC3E}">
        <p14:creationId xmlns:p14="http://schemas.microsoft.com/office/powerpoint/2010/main" val="2370646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444C0-A7D0-EDA3-9B5E-CDA6599870B2}"/>
              </a:ext>
            </a:extLst>
          </p:cNvPr>
          <p:cNvSpPr>
            <a:spLocks noGrp="1"/>
          </p:cNvSpPr>
          <p:nvPr>
            <p:ph type="body" sz="quarter" idx="16"/>
          </p:nvPr>
        </p:nvSpPr>
        <p:spPr>
          <a:xfrm>
            <a:off x="2149153" y="1379071"/>
            <a:ext cx="4451671" cy="3833009"/>
          </a:xfrm>
        </p:spPr>
        <p:txBody>
          <a:bodyPr>
            <a:normAutofit/>
          </a:bodyPr>
          <a:lstStyle/>
          <a:p>
            <a:r>
              <a:rPr lang="en-US" dirty="0" err="1"/>
              <a:t>Erträge</a:t>
            </a:r>
            <a:r>
              <a:rPr lang="en-US" dirty="0"/>
              <a:t> (</a:t>
            </a:r>
            <a:r>
              <a:rPr lang="en-US" dirty="0" err="1"/>
              <a:t>Gewinne</a:t>
            </a:r>
            <a:r>
              <a:rPr lang="en-US" dirty="0"/>
              <a:t> eines Unternehmens) und Liquiditätskrise</a:t>
            </a:r>
          </a:p>
          <a:p>
            <a:endParaRPr lang="en-US" dirty="0"/>
          </a:p>
        </p:txBody>
      </p:sp>
      <p:sp>
        <p:nvSpPr>
          <p:cNvPr id="5" name="Text Placeholder 4">
            <a:extLst>
              <a:ext uri="{FF2B5EF4-FFF2-40B4-BE49-F238E27FC236}">
                <a16:creationId xmlns:a16="http://schemas.microsoft.com/office/drawing/2014/main" id="{2061E2B6-B7E0-749F-32D3-A480F61E8598}"/>
              </a:ext>
            </a:extLst>
          </p:cNvPr>
          <p:cNvSpPr>
            <a:spLocks noGrp="1"/>
          </p:cNvSpPr>
          <p:nvPr>
            <p:ph type="body" sz="quarter" idx="17"/>
          </p:nvPr>
        </p:nvSpPr>
        <p:spPr/>
        <p:txBody>
          <a:bodyPr/>
          <a:lstStyle/>
          <a:p>
            <a:r>
              <a:rPr lang="en-US" dirty="0"/>
              <a:t>06</a:t>
            </a:r>
          </a:p>
        </p:txBody>
      </p:sp>
    </p:spTree>
    <p:extLst>
      <p:ext uri="{BB962C8B-B14F-4D97-AF65-F5344CB8AC3E}">
        <p14:creationId xmlns:p14="http://schemas.microsoft.com/office/powerpoint/2010/main" val="358758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1F59EF-2FE5-B1A8-DA48-A0662744BDB2}"/>
              </a:ext>
            </a:extLst>
          </p:cNvPr>
          <p:cNvSpPr>
            <a:spLocks noGrp="1"/>
          </p:cNvSpPr>
          <p:nvPr>
            <p:ph type="body" sz="quarter" idx="18"/>
          </p:nvPr>
        </p:nvSpPr>
        <p:spPr>
          <a:xfrm>
            <a:off x="1379575" y="2096423"/>
            <a:ext cx="5376332" cy="2996277"/>
          </a:xfrm>
        </p:spPr>
        <p:txBody>
          <a:bodyPr/>
          <a:lstStyle/>
          <a:p>
            <a:pPr marL="12700" indent="0"/>
            <a:r>
              <a:rPr lang="en-US" sz="2800" dirty="0"/>
              <a:t>Eine Liquiditätskrise ist eine finanzielle Situation, in der in </a:t>
            </a:r>
            <a:r>
              <a:rPr lang="en-US" sz="2800" dirty="0" err="1"/>
              <a:t>vielen</a:t>
            </a:r>
            <a:r>
              <a:rPr lang="en-US" sz="2800" dirty="0"/>
              <a:t> </a:t>
            </a:r>
            <a:r>
              <a:rPr lang="en-US" sz="2800" dirty="0" err="1"/>
              <a:t>Unternehmen</a:t>
            </a:r>
            <a:r>
              <a:rPr lang="en-US" sz="2800" dirty="0"/>
              <a:t> </a:t>
            </a:r>
            <a:r>
              <a:rPr lang="en-US" sz="2800" dirty="0" err="1"/>
              <a:t>oder</a:t>
            </a:r>
            <a:r>
              <a:rPr lang="en-US" sz="2800" dirty="0"/>
              <a:t> </a:t>
            </a:r>
            <a:r>
              <a:rPr lang="en-US" sz="2800" dirty="0" err="1"/>
              <a:t>Finanzinstituten</a:t>
            </a:r>
            <a:r>
              <a:rPr lang="en-US" sz="2800" dirty="0"/>
              <a:t> </a:t>
            </a:r>
            <a:r>
              <a:rPr lang="en-US" sz="2800" dirty="0" err="1"/>
              <a:t>zeitgleich</a:t>
            </a:r>
            <a:r>
              <a:rPr lang="en-US" sz="2800" dirty="0"/>
              <a:t> </a:t>
            </a:r>
            <a:r>
              <a:rPr lang="en-US" sz="2800" dirty="0" err="1"/>
              <a:t>ein</a:t>
            </a:r>
            <a:r>
              <a:rPr lang="en-US" sz="2800" dirty="0"/>
              <a:t> </a:t>
            </a:r>
            <a:r>
              <a:rPr lang="en-US" sz="2800" dirty="0" err="1"/>
              <a:t>Mangel</a:t>
            </a:r>
            <a:r>
              <a:rPr lang="en-US" sz="2800" dirty="0"/>
              <a:t> an Bargeld oder leicht liquidierbaren </a:t>
            </a:r>
            <a:r>
              <a:rPr lang="en-US" sz="2800" dirty="0" err="1"/>
              <a:t>Vermögenswerten</a:t>
            </a:r>
            <a:r>
              <a:rPr lang="en-US" sz="2800" dirty="0"/>
              <a:t> </a:t>
            </a:r>
            <a:r>
              <a:rPr lang="en-US" sz="2800" dirty="0" err="1"/>
              <a:t>herrscht</a:t>
            </a:r>
            <a:r>
              <a:rPr lang="en-US" sz="2800" dirty="0"/>
              <a:t>.</a:t>
            </a:r>
          </a:p>
          <a:p>
            <a:pPr marL="12700" indent="0"/>
            <a:endParaRPr lang="en-US" dirty="0"/>
          </a:p>
        </p:txBody>
      </p:sp>
      <p:sp>
        <p:nvSpPr>
          <p:cNvPr id="4" name="Text Placeholder 3">
            <a:extLst>
              <a:ext uri="{FF2B5EF4-FFF2-40B4-BE49-F238E27FC236}">
                <a16:creationId xmlns:a16="http://schemas.microsoft.com/office/drawing/2014/main" id="{D05399C1-F881-08A4-9C11-F0972FFD62F4}"/>
              </a:ext>
            </a:extLst>
          </p:cNvPr>
          <p:cNvSpPr>
            <a:spLocks noGrp="1"/>
          </p:cNvSpPr>
          <p:nvPr>
            <p:ph type="body" sz="quarter" idx="16"/>
          </p:nvPr>
        </p:nvSpPr>
        <p:spPr/>
        <p:txBody>
          <a:bodyPr>
            <a:normAutofit lnSpcReduction="10000"/>
          </a:bodyPr>
          <a:lstStyle/>
          <a:p>
            <a:r>
              <a:rPr lang="en-US" dirty="0"/>
              <a:t>Liquiditätskrise</a:t>
            </a:r>
          </a:p>
        </p:txBody>
      </p:sp>
      <p:sp>
        <p:nvSpPr>
          <p:cNvPr id="7" name="Rectangle 6">
            <a:extLst>
              <a:ext uri="{FF2B5EF4-FFF2-40B4-BE49-F238E27FC236}">
                <a16:creationId xmlns:a16="http://schemas.microsoft.com/office/drawing/2014/main" id="{1747DCBC-AA65-7EDD-BA0B-DB2648A4C85E}"/>
              </a:ext>
            </a:extLst>
          </p:cNvPr>
          <p:cNvSpPr/>
          <p:nvPr/>
        </p:nvSpPr>
        <p:spPr>
          <a:xfrm>
            <a:off x="1463724" y="152997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Placeholder 8" descr="Stacks of gold coins">
            <a:extLst>
              <a:ext uri="{FF2B5EF4-FFF2-40B4-BE49-F238E27FC236}">
                <a16:creationId xmlns:a16="http://schemas.microsoft.com/office/drawing/2014/main" id="{D48BC483-5896-2F78-B130-53639FE474A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666462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B94CB5-075B-68A2-1E09-FD32ECCDE6E5}"/>
              </a:ext>
            </a:extLst>
          </p:cNvPr>
          <p:cNvSpPr>
            <a:spLocks noGrp="1"/>
          </p:cNvSpPr>
          <p:nvPr>
            <p:ph type="body" sz="quarter" idx="18"/>
          </p:nvPr>
        </p:nvSpPr>
        <p:spPr>
          <a:xfrm>
            <a:off x="734714" y="1738488"/>
            <a:ext cx="5864869" cy="3867704"/>
          </a:xfrm>
        </p:spPr>
        <p:txBody>
          <a:bodyPr>
            <a:normAutofit/>
          </a:bodyPr>
          <a:lstStyle/>
          <a:p>
            <a:pPr marL="0" lvl="0" indent="0" defTabSz="1087636">
              <a:lnSpc>
                <a:spcPts val="2240"/>
              </a:lnSpc>
              <a:spcBef>
                <a:spcPts val="0"/>
              </a:spcBef>
              <a:defRPr/>
            </a:pPr>
            <a:r>
              <a:rPr lang="en-GB" sz="2200" dirty="0">
                <a:ea typeface="Open Sans Light" panose="020B0306030504020204" pitchFamily="34" charset="0"/>
                <a:cs typeface="Open Sans Light" panose="020B0306030504020204" pitchFamily="34" charset="0"/>
              </a:rPr>
              <a:t>Zur Überwindung der </a:t>
            </a:r>
            <a:r>
              <a:rPr lang="en-GB" sz="2200" dirty="0" err="1">
                <a:ea typeface="Open Sans Light" panose="020B0306030504020204" pitchFamily="34" charset="0"/>
                <a:cs typeface="Open Sans Light" panose="020B0306030504020204" pitchFamily="34" charset="0"/>
              </a:rPr>
              <a:t>Liquiditätskrise</a:t>
            </a:r>
            <a:r>
              <a:rPr lang="en-GB" sz="2200" dirty="0">
                <a:ea typeface="Open Sans Light" panose="020B0306030504020204" pitchFamily="34" charset="0"/>
                <a:cs typeface="Open Sans Light" panose="020B0306030504020204" pitchFamily="34" charset="0"/>
              </a:rPr>
              <a:t> </a:t>
            </a:r>
            <a:r>
              <a:rPr lang="en-GB" sz="2200" dirty="0" err="1">
                <a:ea typeface="Open Sans Light" panose="020B0306030504020204" pitchFamily="34" charset="0"/>
                <a:cs typeface="Open Sans Light" panose="020B0306030504020204" pitchFamily="34" charset="0"/>
              </a:rPr>
              <a:t>sind</a:t>
            </a:r>
            <a:r>
              <a:rPr lang="en-GB" sz="2200" dirty="0">
                <a:ea typeface="Open Sans Light" panose="020B0306030504020204" pitchFamily="34" charset="0"/>
                <a:cs typeface="Open Sans Light" panose="020B0306030504020204" pitchFamily="34" charset="0"/>
              </a:rPr>
              <a:t> </a:t>
            </a:r>
            <a:r>
              <a:rPr lang="en-GB" sz="2200" dirty="0" err="1">
                <a:ea typeface="Open Sans Light" panose="020B0306030504020204" pitchFamily="34" charset="0"/>
                <a:cs typeface="Open Sans Light" panose="020B0306030504020204" pitchFamily="34" charset="0"/>
              </a:rPr>
              <a:t>folgende</a:t>
            </a:r>
            <a:r>
              <a:rPr lang="en-GB" sz="2200" dirty="0">
                <a:ea typeface="Open Sans Light" panose="020B0306030504020204" pitchFamily="34" charset="0"/>
                <a:cs typeface="Open Sans Light" panose="020B0306030504020204" pitchFamily="34" charset="0"/>
              </a:rPr>
              <a:t> </a:t>
            </a:r>
            <a:r>
              <a:rPr lang="en-GB" sz="2200" dirty="0" err="1">
                <a:ea typeface="Open Sans Light" panose="020B0306030504020204" pitchFamily="34" charset="0"/>
                <a:cs typeface="Open Sans Light" panose="020B0306030504020204" pitchFamily="34" charset="0"/>
              </a:rPr>
              <a:t>Punkte</a:t>
            </a:r>
            <a:r>
              <a:rPr lang="en-GB" sz="2200" dirty="0">
                <a:ea typeface="Open Sans Light" panose="020B0306030504020204" pitchFamily="34" charset="0"/>
                <a:cs typeface="Open Sans Light" panose="020B0306030504020204" pitchFamily="34" charset="0"/>
              </a:rPr>
              <a:t> </a:t>
            </a:r>
            <a:r>
              <a:rPr lang="en-GB" sz="2200" dirty="0" err="1">
                <a:ea typeface="Open Sans Light" panose="020B0306030504020204" pitchFamily="34" charset="0"/>
                <a:cs typeface="Open Sans Light" panose="020B0306030504020204" pitchFamily="34" charset="0"/>
              </a:rPr>
              <a:t>nötig</a:t>
            </a:r>
            <a:r>
              <a:rPr lang="en-GB" sz="2200" dirty="0">
                <a:ea typeface="Open Sans Light" panose="020B0306030504020204" pitchFamily="34" charset="0"/>
                <a:cs typeface="Open Sans Light" panose="020B0306030504020204" pitchFamily="34" charset="0"/>
              </a:rPr>
              <a:t>:</a:t>
            </a:r>
          </a:p>
          <a:p>
            <a:pPr marL="0" lvl="0" indent="0" defTabSz="1087636">
              <a:lnSpc>
                <a:spcPts val="2240"/>
              </a:lnSpc>
              <a:spcBef>
                <a:spcPts val="0"/>
              </a:spcBef>
              <a:defRPr/>
            </a:pPr>
            <a:endParaRPr lang="en-GB" sz="2200" dirty="0">
              <a:ea typeface="Open Sans Light" panose="020B0306030504020204" pitchFamily="34" charset="0"/>
              <a:cs typeface="Open Sans Light" panose="020B0306030504020204" pitchFamily="34" charset="0"/>
            </a:endParaRPr>
          </a:p>
          <a:p>
            <a:pPr marL="342900" lvl="0" indent="-342900" defTabSz="1087636">
              <a:lnSpc>
                <a:spcPts val="2240"/>
              </a:lnSpc>
              <a:spcBef>
                <a:spcPts val="0"/>
              </a:spcBef>
              <a:buFont typeface="Arial" panose="020B0604020202020204" pitchFamily="34" charset="0"/>
              <a:buChar char="•"/>
              <a:defRPr/>
            </a:pPr>
            <a:r>
              <a:rPr lang="en-GB" sz="2200" dirty="0">
                <a:ea typeface="Open Sans Light" panose="020B0306030504020204" pitchFamily="34" charset="0"/>
                <a:cs typeface="Open Sans Light" panose="020B0306030504020204" pitchFamily="34" charset="0"/>
              </a:rPr>
              <a:t>die Liquiditätslücke muss von außen geschlossen werden, entweder durch Zuführung liquider Mittel oder durch Stillhalteabkommen mit den </a:t>
            </a:r>
            <a:r>
              <a:rPr lang="en-GB" sz="2200" dirty="0" err="1">
                <a:ea typeface="Open Sans Light" panose="020B0306030504020204" pitchFamily="34" charset="0"/>
                <a:cs typeface="Open Sans Light" panose="020B0306030504020204" pitchFamily="34" charset="0"/>
              </a:rPr>
              <a:t>Gläubiger:innen</a:t>
            </a:r>
            <a:r>
              <a:rPr lang="en-GB" sz="2200" dirty="0">
                <a:ea typeface="Open Sans Light" panose="020B0306030504020204" pitchFamily="34" charset="0"/>
                <a:cs typeface="Open Sans Light" panose="020B0306030504020204" pitchFamily="34" charset="0"/>
              </a:rPr>
              <a:t>.</a:t>
            </a:r>
          </a:p>
          <a:p>
            <a:pPr marL="342900" lvl="0" indent="-342900" defTabSz="1087636">
              <a:lnSpc>
                <a:spcPts val="2240"/>
              </a:lnSpc>
              <a:spcBef>
                <a:spcPts val="0"/>
              </a:spcBef>
              <a:buFont typeface="Arial" panose="020B0604020202020204" pitchFamily="34" charset="0"/>
              <a:buChar char="•"/>
              <a:defRPr/>
            </a:pPr>
            <a:r>
              <a:rPr lang="en-GB" sz="2200" dirty="0">
                <a:ea typeface="Open Sans Light" panose="020B0306030504020204" pitchFamily="34" charset="0"/>
                <a:cs typeface="Open Sans Light" panose="020B0306030504020204" pitchFamily="34" charset="0"/>
                <a:sym typeface="Wingdings" panose="05000000000000000000" pitchFamily="2" charset="2"/>
              </a:rPr>
              <a:t>Die Rückgewinnung ausreichender liquider Reserven </a:t>
            </a:r>
            <a:r>
              <a:rPr lang="en-GB" sz="2200" dirty="0">
                <a:ea typeface="Open Sans Light" panose="020B0306030504020204" pitchFamily="34" charset="0"/>
                <a:cs typeface="Open Sans Light" panose="020B0306030504020204" pitchFamily="34" charset="0"/>
              </a:rPr>
              <a:t>muss mobilisiert werden. </a:t>
            </a:r>
          </a:p>
          <a:p>
            <a:pPr marL="342900" lvl="0" indent="-342900" defTabSz="1087636">
              <a:lnSpc>
                <a:spcPts val="2240"/>
              </a:lnSpc>
              <a:spcBef>
                <a:spcPts val="0"/>
              </a:spcBef>
              <a:buFont typeface="Arial" panose="020B0604020202020204" pitchFamily="34" charset="0"/>
              <a:buChar char="•"/>
              <a:defRPr/>
            </a:pPr>
            <a:r>
              <a:rPr lang="en-GB" sz="2200" dirty="0">
                <a:ea typeface="Open Sans Light" panose="020B0306030504020204" pitchFamily="34" charset="0"/>
                <a:cs typeface="Open Sans Light" panose="020B0306030504020204" pitchFamily="34" charset="0"/>
              </a:rPr>
              <a:t>Eine verbleibende </a:t>
            </a:r>
            <a:r>
              <a:rPr lang="en-GB" sz="2200" dirty="0">
                <a:ea typeface="Open Sans Light" panose="020B0306030504020204" pitchFamily="34" charset="0"/>
                <a:cs typeface="Open Sans Light" panose="020B0306030504020204" pitchFamily="34" charset="0"/>
                <a:sym typeface="Wingdings" panose="05000000000000000000" pitchFamily="2" charset="2"/>
              </a:rPr>
              <a:t>Kreditwürdigkeit kann dem Unternehmen helfen, sein Rating zu verbessern und ausreichende Garantien zu bieten.</a:t>
            </a:r>
            <a:endParaRPr lang="en-GB" sz="2200" dirty="0">
              <a:ea typeface="Open Sans Light" panose="020B0306030504020204" pitchFamily="34" charset="0"/>
              <a:cs typeface="Open Sans Light" panose="020B0306030504020204" pitchFamily="34" charset="0"/>
            </a:endParaRPr>
          </a:p>
          <a:p>
            <a:pPr marL="285750" lvl="0" indent="-285750" defTabSz="1087636">
              <a:lnSpc>
                <a:spcPts val="2240"/>
              </a:lnSpc>
              <a:spcBef>
                <a:spcPts val="0"/>
              </a:spcBef>
              <a:buFont typeface="Wingdings" panose="05000000000000000000" pitchFamily="2" charset="2"/>
              <a:buChar char="à"/>
              <a:defRPr/>
            </a:pPr>
            <a:endParaRPr lang="en-GB" sz="2200" dirty="0">
              <a:ea typeface="Open Sans Light" panose="020B0306030504020204" pitchFamily="34" charset="0"/>
              <a:cs typeface="Open Sans Light" panose="020B0306030504020204" pitchFamily="34" charset="0"/>
            </a:endParaRPr>
          </a:p>
          <a:p>
            <a:pPr>
              <a:lnSpc>
                <a:spcPts val="2240"/>
              </a:lnSpc>
              <a:spcBef>
                <a:spcPts val="0"/>
              </a:spcBef>
            </a:pPr>
            <a:endParaRPr lang="en-US" sz="2200" dirty="0"/>
          </a:p>
        </p:txBody>
      </p:sp>
      <p:sp>
        <p:nvSpPr>
          <p:cNvPr id="4" name="Text Placeholder 3">
            <a:extLst>
              <a:ext uri="{FF2B5EF4-FFF2-40B4-BE49-F238E27FC236}">
                <a16:creationId xmlns:a16="http://schemas.microsoft.com/office/drawing/2014/main" id="{42B05DD5-8C34-5B6B-5C36-3F0F45B95780}"/>
              </a:ext>
            </a:extLst>
          </p:cNvPr>
          <p:cNvSpPr>
            <a:spLocks noGrp="1"/>
          </p:cNvSpPr>
          <p:nvPr>
            <p:ph type="body" sz="quarter" idx="16"/>
          </p:nvPr>
        </p:nvSpPr>
        <p:spPr>
          <a:xfrm>
            <a:off x="349011" y="641333"/>
            <a:ext cx="6250572" cy="582221"/>
          </a:xfrm>
        </p:spPr>
        <p:txBody>
          <a:bodyPr>
            <a:normAutofit/>
          </a:bodyPr>
          <a:lstStyle/>
          <a:p>
            <a:r>
              <a:rPr lang="en-GB" sz="3200" dirty="0"/>
              <a:t>Überwindung einer Liquiditätskrise</a:t>
            </a:r>
          </a:p>
          <a:p>
            <a:endParaRPr lang="en-US" sz="3200" dirty="0"/>
          </a:p>
        </p:txBody>
      </p:sp>
      <p:pic>
        <p:nvPicPr>
          <p:cNvPr id="6" name="Picture 5">
            <a:extLst>
              <a:ext uri="{FF2B5EF4-FFF2-40B4-BE49-F238E27FC236}">
                <a16:creationId xmlns:a16="http://schemas.microsoft.com/office/drawing/2014/main" id="{0161D4CA-F5FA-C1E9-EBCD-85EBA639C585}"/>
              </a:ext>
            </a:extLst>
          </p:cNvPr>
          <p:cNvPicPr>
            <a:picLocks noChangeAspect="1"/>
          </p:cNvPicPr>
          <p:nvPr/>
        </p:nvPicPr>
        <p:blipFill rotWithShape="1">
          <a:blip r:embed="rId2"/>
          <a:srcRect l="13250" r="50000"/>
          <a:stretch/>
        </p:blipFill>
        <p:spPr>
          <a:xfrm>
            <a:off x="6838122" y="1"/>
            <a:ext cx="4704694" cy="6857999"/>
          </a:xfrm>
          <a:prstGeom prst="rect">
            <a:avLst/>
          </a:prstGeom>
        </p:spPr>
      </p:pic>
    </p:spTree>
    <p:extLst>
      <p:ext uri="{BB962C8B-B14F-4D97-AF65-F5344CB8AC3E}">
        <p14:creationId xmlns:p14="http://schemas.microsoft.com/office/powerpoint/2010/main" val="571076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6" name="Group 375">
            <a:extLst>
              <a:ext uri="{FF2B5EF4-FFF2-40B4-BE49-F238E27FC236}">
                <a16:creationId xmlns:a16="http://schemas.microsoft.com/office/drawing/2014/main" id="{9A5150E6-C5CD-BBFB-9398-72325641DB31}"/>
              </a:ext>
            </a:extLst>
          </p:cNvPr>
          <p:cNvGrpSpPr/>
          <p:nvPr/>
        </p:nvGrpSpPr>
        <p:grpSpPr>
          <a:xfrm>
            <a:off x="7086482" y="1401445"/>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377" name="Group 376">
            <a:extLst>
              <a:ext uri="{FF2B5EF4-FFF2-40B4-BE49-F238E27FC236}">
                <a16:creationId xmlns:a16="http://schemas.microsoft.com/office/drawing/2014/main" id="{AF87A899-BA0A-C04C-F1DE-B0691405F874}"/>
              </a:ext>
            </a:extLst>
          </p:cNvPr>
          <p:cNvGrpSpPr/>
          <p:nvPr/>
        </p:nvGrpSpPr>
        <p:grpSpPr>
          <a:xfrm flipH="1">
            <a:off x="3170459" y="1401445"/>
            <a:ext cx="1550963" cy="4262671"/>
            <a:chOff x="7086482" y="1315385"/>
            <a:chExt cx="1550963" cy="4262671"/>
          </a:xfrm>
        </p:grpSpPr>
        <p:cxnSp>
          <p:nvCxnSpPr>
            <p:cNvPr id="378" name="Straight Connector 377">
              <a:extLst>
                <a:ext uri="{FF2B5EF4-FFF2-40B4-BE49-F238E27FC236}">
                  <a16:creationId xmlns:a16="http://schemas.microsoft.com/office/drawing/2014/main" id="{08B9878B-10AA-5887-F605-8ED170CC96CF}"/>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7663F2BE-B37A-0886-4E7F-E8440C2F669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5FECC7DA-BD8C-1814-8329-AA3FF1FC99E3}"/>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0D26EA59-9F6E-7135-E5E8-646AE8A8D76F}"/>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465211D7-A057-90B0-6A47-F154CDB54E1B}"/>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650" name="Graphic 6">
            <a:extLst>
              <a:ext uri="{FF2B5EF4-FFF2-40B4-BE49-F238E27FC236}">
                <a16:creationId xmlns:a16="http://schemas.microsoft.com/office/drawing/2014/main" id="{8D0DA333-BDF2-F467-C724-59576AA5E893}"/>
              </a:ext>
            </a:extLst>
          </p:cNvPr>
          <p:cNvGrpSpPr/>
          <p:nvPr/>
        </p:nvGrpSpPr>
        <p:grpSpPr>
          <a:xfrm>
            <a:off x="1830999" y="6328416"/>
            <a:ext cx="1695954" cy="215595"/>
            <a:chOff x="1459938" y="6156789"/>
            <a:chExt cx="1695954"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705208" cy="215595"/>
              <a:chOff x="2450684" y="6156789"/>
              <a:chExt cx="705208"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dirty="0"/>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grpSp>
        <p:nvGrpSpPr>
          <p:cNvPr id="687" name="Group 686">
            <a:extLst>
              <a:ext uri="{FF2B5EF4-FFF2-40B4-BE49-F238E27FC236}">
                <a16:creationId xmlns:a16="http://schemas.microsoft.com/office/drawing/2014/main" id="{8FB11B9B-86AB-75DD-E35F-074F365C72B4}"/>
              </a:ext>
            </a:extLst>
          </p:cNvPr>
          <p:cNvGrpSpPr/>
          <p:nvPr/>
        </p:nvGrpSpPr>
        <p:grpSpPr>
          <a:xfrm>
            <a:off x="5872113" y="1051709"/>
            <a:ext cx="5306820" cy="4909136"/>
            <a:chOff x="5501052" y="880082"/>
            <a:chExt cx="5306820" cy="4909136"/>
          </a:xfrm>
        </p:grpSpPr>
        <p:sp>
          <p:nvSpPr>
            <p:cNvPr id="346" name="Freeform 345">
              <a:extLst>
                <a:ext uri="{FF2B5EF4-FFF2-40B4-BE49-F238E27FC236}">
                  <a16:creationId xmlns:a16="http://schemas.microsoft.com/office/drawing/2014/main" id="{DF7AADC5-B99D-E4BA-9683-6769704BA095}"/>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2E5414D3-E0B1-4BDA-1D0D-1558FD55AF7F}"/>
                </a:ext>
              </a:extLst>
            </p:cNvPr>
            <p:cNvGrpSpPr/>
            <p:nvPr/>
          </p:nvGrpSpPr>
          <p:grpSpPr>
            <a:xfrm>
              <a:off x="6876493" y="880082"/>
              <a:ext cx="3101724" cy="701724"/>
              <a:chOff x="1416598" y="919839"/>
              <a:chExt cx="3101724"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09292"/>
                <a:ext cx="2256285" cy="359137"/>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Factoring</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9" name="Group 8">
              <a:extLst>
                <a:ext uri="{FF2B5EF4-FFF2-40B4-BE49-F238E27FC236}">
                  <a16:creationId xmlns:a16="http://schemas.microsoft.com/office/drawing/2014/main" id="{640D5918-EABC-C933-FC3D-09CB9F021CEF}"/>
                </a:ext>
              </a:extLst>
            </p:cNvPr>
            <p:cNvGrpSpPr/>
            <p:nvPr/>
          </p:nvGrpSpPr>
          <p:grpSpPr>
            <a:xfrm>
              <a:off x="6533411" y="1488076"/>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7202070" y="2367788"/>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7361503" y="3134049"/>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6585763" y="4710560"/>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7233223" y="3909177"/>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706148" y="1854681"/>
              <a:ext cx="3101724" cy="701724"/>
              <a:chOff x="1416598" y="919839"/>
              <a:chExt cx="3101724"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9" y="960814"/>
                <a:ext cx="272805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09292"/>
                <a:ext cx="2256285" cy="359137"/>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Bestandsaufnahme</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7706148" y="4011500"/>
              <a:ext cx="3101724" cy="701724"/>
              <a:chOff x="1416598" y="919839"/>
              <a:chExt cx="3101724"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1109292"/>
                <a:ext cx="2256285" cy="359137"/>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Outsourcing</a:t>
                </a: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974109" y="2914157"/>
              <a:ext cx="2586533" cy="701724"/>
              <a:chOff x="1416598" y="919839"/>
              <a:chExt cx="2586533"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9" y="960814"/>
                <a:ext cx="201765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126989" y="981052"/>
                <a:ext cx="1876142" cy="615618"/>
              </a:xfrm>
              <a:prstGeom prst="rect">
                <a:avLst/>
              </a:prstGeom>
              <a:noFill/>
            </p:spPr>
            <p:txBody>
              <a:bodyPr wrap="square" numCol="1" rtlCol="0" anchor="ctr">
                <a:spAutoFit/>
              </a:bodyPr>
              <a:lstStyle/>
              <a:p>
                <a:pPr>
                  <a:lnSpc>
                    <a:spcPts val="2040"/>
                  </a:lnSpc>
                  <a:defRPr/>
                </a:pPr>
                <a:r>
                  <a:rPr lang="en-GB" sz="2000" dirty="0" err="1">
                    <a:solidFill>
                      <a:schemeClr val="bg1"/>
                    </a:solidFill>
                    <a:ea typeface="Lato Light" panose="020F0502020204030203" pitchFamily="34" charset="0"/>
                    <a:cs typeface="Poppins" pitchFamily="2" charset="77"/>
                  </a:rPr>
                  <a:t>Forderungs</a:t>
                </a:r>
                <a:r>
                  <a:rPr lang="en-GB" sz="2000" dirty="0">
                    <a:solidFill>
                      <a:schemeClr val="bg1"/>
                    </a:solidFill>
                    <a:ea typeface="Lato Light" panose="020F0502020204030203" pitchFamily="34" charset="0"/>
                    <a:cs typeface="Poppins" pitchFamily="2" charset="77"/>
                  </a:rPr>
                  <a:t>-management</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80" name="Group 679">
              <a:extLst>
                <a:ext uri="{FF2B5EF4-FFF2-40B4-BE49-F238E27FC236}">
                  <a16:creationId xmlns:a16="http://schemas.microsoft.com/office/drawing/2014/main" id="{80FDEE5E-B3AC-1272-1662-D9A4E4326464}"/>
                </a:ext>
              </a:extLst>
            </p:cNvPr>
            <p:cNvGrpSpPr/>
            <p:nvPr/>
          </p:nvGrpSpPr>
          <p:grpSpPr>
            <a:xfrm>
              <a:off x="6876493" y="5087494"/>
              <a:ext cx="2559054" cy="701724"/>
              <a:chOff x="1416598" y="919839"/>
              <a:chExt cx="2559054" cy="701724"/>
            </a:xfrm>
          </p:grpSpPr>
          <p:sp>
            <p:nvSpPr>
              <p:cNvPr id="681" name="Rounded Rectangle 680">
                <a:extLst>
                  <a:ext uri="{FF2B5EF4-FFF2-40B4-BE49-F238E27FC236}">
                    <a16:creationId xmlns:a16="http://schemas.microsoft.com/office/drawing/2014/main" id="{94C73EC3-7DE8-BBCC-FEE6-C66FDF945D75}"/>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extBox 49">
                <a:extLst>
                  <a:ext uri="{FF2B5EF4-FFF2-40B4-BE49-F238E27FC236}">
                    <a16:creationId xmlns:a16="http://schemas.microsoft.com/office/drawing/2014/main" id="{DC39FED6-813B-49E5-813E-D3156616D751}"/>
                  </a:ext>
                </a:extLst>
              </p:cNvPr>
              <p:cNvSpPr txBox="1"/>
              <p:nvPr/>
            </p:nvSpPr>
            <p:spPr>
              <a:xfrm>
                <a:off x="2262037" y="981052"/>
                <a:ext cx="1713615" cy="615618"/>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Verkauf und Rückmiete</a:t>
                </a:r>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1416598" y="919839"/>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grpSp>
        <p:nvGrpSpPr>
          <p:cNvPr id="688" name="Group 687">
            <a:extLst>
              <a:ext uri="{FF2B5EF4-FFF2-40B4-BE49-F238E27FC236}">
                <a16:creationId xmlns:a16="http://schemas.microsoft.com/office/drawing/2014/main" id="{7E10FA58-141E-8A37-0AA1-9AF9EDEC29E4}"/>
              </a:ext>
            </a:extLst>
          </p:cNvPr>
          <p:cNvGrpSpPr/>
          <p:nvPr/>
        </p:nvGrpSpPr>
        <p:grpSpPr>
          <a:xfrm flipH="1">
            <a:off x="913731" y="1054258"/>
            <a:ext cx="5032111" cy="4909136"/>
            <a:chOff x="5501052" y="880082"/>
            <a:chExt cx="5032111" cy="4909136"/>
          </a:xfrm>
        </p:grpSpPr>
        <p:sp>
          <p:nvSpPr>
            <p:cNvPr id="362" name="Freeform 361">
              <a:extLst>
                <a:ext uri="{FF2B5EF4-FFF2-40B4-BE49-F238E27FC236}">
                  <a16:creationId xmlns:a16="http://schemas.microsoft.com/office/drawing/2014/main" id="{9625E4CC-1B30-2F05-F145-327C188966EE}"/>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690" name="Group 689">
              <a:extLst>
                <a:ext uri="{FF2B5EF4-FFF2-40B4-BE49-F238E27FC236}">
                  <a16:creationId xmlns:a16="http://schemas.microsoft.com/office/drawing/2014/main" id="{8E233FF1-FBAC-F018-A5FC-B6456DC49770}"/>
                </a:ext>
              </a:extLst>
            </p:cNvPr>
            <p:cNvGrpSpPr/>
            <p:nvPr/>
          </p:nvGrpSpPr>
          <p:grpSpPr>
            <a:xfrm>
              <a:off x="6732089" y="880082"/>
              <a:ext cx="2408570" cy="701724"/>
              <a:chOff x="1272194" y="919839"/>
              <a:chExt cx="2408570" cy="701724"/>
            </a:xfrm>
          </p:grpSpPr>
          <p:sp>
            <p:nvSpPr>
              <p:cNvPr id="355" name="Rounded Rectangle 354">
                <a:extLst>
                  <a:ext uri="{FF2B5EF4-FFF2-40B4-BE49-F238E27FC236}">
                    <a16:creationId xmlns:a16="http://schemas.microsoft.com/office/drawing/2014/main" id="{A83C3533-5C18-44DC-AF0E-4047A3C62DC6}"/>
                  </a:ext>
                </a:extLst>
              </p:cNvPr>
              <p:cNvSpPr/>
              <p:nvPr/>
            </p:nvSpPr>
            <p:spPr>
              <a:xfrm>
                <a:off x="1790270" y="960814"/>
                <a:ext cx="1890494"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TextBox 49">
                <a:extLst>
                  <a:ext uri="{FF2B5EF4-FFF2-40B4-BE49-F238E27FC236}">
                    <a16:creationId xmlns:a16="http://schemas.microsoft.com/office/drawing/2014/main" id="{FF56693C-EE9D-F8AF-F02A-3646EB69BA09}"/>
                  </a:ext>
                </a:extLst>
              </p:cNvPr>
              <p:cNvSpPr txBox="1"/>
              <p:nvPr/>
            </p:nvSpPr>
            <p:spPr>
              <a:xfrm>
                <a:off x="1272194" y="1107874"/>
                <a:ext cx="2256285" cy="349519"/>
              </a:xfrm>
              <a:prstGeom prst="rect">
                <a:avLst/>
              </a:prstGeom>
              <a:noFill/>
            </p:spPr>
            <p:txBody>
              <a:bodyPr wrap="square" numCol="1" rtlCol="0" anchor="ctr">
                <a:spAutoFit/>
              </a:bodyPr>
              <a:lstStyle/>
              <a:p>
                <a:pPr>
                  <a:lnSpc>
                    <a:spcPts val="1940"/>
                  </a:lnSpc>
                  <a:defRPr/>
                </a:pPr>
                <a:r>
                  <a:rPr lang="en-GB" sz="2000" dirty="0">
                    <a:solidFill>
                      <a:schemeClr val="bg1"/>
                    </a:solidFill>
                    <a:ea typeface="Lato Light" panose="020F0502020204030203" pitchFamily="34" charset="0"/>
                    <a:cs typeface="Poppins" pitchFamily="2" charset="77"/>
                  </a:rPr>
                  <a:t>Andere</a:t>
                </a:r>
              </a:p>
            </p:txBody>
          </p:sp>
          <p:grpSp>
            <p:nvGrpSpPr>
              <p:cNvPr id="357" name="Graphic 8">
                <a:extLst>
                  <a:ext uri="{FF2B5EF4-FFF2-40B4-BE49-F238E27FC236}">
                    <a16:creationId xmlns:a16="http://schemas.microsoft.com/office/drawing/2014/main" id="{C3C87165-5FB3-CEFF-7318-46E237C4075D}"/>
                  </a:ext>
                </a:extLst>
              </p:cNvPr>
              <p:cNvGrpSpPr/>
              <p:nvPr/>
            </p:nvGrpSpPr>
            <p:grpSpPr>
              <a:xfrm>
                <a:off x="1416598" y="919839"/>
                <a:ext cx="701992" cy="701724"/>
                <a:chOff x="4817897" y="694433"/>
                <a:chExt cx="1446392" cy="1445841"/>
              </a:xfrm>
            </p:grpSpPr>
            <p:sp>
              <p:nvSpPr>
                <p:cNvPr id="359" name="Freeform 358">
                  <a:extLst>
                    <a:ext uri="{FF2B5EF4-FFF2-40B4-BE49-F238E27FC236}">
                      <a16:creationId xmlns:a16="http://schemas.microsoft.com/office/drawing/2014/main" id="{113DD326-C239-FE84-164B-3657A179FF7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60" name="Freeform 359">
                  <a:extLst>
                    <a:ext uri="{FF2B5EF4-FFF2-40B4-BE49-F238E27FC236}">
                      <a16:creationId xmlns:a16="http://schemas.microsoft.com/office/drawing/2014/main" id="{6F2AF28C-F531-5B85-7707-C4C7DEF908A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58" name="TextBox 357">
                <a:extLst>
                  <a:ext uri="{FF2B5EF4-FFF2-40B4-BE49-F238E27FC236}">
                    <a16:creationId xmlns:a16="http://schemas.microsoft.com/office/drawing/2014/main" id="{1A4BBC81-B789-8FB9-F6DE-5E3D10F4E90C}"/>
                  </a:ext>
                </a:extLst>
              </p:cNvPr>
              <p:cNvSpPr txBox="1"/>
              <p:nvPr/>
            </p:nvSpPr>
            <p:spPr>
              <a:xfrm>
                <a:off x="1465481"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10</a:t>
                </a:r>
              </a:p>
            </p:txBody>
          </p:sp>
        </p:grpSp>
        <p:grpSp>
          <p:nvGrpSpPr>
            <p:cNvPr id="691" name="Group 690">
              <a:extLst>
                <a:ext uri="{FF2B5EF4-FFF2-40B4-BE49-F238E27FC236}">
                  <a16:creationId xmlns:a16="http://schemas.microsoft.com/office/drawing/2014/main" id="{4E9D0C9D-E716-D6CD-644E-F151836A92FF}"/>
                </a:ext>
              </a:extLst>
            </p:cNvPr>
            <p:cNvGrpSpPr/>
            <p:nvPr/>
          </p:nvGrpSpPr>
          <p:grpSpPr>
            <a:xfrm>
              <a:off x="6533411" y="1488076"/>
              <a:ext cx="230346" cy="230551"/>
              <a:chOff x="1073516" y="1527833"/>
              <a:chExt cx="230346" cy="230551"/>
            </a:xfrm>
          </p:grpSpPr>
          <p:sp>
            <p:nvSpPr>
              <p:cNvPr id="353" name="Freeform 352">
                <a:extLst>
                  <a:ext uri="{FF2B5EF4-FFF2-40B4-BE49-F238E27FC236}">
                    <a16:creationId xmlns:a16="http://schemas.microsoft.com/office/drawing/2014/main" id="{1E998DC1-BE0C-0BF9-D29E-1728F45A81E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6D66042A-5240-1CBA-CDC1-C9105C4127E5}"/>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92" name="Group 691">
              <a:extLst>
                <a:ext uri="{FF2B5EF4-FFF2-40B4-BE49-F238E27FC236}">
                  <a16:creationId xmlns:a16="http://schemas.microsoft.com/office/drawing/2014/main" id="{D6612F4B-DE65-CCD6-8BAE-F6FE7341321E}"/>
                </a:ext>
              </a:extLst>
            </p:cNvPr>
            <p:cNvGrpSpPr/>
            <p:nvPr/>
          </p:nvGrpSpPr>
          <p:grpSpPr>
            <a:xfrm>
              <a:off x="7202070" y="2367788"/>
              <a:ext cx="230346" cy="230551"/>
              <a:chOff x="1073516" y="1527833"/>
              <a:chExt cx="230346" cy="230551"/>
            </a:xfrm>
          </p:grpSpPr>
          <p:sp>
            <p:nvSpPr>
              <p:cNvPr id="351" name="Freeform 350">
                <a:extLst>
                  <a:ext uri="{FF2B5EF4-FFF2-40B4-BE49-F238E27FC236}">
                    <a16:creationId xmlns:a16="http://schemas.microsoft.com/office/drawing/2014/main" id="{CFCFFA98-049C-1FFC-A7D8-E785C5E558F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D0C8343A-DFD6-D9AA-9E85-4C2AD14207B5}"/>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93" name="Group 692">
              <a:extLst>
                <a:ext uri="{FF2B5EF4-FFF2-40B4-BE49-F238E27FC236}">
                  <a16:creationId xmlns:a16="http://schemas.microsoft.com/office/drawing/2014/main" id="{9D9D78B8-9C06-1D37-2ABE-F88513B163CD}"/>
                </a:ext>
              </a:extLst>
            </p:cNvPr>
            <p:cNvGrpSpPr/>
            <p:nvPr/>
          </p:nvGrpSpPr>
          <p:grpSpPr>
            <a:xfrm>
              <a:off x="7361503" y="3134049"/>
              <a:ext cx="230346" cy="230551"/>
              <a:chOff x="1073516" y="1527833"/>
              <a:chExt cx="230346" cy="230551"/>
            </a:xfrm>
          </p:grpSpPr>
          <p:sp>
            <p:nvSpPr>
              <p:cNvPr id="349" name="Freeform 348">
                <a:extLst>
                  <a:ext uri="{FF2B5EF4-FFF2-40B4-BE49-F238E27FC236}">
                    <a16:creationId xmlns:a16="http://schemas.microsoft.com/office/drawing/2014/main" id="{6F7B5C24-721F-3559-1100-DB59BBFFDB2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01EA60E7-8F1C-F116-E9A1-C226EFF06DC5}"/>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94" name="Group 693">
              <a:extLst>
                <a:ext uri="{FF2B5EF4-FFF2-40B4-BE49-F238E27FC236}">
                  <a16:creationId xmlns:a16="http://schemas.microsoft.com/office/drawing/2014/main" id="{38714C5D-E616-6045-6505-B8394A96BE9F}"/>
                </a:ext>
              </a:extLst>
            </p:cNvPr>
            <p:cNvGrpSpPr/>
            <p:nvPr/>
          </p:nvGrpSpPr>
          <p:grpSpPr>
            <a:xfrm>
              <a:off x="6585763" y="4710560"/>
              <a:ext cx="230346" cy="230551"/>
              <a:chOff x="1073516" y="1527833"/>
              <a:chExt cx="230346" cy="230551"/>
            </a:xfrm>
          </p:grpSpPr>
          <p:sp>
            <p:nvSpPr>
              <p:cNvPr id="342" name="Freeform 341">
                <a:extLst>
                  <a:ext uri="{FF2B5EF4-FFF2-40B4-BE49-F238E27FC236}">
                    <a16:creationId xmlns:a16="http://schemas.microsoft.com/office/drawing/2014/main" id="{306DBDD0-EB54-18C7-2F2C-44DB84BBC5D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5C10051C-7E5A-D28F-5141-5A65691C59D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95" name="Group 694">
              <a:extLst>
                <a:ext uri="{FF2B5EF4-FFF2-40B4-BE49-F238E27FC236}">
                  <a16:creationId xmlns:a16="http://schemas.microsoft.com/office/drawing/2014/main" id="{E9B9F717-62A8-1F87-C77B-470DDEE8DE68}"/>
                </a:ext>
              </a:extLst>
            </p:cNvPr>
            <p:cNvGrpSpPr/>
            <p:nvPr/>
          </p:nvGrpSpPr>
          <p:grpSpPr>
            <a:xfrm>
              <a:off x="7233223" y="3909177"/>
              <a:ext cx="230346" cy="230551"/>
              <a:chOff x="1073516" y="1527833"/>
              <a:chExt cx="230346" cy="230551"/>
            </a:xfrm>
          </p:grpSpPr>
          <p:sp>
            <p:nvSpPr>
              <p:cNvPr id="340" name="Freeform 339">
                <a:extLst>
                  <a:ext uri="{FF2B5EF4-FFF2-40B4-BE49-F238E27FC236}">
                    <a16:creationId xmlns:a16="http://schemas.microsoft.com/office/drawing/2014/main" id="{556E2F77-15F4-24BF-4D26-2FD76CCBAAF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0752B059-943D-700F-1B10-651483087836}"/>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96" name="Group 695">
              <a:extLst>
                <a:ext uri="{FF2B5EF4-FFF2-40B4-BE49-F238E27FC236}">
                  <a16:creationId xmlns:a16="http://schemas.microsoft.com/office/drawing/2014/main" id="{CBA54F51-F1BA-48C3-C4A3-CD44F35F52D6}"/>
                </a:ext>
              </a:extLst>
            </p:cNvPr>
            <p:cNvGrpSpPr/>
            <p:nvPr/>
          </p:nvGrpSpPr>
          <p:grpSpPr>
            <a:xfrm>
              <a:off x="7706148" y="1854681"/>
              <a:ext cx="2809825" cy="701724"/>
              <a:chOff x="1416598" y="919839"/>
              <a:chExt cx="2809825" cy="701724"/>
            </a:xfrm>
          </p:grpSpPr>
          <p:sp>
            <p:nvSpPr>
              <p:cNvPr id="334" name="Rounded Rectangle 333">
                <a:extLst>
                  <a:ext uri="{FF2B5EF4-FFF2-40B4-BE49-F238E27FC236}">
                    <a16:creationId xmlns:a16="http://schemas.microsoft.com/office/drawing/2014/main" id="{D4E5A9E8-D830-0245-EAD9-06A949443EA6}"/>
                  </a:ext>
                </a:extLst>
              </p:cNvPr>
              <p:cNvSpPr/>
              <p:nvPr/>
            </p:nvSpPr>
            <p:spPr>
              <a:xfrm>
                <a:off x="1790269" y="960814"/>
                <a:ext cx="2436154"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extBox 49">
                <a:extLst>
                  <a:ext uri="{FF2B5EF4-FFF2-40B4-BE49-F238E27FC236}">
                    <a16:creationId xmlns:a16="http://schemas.microsoft.com/office/drawing/2014/main" id="{4CE22522-A01C-0C75-A6FB-4129434DFA16}"/>
                  </a:ext>
                </a:extLst>
              </p:cNvPr>
              <p:cNvSpPr txBox="1"/>
              <p:nvPr/>
            </p:nvSpPr>
            <p:spPr>
              <a:xfrm>
                <a:off x="1799558" y="997799"/>
                <a:ext cx="2256285" cy="586443"/>
              </a:xfrm>
              <a:prstGeom prst="rect">
                <a:avLst/>
              </a:prstGeom>
              <a:noFill/>
            </p:spPr>
            <p:txBody>
              <a:bodyPr wrap="square" numCol="1" rtlCol="0" anchor="ctr">
                <a:spAutoFit/>
              </a:bodyPr>
              <a:lstStyle/>
              <a:p>
                <a:pPr>
                  <a:lnSpc>
                    <a:spcPts val="1940"/>
                  </a:lnSpc>
                  <a:defRPr/>
                </a:pPr>
                <a:r>
                  <a:rPr lang="en-GB" sz="2000" dirty="0">
                    <a:solidFill>
                      <a:schemeClr val="bg1"/>
                    </a:solidFill>
                    <a:ea typeface="Lato Light" panose="020F0502020204030203" pitchFamily="34" charset="0"/>
                    <a:cs typeface="Poppins" pitchFamily="2" charset="77"/>
                  </a:rPr>
                  <a:t>Nominal vs. </a:t>
                </a:r>
              </a:p>
              <a:p>
                <a:pPr>
                  <a:lnSpc>
                    <a:spcPts val="1940"/>
                  </a:lnSpc>
                  <a:defRPr/>
                </a:pPr>
                <a:r>
                  <a:rPr lang="en-GB" sz="2000" dirty="0">
                    <a:solidFill>
                      <a:schemeClr val="bg1"/>
                    </a:solidFill>
                    <a:ea typeface="Lato Light" panose="020F0502020204030203" pitchFamily="34" charset="0"/>
                    <a:cs typeface="Poppins" pitchFamily="2" charset="77"/>
                  </a:rPr>
                  <a:t>Kapitalerhöhung</a:t>
                </a:r>
              </a:p>
            </p:txBody>
          </p:sp>
          <p:grpSp>
            <p:nvGrpSpPr>
              <p:cNvPr id="336" name="Graphic 8">
                <a:extLst>
                  <a:ext uri="{FF2B5EF4-FFF2-40B4-BE49-F238E27FC236}">
                    <a16:creationId xmlns:a16="http://schemas.microsoft.com/office/drawing/2014/main" id="{15B45B1E-C077-33BD-2604-AF56E9390971}"/>
                  </a:ext>
                </a:extLst>
              </p:cNvPr>
              <p:cNvGrpSpPr/>
              <p:nvPr/>
            </p:nvGrpSpPr>
            <p:grpSpPr>
              <a:xfrm>
                <a:off x="1416598" y="919839"/>
                <a:ext cx="701992" cy="701724"/>
                <a:chOff x="4817897" y="694433"/>
                <a:chExt cx="1446392" cy="1445841"/>
              </a:xfrm>
            </p:grpSpPr>
            <p:sp>
              <p:nvSpPr>
                <p:cNvPr id="338" name="Freeform 337">
                  <a:extLst>
                    <a:ext uri="{FF2B5EF4-FFF2-40B4-BE49-F238E27FC236}">
                      <a16:creationId xmlns:a16="http://schemas.microsoft.com/office/drawing/2014/main" id="{AE5585FB-0FC4-0478-EC5E-A7FA1DF55589}"/>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39" name="Freeform 338">
                  <a:extLst>
                    <a:ext uri="{FF2B5EF4-FFF2-40B4-BE49-F238E27FC236}">
                      <a16:creationId xmlns:a16="http://schemas.microsoft.com/office/drawing/2014/main" id="{EEAF2B32-5B89-C286-43C2-2AF1ADA3365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37" name="TextBox 336">
                <a:extLst>
                  <a:ext uri="{FF2B5EF4-FFF2-40B4-BE49-F238E27FC236}">
                    <a16:creationId xmlns:a16="http://schemas.microsoft.com/office/drawing/2014/main" id="{5792652B-16B3-B847-DAEE-83DEC7D3CE69}"/>
                  </a:ext>
                </a:extLst>
              </p:cNvPr>
              <p:cNvSpPr txBox="1"/>
              <p:nvPr/>
            </p:nvSpPr>
            <p:spPr>
              <a:xfrm>
                <a:off x="1465481"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09</a:t>
                </a:r>
              </a:p>
            </p:txBody>
          </p:sp>
        </p:grpSp>
        <p:grpSp>
          <p:nvGrpSpPr>
            <p:cNvPr id="697" name="Group 696">
              <a:extLst>
                <a:ext uri="{FF2B5EF4-FFF2-40B4-BE49-F238E27FC236}">
                  <a16:creationId xmlns:a16="http://schemas.microsoft.com/office/drawing/2014/main" id="{6A7817BA-FAA8-8CA4-021A-EED25237DF21}"/>
                </a:ext>
              </a:extLst>
            </p:cNvPr>
            <p:cNvGrpSpPr/>
            <p:nvPr/>
          </p:nvGrpSpPr>
          <p:grpSpPr>
            <a:xfrm>
              <a:off x="7706148" y="4011500"/>
              <a:ext cx="2721121" cy="701724"/>
              <a:chOff x="1416598" y="919839"/>
              <a:chExt cx="2721121" cy="701724"/>
            </a:xfrm>
          </p:grpSpPr>
          <p:sp>
            <p:nvSpPr>
              <p:cNvPr id="328" name="Rounded Rectangle 327">
                <a:extLst>
                  <a:ext uri="{FF2B5EF4-FFF2-40B4-BE49-F238E27FC236}">
                    <a16:creationId xmlns:a16="http://schemas.microsoft.com/office/drawing/2014/main" id="{9670F222-B9CC-13FC-BDB8-7C31806180B4}"/>
                  </a:ext>
                </a:extLst>
              </p:cNvPr>
              <p:cNvSpPr/>
              <p:nvPr/>
            </p:nvSpPr>
            <p:spPr>
              <a:xfrm>
                <a:off x="1790270" y="960814"/>
                <a:ext cx="2347449"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extBox 49">
                <a:extLst>
                  <a:ext uri="{FF2B5EF4-FFF2-40B4-BE49-F238E27FC236}">
                    <a16:creationId xmlns:a16="http://schemas.microsoft.com/office/drawing/2014/main" id="{36CA4EBB-46F6-904F-B7CB-B1A18141CF99}"/>
                  </a:ext>
                </a:extLst>
              </p:cNvPr>
              <p:cNvSpPr txBox="1"/>
              <p:nvPr/>
            </p:nvSpPr>
            <p:spPr>
              <a:xfrm>
                <a:off x="2214534" y="1115847"/>
                <a:ext cx="1916030" cy="342786"/>
              </a:xfrm>
              <a:prstGeom prst="rect">
                <a:avLst/>
              </a:prstGeom>
              <a:noFill/>
            </p:spPr>
            <p:txBody>
              <a:bodyPr wrap="square" numCol="1" rtlCol="0" anchor="ctr">
                <a:spAutoFit/>
              </a:bodyPr>
              <a:lstStyle/>
              <a:p>
                <a:pPr>
                  <a:lnSpc>
                    <a:spcPts val="1940"/>
                  </a:lnSpc>
                  <a:defRPr/>
                </a:pPr>
                <a:r>
                  <a:rPr lang="en-GB" sz="2000" dirty="0" err="1">
                    <a:solidFill>
                      <a:schemeClr val="bg1"/>
                    </a:solidFill>
                    <a:ea typeface="Lato Light" panose="020F0502020204030203" pitchFamily="34" charset="0"/>
                    <a:cs typeface="Poppins" pitchFamily="2" charset="77"/>
                  </a:rPr>
                  <a:t>Kapitalrücklagen</a:t>
                </a:r>
                <a:endParaRPr lang="en-GB" sz="2000" dirty="0">
                  <a:solidFill>
                    <a:schemeClr val="bg1"/>
                  </a:solidFill>
                  <a:ea typeface="Lato Light" panose="020F0502020204030203" pitchFamily="34" charset="0"/>
                  <a:cs typeface="Poppins" pitchFamily="2" charset="77"/>
                </a:endParaRPr>
              </a:p>
            </p:txBody>
          </p:sp>
          <p:grpSp>
            <p:nvGrpSpPr>
              <p:cNvPr id="330" name="Graphic 8">
                <a:extLst>
                  <a:ext uri="{FF2B5EF4-FFF2-40B4-BE49-F238E27FC236}">
                    <a16:creationId xmlns:a16="http://schemas.microsoft.com/office/drawing/2014/main" id="{BF284CDE-C789-4E15-1EE8-A5E5B13C8354}"/>
                  </a:ext>
                </a:extLst>
              </p:cNvPr>
              <p:cNvGrpSpPr/>
              <p:nvPr/>
            </p:nvGrpSpPr>
            <p:grpSpPr>
              <a:xfrm>
                <a:off x="1416598" y="919839"/>
                <a:ext cx="701992" cy="701724"/>
                <a:chOff x="4817897" y="694433"/>
                <a:chExt cx="1446392" cy="1445841"/>
              </a:xfrm>
            </p:grpSpPr>
            <p:sp>
              <p:nvSpPr>
                <p:cNvPr id="332" name="Freeform 331">
                  <a:extLst>
                    <a:ext uri="{FF2B5EF4-FFF2-40B4-BE49-F238E27FC236}">
                      <a16:creationId xmlns:a16="http://schemas.microsoft.com/office/drawing/2014/main" id="{9DC0DD41-2F4B-106C-9296-7CE1E62C5D0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33" name="Freeform 332">
                  <a:extLst>
                    <a:ext uri="{FF2B5EF4-FFF2-40B4-BE49-F238E27FC236}">
                      <a16:creationId xmlns:a16="http://schemas.microsoft.com/office/drawing/2014/main" id="{1FA2D314-457C-D2D6-6B8B-973565974CC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31" name="TextBox 330">
                <a:extLst>
                  <a:ext uri="{FF2B5EF4-FFF2-40B4-BE49-F238E27FC236}">
                    <a16:creationId xmlns:a16="http://schemas.microsoft.com/office/drawing/2014/main" id="{07122DC7-8E14-1478-A806-CECAB4801487}"/>
                  </a:ext>
                </a:extLst>
              </p:cNvPr>
              <p:cNvSpPr txBox="1"/>
              <p:nvPr/>
            </p:nvSpPr>
            <p:spPr>
              <a:xfrm>
                <a:off x="1465481"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grpSp>
          <p:nvGrpSpPr>
            <p:cNvPr id="698" name="Group 697">
              <a:extLst>
                <a:ext uri="{FF2B5EF4-FFF2-40B4-BE49-F238E27FC236}">
                  <a16:creationId xmlns:a16="http://schemas.microsoft.com/office/drawing/2014/main" id="{BE6F6311-8B6C-E5CC-191E-53D437BA3686}"/>
                </a:ext>
              </a:extLst>
            </p:cNvPr>
            <p:cNvGrpSpPr/>
            <p:nvPr/>
          </p:nvGrpSpPr>
          <p:grpSpPr>
            <a:xfrm>
              <a:off x="7974109" y="2914157"/>
              <a:ext cx="2559054" cy="701724"/>
              <a:chOff x="1416598" y="919839"/>
              <a:chExt cx="2559054" cy="701724"/>
            </a:xfrm>
          </p:grpSpPr>
          <p:sp>
            <p:nvSpPr>
              <p:cNvPr id="322" name="Rounded Rectangle 321">
                <a:extLst>
                  <a:ext uri="{FF2B5EF4-FFF2-40B4-BE49-F238E27FC236}">
                    <a16:creationId xmlns:a16="http://schemas.microsoft.com/office/drawing/2014/main" id="{51014B91-4C0B-4E31-CE24-4A89FA3FBA94}"/>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extBox 49">
                <a:extLst>
                  <a:ext uri="{FF2B5EF4-FFF2-40B4-BE49-F238E27FC236}">
                    <a16:creationId xmlns:a16="http://schemas.microsoft.com/office/drawing/2014/main" id="{94ABA591-95B7-4B5B-0922-B282C26E7609}"/>
                  </a:ext>
                </a:extLst>
              </p:cNvPr>
              <p:cNvSpPr txBox="1"/>
              <p:nvPr/>
            </p:nvSpPr>
            <p:spPr>
              <a:xfrm>
                <a:off x="2272647" y="991427"/>
                <a:ext cx="1597110" cy="593176"/>
              </a:xfrm>
              <a:prstGeom prst="rect">
                <a:avLst/>
              </a:prstGeom>
              <a:noFill/>
            </p:spPr>
            <p:txBody>
              <a:bodyPr wrap="square" numCol="1" rtlCol="0" anchor="ctr">
                <a:spAutoFit/>
              </a:bodyPr>
              <a:lstStyle/>
              <a:p>
                <a:pPr>
                  <a:lnSpc>
                    <a:spcPts val="1940"/>
                  </a:lnSpc>
                  <a:defRPr/>
                </a:pPr>
                <a:r>
                  <a:rPr lang="en-GB" sz="2000" dirty="0">
                    <a:solidFill>
                      <a:schemeClr val="bg1"/>
                    </a:solidFill>
                    <a:ea typeface="Lato Light" panose="020F0502020204030203" pitchFamily="34" charset="0"/>
                    <a:cs typeface="Poppins" pitchFamily="2" charset="77"/>
                  </a:rPr>
                  <a:t>Mezzanine-Kapital</a:t>
                </a:r>
              </a:p>
            </p:txBody>
          </p:sp>
          <p:grpSp>
            <p:nvGrpSpPr>
              <p:cNvPr id="324" name="Graphic 8">
                <a:extLst>
                  <a:ext uri="{FF2B5EF4-FFF2-40B4-BE49-F238E27FC236}">
                    <a16:creationId xmlns:a16="http://schemas.microsoft.com/office/drawing/2014/main" id="{754C9BAA-6754-D8E7-8712-9E0DFF42BD02}"/>
                  </a:ext>
                </a:extLst>
              </p:cNvPr>
              <p:cNvGrpSpPr/>
              <p:nvPr/>
            </p:nvGrpSpPr>
            <p:grpSpPr>
              <a:xfrm>
                <a:off x="1416598" y="919839"/>
                <a:ext cx="701992" cy="701724"/>
                <a:chOff x="4817897" y="694433"/>
                <a:chExt cx="1446392" cy="1445841"/>
              </a:xfrm>
            </p:grpSpPr>
            <p:sp>
              <p:nvSpPr>
                <p:cNvPr id="326" name="Freeform 325">
                  <a:extLst>
                    <a:ext uri="{FF2B5EF4-FFF2-40B4-BE49-F238E27FC236}">
                      <a16:creationId xmlns:a16="http://schemas.microsoft.com/office/drawing/2014/main" id="{15B7D32F-3D7F-CC29-247A-B7EFBC5973D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27" name="Freeform 326">
                  <a:extLst>
                    <a:ext uri="{FF2B5EF4-FFF2-40B4-BE49-F238E27FC236}">
                      <a16:creationId xmlns:a16="http://schemas.microsoft.com/office/drawing/2014/main" id="{7A5B1B85-560E-C649-0897-ED208F01DF5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25" name="TextBox 324">
                <a:extLst>
                  <a:ext uri="{FF2B5EF4-FFF2-40B4-BE49-F238E27FC236}">
                    <a16:creationId xmlns:a16="http://schemas.microsoft.com/office/drawing/2014/main" id="{F9D3952F-0912-1923-AC4C-2556698A62AE}"/>
                  </a:ext>
                </a:extLst>
              </p:cNvPr>
              <p:cNvSpPr txBox="1"/>
              <p:nvPr/>
            </p:nvSpPr>
            <p:spPr>
              <a:xfrm>
                <a:off x="1465481"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08</a:t>
                </a:r>
              </a:p>
            </p:txBody>
          </p:sp>
        </p:grpSp>
        <p:grpSp>
          <p:nvGrpSpPr>
            <p:cNvPr id="699" name="Group 698">
              <a:extLst>
                <a:ext uri="{FF2B5EF4-FFF2-40B4-BE49-F238E27FC236}">
                  <a16:creationId xmlns:a16="http://schemas.microsoft.com/office/drawing/2014/main" id="{43C78CB1-E072-1BF3-ECD8-9818460960ED}"/>
                </a:ext>
              </a:extLst>
            </p:cNvPr>
            <p:cNvGrpSpPr/>
            <p:nvPr/>
          </p:nvGrpSpPr>
          <p:grpSpPr>
            <a:xfrm>
              <a:off x="6876493" y="5087494"/>
              <a:ext cx="2559054" cy="701724"/>
              <a:chOff x="1416598" y="919839"/>
              <a:chExt cx="2559054" cy="701724"/>
            </a:xfrm>
          </p:grpSpPr>
          <p:sp>
            <p:nvSpPr>
              <p:cNvPr id="700" name="Rounded Rectangle 699">
                <a:extLst>
                  <a:ext uri="{FF2B5EF4-FFF2-40B4-BE49-F238E27FC236}">
                    <a16:creationId xmlns:a16="http://schemas.microsoft.com/office/drawing/2014/main" id="{09608102-DFF2-4C3D-A7A8-6612087C7EDC}"/>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TextBox 49">
                <a:extLst>
                  <a:ext uri="{FF2B5EF4-FFF2-40B4-BE49-F238E27FC236}">
                    <a16:creationId xmlns:a16="http://schemas.microsoft.com/office/drawing/2014/main" id="{FB2107C2-4440-03D0-DE80-D54FFEDF7826}"/>
                  </a:ext>
                </a:extLst>
              </p:cNvPr>
              <p:cNvSpPr txBox="1"/>
              <p:nvPr/>
            </p:nvSpPr>
            <p:spPr>
              <a:xfrm>
                <a:off x="1613681" y="1114087"/>
                <a:ext cx="2256285" cy="349519"/>
              </a:xfrm>
              <a:prstGeom prst="rect">
                <a:avLst/>
              </a:prstGeom>
              <a:noFill/>
            </p:spPr>
            <p:txBody>
              <a:bodyPr wrap="square" numCol="1" rtlCol="0" anchor="ctr">
                <a:spAutoFit/>
              </a:bodyPr>
              <a:lstStyle/>
              <a:p>
                <a:pPr>
                  <a:lnSpc>
                    <a:spcPts val="1940"/>
                  </a:lnSpc>
                  <a:defRPr/>
                </a:pPr>
                <a:r>
                  <a:rPr lang="en-GB" sz="2000" dirty="0" err="1">
                    <a:solidFill>
                      <a:schemeClr val="bg1"/>
                    </a:solidFill>
                    <a:ea typeface="Lato Light" panose="020F0502020204030203" pitchFamily="34" charset="0"/>
                    <a:cs typeface="Poppins" pitchFamily="2" charset="77"/>
                  </a:rPr>
                  <a:t>Investor:innen</a:t>
                </a:r>
                <a:endParaRPr lang="en-GB" sz="2000" dirty="0">
                  <a:solidFill>
                    <a:schemeClr val="bg1"/>
                  </a:solidFill>
                  <a:ea typeface="Lato Light" panose="020F0502020204030203" pitchFamily="34" charset="0"/>
                  <a:cs typeface="Poppins" pitchFamily="2" charset="77"/>
                </a:endParaRPr>
              </a:p>
            </p:txBody>
          </p:sp>
          <p:grpSp>
            <p:nvGrpSpPr>
              <p:cNvPr id="702" name="Graphic 8">
                <a:extLst>
                  <a:ext uri="{FF2B5EF4-FFF2-40B4-BE49-F238E27FC236}">
                    <a16:creationId xmlns:a16="http://schemas.microsoft.com/office/drawing/2014/main" id="{0F33D64A-799A-E66A-B4F1-339ACBE4E06D}"/>
                  </a:ext>
                </a:extLst>
              </p:cNvPr>
              <p:cNvGrpSpPr/>
              <p:nvPr/>
            </p:nvGrpSpPr>
            <p:grpSpPr>
              <a:xfrm>
                <a:off x="1416598" y="919839"/>
                <a:ext cx="701992" cy="701724"/>
                <a:chOff x="4817897" y="694433"/>
                <a:chExt cx="1446392" cy="1445841"/>
              </a:xfrm>
            </p:grpSpPr>
            <p:sp>
              <p:nvSpPr>
                <p:cNvPr id="320" name="Freeform 319">
                  <a:extLst>
                    <a:ext uri="{FF2B5EF4-FFF2-40B4-BE49-F238E27FC236}">
                      <a16:creationId xmlns:a16="http://schemas.microsoft.com/office/drawing/2014/main" id="{9D70FEC6-5F7F-04F3-5069-44A1AD470F1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21" name="Freeform 320">
                  <a:extLst>
                    <a:ext uri="{FF2B5EF4-FFF2-40B4-BE49-F238E27FC236}">
                      <a16:creationId xmlns:a16="http://schemas.microsoft.com/office/drawing/2014/main" id="{1B418B24-4C71-C306-D119-061742A311F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703" name="TextBox 702">
                <a:extLst>
                  <a:ext uri="{FF2B5EF4-FFF2-40B4-BE49-F238E27FC236}">
                    <a16:creationId xmlns:a16="http://schemas.microsoft.com/office/drawing/2014/main" id="{A825A5FC-4A7C-2223-23D2-AC47802EE2F8}"/>
                  </a:ext>
                </a:extLst>
              </p:cNvPr>
              <p:cNvSpPr txBox="1"/>
              <p:nvPr/>
            </p:nvSpPr>
            <p:spPr>
              <a:xfrm>
                <a:off x="1465481"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grpSp>
      <p:sp>
        <p:nvSpPr>
          <p:cNvPr id="383" name="Text Placeholder 3">
            <a:extLst>
              <a:ext uri="{FF2B5EF4-FFF2-40B4-BE49-F238E27FC236}">
                <a16:creationId xmlns:a16="http://schemas.microsoft.com/office/drawing/2014/main" id="{F6DA7025-1FD7-22F5-BA2F-07BD4C0AB99C}"/>
              </a:ext>
            </a:extLst>
          </p:cNvPr>
          <p:cNvSpPr>
            <a:spLocks noGrp="1"/>
          </p:cNvSpPr>
          <p:nvPr>
            <p:ph type="body" sz="quarter" idx="16"/>
          </p:nvPr>
        </p:nvSpPr>
        <p:spPr>
          <a:xfrm>
            <a:off x="4470053" y="3399929"/>
            <a:ext cx="2982815" cy="1677374"/>
          </a:xfrm>
        </p:spPr>
        <p:txBody>
          <a:bodyPr>
            <a:normAutofit fontScale="47500" lnSpcReduction="20000"/>
          </a:bodyPr>
          <a:lstStyle/>
          <a:p>
            <a:pPr lvl="0" algn="ctr" defTabSz="1087636">
              <a:lnSpc>
                <a:spcPts val="2240"/>
              </a:lnSpc>
              <a:spcBef>
                <a:spcPts val="0"/>
              </a:spcBef>
              <a:buClr>
                <a:srgbClr val="F16924"/>
              </a:buClr>
              <a:defRPr/>
            </a:pPr>
            <a:r>
              <a:rPr lang="en-GB" sz="3600" dirty="0">
                <a:ea typeface="Open Sans Light" panose="020B0306030504020204" pitchFamily="34" charset="0"/>
                <a:cs typeface="Open Sans Light" panose="020B0306030504020204" pitchFamily="34" charset="0"/>
                <a:sym typeface="Wingdings" panose="05000000000000000000" pitchFamily="2" charset="2"/>
              </a:rPr>
              <a:t>Neben zusätzlichen Krediten oder Gesellschafterbeiträgen sind folgende Möglichkeiten zu erwähnen:</a:t>
            </a:r>
            <a:endParaRPr lang="en-GB" sz="3600" dirty="0">
              <a:ea typeface="Open Sans Light" panose="020B0306030504020204" pitchFamily="34" charset="0"/>
              <a:cs typeface="Open Sans Light" panose="020B0306030504020204" pitchFamily="34" charset="0"/>
            </a:endParaRPr>
          </a:p>
          <a:p>
            <a:pPr algn="ctr"/>
            <a:endParaRPr lang="en-US" b="1" dirty="0">
              <a:solidFill>
                <a:srgbClr val="F16924"/>
              </a:solidFill>
            </a:endParaRPr>
          </a:p>
        </p:txBody>
      </p:sp>
      <p:grpSp>
        <p:nvGrpSpPr>
          <p:cNvPr id="720" name="Group 719">
            <a:extLst>
              <a:ext uri="{FF2B5EF4-FFF2-40B4-BE49-F238E27FC236}">
                <a16:creationId xmlns:a16="http://schemas.microsoft.com/office/drawing/2014/main" id="{CD14A411-277D-8902-8301-664CCC07CCB9}"/>
              </a:ext>
            </a:extLst>
          </p:cNvPr>
          <p:cNvGrpSpPr/>
          <p:nvPr/>
        </p:nvGrpSpPr>
        <p:grpSpPr>
          <a:xfrm>
            <a:off x="5259798" y="1850129"/>
            <a:ext cx="1300829" cy="1336584"/>
            <a:chOff x="423316" y="5348637"/>
            <a:chExt cx="1214120" cy="1215495"/>
          </a:xfrm>
        </p:grpSpPr>
        <p:grpSp>
          <p:nvGrpSpPr>
            <p:cNvPr id="705" name="Graphic 248">
              <a:extLst>
                <a:ext uri="{FF2B5EF4-FFF2-40B4-BE49-F238E27FC236}">
                  <a16:creationId xmlns:a16="http://schemas.microsoft.com/office/drawing/2014/main" id="{49A27875-0540-65DE-C30D-E9EC6932233E}"/>
                </a:ext>
              </a:extLst>
            </p:cNvPr>
            <p:cNvGrpSpPr/>
            <p:nvPr/>
          </p:nvGrpSpPr>
          <p:grpSpPr>
            <a:xfrm>
              <a:off x="423316" y="5348637"/>
              <a:ext cx="1214120" cy="1215495"/>
              <a:chOff x="423316" y="5348637"/>
              <a:chExt cx="1214120" cy="1215495"/>
            </a:xfrm>
            <a:solidFill>
              <a:srgbClr val="595959"/>
            </a:solidFill>
          </p:grpSpPr>
          <p:sp>
            <p:nvSpPr>
              <p:cNvPr id="706" name="Freeform 705">
                <a:extLst>
                  <a:ext uri="{FF2B5EF4-FFF2-40B4-BE49-F238E27FC236}">
                    <a16:creationId xmlns:a16="http://schemas.microsoft.com/office/drawing/2014/main" id="{86EF35E0-05ED-3512-9D1F-45B60A089F5C}"/>
                  </a:ext>
                </a:extLst>
              </p:cNvPr>
              <p:cNvSpPr/>
              <p:nvPr/>
            </p:nvSpPr>
            <p:spPr>
              <a:xfrm>
                <a:off x="747656" y="5713415"/>
                <a:ext cx="566478" cy="850717"/>
              </a:xfrm>
              <a:custGeom>
                <a:avLst/>
                <a:gdLst>
                  <a:gd name="connsiteX0" fmla="*/ 142422 w 566478"/>
                  <a:gd name="connsiteY0" fmla="*/ 249326 h 850717"/>
                  <a:gd name="connsiteX1" fmla="*/ 131277 w 566478"/>
                  <a:gd name="connsiteY1" fmla="*/ 168256 h 850717"/>
                  <a:gd name="connsiteX2" fmla="*/ 139720 w 566478"/>
                  <a:gd name="connsiteY2" fmla="*/ 158798 h 850717"/>
                  <a:gd name="connsiteX3" fmla="*/ 148838 w 566478"/>
                  <a:gd name="connsiteY3" fmla="*/ 125695 h 850717"/>
                  <a:gd name="connsiteX4" fmla="*/ 122834 w 566478"/>
                  <a:gd name="connsiteY4" fmla="*/ 29424 h 850717"/>
                  <a:gd name="connsiteX5" fmla="*/ 148163 w 566478"/>
                  <a:gd name="connsiteY5" fmla="*/ 374 h 850717"/>
                  <a:gd name="connsiteX6" fmla="*/ 276831 w 566478"/>
                  <a:gd name="connsiteY6" fmla="*/ 18277 h 850717"/>
                  <a:gd name="connsiteX7" fmla="*/ 341672 w 566478"/>
                  <a:gd name="connsiteY7" fmla="*/ 11521 h 850717"/>
                  <a:gd name="connsiteX8" fmla="*/ 417995 w 566478"/>
                  <a:gd name="connsiteY8" fmla="*/ 374 h 850717"/>
                  <a:gd name="connsiteX9" fmla="*/ 442986 w 566478"/>
                  <a:gd name="connsiteY9" fmla="*/ 28749 h 850717"/>
                  <a:gd name="connsiteX10" fmla="*/ 413943 w 566478"/>
                  <a:gd name="connsiteY10" fmla="*/ 138531 h 850717"/>
                  <a:gd name="connsiteX11" fmla="*/ 416644 w 566478"/>
                  <a:gd name="connsiteY11" fmla="*/ 151029 h 850717"/>
                  <a:gd name="connsiteX12" fmla="*/ 424412 w 566478"/>
                  <a:gd name="connsiteY12" fmla="*/ 246962 h 850717"/>
                  <a:gd name="connsiteX13" fmla="*/ 423061 w 566478"/>
                  <a:gd name="connsiteY13" fmla="*/ 249664 h 850717"/>
                  <a:gd name="connsiteX14" fmla="*/ 511879 w 566478"/>
                  <a:gd name="connsiteY14" fmla="*/ 371606 h 850717"/>
                  <a:gd name="connsiteX15" fmla="*/ 566251 w 566478"/>
                  <a:gd name="connsiteY15" fmla="*/ 589819 h 850717"/>
                  <a:gd name="connsiteX16" fmla="*/ 558484 w 566478"/>
                  <a:gd name="connsiteY16" fmla="*/ 703993 h 850717"/>
                  <a:gd name="connsiteX17" fmla="*/ 419346 w 566478"/>
                  <a:gd name="connsiteY17" fmla="*/ 845527 h 850717"/>
                  <a:gd name="connsiteX18" fmla="*/ 380509 w 566478"/>
                  <a:gd name="connsiteY18" fmla="*/ 849918 h 850717"/>
                  <a:gd name="connsiteX19" fmla="*/ 196118 w 566478"/>
                  <a:gd name="connsiteY19" fmla="*/ 850594 h 850717"/>
                  <a:gd name="connsiteX20" fmla="*/ 13078 w 566478"/>
                  <a:gd name="connsiteY20" fmla="*/ 720545 h 850717"/>
                  <a:gd name="connsiteX21" fmla="*/ 583 w 566478"/>
                  <a:gd name="connsiteY21" fmla="*/ 650284 h 850717"/>
                  <a:gd name="connsiteX22" fmla="*/ 5311 w 566478"/>
                  <a:gd name="connsiteY22" fmla="*/ 516857 h 850717"/>
                  <a:gd name="connsiteX23" fmla="*/ 135330 w 566478"/>
                  <a:gd name="connsiteY23" fmla="*/ 258109 h 850717"/>
                  <a:gd name="connsiteX24" fmla="*/ 142422 w 566478"/>
                  <a:gd name="connsiteY24" fmla="*/ 249326 h 850717"/>
                  <a:gd name="connsiteX25" fmla="*/ 282573 w 566478"/>
                  <a:gd name="connsiteY25" fmla="*/ 809046 h 850717"/>
                  <a:gd name="connsiteX26" fmla="*/ 320396 w 566478"/>
                  <a:gd name="connsiteY26" fmla="*/ 809046 h 850717"/>
                  <a:gd name="connsiteX27" fmla="*/ 398746 w 566478"/>
                  <a:gd name="connsiteY27" fmla="*/ 807695 h 850717"/>
                  <a:gd name="connsiteX28" fmla="*/ 522349 w 566478"/>
                  <a:gd name="connsiteY28" fmla="*/ 674943 h 850717"/>
                  <a:gd name="connsiteX29" fmla="*/ 525050 w 566478"/>
                  <a:gd name="connsiteY29" fmla="*/ 580361 h 850717"/>
                  <a:gd name="connsiteX30" fmla="*/ 384562 w 566478"/>
                  <a:gd name="connsiteY30" fmla="*/ 270607 h 850717"/>
                  <a:gd name="connsiteX31" fmla="*/ 365988 w 566478"/>
                  <a:gd name="connsiteY31" fmla="*/ 263176 h 850717"/>
                  <a:gd name="connsiteX32" fmla="*/ 199158 w 566478"/>
                  <a:gd name="connsiteY32" fmla="*/ 263176 h 850717"/>
                  <a:gd name="connsiteX33" fmla="*/ 180583 w 566478"/>
                  <a:gd name="connsiteY33" fmla="*/ 270607 h 850717"/>
                  <a:gd name="connsiteX34" fmla="*/ 47525 w 566478"/>
                  <a:gd name="connsiteY34" fmla="*/ 504021 h 850717"/>
                  <a:gd name="connsiteX35" fmla="*/ 40433 w 566478"/>
                  <a:gd name="connsiteY35" fmla="*/ 651297 h 850717"/>
                  <a:gd name="connsiteX36" fmla="*/ 57994 w 566478"/>
                  <a:gd name="connsiteY36" fmla="*/ 722909 h 850717"/>
                  <a:gd name="connsiteX37" fmla="*/ 195780 w 566478"/>
                  <a:gd name="connsiteY37" fmla="*/ 809384 h 850717"/>
                  <a:gd name="connsiteX38" fmla="*/ 282573 w 566478"/>
                  <a:gd name="connsiteY38" fmla="*/ 809046 h 850717"/>
                  <a:gd name="connsiteX39" fmla="*/ 194430 w 566478"/>
                  <a:gd name="connsiteY39" fmla="*/ 140895 h 850717"/>
                  <a:gd name="connsiteX40" fmla="*/ 370378 w 566478"/>
                  <a:gd name="connsiteY40" fmla="*/ 140895 h 850717"/>
                  <a:gd name="connsiteX41" fmla="*/ 397057 w 566478"/>
                  <a:gd name="connsiteY41" fmla="*/ 41923 h 850717"/>
                  <a:gd name="connsiteX42" fmla="*/ 167750 w 566478"/>
                  <a:gd name="connsiteY42" fmla="*/ 42260 h 850717"/>
                  <a:gd name="connsiteX43" fmla="*/ 194430 w 566478"/>
                  <a:gd name="connsiteY43" fmla="*/ 140895 h 850717"/>
                  <a:gd name="connsiteX44" fmla="*/ 283923 w 566478"/>
                  <a:gd name="connsiteY44" fmla="*/ 181768 h 850717"/>
                  <a:gd name="connsiteX45" fmla="*/ 186662 w 566478"/>
                  <a:gd name="connsiteY45" fmla="*/ 181768 h 850717"/>
                  <a:gd name="connsiteX46" fmla="*/ 161334 w 566478"/>
                  <a:gd name="connsiteY46" fmla="*/ 202036 h 850717"/>
                  <a:gd name="connsiteX47" fmla="*/ 186662 w 566478"/>
                  <a:gd name="connsiteY47" fmla="*/ 222303 h 850717"/>
                  <a:gd name="connsiteX48" fmla="*/ 378821 w 566478"/>
                  <a:gd name="connsiteY48" fmla="*/ 222303 h 850717"/>
                  <a:gd name="connsiteX49" fmla="*/ 404149 w 566478"/>
                  <a:gd name="connsiteY49" fmla="*/ 202036 h 850717"/>
                  <a:gd name="connsiteX50" fmla="*/ 378821 w 566478"/>
                  <a:gd name="connsiteY50" fmla="*/ 181768 h 850717"/>
                  <a:gd name="connsiteX51" fmla="*/ 283923 w 566478"/>
                  <a:gd name="connsiteY51" fmla="*/ 181768 h 85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6478" h="850717">
                    <a:moveTo>
                      <a:pt x="142422" y="249326"/>
                    </a:moveTo>
                    <a:cubicBezTo>
                      <a:pt x="117769" y="220614"/>
                      <a:pt x="114054" y="193253"/>
                      <a:pt x="131277" y="168256"/>
                    </a:cubicBezTo>
                    <a:cubicBezTo>
                      <a:pt x="133641" y="164879"/>
                      <a:pt x="136005" y="160487"/>
                      <a:pt x="139720" y="158798"/>
                    </a:cubicBezTo>
                    <a:cubicBezTo>
                      <a:pt x="155930" y="151029"/>
                      <a:pt x="152553" y="139206"/>
                      <a:pt x="148838" y="125695"/>
                    </a:cubicBezTo>
                    <a:cubicBezTo>
                      <a:pt x="139720" y="93942"/>
                      <a:pt x="131277" y="61514"/>
                      <a:pt x="122834" y="29424"/>
                    </a:cubicBezTo>
                    <a:cubicBezTo>
                      <a:pt x="117769" y="9832"/>
                      <a:pt x="128238" y="-2328"/>
                      <a:pt x="148163" y="374"/>
                    </a:cubicBezTo>
                    <a:cubicBezTo>
                      <a:pt x="191052" y="6455"/>
                      <a:pt x="233942" y="14562"/>
                      <a:pt x="276831" y="18277"/>
                    </a:cubicBezTo>
                    <a:cubicBezTo>
                      <a:pt x="298107" y="19966"/>
                      <a:pt x="320059" y="14224"/>
                      <a:pt x="341672" y="11521"/>
                    </a:cubicBezTo>
                    <a:cubicBezTo>
                      <a:pt x="367001" y="8143"/>
                      <a:pt x="392329" y="4090"/>
                      <a:pt x="417995" y="374"/>
                    </a:cubicBezTo>
                    <a:cubicBezTo>
                      <a:pt x="436907" y="-2328"/>
                      <a:pt x="447714" y="10170"/>
                      <a:pt x="442986" y="28749"/>
                    </a:cubicBezTo>
                    <a:cubicBezTo>
                      <a:pt x="433530" y="65230"/>
                      <a:pt x="423399" y="102049"/>
                      <a:pt x="413943" y="138531"/>
                    </a:cubicBezTo>
                    <a:cubicBezTo>
                      <a:pt x="412930" y="142246"/>
                      <a:pt x="413943" y="148664"/>
                      <a:pt x="416644" y="151029"/>
                    </a:cubicBezTo>
                    <a:cubicBezTo>
                      <a:pt x="451429" y="179403"/>
                      <a:pt x="454131" y="212845"/>
                      <a:pt x="424412" y="246962"/>
                    </a:cubicBezTo>
                    <a:cubicBezTo>
                      <a:pt x="423736" y="247637"/>
                      <a:pt x="423736" y="248313"/>
                      <a:pt x="423061" y="249664"/>
                    </a:cubicBezTo>
                    <a:cubicBezTo>
                      <a:pt x="459196" y="285132"/>
                      <a:pt x="488577" y="326343"/>
                      <a:pt x="511879" y="371606"/>
                    </a:cubicBezTo>
                    <a:cubicBezTo>
                      <a:pt x="547339" y="439840"/>
                      <a:pt x="568953" y="511790"/>
                      <a:pt x="566251" y="589819"/>
                    </a:cubicBezTo>
                    <a:cubicBezTo>
                      <a:pt x="564900" y="627990"/>
                      <a:pt x="569966" y="666836"/>
                      <a:pt x="558484" y="703993"/>
                    </a:cubicBezTo>
                    <a:cubicBezTo>
                      <a:pt x="536870" y="775267"/>
                      <a:pt x="493643" y="825935"/>
                      <a:pt x="419346" y="845527"/>
                    </a:cubicBezTo>
                    <a:cubicBezTo>
                      <a:pt x="406851" y="848905"/>
                      <a:pt x="393680" y="849581"/>
                      <a:pt x="380509" y="849918"/>
                    </a:cubicBezTo>
                    <a:cubicBezTo>
                      <a:pt x="319046" y="850256"/>
                      <a:pt x="257582" y="848230"/>
                      <a:pt x="196118" y="850594"/>
                    </a:cubicBezTo>
                    <a:cubicBezTo>
                      <a:pt x="100208" y="853972"/>
                      <a:pt x="35029" y="787427"/>
                      <a:pt x="13078" y="720545"/>
                    </a:cubicBezTo>
                    <a:cubicBezTo>
                      <a:pt x="5648" y="698250"/>
                      <a:pt x="920" y="673592"/>
                      <a:pt x="583" y="650284"/>
                    </a:cubicBezTo>
                    <a:cubicBezTo>
                      <a:pt x="-93" y="605696"/>
                      <a:pt x="-1444" y="560432"/>
                      <a:pt x="5311" y="516857"/>
                    </a:cubicBezTo>
                    <a:cubicBezTo>
                      <a:pt x="20508" y="417208"/>
                      <a:pt x="66437" y="331409"/>
                      <a:pt x="135330" y="258109"/>
                    </a:cubicBezTo>
                    <a:cubicBezTo>
                      <a:pt x="137356" y="254731"/>
                      <a:pt x="139720" y="252366"/>
                      <a:pt x="142422" y="249326"/>
                    </a:cubicBezTo>
                    <a:close/>
                    <a:moveTo>
                      <a:pt x="282573" y="809046"/>
                    </a:moveTo>
                    <a:cubicBezTo>
                      <a:pt x="295068" y="809046"/>
                      <a:pt x="307901" y="809046"/>
                      <a:pt x="320396" y="809046"/>
                    </a:cubicBezTo>
                    <a:cubicBezTo>
                      <a:pt x="346400" y="808708"/>
                      <a:pt x="373080" y="811073"/>
                      <a:pt x="398746" y="807695"/>
                    </a:cubicBezTo>
                    <a:cubicBezTo>
                      <a:pt x="461223" y="799250"/>
                      <a:pt x="514581" y="741825"/>
                      <a:pt x="522349" y="674943"/>
                    </a:cubicBezTo>
                    <a:cubicBezTo>
                      <a:pt x="526063" y="643866"/>
                      <a:pt x="525726" y="611776"/>
                      <a:pt x="525050" y="580361"/>
                    </a:cubicBezTo>
                    <a:cubicBezTo>
                      <a:pt x="523024" y="457068"/>
                      <a:pt x="471692" y="355393"/>
                      <a:pt x="384562" y="270607"/>
                    </a:cubicBezTo>
                    <a:cubicBezTo>
                      <a:pt x="380172" y="266216"/>
                      <a:pt x="372066" y="263513"/>
                      <a:pt x="365988" y="263176"/>
                    </a:cubicBezTo>
                    <a:cubicBezTo>
                      <a:pt x="310265" y="262500"/>
                      <a:pt x="254880" y="262500"/>
                      <a:pt x="199158" y="263176"/>
                    </a:cubicBezTo>
                    <a:cubicBezTo>
                      <a:pt x="192741" y="263176"/>
                      <a:pt x="184974" y="266216"/>
                      <a:pt x="180583" y="270607"/>
                    </a:cubicBezTo>
                    <a:cubicBezTo>
                      <a:pt x="111352" y="334112"/>
                      <a:pt x="69476" y="413493"/>
                      <a:pt x="47525" y="504021"/>
                    </a:cubicBezTo>
                    <a:cubicBezTo>
                      <a:pt x="35705" y="552662"/>
                      <a:pt x="40770" y="601980"/>
                      <a:pt x="40433" y="651297"/>
                    </a:cubicBezTo>
                    <a:cubicBezTo>
                      <a:pt x="40095" y="676632"/>
                      <a:pt x="46174" y="700615"/>
                      <a:pt x="57994" y="722909"/>
                    </a:cubicBezTo>
                    <a:cubicBezTo>
                      <a:pt x="87037" y="778307"/>
                      <a:pt x="130264" y="811748"/>
                      <a:pt x="195780" y="809384"/>
                    </a:cubicBezTo>
                    <a:cubicBezTo>
                      <a:pt x="224486" y="808370"/>
                      <a:pt x="253529" y="809046"/>
                      <a:pt x="282573" y="809046"/>
                    </a:cubicBezTo>
                    <a:close/>
                    <a:moveTo>
                      <a:pt x="194430" y="140895"/>
                    </a:moveTo>
                    <a:cubicBezTo>
                      <a:pt x="253529" y="140895"/>
                      <a:pt x="311616" y="140895"/>
                      <a:pt x="370378" y="140895"/>
                    </a:cubicBezTo>
                    <a:cubicBezTo>
                      <a:pt x="378821" y="109143"/>
                      <a:pt x="387264" y="77728"/>
                      <a:pt x="397057" y="41923"/>
                    </a:cubicBezTo>
                    <a:cubicBezTo>
                      <a:pt x="320059" y="62866"/>
                      <a:pt x="244749" y="61514"/>
                      <a:pt x="167750" y="42260"/>
                    </a:cubicBezTo>
                    <a:cubicBezTo>
                      <a:pt x="177544" y="77728"/>
                      <a:pt x="185649" y="108805"/>
                      <a:pt x="194430" y="140895"/>
                    </a:cubicBezTo>
                    <a:close/>
                    <a:moveTo>
                      <a:pt x="283923" y="181768"/>
                    </a:moveTo>
                    <a:cubicBezTo>
                      <a:pt x="251503" y="181768"/>
                      <a:pt x="219083" y="181768"/>
                      <a:pt x="186662" y="181768"/>
                    </a:cubicBezTo>
                    <a:cubicBezTo>
                      <a:pt x="170790" y="181768"/>
                      <a:pt x="161334" y="189199"/>
                      <a:pt x="161334" y="202036"/>
                    </a:cubicBezTo>
                    <a:cubicBezTo>
                      <a:pt x="161334" y="214534"/>
                      <a:pt x="170452" y="222303"/>
                      <a:pt x="186662" y="222303"/>
                    </a:cubicBezTo>
                    <a:cubicBezTo>
                      <a:pt x="250828" y="222303"/>
                      <a:pt x="314655" y="222303"/>
                      <a:pt x="378821" y="222303"/>
                    </a:cubicBezTo>
                    <a:cubicBezTo>
                      <a:pt x="394693" y="222303"/>
                      <a:pt x="404149" y="214534"/>
                      <a:pt x="404149" y="202036"/>
                    </a:cubicBezTo>
                    <a:cubicBezTo>
                      <a:pt x="404149" y="189537"/>
                      <a:pt x="395031" y="181768"/>
                      <a:pt x="378821" y="181768"/>
                    </a:cubicBezTo>
                    <a:cubicBezTo>
                      <a:pt x="347076" y="181768"/>
                      <a:pt x="315331" y="181768"/>
                      <a:pt x="283923" y="181768"/>
                    </a:cubicBezTo>
                    <a:close/>
                  </a:path>
                </a:pathLst>
              </a:custGeom>
              <a:grpFill/>
              <a:ln w="3371" cap="flat">
                <a:noFill/>
                <a:prstDash val="solid"/>
                <a:miter/>
              </a:ln>
            </p:spPr>
            <p:txBody>
              <a:bodyPr rtlCol="0" anchor="ctr"/>
              <a:lstStyle/>
              <a:p>
                <a:endParaRPr lang="en-US"/>
              </a:p>
            </p:txBody>
          </p:sp>
          <p:sp>
            <p:nvSpPr>
              <p:cNvPr id="707" name="Freeform 706">
                <a:extLst>
                  <a:ext uri="{FF2B5EF4-FFF2-40B4-BE49-F238E27FC236}">
                    <a16:creationId xmlns:a16="http://schemas.microsoft.com/office/drawing/2014/main" id="{40BBE8ED-9ACA-88A5-56EE-37E205FC87ED}"/>
                  </a:ext>
                </a:extLst>
              </p:cNvPr>
              <p:cNvSpPr/>
              <p:nvPr/>
            </p:nvSpPr>
            <p:spPr>
              <a:xfrm>
                <a:off x="888198" y="5348637"/>
                <a:ext cx="283221" cy="323941"/>
              </a:xfrm>
              <a:custGeom>
                <a:avLst/>
                <a:gdLst>
                  <a:gd name="connsiteX0" fmla="*/ 60979 w 283221"/>
                  <a:gd name="connsiteY0" fmla="*/ 162140 h 323941"/>
                  <a:gd name="connsiteX1" fmla="*/ 22480 w 283221"/>
                  <a:gd name="connsiteY1" fmla="*/ 162140 h 323941"/>
                  <a:gd name="connsiteX2" fmla="*/ 1542 w 283221"/>
                  <a:gd name="connsiteY2" fmla="*/ 148966 h 323941"/>
                  <a:gd name="connsiteX3" fmla="*/ 7621 w 283221"/>
                  <a:gd name="connsiteY3" fmla="*/ 125996 h 323941"/>
                  <a:gd name="connsiteX4" fmla="*/ 125820 w 283221"/>
                  <a:gd name="connsiteY4" fmla="*/ 8107 h 323941"/>
                  <a:gd name="connsiteX5" fmla="*/ 157903 w 283221"/>
                  <a:gd name="connsiteY5" fmla="*/ 8107 h 323941"/>
                  <a:gd name="connsiteX6" fmla="*/ 275765 w 283221"/>
                  <a:gd name="connsiteY6" fmla="*/ 125996 h 323941"/>
                  <a:gd name="connsiteX7" fmla="*/ 281168 w 283221"/>
                  <a:gd name="connsiteY7" fmla="*/ 149979 h 323941"/>
                  <a:gd name="connsiteX8" fmla="*/ 259554 w 283221"/>
                  <a:gd name="connsiteY8" fmla="*/ 162140 h 323941"/>
                  <a:gd name="connsiteX9" fmla="*/ 222406 w 283221"/>
                  <a:gd name="connsiteY9" fmla="*/ 162140 h 323941"/>
                  <a:gd name="connsiteX10" fmla="*/ 222406 w 283221"/>
                  <a:gd name="connsiteY10" fmla="*/ 175989 h 323941"/>
                  <a:gd name="connsiteX11" fmla="*/ 222406 w 283221"/>
                  <a:gd name="connsiteY11" fmla="*/ 297256 h 323941"/>
                  <a:gd name="connsiteX12" fmla="*/ 195727 w 283221"/>
                  <a:gd name="connsiteY12" fmla="*/ 323942 h 323941"/>
                  <a:gd name="connsiteX13" fmla="*/ 85632 w 283221"/>
                  <a:gd name="connsiteY13" fmla="*/ 323942 h 323941"/>
                  <a:gd name="connsiteX14" fmla="*/ 60304 w 283221"/>
                  <a:gd name="connsiteY14" fmla="*/ 298607 h 323941"/>
                  <a:gd name="connsiteX15" fmla="*/ 60304 w 283221"/>
                  <a:gd name="connsiteY15" fmla="*/ 177340 h 323941"/>
                  <a:gd name="connsiteX16" fmla="*/ 60979 w 283221"/>
                  <a:gd name="connsiteY16" fmla="*/ 162140 h 323941"/>
                  <a:gd name="connsiteX17" fmla="*/ 72124 w 283221"/>
                  <a:gd name="connsiteY17" fmla="*/ 120929 h 323941"/>
                  <a:gd name="connsiteX18" fmla="*/ 101505 w 283221"/>
                  <a:gd name="connsiteY18" fmla="*/ 153357 h 323941"/>
                  <a:gd name="connsiteX19" fmla="*/ 101505 w 283221"/>
                  <a:gd name="connsiteY19" fmla="*/ 269557 h 323941"/>
                  <a:gd name="connsiteX20" fmla="*/ 101505 w 283221"/>
                  <a:gd name="connsiteY20" fmla="*/ 283069 h 323941"/>
                  <a:gd name="connsiteX21" fmla="*/ 182556 w 283221"/>
                  <a:gd name="connsiteY21" fmla="*/ 283069 h 323941"/>
                  <a:gd name="connsiteX22" fmla="*/ 182556 w 283221"/>
                  <a:gd name="connsiteY22" fmla="*/ 268882 h 323941"/>
                  <a:gd name="connsiteX23" fmla="*/ 182556 w 283221"/>
                  <a:gd name="connsiteY23" fmla="*/ 144912 h 323941"/>
                  <a:gd name="connsiteX24" fmla="*/ 204845 w 283221"/>
                  <a:gd name="connsiteY24" fmla="*/ 121605 h 323941"/>
                  <a:gd name="connsiteX25" fmla="*/ 209235 w 283221"/>
                  <a:gd name="connsiteY25" fmla="*/ 121267 h 323941"/>
                  <a:gd name="connsiteX26" fmla="*/ 140342 w 283221"/>
                  <a:gd name="connsiteY26" fmla="*/ 52358 h 323941"/>
                  <a:gd name="connsiteX27" fmla="*/ 72124 w 283221"/>
                  <a:gd name="connsiteY27" fmla="*/ 120929 h 32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221" h="323941">
                    <a:moveTo>
                      <a:pt x="60979" y="162140"/>
                    </a:moveTo>
                    <a:cubicBezTo>
                      <a:pt x="47133" y="162140"/>
                      <a:pt x="34638" y="162140"/>
                      <a:pt x="22480" y="162140"/>
                    </a:cubicBezTo>
                    <a:cubicBezTo>
                      <a:pt x="12686" y="162140"/>
                      <a:pt x="5257" y="158086"/>
                      <a:pt x="1542" y="148966"/>
                    </a:cubicBezTo>
                    <a:cubicBezTo>
                      <a:pt x="-2173" y="139845"/>
                      <a:pt x="1204" y="132414"/>
                      <a:pt x="7621" y="125996"/>
                    </a:cubicBezTo>
                    <a:cubicBezTo>
                      <a:pt x="46795" y="86812"/>
                      <a:pt x="86308" y="47291"/>
                      <a:pt x="125820" y="8107"/>
                    </a:cubicBezTo>
                    <a:cubicBezTo>
                      <a:pt x="136627" y="-2702"/>
                      <a:pt x="147096" y="-2702"/>
                      <a:pt x="157903" y="8107"/>
                    </a:cubicBezTo>
                    <a:cubicBezTo>
                      <a:pt x="197415" y="47291"/>
                      <a:pt x="236590" y="86812"/>
                      <a:pt x="275765" y="125996"/>
                    </a:cubicBezTo>
                    <a:cubicBezTo>
                      <a:pt x="282519" y="132752"/>
                      <a:pt x="285558" y="140521"/>
                      <a:pt x="281168" y="149979"/>
                    </a:cubicBezTo>
                    <a:cubicBezTo>
                      <a:pt x="276778" y="159100"/>
                      <a:pt x="269348" y="162140"/>
                      <a:pt x="259554" y="162140"/>
                    </a:cubicBezTo>
                    <a:cubicBezTo>
                      <a:pt x="247734" y="161802"/>
                      <a:pt x="235914" y="162140"/>
                      <a:pt x="222406" y="162140"/>
                    </a:cubicBezTo>
                    <a:cubicBezTo>
                      <a:pt x="222406" y="167207"/>
                      <a:pt x="222406" y="171598"/>
                      <a:pt x="222406" y="175989"/>
                    </a:cubicBezTo>
                    <a:cubicBezTo>
                      <a:pt x="222406" y="216524"/>
                      <a:pt x="222406" y="257059"/>
                      <a:pt x="222406" y="297256"/>
                    </a:cubicBezTo>
                    <a:cubicBezTo>
                      <a:pt x="222406" y="317186"/>
                      <a:pt x="215652" y="323942"/>
                      <a:pt x="195727" y="323942"/>
                    </a:cubicBezTo>
                    <a:cubicBezTo>
                      <a:pt x="158916" y="323942"/>
                      <a:pt x="122443" y="323942"/>
                      <a:pt x="85632" y="323942"/>
                    </a:cubicBezTo>
                    <a:cubicBezTo>
                      <a:pt x="67396" y="323942"/>
                      <a:pt x="60304" y="316848"/>
                      <a:pt x="60304" y="298607"/>
                    </a:cubicBezTo>
                    <a:cubicBezTo>
                      <a:pt x="60304" y="258072"/>
                      <a:pt x="60304" y="217537"/>
                      <a:pt x="60304" y="177340"/>
                    </a:cubicBezTo>
                    <a:cubicBezTo>
                      <a:pt x="60979" y="172949"/>
                      <a:pt x="60979" y="168220"/>
                      <a:pt x="60979" y="162140"/>
                    </a:cubicBezTo>
                    <a:close/>
                    <a:moveTo>
                      <a:pt x="72124" y="120929"/>
                    </a:moveTo>
                    <a:cubicBezTo>
                      <a:pt x="97790" y="123631"/>
                      <a:pt x="101505" y="128023"/>
                      <a:pt x="101505" y="153357"/>
                    </a:cubicBezTo>
                    <a:cubicBezTo>
                      <a:pt x="101505" y="192203"/>
                      <a:pt x="101505" y="230711"/>
                      <a:pt x="101505" y="269557"/>
                    </a:cubicBezTo>
                    <a:cubicBezTo>
                      <a:pt x="101505" y="273948"/>
                      <a:pt x="101505" y="278340"/>
                      <a:pt x="101505" y="283069"/>
                    </a:cubicBezTo>
                    <a:cubicBezTo>
                      <a:pt x="129197" y="283069"/>
                      <a:pt x="155201" y="283069"/>
                      <a:pt x="182556" y="283069"/>
                    </a:cubicBezTo>
                    <a:cubicBezTo>
                      <a:pt x="182556" y="278002"/>
                      <a:pt x="182556" y="273611"/>
                      <a:pt x="182556" y="268882"/>
                    </a:cubicBezTo>
                    <a:cubicBezTo>
                      <a:pt x="182556" y="227671"/>
                      <a:pt x="182556" y="186461"/>
                      <a:pt x="182556" y="144912"/>
                    </a:cubicBezTo>
                    <a:cubicBezTo>
                      <a:pt x="182556" y="129712"/>
                      <a:pt x="189648" y="122618"/>
                      <a:pt x="204845" y="121605"/>
                    </a:cubicBezTo>
                    <a:cubicBezTo>
                      <a:pt x="207209" y="121605"/>
                      <a:pt x="209573" y="121267"/>
                      <a:pt x="209235" y="121267"/>
                    </a:cubicBezTo>
                    <a:cubicBezTo>
                      <a:pt x="186608" y="98635"/>
                      <a:pt x="163306" y="75327"/>
                      <a:pt x="140342" y="52358"/>
                    </a:cubicBezTo>
                    <a:cubicBezTo>
                      <a:pt x="118728" y="74314"/>
                      <a:pt x="95764" y="97284"/>
                      <a:pt x="72124" y="120929"/>
                    </a:cubicBezTo>
                    <a:close/>
                  </a:path>
                </a:pathLst>
              </a:custGeom>
              <a:grpFill/>
              <a:ln w="3371" cap="flat">
                <a:noFill/>
                <a:prstDash val="solid"/>
                <a:miter/>
              </a:ln>
            </p:spPr>
            <p:txBody>
              <a:bodyPr rtlCol="0" anchor="ctr"/>
              <a:lstStyle/>
              <a:p>
                <a:endParaRPr lang="en-US"/>
              </a:p>
            </p:txBody>
          </p:sp>
          <p:sp>
            <p:nvSpPr>
              <p:cNvPr id="708" name="Freeform 707">
                <a:extLst>
                  <a:ext uri="{FF2B5EF4-FFF2-40B4-BE49-F238E27FC236}">
                    <a16:creationId xmlns:a16="http://schemas.microsoft.com/office/drawing/2014/main" id="{747D502F-1D2A-AE0A-0A35-30085979808A}"/>
                  </a:ext>
                </a:extLst>
              </p:cNvPr>
              <p:cNvSpPr/>
              <p:nvPr/>
            </p:nvSpPr>
            <p:spPr>
              <a:xfrm>
                <a:off x="423316" y="5813827"/>
                <a:ext cx="324162" cy="283474"/>
              </a:xfrm>
              <a:custGeom>
                <a:avLst/>
                <a:gdLst>
                  <a:gd name="connsiteX0" fmla="*/ 161807 w 324162"/>
                  <a:gd name="connsiteY0" fmla="*/ 61088 h 283474"/>
                  <a:gd name="connsiteX1" fmla="*/ 235091 w 324162"/>
                  <a:gd name="connsiteY1" fmla="*/ 61088 h 283474"/>
                  <a:gd name="connsiteX2" fmla="*/ 300945 w 324162"/>
                  <a:gd name="connsiteY2" fmla="*/ 61088 h 283474"/>
                  <a:gd name="connsiteX3" fmla="*/ 323909 w 324162"/>
                  <a:gd name="connsiteY3" fmla="*/ 83720 h 283474"/>
                  <a:gd name="connsiteX4" fmla="*/ 323909 w 324162"/>
                  <a:gd name="connsiteY4" fmla="*/ 199920 h 283474"/>
                  <a:gd name="connsiteX5" fmla="*/ 300269 w 324162"/>
                  <a:gd name="connsiteY5" fmla="*/ 222890 h 283474"/>
                  <a:gd name="connsiteX6" fmla="*/ 177680 w 324162"/>
                  <a:gd name="connsiteY6" fmla="*/ 222890 h 283474"/>
                  <a:gd name="connsiteX7" fmla="*/ 162145 w 324162"/>
                  <a:gd name="connsiteY7" fmla="*/ 222890 h 283474"/>
                  <a:gd name="connsiteX8" fmla="*/ 162145 w 324162"/>
                  <a:gd name="connsiteY8" fmla="*/ 259709 h 283474"/>
                  <a:gd name="connsiteX9" fmla="*/ 148974 w 324162"/>
                  <a:gd name="connsiteY9" fmla="*/ 282004 h 283474"/>
                  <a:gd name="connsiteX10" fmla="*/ 124996 w 324162"/>
                  <a:gd name="connsiteY10" fmla="*/ 275248 h 283474"/>
                  <a:gd name="connsiteX11" fmla="*/ 8148 w 324162"/>
                  <a:gd name="connsiteY11" fmla="*/ 158034 h 283474"/>
                  <a:gd name="connsiteX12" fmla="*/ 7810 w 324162"/>
                  <a:gd name="connsiteY12" fmla="*/ 125944 h 283474"/>
                  <a:gd name="connsiteX13" fmla="*/ 125672 w 324162"/>
                  <a:gd name="connsiteY13" fmla="*/ 7717 h 283474"/>
                  <a:gd name="connsiteX14" fmla="*/ 149649 w 324162"/>
                  <a:gd name="connsiteY14" fmla="*/ 1975 h 283474"/>
                  <a:gd name="connsiteX15" fmla="*/ 162145 w 324162"/>
                  <a:gd name="connsiteY15" fmla="*/ 23593 h 283474"/>
                  <a:gd name="connsiteX16" fmla="*/ 161807 w 324162"/>
                  <a:gd name="connsiteY16" fmla="*/ 61088 h 283474"/>
                  <a:gd name="connsiteX17" fmla="*/ 120606 w 324162"/>
                  <a:gd name="connsiteY17" fmla="*/ 212081 h 283474"/>
                  <a:gd name="connsiteX18" fmla="*/ 153027 w 324162"/>
                  <a:gd name="connsiteY18" fmla="*/ 182693 h 283474"/>
                  <a:gd name="connsiteX19" fmla="*/ 269200 w 324162"/>
                  <a:gd name="connsiteY19" fmla="*/ 182693 h 283474"/>
                  <a:gd name="connsiteX20" fmla="*/ 282033 w 324162"/>
                  <a:gd name="connsiteY20" fmla="*/ 182693 h 283474"/>
                  <a:gd name="connsiteX21" fmla="*/ 282033 w 324162"/>
                  <a:gd name="connsiteY21" fmla="*/ 101623 h 283474"/>
                  <a:gd name="connsiteX22" fmla="*/ 145935 w 324162"/>
                  <a:gd name="connsiteY22" fmla="*/ 101623 h 283474"/>
                  <a:gd name="connsiteX23" fmla="*/ 121281 w 324162"/>
                  <a:gd name="connsiteY23" fmla="*/ 78316 h 283474"/>
                  <a:gd name="connsiteX24" fmla="*/ 120944 w 324162"/>
                  <a:gd name="connsiteY24" fmla="*/ 75275 h 283474"/>
                  <a:gd name="connsiteX25" fmla="*/ 52388 w 324162"/>
                  <a:gd name="connsiteY25" fmla="*/ 143847 h 283474"/>
                  <a:gd name="connsiteX26" fmla="*/ 120606 w 324162"/>
                  <a:gd name="connsiteY26" fmla="*/ 212081 h 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4162" h="283474">
                    <a:moveTo>
                      <a:pt x="161807" y="61088"/>
                    </a:moveTo>
                    <a:cubicBezTo>
                      <a:pt x="187135" y="61088"/>
                      <a:pt x="211113" y="61088"/>
                      <a:pt x="235091" y="61088"/>
                    </a:cubicBezTo>
                    <a:cubicBezTo>
                      <a:pt x="257042" y="61088"/>
                      <a:pt x="278993" y="60750"/>
                      <a:pt x="300945" y="61088"/>
                    </a:cubicBezTo>
                    <a:cubicBezTo>
                      <a:pt x="315804" y="61088"/>
                      <a:pt x="323909" y="68857"/>
                      <a:pt x="323909" y="83720"/>
                    </a:cubicBezTo>
                    <a:cubicBezTo>
                      <a:pt x="324247" y="122566"/>
                      <a:pt x="324247" y="161412"/>
                      <a:pt x="323909" y="199920"/>
                    </a:cubicBezTo>
                    <a:cubicBezTo>
                      <a:pt x="323909" y="215459"/>
                      <a:pt x="316142" y="222890"/>
                      <a:pt x="300269" y="222890"/>
                    </a:cubicBezTo>
                    <a:cubicBezTo>
                      <a:pt x="259406" y="222890"/>
                      <a:pt x="218543" y="222890"/>
                      <a:pt x="177680" y="222890"/>
                    </a:cubicBezTo>
                    <a:cubicBezTo>
                      <a:pt x="172952" y="222890"/>
                      <a:pt x="168561" y="222890"/>
                      <a:pt x="162145" y="222890"/>
                    </a:cubicBezTo>
                    <a:cubicBezTo>
                      <a:pt x="162145" y="235726"/>
                      <a:pt x="162145" y="247887"/>
                      <a:pt x="162145" y="259709"/>
                    </a:cubicBezTo>
                    <a:cubicBezTo>
                      <a:pt x="162482" y="269843"/>
                      <a:pt x="159105" y="277950"/>
                      <a:pt x="148974" y="282004"/>
                    </a:cubicBezTo>
                    <a:cubicBezTo>
                      <a:pt x="139518" y="285719"/>
                      <a:pt x="131751" y="282004"/>
                      <a:pt x="124996" y="275248"/>
                    </a:cubicBezTo>
                    <a:cubicBezTo>
                      <a:pt x="85822" y="236064"/>
                      <a:pt x="46985" y="197218"/>
                      <a:pt x="8148" y="158034"/>
                    </a:cubicBezTo>
                    <a:cubicBezTo>
                      <a:pt x="-2659" y="147225"/>
                      <a:pt x="-2659" y="136753"/>
                      <a:pt x="7810" y="125944"/>
                    </a:cubicBezTo>
                    <a:cubicBezTo>
                      <a:pt x="46985" y="86423"/>
                      <a:pt x="86497" y="47239"/>
                      <a:pt x="125672" y="7717"/>
                    </a:cubicBezTo>
                    <a:cubicBezTo>
                      <a:pt x="132426" y="961"/>
                      <a:pt x="140193" y="-2416"/>
                      <a:pt x="149649" y="1975"/>
                    </a:cubicBezTo>
                    <a:cubicBezTo>
                      <a:pt x="158768" y="6028"/>
                      <a:pt x="162145" y="13798"/>
                      <a:pt x="162145" y="23593"/>
                    </a:cubicBezTo>
                    <a:cubicBezTo>
                      <a:pt x="161807" y="35754"/>
                      <a:pt x="161807" y="47577"/>
                      <a:pt x="161807" y="61088"/>
                    </a:cubicBezTo>
                    <a:close/>
                    <a:moveTo>
                      <a:pt x="120606" y="212081"/>
                    </a:moveTo>
                    <a:cubicBezTo>
                      <a:pt x="123308" y="186409"/>
                      <a:pt x="127360" y="182693"/>
                      <a:pt x="153027" y="182693"/>
                    </a:cubicBezTo>
                    <a:cubicBezTo>
                      <a:pt x="191864" y="182693"/>
                      <a:pt x="230363" y="182693"/>
                      <a:pt x="269200" y="182693"/>
                    </a:cubicBezTo>
                    <a:cubicBezTo>
                      <a:pt x="273590" y="182693"/>
                      <a:pt x="277980" y="182693"/>
                      <a:pt x="282033" y="182693"/>
                    </a:cubicBezTo>
                    <a:cubicBezTo>
                      <a:pt x="282033" y="154656"/>
                      <a:pt x="282033" y="128309"/>
                      <a:pt x="282033" y="101623"/>
                    </a:cubicBezTo>
                    <a:cubicBezTo>
                      <a:pt x="236104" y="101623"/>
                      <a:pt x="190850" y="101623"/>
                      <a:pt x="145935" y="101623"/>
                    </a:cubicBezTo>
                    <a:cubicBezTo>
                      <a:pt x="129049" y="101623"/>
                      <a:pt x="122295" y="94867"/>
                      <a:pt x="121281" y="78316"/>
                    </a:cubicBezTo>
                    <a:cubicBezTo>
                      <a:pt x="121281" y="76289"/>
                      <a:pt x="120944" y="74600"/>
                      <a:pt x="120944" y="75275"/>
                    </a:cubicBezTo>
                    <a:cubicBezTo>
                      <a:pt x="98317" y="97907"/>
                      <a:pt x="75015" y="121215"/>
                      <a:pt x="52388" y="143847"/>
                    </a:cubicBezTo>
                    <a:cubicBezTo>
                      <a:pt x="74002" y="165466"/>
                      <a:pt x="96966" y="188435"/>
                      <a:pt x="120606" y="212081"/>
                    </a:cubicBezTo>
                    <a:close/>
                  </a:path>
                </a:pathLst>
              </a:custGeom>
              <a:solidFill>
                <a:srgbClr val="595959"/>
              </a:solidFill>
              <a:ln w="3371" cap="flat">
                <a:noFill/>
                <a:prstDash val="solid"/>
                <a:miter/>
              </a:ln>
            </p:spPr>
            <p:txBody>
              <a:bodyPr rtlCol="0" anchor="ctr"/>
              <a:lstStyle/>
              <a:p>
                <a:endParaRPr lang="en-US"/>
              </a:p>
            </p:txBody>
          </p:sp>
          <p:sp>
            <p:nvSpPr>
              <p:cNvPr id="709" name="Freeform 708">
                <a:extLst>
                  <a:ext uri="{FF2B5EF4-FFF2-40B4-BE49-F238E27FC236}">
                    <a16:creationId xmlns:a16="http://schemas.microsoft.com/office/drawing/2014/main" id="{94D20785-50E1-5315-CC08-E992E6F22FB0}"/>
                  </a:ext>
                </a:extLst>
              </p:cNvPr>
              <p:cNvSpPr/>
              <p:nvPr/>
            </p:nvSpPr>
            <p:spPr>
              <a:xfrm>
                <a:off x="1313570" y="5814438"/>
                <a:ext cx="323866" cy="283340"/>
              </a:xfrm>
              <a:custGeom>
                <a:avLst/>
                <a:gdLst>
                  <a:gd name="connsiteX0" fmla="*/ 161764 w 323866"/>
                  <a:gd name="connsiteY0" fmla="*/ 222617 h 283340"/>
                  <a:gd name="connsiteX1" fmla="*/ 27017 w 323866"/>
                  <a:gd name="connsiteY1" fmla="*/ 222617 h 283340"/>
                  <a:gd name="connsiteX2" fmla="*/ 0 w 323866"/>
                  <a:gd name="connsiteY2" fmla="*/ 195256 h 283340"/>
                  <a:gd name="connsiteX3" fmla="*/ 0 w 323866"/>
                  <a:gd name="connsiteY3" fmla="*/ 86487 h 283340"/>
                  <a:gd name="connsiteX4" fmla="*/ 26004 w 323866"/>
                  <a:gd name="connsiteY4" fmla="*/ 60815 h 283340"/>
                  <a:gd name="connsiteX5" fmla="*/ 161764 w 323866"/>
                  <a:gd name="connsiteY5" fmla="*/ 60815 h 283340"/>
                  <a:gd name="connsiteX6" fmla="*/ 161764 w 323866"/>
                  <a:gd name="connsiteY6" fmla="*/ 25347 h 283340"/>
                  <a:gd name="connsiteX7" fmla="*/ 174597 w 323866"/>
                  <a:gd name="connsiteY7" fmla="*/ 1702 h 283340"/>
                  <a:gd name="connsiteX8" fmla="*/ 199588 w 323866"/>
                  <a:gd name="connsiteY8" fmla="*/ 8796 h 283340"/>
                  <a:gd name="connsiteX9" fmla="*/ 314748 w 323866"/>
                  <a:gd name="connsiteY9" fmla="*/ 124320 h 283340"/>
                  <a:gd name="connsiteX10" fmla="*/ 314748 w 323866"/>
                  <a:gd name="connsiteY10" fmla="*/ 159113 h 283340"/>
                  <a:gd name="connsiteX11" fmla="*/ 199588 w 323866"/>
                  <a:gd name="connsiteY11" fmla="*/ 274637 h 283340"/>
                  <a:gd name="connsiteX12" fmla="*/ 174597 w 323866"/>
                  <a:gd name="connsiteY12" fmla="*/ 281731 h 283340"/>
                  <a:gd name="connsiteX13" fmla="*/ 162102 w 323866"/>
                  <a:gd name="connsiteY13" fmla="*/ 259099 h 283340"/>
                  <a:gd name="connsiteX14" fmla="*/ 161764 w 323866"/>
                  <a:gd name="connsiteY14" fmla="*/ 222617 h 283340"/>
                  <a:gd name="connsiteX15" fmla="*/ 271859 w 323866"/>
                  <a:gd name="connsiteY15" fmla="*/ 142561 h 283340"/>
                  <a:gd name="connsiteX16" fmla="*/ 202965 w 323866"/>
                  <a:gd name="connsiteY16" fmla="*/ 73651 h 283340"/>
                  <a:gd name="connsiteX17" fmla="*/ 168181 w 323866"/>
                  <a:gd name="connsiteY17" fmla="*/ 101350 h 283340"/>
                  <a:gd name="connsiteX18" fmla="*/ 86117 w 323866"/>
                  <a:gd name="connsiteY18" fmla="*/ 101350 h 283340"/>
                  <a:gd name="connsiteX19" fmla="*/ 40863 w 323866"/>
                  <a:gd name="connsiteY19" fmla="*/ 101350 h 283340"/>
                  <a:gd name="connsiteX20" fmla="*/ 40863 w 323866"/>
                  <a:gd name="connsiteY20" fmla="*/ 182420 h 283340"/>
                  <a:gd name="connsiteX21" fmla="*/ 54034 w 323866"/>
                  <a:gd name="connsiteY21" fmla="*/ 182420 h 283340"/>
                  <a:gd name="connsiteX22" fmla="*/ 177975 w 323866"/>
                  <a:gd name="connsiteY22" fmla="*/ 182420 h 283340"/>
                  <a:gd name="connsiteX23" fmla="*/ 201952 w 323866"/>
                  <a:gd name="connsiteY23" fmla="*/ 205390 h 283340"/>
                  <a:gd name="connsiteX24" fmla="*/ 202965 w 323866"/>
                  <a:gd name="connsiteY24" fmla="*/ 211808 h 283340"/>
                  <a:gd name="connsiteX25" fmla="*/ 271859 w 323866"/>
                  <a:gd name="connsiteY25" fmla="*/ 142561 h 2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6" h="283340">
                    <a:moveTo>
                      <a:pt x="161764" y="222617"/>
                    </a:moveTo>
                    <a:cubicBezTo>
                      <a:pt x="115498" y="222617"/>
                      <a:pt x="71257" y="222617"/>
                      <a:pt x="27017" y="222617"/>
                    </a:cubicBezTo>
                    <a:cubicBezTo>
                      <a:pt x="6417" y="222617"/>
                      <a:pt x="0" y="216199"/>
                      <a:pt x="0" y="195256"/>
                    </a:cubicBezTo>
                    <a:cubicBezTo>
                      <a:pt x="0" y="159113"/>
                      <a:pt x="0" y="122631"/>
                      <a:pt x="0" y="86487"/>
                    </a:cubicBezTo>
                    <a:cubicBezTo>
                      <a:pt x="0" y="67571"/>
                      <a:pt x="7092" y="60815"/>
                      <a:pt x="26004" y="60815"/>
                    </a:cubicBezTo>
                    <a:cubicBezTo>
                      <a:pt x="70582" y="60815"/>
                      <a:pt x="115160" y="60815"/>
                      <a:pt x="161764" y="60815"/>
                    </a:cubicBezTo>
                    <a:cubicBezTo>
                      <a:pt x="161764" y="48655"/>
                      <a:pt x="162102" y="37170"/>
                      <a:pt x="161764" y="25347"/>
                    </a:cubicBezTo>
                    <a:cubicBezTo>
                      <a:pt x="161427" y="14876"/>
                      <a:pt x="164128" y="6093"/>
                      <a:pt x="174597" y="1702"/>
                    </a:cubicBezTo>
                    <a:cubicBezTo>
                      <a:pt x="184729" y="-2689"/>
                      <a:pt x="192496" y="2040"/>
                      <a:pt x="199588" y="8796"/>
                    </a:cubicBezTo>
                    <a:cubicBezTo>
                      <a:pt x="238087" y="47304"/>
                      <a:pt x="276587" y="85474"/>
                      <a:pt x="314748" y="124320"/>
                    </a:cubicBezTo>
                    <a:cubicBezTo>
                      <a:pt x="326906" y="136818"/>
                      <a:pt x="326906" y="146614"/>
                      <a:pt x="314748" y="159113"/>
                    </a:cubicBezTo>
                    <a:cubicBezTo>
                      <a:pt x="276249" y="197621"/>
                      <a:pt x="237750" y="236129"/>
                      <a:pt x="199588" y="274637"/>
                    </a:cubicBezTo>
                    <a:cubicBezTo>
                      <a:pt x="192496" y="281731"/>
                      <a:pt x="184729" y="285784"/>
                      <a:pt x="174597" y="281731"/>
                    </a:cubicBezTo>
                    <a:cubicBezTo>
                      <a:pt x="164804" y="277339"/>
                      <a:pt x="161764" y="269232"/>
                      <a:pt x="162102" y="259099"/>
                    </a:cubicBezTo>
                    <a:cubicBezTo>
                      <a:pt x="161764" y="247276"/>
                      <a:pt x="161764" y="235453"/>
                      <a:pt x="161764" y="222617"/>
                    </a:cubicBezTo>
                    <a:close/>
                    <a:moveTo>
                      <a:pt x="271859" y="142561"/>
                    </a:moveTo>
                    <a:cubicBezTo>
                      <a:pt x="248556" y="119253"/>
                      <a:pt x="225592" y="95946"/>
                      <a:pt x="202965" y="73651"/>
                    </a:cubicBezTo>
                    <a:cubicBezTo>
                      <a:pt x="198913" y="98986"/>
                      <a:pt x="195873" y="101350"/>
                      <a:pt x="168181" y="101350"/>
                    </a:cubicBezTo>
                    <a:cubicBezTo>
                      <a:pt x="140826" y="101350"/>
                      <a:pt x="113471" y="101350"/>
                      <a:pt x="86117" y="101350"/>
                    </a:cubicBezTo>
                    <a:cubicBezTo>
                      <a:pt x="71257" y="101350"/>
                      <a:pt x="56060" y="101350"/>
                      <a:pt x="40863" y="101350"/>
                    </a:cubicBezTo>
                    <a:cubicBezTo>
                      <a:pt x="40863" y="129049"/>
                      <a:pt x="40863" y="155397"/>
                      <a:pt x="40863" y="182420"/>
                    </a:cubicBezTo>
                    <a:cubicBezTo>
                      <a:pt x="45929" y="182420"/>
                      <a:pt x="49981" y="182420"/>
                      <a:pt x="54034" y="182420"/>
                    </a:cubicBezTo>
                    <a:cubicBezTo>
                      <a:pt x="95235" y="182420"/>
                      <a:pt x="136436" y="182420"/>
                      <a:pt x="177975" y="182420"/>
                    </a:cubicBezTo>
                    <a:cubicBezTo>
                      <a:pt x="193847" y="182420"/>
                      <a:pt x="200601" y="189514"/>
                      <a:pt x="201952" y="205390"/>
                    </a:cubicBezTo>
                    <a:cubicBezTo>
                      <a:pt x="201952" y="207417"/>
                      <a:pt x="202628" y="209781"/>
                      <a:pt x="202965" y="211808"/>
                    </a:cubicBezTo>
                    <a:cubicBezTo>
                      <a:pt x="226943" y="187825"/>
                      <a:pt x="249570" y="164855"/>
                      <a:pt x="271859" y="142561"/>
                    </a:cubicBezTo>
                    <a:close/>
                  </a:path>
                </a:pathLst>
              </a:custGeom>
              <a:grpFill/>
              <a:ln w="3371" cap="flat">
                <a:noFill/>
                <a:prstDash val="solid"/>
                <a:miter/>
              </a:ln>
            </p:spPr>
            <p:txBody>
              <a:bodyPr rtlCol="0" anchor="ctr"/>
              <a:lstStyle/>
              <a:p>
                <a:endParaRPr lang="en-US"/>
              </a:p>
            </p:txBody>
          </p:sp>
          <p:sp>
            <p:nvSpPr>
              <p:cNvPr id="710" name="Freeform 709">
                <a:extLst>
                  <a:ext uri="{FF2B5EF4-FFF2-40B4-BE49-F238E27FC236}">
                    <a16:creationId xmlns:a16="http://schemas.microsoft.com/office/drawing/2014/main" id="{FBAF4FA1-F956-FF4B-A7E7-361965B70C08}"/>
                  </a:ext>
                </a:extLst>
              </p:cNvPr>
              <p:cNvSpPr/>
              <p:nvPr/>
            </p:nvSpPr>
            <p:spPr>
              <a:xfrm>
                <a:off x="1191265" y="5510777"/>
                <a:ext cx="283731" cy="283871"/>
              </a:xfrm>
              <a:custGeom>
                <a:avLst/>
                <a:gdLst>
                  <a:gd name="connsiteX0" fmla="*/ 221592 w 283731"/>
                  <a:gd name="connsiteY0" fmla="*/ 177002 h 283871"/>
                  <a:gd name="connsiteX1" fmla="*/ 129734 w 283731"/>
                  <a:gd name="connsiteY1" fmla="*/ 268882 h 283871"/>
                  <a:gd name="connsiteX2" fmla="*/ 120616 w 283731"/>
                  <a:gd name="connsiteY2" fmla="*/ 277664 h 283871"/>
                  <a:gd name="connsiteX3" fmla="*/ 92248 w 283731"/>
                  <a:gd name="connsiteY3" fmla="*/ 277664 h 283871"/>
                  <a:gd name="connsiteX4" fmla="*/ 6469 w 283731"/>
                  <a:gd name="connsiteY4" fmla="*/ 191865 h 283871"/>
                  <a:gd name="connsiteX5" fmla="*/ 8833 w 283731"/>
                  <a:gd name="connsiteY5" fmla="*/ 160788 h 283871"/>
                  <a:gd name="connsiteX6" fmla="*/ 96301 w 283731"/>
                  <a:gd name="connsiteY6" fmla="*/ 72963 h 283871"/>
                  <a:gd name="connsiteX7" fmla="*/ 106770 w 283731"/>
                  <a:gd name="connsiteY7" fmla="*/ 62154 h 283871"/>
                  <a:gd name="connsiteX8" fmla="*/ 80091 w 283731"/>
                  <a:gd name="connsiteY8" fmla="*/ 36819 h 283871"/>
                  <a:gd name="connsiteX9" fmla="*/ 73336 w 283731"/>
                  <a:gd name="connsiteY9" fmla="*/ 13174 h 283871"/>
                  <a:gd name="connsiteX10" fmla="*/ 95625 w 283731"/>
                  <a:gd name="connsiteY10" fmla="*/ 0 h 283871"/>
                  <a:gd name="connsiteX11" fmla="*/ 259754 w 283731"/>
                  <a:gd name="connsiteY11" fmla="*/ 0 h 283871"/>
                  <a:gd name="connsiteX12" fmla="*/ 283731 w 283731"/>
                  <a:gd name="connsiteY12" fmla="*/ 23983 h 283871"/>
                  <a:gd name="connsiteX13" fmla="*/ 283731 w 283731"/>
                  <a:gd name="connsiteY13" fmla="*/ 188487 h 283871"/>
                  <a:gd name="connsiteX14" fmla="*/ 270561 w 283731"/>
                  <a:gd name="connsiteY14" fmla="*/ 210782 h 283871"/>
                  <a:gd name="connsiteX15" fmla="*/ 246921 w 283731"/>
                  <a:gd name="connsiteY15" fmla="*/ 204026 h 283871"/>
                  <a:gd name="connsiteX16" fmla="*/ 221592 w 283731"/>
                  <a:gd name="connsiteY16" fmla="*/ 177002 h 283871"/>
                  <a:gd name="connsiteX17" fmla="*/ 107108 w 283731"/>
                  <a:gd name="connsiteY17" fmla="*/ 233414 h 283871"/>
                  <a:gd name="connsiteX18" fmla="*/ 115888 w 283731"/>
                  <a:gd name="connsiteY18" fmla="*/ 224969 h 283871"/>
                  <a:gd name="connsiteX19" fmla="*/ 203356 w 283731"/>
                  <a:gd name="connsiteY19" fmla="*/ 137481 h 283871"/>
                  <a:gd name="connsiteX20" fmla="*/ 236451 w 283731"/>
                  <a:gd name="connsiteY20" fmla="*/ 136468 h 283871"/>
                  <a:gd name="connsiteX21" fmla="*/ 242530 w 283731"/>
                  <a:gd name="connsiteY21" fmla="*/ 140859 h 283871"/>
                  <a:gd name="connsiteX22" fmla="*/ 242530 w 283731"/>
                  <a:gd name="connsiteY22" fmla="*/ 41210 h 283871"/>
                  <a:gd name="connsiteX23" fmla="*/ 143581 w 283731"/>
                  <a:gd name="connsiteY23" fmla="*/ 41210 h 283871"/>
                  <a:gd name="connsiteX24" fmla="*/ 138515 w 283731"/>
                  <a:gd name="connsiteY24" fmla="*/ 88163 h 283871"/>
                  <a:gd name="connsiteX25" fmla="*/ 92924 w 283731"/>
                  <a:gd name="connsiteY25" fmla="*/ 133765 h 283871"/>
                  <a:gd name="connsiteX26" fmla="*/ 49696 w 283731"/>
                  <a:gd name="connsiteY26" fmla="*/ 176665 h 283871"/>
                  <a:gd name="connsiteX27" fmla="*/ 107108 w 283731"/>
                  <a:gd name="connsiteY27" fmla="*/ 233414 h 28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731" h="283871">
                    <a:moveTo>
                      <a:pt x="221592" y="177002"/>
                    </a:moveTo>
                    <a:cubicBezTo>
                      <a:pt x="189847" y="208755"/>
                      <a:pt x="159791" y="238818"/>
                      <a:pt x="129734" y="268882"/>
                    </a:cubicBezTo>
                    <a:cubicBezTo>
                      <a:pt x="126695" y="271922"/>
                      <a:pt x="123993" y="274962"/>
                      <a:pt x="120616" y="277664"/>
                    </a:cubicBezTo>
                    <a:cubicBezTo>
                      <a:pt x="111160" y="285771"/>
                      <a:pt x="101029" y="286109"/>
                      <a:pt x="92248" y="277664"/>
                    </a:cubicBezTo>
                    <a:cubicBezTo>
                      <a:pt x="63543" y="249290"/>
                      <a:pt x="34837" y="220915"/>
                      <a:pt x="6469" y="191865"/>
                    </a:cubicBezTo>
                    <a:cubicBezTo>
                      <a:pt x="-2987" y="182069"/>
                      <a:pt x="-1974" y="171598"/>
                      <a:pt x="8833" y="160788"/>
                    </a:cubicBezTo>
                    <a:cubicBezTo>
                      <a:pt x="37877" y="131401"/>
                      <a:pt x="67258" y="102351"/>
                      <a:pt x="96301" y="72963"/>
                    </a:cubicBezTo>
                    <a:cubicBezTo>
                      <a:pt x="99340" y="69923"/>
                      <a:pt x="102042" y="66883"/>
                      <a:pt x="106770" y="62154"/>
                    </a:cubicBezTo>
                    <a:cubicBezTo>
                      <a:pt x="97652" y="53371"/>
                      <a:pt x="88871" y="45264"/>
                      <a:pt x="80091" y="36819"/>
                    </a:cubicBezTo>
                    <a:cubicBezTo>
                      <a:pt x="73336" y="30401"/>
                      <a:pt x="69284" y="22632"/>
                      <a:pt x="73336" y="13174"/>
                    </a:cubicBezTo>
                    <a:cubicBezTo>
                      <a:pt x="77389" y="3378"/>
                      <a:pt x="85156" y="0"/>
                      <a:pt x="95625" y="0"/>
                    </a:cubicBezTo>
                    <a:cubicBezTo>
                      <a:pt x="150335" y="0"/>
                      <a:pt x="205044" y="0"/>
                      <a:pt x="259754" y="0"/>
                    </a:cubicBezTo>
                    <a:cubicBezTo>
                      <a:pt x="276302" y="0"/>
                      <a:pt x="283731" y="7431"/>
                      <a:pt x="283731" y="23983"/>
                    </a:cubicBezTo>
                    <a:cubicBezTo>
                      <a:pt x="283731" y="78705"/>
                      <a:pt x="283731" y="133427"/>
                      <a:pt x="283731" y="188487"/>
                    </a:cubicBezTo>
                    <a:cubicBezTo>
                      <a:pt x="283731" y="198621"/>
                      <a:pt x="280692" y="206728"/>
                      <a:pt x="270561" y="210782"/>
                    </a:cubicBezTo>
                    <a:cubicBezTo>
                      <a:pt x="260767" y="214835"/>
                      <a:pt x="253337" y="210782"/>
                      <a:pt x="246921" y="204026"/>
                    </a:cubicBezTo>
                    <a:cubicBezTo>
                      <a:pt x="238816" y="195581"/>
                      <a:pt x="231048" y="186798"/>
                      <a:pt x="221592" y="177002"/>
                    </a:cubicBezTo>
                    <a:close/>
                    <a:moveTo>
                      <a:pt x="107108" y="233414"/>
                    </a:moveTo>
                    <a:cubicBezTo>
                      <a:pt x="110147" y="230711"/>
                      <a:pt x="113186" y="228009"/>
                      <a:pt x="115888" y="224969"/>
                    </a:cubicBezTo>
                    <a:cubicBezTo>
                      <a:pt x="144931" y="195919"/>
                      <a:pt x="173975" y="166531"/>
                      <a:pt x="203356" y="137481"/>
                    </a:cubicBezTo>
                    <a:cubicBezTo>
                      <a:pt x="215176" y="125996"/>
                      <a:pt x="223956" y="125658"/>
                      <a:pt x="236451" y="136468"/>
                    </a:cubicBezTo>
                    <a:cubicBezTo>
                      <a:pt x="238140" y="137819"/>
                      <a:pt x="240166" y="139170"/>
                      <a:pt x="242530" y="140859"/>
                    </a:cubicBezTo>
                    <a:cubicBezTo>
                      <a:pt x="242530" y="107080"/>
                      <a:pt x="242530" y="74314"/>
                      <a:pt x="242530" y="41210"/>
                    </a:cubicBezTo>
                    <a:cubicBezTo>
                      <a:pt x="209097" y="41210"/>
                      <a:pt x="176676" y="41210"/>
                      <a:pt x="143581" y="41210"/>
                    </a:cubicBezTo>
                    <a:cubicBezTo>
                      <a:pt x="159453" y="64856"/>
                      <a:pt x="159115" y="67220"/>
                      <a:pt x="138515" y="88163"/>
                    </a:cubicBezTo>
                    <a:cubicBezTo>
                      <a:pt x="123318" y="103364"/>
                      <a:pt x="108121" y="118565"/>
                      <a:pt x="92924" y="133765"/>
                    </a:cubicBezTo>
                    <a:cubicBezTo>
                      <a:pt x="78402" y="148290"/>
                      <a:pt x="63880" y="162815"/>
                      <a:pt x="49696" y="176665"/>
                    </a:cubicBezTo>
                    <a:cubicBezTo>
                      <a:pt x="69621" y="195919"/>
                      <a:pt x="87858" y="214159"/>
                      <a:pt x="107108" y="233414"/>
                    </a:cubicBezTo>
                    <a:close/>
                  </a:path>
                </a:pathLst>
              </a:custGeom>
              <a:grpFill/>
              <a:ln w="3371" cap="flat">
                <a:noFill/>
                <a:prstDash val="solid"/>
                <a:miter/>
              </a:ln>
            </p:spPr>
            <p:txBody>
              <a:bodyPr rtlCol="0" anchor="ctr"/>
              <a:lstStyle/>
              <a:p>
                <a:endParaRPr lang="en-US"/>
              </a:p>
            </p:txBody>
          </p:sp>
          <p:sp>
            <p:nvSpPr>
              <p:cNvPr id="711" name="Freeform 710">
                <a:extLst>
                  <a:ext uri="{FF2B5EF4-FFF2-40B4-BE49-F238E27FC236}">
                    <a16:creationId xmlns:a16="http://schemas.microsoft.com/office/drawing/2014/main" id="{724C6158-F784-11FC-10C9-A62CC260FD3A}"/>
                  </a:ext>
                </a:extLst>
              </p:cNvPr>
              <p:cNvSpPr/>
              <p:nvPr/>
            </p:nvSpPr>
            <p:spPr>
              <a:xfrm>
                <a:off x="585123" y="5510777"/>
                <a:ext cx="283805" cy="283730"/>
              </a:xfrm>
              <a:custGeom>
                <a:avLst/>
                <a:gdLst>
                  <a:gd name="connsiteX0" fmla="*/ 177299 w 283805"/>
                  <a:gd name="connsiteY0" fmla="*/ 62491 h 283730"/>
                  <a:gd name="connsiteX1" fmla="*/ 267131 w 283805"/>
                  <a:gd name="connsiteY1" fmla="*/ 152344 h 283730"/>
                  <a:gd name="connsiteX2" fmla="*/ 277600 w 283805"/>
                  <a:gd name="connsiteY2" fmla="*/ 163153 h 283730"/>
                  <a:gd name="connsiteX3" fmla="*/ 277600 w 283805"/>
                  <a:gd name="connsiteY3" fmla="*/ 191527 h 283730"/>
                  <a:gd name="connsiteX4" fmla="*/ 191821 w 283805"/>
                  <a:gd name="connsiteY4" fmla="*/ 277326 h 283730"/>
                  <a:gd name="connsiteX5" fmla="*/ 159738 w 283805"/>
                  <a:gd name="connsiteY5" fmla="*/ 273948 h 283730"/>
                  <a:gd name="connsiteX6" fmla="*/ 73959 w 283805"/>
                  <a:gd name="connsiteY6" fmla="*/ 188150 h 283730"/>
                  <a:gd name="connsiteX7" fmla="*/ 64165 w 283805"/>
                  <a:gd name="connsiteY7" fmla="*/ 174638 h 283730"/>
                  <a:gd name="connsiteX8" fmla="*/ 36811 w 283805"/>
                  <a:gd name="connsiteY8" fmla="*/ 203688 h 283730"/>
                  <a:gd name="connsiteX9" fmla="*/ 13171 w 283805"/>
                  <a:gd name="connsiteY9" fmla="*/ 210444 h 283730"/>
                  <a:gd name="connsiteX10" fmla="*/ 0 w 283805"/>
                  <a:gd name="connsiteY10" fmla="*/ 188150 h 283730"/>
                  <a:gd name="connsiteX11" fmla="*/ 0 w 283805"/>
                  <a:gd name="connsiteY11" fmla="*/ 23983 h 283730"/>
                  <a:gd name="connsiteX12" fmla="*/ 23978 w 283805"/>
                  <a:gd name="connsiteY12" fmla="*/ 0 h 283730"/>
                  <a:gd name="connsiteX13" fmla="*/ 188106 w 283805"/>
                  <a:gd name="connsiteY13" fmla="*/ 0 h 283730"/>
                  <a:gd name="connsiteX14" fmla="*/ 210395 w 283805"/>
                  <a:gd name="connsiteY14" fmla="*/ 13174 h 283730"/>
                  <a:gd name="connsiteX15" fmla="*/ 203978 w 283805"/>
                  <a:gd name="connsiteY15" fmla="*/ 37157 h 283730"/>
                  <a:gd name="connsiteX16" fmla="*/ 177299 w 283805"/>
                  <a:gd name="connsiteY16" fmla="*/ 62491 h 283730"/>
                  <a:gd name="connsiteX17" fmla="*/ 141164 w 283805"/>
                  <a:gd name="connsiteY17" fmla="*/ 41548 h 283730"/>
                  <a:gd name="connsiteX18" fmla="*/ 40526 w 283805"/>
                  <a:gd name="connsiteY18" fmla="*/ 41548 h 283730"/>
                  <a:gd name="connsiteX19" fmla="*/ 40526 w 283805"/>
                  <a:gd name="connsiteY19" fmla="*/ 91541 h 283730"/>
                  <a:gd name="connsiteX20" fmla="*/ 40526 w 283805"/>
                  <a:gd name="connsiteY20" fmla="*/ 141197 h 283730"/>
                  <a:gd name="connsiteX21" fmla="*/ 86454 w 283805"/>
                  <a:gd name="connsiteY21" fmla="*/ 143561 h 283730"/>
                  <a:gd name="connsiteX22" fmla="*/ 163115 w 283805"/>
                  <a:gd name="connsiteY22" fmla="*/ 220577 h 283730"/>
                  <a:gd name="connsiteX23" fmla="*/ 173922 w 283805"/>
                  <a:gd name="connsiteY23" fmla="*/ 236116 h 283730"/>
                  <a:gd name="connsiteX24" fmla="*/ 233359 w 283805"/>
                  <a:gd name="connsiteY24" fmla="*/ 176665 h 283730"/>
                  <a:gd name="connsiteX25" fmla="*/ 225254 w 283805"/>
                  <a:gd name="connsiteY25" fmla="*/ 168220 h 283730"/>
                  <a:gd name="connsiteX26" fmla="*/ 138462 w 283805"/>
                  <a:gd name="connsiteY26" fmla="*/ 81408 h 283730"/>
                  <a:gd name="connsiteX27" fmla="*/ 137111 w 283805"/>
                  <a:gd name="connsiteY27" fmla="*/ 45602 h 283730"/>
                  <a:gd name="connsiteX28" fmla="*/ 141164 w 283805"/>
                  <a:gd name="connsiteY28" fmla="*/ 41548 h 2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805" h="283730">
                    <a:moveTo>
                      <a:pt x="177299" y="62491"/>
                    </a:moveTo>
                    <a:cubicBezTo>
                      <a:pt x="208031" y="93568"/>
                      <a:pt x="237750" y="122956"/>
                      <a:pt x="267131" y="152344"/>
                    </a:cubicBezTo>
                    <a:cubicBezTo>
                      <a:pt x="270846" y="156059"/>
                      <a:pt x="274560" y="159437"/>
                      <a:pt x="277600" y="163153"/>
                    </a:cubicBezTo>
                    <a:cubicBezTo>
                      <a:pt x="285705" y="172611"/>
                      <a:pt x="286043" y="182745"/>
                      <a:pt x="277600" y="191527"/>
                    </a:cubicBezTo>
                    <a:cubicBezTo>
                      <a:pt x="249232" y="220577"/>
                      <a:pt x="220864" y="248952"/>
                      <a:pt x="191821" y="277326"/>
                    </a:cubicBezTo>
                    <a:cubicBezTo>
                      <a:pt x="182027" y="287122"/>
                      <a:pt x="171220" y="285433"/>
                      <a:pt x="159738" y="273948"/>
                    </a:cubicBezTo>
                    <a:cubicBezTo>
                      <a:pt x="131033" y="245574"/>
                      <a:pt x="102327" y="216862"/>
                      <a:pt x="73959" y="188150"/>
                    </a:cubicBezTo>
                    <a:cubicBezTo>
                      <a:pt x="70582" y="184772"/>
                      <a:pt x="68556" y="180718"/>
                      <a:pt x="64165" y="174638"/>
                    </a:cubicBezTo>
                    <a:cubicBezTo>
                      <a:pt x="53359" y="186123"/>
                      <a:pt x="45254" y="194905"/>
                      <a:pt x="36811" y="203688"/>
                    </a:cubicBezTo>
                    <a:cubicBezTo>
                      <a:pt x="30394" y="210444"/>
                      <a:pt x="22627" y="214497"/>
                      <a:pt x="13171" y="210444"/>
                    </a:cubicBezTo>
                    <a:cubicBezTo>
                      <a:pt x="3377" y="206390"/>
                      <a:pt x="0" y="198621"/>
                      <a:pt x="0" y="188150"/>
                    </a:cubicBezTo>
                    <a:cubicBezTo>
                      <a:pt x="0" y="133427"/>
                      <a:pt x="0" y="78705"/>
                      <a:pt x="0" y="23983"/>
                    </a:cubicBezTo>
                    <a:cubicBezTo>
                      <a:pt x="0" y="7431"/>
                      <a:pt x="7430" y="0"/>
                      <a:pt x="23978" y="0"/>
                    </a:cubicBezTo>
                    <a:cubicBezTo>
                      <a:pt x="78687" y="0"/>
                      <a:pt x="133396" y="0"/>
                      <a:pt x="188106" y="0"/>
                    </a:cubicBezTo>
                    <a:cubicBezTo>
                      <a:pt x="198237" y="0"/>
                      <a:pt x="206342" y="3040"/>
                      <a:pt x="210395" y="13174"/>
                    </a:cubicBezTo>
                    <a:cubicBezTo>
                      <a:pt x="214448" y="22970"/>
                      <a:pt x="210395" y="30401"/>
                      <a:pt x="203978" y="37157"/>
                    </a:cubicBezTo>
                    <a:cubicBezTo>
                      <a:pt x="195536" y="45264"/>
                      <a:pt x="187093" y="53371"/>
                      <a:pt x="177299" y="62491"/>
                    </a:cubicBezTo>
                    <a:close/>
                    <a:moveTo>
                      <a:pt x="141164" y="41548"/>
                    </a:moveTo>
                    <a:cubicBezTo>
                      <a:pt x="106717" y="41548"/>
                      <a:pt x="73959" y="41548"/>
                      <a:pt x="40526" y="41548"/>
                    </a:cubicBezTo>
                    <a:cubicBezTo>
                      <a:pt x="40526" y="58776"/>
                      <a:pt x="40526" y="75327"/>
                      <a:pt x="40526" y="91541"/>
                    </a:cubicBezTo>
                    <a:cubicBezTo>
                      <a:pt x="40526" y="107755"/>
                      <a:pt x="40526" y="123969"/>
                      <a:pt x="40526" y="141197"/>
                    </a:cubicBezTo>
                    <a:cubicBezTo>
                      <a:pt x="63152" y="123969"/>
                      <a:pt x="67205" y="124307"/>
                      <a:pt x="86454" y="143561"/>
                    </a:cubicBezTo>
                    <a:cubicBezTo>
                      <a:pt x="112121" y="169233"/>
                      <a:pt x="137787" y="194568"/>
                      <a:pt x="163115" y="220577"/>
                    </a:cubicBezTo>
                    <a:cubicBezTo>
                      <a:pt x="167843" y="225307"/>
                      <a:pt x="170883" y="231387"/>
                      <a:pt x="173922" y="236116"/>
                    </a:cubicBezTo>
                    <a:cubicBezTo>
                      <a:pt x="195873" y="214159"/>
                      <a:pt x="214448" y="195581"/>
                      <a:pt x="233359" y="176665"/>
                    </a:cubicBezTo>
                    <a:cubicBezTo>
                      <a:pt x="230996" y="174300"/>
                      <a:pt x="228294" y="171260"/>
                      <a:pt x="225254" y="168220"/>
                    </a:cubicBezTo>
                    <a:cubicBezTo>
                      <a:pt x="196549" y="139170"/>
                      <a:pt x="167505" y="110458"/>
                      <a:pt x="138462" y="81408"/>
                    </a:cubicBezTo>
                    <a:cubicBezTo>
                      <a:pt x="124954" y="67896"/>
                      <a:pt x="124616" y="59789"/>
                      <a:pt x="137111" y="45602"/>
                    </a:cubicBezTo>
                    <a:cubicBezTo>
                      <a:pt x="138462" y="44926"/>
                      <a:pt x="139475" y="43575"/>
                      <a:pt x="141164" y="41548"/>
                    </a:cubicBezTo>
                    <a:close/>
                  </a:path>
                </a:pathLst>
              </a:custGeom>
              <a:grpFill/>
              <a:ln w="3371" cap="flat">
                <a:noFill/>
                <a:prstDash val="solid"/>
                <a:miter/>
              </a:ln>
            </p:spPr>
            <p:txBody>
              <a:bodyPr rtlCol="0" anchor="ctr"/>
              <a:lstStyle/>
              <a:p>
                <a:endParaRPr lang="en-US"/>
              </a:p>
            </p:txBody>
          </p:sp>
          <p:sp>
            <p:nvSpPr>
              <p:cNvPr id="713" name="Freeform 712">
                <a:extLst>
                  <a:ext uri="{FF2B5EF4-FFF2-40B4-BE49-F238E27FC236}">
                    <a16:creationId xmlns:a16="http://schemas.microsoft.com/office/drawing/2014/main" id="{F8F0F4DF-FC5D-0A34-B8DB-1D1E7BCFF458}"/>
                  </a:ext>
                </a:extLst>
              </p:cNvPr>
              <p:cNvSpPr/>
              <p:nvPr/>
            </p:nvSpPr>
            <p:spPr>
              <a:xfrm>
                <a:off x="908990" y="5895183"/>
                <a:ext cx="242815" cy="40534"/>
              </a:xfrm>
              <a:custGeom>
                <a:avLst/>
                <a:gdLst>
                  <a:gd name="connsiteX0" fmla="*/ 122590 w 242815"/>
                  <a:gd name="connsiteY0" fmla="*/ 0 h 40534"/>
                  <a:gd name="connsiteX1" fmla="*/ 217487 w 242815"/>
                  <a:gd name="connsiteY1" fmla="*/ 0 h 40534"/>
                  <a:gd name="connsiteX2" fmla="*/ 242815 w 242815"/>
                  <a:gd name="connsiteY2" fmla="*/ 20267 h 40534"/>
                  <a:gd name="connsiteX3" fmla="*/ 217487 w 242815"/>
                  <a:gd name="connsiteY3" fmla="*/ 40535 h 40534"/>
                  <a:gd name="connsiteX4" fmla="*/ 25328 w 242815"/>
                  <a:gd name="connsiteY4" fmla="*/ 40535 h 40534"/>
                  <a:gd name="connsiteX5" fmla="*/ 0 w 242815"/>
                  <a:gd name="connsiteY5" fmla="*/ 20267 h 40534"/>
                  <a:gd name="connsiteX6" fmla="*/ 25328 w 242815"/>
                  <a:gd name="connsiteY6" fmla="*/ 0 h 40534"/>
                  <a:gd name="connsiteX7" fmla="*/ 122590 w 242815"/>
                  <a:gd name="connsiteY7" fmla="*/ 0 h 4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15" h="40534">
                    <a:moveTo>
                      <a:pt x="122590" y="0"/>
                    </a:moveTo>
                    <a:cubicBezTo>
                      <a:pt x="154335" y="0"/>
                      <a:pt x="185742" y="0"/>
                      <a:pt x="217487" y="0"/>
                    </a:cubicBezTo>
                    <a:cubicBezTo>
                      <a:pt x="233359" y="0"/>
                      <a:pt x="242815" y="7769"/>
                      <a:pt x="242815" y="20267"/>
                    </a:cubicBezTo>
                    <a:cubicBezTo>
                      <a:pt x="242815" y="32766"/>
                      <a:pt x="233359" y="40535"/>
                      <a:pt x="217487" y="40535"/>
                    </a:cubicBezTo>
                    <a:cubicBezTo>
                      <a:pt x="153322" y="40535"/>
                      <a:pt x="89494" y="40535"/>
                      <a:pt x="25328" y="40535"/>
                    </a:cubicBezTo>
                    <a:cubicBezTo>
                      <a:pt x="9456" y="40535"/>
                      <a:pt x="0" y="32766"/>
                      <a:pt x="0" y="20267"/>
                    </a:cubicBezTo>
                    <a:cubicBezTo>
                      <a:pt x="0" y="7769"/>
                      <a:pt x="9118" y="0"/>
                      <a:pt x="25328" y="0"/>
                    </a:cubicBezTo>
                    <a:cubicBezTo>
                      <a:pt x="57411" y="0"/>
                      <a:pt x="90169" y="0"/>
                      <a:pt x="122590" y="0"/>
                    </a:cubicBezTo>
                    <a:close/>
                  </a:path>
                </a:pathLst>
              </a:custGeom>
              <a:grpFill/>
              <a:ln w="3371" cap="flat">
                <a:noFill/>
                <a:prstDash val="solid"/>
                <a:miter/>
              </a:ln>
            </p:spPr>
            <p:txBody>
              <a:bodyPr rtlCol="0" anchor="ctr"/>
              <a:lstStyle/>
              <a:p>
                <a:endParaRPr lang="en-US"/>
              </a:p>
            </p:txBody>
          </p:sp>
          <p:sp>
            <p:nvSpPr>
              <p:cNvPr id="714" name="Freeform 713">
                <a:extLst>
                  <a:ext uri="{FF2B5EF4-FFF2-40B4-BE49-F238E27FC236}">
                    <a16:creationId xmlns:a16="http://schemas.microsoft.com/office/drawing/2014/main" id="{263987D1-336B-FD42-7099-BEC30FE6B422}"/>
                  </a:ext>
                </a:extLst>
              </p:cNvPr>
              <p:cNvSpPr/>
              <p:nvPr/>
            </p:nvSpPr>
            <p:spPr>
              <a:xfrm>
                <a:off x="967146" y="5414981"/>
                <a:ext cx="137143" cy="230711"/>
              </a:xfrm>
              <a:custGeom>
                <a:avLst/>
                <a:gdLst>
                  <a:gd name="connsiteX0" fmla="*/ 0 w 137143"/>
                  <a:gd name="connsiteY0" fmla="*/ 68234 h 230711"/>
                  <a:gd name="connsiteX1" fmla="*/ 68218 w 137143"/>
                  <a:gd name="connsiteY1" fmla="*/ 0 h 230711"/>
                  <a:gd name="connsiteX2" fmla="*/ 137111 w 137143"/>
                  <a:gd name="connsiteY2" fmla="*/ 68909 h 230711"/>
                  <a:gd name="connsiteX3" fmla="*/ 132721 w 137143"/>
                  <a:gd name="connsiteY3" fmla="*/ 69247 h 230711"/>
                  <a:gd name="connsiteX4" fmla="*/ 110432 w 137143"/>
                  <a:gd name="connsiteY4" fmla="*/ 92555 h 230711"/>
                  <a:gd name="connsiteX5" fmla="*/ 110432 w 137143"/>
                  <a:gd name="connsiteY5" fmla="*/ 216524 h 230711"/>
                  <a:gd name="connsiteX6" fmla="*/ 110432 w 137143"/>
                  <a:gd name="connsiteY6" fmla="*/ 230711 h 230711"/>
                  <a:gd name="connsiteX7" fmla="*/ 29381 w 137143"/>
                  <a:gd name="connsiteY7" fmla="*/ 230711 h 230711"/>
                  <a:gd name="connsiteX8" fmla="*/ 29381 w 137143"/>
                  <a:gd name="connsiteY8" fmla="*/ 217200 h 230711"/>
                  <a:gd name="connsiteX9" fmla="*/ 29381 w 137143"/>
                  <a:gd name="connsiteY9" fmla="*/ 101000 h 230711"/>
                  <a:gd name="connsiteX10" fmla="*/ 0 w 137143"/>
                  <a:gd name="connsiteY10" fmla="*/ 68234 h 23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43" h="230711">
                    <a:moveTo>
                      <a:pt x="0" y="68234"/>
                    </a:moveTo>
                    <a:cubicBezTo>
                      <a:pt x="23640" y="44588"/>
                      <a:pt x="46604" y="21619"/>
                      <a:pt x="68218" y="0"/>
                    </a:cubicBezTo>
                    <a:cubicBezTo>
                      <a:pt x="90845" y="22632"/>
                      <a:pt x="114147" y="45940"/>
                      <a:pt x="137111" y="68909"/>
                    </a:cubicBezTo>
                    <a:cubicBezTo>
                      <a:pt x="137449" y="68909"/>
                      <a:pt x="135085" y="68909"/>
                      <a:pt x="132721" y="69247"/>
                    </a:cubicBezTo>
                    <a:cubicBezTo>
                      <a:pt x="117862" y="70261"/>
                      <a:pt x="110770" y="77354"/>
                      <a:pt x="110432" y="92555"/>
                    </a:cubicBezTo>
                    <a:cubicBezTo>
                      <a:pt x="110094" y="133765"/>
                      <a:pt x="110432" y="174976"/>
                      <a:pt x="110432" y="216524"/>
                    </a:cubicBezTo>
                    <a:cubicBezTo>
                      <a:pt x="110432" y="220915"/>
                      <a:pt x="110432" y="225644"/>
                      <a:pt x="110432" y="230711"/>
                    </a:cubicBezTo>
                    <a:cubicBezTo>
                      <a:pt x="83077" y="230711"/>
                      <a:pt x="57411" y="230711"/>
                      <a:pt x="29381" y="230711"/>
                    </a:cubicBezTo>
                    <a:cubicBezTo>
                      <a:pt x="29381" y="226320"/>
                      <a:pt x="29381" y="221929"/>
                      <a:pt x="29381" y="217200"/>
                    </a:cubicBezTo>
                    <a:cubicBezTo>
                      <a:pt x="29381" y="178354"/>
                      <a:pt x="29381" y="139845"/>
                      <a:pt x="29381" y="101000"/>
                    </a:cubicBezTo>
                    <a:cubicBezTo>
                      <a:pt x="29381" y="74990"/>
                      <a:pt x="25666" y="70598"/>
                      <a:pt x="0" y="68234"/>
                    </a:cubicBezTo>
                    <a:close/>
                  </a:path>
                </a:pathLst>
              </a:custGeom>
              <a:solidFill>
                <a:srgbClr val="F16924"/>
              </a:solidFill>
              <a:ln w="3371" cap="flat">
                <a:noFill/>
                <a:prstDash val="solid"/>
                <a:miter/>
              </a:ln>
            </p:spPr>
            <p:txBody>
              <a:bodyPr rtlCol="0" anchor="ctr"/>
              <a:lstStyle/>
              <a:p>
                <a:endParaRPr lang="en-US"/>
              </a:p>
            </p:txBody>
          </p:sp>
          <p:sp>
            <p:nvSpPr>
              <p:cNvPr id="715" name="Freeform 714">
                <a:extLst>
                  <a:ext uri="{FF2B5EF4-FFF2-40B4-BE49-F238E27FC236}">
                    <a16:creationId xmlns:a16="http://schemas.microsoft.com/office/drawing/2014/main" id="{D9D83DF5-B416-C849-8DF4-ECEDE5A2DBB7}"/>
                  </a:ext>
                </a:extLst>
              </p:cNvPr>
              <p:cNvSpPr/>
              <p:nvPr/>
            </p:nvSpPr>
            <p:spPr>
              <a:xfrm>
                <a:off x="482866" y="5902599"/>
                <a:ext cx="229644" cy="136956"/>
              </a:xfrm>
              <a:custGeom>
                <a:avLst/>
                <a:gdLst>
                  <a:gd name="connsiteX0" fmla="*/ 67880 w 229644"/>
                  <a:gd name="connsiteY0" fmla="*/ 136957 h 136956"/>
                  <a:gd name="connsiteX1" fmla="*/ 0 w 229644"/>
                  <a:gd name="connsiteY1" fmla="*/ 68723 h 136956"/>
                  <a:gd name="connsiteX2" fmla="*/ 68556 w 229644"/>
                  <a:gd name="connsiteY2" fmla="*/ 151 h 136956"/>
                  <a:gd name="connsiteX3" fmla="*/ 68893 w 229644"/>
                  <a:gd name="connsiteY3" fmla="*/ 3191 h 136956"/>
                  <a:gd name="connsiteX4" fmla="*/ 93546 w 229644"/>
                  <a:gd name="connsiteY4" fmla="*/ 26499 h 136956"/>
                  <a:gd name="connsiteX5" fmla="*/ 229645 w 229644"/>
                  <a:gd name="connsiteY5" fmla="*/ 26499 h 136956"/>
                  <a:gd name="connsiteX6" fmla="*/ 229645 w 229644"/>
                  <a:gd name="connsiteY6" fmla="*/ 107569 h 136956"/>
                  <a:gd name="connsiteX7" fmla="*/ 216812 w 229644"/>
                  <a:gd name="connsiteY7" fmla="*/ 107569 h 136956"/>
                  <a:gd name="connsiteX8" fmla="*/ 100638 w 229644"/>
                  <a:gd name="connsiteY8" fmla="*/ 107569 h 136956"/>
                  <a:gd name="connsiteX9" fmla="*/ 67880 w 229644"/>
                  <a:gd name="connsiteY9" fmla="*/ 136957 h 1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644" h="136956">
                    <a:moveTo>
                      <a:pt x="67880" y="136957"/>
                    </a:moveTo>
                    <a:cubicBezTo>
                      <a:pt x="44240" y="113311"/>
                      <a:pt x="21276" y="90341"/>
                      <a:pt x="0" y="68723"/>
                    </a:cubicBezTo>
                    <a:cubicBezTo>
                      <a:pt x="22627" y="46091"/>
                      <a:pt x="45929" y="22783"/>
                      <a:pt x="68556" y="151"/>
                    </a:cubicBezTo>
                    <a:cubicBezTo>
                      <a:pt x="68556" y="-524"/>
                      <a:pt x="68556" y="1165"/>
                      <a:pt x="68893" y="3191"/>
                    </a:cubicBezTo>
                    <a:cubicBezTo>
                      <a:pt x="69907" y="19743"/>
                      <a:pt x="76661" y="26499"/>
                      <a:pt x="93546" y="26499"/>
                    </a:cubicBezTo>
                    <a:cubicBezTo>
                      <a:pt x="138462" y="26499"/>
                      <a:pt x="183716" y="26499"/>
                      <a:pt x="229645" y="26499"/>
                    </a:cubicBezTo>
                    <a:cubicBezTo>
                      <a:pt x="229645" y="53184"/>
                      <a:pt x="229645" y="79532"/>
                      <a:pt x="229645" y="107569"/>
                    </a:cubicBezTo>
                    <a:cubicBezTo>
                      <a:pt x="225592" y="107569"/>
                      <a:pt x="221202" y="107569"/>
                      <a:pt x="216812" y="107569"/>
                    </a:cubicBezTo>
                    <a:cubicBezTo>
                      <a:pt x="177975" y="107569"/>
                      <a:pt x="139475" y="107569"/>
                      <a:pt x="100638" y="107569"/>
                    </a:cubicBezTo>
                    <a:cubicBezTo>
                      <a:pt x="74635" y="107569"/>
                      <a:pt x="70244" y="111285"/>
                      <a:pt x="67880" y="136957"/>
                    </a:cubicBezTo>
                    <a:close/>
                  </a:path>
                </a:pathLst>
              </a:custGeom>
              <a:solidFill>
                <a:srgbClr val="F16924"/>
              </a:solidFill>
              <a:ln w="3371" cap="flat">
                <a:noFill/>
                <a:prstDash val="solid"/>
                <a:miter/>
              </a:ln>
            </p:spPr>
            <p:txBody>
              <a:bodyPr rtlCol="0" anchor="ctr"/>
              <a:lstStyle/>
              <a:p>
                <a:endParaRPr lang="en-US"/>
              </a:p>
            </p:txBody>
          </p:sp>
          <p:sp>
            <p:nvSpPr>
              <p:cNvPr id="716" name="Freeform 715">
                <a:extLst>
                  <a:ext uri="{FF2B5EF4-FFF2-40B4-BE49-F238E27FC236}">
                    <a16:creationId xmlns:a16="http://schemas.microsoft.com/office/drawing/2014/main" id="{7AA985F7-51C9-F7B4-D556-F48ED7EA6441}"/>
                  </a:ext>
                </a:extLst>
              </p:cNvPr>
              <p:cNvSpPr/>
              <p:nvPr/>
            </p:nvSpPr>
            <p:spPr>
              <a:xfrm>
                <a:off x="1361257" y="5901400"/>
                <a:ext cx="230995" cy="138156"/>
              </a:xfrm>
              <a:custGeom>
                <a:avLst/>
                <a:gdLst>
                  <a:gd name="connsiteX0" fmla="*/ 230996 w 230995"/>
                  <a:gd name="connsiteY0" fmla="*/ 69247 h 138156"/>
                  <a:gd name="connsiteX1" fmla="*/ 162102 w 230995"/>
                  <a:gd name="connsiteY1" fmla="*/ 138156 h 138156"/>
                  <a:gd name="connsiteX2" fmla="*/ 161089 w 230995"/>
                  <a:gd name="connsiteY2" fmla="*/ 131738 h 138156"/>
                  <a:gd name="connsiteX3" fmla="*/ 137111 w 230995"/>
                  <a:gd name="connsiteY3" fmla="*/ 108769 h 138156"/>
                  <a:gd name="connsiteX4" fmla="*/ 13171 w 230995"/>
                  <a:gd name="connsiteY4" fmla="*/ 108769 h 138156"/>
                  <a:gd name="connsiteX5" fmla="*/ 0 w 230995"/>
                  <a:gd name="connsiteY5" fmla="*/ 108769 h 138156"/>
                  <a:gd name="connsiteX6" fmla="*/ 0 w 230995"/>
                  <a:gd name="connsiteY6" fmla="*/ 27699 h 138156"/>
                  <a:gd name="connsiteX7" fmla="*/ 45254 w 230995"/>
                  <a:gd name="connsiteY7" fmla="*/ 27699 h 138156"/>
                  <a:gd name="connsiteX8" fmla="*/ 127318 w 230995"/>
                  <a:gd name="connsiteY8" fmla="*/ 27699 h 138156"/>
                  <a:gd name="connsiteX9" fmla="*/ 162102 w 230995"/>
                  <a:gd name="connsiteY9" fmla="*/ 0 h 138156"/>
                  <a:gd name="connsiteX10" fmla="*/ 230996 w 230995"/>
                  <a:gd name="connsiteY10" fmla="*/ 69247 h 13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995" h="138156">
                    <a:moveTo>
                      <a:pt x="230996" y="69247"/>
                    </a:moveTo>
                    <a:cubicBezTo>
                      <a:pt x="208707" y="91541"/>
                      <a:pt x="185742" y="114511"/>
                      <a:pt x="162102" y="138156"/>
                    </a:cubicBezTo>
                    <a:cubicBezTo>
                      <a:pt x="161764" y="135792"/>
                      <a:pt x="161089" y="133765"/>
                      <a:pt x="161089" y="131738"/>
                    </a:cubicBezTo>
                    <a:cubicBezTo>
                      <a:pt x="160076" y="115862"/>
                      <a:pt x="153322" y="108769"/>
                      <a:pt x="137111" y="108769"/>
                    </a:cubicBezTo>
                    <a:cubicBezTo>
                      <a:pt x="95910" y="108769"/>
                      <a:pt x="54709" y="108769"/>
                      <a:pt x="13171" y="108769"/>
                    </a:cubicBezTo>
                    <a:cubicBezTo>
                      <a:pt x="9118" y="108769"/>
                      <a:pt x="4728" y="108769"/>
                      <a:pt x="0" y="108769"/>
                    </a:cubicBezTo>
                    <a:cubicBezTo>
                      <a:pt x="0" y="81745"/>
                      <a:pt x="0" y="55398"/>
                      <a:pt x="0" y="27699"/>
                    </a:cubicBezTo>
                    <a:cubicBezTo>
                      <a:pt x="15197" y="27699"/>
                      <a:pt x="30057" y="27699"/>
                      <a:pt x="45254" y="27699"/>
                    </a:cubicBezTo>
                    <a:cubicBezTo>
                      <a:pt x="72608" y="27699"/>
                      <a:pt x="99963" y="27699"/>
                      <a:pt x="127318" y="27699"/>
                    </a:cubicBezTo>
                    <a:cubicBezTo>
                      <a:pt x="155010" y="27699"/>
                      <a:pt x="158050" y="25334"/>
                      <a:pt x="162102" y="0"/>
                    </a:cubicBezTo>
                    <a:cubicBezTo>
                      <a:pt x="184729" y="22632"/>
                      <a:pt x="207693" y="45940"/>
                      <a:pt x="230996" y="69247"/>
                    </a:cubicBezTo>
                    <a:close/>
                  </a:path>
                </a:pathLst>
              </a:custGeom>
              <a:solidFill>
                <a:srgbClr val="F16924"/>
              </a:solidFill>
              <a:ln w="3371" cap="flat">
                <a:noFill/>
                <a:prstDash val="solid"/>
                <a:miter/>
              </a:ln>
            </p:spPr>
            <p:txBody>
              <a:bodyPr rtlCol="0" anchor="ctr"/>
              <a:lstStyle/>
              <a:p>
                <a:endParaRPr lang="en-US"/>
              </a:p>
            </p:txBody>
          </p:sp>
          <p:sp>
            <p:nvSpPr>
              <p:cNvPr id="717" name="Freeform 716">
                <a:extLst>
                  <a:ext uri="{FF2B5EF4-FFF2-40B4-BE49-F238E27FC236}">
                    <a16:creationId xmlns:a16="http://schemas.microsoft.com/office/drawing/2014/main" id="{AAE9F457-8C83-7A75-9877-E25CEA853972}"/>
                  </a:ext>
                </a:extLst>
              </p:cNvPr>
              <p:cNvSpPr/>
              <p:nvPr/>
            </p:nvSpPr>
            <p:spPr>
              <a:xfrm>
                <a:off x="1248123" y="5565298"/>
                <a:ext cx="192833" cy="192540"/>
              </a:xfrm>
              <a:custGeom>
                <a:avLst/>
                <a:gdLst>
                  <a:gd name="connsiteX0" fmla="*/ 57073 w 192833"/>
                  <a:gd name="connsiteY0" fmla="*/ 192541 h 192540"/>
                  <a:gd name="connsiteX1" fmla="*/ 0 w 192833"/>
                  <a:gd name="connsiteY1" fmla="*/ 135454 h 192540"/>
                  <a:gd name="connsiteX2" fmla="*/ 43227 w 192833"/>
                  <a:gd name="connsiteY2" fmla="*/ 92555 h 192540"/>
                  <a:gd name="connsiteX3" fmla="*/ 88818 w 192833"/>
                  <a:gd name="connsiteY3" fmla="*/ 46953 h 192540"/>
                  <a:gd name="connsiteX4" fmla="*/ 93884 w 192833"/>
                  <a:gd name="connsiteY4" fmla="*/ 0 h 192540"/>
                  <a:gd name="connsiteX5" fmla="*/ 192834 w 192833"/>
                  <a:gd name="connsiteY5" fmla="*/ 0 h 192540"/>
                  <a:gd name="connsiteX6" fmla="*/ 192834 w 192833"/>
                  <a:gd name="connsiteY6" fmla="*/ 99648 h 192540"/>
                  <a:gd name="connsiteX7" fmla="*/ 186755 w 192833"/>
                  <a:gd name="connsiteY7" fmla="*/ 95257 h 192540"/>
                  <a:gd name="connsiteX8" fmla="*/ 153659 w 192833"/>
                  <a:gd name="connsiteY8" fmla="*/ 96270 h 192540"/>
                  <a:gd name="connsiteX9" fmla="*/ 66192 w 192833"/>
                  <a:gd name="connsiteY9" fmla="*/ 183758 h 192540"/>
                  <a:gd name="connsiteX10" fmla="*/ 57073 w 192833"/>
                  <a:gd name="connsiteY10" fmla="*/ 192541 h 19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833" h="192540">
                    <a:moveTo>
                      <a:pt x="57073" y="192541"/>
                    </a:moveTo>
                    <a:cubicBezTo>
                      <a:pt x="37824" y="173287"/>
                      <a:pt x="19250" y="154708"/>
                      <a:pt x="0" y="135454"/>
                    </a:cubicBezTo>
                    <a:cubicBezTo>
                      <a:pt x="13846" y="121605"/>
                      <a:pt x="28706" y="107080"/>
                      <a:pt x="43227" y="92555"/>
                    </a:cubicBezTo>
                    <a:cubicBezTo>
                      <a:pt x="58424" y="77354"/>
                      <a:pt x="73621" y="62154"/>
                      <a:pt x="88818" y="46953"/>
                    </a:cubicBezTo>
                    <a:cubicBezTo>
                      <a:pt x="109419" y="26348"/>
                      <a:pt x="109756" y="23645"/>
                      <a:pt x="93884" y="0"/>
                    </a:cubicBezTo>
                    <a:cubicBezTo>
                      <a:pt x="126980" y="0"/>
                      <a:pt x="159400" y="0"/>
                      <a:pt x="192834" y="0"/>
                    </a:cubicBezTo>
                    <a:cubicBezTo>
                      <a:pt x="192834" y="33104"/>
                      <a:pt x="192834" y="65531"/>
                      <a:pt x="192834" y="99648"/>
                    </a:cubicBezTo>
                    <a:cubicBezTo>
                      <a:pt x="190470" y="97959"/>
                      <a:pt x="188444" y="96946"/>
                      <a:pt x="186755" y="95257"/>
                    </a:cubicBezTo>
                    <a:cubicBezTo>
                      <a:pt x="174260" y="84786"/>
                      <a:pt x="165479" y="84786"/>
                      <a:pt x="153659" y="96270"/>
                    </a:cubicBezTo>
                    <a:cubicBezTo>
                      <a:pt x="124278" y="125320"/>
                      <a:pt x="95235" y="154708"/>
                      <a:pt x="66192" y="183758"/>
                    </a:cubicBezTo>
                    <a:cubicBezTo>
                      <a:pt x="63152" y="187136"/>
                      <a:pt x="60113" y="189839"/>
                      <a:pt x="57073" y="192541"/>
                    </a:cubicBezTo>
                    <a:close/>
                  </a:path>
                </a:pathLst>
              </a:custGeom>
              <a:solidFill>
                <a:srgbClr val="F16924"/>
              </a:solidFill>
              <a:ln w="3371" cap="flat">
                <a:noFill/>
                <a:prstDash val="solid"/>
                <a:miter/>
              </a:ln>
            </p:spPr>
            <p:txBody>
              <a:bodyPr rtlCol="0" anchor="ctr"/>
              <a:lstStyle/>
              <a:p>
                <a:endParaRPr lang="en-US" dirty="0"/>
              </a:p>
            </p:txBody>
          </p:sp>
          <p:sp>
            <p:nvSpPr>
              <p:cNvPr id="718" name="Freeform 717">
                <a:extLst>
                  <a:ext uri="{FF2B5EF4-FFF2-40B4-BE49-F238E27FC236}">
                    <a16:creationId xmlns:a16="http://schemas.microsoft.com/office/drawing/2014/main" id="{E9B4BB9D-D3E6-02EE-6F91-D2B841E4F47E}"/>
                  </a:ext>
                </a:extLst>
              </p:cNvPr>
              <p:cNvSpPr/>
              <p:nvPr/>
            </p:nvSpPr>
            <p:spPr>
              <a:xfrm>
                <a:off x="632811" y="5565973"/>
                <a:ext cx="192833" cy="194905"/>
              </a:xfrm>
              <a:custGeom>
                <a:avLst/>
                <a:gdLst>
                  <a:gd name="connsiteX0" fmla="*/ 100301 w 192833"/>
                  <a:gd name="connsiteY0" fmla="*/ 0 h 194905"/>
                  <a:gd name="connsiteX1" fmla="*/ 96586 w 192833"/>
                  <a:gd name="connsiteY1" fmla="*/ 4391 h 194905"/>
                  <a:gd name="connsiteX2" fmla="*/ 97937 w 192833"/>
                  <a:gd name="connsiteY2" fmla="*/ 40197 h 194905"/>
                  <a:gd name="connsiteX3" fmla="*/ 184729 w 192833"/>
                  <a:gd name="connsiteY3" fmla="*/ 127009 h 194905"/>
                  <a:gd name="connsiteX4" fmla="*/ 192834 w 192833"/>
                  <a:gd name="connsiteY4" fmla="*/ 135454 h 194905"/>
                  <a:gd name="connsiteX5" fmla="*/ 133396 w 192833"/>
                  <a:gd name="connsiteY5" fmla="*/ 194905 h 194905"/>
                  <a:gd name="connsiteX6" fmla="*/ 122590 w 192833"/>
                  <a:gd name="connsiteY6" fmla="*/ 179367 h 194905"/>
                  <a:gd name="connsiteX7" fmla="*/ 45929 w 192833"/>
                  <a:gd name="connsiteY7" fmla="*/ 102351 h 194905"/>
                  <a:gd name="connsiteX8" fmla="*/ 0 w 192833"/>
                  <a:gd name="connsiteY8" fmla="*/ 99986 h 194905"/>
                  <a:gd name="connsiteX9" fmla="*/ 0 w 192833"/>
                  <a:gd name="connsiteY9" fmla="*/ 50331 h 194905"/>
                  <a:gd name="connsiteX10" fmla="*/ 0 w 192833"/>
                  <a:gd name="connsiteY10" fmla="*/ 338 h 194905"/>
                  <a:gd name="connsiteX11" fmla="*/ 100301 w 192833"/>
                  <a:gd name="connsiteY11" fmla="*/ 0 h 19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833" h="194905">
                    <a:moveTo>
                      <a:pt x="100301" y="0"/>
                    </a:moveTo>
                    <a:cubicBezTo>
                      <a:pt x="98612" y="2027"/>
                      <a:pt x="97599" y="3378"/>
                      <a:pt x="96586" y="4391"/>
                    </a:cubicBezTo>
                    <a:cubicBezTo>
                      <a:pt x="84428" y="18579"/>
                      <a:pt x="84428" y="26685"/>
                      <a:pt x="97937" y="40197"/>
                    </a:cubicBezTo>
                    <a:cubicBezTo>
                      <a:pt x="126642" y="69247"/>
                      <a:pt x="155686" y="97959"/>
                      <a:pt x="184729" y="127009"/>
                    </a:cubicBezTo>
                    <a:cubicBezTo>
                      <a:pt x="187768" y="130050"/>
                      <a:pt x="190470" y="133090"/>
                      <a:pt x="192834" y="135454"/>
                    </a:cubicBezTo>
                    <a:cubicBezTo>
                      <a:pt x="173922" y="154370"/>
                      <a:pt x="155348" y="172949"/>
                      <a:pt x="133396" y="194905"/>
                    </a:cubicBezTo>
                    <a:cubicBezTo>
                      <a:pt x="130019" y="190176"/>
                      <a:pt x="126980" y="184096"/>
                      <a:pt x="122590" y="179367"/>
                    </a:cubicBezTo>
                    <a:cubicBezTo>
                      <a:pt x="97261" y="153357"/>
                      <a:pt x="71595" y="128023"/>
                      <a:pt x="45929" y="102351"/>
                    </a:cubicBezTo>
                    <a:cubicBezTo>
                      <a:pt x="26679" y="83097"/>
                      <a:pt x="22289" y="82759"/>
                      <a:pt x="0" y="99986"/>
                    </a:cubicBezTo>
                    <a:cubicBezTo>
                      <a:pt x="0" y="82421"/>
                      <a:pt x="0" y="66545"/>
                      <a:pt x="0" y="50331"/>
                    </a:cubicBezTo>
                    <a:cubicBezTo>
                      <a:pt x="0" y="33779"/>
                      <a:pt x="0" y="17565"/>
                      <a:pt x="0" y="338"/>
                    </a:cubicBezTo>
                    <a:cubicBezTo>
                      <a:pt x="33096" y="0"/>
                      <a:pt x="65854" y="0"/>
                      <a:pt x="100301" y="0"/>
                    </a:cubicBezTo>
                    <a:close/>
                  </a:path>
                </a:pathLst>
              </a:custGeom>
              <a:solidFill>
                <a:srgbClr val="F16924"/>
              </a:solidFill>
              <a:ln w="3371" cap="flat">
                <a:noFill/>
                <a:prstDash val="solid"/>
                <a:miter/>
              </a:ln>
            </p:spPr>
            <p:txBody>
              <a:bodyPr rtlCol="0" anchor="ctr"/>
              <a:lstStyle/>
              <a:p>
                <a:endParaRPr lang="en-US"/>
              </a:p>
            </p:txBody>
          </p:sp>
        </p:grpSp>
        <p:sp>
          <p:nvSpPr>
            <p:cNvPr id="719" name="Freeform 718">
              <a:extLst>
                <a:ext uri="{FF2B5EF4-FFF2-40B4-BE49-F238E27FC236}">
                  <a16:creationId xmlns:a16="http://schemas.microsoft.com/office/drawing/2014/main" id="{6DC53D46-DA2A-4977-FCD0-29680E74B607}"/>
                </a:ext>
              </a:extLst>
            </p:cNvPr>
            <p:cNvSpPr/>
            <p:nvPr/>
          </p:nvSpPr>
          <p:spPr>
            <a:xfrm>
              <a:off x="893117" y="6088737"/>
              <a:ext cx="240451" cy="319888"/>
            </a:xfrm>
            <a:custGeom>
              <a:avLst/>
              <a:gdLst>
                <a:gd name="connsiteX0" fmla="*/ 240451 w 240451"/>
                <a:gd name="connsiteY0" fmla="*/ 300972 h 319888"/>
                <a:gd name="connsiteX1" fmla="*/ 167843 w 240451"/>
                <a:gd name="connsiteY1" fmla="*/ 319888 h 319888"/>
                <a:gd name="connsiteX2" fmla="*/ 60451 w 240451"/>
                <a:gd name="connsiteY2" fmla="*/ 270908 h 319888"/>
                <a:gd name="connsiteX3" fmla="*/ 30394 w 240451"/>
                <a:gd name="connsiteY3" fmla="*/ 199972 h 319888"/>
                <a:gd name="connsiteX4" fmla="*/ 0 w 240451"/>
                <a:gd name="connsiteY4" fmla="*/ 199972 h 319888"/>
                <a:gd name="connsiteX5" fmla="*/ 0 w 240451"/>
                <a:gd name="connsiteY5" fmla="*/ 170922 h 319888"/>
                <a:gd name="connsiteX6" fmla="*/ 26679 w 240451"/>
                <a:gd name="connsiteY6" fmla="*/ 170922 h 319888"/>
                <a:gd name="connsiteX7" fmla="*/ 26679 w 240451"/>
                <a:gd name="connsiteY7" fmla="*/ 163153 h 319888"/>
                <a:gd name="connsiteX8" fmla="*/ 27692 w 240451"/>
                <a:gd name="connsiteY8" fmla="*/ 145926 h 319888"/>
                <a:gd name="connsiteX9" fmla="*/ 0 w 240451"/>
                <a:gd name="connsiteY9" fmla="*/ 145926 h 319888"/>
                <a:gd name="connsiteX10" fmla="*/ 0 w 240451"/>
                <a:gd name="connsiteY10" fmla="*/ 116538 h 319888"/>
                <a:gd name="connsiteX11" fmla="*/ 31745 w 240451"/>
                <a:gd name="connsiteY11" fmla="*/ 116538 h 319888"/>
                <a:gd name="connsiteX12" fmla="*/ 67543 w 240451"/>
                <a:gd name="connsiteY12" fmla="*/ 44588 h 319888"/>
                <a:gd name="connsiteX13" fmla="*/ 170207 w 240451"/>
                <a:gd name="connsiteY13" fmla="*/ 0 h 319888"/>
                <a:gd name="connsiteX14" fmla="*/ 238087 w 240451"/>
                <a:gd name="connsiteY14" fmla="*/ 14863 h 319888"/>
                <a:gd name="connsiteX15" fmla="*/ 226267 w 240451"/>
                <a:gd name="connsiteY15" fmla="*/ 59113 h 319888"/>
                <a:gd name="connsiteX16" fmla="*/ 172909 w 240451"/>
                <a:gd name="connsiteY16" fmla="*/ 46277 h 319888"/>
                <a:gd name="connsiteX17" fmla="*/ 112458 w 240451"/>
                <a:gd name="connsiteY17" fmla="*/ 72287 h 319888"/>
                <a:gd name="connsiteX18" fmla="*/ 91520 w 240451"/>
                <a:gd name="connsiteY18" fmla="*/ 116538 h 319888"/>
                <a:gd name="connsiteX19" fmla="*/ 216136 w 240451"/>
                <a:gd name="connsiteY19" fmla="*/ 116538 h 319888"/>
                <a:gd name="connsiteX20" fmla="*/ 216136 w 240451"/>
                <a:gd name="connsiteY20" fmla="*/ 145926 h 319888"/>
                <a:gd name="connsiteX21" fmla="*/ 85779 w 240451"/>
                <a:gd name="connsiteY21" fmla="*/ 145926 h 319888"/>
                <a:gd name="connsiteX22" fmla="*/ 84766 w 240451"/>
                <a:gd name="connsiteY22" fmla="*/ 162477 h 319888"/>
                <a:gd name="connsiteX23" fmla="*/ 84766 w 240451"/>
                <a:gd name="connsiteY23" fmla="*/ 170584 h 319888"/>
                <a:gd name="connsiteX24" fmla="*/ 216136 w 240451"/>
                <a:gd name="connsiteY24" fmla="*/ 170584 h 319888"/>
                <a:gd name="connsiteX25" fmla="*/ 216136 w 240451"/>
                <a:gd name="connsiteY25" fmla="*/ 199634 h 319888"/>
                <a:gd name="connsiteX26" fmla="*/ 90169 w 240451"/>
                <a:gd name="connsiteY26" fmla="*/ 199634 h 319888"/>
                <a:gd name="connsiteX27" fmla="*/ 110770 w 240451"/>
                <a:gd name="connsiteY27" fmla="*/ 246250 h 319888"/>
                <a:gd name="connsiteX28" fmla="*/ 174597 w 240451"/>
                <a:gd name="connsiteY28" fmla="*/ 271922 h 319888"/>
                <a:gd name="connsiteX29" fmla="*/ 230658 w 240451"/>
                <a:gd name="connsiteY29" fmla="*/ 257735 h 319888"/>
                <a:gd name="connsiteX30" fmla="*/ 240451 w 240451"/>
                <a:gd name="connsiteY30" fmla="*/ 300972 h 3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451" h="319888">
                  <a:moveTo>
                    <a:pt x="240451" y="300972"/>
                  </a:moveTo>
                  <a:cubicBezTo>
                    <a:pt x="224917" y="310430"/>
                    <a:pt x="198237" y="319888"/>
                    <a:pt x="167843" y="319888"/>
                  </a:cubicBezTo>
                  <a:cubicBezTo>
                    <a:pt x="124616" y="319888"/>
                    <a:pt x="85441" y="302661"/>
                    <a:pt x="60451" y="270908"/>
                  </a:cubicBezTo>
                  <a:cubicBezTo>
                    <a:pt x="45253" y="253343"/>
                    <a:pt x="34784" y="229698"/>
                    <a:pt x="30394" y="199972"/>
                  </a:cubicBezTo>
                  <a:lnTo>
                    <a:pt x="0" y="199972"/>
                  </a:lnTo>
                  <a:lnTo>
                    <a:pt x="0" y="170922"/>
                  </a:lnTo>
                  <a:lnTo>
                    <a:pt x="26679" y="170922"/>
                  </a:lnTo>
                  <a:cubicBezTo>
                    <a:pt x="26679" y="168558"/>
                    <a:pt x="26679" y="165855"/>
                    <a:pt x="26679" y="163153"/>
                  </a:cubicBezTo>
                  <a:cubicBezTo>
                    <a:pt x="26679" y="157411"/>
                    <a:pt x="27017" y="151330"/>
                    <a:pt x="27692" y="145926"/>
                  </a:cubicBezTo>
                  <a:lnTo>
                    <a:pt x="0" y="145926"/>
                  </a:lnTo>
                  <a:lnTo>
                    <a:pt x="0" y="116538"/>
                  </a:lnTo>
                  <a:lnTo>
                    <a:pt x="31745" y="116538"/>
                  </a:lnTo>
                  <a:cubicBezTo>
                    <a:pt x="37486" y="87488"/>
                    <a:pt x="50319" y="62829"/>
                    <a:pt x="67543" y="44588"/>
                  </a:cubicBezTo>
                  <a:cubicBezTo>
                    <a:pt x="93209" y="16214"/>
                    <a:pt x="127993" y="0"/>
                    <a:pt x="170207" y="0"/>
                  </a:cubicBezTo>
                  <a:cubicBezTo>
                    <a:pt x="198575" y="0"/>
                    <a:pt x="222553" y="7094"/>
                    <a:pt x="238087" y="14863"/>
                  </a:cubicBezTo>
                  <a:lnTo>
                    <a:pt x="226267" y="59113"/>
                  </a:lnTo>
                  <a:cubicBezTo>
                    <a:pt x="213772" y="52358"/>
                    <a:pt x="194522" y="46277"/>
                    <a:pt x="172909" y="46277"/>
                  </a:cubicBezTo>
                  <a:cubicBezTo>
                    <a:pt x="149269" y="46277"/>
                    <a:pt x="128331" y="54722"/>
                    <a:pt x="112458" y="72287"/>
                  </a:cubicBezTo>
                  <a:cubicBezTo>
                    <a:pt x="102327" y="82759"/>
                    <a:pt x="95235" y="98297"/>
                    <a:pt x="91520" y="116538"/>
                  </a:cubicBezTo>
                  <a:lnTo>
                    <a:pt x="216136" y="116538"/>
                  </a:lnTo>
                  <a:lnTo>
                    <a:pt x="216136" y="145926"/>
                  </a:lnTo>
                  <a:lnTo>
                    <a:pt x="85779" y="145926"/>
                  </a:lnTo>
                  <a:cubicBezTo>
                    <a:pt x="84766" y="150993"/>
                    <a:pt x="84766" y="156735"/>
                    <a:pt x="84766" y="162477"/>
                  </a:cubicBezTo>
                  <a:cubicBezTo>
                    <a:pt x="84766" y="165180"/>
                    <a:pt x="84766" y="167544"/>
                    <a:pt x="84766" y="170584"/>
                  </a:cubicBezTo>
                  <a:lnTo>
                    <a:pt x="216136" y="170584"/>
                  </a:lnTo>
                  <a:lnTo>
                    <a:pt x="216136" y="199634"/>
                  </a:lnTo>
                  <a:lnTo>
                    <a:pt x="90169" y="199634"/>
                  </a:lnTo>
                  <a:cubicBezTo>
                    <a:pt x="93546" y="220240"/>
                    <a:pt x="100638" y="235440"/>
                    <a:pt x="110770" y="246250"/>
                  </a:cubicBezTo>
                  <a:cubicBezTo>
                    <a:pt x="126980" y="263815"/>
                    <a:pt x="149607" y="271922"/>
                    <a:pt x="174597" y="271922"/>
                  </a:cubicBezTo>
                  <a:cubicBezTo>
                    <a:pt x="197900" y="271922"/>
                    <a:pt x="219851" y="263815"/>
                    <a:pt x="230658" y="257735"/>
                  </a:cubicBezTo>
                  <a:lnTo>
                    <a:pt x="240451" y="300972"/>
                  </a:lnTo>
                  <a:close/>
                </a:path>
              </a:pathLst>
            </a:custGeom>
            <a:solidFill>
              <a:srgbClr val="595959"/>
            </a:solidFill>
            <a:ln w="3371" cap="flat">
              <a:noFill/>
              <a:prstDash val="solid"/>
              <a:miter/>
            </a:ln>
          </p:spPr>
          <p:txBody>
            <a:bodyPr rtlCol="0" anchor="ctr"/>
            <a:lstStyle/>
            <a:p>
              <a:endParaRPr lang="en-US"/>
            </a:p>
          </p:txBody>
        </p:sp>
      </p:grpSp>
      <p:sp>
        <p:nvSpPr>
          <p:cNvPr id="24" name="TextBox 23">
            <a:extLst>
              <a:ext uri="{FF2B5EF4-FFF2-40B4-BE49-F238E27FC236}">
                <a16:creationId xmlns:a16="http://schemas.microsoft.com/office/drawing/2014/main" id="{03636B00-C4DA-F161-A3D9-29453710738B}"/>
              </a:ext>
            </a:extLst>
          </p:cNvPr>
          <p:cNvSpPr txBox="1"/>
          <p:nvPr/>
        </p:nvSpPr>
        <p:spPr>
          <a:xfrm>
            <a:off x="319814" y="488249"/>
            <a:ext cx="6094520" cy="584775"/>
          </a:xfrm>
          <a:prstGeom prst="rect">
            <a:avLst/>
          </a:prstGeom>
          <a:noFill/>
        </p:spPr>
        <p:txBody>
          <a:bodyPr wrap="square">
            <a:spAutoFit/>
          </a:bodyPr>
          <a:lstStyle/>
          <a:p>
            <a:r>
              <a:rPr lang="en-GB" sz="3200" dirty="0">
                <a:solidFill>
                  <a:srgbClr val="595959"/>
                </a:solidFill>
              </a:rPr>
              <a:t>Überwindung einer Liquiditätskrise</a:t>
            </a:r>
          </a:p>
        </p:txBody>
      </p:sp>
    </p:spTree>
    <p:extLst>
      <p:ext uri="{BB962C8B-B14F-4D97-AF65-F5344CB8AC3E}">
        <p14:creationId xmlns:p14="http://schemas.microsoft.com/office/powerpoint/2010/main" val="2229569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4644428" y="336477"/>
            <a:ext cx="7329761" cy="6299160"/>
          </a:xfrm>
          <a:prstGeom prst="rect">
            <a:avLst/>
          </a:prstGeom>
          <a:noFill/>
        </p:spPr>
        <p:txBody>
          <a:bodyPr wrap="square" numCol="1" rtlCol="0" anchor="t">
            <a:spAutoFit/>
          </a:bodyPr>
          <a:lstStyle/>
          <a:p>
            <a:pPr>
              <a:lnSpc>
                <a:spcPts val="2240"/>
              </a:lnSpc>
              <a:defRPr/>
            </a:pPr>
            <a:r>
              <a:rPr lang="en-GB" sz="2000" b="1" dirty="0">
                <a:solidFill>
                  <a:srgbClr val="F16924"/>
                </a:solidFill>
                <a:ea typeface="Lato Light" panose="020F0502020204030203" pitchFamily="34" charset="0"/>
                <a:cs typeface="Poppins" pitchFamily="2" charset="77"/>
              </a:rPr>
              <a:t>Factoring</a:t>
            </a:r>
          </a:p>
          <a:p>
            <a:pPr marL="0" marR="0" lvl="0" indent="0" algn="l" defTabSz="914400" rtl="0" eaLnBrk="1" fontAlgn="auto" latinLnBrk="0" hangingPunct="1">
              <a:lnSpc>
                <a:spcPts val="2240"/>
              </a:lnSpc>
              <a:spcAft>
                <a:spcPts val="0"/>
              </a:spcAft>
              <a:buClrTx/>
              <a:buSzTx/>
              <a:buFontTx/>
              <a:buNone/>
              <a:tabLst/>
              <a:defRPr/>
            </a:pPr>
            <a:r>
              <a:rPr kumimoji="0" lang="en-GB" sz="2000"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rPr>
              <a:t>Verkauf von Forderungen, um die Zeit bis zum Geldeingang und das Ausfallrisiko zu </a:t>
            </a:r>
            <a:r>
              <a:rPr kumimoji="0" lang="en-GB" sz="2000" b="0" i="0" u="none" strike="noStrike" kern="1200" cap="none" spc="0" normalizeH="0" baseline="0" noProof="0" dirty="0" err="1">
                <a:ln>
                  <a:noFill/>
                </a:ln>
                <a:solidFill>
                  <a:srgbClr val="595959"/>
                </a:solidFill>
                <a:effectLst/>
                <a:uLnTx/>
                <a:uFillTx/>
                <a:ea typeface="Lato Light" panose="020F0502020204030203" pitchFamily="34" charset="0"/>
                <a:cs typeface="Lato Light" panose="020F0502020204030203" pitchFamily="34" charset="0"/>
              </a:rPr>
              <a:t>verringern</a:t>
            </a:r>
            <a:r>
              <a:rPr kumimoji="0" lang="en-GB" sz="2000"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rPr>
              <a:t>. </a:t>
            </a:r>
            <a:r>
              <a:rPr kumimoji="0" lang="en-GB" b="0" i="0" u="none" strike="noStrike" kern="1200" cap="none" spc="0" normalizeH="0" baseline="0" noProof="0" dirty="0" err="1">
                <a:ln>
                  <a:noFill/>
                </a:ln>
                <a:solidFill>
                  <a:srgbClr val="595959"/>
                </a:solidFill>
                <a:effectLst/>
                <a:uLnTx/>
                <a:uFillTx/>
                <a:ea typeface="Lato Light" panose="020F0502020204030203" pitchFamily="34" charset="0"/>
                <a:cs typeface="Lato Light" panose="020F0502020204030203" pitchFamily="34" charset="0"/>
              </a:rPr>
              <a:t>Mehr</a:t>
            </a:r>
            <a:r>
              <a:rPr kumimoji="0" lang="en-GB"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rPr>
              <a:t> </a:t>
            </a:r>
            <a:r>
              <a:rPr kumimoji="0" lang="en-GB" b="0" i="0" u="none" strike="noStrike" kern="1200" cap="none" spc="0" normalizeH="0" baseline="0" noProof="0" dirty="0" err="1">
                <a:ln>
                  <a:noFill/>
                </a:ln>
                <a:solidFill>
                  <a:srgbClr val="595959"/>
                </a:solidFill>
                <a:effectLst/>
                <a:uLnTx/>
                <a:uFillTx/>
                <a:ea typeface="Lato Light" panose="020F0502020204030203" pitchFamily="34" charset="0"/>
                <a:cs typeface="Lato Light" panose="020F0502020204030203" pitchFamily="34" charset="0"/>
              </a:rPr>
              <a:t>dazu</a:t>
            </a:r>
            <a:r>
              <a:rPr kumimoji="0" lang="en-GB"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rPr>
              <a:t>: </a:t>
            </a:r>
            <a:r>
              <a:rPr lang="en-IE" dirty="0">
                <a:solidFill>
                  <a:srgbClr val="F16924"/>
                </a:solidFill>
              </a:rPr>
              <a:t>Factoring (Finanzen) </a:t>
            </a:r>
          </a:p>
          <a:p>
            <a:pPr marL="0" marR="0" lvl="0" indent="0" algn="l" defTabSz="914400" rtl="0" eaLnBrk="1" fontAlgn="auto" latinLnBrk="0" hangingPunct="1">
              <a:lnSpc>
                <a:spcPts val="2240"/>
              </a:lnSpc>
              <a:spcAft>
                <a:spcPts val="0"/>
              </a:spcAft>
              <a:buClrTx/>
              <a:buSzTx/>
              <a:buFontTx/>
              <a:buNone/>
              <a:tabLst/>
              <a:defRPr/>
            </a:pPr>
            <a:endParaRPr lang="en-GB" sz="2000" b="1"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000" b="1" dirty="0" err="1">
                <a:solidFill>
                  <a:srgbClr val="F16924"/>
                </a:solidFill>
                <a:ea typeface="Lato Light" panose="020F0502020204030203" pitchFamily="34" charset="0"/>
                <a:cs typeface="Poppins" pitchFamily="2" charset="77"/>
              </a:rPr>
              <a:t>Bestandsaufnahme</a:t>
            </a:r>
            <a:endParaRPr lang="en-GB" sz="2000" b="1" dirty="0">
              <a:solidFill>
                <a:srgbClr val="F16924"/>
              </a:solidFill>
              <a:ea typeface="Lato Light" panose="020F0502020204030203" pitchFamily="34" charset="0"/>
              <a:cs typeface="Poppins" pitchFamily="2" charset="77"/>
            </a:endParaRPr>
          </a:p>
          <a:p>
            <a:pPr>
              <a:lnSpc>
                <a:spcPts val="2240"/>
              </a:lnSpc>
              <a:defRPr/>
            </a:pPr>
            <a:r>
              <a:rPr lang="en-GB" sz="2000" dirty="0" err="1">
                <a:solidFill>
                  <a:srgbClr val="595959"/>
                </a:solidFill>
                <a:ea typeface="Lato Light" panose="020F0502020204030203" pitchFamily="34" charset="0"/>
                <a:cs typeface="Lato Light" panose="020F0502020204030203" pitchFamily="34" charset="0"/>
              </a:rPr>
              <a:t>Optimierung</a:t>
            </a:r>
            <a:r>
              <a:rPr lang="en-GB" sz="2000" dirty="0">
                <a:solidFill>
                  <a:srgbClr val="595959"/>
                </a:solidFill>
                <a:ea typeface="Lato Light" panose="020F0502020204030203" pitchFamily="34" charset="0"/>
                <a:cs typeface="Lato Light" panose="020F0502020204030203" pitchFamily="34" charset="0"/>
              </a:rPr>
              <a:t> der Bestandsverwaltung / Bestandsreduzierung</a:t>
            </a:r>
          </a:p>
          <a:p>
            <a:pPr>
              <a:lnSpc>
                <a:spcPts val="2240"/>
              </a:lnSpc>
              <a:defRPr/>
            </a:pPr>
            <a:endParaRPr lang="en-GB" sz="20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000" b="1" dirty="0" err="1">
                <a:solidFill>
                  <a:srgbClr val="F16924"/>
                </a:solidFill>
                <a:ea typeface="Lato Light" panose="020F0502020204030203" pitchFamily="34" charset="0"/>
                <a:cs typeface="Poppins" pitchFamily="2" charset="77"/>
              </a:rPr>
              <a:t>Forderungsmanagement</a:t>
            </a:r>
            <a:r>
              <a:rPr lang="en-GB" sz="2000" b="1" dirty="0">
                <a:solidFill>
                  <a:srgbClr val="F16924"/>
                </a:solidFill>
                <a:ea typeface="Lato Light" panose="020F0502020204030203" pitchFamily="34" charset="0"/>
                <a:cs typeface="Poppins" pitchFamily="2" charset="77"/>
              </a:rPr>
              <a:t> </a:t>
            </a:r>
          </a:p>
          <a:p>
            <a:pPr>
              <a:lnSpc>
                <a:spcPts val="2240"/>
              </a:lnSpc>
              <a:defRPr/>
            </a:pPr>
            <a:r>
              <a:rPr lang="en-GB" sz="2000" dirty="0" err="1">
                <a:solidFill>
                  <a:srgbClr val="595959"/>
                </a:solidFill>
                <a:ea typeface="Lato Light" panose="020F0502020204030203" pitchFamily="34" charset="0"/>
                <a:cs typeface="Lato Light" panose="020F0502020204030203" pitchFamily="34" charset="0"/>
              </a:rPr>
              <a:t>Verkürzung</a:t>
            </a:r>
            <a:r>
              <a:rPr lang="en-GB" sz="2000" dirty="0">
                <a:solidFill>
                  <a:srgbClr val="595959"/>
                </a:solidFill>
                <a:ea typeface="Lato Light" panose="020F0502020204030203" pitchFamily="34" charset="0"/>
                <a:cs typeface="Lato Light" panose="020F0502020204030203" pitchFamily="34" charset="0"/>
              </a:rPr>
              <a:t> der </a:t>
            </a:r>
            <a:r>
              <a:rPr lang="en-GB" sz="2000" dirty="0" err="1">
                <a:solidFill>
                  <a:srgbClr val="595959"/>
                </a:solidFill>
                <a:ea typeface="Lato Light" panose="020F0502020204030203" pitchFamily="34" charset="0"/>
                <a:cs typeface="Lato Light" panose="020F0502020204030203" pitchFamily="34" charset="0"/>
              </a:rPr>
              <a:t>Zahlungsfristen</a:t>
            </a:r>
            <a:r>
              <a:rPr lang="en-GB" sz="2000" dirty="0">
                <a:solidFill>
                  <a:srgbClr val="595959"/>
                </a:solidFill>
                <a:ea typeface="Lato Light" panose="020F0502020204030203" pitchFamily="34" charset="0"/>
                <a:cs typeface="Lato Light" panose="020F0502020204030203" pitchFamily="34" charset="0"/>
              </a:rPr>
              <a:t>/ </a:t>
            </a:r>
            <a:r>
              <a:rPr lang="en-GB" sz="2000" dirty="0" err="1">
                <a:solidFill>
                  <a:srgbClr val="595959"/>
                </a:solidFill>
                <a:ea typeface="Lato Light" panose="020F0502020204030203" pitchFamily="34" charset="0"/>
                <a:cs typeface="Lato Light" panose="020F0502020204030203" pitchFamily="34" charset="0"/>
              </a:rPr>
              <a:t>konsequentes</a:t>
            </a:r>
            <a:r>
              <a:rPr lang="en-GB" sz="2000" dirty="0">
                <a:solidFill>
                  <a:srgbClr val="595959"/>
                </a:solidFill>
                <a:ea typeface="Lato Light" panose="020F0502020204030203" pitchFamily="34" charset="0"/>
                <a:cs typeface="Lato Light" panose="020F0502020204030203" pitchFamily="34" charset="0"/>
              </a:rPr>
              <a:t> </a:t>
            </a:r>
            <a:r>
              <a:rPr lang="en-GB" sz="2000" dirty="0" err="1">
                <a:solidFill>
                  <a:srgbClr val="595959"/>
                </a:solidFill>
                <a:ea typeface="Lato Light" panose="020F0502020204030203" pitchFamily="34" charset="0"/>
                <a:cs typeface="Lato Light" panose="020F0502020204030203" pitchFamily="34" charset="0"/>
              </a:rPr>
              <a:t>Forderungs</a:t>
            </a:r>
            <a:r>
              <a:rPr lang="en-GB" sz="2000" dirty="0">
                <a:solidFill>
                  <a:srgbClr val="595959"/>
                </a:solidFill>
                <a:ea typeface="Lato Light" panose="020F0502020204030203" pitchFamily="34" charset="0"/>
                <a:cs typeface="Lato Light" panose="020F0502020204030203" pitchFamily="34" charset="0"/>
              </a:rPr>
              <a:t>-management.</a:t>
            </a:r>
          </a:p>
          <a:p>
            <a:pPr>
              <a:lnSpc>
                <a:spcPts val="2240"/>
              </a:lnSpc>
              <a:defRPr/>
            </a:pPr>
            <a:r>
              <a:rPr lang="en-GB" dirty="0" err="1">
                <a:solidFill>
                  <a:srgbClr val="595959"/>
                </a:solidFill>
                <a:ea typeface="Lato Light" panose="020F0502020204030203" pitchFamily="34" charset="0"/>
                <a:cs typeface="Lato Light" panose="020F0502020204030203" pitchFamily="34" charset="0"/>
              </a:rPr>
              <a:t>Mehr</a:t>
            </a:r>
            <a:r>
              <a:rPr lang="en-GB" dirty="0">
                <a:solidFill>
                  <a:srgbClr val="595959"/>
                </a:solidFill>
                <a:ea typeface="Lato Light" panose="020F0502020204030203" pitchFamily="34" charset="0"/>
                <a:cs typeface="Lato Light" panose="020F0502020204030203" pitchFamily="34" charset="0"/>
              </a:rPr>
              <a:t> </a:t>
            </a:r>
            <a:r>
              <a:rPr lang="en-GB" dirty="0" err="1">
                <a:solidFill>
                  <a:srgbClr val="595959"/>
                </a:solidFill>
                <a:ea typeface="Lato Light" panose="020F0502020204030203" pitchFamily="34" charset="0"/>
                <a:cs typeface="Lato Light" panose="020F0502020204030203" pitchFamily="34" charset="0"/>
              </a:rPr>
              <a:t>dazu</a:t>
            </a:r>
            <a:r>
              <a:rPr lang="en-GB" b="1" dirty="0">
                <a:solidFill>
                  <a:srgbClr val="595959"/>
                </a:solidFill>
                <a:ea typeface="Lato Light" panose="020F0502020204030203" pitchFamily="34" charset="0"/>
                <a:cs typeface="Lato Light" panose="020F0502020204030203" pitchFamily="34" charset="0"/>
              </a:rPr>
              <a:t>: </a:t>
            </a:r>
            <a:r>
              <a:rPr lang="en-GB" dirty="0">
                <a:solidFill>
                  <a:srgbClr val="F16924"/>
                </a:solidFill>
                <a:hlinkClick r:id="rId2">
                  <a:extLst>
                    <a:ext uri="{A12FA001-AC4F-418D-AE19-62706E023703}">
                      <ahyp:hlinkClr xmlns:ahyp="http://schemas.microsoft.com/office/drawing/2018/hyperlinkcolor" val="tx"/>
                    </a:ext>
                  </a:extLst>
                </a:hlinkClick>
              </a:rPr>
              <a:t>Forderungsmanagement: Bedeutung, Zielsetzung, </a:t>
            </a:r>
            <a:r>
              <a:rPr lang="en-GB" dirty="0" err="1">
                <a:solidFill>
                  <a:srgbClr val="F16924"/>
                </a:solidFill>
                <a:hlinkClick r:id="rId2">
                  <a:extLst>
                    <a:ext uri="{A12FA001-AC4F-418D-AE19-62706E023703}">
                      <ahyp:hlinkClr xmlns:ahyp="http://schemas.microsoft.com/office/drawing/2018/hyperlinkcolor" val="tx"/>
                    </a:ext>
                  </a:extLst>
                </a:hlinkClick>
              </a:rPr>
              <a:t>Wichtigkeit</a:t>
            </a:r>
            <a:r>
              <a:rPr lang="en-GB" dirty="0">
                <a:solidFill>
                  <a:srgbClr val="F16924"/>
                </a:solidFill>
                <a:hlinkClick r:id="rId2">
                  <a:extLst>
                    <a:ext uri="{A12FA001-AC4F-418D-AE19-62706E023703}">
                      <ahyp:hlinkClr xmlns:ahyp="http://schemas.microsoft.com/office/drawing/2018/hyperlinkcolor" val="tx"/>
                    </a:ext>
                  </a:extLst>
                </a:hlinkClick>
              </a:rPr>
              <a:t> </a:t>
            </a:r>
            <a:endParaRPr lang="en-GB" dirty="0">
              <a:solidFill>
                <a:srgbClr val="F16924"/>
              </a:solidFill>
            </a:endParaRPr>
          </a:p>
          <a:p>
            <a:pPr>
              <a:lnSpc>
                <a:spcPts val="2240"/>
              </a:lnSpc>
              <a:defRPr/>
            </a:pPr>
            <a:endParaRPr lang="en-GB" sz="2000" b="1" dirty="0">
              <a:solidFill>
                <a:srgbClr val="595959"/>
              </a:solidFill>
              <a:ea typeface="Lato Light" panose="020F0502020204030203" pitchFamily="34" charset="0"/>
              <a:cs typeface="Poppins" pitchFamily="2" charset="77"/>
            </a:endParaRPr>
          </a:p>
          <a:p>
            <a:pPr>
              <a:lnSpc>
                <a:spcPts val="2240"/>
              </a:lnSpc>
              <a:defRPr/>
            </a:pPr>
            <a:r>
              <a:rPr lang="en-GB" sz="2000" b="1" dirty="0">
                <a:solidFill>
                  <a:srgbClr val="F16924"/>
                </a:solidFill>
                <a:ea typeface="Lato Light" panose="020F0502020204030203" pitchFamily="34" charset="0"/>
                <a:cs typeface="Poppins" pitchFamily="2" charset="77"/>
              </a:rPr>
              <a:t>Outsourcing </a:t>
            </a:r>
          </a:p>
          <a:p>
            <a:pPr>
              <a:lnSpc>
                <a:spcPts val="2240"/>
              </a:lnSpc>
              <a:defRPr/>
            </a:pPr>
            <a:r>
              <a:rPr lang="en-GB" sz="2000" dirty="0" err="1">
                <a:solidFill>
                  <a:srgbClr val="595959"/>
                </a:solidFill>
                <a:ea typeface="Lato Light" panose="020F0502020204030203" pitchFamily="34" charset="0"/>
                <a:cs typeface="Lato Light" panose="020F0502020204030203" pitchFamily="34" charset="0"/>
              </a:rPr>
              <a:t>Auslagerung</a:t>
            </a:r>
            <a:r>
              <a:rPr lang="en-GB" sz="2000" dirty="0">
                <a:solidFill>
                  <a:srgbClr val="595959"/>
                </a:solidFill>
                <a:ea typeface="Lato Light" panose="020F0502020204030203" pitchFamily="34" charset="0"/>
                <a:cs typeface="Lato Light" panose="020F0502020204030203" pitchFamily="34" charset="0"/>
              </a:rPr>
              <a:t> von Nicht-Kernfunktionen zur Senkung der </a:t>
            </a:r>
            <a:r>
              <a:rPr lang="en-GB" sz="2000" dirty="0" err="1">
                <a:solidFill>
                  <a:srgbClr val="595959"/>
                </a:solidFill>
                <a:ea typeface="Lato Light" panose="020F0502020204030203" pitchFamily="34" charset="0"/>
                <a:cs typeface="Lato Light" panose="020F0502020204030203" pitchFamily="34" charset="0"/>
              </a:rPr>
              <a:t>Fixkosten</a:t>
            </a:r>
            <a:r>
              <a:rPr lang="en-GB" sz="2000" dirty="0">
                <a:solidFill>
                  <a:srgbClr val="595959"/>
                </a:solidFill>
                <a:ea typeface="Lato Light" panose="020F0502020204030203" pitchFamily="34" charset="0"/>
                <a:cs typeface="Lato Light" panose="020F0502020204030203" pitchFamily="34" charset="0"/>
              </a:rPr>
              <a:t>. </a:t>
            </a:r>
            <a:r>
              <a:rPr lang="en-GB" dirty="0" err="1">
                <a:solidFill>
                  <a:srgbClr val="595959"/>
                </a:solidFill>
                <a:ea typeface="Lato Light" panose="020F0502020204030203" pitchFamily="34" charset="0"/>
                <a:cs typeface="Lato Light" panose="020F0502020204030203" pitchFamily="34" charset="0"/>
              </a:rPr>
              <a:t>Mehr</a:t>
            </a:r>
            <a:r>
              <a:rPr lang="en-GB" dirty="0">
                <a:solidFill>
                  <a:srgbClr val="595959"/>
                </a:solidFill>
                <a:ea typeface="Lato Light" panose="020F0502020204030203" pitchFamily="34" charset="0"/>
                <a:cs typeface="Lato Light" panose="020F0502020204030203" pitchFamily="34" charset="0"/>
              </a:rPr>
              <a:t> </a:t>
            </a:r>
            <a:r>
              <a:rPr lang="en-GB" dirty="0" err="1">
                <a:solidFill>
                  <a:srgbClr val="595959"/>
                </a:solidFill>
                <a:ea typeface="Lato Light" panose="020F0502020204030203" pitchFamily="34" charset="0"/>
                <a:cs typeface="Lato Light" panose="020F0502020204030203" pitchFamily="34" charset="0"/>
              </a:rPr>
              <a:t>dazu</a:t>
            </a:r>
            <a:r>
              <a:rPr lang="en-GB" dirty="0">
                <a:solidFill>
                  <a:srgbClr val="595959"/>
                </a:solidFill>
                <a:ea typeface="Lato Light" panose="020F0502020204030203" pitchFamily="34" charset="0"/>
                <a:cs typeface="Lato Light" panose="020F0502020204030203" pitchFamily="34" charset="0"/>
              </a:rPr>
              <a:t>: </a:t>
            </a:r>
            <a:r>
              <a:rPr lang="en-GB" dirty="0">
                <a:solidFill>
                  <a:srgbClr val="F16924"/>
                </a:solidFill>
                <a:hlinkClick r:id="rId3">
                  <a:extLst>
                    <a:ext uri="{A12FA001-AC4F-418D-AE19-62706E023703}">
                      <ahyp:hlinkClr xmlns:ahyp="http://schemas.microsoft.com/office/drawing/2018/hyperlinkcolor" val="tx"/>
                    </a:ext>
                  </a:extLst>
                </a:hlinkClick>
              </a:rPr>
              <a:t>Outsourcing - Erfahren Sie mehr über die Vor- und </a:t>
            </a:r>
            <a:r>
              <a:rPr lang="en-GB" dirty="0" err="1">
                <a:solidFill>
                  <a:srgbClr val="F16924"/>
                </a:solidFill>
                <a:hlinkClick r:id="rId3">
                  <a:extLst>
                    <a:ext uri="{A12FA001-AC4F-418D-AE19-62706E023703}">
                      <ahyp:hlinkClr xmlns:ahyp="http://schemas.microsoft.com/office/drawing/2018/hyperlinkcolor" val="tx"/>
                    </a:ext>
                  </a:extLst>
                </a:hlinkClick>
              </a:rPr>
              <a:t>Nachteile</a:t>
            </a:r>
            <a:endParaRPr lang="en-GB" dirty="0">
              <a:solidFill>
                <a:srgbClr val="F16924"/>
              </a:solidFill>
            </a:endParaRPr>
          </a:p>
          <a:p>
            <a:pPr>
              <a:lnSpc>
                <a:spcPts val="2240"/>
              </a:lnSpc>
              <a:defRPr/>
            </a:pPr>
            <a:endParaRPr lang="en-GB" sz="20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000" b="1" dirty="0" err="1">
                <a:solidFill>
                  <a:srgbClr val="F16924"/>
                </a:solidFill>
                <a:ea typeface="Lato Light" panose="020F0502020204030203" pitchFamily="34" charset="0"/>
                <a:cs typeface="Poppins" pitchFamily="2" charset="77"/>
              </a:rPr>
              <a:t>Verkauf</a:t>
            </a:r>
            <a:r>
              <a:rPr lang="en-GB" sz="2000" b="1" dirty="0">
                <a:solidFill>
                  <a:srgbClr val="F16924"/>
                </a:solidFill>
                <a:ea typeface="Lato Light" panose="020F0502020204030203" pitchFamily="34" charset="0"/>
                <a:cs typeface="Poppins" pitchFamily="2" charset="77"/>
              </a:rPr>
              <a:t> und </a:t>
            </a:r>
            <a:r>
              <a:rPr lang="en-GB" sz="2000" b="1" dirty="0" err="1">
                <a:solidFill>
                  <a:srgbClr val="F16924"/>
                </a:solidFill>
                <a:ea typeface="Lato Light" panose="020F0502020204030203" pitchFamily="34" charset="0"/>
                <a:cs typeface="Poppins" pitchFamily="2" charset="77"/>
              </a:rPr>
              <a:t>Rückmiete</a:t>
            </a:r>
            <a:endParaRPr lang="en-GB" sz="2000" b="1" dirty="0">
              <a:solidFill>
                <a:srgbClr val="F16924"/>
              </a:solidFill>
              <a:ea typeface="Lato Light" panose="020F0502020204030203" pitchFamily="34" charset="0"/>
              <a:cs typeface="Poppins" pitchFamily="2" charset="77"/>
            </a:endParaRPr>
          </a:p>
          <a:p>
            <a:pPr>
              <a:lnSpc>
                <a:spcPts val="2240"/>
              </a:lnSpc>
              <a:defRPr/>
            </a:pPr>
            <a:r>
              <a:rPr lang="en-GB" sz="2000" dirty="0">
                <a:solidFill>
                  <a:srgbClr val="595959"/>
                </a:solidFill>
                <a:ea typeface="Lato Light" panose="020F0502020204030203" pitchFamily="34" charset="0"/>
                <a:cs typeface="Lato Light" panose="020F0502020204030203" pitchFamily="34" charset="0"/>
              </a:rPr>
              <a:t>Verkauf von Anlagevermögen und Rückmietung. </a:t>
            </a:r>
          </a:p>
          <a:p>
            <a:pPr>
              <a:lnSpc>
                <a:spcPts val="2240"/>
              </a:lnSpc>
              <a:defRPr/>
            </a:pPr>
            <a:r>
              <a:rPr lang="en-GB" dirty="0" err="1">
                <a:solidFill>
                  <a:srgbClr val="595959"/>
                </a:solidFill>
                <a:ea typeface="Lato Light" panose="020F0502020204030203" pitchFamily="34" charset="0"/>
                <a:cs typeface="Lato Light" panose="020F0502020204030203" pitchFamily="34" charset="0"/>
              </a:rPr>
              <a:t>Mehr</a:t>
            </a:r>
            <a:r>
              <a:rPr lang="en-GB" dirty="0">
                <a:solidFill>
                  <a:srgbClr val="595959"/>
                </a:solidFill>
                <a:ea typeface="Lato Light" panose="020F0502020204030203" pitchFamily="34" charset="0"/>
                <a:cs typeface="Lato Light" panose="020F0502020204030203" pitchFamily="34" charset="0"/>
              </a:rPr>
              <a:t> </a:t>
            </a:r>
            <a:r>
              <a:rPr lang="en-GB" dirty="0" err="1">
                <a:solidFill>
                  <a:srgbClr val="595959"/>
                </a:solidFill>
                <a:ea typeface="Lato Light" panose="020F0502020204030203" pitchFamily="34" charset="0"/>
                <a:cs typeface="Lato Light" panose="020F0502020204030203" pitchFamily="34" charset="0"/>
              </a:rPr>
              <a:t>dazu</a:t>
            </a:r>
            <a:r>
              <a:rPr lang="en-GB" dirty="0">
                <a:solidFill>
                  <a:srgbClr val="595959"/>
                </a:solidFill>
                <a:ea typeface="Lato Light" panose="020F0502020204030203" pitchFamily="34" charset="0"/>
                <a:cs typeface="Lato Light" panose="020F0502020204030203" pitchFamily="34" charset="0"/>
              </a:rPr>
              <a:t>: </a:t>
            </a:r>
            <a:r>
              <a:rPr lang="en-GB" dirty="0">
                <a:solidFill>
                  <a:srgbClr val="F16924"/>
                </a:solidFill>
                <a:hlinkClick r:id="rId4">
                  <a:extLst>
                    <a:ext uri="{A12FA001-AC4F-418D-AE19-62706E023703}">
                      <ahyp:hlinkClr xmlns:ahyp="http://schemas.microsoft.com/office/drawing/2018/hyperlinkcolor" val="tx"/>
                    </a:ext>
                  </a:extLst>
                </a:hlinkClick>
              </a:rPr>
              <a:t>Definition von Sale and Leaseback </a:t>
            </a:r>
            <a:endParaRPr lang="en-GB" dirty="0">
              <a:solidFill>
                <a:srgbClr val="F16924"/>
              </a:solidFill>
            </a:endParaRPr>
          </a:p>
          <a:p>
            <a:pPr>
              <a:lnSpc>
                <a:spcPts val="2240"/>
              </a:lnSpc>
              <a:defRPr/>
            </a:pPr>
            <a:endParaRPr lang="en-GB" sz="1100" b="1" dirty="0">
              <a:solidFill>
                <a:srgbClr val="F16924"/>
              </a:solidFill>
              <a:ea typeface="Lato Light" panose="020F0502020204030203" pitchFamily="34" charset="0"/>
              <a:cs typeface="Poppins" pitchFamily="2" charset="77"/>
            </a:endParaRPr>
          </a:p>
          <a:p>
            <a:pPr>
              <a:lnSpc>
                <a:spcPts val="2240"/>
              </a:lnSpc>
              <a:defRPr/>
            </a:pPr>
            <a:r>
              <a:rPr lang="en-GB" sz="2000" b="1" dirty="0" err="1">
                <a:solidFill>
                  <a:srgbClr val="F16924"/>
                </a:solidFill>
                <a:ea typeface="Lato Light" panose="020F0502020204030203" pitchFamily="34" charset="0"/>
                <a:cs typeface="Poppins" pitchFamily="2" charset="77"/>
              </a:rPr>
              <a:t>Investor:innen</a:t>
            </a:r>
            <a:endParaRPr lang="en-GB" sz="2000" b="1" dirty="0">
              <a:solidFill>
                <a:srgbClr val="F16924"/>
              </a:solidFill>
              <a:ea typeface="Lato Light" panose="020F0502020204030203" pitchFamily="34" charset="0"/>
              <a:cs typeface="Poppins" pitchFamily="2" charset="77"/>
            </a:endParaRPr>
          </a:p>
          <a:p>
            <a:pPr>
              <a:lnSpc>
                <a:spcPts val="2240"/>
              </a:lnSpc>
              <a:defRPr/>
            </a:pPr>
            <a:r>
              <a:rPr lang="en-GB" sz="2000" dirty="0">
                <a:solidFill>
                  <a:srgbClr val="595959"/>
                </a:solidFill>
                <a:ea typeface="Lato Light" panose="020F0502020204030203" pitchFamily="34" charset="0"/>
                <a:cs typeface="Lato Light" panose="020F0502020204030203" pitchFamily="34" charset="0"/>
              </a:rPr>
              <a:t>Eigenkapital durch externe Investoren - Private Equity</a:t>
            </a:r>
          </a:p>
        </p:txBody>
      </p:sp>
      <p:cxnSp>
        <p:nvCxnSpPr>
          <p:cNvPr id="25" name="Straight Connector 24">
            <a:extLst>
              <a:ext uri="{FF2B5EF4-FFF2-40B4-BE49-F238E27FC236}">
                <a16:creationId xmlns:a16="http://schemas.microsoft.com/office/drawing/2014/main" id="{768CC943-3D0E-F078-8D61-99CD47AA0C36}"/>
              </a:ext>
            </a:extLst>
          </p:cNvPr>
          <p:cNvCxnSpPr>
            <a:cxnSpLocks/>
          </p:cNvCxnSpPr>
          <p:nvPr/>
        </p:nvCxnSpPr>
        <p:spPr>
          <a:xfrm>
            <a:off x="4104640" y="2242862"/>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A24006-CD10-BCE1-FAC3-37C32D702167}"/>
              </a:ext>
            </a:extLst>
          </p:cNvPr>
          <p:cNvCxnSpPr>
            <a:cxnSpLocks/>
          </p:cNvCxnSpPr>
          <p:nvPr/>
        </p:nvCxnSpPr>
        <p:spPr>
          <a:xfrm>
            <a:off x="4104640" y="1286697"/>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AF40216C-D6F3-F306-3BA4-29DF71354095}"/>
              </a:ext>
            </a:extLst>
          </p:cNvPr>
          <p:cNvSpPr/>
          <p:nvPr/>
        </p:nvSpPr>
        <p:spPr>
          <a:xfrm>
            <a:off x="351337" y="0"/>
            <a:ext cx="375330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542956" y="376659"/>
            <a:ext cx="3038242" cy="2457067"/>
          </a:xfrm>
        </p:spPr>
        <p:txBody>
          <a:bodyPr>
            <a:normAutofit/>
          </a:bodyPr>
          <a:lstStyle/>
          <a:p>
            <a:r>
              <a:rPr lang="en-GB" dirty="0">
                <a:solidFill>
                  <a:schemeClr val="bg1"/>
                </a:solidFill>
              </a:rPr>
              <a:t>Schauen wir uns diese Taktiken </a:t>
            </a:r>
            <a:r>
              <a:rPr lang="en-GB" dirty="0" err="1">
                <a:solidFill>
                  <a:schemeClr val="bg1"/>
                </a:solidFill>
              </a:rPr>
              <a:t>genauer</a:t>
            </a:r>
            <a:r>
              <a:rPr lang="en-GB" dirty="0">
                <a:solidFill>
                  <a:schemeClr val="bg1"/>
                </a:solidFill>
              </a:rPr>
              <a:t> an:</a:t>
            </a: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3756567" y="269287"/>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pic>
        <p:nvPicPr>
          <p:cNvPr id="75" name="Picture 74" descr="Icon&#10;&#10;Description automatically generated">
            <a:extLst>
              <a:ext uri="{FF2B5EF4-FFF2-40B4-BE49-F238E27FC236}">
                <a16:creationId xmlns:a16="http://schemas.microsoft.com/office/drawing/2014/main" id="{D8E925E4-B78C-9128-78C4-79F0ECEABA88}"/>
              </a:ext>
            </a:extLst>
          </p:cNvPr>
          <p:cNvPicPr/>
          <p:nvPr/>
        </p:nvPicPr>
        <p:blipFill rotWithShape="1">
          <a:blip r:embed="rId5" cstate="screen">
            <a:extLst>
              <a:ext uri="{28A0092B-C50C-407E-A947-70E740481C1C}">
                <a14:useLocalDpi xmlns:a14="http://schemas.microsoft.com/office/drawing/2010/main"/>
              </a:ext>
            </a:extLst>
          </a:blip>
          <a:srcRect l="6291" t="3446" r="13258" b="10881"/>
          <a:stretch/>
        </p:blipFill>
        <p:spPr>
          <a:xfrm>
            <a:off x="-490799" y="2108416"/>
            <a:ext cx="4883929" cy="4777409"/>
          </a:xfrm>
          <a:prstGeom prst="rect">
            <a:avLst/>
          </a:prstGeom>
        </p:spPr>
      </p:pic>
      <p:grpSp>
        <p:nvGrpSpPr>
          <p:cNvPr id="2" name="Group 1">
            <a:extLst>
              <a:ext uri="{FF2B5EF4-FFF2-40B4-BE49-F238E27FC236}">
                <a16:creationId xmlns:a16="http://schemas.microsoft.com/office/drawing/2014/main" id="{35967A62-A415-26BB-CDA7-CEAFA2F7CECC}"/>
              </a:ext>
            </a:extLst>
          </p:cNvPr>
          <p:cNvGrpSpPr/>
          <p:nvPr/>
        </p:nvGrpSpPr>
        <p:grpSpPr>
          <a:xfrm>
            <a:off x="3756567" y="1403805"/>
            <a:ext cx="701992" cy="701724"/>
            <a:chOff x="7037107" y="1407878"/>
            <a:chExt cx="701992" cy="701724"/>
          </a:xfrm>
        </p:grpSpPr>
        <p:sp>
          <p:nvSpPr>
            <p:cNvPr id="3" name="Freeform 2">
              <a:extLst>
                <a:ext uri="{FF2B5EF4-FFF2-40B4-BE49-F238E27FC236}">
                  <a16:creationId xmlns:a16="http://schemas.microsoft.com/office/drawing/2014/main" id="{063A67C0-BB89-6C6A-9178-6C455DAE328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BC921410-9864-3C1E-0EC0-762052FE3E9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6FB39553-0750-76E9-7CE5-CE322F05B879}"/>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7" name="Group 6">
            <a:extLst>
              <a:ext uri="{FF2B5EF4-FFF2-40B4-BE49-F238E27FC236}">
                <a16:creationId xmlns:a16="http://schemas.microsoft.com/office/drawing/2014/main" id="{79FE2633-2A46-3993-B20C-7205FA0A378F}"/>
              </a:ext>
            </a:extLst>
          </p:cNvPr>
          <p:cNvGrpSpPr/>
          <p:nvPr/>
        </p:nvGrpSpPr>
        <p:grpSpPr>
          <a:xfrm>
            <a:off x="3756567" y="2349115"/>
            <a:ext cx="701992" cy="701724"/>
            <a:chOff x="7037107" y="1407878"/>
            <a:chExt cx="701992" cy="701724"/>
          </a:xfrm>
        </p:grpSpPr>
        <p:sp>
          <p:nvSpPr>
            <p:cNvPr id="8" name="Freeform 7">
              <a:extLst>
                <a:ext uri="{FF2B5EF4-FFF2-40B4-BE49-F238E27FC236}">
                  <a16:creationId xmlns:a16="http://schemas.microsoft.com/office/drawing/2014/main" id="{F7DADA30-ABE0-0CE2-2CED-75159E534D8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357CFBDB-107C-A5DD-076D-1E6367B79A2E}"/>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DD75BE4F-11F0-2A45-8CB5-721A88060C11}"/>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11" name="Group 10">
            <a:extLst>
              <a:ext uri="{FF2B5EF4-FFF2-40B4-BE49-F238E27FC236}">
                <a16:creationId xmlns:a16="http://schemas.microsoft.com/office/drawing/2014/main" id="{D9CD1964-B385-2BC1-3599-6313D3C17B32}"/>
              </a:ext>
            </a:extLst>
          </p:cNvPr>
          <p:cNvGrpSpPr/>
          <p:nvPr/>
        </p:nvGrpSpPr>
        <p:grpSpPr>
          <a:xfrm>
            <a:off x="3756567" y="3664116"/>
            <a:ext cx="701992" cy="701724"/>
            <a:chOff x="7037107" y="1407878"/>
            <a:chExt cx="701992" cy="701724"/>
          </a:xfrm>
        </p:grpSpPr>
        <p:sp>
          <p:nvSpPr>
            <p:cNvPr id="12" name="Freeform 11">
              <a:extLst>
                <a:ext uri="{FF2B5EF4-FFF2-40B4-BE49-F238E27FC236}">
                  <a16:creationId xmlns:a16="http://schemas.microsoft.com/office/drawing/2014/main" id="{6C76D14C-124B-E0E6-3213-7DE0DEEC01A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EFEBEFFC-1AEF-CE69-B5EE-8363F4A8E106}"/>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4" name="TextBox 13">
              <a:extLst>
                <a:ext uri="{FF2B5EF4-FFF2-40B4-BE49-F238E27FC236}">
                  <a16:creationId xmlns:a16="http://schemas.microsoft.com/office/drawing/2014/main" id="{87CB1854-E631-6899-FAA7-A0BA14078476}"/>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15" name="Group 14">
            <a:extLst>
              <a:ext uri="{FF2B5EF4-FFF2-40B4-BE49-F238E27FC236}">
                <a16:creationId xmlns:a16="http://schemas.microsoft.com/office/drawing/2014/main" id="{28A6606D-ED58-63AA-26F1-B0DAD2784D2C}"/>
              </a:ext>
            </a:extLst>
          </p:cNvPr>
          <p:cNvGrpSpPr/>
          <p:nvPr/>
        </p:nvGrpSpPr>
        <p:grpSpPr>
          <a:xfrm>
            <a:off x="3785759" y="4835819"/>
            <a:ext cx="701992" cy="701724"/>
            <a:chOff x="7037107" y="1407878"/>
            <a:chExt cx="701992" cy="701724"/>
          </a:xfrm>
        </p:grpSpPr>
        <p:sp>
          <p:nvSpPr>
            <p:cNvPr id="16" name="Freeform 15">
              <a:extLst>
                <a:ext uri="{FF2B5EF4-FFF2-40B4-BE49-F238E27FC236}">
                  <a16:creationId xmlns:a16="http://schemas.microsoft.com/office/drawing/2014/main" id="{0090CBBC-B17F-9D9A-4D89-8CB0FE72597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BA57EDF5-BC70-E33C-771B-4080AAFE50BC}"/>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8" name="TextBox 17">
              <a:extLst>
                <a:ext uri="{FF2B5EF4-FFF2-40B4-BE49-F238E27FC236}">
                  <a16:creationId xmlns:a16="http://schemas.microsoft.com/office/drawing/2014/main" id="{4644204D-F9AB-CF85-7CE9-AA9BB79CE7A4}"/>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19" name="Group 18">
            <a:extLst>
              <a:ext uri="{FF2B5EF4-FFF2-40B4-BE49-F238E27FC236}">
                <a16:creationId xmlns:a16="http://schemas.microsoft.com/office/drawing/2014/main" id="{AF92D5B9-3ED2-8B62-8EC2-C3D2B1644440}"/>
              </a:ext>
            </a:extLst>
          </p:cNvPr>
          <p:cNvGrpSpPr/>
          <p:nvPr/>
        </p:nvGrpSpPr>
        <p:grpSpPr>
          <a:xfrm>
            <a:off x="3772164" y="5909154"/>
            <a:ext cx="701992" cy="701724"/>
            <a:chOff x="7037107" y="1292378"/>
            <a:chExt cx="701992" cy="701724"/>
          </a:xfrm>
        </p:grpSpPr>
        <p:sp>
          <p:nvSpPr>
            <p:cNvPr id="20" name="Freeform 19">
              <a:extLst>
                <a:ext uri="{FF2B5EF4-FFF2-40B4-BE49-F238E27FC236}">
                  <a16:creationId xmlns:a16="http://schemas.microsoft.com/office/drawing/2014/main" id="{DCC81BCF-468E-B219-CC73-8971B623CFA1}"/>
                </a:ext>
              </a:extLst>
            </p:cNvPr>
            <p:cNvSpPr/>
            <p:nvPr/>
          </p:nvSpPr>
          <p:spPr>
            <a:xfrm>
              <a:off x="7037107" y="12923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25EAAE82-D2DD-37B5-C9F8-3E5228878225}"/>
                </a:ext>
              </a:extLst>
            </p:cNvPr>
            <p:cNvSpPr/>
            <p:nvPr/>
          </p:nvSpPr>
          <p:spPr>
            <a:xfrm>
              <a:off x="7113392" y="1358595"/>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22" name="TextBox 21">
              <a:extLst>
                <a:ext uri="{FF2B5EF4-FFF2-40B4-BE49-F238E27FC236}">
                  <a16:creationId xmlns:a16="http://schemas.microsoft.com/office/drawing/2014/main" id="{7590633A-7808-0EBB-814F-74302F91D39D}"/>
                </a:ext>
              </a:extLst>
            </p:cNvPr>
            <p:cNvSpPr txBox="1"/>
            <p:nvPr/>
          </p:nvSpPr>
          <p:spPr>
            <a:xfrm>
              <a:off x="7123230" y="1348971"/>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cxnSp>
        <p:nvCxnSpPr>
          <p:cNvPr id="26" name="Straight Connector 25">
            <a:extLst>
              <a:ext uri="{FF2B5EF4-FFF2-40B4-BE49-F238E27FC236}">
                <a16:creationId xmlns:a16="http://schemas.microsoft.com/office/drawing/2014/main" id="{234FAF38-F8DD-2589-99B2-7D7B88820181}"/>
              </a:ext>
            </a:extLst>
          </p:cNvPr>
          <p:cNvCxnSpPr>
            <a:cxnSpLocks/>
          </p:cNvCxnSpPr>
          <p:nvPr/>
        </p:nvCxnSpPr>
        <p:spPr>
          <a:xfrm>
            <a:off x="4104640" y="3600117"/>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95B9F37-5EFB-DD39-D809-02A629A453AE}"/>
              </a:ext>
            </a:extLst>
          </p:cNvPr>
          <p:cNvCxnSpPr>
            <a:cxnSpLocks/>
          </p:cNvCxnSpPr>
          <p:nvPr/>
        </p:nvCxnSpPr>
        <p:spPr>
          <a:xfrm>
            <a:off x="4104640" y="4709968"/>
            <a:ext cx="8087360" cy="17884"/>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593073-C03B-362B-0E4C-D8FC23211321}"/>
              </a:ext>
            </a:extLst>
          </p:cNvPr>
          <p:cNvCxnSpPr>
            <a:cxnSpLocks/>
          </p:cNvCxnSpPr>
          <p:nvPr/>
        </p:nvCxnSpPr>
        <p:spPr>
          <a:xfrm>
            <a:off x="4104640" y="5802552"/>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758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4740947" y="743404"/>
            <a:ext cx="7319508" cy="4314643"/>
          </a:xfrm>
          <a:prstGeom prst="rect">
            <a:avLst/>
          </a:prstGeom>
          <a:noFill/>
        </p:spPr>
        <p:txBody>
          <a:bodyPr wrap="square" numCol="1" rtlCol="0" anchor="t">
            <a:spAutoFit/>
          </a:bodyPr>
          <a:lstStyle/>
          <a:p>
            <a:pPr>
              <a:lnSpc>
                <a:spcPts val="2240"/>
              </a:lnSpc>
              <a:defRPr/>
            </a:pPr>
            <a:r>
              <a:rPr lang="en-GB" sz="2000" b="1" dirty="0" err="1">
                <a:solidFill>
                  <a:srgbClr val="F16924"/>
                </a:solidFill>
                <a:ea typeface="Lato Light" panose="020F0502020204030203" pitchFamily="34" charset="0"/>
                <a:cs typeface="Poppins" pitchFamily="2" charset="77"/>
              </a:rPr>
              <a:t>Kapitalreserve</a:t>
            </a:r>
            <a:r>
              <a:rPr lang="en-GB" sz="2000" b="1" dirty="0">
                <a:solidFill>
                  <a:srgbClr val="F16924"/>
                </a:solidFill>
                <a:ea typeface="Lato Light" panose="020F0502020204030203" pitchFamily="34" charset="0"/>
                <a:cs typeface="Poppins" pitchFamily="2" charset="77"/>
              </a:rPr>
              <a:t> </a:t>
            </a:r>
          </a:p>
          <a:p>
            <a:pPr>
              <a:lnSpc>
                <a:spcPts val="2240"/>
              </a:lnSpc>
              <a:defRPr/>
            </a:pPr>
            <a:r>
              <a:rPr lang="en-GB" sz="2000" dirty="0" err="1">
                <a:solidFill>
                  <a:srgbClr val="595959"/>
                </a:solidFill>
                <a:ea typeface="Lato Light" panose="020F0502020204030203" pitchFamily="34" charset="0"/>
                <a:cs typeface="Lato Light" panose="020F0502020204030203" pitchFamily="34" charset="0"/>
              </a:rPr>
              <a:t>Einzahlung</a:t>
            </a:r>
            <a:r>
              <a:rPr lang="en-GB" sz="2000" dirty="0">
                <a:solidFill>
                  <a:srgbClr val="595959"/>
                </a:solidFill>
                <a:ea typeface="Lato Light" panose="020F0502020204030203" pitchFamily="34" charset="0"/>
                <a:cs typeface="Lato Light" panose="020F0502020204030203" pitchFamily="34" charset="0"/>
              </a:rPr>
              <a:t> in die </a:t>
            </a:r>
            <a:r>
              <a:rPr lang="en-GB" sz="2000" dirty="0" err="1">
                <a:solidFill>
                  <a:srgbClr val="595959"/>
                </a:solidFill>
                <a:ea typeface="Lato Light" panose="020F0502020204030203" pitchFamily="34" charset="0"/>
                <a:cs typeface="Lato Light" panose="020F0502020204030203" pitchFamily="34" charset="0"/>
              </a:rPr>
              <a:t>Kapitalrücklage</a:t>
            </a:r>
            <a:r>
              <a:rPr lang="en-GB" sz="2000" dirty="0">
                <a:solidFill>
                  <a:srgbClr val="595959"/>
                </a:solidFill>
                <a:ea typeface="Lato Light" panose="020F0502020204030203" pitchFamily="34" charset="0"/>
                <a:cs typeface="Lato Light" panose="020F0502020204030203" pitchFamily="34" charset="0"/>
              </a:rPr>
              <a:t> vs. </a:t>
            </a:r>
            <a:r>
              <a:rPr lang="en-GB" sz="2000" dirty="0" err="1">
                <a:solidFill>
                  <a:srgbClr val="595959"/>
                </a:solidFill>
                <a:ea typeface="Lato Light" panose="020F0502020204030203" pitchFamily="34" charset="0"/>
                <a:cs typeface="Lato Light" panose="020F0502020204030203" pitchFamily="34" charset="0"/>
              </a:rPr>
              <a:t>Kapitalerhöhung</a:t>
            </a:r>
            <a:endParaRPr lang="en-GB" sz="20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1600" dirty="0" err="1">
                <a:solidFill>
                  <a:srgbClr val="595959"/>
                </a:solidFill>
                <a:ea typeface="Lato Light" panose="020F0502020204030203" pitchFamily="34" charset="0"/>
                <a:cs typeface="Poppins" pitchFamily="2" charset="77"/>
              </a:rPr>
              <a:t>Mehr</a:t>
            </a:r>
            <a:r>
              <a:rPr lang="en-GB" sz="1600" dirty="0">
                <a:solidFill>
                  <a:srgbClr val="595959"/>
                </a:solidFill>
                <a:ea typeface="Lato Light" panose="020F0502020204030203" pitchFamily="34" charset="0"/>
                <a:cs typeface="Poppins" pitchFamily="2" charset="77"/>
              </a:rPr>
              <a:t> </a:t>
            </a:r>
            <a:r>
              <a:rPr lang="en-GB" sz="1600" dirty="0" err="1">
                <a:solidFill>
                  <a:srgbClr val="595959"/>
                </a:solidFill>
                <a:ea typeface="Lato Light" panose="020F0502020204030203" pitchFamily="34" charset="0"/>
                <a:cs typeface="Poppins" pitchFamily="2" charset="77"/>
              </a:rPr>
              <a:t>dazu</a:t>
            </a:r>
            <a:r>
              <a:rPr lang="en-GB" sz="1600" dirty="0">
                <a:solidFill>
                  <a:srgbClr val="595959"/>
                </a:solidFill>
                <a:ea typeface="Lato Light" panose="020F0502020204030203" pitchFamily="34" charset="0"/>
                <a:cs typeface="Poppins" pitchFamily="2" charset="77"/>
              </a:rPr>
              <a:t>: </a:t>
            </a:r>
            <a:r>
              <a:rPr lang="en-GB" sz="1600" dirty="0" err="1">
                <a:solidFill>
                  <a:srgbClr val="F16924"/>
                </a:solidFill>
                <a:hlinkClick r:id="rId2">
                  <a:extLst>
                    <a:ext uri="{A12FA001-AC4F-418D-AE19-62706E023703}">
                      <ahyp:hlinkClr xmlns:ahyp="http://schemas.microsoft.com/office/drawing/2018/hyperlinkcolor" val="tx"/>
                    </a:ext>
                  </a:extLst>
                </a:hlinkClick>
              </a:rPr>
              <a:t>Kapitalreserve</a:t>
            </a:r>
            <a:r>
              <a:rPr lang="en-GB" sz="1600" dirty="0">
                <a:solidFill>
                  <a:srgbClr val="F16924"/>
                </a:solidFill>
                <a:hlinkClick r:id="rId2">
                  <a:extLst>
                    <a:ext uri="{A12FA001-AC4F-418D-AE19-62706E023703}">
                      <ahyp:hlinkClr xmlns:ahyp="http://schemas.microsoft.com/office/drawing/2018/hyperlinkcolor" val="tx"/>
                    </a:ext>
                  </a:extLst>
                </a:hlinkClick>
              </a:rPr>
              <a:t> (</a:t>
            </a:r>
            <a:r>
              <a:rPr lang="en-GB" sz="1600" dirty="0" err="1">
                <a:solidFill>
                  <a:srgbClr val="F16924"/>
                </a:solidFill>
                <a:hlinkClick r:id="rId2">
                  <a:extLst>
                    <a:ext uri="{A12FA001-AC4F-418D-AE19-62706E023703}">
                      <ahyp:hlinkClr xmlns:ahyp="http://schemas.microsoft.com/office/drawing/2018/hyperlinkcolor" val="tx"/>
                    </a:ext>
                  </a:extLst>
                </a:hlinkClick>
              </a:rPr>
              <a:t>Bedeutung</a:t>
            </a:r>
            <a:r>
              <a:rPr lang="en-GB" sz="1600" dirty="0">
                <a:solidFill>
                  <a:srgbClr val="F16924"/>
                </a:solidFill>
                <a:hlinkClick r:id="rId2">
                  <a:extLst>
                    <a:ext uri="{A12FA001-AC4F-418D-AE19-62706E023703}">
                      <ahyp:hlinkClr xmlns:ahyp="http://schemas.microsoft.com/office/drawing/2018/hyperlinkcolor" val="tx"/>
                    </a:ext>
                  </a:extLst>
                </a:hlinkClick>
              </a:rPr>
              <a:t>) | </a:t>
            </a:r>
            <a:r>
              <a:rPr lang="en-GB" sz="1600" dirty="0" err="1">
                <a:solidFill>
                  <a:srgbClr val="F16924"/>
                </a:solidFill>
                <a:hlinkClick r:id="rId2">
                  <a:extLst>
                    <a:ext uri="{A12FA001-AC4F-418D-AE19-62706E023703}">
                      <ahyp:hlinkClr xmlns:ahyp="http://schemas.microsoft.com/office/drawing/2018/hyperlinkcolor" val="tx"/>
                    </a:ext>
                  </a:extLst>
                </a:hlinkClick>
              </a:rPr>
              <a:t>Beispiele</a:t>
            </a:r>
            <a:r>
              <a:rPr lang="en-GB" sz="1600" dirty="0">
                <a:solidFill>
                  <a:srgbClr val="F16924"/>
                </a:solidFill>
                <a:hlinkClick r:id="rId2">
                  <a:extLst>
                    <a:ext uri="{A12FA001-AC4F-418D-AE19-62706E023703}">
                      <ahyp:hlinkClr xmlns:ahyp="http://schemas.microsoft.com/office/drawing/2018/hyperlinkcolor" val="tx"/>
                    </a:ext>
                  </a:extLst>
                </a:hlinkClick>
              </a:rPr>
              <a:t> für </a:t>
            </a:r>
            <a:r>
              <a:rPr lang="en-GB" sz="1600" dirty="0" err="1">
                <a:solidFill>
                  <a:srgbClr val="F16924"/>
                </a:solidFill>
                <a:hlinkClick r:id="rId2">
                  <a:extLst>
                    <a:ext uri="{A12FA001-AC4F-418D-AE19-62706E023703}">
                      <ahyp:hlinkClr xmlns:ahyp="http://schemas.microsoft.com/office/drawing/2018/hyperlinkcolor" val="tx"/>
                    </a:ext>
                  </a:extLst>
                </a:hlinkClick>
              </a:rPr>
              <a:t>Kapitalreserve</a:t>
            </a:r>
            <a:endParaRPr lang="en-GB" sz="1600" dirty="0">
              <a:solidFill>
                <a:srgbClr val="F16924"/>
              </a:solidFill>
            </a:endParaRPr>
          </a:p>
          <a:p>
            <a:pPr>
              <a:lnSpc>
                <a:spcPts val="2240"/>
              </a:lnSpc>
              <a:defRPr/>
            </a:pPr>
            <a:endParaRPr lang="en-GB" sz="2000" dirty="0">
              <a:solidFill>
                <a:srgbClr val="F16924"/>
              </a:solidFill>
              <a:ea typeface="Lato Light" panose="020F0502020204030203" pitchFamily="34" charset="0"/>
              <a:cs typeface="Lato Light" panose="020F0502020204030203" pitchFamily="34" charset="0"/>
            </a:endParaRPr>
          </a:p>
          <a:p>
            <a:pPr>
              <a:lnSpc>
                <a:spcPts val="2240"/>
              </a:lnSpc>
              <a:defRPr/>
            </a:pPr>
            <a:r>
              <a:rPr lang="en-GB" sz="2000" b="1" dirty="0">
                <a:solidFill>
                  <a:srgbClr val="F16924"/>
                </a:solidFill>
                <a:ea typeface="Lato Light" panose="020F0502020204030203" pitchFamily="34" charset="0"/>
                <a:cs typeface="Poppins" pitchFamily="2" charset="77"/>
              </a:rPr>
              <a:t>Mezzaninkapital</a:t>
            </a:r>
          </a:p>
          <a:p>
            <a:pPr>
              <a:lnSpc>
                <a:spcPts val="2240"/>
              </a:lnSpc>
              <a:defRPr/>
            </a:pPr>
            <a:r>
              <a:rPr lang="en-GB" sz="2000" dirty="0">
                <a:solidFill>
                  <a:srgbClr val="595959"/>
                </a:solidFill>
                <a:ea typeface="Lato Light" panose="020F0502020204030203" pitchFamily="34" charset="0"/>
                <a:cs typeface="Lato Light" panose="020F0502020204030203" pitchFamily="34" charset="0"/>
              </a:rPr>
              <a:t>Mezzanine-Kapitalzuführung (Finanzmittel mit einer Zwischenstellung zwischen Eigen- und Fremdkapital)</a:t>
            </a:r>
            <a:br>
              <a:rPr lang="en-GB" sz="2000" dirty="0">
                <a:solidFill>
                  <a:srgbClr val="595959"/>
                </a:solidFill>
                <a:ea typeface="Lato Light" panose="020F0502020204030203" pitchFamily="34" charset="0"/>
                <a:cs typeface="Lato Light" panose="020F0502020204030203" pitchFamily="34" charset="0"/>
              </a:rPr>
            </a:br>
            <a:r>
              <a:rPr lang="en-GB" dirty="0" err="1">
                <a:solidFill>
                  <a:srgbClr val="595959"/>
                </a:solidFill>
                <a:ea typeface="Lato Light" panose="020F0502020204030203" pitchFamily="34" charset="0"/>
                <a:cs typeface="Lato Light" panose="020F0502020204030203" pitchFamily="34" charset="0"/>
              </a:rPr>
              <a:t>Mehr</a:t>
            </a:r>
            <a:r>
              <a:rPr lang="en-GB" dirty="0">
                <a:solidFill>
                  <a:srgbClr val="595959"/>
                </a:solidFill>
                <a:ea typeface="Lato Light" panose="020F0502020204030203" pitchFamily="34" charset="0"/>
                <a:cs typeface="Lato Light" panose="020F0502020204030203" pitchFamily="34" charset="0"/>
              </a:rPr>
              <a:t> </a:t>
            </a:r>
            <a:r>
              <a:rPr lang="en-GB" dirty="0" err="1">
                <a:solidFill>
                  <a:srgbClr val="595959"/>
                </a:solidFill>
                <a:ea typeface="Lato Light" panose="020F0502020204030203" pitchFamily="34" charset="0"/>
                <a:cs typeface="Lato Light" panose="020F0502020204030203" pitchFamily="34" charset="0"/>
              </a:rPr>
              <a:t>dazu</a:t>
            </a:r>
            <a:r>
              <a:rPr lang="en-GB" dirty="0">
                <a:solidFill>
                  <a:srgbClr val="595959"/>
                </a:solidFill>
                <a:ea typeface="Lato Light" panose="020F0502020204030203" pitchFamily="34" charset="0"/>
                <a:cs typeface="Lato Light" panose="020F0502020204030203" pitchFamily="34" charset="0"/>
              </a:rPr>
              <a:t>: </a:t>
            </a:r>
            <a:r>
              <a:rPr lang="en-IE" dirty="0">
                <a:solidFill>
                  <a:srgbClr val="F16924"/>
                </a:solidFill>
                <a:hlinkClick r:id="rId3">
                  <a:extLst>
                    <a:ext uri="{A12FA001-AC4F-418D-AE19-62706E023703}">
                      <ahyp:hlinkClr xmlns:ahyp="http://schemas.microsoft.com/office/drawing/2018/hyperlinkcolor" val="tx"/>
                    </a:ext>
                  </a:extLst>
                </a:hlinkClick>
              </a:rPr>
              <a:t>Mezzanine-Kapital: Die </a:t>
            </a:r>
            <a:r>
              <a:rPr lang="en-IE" dirty="0" err="1">
                <a:solidFill>
                  <a:srgbClr val="F16924"/>
                </a:solidFill>
                <a:hlinkClick r:id="rId3">
                  <a:extLst>
                    <a:ext uri="{A12FA001-AC4F-418D-AE19-62706E023703}">
                      <ahyp:hlinkClr xmlns:ahyp="http://schemas.microsoft.com/office/drawing/2018/hyperlinkcolor" val="tx"/>
                    </a:ext>
                  </a:extLst>
                </a:hlinkClick>
              </a:rPr>
              <a:t>Grundlagen</a:t>
            </a:r>
            <a:endParaRPr lang="en-IE" dirty="0">
              <a:solidFill>
                <a:srgbClr val="F16924"/>
              </a:solidFill>
            </a:endParaRPr>
          </a:p>
          <a:p>
            <a:pPr>
              <a:lnSpc>
                <a:spcPts val="2240"/>
              </a:lnSpc>
              <a:defRPr/>
            </a:pPr>
            <a:endParaRPr lang="en-GB" sz="20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000" b="1" dirty="0">
                <a:solidFill>
                  <a:srgbClr val="F16924"/>
                </a:solidFill>
                <a:ea typeface="Lato Light" panose="020F0502020204030203" pitchFamily="34" charset="0"/>
                <a:cs typeface="Poppins" pitchFamily="2" charset="77"/>
              </a:rPr>
              <a:t>Nominale vs. effektive Kapitalerhöhung</a:t>
            </a:r>
          </a:p>
          <a:p>
            <a:pPr lvl="0">
              <a:lnSpc>
                <a:spcPts val="2240"/>
              </a:lnSpc>
              <a:defRPr/>
            </a:pPr>
            <a:r>
              <a:rPr lang="en-GB" sz="2000" dirty="0">
                <a:solidFill>
                  <a:srgbClr val="595959"/>
                </a:solidFill>
                <a:ea typeface="Lato Light" panose="020F0502020204030203" pitchFamily="34" charset="0"/>
                <a:cs typeface="Lato Light" panose="020F0502020204030203" pitchFamily="34" charset="0"/>
              </a:rPr>
              <a:t>Nominalkapitalerhöhung = Umwandlung von freien Rücklagen in haftendes Kapital (Grundkapital und Nominalkapital)</a:t>
            </a:r>
          </a:p>
          <a:p>
            <a:pPr lvl="0">
              <a:lnSpc>
                <a:spcPts val="2240"/>
              </a:lnSpc>
              <a:defRPr/>
            </a:pPr>
            <a:r>
              <a:rPr lang="en-GB" sz="2000" dirty="0">
                <a:solidFill>
                  <a:srgbClr val="595959"/>
                </a:solidFill>
                <a:ea typeface="Lato Light" panose="020F0502020204030203" pitchFamily="34" charset="0"/>
                <a:cs typeface="Lato Light" panose="020F0502020204030203" pitchFamily="34" charset="0"/>
              </a:rPr>
              <a:t>Effektive Kapitalerhöhung = Kapitalerhöhung gegen Einlagen (Bar- oder Sacheinlagen), genehmigte oder bedingte </a:t>
            </a:r>
            <a:r>
              <a:rPr lang="en-GB" sz="2000" dirty="0" err="1">
                <a:solidFill>
                  <a:srgbClr val="595959"/>
                </a:solidFill>
                <a:ea typeface="Lato Light" panose="020F0502020204030203" pitchFamily="34" charset="0"/>
                <a:cs typeface="Lato Light" panose="020F0502020204030203" pitchFamily="34" charset="0"/>
              </a:rPr>
              <a:t>Kapitalerhöhung</a:t>
            </a:r>
            <a:r>
              <a:rPr lang="en-GB" sz="2000" dirty="0">
                <a:solidFill>
                  <a:srgbClr val="595959"/>
                </a:solidFill>
                <a:ea typeface="Lato Light" panose="020F0502020204030203" pitchFamily="34" charset="0"/>
                <a:cs typeface="Lato Light" panose="020F0502020204030203" pitchFamily="34" charset="0"/>
              </a:rPr>
              <a:t> </a:t>
            </a:r>
          </a:p>
          <a:p>
            <a:pPr lvl="0">
              <a:lnSpc>
                <a:spcPts val="2240"/>
              </a:lnSpc>
              <a:defRPr/>
            </a:pPr>
            <a:r>
              <a:rPr lang="en-GB" dirty="0" err="1">
                <a:solidFill>
                  <a:srgbClr val="595959"/>
                </a:solidFill>
                <a:ea typeface="Lato Light" panose="020F0502020204030203" pitchFamily="34" charset="0"/>
                <a:cs typeface="Lato Light" panose="020F0502020204030203" pitchFamily="34" charset="0"/>
              </a:rPr>
              <a:t>Mehr</a:t>
            </a:r>
            <a:r>
              <a:rPr lang="en-GB" dirty="0">
                <a:solidFill>
                  <a:srgbClr val="595959"/>
                </a:solidFill>
                <a:ea typeface="Lato Light" panose="020F0502020204030203" pitchFamily="34" charset="0"/>
                <a:cs typeface="Lato Light" panose="020F0502020204030203" pitchFamily="34" charset="0"/>
              </a:rPr>
              <a:t> </a:t>
            </a:r>
            <a:r>
              <a:rPr lang="en-GB" dirty="0" err="1">
                <a:solidFill>
                  <a:srgbClr val="595959"/>
                </a:solidFill>
                <a:ea typeface="Lato Light" panose="020F0502020204030203" pitchFamily="34" charset="0"/>
                <a:cs typeface="Lato Light" panose="020F0502020204030203" pitchFamily="34" charset="0"/>
              </a:rPr>
              <a:t>dazu</a:t>
            </a:r>
            <a:r>
              <a:rPr lang="en-GB" dirty="0">
                <a:solidFill>
                  <a:srgbClr val="595959"/>
                </a:solidFill>
                <a:ea typeface="Lato Light" panose="020F0502020204030203" pitchFamily="34" charset="0"/>
                <a:cs typeface="Lato Light" panose="020F0502020204030203" pitchFamily="34" charset="0"/>
              </a:rPr>
              <a:t>: </a:t>
            </a:r>
            <a:r>
              <a:rPr lang="en-GB" dirty="0">
                <a:solidFill>
                  <a:srgbClr val="F16924"/>
                </a:solidFill>
                <a:hlinkClick r:id="rId4">
                  <a:extLst>
                    <a:ext uri="{A12FA001-AC4F-418D-AE19-62706E023703}">
                      <ahyp:hlinkClr xmlns:ahyp="http://schemas.microsoft.com/office/drawing/2018/hyperlinkcolor" val="tx"/>
                    </a:ext>
                  </a:extLst>
                </a:hlinkClick>
              </a:rPr>
              <a:t>Zinssätze erklärt: Nominal, Real, </a:t>
            </a:r>
            <a:r>
              <a:rPr lang="en-GB" dirty="0" err="1">
                <a:solidFill>
                  <a:srgbClr val="F16924"/>
                </a:solidFill>
                <a:hlinkClick r:id="rId4">
                  <a:extLst>
                    <a:ext uri="{A12FA001-AC4F-418D-AE19-62706E023703}">
                      <ahyp:hlinkClr xmlns:ahyp="http://schemas.microsoft.com/office/drawing/2018/hyperlinkcolor" val="tx"/>
                    </a:ext>
                  </a:extLst>
                </a:hlinkClick>
              </a:rPr>
              <a:t>Effektiv</a:t>
            </a:r>
            <a:endParaRPr lang="en-GB" dirty="0">
              <a:solidFill>
                <a:srgbClr val="F16924"/>
              </a:solidFill>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375330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526610" y="560741"/>
            <a:ext cx="3152127" cy="2457067"/>
          </a:xfrm>
        </p:spPr>
        <p:txBody>
          <a:bodyPr>
            <a:normAutofit/>
          </a:bodyPr>
          <a:lstStyle/>
          <a:p>
            <a:r>
              <a:rPr lang="en-GB" dirty="0">
                <a:solidFill>
                  <a:schemeClr val="bg1"/>
                </a:solidFill>
              </a:rPr>
              <a:t>Überwindung einer Liquiditätskrise</a:t>
            </a: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3756567" y="567126"/>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pic>
        <p:nvPicPr>
          <p:cNvPr id="75" name="Picture 74" descr="Icon&#10;&#10;Description automatically generated">
            <a:extLst>
              <a:ext uri="{FF2B5EF4-FFF2-40B4-BE49-F238E27FC236}">
                <a16:creationId xmlns:a16="http://schemas.microsoft.com/office/drawing/2014/main" id="{D8E925E4-B78C-9128-78C4-79F0ECEABA88}"/>
              </a:ext>
            </a:extLst>
          </p:cNvPr>
          <p:cNvPicPr/>
          <p:nvPr/>
        </p:nvPicPr>
        <p:blipFill rotWithShape="1">
          <a:blip r:embed="rId5" cstate="screen">
            <a:extLst>
              <a:ext uri="{28A0092B-C50C-407E-A947-70E740481C1C}">
                <a14:useLocalDpi xmlns:a14="http://schemas.microsoft.com/office/drawing/2010/main"/>
              </a:ext>
            </a:extLst>
          </a:blip>
          <a:srcRect l="6291" t="3446" r="13258" b="10881"/>
          <a:stretch/>
        </p:blipFill>
        <p:spPr>
          <a:xfrm>
            <a:off x="-490799" y="2080590"/>
            <a:ext cx="4883929" cy="4777409"/>
          </a:xfrm>
          <a:prstGeom prst="rect">
            <a:avLst/>
          </a:prstGeom>
        </p:spPr>
      </p:pic>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4104640" y="5200758"/>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7A77A8C-0005-C877-3EAB-23829BF47D39}"/>
              </a:ext>
            </a:extLst>
          </p:cNvPr>
          <p:cNvCxnSpPr>
            <a:cxnSpLocks/>
          </p:cNvCxnSpPr>
          <p:nvPr/>
        </p:nvCxnSpPr>
        <p:spPr>
          <a:xfrm>
            <a:off x="4258755" y="3148338"/>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D533FAE-3032-1F5F-850D-04FDCE88557B}"/>
              </a:ext>
            </a:extLst>
          </p:cNvPr>
          <p:cNvCxnSpPr>
            <a:cxnSpLocks/>
          </p:cNvCxnSpPr>
          <p:nvPr/>
        </p:nvCxnSpPr>
        <p:spPr>
          <a:xfrm>
            <a:off x="4258755" y="1799185"/>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3756567" y="1858308"/>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08</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3756567" y="3230926"/>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09</a:t>
              </a:r>
            </a:p>
          </p:txBody>
        </p:sp>
      </p:grpSp>
      <p:grpSp>
        <p:nvGrpSpPr>
          <p:cNvPr id="87" name="Group 86">
            <a:extLst>
              <a:ext uri="{FF2B5EF4-FFF2-40B4-BE49-F238E27FC236}">
                <a16:creationId xmlns:a16="http://schemas.microsoft.com/office/drawing/2014/main" id="{A4927791-10A8-A9A8-3503-B9E95739B9CF}"/>
              </a:ext>
            </a:extLst>
          </p:cNvPr>
          <p:cNvGrpSpPr/>
          <p:nvPr/>
        </p:nvGrpSpPr>
        <p:grpSpPr>
          <a:xfrm>
            <a:off x="3756567" y="5282804"/>
            <a:ext cx="701992" cy="701724"/>
            <a:chOff x="7037107" y="1407878"/>
            <a:chExt cx="701992" cy="701724"/>
          </a:xfrm>
        </p:grpSpPr>
        <p:sp>
          <p:nvSpPr>
            <p:cNvPr id="88" name="Freeform 87">
              <a:extLst>
                <a:ext uri="{FF2B5EF4-FFF2-40B4-BE49-F238E27FC236}">
                  <a16:creationId xmlns:a16="http://schemas.microsoft.com/office/drawing/2014/main" id="{9CB37A8D-E0C6-DA20-9EF8-EB65E31195C6}"/>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C42DB063-DFC6-3B81-2E91-713463015762}"/>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90" name="TextBox 89">
              <a:extLst>
                <a:ext uri="{FF2B5EF4-FFF2-40B4-BE49-F238E27FC236}">
                  <a16:creationId xmlns:a16="http://schemas.microsoft.com/office/drawing/2014/main" id="{9FA189D2-3675-3BF2-B140-2F43E499CDC3}"/>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10</a:t>
              </a:r>
            </a:p>
          </p:txBody>
        </p:sp>
      </p:grpSp>
      <p:sp>
        <p:nvSpPr>
          <p:cNvPr id="2" name="Textfeld 1">
            <a:extLst>
              <a:ext uri="{FF2B5EF4-FFF2-40B4-BE49-F238E27FC236}">
                <a16:creationId xmlns:a16="http://schemas.microsoft.com/office/drawing/2014/main" id="{5FAD93F3-DA8C-A823-7CD9-37120E5159A8}"/>
              </a:ext>
            </a:extLst>
          </p:cNvPr>
          <p:cNvSpPr txBox="1"/>
          <p:nvPr/>
        </p:nvSpPr>
        <p:spPr>
          <a:xfrm>
            <a:off x="4740947" y="5305709"/>
            <a:ext cx="7247823" cy="1775486"/>
          </a:xfrm>
          <a:prstGeom prst="rect">
            <a:avLst/>
          </a:prstGeom>
          <a:noFill/>
        </p:spPr>
        <p:txBody>
          <a:bodyPr wrap="square" numCol="2" rtlCol="0">
            <a:spAutoFit/>
          </a:bodyPr>
          <a:lstStyle/>
          <a:p>
            <a:pPr>
              <a:lnSpc>
                <a:spcPts val="2240"/>
              </a:lnSpc>
              <a:defRPr/>
            </a:pPr>
            <a:r>
              <a:rPr lang="en-GB" sz="2000" b="1" dirty="0" err="1">
                <a:solidFill>
                  <a:srgbClr val="F16924"/>
                </a:solidFill>
                <a:ea typeface="Lato Light" panose="020F0502020204030203" pitchFamily="34" charset="0"/>
                <a:cs typeface="Poppins" pitchFamily="2" charset="77"/>
              </a:rPr>
              <a:t>Andere</a:t>
            </a:r>
            <a:r>
              <a:rPr lang="en-GB" sz="2000" b="1" dirty="0">
                <a:solidFill>
                  <a:srgbClr val="F16924"/>
                </a:solidFill>
                <a:ea typeface="Lato Light" panose="020F0502020204030203" pitchFamily="34" charset="0"/>
                <a:cs typeface="Poppins" pitchFamily="2" charset="77"/>
              </a:rPr>
              <a:t> </a:t>
            </a:r>
            <a:r>
              <a:rPr lang="en-GB" sz="2000" b="1" dirty="0" err="1">
                <a:solidFill>
                  <a:srgbClr val="F16924"/>
                </a:solidFill>
                <a:ea typeface="Lato Light" panose="020F0502020204030203" pitchFamily="34" charset="0"/>
                <a:cs typeface="Poppins" pitchFamily="2" charset="77"/>
              </a:rPr>
              <a:t>Mechanismen</a:t>
            </a:r>
            <a:endParaRPr lang="en-GB" sz="2000" b="1" dirty="0">
              <a:solidFill>
                <a:srgbClr val="F16924"/>
              </a:solidFill>
              <a:ea typeface="Lato Light" panose="020F0502020204030203" pitchFamily="34" charset="0"/>
              <a:cs typeface="Poppins" pitchFamily="2" charset="77"/>
            </a:endParaRPr>
          </a:p>
          <a:p>
            <a:pPr marL="285750" lvl="0" indent="-285750">
              <a:lnSpc>
                <a:spcPts val="2240"/>
              </a:lnSpc>
              <a:buClr>
                <a:srgbClr val="F16924"/>
              </a:buClr>
              <a:buFont typeface="Arial" panose="020B0604020202020204" pitchFamily="34" charset="0"/>
              <a:buChar char="•"/>
              <a:defRPr/>
            </a:pPr>
            <a:r>
              <a:rPr lang="en-GB" sz="1800" dirty="0" err="1">
                <a:solidFill>
                  <a:srgbClr val="595959"/>
                </a:solidFill>
                <a:ea typeface="Lato Light" panose="020F0502020204030203" pitchFamily="34" charset="0"/>
                <a:cs typeface="Lato Light" panose="020F0502020204030203" pitchFamily="34" charset="0"/>
              </a:rPr>
              <a:t>Gesellschafterdarlehen</a:t>
            </a:r>
            <a:endParaRPr lang="en-GB" sz="1800" dirty="0">
              <a:solidFill>
                <a:srgbClr val="595959"/>
              </a:solidFill>
              <a:ea typeface="Lato Light" panose="020F0502020204030203" pitchFamily="34" charset="0"/>
              <a:cs typeface="Lato Light" panose="020F0502020204030203" pitchFamily="34" charset="0"/>
            </a:endParaRPr>
          </a:p>
          <a:p>
            <a:pPr marL="285750" lvl="0" indent="-285750">
              <a:lnSpc>
                <a:spcPts val="2240"/>
              </a:lnSpc>
              <a:buClr>
                <a:srgbClr val="F16924"/>
              </a:buClr>
              <a:buFont typeface="Arial" panose="020B0604020202020204" pitchFamily="34" charset="0"/>
              <a:buChar char="•"/>
              <a:defRPr/>
            </a:pPr>
            <a:r>
              <a:rPr lang="en-GB" sz="1800" dirty="0" err="1">
                <a:solidFill>
                  <a:srgbClr val="595959"/>
                </a:solidFill>
                <a:ea typeface="Lato Light" panose="020F0502020204030203" pitchFamily="34" charset="0"/>
                <a:cs typeface="Lato Light" panose="020F0502020204030203" pitchFamily="34" charset="0"/>
              </a:rPr>
              <a:t>atypisch</a:t>
            </a:r>
            <a:r>
              <a:rPr lang="en-GB" sz="1800" dirty="0">
                <a:solidFill>
                  <a:srgbClr val="595959"/>
                </a:solidFill>
                <a:ea typeface="Lato Light" panose="020F0502020204030203" pitchFamily="34" charset="0"/>
                <a:cs typeface="Lato Light" panose="020F0502020204030203" pitchFamily="34" charset="0"/>
              </a:rPr>
              <a:t>/</a:t>
            </a:r>
            <a:r>
              <a:rPr lang="en-GB" sz="1800" dirty="0" err="1">
                <a:solidFill>
                  <a:srgbClr val="595959"/>
                </a:solidFill>
                <a:ea typeface="Lato Light" panose="020F0502020204030203" pitchFamily="34" charset="0"/>
                <a:cs typeface="Lato Light" panose="020F0502020204030203" pitchFamily="34" charset="0"/>
              </a:rPr>
              <a:t>typisch</a:t>
            </a:r>
            <a:r>
              <a:rPr lang="en-GB" sz="1800" dirty="0">
                <a:solidFill>
                  <a:srgbClr val="595959"/>
                </a:solidFill>
                <a:ea typeface="Lato Light" panose="020F0502020204030203" pitchFamily="34" charset="0"/>
                <a:cs typeface="Lato Light" panose="020F0502020204030203" pitchFamily="34" charset="0"/>
              </a:rPr>
              <a:t> </a:t>
            </a:r>
            <a:r>
              <a:rPr lang="en-GB" sz="1800" dirty="0" err="1">
                <a:solidFill>
                  <a:srgbClr val="595959"/>
                </a:solidFill>
                <a:ea typeface="Lato Light" panose="020F0502020204030203" pitchFamily="34" charset="0"/>
                <a:cs typeface="Lato Light" panose="020F0502020204030203" pitchFamily="34" charset="0"/>
              </a:rPr>
              <a:t>stille</a:t>
            </a:r>
            <a:r>
              <a:rPr lang="en-GB" sz="1800" dirty="0">
                <a:solidFill>
                  <a:srgbClr val="595959"/>
                </a:solidFill>
                <a:ea typeface="Lato Light" panose="020F0502020204030203" pitchFamily="34" charset="0"/>
                <a:cs typeface="Lato Light" panose="020F0502020204030203" pitchFamily="34" charset="0"/>
              </a:rPr>
              <a:t> </a:t>
            </a:r>
            <a:r>
              <a:rPr lang="en-GB" sz="1800" dirty="0" err="1">
                <a:solidFill>
                  <a:srgbClr val="595959"/>
                </a:solidFill>
                <a:ea typeface="Lato Light" panose="020F0502020204030203" pitchFamily="34" charset="0"/>
                <a:cs typeface="Lato Light" panose="020F0502020204030203" pitchFamily="34" charset="0"/>
              </a:rPr>
              <a:t>Beteiligung</a:t>
            </a:r>
            <a:endParaRPr lang="en-GB" dirty="0">
              <a:solidFill>
                <a:srgbClr val="595959"/>
              </a:solidFill>
              <a:ea typeface="Lato Light" panose="020F0502020204030203" pitchFamily="34" charset="0"/>
              <a:cs typeface="Lato Light" panose="020F0502020204030203" pitchFamily="34" charset="0"/>
            </a:endParaRPr>
          </a:p>
          <a:p>
            <a:pPr marL="285750" lvl="0" indent="-285750">
              <a:lnSpc>
                <a:spcPts val="2240"/>
              </a:lnSpc>
              <a:buClr>
                <a:srgbClr val="F16924"/>
              </a:buClr>
              <a:buFont typeface="Arial" panose="020B0604020202020204" pitchFamily="34" charset="0"/>
              <a:buChar char="•"/>
              <a:defRPr/>
            </a:pPr>
            <a:r>
              <a:rPr lang="en-GB" dirty="0" err="1">
                <a:solidFill>
                  <a:srgbClr val="595959"/>
                </a:solidFill>
                <a:ea typeface="Lato Light" panose="020F0502020204030203" pitchFamily="34" charset="0"/>
                <a:cs typeface="Lato Light" panose="020F0502020204030203" pitchFamily="34" charset="0"/>
              </a:rPr>
              <a:t>Gewinnbeteiligung</a:t>
            </a:r>
            <a:r>
              <a:rPr lang="en-GB" dirty="0">
                <a:solidFill>
                  <a:srgbClr val="595959"/>
                </a:solidFill>
                <a:ea typeface="Lato Light" panose="020F0502020204030203" pitchFamily="34" charset="0"/>
                <a:cs typeface="Lato Light" panose="020F0502020204030203" pitchFamily="34" charset="0"/>
              </a:rPr>
              <a:t>	</a:t>
            </a:r>
          </a:p>
          <a:p>
            <a:pPr marL="285750" lvl="0" indent="-285750">
              <a:lnSpc>
                <a:spcPts val="2240"/>
              </a:lnSpc>
              <a:buClr>
                <a:srgbClr val="F16924"/>
              </a:buClr>
              <a:buFont typeface="Arial" panose="020B0604020202020204" pitchFamily="34" charset="0"/>
              <a:buChar char="•"/>
              <a:defRPr/>
            </a:pPr>
            <a:endParaRPr lang="en-GB" sz="1800" dirty="0">
              <a:solidFill>
                <a:srgbClr val="595959"/>
              </a:solidFill>
              <a:ea typeface="Lato Light" panose="020F0502020204030203" pitchFamily="34" charset="0"/>
              <a:cs typeface="Lato Light" panose="020F0502020204030203" pitchFamily="34" charset="0"/>
            </a:endParaRPr>
          </a:p>
          <a:p>
            <a:pPr marL="285750" lvl="0" indent="-285750">
              <a:lnSpc>
                <a:spcPts val="2240"/>
              </a:lnSpc>
              <a:buClr>
                <a:srgbClr val="F16924"/>
              </a:buClr>
              <a:buFont typeface="Arial" panose="020B0604020202020204" pitchFamily="34" charset="0"/>
              <a:buChar char="•"/>
              <a:defRPr/>
            </a:pPr>
            <a:endParaRPr lang="en-GB" sz="1800" dirty="0">
              <a:solidFill>
                <a:srgbClr val="595959"/>
              </a:solidFill>
              <a:ea typeface="Lato Light" panose="020F0502020204030203" pitchFamily="34" charset="0"/>
              <a:cs typeface="Lato Light" panose="020F0502020204030203" pitchFamily="34" charset="0"/>
            </a:endParaRPr>
          </a:p>
          <a:p>
            <a:pPr marL="285750" lvl="0" indent="-285750">
              <a:lnSpc>
                <a:spcPts val="2240"/>
              </a:lnSpc>
              <a:buClr>
                <a:srgbClr val="F16924"/>
              </a:buClr>
              <a:buFont typeface="Arial" panose="020B0604020202020204" pitchFamily="34" charset="0"/>
              <a:buChar char="•"/>
              <a:defRPr/>
            </a:pPr>
            <a:endParaRPr lang="en-GB" sz="1800" dirty="0">
              <a:solidFill>
                <a:srgbClr val="595959"/>
              </a:solidFill>
              <a:ea typeface="Lato Light" panose="020F0502020204030203" pitchFamily="34" charset="0"/>
              <a:cs typeface="Lato Light" panose="020F0502020204030203" pitchFamily="34" charset="0"/>
            </a:endParaRPr>
          </a:p>
          <a:p>
            <a:pPr marL="285750" lvl="0" indent="-285750">
              <a:lnSpc>
                <a:spcPts val="2240"/>
              </a:lnSpc>
              <a:buClr>
                <a:srgbClr val="F16924"/>
              </a:buClr>
              <a:buFont typeface="Arial" panose="020B0604020202020204" pitchFamily="34" charset="0"/>
              <a:buChar char="•"/>
              <a:defRPr/>
            </a:pPr>
            <a:r>
              <a:rPr lang="en-GB" sz="1800" dirty="0">
                <a:solidFill>
                  <a:srgbClr val="595959"/>
                </a:solidFill>
                <a:ea typeface="Lato Light" panose="020F0502020204030203" pitchFamily="34" charset="0"/>
                <a:cs typeface="Lato Light" panose="020F0502020204030203" pitchFamily="34" charset="0"/>
              </a:rPr>
              <a:t>Options- und </a:t>
            </a:r>
            <a:r>
              <a:rPr lang="en-GB" sz="1800" dirty="0" err="1">
                <a:solidFill>
                  <a:srgbClr val="595959"/>
                </a:solidFill>
                <a:ea typeface="Lato Light" panose="020F0502020204030203" pitchFamily="34" charset="0"/>
                <a:cs typeface="Lato Light" panose="020F0502020204030203" pitchFamily="34" charset="0"/>
              </a:rPr>
              <a:t>Wandelanleihen</a:t>
            </a:r>
            <a:endParaRPr lang="en-GB" sz="1800" dirty="0">
              <a:solidFill>
                <a:srgbClr val="595959"/>
              </a:solidFill>
              <a:ea typeface="Lato Light" panose="020F0502020204030203" pitchFamily="34" charset="0"/>
              <a:cs typeface="Lato Light" panose="020F0502020204030203" pitchFamily="34" charset="0"/>
            </a:endParaRPr>
          </a:p>
          <a:p>
            <a:pPr marL="285750" lvl="0" indent="-285750">
              <a:lnSpc>
                <a:spcPts val="2240"/>
              </a:lnSpc>
              <a:buClr>
                <a:srgbClr val="F16924"/>
              </a:buClr>
              <a:buFont typeface="Arial" panose="020B0604020202020204" pitchFamily="34" charset="0"/>
              <a:buChar char="•"/>
              <a:defRPr/>
            </a:pPr>
            <a:r>
              <a:rPr lang="en-GB" sz="1800" dirty="0" err="1">
                <a:solidFill>
                  <a:srgbClr val="595959"/>
                </a:solidFill>
                <a:ea typeface="Lato Light" panose="020F0502020204030203" pitchFamily="34" charset="0"/>
                <a:cs typeface="Lato Light" panose="020F0502020204030203" pitchFamily="34" charset="0"/>
              </a:rPr>
              <a:t>Nachrangiges</a:t>
            </a:r>
            <a:r>
              <a:rPr lang="en-GB" sz="1800" dirty="0">
                <a:solidFill>
                  <a:srgbClr val="595959"/>
                </a:solidFill>
                <a:ea typeface="Lato Light" panose="020F0502020204030203" pitchFamily="34" charset="0"/>
                <a:cs typeface="Lato Light" panose="020F0502020204030203" pitchFamily="34" charset="0"/>
              </a:rPr>
              <a:t> </a:t>
            </a:r>
            <a:r>
              <a:rPr lang="en-GB" sz="1800" dirty="0" err="1">
                <a:solidFill>
                  <a:srgbClr val="595959"/>
                </a:solidFill>
                <a:ea typeface="Lato Light" panose="020F0502020204030203" pitchFamily="34" charset="0"/>
                <a:cs typeface="Lato Light" panose="020F0502020204030203" pitchFamily="34" charset="0"/>
              </a:rPr>
              <a:t>Darlehen</a:t>
            </a:r>
            <a:r>
              <a:rPr lang="en-GB" sz="1800" dirty="0">
                <a:solidFill>
                  <a:srgbClr val="595959"/>
                </a:solidFill>
                <a:ea typeface="Lato Light" panose="020F0502020204030203" pitchFamily="34" charset="0"/>
                <a:cs typeface="Lato Light" panose="020F0502020204030203" pitchFamily="34" charset="0"/>
              </a:rPr>
              <a:t> (Junior Debt </a:t>
            </a:r>
            <a:r>
              <a:rPr lang="en-GB" sz="1800" dirty="0" err="1">
                <a:solidFill>
                  <a:srgbClr val="595959"/>
                </a:solidFill>
                <a:ea typeface="Lato Light" panose="020F0502020204030203" pitchFamily="34" charset="0"/>
                <a:cs typeface="Lato Light" panose="020F0502020204030203" pitchFamily="34" charset="0"/>
              </a:rPr>
              <a:t>oder</a:t>
            </a:r>
            <a:r>
              <a:rPr lang="en-GB" sz="1800" dirty="0">
                <a:solidFill>
                  <a:srgbClr val="595959"/>
                </a:solidFill>
                <a:ea typeface="Lato Light" panose="020F0502020204030203" pitchFamily="34" charset="0"/>
                <a:cs typeface="Lato Light" panose="020F0502020204030203" pitchFamily="34" charset="0"/>
              </a:rPr>
              <a:t> Subordinated Debt)</a:t>
            </a:r>
          </a:p>
          <a:p>
            <a:endParaRPr lang="de-DE" dirty="0"/>
          </a:p>
        </p:txBody>
      </p:sp>
    </p:spTree>
    <p:extLst>
      <p:ext uri="{BB962C8B-B14F-4D97-AF65-F5344CB8AC3E}">
        <p14:creationId xmlns:p14="http://schemas.microsoft.com/office/powerpoint/2010/main" val="212459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2A7E4F1-943C-2B4E-9BCD-F4872B0E1A2F}"/>
              </a:ext>
            </a:extLst>
          </p:cNvPr>
          <p:cNvSpPr>
            <a:spLocks noGrp="1"/>
          </p:cNvSpPr>
          <p:nvPr>
            <p:ph type="body" sz="quarter" idx="16"/>
          </p:nvPr>
        </p:nvSpPr>
        <p:spPr>
          <a:xfrm>
            <a:off x="529760" y="317634"/>
            <a:ext cx="11388262" cy="1100200"/>
          </a:xfrm>
        </p:spPr>
        <p:txBody>
          <a:bodyPr>
            <a:normAutofit/>
          </a:bodyPr>
          <a:lstStyle/>
          <a:p>
            <a:pPr algn="just">
              <a:spcBef>
                <a:spcPts val="0"/>
              </a:spcBef>
            </a:pPr>
            <a:r>
              <a:rPr lang="en-US" sz="2800" dirty="0">
                <a:latin typeface="Calibri" panose="020F0502020204030204" pitchFamily="34" charset="0"/>
                <a:ea typeface="Calibri" panose="020F0502020204030204" pitchFamily="34" charset="0"/>
              </a:rPr>
              <a:t>Nach erfolgreichem Abschluss dieses Moduls </a:t>
            </a:r>
            <a:r>
              <a:rPr lang="en-US" sz="2800" dirty="0" err="1">
                <a:latin typeface="Calibri" panose="020F0502020204030204" pitchFamily="34" charset="0"/>
                <a:ea typeface="Calibri" panose="020F0502020204030204" pitchFamily="34" charset="0"/>
              </a:rPr>
              <a:t>werden</a:t>
            </a:r>
            <a:r>
              <a:rPr lang="en-US" sz="2800" dirty="0">
                <a:latin typeface="Calibri" panose="020F0502020204030204" pitchFamily="34" charset="0"/>
                <a:ea typeface="Calibri" panose="020F0502020204030204" pitchFamily="34" charset="0"/>
              </a:rPr>
              <a:t> Sie </a:t>
            </a:r>
            <a:r>
              <a:rPr lang="en-US" sz="2800" dirty="0" err="1">
                <a:latin typeface="Calibri" panose="020F0502020204030204" pitchFamily="34" charset="0"/>
                <a:ea typeface="Calibri" panose="020F0502020204030204" pitchFamily="34" charset="0"/>
              </a:rPr>
              <a:t>Kenntnisse</a:t>
            </a:r>
            <a:r>
              <a:rPr lang="en-US" sz="2800" dirty="0">
                <a:latin typeface="Calibri" panose="020F0502020204030204" pitchFamily="34" charset="0"/>
                <a:ea typeface="Calibri" panose="020F0502020204030204" pitchFamily="34" charset="0"/>
              </a:rPr>
              <a:t> </a:t>
            </a:r>
          </a:p>
          <a:p>
            <a:pPr algn="just">
              <a:spcBef>
                <a:spcPts val="0"/>
              </a:spcBef>
            </a:pPr>
            <a:r>
              <a:rPr lang="en-US" sz="2800" dirty="0" err="1">
                <a:latin typeface="Calibri" panose="020F0502020204030204" pitchFamily="34" charset="0"/>
                <a:ea typeface="Calibri" panose="020F0502020204030204" pitchFamily="34" charset="0"/>
              </a:rPr>
              <a:t>zu</a:t>
            </a:r>
            <a:r>
              <a:rPr lang="en-US" sz="2800" dirty="0">
                <a:latin typeface="Calibri" panose="020F0502020204030204" pitchFamily="34" charset="0"/>
                <a:ea typeface="Calibri" panose="020F0502020204030204" pitchFamily="34" charset="0"/>
              </a:rPr>
              <a:t> </a:t>
            </a:r>
            <a:r>
              <a:rPr lang="en-US" sz="2800" dirty="0" err="1">
                <a:latin typeface="Calibri" panose="020F0502020204030204" pitchFamily="34" charset="0"/>
                <a:ea typeface="Calibri" panose="020F0502020204030204" pitchFamily="34" charset="0"/>
              </a:rPr>
              <a:t>folgenden</a:t>
            </a:r>
            <a:r>
              <a:rPr lang="en-US" sz="2800" dirty="0">
                <a:latin typeface="Calibri" panose="020F0502020204030204" pitchFamily="34" charset="0"/>
                <a:ea typeface="Calibri" panose="020F0502020204030204" pitchFamily="34" charset="0"/>
              </a:rPr>
              <a:t> </a:t>
            </a:r>
            <a:r>
              <a:rPr lang="en-US" sz="2800" dirty="0" err="1">
                <a:latin typeface="Calibri" panose="020F0502020204030204" pitchFamily="34" charset="0"/>
                <a:ea typeface="Calibri" panose="020F0502020204030204" pitchFamily="34" charset="0"/>
              </a:rPr>
              <a:t>Punkten</a:t>
            </a:r>
            <a:r>
              <a:rPr lang="en-US" sz="2800" dirty="0">
                <a:latin typeface="Calibri" panose="020F0502020204030204" pitchFamily="34" charset="0"/>
                <a:ea typeface="Calibri" panose="020F0502020204030204" pitchFamily="34" charset="0"/>
              </a:rPr>
              <a:t> </a:t>
            </a:r>
            <a:r>
              <a:rPr lang="en-US" sz="2800" dirty="0" err="1">
                <a:latin typeface="Calibri" panose="020F0502020204030204" pitchFamily="34" charset="0"/>
                <a:ea typeface="Calibri" panose="020F0502020204030204" pitchFamily="34" charset="0"/>
              </a:rPr>
              <a:t>erworben</a:t>
            </a:r>
            <a:r>
              <a:rPr lang="en-US" sz="2800" dirty="0">
                <a:latin typeface="Calibri" panose="020F0502020204030204" pitchFamily="34" charset="0"/>
                <a:ea typeface="Calibri" panose="020F0502020204030204" pitchFamily="34" charset="0"/>
              </a:rPr>
              <a:t> </a:t>
            </a:r>
            <a:r>
              <a:rPr lang="en-US" sz="2800" dirty="0" err="1">
                <a:latin typeface="Calibri" panose="020F0502020204030204" pitchFamily="34" charset="0"/>
                <a:ea typeface="Calibri" panose="020F0502020204030204" pitchFamily="34" charset="0"/>
              </a:rPr>
              <a:t>haben</a:t>
            </a:r>
            <a:r>
              <a:rPr lang="en-US" sz="2800" dirty="0">
                <a:latin typeface="Calibri" panose="020F0502020204030204" pitchFamily="34" charset="0"/>
                <a:ea typeface="Calibri" panose="020F0502020204030204" pitchFamily="34" charset="0"/>
              </a:rPr>
              <a:t>:</a:t>
            </a:r>
          </a:p>
        </p:txBody>
      </p:sp>
      <p:sp>
        <p:nvSpPr>
          <p:cNvPr id="15" name="Text Placeholder 14">
            <a:extLst>
              <a:ext uri="{FF2B5EF4-FFF2-40B4-BE49-F238E27FC236}">
                <a16:creationId xmlns:a16="http://schemas.microsoft.com/office/drawing/2014/main" id="{4D35498D-2981-3972-CC47-93A6FAE01A50}"/>
              </a:ext>
            </a:extLst>
          </p:cNvPr>
          <p:cNvSpPr>
            <a:spLocks noGrp="1"/>
          </p:cNvSpPr>
          <p:nvPr>
            <p:ph type="body" sz="quarter" idx="18"/>
          </p:nvPr>
        </p:nvSpPr>
        <p:spPr>
          <a:xfrm>
            <a:off x="529759" y="1639723"/>
            <a:ext cx="11073662" cy="4530773"/>
          </a:xfrm>
        </p:spPr>
        <p:txBody>
          <a:bodyPr numCol="2" spcCol="288000">
            <a:normAutofit fontScale="85000" lnSpcReduction="10000"/>
          </a:bodyPr>
          <a:lstStyle/>
          <a:p>
            <a:pPr marL="457200" indent="-457200">
              <a:buClr>
                <a:srgbClr val="F16924"/>
              </a:buClr>
              <a:buFont typeface="+mj-lt"/>
              <a:buAutoNum type="arabicPeriod"/>
            </a:pPr>
            <a:r>
              <a:rPr lang="en-US" dirty="0" err="1"/>
              <a:t>Erkennen</a:t>
            </a:r>
            <a:r>
              <a:rPr lang="en-US" dirty="0"/>
              <a:t> von </a:t>
            </a:r>
            <a:r>
              <a:rPr lang="en-US" dirty="0" err="1"/>
              <a:t>Fähigkeiten</a:t>
            </a:r>
            <a:r>
              <a:rPr lang="en-US" dirty="0"/>
              <a:t> und der Kultur der </a:t>
            </a:r>
            <a:r>
              <a:rPr lang="en-US" dirty="0" err="1"/>
              <a:t>Führungskräfte</a:t>
            </a:r>
            <a:r>
              <a:rPr lang="en-US" dirty="0"/>
              <a:t>, </a:t>
            </a:r>
            <a:r>
              <a:rPr lang="en-US" dirty="0" err="1"/>
              <a:t>Einschätzung</a:t>
            </a:r>
            <a:r>
              <a:rPr lang="en-US" dirty="0"/>
              <a:t> der </a:t>
            </a:r>
            <a:r>
              <a:rPr lang="en-US" dirty="0" err="1"/>
              <a:t>Offenheit</a:t>
            </a:r>
            <a:r>
              <a:rPr lang="en-US" dirty="0"/>
              <a:t> für </a:t>
            </a:r>
            <a:r>
              <a:rPr lang="en-US" dirty="0" err="1"/>
              <a:t>Innovationen</a:t>
            </a:r>
            <a:r>
              <a:rPr lang="en-US" dirty="0"/>
              <a:t>.</a:t>
            </a:r>
          </a:p>
          <a:p>
            <a:pPr marL="457200" indent="-457200">
              <a:buClr>
                <a:srgbClr val="F16924"/>
              </a:buClr>
              <a:buFont typeface="+mj-lt"/>
              <a:buAutoNum type="arabicPeriod"/>
            </a:pPr>
            <a:endParaRPr lang="en-US" dirty="0"/>
          </a:p>
          <a:p>
            <a:pPr marL="457200" indent="-457200">
              <a:buClr>
                <a:srgbClr val="F16924"/>
              </a:buClr>
              <a:buFont typeface="+mj-lt"/>
              <a:buAutoNum type="arabicPeriod"/>
            </a:pPr>
            <a:r>
              <a:rPr lang="en-US" dirty="0"/>
              <a:t>Untersuchung der Auswirkungen einer Produktverkaufskrise, die zu einem </a:t>
            </a:r>
            <a:r>
              <a:rPr lang="en-US" dirty="0" err="1"/>
              <a:t>plötzlichen</a:t>
            </a:r>
            <a:r>
              <a:rPr lang="en-US" dirty="0"/>
              <a:t> </a:t>
            </a:r>
            <a:r>
              <a:rPr lang="en-US" dirty="0" err="1"/>
              <a:t>Nachfragerückgang</a:t>
            </a:r>
            <a:r>
              <a:rPr lang="en-US" dirty="0"/>
              <a:t> bis </a:t>
            </a:r>
            <a:r>
              <a:rPr lang="en-US" dirty="0" err="1"/>
              <a:t>hin</a:t>
            </a:r>
            <a:r>
              <a:rPr lang="en-US" dirty="0"/>
              <a:t> zum </a:t>
            </a:r>
            <a:r>
              <a:rPr lang="en-US" dirty="0" err="1"/>
              <a:t>Verlust</a:t>
            </a:r>
            <a:r>
              <a:rPr lang="en-US" dirty="0"/>
              <a:t> </a:t>
            </a:r>
            <a:r>
              <a:rPr lang="en-US" dirty="0" err="1"/>
              <a:t>führt</a:t>
            </a:r>
            <a:r>
              <a:rPr lang="en-US" dirty="0"/>
              <a:t>.</a:t>
            </a:r>
          </a:p>
          <a:p>
            <a:pPr marL="457200" indent="-457200">
              <a:buClr>
                <a:srgbClr val="F16924"/>
              </a:buClr>
              <a:buFont typeface="+mj-lt"/>
              <a:buAutoNum type="arabicPeriod"/>
            </a:pPr>
            <a:endParaRPr lang="en-US" dirty="0"/>
          </a:p>
          <a:p>
            <a:pPr marL="457200" indent="-457200">
              <a:buClr>
                <a:srgbClr val="F16924"/>
              </a:buClr>
              <a:buFont typeface="+mj-lt"/>
              <a:buAutoNum type="arabicPeriod"/>
            </a:pPr>
            <a:r>
              <a:rPr lang="en-US" dirty="0"/>
              <a:t>Verstehen der Dynamik des Kundenstamms, der Abhängigkeiten und der </a:t>
            </a:r>
            <a:r>
              <a:rPr lang="en-US" dirty="0" err="1"/>
              <a:t>Beziehungen</a:t>
            </a:r>
            <a:r>
              <a:rPr lang="en-US" dirty="0"/>
              <a:t>.</a:t>
            </a:r>
          </a:p>
          <a:p>
            <a:pPr marL="457200" indent="-457200">
              <a:buClr>
                <a:srgbClr val="F16924"/>
              </a:buClr>
              <a:buFont typeface="+mj-lt"/>
              <a:buAutoNum type="arabicPeriod"/>
            </a:pPr>
            <a:endParaRPr lang="en-US" dirty="0"/>
          </a:p>
          <a:p>
            <a:pPr marL="457200" indent="-457200">
              <a:buClr>
                <a:srgbClr val="F16924"/>
              </a:buClr>
              <a:buFont typeface="+mj-lt"/>
              <a:buAutoNum type="arabicPeriod"/>
            </a:pPr>
            <a:r>
              <a:rPr lang="en-US" dirty="0"/>
              <a:t>Erkennen und Verstehen der Rolle und Funktion von Datensystemen und Instrumenten der internen und externen Analyse innerhalb des </a:t>
            </a:r>
            <a:r>
              <a:rPr lang="en-US" dirty="0" err="1"/>
              <a:t>Unternehmens</a:t>
            </a:r>
            <a:r>
              <a:rPr lang="en-US" dirty="0"/>
              <a:t>.</a:t>
            </a:r>
          </a:p>
          <a:p>
            <a:pPr marL="457200" indent="-457200">
              <a:buClr>
                <a:srgbClr val="F16924"/>
              </a:buClr>
              <a:buFont typeface="+mj-lt"/>
              <a:buAutoNum type="arabicPeriod"/>
            </a:pPr>
            <a:r>
              <a:rPr lang="en-US" dirty="0"/>
              <a:t>Verstehen der </a:t>
            </a:r>
            <a:r>
              <a:rPr lang="en-US" dirty="0" err="1"/>
              <a:t>Ertragslage</a:t>
            </a:r>
            <a:r>
              <a:rPr lang="en-US" dirty="0"/>
              <a:t> (die Gewinne eines Unternehmens) und die </a:t>
            </a:r>
            <a:r>
              <a:rPr lang="en-US" dirty="0" err="1"/>
              <a:t>Liquiditätskrise</a:t>
            </a:r>
            <a:r>
              <a:rPr lang="en-US" dirty="0"/>
              <a:t> </a:t>
            </a:r>
            <a:r>
              <a:rPr lang="en-US" dirty="0" err="1"/>
              <a:t>Erforschung</a:t>
            </a:r>
            <a:r>
              <a:rPr lang="en-US" dirty="0"/>
              <a:t> der Hauptursachen </a:t>
            </a:r>
            <a:r>
              <a:rPr lang="en-US" dirty="0" err="1"/>
              <a:t>einer</a:t>
            </a:r>
            <a:r>
              <a:rPr lang="en-US" dirty="0"/>
              <a:t> </a:t>
            </a:r>
            <a:r>
              <a:rPr lang="en-US" dirty="0" err="1"/>
              <a:t>Betriebskrise</a:t>
            </a:r>
            <a:r>
              <a:rPr lang="en-US" dirty="0"/>
              <a:t>.</a:t>
            </a:r>
          </a:p>
          <a:p>
            <a:pPr marL="457200" indent="-457200">
              <a:buClr>
                <a:srgbClr val="F16924"/>
              </a:buClr>
              <a:buFont typeface="+mj-lt"/>
              <a:buAutoNum type="arabicPeriod"/>
            </a:pPr>
            <a:endParaRPr lang="en-US" dirty="0"/>
          </a:p>
          <a:p>
            <a:pPr marL="457200" indent="-457200">
              <a:buClr>
                <a:srgbClr val="F16924"/>
              </a:buClr>
              <a:buFont typeface="+mj-lt"/>
              <a:buAutoNum type="arabicPeriod"/>
            </a:pPr>
            <a:r>
              <a:rPr lang="en-US" dirty="0"/>
              <a:t>Erkennen und Beheben von technologischen Defiziten in Bezug auf fehlende Fähigkeiten und </a:t>
            </a:r>
            <a:r>
              <a:rPr lang="en-US" dirty="0" err="1"/>
              <a:t>Ressourcen</a:t>
            </a:r>
            <a:r>
              <a:rPr lang="en-US" dirty="0"/>
              <a:t>.</a:t>
            </a:r>
          </a:p>
          <a:p>
            <a:pPr marL="457200" indent="-457200">
              <a:buClr>
                <a:srgbClr val="F16924"/>
              </a:buClr>
              <a:buFont typeface="+mj-lt"/>
              <a:buAutoNum type="arabicPeriod"/>
            </a:pPr>
            <a:endParaRPr lang="en-US" dirty="0"/>
          </a:p>
          <a:p>
            <a:pPr marL="457200" indent="-457200">
              <a:buClr>
                <a:srgbClr val="F16924"/>
              </a:buClr>
              <a:buFont typeface="+mj-lt"/>
              <a:buAutoNum type="arabicPeriod"/>
            </a:pPr>
            <a:r>
              <a:rPr lang="en-US" dirty="0" err="1"/>
              <a:t>Verständnis</a:t>
            </a:r>
            <a:r>
              <a:rPr lang="en-US" dirty="0"/>
              <a:t> der Dynamik von </a:t>
            </a:r>
            <a:r>
              <a:rPr lang="en-US" dirty="0" err="1"/>
              <a:t>organisatorischen</a:t>
            </a:r>
            <a:r>
              <a:rPr lang="en-US" dirty="0"/>
              <a:t>/ </a:t>
            </a:r>
            <a:r>
              <a:rPr lang="en-US" dirty="0" err="1"/>
              <a:t>personellen</a:t>
            </a:r>
            <a:r>
              <a:rPr lang="en-US" dirty="0"/>
              <a:t> Krisen (menschliches Versagen und Fehlverhalten oder vorsätzliche, von Menschen verursachte Ereignisse, die die Stabilität des KMU </a:t>
            </a:r>
            <a:r>
              <a:rPr lang="en-US" dirty="0" err="1"/>
              <a:t>gefährden</a:t>
            </a:r>
            <a:r>
              <a:rPr lang="en-US" dirty="0"/>
              <a:t>).</a:t>
            </a:r>
          </a:p>
          <a:p>
            <a:pPr marL="457200" indent="-457200">
              <a:buClr>
                <a:srgbClr val="F16924"/>
              </a:buClr>
              <a:buFont typeface="+mj-lt"/>
              <a:buAutoNum type="arabicPeriod"/>
            </a:pPr>
            <a:endParaRPr lang="en-US" dirty="0"/>
          </a:p>
        </p:txBody>
      </p:sp>
    </p:spTree>
    <p:extLst>
      <p:ext uri="{BB962C8B-B14F-4D97-AF65-F5344CB8AC3E}">
        <p14:creationId xmlns:p14="http://schemas.microsoft.com/office/powerpoint/2010/main" val="15417815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747CA94-EC4B-4A3E-B0C8-57A8FA6AF204}"/>
              </a:ext>
            </a:extLst>
          </p:cNvPr>
          <p:cNvGrpSpPr/>
          <p:nvPr/>
        </p:nvGrpSpPr>
        <p:grpSpPr>
          <a:xfrm>
            <a:off x="974756" y="1910242"/>
            <a:ext cx="10305857" cy="4420470"/>
            <a:chOff x="1195382" y="2144080"/>
            <a:chExt cx="10305857" cy="4420470"/>
          </a:xfrm>
        </p:grpSpPr>
        <p:grpSp>
          <p:nvGrpSpPr>
            <p:cNvPr id="23" name="Group 22">
              <a:extLst>
                <a:ext uri="{FF2B5EF4-FFF2-40B4-BE49-F238E27FC236}">
                  <a16:creationId xmlns:a16="http://schemas.microsoft.com/office/drawing/2014/main" id="{FF3F18E0-3272-9BD6-7144-8CE824E18523}"/>
                </a:ext>
              </a:extLst>
            </p:cNvPr>
            <p:cNvGrpSpPr/>
            <p:nvPr/>
          </p:nvGrpSpPr>
          <p:grpSpPr>
            <a:xfrm>
              <a:off x="3917717" y="2901925"/>
              <a:ext cx="3662623" cy="3662625"/>
              <a:chOff x="7384090" y="1859843"/>
              <a:chExt cx="3793688" cy="3793690"/>
            </a:xfrm>
          </p:grpSpPr>
          <p:sp>
            <p:nvSpPr>
              <p:cNvPr id="7" name="Freeform 45">
                <a:extLst>
                  <a:ext uri="{FF2B5EF4-FFF2-40B4-BE49-F238E27FC236}">
                    <a16:creationId xmlns:a16="http://schemas.microsoft.com/office/drawing/2014/main" id="{D487D2A8-D4A9-287B-10C3-23B2F46C1E05}"/>
                  </a:ext>
                </a:extLst>
              </p:cNvPr>
              <p:cNvSpPr/>
              <p:nvPr/>
            </p:nvSpPr>
            <p:spPr>
              <a:xfrm>
                <a:off x="8639164" y="1859843"/>
                <a:ext cx="1282189" cy="1300650"/>
              </a:xfrm>
              <a:custGeom>
                <a:avLst/>
                <a:gdLst>
                  <a:gd name="connsiteX0" fmla="*/ 1710941 w 3418279"/>
                  <a:gd name="connsiteY0" fmla="*/ 0 h 3467498"/>
                  <a:gd name="connsiteX1" fmla="*/ 3418279 w 3418279"/>
                  <a:gd name="connsiteY1" fmla="*/ 1452539 h 3467498"/>
                  <a:gd name="connsiteX2" fmla="*/ 2467835 w 3418279"/>
                  <a:gd name="connsiteY2" fmla="*/ 3466112 h 3467498"/>
                  <a:gd name="connsiteX3" fmla="*/ 2313055 w 3418279"/>
                  <a:gd name="connsiteY3" fmla="*/ 3409462 h 3467498"/>
                  <a:gd name="connsiteX4" fmla="*/ 1711968 w 3418279"/>
                  <a:gd name="connsiteY4" fmla="*/ 3318586 h 3467498"/>
                  <a:gd name="connsiteX5" fmla="*/ 1110881 w 3418279"/>
                  <a:gd name="connsiteY5" fmla="*/ 3409462 h 3467498"/>
                  <a:gd name="connsiteX6" fmla="*/ 952313 w 3418279"/>
                  <a:gd name="connsiteY6" fmla="*/ 3467498 h 3467498"/>
                  <a:gd name="connsiteX7" fmla="*/ 0 w 3418279"/>
                  <a:gd name="connsiteY7" fmla="*/ 1455604 h 3467498"/>
                  <a:gd name="connsiteX8" fmla="*/ 1710941 w 3418279"/>
                  <a:gd name="connsiteY8" fmla="*/ 0 h 34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279" h="3467498">
                    <a:moveTo>
                      <a:pt x="1710941" y="0"/>
                    </a:moveTo>
                    <a:lnTo>
                      <a:pt x="3418279" y="1452539"/>
                    </a:lnTo>
                    <a:lnTo>
                      <a:pt x="2467835" y="3466112"/>
                    </a:lnTo>
                    <a:lnTo>
                      <a:pt x="2313055" y="3409462"/>
                    </a:lnTo>
                    <a:cubicBezTo>
                      <a:pt x="2123172" y="3350402"/>
                      <a:pt x="1921285" y="3318586"/>
                      <a:pt x="1711968" y="3318586"/>
                    </a:cubicBezTo>
                    <a:cubicBezTo>
                      <a:pt x="1502651" y="3318586"/>
                      <a:pt x="1300764" y="3350402"/>
                      <a:pt x="1110881" y="3409462"/>
                    </a:cubicBezTo>
                    <a:lnTo>
                      <a:pt x="952313" y="3467498"/>
                    </a:lnTo>
                    <a:lnTo>
                      <a:pt x="0" y="1455604"/>
                    </a:lnTo>
                    <a:lnTo>
                      <a:pt x="171094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9" name="Freeform 42">
                <a:extLst>
                  <a:ext uri="{FF2B5EF4-FFF2-40B4-BE49-F238E27FC236}">
                    <a16:creationId xmlns:a16="http://schemas.microsoft.com/office/drawing/2014/main" id="{A8D54042-9215-2373-55A0-1920DF9DBA73}"/>
                  </a:ext>
                </a:extLst>
              </p:cNvPr>
              <p:cNvSpPr/>
              <p:nvPr/>
            </p:nvSpPr>
            <p:spPr>
              <a:xfrm>
                <a:off x="9636438" y="2438456"/>
                <a:ext cx="1165641" cy="1200310"/>
              </a:xfrm>
              <a:custGeom>
                <a:avLst/>
                <a:gdLst>
                  <a:gd name="connsiteX0" fmla="*/ 949660 w 3107566"/>
                  <a:gd name="connsiteY0" fmla="*/ 0 h 3199993"/>
                  <a:gd name="connsiteX1" fmla="*/ 3107566 w 3107566"/>
                  <a:gd name="connsiteY1" fmla="*/ 460608 h 3199993"/>
                  <a:gd name="connsiteX2" fmla="*/ 3065613 w 3107566"/>
                  <a:gd name="connsiteY2" fmla="*/ 2698997 h 3199993"/>
                  <a:gd name="connsiteX3" fmla="*/ 984688 w 3107566"/>
                  <a:gd name="connsiteY3" fmla="*/ 3199993 h 3199993"/>
                  <a:gd name="connsiteX4" fmla="*/ 983733 w 3107566"/>
                  <a:gd name="connsiteY4" fmla="*/ 3196279 h 3199993"/>
                  <a:gd name="connsiteX5" fmla="*/ 16757 w 3107566"/>
                  <a:gd name="connsiteY5" fmla="*/ 2019985 h 3199993"/>
                  <a:gd name="connsiteX6" fmla="*/ 0 w 3107566"/>
                  <a:gd name="connsiteY6" fmla="*/ 2011913 h 3199993"/>
                  <a:gd name="connsiteX7" fmla="*/ 949660 w 3107566"/>
                  <a:gd name="connsiteY7" fmla="*/ 0 h 3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566" h="3199993">
                    <a:moveTo>
                      <a:pt x="949660" y="0"/>
                    </a:moveTo>
                    <a:lnTo>
                      <a:pt x="3107566" y="460608"/>
                    </a:lnTo>
                    <a:lnTo>
                      <a:pt x="3065613" y="2698997"/>
                    </a:lnTo>
                    <a:lnTo>
                      <a:pt x="984688" y="3199993"/>
                    </a:lnTo>
                    <a:lnTo>
                      <a:pt x="983733" y="3196279"/>
                    </a:lnTo>
                    <a:cubicBezTo>
                      <a:pt x="826241" y="2689925"/>
                      <a:pt x="475015" y="2268926"/>
                      <a:pt x="16757" y="2019985"/>
                    </a:cubicBezTo>
                    <a:lnTo>
                      <a:pt x="0" y="2011913"/>
                    </a:lnTo>
                    <a:lnTo>
                      <a:pt x="94966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0" name="Freeform 41">
                <a:extLst>
                  <a:ext uri="{FF2B5EF4-FFF2-40B4-BE49-F238E27FC236}">
                    <a16:creationId xmlns:a16="http://schemas.microsoft.com/office/drawing/2014/main" id="{45579F04-4436-258C-E3C1-A5A7990C9053}"/>
                  </a:ext>
                </a:extLst>
              </p:cNvPr>
              <p:cNvSpPr/>
              <p:nvPr/>
            </p:nvSpPr>
            <p:spPr>
              <a:xfrm>
                <a:off x="7759789" y="2438823"/>
                <a:ext cx="1165054" cy="1205372"/>
              </a:xfrm>
              <a:custGeom>
                <a:avLst/>
                <a:gdLst>
                  <a:gd name="connsiteX0" fmla="*/ 2153317 w 3106001"/>
                  <a:gd name="connsiteY0" fmla="*/ 0 h 3213488"/>
                  <a:gd name="connsiteX1" fmla="*/ 3106001 w 3106001"/>
                  <a:gd name="connsiteY1" fmla="*/ 2012676 h 3213488"/>
                  <a:gd name="connsiteX2" fmla="*/ 3092863 w 3106001"/>
                  <a:gd name="connsiteY2" fmla="*/ 2019005 h 3213488"/>
                  <a:gd name="connsiteX3" fmla="*/ 2125887 w 3106001"/>
                  <a:gd name="connsiteY3" fmla="*/ 3195299 h 3213488"/>
                  <a:gd name="connsiteX4" fmla="*/ 2121210 w 3106001"/>
                  <a:gd name="connsiteY4" fmla="*/ 3213488 h 3213488"/>
                  <a:gd name="connsiteX5" fmla="*/ 42531 w 3106001"/>
                  <a:gd name="connsiteY5" fmla="*/ 2728823 h 3213488"/>
                  <a:gd name="connsiteX6" fmla="*/ 0 w 3106001"/>
                  <a:gd name="connsiteY6" fmla="*/ 459628 h 3213488"/>
                  <a:gd name="connsiteX7" fmla="*/ 2153317 w 3106001"/>
                  <a:gd name="connsiteY7" fmla="*/ 0 h 321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001" h="3213488">
                    <a:moveTo>
                      <a:pt x="2153317" y="0"/>
                    </a:moveTo>
                    <a:lnTo>
                      <a:pt x="3106001" y="2012676"/>
                    </a:lnTo>
                    <a:lnTo>
                      <a:pt x="3092863" y="2019005"/>
                    </a:lnTo>
                    <a:cubicBezTo>
                      <a:pt x="2634605" y="2267946"/>
                      <a:pt x="2283379" y="2688945"/>
                      <a:pt x="2125887" y="3195299"/>
                    </a:cubicBezTo>
                    <a:lnTo>
                      <a:pt x="2121210" y="3213488"/>
                    </a:lnTo>
                    <a:lnTo>
                      <a:pt x="42531" y="2728823"/>
                    </a:lnTo>
                    <a:lnTo>
                      <a:pt x="0" y="459628"/>
                    </a:lnTo>
                    <a:lnTo>
                      <a:pt x="215331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1" name="Freeform 37">
                <a:extLst>
                  <a:ext uri="{FF2B5EF4-FFF2-40B4-BE49-F238E27FC236}">
                    <a16:creationId xmlns:a16="http://schemas.microsoft.com/office/drawing/2014/main" id="{0FD6BEA9-00A2-BE63-0108-52A001653C1F}"/>
                  </a:ext>
                </a:extLst>
              </p:cNvPr>
              <p:cNvSpPr/>
              <p:nvPr/>
            </p:nvSpPr>
            <p:spPr>
              <a:xfrm>
                <a:off x="9896062" y="3529180"/>
                <a:ext cx="1281716" cy="1286770"/>
              </a:xfrm>
              <a:custGeom>
                <a:avLst/>
                <a:gdLst>
                  <a:gd name="connsiteX0" fmla="*/ 2404844 w 3417019"/>
                  <a:gd name="connsiteY0" fmla="*/ 0 h 3430493"/>
                  <a:gd name="connsiteX1" fmla="*/ 3417019 w 3417019"/>
                  <a:gd name="connsiteY1" fmla="*/ 2053856 h 3430493"/>
                  <a:gd name="connsiteX2" fmla="*/ 1666006 w 3417019"/>
                  <a:gd name="connsiteY2" fmla="*/ 3430493 h 3430493"/>
                  <a:gd name="connsiteX3" fmla="*/ 0 w 3417019"/>
                  <a:gd name="connsiteY3" fmla="*/ 2069483 h 3430493"/>
                  <a:gd name="connsiteX4" fmla="*/ 37243 w 3417019"/>
                  <a:gd name="connsiteY4" fmla="*/ 2019678 h 3430493"/>
                  <a:gd name="connsiteX5" fmla="*/ 382457 w 3417019"/>
                  <a:gd name="connsiteY5" fmla="*/ 889525 h 3430493"/>
                  <a:gd name="connsiteX6" fmla="*/ 372021 w 3417019"/>
                  <a:gd name="connsiteY6" fmla="*/ 682854 h 3430493"/>
                  <a:gd name="connsiteX7" fmla="*/ 343545 w 3417019"/>
                  <a:gd name="connsiteY7" fmla="*/ 496272 h 3430493"/>
                  <a:gd name="connsiteX8" fmla="*/ 2404844 w 3417019"/>
                  <a:gd name="connsiteY8" fmla="*/ 0 h 34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019" h="3430493">
                    <a:moveTo>
                      <a:pt x="2404844" y="0"/>
                    </a:moveTo>
                    <a:lnTo>
                      <a:pt x="3417019" y="2053856"/>
                    </a:lnTo>
                    <a:lnTo>
                      <a:pt x="1666006" y="3430493"/>
                    </a:lnTo>
                    <a:lnTo>
                      <a:pt x="0" y="2069483"/>
                    </a:lnTo>
                    <a:lnTo>
                      <a:pt x="37243" y="2019678"/>
                    </a:lnTo>
                    <a:cubicBezTo>
                      <a:pt x="255193" y="1697069"/>
                      <a:pt x="382457" y="1308159"/>
                      <a:pt x="382457" y="889525"/>
                    </a:cubicBezTo>
                    <a:cubicBezTo>
                      <a:pt x="382457" y="819753"/>
                      <a:pt x="378922" y="750806"/>
                      <a:pt x="372021" y="682854"/>
                    </a:cubicBezTo>
                    <a:lnTo>
                      <a:pt x="343545" y="496272"/>
                    </a:lnTo>
                    <a:lnTo>
                      <a:pt x="2404844"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2" name="Freeform 36">
                <a:extLst>
                  <a:ext uri="{FF2B5EF4-FFF2-40B4-BE49-F238E27FC236}">
                    <a16:creationId xmlns:a16="http://schemas.microsoft.com/office/drawing/2014/main" id="{21ED6EF8-F267-3830-A648-A52A83991311}"/>
                  </a:ext>
                </a:extLst>
              </p:cNvPr>
              <p:cNvSpPr/>
              <p:nvPr/>
            </p:nvSpPr>
            <p:spPr>
              <a:xfrm>
                <a:off x="7384090" y="3539457"/>
                <a:ext cx="1283433" cy="1279189"/>
              </a:xfrm>
              <a:custGeom>
                <a:avLst/>
                <a:gdLst>
                  <a:gd name="connsiteX0" fmla="*/ 998674 w 3421596"/>
                  <a:gd name="connsiteY0" fmla="*/ 0 h 3410283"/>
                  <a:gd name="connsiteX1" fmla="*/ 3073263 w 3421596"/>
                  <a:gd name="connsiteY1" fmla="*/ 483712 h 3410283"/>
                  <a:gd name="connsiteX2" fmla="*/ 3047051 w 3421596"/>
                  <a:gd name="connsiteY2" fmla="*/ 655460 h 3410283"/>
                  <a:gd name="connsiteX3" fmla="*/ 3036615 w 3421596"/>
                  <a:gd name="connsiteY3" fmla="*/ 862131 h 3410283"/>
                  <a:gd name="connsiteX4" fmla="*/ 3381829 w 3421596"/>
                  <a:gd name="connsiteY4" fmla="*/ 1992284 h 3410283"/>
                  <a:gd name="connsiteX5" fmla="*/ 3421596 w 3421596"/>
                  <a:gd name="connsiteY5" fmla="*/ 2045463 h 3410283"/>
                  <a:gd name="connsiteX6" fmla="*/ 1760150 w 3421596"/>
                  <a:gd name="connsiteY6" fmla="*/ 3410283 h 3410283"/>
                  <a:gd name="connsiteX7" fmla="*/ 0 w 3421596"/>
                  <a:gd name="connsiteY7" fmla="*/ 2026462 h 3410283"/>
                  <a:gd name="connsiteX8" fmla="*/ 998674 w 3421596"/>
                  <a:gd name="connsiteY8" fmla="*/ 0 h 34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96" h="3410283">
                    <a:moveTo>
                      <a:pt x="998674" y="0"/>
                    </a:moveTo>
                    <a:lnTo>
                      <a:pt x="3073263" y="483712"/>
                    </a:lnTo>
                    <a:lnTo>
                      <a:pt x="3047051" y="655460"/>
                    </a:lnTo>
                    <a:cubicBezTo>
                      <a:pt x="3040150" y="723412"/>
                      <a:pt x="3036615" y="792359"/>
                      <a:pt x="3036615" y="862131"/>
                    </a:cubicBezTo>
                    <a:cubicBezTo>
                      <a:pt x="3036615" y="1280765"/>
                      <a:pt x="3163879" y="1669675"/>
                      <a:pt x="3381829" y="1992284"/>
                    </a:cubicBezTo>
                    <a:lnTo>
                      <a:pt x="3421596" y="2045463"/>
                    </a:lnTo>
                    <a:lnTo>
                      <a:pt x="1760150" y="3410283"/>
                    </a:lnTo>
                    <a:lnTo>
                      <a:pt x="0" y="2026462"/>
                    </a:lnTo>
                    <a:lnTo>
                      <a:pt x="998674"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3" name="Freeform 35">
                <a:extLst>
                  <a:ext uri="{FF2B5EF4-FFF2-40B4-BE49-F238E27FC236}">
                    <a16:creationId xmlns:a16="http://schemas.microsoft.com/office/drawing/2014/main" id="{7067F249-0799-DFF5-BE64-10AB11743857}"/>
                  </a:ext>
                </a:extLst>
              </p:cNvPr>
              <p:cNvSpPr/>
              <p:nvPr/>
            </p:nvSpPr>
            <p:spPr>
              <a:xfrm>
                <a:off x="9320378" y="4366910"/>
                <a:ext cx="1151288" cy="1286623"/>
              </a:xfrm>
              <a:custGeom>
                <a:avLst/>
                <a:gdLst>
                  <a:gd name="connsiteX0" fmla="*/ 1402860 w 3069303"/>
                  <a:gd name="connsiteY0" fmla="*/ 0 h 3430102"/>
                  <a:gd name="connsiteX1" fmla="*/ 3069303 w 3069303"/>
                  <a:gd name="connsiteY1" fmla="*/ 1361367 h 3430102"/>
                  <a:gd name="connsiteX2" fmla="*/ 2145367 w 3069303"/>
                  <a:gd name="connsiteY2" fmla="*/ 3430102 h 3430102"/>
                  <a:gd name="connsiteX3" fmla="*/ 0 w 3069303"/>
                  <a:gd name="connsiteY3" fmla="*/ 2883111 h 3430102"/>
                  <a:gd name="connsiteX4" fmla="*/ 0 w 3069303"/>
                  <a:gd name="connsiteY4" fmla="*/ 672251 h 3430102"/>
                  <a:gd name="connsiteX5" fmla="*/ 102542 w 3069303"/>
                  <a:gd name="connsiteY5" fmla="*/ 667073 h 3430102"/>
                  <a:gd name="connsiteX6" fmla="*/ 1325179 w 3069303"/>
                  <a:gd name="connsiteY6" fmla="*/ 85471 h 3430102"/>
                  <a:gd name="connsiteX7" fmla="*/ 1402860 w 3069303"/>
                  <a:gd name="connsiteY7" fmla="*/ 0 h 3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303" h="3430102">
                    <a:moveTo>
                      <a:pt x="1402860" y="0"/>
                    </a:moveTo>
                    <a:lnTo>
                      <a:pt x="3069303" y="1361367"/>
                    </a:lnTo>
                    <a:lnTo>
                      <a:pt x="2145367" y="3430102"/>
                    </a:lnTo>
                    <a:lnTo>
                      <a:pt x="0" y="2883111"/>
                    </a:lnTo>
                    <a:lnTo>
                      <a:pt x="0" y="672251"/>
                    </a:lnTo>
                    <a:lnTo>
                      <a:pt x="102542" y="667073"/>
                    </a:lnTo>
                    <a:cubicBezTo>
                      <a:pt x="578204" y="618767"/>
                      <a:pt x="1005111" y="405538"/>
                      <a:pt x="1325179" y="85471"/>
                    </a:cubicBezTo>
                    <a:lnTo>
                      <a:pt x="140286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4" name="Freeform 34">
                <a:extLst>
                  <a:ext uri="{FF2B5EF4-FFF2-40B4-BE49-F238E27FC236}">
                    <a16:creationId xmlns:a16="http://schemas.microsoft.com/office/drawing/2014/main" id="{73C8A32A-30B8-35B8-FAEE-D4B3316026A1}"/>
                  </a:ext>
                </a:extLst>
              </p:cNvPr>
              <p:cNvSpPr/>
              <p:nvPr/>
            </p:nvSpPr>
            <p:spPr>
              <a:xfrm>
                <a:off x="8092004" y="4368080"/>
                <a:ext cx="1149487" cy="1285452"/>
              </a:xfrm>
              <a:custGeom>
                <a:avLst/>
                <a:gdLst>
                  <a:gd name="connsiteX0" fmla="*/ 1666533 w 3064501"/>
                  <a:gd name="connsiteY0" fmla="*/ 0 h 3426980"/>
                  <a:gd name="connsiteX1" fmla="*/ 1741376 w 3064501"/>
                  <a:gd name="connsiteY1" fmla="*/ 82349 h 3426980"/>
                  <a:gd name="connsiteX2" fmla="*/ 2964013 w 3064501"/>
                  <a:gd name="connsiteY2" fmla="*/ 663951 h 3426980"/>
                  <a:gd name="connsiteX3" fmla="*/ 3064501 w 3064501"/>
                  <a:gd name="connsiteY3" fmla="*/ 669025 h 3426980"/>
                  <a:gd name="connsiteX4" fmla="*/ 3064501 w 3064501"/>
                  <a:gd name="connsiteY4" fmla="*/ 2879989 h 3426980"/>
                  <a:gd name="connsiteX5" fmla="*/ 919134 w 3064501"/>
                  <a:gd name="connsiteY5" fmla="*/ 3426980 h 3426980"/>
                  <a:gd name="connsiteX6" fmla="*/ 0 w 3064501"/>
                  <a:gd name="connsiteY6" fmla="*/ 1368998 h 3426980"/>
                  <a:gd name="connsiteX7" fmla="*/ 1666533 w 3064501"/>
                  <a:gd name="connsiteY7" fmla="*/ 0 h 34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01" h="3426980">
                    <a:moveTo>
                      <a:pt x="1666533" y="0"/>
                    </a:moveTo>
                    <a:lnTo>
                      <a:pt x="1741376" y="82349"/>
                    </a:lnTo>
                    <a:cubicBezTo>
                      <a:pt x="2061444" y="402416"/>
                      <a:pt x="2488351" y="615645"/>
                      <a:pt x="2964013" y="663951"/>
                    </a:cubicBezTo>
                    <a:lnTo>
                      <a:pt x="3064501" y="669025"/>
                    </a:lnTo>
                    <a:lnTo>
                      <a:pt x="3064501" y="2879989"/>
                    </a:lnTo>
                    <a:lnTo>
                      <a:pt x="919134" y="3426980"/>
                    </a:lnTo>
                    <a:lnTo>
                      <a:pt x="0" y="1368998"/>
                    </a:lnTo>
                    <a:lnTo>
                      <a:pt x="1666533"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grpSp>
        <p:sp>
          <p:nvSpPr>
            <p:cNvPr id="15" name="TextBox 73">
              <a:extLst>
                <a:ext uri="{FF2B5EF4-FFF2-40B4-BE49-F238E27FC236}">
                  <a16:creationId xmlns:a16="http://schemas.microsoft.com/office/drawing/2014/main" id="{B8E6D515-A068-0D0E-E480-FE3D7744B857}"/>
                </a:ext>
              </a:extLst>
            </p:cNvPr>
            <p:cNvSpPr txBox="1"/>
            <p:nvPr/>
          </p:nvSpPr>
          <p:spPr>
            <a:xfrm>
              <a:off x="2639159" y="4886538"/>
              <a:ext cx="974947" cy="400110"/>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t>Leasing</a:t>
              </a:r>
            </a:p>
          </p:txBody>
        </p:sp>
        <p:sp>
          <p:nvSpPr>
            <p:cNvPr id="16" name="TextBox 77">
              <a:extLst>
                <a:ext uri="{FF2B5EF4-FFF2-40B4-BE49-F238E27FC236}">
                  <a16:creationId xmlns:a16="http://schemas.microsoft.com/office/drawing/2014/main" id="{2C09D491-B98B-98CF-77FE-0FEE33D01FC2}"/>
                </a:ext>
              </a:extLst>
            </p:cNvPr>
            <p:cNvSpPr txBox="1"/>
            <p:nvPr/>
          </p:nvSpPr>
          <p:spPr>
            <a:xfrm>
              <a:off x="1195382" y="3459651"/>
              <a:ext cx="2930610" cy="707886"/>
            </a:xfrm>
            <a:prstGeom prst="rect">
              <a:avLst/>
            </a:prstGeom>
            <a:noFill/>
          </p:spPr>
          <p:txBody>
            <a:bodyPr wrap="none" lIns="91440" tIns="45720" rIns="91440" bIns="4572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Darlehen von </a:t>
              </a:r>
              <a:r>
                <a:rPr kumimoji="0" lang="en-GB" sz="2000" i="0" u="none" strike="noStrike" kern="1200" cap="none" spc="0" normalizeH="0" baseline="0" noProof="0" dirty="0" err="1">
                  <a:ln>
                    <a:noFill/>
                  </a:ln>
                  <a:solidFill>
                    <a:srgbClr val="F16924"/>
                  </a:solidFill>
                  <a:effectLst/>
                  <a:uLnTx/>
                  <a:uFillTx/>
                  <a:ea typeface="League Spartan" charset="0"/>
                  <a:cs typeface="Poppins" pitchFamily="2" charset="77"/>
                </a:rPr>
                <a:t>Kund:innen</a:t>
              </a: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a:t>
              </a:r>
              <a:b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b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Vorauszahlungen</a:t>
              </a:r>
            </a:p>
          </p:txBody>
        </p:sp>
        <p:sp>
          <p:nvSpPr>
            <p:cNvPr id="17" name="TextBox 38">
              <a:extLst>
                <a:ext uri="{FF2B5EF4-FFF2-40B4-BE49-F238E27FC236}">
                  <a16:creationId xmlns:a16="http://schemas.microsoft.com/office/drawing/2014/main" id="{300C6F5E-B229-94F1-DCDE-E0294D961E00}"/>
                </a:ext>
              </a:extLst>
            </p:cNvPr>
            <p:cNvSpPr txBox="1"/>
            <p:nvPr/>
          </p:nvSpPr>
          <p:spPr>
            <a:xfrm>
              <a:off x="7290862" y="3153563"/>
              <a:ext cx="4210377" cy="1015663"/>
            </a:xfrm>
            <a:prstGeom prst="rect">
              <a:avLst/>
            </a:prstGeom>
            <a:no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t>Neue Darlehen von </a:t>
              </a:r>
              <a:r>
                <a:rPr kumimoji="0" lang="en-GB" sz="2000" i="0" u="none" strike="noStrike" kern="1200" cap="none" spc="0" normalizeH="0" baseline="0" noProof="0" dirty="0" err="1">
                  <a:ln>
                    <a:noFill/>
                  </a:ln>
                  <a:solidFill>
                    <a:srgbClr val="B41F7A"/>
                  </a:solidFill>
                  <a:effectLst/>
                  <a:uLnTx/>
                  <a:uFillTx/>
                  <a:ea typeface="League Spartan" charset="0"/>
                  <a:cs typeface="Poppins" pitchFamily="2" charset="77"/>
                </a:rPr>
                <a:t>Geldgeber:innen</a:t>
              </a:r>
              <a:b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br>
              <a: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t>(saisonale Darlehen / Überbrückungskredite)</a:t>
              </a:r>
            </a:p>
          </p:txBody>
        </p:sp>
        <p:sp>
          <p:nvSpPr>
            <p:cNvPr id="18" name="TextBox 43">
              <a:extLst>
                <a:ext uri="{FF2B5EF4-FFF2-40B4-BE49-F238E27FC236}">
                  <a16:creationId xmlns:a16="http://schemas.microsoft.com/office/drawing/2014/main" id="{93EDD7C6-4D03-9C71-A539-0F9F4883E159}"/>
                </a:ext>
              </a:extLst>
            </p:cNvPr>
            <p:cNvSpPr txBox="1"/>
            <p:nvPr/>
          </p:nvSpPr>
          <p:spPr>
            <a:xfrm>
              <a:off x="6838508" y="6090880"/>
              <a:ext cx="1767150" cy="400110"/>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EDA13E"/>
                  </a:solidFill>
                  <a:effectLst/>
                  <a:uLnTx/>
                  <a:uFillTx/>
                  <a:ea typeface="League Spartan" charset="0"/>
                  <a:cs typeface="Poppins" pitchFamily="2" charset="77"/>
                </a:rPr>
                <a:t>Lieferantenkredit</a:t>
              </a:r>
            </a:p>
          </p:txBody>
        </p:sp>
        <p:sp>
          <p:nvSpPr>
            <p:cNvPr id="19" name="TextBox 47">
              <a:extLst>
                <a:ext uri="{FF2B5EF4-FFF2-40B4-BE49-F238E27FC236}">
                  <a16:creationId xmlns:a16="http://schemas.microsoft.com/office/drawing/2014/main" id="{2E807A4B-A2DD-34C2-B406-FF52D3F4C733}"/>
                </a:ext>
              </a:extLst>
            </p:cNvPr>
            <p:cNvSpPr txBox="1"/>
            <p:nvPr/>
          </p:nvSpPr>
          <p:spPr>
            <a:xfrm>
              <a:off x="7643191" y="4830280"/>
              <a:ext cx="2570512" cy="707886"/>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Stundung und Verzicht</a:t>
              </a:r>
              <a:b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b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durch Dritte</a:t>
              </a:r>
            </a:p>
          </p:txBody>
        </p:sp>
        <p:sp>
          <p:nvSpPr>
            <p:cNvPr id="20" name="TextBox 49">
              <a:extLst>
                <a:ext uri="{FF2B5EF4-FFF2-40B4-BE49-F238E27FC236}">
                  <a16:creationId xmlns:a16="http://schemas.microsoft.com/office/drawing/2014/main" id="{A80C7F55-B29D-7BA5-5CAD-4BC800D5741E}"/>
                </a:ext>
              </a:extLst>
            </p:cNvPr>
            <p:cNvSpPr txBox="1"/>
            <p:nvPr/>
          </p:nvSpPr>
          <p:spPr>
            <a:xfrm>
              <a:off x="3454945" y="6114480"/>
              <a:ext cx="1165833" cy="400110"/>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7F1C58"/>
                  </a:solidFill>
                  <a:effectLst/>
                  <a:uLnTx/>
                  <a:uFillTx/>
                  <a:ea typeface="League Spartan" charset="0"/>
                  <a:cs typeface="Poppins" pitchFamily="2" charset="77"/>
                </a:rPr>
                <a:t>Factoring</a:t>
              </a:r>
            </a:p>
          </p:txBody>
        </p:sp>
        <p:sp>
          <p:nvSpPr>
            <p:cNvPr id="21" name="TextBox 51">
              <a:extLst>
                <a:ext uri="{FF2B5EF4-FFF2-40B4-BE49-F238E27FC236}">
                  <a16:creationId xmlns:a16="http://schemas.microsoft.com/office/drawing/2014/main" id="{3984232C-4A62-99E1-7248-EA6A75F11B4B}"/>
                </a:ext>
              </a:extLst>
            </p:cNvPr>
            <p:cNvSpPr txBox="1"/>
            <p:nvPr/>
          </p:nvSpPr>
          <p:spPr>
            <a:xfrm>
              <a:off x="4272711" y="2144080"/>
              <a:ext cx="2150826" cy="707886"/>
            </a:xfrm>
            <a:prstGeom prst="rect">
              <a:avLst/>
            </a:prstGeom>
            <a:noFill/>
          </p:spPr>
          <p:txBody>
            <a:bodyPr wrap="squar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7F1C58"/>
                  </a:solidFill>
                  <a:effectLst/>
                  <a:uLnTx/>
                  <a:uFillTx/>
                  <a:ea typeface="League Spartan" charset="0"/>
                  <a:cs typeface="Poppins" pitchFamily="2" charset="77"/>
                </a:rPr>
                <a:t>Aktionärsdarlehen (Eigenkapital)</a:t>
              </a:r>
            </a:p>
          </p:txBody>
        </p:sp>
        <p:sp>
          <p:nvSpPr>
            <p:cNvPr id="22" name="TextBox 51">
              <a:extLst>
                <a:ext uri="{FF2B5EF4-FFF2-40B4-BE49-F238E27FC236}">
                  <a16:creationId xmlns:a16="http://schemas.microsoft.com/office/drawing/2014/main" id="{688C8B11-3FC9-1FAD-5351-758D88C27F8A}"/>
                </a:ext>
              </a:extLst>
            </p:cNvPr>
            <p:cNvSpPr txBox="1"/>
            <p:nvPr/>
          </p:nvSpPr>
          <p:spPr>
            <a:xfrm>
              <a:off x="5230226" y="4439464"/>
              <a:ext cx="1052597" cy="707886"/>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SCHULDEN</a:t>
              </a:r>
              <a:b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b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KAPITAL</a:t>
              </a:r>
            </a:p>
          </p:txBody>
        </p:sp>
        <p:sp>
          <p:nvSpPr>
            <p:cNvPr id="24" name="TextBox 23">
              <a:extLst>
                <a:ext uri="{FF2B5EF4-FFF2-40B4-BE49-F238E27FC236}">
                  <a16:creationId xmlns:a16="http://schemas.microsoft.com/office/drawing/2014/main" id="{94143A6B-CC67-13E6-8A84-B005E72BD7C1}"/>
                </a:ext>
              </a:extLst>
            </p:cNvPr>
            <p:cNvSpPr txBox="1"/>
            <p:nvPr/>
          </p:nvSpPr>
          <p:spPr>
            <a:xfrm flipH="1">
              <a:off x="5482592" y="3368200"/>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01</a:t>
              </a:r>
            </a:p>
          </p:txBody>
        </p:sp>
        <p:sp>
          <p:nvSpPr>
            <p:cNvPr id="25" name="TextBox 24">
              <a:extLst>
                <a:ext uri="{FF2B5EF4-FFF2-40B4-BE49-F238E27FC236}">
                  <a16:creationId xmlns:a16="http://schemas.microsoft.com/office/drawing/2014/main" id="{86F605D0-0C10-1947-072D-4C6BD332F3B6}"/>
                </a:ext>
              </a:extLst>
            </p:cNvPr>
            <p:cNvSpPr txBox="1"/>
            <p:nvPr/>
          </p:nvSpPr>
          <p:spPr>
            <a:xfrm flipH="1">
              <a:off x="6443085" y="3789054"/>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02</a:t>
              </a:r>
            </a:p>
          </p:txBody>
        </p:sp>
        <p:sp>
          <p:nvSpPr>
            <p:cNvPr id="26" name="TextBox 25">
              <a:extLst>
                <a:ext uri="{FF2B5EF4-FFF2-40B4-BE49-F238E27FC236}">
                  <a16:creationId xmlns:a16="http://schemas.microsoft.com/office/drawing/2014/main" id="{C32713F2-64D2-678F-AE87-5754B980C62E}"/>
                </a:ext>
              </a:extLst>
            </p:cNvPr>
            <p:cNvSpPr txBox="1"/>
            <p:nvPr/>
          </p:nvSpPr>
          <p:spPr>
            <a:xfrm flipH="1">
              <a:off x="6681152" y="4802883"/>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03</a:t>
              </a:r>
            </a:p>
          </p:txBody>
        </p:sp>
        <p:sp>
          <p:nvSpPr>
            <p:cNvPr id="27" name="TextBox 26">
              <a:extLst>
                <a:ext uri="{FF2B5EF4-FFF2-40B4-BE49-F238E27FC236}">
                  <a16:creationId xmlns:a16="http://schemas.microsoft.com/office/drawing/2014/main" id="{A20EEDBF-E206-688D-716F-D32841406A1B}"/>
                </a:ext>
              </a:extLst>
            </p:cNvPr>
            <p:cNvSpPr txBox="1"/>
            <p:nvPr/>
          </p:nvSpPr>
          <p:spPr>
            <a:xfrm flipH="1">
              <a:off x="5986273" y="5672431"/>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04</a:t>
              </a:r>
            </a:p>
          </p:txBody>
        </p:sp>
        <p:sp>
          <p:nvSpPr>
            <p:cNvPr id="28" name="TextBox 27">
              <a:extLst>
                <a:ext uri="{FF2B5EF4-FFF2-40B4-BE49-F238E27FC236}">
                  <a16:creationId xmlns:a16="http://schemas.microsoft.com/office/drawing/2014/main" id="{F1E7060A-8076-18EA-4B69-7C9EC18AEF32}"/>
                </a:ext>
              </a:extLst>
            </p:cNvPr>
            <p:cNvSpPr txBox="1"/>
            <p:nvPr/>
          </p:nvSpPr>
          <p:spPr>
            <a:xfrm flipH="1">
              <a:off x="4944938" y="5689386"/>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05</a:t>
              </a:r>
            </a:p>
          </p:txBody>
        </p:sp>
        <p:sp>
          <p:nvSpPr>
            <p:cNvPr id="29" name="TextBox 28">
              <a:extLst>
                <a:ext uri="{FF2B5EF4-FFF2-40B4-BE49-F238E27FC236}">
                  <a16:creationId xmlns:a16="http://schemas.microsoft.com/office/drawing/2014/main" id="{9BD42E58-0C0D-4C99-C439-688A1C6096E2}"/>
                </a:ext>
              </a:extLst>
            </p:cNvPr>
            <p:cNvSpPr txBox="1"/>
            <p:nvPr/>
          </p:nvSpPr>
          <p:spPr>
            <a:xfrm flipH="1">
              <a:off x="4292259" y="4787066"/>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06</a:t>
              </a:r>
            </a:p>
          </p:txBody>
        </p:sp>
        <p:sp>
          <p:nvSpPr>
            <p:cNvPr id="30" name="TextBox 29">
              <a:extLst>
                <a:ext uri="{FF2B5EF4-FFF2-40B4-BE49-F238E27FC236}">
                  <a16:creationId xmlns:a16="http://schemas.microsoft.com/office/drawing/2014/main" id="{E16E85EB-A0EB-B162-86B8-759866662A25}"/>
                </a:ext>
              </a:extLst>
            </p:cNvPr>
            <p:cNvSpPr txBox="1"/>
            <p:nvPr/>
          </p:nvSpPr>
          <p:spPr>
            <a:xfrm flipH="1">
              <a:off x="4506710" y="3778359"/>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07</a:t>
              </a:r>
            </a:p>
          </p:txBody>
        </p:sp>
      </p:gr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3839374" y="324849"/>
            <a:ext cx="8181703" cy="183841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2000" dirty="0">
                <a:solidFill>
                  <a:schemeClr val="bg1"/>
                </a:solidFill>
              </a:rPr>
              <a:t>In fortgeschrittenen Krisenphasen ist es äußerst schwierig, Fremdkapital zu akquirieren. Banken können aufgrund von Risikovorschriften oft nicht mehr aktiv werden. Grundsätzlich </a:t>
            </a:r>
            <a:r>
              <a:rPr lang="en-US" sz="2000" dirty="0" err="1">
                <a:solidFill>
                  <a:schemeClr val="bg1"/>
                </a:solidFill>
              </a:rPr>
              <a:t>fordern</a:t>
            </a:r>
            <a:r>
              <a:rPr lang="en-US" sz="2000" dirty="0">
                <a:solidFill>
                  <a:schemeClr val="bg1"/>
                </a:solidFill>
              </a:rPr>
              <a:t> </a:t>
            </a:r>
            <a:r>
              <a:rPr lang="en-US" sz="2000" dirty="0" err="1">
                <a:solidFill>
                  <a:schemeClr val="bg1"/>
                </a:solidFill>
              </a:rPr>
              <a:t>Geldgeber:innen</a:t>
            </a:r>
            <a:r>
              <a:rPr lang="en-US" sz="2000" dirty="0">
                <a:solidFill>
                  <a:schemeClr val="bg1"/>
                </a:solidFill>
              </a:rPr>
              <a:t> in der Krise plausible Sanierungskonzepte, ausreichende Sicherheiten und höhere Zinsen.</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170923" y="176636"/>
            <a:ext cx="3337381"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Überwindung einer Liquiditätskrise</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49740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6096000" y="0"/>
            <a:ext cx="13824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295282" y="1233783"/>
            <a:ext cx="4708476" cy="5332021"/>
          </a:xfrm>
        </p:spPr>
        <p:txBody>
          <a:bodyPr>
            <a:normAutofit/>
          </a:bodyPr>
          <a:lstStyle/>
          <a:p>
            <a:pPr marL="0" indent="0">
              <a:lnSpc>
                <a:spcPct val="100000"/>
              </a:lnSpc>
            </a:pPr>
            <a:r>
              <a:rPr lang="en-GB" sz="2800" dirty="0"/>
              <a:t>Da dieses Thema von so </a:t>
            </a:r>
            <a:r>
              <a:rPr lang="en-GB" sz="2800" dirty="0" err="1"/>
              <a:t>hoher</a:t>
            </a:r>
            <a:r>
              <a:rPr lang="en-GB" sz="2800" dirty="0"/>
              <a:t> </a:t>
            </a:r>
            <a:r>
              <a:rPr lang="en-GB" sz="2800" dirty="0" err="1"/>
              <a:t>Bedeutung</a:t>
            </a:r>
            <a:r>
              <a:rPr lang="en-GB" sz="2800" dirty="0"/>
              <a:t> </a:t>
            </a:r>
            <a:r>
              <a:rPr lang="en-GB" sz="2800" dirty="0" err="1"/>
              <a:t>ist</a:t>
            </a:r>
            <a:r>
              <a:rPr lang="en-GB" sz="2800" dirty="0"/>
              <a:t>, verweisen wir Sie auf unser spezielles Modul zu </a:t>
            </a:r>
            <a:r>
              <a:rPr lang="en-GB" sz="2800" dirty="0" err="1"/>
              <a:t>diesem</a:t>
            </a:r>
            <a:r>
              <a:rPr lang="en-GB" sz="2800" dirty="0"/>
              <a:t> </a:t>
            </a:r>
            <a:r>
              <a:rPr lang="en-GB" sz="2800" dirty="0" err="1"/>
              <a:t>Bereich</a:t>
            </a:r>
            <a:r>
              <a:rPr lang="en-GB" sz="2800" dirty="0"/>
              <a:t>:</a:t>
            </a:r>
          </a:p>
          <a:p>
            <a:pPr marL="0" indent="0">
              <a:lnSpc>
                <a:spcPct val="100000"/>
              </a:lnSpc>
            </a:pPr>
            <a:endParaRPr lang="en-GB" sz="2800" dirty="0"/>
          </a:p>
          <a:p>
            <a:pPr marL="0" indent="0">
              <a:lnSpc>
                <a:spcPct val="100000"/>
              </a:lnSpc>
            </a:pPr>
            <a:r>
              <a:rPr lang="en-GB" sz="2800" b="1" dirty="0"/>
              <a:t>MODUL 5 - VERSTÄNDNIS VON FINANZ- UND LIQUIDITÄTSKENNZAHLEN &amp; INSOLVENZ ALS SANIERUNGSANSATZ</a:t>
            </a:r>
          </a:p>
          <a:p>
            <a:pPr marL="0" indent="0">
              <a:lnSpc>
                <a:spcPts val="2280"/>
              </a:lnSpc>
            </a:pPr>
            <a:endParaRPr lang="en-GB" sz="2200" dirty="0"/>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2" name="Picture 21" descr="A picture containing plastic, pink, indoor, container&#10;&#10;Description automatically generated">
            <a:extLst>
              <a:ext uri="{FF2B5EF4-FFF2-40B4-BE49-F238E27FC236}">
                <a16:creationId xmlns:a16="http://schemas.microsoft.com/office/drawing/2014/main" id="{488263CF-7B2B-868B-0BF8-44DDFA045299}"/>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724952" y="1347537"/>
            <a:ext cx="4588042" cy="4632158"/>
          </a:xfrm>
          <a:prstGeom prst="rect">
            <a:avLst/>
          </a:prstGeom>
        </p:spPr>
      </p:pic>
    </p:spTree>
    <p:extLst>
      <p:ext uri="{BB962C8B-B14F-4D97-AF65-F5344CB8AC3E}">
        <p14:creationId xmlns:p14="http://schemas.microsoft.com/office/powerpoint/2010/main" val="10154192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24D1B-B8B0-80A2-DF66-5177B6D3B507}"/>
              </a:ext>
            </a:extLst>
          </p:cNvPr>
          <p:cNvSpPr>
            <a:spLocks noGrp="1"/>
          </p:cNvSpPr>
          <p:nvPr>
            <p:ph type="body" sz="quarter" idx="16"/>
          </p:nvPr>
        </p:nvSpPr>
        <p:spPr/>
        <p:txBody>
          <a:bodyPr>
            <a:noAutofit/>
          </a:bodyPr>
          <a:lstStyle/>
          <a:p>
            <a:r>
              <a:rPr lang="en-US" sz="4000" dirty="0"/>
              <a:t>Operative Krise</a:t>
            </a:r>
          </a:p>
        </p:txBody>
      </p:sp>
      <p:sp>
        <p:nvSpPr>
          <p:cNvPr id="5" name="Text Placeholder 4">
            <a:extLst>
              <a:ext uri="{FF2B5EF4-FFF2-40B4-BE49-F238E27FC236}">
                <a16:creationId xmlns:a16="http://schemas.microsoft.com/office/drawing/2014/main" id="{86BD88E4-5C3C-C3FD-CA5D-C2D9165C138C}"/>
              </a:ext>
            </a:extLst>
          </p:cNvPr>
          <p:cNvSpPr>
            <a:spLocks noGrp="1"/>
          </p:cNvSpPr>
          <p:nvPr>
            <p:ph type="body" sz="quarter" idx="17"/>
          </p:nvPr>
        </p:nvSpPr>
        <p:spPr/>
        <p:txBody>
          <a:bodyPr/>
          <a:lstStyle/>
          <a:p>
            <a:r>
              <a:rPr lang="en-US" dirty="0"/>
              <a:t>07</a:t>
            </a:r>
          </a:p>
        </p:txBody>
      </p:sp>
    </p:spTree>
    <p:extLst>
      <p:ext uri="{BB962C8B-B14F-4D97-AF65-F5344CB8AC3E}">
        <p14:creationId xmlns:p14="http://schemas.microsoft.com/office/powerpoint/2010/main" val="24341972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2458E979-4E46-5C13-4D58-CBD9E568796E}"/>
              </a:ext>
            </a:extLst>
          </p:cNvPr>
          <p:cNvSpPr txBox="1"/>
          <p:nvPr/>
        </p:nvSpPr>
        <p:spPr>
          <a:xfrm>
            <a:off x="6895207" y="1687112"/>
            <a:ext cx="5185611" cy="4708981"/>
          </a:xfrm>
          <a:prstGeom prst="rect">
            <a:avLst/>
          </a:prstGeom>
          <a:noFill/>
        </p:spPr>
        <p:txBody>
          <a:bodyPr wrap="square">
            <a:spAutoFit/>
          </a:bodyPr>
          <a:lstStyle/>
          <a:p>
            <a:pPr algn="l" fontAlgn="base"/>
            <a:r>
              <a:rPr lang="en-GB" sz="2000" b="0" i="0" dirty="0">
                <a:solidFill>
                  <a:srgbClr val="595959"/>
                </a:solidFill>
                <a:effectLst/>
              </a:rPr>
              <a:t>Unter operativer Resilienz versteht man die Einbettung von Fähigkeiten, Prozessen, Verhaltensweisen und Systemen, die es einer Organisation ermöglichen, ihren Auftrag angesichts von Störungen, unabhängig von deren Ursache, weiterhin zu erfüllen.</a:t>
            </a:r>
          </a:p>
          <a:p>
            <a:pPr algn="l" fontAlgn="base"/>
            <a:endParaRPr lang="en-GB" sz="2000" b="0" i="0" dirty="0">
              <a:solidFill>
                <a:srgbClr val="595959"/>
              </a:solidFill>
              <a:effectLst/>
            </a:endParaRPr>
          </a:p>
          <a:p>
            <a:pPr algn="l" fontAlgn="base"/>
            <a:r>
              <a:rPr lang="en-GB" sz="2000" b="0" i="0" dirty="0">
                <a:solidFill>
                  <a:srgbClr val="595959"/>
                </a:solidFill>
                <a:effectLst/>
              </a:rPr>
              <a:t>KMU investieren mehr in diese Schutzdisziplin, um jederzeit vorausschauend zu handeln, sich zu schützen und eine Wiederherstellung zu </a:t>
            </a:r>
            <a:r>
              <a:rPr lang="en-GB" sz="2000" b="0" i="0" dirty="0" err="1">
                <a:solidFill>
                  <a:srgbClr val="595959"/>
                </a:solidFill>
                <a:effectLst/>
              </a:rPr>
              <a:t>planen</a:t>
            </a:r>
            <a:r>
              <a:rPr lang="en-GB" sz="2000" b="0" i="0" dirty="0">
                <a:solidFill>
                  <a:srgbClr val="595959"/>
                </a:solidFill>
                <a:effectLst/>
              </a:rPr>
              <a:t>. </a:t>
            </a:r>
          </a:p>
          <a:p>
            <a:pPr algn="l" fontAlgn="base"/>
            <a:endParaRPr lang="en-GB" sz="2000" dirty="0">
              <a:solidFill>
                <a:srgbClr val="595959"/>
              </a:solidFill>
            </a:endParaRPr>
          </a:p>
          <a:p>
            <a:pPr algn="l" fontAlgn="base"/>
            <a:r>
              <a:rPr lang="en-GB" sz="2000" b="0" i="0" dirty="0">
                <a:solidFill>
                  <a:srgbClr val="595959"/>
                </a:solidFill>
                <a:effectLst/>
              </a:rPr>
              <a:t>PWC hat einen Leitfaden für betriebliche </a:t>
            </a:r>
            <a:r>
              <a:rPr lang="en-GB" sz="2000" b="0" i="0" dirty="0" err="1">
                <a:solidFill>
                  <a:srgbClr val="595959"/>
                </a:solidFill>
                <a:effectLst/>
              </a:rPr>
              <a:t>Resilienz</a:t>
            </a:r>
            <a:r>
              <a:rPr lang="en-GB" sz="2000" b="0" i="0" dirty="0">
                <a:solidFill>
                  <a:srgbClr val="595959"/>
                </a:solidFill>
                <a:effectLst/>
              </a:rPr>
              <a:t> </a:t>
            </a:r>
            <a:r>
              <a:rPr lang="en-GB" sz="2000" b="0" i="0" dirty="0" err="1">
                <a:solidFill>
                  <a:srgbClr val="595959"/>
                </a:solidFill>
                <a:effectLst/>
              </a:rPr>
              <a:t>entwickelt</a:t>
            </a:r>
            <a:r>
              <a:rPr lang="en-GB" sz="2000" dirty="0">
                <a:solidFill>
                  <a:srgbClr val="595959"/>
                </a:solidFill>
              </a:rPr>
              <a:t>:</a:t>
            </a:r>
            <a:r>
              <a:rPr lang="en-GB" sz="2000" b="0" i="0" dirty="0">
                <a:solidFill>
                  <a:srgbClr val="595959"/>
                </a:solidFill>
                <a:effectLst/>
              </a:rPr>
              <a:t>  </a:t>
            </a:r>
          </a:p>
          <a:p>
            <a:pPr algn="l" fontAlgn="base"/>
            <a:endParaRPr lang="en-GB" sz="2000" b="0" i="0" dirty="0">
              <a:solidFill>
                <a:srgbClr val="595959"/>
              </a:solidFill>
              <a:effectLst/>
            </a:endParaRPr>
          </a:p>
        </p:txBody>
      </p:sp>
      <p:sp>
        <p:nvSpPr>
          <p:cNvPr id="2" name="Rectangle 1">
            <a:extLst>
              <a:ext uri="{FF2B5EF4-FFF2-40B4-BE49-F238E27FC236}">
                <a16:creationId xmlns:a16="http://schemas.microsoft.com/office/drawing/2014/main" id="{4601B65B-8014-175D-24CD-AB6BF6FCD6A7}"/>
              </a:ext>
            </a:extLst>
          </p:cNvPr>
          <p:cNvSpPr/>
          <p:nvPr/>
        </p:nvSpPr>
        <p:spPr>
          <a:xfrm>
            <a:off x="7017209" y="5971414"/>
            <a:ext cx="4941606" cy="541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GB" b="1" i="0" dirty="0">
                <a:solidFill>
                  <a:schemeClr val="bg1"/>
                </a:solidFill>
                <a:effectLst/>
                <a:highlight>
                  <a:srgbClr val="F16924"/>
                </a:highlight>
              </a:rPr>
              <a:t>DOWNLOAD:</a:t>
            </a:r>
            <a:r>
              <a:rPr lang="en-GB" dirty="0"/>
              <a:t> </a:t>
            </a:r>
            <a:r>
              <a:rPr lang="en-GB" dirty="0">
                <a:solidFill>
                  <a:srgbClr val="F16924"/>
                </a:solidFill>
                <a:hlinkClick r:id="rId2">
                  <a:extLst>
                    <a:ext uri="{A12FA001-AC4F-418D-AE19-62706E023703}">
                      <ahyp:hlinkClr xmlns:ahyp="http://schemas.microsoft.com/office/drawing/2018/hyperlinkcolor" val="tx"/>
                    </a:ext>
                  </a:extLst>
                </a:hlinkClick>
              </a:rPr>
              <a:t>operational-resilience-guide.pdf</a:t>
            </a:r>
            <a:endParaRPr lang="en-GB" b="0" i="0" dirty="0">
              <a:solidFill>
                <a:srgbClr val="F16924"/>
              </a:solidFill>
              <a:effectLst/>
            </a:endParaRPr>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337263" y="1181122"/>
            <a:ext cx="5292137" cy="5332021"/>
          </a:xfrm>
        </p:spPr>
        <p:txBody>
          <a:bodyPr>
            <a:normAutofit fontScale="92500"/>
          </a:bodyPr>
          <a:lstStyle/>
          <a:p>
            <a:pPr marL="0" indent="0">
              <a:lnSpc>
                <a:spcPts val="2280"/>
              </a:lnSpc>
            </a:pPr>
            <a:r>
              <a:rPr lang="en-GB" dirty="0"/>
              <a:t>Operative </a:t>
            </a:r>
            <a:r>
              <a:rPr lang="en-GB" dirty="0" err="1"/>
              <a:t>Risiken</a:t>
            </a:r>
            <a:r>
              <a:rPr lang="en-GB" dirty="0"/>
              <a:t> </a:t>
            </a:r>
            <a:r>
              <a:rPr lang="en-GB" dirty="0" err="1"/>
              <a:t>sind</a:t>
            </a:r>
            <a:r>
              <a:rPr lang="en-GB" dirty="0"/>
              <a:t> </a:t>
            </a:r>
            <a:r>
              <a:rPr lang="en-GB" dirty="0" err="1"/>
              <a:t>solche</a:t>
            </a:r>
            <a:r>
              <a:rPr lang="en-GB" dirty="0"/>
              <a:t>, die Fehler aufgrund des Systems, menschlicher Eingriffe, falscher Daten oder anderer technischer Probleme umfassen. </a:t>
            </a:r>
          </a:p>
          <a:p>
            <a:pPr marL="0" indent="0">
              <a:lnSpc>
                <a:spcPts val="2280"/>
              </a:lnSpc>
            </a:pPr>
            <a:r>
              <a:rPr lang="en-GB" dirty="0"/>
              <a:t>Operationelle Risiken sind bei jedem Prozess oder jeder Transaktion unvermeidlich, </a:t>
            </a:r>
            <a:r>
              <a:rPr lang="en-GB" dirty="0" err="1"/>
              <a:t>aber</a:t>
            </a:r>
            <a:r>
              <a:rPr lang="en-GB" dirty="0"/>
              <a:t> </a:t>
            </a:r>
            <a:r>
              <a:rPr lang="de-DE" dirty="0"/>
              <a:t>sie</a:t>
            </a:r>
            <a:r>
              <a:rPr lang="en-US" altLang="en-US" dirty="0"/>
              <a:t> bergen Gefahren für die Beteiligten, z. B. Verletzungsrisiken für </a:t>
            </a:r>
            <a:r>
              <a:rPr lang="en-US" altLang="en-US" dirty="0" err="1"/>
              <a:t>Kund:innen</a:t>
            </a:r>
            <a:r>
              <a:rPr lang="en-US" altLang="en-US" dirty="0"/>
              <a:t> oder die Exposition von Mitarbeiter:innen </a:t>
            </a:r>
            <a:r>
              <a:rPr lang="en-US" altLang="en-US" dirty="0" err="1"/>
              <a:t>gegenüber</a:t>
            </a:r>
            <a:r>
              <a:rPr lang="en-US" altLang="en-US" dirty="0"/>
              <a:t> gefährlichen Chemikalien.  </a:t>
            </a:r>
          </a:p>
          <a:p>
            <a:pPr marL="0" indent="0">
              <a:lnSpc>
                <a:spcPts val="2280"/>
              </a:lnSpc>
            </a:pPr>
            <a:endParaRPr lang="en-US" altLang="en-US" sz="1200" dirty="0"/>
          </a:p>
          <a:p>
            <a:pPr marL="0" indent="0">
              <a:lnSpc>
                <a:spcPts val="2280"/>
              </a:lnSpc>
            </a:pPr>
            <a:r>
              <a:rPr lang="en-US" altLang="en-US" dirty="0"/>
              <a:t>Daher sollte die Sicherheit der Beteiligten während einer Betriebskrise neben der Notwendigkeit, den Betrieb aufrechtzuerhalten oder wiederherzustellen, das Hauptanliegen sein.</a:t>
            </a:r>
            <a:endParaRPr lang="en-GB"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175809" y="276996"/>
            <a:ext cx="6329577" cy="614834"/>
          </a:xfrm>
        </p:spPr>
        <p:txBody>
          <a:bodyPr>
            <a:normAutofit/>
          </a:bodyPr>
          <a:lstStyle/>
          <a:p>
            <a:r>
              <a:rPr lang="en-US" sz="3200" dirty="0"/>
              <a:t>Operatives Risiko und Krise</a:t>
            </a:r>
          </a:p>
        </p:txBody>
      </p:sp>
      <p:sp>
        <p:nvSpPr>
          <p:cNvPr id="8" name="TextBox 7">
            <a:extLst>
              <a:ext uri="{FF2B5EF4-FFF2-40B4-BE49-F238E27FC236}">
                <a16:creationId xmlns:a16="http://schemas.microsoft.com/office/drawing/2014/main" id="{2E56839D-E9CB-E5FB-47EB-F77BE9EF3578}"/>
              </a:ext>
            </a:extLst>
          </p:cNvPr>
          <p:cNvSpPr txBox="1"/>
          <p:nvPr/>
        </p:nvSpPr>
        <p:spPr>
          <a:xfrm>
            <a:off x="8531179" y="217396"/>
            <a:ext cx="3602349" cy="1680717"/>
          </a:xfrm>
          <a:prstGeom prst="rect">
            <a:avLst/>
          </a:prstGeom>
          <a:noFill/>
        </p:spPr>
        <p:txBody>
          <a:bodyPr wrap="square">
            <a:spAutoFit/>
          </a:bodyPr>
          <a:lstStyle/>
          <a:p>
            <a:pPr eaLnBrk="0" fontAlgn="base" hangingPunct="0">
              <a:spcBef>
                <a:spcPct val="0"/>
              </a:spcBef>
              <a:spcAft>
                <a:spcPct val="0"/>
              </a:spcAft>
            </a:pPr>
            <a:r>
              <a:rPr lang="en-GB" sz="2800" b="1" i="0" dirty="0">
                <a:solidFill>
                  <a:srgbClr val="F16924"/>
                </a:solidFill>
                <a:effectLst/>
              </a:rPr>
              <a:t>Operative Widerstandsfähigkeit, Krise und Kontinuität</a:t>
            </a:r>
          </a:p>
          <a:p>
            <a:pPr lvl="0" eaLnBrk="0" fontAlgn="base" hangingPunct="0">
              <a:lnSpc>
                <a:spcPts val="2280"/>
              </a:lnSpc>
              <a:spcBef>
                <a:spcPct val="0"/>
              </a:spcBef>
              <a:spcAft>
                <a:spcPct val="0"/>
              </a:spcAft>
            </a:pPr>
            <a:endParaRPr lang="en-US" altLang="en-US" sz="2000" dirty="0">
              <a:solidFill>
                <a:srgbClr val="595959"/>
              </a:solidFill>
            </a:endParaRPr>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F5F16F99-4BB5-9E09-6B11-A0EDA82F8001}"/>
              </a:ext>
            </a:extLst>
          </p:cNvPr>
          <p:cNvGrpSpPr/>
          <p:nvPr/>
        </p:nvGrpSpPr>
        <p:grpSpPr>
          <a:xfrm>
            <a:off x="6980371" y="121991"/>
            <a:ext cx="1488859" cy="1565122"/>
            <a:chOff x="5834687" y="3140849"/>
            <a:chExt cx="1290933" cy="1314614"/>
          </a:xfrm>
          <a:solidFill>
            <a:srgbClr val="595959"/>
          </a:solidFill>
        </p:grpSpPr>
        <p:sp>
          <p:nvSpPr>
            <p:cNvPr id="7" name="Freeform 6">
              <a:extLst>
                <a:ext uri="{FF2B5EF4-FFF2-40B4-BE49-F238E27FC236}">
                  <a16:creationId xmlns:a16="http://schemas.microsoft.com/office/drawing/2014/main" id="{D2BF3700-994C-5CCA-3E1B-1D6C892C87B7}"/>
                </a:ext>
              </a:extLst>
            </p:cNvPr>
            <p:cNvSpPr/>
            <p:nvPr/>
          </p:nvSpPr>
          <p:spPr>
            <a:xfrm>
              <a:off x="5963627" y="3364632"/>
              <a:ext cx="984721" cy="870582"/>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F16924"/>
            </a:solidFill>
            <a:ln w="13404" cap="flat">
              <a:noFill/>
              <a:prstDash val="solid"/>
              <a:miter/>
            </a:ln>
          </p:spPr>
          <p:txBody>
            <a:bodyPr rtlCol="0" anchor="ctr"/>
            <a:lstStyle/>
            <a:p>
              <a:endParaRPr lang="en-US"/>
            </a:p>
          </p:txBody>
        </p:sp>
        <p:grpSp>
          <p:nvGrpSpPr>
            <p:cNvPr id="9" name="Graphic 8">
              <a:extLst>
                <a:ext uri="{FF2B5EF4-FFF2-40B4-BE49-F238E27FC236}">
                  <a16:creationId xmlns:a16="http://schemas.microsoft.com/office/drawing/2014/main" id="{0FD4577C-A542-69E8-5BB3-927643ADC11D}"/>
                </a:ext>
              </a:extLst>
            </p:cNvPr>
            <p:cNvGrpSpPr/>
            <p:nvPr/>
          </p:nvGrpSpPr>
          <p:grpSpPr>
            <a:xfrm>
              <a:off x="5834687" y="3140849"/>
              <a:ext cx="1290933" cy="1314614"/>
              <a:chOff x="5197376" y="5607922"/>
              <a:chExt cx="687857" cy="700475"/>
            </a:xfrm>
            <a:grpFill/>
          </p:grpSpPr>
          <p:grpSp>
            <p:nvGrpSpPr>
              <p:cNvPr id="10" name="Graphic 8">
                <a:extLst>
                  <a:ext uri="{FF2B5EF4-FFF2-40B4-BE49-F238E27FC236}">
                    <a16:creationId xmlns:a16="http://schemas.microsoft.com/office/drawing/2014/main" id="{5D70E7EB-9055-CA77-DA17-CA31F0DD14A4}"/>
                  </a:ext>
                </a:extLst>
              </p:cNvPr>
              <p:cNvGrpSpPr/>
              <p:nvPr/>
            </p:nvGrpSpPr>
            <p:grpSpPr>
              <a:xfrm>
                <a:off x="5234593" y="5645191"/>
                <a:ext cx="612999" cy="540390"/>
                <a:chOff x="5234593" y="5645191"/>
                <a:chExt cx="612999" cy="540390"/>
              </a:xfrm>
              <a:grpFill/>
            </p:grpSpPr>
            <p:grpSp>
              <p:nvGrpSpPr>
                <p:cNvPr id="14" name="Graphic 8">
                  <a:extLst>
                    <a:ext uri="{FF2B5EF4-FFF2-40B4-BE49-F238E27FC236}">
                      <a16:creationId xmlns:a16="http://schemas.microsoft.com/office/drawing/2014/main" id="{C6A3BA56-F5C2-0008-F561-BA7DBBE29326}"/>
                    </a:ext>
                  </a:extLst>
                </p:cNvPr>
                <p:cNvGrpSpPr/>
                <p:nvPr/>
              </p:nvGrpSpPr>
              <p:grpSpPr>
                <a:xfrm>
                  <a:off x="5234593" y="5645191"/>
                  <a:ext cx="612999" cy="540390"/>
                  <a:chOff x="5234593" y="5645191"/>
                  <a:chExt cx="612999" cy="540390"/>
                </a:xfrm>
                <a:grpFill/>
              </p:grpSpPr>
              <p:sp>
                <p:nvSpPr>
                  <p:cNvPr id="18" name="Freeform 17">
                    <a:extLst>
                      <a:ext uri="{FF2B5EF4-FFF2-40B4-BE49-F238E27FC236}">
                        <a16:creationId xmlns:a16="http://schemas.microsoft.com/office/drawing/2014/main" id="{F7190E5E-4D8D-28CA-E24B-EA0CB5696D54}"/>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85C0415-0F7D-E590-FB26-D5F3B9622C4B}"/>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DEAB836-FAD1-5CC0-90DE-8AC822DE8341}"/>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90EA7302-C3B7-2CD7-CA96-3D634BEF0868}"/>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A4AA320-029D-BAEC-F303-A93571E6F3FC}"/>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32D1C48-1E77-6BF7-3376-97126D82F2AC}"/>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EBE0C1FD-3709-B4C3-2C7B-6C767C9E1A1A}"/>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2F7293CD-219B-67BC-4488-D85720C58423}"/>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AFD78AC-031D-0ADD-9140-0F2ECCDA1DE2}"/>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04101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600" b="0" i="0" u="none" strike="noStrike" cap="none" normalizeH="0" baseline="0" dirty="0">
                <a:ln>
                  <a:noFill/>
                </a:ln>
                <a:solidFill>
                  <a:schemeClr val="bg1"/>
                </a:solidFill>
                <a:effectLst/>
                <a:latin typeface="+mn-lt"/>
              </a:rPr>
              <a:t>                    Die 5 größten </a:t>
            </a:r>
            <a:r>
              <a:rPr kumimoji="0" lang="en-GB" altLang="en-US" sz="3600" b="0" i="0" u="none" strike="noStrike" cap="none" normalizeH="0" baseline="0" dirty="0">
                <a:ln>
                  <a:noFill/>
                </a:ln>
                <a:solidFill>
                  <a:schemeClr val="bg1"/>
                </a:solidFill>
                <a:effectLst/>
                <a:latin typeface="+mn-lt"/>
              </a:rPr>
              <a:t>operationellen </a:t>
            </a:r>
            <a:r>
              <a:rPr kumimoji="0" lang="en-GB" altLang="en-US" sz="3600" b="0" i="0" u="none" strike="noStrike" cap="none" normalizeH="0" baseline="0" dirty="0" err="1">
                <a:ln>
                  <a:noFill/>
                </a:ln>
                <a:solidFill>
                  <a:schemeClr val="bg1"/>
                </a:solidFill>
                <a:effectLst/>
                <a:latin typeface="+mn-lt"/>
              </a:rPr>
              <a:t>Risiken</a:t>
            </a:r>
            <a:r>
              <a:rPr kumimoji="0" lang="en-GB" altLang="en-US" sz="3600" b="0" i="0" u="none" strike="noStrike" cap="none" normalizeH="0" baseline="0" dirty="0">
                <a:ln>
                  <a:noFill/>
                </a:ln>
                <a:solidFill>
                  <a:schemeClr val="bg1"/>
                </a:solidFill>
                <a:effectLst/>
                <a:latin typeface="+mn-lt"/>
              </a:rPr>
              <a:t> </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86729"/>
            <a:ext cx="2763822"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Definition des </a:t>
            </a:r>
            <a:r>
              <a:rPr lang="en-GB" sz="3200" dirty="0" err="1">
                <a:solidFill>
                  <a:schemeClr val="bg1"/>
                </a:solidFill>
              </a:rPr>
              <a:t>Operativen</a:t>
            </a:r>
            <a:r>
              <a:rPr lang="en-GB" sz="3200" dirty="0">
                <a:solidFill>
                  <a:schemeClr val="bg1"/>
                </a:solidFill>
              </a:rPr>
              <a:t> </a:t>
            </a:r>
            <a:r>
              <a:rPr lang="en-GB" sz="3200" dirty="0" err="1">
                <a:solidFill>
                  <a:schemeClr val="bg1"/>
                </a:solidFill>
              </a:rPr>
              <a:t>Risikos</a:t>
            </a:r>
            <a:r>
              <a:rPr lang="en-GB" sz="3200" dirty="0">
                <a:solidFill>
                  <a:schemeClr val="bg1"/>
                </a:solidFill>
              </a:rPr>
              <a:t> in KMU</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639109" y="2091794"/>
            <a:ext cx="7795027" cy="412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F16924"/>
                </a:solidFill>
                <a:effectLst/>
                <a:latin typeface="+mn-lt"/>
              </a:rPr>
              <a:t>1 - </a:t>
            </a:r>
            <a:r>
              <a:rPr kumimoji="0" lang="en-GB" altLang="en-US" sz="2000" b="1" i="0" u="none" strike="noStrike" cap="none" normalizeH="0" baseline="0" dirty="0" err="1">
                <a:ln>
                  <a:noFill/>
                </a:ln>
                <a:solidFill>
                  <a:srgbClr val="F16924"/>
                </a:solidFill>
                <a:effectLst/>
                <a:latin typeface="+mn-lt"/>
              </a:rPr>
              <a:t>Menschliches</a:t>
            </a:r>
            <a:r>
              <a:rPr kumimoji="0" lang="en-GB" altLang="en-US" sz="2000" b="1" i="0" u="none" strike="noStrike" cap="none" normalizeH="0" baseline="0" dirty="0">
                <a:ln>
                  <a:noFill/>
                </a:ln>
                <a:solidFill>
                  <a:srgbClr val="F16924"/>
                </a:solidFill>
                <a:effectLst/>
                <a:latin typeface="+mn-lt"/>
              </a:rPr>
              <a:t> </a:t>
            </a:r>
            <a:r>
              <a:rPr kumimoji="0" lang="en-GB" altLang="en-US" sz="2000" b="1" i="0" u="none" strike="noStrike" cap="none" normalizeH="0" baseline="0" dirty="0" err="1">
                <a:ln>
                  <a:noFill/>
                </a:ln>
                <a:solidFill>
                  <a:srgbClr val="F16924"/>
                </a:solidFill>
                <a:effectLst/>
                <a:latin typeface="+mn-lt"/>
              </a:rPr>
              <a:t>Versagen</a:t>
            </a:r>
            <a:endParaRPr kumimoji="0" lang="en-GB" altLang="en-US" sz="2000" b="1" i="0" u="none" strike="noStrike" cap="none" normalizeH="0" baseline="0" dirty="0">
              <a:ln>
                <a:noFill/>
              </a:ln>
              <a:solidFill>
                <a:srgbClr val="F16924"/>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a:ln>
                <a:noFill/>
              </a:ln>
              <a:solidFill>
                <a:srgbClr val="F16924"/>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000" b="0" i="0" dirty="0">
                <a:solidFill>
                  <a:srgbClr val="595959"/>
                </a:solidFill>
                <a:effectLst/>
                <a:latin typeface="-apple-system"/>
              </a:rPr>
              <a:t>Dies </a:t>
            </a:r>
            <a:r>
              <a:rPr lang="en-GB" sz="2000" b="0" i="0" dirty="0" err="1">
                <a:solidFill>
                  <a:srgbClr val="595959"/>
                </a:solidFill>
                <a:effectLst/>
                <a:latin typeface="-apple-system"/>
              </a:rPr>
              <a:t>ist</a:t>
            </a:r>
            <a:r>
              <a:rPr lang="en-GB" sz="2000" b="0" i="0" dirty="0">
                <a:solidFill>
                  <a:srgbClr val="595959"/>
                </a:solidFill>
                <a:effectLst/>
                <a:latin typeface="-apple-system"/>
              </a:rPr>
              <a:t> das häufigste und größte Risiko für das KMU und den Einzelnen. Es kann auch auf ein Qualifikationsproblem der Person </a:t>
            </a:r>
            <a:r>
              <a:rPr lang="en-GB" sz="2000" b="0" i="0" dirty="0" err="1">
                <a:solidFill>
                  <a:srgbClr val="595959"/>
                </a:solidFill>
                <a:effectLst/>
                <a:latin typeface="-apple-system"/>
              </a:rPr>
              <a:t>zurückzuführen</a:t>
            </a:r>
            <a:r>
              <a:rPr lang="en-GB" sz="2000" b="0" i="0" dirty="0">
                <a:solidFill>
                  <a:srgbClr val="595959"/>
                </a:solidFill>
                <a:effectLst/>
                <a:latin typeface="-apple-system"/>
              </a:rPr>
              <a:t> sein. Diese Art von Fehler entsteht, wenn falsche Eingaben auf </a:t>
            </a:r>
            <a:r>
              <a:rPr lang="en-GB" sz="2000" b="0" i="0" dirty="0" err="1">
                <a:solidFill>
                  <a:srgbClr val="595959"/>
                </a:solidFill>
                <a:effectLst/>
                <a:latin typeface="-apple-system"/>
              </a:rPr>
              <a:t>Einzelpersonen</a:t>
            </a:r>
            <a:r>
              <a:rPr lang="en-GB" sz="2000" b="0" i="0" dirty="0">
                <a:solidFill>
                  <a:srgbClr val="595959"/>
                </a:solidFill>
                <a:effectLst/>
                <a:latin typeface="-apple-system"/>
              </a:rPr>
              <a:t> </a:t>
            </a:r>
            <a:r>
              <a:rPr lang="en-GB" sz="2000" b="0" i="0" dirty="0" err="1">
                <a:solidFill>
                  <a:srgbClr val="595959"/>
                </a:solidFill>
                <a:effectLst/>
                <a:latin typeface="-apple-system"/>
              </a:rPr>
              <a:t>zurückzuführen</a:t>
            </a:r>
            <a:r>
              <a:rPr lang="en-GB" sz="2000" b="0" i="0" dirty="0">
                <a:solidFill>
                  <a:srgbClr val="595959"/>
                </a:solidFill>
                <a:effectLst/>
                <a:latin typeface="-apple-system"/>
              </a:rPr>
              <a:t> sind. </a:t>
            </a:r>
          </a:p>
          <a:p>
            <a:pPr marL="0" marR="0" lvl="0" indent="0" algn="l" defTabSz="914400" rtl="0" eaLnBrk="0" fontAlgn="base" latinLnBrk="0" hangingPunct="0">
              <a:lnSpc>
                <a:spcPct val="100000"/>
              </a:lnSpc>
              <a:spcBef>
                <a:spcPct val="0"/>
              </a:spcBef>
              <a:spcAft>
                <a:spcPct val="0"/>
              </a:spcAft>
              <a:buClrTx/>
              <a:buSzTx/>
              <a:buFontTx/>
              <a:buNone/>
              <a:tabLst/>
            </a:pPr>
            <a:endParaRPr lang="en-GB" sz="2000" dirty="0">
              <a:solidFill>
                <a:srgbClr val="595959"/>
              </a:solidFill>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000" b="0" i="0" dirty="0">
                <a:solidFill>
                  <a:srgbClr val="595959"/>
                </a:solidFill>
                <a:effectLst/>
                <a:latin typeface="-apple-system"/>
              </a:rPr>
              <a:t>Die Gründe für fehlerhafte Eingaben können vielfältig sein, z. B. unvollständige Informationen, unvollständiges Verständnis, unzureichende Kenntnisse, inkonsistente Verarbeitung, echte Eingabefehler und vieles mehr. Die Verarbeitung eines solchen Fehlers kann jedoch die Performance des </a:t>
            </a:r>
            <a:r>
              <a:rPr lang="en-GB" sz="2000" b="0" i="0" dirty="0" err="1">
                <a:solidFill>
                  <a:srgbClr val="595959"/>
                </a:solidFill>
                <a:effectLst/>
                <a:latin typeface="-apple-system"/>
              </a:rPr>
              <a:t>Unternehmens</a:t>
            </a:r>
            <a:r>
              <a:rPr lang="en-GB" sz="2000" b="0" i="0" dirty="0">
                <a:solidFill>
                  <a:srgbClr val="595959"/>
                </a:solidFill>
                <a:effectLst/>
                <a:latin typeface="-apple-system"/>
              </a:rPr>
              <a:t> ernsthaft beeinträchtigen und auch </a:t>
            </a:r>
            <a:r>
              <a:rPr lang="en-GB" sz="2000" b="0" i="0" dirty="0" err="1">
                <a:solidFill>
                  <a:srgbClr val="595959"/>
                </a:solidFill>
                <a:effectLst/>
                <a:latin typeface="-apple-system"/>
              </a:rPr>
              <a:t>zu</a:t>
            </a:r>
            <a:r>
              <a:rPr lang="en-GB" sz="2000" b="0" i="0" dirty="0">
                <a:solidFill>
                  <a:srgbClr val="595959"/>
                </a:solidFill>
                <a:effectLst/>
                <a:latin typeface="-apple-system"/>
              </a:rPr>
              <a:t> </a:t>
            </a:r>
            <a:r>
              <a:rPr lang="en-GB" sz="2000" b="0" i="0" dirty="0" err="1">
                <a:solidFill>
                  <a:srgbClr val="595959"/>
                </a:solidFill>
                <a:effectLst/>
                <a:latin typeface="-apple-system"/>
              </a:rPr>
              <a:t>Verlusten</a:t>
            </a:r>
            <a:r>
              <a:rPr lang="en-GB" sz="2000" b="0" i="0" dirty="0">
                <a:solidFill>
                  <a:srgbClr val="595959"/>
                </a:solidFill>
                <a:effectLst/>
                <a:latin typeface="-apple-system"/>
              </a:rPr>
              <a:t> führen.</a:t>
            </a:r>
            <a:endParaRPr kumimoji="0" lang="en-GB" altLang="en-US" sz="2000" b="0" i="0" u="none" strike="noStrike" cap="none" normalizeH="0" baseline="0" dirty="0">
              <a:ln>
                <a:noFill/>
              </a:ln>
              <a:solidFill>
                <a:srgbClr val="595959"/>
              </a:solidFill>
              <a:effectLst/>
              <a:latin typeface="+mn-lt"/>
            </a:endParaRPr>
          </a:p>
        </p:txBody>
      </p:sp>
      <p:pic>
        <p:nvPicPr>
          <p:cNvPr id="52" name="Picture 51" descr="3D rendering of shapes in different colors and are stacked">
            <a:extLst>
              <a:ext uri="{FF2B5EF4-FFF2-40B4-BE49-F238E27FC236}">
                <a16:creationId xmlns:a16="http://schemas.microsoft.com/office/drawing/2014/main" id="{50F52F0F-C090-4A2A-BC83-C30DA1B127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845" t="15439" r="39201"/>
          <a:stretch/>
        </p:blipFill>
        <p:spPr>
          <a:xfrm>
            <a:off x="9145299" y="1988872"/>
            <a:ext cx="3044031" cy="4772874"/>
          </a:xfrm>
          <a:prstGeom prst="rect">
            <a:avLst/>
          </a:prstGeom>
        </p:spPr>
      </p:pic>
      <p:sp>
        <p:nvSpPr>
          <p:cNvPr id="2" name="Textfeld 1">
            <a:extLst>
              <a:ext uri="{FF2B5EF4-FFF2-40B4-BE49-F238E27FC236}">
                <a16:creationId xmlns:a16="http://schemas.microsoft.com/office/drawing/2014/main" id="{E19993E7-5DE6-14D5-81A3-E764F9AF8957}"/>
              </a:ext>
            </a:extLst>
          </p:cNvPr>
          <p:cNvSpPr txBox="1"/>
          <p:nvPr/>
        </p:nvSpPr>
        <p:spPr>
          <a:xfrm>
            <a:off x="2425566" y="6227112"/>
            <a:ext cx="2355966" cy="307777"/>
          </a:xfrm>
          <a:prstGeom prst="rect">
            <a:avLst/>
          </a:prstGeom>
          <a:noFill/>
        </p:spPr>
        <p:txBody>
          <a:bodyPr wrap="none" rtlCol="0">
            <a:spAutoFit/>
          </a:bodyPr>
          <a:lstStyle/>
          <a:p>
            <a:r>
              <a:rPr lang="en-IE" sz="1400" i="0" dirty="0">
                <a:solidFill>
                  <a:srgbClr val="595959"/>
                </a:solidFill>
                <a:effectLst/>
                <a:latin typeface="-apple-system"/>
              </a:rPr>
              <a:t> Quelle: (</a:t>
            </a:r>
            <a:r>
              <a:rPr lang="en-IE" sz="1400" i="0" dirty="0">
                <a:solidFill>
                  <a:srgbClr val="595959"/>
                </a:solidFill>
                <a:effectLst/>
                <a:latin typeface="-apple-system"/>
                <a:hlinkClick r:id="rId3">
                  <a:extLst>
                    <a:ext uri="{A12FA001-AC4F-418D-AE19-62706E023703}">
                      <ahyp:hlinkClr xmlns:ahyp="http://schemas.microsoft.com/office/drawing/2018/hyperlinkcolor" val="tx"/>
                    </a:ext>
                  </a:extLst>
                </a:hlinkClick>
              </a:rPr>
              <a:t>wallstreetmojo</a:t>
            </a:r>
            <a:r>
              <a:rPr lang="en-IE" sz="1400" i="0" dirty="0">
                <a:solidFill>
                  <a:srgbClr val="595959"/>
                </a:solidFill>
                <a:effectLst/>
                <a:latin typeface="-apple-system"/>
              </a:rPr>
              <a:t>.com)</a:t>
            </a:r>
            <a:endParaRPr lang="de-DE" sz="1400" dirty="0">
              <a:solidFill>
                <a:srgbClr val="595959"/>
              </a:solidFill>
            </a:endParaRPr>
          </a:p>
        </p:txBody>
      </p:sp>
    </p:spTree>
    <p:extLst>
      <p:ext uri="{BB962C8B-B14F-4D97-AF65-F5344CB8AC3E}">
        <p14:creationId xmlns:p14="http://schemas.microsoft.com/office/powerpoint/2010/main" val="196584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600" b="0" i="0" u="none" strike="noStrike" cap="none" normalizeH="0" baseline="0" dirty="0">
                <a:ln>
                  <a:noFill/>
                </a:ln>
                <a:solidFill>
                  <a:schemeClr val="bg1"/>
                </a:solidFill>
                <a:effectLst/>
                <a:latin typeface="+mn-lt"/>
              </a:rPr>
              <a:t>                   Die 5 größten </a:t>
            </a:r>
            <a:r>
              <a:rPr kumimoji="0" lang="en-GB" altLang="en-US" sz="3600" b="0" i="0" u="none" strike="noStrike" cap="none" normalizeH="0" baseline="0" dirty="0">
                <a:ln>
                  <a:noFill/>
                </a:ln>
                <a:solidFill>
                  <a:schemeClr val="bg1"/>
                </a:solidFill>
                <a:effectLst/>
                <a:latin typeface="+mn-lt"/>
              </a:rPr>
              <a:t>operationellen Risiken </a:t>
            </a:r>
            <a:endParaRPr lang="en-US" sz="3200" dirty="0">
              <a:solidFill>
                <a:schemeClr val="bg1"/>
              </a:solidFill>
            </a:endParaRP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639109" y="2153283"/>
            <a:ext cx="8228165" cy="412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F16924"/>
                </a:solidFill>
                <a:effectLst/>
                <a:latin typeface="+mn-lt"/>
              </a:rPr>
              <a:t>1 - Menschliches </a:t>
            </a:r>
            <a:r>
              <a:rPr kumimoji="0" lang="en-GB" altLang="en-US" sz="2000" b="1" i="0" u="none" strike="noStrike" cap="none" normalizeH="0" baseline="0" dirty="0" err="1">
                <a:ln>
                  <a:noFill/>
                </a:ln>
                <a:solidFill>
                  <a:srgbClr val="F16924"/>
                </a:solidFill>
                <a:effectLst/>
                <a:latin typeface="+mn-lt"/>
              </a:rPr>
              <a:t>Versagen</a:t>
            </a:r>
            <a:r>
              <a:rPr kumimoji="0" lang="en-GB" altLang="en-US" sz="2000" b="1" i="0" u="none" strike="noStrike" cap="none" normalizeH="0" baseline="0" dirty="0">
                <a:ln>
                  <a:noFill/>
                </a:ln>
                <a:solidFill>
                  <a:srgbClr val="F16924"/>
                </a:solidFill>
                <a:effectLst/>
                <a:latin typeface="+mn-lt"/>
              </a:rPr>
              <a:t> – </a:t>
            </a:r>
            <a:r>
              <a:rPr kumimoji="0" lang="en-GB" altLang="en-US" sz="2000" b="1" i="0" u="none" strike="noStrike" cap="none" normalizeH="0" baseline="0" dirty="0" err="1">
                <a:ln>
                  <a:noFill/>
                </a:ln>
                <a:solidFill>
                  <a:srgbClr val="F16924"/>
                </a:solidFill>
                <a:effectLst/>
                <a:latin typeface="+mn-lt"/>
              </a:rPr>
              <a:t>Beispiel</a:t>
            </a:r>
            <a:endParaRPr kumimoji="0" lang="en-GB" altLang="en-US" sz="2000" b="1" i="0" u="none" strike="noStrike" cap="none" normalizeH="0" baseline="0" dirty="0">
              <a:ln>
                <a:noFill/>
              </a:ln>
              <a:solidFill>
                <a:srgbClr val="F16924"/>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a:ln>
                <a:noFill/>
              </a:ln>
              <a:solidFill>
                <a:srgbClr val="F16924"/>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solidFill>
                  <a:srgbClr val="595959"/>
                </a:solidFill>
                <a:effectLst/>
                <a:latin typeface="+mn-lt"/>
              </a:rPr>
              <a:t>Die ABC Corp bietet ihren Kunden Finanzdienstleistungen an. Sie bearbeiten die Kreditwürdigkeit </a:t>
            </a:r>
            <a:r>
              <a:rPr kumimoji="0" lang="en-GB" altLang="en-US" sz="2000" i="0" u="none" strike="noStrike" cap="none" normalizeH="0" baseline="0" dirty="0" err="1">
                <a:ln>
                  <a:noFill/>
                </a:ln>
                <a:solidFill>
                  <a:srgbClr val="595959"/>
                </a:solidFill>
                <a:effectLst/>
                <a:latin typeface="+mn-lt"/>
              </a:rPr>
              <a:t>ihrer</a:t>
            </a:r>
            <a:r>
              <a:rPr kumimoji="0" lang="en-GB" altLang="en-US" sz="2000" i="0" u="none" strike="noStrike" cap="none" normalizeH="0" baseline="0" dirty="0">
                <a:ln>
                  <a:noFill/>
                </a:ln>
                <a:solidFill>
                  <a:srgbClr val="595959"/>
                </a:solidFill>
                <a:effectLst/>
                <a:latin typeface="+mn-lt"/>
              </a:rPr>
              <a:t> </a:t>
            </a:r>
            <a:r>
              <a:rPr kumimoji="0" lang="en-GB" altLang="en-US" sz="2000" i="0" u="none" strike="noStrike" cap="none" normalizeH="0" baseline="0" dirty="0" err="1">
                <a:ln>
                  <a:noFill/>
                </a:ln>
                <a:solidFill>
                  <a:srgbClr val="595959"/>
                </a:solidFill>
                <a:effectLst/>
                <a:latin typeface="+mn-lt"/>
              </a:rPr>
              <a:t>Kund:innen</a:t>
            </a:r>
            <a:r>
              <a:rPr kumimoji="0" lang="en-GB" altLang="en-US" sz="2000" i="0" u="none" strike="noStrike" cap="none" normalizeH="0" baseline="0" dirty="0">
                <a:ln>
                  <a:noFill/>
                </a:ln>
                <a:solidFill>
                  <a:srgbClr val="595959"/>
                </a:solidFill>
                <a:effectLst/>
                <a:latin typeface="+mn-lt"/>
              </a:rPr>
              <a:t> auf der Grundlage verschiedener Parameter. In einem Fall unterlief dem Bearbeiter ein Eingabefehler, als er 1.000.000 € statt 100.000 € eingab. Infolgedessen änderte sich die </a:t>
            </a:r>
            <a:r>
              <a:rPr kumimoji="0" lang="en-GB" altLang="en-US" sz="2000" i="0" u="none" strike="noStrike" cap="none" normalizeH="0" baseline="0" dirty="0" err="1">
                <a:ln>
                  <a:noFill/>
                </a:ln>
                <a:solidFill>
                  <a:srgbClr val="595959"/>
                </a:solidFill>
                <a:effectLst/>
                <a:latin typeface="+mn-lt"/>
              </a:rPr>
              <a:t>Kreditwürdigkeit</a:t>
            </a:r>
            <a:r>
              <a:rPr kumimoji="0" lang="en-GB" altLang="en-US" sz="2000" i="0" u="none" strike="noStrike" cap="none" normalizeH="0" baseline="0" dirty="0">
                <a:ln>
                  <a:noFill/>
                </a:ln>
                <a:solidFill>
                  <a:srgbClr val="595959"/>
                </a:solidFill>
                <a:effectLst/>
                <a:latin typeface="+mn-lt"/>
              </a:rPr>
              <a:t> der </a:t>
            </a:r>
            <a:r>
              <a:rPr kumimoji="0" lang="en-GB" altLang="en-US" sz="2000" i="0" u="none" strike="noStrike" cap="none" normalizeH="0" baseline="0" dirty="0" err="1">
                <a:ln>
                  <a:noFill/>
                </a:ln>
                <a:solidFill>
                  <a:srgbClr val="595959"/>
                </a:solidFill>
                <a:effectLst/>
                <a:latin typeface="+mn-lt"/>
              </a:rPr>
              <a:t>Kundin</a:t>
            </a:r>
            <a:r>
              <a:rPr kumimoji="0" lang="en-GB" altLang="en-US" sz="2000" i="0" u="none" strike="noStrike" cap="none" normalizeH="0" baseline="0" dirty="0">
                <a:ln>
                  <a:noFill/>
                </a:ln>
                <a:solidFill>
                  <a:srgbClr val="595959"/>
                </a:solidFill>
                <a:effectLst/>
                <a:latin typeface="+mn-lt"/>
              </a:rPr>
              <a:t> von B auf AA.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i="0" u="none" strike="noStrike" cap="none" normalizeH="0" baseline="0" dirty="0">
              <a:ln>
                <a:noFill/>
              </a:ln>
              <a:solidFill>
                <a:srgbClr val="59595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solidFill>
                  <a:srgbClr val="595959"/>
                </a:solidFill>
                <a:effectLst/>
                <a:latin typeface="+mn-lt"/>
              </a:rPr>
              <a:t>Dies vermittelte ein falsches Bild von der </a:t>
            </a:r>
            <a:r>
              <a:rPr kumimoji="0" lang="en-GB" altLang="en-US" sz="2000" i="0" u="none" strike="noStrike" cap="none" normalizeH="0" baseline="0" dirty="0" err="1">
                <a:ln>
                  <a:noFill/>
                </a:ln>
                <a:solidFill>
                  <a:srgbClr val="595959"/>
                </a:solidFill>
                <a:effectLst/>
                <a:latin typeface="+mn-lt"/>
              </a:rPr>
              <a:t>Kreditwürdigkeit</a:t>
            </a:r>
            <a:r>
              <a:rPr kumimoji="0" lang="en-GB" altLang="en-US" sz="2000" i="0" u="none" strike="noStrike" cap="none" normalizeH="0" baseline="0" dirty="0">
                <a:ln>
                  <a:noFill/>
                </a:ln>
                <a:solidFill>
                  <a:srgbClr val="595959"/>
                </a:solidFill>
                <a:effectLst/>
                <a:latin typeface="+mn-lt"/>
              </a:rPr>
              <a:t> der </a:t>
            </a:r>
            <a:r>
              <a:rPr kumimoji="0" lang="en-GB" altLang="en-US" sz="2000" i="0" u="none" strike="noStrike" cap="none" normalizeH="0" baseline="0" dirty="0" err="1">
                <a:ln>
                  <a:noFill/>
                </a:ln>
                <a:solidFill>
                  <a:srgbClr val="595959"/>
                </a:solidFill>
                <a:effectLst/>
                <a:latin typeface="+mn-lt"/>
              </a:rPr>
              <a:t>Kundin</a:t>
            </a:r>
            <a:r>
              <a:rPr kumimoji="0" lang="en-GB" altLang="en-US" sz="2000" i="0" u="none" strike="noStrike" cap="none" normalizeH="0" baseline="0" dirty="0">
                <a:ln>
                  <a:noFill/>
                </a:ln>
                <a:solidFill>
                  <a:srgbClr val="595959"/>
                </a:solidFill>
                <a:effectLst/>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solidFill>
                  <a:srgbClr val="595959"/>
                </a:solidFill>
                <a:effectLst/>
                <a:latin typeface="+mn-lt"/>
              </a:rPr>
              <a:t>auf den Märkten und führte zu einer Überschätzung der Rückzahlungsfähigkeit der Schulden. Dies ist eines der operationellen Risiken, mit denen die ABC Corp. </a:t>
            </a:r>
            <a:r>
              <a:rPr kumimoji="0" lang="en-GB" altLang="en-US" sz="2000" i="0" u="none" strike="noStrike" cap="none" normalizeH="0" baseline="0" dirty="0" err="1">
                <a:ln>
                  <a:noFill/>
                </a:ln>
                <a:solidFill>
                  <a:srgbClr val="595959"/>
                </a:solidFill>
                <a:effectLst/>
                <a:latin typeface="+mn-lt"/>
              </a:rPr>
              <a:t>dann</a:t>
            </a:r>
            <a:r>
              <a:rPr kumimoji="0" lang="en-GB" altLang="en-US" sz="2000" i="0" u="none" strike="noStrike" cap="none" normalizeH="0" baseline="0" dirty="0">
                <a:ln>
                  <a:noFill/>
                </a:ln>
                <a:solidFill>
                  <a:srgbClr val="595959"/>
                </a:solidFill>
                <a:effectLst/>
                <a:latin typeface="+mn-lt"/>
              </a:rPr>
              <a:t> </a:t>
            </a:r>
            <a:r>
              <a:rPr kumimoji="0" lang="en-GB" altLang="en-US" sz="2000" i="0" u="none" strike="noStrike" cap="none" normalizeH="0" baseline="0" dirty="0" err="1">
                <a:ln>
                  <a:noFill/>
                </a:ln>
                <a:solidFill>
                  <a:srgbClr val="595959"/>
                </a:solidFill>
                <a:effectLst/>
                <a:latin typeface="+mn-lt"/>
              </a:rPr>
              <a:t>konfrontiert</a:t>
            </a:r>
            <a:r>
              <a:rPr kumimoji="0" lang="en-GB" altLang="en-US" sz="2000" i="0" u="none" strike="noStrike" cap="none" normalizeH="0" baseline="0" dirty="0">
                <a:ln>
                  <a:noFill/>
                </a:ln>
                <a:solidFill>
                  <a:srgbClr val="595959"/>
                </a:solidFill>
                <a:effectLst/>
                <a:latin typeface="+mn-lt"/>
              </a:rPr>
              <a:t> </a:t>
            </a:r>
            <a:r>
              <a:rPr kumimoji="0" lang="en-GB" altLang="en-US" sz="2000" i="0" u="none" strike="noStrike" cap="none" normalizeH="0" baseline="0" dirty="0" err="1">
                <a:ln>
                  <a:noFill/>
                </a:ln>
                <a:solidFill>
                  <a:srgbClr val="595959"/>
                </a:solidFill>
                <a:effectLst/>
                <a:latin typeface="+mn-lt"/>
              </a:rPr>
              <a:t>ist</a:t>
            </a:r>
            <a:r>
              <a:rPr kumimoji="0" lang="en-GB" altLang="en-US" sz="2000" i="0" u="none" strike="noStrike" cap="none" normalizeH="0" baseline="0" dirty="0">
                <a:ln>
                  <a:noFill/>
                </a:ln>
                <a:solidFill>
                  <a:srgbClr val="595959"/>
                </a:solidFill>
                <a:effectLst/>
                <a:latin typeface="+mn-lt"/>
              </a:rPr>
              <a:t> und kann im Wiederholungsfall zu katastrophalen Ergebnissen führen.</a:t>
            </a:r>
          </a:p>
        </p:txBody>
      </p:sp>
      <p:pic>
        <p:nvPicPr>
          <p:cNvPr id="52" name="Picture 51" descr="3D rendering of shapes in different colors and are stacked">
            <a:extLst>
              <a:ext uri="{FF2B5EF4-FFF2-40B4-BE49-F238E27FC236}">
                <a16:creationId xmlns:a16="http://schemas.microsoft.com/office/drawing/2014/main" id="{50F52F0F-C090-4A2A-BC83-C30DA1B127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845" t="15439" r="39201"/>
          <a:stretch/>
        </p:blipFill>
        <p:spPr>
          <a:xfrm>
            <a:off x="9165847" y="1988872"/>
            <a:ext cx="3044031" cy="4772874"/>
          </a:xfrm>
          <a:prstGeom prst="rect">
            <a:avLst/>
          </a:prstGeom>
        </p:spPr>
      </p:pic>
      <p:sp>
        <p:nvSpPr>
          <p:cNvPr id="2" name="Textplatzhalter 1">
            <a:extLst>
              <a:ext uri="{FF2B5EF4-FFF2-40B4-BE49-F238E27FC236}">
                <a16:creationId xmlns:a16="http://schemas.microsoft.com/office/drawing/2014/main" id="{89BFC949-14E8-88D8-C3C9-F7272B8E60EC}"/>
              </a:ext>
            </a:extLst>
          </p:cNvPr>
          <p:cNvSpPr txBox="1">
            <a:spLocks/>
          </p:cNvSpPr>
          <p:nvPr/>
        </p:nvSpPr>
        <p:spPr>
          <a:xfrm>
            <a:off x="398478" y="186729"/>
            <a:ext cx="2763822"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Definition des </a:t>
            </a:r>
            <a:r>
              <a:rPr lang="en-GB" sz="3200" dirty="0" err="1">
                <a:solidFill>
                  <a:schemeClr val="bg1"/>
                </a:solidFill>
              </a:rPr>
              <a:t>Operativen</a:t>
            </a:r>
            <a:r>
              <a:rPr lang="en-GB" sz="3200" dirty="0">
                <a:solidFill>
                  <a:schemeClr val="bg1"/>
                </a:solidFill>
              </a:rPr>
              <a:t> </a:t>
            </a:r>
            <a:r>
              <a:rPr lang="en-GB" sz="3200" dirty="0" err="1">
                <a:solidFill>
                  <a:schemeClr val="bg1"/>
                </a:solidFill>
              </a:rPr>
              <a:t>Risikos</a:t>
            </a:r>
            <a:r>
              <a:rPr lang="en-GB" sz="3200" dirty="0">
                <a:solidFill>
                  <a:schemeClr val="bg1"/>
                </a:solidFill>
              </a:rPr>
              <a:t> in KMU</a:t>
            </a:r>
          </a:p>
        </p:txBody>
      </p:sp>
    </p:spTree>
    <p:extLst>
      <p:ext uri="{BB962C8B-B14F-4D97-AF65-F5344CB8AC3E}">
        <p14:creationId xmlns:p14="http://schemas.microsoft.com/office/powerpoint/2010/main" val="3547392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600" b="0" i="0" u="none" strike="noStrike" cap="none" normalizeH="0" baseline="0" dirty="0">
                <a:ln>
                  <a:noFill/>
                </a:ln>
                <a:solidFill>
                  <a:schemeClr val="bg1"/>
                </a:solidFill>
                <a:effectLst/>
                <a:latin typeface="+mn-lt"/>
              </a:rPr>
              <a:t>                   Die 5 größten </a:t>
            </a:r>
            <a:r>
              <a:rPr kumimoji="0" lang="en-GB" altLang="en-US" sz="3600" b="0" i="0" u="none" strike="noStrike" cap="none" normalizeH="0" baseline="0" dirty="0">
                <a:ln>
                  <a:noFill/>
                </a:ln>
                <a:solidFill>
                  <a:schemeClr val="bg1"/>
                </a:solidFill>
                <a:effectLst/>
                <a:latin typeface="+mn-lt"/>
              </a:rPr>
              <a:t>operationellen Risiken </a:t>
            </a:r>
            <a:endParaRPr lang="en-US" sz="3200" dirty="0">
              <a:solidFill>
                <a:schemeClr val="bg1"/>
              </a:solidFill>
            </a:endParaRP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482699" y="2331420"/>
            <a:ext cx="6952817" cy="409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2"/>
              <a:tabLst/>
            </a:pPr>
            <a:r>
              <a:rPr kumimoji="0" lang="en-GB" altLang="en-US" sz="2400" b="1" i="0" u="none" strike="noStrike" cap="none" normalizeH="0" baseline="0" dirty="0">
                <a:ln>
                  <a:noFill/>
                </a:ln>
                <a:solidFill>
                  <a:srgbClr val="F16924"/>
                </a:solidFill>
                <a:effectLst/>
                <a:latin typeface="+mn-lt"/>
              </a:rPr>
              <a:t>Technischer Fehler</a:t>
            </a:r>
          </a:p>
          <a:p>
            <a:pPr marR="0" lvl="0" algn="l" defTabSz="914400" rtl="0" eaLnBrk="0" fontAlgn="base" latinLnBrk="0" hangingPunct="0">
              <a:lnSpc>
                <a:spcPct val="100000"/>
              </a:lnSpc>
              <a:spcBef>
                <a:spcPct val="0"/>
              </a:spcBef>
              <a:spcAft>
                <a:spcPct val="0"/>
              </a:spcAft>
              <a:buClrTx/>
              <a:buSzTx/>
              <a:tabLst/>
            </a:pPr>
            <a:endParaRPr kumimoji="0" lang="en-GB" altLang="en-US" sz="2400" b="1" i="0" u="none" strike="noStrike" cap="none" normalizeH="0" baseline="0" dirty="0">
              <a:ln>
                <a:noFill/>
              </a:ln>
              <a:solidFill>
                <a:srgbClr val="F16924"/>
              </a:solidFill>
              <a:effectLst/>
              <a:latin typeface="+mn-lt"/>
            </a:endParaRPr>
          </a:p>
          <a:p>
            <a:pPr marR="0" lvl="0" algn="l" defTabSz="914400" rtl="0" eaLnBrk="0" fontAlgn="base" latinLnBrk="0" hangingPunct="0">
              <a:lnSpc>
                <a:spcPct val="100000"/>
              </a:lnSpc>
              <a:spcBef>
                <a:spcPct val="0"/>
              </a:spcBef>
              <a:spcAft>
                <a:spcPct val="0"/>
              </a:spcAft>
              <a:buClrTx/>
              <a:buSzTx/>
              <a:tabLst/>
            </a:pPr>
            <a:r>
              <a:rPr lang="en-GB" sz="2400" b="0" i="0" dirty="0">
                <a:solidFill>
                  <a:srgbClr val="595959"/>
                </a:solidFill>
                <a:effectLst/>
                <a:latin typeface="+mn-lt"/>
              </a:rPr>
              <a:t>Dazu gehören Systemstörungen und </a:t>
            </a:r>
            <a:r>
              <a:rPr lang="en-GB" sz="2400" b="0" i="0" dirty="0" err="1">
                <a:solidFill>
                  <a:srgbClr val="595959"/>
                </a:solidFill>
                <a:effectLst/>
                <a:latin typeface="+mn-lt"/>
              </a:rPr>
              <a:t>Probleme</a:t>
            </a:r>
            <a:r>
              <a:rPr lang="en-GB" sz="2400" b="0" i="0" dirty="0">
                <a:solidFill>
                  <a:srgbClr val="595959"/>
                </a:solidFill>
                <a:effectLst/>
                <a:latin typeface="+mn-lt"/>
              </a:rPr>
              <a:t> </a:t>
            </a:r>
            <a:r>
              <a:rPr lang="en-GB" sz="2400" b="0" i="0" dirty="0" err="1">
                <a:solidFill>
                  <a:srgbClr val="595959"/>
                </a:solidFill>
                <a:effectLst/>
                <a:latin typeface="+mn-lt"/>
              </a:rPr>
              <a:t>wie</a:t>
            </a:r>
            <a:r>
              <a:rPr lang="en-GB" sz="2400" b="0" i="0" dirty="0">
                <a:solidFill>
                  <a:srgbClr val="595959"/>
                </a:solidFill>
                <a:effectLst/>
                <a:latin typeface="+mn-lt"/>
              </a:rPr>
              <a:t> Verbindungsprobleme, Systemabstürze, fehlerhafte Berechnungen und Ähnliches. Manchmal </a:t>
            </a:r>
            <a:r>
              <a:rPr lang="en-GB" sz="2400" b="0" i="0" dirty="0" err="1">
                <a:solidFill>
                  <a:srgbClr val="595959"/>
                </a:solidFill>
                <a:effectLst/>
                <a:latin typeface="+mn-lt"/>
              </a:rPr>
              <a:t>weicht</a:t>
            </a:r>
            <a:r>
              <a:rPr lang="en-GB" sz="2400" b="0" i="0" dirty="0">
                <a:solidFill>
                  <a:srgbClr val="595959"/>
                </a:solidFill>
                <a:effectLst/>
                <a:latin typeface="+mn-lt"/>
              </a:rPr>
              <a:t> der Output </a:t>
            </a:r>
            <a:r>
              <a:rPr lang="en-GB" sz="2400" b="0" i="0" dirty="0" err="1">
                <a:solidFill>
                  <a:srgbClr val="595959"/>
                </a:solidFill>
                <a:effectLst/>
                <a:latin typeface="+mn-lt"/>
              </a:rPr>
              <a:t>vom</a:t>
            </a:r>
            <a:r>
              <a:rPr lang="en-GB" sz="2400" b="0" i="0" dirty="0">
                <a:solidFill>
                  <a:srgbClr val="595959"/>
                </a:solidFill>
                <a:effectLst/>
                <a:latin typeface="+mn-lt"/>
              </a:rPr>
              <a:t> erwarteten Ergebnis ab, aber aufgrund unbekannter technischer Defekte kann es schwierig sein, dies zu erkennen.</a:t>
            </a:r>
            <a:endParaRPr kumimoji="0" lang="en-GB" altLang="en-US" sz="2200" b="0" i="0" u="none" strike="noStrike" cap="none" normalizeH="0" baseline="0" dirty="0">
              <a:ln>
                <a:noFill/>
              </a:ln>
              <a:solidFill>
                <a:srgbClr val="59595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200" dirty="0">
              <a:solidFill>
                <a:srgbClr val="595959"/>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200" b="0" i="0" u="none" strike="noStrike" cap="none" normalizeH="0" baseline="0" dirty="0">
              <a:ln>
                <a:noFill/>
              </a:ln>
              <a:solidFill>
                <a:srgbClr val="59595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200" b="0" i="0" u="none" strike="noStrike" cap="none" normalizeH="0" baseline="0" dirty="0">
              <a:ln>
                <a:noFill/>
              </a:ln>
              <a:solidFill>
                <a:srgbClr val="595959"/>
              </a:solidFill>
              <a:effectLst/>
              <a:latin typeface="+mn-lt"/>
            </a:endParaRPr>
          </a:p>
        </p:txBody>
      </p:sp>
      <p:pic>
        <p:nvPicPr>
          <p:cNvPr id="3" name="Picture 2" descr="Text&#10;&#10;Description automatically generated">
            <a:extLst>
              <a:ext uri="{FF2B5EF4-FFF2-40B4-BE49-F238E27FC236}">
                <a16:creationId xmlns:a16="http://schemas.microsoft.com/office/drawing/2014/main" id="{A18EE7DB-D826-5D75-F942-C929A6F4895D}"/>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851804" y="2847870"/>
            <a:ext cx="4335379" cy="2662598"/>
          </a:xfrm>
          <a:prstGeom prst="rect">
            <a:avLst/>
          </a:prstGeom>
        </p:spPr>
      </p:pic>
      <p:sp>
        <p:nvSpPr>
          <p:cNvPr id="2" name="Textplatzhalter 1">
            <a:extLst>
              <a:ext uri="{FF2B5EF4-FFF2-40B4-BE49-F238E27FC236}">
                <a16:creationId xmlns:a16="http://schemas.microsoft.com/office/drawing/2014/main" id="{1C9CA6C7-20FE-2ECD-AAD6-025E20D62870}"/>
              </a:ext>
            </a:extLst>
          </p:cNvPr>
          <p:cNvSpPr txBox="1">
            <a:spLocks/>
          </p:cNvSpPr>
          <p:nvPr/>
        </p:nvSpPr>
        <p:spPr>
          <a:xfrm>
            <a:off x="398478" y="186729"/>
            <a:ext cx="2763822"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Definition des </a:t>
            </a:r>
            <a:r>
              <a:rPr lang="en-GB" sz="3200" dirty="0" err="1">
                <a:solidFill>
                  <a:schemeClr val="bg1"/>
                </a:solidFill>
              </a:rPr>
              <a:t>Operativen</a:t>
            </a:r>
            <a:r>
              <a:rPr lang="en-GB" sz="3200" dirty="0">
                <a:solidFill>
                  <a:schemeClr val="bg1"/>
                </a:solidFill>
              </a:rPr>
              <a:t> </a:t>
            </a:r>
            <a:r>
              <a:rPr lang="en-GB" sz="3200" dirty="0" err="1">
                <a:solidFill>
                  <a:schemeClr val="bg1"/>
                </a:solidFill>
              </a:rPr>
              <a:t>Risikos</a:t>
            </a:r>
            <a:r>
              <a:rPr lang="en-GB" sz="3200" dirty="0">
                <a:solidFill>
                  <a:schemeClr val="bg1"/>
                </a:solidFill>
              </a:rPr>
              <a:t> in KMU</a:t>
            </a:r>
          </a:p>
        </p:txBody>
      </p:sp>
    </p:spTree>
    <p:extLst>
      <p:ext uri="{BB962C8B-B14F-4D97-AF65-F5344CB8AC3E}">
        <p14:creationId xmlns:p14="http://schemas.microsoft.com/office/powerpoint/2010/main" val="37443859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600" b="0" i="0" u="none" strike="noStrike" cap="none" normalizeH="0" baseline="0" dirty="0">
                <a:ln>
                  <a:noFill/>
                </a:ln>
                <a:solidFill>
                  <a:schemeClr val="bg1"/>
                </a:solidFill>
                <a:effectLst/>
                <a:latin typeface="+mn-lt"/>
              </a:rPr>
              <a:t>                   Die 5 größten </a:t>
            </a:r>
            <a:r>
              <a:rPr kumimoji="0" lang="en-GB" altLang="en-US" sz="3600" b="0" i="0" u="none" strike="noStrike" cap="none" normalizeH="0" baseline="0" dirty="0">
                <a:ln>
                  <a:noFill/>
                </a:ln>
                <a:solidFill>
                  <a:schemeClr val="bg1"/>
                </a:solidFill>
                <a:effectLst/>
                <a:latin typeface="+mn-lt"/>
              </a:rPr>
              <a:t>operationellen Risiken </a:t>
            </a:r>
            <a:endParaRPr lang="en-US" sz="3200" dirty="0">
              <a:solidFill>
                <a:schemeClr val="bg1"/>
              </a:solidFill>
            </a:endParaRP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544194" y="2644413"/>
            <a:ext cx="6988911" cy="268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3"/>
              <a:tabLst/>
            </a:pPr>
            <a:r>
              <a:rPr kumimoji="0" lang="en-GB" altLang="en-US" sz="2400" b="1" i="0" u="none" strike="noStrike" cap="none" normalizeH="0" baseline="0" dirty="0">
                <a:ln>
                  <a:noFill/>
                </a:ln>
                <a:solidFill>
                  <a:srgbClr val="F16924"/>
                </a:solidFill>
                <a:effectLst/>
                <a:latin typeface="+mn-lt"/>
              </a:rPr>
              <a:t>Lücke </a:t>
            </a:r>
            <a:r>
              <a:rPr kumimoji="0" lang="en-GB" altLang="en-US" sz="2400" b="1" i="0" u="none" strike="noStrike" cap="none" normalizeH="0" baseline="0" dirty="0" err="1">
                <a:ln>
                  <a:noFill/>
                </a:ln>
                <a:solidFill>
                  <a:srgbClr val="F16924"/>
                </a:solidFill>
                <a:effectLst/>
                <a:latin typeface="+mn-lt"/>
              </a:rPr>
              <a:t>im</a:t>
            </a:r>
            <a:r>
              <a:rPr kumimoji="0" lang="en-GB" altLang="en-US" sz="2400" b="1" i="0" u="none" strike="noStrike" cap="none" normalizeH="0" baseline="0" dirty="0">
                <a:ln>
                  <a:noFill/>
                </a:ln>
                <a:solidFill>
                  <a:srgbClr val="F16924"/>
                </a:solidFill>
                <a:effectLst/>
                <a:latin typeface="+mn-lt"/>
              </a:rPr>
              <a:t> </a:t>
            </a:r>
            <a:r>
              <a:rPr kumimoji="0" lang="en-GB" altLang="en-US" sz="2400" b="1" i="0" u="none" strike="noStrike" cap="none" normalizeH="0" baseline="0" dirty="0" err="1">
                <a:ln>
                  <a:noFill/>
                </a:ln>
                <a:solidFill>
                  <a:srgbClr val="F16924"/>
                </a:solidFill>
                <a:effectLst/>
                <a:latin typeface="+mn-lt"/>
              </a:rPr>
              <a:t>Informationsfluss</a:t>
            </a:r>
            <a:endParaRPr kumimoji="0" lang="en-GB" altLang="en-US" sz="2400" b="1" i="0" u="none" strike="noStrike" cap="none" normalizeH="0" baseline="0" dirty="0">
              <a:ln>
                <a:noFill/>
              </a:ln>
              <a:solidFill>
                <a:srgbClr val="F16924"/>
              </a:solidFill>
              <a:effectLst/>
              <a:latin typeface="+mn-lt"/>
            </a:endParaRPr>
          </a:p>
          <a:p>
            <a:pPr marL="457200" marR="0" lvl="0" indent="-457200" algn="l" defTabSz="914400" rtl="0" eaLnBrk="0" fontAlgn="base" latinLnBrk="0" hangingPunct="0">
              <a:lnSpc>
                <a:spcPct val="100000"/>
              </a:lnSpc>
              <a:spcBef>
                <a:spcPct val="0"/>
              </a:spcBef>
              <a:spcAft>
                <a:spcPct val="0"/>
              </a:spcAft>
              <a:buClrTx/>
              <a:buSzTx/>
              <a:buFontTx/>
              <a:buAutoNum type="arabicPlain" startAt="3"/>
              <a:tabLst/>
            </a:pPr>
            <a:endParaRPr lang="en-GB" altLang="en-US" sz="2200" dirty="0">
              <a:solidFill>
                <a:srgbClr val="595959"/>
              </a:solidFill>
              <a:latin typeface="+mn-lt"/>
            </a:endParaRPr>
          </a:p>
          <a:p>
            <a:pPr marR="0" lvl="0" algn="l" defTabSz="914400" rtl="0" eaLnBrk="0" fontAlgn="base" latinLnBrk="0" hangingPunct="0">
              <a:lnSpc>
                <a:spcPct val="100000"/>
              </a:lnSpc>
              <a:spcBef>
                <a:spcPct val="0"/>
              </a:spcBef>
              <a:spcAft>
                <a:spcPct val="0"/>
              </a:spcAft>
              <a:buClrTx/>
              <a:buSzTx/>
              <a:tabLst/>
            </a:pPr>
            <a:r>
              <a:rPr lang="en-GB" sz="2400" b="0" i="0" dirty="0">
                <a:solidFill>
                  <a:srgbClr val="595959"/>
                </a:solidFill>
                <a:effectLst/>
                <a:latin typeface="-apple-system"/>
              </a:rPr>
              <a:t>Manchmal fehlen Informationen aus der Quelle </a:t>
            </a:r>
            <a:r>
              <a:rPr lang="en-GB" sz="2400" b="0" i="0" dirty="0" err="1">
                <a:solidFill>
                  <a:srgbClr val="595959"/>
                </a:solidFill>
                <a:effectLst/>
                <a:latin typeface="-apple-system"/>
              </a:rPr>
              <a:t>aufgrund</a:t>
            </a:r>
            <a:r>
              <a:rPr lang="en-GB" sz="2400" b="0" i="0" dirty="0">
                <a:solidFill>
                  <a:srgbClr val="595959"/>
                </a:solidFill>
                <a:effectLst/>
                <a:latin typeface="-apple-system"/>
              </a:rPr>
              <a:t> von Datenverzögerungen oder Einschränkungen. In solchen Fällen wird der Output beeinträchtigt. Die erforderliche Produktion weicht von der </a:t>
            </a:r>
            <a:r>
              <a:rPr lang="en-GB" sz="2400" b="0" i="0" dirty="0" err="1">
                <a:solidFill>
                  <a:srgbClr val="595959"/>
                </a:solidFill>
                <a:effectLst/>
                <a:latin typeface="-apple-system"/>
              </a:rPr>
              <a:t>Planung</a:t>
            </a:r>
            <a:r>
              <a:rPr lang="en-GB" sz="2400" b="0" i="0" dirty="0">
                <a:solidFill>
                  <a:srgbClr val="595959"/>
                </a:solidFill>
                <a:effectLst/>
                <a:latin typeface="-apple-system"/>
              </a:rPr>
              <a:t> ab und kann den Prozess gefährden.</a:t>
            </a:r>
            <a:endParaRPr kumimoji="0" lang="en-GB" altLang="en-US" sz="2200" b="0" i="0" u="none" strike="noStrike" cap="none" normalizeH="0" baseline="0" dirty="0">
              <a:ln>
                <a:noFill/>
              </a:ln>
              <a:solidFill>
                <a:srgbClr val="595959"/>
              </a:solidFill>
              <a:effectLst/>
              <a:latin typeface="+mn-lt"/>
            </a:endParaRPr>
          </a:p>
        </p:txBody>
      </p:sp>
      <p:pic>
        <p:nvPicPr>
          <p:cNvPr id="3" name="Picture 2" descr="White jigsaw puzzle and one final piece being added">
            <a:extLst>
              <a:ext uri="{FF2B5EF4-FFF2-40B4-BE49-F238E27FC236}">
                <a16:creationId xmlns:a16="http://schemas.microsoft.com/office/drawing/2014/main" id="{416AA712-D850-01F7-EAB1-368D602A45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0007" y="2555918"/>
            <a:ext cx="4423611" cy="3317708"/>
          </a:xfrm>
          <a:prstGeom prst="rect">
            <a:avLst/>
          </a:prstGeom>
        </p:spPr>
      </p:pic>
      <p:sp>
        <p:nvSpPr>
          <p:cNvPr id="2" name="Textplatzhalter 1">
            <a:extLst>
              <a:ext uri="{FF2B5EF4-FFF2-40B4-BE49-F238E27FC236}">
                <a16:creationId xmlns:a16="http://schemas.microsoft.com/office/drawing/2014/main" id="{5D4E873D-2534-4EFE-3806-3622139B17D1}"/>
              </a:ext>
            </a:extLst>
          </p:cNvPr>
          <p:cNvSpPr txBox="1">
            <a:spLocks/>
          </p:cNvSpPr>
          <p:nvPr/>
        </p:nvSpPr>
        <p:spPr>
          <a:xfrm>
            <a:off x="398478" y="186729"/>
            <a:ext cx="2763822"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Definition des </a:t>
            </a:r>
            <a:r>
              <a:rPr lang="en-GB" sz="3200" dirty="0" err="1">
                <a:solidFill>
                  <a:schemeClr val="bg1"/>
                </a:solidFill>
              </a:rPr>
              <a:t>Operativen</a:t>
            </a:r>
            <a:r>
              <a:rPr lang="en-GB" sz="3200" dirty="0">
                <a:solidFill>
                  <a:schemeClr val="bg1"/>
                </a:solidFill>
              </a:rPr>
              <a:t> </a:t>
            </a:r>
            <a:r>
              <a:rPr lang="en-GB" sz="3200" dirty="0" err="1">
                <a:solidFill>
                  <a:schemeClr val="bg1"/>
                </a:solidFill>
              </a:rPr>
              <a:t>Risikos</a:t>
            </a:r>
            <a:r>
              <a:rPr lang="en-GB" sz="3200" dirty="0">
                <a:solidFill>
                  <a:schemeClr val="bg1"/>
                </a:solidFill>
              </a:rPr>
              <a:t> in KMU</a:t>
            </a:r>
          </a:p>
        </p:txBody>
      </p:sp>
    </p:spTree>
    <p:extLst>
      <p:ext uri="{BB962C8B-B14F-4D97-AF65-F5344CB8AC3E}">
        <p14:creationId xmlns:p14="http://schemas.microsoft.com/office/powerpoint/2010/main" val="4077971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600" b="0" i="0" u="none" strike="noStrike" cap="none" normalizeH="0" baseline="0" dirty="0">
                <a:ln>
                  <a:noFill/>
                </a:ln>
                <a:solidFill>
                  <a:schemeClr val="bg1"/>
                </a:solidFill>
                <a:effectLst/>
                <a:latin typeface="+mn-lt"/>
              </a:rPr>
              <a:t>                   Die 5 größten </a:t>
            </a:r>
            <a:r>
              <a:rPr kumimoji="0" lang="en-GB" altLang="en-US" sz="3600" b="0" i="0" u="none" strike="noStrike" cap="none" normalizeH="0" baseline="0" dirty="0">
                <a:ln>
                  <a:noFill/>
                </a:ln>
                <a:solidFill>
                  <a:schemeClr val="bg1"/>
                </a:solidFill>
                <a:effectLst/>
                <a:latin typeface="+mn-lt"/>
              </a:rPr>
              <a:t>operationellen Risiken </a:t>
            </a:r>
            <a:endParaRPr lang="en-US" sz="3200" dirty="0">
              <a:solidFill>
                <a:schemeClr val="bg1"/>
              </a:solidFill>
            </a:endParaRP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502086" y="2851631"/>
            <a:ext cx="6988910" cy="268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4"/>
              <a:tabLst/>
            </a:pPr>
            <a:r>
              <a:rPr kumimoji="0" lang="en-GB" altLang="en-US" sz="2400" b="1" i="0" u="none" strike="noStrike" cap="none" normalizeH="0" baseline="0" dirty="0">
                <a:ln>
                  <a:noFill/>
                </a:ln>
                <a:solidFill>
                  <a:srgbClr val="F16924"/>
                </a:solidFill>
                <a:effectLst/>
                <a:latin typeface="+mn-lt"/>
              </a:rPr>
              <a:t>Unkontrollierbare Ereignisse</a:t>
            </a:r>
          </a:p>
          <a:p>
            <a:pPr marR="0" lvl="0" algn="l" defTabSz="914400" rtl="0" eaLnBrk="0" fontAlgn="base" latinLnBrk="0" hangingPunct="0">
              <a:lnSpc>
                <a:spcPct val="100000"/>
              </a:lnSpc>
              <a:spcBef>
                <a:spcPct val="0"/>
              </a:spcBef>
              <a:spcAft>
                <a:spcPct val="0"/>
              </a:spcAft>
              <a:buClrTx/>
              <a:buSzTx/>
              <a:tabLst/>
            </a:pPr>
            <a:endParaRPr kumimoji="0" lang="en-GB" altLang="en-US" sz="2200" b="1" i="0" u="none" strike="noStrike" cap="none" normalizeH="0" baseline="0" dirty="0">
              <a:ln>
                <a:noFill/>
              </a:ln>
              <a:solidFill>
                <a:srgbClr val="F16924"/>
              </a:solidFill>
              <a:effectLst/>
              <a:latin typeface="+mn-lt"/>
            </a:endParaRPr>
          </a:p>
          <a:p>
            <a:pPr marR="0" lvl="0" algn="l" defTabSz="914400" rtl="0" eaLnBrk="0" fontAlgn="base" latinLnBrk="0" hangingPunct="0">
              <a:lnSpc>
                <a:spcPct val="100000"/>
              </a:lnSpc>
              <a:spcBef>
                <a:spcPct val="0"/>
              </a:spcBef>
              <a:spcAft>
                <a:spcPct val="0"/>
              </a:spcAft>
              <a:buClrTx/>
              <a:buSzTx/>
              <a:tabLst/>
            </a:pPr>
            <a:r>
              <a:rPr lang="en-GB" sz="2400" b="0" i="0" dirty="0">
                <a:solidFill>
                  <a:srgbClr val="595959"/>
                </a:solidFill>
                <a:effectLst/>
                <a:latin typeface="-apple-system"/>
              </a:rPr>
              <a:t>Dazu </a:t>
            </a:r>
            <a:r>
              <a:rPr lang="en-GB" sz="2400" dirty="0">
                <a:solidFill>
                  <a:srgbClr val="595959"/>
                </a:solidFill>
                <a:latin typeface="-apple-system"/>
              </a:rPr>
              <a:t>gehören </a:t>
            </a:r>
            <a:r>
              <a:rPr lang="en-GB" sz="2400" b="0" i="0" dirty="0">
                <a:solidFill>
                  <a:srgbClr val="595959"/>
                </a:solidFill>
                <a:effectLst/>
                <a:latin typeface="-apple-system"/>
              </a:rPr>
              <a:t>in der Regel </a:t>
            </a:r>
            <a:r>
              <a:rPr lang="en-GB" sz="2400" b="0" i="0" dirty="0" err="1">
                <a:solidFill>
                  <a:srgbClr val="595959"/>
                </a:solidFill>
                <a:effectLst/>
                <a:latin typeface="-apple-system"/>
              </a:rPr>
              <a:t>Auswirkungen</a:t>
            </a:r>
            <a:r>
              <a:rPr lang="en-GB" sz="2400" b="0" i="0" dirty="0">
                <a:solidFill>
                  <a:srgbClr val="595959"/>
                </a:solidFill>
                <a:effectLst/>
                <a:latin typeface="-apple-system"/>
              </a:rPr>
              <a:t> </a:t>
            </a:r>
            <a:r>
              <a:rPr lang="en-GB" sz="2400" dirty="0" err="1">
                <a:solidFill>
                  <a:srgbClr val="595959"/>
                </a:solidFill>
                <a:latin typeface="-apple-system"/>
              </a:rPr>
              <a:t>durch</a:t>
            </a:r>
            <a:r>
              <a:rPr lang="en-GB" sz="2400" dirty="0">
                <a:solidFill>
                  <a:srgbClr val="595959"/>
                </a:solidFill>
                <a:latin typeface="-apple-system"/>
              </a:rPr>
              <a:t> das</a:t>
            </a:r>
            <a:r>
              <a:rPr lang="en-GB" sz="2400" b="0" i="0" dirty="0">
                <a:solidFill>
                  <a:srgbClr val="595959"/>
                </a:solidFill>
                <a:effectLst/>
                <a:latin typeface="-apple-system"/>
              </a:rPr>
              <a:t> </a:t>
            </a:r>
            <a:r>
              <a:rPr lang="en-GB" sz="2400" b="0" i="0" dirty="0" err="1">
                <a:solidFill>
                  <a:srgbClr val="595959"/>
                </a:solidFill>
                <a:effectLst/>
                <a:latin typeface="-apple-system"/>
              </a:rPr>
              <a:t>externe</a:t>
            </a:r>
            <a:r>
              <a:rPr lang="en-GB" sz="2400" b="0" i="0" dirty="0">
                <a:solidFill>
                  <a:srgbClr val="595959"/>
                </a:solidFill>
                <a:effectLst/>
                <a:latin typeface="-apple-system"/>
              </a:rPr>
              <a:t> </a:t>
            </a:r>
            <a:r>
              <a:rPr lang="en-GB" sz="2400" b="0" i="0" dirty="0" err="1">
                <a:solidFill>
                  <a:srgbClr val="595959"/>
                </a:solidFill>
                <a:effectLst/>
                <a:latin typeface="-apple-system"/>
              </a:rPr>
              <a:t>Umfelds</a:t>
            </a:r>
            <a:r>
              <a:rPr lang="en-GB" sz="2400" b="0" i="0" dirty="0">
                <a:solidFill>
                  <a:srgbClr val="595959"/>
                </a:solidFill>
                <a:effectLst/>
                <a:latin typeface="-apple-system"/>
              </a:rPr>
              <a:t>(siehe Modul 2) wie politische Szenarien, Wetterveränderungen, Pandemien, veraltete Technologien usw., die sich auf die interne Leistung auswirken und den Output gefährden.</a:t>
            </a:r>
            <a:endParaRPr kumimoji="0" lang="en-GB" altLang="en-US" sz="2200" b="0" i="0" u="none" strike="noStrike" cap="none" normalizeH="0" baseline="0" dirty="0">
              <a:ln>
                <a:noFill/>
              </a:ln>
              <a:solidFill>
                <a:srgbClr val="595959"/>
              </a:solidFill>
              <a:effectLst/>
              <a:latin typeface="+mn-lt"/>
            </a:endParaRPr>
          </a:p>
        </p:txBody>
      </p:sp>
      <p:pic>
        <p:nvPicPr>
          <p:cNvPr id="3" name="Picture 2" descr="Volume indicators">
            <a:extLst>
              <a:ext uri="{FF2B5EF4-FFF2-40B4-BE49-F238E27FC236}">
                <a16:creationId xmlns:a16="http://schemas.microsoft.com/office/drawing/2014/main" id="{7189CD14-2BA4-BAF8-1E74-FCE241D6E4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64787" y="2586789"/>
            <a:ext cx="4516916" cy="3212431"/>
          </a:xfrm>
          <a:prstGeom prst="rect">
            <a:avLst/>
          </a:prstGeom>
        </p:spPr>
      </p:pic>
      <p:sp>
        <p:nvSpPr>
          <p:cNvPr id="2" name="Textplatzhalter 1">
            <a:extLst>
              <a:ext uri="{FF2B5EF4-FFF2-40B4-BE49-F238E27FC236}">
                <a16:creationId xmlns:a16="http://schemas.microsoft.com/office/drawing/2014/main" id="{36B1C96D-C354-5C16-6B7A-16FCA83C825B}"/>
              </a:ext>
            </a:extLst>
          </p:cNvPr>
          <p:cNvSpPr txBox="1">
            <a:spLocks/>
          </p:cNvSpPr>
          <p:nvPr/>
        </p:nvSpPr>
        <p:spPr>
          <a:xfrm>
            <a:off x="398478" y="186729"/>
            <a:ext cx="2763822"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Definition des </a:t>
            </a:r>
            <a:r>
              <a:rPr lang="en-GB" sz="3200" dirty="0" err="1">
                <a:solidFill>
                  <a:schemeClr val="bg1"/>
                </a:solidFill>
              </a:rPr>
              <a:t>Operativen</a:t>
            </a:r>
            <a:r>
              <a:rPr lang="en-GB" sz="3200" dirty="0">
                <a:solidFill>
                  <a:schemeClr val="bg1"/>
                </a:solidFill>
              </a:rPr>
              <a:t> </a:t>
            </a:r>
            <a:r>
              <a:rPr lang="en-GB" sz="3200" dirty="0" err="1">
                <a:solidFill>
                  <a:schemeClr val="bg1"/>
                </a:solidFill>
              </a:rPr>
              <a:t>Risikos</a:t>
            </a:r>
            <a:r>
              <a:rPr lang="en-GB" sz="3200" dirty="0">
                <a:solidFill>
                  <a:schemeClr val="bg1"/>
                </a:solidFill>
              </a:rPr>
              <a:t> in KMU</a:t>
            </a:r>
          </a:p>
        </p:txBody>
      </p:sp>
    </p:spTree>
    <p:extLst>
      <p:ext uri="{BB962C8B-B14F-4D97-AF65-F5344CB8AC3E}">
        <p14:creationId xmlns:p14="http://schemas.microsoft.com/office/powerpoint/2010/main" val="30693529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600" b="0" i="0" u="none" strike="noStrike" cap="none" normalizeH="0" baseline="0" dirty="0">
                <a:ln>
                  <a:noFill/>
                </a:ln>
                <a:solidFill>
                  <a:schemeClr val="bg1"/>
                </a:solidFill>
                <a:effectLst/>
                <a:latin typeface="+mn-lt"/>
              </a:rPr>
              <a:t>                   Die 5 größten </a:t>
            </a:r>
            <a:r>
              <a:rPr kumimoji="0" lang="en-GB" altLang="en-US" sz="3600" b="0" i="0" u="none" strike="noStrike" cap="none" normalizeH="0" baseline="0" dirty="0">
                <a:ln>
                  <a:noFill/>
                </a:ln>
                <a:solidFill>
                  <a:schemeClr val="bg1"/>
                </a:solidFill>
                <a:effectLst/>
                <a:latin typeface="+mn-lt"/>
              </a:rPr>
              <a:t>operationellen Risiken </a:t>
            </a:r>
            <a:endParaRPr lang="en-US" sz="3200" dirty="0">
              <a:solidFill>
                <a:schemeClr val="bg1"/>
              </a:solidFill>
            </a:endParaRP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398478" y="2630835"/>
            <a:ext cx="6497621" cy="289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5"/>
              <a:tabLst/>
            </a:pPr>
            <a:r>
              <a:rPr kumimoji="0" lang="en-GB" altLang="en-US" sz="2000" b="1" i="0" u="none" strike="noStrike" cap="none" normalizeH="0" baseline="0" dirty="0">
                <a:ln>
                  <a:noFill/>
                </a:ln>
                <a:solidFill>
                  <a:srgbClr val="F16924"/>
                </a:solidFill>
                <a:effectLst/>
                <a:latin typeface="+mn-lt"/>
              </a:rPr>
              <a:t>Vorsätzlicher Betrug</a:t>
            </a:r>
          </a:p>
          <a:p>
            <a:pPr marL="457200" marR="0" lvl="0" indent="-457200" algn="l" defTabSz="914400" rtl="0" eaLnBrk="0" fontAlgn="base" latinLnBrk="0" hangingPunct="0">
              <a:lnSpc>
                <a:spcPct val="100000"/>
              </a:lnSpc>
              <a:spcBef>
                <a:spcPct val="0"/>
              </a:spcBef>
              <a:spcAft>
                <a:spcPct val="0"/>
              </a:spcAft>
              <a:buClrTx/>
              <a:buSzTx/>
              <a:buFontTx/>
              <a:buAutoNum type="arabicPlain" startAt="5"/>
              <a:tabLst/>
            </a:pPr>
            <a:endParaRPr lang="en-GB" altLang="en-US" sz="2000" dirty="0">
              <a:solidFill>
                <a:srgbClr val="595959"/>
              </a:solidFill>
              <a:latin typeface="+mn-lt"/>
            </a:endParaRPr>
          </a:p>
          <a:p>
            <a:pPr marR="0" lvl="0" algn="l" defTabSz="914400" rtl="0" eaLnBrk="0" fontAlgn="base" latinLnBrk="0" hangingPunct="0">
              <a:lnSpc>
                <a:spcPct val="100000"/>
              </a:lnSpc>
              <a:spcBef>
                <a:spcPct val="0"/>
              </a:spcBef>
              <a:spcAft>
                <a:spcPct val="0"/>
              </a:spcAft>
              <a:buClrTx/>
              <a:buSzTx/>
              <a:tabLst/>
            </a:pPr>
            <a:r>
              <a:rPr lang="en-GB" sz="2000" b="0" i="0" dirty="0">
                <a:solidFill>
                  <a:srgbClr val="595959"/>
                </a:solidFill>
                <a:effectLst/>
                <a:latin typeface="-apple-system"/>
              </a:rPr>
              <a:t>Die </a:t>
            </a:r>
            <a:r>
              <a:rPr lang="en-GB" sz="2000" b="0" i="0" dirty="0" err="1">
                <a:solidFill>
                  <a:srgbClr val="595959"/>
                </a:solidFill>
                <a:effectLst/>
                <a:latin typeface="-apple-system"/>
              </a:rPr>
              <a:t>meisten</a:t>
            </a:r>
            <a:r>
              <a:rPr lang="en-GB" sz="2000" b="0" i="0" dirty="0">
                <a:solidFill>
                  <a:srgbClr val="595959"/>
                </a:solidFill>
                <a:effectLst/>
                <a:latin typeface="-apple-system"/>
              </a:rPr>
              <a:t> Organisationen haben eine Klausel in ihren Richtlinien, die besagt, dass die Mitarbeiter:innen sich an die Bekämpfung von Interessenkonflikten und betrügerischen Praktiken halten müssen, da sie andernfalls </a:t>
            </a:r>
            <a:r>
              <a:rPr lang="en-GB" sz="2000" b="0" i="0" dirty="0" err="1">
                <a:solidFill>
                  <a:srgbClr val="595959"/>
                </a:solidFill>
                <a:effectLst/>
                <a:latin typeface="-apple-system"/>
              </a:rPr>
              <a:t>mit</a:t>
            </a:r>
            <a:r>
              <a:rPr lang="en-GB" sz="2000" b="0" i="0" dirty="0">
                <a:solidFill>
                  <a:srgbClr val="595959"/>
                </a:solidFill>
                <a:effectLst/>
                <a:latin typeface="-apple-system"/>
              </a:rPr>
              <a:t> </a:t>
            </a:r>
            <a:r>
              <a:rPr lang="en-GB" sz="2000" b="0" i="0" dirty="0" err="1">
                <a:solidFill>
                  <a:srgbClr val="595959"/>
                </a:solidFill>
                <a:effectLst/>
                <a:latin typeface="-apple-system"/>
              </a:rPr>
              <a:t>Konsequenzen</a:t>
            </a:r>
            <a:r>
              <a:rPr lang="en-GB" sz="2000" b="0" i="0" dirty="0">
                <a:solidFill>
                  <a:srgbClr val="595959"/>
                </a:solidFill>
                <a:effectLst/>
                <a:latin typeface="-apple-system"/>
              </a:rPr>
              <a:t> rechnen müssen. Kommt es jedoch zu einem solchen Vorfall, muss das KMU finanzielle und verleumderische Verluste tragen, die </a:t>
            </a:r>
            <a:r>
              <a:rPr lang="en-GB" sz="2000" b="0" i="0" dirty="0" err="1">
                <a:solidFill>
                  <a:srgbClr val="595959"/>
                </a:solidFill>
                <a:effectLst/>
                <a:latin typeface="-apple-system"/>
              </a:rPr>
              <a:t>teilweise</a:t>
            </a:r>
            <a:r>
              <a:rPr lang="en-GB" sz="2000" b="0" i="0" dirty="0">
                <a:solidFill>
                  <a:srgbClr val="595959"/>
                </a:solidFill>
                <a:effectLst/>
                <a:latin typeface="-apple-system"/>
              </a:rPr>
              <a:t> </a:t>
            </a:r>
            <a:r>
              <a:rPr lang="en-GB" sz="2000" b="0" i="0" dirty="0" err="1">
                <a:solidFill>
                  <a:srgbClr val="595959"/>
                </a:solidFill>
                <a:effectLst/>
                <a:latin typeface="-apple-system"/>
              </a:rPr>
              <a:t>unwiederbringlich</a:t>
            </a:r>
            <a:r>
              <a:rPr lang="en-GB" sz="2000" b="0" i="0" dirty="0">
                <a:solidFill>
                  <a:srgbClr val="595959"/>
                </a:solidFill>
                <a:effectLst/>
                <a:latin typeface="-apple-system"/>
              </a:rPr>
              <a:t> sind</a:t>
            </a:r>
            <a:r>
              <a:rPr lang="en-GB" sz="2000" b="1" i="0" dirty="0">
                <a:solidFill>
                  <a:srgbClr val="595959"/>
                </a:solidFill>
                <a:effectLst/>
                <a:latin typeface="-apple-system"/>
              </a:rPr>
              <a:t>. </a:t>
            </a:r>
            <a:endParaRPr kumimoji="0" lang="en-US" altLang="en-US" sz="2000" b="0" i="0" u="none" strike="noStrike" cap="none" normalizeH="0" baseline="0" dirty="0">
              <a:ln>
                <a:noFill/>
              </a:ln>
              <a:solidFill>
                <a:srgbClr val="595959"/>
              </a:solidFill>
              <a:effectLst/>
              <a:latin typeface="+mn-lt"/>
            </a:endParaRPr>
          </a:p>
        </p:txBody>
      </p:sp>
      <p:pic>
        <p:nvPicPr>
          <p:cNvPr id="3" name="Picture 2" descr="A group of red and white signs&#10;&#10;Description automatically generated with low confidence">
            <a:extLst>
              <a:ext uri="{FF2B5EF4-FFF2-40B4-BE49-F238E27FC236}">
                <a16:creationId xmlns:a16="http://schemas.microsoft.com/office/drawing/2014/main" id="{6F6ACB63-9EFC-2107-860A-E1D7931E0FA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028447" y="3029417"/>
            <a:ext cx="5163553" cy="2118532"/>
          </a:xfrm>
          <a:prstGeom prst="rect">
            <a:avLst/>
          </a:prstGeom>
        </p:spPr>
      </p:pic>
      <p:sp>
        <p:nvSpPr>
          <p:cNvPr id="2" name="Textplatzhalter 1">
            <a:extLst>
              <a:ext uri="{FF2B5EF4-FFF2-40B4-BE49-F238E27FC236}">
                <a16:creationId xmlns:a16="http://schemas.microsoft.com/office/drawing/2014/main" id="{F0A744C2-C60B-C3A0-121B-76CF33ADD5DF}"/>
              </a:ext>
            </a:extLst>
          </p:cNvPr>
          <p:cNvSpPr txBox="1">
            <a:spLocks/>
          </p:cNvSpPr>
          <p:nvPr/>
        </p:nvSpPr>
        <p:spPr>
          <a:xfrm>
            <a:off x="398478" y="186729"/>
            <a:ext cx="2763822"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Definition des </a:t>
            </a:r>
            <a:r>
              <a:rPr lang="en-GB" sz="3200" dirty="0" err="1">
                <a:solidFill>
                  <a:schemeClr val="bg1"/>
                </a:solidFill>
              </a:rPr>
              <a:t>Operativen</a:t>
            </a:r>
            <a:r>
              <a:rPr lang="en-GB" sz="3200" dirty="0">
                <a:solidFill>
                  <a:schemeClr val="bg1"/>
                </a:solidFill>
              </a:rPr>
              <a:t> </a:t>
            </a:r>
            <a:r>
              <a:rPr lang="en-GB" sz="3200" dirty="0" err="1">
                <a:solidFill>
                  <a:schemeClr val="bg1"/>
                </a:solidFill>
              </a:rPr>
              <a:t>Risikos</a:t>
            </a:r>
            <a:r>
              <a:rPr lang="en-GB" sz="3200" dirty="0">
                <a:solidFill>
                  <a:schemeClr val="bg1"/>
                </a:solidFill>
              </a:rPr>
              <a:t> in KMU</a:t>
            </a:r>
          </a:p>
        </p:txBody>
      </p:sp>
    </p:spTree>
    <p:extLst>
      <p:ext uri="{BB962C8B-B14F-4D97-AF65-F5344CB8AC3E}">
        <p14:creationId xmlns:p14="http://schemas.microsoft.com/office/powerpoint/2010/main" val="16593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B082B8-DD4B-0E8E-CFD7-F2E5A5DE5D2B}"/>
              </a:ext>
            </a:extLst>
          </p:cNvPr>
          <p:cNvSpPr>
            <a:spLocks noGrp="1"/>
          </p:cNvSpPr>
          <p:nvPr>
            <p:ph type="body" sz="quarter" idx="16"/>
          </p:nvPr>
        </p:nvSpPr>
        <p:spPr>
          <a:xfrm>
            <a:off x="2149154" y="1379071"/>
            <a:ext cx="5089044" cy="3833009"/>
          </a:xfrm>
        </p:spPr>
        <p:txBody>
          <a:bodyPr/>
          <a:lstStyle/>
          <a:p>
            <a:r>
              <a:rPr lang="en-US" dirty="0"/>
              <a:t>Interne Faktoren und Risikomanagement </a:t>
            </a:r>
          </a:p>
          <a:p>
            <a:endParaRPr lang="en-US" dirty="0"/>
          </a:p>
        </p:txBody>
      </p:sp>
      <p:sp>
        <p:nvSpPr>
          <p:cNvPr id="5" name="Text Placeholder 4">
            <a:extLst>
              <a:ext uri="{FF2B5EF4-FFF2-40B4-BE49-F238E27FC236}">
                <a16:creationId xmlns:a16="http://schemas.microsoft.com/office/drawing/2014/main" id="{73A9A7CF-796A-A12F-6DD1-6F940259DDC8}"/>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9892599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B843D1E0-2891-40B9-0E91-35E51D1C773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20000" y="2487098"/>
            <a:ext cx="4572000" cy="2819400"/>
          </a:xfrm>
          <a:prstGeom prst="rect">
            <a:avLst/>
          </a:prstGeom>
        </p:spPr>
      </p:pic>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529760" y="1466107"/>
            <a:ext cx="7695402" cy="4861381"/>
          </a:xfrm>
        </p:spPr>
        <p:txBody>
          <a:bodyPr>
            <a:noAutofit/>
          </a:bodyPr>
          <a:lstStyle/>
          <a:p>
            <a:pPr marL="0" indent="0"/>
            <a:r>
              <a:rPr lang="en-US" sz="2000" dirty="0">
                <a:effectLst/>
                <a:latin typeface="Calibri" panose="020F0502020204030204" pitchFamily="34" charset="0"/>
                <a:ea typeface="Calibri" panose="020F0502020204030204" pitchFamily="34" charset="0"/>
                <a:cs typeface="Calibri" panose="020F0502020204030204" pitchFamily="34" charset="0"/>
              </a:rPr>
              <a:t>Die Flame GmbH rüstet vor allem Fahrzeuge für Feuerwehren um. Die Fahrzeuge werden vom Hersteller beschafft und nach den </a:t>
            </a:r>
            <a:r>
              <a:rPr lang="de-DE" sz="2000" dirty="0">
                <a:effectLst/>
                <a:latin typeface="Calibri" panose="020F0502020204030204" pitchFamily="34" charset="0"/>
                <a:ea typeface="Calibri" panose="020F0502020204030204" pitchFamily="34" charset="0"/>
                <a:cs typeface="Calibri" panose="020F0502020204030204" pitchFamily="34" charset="0"/>
              </a:rPr>
              <a:t>Vorgaben</a:t>
            </a:r>
            <a:r>
              <a:rPr lang="en-US" sz="2000" dirty="0">
                <a:effectLst/>
                <a:latin typeface="Calibri" panose="020F0502020204030204" pitchFamily="34" charset="0"/>
                <a:ea typeface="Calibri" panose="020F0502020204030204" pitchFamily="34" charset="0"/>
                <a:cs typeface="Calibri" panose="020F0502020204030204" pitchFamily="34" charset="0"/>
              </a:rPr>
              <a:t> der </a:t>
            </a:r>
            <a:r>
              <a:rPr lang="en-US" sz="2000" dirty="0" err="1">
                <a:effectLst/>
                <a:latin typeface="Calibri" panose="020F0502020204030204" pitchFamily="34" charset="0"/>
                <a:ea typeface="Calibri" panose="020F0502020204030204" pitchFamily="34" charset="0"/>
                <a:cs typeface="Calibri" panose="020F0502020204030204" pitchFamily="34" charset="0"/>
              </a:rPr>
              <a:t>Kund:innen</a:t>
            </a:r>
            <a:r>
              <a:rPr lang="en-US" sz="2000" dirty="0">
                <a:effectLst/>
                <a:latin typeface="Calibri" panose="020F0502020204030204" pitchFamily="34" charset="0"/>
                <a:ea typeface="Calibri" panose="020F0502020204030204" pitchFamily="34" charset="0"/>
                <a:cs typeface="Calibri" panose="020F0502020204030204" pitchFamily="34" charset="0"/>
              </a:rPr>
              <a:t> sowie den geltenden Normen und Gesetzen umgebaut. Das Unternehmen in Norddeutschland ist in den letzten Jahren kontinuierlich gewachsen. Unter anderem wurde im Rahmen einer Nachfolge die Firma Thrower übernommen, die an einem zweiten Standort ebenfalls Fahrzeuge für das Militär und andere Anwendungen umrüstet. Insgesamt beschäftigt das Unternehmen heute rund 30 Mitarbeiter:innen.</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r>
              <a:rPr lang="en-US" sz="2000" dirty="0">
                <a:effectLst/>
                <a:latin typeface="Calibri" panose="020F0502020204030204" pitchFamily="34" charset="0"/>
                <a:ea typeface="Calibri" panose="020F0502020204030204" pitchFamily="34" charset="0"/>
                <a:cs typeface="Calibri" panose="020F0502020204030204" pitchFamily="34" charset="0"/>
              </a:rPr>
              <a:t>Mit der Übernahme der Firma Thrower ergaben </a:t>
            </a:r>
            <a:r>
              <a:rPr lang="en-US" sz="2000" dirty="0" err="1">
                <a:effectLst/>
                <a:latin typeface="Calibri" panose="020F0502020204030204" pitchFamily="34" charset="0"/>
                <a:ea typeface="Calibri" panose="020F0502020204030204" pitchFamily="34" charset="0"/>
                <a:cs typeface="Calibri" panose="020F0502020204030204" pitchFamily="34" charset="0"/>
              </a:rPr>
              <a:t>sich</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unvorhergesehene</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Probleme</a:t>
            </a:r>
            <a:r>
              <a:rPr lang="en-US" sz="2000" dirty="0">
                <a:effectLst/>
                <a:latin typeface="Calibri" panose="020F0502020204030204" pitchFamily="34" charset="0"/>
                <a:ea typeface="Calibri" panose="020F0502020204030204" pitchFamily="34" charset="0"/>
                <a:cs typeface="Calibri" panose="020F0502020204030204" pitchFamily="34" charset="0"/>
              </a:rPr>
              <a:t>. Die </a:t>
            </a:r>
            <a:r>
              <a:rPr lang="en-US" sz="2000" dirty="0" err="1">
                <a:effectLst/>
                <a:latin typeface="Calibri" panose="020F0502020204030204" pitchFamily="34" charset="0"/>
                <a:ea typeface="Calibri" panose="020F0502020204030204" pitchFamily="34" charset="0"/>
                <a:cs typeface="Calibri" panose="020F0502020204030204" pitchFamily="34" charset="0"/>
              </a:rPr>
              <a:t>uneinheitlichen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Kalkulations</a:t>
            </a:r>
            <a:r>
              <a:rPr lang="en-US" sz="2000" dirty="0">
                <a:effectLst/>
                <a:latin typeface="Calibri" panose="020F0502020204030204" pitchFamily="34" charset="0"/>
                <a:ea typeface="Calibri" panose="020F0502020204030204" pitchFamily="34" charset="0"/>
                <a:cs typeface="Calibri" panose="020F0502020204030204" pitchFamily="34" charset="0"/>
              </a:rPr>
              <a:t>- und </a:t>
            </a:r>
            <a:r>
              <a:rPr lang="en-US" sz="2000" dirty="0" err="1">
                <a:effectLst/>
                <a:latin typeface="Calibri" panose="020F0502020204030204" pitchFamily="34" charset="0"/>
                <a:ea typeface="Calibri" panose="020F0502020204030204" pitchFamily="34" charset="0"/>
                <a:cs typeface="Calibri" panose="020F0502020204030204" pitchFamily="34" charset="0"/>
              </a:rPr>
              <a:t>Projektmanagement-systeme</a:t>
            </a:r>
            <a:r>
              <a:rPr lang="en-US" sz="2000" dirty="0">
                <a:effectLst/>
                <a:latin typeface="Calibri" panose="020F0502020204030204" pitchFamily="34" charset="0"/>
                <a:ea typeface="Calibri" panose="020F0502020204030204" pitchFamily="34" charset="0"/>
                <a:cs typeface="Calibri" panose="020F0502020204030204" pitchFamily="34" charset="0"/>
              </a:rPr>
              <a:t> und </a:t>
            </a:r>
            <a:r>
              <a:rPr lang="en-US" sz="2000" dirty="0" err="1">
                <a:effectLst/>
                <a:latin typeface="Calibri" panose="020F0502020204030204" pitchFamily="34" charset="0"/>
                <a:ea typeface="Calibri" panose="020F0502020204030204" pitchFamily="34" charset="0"/>
                <a:cs typeface="Calibri" panose="020F0502020204030204" pitchFamily="34" charset="0"/>
              </a:rPr>
              <a:t>auch</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die </a:t>
            </a:r>
            <a:r>
              <a:rPr lang="en-US" sz="2000" dirty="0" err="1">
                <a:latin typeface="Calibri" panose="020F0502020204030204" pitchFamily="34" charset="0"/>
                <a:ea typeface="Calibri" panose="020F0502020204030204" pitchFamily="34" charset="0"/>
                <a:cs typeface="Calibri" panose="020F0502020204030204" pitchFamily="34" charset="0"/>
              </a:rPr>
              <a:t>unterschiedlichen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Unternehmenskulturen haben dazu geführt, dass die geplanten Synergien </a:t>
            </a:r>
            <a:r>
              <a:rPr lang="en-US" sz="2000" dirty="0" err="1">
                <a:effectLst/>
                <a:latin typeface="Calibri" panose="020F0502020204030204" pitchFamily="34" charset="0"/>
                <a:ea typeface="Calibri" panose="020F0502020204030204" pitchFamily="34" charset="0"/>
                <a:cs typeface="Calibri" panose="020F0502020204030204" pitchFamily="34" charset="0"/>
              </a:rPr>
              <a:t>nicht</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eintraten</a:t>
            </a:r>
            <a:r>
              <a:rPr lang="en-US" sz="2000" dirty="0">
                <a:effectLst/>
                <a:latin typeface="Calibri" panose="020F0502020204030204" pitchFamily="34" charset="0"/>
                <a:ea typeface="Calibri" panose="020F0502020204030204" pitchFamily="34" charset="0"/>
                <a:cs typeface="Calibri" panose="020F0502020204030204" pitchFamily="34" charset="0"/>
              </a:rPr>
              <a:t>. Es war </a:t>
            </a:r>
            <a:r>
              <a:rPr lang="en-US" sz="2000" dirty="0" err="1">
                <a:effectLst/>
                <a:latin typeface="Calibri" panose="020F0502020204030204" pitchFamily="34" charset="0"/>
                <a:ea typeface="Calibri" panose="020F0502020204030204" pitchFamily="34" charset="0"/>
                <a:cs typeface="Calibri" panose="020F0502020204030204" pitchFamily="34" charset="0"/>
              </a:rPr>
              <a:t>sogar</a:t>
            </a:r>
            <a:r>
              <a:rPr lang="en-US" sz="2000" dirty="0">
                <a:effectLst/>
                <a:latin typeface="Calibri" panose="020F0502020204030204" pitchFamily="34" charset="0"/>
                <a:ea typeface="Calibri" panose="020F0502020204030204" pitchFamily="34" charset="0"/>
                <a:cs typeface="Calibri" panose="020F0502020204030204" pitchFamily="34" charset="0"/>
              </a:rPr>
              <a:t> das </a:t>
            </a:r>
            <a:r>
              <a:rPr lang="en-US" sz="2000" dirty="0" err="1">
                <a:effectLst/>
                <a:latin typeface="Calibri" panose="020F0502020204030204" pitchFamily="34" charset="0"/>
                <a:ea typeface="Calibri" panose="020F0502020204030204" pitchFamily="34" charset="0"/>
                <a:cs typeface="Calibri" panose="020F0502020204030204" pitchFamily="34" charset="0"/>
              </a:rPr>
              <a:t>Gegenteil</a:t>
            </a:r>
            <a:r>
              <a:rPr lang="en-US" sz="2000" dirty="0">
                <a:effectLst/>
                <a:latin typeface="Calibri" panose="020F0502020204030204" pitchFamily="34" charset="0"/>
                <a:ea typeface="Calibri" panose="020F0502020204030204" pitchFamily="34" charset="0"/>
                <a:cs typeface="Calibri" panose="020F0502020204030204" pitchFamily="34" charset="0"/>
              </a:rPr>
              <a:t> der Fall. Die </a:t>
            </a:r>
            <a:r>
              <a:rPr lang="en-US" sz="2000" dirty="0" err="1">
                <a:effectLst/>
                <a:latin typeface="Calibri" panose="020F0502020204030204" pitchFamily="34" charset="0"/>
                <a:ea typeface="Calibri" panose="020F0502020204030204" pitchFamily="34" charset="0"/>
                <a:cs typeface="Calibri" panose="020F0502020204030204" pitchFamily="34" charset="0"/>
              </a:rPr>
              <a:t>Prozesse</a:t>
            </a:r>
            <a:r>
              <a:rPr lang="en-US" sz="2000" dirty="0">
                <a:effectLst/>
                <a:latin typeface="Calibri" panose="020F0502020204030204" pitchFamily="34" charset="0"/>
                <a:ea typeface="Calibri" panose="020F0502020204030204" pitchFamily="34" charset="0"/>
                <a:cs typeface="Calibri" panose="020F0502020204030204" pitchFamily="34" charset="0"/>
              </a:rPr>
              <a:t> funktionierten </a:t>
            </a:r>
            <a:r>
              <a:rPr lang="en-US" sz="2000" dirty="0" err="1">
                <a:effectLst/>
                <a:latin typeface="Calibri" panose="020F0502020204030204" pitchFamily="34" charset="0"/>
                <a:ea typeface="Calibri" panose="020F0502020204030204" pitchFamily="34" charset="0"/>
                <a:cs typeface="Calibri" panose="020F0502020204030204" pitchFamily="34" charset="0"/>
              </a:rPr>
              <a:t>nicht</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mehr</a:t>
            </a:r>
            <a:r>
              <a:rPr lang="en-US" sz="2000" dirty="0">
                <a:effectLst/>
                <a:latin typeface="Calibri" panose="020F0502020204030204" pitchFamily="34" charset="0"/>
                <a:ea typeface="Calibri" panose="020F0502020204030204" pitchFamily="34" charset="0"/>
                <a:cs typeface="Calibri" panose="020F0502020204030204" pitchFamily="34" charset="0"/>
              </a:rPr>
              <a:t> und in der Produktion traten Probleme auf.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fontScale="92500"/>
          </a:bodyPr>
          <a:lstStyle/>
          <a:p>
            <a:r>
              <a:rPr lang="en-GB" dirty="0"/>
              <a:t>FALLSTUDIE: Flame GmbH, Deutschland - die Herausforderung</a:t>
            </a:r>
          </a:p>
          <a:p>
            <a:endParaRPr lang="en-GB" dirty="0"/>
          </a:p>
        </p:txBody>
      </p:sp>
    </p:spTree>
    <p:extLst>
      <p:ext uri="{BB962C8B-B14F-4D97-AF65-F5344CB8AC3E}">
        <p14:creationId xmlns:p14="http://schemas.microsoft.com/office/powerpoint/2010/main" val="3579954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463D02DB-1D65-F225-D7A5-228A55067F6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20000" y="2487098"/>
            <a:ext cx="4572000" cy="2819400"/>
          </a:xfrm>
          <a:prstGeom prst="rect">
            <a:avLst/>
          </a:prstGeom>
        </p:spPr>
      </p:pic>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384006" y="1974962"/>
            <a:ext cx="8010630" cy="3816238"/>
          </a:xfrm>
        </p:spPr>
        <p:txBody>
          <a:bodyPr>
            <a:noAutofit/>
          </a:bodyPr>
          <a:lstStyle/>
          <a:p>
            <a:pPr marL="0" indent="0"/>
            <a:r>
              <a:rPr lang="en-GB" sz="2000" dirty="0">
                <a:effectLst/>
                <a:latin typeface="Calibri" panose="020F0502020204030204" pitchFamily="34" charset="0"/>
                <a:ea typeface="Calibri" panose="020F0502020204030204" pitchFamily="34" charset="0"/>
                <a:cs typeface="Times New Roman" panose="02020603050405020304" pitchFamily="18" charset="0"/>
              </a:rPr>
              <a:t>Darüber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hinaus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mussten</a:t>
            </a:r>
            <a:r>
              <a:rPr lang="en-GB" sz="2000" dirty="0">
                <a:effectLst/>
                <a:latin typeface="Calibri" panose="020F0502020204030204" pitchFamily="34" charset="0"/>
                <a:ea typeface="Calibri" panose="020F0502020204030204" pitchFamily="34" charset="0"/>
                <a:cs typeface="Times New Roman" panose="02020603050405020304" pitchFamily="18" charset="0"/>
              </a:rPr>
              <a:t> die gestiegenen Fixkosten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gedeckt</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werden</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Es wurden Aufträge angenommen, mit denen das Unternehmen überfordert war. </a:t>
            </a:r>
          </a:p>
          <a:p>
            <a:pPr marL="342900" indent="-342900">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Es wurden Materialien verwendet, mit denen das Produktionsteam keine Erfahrung hatte.</a:t>
            </a:r>
          </a:p>
          <a:p>
            <a:pPr marL="342900" indent="-342900">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Es wurden internationale Aufträge angenommen, deren Normen und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Spezifikationen</a:t>
            </a:r>
            <a:r>
              <a:rPr lang="en-GB" sz="2000" dirty="0">
                <a:effectLst/>
                <a:latin typeface="Calibri" panose="020F0502020204030204" pitchFamily="34" charset="0"/>
                <a:ea typeface="Calibri" panose="020F0502020204030204" pitchFamily="34" charset="0"/>
                <a:cs typeface="Times New Roman" panose="02020603050405020304" pitchFamily="18" charset="0"/>
              </a:rPr>
              <a:t> den Mitarbeiter:innen nicht bekannt waren.</a:t>
            </a:r>
          </a:p>
          <a:p>
            <a:pPr marL="0" indent="0"/>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r>
              <a:rPr lang="en-GB" sz="2000" dirty="0">
                <a:effectLst/>
                <a:latin typeface="Calibri" panose="020F0502020204030204" pitchFamily="34" charset="0"/>
                <a:ea typeface="Calibri" panose="020F0502020204030204" pitchFamily="34" charset="0"/>
                <a:cs typeface="Times New Roman" panose="02020603050405020304" pitchFamily="18" charset="0"/>
              </a:rPr>
              <a:t>Die Folge war, dass die Projektkalkulation falsch war und wesentlich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mehr</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Arbeits</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tage</a:t>
            </a:r>
            <a:r>
              <a:rPr lang="en-GB" sz="2000" dirty="0">
                <a:effectLst/>
                <a:latin typeface="Calibri" panose="020F0502020204030204" pitchFamily="34" charset="0"/>
                <a:ea typeface="Calibri" panose="020F0502020204030204" pitchFamily="34" charset="0"/>
                <a:cs typeface="Times New Roman" panose="02020603050405020304" pitchFamily="18" charset="0"/>
              </a:rPr>
              <a:t> in die Aufträge investiert werden mussten als geplant. Dies brachte das Unternehmen in akute Zahlungsschwierigkeiten.</a:t>
            </a:r>
          </a:p>
          <a:p>
            <a:pPr marL="0" indent="0"/>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platzhalter 1">
            <a:extLst>
              <a:ext uri="{FF2B5EF4-FFF2-40B4-BE49-F238E27FC236}">
                <a16:creationId xmlns:a16="http://schemas.microsoft.com/office/drawing/2014/main" id="{C7403875-D9B0-D685-B3D8-64930C01248B}"/>
              </a:ext>
            </a:extLst>
          </p:cNvPr>
          <p:cNvSpPr txBox="1">
            <a:spLocks/>
          </p:cNvSpPr>
          <p:nvPr/>
        </p:nvSpPr>
        <p:spPr>
          <a:xfrm>
            <a:off x="682160" y="505436"/>
            <a:ext cx="11073661" cy="582221"/>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FALLSTUDIE: Flame GmbH, Deutschland - die </a:t>
            </a:r>
            <a:r>
              <a:rPr lang="en-GB" dirty="0" err="1"/>
              <a:t>Herausforderung</a:t>
            </a:r>
            <a:endParaRPr lang="en-GB" dirty="0"/>
          </a:p>
          <a:p>
            <a:endParaRPr lang="en-GB" dirty="0"/>
          </a:p>
        </p:txBody>
      </p:sp>
    </p:spTree>
    <p:extLst>
      <p:ext uri="{BB962C8B-B14F-4D97-AF65-F5344CB8AC3E}">
        <p14:creationId xmlns:p14="http://schemas.microsoft.com/office/powerpoint/2010/main" val="40254836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63088" y="1495147"/>
            <a:ext cx="11665824" cy="4732397"/>
          </a:xfrm>
        </p:spPr>
        <p:txBody>
          <a:bodyPr>
            <a:noAutofit/>
          </a:bodyPr>
          <a:lstStyle/>
          <a:p>
            <a:pPr marL="0" indent="0">
              <a:lnSpc>
                <a:spcPts val="2200"/>
              </a:lnSpc>
            </a:pPr>
            <a:endParaRPr lang="en-GB" dirty="0"/>
          </a:p>
          <a:p>
            <a:pPr marL="0" indent="0">
              <a:lnSpc>
                <a:spcPct val="10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Aufgrund der akuten Zahlungsschwierigkeiten suchte das Unternehmen den Rat eines in Insolvenzangelegenheiten erfahrenen Beraters.  Gemeinsam analysierten sie die Situation und stellten fest, dass das Unternehmen noch nicht zahlungsunfähig war, aber eine Insolvenz drohte, d. h. in Deutschland </a:t>
            </a:r>
            <a:r>
              <a:rPr lang="en-US" dirty="0" err="1">
                <a:effectLst/>
                <a:latin typeface="Calibri" panose="020F0502020204030204" pitchFamily="34" charset="0"/>
                <a:ea typeface="Calibri" panose="020F0502020204030204" pitchFamily="34" charset="0"/>
                <a:cs typeface="Calibri" panose="020F0502020204030204" pitchFamily="34" charset="0"/>
              </a:rPr>
              <a:t>hatte</a:t>
            </a:r>
            <a:r>
              <a:rPr lang="en-US" dirty="0">
                <a:effectLst/>
                <a:latin typeface="Calibri" panose="020F0502020204030204" pitchFamily="34" charset="0"/>
                <a:ea typeface="Calibri" panose="020F0502020204030204" pitchFamily="34" charset="0"/>
                <a:cs typeface="Calibri" panose="020F0502020204030204" pitchFamily="34" charset="0"/>
              </a:rPr>
              <a:t> es </a:t>
            </a:r>
            <a:r>
              <a:rPr lang="en-US" dirty="0" err="1">
                <a:effectLst/>
                <a:latin typeface="Calibri" panose="020F0502020204030204" pitchFamily="34" charset="0"/>
                <a:ea typeface="Calibri" panose="020F0502020204030204" pitchFamily="34" charset="0"/>
                <a:cs typeface="Calibri" panose="020F0502020204030204" pitchFamily="34" charset="0"/>
              </a:rPr>
              <a:t>zwar</a:t>
            </a:r>
            <a:r>
              <a:rPr lang="en-US" dirty="0">
                <a:effectLst/>
                <a:latin typeface="Calibri" panose="020F0502020204030204" pitchFamily="34" charset="0"/>
                <a:ea typeface="Calibri" panose="020F0502020204030204" pitchFamily="34" charset="0"/>
                <a:cs typeface="Calibri" panose="020F0502020204030204" pitchFamily="34" charset="0"/>
              </a:rPr>
              <a:t> das Recht, einen Insolvenzantrag zu stellen, aber nicht die Pflicht dazu. </a:t>
            </a:r>
          </a:p>
          <a:p>
            <a:pPr marL="0" indent="0">
              <a:lnSpc>
                <a:spcPct val="10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Gleichzeitig wurden das Geschäftsmodell des Unternehmens und alle Unternehmensprozesse systematisch </a:t>
            </a:r>
            <a:r>
              <a:rPr lang="en-US" dirty="0" err="1">
                <a:effectLst/>
                <a:latin typeface="Calibri" panose="020F0502020204030204" pitchFamily="34" charset="0"/>
                <a:ea typeface="Calibri" panose="020F0502020204030204" pitchFamily="34" charset="0"/>
                <a:cs typeface="Calibri" panose="020F0502020204030204" pitchFamily="34" charset="0"/>
              </a:rPr>
              <a:t>analysiert</a:t>
            </a:r>
            <a:r>
              <a:rPr lang="en-US" dirty="0">
                <a:effectLst/>
                <a:latin typeface="Calibri" panose="020F0502020204030204" pitchFamily="34" charset="0"/>
                <a:ea typeface="Calibri" panose="020F0502020204030204" pitchFamily="34" charset="0"/>
                <a:cs typeface="Calibri" panose="020F0502020204030204" pitchFamily="34" charset="0"/>
              </a:rPr>
              <a:t>.  In der Folge wurde ein Notfallplan entwickelt und parallel dazu eine umfassende strategische Neuausrichtung eingeleitet.</a:t>
            </a:r>
          </a:p>
          <a:p>
            <a:pPr>
              <a:lnSpc>
                <a:spcPct val="100000"/>
              </a:lnSpc>
              <a:spcAft>
                <a:spcPts val="800"/>
              </a:spcAft>
            </a:pPr>
            <a:r>
              <a:rPr lang="en-US" b="1" dirty="0">
                <a:solidFill>
                  <a:srgbClr val="F16924"/>
                </a:solidFill>
                <a:latin typeface="Calibri" panose="020F0502020204030204" pitchFamily="34" charset="0"/>
                <a:ea typeface="Calibri" panose="020F0502020204030204" pitchFamily="34" charset="0"/>
                <a:cs typeface="Calibri" panose="020F0502020204030204" pitchFamily="34" charset="0"/>
              </a:rPr>
              <a:t>Sofortige </a:t>
            </a:r>
            <a:r>
              <a:rPr lang="en-US" b="1" dirty="0">
                <a:solidFill>
                  <a:srgbClr val="F16924"/>
                </a:solidFill>
                <a:effectLst/>
                <a:latin typeface="Calibri" panose="020F0502020204030204" pitchFamily="34" charset="0"/>
                <a:ea typeface="Calibri" panose="020F0502020204030204" pitchFamily="34" charset="0"/>
                <a:cs typeface="Calibri" panose="020F0502020204030204" pitchFamily="34" charset="0"/>
              </a:rPr>
              <a:t>Interventionsmaßnahmen: </a:t>
            </a:r>
            <a:endParaRPr lang="en-IE" dirty="0">
              <a:solidFill>
                <a:srgbClr val="F169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Sofortige Anpassung des Kalkulationsschemas für Angebote</a:t>
            </a:r>
            <a:r>
              <a:rPr lang="en-US" dirty="0">
                <a:effectLst/>
                <a:latin typeface="Calibri" panose="020F0502020204030204" pitchFamily="34" charset="0"/>
                <a:ea typeface="Calibri" panose="020F0502020204030204" pitchFamily="34" charset="0"/>
                <a:cs typeface="Calibri" panose="020F0502020204030204" pitchFamily="34" charset="0"/>
              </a:rPr>
              <a:t>: Das Kalkulationsschema wurde vereinheitlicht und überarbeitet. Alle in Arbeit befindlichen Angebote wurden mit dem neuen Kalkulationsschema neu </a:t>
            </a:r>
            <a:r>
              <a:rPr lang="en-US" dirty="0" err="1">
                <a:effectLst/>
                <a:latin typeface="Calibri" panose="020F0502020204030204" pitchFamily="34" charset="0"/>
                <a:ea typeface="Calibri" panose="020F0502020204030204" pitchFamily="34" charset="0"/>
                <a:cs typeface="Calibri" panose="020F0502020204030204" pitchFamily="34" charset="0"/>
              </a:rPr>
              <a:t>berechnet</a:t>
            </a:r>
            <a:r>
              <a:rPr lang="en-US" dirty="0">
                <a:effectLst/>
                <a:latin typeface="Calibri" panose="020F0502020204030204" pitchFamily="34" charset="0"/>
                <a:ea typeface="Calibri" panose="020F0502020204030204" pitchFamily="34" charset="0"/>
                <a:cs typeface="Calibri" panose="020F0502020204030204" pitchFamily="34" charset="0"/>
              </a:rPr>
              <a:t> und Angebote, die keine ausreichende Marge versprachen, wurden zurückgezogen.</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platzhalter 1">
            <a:extLst>
              <a:ext uri="{FF2B5EF4-FFF2-40B4-BE49-F238E27FC236}">
                <a16:creationId xmlns:a16="http://schemas.microsoft.com/office/drawing/2014/main" id="{230E0E31-E8AE-5A2A-611B-B9D8D46AA2B2}"/>
              </a:ext>
            </a:extLst>
          </p:cNvPr>
          <p:cNvSpPr>
            <a:spLocks noGrp="1"/>
          </p:cNvSpPr>
          <p:nvPr>
            <p:ph type="body" sz="quarter" idx="16"/>
          </p:nvPr>
        </p:nvSpPr>
        <p:spPr>
          <a:xfrm>
            <a:off x="529760" y="507036"/>
            <a:ext cx="11073661" cy="582221"/>
          </a:xfrm>
        </p:spPr>
        <p:txBody>
          <a:bodyPr>
            <a:normAutofit lnSpcReduction="10000"/>
          </a:bodyPr>
          <a:lstStyle/>
          <a:p>
            <a:r>
              <a:rPr lang="en-GB" dirty="0"/>
              <a:t>FALLSTUDIE: Flame GmbH, Deutschland - die Intervention</a:t>
            </a:r>
          </a:p>
          <a:p>
            <a:endParaRPr lang="en-GB" dirty="0"/>
          </a:p>
        </p:txBody>
      </p:sp>
    </p:spTree>
    <p:extLst>
      <p:ext uri="{BB962C8B-B14F-4D97-AF65-F5344CB8AC3E}">
        <p14:creationId xmlns:p14="http://schemas.microsoft.com/office/powerpoint/2010/main" val="10641212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41173" y="1592064"/>
            <a:ext cx="7702008" cy="4399466"/>
          </a:xfrm>
        </p:spPr>
        <p:txBody>
          <a:bodyPr>
            <a:noAutofit/>
          </a:bodyPr>
          <a:lstStyle/>
          <a:p>
            <a:pPr marL="0" indent="0">
              <a:lnSpc>
                <a:spcPts val="2200"/>
              </a:lnSpc>
            </a:pPr>
            <a:endParaRPr lang="en-GB" dirty="0"/>
          </a:p>
          <a:p>
            <a:pPr marL="342900" indent="-342900">
              <a:buFont typeface="Arial" panose="020B0604020202020204" pitchFamily="34" charset="0"/>
              <a:buChar char="•"/>
            </a:pPr>
            <a:r>
              <a:rPr lang="en-US"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rPr>
              <a:t>Verkauf</a:t>
            </a: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 und </a:t>
            </a:r>
            <a:r>
              <a:rPr lang="en-US"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rPr>
              <a:t>Rückmiete</a:t>
            </a:r>
            <a:r>
              <a:rPr lang="en-US"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a:t>
            </a:r>
            <a:r>
              <a:rPr lang="en-US" dirty="0">
                <a:effectLst/>
                <a:latin typeface="Calibri" panose="020F0502020204030204" pitchFamily="34" charset="0"/>
                <a:ea typeface="Calibri" panose="020F0502020204030204" pitchFamily="34" charset="0"/>
                <a:cs typeface="Calibri" panose="020F0502020204030204" pitchFamily="34" charset="0"/>
              </a:rPr>
              <a:t> Um die Liquiditätssituation zu entschärfen, wurden die Maschinen an eine Leasinggesellschaft verkauft, von der sie dann für einen bestimmten Zeitraum geleast wurden (</a:t>
            </a:r>
            <a:r>
              <a:rPr lang="en-US" u="sng" dirty="0">
                <a:effectLst/>
                <a:latin typeface="Calibri" panose="020F0502020204030204" pitchFamily="34" charset="0"/>
                <a:ea typeface="Calibri" panose="020F0502020204030204" pitchFamily="34" charset="0"/>
                <a:cs typeface="Calibri" panose="020F0502020204030204" pitchFamily="34" charset="0"/>
              </a:rPr>
              <a:t>Achtung</a:t>
            </a:r>
            <a:r>
              <a:rPr lang="en-US" dirty="0">
                <a:effectLst/>
                <a:latin typeface="Calibri" panose="020F0502020204030204" pitchFamily="34" charset="0"/>
                <a:ea typeface="Calibri" panose="020F0502020204030204" pitchFamily="34" charset="0"/>
                <a:cs typeface="Calibri" panose="020F0502020204030204" pitchFamily="34" charset="0"/>
              </a:rPr>
              <a:t>: dies ist in der Regel eine teure Form der Finanzierung und sollte nur in Notfällen </a:t>
            </a:r>
            <a:r>
              <a:rPr lang="en-US" dirty="0" err="1">
                <a:effectLst/>
                <a:latin typeface="Calibri" panose="020F0502020204030204" pitchFamily="34" charset="0"/>
                <a:ea typeface="Calibri" panose="020F0502020204030204" pitchFamily="34" charset="0"/>
                <a:cs typeface="Calibri" panose="020F0502020204030204" pitchFamily="34" charset="0"/>
              </a:rPr>
              <a:t>eingesetzt</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werden</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Factoring: </a:t>
            </a:r>
            <a:r>
              <a:rPr lang="en-US" dirty="0">
                <a:effectLst/>
                <a:latin typeface="Calibri" panose="020F0502020204030204" pitchFamily="34" charset="0"/>
                <a:ea typeface="Calibri" panose="020F0502020204030204" pitchFamily="34" charset="0"/>
                <a:cs typeface="Calibri" panose="020F0502020204030204" pitchFamily="34" charset="0"/>
              </a:rPr>
              <a:t>Die bestehenden Aufträge und die damit verbundenen Forderungen wurden an eine Factoring-Gesellschaft verkauft, die einen Teil der Forderungen direkt auszahlte</a:t>
            </a:r>
          </a:p>
          <a:p>
            <a:pPr marL="342900" indent="-342900">
              <a:buFont typeface="Arial" panose="020B0604020202020204" pitchFamily="34" charset="0"/>
              <a:buChar char="•"/>
            </a:pPr>
            <a:endParaRPr lang="en-IE"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Verhandlung </a:t>
            </a:r>
            <a:r>
              <a:rPr lang="en-US"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rPr>
              <a:t>mit</a:t>
            </a: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rPr>
              <a:t>Kund:innen</a:t>
            </a:r>
            <a:r>
              <a:rPr lang="en-US" dirty="0">
                <a:effectLst/>
                <a:latin typeface="Calibri" panose="020F0502020204030204" pitchFamily="34" charset="0"/>
                <a:ea typeface="Calibri" panose="020F0502020204030204" pitchFamily="34" charset="0"/>
                <a:cs typeface="Calibri" panose="020F0502020204030204" pitchFamily="34" charset="0"/>
              </a:rPr>
              <a:t>: Die </a:t>
            </a:r>
            <a:r>
              <a:rPr lang="en-US" dirty="0" err="1">
                <a:effectLst/>
                <a:latin typeface="Calibri" panose="020F0502020204030204" pitchFamily="34" charset="0"/>
                <a:ea typeface="Calibri" panose="020F0502020204030204" pitchFamily="34" charset="0"/>
                <a:cs typeface="Calibri" panose="020F0502020204030204" pitchFamily="34" charset="0"/>
              </a:rPr>
              <a:t>Kund:innen</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wurden</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angesprochen</a:t>
            </a:r>
            <a:r>
              <a:rPr lang="en-US" dirty="0">
                <a:effectLst/>
                <a:latin typeface="Calibri" panose="020F0502020204030204" pitchFamily="34" charset="0"/>
                <a:ea typeface="Calibri" panose="020F0502020204030204" pitchFamily="34" charset="0"/>
                <a:cs typeface="Calibri" panose="020F0502020204030204" pitchFamily="34" charset="0"/>
              </a:rPr>
              <a:t> und es </a:t>
            </a:r>
            <a:r>
              <a:rPr lang="en-US" dirty="0">
                <a:latin typeface="Calibri" panose="020F0502020204030204" pitchFamily="34" charset="0"/>
                <a:ea typeface="Calibri" panose="020F0502020204030204" pitchFamily="34" charset="0"/>
                <a:cs typeface="Calibri" panose="020F0502020204030204" pitchFamily="34" charset="0"/>
              </a:rPr>
              <a:t>war </a:t>
            </a:r>
            <a:r>
              <a:rPr lang="en-US" dirty="0">
                <a:effectLst/>
                <a:latin typeface="Calibri" panose="020F0502020204030204" pitchFamily="34" charset="0"/>
                <a:ea typeface="Calibri" panose="020F0502020204030204" pitchFamily="34" charset="0"/>
                <a:cs typeface="Calibri" panose="020F0502020204030204" pitchFamily="34" charset="0"/>
              </a:rPr>
              <a:t>teilweise möglich, zusätzliche Einlagen von ihnen zu erhalten.</a:t>
            </a:r>
          </a:p>
          <a:p>
            <a:pPr marL="342900" indent="-342900">
              <a:buFontTx/>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FALLSTUDIE: Flame GmbH - die Intervention</a:t>
            </a:r>
          </a:p>
        </p:txBody>
      </p:sp>
      <p:pic>
        <p:nvPicPr>
          <p:cNvPr id="5" name="Picture 4" descr="A picture containing indoor, lock, counter&#10;&#10;Description automatically generated">
            <a:extLst>
              <a:ext uri="{FF2B5EF4-FFF2-40B4-BE49-F238E27FC236}">
                <a16:creationId xmlns:a16="http://schemas.microsoft.com/office/drawing/2014/main" id="{D4801BB3-67F5-39F9-8607-C424DF5A77A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12524" y="2732550"/>
            <a:ext cx="4082932" cy="2296649"/>
          </a:xfrm>
          <a:prstGeom prst="rect">
            <a:avLst/>
          </a:prstGeom>
        </p:spPr>
      </p:pic>
    </p:spTree>
    <p:extLst>
      <p:ext uri="{BB962C8B-B14F-4D97-AF65-F5344CB8AC3E}">
        <p14:creationId xmlns:p14="http://schemas.microsoft.com/office/powerpoint/2010/main" val="42219014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244890"/>
            <a:ext cx="11605396" cy="5106073"/>
          </a:xfrm>
        </p:spPr>
        <p:txBody>
          <a:bodyPr>
            <a:noAutofit/>
          </a:bodyPr>
          <a:lstStyle/>
          <a:p>
            <a:pPr marL="0" indent="0">
              <a:lnSpc>
                <a:spcPts val="2200"/>
              </a:lnSpc>
            </a:pPr>
            <a:endParaRPr lang="en-GB" dirty="0"/>
          </a:p>
          <a:p>
            <a:r>
              <a:rPr lang="en-US" b="1" dirty="0" err="1">
                <a:solidFill>
                  <a:srgbClr val="F16924"/>
                </a:solidFill>
                <a:effectLst/>
                <a:latin typeface="Calibri" panose="020F0502020204030204" pitchFamily="34" charset="0"/>
                <a:ea typeface="Calibri" panose="020F0502020204030204" pitchFamily="34" charset="0"/>
                <a:cs typeface="Calibri" panose="020F0502020204030204" pitchFamily="34" charset="0"/>
              </a:rPr>
              <a:t>Strategische</a:t>
            </a:r>
            <a:r>
              <a:rPr lang="en-US" b="1" dirty="0">
                <a:solidFill>
                  <a:srgbClr val="F16924"/>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F16924"/>
                </a:solidFill>
                <a:effectLst/>
                <a:latin typeface="Calibri" panose="020F0502020204030204" pitchFamily="34" charset="0"/>
                <a:ea typeface="Calibri" panose="020F0502020204030204" pitchFamily="34" charset="0"/>
                <a:cs typeface="Calibri" panose="020F0502020204030204" pitchFamily="34" charset="0"/>
              </a:rPr>
              <a:t>langfristige</a:t>
            </a:r>
            <a:r>
              <a:rPr lang="en-US" b="1" dirty="0">
                <a:solidFill>
                  <a:srgbClr val="F16924"/>
                </a:solidFill>
                <a:effectLst/>
                <a:latin typeface="Calibri" panose="020F0502020204030204" pitchFamily="34" charset="0"/>
                <a:ea typeface="Calibri" panose="020F0502020204030204" pitchFamily="34" charset="0"/>
                <a:cs typeface="Calibri" panose="020F0502020204030204" pitchFamily="34" charset="0"/>
              </a:rPr>
              <a:t> Interventionsmaßnahmen: </a:t>
            </a:r>
            <a:endParaRPr lang="en-IE" b="1" dirty="0">
              <a:solidFill>
                <a:srgbClr val="F16924"/>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rPr>
              <a:t>Konzentration</a:t>
            </a: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 auf das Kerngeschäft: </a:t>
            </a:r>
            <a:r>
              <a:rPr lang="en-US" dirty="0">
                <a:effectLst/>
                <a:latin typeface="Calibri" panose="020F0502020204030204" pitchFamily="34" charset="0"/>
                <a:ea typeface="Calibri" panose="020F0502020204030204" pitchFamily="34" charset="0"/>
                <a:cs typeface="Calibri" panose="020F0502020204030204" pitchFamily="34" charset="0"/>
              </a:rPr>
              <a:t>Bei der Analyse wurde festgestellt, dass das ursprüngliche Kerngeschäft (vor allem der Umbau von Feuerwehrfahrzeugen hauptsächlich für den deutschen Markt) weiterhin hoch profitabel war, während die internationalen Projekte sowie die Projekte, die Fahrzeuge für andere Anwendungen produzierten, die </a:t>
            </a:r>
            <a:r>
              <a:rPr lang="en-US" dirty="0" err="1">
                <a:effectLst/>
                <a:latin typeface="Calibri" panose="020F0502020204030204" pitchFamily="34" charset="0"/>
                <a:ea typeface="Calibri" panose="020F0502020204030204" pitchFamily="34" charset="0"/>
                <a:cs typeface="Calibri" panose="020F0502020204030204" pitchFamily="34" charset="0"/>
              </a:rPr>
              <a:t>Ursache</a:t>
            </a:r>
            <a:r>
              <a:rPr lang="en-US" dirty="0">
                <a:effectLst/>
                <a:latin typeface="Calibri" panose="020F0502020204030204" pitchFamily="34" charset="0"/>
                <a:ea typeface="Calibri" panose="020F0502020204030204" pitchFamily="34" charset="0"/>
                <a:cs typeface="Calibri" panose="020F0502020204030204" pitchFamily="34" charset="0"/>
              </a:rPr>
              <a:t> der </a:t>
            </a:r>
            <a:r>
              <a:rPr lang="en-US" dirty="0" err="1">
                <a:effectLst/>
                <a:latin typeface="Calibri" panose="020F0502020204030204" pitchFamily="34" charset="0"/>
                <a:ea typeface="Calibri" panose="020F0502020204030204" pitchFamily="34" charset="0"/>
                <a:cs typeface="Calibri" panose="020F0502020204030204" pitchFamily="34" charset="0"/>
              </a:rPr>
              <a:t>Probleme</a:t>
            </a:r>
            <a:r>
              <a:rPr lang="en-US" dirty="0">
                <a:effectLst/>
                <a:latin typeface="Calibri" panose="020F0502020204030204" pitchFamily="34" charset="0"/>
                <a:ea typeface="Calibri" panose="020F0502020204030204" pitchFamily="34" charset="0"/>
                <a:cs typeface="Calibri" panose="020F0502020204030204" pitchFamily="34" charset="0"/>
              </a:rPr>
              <a:t> waren. Die mittelfristige Strategie bestand daher darin, sich auf das Kerngeschäft zu konzentrieren. Zu diesem Zweck wurden die folgenden Maßnahmen eingeleitet: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0" indent="0"/>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rPr>
              <a:t>Verkauf</a:t>
            </a: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 des zweiten Standorts an einen Spezialisten für den Bau von Militärfahrzeugen: </a:t>
            </a:r>
            <a:r>
              <a:rPr lang="en-US" dirty="0">
                <a:effectLst/>
                <a:latin typeface="Calibri" panose="020F0502020204030204" pitchFamily="34" charset="0"/>
                <a:ea typeface="Calibri" panose="020F0502020204030204" pitchFamily="34" charset="0"/>
                <a:cs typeface="Calibri" panose="020F0502020204030204" pitchFamily="34" charset="0"/>
              </a:rPr>
              <a:t>Für den neu erworbenen Standort wurde ein </a:t>
            </a:r>
            <a:r>
              <a:rPr lang="en-US" dirty="0" err="1">
                <a:effectLst/>
                <a:latin typeface="Calibri" panose="020F0502020204030204" pitchFamily="34" charset="0"/>
                <a:ea typeface="Calibri" panose="020F0502020204030204" pitchFamily="34" charset="0"/>
                <a:cs typeface="Calibri" panose="020F0502020204030204" pitchFamily="34" charset="0"/>
              </a:rPr>
              <a:t>Käufer</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gefunden</a:t>
            </a:r>
            <a:r>
              <a:rPr lang="en-US" dirty="0">
                <a:effectLst/>
                <a:latin typeface="Calibri" panose="020F0502020204030204" pitchFamily="34" charset="0"/>
                <a:ea typeface="Calibri" panose="020F0502020204030204" pitchFamily="34" charset="0"/>
                <a:cs typeface="Calibri" panose="020F0502020204030204" pitchFamily="34" charset="0"/>
              </a:rPr>
              <a:t>, der sowohl die bestehenden Aufträge als auch die Mitarbeiter:innen dieses Standortes übernommen hat.</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rPr>
              <a:t>Schließung</a:t>
            </a: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 des internationalen Vertriebs: </a:t>
            </a:r>
            <a:r>
              <a:rPr lang="en-US" dirty="0">
                <a:effectLst/>
                <a:latin typeface="Calibri" panose="020F0502020204030204" pitchFamily="34" charset="0"/>
                <a:ea typeface="Calibri" panose="020F0502020204030204" pitchFamily="34" charset="0"/>
                <a:cs typeface="Calibri" panose="020F0502020204030204" pitchFamily="34" charset="0"/>
              </a:rPr>
              <a:t>Da die internationalen Projekte und die damit verbundenen Anforderungen an Normen und Materialien zu erheblichen Produktionsproblemen führten, wurde der internationale Vertrieb eingestellt.</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FALLSTUDIE: Flame GmbH - die Intervention</a:t>
            </a:r>
          </a:p>
        </p:txBody>
      </p:sp>
    </p:spTree>
    <p:extLst>
      <p:ext uri="{BB962C8B-B14F-4D97-AF65-F5344CB8AC3E}">
        <p14:creationId xmlns:p14="http://schemas.microsoft.com/office/powerpoint/2010/main" val="3921074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70383" y="1130367"/>
            <a:ext cx="7683100" cy="5220597"/>
          </a:xfrm>
        </p:spPr>
        <p:txBody>
          <a:bodyPr>
            <a:noAutofit/>
          </a:bodyPr>
          <a:lstStyle/>
          <a:p>
            <a:pPr marL="0" indent="0">
              <a:lnSpc>
                <a:spcPts val="2200"/>
              </a:lnSpc>
            </a:pPr>
            <a:endParaRPr lang="en-GB" dirty="0"/>
          </a:p>
          <a:p>
            <a:pPr marL="0" indent="0"/>
            <a:r>
              <a:rPr lang="en-US" dirty="0">
                <a:effectLst/>
                <a:latin typeface="Calibri" panose="020F0502020204030204" pitchFamily="34" charset="0"/>
                <a:ea typeface="Calibri" panose="020F0502020204030204" pitchFamily="34" charset="0"/>
                <a:cs typeface="Calibri" panose="020F0502020204030204" pitchFamily="34" charset="0"/>
              </a:rPr>
              <a:t>Das angestrebte Wachstum des Unternehmens hat dieses wieder zum Erfolg geführt. Auf der Grundlage einer tiefgreifenden Analyse wurde ermittelt, welche Bereiche </a:t>
            </a:r>
            <a:r>
              <a:rPr lang="en-US" dirty="0" err="1">
                <a:effectLst/>
                <a:latin typeface="Calibri" panose="020F0502020204030204" pitchFamily="34" charset="0"/>
                <a:ea typeface="Calibri" panose="020F0502020204030204" pitchFamily="34" charset="0"/>
                <a:cs typeface="Calibri" panose="020F0502020204030204" pitchFamily="34" charset="0"/>
              </a:rPr>
              <a:t>profitabel</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sind</a:t>
            </a:r>
            <a:r>
              <a:rPr lang="en-US" dirty="0">
                <a:latin typeface="Calibri" panose="020F0502020204030204" pitchFamily="34" charset="0"/>
                <a:ea typeface="Calibri" panose="020F0502020204030204" pitchFamily="34" charset="0"/>
                <a:cs typeface="Calibri" panose="020F0502020204030204" pitchFamily="34" charset="0"/>
              </a:rPr>
              <a:t>, um </a:t>
            </a:r>
            <a:r>
              <a:rPr lang="en-US" dirty="0" err="1">
                <a:latin typeface="Calibri" panose="020F0502020204030204" pitchFamily="34" charset="0"/>
                <a:ea typeface="Calibri" panose="020F0502020204030204" pitchFamily="34" charset="0"/>
                <a:cs typeface="Calibri" panose="020F0502020204030204" pitchFamily="34" charset="0"/>
              </a:rPr>
              <a:t>dann</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entsprechende</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Maßnahmen</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einzuleiten</a:t>
            </a:r>
            <a:r>
              <a:rPr lang="en-US" dirty="0">
                <a:effectLst/>
                <a:latin typeface="Calibri" panose="020F0502020204030204" pitchFamily="34" charset="0"/>
                <a:ea typeface="Calibri" panose="020F0502020204030204" pitchFamily="34" charset="0"/>
                <a:cs typeface="Calibri" panose="020F0502020204030204" pitchFamily="34" charset="0"/>
              </a:rPr>
              <a:t>. </a:t>
            </a:r>
          </a:p>
          <a:p>
            <a:pPr marL="0" indent="0"/>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r>
              <a:rPr lang="en-US" dirty="0">
                <a:effectLst/>
                <a:latin typeface="Calibri" panose="020F0502020204030204" pitchFamily="34" charset="0"/>
                <a:ea typeface="Calibri" panose="020F0502020204030204" pitchFamily="34" charset="0"/>
                <a:cs typeface="Calibri" panose="020F0502020204030204" pitchFamily="34" charset="0"/>
              </a:rPr>
              <a:t>Zunächst mussten jedoch Ad-hoc-Maßnahmen ergriffen werden, um die akute Insolvenzgefahr zu vermeiden. Dazu mussten finanzielle Einbußen in Kauf genommen werden (hohe Kosten </a:t>
            </a:r>
            <a:r>
              <a:rPr lang="en-US" dirty="0" err="1">
                <a:effectLst/>
                <a:latin typeface="Calibri" panose="020F0502020204030204" pitchFamily="34" charset="0"/>
                <a:ea typeface="Calibri" panose="020F0502020204030204" pitchFamily="34" charset="0"/>
                <a:cs typeface="Calibri" panose="020F0502020204030204" pitchFamily="34" charset="0"/>
              </a:rPr>
              <a:t>durch</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Verkauf</a:t>
            </a:r>
            <a:r>
              <a:rPr lang="en-US" dirty="0">
                <a:effectLst/>
                <a:latin typeface="Calibri" panose="020F0502020204030204" pitchFamily="34" charset="0"/>
                <a:ea typeface="Calibri" panose="020F0502020204030204" pitchFamily="34" charset="0"/>
                <a:cs typeface="Calibri" panose="020F0502020204030204" pitchFamily="34" charset="0"/>
              </a:rPr>
              <a:t> und </a:t>
            </a:r>
            <a:r>
              <a:rPr lang="en-US" dirty="0" err="1">
                <a:effectLst/>
                <a:latin typeface="Calibri" panose="020F0502020204030204" pitchFamily="34" charset="0"/>
                <a:ea typeface="Calibri" panose="020F0502020204030204" pitchFamily="34" charset="0"/>
                <a:cs typeface="Calibri" panose="020F0502020204030204" pitchFamily="34" charset="0"/>
              </a:rPr>
              <a:t>Rückmiete</a:t>
            </a:r>
            <a:r>
              <a:rPr lang="en-US" dirty="0">
                <a:effectLst/>
                <a:latin typeface="Calibri" panose="020F0502020204030204" pitchFamily="34" charset="0"/>
                <a:ea typeface="Calibri" panose="020F0502020204030204" pitchFamily="34" charset="0"/>
                <a:cs typeface="Calibri" panose="020F0502020204030204" pitchFamily="34" charset="0"/>
              </a:rPr>
              <a:t>, Verluste durch den günstigeren Verkauf des zweiten Standortes, der zu einem deutlich höheren Preis übernommen wurde).  Damit wurde der notwendige zeitliche und finanzielle Spielraum geschaffen, um die notwendige strategische Neuausrichtung einleiten zu können. </a:t>
            </a:r>
          </a:p>
          <a:p>
            <a:pPr marL="0" indent="0"/>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r>
              <a:rPr lang="en-US" dirty="0">
                <a:effectLst/>
                <a:latin typeface="Calibri" panose="020F0502020204030204" pitchFamily="34" charset="0"/>
                <a:ea typeface="Calibri" panose="020F0502020204030204" pitchFamily="34" charset="0"/>
                <a:cs typeface="Calibri" panose="020F0502020204030204" pitchFamily="34" charset="0"/>
              </a:rPr>
              <a:t>Das Unternehmen arbeitet nun wieder profitabel in seinem ursprünglichen Segment.</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FALLSTUDIE: Flame GmbH - Ergebnis</a:t>
            </a:r>
          </a:p>
        </p:txBody>
      </p:sp>
      <p:pic>
        <p:nvPicPr>
          <p:cNvPr id="6" name="Picture 5" descr="Woman pulling large balloon with rope">
            <a:extLst>
              <a:ext uri="{FF2B5EF4-FFF2-40B4-BE49-F238E27FC236}">
                <a16:creationId xmlns:a16="http://schemas.microsoft.com/office/drawing/2014/main" id="{9DED6DFD-79DB-0A83-4B2F-EDE93D61C4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0068" y="2664421"/>
            <a:ext cx="4096752" cy="2731168"/>
          </a:xfrm>
          <a:prstGeom prst="rect">
            <a:avLst/>
          </a:prstGeom>
        </p:spPr>
      </p:pic>
    </p:spTree>
    <p:extLst>
      <p:ext uri="{BB962C8B-B14F-4D97-AF65-F5344CB8AC3E}">
        <p14:creationId xmlns:p14="http://schemas.microsoft.com/office/powerpoint/2010/main" val="24836197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A9A0F-CC89-BF43-146E-165877F8478C}"/>
              </a:ext>
            </a:extLst>
          </p:cNvPr>
          <p:cNvSpPr>
            <a:spLocks noGrp="1"/>
          </p:cNvSpPr>
          <p:nvPr>
            <p:ph type="body" sz="quarter" idx="16"/>
          </p:nvPr>
        </p:nvSpPr>
        <p:spPr/>
        <p:txBody>
          <a:bodyPr>
            <a:noAutofit/>
          </a:bodyPr>
          <a:lstStyle/>
          <a:p>
            <a:r>
              <a:rPr lang="en-US" sz="4000" dirty="0">
                <a:effectLst/>
                <a:latin typeface="Calibri" panose="020F0502020204030204" pitchFamily="34" charset="0"/>
                <a:ea typeface="Calibri" panose="020F0502020204030204" pitchFamily="34" charset="0"/>
                <a:cs typeface="Calibri" panose="020F0502020204030204" pitchFamily="34" charset="0"/>
              </a:rPr>
              <a:t>Technologiedefizite - Mangel an Fähigkeiten und Ressourcen </a:t>
            </a:r>
            <a:endParaRPr lang="en-US" sz="4000" dirty="0"/>
          </a:p>
        </p:txBody>
      </p:sp>
      <p:sp>
        <p:nvSpPr>
          <p:cNvPr id="3" name="Text Placeholder 2">
            <a:extLst>
              <a:ext uri="{FF2B5EF4-FFF2-40B4-BE49-F238E27FC236}">
                <a16:creationId xmlns:a16="http://schemas.microsoft.com/office/drawing/2014/main" id="{606A8E9F-4235-313C-2D65-64418A5AA1DD}"/>
              </a:ext>
            </a:extLst>
          </p:cNvPr>
          <p:cNvSpPr>
            <a:spLocks noGrp="1"/>
          </p:cNvSpPr>
          <p:nvPr>
            <p:ph type="body" sz="quarter" idx="17"/>
          </p:nvPr>
        </p:nvSpPr>
        <p:spPr/>
        <p:txBody>
          <a:bodyPr>
            <a:normAutofit fontScale="47500" lnSpcReduction="20000"/>
          </a:bodyPr>
          <a:lstStyle/>
          <a:p>
            <a:r>
              <a:rPr lang="en-US" dirty="0"/>
              <a:t>08</a:t>
            </a:r>
          </a:p>
        </p:txBody>
      </p:sp>
    </p:spTree>
    <p:extLst>
      <p:ext uri="{BB962C8B-B14F-4D97-AF65-F5344CB8AC3E}">
        <p14:creationId xmlns:p14="http://schemas.microsoft.com/office/powerpoint/2010/main" val="2788409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6096000" y="0"/>
            <a:ext cx="13824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251284" y="1330036"/>
            <a:ext cx="4545359" cy="5332021"/>
          </a:xfrm>
        </p:spPr>
        <p:txBody>
          <a:bodyPr>
            <a:normAutofit fontScale="77500" lnSpcReduction="20000"/>
          </a:bodyPr>
          <a:lstStyle/>
          <a:p>
            <a:pPr marL="0" indent="0">
              <a:lnSpc>
                <a:spcPts val="2280"/>
              </a:lnSpc>
            </a:pPr>
            <a:r>
              <a:rPr lang="en-GB" sz="2200" dirty="0"/>
              <a:t>In Modul 2 legen wir den Schwerpunkt auf Technologiekrisen durch externe Faktoren wie Cyberkriminalität.</a:t>
            </a:r>
          </a:p>
          <a:p>
            <a:pPr marL="0" indent="0">
              <a:lnSpc>
                <a:spcPts val="2280"/>
              </a:lnSpc>
            </a:pPr>
            <a:endParaRPr lang="en-GB" sz="2200" dirty="0"/>
          </a:p>
          <a:p>
            <a:pPr marL="0" indent="0">
              <a:lnSpc>
                <a:spcPts val="2280"/>
              </a:lnSpc>
            </a:pPr>
            <a:r>
              <a:rPr lang="en-GB" sz="2200" dirty="0"/>
              <a:t>Als sehr reales internes </a:t>
            </a:r>
            <a:r>
              <a:rPr lang="en-GB" sz="2200" dirty="0" err="1"/>
              <a:t>Risiko</a:t>
            </a:r>
            <a:r>
              <a:rPr lang="en-GB" sz="2200" dirty="0"/>
              <a:t> in </a:t>
            </a:r>
            <a:r>
              <a:rPr lang="en-GB" sz="2200" dirty="0" err="1"/>
              <a:t>diesem</a:t>
            </a:r>
            <a:r>
              <a:rPr lang="en-GB" sz="2200" dirty="0"/>
              <a:t> </a:t>
            </a:r>
            <a:r>
              <a:rPr lang="en-GB" sz="2200" dirty="0" err="1"/>
              <a:t>Bereich</a:t>
            </a:r>
            <a:r>
              <a:rPr lang="en-GB" sz="2200" dirty="0"/>
              <a:t> können Technologiedefizite aufgrund mangelnder Fähigkeiten und Ressourcen zu schwerwiegenden Folgen führen. </a:t>
            </a:r>
          </a:p>
          <a:p>
            <a:pPr marL="0" indent="0">
              <a:lnSpc>
                <a:spcPts val="2280"/>
              </a:lnSpc>
            </a:pPr>
            <a:endParaRPr lang="en-GB" sz="2200" dirty="0"/>
          </a:p>
          <a:p>
            <a:pPr marL="0" indent="0">
              <a:lnSpc>
                <a:spcPts val="2280"/>
              </a:lnSpc>
            </a:pPr>
            <a:r>
              <a:rPr lang="en-GB" sz="2200" b="0" i="0" dirty="0">
                <a:effectLst/>
              </a:rPr>
              <a:t>Der OECD zufolge sind einige KMU mit einem internen Qualifikationsdefizit konfrontiert, das </a:t>
            </a:r>
            <a:r>
              <a:rPr lang="en-GB" sz="2200" b="0" i="0" dirty="0" err="1">
                <a:effectLst/>
              </a:rPr>
              <a:t>Manager:innen</a:t>
            </a:r>
            <a:r>
              <a:rPr lang="en-GB" sz="2200" b="0" i="0" dirty="0">
                <a:effectLst/>
              </a:rPr>
              <a:t> und </a:t>
            </a:r>
            <a:r>
              <a:rPr lang="en-GB" sz="2200" b="0" i="0" dirty="0" err="1">
                <a:effectLst/>
              </a:rPr>
              <a:t>Arbeitnehmer:innen</a:t>
            </a:r>
            <a:r>
              <a:rPr lang="en-GB" sz="2200" b="0" i="0" dirty="0">
                <a:effectLst/>
              </a:rPr>
              <a:t> daran hindert, die von ihnen benötigten digitalen Technologien zu erkennen und ihre </a:t>
            </a:r>
            <a:r>
              <a:rPr lang="en-GB" sz="2200" b="0" i="0" dirty="0" err="1">
                <a:effectLst/>
              </a:rPr>
              <a:t>Geschäftsmodelle</a:t>
            </a:r>
            <a:r>
              <a:rPr lang="en-GB" sz="2200" b="0" i="0" dirty="0">
                <a:effectLst/>
              </a:rPr>
              <a:t> und -prozesse anzupassen.</a:t>
            </a:r>
            <a:endParaRPr lang="en-GB" sz="2200" dirty="0"/>
          </a:p>
          <a:p>
            <a:pPr marL="0" indent="0">
              <a:lnSpc>
                <a:spcPts val="2280"/>
              </a:lnSpc>
            </a:pPr>
            <a:endParaRPr lang="en-GB" sz="2200"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098352" y="366667"/>
            <a:ext cx="4847970" cy="1378858"/>
          </a:xfrm>
        </p:spPr>
        <p:txBody>
          <a:bodyPr>
            <a:normAutofit/>
          </a:bodyPr>
          <a:lstStyle/>
          <a:p>
            <a:r>
              <a:rPr lang="en-US" dirty="0"/>
              <a:t>Technologische Defizite</a:t>
            </a:r>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Box 6">
            <a:extLst>
              <a:ext uri="{FF2B5EF4-FFF2-40B4-BE49-F238E27FC236}">
                <a16:creationId xmlns:a16="http://schemas.microsoft.com/office/drawing/2014/main" id="{45BC5A8D-831F-9D4E-A8A9-CFB6F1CF4B0B}"/>
              </a:ext>
            </a:extLst>
          </p:cNvPr>
          <p:cNvSpPr txBox="1"/>
          <p:nvPr/>
        </p:nvSpPr>
        <p:spPr>
          <a:xfrm>
            <a:off x="6311694" y="782121"/>
            <a:ext cx="5748087" cy="5570756"/>
          </a:xfrm>
          <a:prstGeom prst="rect">
            <a:avLst/>
          </a:prstGeom>
          <a:noFill/>
        </p:spPr>
        <p:txBody>
          <a:bodyPr wrap="square">
            <a:spAutoFit/>
          </a:bodyPr>
          <a:lstStyle/>
          <a:p>
            <a:pPr algn="l"/>
            <a:endParaRPr lang="en-GB" sz="2000" b="1" dirty="0">
              <a:solidFill>
                <a:srgbClr val="1C1C1C"/>
              </a:solidFill>
            </a:endParaRPr>
          </a:p>
          <a:p>
            <a:pPr algn="l"/>
            <a:r>
              <a:rPr lang="en-GB" sz="2000" dirty="0">
                <a:solidFill>
                  <a:srgbClr val="595959"/>
                </a:solidFill>
                <a:effectLst/>
              </a:rPr>
              <a:t>Die NSBA-Umfrage zeigt die </a:t>
            </a:r>
            <a:r>
              <a:rPr lang="en-GB" sz="2000" dirty="0" err="1">
                <a:solidFill>
                  <a:srgbClr val="595959"/>
                </a:solidFill>
                <a:effectLst/>
              </a:rPr>
              <a:t>Herausforderungen</a:t>
            </a:r>
            <a:r>
              <a:rPr lang="en-GB" sz="2000" dirty="0">
                <a:solidFill>
                  <a:srgbClr val="595959"/>
                </a:solidFill>
                <a:effectLst/>
              </a:rPr>
              <a:t> auf:</a:t>
            </a:r>
          </a:p>
          <a:p>
            <a:pPr algn="l"/>
            <a:endParaRPr lang="en-GB" sz="2000" b="1" dirty="0">
              <a:solidFill>
                <a:srgbClr val="595959"/>
              </a:solidFill>
            </a:endParaRPr>
          </a:p>
          <a:p>
            <a:pPr algn="l">
              <a:buFont typeface="+mj-lt"/>
              <a:buAutoNum type="arabicPeriod"/>
            </a:pPr>
            <a:r>
              <a:rPr lang="en-GB" sz="2000" b="0" i="0" dirty="0">
                <a:solidFill>
                  <a:srgbClr val="606060"/>
                </a:solidFill>
                <a:effectLst/>
              </a:rPr>
              <a:t> </a:t>
            </a:r>
            <a:r>
              <a:rPr lang="en-GB" sz="2000" b="0" i="0" dirty="0" err="1">
                <a:solidFill>
                  <a:srgbClr val="606060"/>
                </a:solidFill>
                <a:effectLst/>
              </a:rPr>
              <a:t>Kosten</a:t>
            </a:r>
            <a:r>
              <a:rPr lang="en-GB" sz="2000" b="0" i="0" dirty="0">
                <a:solidFill>
                  <a:srgbClr val="606060"/>
                </a:solidFill>
                <a:effectLst/>
              </a:rPr>
              <a:t> der erforderlichen Nachrüstungen: 44%</a:t>
            </a:r>
          </a:p>
          <a:p>
            <a:pPr algn="l">
              <a:buFont typeface="+mj-lt"/>
              <a:buAutoNum type="arabicPeriod"/>
            </a:pPr>
            <a:r>
              <a:rPr lang="en-GB" sz="2000" b="0" i="0" dirty="0">
                <a:solidFill>
                  <a:srgbClr val="606060"/>
                </a:solidFill>
                <a:effectLst/>
              </a:rPr>
              <a:t> </a:t>
            </a:r>
            <a:r>
              <a:rPr lang="en-GB" sz="2000" b="0" i="0" dirty="0" err="1">
                <a:solidFill>
                  <a:srgbClr val="606060"/>
                </a:solidFill>
                <a:effectLst/>
              </a:rPr>
              <a:t>Sicherheitsprobleme</a:t>
            </a:r>
            <a:r>
              <a:rPr lang="en-GB" sz="2000" b="0" i="0" dirty="0">
                <a:solidFill>
                  <a:srgbClr val="606060"/>
                </a:solidFill>
                <a:effectLst/>
              </a:rPr>
              <a:t>: 42%</a:t>
            </a:r>
          </a:p>
          <a:p>
            <a:pPr algn="l">
              <a:buFont typeface="+mj-lt"/>
              <a:buAutoNum type="arabicPeriod"/>
            </a:pPr>
            <a:r>
              <a:rPr lang="en-GB" sz="2000" b="0" i="0" dirty="0">
                <a:solidFill>
                  <a:srgbClr val="606060"/>
                </a:solidFill>
                <a:effectLst/>
              </a:rPr>
              <a:t> Zeit, die zur Behebung von Problemen benötigt wird: 37%</a:t>
            </a:r>
          </a:p>
          <a:p>
            <a:pPr algn="l">
              <a:buFont typeface="+mj-lt"/>
              <a:buAutoNum type="arabicPeriod"/>
            </a:pPr>
            <a:r>
              <a:rPr lang="en-GB" sz="2000" b="0" i="0" dirty="0">
                <a:solidFill>
                  <a:srgbClr val="606060"/>
                </a:solidFill>
                <a:effectLst/>
              </a:rPr>
              <a:t> </a:t>
            </a:r>
            <a:r>
              <a:rPr lang="en-GB" sz="2000" b="0" i="0" dirty="0" err="1">
                <a:solidFill>
                  <a:srgbClr val="606060"/>
                </a:solidFill>
                <a:effectLst/>
              </a:rPr>
              <a:t>Kosten</a:t>
            </a:r>
            <a:r>
              <a:rPr lang="en-GB" sz="2000" b="0" i="0" dirty="0">
                <a:solidFill>
                  <a:srgbClr val="606060"/>
                </a:solidFill>
                <a:effectLst/>
              </a:rPr>
              <a:t> für die Wartung der Technologie: 36 %.</a:t>
            </a:r>
          </a:p>
          <a:p>
            <a:pPr algn="l">
              <a:buFont typeface="+mj-lt"/>
              <a:buAutoNum type="arabicPeriod"/>
            </a:pPr>
            <a:r>
              <a:rPr lang="en-GB" sz="2000" b="0" i="0" dirty="0">
                <a:solidFill>
                  <a:srgbClr val="606060"/>
                </a:solidFill>
                <a:effectLst/>
              </a:rPr>
              <a:t> </a:t>
            </a:r>
            <a:r>
              <a:rPr lang="en-GB" sz="2000" b="0" i="0" dirty="0" err="1">
                <a:solidFill>
                  <a:srgbClr val="606060"/>
                </a:solidFill>
                <a:effectLst/>
              </a:rPr>
              <a:t>Unterbrechungen</a:t>
            </a:r>
            <a:r>
              <a:rPr lang="en-GB" sz="2000" b="0" i="0" dirty="0">
                <a:solidFill>
                  <a:srgbClr val="606060"/>
                </a:solidFill>
                <a:effectLst/>
              </a:rPr>
              <a:t> im Dienst: 30%</a:t>
            </a:r>
          </a:p>
          <a:p>
            <a:pPr algn="l">
              <a:buFont typeface="+mj-lt"/>
              <a:buAutoNum type="arabicPeriod"/>
            </a:pPr>
            <a:r>
              <a:rPr lang="en-GB" sz="2000" b="0" i="0" dirty="0">
                <a:solidFill>
                  <a:srgbClr val="606060"/>
                </a:solidFill>
                <a:effectLst/>
              </a:rPr>
              <a:t> </a:t>
            </a:r>
            <a:r>
              <a:rPr lang="en-GB" sz="2000" b="0" i="0" dirty="0" err="1">
                <a:solidFill>
                  <a:srgbClr val="606060"/>
                </a:solidFill>
                <a:effectLst/>
              </a:rPr>
              <a:t>Mangel</a:t>
            </a:r>
            <a:r>
              <a:rPr lang="en-GB" sz="2000" b="0" i="0" dirty="0">
                <a:solidFill>
                  <a:srgbClr val="606060"/>
                </a:solidFill>
                <a:effectLst/>
              </a:rPr>
              <a:t> an Fachwissen: 26%</a:t>
            </a:r>
          </a:p>
          <a:p>
            <a:pPr algn="l">
              <a:buFont typeface="+mj-lt"/>
              <a:buAutoNum type="arabicPeriod"/>
            </a:pPr>
            <a:r>
              <a:rPr lang="en-GB" sz="2000" b="0" i="0" dirty="0">
                <a:solidFill>
                  <a:srgbClr val="606060"/>
                </a:solidFill>
                <a:effectLst/>
              </a:rPr>
              <a:t> </a:t>
            </a:r>
            <a:r>
              <a:rPr lang="en-GB" sz="2000" b="0" i="0" dirty="0" err="1">
                <a:solidFill>
                  <a:srgbClr val="606060"/>
                </a:solidFill>
                <a:effectLst/>
              </a:rPr>
              <a:t>Reaktionszeit</a:t>
            </a:r>
            <a:r>
              <a:rPr lang="en-GB" sz="2000" b="0" i="0" dirty="0">
                <a:solidFill>
                  <a:srgbClr val="606060"/>
                </a:solidFill>
                <a:effectLst/>
              </a:rPr>
              <a:t> der externen Supportfirma: 18%</a:t>
            </a:r>
          </a:p>
          <a:p>
            <a:pPr algn="l"/>
            <a:endParaRPr lang="en-GB" sz="2000" b="0" i="0" dirty="0">
              <a:solidFill>
                <a:srgbClr val="606060"/>
              </a:solidFill>
              <a:effectLst/>
            </a:endParaRPr>
          </a:p>
          <a:p>
            <a:r>
              <a:rPr lang="en-GB" sz="2000" b="1" dirty="0">
                <a:solidFill>
                  <a:srgbClr val="F16924"/>
                </a:solidFill>
              </a:rPr>
              <a:t>Wie </a:t>
            </a:r>
            <a:r>
              <a:rPr lang="en-GB" sz="2000" b="1" dirty="0" err="1">
                <a:solidFill>
                  <a:srgbClr val="F16924"/>
                </a:solidFill>
              </a:rPr>
              <a:t>viele</a:t>
            </a:r>
            <a:r>
              <a:rPr lang="en-GB" sz="2000" b="1" dirty="0">
                <a:solidFill>
                  <a:srgbClr val="F16924"/>
                </a:solidFill>
              </a:rPr>
              <a:t> </a:t>
            </a:r>
            <a:r>
              <a:rPr lang="en-GB" sz="2000" b="1" dirty="0" err="1">
                <a:solidFill>
                  <a:srgbClr val="F16924"/>
                </a:solidFill>
              </a:rPr>
              <a:t>dieser</a:t>
            </a:r>
            <a:r>
              <a:rPr lang="en-GB" sz="2000" b="1" dirty="0">
                <a:solidFill>
                  <a:srgbClr val="F16924"/>
                </a:solidFill>
              </a:rPr>
              <a:t> </a:t>
            </a:r>
            <a:r>
              <a:rPr lang="en-GB" sz="2000" b="1" dirty="0" err="1">
                <a:solidFill>
                  <a:srgbClr val="F16924"/>
                </a:solidFill>
              </a:rPr>
              <a:t>Herausforderungen</a:t>
            </a:r>
            <a:r>
              <a:rPr lang="en-GB" sz="2000" b="1" dirty="0">
                <a:solidFill>
                  <a:srgbClr val="F16924"/>
                </a:solidFill>
              </a:rPr>
              <a:t> </a:t>
            </a:r>
            <a:r>
              <a:rPr lang="en-GB" sz="2000" b="1" dirty="0" err="1">
                <a:solidFill>
                  <a:srgbClr val="F16924"/>
                </a:solidFill>
              </a:rPr>
              <a:t>treffen</a:t>
            </a:r>
            <a:r>
              <a:rPr lang="en-GB" sz="2000" b="1" dirty="0">
                <a:solidFill>
                  <a:srgbClr val="F16924"/>
                </a:solidFill>
              </a:rPr>
              <a:t> auf </a:t>
            </a:r>
            <a:r>
              <a:rPr lang="en-GB" sz="2000" b="1" dirty="0" err="1">
                <a:solidFill>
                  <a:srgbClr val="F16924"/>
                </a:solidFill>
              </a:rPr>
              <a:t>Ihr</a:t>
            </a:r>
            <a:r>
              <a:rPr lang="en-GB" sz="2000" b="1" dirty="0">
                <a:solidFill>
                  <a:srgbClr val="F16924"/>
                </a:solidFill>
              </a:rPr>
              <a:t> </a:t>
            </a:r>
            <a:r>
              <a:rPr lang="en-GB" sz="2000" b="1" dirty="0" err="1">
                <a:solidFill>
                  <a:srgbClr val="F16924"/>
                </a:solidFill>
              </a:rPr>
              <a:t>Unternehmen</a:t>
            </a:r>
            <a:r>
              <a:rPr lang="en-GB" sz="2000" b="1" dirty="0">
                <a:solidFill>
                  <a:srgbClr val="F16924"/>
                </a:solidFill>
              </a:rPr>
              <a:t> </a:t>
            </a:r>
            <a:r>
              <a:rPr lang="en-GB" sz="2000" b="1" dirty="0" err="1">
                <a:solidFill>
                  <a:srgbClr val="F16924"/>
                </a:solidFill>
              </a:rPr>
              <a:t>zu</a:t>
            </a:r>
            <a:r>
              <a:rPr lang="en-GB" sz="2000" b="1" dirty="0">
                <a:solidFill>
                  <a:srgbClr val="F16924"/>
                </a:solidFill>
              </a:rPr>
              <a:t>?</a:t>
            </a:r>
          </a:p>
          <a:p>
            <a:endParaRPr lang="en-GB" sz="2000" b="1" dirty="0">
              <a:solidFill>
                <a:srgbClr val="F16924"/>
              </a:solidFill>
            </a:endParaRPr>
          </a:p>
          <a:p>
            <a:pPr algn="l"/>
            <a:r>
              <a:rPr lang="en-GB" sz="2000" b="1" dirty="0" err="1">
                <a:solidFill>
                  <a:srgbClr val="F16924"/>
                </a:solidFill>
                <a:effectLst/>
              </a:rPr>
              <a:t>Wird</a:t>
            </a:r>
            <a:r>
              <a:rPr lang="en-GB" sz="2000" b="1" dirty="0">
                <a:solidFill>
                  <a:srgbClr val="F16924"/>
                </a:solidFill>
                <a:effectLst/>
              </a:rPr>
              <a:t> die Verwaltung Ihrer IT einfacher oder schwieriger?</a:t>
            </a:r>
          </a:p>
          <a:p>
            <a:pPr algn="l"/>
            <a:endParaRPr lang="en-GB" sz="1600" b="1" dirty="0">
              <a:solidFill>
                <a:srgbClr val="1C1C1C"/>
              </a:solidFill>
              <a:effectLst/>
              <a:latin typeface="Open Sans" panose="020B0606030504020204" pitchFamily="34" charset="0"/>
            </a:endParaRPr>
          </a:p>
        </p:txBody>
      </p:sp>
    </p:spTree>
    <p:extLst>
      <p:ext uri="{BB962C8B-B14F-4D97-AF65-F5344CB8AC3E}">
        <p14:creationId xmlns:p14="http://schemas.microsoft.com/office/powerpoint/2010/main" val="6493030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406507" y="1772016"/>
            <a:ext cx="7093553" cy="4640593"/>
          </a:xfrm>
        </p:spPr>
        <p:txBody>
          <a:bodyPr>
            <a:noAutofit/>
          </a:bodyPr>
          <a:lstStyle/>
          <a:p>
            <a:pPr marL="0" indent="0"/>
            <a:r>
              <a:rPr lang="en-GB" sz="2000" dirty="0" err="1">
                <a:effectLst/>
                <a:latin typeface="Calibri" panose="020F0502020204030204" pitchFamily="34" charset="0"/>
                <a:ea typeface="Calibri" panose="020F0502020204030204" pitchFamily="34" charset="0"/>
                <a:cs typeface="Times New Roman" panose="02020603050405020304" pitchFamily="18" charset="0"/>
              </a:rPr>
              <a:t>Kleine</a:t>
            </a:r>
            <a:r>
              <a:rPr lang="en-GB" sz="2000" dirty="0">
                <a:effectLst/>
                <a:latin typeface="Calibri" panose="020F0502020204030204" pitchFamily="34" charset="0"/>
                <a:ea typeface="Calibri" panose="020F0502020204030204" pitchFamily="34" charset="0"/>
                <a:cs typeface="Times New Roman" panose="02020603050405020304" pitchFamily="18" charset="0"/>
              </a:rPr>
              <a:t> Unternehmen stehen in einem harten Wettbewerb, wenn es darum geht, Mitarbeiter:innen mit den für die Lösung von IT-Problemen erforderlichen Qualifikationen einzustellen. Größere Unternehmen haben den Vorteil, dass sie höhere Gehälter und bessere Sozialleistungen bieten können, so dass KMU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ihre</a:t>
            </a:r>
            <a:r>
              <a:rPr lang="en-GB" sz="2000" dirty="0">
                <a:effectLst/>
                <a:latin typeface="Calibri" panose="020F0502020204030204" pitchFamily="34" charset="0"/>
                <a:ea typeface="Calibri" panose="020F0502020204030204" pitchFamily="34" charset="0"/>
                <a:cs typeface="Times New Roman" panose="02020603050405020304" pitchFamily="18" charset="0"/>
              </a:rPr>
              <a:t> IT-Mitarbeiter:innen möglicherweise auslagern müssen, um die Kosten zu senken.</a:t>
            </a:r>
          </a:p>
          <a:p>
            <a:pPr marL="0" indent="0"/>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r>
              <a:rPr lang="en-GB" sz="2000" dirty="0">
                <a:effectLst/>
                <a:latin typeface="Calibri" panose="020F0502020204030204" pitchFamily="34" charset="0"/>
                <a:ea typeface="Calibri" panose="020F0502020204030204" pitchFamily="34" charset="0"/>
                <a:cs typeface="Times New Roman" panose="02020603050405020304" pitchFamily="18" charset="0"/>
              </a:rPr>
              <a:t>Fast die Hälfte der kleinen Unternehmen lagert ihre Technologieverwaltung und -unterstützung ganz oder größtenteils aus,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doch</a:t>
            </a:r>
            <a:r>
              <a:rPr lang="en-GB" sz="2000" dirty="0">
                <a:effectLst/>
                <a:latin typeface="Calibri" panose="020F0502020204030204" pitchFamily="34" charset="0"/>
                <a:ea typeface="Calibri" panose="020F0502020204030204" pitchFamily="34" charset="0"/>
                <a:cs typeface="Times New Roman" panose="02020603050405020304" pitchFamily="18" charset="0"/>
              </a:rPr>
              <a:t> dies muss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nicht</a:t>
            </a:r>
            <a:r>
              <a:rPr lang="en-GB" sz="2000" dirty="0">
                <a:effectLst/>
                <a:latin typeface="Calibri" panose="020F0502020204030204" pitchFamily="34" charset="0"/>
                <a:ea typeface="Calibri" panose="020F0502020204030204" pitchFamily="34" charset="0"/>
                <a:cs typeface="Times New Roman" panose="02020603050405020304" pitchFamily="18" charset="0"/>
              </a:rPr>
              <a:t> unbedingt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ein</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effizienter</a:t>
            </a:r>
            <a:r>
              <a:rPr lang="en-GB" sz="2000" dirty="0">
                <a:effectLst/>
                <a:latin typeface="Calibri" panose="020F0502020204030204" pitchFamily="34" charset="0"/>
                <a:ea typeface="Calibri" panose="020F0502020204030204" pitchFamily="34" charset="0"/>
                <a:cs typeface="Times New Roman" panose="02020603050405020304" pitchFamily="18" charset="0"/>
              </a:rPr>
              <a:t> Weg, um IT-Probleme zu lösen. Das Outsourcing an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sich</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kann</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ineffizient</a:t>
            </a:r>
            <a:r>
              <a:rPr lang="en-GB" sz="2000" dirty="0">
                <a:effectLst/>
                <a:latin typeface="Calibri" panose="020F0502020204030204" pitchFamily="34" charset="0"/>
                <a:ea typeface="Calibri" panose="020F0502020204030204" pitchFamily="34" charset="0"/>
                <a:cs typeface="Times New Roman" panose="02020603050405020304" pitchFamily="18" charset="0"/>
              </a:rPr>
              <a:t> sein und das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Fehlen</a:t>
            </a:r>
            <a:r>
              <a:rPr lang="en-GB" sz="2000" dirty="0">
                <a:effectLst/>
                <a:latin typeface="Calibri" panose="020F0502020204030204" pitchFamily="34" charset="0"/>
                <a:ea typeface="Calibri" panose="020F0502020204030204" pitchFamily="34" charset="0"/>
                <a:cs typeface="Times New Roman" panose="02020603050405020304" pitchFamily="18" charset="0"/>
              </a:rPr>
              <a:t> von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qualifizierten</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IT-Expert:innen</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im</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Unternehmen</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kann</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zu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Problemen</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führen</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Inhouse </a:t>
            </a:r>
            <a:r>
              <a:rPr lang="en-GB" dirty="0" err="1"/>
              <a:t>Lösung</a:t>
            </a:r>
            <a:r>
              <a:rPr lang="en-GB" dirty="0"/>
              <a:t> oder Outsourcing?</a:t>
            </a:r>
          </a:p>
        </p:txBody>
      </p:sp>
      <p:pic>
        <p:nvPicPr>
          <p:cNvPr id="5" name="Picture 4" descr="A picture containing text, sign, sky, outdoor&#10;&#10;Description automatically generated">
            <a:extLst>
              <a:ext uri="{FF2B5EF4-FFF2-40B4-BE49-F238E27FC236}">
                <a16:creationId xmlns:a16="http://schemas.microsoft.com/office/drawing/2014/main" id="{F45BB54A-E84B-87A5-9A3F-E994486EE0BE}"/>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733739" y="2314309"/>
            <a:ext cx="4458261" cy="3043031"/>
          </a:xfrm>
          <a:prstGeom prst="rect">
            <a:avLst/>
          </a:prstGeom>
        </p:spPr>
      </p:pic>
    </p:spTree>
    <p:extLst>
      <p:ext uri="{BB962C8B-B14F-4D97-AF65-F5344CB8AC3E}">
        <p14:creationId xmlns:p14="http://schemas.microsoft.com/office/powerpoint/2010/main" val="30764476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6E2393-E5A0-1A76-01F5-A273C9398B37}"/>
              </a:ext>
            </a:extLst>
          </p:cNvPr>
          <p:cNvSpPr/>
          <p:nvPr/>
        </p:nvSpPr>
        <p:spPr>
          <a:xfrm>
            <a:off x="265988" y="24063"/>
            <a:ext cx="5075546"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p>
          <a:p>
            <a:endParaRPr lang="en-GB" sz="2400" dirty="0"/>
          </a:p>
          <a:p>
            <a:endParaRPr lang="en-GB" sz="2400" dirty="0"/>
          </a:p>
          <a:p>
            <a:endParaRPr lang="en-GB" sz="2400" dirty="0"/>
          </a:p>
          <a:p>
            <a:r>
              <a:rPr lang="en-GB" sz="2000" dirty="0"/>
              <a:t>Die Technologie ermöglicht es den KMU, Aufgaben zu automatisieren, </a:t>
            </a:r>
            <a:r>
              <a:rPr lang="en-GB" sz="2000" dirty="0" err="1"/>
              <a:t>Prozesse</a:t>
            </a:r>
            <a:r>
              <a:rPr lang="en-GB" sz="2000" dirty="0"/>
              <a:t> </a:t>
            </a:r>
            <a:r>
              <a:rPr lang="en-GB" sz="2000" dirty="0" err="1"/>
              <a:t>zu</a:t>
            </a:r>
            <a:r>
              <a:rPr lang="en-GB" sz="2000" dirty="0"/>
              <a:t> </a:t>
            </a:r>
            <a:r>
              <a:rPr lang="en-GB" sz="2000" dirty="0" err="1"/>
              <a:t>überwachen</a:t>
            </a:r>
            <a:r>
              <a:rPr lang="en-GB" sz="2000" dirty="0"/>
              <a:t>, gemeinsam an Aufgaben zu arbeiten, mit Menschen </a:t>
            </a:r>
            <a:r>
              <a:rPr lang="en-GB" sz="2000" dirty="0" err="1"/>
              <a:t>zu</a:t>
            </a:r>
            <a:r>
              <a:rPr lang="en-GB" sz="2000" dirty="0"/>
              <a:t> </a:t>
            </a:r>
            <a:r>
              <a:rPr lang="en-GB" sz="2000" dirty="0" err="1"/>
              <a:t>kommunizieren</a:t>
            </a:r>
            <a:r>
              <a:rPr lang="en-GB" sz="2000" dirty="0"/>
              <a:t>, </a:t>
            </a:r>
            <a:r>
              <a:rPr lang="en-GB" sz="2000" dirty="0" err="1"/>
              <a:t>Kund:innen</a:t>
            </a:r>
            <a:r>
              <a:rPr lang="en-GB" sz="2000" dirty="0"/>
              <a:t> </a:t>
            </a:r>
            <a:r>
              <a:rPr lang="en-GB" sz="2000" dirty="0" err="1"/>
              <a:t>einen</a:t>
            </a:r>
            <a:r>
              <a:rPr lang="en-GB" sz="2000" dirty="0"/>
              <a:t> </a:t>
            </a:r>
            <a:r>
              <a:rPr lang="en-GB" sz="2000" dirty="0" err="1"/>
              <a:t>einfachen</a:t>
            </a:r>
            <a:r>
              <a:rPr lang="en-GB" sz="2000" dirty="0"/>
              <a:t> </a:t>
            </a:r>
            <a:r>
              <a:rPr lang="en-GB" sz="2000" dirty="0" err="1"/>
              <a:t>Kaufabschluss</a:t>
            </a:r>
            <a:r>
              <a:rPr lang="en-GB" sz="2000" dirty="0"/>
              <a:t> </a:t>
            </a:r>
            <a:r>
              <a:rPr lang="en-GB" sz="2000" dirty="0" err="1"/>
              <a:t>zu</a:t>
            </a:r>
            <a:r>
              <a:rPr lang="en-GB" sz="2000" dirty="0"/>
              <a:t> </a:t>
            </a:r>
            <a:r>
              <a:rPr lang="en-GB" sz="2000" dirty="0" err="1"/>
              <a:t>bieten</a:t>
            </a:r>
            <a:r>
              <a:rPr lang="en-GB" sz="2000" dirty="0"/>
              <a:t> und vieles mehr. </a:t>
            </a:r>
          </a:p>
          <a:p>
            <a:endParaRPr lang="en-GB" sz="2000" dirty="0"/>
          </a:p>
          <a:p>
            <a:r>
              <a:rPr lang="en-GB" sz="2000" dirty="0"/>
              <a:t>Aber seien Sie </a:t>
            </a:r>
            <a:r>
              <a:rPr lang="en-GB" sz="2000" dirty="0" err="1"/>
              <a:t>sich</a:t>
            </a:r>
            <a:r>
              <a:rPr lang="en-GB" sz="2000" dirty="0"/>
              <a:t> </a:t>
            </a:r>
            <a:r>
              <a:rPr lang="en-GB" sz="2000" dirty="0" err="1"/>
              <a:t>auch</a:t>
            </a:r>
            <a:r>
              <a:rPr lang="en-GB" sz="2000" dirty="0"/>
              <a:t> den </a:t>
            </a:r>
            <a:r>
              <a:rPr lang="en-GB" sz="2000" dirty="0" err="1"/>
              <a:t>potenziellen</a:t>
            </a:r>
            <a:r>
              <a:rPr lang="en-GB" sz="2000" dirty="0"/>
              <a:t> </a:t>
            </a:r>
            <a:r>
              <a:rPr lang="en-GB" sz="2000" dirty="0" err="1"/>
              <a:t>Risiken</a:t>
            </a:r>
            <a:r>
              <a:rPr lang="en-GB" sz="2000" dirty="0"/>
              <a:t> </a:t>
            </a:r>
            <a:r>
              <a:rPr lang="en-GB" sz="2000" dirty="0" err="1"/>
              <a:t>bewusst</a:t>
            </a:r>
            <a:r>
              <a:rPr lang="en-GB" sz="2000" dirty="0"/>
              <a:t>! </a:t>
            </a:r>
            <a:r>
              <a:rPr lang="en-GB" sz="2000" dirty="0" err="1"/>
              <a:t>Hier</a:t>
            </a:r>
            <a:r>
              <a:rPr lang="en-GB" sz="2000" dirty="0"/>
              <a:t> die </a:t>
            </a:r>
            <a:r>
              <a:rPr lang="en-GB" sz="2000" dirty="0" err="1"/>
              <a:t>vier</a:t>
            </a:r>
            <a:r>
              <a:rPr lang="en-GB" sz="2000" dirty="0"/>
              <a:t> </a:t>
            </a:r>
            <a:r>
              <a:rPr lang="en-GB" sz="2000" dirty="0" err="1"/>
              <a:t>typischsten</a:t>
            </a:r>
            <a:r>
              <a:rPr lang="en-GB" sz="2000" dirty="0"/>
              <a:t>:</a:t>
            </a:r>
          </a:p>
          <a:p>
            <a:endParaRPr lang="en-GB" sz="2000" dirty="0"/>
          </a:p>
          <a:p>
            <a:endParaRPr lang="en-GB" sz="2000" dirty="0"/>
          </a:p>
          <a:p>
            <a:endParaRPr lang="en-GB" sz="2000" dirty="0"/>
          </a:p>
          <a:p>
            <a:endParaRPr lang="en-GB" sz="2000" dirty="0"/>
          </a:p>
          <a:p>
            <a:r>
              <a:rPr lang="en-GB" sz="1400" dirty="0">
                <a:solidFill>
                  <a:schemeClr val="bg1"/>
                </a:solidFill>
              </a:rPr>
              <a:t>Quelle:  </a:t>
            </a:r>
            <a:r>
              <a:rPr lang="en-GB" sz="1400" dirty="0">
                <a:solidFill>
                  <a:schemeClr val="bg1"/>
                </a:solidFill>
                <a:hlinkClick r:id="rId2">
                  <a:extLst>
                    <a:ext uri="{A12FA001-AC4F-418D-AE19-62706E023703}">
                      <ahyp:hlinkClr xmlns:ahyp="http://schemas.microsoft.com/office/drawing/2018/hyperlinkcolor" val="tx"/>
                    </a:ext>
                  </a:extLst>
                </a:hlinkClick>
              </a:rPr>
              <a:t>4 Common Tech Failures For SMEs In 2022 ⋆ Isa Lillo</a:t>
            </a:r>
            <a:endParaRPr lang="en-US" sz="1400" dirty="0">
              <a:solidFill>
                <a:schemeClr val="bg1"/>
              </a:solidFill>
            </a:endParaRPr>
          </a:p>
        </p:txBody>
      </p:sp>
      <p:sp>
        <p:nvSpPr>
          <p:cNvPr id="9" name="Rectangle 8">
            <a:extLst>
              <a:ext uri="{FF2B5EF4-FFF2-40B4-BE49-F238E27FC236}">
                <a16:creationId xmlns:a16="http://schemas.microsoft.com/office/drawing/2014/main" id="{A0A0FF91-9F40-D2B8-969E-DFAD94667797}"/>
              </a:ext>
            </a:extLst>
          </p:cNvPr>
          <p:cNvSpPr/>
          <p:nvPr/>
        </p:nvSpPr>
        <p:spPr>
          <a:xfrm>
            <a:off x="7785722" y="1674681"/>
            <a:ext cx="1696102" cy="693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0B6DB4DC-9D39-FE44-FBD0-A5896F8F330F}"/>
              </a:ext>
            </a:extLst>
          </p:cNvPr>
          <p:cNvSpPr txBox="1">
            <a:spLocks/>
          </p:cNvSpPr>
          <p:nvPr/>
        </p:nvSpPr>
        <p:spPr>
          <a:xfrm>
            <a:off x="5648898" y="2853553"/>
            <a:ext cx="5919887" cy="307187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924"/>
              </a:buClr>
            </a:pPr>
            <a:endParaRPr lang="en-US" i="1" dirty="0"/>
          </a:p>
        </p:txBody>
      </p:sp>
      <p:sp>
        <p:nvSpPr>
          <p:cNvPr id="15" name="Text Placeholder 4">
            <a:extLst>
              <a:ext uri="{FF2B5EF4-FFF2-40B4-BE49-F238E27FC236}">
                <a16:creationId xmlns:a16="http://schemas.microsoft.com/office/drawing/2014/main" id="{B1414276-18A3-8A7D-9D74-1C8687F569ED}"/>
              </a:ext>
            </a:extLst>
          </p:cNvPr>
          <p:cNvSpPr>
            <a:spLocks noGrp="1"/>
          </p:cNvSpPr>
          <p:nvPr>
            <p:ph type="body" sz="quarter" idx="16"/>
          </p:nvPr>
        </p:nvSpPr>
        <p:spPr>
          <a:xfrm>
            <a:off x="547038" y="388042"/>
            <a:ext cx="4470129" cy="1378858"/>
          </a:xfrm>
        </p:spPr>
        <p:txBody>
          <a:bodyPr>
            <a:normAutofit/>
          </a:bodyPr>
          <a:lstStyle/>
          <a:p>
            <a:pPr algn="l" fontAlgn="base"/>
            <a:r>
              <a:rPr lang="en-GB" b="1" i="0" dirty="0">
                <a:solidFill>
                  <a:schemeClr val="bg1"/>
                </a:solidFill>
                <a:effectLst/>
                <a:latin typeface="Cormorant Garamond"/>
              </a:rPr>
              <a:t>4 häufige technische Fehler für KMU</a:t>
            </a:r>
            <a:endParaRPr lang="en-GB" b="1" dirty="0">
              <a:solidFill>
                <a:schemeClr val="bg1"/>
              </a:solidFill>
              <a:latin typeface="Cormorant Garamond"/>
            </a:endParaRPr>
          </a:p>
        </p:txBody>
      </p:sp>
      <p:sp>
        <p:nvSpPr>
          <p:cNvPr id="16" name="Rectangle 15">
            <a:extLst>
              <a:ext uri="{FF2B5EF4-FFF2-40B4-BE49-F238E27FC236}">
                <a16:creationId xmlns:a16="http://schemas.microsoft.com/office/drawing/2014/main" id="{4E5E152E-584C-1F4D-D936-D59EF8CDD774}"/>
              </a:ext>
            </a:extLst>
          </p:cNvPr>
          <p:cNvSpPr/>
          <p:nvPr/>
        </p:nvSpPr>
        <p:spPr>
          <a:xfrm>
            <a:off x="587027" y="179965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TextBox 2">
            <a:extLst>
              <a:ext uri="{FF2B5EF4-FFF2-40B4-BE49-F238E27FC236}">
                <a16:creationId xmlns:a16="http://schemas.microsoft.com/office/drawing/2014/main" id="{ED2C131E-949A-A3A9-4501-FF044FE4071F}"/>
              </a:ext>
            </a:extLst>
          </p:cNvPr>
          <p:cNvSpPr txBox="1"/>
          <p:nvPr/>
        </p:nvSpPr>
        <p:spPr>
          <a:xfrm>
            <a:off x="5648898" y="260060"/>
            <a:ext cx="6277114" cy="6247864"/>
          </a:xfrm>
          <a:prstGeom prst="rect">
            <a:avLst/>
          </a:prstGeom>
          <a:noFill/>
        </p:spPr>
        <p:txBody>
          <a:bodyPr wrap="square">
            <a:spAutoFit/>
          </a:bodyPr>
          <a:lstStyle/>
          <a:p>
            <a:pPr marL="457200" indent="-457200" algn="l" fontAlgn="base">
              <a:buAutoNum type="arabicParenR"/>
            </a:pPr>
            <a:r>
              <a:rPr lang="en-GB" sz="2000" b="1" i="0" dirty="0" err="1">
                <a:solidFill>
                  <a:srgbClr val="F16924"/>
                </a:solidFill>
                <a:effectLst/>
              </a:rPr>
              <a:t>Unterschätzen</a:t>
            </a:r>
            <a:r>
              <a:rPr lang="en-GB" sz="2000" b="1" i="0" dirty="0">
                <a:solidFill>
                  <a:srgbClr val="F16924"/>
                </a:solidFill>
                <a:effectLst/>
              </a:rPr>
              <a:t> des </a:t>
            </a:r>
            <a:r>
              <a:rPr lang="en-GB" sz="2000" b="1" i="0" dirty="0" err="1">
                <a:solidFill>
                  <a:srgbClr val="F16924"/>
                </a:solidFill>
                <a:effectLst/>
              </a:rPr>
              <a:t>Risikos</a:t>
            </a:r>
            <a:r>
              <a:rPr lang="en-GB" sz="2000" b="1" i="0" dirty="0">
                <a:solidFill>
                  <a:srgbClr val="F16924"/>
                </a:solidFill>
                <a:effectLst/>
              </a:rPr>
              <a:t> von </a:t>
            </a:r>
            <a:r>
              <a:rPr lang="en-GB" sz="2000" b="1" i="0" dirty="0" err="1">
                <a:solidFill>
                  <a:srgbClr val="F16924"/>
                </a:solidFill>
                <a:effectLst/>
              </a:rPr>
              <a:t>Sicherheitslücken</a:t>
            </a:r>
            <a:endParaRPr lang="en-GB" sz="2000" b="1" i="0" dirty="0">
              <a:solidFill>
                <a:srgbClr val="F16924"/>
              </a:solidFill>
              <a:effectLst/>
            </a:endParaRPr>
          </a:p>
          <a:p>
            <a:pPr marL="457200" indent="-457200" algn="l" fontAlgn="base">
              <a:buAutoNum type="arabicParenR"/>
            </a:pPr>
            <a:endParaRPr lang="en-GB" sz="2000" b="1" i="0" dirty="0">
              <a:solidFill>
                <a:srgbClr val="F16924"/>
              </a:solidFill>
              <a:effectLst/>
            </a:endParaRPr>
          </a:p>
          <a:p>
            <a:pPr algn="l" fontAlgn="base"/>
            <a:r>
              <a:rPr lang="en-GB" sz="2000" b="0" i="0" dirty="0">
                <a:solidFill>
                  <a:srgbClr val="222222"/>
                </a:solidFill>
                <a:effectLst/>
              </a:rPr>
              <a:t>Wenn es um die technologischen Fehler geht, die Unternehmen machen, ist die </a:t>
            </a:r>
            <a:r>
              <a:rPr lang="en-GB" sz="2000" b="0" i="0" u="none" strike="noStrike" dirty="0">
                <a:solidFill>
                  <a:srgbClr val="F16924"/>
                </a:solidFill>
                <a:effectLst/>
                <a:hlinkClick r:id="rId3">
                  <a:extLst>
                    <a:ext uri="{A12FA001-AC4F-418D-AE19-62706E023703}">
                      <ahyp:hlinkClr xmlns:ahyp="http://schemas.microsoft.com/office/drawing/2018/hyperlinkcolor" val="tx"/>
                    </a:ext>
                  </a:extLst>
                </a:hlinkClick>
              </a:rPr>
              <a:t>Cybersicherheit</a:t>
            </a:r>
            <a:r>
              <a:rPr lang="en-GB" sz="2000" b="0" i="0" u="none" strike="noStrike" dirty="0">
                <a:solidFill>
                  <a:srgbClr val="87A66E"/>
                </a:solidFill>
                <a:effectLst/>
                <a:hlinkClick r:id="rId3">
                  <a:extLst>
                    <a:ext uri="{A12FA001-AC4F-418D-AE19-62706E023703}">
                      <ahyp:hlinkClr xmlns:ahyp="http://schemas.microsoft.com/office/drawing/2018/hyperlinkcolor" val="tx"/>
                    </a:ext>
                  </a:extLst>
                </a:hlinkClick>
              </a:rPr>
              <a:t> </a:t>
            </a:r>
            <a:r>
              <a:rPr lang="en-GB" sz="2000" b="0" i="0" dirty="0">
                <a:solidFill>
                  <a:srgbClr val="222222"/>
                </a:solidFill>
                <a:effectLst/>
              </a:rPr>
              <a:t>der offensichtliche Ausgangspunkt. Viele Unternehmen denken heute: "Das passiert mir schon nicht". Es spielt jedoch keine Rolle, wie groß oder klein Ihr Unternehmen ist, Sie sind </a:t>
            </a:r>
            <a:r>
              <a:rPr lang="en-GB" sz="2000" b="0" i="0" dirty="0" err="1">
                <a:solidFill>
                  <a:srgbClr val="222222"/>
                </a:solidFill>
                <a:effectLst/>
              </a:rPr>
              <a:t>ein</a:t>
            </a:r>
            <a:r>
              <a:rPr lang="en-GB" sz="2000" b="0" i="0" dirty="0">
                <a:solidFill>
                  <a:srgbClr val="222222"/>
                </a:solidFill>
                <a:effectLst/>
              </a:rPr>
              <a:t> </a:t>
            </a:r>
            <a:r>
              <a:rPr lang="en-GB" sz="2000" b="0" i="0" dirty="0" err="1">
                <a:solidFill>
                  <a:srgbClr val="222222"/>
                </a:solidFill>
                <a:effectLst/>
              </a:rPr>
              <a:t>mögliches</a:t>
            </a:r>
            <a:r>
              <a:rPr lang="en-GB" sz="2000" b="0" i="0" dirty="0">
                <a:solidFill>
                  <a:srgbClr val="222222"/>
                </a:solidFill>
                <a:effectLst/>
              </a:rPr>
              <a:t> </a:t>
            </a:r>
            <a:r>
              <a:rPr lang="en-GB" sz="2000" b="0" i="0" dirty="0" err="1">
                <a:solidFill>
                  <a:srgbClr val="222222"/>
                </a:solidFill>
                <a:effectLst/>
              </a:rPr>
              <a:t>Ziel</a:t>
            </a:r>
            <a:r>
              <a:rPr lang="en-GB" sz="2000" dirty="0">
                <a:solidFill>
                  <a:srgbClr val="222222"/>
                </a:solidFill>
              </a:rPr>
              <a:t>!</a:t>
            </a:r>
            <a:r>
              <a:rPr lang="en-GB" sz="2000" b="0" i="0" dirty="0">
                <a:solidFill>
                  <a:srgbClr val="222222"/>
                </a:solidFill>
                <a:effectLst/>
              </a:rPr>
              <a:t> Sie müssen sicherstellen, dass Sie einen sorgfältig durchdachten Plan haben, wenn es um den Schutz Ihres Unternehmens geht. Außerdem müssen Sie diesen Plan </a:t>
            </a:r>
            <a:r>
              <a:rPr lang="en-GB" sz="2000" dirty="0" err="1">
                <a:solidFill>
                  <a:srgbClr val="222222"/>
                </a:solidFill>
              </a:rPr>
              <a:t>kontinuierlich</a:t>
            </a:r>
            <a:r>
              <a:rPr lang="en-GB" sz="2000" b="0" i="0" dirty="0">
                <a:solidFill>
                  <a:srgbClr val="222222"/>
                </a:solidFill>
                <a:effectLst/>
              </a:rPr>
              <a:t> aktualisieren, da </a:t>
            </a:r>
            <a:r>
              <a:rPr lang="en-GB" sz="2000" b="0" i="0" dirty="0" err="1">
                <a:solidFill>
                  <a:srgbClr val="222222"/>
                </a:solidFill>
                <a:effectLst/>
              </a:rPr>
              <a:t>sich</a:t>
            </a:r>
            <a:r>
              <a:rPr lang="en-GB" sz="2000" b="0" i="0" dirty="0">
                <a:solidFill>
                  <a:srgbClr val="222222"/>
                </a:solidFill>
                <a:effectLst/>
              </a:rPr>
              <a:t> </a:t>
            </a:r>
            <a:r>
              <a:rPr lang="en-GB" sz="2000" b="0" i="0" dirty="0" err="1">
                <a:solidFill>
                  <a:srgbClr val="222222"/>
                </a:solidFill>
                <a:effectLst/>
              </a:rPr>
              <a:t>auch</a:t>
            </a:r>
            <a:r>
              <a:rPr lang="en-GB" sz="2000" b="0" i="0" dirty="0">
                <a:solidFill>
                  <a:srgbClr val="222222"/>
                </a:solidFill>
                <a:effectLst/>
              </a:rPr>
              <a:t> die Bedrohungslage ständig ändert. </a:t>
            </a:r>
          </a:p>
          <a:p>
            <a:pPr algn="l" fontAlgn="base"/>
            <a:endParaRPr lang="en-GB" sz="2000" dirty="0">
              <a:solidFill>
                <a:srgbClr val="222222"/>
              </a:solidFill>
            </a:endParaRPr>
          </a:p>
          <a:p>
            <a:pPr algn="l" fontAlgn="base"/>
            <a:r>
              <a:rPr lang="en-GB" sz="2000" b="1" i="0" dirty="0">
                <a:solidFill>
                  <a:srgbClr val="F16924"/>
                </a:solidFill>
                <a:effectLst/>
              </a:rPr>
              <a:t>2)     </a:t>
            </a:r>
            <a:r>
              <a:rPr lang="en-GB" sz="2000" b="1" dirty="0">
                <a:solidFill>
                  <a:srgbClr val="F16924"/>
                </a:solidFill>
              </a:rPr>
              <a:t>Veraltete </a:t>
            </a:r>
            <a:r>
              <a:rPr lang="en-GB" sz="2000" b="1" i="0" dirty="0">
                <a:solidFill>
                  <a:srgbClr val="F16924"/>
                </a:solidFill>
                <a:effectLst/>
              </a:rPr>
              <a:t>Technologie und </a:t>
            </a:r>
            <a:r>
              <a:rPr lang="en-GB" sz="2000" b="1" i="0" dirty="0" err="1">
                <a:solidFill>
                  <a:srgbClr val="F16924"/>
                </a:solidFill>
                <a:effectLst/>
              </a:rPr>
              <a:t>fehlende</a:t>
            </a:r>
            <a:r>
              <a:rPr lang="en-GB" sz="2000" b="1" i="0" dirty="0">
                <a:solidFill>
                  <a:srgbClr val="F16924"/>
                </a:solidFill>
                <a:effectLst/>
              </a:rPr>
              <a:t> </a:t>
            </a:r>
            <a:r>
              <a:rPr lang="en-GB" sz="2000" b="1" i="0" dirty="0" err="1">
                <a:solidFill>
                  <a:srgbClr val="F16924"/>
                </a:solidFill>
                <a:effectLst/>
              </a:rPr>
              <a:t>Investitionen</a:t>
            </a:r>
            <a:endParaRPr lang="en-GB" sz="2000" b="1" i="0" dirty="0">
              <a:solidFill>
                <a:srgbClr val="F16924"/>
              </a:solidFill>
              <a:effectLst/>
            </a:endParaRPr>
          </a:p>
          <a:p>
            <a:pPr algn="l" fontAlgn="base"/>
            <a:endParaRPr lang="en-GB" sz="2000" b="1" i="0" dirty="0">
              <a:solidFill>
                <a:srgbClr val="F16924"/>
              </a:solidFill>
              <a:effectLst/>
            </a:endParaRPr>
          </a:p>
          <a:p>
            <a:pPr algn="l" fontAlgn="base"/>
            <a:r>
              <a:rPr lang="en-GB" sz="2000" i="0" dirty="0" err="1">
                <a:solidFill>
                  <a:srgbClr val="595959"/>
                </a:solidFill>
                <a:effectLst/>
              </a:rPr>
              <a:t>Planen</a:t>
            </a:r>
            <a:r>
              <a:rPr lang="en-GB" sz="2000" i="0" dirty="0">
                <a:solidFill>
                  <a:srgbClr val="595959"/>
                </a:solidFill>
                <a:effectLst/>
              </a:rPr>
              <a:t> und </a:t>
            </a:r>
            <a:r>
              <a:rPr lang="en-GB" sz="2000" i="0" dirty="0" err="1">
                <a:solidFill>
                  <a:srgbClr val="595959"/>
                </a:solidFill>
                <a:effectLst/>
              </a:rPr>
              <a:t>Konfigurieren</a:t>
            </a:r>
            <a:r>
              <a:rPr lang="en-GB" sz="2000" i="0" dirty="0">
                <a:solidFill>
                  <a:srgbClr val="595959"/>
                </a:solidFill>
                <a:effectLst/>
              </a:rPr>
              <a:t> Sie </a:t>
            </a:r>
            <a:r>
              <a:rPr lang="en-GB" sz="2000" i="0" dirty="0" err="1">
                <a:solidFill>
                  <a:srgbClr val="595959"/>
                </a:solidFill>
                <a:effectLst/>
              </a:rPr>
              <a:t>Ihre</a:t>
            </a:r>
            <a:r>
              <a:rPr lang="en-GB" sz="2000" i="0" dirty="0">
                <a:solidFill>
                  <a:srgbClr val="595959"/>
                </a:solidFill>
                <a:effectLst/>
              </a:rPr>
              <a:t> </a:t>
            </a:r>
            <a:r>
              <a:rPr lang="en-GB" sz="2000" dirty="0" err="1">
                <a:solidFill>
                  <a:srgbClr val="595959"/>
                </a:solidFill>
              </a:rPr>
              <a:t>Informations</a:t>
            </a:r>
            <a:r>
              <a:rPr lang="en-GB" sz="2000" dirty="0">
                <a:solidFill>
                  <a:srgbClr val="595959"/>
                </a:solidFill>
              </a:rPr>
              <a:t> und </a:t>
            </a:r>
            <a:r>
              <a:rPr lang="en-GB" sz="2000" dirty="0" err="1">
                <a:solidFill>
                  <a:srgbClr val="595959"/>
                </a:solidFill>
              </a:rPr>
              <a:t>Kommunikations</a:t>
            </a:r>
            <a:r>
              <a:rPr lang="en-GB" sz="2000" dirty="0">
                <a:solidFill>
                  <a:srgbClr val="595959"/>
                </a:solidFill>
              </a:rPr>
              <a:t>-</a:t>
            </a:r>
            <a:r>
              <a:rPr lang="en-GB" sz="2000" i="0" dirty="0">
                <a:solidFill>
                  <a:srgbClr val="595959"/>
                </a:solidFill>
                <a:effectLst/>
              </a:rPr>
              <a:t>Hardware und -Software, damit diese effizient auf Ihre </a:t>
            </a:r>
            <a:r>
              <a:rPr lang="en-GB" sz="2000" i="0" dirty="0" err="1">
                <a:solidFill>
                  <a:srgbClr val="595959"/>
                </a:solidFill>
                <a:effectLst/>
              </a:rPr>
              <a:t>Geschäftsanforderungen</a:t>
            </a:r>
            <a:r>
              <a:rPr lang="en-GB" sz="2000" i="0" dirty="0">
                <a:solidFill>
                  <a:srgbClr val="595959"/>
                </a:solidFill>
                <a:effectLst/>
              </a:rPr>
              <a:t> </a:t>
            </a:r>
            <a:r>
              <a:rPr lang="en-GB" sz="2000" i="0" dirty="0" err="1">
                <a:solidFill>
                  <a:srgbClr val="595959"/>
                </a:solidFill>
                <a:effectLst/>
              </a:rPr>
              <a:t>abgestimmt</a:t>
            </a:r>
            <a:r>
              <a:rPr lang="en-GB" sz="2000" i="0" dirty="0">
                <a:solidFill>
                  <a:srgbClr val="595959"/>
                </a:solidFill>
                <a:effectLst/>
              </a:rPr>
              <a:t> </a:t>
            </a:r>
            <a:r>
              <a:rPr lang="en-GB" sz="2000" i="0" dirty="0" err="1">
                <a:solidFill>
                  <a:srgbClr val="595959"/>
                </a:solidFill>
                <a:effectLst/>
              </a:rPr>
              <a:t>sind</a:t>
            </a:r>
            <a:r>
              <a:rPr lang="en-GB" sz="2000" i="0" dirty="0">
                <a:solidFill>
                  <a:srgbClr val="595959"/>
                </a:solidFill>
                <a:effectLst/>
              </a:rPr>
              <a:t>. </a:t>
            </a:r>
          </a:p>
          <a:p>
            <a:pPr algn="l" fontAlgn="base"/>
            <a:r>
              <a:rPr lang="en-GB" sz="2000" b="0" i="0" dirty="0">
                <a:solidFill>
                  <a:srgbClr val="222222"/>
                </a:solidFill>
                <a:effectLst/>
                <a:latin typeface="Poppins" panose="00000500000000000000" pitchFamily="2" charset="0"/>
              </a:rPr>
              <a:t> </a:t>
            </a:r>
            <a:endParaRPr lang="en-GB" sz="2000" b="0" i="0" dirty="0">
              <a:solidFill>
                <a:srgbClr val="222222"/>
              </a:solidFill>
              <a:effectLst/>
            </a:endParaRPr>
          </a:p>
        </p:txBody>
      </p:sp>
    </p:spTree>
    <p:extLst>
      <p:ext uri="{BB962C8B-B14F-4D97-AF65-F5344CB8AC3E}">
        <p14:creationId xmlns:p14="http://schemas.microsoft.com/office/powerpoint/2010/main" val="355956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369960" y="1606091"/>
            <a:ext cx="8273525" cy="4525202"/>
          </a:xfrm>
        </p:spPr>
        <p:txBody>
          <a:bodyPr>
            <a:normAutofit/>
          </a:bodyPr>
          <a:lstStyle/>
          <a:p>
            <a:pPr marL="0" indent="0"/>
            <a:r>
              <a:rPr lang="en-GB" b="0" i="0" dirty="0">
                <a:solidFill>
                  <a:srgbClr val="666666"/>
                </a:solidFill>
                <a:effectLst/>
              </a:rPr>
              <a:t>Das interne Unternehmensumfeld umfasst die Faktoren innerhalb des Unternehmens, die sich auf den Erfolg und die Vorgehensweise bei der Geschäftstätigkeit auswirken. </a:t>
            </a:r>
            <a:r>
              <a:rPr lang="en-GB" b="0" i="0" u="none" strike="noStrike" dirty="0">
                <a:effectLst/>
              </a:rPr>
              <a:t>Im Gegensatz zum externen Umfeld (Modul 2) </a:t>
            </a:r>
            <a:r>
              <a:rPr lang="en-GB" b="0" i="0" dirty="0">
                <a:solidFill>
                  <a:srgbClr val="666666"/>
                </a:solidFill>
                <a:effectLst/>
              </a:rPr>
              <a:t>hat das Unternehmen die Kontrolle über diese Faktoren. </a:t>
            </a:r>
            <a:r>
              <a:rPr lang="en-GB" b="0" i="0" dirty="0" err="1">
                <a:solidFill>
                  <a:srgbClr val="666666"/>
                </a:solidFill>
                <a:effectLst/>
              </a:rPr>
              <a:t>Wir</a:t>
            </a:r>
            <a:r>
              <a:rPr lang="en-GB" b="0" i="0" dirty="0">
                <a:solidFill>
                  <a:srgbClr val="666666"/>
                </a:solidFill>
                <a:effectLst/>
              </a:rPr>
              <a:t> Wissen </a:t>
            </a:r>
            <a:r>
              <a:rPr lang="en-GB" b="0" i="0" dirty="0" err="1">
                <a:solidFill>
                  <a:srgbClr val="666666"/>
                </a:solidFill>
                <a:effectLst/>
              </a:rPr>
              <a:t>zwar</a:t>
            </a:r>
            <a:r>
              <a:rPr lang="en-GB" b="0" i="0" dirty="0">
                <a:solidFill>
                  <a:srgbClr val="666666"/>
                </a:solidFill>
                <a:effectLst/>
              </a:rPr>
              <a:t> um die </a:t>
            </a:r>
            <a:r>
              <a:rPr lang="en-GB" b="0" i="0" dirty="0" err="1">
                <a:solidFill>
                  <a:srgbClr val="666666"/>
                </a:solidFill>
                <a:effectLst/>
              </a:rPr>
              <a:t>Bedeutung</a:t>
            </a:r>
            <a:r>
              <a:rPr lang="en-GB" b="0" i="0" dirty="0">
                <a:solidFill>
                  <a:srgbClr val="666666"/>
                </a:solidFill>
                <a:effectLst/>
              </a:rPr>
              <a:t> des </a:t>
            </a:r>
            <a:r>
              <a:rPr lang="en-GB" b="0" i="0" dirty="0" err="1">
                <a:solidFill>
                  <a:srgbClr val="666666"/>
                </a:solidFill>
                <a:effectLst/>
              </a:rPr>
              <a:t>Erkennens</a:t>
            </a:r>
            <a:r>
              <a:rPr lang="en-GB" b="0" i="0" dirty="0">
                <a:solidFill>
                  <a:srgbClr val="666666"/>
                </a:solidFill>
                <a:effectLst/>
              </a:rPr>
              <a:t> </a:t>
            </a:r>
            <a:r>
              <a:rPr lang="en-GB" b="0" i="0" dirty="0" err="1">
                <a:solidFill>
                  <a:srgbClr val="666666"/>
                </a:solidFill>
                <a:effectLst/>
              </a:rPr>
              <a:t>potenzieller</a:t>
            </a:r>
            <a:r>
              <a:rPr lang="en-GB" b="0" i="0" dirty="0">
                <a:solidFill>
                  <a:srgbClr val="666666"/>
                </a:solidFill>
                <a:effectLst/>
              </a:rPr>
              <a:t> Chancen und Gefahren außerhalb des </a:t>
            </a:r>
            <a:r>
              <a:rPr lang="en-GB" b="0" i="0" dirty="0" err="1">
                <a:solidFill>
                  <a:srgbClr val="666666"/>
                </a:solidFill>
                <a:effectLst/>
              </a:rPr>
              <a:t>Unternehmens</a:t>
            </a:r>
            <a:r>
              <a:rPr lang="en-GB" b="0" i="0" dirty="0">
                <a:solidFill>
                  <a:srgbClr val="666666"/>
                </a:solidFill>
                <a:effectLst/>
              </a:rPr>
              <a:t>, aber der Schlüssel zum Unternehmenserfolg </a:t>
            </a:r>
            <a:r>
              <a:rPr lang="en-GB" b="0" i="0" dirty="0" err="1">
                <a:solidFill>
                  <a:srgbClr val="666666"/>
                </a:solidFill>
                <a:effectLst/>
              </a:rPr>
              <a:t>liegt</a:t>
            </a:r>
            <a:r>
              <a:rPr lang="en-GB" b="0" i="0" dirty="0">
                <a:solidFill>
                  <a:srgbClr val="666666"/>
                </a:solidFill>
                <a:effectLst/>
              </a:rPr>
              <a:t> </a:t>
            </a:r>
            <a:r>
              <a:rPr lang="en-GB" b="0" i="0" dirty="0" err="1">
                <a:solidFill>
                  <a:srgbClr val="666666"/>
                </a:solidFill>
                <a:effectLst/>
              </a:rPr>
              <a:t>vor</a:t>
            </a:r>
            <a:r>
              <a:rPr lang="en-GB" b="0" i="0" dirty="0">
                <a:solidFill>
                  <a:srgbClr val="666666"/>
                </a:solidFill>
                <a:effectLst/>
              </a:rPr>
              <a:t> </a:t>
            </a:r>
            <a:r>
              <a:rPr lang="en-GB" b="0" i="0" dirty="0" err="1">
                <a:solidFill>
                  <a:srgbClr val="666666"/>
                </a:solidFill>
                <a:effectLst/>
              </a:rPr>
              <a:t>allem</a:t>
            </a:r>
            <a:r>
              <a:rPr lang="en-GB" b="0" i="0" dirty="0">
                <a:solidFill>
                  <a:srgbClr val="666666"/>
                </a:solidFill>
                <a:effectLst/>
              </a:rPr>
              <a:t> </a:t>
            </a:r>
            <a:r>
              <a:rPr lang="en-GB" b="0" i="0" dirty="0" err="1">
                <a:solidFill>
                  <a:srgbClr val="666666"/>
                </a:solidFill>
                <a:effectLst/>
              </a:rPr>
              <a:t>im</a:t>
            </a:r>
            <a:r>
              <a:rPr lang="en-GB" b="0" i="0" dirty="0">
                <a:solidFill>
                  <a:srgbClr val="666666"/>
                </a:solidFill>
                <a:effectLst/>
              </a:rPr>
              <a:t> Management </a:t>
            </a:r>
            <a:r>
              <a:rPr lang="en-GB" b="0" i="0" dirty="0" err="1">
                <a:solidFill>
                  <a:srgbClr val="666666"/>
                </a:solidFill>
                <a:effectLst/>
              </a:rPr>
              <a:t>interner</a:t>
            </a:r>
            <a:r>
              <a:rPr lang="en-GB" b="0" i="0" dirty="0">
                <a:solidFill>
                  <a:srgbClr val="666666"/>
                </a:solidFill>
                <a:effectLst/>
              </a:rPr>
              <a:t> Abläufe.  </a:t>
            </a:r>
          </a:p>
          <a:p>
            <a:pPr marL="0" indent="0"/>
            <a:endParaRPr lang="en-GB" dirty="0">
              <a:solidFill>
                <a:srgbClr val="666666"/>
              </a:solidFill>
            </a:endParaRPr>
          </a:p>
          <a:p>
            <a:pPr marL="0" indent="0"/>
            <a:r>
              <a:rPr lang="en-GB" b="0" i="0" dirty="0">
                <a:effectLst/>
              </a:rPr>
              <a:t>Das Beste an den internen Faktoren ist, </a:t>
            </a:r>
            <a:r>
              <a:rPr lang="en-GB" b="0" i="0" dirty="0" err="1">
                <a:effectLst/>
              </a:rPr>
              <a:t>dass</a:t>
            </a:r>
            <a:r>
              <a:rPr lang="en-GB" b="0" i="0" dirty="0">
                <a:effectLst/>
              </a:rPr>
              <a:t> Sie </a:t>
            </a:r>
            <a:r>
              <a:rPr lang="en-GB" b="0" i="0" dirty="0" err="1">
                <a:effectLst/>
              </a:rPr>
              <a:t>als</a:t>
            </a:r>
            <a:r>
              <a:rPr lang="en-GB" b="0" i="0" dirty="0">
                <a:effectLst/>
              </a:rPr>
              <a:t> </a:t>
            </a:r>
            <a:r>
              <a:rPr lang="en-GB" b="0" i="0" dirty="0" err="1">
                <a:effectLst/>
              </a:rPr>
              <a:t>Unternehmer:in</a:t>
            </a:r>
            <a:r>
              <a:rPr lang="en-GB" b="0" i="0" dirty="0">
                <a:effectLst/>
              </a:rPr>
              <a:t> die Kontrolle über die </a:t>
            </a:r>
            <a:r>
              <a:rPr lang="en-GB" b="0" i="0" dirty="0" err="1">
                <a:effectLst/>
              </a:rPr>
              <a:t>meisten</a:t>
            </a:r>
            <a:r>
              <a:rPr lang="en-GB" b="0" i="0" dirty="0">
                <a:effectLst/>
              </a:rPr>
              <a:t> </a:t>
            </a:r>
            <a:r>
              <a:rPr lang="en-GB" b="0" i="0" dirty="0" err="1">
                <a:effectLst/>
              </a:rPr>
              <a:t>dieser</a:t>
            </a:r>
            <a:r>
              <a:rPr lang="en-GB" b="0" i="0" dirty="0">
                <a:effectLst/>
              </a:rPr>
              <a:t> </a:t>
            </a:r>
            <a:r>
              <a:rPr lang="en-GB" b="0" i="0" dirty="0" err="1">
                <a:effectLst/>
              </a:rPr>
              <a:t>Faktoren</a:t>
            </a:r>
            <a:r>
              <a:rPr lang="en-GB" b="0" i="0" dirty="0">
                <a:effectLst/>
              </a:rPr>
              <a:t> </a:t>
            </a:r>
            <a:r>
              <a:rPr lang="en-GB" b="0" i="0" dirty="0" err="1">
                <a:effectLst/>
              </a:rPr>
              <a:t>haben</a:t>
            </a:r>
            <a:r>
              <a:rPr lang="en-GB" b="0" i="0" dirty="0">
                <a:effectLst/>
              </a:rPr>
              <a:t>.  Die drei wichtigsten internen Faktoren sind </a:t>
            </a:r>
            <a:r>
              <a:rPr lang="en-GB" b="1" i="0" dirty="0">
                <a:solidFill>
                  <a:srgbClr val="B41F7A"/>
                </a:solidFill>
                <a:effectLst/>
              </a:rPr>
              <a:t>Arbeit, Finanzen und Technologie</a:t>
            </a:r>
            <a:r>
              <a:rPr lang="en-GB" b="0" i="0" dirty="0">
                <a:effectLst/>
              </a:rPr>
              <a:t>. </a:t>
            </a:r>
            <a:r>
              <a:rPr lang="en-GB" b="0" i="0" dirty="0" err="1">
                <a:effectLst/>
              </a:rPr>
              <a:t>Im</a:t>
            </a:r>
            <a:r>
              <a:rPr lang="en-GB" b="0" i="0" dirty="0">
                <a:effectLst/>
              </a:rPr>
              <a:t> </a:t>
            </a:r>
            <a:r>
              <a:rPr lang="en-GB" b="0" i="0" dirty="0" err="1">
                <a:effectLst/>
              </a:rPr>
              <a:t>Folgenden</a:t>
            </a:r>
            <a:r>
              <a:rPr lang="en-GB" b="0" i="0" dirty="0">
                <a:effectLst/>
              </a:rPr>
              <a:t> </a:t>
            </a:r>
            <a:r>
              <a:rPr lang="en-GB" dirty="0" err="1"/>
              <a:t>f</a:t>
            </a:r>
            <a:r>
              <a:rPr lang="en-GB" b="0" i="0" dirty="0" err="1">
                <a:effectLst/>
              </a:rPr>
              <a:t>assen</a:t>
            </a:r>
            <a:r>
              <a:rPr lang="en-GB" b="0" i="0" dirty="0">
                <a:effectLst/>
              </a:rPr>
              <a:t> wir </a:t>
            </a:r>
            <a:r>
              <a:rPr lang="en-GB" b="0" i="0" dirty="0" err="1">
                <a:effectLst/>
              </a:rPr>
              <a:t>diese</a:t>
            </a:r>
            <a:r>
              <a:rPr lang="en-GB" b="0" i="0" dirty="0">
                <a:effectLst/>
              </a:rPr>
              <a:t> </a:t>
            </a:r>
            <a:r>
              <a:rPr lang="en-GB" b="0" i="0" dirty="0" err="1">
                <a:effectLst/>
              </a:rPr>
              <a:t>zusammen</a:t>
            </a:r>
            <a:r>
              <a:rPr lang="en-GB" b="0" i="0" dirty="0">
                <a:effectLst/>
              </a:rPr>
              <a:t>, bevor wir uns im weiteren Verlauf dieses Moduls mit den einzelnen Bereichen näher befassen. </a:t>
            </a:r>
            <a:endParaRPr lang="en-US"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Interne Faktoren</a:t>
            </a:r>
          </a:p>
        </p:txBody>
      </p:sp>
      <p:pic>
        <p:nvPicPr>
          <p:cNvPr id="12" name="Picture 11">
            <a:extLst>
              <a:ext uri="{FF2B5EF4-FFF2-40B4-BE49-F238E27FC236}">
                <a16:creationId xmlns:a16="http://schemas.microsoft.com/office/drawing/2014/main" id="{856E4D0A-840A-8E3C-F4EB-17F3DB1040FC}"/>
              </a:ext>
            </a:extLst>
          </p:cNvPr>
          <p:cNvPicPr>
            <a:picLocks noChangeAspect="1"/>
          </p:cNvPicPr>
          <p:nvPr/>
        </p:nvPicPr>
        <p:blipFill>
          <a:blip r:embed="rId3"/>
          <a:stretch>
            <a:fillRect/>
          </a:stretch>
        </p:blipFill>
        <p:spPr>
          <a:xfrm>
            <a:off x="8852134" y="1606091"/>
            <a:ext cx="2969905" cy="4018625"/>
          </a:xfrm>
          <a:prstGeom prst="rect">
            <a:avLst/>
          </a:prstGeom>
        </p:spPr>
      </p:pic>
    </p:spTree>
    <p:extLst>
      <p:ext uri="{BB962C8B-B14F-4D97-AF65-F5344CB8AC3E}">
        <p14:creationId xmlns:p14="http://schemas.microsoft.com/office/powerpoint/2010/main" val="19216705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377189" y="1239105"/>
            <a:ext cx="11437621" cy="5092475"/>
          </a:xfrm>
        </p:spPr>
        <p:txBody>
          <a:bodyPr>
            <a:noAutofit/>
          </a:bodyPr>
          <a:lstStyle/>
          <a:p>
            <a:pPr marL="0" indent="0">
              <a:lnSpc>
                <a:spcPts val="2200"/>
              </a:lnSpc>
            </a:pPr>
            <a:endParaRPr lang="en-GB" sz="2400" dirty="0"/>
          </a:p>
          <a:p>
            <a:pPr algn="l" fontAlgn="base"/>
            <a:r>
              <a:rPr lang="en-GB" b="1" i="0" dirty="0">
                <a:solidFill>
                  <a:srgbClr val="F16924"/>
                </a:solidFill>
                <a:effectLst/>
              </a:rPr>
              <a:t>3) Falsche Nutzung sozialer Medien</a:t>
            </a:r>
          </a:p>
          <a:p>
            <a:pPr marL="0" indent="0" fontAlgn="base"/>
            <a:r>
              <a:rPr lang="en-GB" b="0" i="0" dirty="0">
                <a:effectLst/>
              </a:rPr>
              <a:t>Es ist auch wichtig, dass Ihr Unternehmen die sozialen Medien effektiv nutzt. Soziale Medien ermöglichen es Ihnen, </a:t>
            </a:r>
            <a:r>
              <a:rPr lang="en-GB" b="0" i="0" dirty="0" err="1">
                <a:effectLst/>
              </a:rPr>
              <a:t>mit</a:t>
            </a:r>
            <a:r>
              <a:rPr lang="en-GB" b="0" i="0" dirty="0">
                <a:effectLst/>
              </a:rPr>
              <a:t> (</a:t>
            </a:r>
            <a:r>
              <a:rPr lang="en-GB" dirty="0" err="1"/>
              <a:t>potenziellen</a:t>
            </a:r>
            <a:r>
              <a:rPr lang="en-GB" dirty="0"/>
              <a:t>) </a:t>
            </a:r>
            <a:r>
              <a:rPr lang="en-GB" dirty="0" err="1"/>
              <a:t>Kund</a:t>
            </a:r>
            <a:r>
              <a:rPr lang="en-GB" b="0" i="0" dirty="0" err="1">
                <a:effectLst/>
              </a:rPr>
              <a:t>:innen</a:t>
            </a:r>
            <a:r>
              <a:rPr lang="en-GB" b="0" i="0" dirty="0">
                <a:effectLst/>
              </a:rPr>
              <a:t> in Kontakt zu treten. </a:t>
            </a:r>
            <a:r>
              <a:rPr lang="en-GB" b="0" i="0" dirty="0" err="1">
                <a:effectLst/>
              </a:rPr>
              <a:t>Hier</a:t>
            </a:r>
            <a:r>
              <a:rPr lang="en-GB" b="0" i="0" dirty="0">
                <a:effectLst/>
              </a:rPr>
              <a:t> </a:t>
            </a:r>
            <a:r>
              <a:rPr lang="en-GB" b="0" i="0" dirty="0" err="1">
                <a:effectLst/>
              </a:rPr>
              <a:t>ist</a:t>
            </a:r>
            <a:r>
              <a:rPr lang="en-GB" b="0" i="0" dirty="0">
                <a:effectLst/>
              </a:rPr>
              <a:t> die</a:t>
            </a:r>
            <a:r>
              <a:rPr lang="en-GB" b="0" i="0" dirty="0">
                <a:solidFill>
                  <a:srgbClr val="F16924"/>
                </a:solidFill>
                <a:effectLst/>
              </a:rPr>
              <a:t> </a:t>
            </a:r>
            <a:r>
              <a:rPr lang="en-GB" b="0" i="0" dirty="0">
                <a:solidFill>
                  <a:srgbClr val="F16924"/>
                </a:solidFill>
                <a:effectLst/>
                <a:hlinkClick r:id="rId3">
                  <a:extLst>
                    <a:ext uri="{A12FA001-AC4F-418D-AE19-62706E023703}">
                      <ahyp:hlinkClr xmlns:ahyp="http://schemas.microsoft.com/office/drawing/2018/hyperlinkcolor" val="tx"/>
                    </a:ext>
                  </a:extLst>
                </a:hlinkClick>
              </a:rPr>
              <a:t>Netiquette</a:t>
            </a:r>
            <a:r>
              <a:rPr lang="en-GB" b="0" i="0" dirty="0">
                <a:solidFill>
                  <a:srgbClr val="F16924"/>
                </a:solidFill>
                <a:effectLst/>
              </a:rPr>
              <a:t> </a:t>
            </a:r>
            <a:r>
              <a:rPr lang="en-GB" b="0" i="0" dirty="0" err="1">
                <a:effectLst/>
              </a:rPr>
              <a:t>wichtig</a:t>
            </a:r>
            <a:r>
              <a:rPr lang="en-GB" b="0" i="0" dirty="0">
                <a:effectLst/>
              </a:rPr>
              <a:t>! </a:t>
            </a:r>
          </a:p>
          <a:p>
            <a:pPr marL="0" indent="0" fontAlgn="base"/>
            <a:endParaRPr lang="en-IE" b="0" i="0" dirty="0">
              <a:effectLst/>
            </a:endParaRPr>
          </a:p>
          <a:p>
            <a:pPr marL="0" indent="0" algn="l" fontAlgn="base"/>
            <a:r>
              <a:rPr lang="en-IE" b="1" i="0" dirty="0">
                <a:solidFill>
                  <a:schemeClr val="bg1"/>
                </a:solidFill>
                <a:effectLst/>
                <a:highlight>
                  <a:srgbClr val="F16924"/>
                </a:highlight>
              </a:rPr>
              <a:t>LESEN SIE:</a:t>
            </a:r>
            <a:r>
              <a:rPr lang="en-GB" dirty="0">
                <a:solidFill>
                  <a:srgbClr val="F16924"/>
                </a:solidFill>
                <a:hlinkClick r:id="rId4">
                  <a:extLst>
                    <a:ext uri="{A12FA001-AC4F-418D-AE19-62706E023703}">
                      <ahyp:hlinkClr xmlns:ahyp="http://schemas.microsoft.com/office/drawing/2018/hyperlinkcolor" val="tx"/>
                    </a:ext>
                  </a:extLst>
                </a:hlinkClick>
              </a:rPr>
              <a:t> 10 Social-Media-Fehler, die es 2021 zu vermeiden gilt (hubspot.com)</a:t>
            </a:r>
            <a:endParaRPr lang="en-GB" b="0" i="0" dirty="0">
              <a:solidFill>
                <a:srgbClr val="F16924"/>
              </a:solidFill>
              <a:effectLst/>
            </a:endParaRPr>
          </a:p>
          <a:p>
            <a:pPr algn="l" fontAlgn="base"/>
            <a:endParaRPr lang="en-GB" dirty="0">
              <a:solidFill>
                <a:srgbClr val="222222"/>
              </a:solidFill>
            </a:endParaRPr>
          </a:p>
          <a:p>
            <a:pPr algn="l" fontAlgn="base"/>
            <a:r>
              <a:rPr lang="en-GB" b="1" dirty="0">
                <a:solidFill>
                  <a:srgbClr val="F16924"/>
                </a:solidFill>
              </a:rPr>
              <a:t>4) Keine </a:t>
            </a:r>
            <a:r>
              <a:rPr lang="en-GB" b="1" i="0" dirty="0">
                <a:solidFill>
                  <a:srgbClr val="F16924"/>
                </a:solidFill>
                <a:effectLst/>
              </a:rPr>
              <a:t>regelmäßige Planung der </a:t>
            </a:r>
            <a:r>
              <a:rPr lang="en-GB" b="1" i="0" dirty="0" err="1">
                <a:solidFill>
                  <a:srgbClr val="F16924"/>
                </a:solidFill>
                <a:effectLst/>
              </a:rPr>
              <a:t>Wartung</a:t>
            </a:r>
            <a:endParaRPr lang="en-GB" b="1" i="0" dirty="0">
              <a:solidFill>
                <a:srgbClr val="F16924"/>
              </a:solidFill>
              <a:effectLst/>
            </a:endParaRPr>
          </a:p>
          <a:p>
            <a:pPr marL="0" indent="0" algn="l" fontAlgn="base"/>
            <a:r>
              <a:rPr lang="en-GB" b="0" i="0" dirty="0">
                <a:effectLst/>
              </a:rPr>
              <a:t>Vermeiden Sie so viele Ausfallzeiten wie möglich, indem Sie in IT-Betrieb und -Wartung (IT O&amp;M) investieren. </a:t>
            </a:r>
            <a:r>
              <a:rPr lang="en-GB" b="0" i="0" dirty="0" err="1">
                <a:effectLst/>
              </a:rPr>
              <a:t>Dabei</a:t>
            </a:r>
            <a:r>
              <a:rPr lang="en-GB" b="0" i="0" dirty="0">
                <a:effectLst/>
              </a:rPr>
              <a:t> handelt es sich um den Prozess der kontinuierlichen Überwachung, Aktualisierung und Wartung der Anwendungen und der IT-Infrastruktur eines Unternehmens. IT O&amp;M ist entscheidend für die Sicherheit und den effektiven und effizienten Betrieb von IT-Systemen und Netzwerken.</a:t>
            </a:r>
          </a:p>
          <a:p>
            <a:pPr marL="0" indent="0" algn="l" fontAlgn="base"/>
            <a:endParaRPr lang="en-GB" dirty="0"/>
          </a:p>
          <a:p>
            <a:pPr marL="0" indent="0" algn="l" fontAlgn="base"/>
            <a:r>
              <a:rPr lang="en-IE" sz="2000" b="1" i="0" dirty="0">
                <a:solidFill>
                  <a:schemeClr val="bg1"/>
                </a:solidFill>
                <a:effectLst/>
                <a:highlight>
                  <a:srgbClr val="F16924"/>
                </a:highlight>
              </a:rPr>
              <a:t>LESEN SIE:</a:t>
            </a:r>
            <a:r>
              <a:rPr lang="en-GB" sz="2000" dirty="0">
                <a:solidFill>
                  <a:srgbClr val="F16924"/>
                </a:solidFill>
                <a:hlinkClick r:id="rId5">
                  <a:extLst>
                    <a:ext uri="{A12FA001-AC4F-418D-AE19-62706E023703}">
                      <ahyp:hlinkClr xmlns:ahyp="http://schemas.microsoft.com/office/drawing/2018/hyperlinkcolor" val="tx"/>
                    </a:ext>
                  </a:extLst>
                </a:hlinkClick>
              </a:rPr>
              <a:t> IT Maintenance: Taking the right approach for maintaining your IT Systems - Businesstechweekly.com</a:t>
            </a:r>
            <a:endParaRPr lang="en-GB" sz="2000" b="0" i="0" dirty="0">
              <a:solidFill>
                <a:srgbClr val="F16924"/>
              </a:solidFill>
              <a:effectLst/>
            </a:endParaRPr>
          </a:p>
          <a:p>
            <a:pPr algn="l" fontAlgn="base"/>
            <a:endParaRPr lang="en-GB" sz="2000" b="0" i="0" dirty="0">
              <a:solidFill>
                <a:srgbClr val="F16924"/>
              </a:solidFill>
              <a:effectLst/>
              <a:latin typeface="Poppins" panose="00000500000000000000" pitchFamily="2" charset="0"/>
            </a:endParaRPr>
          </a:p>
          <a:p>
            <a:pPr algn="l" fontAlgn="base"/>
            <a:endParaRPr lang="en-GB" sz="2000" dirty="0">
              <a:solidFill>
                <a:srgbClr val="222222"/>
              </a:solidFill>
              <a:latin typeface="Poppins" panose="00000500000000000000" pitchFamily="2" charset="0"/>
            </a:endParaRPr>
          </a:p>
          <a:p>
            <a:pPr algn="l" fontAlgn="base"/>
            <a:endParaRPr lang="en-GB" sz="2000" b="0" i="0" dirty="0">
              <a:solidFill>
                <a:srgbClr val="222222"/>
              </a:solidFill>
              <a:effectLst/>
              <a:latin typeface="Poppins" panose="00000500000000000000" pitchFamily="2"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469973" y="526420"/>
            <a:ext cx="11073661" cy="582221"/>
          </a:xfrm>
        </p:spPr>
        <p:txBody>
          <a:bodyPr>
            <a:normAutofit lnSpcReduction="10000"/>
          </a:bodyPr>
          <a:lstStyle/>
          <a:p>
            <a:pPr algn="l" fontAlgn="base"/>
            <a:r>
              <a:rPr lang="en-GB" i="0" dirty="0">
                <a:solidFill>
                  <a:schemeClr val="bg1"/>
                </a:solidFill>
                <a:effectLst/>
                <a:latin typeface="Cormorant Garamond"/>
              </a:rPr>
              <a:t>4 häufige technische Fehler für KMU</a:t>
            </a:r>
          </a:p>
        </p:txBody>
      </p:sp>
    </p:spTree>
    <p:extLst>
      <p:ext uri="{BB962C8B-B14F-4D97-AF65-F5344CB8AC3E}">
        <p14:creationId xmlns:p14="http://schemas.microsoft.com/office/powerpoint/2010/main" val="33215404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5810D5-92AF-516C-D775-3DDE8C0892EA}"/>
              </a:ext>
            </a:extLst>
          </p:cNvPr>
          <p:cNvSpPr>
            <a:spLocks noGrp="1"/>
          </p:cNvSpPr>
          <p:nvPr>
            <p:ph type="body" sz="quarter" idx="16"/>
          </p:nvPr>
        </p:nvSpPr>
        <p:spPr/>
        <p:txBody>
          <a:bodyPr>
            <a:normAutofit/>
          </a:bodyPr>
          <a:lstStyle/>
          <a:p>
            <a:r>
              <a:rPr lang="en-US" sz="4000" dirty="0"/>
              <a:t>Organisatorische / personelle Krise</a:t>
            </a:r>
            <a:endParaRPr lang="en-US" sz="2400" dirty="0"/>
          </a:p>
        </p:txBody>
      </p:sp>
      <p:sp>
        <p:nvSpPr>
          <p:cNvPr id="6" name="Text Placeholder 5">
            <a:extLst>
              <a:ext uri="{FF2B5EF4-FFF2-40B4-BE49-F238E27FC236}">
                <a16:creationId xmlns:a16="http://schemas.microsoft.com/office/drawing/2014/main" id="{307B8C42-1FF8-A50B-88B8-DA510F0BFFE9}"/>
              </a:ext>
            </a:extLst>
          </p:cNvPr>
          <p:cNvSpPr>
            <a:spLocks noGrp="1"/>
          </p:cNvSpPr>
          <p:nvPr>
            <p:ph type="body" sz="quarter" idx="17"/>
          </p:nvPr>
        </p:nvSpPr>
        <p:spPr/>
        <p:txBody>
          <a:bodyPr/>
          <a:lstStyle/>
          <a:p>
            <a:r>
              <a:rPr lang="en-US" dirty="0"/>
              <a:t>09</a:t>
            </a:r>
          </a:p>
        </p:txBody>
      </p:sp>
    </p:spTree>
    <p:extLst>
      <p:ext uri="{BB962C8B-B14F-4D97-AF65-F5344CB8AC3E}">
        <p14:creationId xmlns:p14="http://schemas.microsoft.com/office/powerpoint/2010/main" val="1622449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463724" y="1330036"/>
            <a:ext cx="5117185" cy="5332021"/>
          </a:xfrm>
        </p:spPr>
        <p:txBody>
          <a:bodyPr>
            <a:normAutofit fontScale="92500"/>
          </a:bodyPr>
          <a:lstStyle/>
          <a:p>
            <a:pPr marL="0" indent="0">
              <a:lnSpc>
                <a:spcPts val="2280"/>
              </a:lnSpc>
            </a:pPr>
            <a:r>
              <a:rPr lang="en-GB" sz="2200" dirty="0"/>
              <a:t>Zu einer Personalkrise kommt es, wenn jemand aus dem KMU in ein illegales oder unethisches Verhalten verwickelt wird, das den öffentlichen Ruf des Unternehmens beeinträchtigt. Das Problem kann mit dem </a:t>
            </a:r>
            <a:r>
              <a:rPr lang="en-GB" sz="2200" dirty="0" err="1"/>
              <a:t>Verhalten</a:t>
            </a:r>
            <a:r>
              <a:rPr lang="en-GB" sz="2200" dirty="0"/>
              <a:t> von Mitarbeiter:innen am Arbeitsplatz </a:t>
            </a:r>
            <a:r>
              <a:rPr lang="en-GB" sz="2200" dirty="0" err="1"/>
              <a:t>oder</a:t>
            </a:r>
            <a:r>
              <a:rPr lang="en-GB" sz="2200" dirty="0"/>
              <a:t> </a:t>
            </a:r>
            <a:r>
              <a:rPr lang="en-GB" sz="2200" dirty="0" err="1"/>
              <a:t>im</a:t>
            </a:r>
            <a:r>
              <a:rPr lang="en-GB" sz="2200" dirty="0"/>
              <a:t> </a:t>
            </a:r>
            <a:r>
              <a:rPr lang="en-GB" sz="2200" dirty="0" err="1"/>
              <a:t>Privatleben</a:t>
            </a:r>
            <a:r>
              <a:rPr lang="en-GB" sz="2200" dirty="0"/>
              <a:t> zusammenhängen. Der </a:t>
            </a:r>
            <a:r>
              <a:rPr lang="en-GB" sz="2200" dirty="0" err="1"/>
              <a:t>Umgang</a:t>
            </a:r>
            <a:r>
              <a:rPr lang="en-GB" sz="2200" dirty="0"/>
              <a:t> des </a:t>
            </a:r>
            <a:r>
              <a:rPr lang="en-GB" sz="2200" dirty="0" err="1"/>
              <a:t>Unternehmens</a:t>
            </a:r>
            <a:r>
              <a:rPr lang="en-GB" sz="2200" dirty="0"/>
              <a:t> mit der Situation </a:t>
            </a:r>
            <a:r>
              <a:rPr lang="en-GB" sz="2200" dirty="0" err="1"/>
              <a:t>ist</a:t>
            </a:r>
            <a:r>
              <a:rPr lang="en-GB" sz="2200" dirty="0"/>
              <a:t> äußerst wichtig, da dies </a:t>
            </a:r>
            <a:r>
              <a:rPr lang="en-GB" sz="2200" dirty="0" err="1"/>
              <a:t>zur</a:t>
            </a:r>
            <a:r>
              <a:rPr lang="en-GB" sz="2200" dirty="0"/>
              <a:t> </a:t>
            </a:r>
            <a:r>
              <a:rPr lang="en-GB" sz="2200" dirty="0" err="1"/>
              <a:t>Erhaltung</a:t>
            </a:r>
            <a:r>
              <a:rPr lang="en-GB" sz="2200" dirty="0"/>
              <a:t> </a:t>
            </a:r>
            <a:r>
              <a:rPr lang="en-GB" sz="2200" dirty="0" err="1"/>
              <a:t>eines</a:t>
            </a:r>
            <a:r>
              <a:rPr lang="en-GB" sz="2200" dirty="0"/>
              <a:t> </a:t>
            </a:r>
            <a:r>
              <a:rPr lang="en-GB" sz="2200" dirty="0" err="1"/>
              <a:t>positiven</a:t>
            </a:r>
            <a:r>
              <a:rPr lang="en-GB" sz="2200" dirty="0"/>
              <a:t> </a:t>
            </a:r>
            <a:r>
              <a:rPr lang="en-GB" sz="2200" dirty="0" err="1"/>
              <a:t>öffentlichen</a:t>
            </a:r>
            <a:r>
              <a:rPr lang="en-GB" sz="2200" dirty="0"/>
              <a:t> Images </a:t>
            </a:r>
            <a:r>
              <a:rPr lang="en-GB" sz="2200" dirty="0" err="1"/>
              <a:t>beitragen</a:t>
            </a:r>
            <a:r>
              <a:rPr lang="en-GB" sz="2200" dirty="0"/>
              <a:t> </a:t>
            </a:r>
            <a:r>
              <a:rPr lang="en-GB" sz="2200" dirty="0" err="1"/>
              <a:t>kann</a:t>
            </a:r>
            <a:r>
              <a:rPr lang="en-GB" sz="2200" dirty="0"/>
              <a:t>.</a:t>
            </a:r>
          </a:p>
          <a:p>
            <a:pPr marL="0" indent="0">
              <a:lnSpc>
                <a:spcPct val="100000"/>
              </a:lnSpc>
            </a:pPr>
            <a:endParaRPr lang="en-GB" sz="2200" dirty="0"/>
          </a:p>
          <a:p>
            <a:pPr marL="0" indent="0">
              <a:lnSpc>
                <a:spcPts val="2280"/>
              </a:lnSpc>
            </a:pPr>
            <a:r>
              <a:rPr lang="en-GB" sz="2200" dirty="0"/>
              <a:t>So kann ein Unternehmen beispielsweise wegen eines Konflikts am Arbeitsplatz oder einer unsensiblen </a:t>
            </a:r>
            <a:r>
              <a:rPr lang="en-GB" sz="2200" dirty="0" err="1"/>
              <a:t>Bemerkung</a:t>
            </a:r>
            <a:r>
              <a:rPr lang="en-GB" sz="2200" dirty="0"/>
              <a:t> von leitenden Angestellten schlechte Presse bekommen. </a:t>
            </a:r>
          </a:p>
          <a:p>
            <a:pPr marL="0" indent="0">
              <a:lnSpc>
                <a:spcPts val="2280"/>
              </a:lnSpc>
            </a:pPr>
            <a:endParaRPr lang="en-GB" sz="2200" dirty="0"/>
          </a:p>
          <a:p>
            <a:pPr marL="0" indent="0">
              <a:lnSpc>
                <a:spcPts val="2280"/>
              </a:lnSpc>
            </a:pPr>
            <a:endParaRPr lang="en-GB" sz="2200"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379575" y="377372"/>
            <a:ext cx="4063282" cy="1378858"/>
          </a:xfrm>
        </p:spPr>
        <p:txBody>
          <a:bodyPr>
            <a:normAutofit/>
          </a:bodyPr>
          <a:lstStyle/>
          <a:p>
            <a:r>
              <a:rPr lang="en-US" dirty="0"/>
              <a:t>Personalkrise</a:t>
            </a:r>
          </a:p>
        </p:txBody>
      </p:sp>
      <p:sp>
        <p:nvSpPr>
          <p:cNvPr id="8" name="TextBox 7">
            <a:extLst>
              <a:ext uri="{FF2B5EF4-FFF2-40B4-BE49-F238E27FC236}">
                <a16:creationId xmlns:a16="http://schemas.microsoft.com/office/drawing/2014/main" id="{2E56839D-E9CB-E5FB-47EB-F77BE9EF3578}"/>
              </a:ext>
            </a:extLst>
          </p:cNvPr>
          <p:cNvSpPr txBox="1"/>
          <p:nvPr/>
        </p:nvSpPr>
        <p:spPr>
          <a:xfrm>
            <a:off x="7115627" y="1468582"/>
            <a:ext cx="4843761" cy="4222438"/>
          </a:xfrm>
          <a:prstGeom prst="rect">
            <a:avLst/>
          </a:prstGeom>
          <a:noFill/>
        </p:spPr>
        <p:txBody>
          <a:bodyPr wrap="square">
            <a:spAutoFit/>
          </a:bodyPr>
          <a:lstStyle/>
          <a:p>
            <a:pPr lvl="0" eaLnBrk="0" fontAlgn="base" hangingPunct="0">
              <a:lnSpc>
                <a:spcPts val="2280"/>
              </a:lnSpc>
              <a:spcBef>
                <a:spcPct val="0"/>
              </a:spcBef>
              <a:spcAft>
                <a:spcPct val="0"/>
              </a:spcAft>
            </a:pPr>
            <a:r>
              <a:rPr lang="en-US" altLang="en-US" sz="2200" dirty="0">
                <a:solidFill>
                  <a:srgbClr val="595959"/>
                </a:solidFill>
              </a:rPr>
              <a:t>Wenn eine </a:t>
            </a:r>
            <a:r>
              <a:rPr lang="en-US" altLang="en-US" sz="2200" dirty="0" err="1">
                <a:solidFill>
                  <a:srgbClr val="595959"/>
                </a:solidFill>
              </a:rPr>
              <a:t>Organisation </a:t>
            </a:r>
            <a:r>
              <a:rPr lang="en-US" altLang="en-US" sz="2200" dirty="0">
                <a:solidFill>
                  <a:srgbClr val="595959"/>
                </a:solidFill>
              </a:rPr>
              <a:t>mit einer Personalkrise konfrontiert wird, ist es wichtig, einen ausgewogenen Plan vorzulegen, der das Problem direkt angeht.</a:t>
            </a:r>
          </a:p>
          <a:p>
            <a:pPr lvl="0" eaLnBrk="0" fontAlgn="base" hangingPunct="0">
              <a:lnSpc>
                <a:spcPts val="2280"/>
              </a:lnSpc>
              <a:spcBef>
                <a:spcPct val="0"/>
              </a:spcBef>
              <a:spcAft>
                <a:spcPct val="0"/>
              </a:spcAft>
            </a:pPr>
            <a:endParaRPr lang="en-US" altLang="en-US" sz="2200" dirty="0">
              <a:solidFill>
                <a:srgbClr val="595959"/>
              </a:solidFill>
            </a:endParaRPr>
          </a:p>
          <a:p>
            <a:pPr lvl="0" eaLnBrk="0" fontAlgn="base" hangingPunct="0">
              <a:lnSpc>
                <a:spcPts val="2280"/>
              </a:lnSpc>
              <a:spcBef>
                <a:spcPct val="0"/>
              </a:spcBef>
              <a:spcAft>
                <a:spcPct val="0"/>
              </a:spcAft>
            </a:pPr>
            <a:r>
              <a:rPr lang="en-US" altLang="en-US" sz="2200" dirty="0">
                <a:solidFill>
                  <a:srgbClr val="595959"/>
                </a:solidFill>
              </a:rPr>
              <a:t>Mit Hilfe der betroffenen Interessengruppen sollte das Unternehmen geeignete </a:t>
            </a:r>
            <a:r>
              <a:rPr lang="en-US" altLang="en-US" sz="2200" dirty="0" err="1">
                <a:solidFill>
                  <a:srgbClr val="595959"/>
                </a:solidFill>
              </a:rPr>
              <a:t>Disziplinarmaßnahmen</a:t>
            </a:r>
            <a:r>
              <a:rPr lang="en-US" altLang="en-US" sz="2200" dirty="0">
                <a:solidFill>
                  <a:srgbClr val="595959"/>
                </a:solidFill>
              </a:rPr>
              <a:t> </a:t>
            </a:r>
            <a:r>
              <a:rPr lang="en-US" altLang="en-US" sz="2200" dirty="0" err="1">
                <a:solidFill>
                  <a:srgbClr val="595959"/>
                </a:solidFill>
              </a:rPr>
              <a:t>gegen</a:t>
            </a:r>
            <a:r>
              <a:rPr lang="en-US" altLang="en-US" sz="2200" dirty="0">
                <a:solidFill>
                  <a:srgbClr val="595959"/>
                </a:solidFill>
              </a:rPr>
              <a:t> die Person, die den Vorfall verursacht hat, festlegen, um </a:t>
            </a:r>
            <a:r>
              <a:rPr lang="en-US" altLang="en-US" sz="2200" dirty="0" err="1">
                <a:solidFill>
                  <a:srgbClr val="595959"/>
                </a:solidFill>
              </a:rPr>
              <a:t>sowohl</a:t>
            </a:r>
            <a:r>
              <a:rPr lang="en-US" altLang="en-US" sz="2200" dirty="0">
                <a:solidFill>
                  <a:srgbClr val="595959"/>
                </a:solidFill>
              </a:rPr>
              <a:t> </a:t>
            </a:r>
            <a:r>
              <a:rPr lang="en-US" altLang="en-US" sz="2200" dirty="0" err="1">
                <a:solidFill>
                  <a:srgbClr val="595959"/>
                </a:solidFill>
              </a:rPr>
              <a:t>ihre</a:t>
            </a:r>
            <a:r>
              <a:rPr lang="en-US" altLang="en-US" sz="2200" dirty="0">
                <a:solidFill>
                  <a:srgbClr val="595959"/>
                </a:solidFill>
              </a:rPr>
              <a:t> gesetzlichen Rechte zu wahren als auch den Ruf des Unternehmens zu schützen.</a:t>
            </a:r>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Box 6">
            <a:extLst>
              <a:ext uri="{FF2B5EF4-FFF2-40B4-BE49-F238E27FC236}">
                <a16:creationId xmlns:a16="http://schemas.microsoft.com/office/drawing/2014/main" id="{B07D6159-1A16-AA8B-57DF-29D6AD1CB6E5}"/>
              </a:ext>
            </a:extLst>
          </p:cNvPr>
          <p:cNvSpPr txBox="1"/>
          <p:nvPr/>
        </p:nvSpPr>
        <p:spPr>
          <a:xfrm>
            <a:off x="6843854" y="6103828"/>
            <a:ext cx="5387305" cy="600164"/>
          </a:xfrm>
          <a:prstGeom prst="rect">
            <a:avLst/>
          </a:prstGeom>
          <a:noFill/>
        </p:spPr>
        <p:txBody>
          <a:bodyPr wrap="square">
            <a:spAutoFit/>
          </a:bodyPr>
          <a:lstStyle/>
          <a:p>
            <a:r>
              <a:rPr lang="en-US" sz="1100" b="1" dirty="0">
                <a:solidFill>
                  <a:srgbClr val="595959"/>
                </a:solidFill>
              </a:rPr>
              <a:t>Quellen: </a:t>
            </a:r>
          </a:p>
          <a:p>
            <a:r>
              <a:rPr lang="en-US" sz="1100" dirty="0">
                <a:solidFill>
                  <a:srgbClr val="595959"/>
                </a:solidFill>
              </a:rPr>
              <a:t>Indeed, 2021, </a:t>
            </a:r>
            <a:r>
              <a:rPr lang="en-US" sz="1100" dirty="0">
                <a:solidFill>
                  <a:srgbClr val="595959"/>
                </a:solidFill>
                <a:hlinkClick r:id="rId2">
                  <a:extLst>
                    <a:ext uri="{A12FA001-AC4F-418D-AE19-62706E023703}">
                      <ahyp:hlinkClr xmlns:ahyp="http://schemas.microsoft.com/office/drawing/2018/hyperlinkcolor" val="tx"/>
                    </a:ext>
                  </a:extLst>
                </a:hlinkClick>
              </a:rPr>
              <a:t>https:</a:t>
            </a:r>
            <a:r>
              <a:rPr lang="en-US" sz="1100" dirty="0">
                <a:solidFill>
                  <a:srgbClr val="595959"/>
                </a:solidFill>
              </a:rPr>
              <a:t>//www.indeed.com/career-advice/career-development/types-of-crises </a:t>
            </a:r>
          </a:p>
          <a:p>
            <a:r>
              <a:rPr lang="en-US" sz="1100" dirty="0">
                <a:solidFill>
                  <a:srgbClr val="595959"/>
                </a:solidFill>
              </a:rPr>
              <a:t>HubSpot, 2022: https://blog.hubspot.com/service/types-of-crisis</a:t>
            </a:r>
          </a:p>
        </p:txBody>
      </p:sp>
    </p:spTree>
    <p:extLst>
      <p:ext uri="{BB962C8B-B14F-4D97-AF65-F5344CB8AC3E}">
        <p14:creationId xmlns:p14="http://schemas.microsoft.com/office/powerpoint/2010/main" val="26736331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0" y="0"/>
            <a:ext cx="3417143"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236528" y="397605"/>
            <a:ext cx="3081526" cy="10950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Aus der Sicht des Personals</a:t>
            </a:r>
          </a:p>
          <a:p>
            <a:endParaRPr lang="en-US" dirty="0">
              <a:solidFill>
                <a:schemeClr val="bg1"/>
              </a:solidFill>
            </a:endParaRPr>
          </a:p>
          <a:p>
            <a:r>
              <a:rPr lang="en-US" sz="2400" dirty="0">
                <a:solidFill>
                  <a:schemeClr val="bg1"/>
                </a:solidFill>
              </a:rPr>
              <a:t>Die </a:t>
            </a:r>
            <a:r>
              <a:rPr lang="en-US" sz="2400" b="1" dirty="0">
                <a:solidFill>
                  <a:schemeClr val="bg1"/>
                </a:solidFill>
              </a:rPr>
              <a:t>drei Arten </a:t>
            </a:r>
            <a:r>
              <a:rPr lang="en-US" sz="2400" dirty="0">
                <a:solidFill>
                  <a:schemeClr val="bg1"/>
                </a:solidFill>
              </a:rPr>
              <a:t>von Organisationskrisen sind:</a:t>
            </a:r>
          </a:p>
          <a:p>
            <a:r>
              <a:rPr lang="en-US" dirty="0">
                <a:solidFill>
                  <a:schemeClr val="bg1"/>
                </a:solidFill>
              </a:rPr>
              <a:t> </a:t>
            </a:r>
          </a:p>
        </p:txBody>
      </p:sp>
      <p:sp>
        <p:nvSpPr>
          <p:cNvPr id="34" name="Freeform 33">
            <a:extLst>
              <a:ext uri="{FF2B5EF4-FFF2-40B4-BE49-F238E27FC236}">
                <a16:creationId xmlns:a16="http://schemas.microsoft.com/office/drawing/2014/main" id="{BAE7D363-F4C4-37A2-8C66-8AC26CA755A5}"/>
              </a:ext>
            </a:extLst>
          </p:cNvPr>
          <p:cNvSpPr/>
          <p:nvPr/>
        </p:nvSpPr>
        <p:spPr>
          <a:xfrm>
            <a:off x="3212133" y="4510572"/>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4593061" y="2313011"/>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3212133" y="1647484"/>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4955385" y="4689963"/>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dirty="0"/>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6215755" y="640689"/>
            <a:ext cx="5283518" cy="13976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100"/>
              </a:lnSpc>
              <a:spcBef>
                <a:spcPts val="0"/>
              </a:spcBef>
            </a:pPr>
            <a:r>
              <a:rPr lang="en-GB" sz="2000" b="1" dirty="0">
                <a:solidFill>
                  <a:srgbClr val="7F1C58"/>
                </a:solidFill>
              </a:rPr>
              <a:t>Die Krise der Täuschung: </a:t>
            </a:r>
          </a:p>
          <a:p>
            <a:pPr algn="l">
              <a:lnSpc>
                <a:spcPts val="2100"/>
              </a:lnSpc>
              <a:spcBef>
                <a:spcPts val="0"/>
              </a:spcBef>
            </a:pPr>
            <a:r>
              <a:rPr lang="en-GB" sz="2000" dirty="0">
                <a:solidFill>
                  <a:srgbClr val="595959"/>
                </a:solidFill>
              </a:rPr>
              <a:t>Diese Art von Krise tritt auf, wenn ein Unternehmen wissentlich bei öffentlich zugänglichen Produktinformationen lügt oder öffentlich zugängliche Daten manipuliert.</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7426207" y="2969929"/>
            <a:ext cx="4480662" cy="1397637"/>
          </a:xfrm>
        </p:spPr>
        <p:txBody>
          <a:bodyPr>
            <a:noAutofit/>
          </a:bodyPr>
          <a:lstStyle/>
          <a:p>
            <a:pPr>
              <a:lnSpc>
                <a:spcPts val="2100"/>
              </a:lnSpc>
              <a:spcBef>
                <a:spcPts val="0"/>
              </a:spcBef>
            </a:pPr>
            <a:r>
              <a:rPr lang="en-GB" sz="2000" b="1" dirty="0">
                <a:solidFill>
                  <a:srgbClr val="F16924"/>
                </a:solidFill>
              </a:rPr>
              <a:t>Krise des Managementfehlverhaltens: </a:t>
            </a:r>
          </a:p>
          <a:p>
            <a:pPr>
              <a:lnSpc>
                <a:spcPts val="2100"/>
              </a:lnSpc>
              <a:spcBef>
                <a:spcPts val="0"/>
              </a:spcBef>
            </a:pPr>
            <a:r>
              <a:rPr lang="en-GB" sz="2000" dirty="0"/>
              <a:t>Diese Art von Krise ist das Ergebnis eines Managements, das sich wissentlich und willentlich auf illegale Aktivitäten einlässt.</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6390136" y="4888927"/>
            <a:ext cx="5516733" cy="17311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100"/>
              </a:lnSpc>
              <a:spcBef>
                <a:spcPts val="0"/>
              </a:spcBef>
            </a:pPr>
            <a:r>
              <a:rPr lang="en-GB" sz="2000" b="1" dirty="0">
                <a:solidFill>
                  <a:srgbClr val="B41F7A"/>
                </a:solidFill>
              </a:rPr>
              <a:t>Die Krise der verzerrten Managementwerte: </a:t>
            </a:r>
          </a:p>
          <a:p>
            <a:pPr algn="l">
              <a:lnSpc>
                <a:spcPts val="2100"/>
              </a:lnSpc>
              <a:spcBef>
                <a:spcPts val="0"/>
              </a:spcBef>
            </a:pPr>
            <a:r>
              <a:rPr lang="en-GB" sz="2000" dirty="0">
                <a:solidFill>
                  <a:srgbClr val="595959"/>
                </a:solidFill>
              </a:rPr>
              <a:t>Diese Art von Krise entsteht, wenn die Unternehmensleitung kurzfristige finanzielle Gewinne über die soziale Verantwortung stellt und die </a:t>
            </a:r>
            <a:r>
              <a:rPr lang="en-GB" sz="2000" dirty="0" err="1">
                <a:solidFill>
                  <a:srgbClr val="595959"/>
                </a:solidFill>
              </a:rPr>
              <a:t>Bedürfnisse</a:t>
            </a:r>
            <a:r>
              <a:rPr lang="en-GB" sz="2000" dirty="0">
                <a:solidFill>
                  <a:srgbClr val="595959"/>
                </a:solidFill>
              </a:rPr>
              <a:t> von Interessengruppen </a:t>
            </a:r>
            <a:r>
              <a:rPr lang="en-GB" sz="2000" dirty="0" err="1">
                <a:solidFill>
                  <a:srgbClr val="595959"/>
                </a:solidFill>
              </a:rPr>
              <a:t>wie</a:t>
            </a:r>
            <a:r>
              <a:rPr lang="en-GB" sz="2000" dirty="0">
                <a:solidFill>
                  <a:srgbClr val="595959"/>
                </a:solidFill>
              </a:rPr>
              <a:t> </a:t>
            </a:r>
            <a:r>
              <a:rPr lang="en-GB" sz="2000" dirty="0" err="1">
                <a:solidFill>
                  <a:srgbClr val="595959"/>
                </a:solidFill>
              </a:rPr>
              <a:t>Kund:innen</a:t>
            </a:r>
            <a:r>
              <a:rPr lang="en-GB" sz="2000" dirty="0">
                <a:solidFill>
                  <a:srgbClr val="595959"/>
                </a:solidFill>
              </a:rPr>
              <a:t> und Mitarbeiter:innen vernachlässigt.</a:t>
            </a:r>
            <a:endParaRPr lang="en-BA" sz="2000" dirty="0">
              <a:solidFill>
                <a:srgbClr val="595959"/>
              </a:solidFill>
            </a:endParaRP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4525208" y="4732321"/>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4141858" y="1445648"/>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5128891" y="3387732"/>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4630497" y="592485"/>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5822635" y="2679715"/>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15" name="Rectangle 214">
            <a:extLst>
              <a:ext uri="{FF2B5EF4-FFF2-40B4-BE49-F238E27FC236}">
                <a16:creationId xmlns:a16="http://schemas.microsoft.com/office/drawing/2014/main" id="{13AFE945-1351-4152-C7FB-365CFAADD6FC}"/>
              </a:ext>
            </a:extLst>
          </p:cNvPr>
          <p:cNvSpPr/>
          <p:nvPr/>
        </p:nvSpPr>
        <p:spPr>
          <a:xfrm>
            <a:off x="378371" y="182552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6" name="Group 5">
            <a:extLst>
              <a:ext uri="{FF2B5EF4-FFF2-40B4-BE49-F238E27FC236}">
                <a16:creationId xmlns:a16="http://schemas.microsoft.com/office/drawing/2014/main" id="{F49ECA46-EA57-73AA-21D7-D6724AEA0727}"/>
              </a:ext>
            </a:extLst>
          </p:cNvPr>
          <p:cNvGrpSpPr/>
          <p:nvPr/>
        </p:nvGrpSpPr>
        <p:grpSpPr>
          <a:xfrm>
            <a:off x="5034102" y="923248"/>
            <a:ext cx="748629" cy="758700"/>
            <a:chOff x="9880919" y="3992691"/>
            <a:chExt cx="1252461" cy="1269310"/>
          </a:xfrm>
          <a:solidFill>
            <a:srgbClr val="595959"/>
          </a:solidFill>
        </p:grpSpPr>
        <p:sp>
          <p:nvSpPr>
            <p:cNvPr id="7" name="Freeform 6">
              <a:extLst>
                <a:ext uri="{FF2B5EF4-FFF2-40B4-BE49-F238E27FC236}">
                  <a16:creationId xmlns:a16="http://schemas.microsoft.com/office/drawing/2014/main" id="{33AC3E12-E337-59B3-3682-F1802032BA6B}"/>
                </a:ext>
              </a:extLst>
            </p:cNvPr>
            <p:cNvSpPr/>
            <p:nvPr/>
          </p:nvSpPr>
          <p:spPr>
            <a:xfrm>
              <a:off x="10342796" y="4462263"/>
              <a:ext cx="778467" cy="779130"/>
            </a:xfrm>
            <a:custGeom>
              <a:avLst/>
              <a:gdLst>
                <a:gd name="connsiteX0" fmla="*/ 388507 w 778467"/>
                <a:gd name="connsiteY0" fmla="*/ 779127 h 779130"/>
                <a:gd name="connsiteX1" fmla="*/ 4 w 778467"/>
                <a:gd name="connsiteY1" fmla="*/ 388602 h 779130"/>
                <a:gd name="connsiteX2" fmla="*/ 390438 w 778467"/>
                <a:gd name="connsiteY2" fmla="*/ 9 h 779130"/>
                <a:gd name="connsiteX3" fmla="*/ 778459 w 778467"/>
                <a:gd name="connsiteY3" fmla="*/ 391016 h 779130"/>
                <a:gd name="connsiteX4" fmla="*/ 388507 w 778467"/>
                <a:gd name="connsiteY4" fmla="*/ 779127 h 779130"/>
                <a:gd name="connsiteX5" fmla="*/ 388507 w 778467"/>
                <a:gd name="connsiteY5" fmla="*/ 72900 h 779130"/>
                <a:gd name="connsiteX6" fmla="*/ 330111 w 778467"/>
                <a:gd name="connsiteY6" fmla="*/ 80141 h 779130"/>
                <a:gd name="connsiteX7" fmla="*/ 128379 w 778467"/>
                <a:gd name="connsiteY7" fmla="*/ 565280 h 779130"/>
                <a:gd name="connsiteX8" fmla="*/ 158784 w 778467"/>
                <a:gd name="connsiteY8" fmla="*/ 568176 h 779130"/>
                <a:gd name="connsiteX9" fmla="*/ 567557 w 778467"/>
                <a:gd name="connsiteY9" fmla="*/ 158825 h 779130"/>
                <a:gd name="connsiteX10" fmla="*/ 564179 w 778467"/>
                <a:gd name="connsiteY10" fmla="*/ 127448 h 779130"/>
                <a:gd name="connsiteX11" fmla="*/ 388507 w 778467"/>
                <a:gd name="connsiteY11" fmla="*/ 72900 h 779130"/>
                <a:gd name="connsiteX12" fmla="*/ 704136 w 778467"/>
                <a:gd name="connsiteY12" fmla="*/ 360604 h 779130"/>
                <a:gd name="connsiteX13" fmla="*/ 651049 w 778467"/>
                <a:gd name="connsiteY13" fmla="*/ 214822 h 779130"/>
                <a:gd name="connsiteX14" fmla="*/ 619679 w 778467"/>
                <a:gd name="connsiteY14" fmla="*/ 210960 h 779130"/>
                <a:gd name="connsiteX15" fmla="*/ 210906 w 778467"/>
                <a:gd name="connsiteY15" fmla="*/ 620310 h 779130"/>
                <a:gd name="connsiteX16" fmla="*/ 214284 w 778467"/>
                <a:gd name="connsiteY16" fmla="*/ 651687 h 779130"/>
                <a:gd name="connsiteX17" fmla="*/ 365825 w 778467"/>
                <a:gd name="connsiteY17" fmla="*/ 704304 h 779130"/>
                <a:gd name="connsiteX18" fmla="*/ 704136 w 778467"/>
                <a:gd name="connsiteY18" fmla="*/ 360604 h 77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8467" h="779130">
                  <a:moveTo>
                    <a:pt x="388507" y="779127"/>
                  </a:moveTo>
                  <a:cubicBezTo>
                    <a:pt x="173262" y="778161"/>
                    <a:pt x="-961" y="603415"/>
                    <a:pt x="4" y="388602"/>
                  </a:cubicBezTo>
                  <a:cubicBezTo>
                    <a:pt x="969" y="172824"/>
                    <a:pt x="176158" y="-1439"/>
                    <a:pt x="390438" y="9"/>
                  </a:cubicBezTo>
                  <a:cubicBezTo>
                    <a:pt x="606166" y="1457"/>
                    <a:pt x="779907" y="176686"/>
                    <a:pt x="778459" y="391016"/>
                  </a:cubicBezTo>
                  <a:cubicBezTo>
                    <a:pt x="776528" y="606794"/>
                    <a:pt x="602305" y="780092"/>
                    <a:pt x="388507" y="779127"/>
                  </a:cubicBezTo>
                  <a:close/>
                  <a:moveTo>
                    <a:pt x="388507" y="72900"/>
                  </a:moveTo>
                  <a:cubicBezTo>
                    <a:pt x="368720" y="75314"/>
                    <a:pt x="349416" y="76762"/>
                    <a:pt x="330111" y="80141"/>
                  </a:cubicBezTo>
                  <a:cubicBezTo>
                    <a:pt x="110522" y="118759"/>
                    <a:pt x="1452" y="381844"/>
                    <a:pt x="128379" y="565280"/>
                  </a:cubicBezTo>
                  <a:cubicBezTo>
                    <a:pt x="138514" y="580244"/>
                    <a:pt x="145753" y="580727"/>
                    <a:pt x="158784" y="568176"/>
                  </a:cubicBezTo>
                  <a:cubicBezTo>
                    <a:pt x="295363" y="432048"/>
                    <a:pt x="431460" y="295436"/>
                    <a:pt x="567557" y="158825"/>
                  </a:cubicBezTo>
                  <a:cubicBezTo>
                    <a:pt x="581070" y="145309"/>
                    <a:pt x="580105" y="138068"/>
                    <a:pt x="564179" y="127448"/>
                  </a:cubicBezTo>
                  <a:cubicBezTo>
                    <a:pt x="510609" y="92209"/>
                    <a:pt x="452212" y="74349"/>
                    <a:pt x="388507" y="72900"/>
                  </a:cubicBezTo>
                  <a:close/>
                  <a:moveTo>
                    <a:pt x="704136" y="360604"/>
                  </a:moveTo>
                  <a:cubicBezTo>
                    <a:pt x="704136" y="326814"/>
                    <a:pt x="686280" y="268404"/>
                    <a:pt x="651049" y="214822"/>
                  </a:cubicBezTo>
                  <a:cubicBezTo>
                    <a:pt x="640431" y="198892"/>
                    <a:pt x="632710" y="197926"/>
                    <a:pt x="619679" y="210960"/>
                  </a:cubicBezTo>
                  <a:cubicBezTo>
                    <a:pt x="483582" y="347088"/>
                    <a:pt x="347003" y="483699"/>
                    <a:pt x="210906" y="620310"/>
                  </a:cubicBezTo>
                  <a:cubicBezTo>
                    <a:pt x="197875" y="633827"/>
                    <a:pt x="198358" y="640585"/>
                    <a:pt x="214284" y="651687"/>
                  </a:cubicBezTo>
                  <a:cubicBezTo>
                    <a:pt x="260132" y="682582"/>
                    <a:pt x="310807" y="700442"/>
                    <a:pt x="365825" y="704304"/>
                  </a:cubicBezTo>
                  <a:cubicBezTo>
                    <a:pt x="548735" y="716855"/>
                    <a:pt x="703654" y="573003"/>
                    <a:pt x="704136" y="360604"/>
                  </a:cubicBezTo>
                  <a:close/>
                </a:path>
              </a:pathLst>
            </a:custGeom>
            <a:solidFill>
              <a:srgbClr val="7F1C58"/>
            </a:solidFill>
            <a:ln w="4819" cap="flat">
              <a:noFill/>
              <a:prstDash val="solid"/>
              <a:miter/>
            </a:ln>
          </p:spPr>
          <p:txBody>
            <a:bodyPr rtlCol="0" anchor="ctr"/>
            <a:lstStyle/>
            <a:p>
              <a:endParaRPr lang="en-US" dirty="0"/>
            </a:p>
          </p:txBody>
        </p:sp>
        <p:grpSp>
          <p:nvGrpSpPr>
            <p:cNvPr id="8" name="Graphic 225">
              <a:extLst>
                <a:ext uri="{FF2B5EF4-FFF2-40B4-BE49-F238E27FC236}">
                  <a16:creationId xmlns:a16="http://schemas.microsoft.com/office/drawing/2014/main" id="{BC172495-5CAF-03A3-0168-0F8790DA211A}"/>
                </a:ext>
              </a:extLst>
            </p:cNvPr>
            <p:cNvGrpSpPr/>
            <p:nvPr/>
          </p:nvGrpSpPr>
          <p:grpSpPr>
            <a:xfrm>
              <a:off x="9880919" y="3992691"/>
              <a:ext cx="1252461" cy="1269310"/>
              <a:chOff x="9880919" y="3992691"/>
              <a:chExt cx="1252461" cy="1269310"/>
            </a:xfrm>
            <a:grpFill/>
          </p:grpSpPr>
          <p:sp>
            <p:nvSpPr>
              <p:cNvPr id="9" name="Freeform 8">
                <a:extLst>
                  <a:ext uri="{FF2B5EF4-FFF2-40B4-BE49-F238E27FC236}">
                    <a16:creationId xmlns:a16="http://schemas.microsoft.com/office/drawing/2014/main" id="{A2CE2025-3F9B-36FD-D79B-C5777AB2C9BA}"/>
                  </a:ext>
                </a:extLst>
              </p:cNvPr>
              <p:cNvSpPr/>
              <p:nvPr/>
            </p:nvSpPr>
            <p:spPr>
              <a:xfrm>
                <a:off x="9880919" y="3992691"/>
                <a:ext cx="1252461" cy="1269310"/>
              </a:xfrm>
              <a:custGeom>
                <a:avLst/>
                <a:gdLst>
                  <a:gd name="connsiteX0" fmla="*/ 151561 w 1252461"/>
                  <a:gd name="connsiteY0" fmla="*/ 222426 h 1269310"/>
                  <a:gd name="connsiteX1" fmla="*/ 84478 w 1252461"/>
                  <a:gd name="connsiteY1" fmla="*/ 222426 h 1269310"/>
                  <a:gd name="connsiteX2" fmla="*/ 62277 w 1252461"/>
                  <a:gd name="connsiteY2" fmla="*/ 199738 h 1269310"/>
                  <a:gd name="connsiteX3" fmla="*/ 62277 w 1252461"/>
                  <a:gd name="connsiteY3" fmla="*/ 124915 h 1269310"/>
                  <a:gd name="connsiteX4" fmla="*/ 85443 w 1252461"/>
                  <a:gd name="connsiteY4" fmla="*/ 101745 h 1269310"/>
                  <a:gd name="connsiteX5" fmla="*/ 458020 w 1252461"/>
                  <a:gd name="connsiteY5" fmla="*/ 101745 h 1269310"/>
                  <a:gd name="connsiteX6" fmla="*/ 474429 w 1252461"/>
                  <a:gd name="connsiteY6" fmla="*/ 101745 h 1269310"/>
                  <a:gd name="connsiteX7" fmla="*/ 491803 w 1252461"/>
                  <a:gd name="connsiteY7" fmla="*/ 13406 h 1269310"/>
                  <a:gd name="connsiteX8" fmla="*/ 567091 w 1252461"/>
                  <a:gd name="connsiteY8" fmla="*/ 11958 h 1269310"/>
                  <a:gd name="connsiteX9" fmla="*/ 586878 w 1252461"/>
                  <a:gd name="connsiteY9" fmla="*/ 101745 h 1269310"/>
                  <a:gd name="connsiteX10" fmla="*/ 604734 w 1252461"/>
                  <a:gd name="connsiteY10" fmla="*/ 101745 h 1269310"/>
                  <a:gd name="connsiteX11" fmla="*/ 974416 w 1252461"/>
                  <a:gd name="connsiteY11" fmla="*/ 101745 h 1269310"/>
                  <a:gd name="connsiteX12" fmla="*/ 999029 w 1252461"/>
                  <a:gd name="connsiteY12" fmla="*/ 126364 h 1269310"/>
                  <a:gd name="connsiteX13" fmla="*/ 999029 w 1252461"/>
                  <a:gd name="connsiteY13" fmla="*/ 201186 h 1269310"/>
                  <a:gd name="connsiteX14" fmla="*/ 977794 w 1252461"/>
                  <a:gd name="connsiteY14" fmla="*/ 222426 h 1269310"/>
                  <a:gd name="connsiteX15" fmla="*/ 936772 w 1252461"/>
                  <a:gd name="connsiteY15" fmla="*/ 222426 h 1269310"/>
                  <a:gd name="connsiteX16" fmla="*/ 975863 w 1252461"/>
                  <a:gd name="connsiteY16" fmla="*/ 322350 h 1269310"/>
                  <a:gd name="connsiteX17" fmla="*/ 1035708 w 1252461"/>
                  <a:gd name="connsiteY17" fmla="*/ 474408 h 1269310"/>
                  <a:gd name="connsiteX18" fmla="*/ 1052117 w 1252461"/>
                  <a:gd name="connsiteY18" fmla="*/ 493717 h 1269310"/>
                  <a:gd name="connsiteX19" fmla="*/ 1252401 w 1252461"/>
                  <a:gd name="connsiteY19" fmla="*/ 864450 h 1269310"/>
                  <a:gd name="connsiteX20" fmla="*/ 894302 w 1252461"/>
                  <a:gd name="connsiteY20" fmla="*/ 1265111 h 1269310"/>
                  <a:gd name="connsiteX21" fmla="*/ 535238 w 1252461"/>
                  <a:gd name="connsiteY21" fmla="*/ 1143947 h 1269310"/>
                  <a:gd name="connsiteX22" fmla="*/ 514486 w 1252461"/>
                  <a:gd name="connsiteY22" fmla="*/ 1135741 h 1269310"/>
                  <a:gd name="connsiteX23" fmla="*/ 26081 w 1252461"/>
                  <a:gd name="connsiteY23" fmla="*/ 1135258 h 1269310"/>
                  <a:gd name="connsiteX24" fmla="*/ 20 w 1252461"/>
                  <a:gd name="connsiteY24" fmla="*/ 1109674 h 1269310"/>
                  <a:gd name="connsiteX25" fmla="*/ 20 w 1252461"/>
                  <a:gd name="connsiteY25" fmla="*/ 1040644 h 1269310"/>
                  <a:gd name="connsiteX26" fmla="*/ 23186 w 1252461"/>
                  <a:gd name="connsiteY26" fmla="*/ 1017473 h 1269310"/>
                  <a:gd name="connsiteX27" fmla="*/ 279936 w 1252461"/>
                  <a:gd name="connsiteY27" fmla="*/ 1017473 h 1269310"/>
                  <a:gd name="connsiteX28" fmla="*/ 303101 w 1252461"/>
                  <a:gd name="connsiteY28" fmla="*/ 1004440 h 1269310"/>
                  <a:gd name="connsiteX29" fmla="*/ 408311 w 1252461"/>
                  <a:gd name="connsiteY29" fmla="*/ 901137 h 1269310"/>
                  <a:gd name="connsiteX30" fmla="*/ 416515 w 1252461"/>
                  <a:gd name="connsiteY30" fmla="*/ 886172 h 1269310"/>
                  <a:gd name="connsiteX31" fmla="*/ 468637 w 1252461"/>
                  <a:gd name="connsiteY31" fmla="*/ 645775 h 1269310"/>
                  <a:gd name="connsiteX32" fmla="*/ 474429 w 1252461"/>
                  <a:gd name="connsiteY32" fmla="*/ 625984 h 1269310"/>
                  <a:gd name="connsiteX33" fmla="*/ 474429 w 1252461"/>
                  <a:gd name="connsiteY33" fmla="*/ 233528 h 1269310"/>
                  <a:gd name="connsiteX34" fmla="*/ 473464 w 1252461"/>
                  <a:gd name="connsiteY34" fmla="*/ 222909 h 1269310"/>
                  <a:gd name="connsiteX35" fmla="*/ 191618 w 1252461"/>
                  <a:gd name="connsiteY35" fmla="*/ 222909 h 1269310"/>
                  <a:gd name="connsiteX36" fmla="*/ 197409 w 1252461"/>
                  <a:gd name="connsiteY36" fmla="*/ 239804 h 1269310"/>
                  <a:gd name="connsiteX37" fmla="*/ 332541 w 1252461"/>
                  <a:gd name="connsiteY37" fmla="*/ 583504 h 1269310"/>
                  <a:gd name="connsiteX38" fmla="*/ 338332 w 1252461"/>
                  <a:gd name="connsiteY38" fmla="*/ 652051 h 1269310"/>
                  <a:gd name="connsiteX39" fmla="*/ 162661 w 1252461"/>
                  <a:gd name="connsiteY39" fmla="*/ 789627 h 1269310"/>
                  <a:gd name="connsiteX40" fmla="*/ 986 w 1252461"/>
                  <a:gd name="connsiteY40" fmla="*/ 640465 h 1269310"/>
                  <a:gd name="connsiteX41" fmla="*/ 7742 w 1252461"/>
                  <a:gd name="connsiteY41" fmla="*/ 585435 h 1269310"/>
                  <a:gd name="connsiteX42" fmla="*/ 144804 w 1252461"/>
                  <a:gd name="connsiteY42" fmla="*/ 236425 h 1269310"/>
                  <a:gd name="connsiteX43" fmla="*/ 151561 w 1252461"/>
                  <a:gd name="connsiteY43" fmla="*/ 222426 h 1269310"/>
                  <a:gd name="connsiteX44" fmla="*/ 834458 w 1252461"/>
                  <a:gd name="connsiteY44" fmla="*/ 1241458 h 1269310"/>
                  <a:gd name="connsiteX45" fmla="*/ 1224409 w 1252461"/>
                  <a:gd name="connsiteY45" fmla="*/ 853830 h 1269310"/>
                  <a:gd name="connsiteX46" fmla="*/ 836389 w 1252461"/>
                  <a:gd name="connsiteY46" fmla="*/ 462823 h 1269310"/>
                  <a:gd name="connsiteX47" fmla="*/ 445955 w 1252461"/>
                  <a:gd name="connsiteY47" fmla="*/ 851416 h 1269310"/>
                  <a:gd name="connsiteX48" fmla="*/ 834458 w 1252461"/>
                  <a:gd name="connsiteY48" fmla="*/ 1241458 h 1269310"/>
                  <a:gd name="connsiteX49" fmla="*/ 605217 w 1252461"/>
                  <a:gd name="connsiteY49" fmla="*/ 500958 h 1269310"/>
                  <a:gd name="connsiteX50" fmla="*/ 613904 w 1252461"/>
                  <a:gd name="connsiteY50" fmla="*/ 496613 h 1269310"/>
                  <a:gd name="connsiteX51" fmla="*/ 805019 w 1252461"/>
                  <a:gd name="connsiteY51" fmla="*/ 434342 h 1269310"/>
                  <a:gd name="connsiteX52" fmla="*/ 818532 w 1252461"/>
                  <a:gd name="connsiteY52" fmla="*/ 423722 h 1269310"/>
                  <a:gd name="connsiteX53" fmla="*/ 868724 w 1252461"/>
                  <a:gd name="connsiteY53" fmla="*/ 296765 h 1269310"/>
                  <a:gd name="connsiteX54" fmla="*/ 897198 w 1252461"/>
                  <a:gd name="connsiteY54" fmla="*/ 223874 h 1269310"/>
                  <a:gd name="connsiteX55" fmla="*/ 605700 w 1252461"/>
                  <a:gd name="connsiteY55" fmla="*/ 223874 h 1269310"/>
                  <a:gd name="connsiteX56" fmla="*/ 605217 w 1252461"/>
                  <a:gd name="connsiteY56" fmla="*/ 500958 h 1269310"/>
                  <a:gd name="connsiteX57" fmla="*/ 92199 w 1252461"/>
                  <a:gd name="connsiteY57" fmla="*/ 192014 h 1269310"/>
                  <a:gd name="connsiteX58" fmla="*/ 969107 w 1252461"/>
                  <a:gd name="connsiteY58" fmla="*/ 192014 h 1269310"/>
                  <a:gd name="connsiteX59" fmla="*/ 969107 w 1252461"/>
                  <a:gd name="connsiteY59" fmla="*/ 132156 h 1269310"/>
                  <a:gd name="connsiteX60" fmla="*/ 92199 w 1252461"/>
                  <a:gd name="connsiteY60" fmla="*/ 132156 h 1269310"/>
                  <a:gd name="connsiteX61" fmla="*/ 92199 w 1252461"/>
                  <a:gd name="connsiteY61" fmla="*/ 192014 h 1269310"/>
                  <a:gd name="connsiteX62" fmla="*/ 37664 w 1252461"/>
                  <a:gd name="connsiteY62" fmla="*/ 596537 h 1269310"/>
                  <a:gd name="connsiteX63" fmla="*/ 307445 w 1252461"/>
                  <a:gd name="connsiteY63" fmla="*/ 596537 h 1269310"/>
                  <a:gd name="connsiteX64" fmla="*/ 172313 w 1252461"/>
                  <a:gd name="connsiteY64" fmla="*/ 251872 h 1269310"/>
                  <a:gd name="connsiteX65" fmla="*/ 37664 w 1252461"/>
                  <a:gd name="connsiteY65" fmla="*/ 596537 h 1269310"/>
                  <a:gd name="connsiteX66" fmla="*/ 313236 w 1252461"/>
                  <a:gd name="connsiteY66" fmla="*/ 627915 h 1269310"/>
                  <a:gd name="connsiteX67" fmla="*/ 31873 w 1252461"/>
                  <a:gd name="connsiteY67" fmla="*/ 627915 h 1269310"/>
                  <a:gd name="connsiteX68" fmla="*/ 171348 w 1252461"/>
                  <a:gd name="connsiteY68" fmla="*/ 762112 h 1269310"/>
                  <a:gd name="connsiteX69" fmla="*/ 313236 w 1252461"/>
                  <a:gd name="connsiteY69" fmla="*/ 627915 h 1269310"/>
                  <a:gd name="connsiteX70" fmla="*/ 501938 w 1252461"/>
                  <a:gd name="connsiteY70" fmla="*/ 1106295 h 1269310"/>
                  <a:gd name="connsiteX71" fmla="*/ 472016 w 1252461"/>
                  <a:gd name="connsiteY71" fmla="*/ 1058988 h 1269310"/>
                  <a:gd name="connsiteX72" fmla="*/ 452229 w 1252461"/>
                  <a:gd name="connsiteY72" fmla="*/ 1047402 h 1269310"/>
                  <a:gd name="connsiteX73" fmla="*/ 44903 w 1252461"/>
                  <a:gd name="connsiteY73" fmla="*/ 1047885 h 1269310"/>
                  <a:gd name="connsiteX74" fmla="*/ 31390 w 1252461"/>
                  <a:gd name="connsiteY74" fmla="*/ 1047885 h 1269310"/>
                  <a:gd name="connsiteX75" fmla="*/ 31390 w 1252461"/>
                  <a:gd name="connsiteY75" fmla="*/ 1106778 h 1269310"/>
                  <a:gd name="connsiteX76" fmla="*/ 501938 w 1252461"/>
                  <a:gd name="connsiteY76" fmla="*/ 1106295 h 1269310"/>
                  <a:gd name="connsiteX77" fmla="*/ 507247 w 1252461"/>
                  <a:gd name="connsiteY77" fmla="*/ 223391 h 1269310"/>
                  <a:gd name="connsiteX78" fmla="*/ 507247 w 1252461"/>
                  <a:gd name="connsiteY78" fmla="*/ 586400 h 1269310"/>
                  <a:gd name="connsiteX79" fmla="*/ 566125 w 1252461"/>
                  <a:gd name="connsiteY79" fmla="*/ 531852 h 1269310"/>
                  <a:gd name="connsiteX80" fmla="*/ 576260 w 1252461"/>
                  <a:gd name="connsiteY80" fmla="*/ 509164 h 1269310"/>
                  <a:gd name="connsiteX81" fmla="*/ 576260 w 1252461"/>
                  <a:gd name="connsiteY81" fmla="*/ 238356 h 1269310"/>
                  <a:gd name="connsiteX82" fmla="*/ 575778 w 1252461"/>
                  <a:gd name="connsiteY82" fmla="*/ 223874 h 1269310"/>
                  <a:gd name="connsiteX83" fmla="*/ 507247 w 1252461"/>
                  <a:gd name="connsiteY83" fmla="*/ 223391 h 1269310"/>
                  <a:gd name="connsiteX84" fmla="*/ 846523 w 1252461"/>
                  <a:gd name="connsiteY84" fmla="*/ 433376 h 1269310"/>
                  <a:gd name="connsiteX85" fmla="*/ 1001925 w 1252461"/>
                  <a:gd name="connsiteY85" fmla="*/ 467167 h 1269310"/>
                  <a:gd name="connsiteX86" fmla="*/ 917467 w 1252461"/>
                  <a:gd name="connsiteY86" fmla="*/ 251872 h 1269310"/>
                  <a:gd name="connsiteX87" fmla="*/ 846523 w 1252461"/>
                  <a:gd name="connsiteY87" fmla="*/ 433376 h 1269310"/>
                  <a:gd name="connsiteX88" fmla="*/ 331093 w 1252461"/>
                  <a:gd name="connsiteY88" fmla="*/ 1016991 h 1269310"/>
                  <a:gd name="connsiteX89" fmla="*/ 448368 w 1252461"/>
                  <a:gd name="connsiteY89" fmla="*/ 1016991 h 1269310"/>
                  <a:gd name="connsiteX90" fmla="*/ 421824 w 1252461"/>
                  <a:gd name="connsiteY90" fmla="*/ 928652 h 1269310"/>
                  <a:gd name="connsiteX91" fmla="*/ 331093 w 1252461"/>
                  <a:gd name="connsiteY91" fmla="*/ 1016991 h 1269310"/>
                  <a:gd name="connsiteX92" fmla="*/ 531377 w 1252461"/>
                  <a:gd name="connsiteY92" fmla="*/ 101745 h 1269310"/>
                  <a:gd name="connsiteX93" fmla="*/ 567091 w 1252461"/>
                  <a:gd name="connsiteY93" fmla="*/ 65540 h 1269310"/>
                  <a:gd name="connsiteX94" fmla="*/ 530412 w 1252461"/>
                  <a:gd name="connsiteY94" fmla="*/ 30301 h 1269310"/>
                  <a:gd name="connsiteX95" fmla="*/ 494699 w 1252461"/>
                  <a:gd name="connsiteY95" fmla="*/ 66023 h 1269310"/>
                  <a:gd name="connsiteX96" fmla="*/ 531377 w 1252461"/>
                  <a:gd name="connsiteY96" fmla="*/ 101745 h 126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252461" h="1269310">
                    <a:moveTo>
                      <a:pt x="151561" y="222426"/>
                    </a:moveTo>
                    <a:cubicBezTo>
                      <a:pt x="127430" y="222426"/>
                      <a:pt x="106195" y="222426"/>
                      <a:pt x="84478" y="222426"/>
                    </a:cubicBezTo>
                    <a:cubicBezTo>
                      <a:pt x="66621" y="222426"/>
                      <a:pt x="62277" y="218081"/>
                      <a:pt x="62277" y="199738"/>
                    </a:cubicBezTo>
                    <a:cubicBezTo>
                      <a:pt x="62277" y="174636"/>
                      <a:pt x="62277" y="150017"/>
                      <a:pt x="62277" y="124915"/>
                    </a:cubicBezTo>
                    <a:cubicBezTo>
                      <a:pt x="62277" y="105606"/>
                      <a:pt x="66138" y="101745"/>
                      <a:pt x="85443" y="101745"/>
                    </a:cubicBezTo>
                    <a:cubicBezTo>
                      <a:pt x="209474" y="101745"/>
                      <a:pt x="333988" y="101745"/>
                      <a:pt x="458020" y="101745"/>
                    </a:cubicBezTo>
                    <a:cubicBezTo>
                      <a:pt x="463329" y="101745"/>
                      <a:pt x="468155" y="101745"/>
                      <a:pt x="474429" y="101745"/>
                    </a:cubicBezTo>
                    <a:cubicBezTo>
                      <a:pt x="458985" y="67471"/>
                      <a:pt x="461398" y="37059"/>
                      <a:pt x="491803" y="13406"/>
                    </a:cubicBezTo>
                    <a:cubicBezTo>
                      <a:pt x="514003" y="-3972"/>
                      <a:pt x="544408" y="-4455"/>
                      <a:pt x="567091" y="11958"/>
                    </a:cubicBezTo>
                    <a:cubicBezTo>
                      <a:pt x="598943" y="35129"/>
                      <a:pt x="602804" y="66023"/>
                      <a:pt x="586878" y="101745"/>
                    </a:cubicBezTo>
                    <a:cubicBezTo>
                      <a:pt x="593634" y="101745"/>
                      <a:pt x="599425" y="101745"/>
                      <a:pt x="604734" y="101745"/>
                    </a:cubicBezTo>
                    <a:cubicBezTo>
                      <a:pt x="727801" y="101745"/>
                      <a:pt x="851349" y="101745"/>
                      <a:pt x="974416" y="101745"/>
                    </a:cubicBezTo>
                    <a:cubicBezTo>
                      <a:pt x="995168" y="101745"/>
                      <a:pt x="999029" y="105606"/>
                      <a:pt x="999029" y="126364"/>
                    </a:cubicBezTo>
                    <a:cubicBezTo>
                      <a:pt x="999029" y="151465"/>
                      <a:pt x="999029" y="176084"/>
                      <a:pt x="999029" y="201186"/>
                    </a:cubicBezTo>
                    <a:cubicBezTo>
                      <a:pt x="999029" y="217116"/>
                      <a:pt x="994203" y="221943"/>
                      <a:pt x="977794" y="222426"/>
                    </a:cubicBezTo>
                    <a:cubicBezTo>
                      <a:pt x="964763" y="222426"/>
                      <a:pt x="951733" y="222426"/>
                      <a:pt x="936772" y="222426"/>
                    </a:cubicBezTo>
                    <a:cubicBezTo>
                      <a:pt x="950285" y="256699"/>
                      <a:pt x="963316" y="289524"/>
                      <a:pt x="975863" y="322350"/>
                    </a:cubicBezTo>
                    <a:cubicBezTo>
                      <a:pt x="995651" y="373036"/>
                      <a:pt x="1015438" y="424205"/>
                      <a:pt x="1035708" y="474408"/>
                    </a:cubicBezTo>
                    <a:cubicBezTo>
                      <a:pt x="1038603" y="482132"/>
                      <a:pt x="1045360" y="489373"/>
                      <a:pt x="1052117" y="493717"/>
                    </a:cubicBezTo>
                    <a:cubicBezTo>
                      <a:pt x="1185800" y="581090"/>
                      <a:pt x="1254814" y="704668"/>
                      <a:pt x="1252401" y="864450"/>
                    </a:cubicBezTo>
                    <a:cubicBezTo>
                      <a:pt x="1249023" y="1064780"/>
                      <a:pt x="1092656" y="1239044"/>
                      <a:pt x="894302" y="1265111"/>
                    </a:cubicBezTo>
                    <a:cubicBezTo>
                      <a:pt x="754827" y="1283455"/>
                      <a:pt x="635621" y="1241458"/>
                      <a:pt x="535238" y="1143947"/>
                    </a:cubicBezTo>
                    <a:cubicBezTo>
                      <a:pt x="530412" y="1139120"/>
                      <a:pt x="521725" y="1135741"/>
                      <a:pt x="514486" y="1135741"/>
                    </a:cubicBezTo>
                    <a:cubicBezTo>
                      <a:pt x="351845" y="1135258"/>
                      <a:pt x="188722" y="1135258"/>
                      <a:pt x="26081" y="1135258"/>
                    </a:cubicBezTo>
                    <a:cubicBezTo>
                      <a:pt x="2916" y="1135258"/>
                      <a:pt x="20" y="1132362"/>
                      <a:pt x="20" y="1109674"/>
                    </a:cubicBezTo>
                    <a:cubicBezTo>
                      <a:pt x="20" y="1086503"/>
                      <a:pt x="20" y="1063332"/>
                      <a:pt x="20" y="1040644"/>
                    </a:cubicBezTo>
                    <a:cubicBezTo>
                      <a:pt x="20" y="1021818"/>
                      <a:pt x="4364" y="1017473"/>
                      <a:pt x="23186" y="1017473"/>
                    </a:cubicBezTo>
                    <a:cubicBezTo>
                      <a:pt x="108608" y="1017473"/>
                      <a:pt x="194513" y="1017473"/>
                      <a:pt x="279936" y="1017473"/>
                    </a:cubicBezTo>
                    <a:cubicBezTo>
                      <a:pt x="291036" y="1017473"/>
                      <a:pt x="297310" y="1015060"/>
                      <a:pt x="303101" y="1004440"/>
                    </a:cubicBezTo>
                    <a:cubicBezTo>
                      <a:pt x="327232" y="959546"/>
                      <a:pt x="362945" y="925273"/>
                      <a:pt x="408311" y="901137"/>
                    </a:cubicBezTo>
                    <a:cubicBezTo>
                      <a:pt x="415550" y="897275"/>
                      <a:pt x="417481" y="893413"/>
                      <a:pt x="416515" y="886172"/>
                    </a:cubicBezTo>
                    <a:cubicBezTo>
                      <a:pt x="408311" y="800730"/>
                      <a:pt x="427615" y="721080"/>
                      <a:pt x="468637" y="645775"/>
                    </a:cubicBezTo>
                    <a:cubicBezTo>
                      <a:pt x="472016" y="639983"/>
                      <a:pt x="474429" y="632742"/>
                      <a:pt x="474429" y="625984"/>
                    </a:cubicBezTo>
                    <a:cubicBezTo>
                      <a:pt x="474911" y="495165"/>
                      <a:pt x="474911" y="364347"/>
                      <a:pt x="474429" y="233528"/>
                    </a:cubicBezTo>
                    <a:cubicBezTo>
                      <a:pt x="474429" y="230149"/>
                      <a:pt x="473946" y="227253"/>
                      <a:pt x="473464" y="222909"/>
                    </a:cubicBezTo>
                    <a:cubicBezTo>
                      <a:pt x="379837" y="222909"/>
                      <a:pt x="286210" y="222909"/>
                      <a:pt x="191618" y="222909"/>
                    </a:cubicBezTo>
                    <a:cubicBezTo>
                      <a:pt x="193548" y="228701"/>
                      <a:pt x="195479" y="234494"/>
                      <a:pt x="197409" y="239804"/>
                    </a:cubicBezTo>
                    <a:cubicBezTo>
                      <a:pt x="242292" y="354210"/>
                      <a:pt x="286692" y="469098"/>
                      <a:pt x="332541" y="583504"/>
                    </a:cubicBezTo>
                    <a:cubicBezTo>
                      <a:pt x="341710" y="606675"/>
                      <a:pt x="342676" y="628880"/>
                      <a:pt x="338332" y="652051"/>
                    </a:cubicBezTo>
                    <a:cubicBezTo>
                      <a:pt x="321441" y="737010"/>
                      <a:pt x="250496" y="792524"/>
                      <a:pt x="162661" y="789627"/>
                    </a:cubicBezTo>
                    <a:cubicBezTo>
                      <a:pt x="78204" y="786731"/>
                      <a:pt x="12086" y="724942"/>
                      <a:pt x="986" y="640465"/>
                    </a:cubicBezTo>
                    <a:cubicBezTo>
                      <a:pt x="-1427" y="621156"/>
                      <a:pt x="503" y="603778"/>
                      <a:pt x="7742" y="585435"/>
                    </a:cubicBezTo>
                    <a:cubicBezTo>
                      <a:pt x="54073" y="469098"/>
                      <a:pt x="99439" y="352761"/>
                      <a:pt x="144804" y="236425"/>
                    </a:cubicBezTo>
                    <a:cubicBezTo>
                      <a:pt x="148183" y="233528"/>
                      <a:pt x="149630" y="229184"/>
                      <a:pt x="151561" y="222426"/>
                    </a:cubicBezTo>
                    <a:close/>
                    <a:moveTo>
                      <a:pt x="834458" y="1241458"/>
                    </a:moveTo>
                    <a:cubicBezTo>
                      <a:pt x="1048255" y="1242423"/>
                      <a:pt x="1222479" y="1069125"/>
                      <a:pt x="1224409" y="853830"/>
                    </a:cubicBezTo>
                    <a:cubicBezTo>
                      <a:pt x="1226340" y="639500"/>
                      <a:pt x="1052599" y="464271"/>
                      <a:pt x="836389" y="462823"/>
                    </a:cubicBezTo>
                    <a:cubicBezTo>
                      <a:pt x="622108" y="461374"/>
                      <a:pt x="446920" y="635638"/>
                      <a:pt x="445955" y="851416"/>
                    </a:cubicBezTo>
                    <a:cubicBezTo>
                      <a:pt x="444989" y="1065263"/>
                      <a:pt x="618730" y="1240492"/>
                      <a:pt x="834458" y="1241458"/>
                    </a:cubicBezTo>
                    <a:close/>
                    <a:moveTo>
                      <a:pt x="605217" y="500958"/>
                    </a:moveTo>
                    <a:cubicBezTo>
                      <a:pt x="609078" y="499027"/>
                      <a:pt x="611491" y="498062"/>
                      <a:pt x="613904" y="496613"/>
                    </a:cubicBezTo>
                    <a:cubicBezTo>
                      <a:pt x="672300" y="460409"/>
                      <a:pt x="736005" y="439652"/>
                      <a:pt x="805019" y="434342"/>
                    </a:cubicBezTo>
                    <a:cubicBezTo>
                      <a:pt x="809845" y="433859"/>
                      <a:pt x="816601" y="428549"/>
                      <a:pt x="818532" y="423722"/>
                    </a:cubicBezTo>
                    <a:cubicBezTo>
                      <a:pt x="835906" y="381725"/>
                      <a:pt x="851832" y="339245"/>
                      <a:pt x="868724" y="296765"/>
                    </a:cubicBezTo>
                    <a:cubicBezTo>
                      <a:pt x="877893" y="272629"/>
                      <a:pt x="887545" y="248976"/>
                      <a:pt x="897198" y="223874"/>
                    </a:cubicBezTo>
                    <a:cubicBezTo>
                      <a:pt x="798745" y="223874"/>
                      <a:pt x="702222" y="223874"/>
                      <a:pt x="605700" y="223874"/>
                    </a:cubicBezTo>
                    <a:cubicBezTo>
                      <a:pt x="605217" y="316074"/>
                      <a:pt x="605217" y="407309"/>
                      <a:pt x="605217" y="500958"/>
                    </a:cubicBezTo>
                    <a:close/>
                    <a:moveTo>
                      <a:pt x="92199" y="192014"/>
                    </a:moveTo>
                    <a:cubicBezTo>
                      <a:pt x="385146" y="192014"/>
                      <a:pt x="676644" y="192014"/>
                      <a:pt x="969107" y="192014"/>
                    </a:cubicBezTo>
                    <a:cubicBezTo>
                      <a:pt x="969107" y="171740"/>
                      <a:pt x="969107" y="152431"/>
                      <a:pt x="969107" y="132156"/>
                    </a:cubicBezTo>
                    <a:cubicBezTo>
                      <a:pt x="676644" y="132156"/>
                      <a:pt x="384663" y="132156"/>
                      <a:pt x="92199" y="132156"/>
                    </a:cubicBezTo>
                    <a:cubicBezTo>
                      <a:pt x="92199" y="152431"/>
                      <a:pt x="92199" y="171740"/>
                      <a:pt x="92199" y="192014"/>
                    </a:cubicBezTo>
                    <a:close/>
                    <a:moveTo>
                      <a:pt x="37664" y="596537"/>
                    </a:moveTo>
                    <a:cubicBezTo>
                      <a:pt x="128395" y="596537"/>
                      <a:pt x="217196" y="596537"/>
                      <a:pt x="307445" y="596537"/>
                    </a:cubicBezTo>
                    <a:cubicBezTo>
                      <a:pt x="262562" y="481649"/>
                      <a:pt x="218161" y="368691"/>
                      <a:pt x="172313" y="251872"/>
                    </a:cubicBezTo>
                    <a:cubicBezTo>
                      <a:pt x="126465" y="369174"/>
                      <a:pt x="82547" y="482132"/>
                      <a:pt x="37664" y="596537"/>
                    </a:cubicBezTo>
                    <a:close/>
                    <a:moveTo>
                      <a:pt x="313236" y="627915"/>
                    </a:moveTo>
                    <a:cubicBezTo>
                      <a:pt x="218644" y="627915"/>
                      <a:pt x="125017" y="627915"/>
                      <a:pt x="31873" y="627915"/>
                    </a:cubicBezTo>
                    <a:cubicBezTo>
                      <a:pt x="30908" y="701289"/>
                      <a:pt x="93647" y="761147"/>
                      <a:pt x="171348" y="762112"/>
                    </a:cubicBezTo>
                    <a:cubicBezTo>
                      <a:pt x="249049" y="762595"/>
                      <a:pt x="312271" y="703220"/>
                      <a:pt x="313236" y="627915"/>
                    </a:cubicBezTo>
                    <a:close/>
                    <a:moveTo>
                      <a:pt x="501938" y="1106295"/>
                    </a:moveTo>
                    <a:cubicBezTo>
                      <a:pt x="491320" y="1089882"/>
                      <a:pt x="481185" y="1074918"/>
                      <a:pt x="472016" y="1058988"/>
                    </a:cubicBezTo>
                    <a:cubicBezTo>
                      <a:pt x="467190" y="1050781"/>
                      <a:pt x="462364" y="1047402"/>
                      <a:pt x="452229" y="1047402"/>
                    </a:cubicBezTo>
                    <a:cubicBezTo>
                      <a:pt x="316614" y="1047885"/>
                      <a:pt x="180518" y="1047885"/>
                      <a:pt x="44903" y="1047885"/>
                    </a:cubicBezTo>
                    <a:cubicBezTo>
                      <a:pt x="40560" y="1047885"/>
                      <a:pt x="35734" y="1047885"/>
                      <a:pt x="31390" y="1047885"/>
                    </a:cubicBezTo>
                    <a:cubicBezTo>
                      <a:pt x="31390" y="1068642"/>
                      <a:pt x="31390" y="1087469"/>
                      <a:pt x="31390" y="1106778"/>
                    </a:cubicBezTo>
                    <a:cubicBezTo>
                      <a:pt x="188240" y="1106295"/>
                      <a:pt x="344123" y="1106295"/>
                      <a:pt x="501938" y="1106295"/>
                    </a:cubicBezTo>
                    <a:close/>
                    <a:moveTo>
                      <a:pt x="507247" y="223391"/>
                    </a:moveTo>
                    <a:cubicBezTo>
                      <a:pt x="507247" y="346486"/>
                      <a:pt x="507247" y="468133"/>
                      <a:pt x="507247" y="586400"/>
                    </a:cubicBezTo>
                    <a:cubicBezTo>
                      <a:pt x="526069" y="568539"/>
                      <a:pt x="545856" y="549713"/>
                      <a:pt x="566125" y="531852"/>
                    </a:cubicBezTo>
                    <a:cubicBezTo>
                      <a:pt x="573365" y="525094"/>
                      <a:pt x="576260" y="518819"/>
                      <a:pt x="576260" y="509164"/>
                    </a:cubicBezTo>
                    <a:cubicBezTo>
                      <a:pt x="575778" y="418895"/>
                      <a:pt x="576260" y="328625"/>
                      <a:pt x="576260" y="238356"/>
                    </a:cubicBezTo>
                    <a:cubicBezTo>
                      <a:pt x="576260" y="233528"/>
                      <a:pt x="575778" y="229184"/>
                      <a:pt x="575778" y="223874"/>
                    </a:cubicBezTo>
                    <a:cubicBezTo>
                      <a:pt x="552129" y="223391"/>
                      <a:pt x="529929" y="223391"/>
                      <a:pt x="507247" y="223391"/>
                    </a:cubicBezTo>
                    <a:close/>
                    <a:moveTo>
                      <a:pt x="846523" y="433376"/>
                    </a:moveTo>
                    <a:cubicBezTo>
                      <a:pt x="901058" y="434825"/>
                      <a:pt x="950768" y="446410"/>
                      <a:pt x="1001925" y="467167"/>
                    </a:cubicBezTo>
                    <a:cubicBezTo>
                      <a:pt x="973450" y="394276"/>
                      <a:pt x="945942" y="324281"/>
                      <a:pt x="917467" y="251872"/>
                    </a:cubicBezTo>
                    <a:cubicBezTo>
                      <a:pt x="892854" y="314143"/>
                      <a:pt x="870171" y="372553"/>
                      <a:pt x="846523" y="433376"/>
                    </a:cubicBezTo>
                    <a:close/>
                    <a:moveTo>
                      <a:pt x="331093" y="1016991"/>
                    </a:moveTo>
                    <a:cubicBezTo>
                      <a:pt x="372115" y="1016991"/>
                      <a:pt x="410241" y="1016991"/>
                      <a:pt x="448368" y="1016991"/>
                    </a:cubicBezTo>
                    <a:cubicBezTo>
                      <a:pt x="439198" y="987062"/>
                      <a:pt x="430511" y="958581"/>
                      <a:pt x="421824" y="928652"/>
                    </a:cubicBezTo>
                    <a:cubicBezTo>
                      <a:pt x="383698" y="949409"/>
                      <a:pt x="354258" y="977890"/>
                      <a:pt x="331093" y="1016991"/>
                    </a:cubicBezTo>
                    <a:close/>
                    <a:moveTo>
                      <a:pt x="531377" y="101745"/>
                    </a:moveTo>
                    <a:cubicBezTo>
                      <a:pt x="551164" y="101745"/>
                      <a:pt x="567573" y="85332"/>
                      <a:pt x="567091" y="65540"/>
                    </a:cubicBezTo>
                    <a:cubicBezTo>
                      <a:pt x="567091" y="45748"/>
                      <a:pt x="550682" y="29819"/>
                      <a:pt x="530412" y="30301"/>
                    </a:cubicBezTo>
                    <a:cubicBezTo>
                      <a:pt x="510625" y="30301"/>
                      <a:pt x="494216" y="46714"/>
                      <a:pt x="494699" y="66023"/>
                    </a:cubicBezTo>
                    <a:cubicBezTo>
                      <a:pt x="495181" y="85815"/>
                      <a:pt x="511590" y="101745"/>
                      <a:pt x="531377" y="101745"/>
                    </a:cubicBezTo>
                    <a:close/>
                  </a:path>
                </a:pathLst>
              </a:custGeom>
              <a:grpFill/>
              <a:ln w="481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9BB4499-356C-2EE7-40C8-0E9EC21EC8F4}"/>
                  </a:ext>
                </a:extLst>
              </p:cNvPr>
              <p:cNvSpPr/>
              <p:nvPr/>
            </p:nvSpPr>
            <p:spPr>
              <a:xfrm>
                <a:off x="10400907" y="4527923"/>
                <a:ext cx="502254" cy="504376"/>
              </a:xfrm>
              <a:custGeom>
                <a:avLst/>
                <a:gdLst>
                  <a:gd name="connsiteX0" fmla="*/ 313987 w 502254"/>
                  <a:gd name="connsiteY0" fmla="*/ 0 h 504376"/>
                  <a:gd name="connsiteX1" fmla="*/ 489658 w 502254"/>
                  <a:gd name="connsiteY1" fmla="*/ 54548 h 504376"/>
                  <a:gd name="connsiteX2" fmla="*/ 493037 w 502254"/>
                  <a:gd name="connsiteY2" fmla="*/ 85925 h 504376"/>
                  <a:gd name="connsiteX3" fmla="*/ 84264 w 502254"/>
                  <a:gd name="connsiteY3" fmla="*/ 495276 h 504376"/>
                  <a:gd name="connsiteX4" fmla="*/ 53859 w 502254"/>
                  <a:gd name="connsiteY4" fmla="*/ 492379 h 504376"/>
                  <a:gd name="connsiteX5" fmla="*/ 255591 w 502254"/>
                  <a:gd name="connsiteY5" fmla="*/ 7241 h 504376"/>
                  <a:gd name="connsiteX6" fmla="*/ 313987 w 502254"/>
                  <a:gd name="connsiteY6" fmla="*/ 0 h 504376"/>
                  <a:gd name="connsiteX7" fmla="*/ 70268 w 502254"/>
                  <a:gd name="connsiteY7" fmla="*/ 461968 h 504376"/>
                  <a:gd name="connsiteX8" fmla="*/ 460702 w 502254"/>
                  <a:gd name="connsiteY8" fmla="*/ 71443 h 504376"/>
                  <a:gd name="connsiteX9" fmla="*/ 113703 w 502254"/>
                  <a:gd name="connsiteY9" fmla="*/ 113923 h 504376"/>
                  <a:gd name="connsiteX10" fmla="*/ 70268 w 502254"/>
                  <a:gd name="connsiteY10" fmla="*/ 461968 h 50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254" h="504376">
                    <a:moveTo>
                      <a:pt x="313987" y="0"/>
                    </a:moveTo>
                    <a:cubicBezTo>
                      <a:pt x="378175" y="1448"/>
                      <a:pt x="436571" y="19309"/>
                      <a:pt x="489658" y="54548"/>
                    </a:cubicBezTo>
                    <a:cubicBezTo>
                      <a:pt x="505585" y="65168"/>
                      <a:pt x="506067" y="72409"/>
                      <a:pt x="493037" y="85925"/>
                    </a:cubicBezTo>
                    <a:cubicBezTo>
                      <a:pt x="356940" y="222536"/>
                      <a:pt x="220360" y="358665"/>
                      <a:pt x="84264" y="495276"/>
                    </a:cubicBezTo>
                    <a:cubicBezTo>
                      <a:pt x="71233" y="508309"/>
                      <a:pt x="63994" y="507344"/>
                      <a:pt x="53859" y="492379"/>
                    </a:cubicBezTo>
                    <a:cubicBezTo>
                      <a:pt x="-73068" y="308944"/>
                      <a:pt x="36485" y="45859"/>
                      <a:pt x="255591" y="7241"/>
                    </a:cubicBezTo>
                    <a:cubicBezTo>
                      <a:pt x="274896" y="3862"/>
                      <a:pt x="294683" y="2414"/>
                      <a:pt x="313987" y="0"/>
                    </a:cubicBezTo>
                    <a:close/>
                    <a:moveTo>
                      <a:pt x="70268" y="461968"/>
                    </a:moveTo>
                    <a:cubicBezTo>
                      <a:pt x="200573" y="331632"/>
                      <a:pt x="330879" y="201296"/>
                      <a:pt x="460702" y="71443"/>
                    </a:cubicBezTo>
                    <a:cubicBezTo>
                      <a:pt x="363696" y="8689"/>
                      <a:pt x="214087" y="13516"/>
                      <a:pt x="113703" y="113923"/>
                    </a:cubicBezTo>
                    <a:cubicBezTo>
                      <a:pt x="12837" y="214330"/>
                      <a:pt x="7045" y="364457"/>
                      <a:pt x="70268" y="461968"/>
                    </a:cubicBezTo>
                    <a:close/>
                  </a:path>
                </a:pathLst>
              </a:custGeom>
              <a:grpFill/>
              <a:ln w="481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5F5CC92-6590-5923-4029-8930397B9E19}"/>
                  </a:ext>
                </a:extLst>
              </p:cNvPr>
              <p:cNvSpPr/>
              <p:nvPr/>
            </p:nvSpPr>
            <p:spPr>
              <a:xfrm>
                <a:off x="10528365" y="4656011"/>
                <a:ext cx="502641" cy="503171"/>
              </a:xfrm>
              <a:custGeom>
                <a:avLst/>
                <a:gdLst>
                  <a:gd name="connsiteX0" fmla="*/ 502641 w 502641"/>
                  <a:gd name="connsiteY0" fmla="*/ 159133 h 503171"/>
                  <a:gd name="connsiteX1" fmla="*/ 164329 w 502641"/>
                  <a:gd name="connsiteY1" fmla="*/ 502351 h 503171"/>
                  <a:gd name="connsiteX2" fmla="*/ 12789 w 502641"/>
                  <a:gd name="connsiteY2" fmla="*/ 449734 h 503171"/>
                  <a:gd name="connsiteX3" fmla="*/ 9411 w 502641"/>
                  <a:gd name="connsiteY3" fmla="*/ 418356 h 503171"/>
                  <a:gd name="connsiteX4" fmla="*/ 418184 w 502641"/>
                  <a:gd name="connsiteY4" fmla="*/ 9006 h 503171"/>
                  <a:gd name="connsiteX5" fmla="*/ 449554 w 502641"/>
                  <a:gd name="connsiteY5" fmla="*/ 12868 h 503171"/>
                  <a:gd name="connsiteX6" fmla="*/ 502641 w 502641"/>
                  <a:gd name="connsiteY6" fmla="*/ 159133 h 503171"/>
                  <a:gd name="connsiteX7" fmla="*/ 40298 w 502641"/>
                  <a:gd name="connsiteY7" fmla="*/ 431873 h 503171"/>
                  <a:gd name="connsiteX8" fmla="*/ 397914 w 502641"/>
                  <a:gd name="connsiteY8" fmla="*/ 381669 h 503171"/>
                  <a:gd name="connsiteX9" fmla="*/ 430249 w 502641"/>
                  <a:gd name="connsiteY9" fmla="*/ 41831 h 503171"/>
                  <a:gd name="connsiteX10" fmla="*/ 40298 w 502641"/>
                  <a:gd name="connsiteY10" fmla="*/ 431873 h 50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641" h="503171">
                    <a:moveTo>
                      <a:pt x="502641" y="159133"/>
                    </a:moveTo>
                    <a:cubicBezTo>
                      <a:pt x="501676" y="372015"/>
                      <a:pt x="347240" y="515384"/>
                      <a:pt x="164329" y="502351"/>
                    </a:cubicBezTo>
                    <a:cubicBezTo>
                      <a:pt x="109312" y="498489"/>
                      <a:pt x="58637" y="480628"/>
                      <a:pt x="12789" y="449734"/>
                    </a:cubicBezTo>
                    <a:cubicBezTo>
                      <a:pt x="-3137" y="439114"/>
                      <a:pt x="-4102" y="431873"/>
                      <a:pt x="9411" y="418356"/>
                    </a:cubicBezTo>
                    <a:cubicBezTo>
                      <a:pt x="145508" y="281745"/>
                      <a:pt x="282087" y="145617"/>
                      <a:pt x="418184" y="9006"/>
                    </a:cubicBezTo>
                    <a:cubicBezTo>
                      <a:pt x="431214" y="-4028"/>
                      <a:pt x="438936" y="-3062"/>
                      <a:pt x="449554" y="12868"/>
                    </a:cubicBezTo>
                    <a:cubicBezTo>
                      <a:pt x="484784" y="66933"/>
                      <a:pt x="502641" y="125342"/>
                      <a:pt x="502641" y="159133"/>
                    </a:cubicBezTo>
                    <a:close/>
                    <a:moveTo>
                      <a:pt x="40298" y="431873"/>
                    </a:moveTo>
                    <a:cubicBezTo>
                      <a:pt x="133442" y="495592"/>
                      <a:pt x="293670" y="495110"/>
                      <a:pt x="397914" y="381669"/>
                    </a:cubicBezTo>
                    <a:cubicBezTo>
                      <a:pt x="499745" y="270643"/>
                      <a:pt x="485750" y="118102"/>
                      <a:pt x="430249" y="41831"/>
                    </a:cubicBezTo>
                    <a:cubicBezTo>
                      <a:pt x="300426" y="171684"/>
                      <a:pt x="170121" y="302020"/>
                      <a:pt x="40298" y="431873"/>
                    </a:cubicBezTo>
                    <a:close/>
                  </a:path>
                </a:pathLst>
              </a:custGeom>
              <a:grpFill/>
              <a:ln w="4819"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A5DD8AE5-C782-1E0D-E819-FC53BA238D62}"/>
              </a:ext>
            </a:extLst>
          </p:cNvPr>
          <p:cNvGrpSpPr/>
          <p:nvPr/>
        </p:nvGrpSpPr>
        <p:grpSpPr>
          <a:xfrm>
            <a:off x="6235070" y="2973175"/>
            <a:ext cx="637053" cy="747265"/>
            <a:chOff x="8138828" y="4016838"/>
            <a:chExt cx="981393" cy="1151177"/>
          </a:xfrm>
          <a:solidFill>
            <a:srgbClr val="595959"/>
          </a:solidFill>
        </p:grpSpPr>
        <p:sp>
          <p:nvSpPr>
            <p:cNvPr id="13" name="Freeform 12">
              <a:extLst>
                <a:ext uri="{FF2B5EF4-FFF2-40B4-BE49-F238E27FC236}">
                  <a16:creationId xmlns:a16="http://schemas.microsoft.com/office/drawing/2014/main" id="{A9199504-E3EA-DAAE-0E9C-ABE6A5EFCFE9}"/>
                </a:ext>
              </a:extLst>
            </p:cNvPr>
            <p:cNvSpPr/>
            <p:nvPr/>
          </p:nvSpPr>
          <p:spPr>
            <a:xfrm>
              <a:off x="8169112" y="4554473"/>
              <a:ext cx="928064" cy="288186"/>
            </a:xfrm>
            <a:custGeom>
              <a:avLst/>
              <a:gdLst>
                <a:gd name="connsiteX0" fmla="*/ 0 w 928064"/>
                <a:gd name="connsiteY0" fmla="*/ 0 h 288186"/>
                <a:gd name="connsiteX1" fmla="*/ 928064 w 928064"/>
                <a:gd name="connsiteY1" fmla="*/ 0 h 288186"/>
                <a:gd name="connsiteX2" fmla="*/ 928064 w 928064"/>
                <a:gd name="connsiteY2" fmla="*/ 288187 h 288186"/>
                <a:gd name="connsiteX3" fmla="*/ 0 w 928064"/>
                <a:gd name="connsiteY3" fmla="*/ 288187 h 288186"/>
              </a:gdLst>
              <a:ahLst/>
              <a:cxnLst>
                <a:cxn ang="0">
                  <a:pos x="connsiteX0" y="connsiteY0"/>
                </a:cxn>
                <a:cxn ang="0">
                  <a:pos x="connsiteX1" y="connsiteY1"/>
                </a:cxn>
                <a:cxn ang="0">
                  <a:pos x="connsiteX2" y="connsiteY2"/>
                </a:cxn>
                <a:cxn ang="0">
                  <a:pos x="connsiteX3" y="connsiteY3"/>
                </a:cxn>
              </a:cxnLst>
              <a:rect l="l" t="t" r="r" b="b"/>
              <a:pathLst>
                <a:path w="928064" h="288186">
                  <a:moveTo>
                    <a:pt x="0" y="0"/>
                  </a:moveTo>
                  <a:lnTo>
                    <a:pt x="928064" y="0"/>
                  </a:lnTo>
                  <a:lnTo>
                    <a:pt x="928064" y="288187"/>
                  </a:lnTo>
                  <a:lnTo>
                    <a:pt x="0" y="288187"/>
                  </a:lnTo>
                  <a:close/>
                </a:path>
              </a:pathLst>
            </a:custGeom>
            <a:solidFill>
              <a:srgbClr val="F16924"/>
            </a:solidFill>
            <a:ln w="4819" cap="flat">
              <a:noFill/>
              <a:prstDash val="solid"/>
              <a:miter/>
            </a:ln>
          </p:spPr>
          <p:txBody>
            <a:bodyPr rtlCol="0" anchor="ctr"/>
            <a:lstStyle/>
            <a:p>
              <a:endParaRPr lang="en-US" dirty="0"/>
            </a:p>
          </p:txBody>
        </p:sp>
        <p:grpSp>
          <p:nvGrpSpPr>
            <p:cNvPr id="14" name="Group 13">
              <a:extLst>
                <a:ext uri="{FF2B5EF4-FFF2-40B4-BE49-F238E27FC236}">
                  <a16:creationId xmlns:a16="http://schemas.microsoft.com/office/drawing/2014/main" id="{4509D901-0240-2E5D-35CA-63E71F930360}"/>
                </a:ext>
              </a:extLst>
            </p:cNvPr>
            <p:cNvGrpSpPr/>
            <p:nvPr/>
          </p:nvGrpSpPr>
          <p:grpSpPr>
            <a:xfrm>
              <a:off x="8138828" y="4016838"/>
              <a:ext cx="981393" cy="1151177"/>
              <a:chOff x="8138828" y="4016838"/>
              <a:chExt cx="981393" cy="1151177"/>
            </a:xfrm>
            <a:grpFill/>
          </p:grpSpPr>
          <p:sp>
            <p:nvSpPr>
              <p:cNvPr id="15" name="Freeform 14">
                <a:extLst>
                  <a:ext uri="{FF2B5EF4-FFF2-40B4-BE49-F238E27FC236}">
                    <a16:creationId xmlns:a16="http://schemas.microsoft.com/office/drawing/2014/main" id="{9E4F50E0-01CE-2A15-E9C7-163B78631C04}"/>
                  </a:ext>
                </a:extLst>
              </p:cNvPr>
              <p:cNvSpPr/>
              <p:nvPr/>
            </p:nvSpPr>
            <p:spPr>
              <a:xfrm>
                <a:off x="8453330" y="4596248"/>
                <a:ext cx="160267" cy="195292"/>
              </a:xfrm>
              <a:custGeom>
                <a:avLst/>
                <a:gdLst>
                  <a:gd name="connsiteX0" fmla="*/ 159785 w 160267"/>
                  <a:gd name="connsiteY0" fmla="*/ 178347 h 195292"/>
                  <a:gd name="connsiteX1" fmla="*/ 146754 w 160267"/>
                  <a:gd name="connsiteY1" fmla="*/ 194760 h 195292"/>
                  <a:gd name="connsiteX2" fmla="*/ 128415 w 160267"/>
                  <a:gd name="connsiteY2" fmla="*/ 185588 h 195292"/>
                  <a:gd name="connsiteX3" fmla="*/ 119245 w 160267"/>
                  <a:gd name="connsiteY3" fmla="*/ 162900 h 195292"/>
                  <a:gd name="connsiteX4" fmla="*/ 109111 w 160267"/>
                  <a:gd name="connsiteY4" fmla="*/ 155659 h 195292"/>
                  <a:gd name="connsiteX5" fmla="*/ 50714 w 160267"/>
                  <a:gd name="connsiteY5" fmla="*/ 155659 h 195292"/>
                  <a:gd name="connsiteX6" fmla="*/ 40580 w 160267"/>
                  <a:gd name="connsiteY6" fmla="*/ 162900 h 195292"/>
                  <a:gd name="connsiteX7" fmla="*/ 32375 w 160267"/>
                  <a:gd name="connsiteY7" fmla="*/ 183657 h 195292"/>
                  <a:gd name="connsiteX8" fmla="*/ 10658 w 160267"/>
                  <a:gd name="connsiteY8" fmla="*/ 193794 h 195292"/>
                  <a:gd name="connsiteX9" fmla="*/ 1488 w 160267"/>
                  <a:gd name="connsiteY9" fmla="*/ 171589 h 195292"/>
                  <a:gd name="connsiteX10" fmla="*/ 61815 w 160267"/>
                  <a:gd name="connsiteY10" fmla="*/ 13255 h 195292"/>
                  <a:gd name="connsiteX11" fmla="*/ 80636 w 160267"/>
                  <a:gd name="connsiteY11" fmla="*/ 222 h 195292"/>
                  <a:gd name="connsiteX12" fmla="*/ 98976 w 160267"/>
                  <a:gd name="connsiteY12" fmla="*/ 12290 h 195292"/>
                  <a:gd name="connsiteX13" fmla="*/ 160268 w 160267"/>
                  <a:gd name="connsiteY13" fmla="*/ 172555 h 195292"/>
                  <a:gd name="connsiteX14" fmla="*/ 159785 w 160267"/>
                  <a:gd name="connsiteY14" fmla="*/ 178347 h 195292"/>
                  <a:gd name="connsiteX15" fmla="*/ 55541 w 160267"/>
                  <a:gd name="connsiteY15" fmla="*/ 121386 h 195292"/>
                  <a:gd name="connsiteX16" fmla="*/ 103319 w 160267"/>
                  <a:gd name="connsiteY16" fmla="*/ 121386 h 195292"/>
                  <a:gd name="connsiteX17" fmla="*/ 79671 w 160267"/>
                  <a:gd name="connsiteY17" fmla="*/ 58149 h 19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267" h="195292">
                    <a:moveTo>
                      <a:pt x="159785" y="178347"/>
                    </a:moveTo>
                    <a:cubicBezTo>
                      <a:pt x="159302" y="187036"/>
                      <a:pt x="154959" y="192829"/>
                      <a:pt x="146754" y="194760"/>
                    </a:cubicBezTo>
                    <a:cubicBezTo>
                      <a:pt x="138550" y="196691"/>
                      <a:pt x="131793" y="193312"/>
                      <a:pt x="128415" y="185588"/>
                    </a:cubicBezTo>
                    <a:cubicBezTo>
                      <a:pt x="125037" y="178347"/>
                      <a:pt x="123106" y="170141"/>
                      <a:pt x="119245" y="162900"/>
                    </a:cubicBezTo>
                    <a:cubicBezTo>
                      <a:pt x="117315" y="159521"/>
                      <a:pt x="112489" y="156142"/>
                      <a:pt x="109111" y="155659"/>
                    </a:cubicBezTo>
                    <a:cubicBezTo>
                      <a:pt x="89806" y="155176"/>
                      <a:pt x="70019" y="155176"/>
                      <a:pt x="50714" y="155659"/>
                    </a:cubicBezTo>
                    <a:cubicBezTo>
                      <a:pt x="47336" y="155659"/>
                      <a:pt x="42510" y="159521"/>
                      <a:pt x="40580" y="162900"/>
                    </a:cubicBezTo>
                    <a:cubicBezTo>
                      <a:pt x="36719" y="169175"/>
                      <a:pt x="35271" y="176899"/>
                      <a:pt x="32375" y="183657"/>
                    </a:cubicBezTo>
                    <a:cubicBezTo>
                      <a:pt x="28032" y="193312"/>
                      <a:pt x="19345" y="197173"/>
                      <a:pt x="10658" y="193794"/>
                    </a:cubicBezTo>
                    <a:cubicBezTo>
                      <a:pt x="1488" y="190415"/>
                      <a:pt x="-2373" y="181726"/>
                      <a:pt x="1488" y="171589"/>
                    </a:cubicBezTo>
                    <a:cubicBezTo>
                      <a:pt x="21275" y="118489"/>
                      <a:pt x="41545" y="65872"/>
                      <a:pt x="61815" y="13255"/>
                    </a:cubicBezTo>
                    <a:cubicBezTo>
                      <a:pt x="65193" y="4566"/>
                      <a:pt x="71949" y="-1226"/>
                      <a:pt x="80636" y="222"/>
                    </a:cubicBezTo>
                    <a:cubicBezTo>
                      <a:pt x="87393" y="1670"/>
                      <a:pt x="96563" y="6497"/>
                      <a:pt x="98976" y="12290"/>
                    </a:cubicBezTo>
                    <a:cubicBezTo>
                      <a:pt x="120211" y="65390"/>
                      <a:pt x="139998" y="118972"/>
                      <a:pt x="160268" y="172555"/>
                    </a:cubicBezTo>
                    <a:cubicBezTo>
                      <a:pt x="159785" y="174968"/>
                      <a:pt x="159785" y="176899"/>
                      <a:pt x="159785" y="178347"/>
                    </a:cubicBezTo>
                    <a:close/>
                    <a:moveTo>
                      <a:pt x="55541" y="121386"/>
                    </a:moveTo>
                    <a:cubicBezTo>
                      <a:pt x="72432" y="121386"/>
                      <a:pt x="87393" y="121386"/>
                      <a:pt x="103319" y="121386"/>
                    </a:cubicBezTo>
                    <a:cubicBezTo>
                      <a:pt x="95597" y="100628"/>
                      <a:pt x="87876" y="80837"/>
                      <a:pt x="79671" y="58149"/>
                    </a:cubicBezTo>
                  </a:path>
                </a:pathLst>
              </a:custGeom>
              <a:grpFill/>
              <a:ln w="481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B1BA529-3905-1006-F88F-3373D3ECD3E1}"/>
                  </a:ext>
                </a:extLst>
              </p:cNvPr>
              <p:cNvSpPr/>
              <p:nvPr/>
            </p:nvSpPr>
            <p:spPr>
              <a:xfrm>
                <a:off x="8349394" y="4326412"/>
                <a:ext cx="558201" cy="463509"/>
              </a:xfrm>
              <a:custGeom>
                <a:avLst/>
                <a:gdLst>
                  <a:gd name="connsiteX0" fmla="*/ 330322 w 558201"/>
                  <a:gd name="connsiteY0" fmla="*/ 327985 h 463509"/>
                  <a:gd name="connsiteX1" fmla="*/ 330322 w 558201"/>
                  <a:gd name="connsiteY1" fmla="*/ 285022 h 463509"/>
                  <a:gd name="connsiteX2" fmla="*/ 313430 w 558201"/>
                  <a:gd name="connsiteY2" fmla="*/ 267644 h 463509"/>
                  <a:gd name="connsiteX3" fmla="*/ 297021 w 558201"/>
                  <a:gd name="connsiteY3" fmla="*/ 285505 h 463509"/>
                  <a:gd name="connsiteX4" fmla="*/ 297021 w 558201"/>
                  <a:gd name="connsiteY4" fmla="*/ 294677 h 463509"/>
                  <a:gd name="connsiteX5" fmla="*/ 297021 w 558201"/>
                  <a:gd name="connsiteY5" fmla="*/ 419220 h 463509"/>
                  <a:gd name="connsiteX6" fmla="*/ 297021 w 558201"/>
                  <a:gd name="connsiteY6" fmla="*/ 445287 h 463509"/>
                  <a:gd name="connsiteX7" fmla="*/ 313430 w 558201"/>
                  <a:gd name="connsiteY7" fmla="*/ 463148 h 463509"/>
                  <a:gd name="connsiteX8" fmla="*/ 330322 w 558201"/>
                  <a:gd name="connsiteY8" fmla="*/ 445769 h 463509"/>
                  <a:gd name="connsiteX9" fmla="*/ 330804 w 558201"/>
                  <a:gd name="connsiteY9" fmla="*/ 407634 h 463509"/>
                  <a:gd name="connsiteX10" fmla="*/ 332252 w 558201"/>
                  <a:gd name="connsiteY10" fmla="*/ 398462 h 463509"/>
                  <a:gd name="connsiteX11" fmla="*/ 394509 w 558201"/>
                  <a:gd name="connsiteY11" fmla="*/ 457838 h 463509"/>
                  <a:gd name="connsiteX12" fmla="*/ 418640 w 558201"/>
                  <a:gd name="connsiteY12" fmla="*/ 458320 h 463509"/>
                  <a:gd name="connsiteX13" fmla="*/ 418157 w 558201"/>
                  <a:gd name="connsiteY13" fmla="*/ 434184 h 463509"/>
                  <a:gd name="connsiteX14" fmla="*/ 384374 w 558201"/>
                  <a:gd name="connsiteY14" fmla="*/ 401359 h 463509"/>
                  <a:gd name="connsiteX15" fmla="*/ 346730 w 558201"/>
                  <a:gd name="connsiteY15" fmla="*/ 360327 h 463509"/>
                  <a:gd name="connsiteX16" fmla="*/ 359761 w 558201"/>
                  <a:gd name="connsiteY16" fmla="*/ 348259 h 463509"/>
                  <a:gd name="connsiteX17" fmla="*/ 411883 w 558201"/>
                  <a:gd name="connsiteY17" fmla="*/ 299987 h 463509"/>
                  <a:gd name="connsiteX18" fmla="*/ 413814 w 558201"/>
                  <a:gd name="connsiteY18" fmla="*/ 275850 h 463509"/>
                  <a:gd name="connsiteX19" fmla="*/ 388718 w 558201"/>
                  <a:gd name="connsiteY19" fmla="*/ 275368 h 463509"/>
                  <a:gd name="connsiteX20" fmla="*/ 380513 w 558201"/>
                  <a:gd name="connsiteY20" fmla="*/ 283091 h 463509"/>
                  <a:gd name="connsiteX21" fmla="*/ 330322 w 558201"/>
                  <a:gd name="connsiteY21" fmla="*/ 327985 h 463509"/>
                  <a:gd name="connsiteX22" fmla="*/ 491514 w 558201"/>
                  <a:gd name="connsiteY22" fmla="*/ 303366 h 463509"/>
                  <a:gd name="connsiteX23" fmla="*/ 538810 w 558201"/>
                  <a:gd name="connsiteY23" fmla="*/ 303366 h 463509"/>
                  <a:gd name="connsiteX24" fmla="*/ 558115 w 558201"/>
                  <a:gd name="connsiteY24" fmla="*/ 285988 h 463509"/>
                  <a:gd name="connsiteX25" fmla="*/ 539293 w 558201"/>
                  <a:gd name="connsiteY25" fmla="*/ 269575 h 463509"/>
                  <a:gd name="connsiteX26" fmla="*/ 475106 w 558201"/>
                  <a:gd name="connsiteY26" fmla="*/ 269575 h 463509"/>
                  <a:gd name="connsiteX27" fmla="*/ 457249 w 558201"/>
                  <a:gd name="connsiteY27" fmla="*/ 286953 h 463509"/>
                  <a:gd name="connsiteX28" fmla="*/ 457249 w 558201"/>
                  <a:gd name="connsiteY28" fmla="*/ 445287 h 463509"/>
                  <a:gd name="connsiteX29" fmla="*/ 475106 w 558201"/>
                  <a:gd name="connsiteY29" fmla="*/ 463148 h 463509"/>
                  <a:gd name="connsiteX30" fmla="*/ 541224 w 558201"/>
                  <a:gd name="connsiteY30" fmla="*/ 463148 h 463509"/>
                  <a:gd name="connsiteX31" fmla="*/ 558115 w 558201"/>
                  <a:gd name="connsiteY31" fmla="*/ 444804 h 463509"/>
                  <a:gd name="connsiteX32" fmla="*/ 539293 w 558201"/>
                  <a:gd name="connsiteY32" fmla="*/ 429357 h 463509"/>
                  <a:gd name="connsiteX33" fmla="*/ 491514 w 558201"/>
                  <a:gd name="connsiteY33" fmla="*/ 429357 h 463509"/>
                  <a:gd name="connsiteX34" fmla="*/ 491514 w 558201"/>
                  <a:gd name="connsiteY34" fmla="*/ 382532 h 463509"/>
                  <a:gd name="connsiteX35" fmla="*/ 535915 w 558201"/>
                  <a:gd name="connsiteY35" fmla="*/ 382050 h 463509"/>
                  <a:gd name="connsiteX36" fmla="*/ 550393 w 558201"/>
                  <a:gd name="connsiteY36" fmla="*/ 372395 h 463509"/>
                  <a:gd name="connsiteX37" fmla="*/ 548945 w 558201"/>
                  <a:gd name="connsiteY37" fmla="*/ 356465 h 463509"/>
                  <a:gd name="connsiteX38" fmla="*/ 531571 w 558201"/>
                  <a:gd name="connsiteY38" fmla="*/ 349224 h 463509"/>
                  <a:gd name="connsiteX39" fmla="*/ 491032 w 558201"/>
                  <a:gd name="connsiteY39" fmla="*/ 348742 h 463509"/>
                  <a:gd name="connsiteX40" fmla="*/ 491514 w 558201"/>
                  <a:gd name="connsiteY40" fmla="*/ 303366 h 463509"/>
                  <a:gd name="connsiteX41" fmla="*/ 236212 w 558201"/>
                  <a:gd name="connsiteY41" fmla="*/ 33523 h 463509"/>
                  <a:gd name="connsiteX42" fmla="*/ 396922 w 558201"/>
                  <a:gd name="connsiteY42" fmla="*/ 33523 h 463509"/>
                  <a:gd name="connsiteX43" fmla="*/ 407057 w 558201"/>
                  <a:gd name="connsiteY43" fmla="*/ 33523 h 463509"/>
                  <a:gd name="connsiteX44" fmla="*/ 422018 w 558201"/>
                  <a:gd name="connsiteY44" fmla="*/ 16627 h 463509"/>
                  <a:gd name="connsiteX45" fmla="*/ 407057 w 558201"/>
                  <a:gd name="connsiteY45" fmla="*/ 215 h 463509"/>
                  <a:gd name="connsiteX46" fmla="*/ 399335 w 558201"/>
                  <a:gd name="connsiteY46" fmla="*/ 215 h 463509"/>
                  <a:gd name="connsiteX47" fmla="*/ 73572 w 558201"/>
                  <a:gd name="connsiteY47" fmla="*/ 215 h 463509"/>
                  <a:gd name="connsiteX48" fmla="*/ 64402 w 558201"/>
                  <a:gd name="connsiteY48" fmla="*/ 697 h 463509"/>
                  <a:gd name="connsiteX49" fmla="*/ 50406 w 558201"/>
                  <a:gd name="connsiteY49" fmla="*/ 17110 h 463509"/>
                  <a:gd name="connsiteX50" fmla="*/ 64402 w 558201"/>
                  <a:gd name="connsiteY50" fmla="*/ 33523 h 463509"/>
                  <a:gd name="connsiteX51" fmla="*/ 74537 w 558201"/>
                  <a:gd name="connsiteY51" fmla="*/ 34005 h 463509"/>
                  <a:gd name="connsiteX52" fmla="*/ 236212 w 558201"/>
                  <a:gd name="connsiteY52" fmla="*/ 33523 h 463509"/>
                  <a:gd name="connsiteX53" fmla="*/ 236695 w 558201"/>
                  <a:gd name="connsiteY53" fmla="*/ 101104 h 463509"/>
                  <a:gd name="connsiteX54" fmla="*/ 75019 w 558201"/>
                  <a:gd name="connsiteY54" fmla="*/ 101104 h 463509"/>
                  <a:gd name="connsiteX55" fmla="*/ 63919 w 558201"/>
                  <a:gd name="connsiteY55" fmla="*/ 101587 h 463509"/>
                  <a:gd name="connsiteX56" fmla="*/ 50406 w 558201"/>
                  <a:gd name="connsiteY56" fmla="*/ 117517 h 463509"/>
                  <a:gd name="connsiteX57" fmla="*/ 63919 w 558201"/>
                  <a:gd name="connsiteY57" fmla="*/ 134412 h 463509"/>
                  <a:gd name="connsiteX58" fmla="*/ 75019 w 558201"/>
                  <a:gd name="connsiteY58" fmla="*/ 134895 h 463509"/>
                  <a:gd name="connsiteX59" fmla="*/ 397405 w 558201"/>
                  <a:gd name="connsiteY59" fmla="*/ 134895 h 463509"/>
                  <a:gd name="connsiteX60" fmla="*/ 407540 w 558201"/>
                  <a:gd name="connsiteY60" fmla="*/ 134412 h 463509"/>
                  <a:gd name="connsiteX61" fmla="*/ 422018 w 558201"/>
                  <a:gd name="connsiteY61" fmla="*/ 117517 h 463509"/>
                  <a:gd name="connsiteX62" fmla="*/ 407540 w 558201"/>
                  <a:gd name="connsiteY62" fmla="*/ 101587 h 463509"/>
                  <a:gd name="connsiteX63" fmla="*/ 397405 w 558201"/>
                  <a:gd name="connsiteY63" fmla="*/ 101104 h 463509"/>
                  <a:gd name="connsiteX64" fmla="*/ 236695 w 558201"/>
                  <a:gd name="connsiteY64" fmla="*/ 101104 h 463509"/>
                  <a:gd name="connsiteX65" fmla="*/ 35445 w 558201"/>
                  <a:gd name="connsiteY65" fmla="*/ 347776 h 463509"/>
                  <a:gd name="connsiteX66" fmla="*/ 35445 w 558201"/>
                  <a:gd name="connsiteY66" fmla="*/ 302883 h 463509"/>
                  <a:gd name="connsiteX67" fmla="*/ 78880 w 558201"/>
                  <a:gd name="connsiteY67" fmla="*/ 302883 h 463509"/>
                  <a:gd name="connsiteX68" fmla="*/ 99150 w 558201"/>
                  <a:gd name="connsiteY68" fmla="*/ 285505 h 463509"/>
                  <a:gd name="connsiteX69" fmla="*/ 78880 w 558201"/>
                  <a:gd name="connsiteY69" fmla="*/ 269575 h 463509"/>
                  <a:gd name="connsiteX70" fmla="*/ 21449 w 558201"/>
                  <a:gd name="connsiteY70" fmla="*/ 269575 h 463509"/>
                  <a:gd name="connsiteX71" fmla="*/ 215 w 558201"/>
                  <a:gd name="connsiteY71" fmla="*/ 290332 h 463509"/>
                  <a:gd name="connsiteX72" fmla="*/ 215 w 558201"/>
                  <a:gd name="connsiteY72" fmla="*/ 397014 h 463509"/>
                  <a:gd name="connsiteX73" fmla="*/ 215 w 558201"/>
                  <a:gd name="connsiteY73" fmla="*/ 446252 h 463509"/>
                  <a:gd name="connsiteX74" fmla="*/ 16623 w 558201"/>
                  <a:gd name="connsiteY74" fmla="*/ 463148 h 463509"/>
                  <a:gd name="connsiteX75" fmla="*/ 33515 w 558201"/>
                  <a:gd name="connsiteY75" fmla="*/ 447218 h 463509"/>
                  <a:gd name="connsiteX76" fmla="*/ 33515 w 558201"/>
                  <a:gd name="connsiteY76" fmla="*/ 434667 h 463509"/>
                  <a:gd name="connsiteX77" fmla="*/ 33515 w 558201"/>
                  <a:gd name="connsiteY77" fmla="*/ 381567 h 463509"/>
                  <a:gd name="connsiteX78" fmla="*/ 53784 w 558201"/>
                  <a:gd name="connsiteY78" fmla="*/ 381567 h 463509"/>
                  <a:gd name="connsiteX79" fmla="*/ 74054 w 558201"/>
                  <a:gd name="connsiteY79" fmla="*/ 381567 h 463509"/>
                  <a:gd name="connsiteX80" fmla="*/ 91911 w 558201"/>
                  <a:gd name="connsiteY80" fmla="*/ 370464 h 463509"/>
                  <a:gd name="connsiteX81" fmla="*/ 75985 w 558201"/>
                  <a:gd name="connsiteY81" fmla="*/ 348259 h 463509"/>
                  <a:gd name="connsiteX82" fmla="*/ 35445 w 558201"/>
                  <a:gd name="connsiteY82" fmla="*/ 347776 h 46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58201" h="463509">
                    <a:moveTo>
                      <a:pt x="330322" y="327985"/>
                    </a:moveTo>
                    <a:cubicBezTo>
                      <a:pt x="330322" y="311572"/>
                      <a:pt x="330804" y="298538"/>
                      <a:pt x="330322" y="285022"/>
                    </a:cubicBezTo>
                    <a:cubicBezTo>
                      <a:pt x="329839" y="274402"/>
                      <a:pt x="322600" y="267644"/>
                      <a:pt x="313430" y="267644"/>
                    </a:cubicBezTo>
                    <a:cubicBezTo>
                      <a:pt x="304261" y="267644"/>
                      <a:pt x="297504" y="274885"/>
                      <a:pt x="297021" y="285505"/>
                    </a:cubicBezTo>
                    <a:cubicBezTo>
                      <a:pt x="297021" y="288401"/>
                      <a:pt x="297021" y="291298"/>
                      <a:pt x="297021" y="294677"/>
                    </a:cubicBezTo>
                    <a:cubicBezTo>
                      <a:pt x="297021" y="336191"/>
                      <a:pt x="297021" y="377705"/>
                      <a:pt x="297021" y="419220"/>
                    </a:cubicBezTo>
                    <a:cubicBezTo>
                      <a:pt x="297021" y="427909"/>
                      <a:pt x="297021" y="436598"/>
                      <a:pt x="297021" y="445287"/>
                    </a:cubicBezTo>
                    <a:cubicBezTo>
                      <a:pt x="297504" y="455907"/>
                      <a:pt x="304261" y="463148"/>
                      <a:pt x="313430" y="463148"/>
                    </a:cubicBezTo>
                    <a:cubicBezTo>
                      <a:pt x="322600" y="463148"/>
                      <a:pt x="329839" y="456389"/>
                      <a:pt x="330322" y="445769"/>
                    </a:cubicBezTo>
                    <a:cubicBezTo>
                      <a:pt x="330804" y="433219"/>
                      <a:pt x="330322" y="420185"/>
                      <a:pt x="330804" y="407634"/>
                    </a:cubicBezTo>
                    <a:cubicBezTo>
                      <a:pt x="330804" y="404738"/>
                      <a:pt x="331287" y="402324"/>
                      <a:pt x="332252" y="398462"/>
                    </a:cubicBezTo>
                    <a:cubicBezTo>
                      <a:pt x="353970" y="419220"/>
                      <a:pt x="373757" y="439011"/>
                      <a:pt x="394509" y="457838"/>
                    </a:cubicBezTo>
                    <a:cubicBezTo>
                      <a:pt x="402231" y="465078"/>
                      <a:pt x="411883" y="465078"/>
                      <a:pt x="418640" y="458320"/>
                    </a:cubicBezTo>
                    <a:cubicBezTo>
                      <a:pt x="425396" y="451562"/>
                      <a:pt x="425396" y="441908"/>
                      <a:pt x="418157" y="434184"/>
                    </a:cubicBezTo>
                    <a:cubicBezTo>
                      <a:pt x="407057" y="423081"/>
                      <a:pt x="395474" y="412461"/>
                      <a:pt x="384374" y="401359"/>
                    </a:cubicBezTo>
                    <a:cubicBezTo>
                      <a:pt x="371826" y="388325"/>
                      <a:pt x="359761" y="374326"/>
                      <a:pt x="346730" y="360327"/>
                    </a:cubicBezTo>
                    <a:cubicBezTo>
                      <a:pt x="350109" y="357431"/>
                      <a:pt x="354935" y="352604"/>
                      <a:pt x="359761" y="348259"/>
                    </a:cubicBezTo>
                    <a:cubicBezTo>
                      <a:pt x="377135" y="332329"/>
                      <a:pt x="394509" y="316399"/>
                      <a:pt x="411883" y="299987"/>
                    </a:cubicBezTo>
                    <a:cubicBezTo>
                      <a:pt x="419605" y="292746"/>
                      <a:pt x="420088" y="283091"/>
                      <a:pt x="413814" y="275850"/>
                    </a:cubicBezTo>
                    <a:cubicBezTo>
                      <a:pt x="407057" y="268127"/>
                      <a:pt x="397405" y="268127"/>
                      <a:pt x="388718" y="275368"/>
                    </a:cubicBezTo>
                    <a:cubicBezTo>
                      <a:pt x="385822" y="277781"/>
                      <a:pt x="383409" y="280678"/>
                      <a:pt x="380513" y="283091"/>
                    </a:cubicBezTo>
                    <a:cubicBezTo>
                      <a:pt x="364105" y="297090"/>
                      <a:pt x="348178" y="311572"/>
                      <a:pt x="330322" y="327985"/>
                    </a:cubicBezTo>
                    <a:close/>
                    <a:moveTo>
                      <a:pt x="491514" y="303366"/>
                    </a:moveTo>
                    <a:cubicBezTo>
                      <a:pt x="507923" y="303366"/>
                      <a:pt x="523367" y="303366"/>
                      <a:pt x="538810" y="303366"/>
                    </a:cubicBezTo>
                    <a:cubicBezTo>
                      <a:pt x="550876" y="302883"/>
                      <a:pt x="558115" y="296125"/>
                      <a:pt x="558115" y="285988"/>
                    </a:cubicBezTo>
                    <a:cubicBezTo>
                      <a:pt x="558115" y="276333"/>
                      <a:pt x="550876" y="270058"/>
                      <a:pt x="539293" y="269575"/>
                    </a:cubicBezTo>
                    <a:cubicBezTo>
                      <a:pt x="518058" y="269575"/>
                      <a:pt x="496823" y="269575"/>
                      <a:pt x="475106" y="269575"/>
                    </a:cubicBezTo>
                    <a:cubicBezTo>
                      <a:pt x="464005" y="269575"/>
                      <a:pt x="457249" y="275850"/>
                      <a:pt x="457249" y="286953"/>
                    </a:cubicBezTo>
                    <a:cubicBezTo>
                      <a:pt x="456766" y="339570"/>
                      <a:pt x="456766" y="392670"/>
                      <a:pt x="457249" y="445287"/>
                    </a:cubicBezTo>
                    <a:cubicBezTo>
                      <a:pt x="457249" y="456389"/>
                      <a:pt x="464005" y="462665"/>
                      <a:pt x="475106" y="463148"/>
                    </a:cubicBezTo>
                    <a:cubicBezTo>
                      <a:pt x="497306" y="463630"/>
                      <a:pt x="519506" y="463630"/>
                      <a:pt x="541224" y="463148"/>
                    </a:cubicBezTo>
                    <a:cubicBezTo>
                      <a:pt x="551841" y="463148"/>
                      <a:pt x="559080" y="454459"/>
                      <a:pt x="558115" y="444804"/>
                    </a:cubicBezTo>
                    <a:cubicBezTo>
                      <a:pt x="557150" y="435632"/>
                      <a:pt x="550393" y="429840"/>
                      <a:pt x="539293" y="429357"/>
                    </a:cubicBezTo>
                    <a:cubicBezTo>
                      <a:pt x="523367" y="429357"/>
                      <a:pt x="507441" y="429357"/>
                      <a:pt x="491514" y="429357"/>
                    </a:cubicBezTo>
                    <a:cubicBezTo>
                      <a:pt x="491514" y="412944"/>
                      <a:pt x="491514" y="397980"/>
                      <a:pt x="491514" y="382532"/>
                    </a:cubicBezTo>
                    <a:cubicBezTo>
                      <a:pt x="506958" y="382532"/>
                      <a:pt x="521436" y="383498"/>
                      <a:pt x="535915" y="382050"/>
                    </a:cubicBezTo>
                    <a:cubicBezTo>
                      <a:pt x="541224" y="381567"/>
                      <a:pt x="547980" y="377223"/>
                      <a:pt x="550393" y="372395"/>
                    </a:cubicBezTo>
                    <a:cubicBezTo>
                      <a:pt x="552806" y="368051"/>
                      <a:pt x="551841" y="359362"/>
                      <a:pt x="548945" y="356465"/>
                    </a:cubicBezTo>
                    <a:cubicBezTo>
                      <a:pt x="545084" y="352121"/>
                      <a:pt x="537363" y="349707"/>
                      <a:pt x="531571" y="349224"/>
                    </a:cubicBezTo>
                    <a:cubicBezTo>
                      <a:pt x="518541" y="348259"/>
                      <a:pt x="505028" y="348742"/>
                      <a:pt x="491032" y="348742"/>
                    </a:cubicBezTo>
                    <a:cubicBezTo>
                      <a:pt x="491514" y="333295"/>
                      <a:pt x="491514" y="318813"/>
                      <a:pt x="491514" y="303366"/>
                    </a:cubicBezTo>
                    <a:close/>
                    <a:moveTo>
                      <a:pt x="236212" y="33523"/>
                    </a:moveTo>
                    <a:cubicBezTo>
                      <a:pt x="289782" y="33523"/>
                      <a:pt x="343352" y="33523"/>
                      <a:pt x="396922" y="33523"/>
                    </a:cubicBezTo>
                    <a:cubicBezTo>
                      <a:pt x="400301" y="33523"/>
                      <a:pt x="403679" y="34005"/>
                      <a:pt x="407057" y="33523"/>
                    </a:cubicBezTo>
                    <a:cubicBezTo>
                      <a:pt x="416227" y="32074"/>
                      <a:pt x="422018" y="26282"/>
                      <a:pt x="422018" y="16627"/>
                    </a:cubicBezTo>
                    <a:cubicBezTo>
                      <a:pt x="422018" y="6973"/>
                      <a:pt x="416227" y="1663"/>
                      <a:pt x="407057" y="215"/>
                    </a:cubicBezTo>
                    <a:cubicBezTo>
                      <a:pt x="404644" y="-268"/>
                      <a:pt x="401748" y="215"/>
                      <a:pt x="399335" y="215"/>
                    </a:cubicBezTo>
                    <a:cubicBezTo>
                      <a:pt x="290747" y="215"/>
                      <a:pt x="182160" y="215"/>
                      <a:pt x="73572" y="215"/>
                    </a:cubicBezTo>
                    <a:cubicBezTo>
                      <a:pt x="70676" y="215"/>
                      <a:pt x="67298" y="-268"/>
                      <a:pt x="64402" y="697"/>
                    </a:cubicBezTo>
                    <a:cubicBezTo>
                      <a:pt x="55715" y="2628"/>
                      <a:pt x="50406" y="8421"/>
                      <a:pt x="50406" y="17110"/>
                    </a:cubicBezTo>
                    <a:cubicBezTo>
                      <a:pt x="50406" y="26282"/>
                      <a:pt x="55715" y="31592"/>
                      <a:pt x="64402" y="33523"/>
                    </a:cubicBezTo>
                    <a:cubicBezTo>
                      <a:pt x="67780" y="34005"/>
                      <a:pt x="71159" y="34005"/>
                      <a:pt x="74537" y="34005"/>
                    </a:cubicBezTo>
                    <a:cubicBezTo>
                      <a:pt x="128589" y="34005"/>
                      <a:pt x="182160" y="33523"/>
                      <a:pt x="236212" y="33523"/>
                    </a:cubicBezTo>
                    <a:close/>
                    <a:moveTo>
                      <a:pt x="236695" y="101104"/>
                    </a:moveTo>
                    <a:cubicBezTo>
                      <a:pt x="182642" y="101104"/>
                      <a:pt x="129072" y="101104"/>
                      <a:pt x="75019" y="101104"/>
                    </a:cubicBezTo>
                    <a:cubicBezTo>
                      <a:pt x="71159" y="101104"/>
                      <a:pt x="67298" y="100621"/>
                      <a:pt x="63919" y="101587"/>
                    </a:cubicBezTo>
                    <a:cubicBezTo>
                      <a:pt x="55715" y="103518"/>
                      <a:pt x="50889" y="108828"/>
                      <a:pt x="50406" y="117517"/>
                    </a:cubicBezTo>
                    <a:cubicBezTo>
                      <a:pt x="49924" y="126688"/>
                      <a:pt x="55232" y="132481"/>
                      <a:pt x="63919" y="134412"/>
                    </a:cubicBezTo>
                    <a:cubicBezTo>
                      <a:pt x="67298" y="135377"/>
                      <a:pt x="71159" y="134895"/>
                      <a:pt x="75019" y="134895"/>
                    </a:cubicBezTo>
                    <a:cubicBezTo>
                      <a:pt x="182642" y="134895"/>
                      <a:pt x="289782" y="134895"/>
                      <a:pt x="397405" y="134895"/>
                    </a:cubicBezTo>
                    <a:cubicBezTo>
                      <a:pt x="400783" y="134895"/>
                      <a:pt x="404161" y="135377"/>
                      <a:pt x="407540" y="134412"/>
                    </a:cubicBezTo>
                    <a:cubicBezTo>
                      <a:pt x="416709" y="132481"/>
                      <a:pt x="422018" y="127171"/>
                      <a:pt x="422018" y="117517"/>
                    </a:cubicBezTo>
                    <a:cubicBezTo>
                      <a:pt x="422018" y="108345"/>
                      <a:pt x="416709" y="103035"/>
                      <a:pt x="407540" y="101587"/>
                    </a:cubicBezTo>
                    <a:cubicBezTo>
                      <a:pt x="404161" y="101104"/>
                      <a:pt x="400783" y="101104"/>
                      <a:pt x="397405" y="101104"/>
                    </a:cubicBezTo>
                    <a:cubicBezTo>
                      <a:pt x="343835" y="101104"/>
                      <a:pt x="290265" y="101104"/>
                      <a:pt x="236695" y="101104"/>
                    </a:cubicBezTo>
                    <a:close/>
                    <a:moveTo>
                      <a:pt x="35445" y="347776"/>
                    </a:moveTo>
                    <a:cubicBezTo>
                      <a:pt x="35445" y="331846"/>
                      <a:pt x="35445" y="317847"/>
                      <a:pt x="35445" y="302883"/>
                    </a:cubicBezTo>
                    <a:cubicBezTo>
                      <a:pt x="50406" y="302883"/>
                      <a:pt x="64885" y="302883"/>
                      <a:pt x="78880" y="302883"/>
                    </a:cubicBezTo>
                    <a:cubicBezTo>
                      <a:pt x="91428" y="302883"/>
                      <a:pt x="99633" y="295642"/>
                      <a:pt x="99150" y="285505"/>
                    </a:cubicBezTo>
                    <a:cubicBezTo>
                      <a:pt x="98667" y="275850"/>
                      <a:pt x="91428" y="269575"/>
                      <a:pt x="78880" y="269575"/>
                    </a:cubicBezTo>
                    <a:cubicBezTo>
                      <a:pt x="59576" y="269575"/>
                      <a:pt x="40754" y="269575"/>
                      <a:pt x="21449" y="269575"/>
                    </a:cubicBezTo>
                    <a:cubicBezTo>
                      <a:pt x="6006" y="269575"/>
                      <a:pt x="697" y="275368"/>
                      <a:pt x="215" y="290332"/>
                    </a:cubicBezTo>
                    <a:cubicBezTo>
                      <a:pt x="215" y="326054"/>
                      <a:pt x="215" y="361293"/>
                      <a:pt x="215" y="397014"/>
                    </a:cubicBezTo>
                    <a:cubicBezTo>
                      <a:pt x="215" y="413427"/>
                      <a:pt x="-268" y="429840"/>
                      <a:pt x="215" y="446252"/>
                    </a:cubicBezTo>
                    <a:cubicBezTo>
                      <a:pt x="697" y="455907"/>
                      <a:pt x="7454" y="462665"/>
                      <a:pt x="16623" y="463148"/>
                    </a:cubicBezTo>
                    <a:cubicBezTo>
                      <a:pt x="25310" y="463148"/>
                      <a:pt x="32550" y="456872"/>
                      <a:pt x="33515" y="447218"/>
                    </a:cubicBezTo>
                    <a:cubicBezTo>
                      <a:pt x="33997" y="443356"/>
                      <a:pt x="33515" y="439011"/>
                      <a:pt x="33515" y="434667"/>
                    </a:cubicBezTo>
                    <a:cubicBezTo>
                      <a:pt x="33515" y="417289"/>
                      <a:pt x="33515" y="399911"/>
                      <a:pt x="33515" y="381567"/>
                    </a:cubicBezTo>
                    <a:cubicBezTo>
                      <a:pt x="41237" y="381567"/>
                      <a:pt x="47511" y="381567"/>
                      <a:pt x="53784" y="381567"/>
                    </a:cubicBezTo>
                    <a:cubicBezTo>
                      <a:pt x="60541" y="381567"/>
                      <a:pt x="67298" y="381567"/>
                      <a:pt x="74054" y="381567"/>
                    </a:cubicBezTo>
                    <a:cubicBezTo>
                      <a:pt x="82259" y="381567"/>
                      <a:pt x="89015" y="378671"/>
                      <a:pt x="91911" y="370464"/>
                    </a:cubicBezTo>
                    <a:cubicBezTo>
                      <a:pt x="96254" y="359362"/>
                      <a:pt x="89015" y="348742"/>
                      <a:pt x="75985" y="348259"/>
                    </a:cubicBezTo>
                    <a:cubicBezTo>
                      <a:pt x="62954" y="347294"/>
                      <a:pt x="49441" y="347776"/>
                      <a:pt x="35445" y="347776"/>
                    </a:cubicBezTo>
                    <a:close/>
                  </a:path>
                </a:pathLst>
              </a:custGeom>
              <a:grpFill/>
              <a:ln w="481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6998FED-0346-8566-1E77-F143180F765D}"/>
                  </a:ext>
                </a:extLst>
              </p:cNvPr>
              <p:cNvSpPr/>
              <p:nvPr/>
            </p:nvSpPr>
            <p:spPr>
              <a:xfrm>
                <a:off x="8138828" y="4016838"/>
                <a:ext cx="981393" cy="1151177"/>
              </a:xfrm>
              <a:custGeom>
                <a:avLst/>
                <a:gdLst>
                  <a:gd name="connsiteX0" fmla="*/ 215607 w 981393"/>
                  <a:gd name="connsiteY0" fmla="*/ 1150695 h 1151177"/>
                  <a:gd name="connsiteX1" fmla="*/ 175550 w 981393"/>
                  <a:gd name="connsiteY1" fmla="*/ 1131386 h 1151177"/>
                  <a:gd name="connsiteX2" fmla="*/ 145146 w 981393"/>
                  <a:gd name="connsiteY2" fmla="*/ 1082148 h 1151177"/>
                  <a:gd name="connsiteX3" fmla="*/ 116672 w 981393"/>
                  <a:gd name="connsiteY3" fmla="*/ 1082148 h 1151177"/>
                  <a:gd name="connsiteX4" fmla="*/ 43315 w 981393"/>
                  <a:gd name="connsiteY4" fmla="*/ 996223 h 1151177"/>
                  <a:gd name="connsiteX5" fmla="*/ 43315 w 981393"/>
                  <a:gd name="connsiteY5" fmla="*/ 854785 h 1151177"/>
                  <a:gd name="connsiteX6" fmla="*/ 32697 w 981393"/>
                  <a:gd name="connsiteY6" fmla="*/ 838855 h 1151177"/>
                  <a:gd name="connsiteX7" fmla="*/ 362 w 981393"/>
                  <a:gd name="connsiteY7" fmla="*/ 793479 h 1151177"/>
                  <a:gd name="connsiteX8" fmla="*/ 362 w 981393"/>
                  <a:gd name="connsiteY8" fmla="*/ 558392 h 1151177"/>
                  <a:gd name="connsiteX9" fmla="*/ 33180 w 981393"/>
                  <a:gd name="connsiteY9" fmla="*/ 513498 h 1151177"/>
                  <a:gd name="connsiteX10" fmla="*/ 43315 w 981393"/>
                  <a:gd name="connsiteY10" fmla="*/ 498534 h 1151177"/>
                  <a:gd name="connsiteX11" fmla="*/ 43315 w 981393"/>
                  <a:gd name="connsiteY11" fmla="*/ 405368 h 1151177"/>
                  <a:gd name="connsiteX12" fmla="*/ 43315 w 981393"/>
                  <a:gd name="connsiteY12" fmla="*/ 397645 h 1151177"/>
                  <a:gd name="connsiteX13" fmla="*/ 61171 w 981393"/>
                  <a:gd name="connsiteY13" fmla="*/ 380266 h 1151177"/>
                  <a:gd name="connsiteX14" fmla="*/ 77097 w 981393"/>
                  <a:gd name="connsiteY14" fmla="*/ 398610 h 1151177"/>
                  <a:gd name="connsiteX15" fmla="*/ 77097 w 981393"/>
                  <a:gd name="connsiteY15" fmla="*/ 497569 h 1151177"/>
                  <a:gd name="connsiteX16" fmla="*/ 77097 w 981393"/>
                  <a:gd name="connsiteY16" fmla="*/ 510602 h 1151177"/>
                  <a:gd name="connsiteX17" fmla="*/ 91576 w 981393"/>
                  <a:gd name="connsiteY17" fmla="*/ 510602 h 1151177"/>
                  <a:gd name="connsiteX18" fmla="*/ 621002 w 981393"/>
                  <a:gd name="connsiteY18" fmla="*/ 510602 h 1151177"/>
                  <a:gd name="connsiteX19" fmla="*/ 632102 w 981393"/>
                  <a:gd name="connsiteY19" fmla="*/ 510602 h 1151177"/>
                  <a:gd name="connsiteX20" fmla="*/ 648028 w 981393"/>
                  <a:gd name="connsiteY20" fmla="*/ 527498 h 1151177"/>
                  <a:gd name="connsiteX21" fmla="*/ 632585 w 981393"/>
                  <a:gd name="connsiteY21" fmla="*/ 543910 h 1151177"/>
                  <a:gd name="connsiteX22" fmla="*/ 621485 w 981393"/>
                  <a:gd name="connsiteY22" fmla="*/ 543910 h 1151177"/>
                  <a:gd name="connsiteX23" fmla="*/ 59723 w 981393"/>
                  <a:gd name="connsiteY23" fmla="*/ 543910 h 1151177"/>
                  <a:gd name="connsiteX24" fmla="*/ 34145 w 981393"/>
                  <a:gd name="connsiteY24" fmla="*/ 569977 h 1151177"/>
                  <a:gd name="connsiteX25" fmla="*/ 34145 w 981393"/>
                  <a:gd name="connsiteY25" fmla="*/ 785755 h 1151177"/>
                  <a:gd name="connsiteX26" fmla="*/ 57310 w 981393"/>
                  <a:gd name="connsiteY26" fmla="*/ 809409 h 1151177"/>
                  <a:gd name="connsiteX27" fmla="*/ 924083 w 981393"/>
                  <a:gd name="connsiteY27" fmla="*/ 809409 h 1151177"/>
                  <a:gd name="connsiteX28" fmla="*/ 947248 w 981393"/>
                  <a:gd name="connsiteY28" fmla="*/ 786721 h 1151177"/>
                  <a:gd name="connsiteX29" fmla="*/ 947248 w 981393"/>
                  <a:gd name="connsiteY29" fmla="*/ 566598 h 1151177"/>
                  <a:gd name="connsiteX30" fmla="*/ 925048 w 981393"/>
                  <a:gd name="connsiteY30" fmla="*/ 544393 h 1151177"/>
                  <a:gd name="connsiteX31" fmla="*/ 720420 w 981393"/>
                  <a:gd name="connsiteY31" fmla="*/ 544393 h 1151177"/>
                  <a:gd name="connsiteX32" fmla="*/ 711251 w 981393"/>
                  <a:gd name="connsiteY32" fmla="*/ 544393 h 1151177"/>
                  <a:gd name="connsiteX33" fmla="*/ 693394 w 981393"/>
                  <a:gd name="connsiteY33" fmla="*/ 527980 h 1151177"/>
                  <a:gd name="connsiteX34" fmla="*/ 711733 w 981393"/>
                  <a:gd name="connsiteY34" fmla="*/ 511085 h 1151177"/>
                  <a:gd name="connsiteX35" fmla="*/ 801499 w 981393"/>
                  <a:gd name="connsiteY35" fmla="*/ 511085 h 1151177"/>
                  <a:gd name="connsiteX36" fmla="*/ 816460 w 981393"/>
                  <a:gd name="connsiteY36" fmla="*/ 511085 h 1151177"/>
                  <a:gd name="connsiteX37" fmla="*/ 816460 w 981393"/>
                  <a:gd name="connsiteY37" fmla="*/ 499017 h 1151177"/>
                  <a:gd name="connsiteX38" fmla="*/ 816460 w 981393"/>
                  <a:gd name="connsiteY38" fmla="*/ 91114 h 1151177"/>
                  <a:gd name="connsiteX39" fmla="*/ 759995 w 981393"/>
                  <a:gd name="connsiteY39" fmla="*/ 34636 h 1151177"/>
                  <a:gd name="connsiteX40" fmla="*/ 300065 w 981393"/>
                  <a:gd name="connsiteY40" fmla="*/ 34636 h 1151177"/>
                  <a:gd name="connsiteX41" fmla="*/ 288482 w 981393"/>
                  <a:gd name="connsiteY41" fmla="*/ 34636 h 1151177"/>
                  <a:gd name="connsiteX42" fmla="*/ 288482 w 981393"/>
                  <a:gd name="connsiteY42" fmla="*/ 97872 h 1151177"/>
                  <a:gd name="connsiteX43" fmla="*/ 301512 w 981393"/>
                  <a:gd name="connsiteY43" fmla="*/ 97872 h 1151177"/>
                  <a:gd name="connsiteX44" fmla="*/ 701598 w 981393"/>
                  <a:gd name="connsiteY44" fmla="*/ 97872 h 1151177"/>
                  <a:gd name="connsiteX45" fmla="*/ 741655 w 981393"/>
                  <a:gd name="connsiteY45" fmla="*/ 117181 h 1151177"/>
                  <a:gd name="connsiteX46" fmla="*/ 748412 w 981393"/>
                  <a:gd name="connsiteY46" fmla="*/ 140352 h 1151177"/>
                  <a:gd name="connsiteX47" fmla="*/ 748895 w 981393"/>
                  <a:gd name="connsiteY47" fmla="*/ 199727 h 1151177"/>
                  <a:gd name="connsiteX48" fmla="*/ 703046 w 981393"/>
                  <a:gd name="connsiteY48" fmla="*/ 245586 h 1151177"/>
                  <a:gd name="connsiteX49" fmla="*/ 91576 w 981393"/>
                  <a:gd name="connsiteY49" fmla="*/ 245586 h 1151177"/>
                  <a:gd name="connsiteX50" fmla="*/ 77580 w 981393"/>
                  <a:gd name="connsiteY50" fmla="*/ 245586 h 1151177"/>
                  <a:gd name="connsiteX51" fmla="*/ 77097 w 981393"/>
                  <a:gd name="connsiteY51" fmla="*/ 256206 h 1151177"/>
                  <a:gd name="connsiteX52" fmla="*/ 77097 w 981393"/>
                  <a:gd name="connsiteY52" fmla="*/ 314616 h 1151177"/>
                  <a:gd name="connsiteX53" fmla="*/ 60206 w 981393"/>
                  <a:gd name="connsiteY53" fmla="*/ 335373 h 1151177"/>
                  <a:gd name="connsiteX54" fmla="*/ 43315 w 981393"/>
                  <a:gd name="connsiteY54" fmla="*/ 314133 h 1151177"/>
                  <a:gd name="connsiteX55" fmla="*/ 43797 w 981393"/>
                  <a:gd name="connsiteY55" fmla="*/ 233035 h 1151177"/>
                  <a:gd name="connsiteX56" fmla="*/ 52002 w 981393"/>
                  <a:gd name="connsiteY56" fmla="*/ 213244 h 1151177"/>
                  <a:gd name="connsiteX57" fmla="*/ 257112 w 981393"/>
                  <a:gd name="connsiteY57" fmla="*/ 8086 h 1151177"/>
                  <a:gd name="connsiteX58" fmla="*/ 275934 w 981393"/>
                  <a:gd name="connsiteY58" fmla="*/ 362 h 1151177"/>
                  <a:gd name="connsiteX59" fmla="*/ 767234 w 981393"/>
                  <a:gd name="connsiteY59" fmla="*/ 362 h 1151177"/>
                  <a:gd name="connsiteX60" fmla="*/ 849278 w 981393"/>
                  <a:gd name="connsiteY60" fmla="*/ 66495 h 1151177"/>
                  <a:gd name="connsiteX61" fmla="*/ 876787 w 981393"/>
                  <a:gd name="connsiteY61" fmla="*/ 71323 h 1151177"/>
                  <a:gd name="connsiteX62" fmla="*/ 938079 w 981393"/>
                  <a:gd name="connsiteY62" fmla="*/ 156765 h 1151177"/>
                  <a:gd name="connsiteX63" fmla="*/ 938079 w 981393"/>
                  <a:gd name="connsiteY63" fmla="*/ 495155 h 1151177"/>
                  <a:gd name="connsiteX64" fmla="*/ 951109 w 981393"/>
                  <a:gd name="connsiteY64" fmla="*/ 515429 h 1151177"/>
                  <a:gd name="connsiteX65" fmla="*/ 981031 w 981393"/>
                  <a:gd name="connsiteY65" fmla="*/ 558875 h 1151177"/>
                  <a:gd name="connsiteX66" fmla="*/ 981031 w 981393"/>
                  <a:gd name="connsiteY66" fmla="*/ 794927 h 1151177"/>
                  <a:gd name="connsiteX67" fmla="*/ 946766 w 981393"/>
                  <a:gd name="connsiteY67" fmla="*/ 840303 h 1151177"/>
                  <a:gd name="connsiteX68" fmla="*/ 938079 w 981393"/>
                  <a:gd name="connsiteY68" fmla="*/ 852854 h 1151177"/>
                  <a:gd name="connsiteX69" fmla="*/ 938079 w 981393"/>
                  <a:gd name="connsiteY69" fmla="*/ 1048357 h 1151177"/>
                  <a:gd name="connsiteX70" fmla="*/ 866652 w 981393"/>
                  <a:gd name="connsiteY70" fmla="*/ 1151178 h 1151177"/>
                  <a:gd name="connsiteX71" fmla="*/ 215607 w 981393"/>
                  <a:gd name="connsiteY71" fmla="*/ 1150695 h 1151177"/>
                  <a:gd name="connsiteX72" fmla="*/ 77580 w 981393"/>
                  <a:gd name="connsiteY72" fmla="*/ 843199 h 1151177"/>
                  <a:gd name="connsiteX73" fmla="*/ 77097 w 981393"/>
                  <a:gd name="connsiteY73" fmla="*/ 852371 h 1151177"/>
                  <a:gd name="connsiteX74" fmla="*/ 77097 w 981393"/>
                  <a:gd name="connsiteY74" fmla="*/ 995258 h 1151177"/>
                  <a:gd name="connsiteX75" fmla="*/ 132115 w 981393"/>
                  <a:gd name="connsiteY75" fmla="*/ 1049806 h 1151177"/>
                  <a:gd name="connsiteX76" fmla="*/ 761442 w 981393"/>
                  <a:gd name="connsiteY76" fmla="*/ 1049806 h 1151177"/>
                  <a:gd name="connsiteX77" fmla="*/ 816460 w 981393"/>
                  <a:gd name="connsiteY77" fmla="*/ 994775 h 1151177"/>
                  <a:gd name="connsiteX78" fmla="*/ 816460 w 981393"/>
                  <a:gd name="connsiteY78" fmla="*/ 854302 h 1151177"/>
                  <a:gd name="connsiteX79" fmla="*/ 815978 w 981393"/>
                  <a:gd name="connsiteY79" fmla="*/ 843682 h 1151177"/>
                  <a:gd name="connsiteX80" fmla="*/ 77580 w 981393"/>
                  <a:gd name="connsiteY80" fmla="*/ 843199 h 1151177"/>
                  <a:gd name="connsiteX81" fmla="*/ 903331 w 981393"/>
                  <a:gd name="connsiteY81" fmla="*/ 843199 h 1151177"/>
                  <a:gd name="connsiteX82" fmla="*/ 850243 w 981393"/>
                  <a:gd name="connsiteY82" fmla="*/ 843199 h 1151177"/>
                  <a:gd name="connsiteX83" fmla="*/ 850243 w 981393"/>
                  <a:gd name="connsiteY83" fmla="*/ 855750 h 1151177"/>
                  <a:gd name="connsiteX84" fmla="*/ 850243 w 981393"/>
                  <a:gd name="connsiteY84" fmla="*/ 992844 h 1151177"/>
                  <a:gd name="connsiteX85" fmla="*/ 848795 w 981393"/>
                  <a:gd name="connsiteY85" fmla="*/ 1015049 h 1151177"/>
                  <a:gd name="connsiteX86" fmla="*/ 762890 w 981393"/>
                  <a:gd name="connsiteY86" fmla="*/ 1083114 h 1151177"/>
                  <a:gd name="connsiteX87" fmla="*/ 195338 w 981393"/>
                  <a:gd name="connsiteY87" fmla="*/ 1083114 h 1151177"/>
                  <a:gd name="connsiteX88" fmla="*/ 182307 w 981393"/>
                  <a:gd name="connsiteY88" fmla="*/ 1083114 h 1151177"/>
                  <a:gd name="connsiteX89" fmla="*/ 182307 w 981393"/>
                  <a:gd name="connsiteY89" fmla="*/ 1086493 h 1151177"/>
                  <a:gd name="connsiteX90" fmla="*/ 183755 w 981393"/>
                  <a:gd name="connsiteY90" fmla="*/ 1089389 h 1151177"/>
                  <a:gd name="connsiteX91" fmla="*/ 234429 w 981393"/>
                  <a:gd name="connsiteY91" fmla="*/ 1116422 h 1151177"/>
                  <a:gd name="connsiteX92" fmla="*/ 846865 w 981393"/>
                  <a:gd name="connsiteY92" fmla="*/ 1116422 h 1151177"/>
                  <a:gd name="connsiteX93" fmla="*/ 903331 w 981393"/>
                  <a:gd name="connsiteY93" fmla="*/ 1059943 h 1151177"/>
                  <a:gd name="connsiteX94" fmla="*/ 903331 w 981393"/>
                  <a:gd name="connsiteY94" fmla="*/ 853337 h 1151177"/>
                  <a:gd name="connsiteX95" fmla="*/ 903331 w 981393"/>
                  <a:gd name="connsiteY95" fmla="*/ 843199 h 1151177"/>
                  <a:gd name="connsiteX96" fmla="*/ 286069 w 981393"/>
                  <a:gd name="connsiteY96" fmla="*/ 210347 h 1151177"/>
                  <a:gd name="connsiteX97" fmla="*/ 286551 w 981393"/>
                  <a:gd name="connsiteY97" fmla="*/ 210347 h 1151177"/>
                  <a:gd name="connsiteX98" fmla="*/ 703529 w 981393"/>
                  <a:gd name="connsiteY98" fmla="*/ 210347 h 1151177"/>
                  <a:gd name="connsiteX99" fmla="*/ 715112 w 981393"/>
                  <a:gd name="connsiteY99" fmla="*/ 198279 h 1151177"/>
                  <a:gd name="connsiteX100" fmla="*/ 715112 w 981393"/>
                  <a:gd name="connsiteY100" fmla="*/ 146628 h 1151177"/>
                  <a:gd name="connsiteX101" fmla="*/ 697738 w 981393"/>
                  <a:gd name="connsiteY101" fmla="*/ 129732 h 1151177"/>
                  <a:gd name="connsiteX102" fmla="*/ 301030 w 981393"/>
                  <a:gd name="connsiteY102" fmla="*/ 129732 h 1151177"/>
                  <a:gd name="connsiteX103" fmla="*/ 286069 w 981393"/>
                  <a:gd name="connsiteY103" fmla="*/ 129732 h 1151177"/>
                  <a:gd name="connsiteX104" fmla="*/ 286069 w 981393"/>
                  <a:gd name="connsiteY104" fmla="*/ 210347 h 1151177"/>
                  <a:gd name="connsiteX105" fmla="*/ 851208 w 981393"/>
                  <a:gd name="connsiteY105" fmla="*/ 101252 h 1151177"/>
                  <a:gd name="connsiteX106" fmla="*/ 851208 w 981393"/>
                  <a:gd name="connsiteY106" fmla="*/ 508671 h 1151177"/>
                  <a:gd name="connsiteX107" fmla="*/ 903813 w 981393"/>
                  <a:gd name="connsiteY107" fmla="*/ 508671 h 1151177"/>
                  <a:gd name="connsiteX108" fmla="*/ 903813 w 981393"/>
                  <a:gd name="connsiteY108" fmla="*/ 495638 h 1151177"/>
                  <a:gd name="connsiteX109" fmla="*/ 903813 w 981393"/>
                  <a:gd name="connsiteY109" fmla="*/ 159661 h 1151177"/>
                  <a:gd name="connsiteX110" fmla="*/ 903813 w 981393"/>
                  <a:gd name="connsiteY110" fmla="*/ 148559 h 1151177"/>
                  <a:gd name="connsiteX111" fmla="*/ 851208 w 981393"/>
                  <a:gd name="connsiteY111" fmla="*/ 101252 h 1151177"/>
                  <a:gd name="connsiteX112" fmla="*/ 254216 w 981393"/>
                  <a:gd name="connsiteY112" fmla="*/ 63116 h 1151177"/>
                  <a:gd name="connsiteX113" fmla="*/ 106537 w 981393"/>
                  <a:gd name="connsiteY113" fmla="*/ 210830 h 1151177"/>
                  <a:gd name="connsiteX114" fmla="*/ 221881 w 981393"/>
                  <a:gd name="connsiteY114" fmla="*/ 210830 h 1151177"/>
                  <a:gd name="connsiteX115" fmla="*/ 254216 w 981393"/>
                  <a:gd name="connsiteY115" fmla="*/ 178487 h 1151177"/>
                  <a:gd name="connsiteX116" fmla="*/ 254216 w 981393"/>
                  <a:gd name="connsiteY116" fmla="*/ 68426 h 1151177"/>
                  <a:gd name="connsiteX117" fmla="*/ 254216 w 981393"/>
                  <a:gd name="connsiteY117" fmla="*/ 63116 h 115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81393" h="1151177">
                    <a:moveTo>
                      <a:pt x="215607" y="1150695"/>
                    </a:moveTo>
                    <a:cubicBezTo>
                      <a:pt x="202094" y="1144420"/>
                      <a:pt x="187616" y="1139592"/>
                      <a:pt x="175550" y="1131386"/>
                    </a:cubicBezTo>
                    <a:cubicBezTo>
                      <a:pt x="159142" y="1120283"/>
                      <a:pt x="150455" y="1103388"/>
                      <a:pt x="145146" y="1082148"/>
                    </a:cubicBezTo>
                    <a:cubicBezTo>
                      <a:pt x="135494" y="1082148"/>
                      <a:pt x="125841" y="1083114"/>
                      <a:pt x="116672" y="1082148"/>
                    </a:cubicBezTo>
                    <a:cubicBezTo>
                      <a:pt x="73237" y="1075873"/>
                      <a:pt x="43797" y="1041117"/>
                      <a:pt x="43315" y="996223"/>
                    </a:cubicBezTo>
                    <a:cubicBezTo>
                      <a:pt x="42832" y="948916"/>
                      <a:pt x="42832" y="901609"/>
                      <a:pt x="43315" y="854785"/>
                    </a:cubicBezTo>
                    <a:cubicBezTo>
                      <a:pt x="43315" y="846578"/>
                      <a:pt x="41867" y="841751"/>
                      <a:pt x="32697" y="838855"/>
                    </a:cubicBezTo>
                    <a:cubicBezTo>
                      <a:pt x="11945" y="831614"/>
                      <a:pt x="362" y="815684"/>
                      <a:pt x="362" y="793479"/>
                    </a:cubicBezTo>
                    <a:cubicBezTo>
                      <a:pt x="-121" y="715277"/>
                      <a:pt x="-121" y="637076"/>
                      <a:pt x="362" y="558392"/>
                    </a:cubicBezTo>
                    <a:cubicBezTo>
                      <a:pt x="362" y="536669"/>
                      <a:pt x="12427" y="520739"/>
                      <a:pt x="33180" y="513498"/>
                    </a:cubicBezTo>
                    <a:cubicBezTo>
                      <a:pt x="41867" y="510602"/>
                      <a:pt x="43315" y="506258"/>
                      <a:pt x="43315" y="498534"/>
                    </a:cubicBezTo>
                    <a:cubicBezTo>
                      <a:pt x="42832" y="467640"/>
                      <a:pt x="43315" y="436263"/>
                      <a:pt x="43315" y="405368"/>
                    </a:cubicBezTo>
                    <a:cubicBezTo>
                      <a:pt x="43315" y="402954"/>
                      <a:pt x="43315" y="400058"/>
                      <a:pt x="43315" y="397645"/>
                    </a:cubicBezTo>
                    <a:cubicBezTo>
                      <a:pt x="44280" y="386542"/>
                      <a:pt x="51519" y="379301"/>
                      <a:pt x="61171" y="380266"/>
                    </a:cubicBezTo>
                    <a:cubicBezTo>
                      <a:pt x="70341" y="380749"/>
                      <a:pt x="76615" y="387507"/>
                      <a:pt x="77097" y="398610"/>
                    </a:cubicBezTo>
                    <a:cubicBezTo>
                      <a:pt x="77097" y="431435"/>
                      <a:pt x="77097" y="464743"/>
                      <a:pt x="77097" y="497569"/>
                    </a:cubicBezTo>
                    <a:cubicBezTo>
                      <a:pt x="77097" y="501430"/>
                      <a:pt x="77097" y="505775"/>
                      <a:pt x="77097" y="510602"/>
                    </a:cubicBezTo>
                    <a:cubicBezTo>
                      <a:pt x="82889" y="510602"/>
                      <a:pt x="87232" y="510602"/>
                      <a:pt x="91576" y="510602"/>
                    </a:cubicBezTo>
                    <a:cubicBezTo>
                      <a:pt x="268212" y="510602"/>
                      <a:pt x="444366" y="510602"/>
                      <a:pt x="621002" y="510602"/>
                    </a:cubicBezTo>
                    <a:cubicBezTo>
                      <a:pt x="624863" y="510602"/>
                      <a:pt x="628724" y="510602"/>
                      <a:pt x="632102" y="510602"/>
                    </a:cubicBezTo>
                    <a:cubicBezTo>
                      <a:pt x="641754" y="511568"/>
                      <a:pt x="648511" y="518326"/>
                      <a:pt x="648028" y="527498"/>
                    </a:cubicBezTo>
                    <a:cubicBezTo>
                      <a:pt x="647546" y="537152"/>
                      <a:pt x="642237" y="542462"/>
                      <a:pt x="632585" y="543910"/>
                    </a:cubicBezTo>
                    <a:cubicBezTo>
                      <a:pt x="628724" y="544393"/>
                      <a:pt x="625346" y="543910"/>
                      <a:pt x="621485" y="543910"/>
                    </a:cubicBezTo>
                    <a:cubicBezTo>
                      <a:pt x="434231" y="543910"/>
                      <a:pt x="246977" y="543910"/>
                      <a:pt x="59723" y="543910"/>
                    </a:cubicBezTo>
                    <a:cubicBezTo>
                      <a:pt x="38488" y="543910"/>
                      <a:pt x="34145" y="548255"/>
                      <a:pt x="34145" y="569977"/>
                    </a:cubicBezTo>
                    <a:cubicBezTo>
                      <a:pt x="34145" y="641903"/>
                      <a:pt x="34145" y="713829"/>
                      <a:pt x="34145" y="785755"/>
                    </a:cubicBezTo>
                    <a:cubicBezTo>
                      <a:pt x="34145" y="804099"/>
                      <a:pt x="39454" y="809409"/>
                      <a:pt x="57310" y="809409"/>
                    </a:cubicBezTo>
                    <a:cubicBezTo>
                      <a:pt x="346395" y="809409"/>
                      <a:pt x="634998" y="809409"/>
                      <a:pt x="924083" y="809409"/>
                    </a:cubicBezTo>
                    <a:cubicBezTo>
                      <a:pt x="941457" y="809409"/>
                      <a:pt x="947248" y="804099"/>
                      <a:pt x="947248" y="786721"/>
                    </a:cubicBezTo>
                    <a:cubicBezTo>
                      <a:pt x="947248" y="713347"/>
                      <a:pt x="947248" y="639972"/>
                      <a:pt x="947248" y="566598"/>
                    </a:cubicBezTo>
                    <a:cubicBezTo>
                      <a:pt x="947248" y="549703"/>
                      <a:pt x="941457" y="544393"/>
                      <a:pt x="925048" y="544393"/>
                    </a:cubicBezTo>
                    <a:cubicBezTo>
                      <a:pt x="857000" y="544393"/>
                      <a:pt x="788469" y="544393"/>
                      <a:pt x="720420" y="544393"/>
                    </a:cubicBezTo>
                    <a:cubicBezTo>
                      <a:pt x="717525" y="544393"/>
                      <a:pt x="714629" y="544393"/>
                      <a:pt x="711251" y="544393"/>
                    </a:cubicBezTo>
                    <a:cubicBezTo>
                      <a:pt x="700633" y="543910"/>
                      <a:pt x="693394" y="537152"/>
                      <a:pt x="693394" y="527980"/>
                    </a:cubicBezTo>
                    <a:cubicBezTo>
                      <a:pt x="693394" y="518326"/>
                      <a:pt x="700633" y="511085"/>
                      <a:pt x="711733" y="511085"/>
                    </a:cubicBezTo>
                    <a:cubicBezTo>
                      <a:pt x="741655" y="511085"/>
                      <a:pt x="771577" y="511085"/>
                      <a:pt x="801499" y="511085"/>
                    </a:cubicBezTo>
                    <a:cubicBezTo>
                      <a:pt x="805843" y="511085"/>
                      <a:pt x="810186" y="511085"/>
                      <a:pt x="816460" y="511085"/>
                    </a:cubicBezTo>
                    <a:cubicBezTo>
                      <a:pt x="816460" y="506740"/>
                      <a:pt x="816460" y="502879"/>
                      <a:pt x="816460" y="499017"/>
                    </a:cubicBezTo>
                    <a:cubicBezTo>
                      <a:pt x="816460" y="362888"/>
                      <a:pt x="816460" y="226760"/>
                      <a:pt x="816460" y="91114"/>
                    </a:cubicBezTo>
                    <a:cubicBezTo>
                      <a:pt x="816460" y="54910"/>
                      <a:pt x="796191" y="34636"/>
                      <a:pt x="759995" y="34636"/>
                    </a:cubicBezTo>
                    <a:cubicBezTo>
                      <a:pt x="606524" y="34636"/>
                      <a:pt x="453535" y="34636"/>
                      <a:pt x="300065" y="34636"/>
                    </a:cubicBezTo>
                    <a:cubicBezTo>
                      <a:pt x="296204" y="34636"/>
                      <a:pt x="292825" y="34636"/>
                      <a:pt x="288482" y="34636"/>
                    </a:cubicBezTo>
                    <a:cubicBezTo>
                      <a:pt x="288482" y="55875"/>
                      <a:pt x="288482" y="75667"/>
                      <a:pt x="288482" y="97872"/>
                    </a:cubicBezTo>
                    <a:cubicBezTo>
                      <a:pt x="292825" y="97872"/>
                      <a:pt x="297169" y="97872"/>
                      <a:pt x="301512" y="97872"/>
                    </a:cubicBezTo>
                    <a:cubicBezTo>
                      <a:pt x="434714" y="97872"/>
                      <a:pt x="568397" y="97872"/>
                      <a:pt x="701598" y="97872"/>
                    </a:cubicBezTo>
                    <a:cubicBezTo>
                      <a:pt x="718490" y="97872"/>
                      <a:pt x="732968" y="102217"/>
                      <a:pt x="741655" y="117181"/>
                    </a:cubicBezTo>
                    <a:cubicBezTo>
                      <a:pt x="745516" y="123940"/>
                      <a:pt x="747929" y="132629"/>
                      <a:pt x="748412" y="140352"/>
                    </a:cubicBezTo>
                    <a:cubicBezTo>
                      <a:pt x="749377" y="160144"/>
                      <a:pt x="748895" y="179936"/>
                      <a:pt x="748895" y="199727"/>
                    </a:cubicBezTo>
                    <a:cubicBezTo>
                      <a:pt x="748895" y="229174"/>
                      <a:pt x="732486" y="245586"/>
                      <a:pt x="703046" y="245586"/>
                    </a:cubicBezTo>
                    <a:cubicBezTo>
                      <a:pt x="499384" y="245586"/>
                      <a:pt x="295238" y="245586"/>
                      <a:pt x="91576" y="245586"/>
                    </a:cubicBezTo>
                    <a:cubicBezTo>
                      <a:pt x="87232" y="245586"/>
                      <a:pt x="82889" y="245586"/>
                      <a:pt x="77580" y="245586"/>
                    </a:cubicBezTo>
                    <a:cubicBezTo>
                      <a:pt x="77097" y="249448"/>
                      <a:pt x="77097" y="252827"/>
                      <a:pt x="77097" y="256206"/>
                    </a:cubicBezTo>
                    <a:cubicBezTo>
                      <a:pt x="77097" y="275515"/>
                      <a:pt x="77097" y="295307"/>
                      <a:pt x="77097" y="314616"/>
                    </a:cubicBezTo>
                    <a:cubicBezTo>
                      <a:pt x="77097" y="327649"/>
                      <a:pt x="70341" y="335373"/>
                      <a:pt x="60206" y="335373"/>
                    </a:cubicBezTo>
                    <a:cubicBezTo>
                      <a:pt x="50071" y="335373"/>
                      <a:pt x="43315" y="327167"/>
                      <a:pt x="43315" y="314133"/>
                    </a:cubicBezTo>
                    <a:cubicBezTo>
                      <a:pt x="43315" y="287101"/>
                      <a:pt x="42832" y="260068"/>
                      <a:pt x="43797" y="233035"/>
                    </a:cubicBezTo>
                    <a:cubicBezTo>
                      <a:pt x="43797" y="226277"/>
                      <a:pt x="47175" y="218071"/>
                      <a:pt x="52002" y="213244"/>
                    </a:cubicBezTo>
                    <a:cubicBezTo>
                      <a:pt x="120050" y="144697"/>
                      <a:pt x="188098" y="76150"/>
                      <a:pt x="257112" y="8086"/>
                    </a:cubicBezTo>
                    <a:cubicBezTo>
                      <a:pt x="261456" y="3741"/>
                      <a:pt x="269660" y="362"/>
                      <a:pt x="275934" y="362"/>
                    </a:cubicBezTo>
                    <a:cubicBezTo>
                      <a:pt x="439540" y="-121"/>
                      <a:pt x="603145" y="-121"/>
                      <a:pt x="767234" y="362"/>
                    </a:cubicBezTo>
                    <a:cubicBezTo>
                      <a:pt x="806808" y="362"/>
                      <a:pt x="836247" y="24498"/>
                      <a:pt x="849278" y="66495"/>
                    </a:cubicBezTo>
                    <a:cubicBezTo>
                      <a:pt x="858448" y="67944"/>
                      <a:pt x="867617" y="68909"/>
                      <a:pt x="876787" y="71323"/>
                    </a:cubicBezTo>
                    <a:cubicBezTo>
                      <a:pt x="914913" y="82425"/>
                      <a:pt x="938079" y="114768"/>
                      <a:pt x="938079" y="156765"/>
                    </a:cubicBezTo>
                    <a:cubicBezTo>
                      <a:pt x="938079" y="269722"/>
                      <a:pt x="938079" y="382197"/>
                      <a:pt x="938079" y="495155"/>
                    </a:cubicBezTo>
                    <a:cubicBezTo>
                      <a:pt x="938079" y="505292"/>
                      <a:pt x="939527" y="511085"/>
                      <a:pt x="951109" y="515429"/>
                    </a:cubicBezTo>
                    <a:cubicBezTo>
                      <a:pt x="970414" y="522188"/>
                      <a:pt x="981031" y="538600"/>
                      <a:pt x="981031" y="558875"/>
                    </a:cubicBezTo>
                    <a:cubicBezTo>
                      <a:pt x="981514" y="637559"/>
                      <a:pt x="981514" y="716243"/>
                      <a:pt x="981031" y="794927"/>
                    </a:cubicBezTo>
                    <a:cubicBezTo>
                      <a:pt x="981031" y="815684"/>
                      <a:pt x="967035" y="834028"/>
                      <a:pt x="946766" y="840303"/>
                    </a:cubicBezTo>
                    <a:cubicBezTo>
                      <a:pt x="939527" y="842717"/>
                      <a:pt x="938079" y="846096"/>
                      <a:pt x="938079" y="852854"/>
                    </a:cubicBezTo>
                    <a:cubicBezTo>
                      <a:pt x="938079" y="918022"/>
                      <a:pt x="938079" y="983190"/>
                      <a:pt x="938079" y="1048357"/>
                    </a:cubicBezTo>
                    <a:cubicBezTo>
                      <a:pt x="938079" y="1108698"/>
                      <a:pt x="922635" y="1130903"/>
                      <a:pt x="866652" y="1151178"/>
                    </a:cubicBezTo>
                    <a:cubicBezTo>
                      <a:pt x="648994" y="1150695"/>
                      <a:pt x="432300" y="1150695"/>
                      <a:pt x="215607" y="1150695"/>
                    </a:cubicBezTo>
                    <a:close/>
                    <a:moveTo>
                      <a:pt x="77580" y="843199"/>
                    </a:moveTo>
                    <a:cubicBezTo>
                      <a:pt x="77580" y="846578"/>
                      <a:pt x="77097" y="849475"/>
                      <a:pt x="77097" y="852371"/>
                    </a:cubicBezTo>
                    <a:cubicBezTo>
                      <a:pt x="77097" y="900161"/>
                      <a:pt x="77097" y="947468"/>
                      <a:pt x="77097" y="995258"/>
                    </a:cubicBezTo>
                    <a:cubicBezTo>
                      <a:pt x="77097" y="1028566"/>
                      <a:pt x="98332" y="1049806"/>
                      <a:pt x="132115" y="1049806"/>
                    </a:cubicBezTo>
                    <a:cubicBezTo>
                      <a:pt x="342052" y="1049806"/>
                      <a:pt x="551506" y="1049806"/>
                      <a:pt x="761442" y="1049806"/>
                    </a:cubicBezTo>
                    <a:cubicBezTo>
                      <a:pt x="796191" y="1049806"/>
                      <a:pt x="816460" y="1029531"/>
                      <a:pt x="816460" y="994775"/>
                    </a:cubicBezTo>
                    <a:cubicBezTo>
                      <a:pt x="816460" y="947951"/>
                      <a:pt x="816460" y="901126"/>
                      <a:pt x="816460" y="854302"/>
                    </a:cubicBezTo>
                    <a:cubicBezTo>
                      <a:pt x="816460" y="850923"/>
                      <a:pt x="815978" y="847061"/>
                      <a:pt x="815978" y="843682"/>
                    </a:cubicBezTo>
                    <a:cubicBezTo>
                      <a:pt x="569362" y="843199"/>
                      <a:pt x="323713" y="843199"/>
                      <a:pt x="77580" y="843199"/>
                    </a:cubicBezTo>
                    <a:close/>
                    <a:moveTo>
                      <a:pt x="903331" y="843199"/>
                    </a:moveTo>
                    <a:cubicBezTo>
                      <a:pt x="884991" y="843199"/>
                      <a:pt x="868100" y="843199"/>
                      <a:pt x="850243" y="843199"/>
                    </a:cubicBezTo>
                    <a:cubicBezTo>
                      <a:pt x="850243" y="847544"/>
                      <a:pt x="850243" y="851888"/>
                      <a:pt x="850243" y="855750"/>
                    </a:cubicBezTo>
                    <a:cubicBezTo>
                      <a:pt x="850243" y="901609"/>
                      <a:pt x="850243" y="946985"/>
                      <a:pt x="850243" y="992844"/>
                    </a:cubicBezTo>
                    <a:cubicBezTo>
                      <a:pt x="850243" y="1000085"/>
                      <a:pt x="850243" y="1007809"/>
                      <a:pt x="848795" y="1015049"/>
                    </a:cubicBezTo>
                    <a:cubicBezTo>
                      <a:pt x="840108" y="1056081"/>
                      <a:pt x="806808" y="1083114"/>
                      <a:pt x="762890" y="1083114"/>
                    </a:cubicBezTo>
                    <a:cubicBezTo>
                      <a:pt x="573706" y="1083114"/>
                      <a:pt x="384522" y="1083114"/>
                      <a:pt x="195338" y="1083114"/>
                    </a:cubicBezTo>
                    <a:cubicBezTo>
                      <a:pt x="190994" y="1083114"/>
                      <a:pt x="186651" y="1083114"/>
                      <a:pt x="182307" y="1083114"/>
                    </a:cubicBezTo>
                    <a:cubicBezTo>
                      <a:pt x="182307" y="1085527"/>
                      <a:pt x="182307" y="1086010"/>
                      <a:pt x="182307" y="1086493"/>
                    </a:cubicBezTo>
                    <a:cubicBezTo>
                      <a:pt x="182790" y="1087458"/>
                      <a:pt x="183272" y="1088424"/>
                      <a:pt x="183755" y="1089389"/>
                    </a:cubicBezTo>
                    <a:cubicBezTo>
                      <a:pt x="194855" y="1109181"/>
                      <a:pt x="212229" y="1116422"/>
                      <a:pt x="234429" y="1116422"/>
                    </a:cubicBezTo>
                    <a:cubicBezTo>
                      <a:pt x="438574" y="1116422"/>
                      <a:pt x="642720" y="1116422"/>
                      <a:pt x="846865" y="1116422"/>
                    </a:cubicBezTo>
                    <a:cubicBezTo>
                      <a:pt x="882578" y="1116422"/>
                      <a:pt x="903331" y="1096147"/>
                      <a:pt x="903331" y="1059943"/>
                    </a:cubicBezTo>
                    <a:cubicBezTo>
                      <a:pt x="903331" y="990913"/>
                      <a:pt x="903331" y="921884"/>
                      <a:pt x="903331" y="853337"/>
                    </a:cubicBezTo>
                    <a:cubicBezTo>
                      <a:pt x="903331" y="850440"/>
                      <a:pt x="903331" y="847061"/>
                      <a:pt x="903331" y="843199"/>
                    </a:cubicBezTo>
                    <a:close/>
                    <a:moveTo>
                      <a:pt x="286069" y="210347"/>
                    </a:moveTo>
                    <a:cubicBezTo>
                      <a:pt x="284621" y="209865"/>
                      <a:pt x="285586" y="210347"/>
                      <a:pt x="286551" y="210347"/>
                    </a:cubicBezTo>
                    <a:cubicBezTo>
                      <a:pt x="425544" y="210347"/>
                      <a:pt x="564536" y="210347"/>
                      <a:pt x="703529" y="210347"/>
                    </a:cubicBezTo>
                    <a:cubicBezTo>
                      <a:pt x="712216" y="210347"/>
                      <a:pt x="715594" y="206486"/>
                      <a:pt x="715112" y="198279"/>
                    </a:cubicBezTo>
                    <a:cubicBezTo>
                      <a:pt x="714629" y="180901"/>
                      <a:pt x="715112" y="164006"/>
                      <a:pt x="715112" y="146628"/>
                    </a:cubicBezTo>
                    <a:cubicBezTo>
                      <a:pt x="715112" y="130215"/>
                      <a:pt x="714629" y="129732"/>
                      <a:pt x="697738" y="129732"/>
                    </a:cubicBezTo>
                    <a:cubicBezTo>
                      <a:pt x="565502" y="129732"/>
                      <a:pt x="433266" y="129732"/>
                      <a:pt x="301030" y="129732"/>
                    </a:cubicBezTo>
                    <a:cubicBezTo>
                      <a:pt x="297169" y="129732"/>
                      <a:pt x="292825" y="129732"/>
                      <a:pt x="286069" y="129732"/>
                    </a:cubicBezTo>
                    <a:cubicBezTo>
                      <a:pt x="286069" y="157248"/>
                      <a:pt x="286069" y="182832"/>
                      <a:pt x="286069" y="210347"/>
                    </a:cubicBezTo>
                    <a:close/>
                    <a:moveTo>
                      <a:pt x="851208" y="101252"/>
                    </a:moveTo>
                    <a:cubicBezTo>
                      <a:pt x="851208" y="237863"/>
                      <a:pt x="851208" y="373508"/>
                      <a:pt x="851208" y="508671"/>
                    </a:cubicBezTo>
                    <a:cubicBezTo>
                      <a:pt x="869065" y="508671"/>
                      <a:pt x="885957" y="508671"/>
                      <a:pt x="903813" y="508671"/>
                    </a:cubicBezTo>
                    <a:cubicBezTo>
                      <a:pt x="903813" y="503844"/>
                      <a:pt x="903813" y="499499"/>
                      <a:pt x="903813" y="495638"/>
                    </a:cubicBezTo>
                    <a:cubicBezTo>
                      <a:pt x="903813" y="383645"/>
                      <a:pt x="903813" y="271653"/>
                      <a:pt x="903813" y="159661"/>
                    </a:cubicBezTo>
                    <a:cubicBezTo>
                      <a:pt x="903813" y="155799"/>
                      <a:pt x="903813" y="151938"/>
                      <a:pt x="903813" y="148559"/>
                    </a:cubicBezTo>
                    <a:cubicBezTo>
                      <a:pt x="900435" y="120078"/>
                      <a:pt x="878717" y="99803"/>
                      <a:pt x="851208" y="101252"/>
                    </a:cubicBezTo>
                    <a:close/>
                    <a:moveTo>
                      <a:pt x="254216" y="63116"/>
                    </a:moveTo>
                    <a:cubicBezTo>
                      <a:pt x="205472" y="111872"/>
                      <a:pt x="155281" y="162075"/>
                      <a:pt x="106537" y="210830"/>
                    </a:cubicBezTo>
                    <a:cubicBezTo>
                      <a:pt x="143215" y="210830"/>
                      <a:pt x="182790" y="210830"/>
                      <a:pt x="221881" y="210830"/>
                    </a:cubicBezTo>
                    <a:cubicBezTo>
                      <a:pt x="243599" y="210830"/>
                      <a:pt x="254216" y="200210"/>
                      <a:pt x="254216" y="178487"/>
                    </a:cubicBezTo>
                    <a:cubicBezTo>
                      <a:pt x="254216" y="141800"/>
                      <a:pt x="254216" y="105113"/>
                      <a:pt x="254216" y="68426"/>
                    </a:cubicBezTo>
                    <a:cubicBezTo>
                      <a:pt x="254216" y="65530"/>
                      <a:pt x="254216" y="63116"/>
                      <a:pt x="254216" y="63116"/>
                    </a:cubicBezTo>
                    <a:close/>
                  </a:path>
                </a:pathLst>
              </a:custGeom>
              <a:grpFill/>
              <a:ln w="481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EB5C556-030B-B17F-0253-E386082D1309}"/>
                  </a:ext>
                </a:extLst>
              </p:cNvPr>
              <p:cNvSpPr/>
              <p:nvPr/>
            </p:nvSpPr>
            <p:spPr>
              <a:xfrm>
                <a:off x="8645236" y="4594056"/>
                <a:ext cx="127021" cy="195865"/>
              </a:xfrm>
              <a:custGeom>
                <a:avLst/>
                <a:gdLst>
                  <a:gd name="connsiteX0" fmla="*/ 34480 w 127021"/>
                  <a:gd name="connsiteY0" fmla="*/ 60341 h 195865"/>
                  <a:gd name="connsiteX1" fmla="*/ 83707 w 127021"/>
                  <a:gd name="connsiteY1" fmla="*/ 15447 h 195865"/>
                  <a:gd name="connsiteX2" fmla="*/ 91911 w 127021"/>
                  <a:gd name="connsiteY2" fmla="*/ 7724 h 195865"/>
                  <a:gd name="connsiteX3" fmla="*/ 117007 w 127021"/>
                  <a:gd name="connsiteY3" fmla="*/ 8206 h 195865"/>
                  <a:gd name="connsiteX4" fmla="*/ 115076 w 127021"/>
                  <a:gd name="connsiteY4" fmla="*/ 32343 h 195865"/>
                  <a:gd name="connsiteX5" fmla="*/ 62954 w 127021"/>
                  <a:gd name="connsiteY5" fmla="*/ 80615 h 195865"/>
                  <a:gd name="connsiteX6" fmla="*/ 49924 w 127021"/>
                  <a:gd name="connsiteY6" fmla="*/ 92683 h 195865"/>
                  <a:gd name="connsiteX7" fmla="*/ 87567 w 127021"/>
                  <a:gd name="connsiteY7" fmla="*/ 133715 h 195865"/>
                  <a:gd name="connsiteX8" fmla="*/ 121350 w 127021"/>
                  <a:gd name="connsiteY8" fmla="*/ 166540 h 195865"/>
                  <a:gd name="connsiteX9" fmla="*/ 121833 w 127021"/>
                  <a:gd name="connsiteY9" fmla="*/ 190676 h 195865"/>
                  <a:gd name="connsiteX10" fmla="*/ 97702 w 127021"/>
                  <a:gd name="connsiteY10" fmla="*/ 190194 h 195865"/>
                  <a:gd name="connsiteX11" fmla="*/ 35445 w 127021"/>
                  <a:gd name="connsiteY11" fmla="*/ 130818 h 195865"/>
                  <a:gd name="connsiteX12" fmla="*/ 33997 w 127021"/>
                  <a:gd name="connsiteY12" fmla="*/ 139990 h 195865"/>
                  <a:gd name="connsiteX13" fmla="*/ 33515 w 127021"/>
                  <a:gd name="connsiteY13" fmla="*/ 178125 h 195865"/>
                  <a:gd name="connsiteX14" fmla="*/ 16623 w 127021"/>
                  <a:gd name="connsiteY14" fmla="*/ 195504 h 195865"/>
                  <a:gd name="connsiteX15" fmla="*/ 214 w 127021"/>
                  <a:gd name="connsiteY15" fmla="*/ 177643 h 195865"/>
                  <a:gd name="connsiteX16" fmla="*/ 214 w 127021"/>
                  <a:gd name="connsiteY16" fmla="*/ 151576 h 195865"/>
                  <a:gd name="connsiteX17" fmla="*/ 214 w 127021"/>
                  <a:gd name="connsiteY17" fmla="*/ 27033 h 195865"/>
                  <a:gd name="connsiteX18" fmla="*/ 214 w 127021"/>
                  <a:gd name="connsiteY18" fmla="*/ 17861 h 195865"/>
                  <a:gd name="connsiteX19" fmla="*/ 16623 w 127021"/>
                  <a:gd name="connsiteY19" fmla="*/ 0 h 195865"/>
                  <a:gd name="connsiteX20" fmla="*/ 33515 w 127021"/>
                  <a:gd name="connsiteY20" fmla="*/ 17378 h 195865"/>
                  <a:gd name="connsiteX21" fmla="*/ 34480 w 127021"/>
                  <a:gd name="connsiteY21" fmla="*/ 60341 h 19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021" h="195865">
                    <a:moveTo>
                      <a:pt x="34480" y="60341"/>
                    </a:moveTo>
                    <a:cubicBezTo>
                      <a:pt x="52337" y="43928"/>
                      <a:pt x="68263" y="29446"/>
                      <a:pt x="83707" y="15447"/>
                    </a:cubicBezTo>
                    <a:cubicBezTo>
                      <a:pt x="86602" y="13034"/>
                      <a:pt x="89015" y="10137"/>
                      <a:pt x="91911" y="7724"/>
                    </a:cubicBezTo>
                    <a:cubicBezTo>
                      <a:pt x="100598" y="483"/>
                      <a:pt x="110250" y="483"/>
                      <a:pt x="117007" y="8206"/>
                    </a:cubicBezTo>
                    <a:cubicBezTo>
                      <a:pt x="123281" y="14964"/>
                      <a:pt x="122798" y="25102"/>
                      <a:pt x="115076" y="32343"/>
                    </a:cubicBezTo>
                    <a:cubicBezTo>
                      <a:pt x="98185" y="48755"/>
                      <a:pt x="80328" y="64202"/>
                      <a:pt x="62954" y="80615"/>
                    </a:cubicBezTo>
                    <a:cubicBezTo>
                      <a:pt x="58128" y="84960"/>
                      <a:pt x="53302" y="89787"/>
                      <a:pt x="49924" y="92683"/>
                    </a:cubicBezTo>
                    <a:cubicBezTo>
                      <a:pt x="62954" y="106682"/>
                      <a:pt x="75019" y="120681"/>
                      <a:pt x="87567" y="133715"/>
                    </a:cubicBezTo>
                    <a:cubicBezTo>
                      <a:pt x="98668" y="144817"/>
                      <a:pt x="110250" y="155437"/>
                      <a:pt x="121350" y="166540"/>
                    </a:cubicBezTo>
                    <a:cubicBezTo>
                      <a:pt x="129072" y="174264"/>
                      <a:pt x="128590" y="183918"/>
                      <a:pt x="121833" y="190676"/>
                    </a:cubicBezTo>
                    <a:cubicBezTo>
                      <a:pt x="115076" y="197434"/>
                      <a:pt x="105907" y="197917"/>
                      <a:pt x="97702" y="190194"/>
                    </a:cubicBezTo>
                    <a:cubicBezTo>
                      <a:pt x="77433" y="170885"/>
                      <a:pt x="57163" y="151576"/>
                      <a:pt x="35445" y="130818"/>
                    </a:cubicBezTo>
                    <a:cubicBezTo>
                      <a:pt x="34963" y="134680"/>
                      <a:pt x="33997" y="137577"/>
                      <a:pt x="33997" y="139990"/>
                    </a:cubicBezTo>
                    <a:cubicBezTo>
                      <a:pt x="33997" y="152541"/>
                      <a:pt x="34480" y="165575"/>
                      <a:pt x="33515" y="178125"/>
                    </a:cubicBezTo>
                    <a:cubicBezTo>
                      <a:pt x="33032" y="188745"/>
                      <a:pt x="25793" y="195504"/>
                      <a:pt x="16623" y="195504"/>
                    </a:cubicBezTo>
                    <a:cubicBezTo>
                      <a:pt x="7454" y="195504"/>
                      <a:pt x="697" y="188263"/>
                      <a:pt x="214" y="177643"/>
                    </a:cubicBezTo>
                    <a:cubicBezTo>
                      <a:pt x="-268" y="168954"/>
                      <a:pt x="214" y="160265"/>
                      <a:pt x="214" y="151576"/>
                    </a:cubicBezTo>
                    <a:cubicBezTo>
                      <a:pt x="214" y="110061"/>
                      <a:pt x="214" y="68547"/>
                      <a:pt x="214" y="27033"/>
                    </a:cubicBezTo>
                    <a:cubicBezTo>
                      <a:pt x="214" y="24136"/>
                      <a:pt x="214" y="21240"/>
                      <a:pt x="214" y="17861"/>
                    </a:cubicBezTo>
                    <a:cubicBezTo>
                      <a:pt x="697" y="7241"/>
                      <a:pt x="7454" y="0"/>
                      <a:pt x="16623" y="0"/>
                    </a:cubicBezTo>
                    <a:cubicBezTo>
                      <a:pt x="25793" y="0"/>
                      <a:pt x="33032" y="6758"/>
                      <a:pt x="33515" y="17378"/>
                    </a:cubicBezTo>
                    <a:cubicBezTo>
                      <a:pt x="34963" y="30894"/>
                      <a:pt x="34480" y="43928"/>
                      <a:pt x="34480" y="60341"/>
                    </a:cubicBezTo>
                    <a:close/>
                  </a:path>
                </a:pathLst>
              </a:custGeom>
              <a:grpFill/>
              <a:ln w="481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7107BD-69B9-1719-DB1B-30BDD5605466}"/>
                  </a:ext>
                </a:extLst>
              </p:cNvPr>
              <p:cNvSpPr/>
              <p:nvPr/>
            </p:nvSpPr>
            <p:spPr>
              <a:xfrm>
                <a:off x="8806911" y="4596255"/>
                <a:ext cx="101166" cy="194149"/>
              </a:xfrm>
              <a:custGeom>
                <a:avLst/>
                <a:gdLst>
                  <a:gd name="connsiteX0" fmla="*/ 33997 w 101166"/>
                  <a:gd name="connsiteY0" fmla="*/ 33523 h 194149"/>
                  <a:gd name="connsiteX1" fmla="*/ 33997 w 101166"/>
                  <a:gd name="connsiteY1" fmla="*/ 79381 h 194149"/>
                  <a:gd name="connsiteX2" fmla="*/ 74537 w 101166"/>
                  <a:gd name="connsiteY2" fmla="*/ 79864 h 194149"/>
                  <a:gd name="connsiteX3" fmla="*/ 91911 w 101166"/>
                  <a:gd name="connsiteY3" fmla="*/ 87105 h 194149"/>
                  <a:gd name="connsiteX4" fmla="*/ 93359 w 101166"/>
                  <a:gd name="connsiteY4" fmla="*/ 103035 h 194149"/>
                  <a:gd name="connsiteX5" fmla="*/ 78880 w 101166"/>
                  <a:gd name="connsiteY5" fmla="*/ 112689 h 194149"/>
                  <a:gd name="connsiteX6" fmla="*/ 34480 w 101166"/>
                  <a:gd name="connsiteY6" fmla="*/ 113172 h 194149"/>
                  <a:gd name="connsiteX7" fmla="*/ 34480 w 101166"/>
                  <a:gd name="connsiteY7" fmla="*/ 159996 h 194149"/>
                  <a:gd name="connsiteX8" fmla="*/ 82259 w 101166"/>
                  <a:gd name="connsiteY8" fmla="*/ 159996 h 194149"/>
                  <a:gd name="connsiteX9" fmla="*/ 101081 w 101166"/>
                  <a:gd name="connsiteY9" fmla="*/ 175444 h 194149"/>
                  <a:gd name="connsiteX10" fmla="*/ 84189 w 101166"/>
                  <a:gd name="connsiteY10" fmla="*/ 193787 h 194149"/>
                  <a:gd name="connsiteX11" fmla="*/ 18071 w 101166"/>
                  <a:gd name="connsiteY11" fmla="*/ 193787 h 194149"/>
                  <a:gd name="connsiteX12" fmla="*/ 214 w 101166"/>
                  <a:gd name="connsiteY12" fmla="*/ 175926 h 194149"/>
                  <a:gd name="connsiteX13" fmla="*/ 214 w 101166"/>
                  <a:gd name="connsiteY13" fmla="*/ 17593 h 194149"/>
                  <a:gd name="connsiteX14" fmla="*/ 18071 w 101166"/>
                  <a:gd name="connsiteY14" fmla="*/ 215 h 194149"/>
                  <a:gd name="connsiteX15" fmla="*/ 82259 w 101166"/>
                  <a:gd name="connsiteY15" fmla="*/ 215 h 194149"/>
                  <a:gd name="connsiteX16" fmla="*/ 101081 w 101166"/>
                  <a:gd name="connsiteY16" fmla="*/ 16627 h 194149"/>
                  <a:gd name="connsiteX17" fmla="*/ 81776 w 101166"/>
                  <a:gd name="connsiteY17" fmla="*/ 34005 h 194149"/>
                  <a:gd name="connsiteX18" fmla="*/ 33997 w 101166"/>
                  <a:gd name="connsiteY18" fmla="*/ 33523 h 19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166" h="194149">
                    <a:moveTo>
                      <a:pt x="33997" y="33523"/>
                    </a:moveTo>
                    <a:cubicBezTo>
                      <a:pt x="33997" y="48970"/>
                      <a:pt x="33997" y="63452"/>
                      <a:pt x="33997" y="79381"/>
                    </a:cubicBezTo>
                    <a:cubicBezTo>
                      <a:pt x="47993" y="79381"/>
                      <a:pt x="61024" y="78416"/>
                      <a:pt x="74537" y="79864"/>
                    </a:cubicBezTo>
                    <a:cubicBezTo>
                      <a:pt x="80811" y="80347"/>
                      <a:pt x="88050" y="82761"/>
                      <a:pt x="91911" y="87105"/>
                    </a:cubicBezTo>
                    <a:cubicBezTo>
                      <a:pt x="94807" y="90484"/>
                      <a:pt x="95772" y="99173"/>
                      <a:pt x="93359" y="103035"/>
                    </a:cubicBezTo>
                    <a:cubicBezTo>
                      <a:pt x="90946" y="107862"/>
                      <a:pt x="84189" y="112207"/>
                      <a:pt x="78880" y="112689"/>
                    </a:cubicBezTo>
                    <a:cubicBezTo>
                      <a:pt x="64402" y="114138"/>
                      <a:pt x="49924" y="113172"/>
                      <a:pt x="34480" y="113172"/>
                    </a:cubicBezTo>
                    <a:cubicBezTo>
                      <a:pt x="34480" y="128619"/>
                      <a:pt x="34480" y="143584"/>
                      <a:pt x="34480" y="159996"/>
                    </a:cubicBezTo>
                    <a:cubicBezTo>
                      <a:pt x="50406" y="159996"/>
                      <a:pt x="66332" y="159996"/>
                      <a:pt x="82259" y="159996"/>
                    </a:cubicBezTo>
                    <a:cubicBezTo>
                      <a:pt x="93359" y="159996"/>
                      <a:pt x="100115" y="165789"/>
                      <a:pt x="101081" y="175444"/>
                    </a:cubicBezTo>
                    <a:cubicBezTo>
                      <a:pt x="102046" y="185098"/>
                      <a:pt x="94807" y="193304"/>
                      <a:pt x="84189" y="193787"/>
                    </a:cubicBezTo>
                    <a:cubicBezTo>
                      <a:pt x="61989" y="194270"/>
                      <a:pt x="39789" y="194270"/>
                      <a:pt x="18071" y="193787"/>
                    </a:cubicBezTo>
                    <a:cubicBezTo>
                      <a:pt x="6971" y="193787"/>
                      <a:pt x="697" y="187029"/>
                      <a:pt x="214" y="175926"/>
                    </a:cubicBezTo>
                    <a:cubicBezTo>
                      <a:pt x="214" y="123309"/>
                      <a:pt x="-268" y="70210"/>
                      <a:pt x="214" y="17593"/>
                    </a:cubicBezTo>
                    <a:cubicBezTo>
                      <a:pt x="214" y="6490"/>
                      <a:pt x="6971" y="697"/>
                      <a:pt x="18071" y="215"/>
                    </a:cubicBezTo>
                    <a:cubicBezTo>
                      <a:pt x="39306" y="-268"/>
                      <a:pt x="60541" y="215"/>
                      <a:pt x="82259" y="215"/>
                    </a:cubicBezTo>
                    <a:cubicBezTo>
                      <a:pt x="93841" y="215"/>
                      <a:pt x="101081" y="6490"/>
                      <a:pt x="101081" y="16627"/>
                    </a:cubicBezTo>
                    <a:cubicBezTo>
                      <a:pt x="101081" y="26764"/>
                      <a:pt x="93841" y="33523"/>
                      <a:pt x="81776" y="34005"/>
                    </a:cubicBezTo>
                    <a:cubicBezTo>
                      <a:pt x="65850" y="33523"/>
                      <a:pt x="50406" y="33523"/>
                      <a:pt x="33997" y="33523"/>
                    </a:cubicBezTo>
                    <a:close/>
                  </a:path>
                </a:pathLst>
              </a:custGeom>
              <a:grpFill/>
              <a:ln w="481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2FBE0A6-E22D-2D07-D0AF-7F20A72C5EBD}"/>
                  </a:ext>
                </a:extLst>
              </p:cNvPr>
              <p:cNvSpPr/>
              <p:nvPr/>
            </p:nvSpPr>
            <p:spPr>
              <a:xfrm>
                <a:off x="8399800" y="4326144"/>
                <a:ext cx="371611" cy="33911"/>
              </a:xfrm>
              <a:custGeom>
                <a:avLst/>
                <a:gdLst>
                  <a:gd name="connsiteX0" fmla="*/ 185806 w 371611"/>
                  <a:gd name="connsiteY0" fmla="*/ 33791 h 33911"/>
                  <a:gd name="connsiteX1" fmla="*/ 24131 w 371611"/>
                  <a:gd name="connsiteY1" fmla="*/ 33791 h 33911"/>
                  <a:gd name="connsiteX2" fmla="*/ 13996 w 371611"/>
                  <a:gd name="connsiteY2" fmla="*/ 33308 h 33911"/>
                  <a:gd name="connsiteX3" fmla="*/ 0 w 371611"/>
                  <a:gd name="connsiteY3" fmla="*/ 16895 h 33911"/>
                  <a:gd name="connsiteX4" fmla="*/ 13996 w 371611"/>
                  <a:gd name="connsiteY4" fmla="*/ 483 h 33911"/>
                  <a:gd name="connsiteX5" fmla="*/ 23165 w 371611"/>
                  <a:gd name="connsiteY5" fmla="*/ 0 h 33911"/>
                  <a:gd name="connsiteX6" fmla="*/ 348929 w 371611"/>
                  <a:gd name="connsiteY6" fmla="*/ 0 h 33911"/>
                  <a:gd name="connsiteX7" fmla="*/ 356651 w 371611"/>
                  <a:gd name="connsiteY7" fmla="*/ 0 h 33911"/>
                  <a:gd name="connsiteX8" fmla="*/ 371612 w 371611"/>
                  <a:gd name="connsiteY8" fmla="*/ 16413 h 33911"/>
                  <a:gd name="connsiteX9" fmla="*/ 356651 w 371611"/>
                  <a:gd name="connsiteY9" fmla="*/ 33308 h 33911"/>
                  <a:gd name="connsiteX10" fmla="*/ 346516 w 371611"/>
                  <a:gd name="connsiteY10" fmla="*/ 33308 h 33911"/>
                  <a:gd name="connsiteX11" fmla="*/ 185806 w 371611"/>
                  <a:gd name="connsiteY11" fmla="*/ 33791 h 3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611" h="33911">
                    <a:moveTo>
                      <a:pt x="185806" y="33791"/>
                    </a:moveTo>
                    <a:cubicBezTo>
                      <a:pt x="131753" y="33791"/>
                      <a:pt x="78183" y="33791"/>
                      <a:pt x="24131" y="33791"/>
                    </a:cubicBezTo>
                    <a:cubicBezTo>
                      <a:pt x="20752" y="33791"/>
                      <a:pt x="17374" y="34273"/>
                      <a:pt x="13996" y="33308"/>
                    </a:cubicBezTo>
                    <a:cubicBezTo>
                      <a:pt x="5309" y="31377"/>
                      <a:pt x="0" y="26067"/>
                      <a:pt x="0" y="16895"/>
                    </a:cubicBezTo>
                    <a:cubicBezTo>
                      <a:pt x="0" y="7724"/>
                      <a:pt x="5309" y="2414"/>
                      <a:pt x="13996" y="483"/>
                    </a:cubicBezTo>
                    <a:cubicBezTo>
                      <a:pt x="16891" y="0"/>
                      <a:pt x="19787" y="0"/>
                      <a:pt x="23165" y="0"/>
                    </a:cubicBezTo>
                    <a:cubicBezTo>
                      <a:pt x="131753" y="0"/>
                      <a:pt x="240341" y="0"/>
                      <a:pt x="348929" y="0"/>
                    </a:cubicBezTo>
                    <a:cubicBezTo>
                      <a:pt x="351342" y="0"/>
                      <a:pt x="354238" y="0"/>
                      <a:pt x="356651" y="0"/>
                    </a:cubicBezTo>
                    <a:cubicBezTo>
                      <a:pt x="365821" y="1448"/>
                      <a:pt x="371612" y="7241"/>
                      <a:pt x="371612" y="16413"/>
                    </a:cubicBezTo>
                    <a:cubicBezTo>
                      <a:pt x="371612" y="26067"/>
                      <a:pt x="365821" y="31377"/>
                      <a:pt x="356651" y="33308"/>
                    </a:cubicBezTo>
                    <a:cubicBezTo>
                      <a:pt x="353273" y="33791"/>
                      <a:pt x="349894" y="33308"/>
                      <a:pt x="346516" y="33308"/>
                    </a:cubicBezTo>
                    <a:cubicBezTo>
                      <a:pt x="292946" y="34273"/>
                      <a:pt x="239376" y="33791"/>
                      <a:pt x="185806" y="33791"/>
                    </a:cubicBezTo>
                    <a:close/>
                  </a:path>
                </a:pathLst>
              </a:custGeom>
              <a:grpFill/>
              <a:ln w="481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8714298-D3C5-11E1-5023-6AD49B039FC8}"/>
                  </a:ext>
                </a:extLst>
              </p:cNvPr>
              <p:cNvSpPr/>
              <p:nvPr/>
            </p:nvSpPr>
            <p:spPr>
              <a:xfrm>
                <a:off x="8399800" y="4427395"/>
                <a:ext cx="371611" cy="34032"/>
              </a:xfrm>
              <a:custGeom>
                <a:avLst/>
                <a:gdLst>
                  <a:gd name="connsiteX0" fmla="*/ 186289 w 371611"/>
                  <a:gd name="connsiteY0" fmla="*/ 121 h 34032"/>
                  <a:gd name="connsiteX1" fmla="*/ 346999 w 371611"/>
                  <a:gd name="connsiteY1" fmla="*/ 121 h 34032"/>
                  <a:gd name="connsiteX2" fmla="*/ 357134 w 371611"/>
                  <a:gd name="connsiteY2" fmla="*/ 603 h 34032"/>
                  <a:gd name="connsiteX3" fmla="*/ 371612 w 371611"/>
                  <a:gd name="connsiteY3" fmla="*/ 16533 h 34032"/>
                  <a:gd name="connsiteX4" fmla="*/ 357134 w 371611"/>
                  <a:gd name="connsiteY4" fmla="*/ 33429 h 34032"/>
                  <a:gd name="connsiteX5" fmla="*/ 346999 w 371611"/>
                  <a:gd name="connsiteY5" fmla="*/ 33911 h 34032"/>
                  <a:gd name="connsiteX6" fmla="*/ 24613 w 371611"/>
                  <a:gd name="connsiteY6" fmla="*/ 33911 h 34032"/>
                  <a:gd name="connsiteX7" fmla="*/ 13513 w 371611"/>
                  <a:gd name="connsiteY7" fmla="*/ 33429 h 34032"/>
                  <a:gd name="connsiteX8" fmla="*/ 0 w 371611"/>
                  <a:gd name="connsiteY8" fmla="*/ 16533 h 34032"/>
                  <a:gd name="connsiteX9" fmla="*/ 13513 w 371611"/>
                  <a:gd name="connsiteY9" fmla="*/ 603 h 34032"/>
                  <a:gd name="connsiteX10" fmla="*/ 24613 w 371611"/>
                  <a:gd name="connsiteY10" fmla="*/ 121 h 34032"/>
                  <a:gd name="connsiteX11" fmla="*/ 186289 w 371611"/>
                  <a:gd name="connsiteY11" fmla="*/ 121 h 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611" h="34032">
                    <a:moveTo>
                      <a:pt x="186289" y="121"/>
                    </a:moveTo>
                    <a:cubicBezTo>
                      <a:pt x="239859" y="121"/>
                      <a:pt x="293429" y="121"/>
                      <a:pt x="346999" y="121"/>
                    </a:cubicBezTo>
                    <a:cubicBezTo>
                      <a:pt x="350377" y="121"/>
                      <a:pt x="353755" y="-362"/>
                      <a:pt x="357134" y="603"/>
                    </a:cubicBezTo>
                    <a:cubicBezTo>
                      <a:pt x="365821" y="2052"/>
                      <a:pt x="371129" y="7844"/>
                      <a:pt x="371612" y="16533"/>
                    </a:cubicBezTo>
                    <a:cubicBezTo>
                      <a:pt x="371612" y="26188"/>
                      <a:pt x="366303" y="31981"/>
                      <a:pt x="357134" y="33429"/>
                    </a:cubicBezTo>
                    <a:cubicBezTo>
                      <a:pt x="353755" y="33911"/>
                      <a:pt x="350377" y="33911"/>
                      <a:pt x="346999" y="33911"/>
                    </a:cubicBezTo>
                    <a:cubicBezTo>
                      <a:pt x="239376" y="33911"/>
                      <a:pt x="132236" y="33911"/>
                      <a:pt x="24613" y="33911"/>
                    </a:cubicBezTo>
                    <a:cubicBezTo>
                      <a:pt x="20752" y="33911"/>
                      <a:pt x="16891" y="34394"/>
                      <a:pt x="13513" y="33429"/>
                    </a:cubicBezTo>
                    <a:cubicBezTo>
                      <a:pt x="4826" y="31498"/>
                      <a:pt x="0" y="25705"/>
                      <a:pt x="0" y="16533"/>
                    </a:cubicBezTo>
                    <a:cubicBezTo>
                      <a:pt x="483" y="7844"/>
                      <a:pt x="5309" y="2534"/>
                      <a:pt x="13513" y="603"/>
                    </a:cubicBezTo>
                    <a:cubicBezTo>
                      <a:pt x="16891" y="-362"/>
                      <a:pt x="20752" y="121"/>
                      <a:pt x="24613" y="121"/>
                    </a:cubicBezTo>
                    <a:cubicBezTo>
                      <a:pt x="78666" y="121"/>
                      <a:pt x="132719" y="121"/>
                      <a:pt x="186289" y="121"/>
                    </a:cubicBezTo>
                    <a:close/>
                  </a:path>
                </a:pathLst>
              </a:custGeom>
              <a:grpFill/>
              <a:ln w="481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F4A6874-1968-C917-A5E0-640FA5A32809}"/>
                  </a:ext>
                </a:extLst>
              </p:cNvPr>
              <p:cNvSpPr/>
              <p:nvPr/>
            </p:nvSpPr>
            <p:spPr>
              <a:xfrm>
                <a:off x="8350359" y="4595504"/>
                <a:ext cx="99170" cy="193596"/>
              </a:xfrm>
              <a:custGeom>
                <a:avLst/>
                <a:gdLst>
                  <a:gd name="connsiteX0" fmla="*/ 34480 w 99170"/>
                  <a:gd name="connsiteY0" fmla="*/ 78684 h 193596"/>
                  <a:gd name="connsiteX1" fmla="*/ 75985 w 99170"/>
                  <a:gd name="connsiteY1" fmla="*/ 78684 h 193596"/>
                  <a:gd name="connsiteX2" fmla="*/ 91911 w 99170"/>
                  <a:gd name="connsiteY2" fmla="*/ 100890 h 193596"/>
                  <a:gd name="connsiteX3" fmla="*/ 74054 w 99170"/>
                  <a:gd name="connsiteY3" fmla="*/ 111992 h 193596"/>
                  <a:gd name="connsiteX4" fmla="*/ 53784 w 99170"/>
                  <a:gd name="connsiteY4" fmla="*/ 111992 h 193596"/>
                  <a:gd name="connsiteX5" fmla="*/ 33515 w 99170"/>
                  <a:gd name="connsiteY5" fmla="*/ 111992 h 193596"/>
                  <a:gd name="connsiteX6" fmla="*/ 33515 w 99170"/>
                  <a:gd name="connsiteY6" fmla="*/ 165092 h 193596"/>
                  <a:gd name="connsiteX7" fmla="*/ 33515 w 99170"/>
                  <a:gd name="connsiteY7" fmla="*/ 177643 h 193596"/>
                  <a:gd name="connsiteX8" fmla="*/ 16623 w 99170"/>
                  <a:gd name="connsiteY8" fmla="*/ 193573 h 193596"/>
                  <a:gd name="connsiteX9" fmla="*/ 215 w 99170"/>
                  <a:gd name="connsiteY9" fmla="*/ 176677 h 193596"/>
                  <a:gd name="connsiteX10" fmla="*/ 215 w 99170"/>
                  <a:gd name="connsiteY10" fmla="*/ 127439 h 193596"/>
                  <a:gd name="connsiteX11" fmla="*/ 215 w 99170"/>
                  <a:gd name="connsiteY11" fmla="*/ 20757 h 193596"/>
                  <a:gd name="connsiteX12" fmla="*/ 21449 w 99170"/>
                  <a:gd name="connsiteY12" fmla="*/ 0 h 193596"/>
                  <a:gd name="connsiteX13" fmla="*/ 78880 w 99170"/>
                  <a:gd name="connsiteY13" fmla="*/ 0 h 193596"/>
                  <a:gd name="connsiteX14" fmla="*/ 99150 w 99170"/>
                  <a:gd name="connsiteY14" fmla="*/ 15930 h 193596"/>
                  <a:gd name="connsiteX15" fmla="*/ 78880 w 99170"/>
                  <a:gd name="connsiteY15" fmla="*/ 33308 h 193596"/>
                  <a:gd name="connsiteX16" fmla="*/ 35445 w 99170"/>
                  <a:gd name="connsiteY16" fmla="*/ 33308 h 193596"/>
                  <a:gd name="connsiteX17" fmla="*/ 34480 w 99170"/>
                  <a:gd name="connsiteY17" fmla="*/ 78684 h 19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70" h="193596">
                    <a:moveTo>
                      <a:pt x="34480" y="78684"/>
                    </a:moveTo>
                    <a:cubicBezTo>
                      <a:pt x="48476" y="78684"/>
                      <a:pt x="61989" y="78201"/>
                      <a:pt x="75985" y="78684"/>
                    </a:cubicBezTo>
                    <a:cubicBezTo>
                      <a:pt x="89015" y="79167"/>
                      <a:pt x="96254" y="89787"/>
                      <a:pt x="91911" y="100890"/>
                    </a:cubicBezTo>
                    <a:cubicBezTo>
                      <a:pt x="89015" y="109096"/>
                      <a:pt x="82259" y="111992"/>
                      <a:pt x="74054" y="111992"/>
                    </a:cubicBezTo>
                    <a:cubicBezTo>
                      <a:pt x="67298" y="111992"/>
                      <a:pt x="60541" y="111992"/>
                      <a:pt x="53784" y="111992"/>
                    </a:cubicBezTo>
                    <a:cubicBezTo>
                      <a:pt x="47511" y="111992"/>
                      <a:pt x="41237" y="111992"/>
                      <a:pt x="33515" y="111992"/>
                    </a:cubicBezTo>
                    <a:cubicBezTo>
                      <a:pt x="33515" y="130336"/>
                      <a:pt x="33515" y="147714"/>
                      <a:pt x="33515" y="165092"/>
                    </a:cubicBezTo>
                    <a:cubicBezTo>
                      <a:pt x="33515" y="169436"/>
                      <a:pt x="33997" y="173298"/>
                      <a:pt x="33515" y="177643"/>
                    </a:cubicBezTo>
                    <a:cubicBezTo>
                      <a:pt x="32550" y="187297"/>
                      <a:pt x="25310" y="194055"/>
                      <a:pt x="16623" y="193573"/>
                    </a:cubicBezTo>
                    <a:cubicBezTo>
                      <a:pt x="7936" y="193573"/>
                      <a:pt x="697" y="186332"/>
                      <a:pt x="215" y="176677"/>
                    </a:cubicBezTo>
                    <a:cubicBezTo>
                      <a:pt x="-268" y="160265"/>
                      <a:pt x="215" y="143852"/>
                      <a:pt x="215" y="127439"/>
                    </a:cubicBezTo>
                    <a:cubicBezTo>
                      <a:pt x="215" y="91718"/>
                      <a:pt x="215" y="56479"/>
                      <a:pt x="215" y="20757"/>
                    </a:cubicBezTo>
                    <a:cubicBezTo>
                      <a:pt x="215" y="5310"/>
                      <a:pt x="6006" y="0"/>
                      <a:pt x="21449" y="0"/>
                    </a:cubicBezTo>
                    <a:cubicBezTo>
                      <a:pt x="40754" y="0"/>
                      <a:pt x="59576" y="0"/>
                      <a:pt x="78880" y="0"/>
                    </a:cubicBezTo>
                    <a:cubicBezTo>
                      <a:pt x="91428" y="0"/>
                      <a:pt x="98667" y="6276"/>
                      <a:pt x="99150" y="15930"/>
                    </a:cubicBezTo>
                    <a:cubicBezTo>
                      <a:pt x="99633" y="26067"/>
                      <a:pt x="91428" y="33308"/>
                      <a:pt x="78880" y="33308"/>
                    </a:cubicBezTo>
                    <a:cubicBezTo>
                      <a:pt x="64885" y="33791"/>
                      <a:pt x="50406" y="33308"/>
                      <a:pt x="35445" y="33308"/>
                    </a:cubicBezTo>
                    <a:cubicBezTo>
                      <a:pt x="34480" y="48755"/>
                      <a:pt x="34480" y="62754"/>
                      <a:pt x="34480" y="78684"/>
                    </a:cubicBezTo>
                    <a:close/>
                  </a:path>
                </a:pathLst>
              </a:custGeom>
              <a:grpFill/>
              <a:ln w="481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F89C802-0DCA-AB8F-0281-6AB60D9858F9}"/>
                  </a:ext>
                </a:extLst>
              </p:cNvPr>
              <p:cNvSpPr/>
              <p:nvPr/>
            </p:nvSpPr>
            <p:spPr>
              <a:xfrm>
                <a:off x="8399800" y="4928852"/>
                <a:ext cx="371611" cy="34125"/>
              </a:xfrm>
              <a:custGeom>
                <a:avLst/>
                <a:gdLst>
                  <a:gd name="connsiteX0" fmla="*/ 185806 w 371611"/>
                  <a:gd name="connsiteY0" fmla="*/ 34005 h 34125"/>
                  <a:gd name="connsiteX1" fmla="*/ 24131 w 371611"/>
                  <a:gd name="connsiteY1" fmla="*/ 34005 h 34125"/>
                  <a:gd name="connsiteX2" fmla="*/ 13996 w 371611"/>
                  <a:gd name="connsiteY2" fmla="*/ 33523 h 34125"/>
                  <a:gd name="connsiteX3" fmla="*/ 0 w 371611"/>
                  <a:gd name="connsiteY3" fmla="*/ 17110 h 34125"/>
                  <a:gd name="connsiteX4" fmla="*/ 13996 w 371611"/>
                  <a:gd name="connsiteY4" fmla="*/ 697 h 34125"/>
                  <a:gd name="connsiteX5" fmla="*/ 24131 w 371611"/>
                  <a:gd name="connsiteY5" fmla="*/ 215 h 34125"/>
                  <a:gd name="connsiteX6" fmla="*/ 347481 w 371611"/>
                  <a:gd name="connsiteY6" fmla="*/ 215 h 34125"/>
                  <a:gd name="connsiteX7" fmla="*/ 356651 w 371611"/>
                  <a:gd name="connsiteY7" fmla="*/ 215 h 34125"/>
                  <a:gd name="connsiteX8" fmla="*/ 371612 w 371611"/>
                  <a:gd name="connsiteY8" fmla="*/ 17110 h 34125"/>
                  <a:gd name="connsiteX9" fmla="*/ 356651 w 371611"/>
                  <a:gd name="connsiteY9" fmla="*/ 33523 h 34125"/>
                  <a:gd name="connsiteX10" fmla="*/ 343138 w 371611"/>
                  <a:gd name="connsiteY10" fmla="*/ 33523 h 34125"/>
                  <a:gd name="connsiteX11" fmla="*/ 185806 w 371611"/>
                  <a:gd name="connsiteY11" fmla="*/ 34005 h 3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611" h="34125">
                    <a:moveTo>
                      <a:pt x="185806" y="34005"/>
                    </a:moveTo>
                    <a:cubicBezTo>
                      <a:pt x="131753" y="34005"/>
                      <a:pt x="78183" y="34005"/>
                      <a:pt x="24131" y="34005"/>
                    </a:cubicBezTo>
                    <a:cubicBezTo>
                      <a:pt x="20752" y="34005"/>
                      <a:pt x="17374" y="34488"/>
                      <a:pt x="13996" y="33523"/>
                    </a:cubicBezTo>
                    <a:cubicBezTo>
                      <a:pt x="5309" y="31592"/>
                      <a:pt x="0" y="25799"/>
                      <a:pt x="0" y="17110"/>
                    </a:cubicBezTo>
                    <a:cubicBezTo>
                      <a:pt x="0" y="7938"/>
                      <a:pt x="5309" y="2628"/>
                      <a:pt x="13996" y="697"/>
                    </a:cubicBezTo>
                    <a:cubicBezTo>
                      <a:pt x="17374" y="215"/>
                      <a:pt x="20752" y="215"/>
                      <a:pt x="24131" y="215"/>
                    </a:cubicBezTo>
                    <a:cubicBezTo>
                      <a:pt x="131753" y="215"/>
                      <a:pt x="239859" y="215"/>
                      <a:pt x="347481" y="215"/>
                    </a:cubicBezTo>
                    <a:cubicBezTo>
                      <a:pt x="350377" y="215"/>
                      <a:pt x="353755" y="-268"/>
                      <a:pt x="356651" y="215"/>
                    </a:cubicBezTo>
                    <a:cubicBezTo>
                      <a:pt x="365821" y="1663"/>
                      <a:pt x="371612" y="7455"/>
                      <a:pt x="371612" y="17110"/>
                    </a:cubicBezTo>
                    <a:cubicBezTo>
                      <a:pt x="371612" y="26764"/>
                      <a:pt x="365821" y="32557"/>
                      <a:pt x="356651" y="33523"/>
                    </a:cubicBezTo>
                    <a:cubicBezTo>
                      <a:pt x="352307" y="34005"/>
                      <a:pt x="347481" y="33523"/>
                      <a:pt x="343138" y="33523"/>
                    </a:cubicBezTo>
                    <a:cubicBezTo>
                      <a:pt x="290533" y="34005"/>
                      <a:pt x="237928" y="34005"/>
                      <a:pt x="185806" y="34005"/>
                    </a:cubicBezTo>
                    <a:close/>
                  </a:path>
                </a:pathLst>
              </a:custGeom>
              <a:grpFill/>
              <a:ln w="4819" cap="flat">
                <a:noFill/>
                <a:prstDash val="solid"/>
                <a:miter/>
              </a:ln>
            </p:spPr>
            <p:txBody>
              <a:bodyPr rtlCol="0" anchor="ctr"/>
              <a:lstStyle/>
              <a:p>
                <a:endParaRPr lang="en-US"/>
              </a:p>
            </p:txBody>
          </p:sp>
        </p:grpSp>
      </p:grpSp>
      <p:grpSp>
        <p:nvGrpSpPr>
          <p:cNvPr id="38" name="Group 37">
            <a:extLst>
              <a:ext uri="{FF2B5EF4-FFF2-40B4-BE49-F238E27FC236}">
                <a16:creationId xmlns:a16="http://schemas.microsoft.com/office/drawing/2014/main" id="{B5BCB4AC-6473-AFC0-5D14-08BF24BE170A}"/>
              </a:ext>
            </a:extLst>
          </p:cNvPr>
          <p:cNvGrpSpPr/>
          <p:nvPr/>
        </p:nvGrpSpPr>
        <p:grpSpPr>
          <a:xfrm>
            <a:off x="5292355" y="5037035"/>
            <a:ext cx="695537" cy="694012"/>
            <a:chOff x="5127099" y="5240740"/>
            <a:chExt cx="695537" cy="694012"/>
          </a:xfrm>
        </p:grpSpPr>
        <p:sp>
          <p:nvSpPr>
            <p:cNvPr id="30" name="Rectangle 29">
              <a:extLst>
                <a:ext uri="{FF2B5EF4-FFF2-40B4-BE49-F238E27FC236}">
                  <a16:creationId xmlns:a16="http://schemas.microsoft.com/office/drawing/2014/main" id="{69522F6A-8C0B-F262-B2F8-FA6E463F284F}"/>
                </a:ext>
              </a:extLst>
            </p:cNvPr>
            <p:cNvSpPr/>
            <p:nvPr/>
          </p:nvSpPr>
          <p:spPr>
            <a:xfrm>
              <a:off x="5127099" y="5748454"/>
              <a:ext cx="166351" cy="1862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aphic 3">
              <a:extLst>
                <a:ext uri="{FF2B5EF4-FFF2-40B4-BE49-F238E27FC236}">
                  <a16:creationId xmlns:a16="http://schemas.microsoft.com/office/drawing/2014/main" id="{6E47C928-24BF-896F-3D2C-9ABC2F1491DC}"/>
                </a:ext>
              </a:extLst>
            </p:cNvPr>
            <p:cNvGrpSpPr/>
            <p:nvPr/>
          </p:nvGrpSpPr>
          <p:grpSpPr>
            <a:xfrm>
              <a:off x="5127100" y="5240740"/>
              <a:ext cx="695536" cy="694012"/>
              <a:chOff x="10410452" y="410457"/>
              <a:chExt cx="1091621" cy="1089230"/>
            </a:xfrm>
            <a:solidFill>
              <a:srgbClr val="595959"/>
            </a:solidFill>
          </p:grpSpPr>
          <p:sp>
            <p:nvSpPr>
              <p:cNvPr id="33" name="Freeform 32">
                <a:extLst>
                  <a:ext uri="{FF2B5EF4-FFF2-40B4-BE49-F238E27FC236}">
                    <a16:creationId xmlns:a16="http://schemas.microsoft.com/office/drawing/2014/main" id="{1EE959C1-23D1-0F37-2207-9627BF1F9CDD}"/>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B41F7A"/>
              </a:solid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5012116-8F01-9D56-D131-908F22252A5C}"/>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795627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6DDFD-22D8-4375-A029-425430ABA639}"/>
              </a:ext>
            </a:extLst>
          </p:cNvPr>
          <p:cNvSpPr>
            <a:spLocks noGrp="1"/>
          </p:cNvSpPr>
          <p:nvPr>
            <p:ph type="body" sz="quarter" idx="18"/>
          </p:nvPr>
        </p:nvSpPr>
        <p:spPr>
          <a:xfrm>
            <a:off x="734715" y="571500"/>
            <a:ext cx="3878382" cy="5053215"/>
          </a:xfrm>
        </p:spPr>
        <p:txBody>
          <a:bodyPr>
            <a:normAutofit fontScale="77500" lnSpcReduction="20000"/>
          </a:bodyPr>
          <a:lstStyle/>
          <a:p>
            <a:pPr marL="12700" indent="-12700">
              <a:lnSpc>
                <a:spcPct val="120000"/>
              </a:lnSpc>
            </a:pPr>
            <a:r>
              <a:rPr lang="en-US" dirty="0"/>
              <a:t>Eine Änderung der Unternehmenskultur ist der beste Weg zur Bewältigung von Organisationskrisen, da diese </a:t>
            </a:r>
            <a:r>
              <a:rPr lang="en-US" dirty="0" err="1"/>
              <a:t>Probleme</a:t>
            </a:r>
            <a:r>
              <a:rPr lang="en-US" dirty="0"/>
              <a:t> </a:t>
            </a:r>
            <a:r>
              <a:rPr lang="en-US" dirty="0" err="1"/>
              <a:t>häufig</a:t>
            </a:r>
            <a:r>
              <a:rPr lang="en-US" dirty="0"/>
              <a:t> von Mitarbeiter:innen verursacht werden, </a:t>
            </a:r>
            <a:r>
              <a:rPr lang="en-US" dirty="0" err="1"/>
              <a:t>welche</a:t>
            </a:r>
            <a:r>
              <a:rPr lang="en-US" dirty="0"/>
              <a:t> </a:t>
            </a:r>
            <a:r>
              <a:rPr lang="en-US" dirty="0" err="1"/>
              <a:t>dann</a:t>
            </a:r>
            <a:r>
              <a:rPr lang="en-US" dirty="0"/>
              <a:t> die </a:t>
            </a:r>
            <a:r>
              <a:rPr lang="en-US" dirty="0" err="1"/>
              <a:t>Bedürfnisse</a:t>
            </a:r>
            <a:r>
              <a:rPr lang="en-US" dirty="0"/>
              <a:t> von </a:t>
            </a:r>
            <a:r>
              <a:rPr lang="en-US" dirty="0" err="1"/>
              <a:t>Kund:innen</a:t>
            </a:r>
            <a:r>
              <a:rPr lang="en-US" dirty="0"/>
              <a:t> vernachlässigen.</a:t>
            </a:r>
          </a:p>
          <a:p>
            <a:pPr marL="12700" indent="-12700">
              <a:lnSpc>
                <a:spcPct val="120000"/>
              </a:lnSpc>
            </a:pPr>
            <a:r>
              <a:rPr lang="en-US" b="1" dirty="0">
                <a:solidFill>
                  <a:srgbClr val="EDA13E"/>
                </a:solidFill>
              </a:rPr>
              <a:t>Eine Unternehmenskultur, die sich dem Kundenerfolg verschrieben hat, kann die Wahrscheinlichkeit einer internen Krise verringern.</a:t>
            </a:r>
          </a:p>
          <a:p>
            <a:pPr marL="12700" indent="-12700">
              <a:lnSpc>
                <a:spcPct val="120000"/>
              </a:lnSpc>
            </a:pPr>
            <a:r>
              <a:rPr lang="en-US" dirty="0"/>
              <a:t>Darüber hinaus sollten </a:t>
            </a:r>
            <a:r>
              <a:rPr lang="en-US" dirty="0" err="1"/>
              <a:t>Unternehmen</a:t>
            </a:r>
            <a:r>
              <a:rPr lang="en-US" dirty="0"/>
              <a:t> Mitarbeiter:innen einstellen, </a:t>
            </a:r>
            <a:r>
              <a:rPr lang="en-US" dirty="0" err="1"/>
              <a:t>deren</a:t>
            </a:r>
            <a:r>
              <a:rPr lang="en-US" dirty="0"/>
              <a:t> </a:t>
            </a:r>
            <a:r>
              <a:rPr lang="en-US" dirty="0" err="1"/>
              <a:t>Werte</a:t>
            </a:r>
            <a:r>
              <a:rPr lang="en-US" dirty="0"/>
              <a:t> </a:t>
            </a:r>
            <a:r>
              <a:rPr lang="en-US" dirty="0" err="1"/>
              <a:t>weitestgehend</a:t>
            </a:r>
            <a:r>
              <a:rPr lang="en-US" dirty="0"/>
              <a:t> </a:t>
            </a:r>
            <a:r>
              <a:rPr lang="en-US" dirty="0" err="1"/>
              <a:t>mit</a:t>
            </a:r>
            <a:r>
              <a:rPr lang="en-US" dirty="0"/>
              <a:t> </a:t>
            </a:r>
            <a:r>
              <a:rPr lang="en-US" dirty="0" err="1"/>
              <a:t>denen</a:t>
            </a:r>
            <a:r>
              <a:rPr lang="en-US" dirty="0"/>
              <a:t> des </a:t>
            </a:r>
            <a:r>
              <a:rPr lang="en-US" dirty="0" err="1"/>
              <a:t>Unternehmens</a:t>
            </a:r>
            <a:r>
              <a:rPr lang="en-US" dirty="0"/>
              <a:t> </a:t>
            </a:r>
            <a:r>
              <a:rPr lang="en-US" dirty="0" err="1"/>
              <a:t>übereinstimmen</a:t>
            </a:r>
            <a:r>
              <a:rPr lang="en-US" dirty="0"/>
              <a:t>.</a:t>
            </a:r>
          </a:p>
          <a:p>
            <a:pPr marL="12700" indent="-12700"/>
            <a:endParaRPr lang="en-US" dirty="0"/>
          </a:p>
        </p:txBody>
      </p:sp>
      <p:pic>
        <p:nvPicPr>
          <p:cNvPr id="6" name="Picture 5" descr="Sea of hands in the middle">
            <a:extLst>
              <a:ext uri="{FF2B5EF4-FFF2-40B4-BE49-F238E27FC236}">
                <a16:creationId xmlns:a16="http://schemas.microsoft.com/office/drawing/2014/main" id="{D96C3E80-3E7A-B6AE-9FC3-F4A44F42B1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592" r="5592"/>
          <a:stretch/>
        </p:blipFill>
        <p:spPr>
          <a:xfrm>
            <a:off x="4772223" y="300036"/>
            <a:ext cx="7095477" cy="5324679"/>
          </a:xfrm>
          <a:prstGeom prst="rect">
            <a:avLst/>
          </a:prstGeom>
        </p:spPr>
      </p:pic>
    </p:spTree>
    <p:extLst>
      <p:ext uri="{BB962C8B-B14F-4D97-AF65-F5344CB8AC3E}">
        <p14:creationId xmlns:p14="http://schemas.microsoft.com/office/powerpoint/2010/main" val="22020023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D306C2-E557-A411-245A-E37E68FC4301}"/>
              </a:ext>
            </a:extLst>
          </p:cNvPr>
          <p:cNvSpPr/>
          <p:nvPr/>
        </p:nvSpPr>
        <p:spPr>
          <a:xfrm>
            <a:off x="0" y="306317"/>
            <a:ext cx="7308906" cy="2291452"/>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6E2393-E5A0-1A76-01F5-A273C9398B37}"/>
              </a:ext>
            </a:extLst>
          </p:cNvPr>
          <p:cNvSpPr/>
          <p:nvPr/>
        </p:nvSpPr>
        <p:spPr>
          <a:xfrm>
            <a:off x="7308906" y="0"/>
            <a:ext cx="4378036"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9D92AA10-A96E-FFD2-ABDB-D8AF9B8230F4}"/>
              </a:ext>
            </a:extLst>
          </p:cNvPr>
          <p:cNvSpPr/>
          <p:nvPr/>
        </p:nvSpPr>
        <p:spPr>
          <a:xfrm>
            <a:off x="588579" y="2897406"/>
            <a:ext cx="6310985" cy="3560568"/>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A0FF91-9F40-D2B8-969E-DFAD94667797}"/>
              </a:ext>
            </a:extLst>
          </p:cNvPr>
          <p:cNvSpPr/>
          <p:nvPr/>
        </p:nvSpPr>
        <p:spPr>
          <a:xfrm>
            <a:off x="2898737" y="2628504"/>
            <a:ext cx="1696102" cy="693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0B6DB4DC-9D39-FE44-FBD0-A5896F8F330F}"/>
              </a:ext>
            </a:extLst>
          </p:cNvPr>
          <p:cNvSpPr txBox="1">
            <a:spLocks/>
          </p:cNvSpPr>
          <p:nvPr/>
        </p:nvSpPr>
        <p:spPr>
          <a:xfrm>
            <a:off x="885607" y="3386099"/>
            <a:ext cx="5919887" cy="307187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924"/>
              </a:buClr>
            </a:pPr>
            <a:r>
              <a:rPr lang="en-US" b="1" i="1" dirty="0">
                <a:solidFill>
                  <a:srgbClr val="B41F7A"/>
                </a:solidFill>
              </a:rPr>
              <a:t>Google</a:t>
            </a:r>
            <a:r>
              <a:rPr lang="en-US" b="1" dirty="0">
                <a:solidFill>
                  <a:srgbClr val="B41F7A"/>
                </a:solidFill>
              </a:rPr>
              <a:t> gab eine </a:t>
            </a:r>
            <a:r>
              <a:rPr lang="en-US" b="1" dirty="0" err="1">
                <a:solidFill>
                  <a:srgbClr val="B41F7A"/>
                </a:solidFill>
              </a:rPr>
              <a:t>öffentliche</a:t>
            </a:r>
            <a:r>
              <a:rPr lang="en-US" b="1" dirty="0">
                <a:solidFill>
                  <a:srgbClr val="B41F7A"/>
                </a:solidFill>
              </a:rPr>
              <a:t> </a:t>
            </a:r>
            <a:r>
              <a:rPr lang="en-US" b="1" dirty="0" err="1">
                <a:solidFill>
                  <a:srgbClr val="B41F7A"/>
                </a:solidFill>
              </a:rPr>
              <a:t>Erklärung</a:t>
            </a:r>
            <a:endParaRPr lang="en-US" b="1" dirty="0">
              <a:solidFill>
                <a:srgbClr val="B41F7A"/>
              </a:solidFill>
            </a:endParaRPr>
          </a:p>
          <a:p>
            <a:pPr marL="0" indent="0" algn="ctr">
              <a:buClr>
                <a:srgbClr val="F16924"/>
              </a:buClr>
            </a:pPr>
            <a:r>
              <a:rPr lang="en-US" b="1" dirty="0">
                <a:solidFill>
                  <a:srgbClr val="B41F7A"/>
                </a:solidFill>
              </a:rPr>
              <a:t>an The Verge ab:</a:t>
            </a:r>
          </a:p>
          <a:p>
            <a:pPr marL="0" indent="0" algn="ctr">
              <a:buClr>
                <a:srgbClr val="F16924"/>
              </a:buClr>
            </a:pPr>
            <a:r>
              <a:rPr lang="en-US" sz="1400" b="1" i="1" dirty="0">
                <a:solidFill>
                  <a:srgbClr val="B41F7A"/>
                </a:solidFill>
              </a:rPr>
              <a:t> </a:t>
            </a:r>
            <a:endParaRPr lang="en-US" sz="1400" b="1" i="1" dirty="0"/>
          </a:p>
          <a:p>
            <a:pPr marL="0" indent="0" algn="ctr">
              <a:buClr>
                <a:srgbClr val="F16924"/>
              </a:buClr>
            </a:pPr>
            <a:r>
              <a:rPr lang="en-US" sz="2000" i="1" dirty="0"/>
              <a:t>"Wir sind stolz auf [unsere] Kultur und verpflichten uns, sie gegen Versuche von Einzelpersonen zu verteidigen, sie absichtlich zu untergraben. [...] Solche Handlungen sind ein schwerwiegender Verstoß gegen unsere Richtlinien und eine inakzeptable Verletzung einer </a:t>
            </a:r>
            <a:r>
              <a:rPr lang="en-US" sz="2000" i="1" dirty="0" err="1"/>
              <a:t>vertrauensvollen</a:t>
            </a:r>
            <a:r>
              <a:rPr lang="en-US" sz="2000" i="1" dirty="0"/>
              <a:t> </a:t>
            </a:r>
            <a:r>
              <a:rPr lang="en-US" sz="2000" i="1" dirty="0" err="1"/>
              <a:t>Verantwortung</a:t>
            </a:r>
            <a:r>
              <a:rPr lang="en-US" sz="2000" i="1" dirty="0"/>
              <a:t> und wir werden unsere Position verteidigen."</a:t>
            </a:r>
          </a:p>
          <a:p>
            <a:pPr marL="342900" indent="-342900" algn="ctr">
              <a:buClr>
                <a:srgbClr val="F16924"/>
              </a:buClr>
              <a:buFont typeface="Arial" panose="020B0604020202020204" pitchFamily="34" charset="0"/>
              <a:buChar char="•"/>
            </a:pPr>
            <a:endParaRPr lang="en-US" i="1" dirty="0"/>
          </a:p>
        </p:txBody>
      </p:sp>
      <p:grpSp>
        <p:nvGrpSpPr>
          <p:cNvPr id="11" name="Group 10">
            <a:extLst>
              <a:ext uri="{FF2B5EF4-FFF2-40B4-BE49-F238E27FC236}">
                <a16:creationId xmlns:a16="http://schemas.microsoft.com/office/drawing/2014/main" id="{5C2F5873-FE7C-C7BA-37C3-5DE7746CB59A}"/>
              </a:ext>
            </a:extLst>
          </p:cNvPr>
          <p:cNvGrpSpPr/>
          <p:nvPr/>
        </p:nvGrpSpPr>
        <p:grpSpPr>
          <a:xfrm>
            <a:off x="3135804" y="2362318"/>
            <a:ext cx="1419492" cy="1033414"/>
            <a:chOff x="3400450" y="986392"/>
            <a:chExt cx="1487826" cy="1083162"/>
          </a:xfrm>
          <a:solidFill>
            <a:srgbClr val="F16924"/>
          </a:solidFill>
        </p:grpSpPr>
        <p:sp>
          <p:nvSpPr>
            <p:cNvPr id="12" name="Freeform 11">
              <a:extLst>
                <a:ext uri="{FF2B5EF4-FFF2-40B4-BE49-F238E27FC236}">
                  <a16:creationId xmlns:a16="http://schemas.microsoft.com/office/drawing/2014/main" id="{74B8288D-F761-92FA-E9CB-76C72DD6650A}"/>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B41F7A"/>
            </a:solidFill>
            <a:ln w="897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E9C3220-0132-4AF4-A79B-D5C783DF33A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616161"/>
            </a:solidFill>
            <a:ln w="8971" cap="flat">
              <a:noFill/>
              <a:prstDash val="solid"/>
              <a:miter/>
            </a:ln>
          </p:spPr>
          <p:txBody>
            <a:bodyPr rtlCol="0" anchor="ctr"/>
            <a:lstStyle/>
            <a:p>
              <a:endParaRPr lang="en-US"/>
            </a:p>
          </p:txBody>
        </p:sp>
      </p:grpSp>
      <p:sp>
        <p:nvSpPr>
          <p:cNvPr id="14" name="Text Placeholder 5">
            <a:extLst>
              <a:ext uri="{FF2B5EF4-FFF2-40B4-BE49-F238E27FC236}">
                <a16:creationId xmlns:a16="http://schemas.microsoft.com/office/drawing/2014/main" id="{55BC3484-D25A-70E6-485E-306E48F39D4D}"/>
              </a:ext>
            </a:extLst>
          </p:cNvPr>
          <p:cNvSpPr txBox="1">
            <a:spLocks/>
          </p:cNvSpPr>
          <p:nvPr/>
        </p:nvSpPr>
        <p:spPr>
          <a:xfrm>
            <a:off x="7526671" y="1825616"/>
            <a:ext cx="4023294" cy="53320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dirty="0">
                <a:solidFill>
                  <a:schemeClr val="bg1"/>
                </a:solidFill>
              </a:rPr>
              <a:t>Um die Verkaufsquoten zu erfüllen, eröffneten die Mitarbeiter:innen von </a:t>
            </a:r>
            <a:r>
              <a:rPr lang="en-GB" b="1" i="1" dirty="0">
                <a:solidFill>
                  <a:schemeClr val="bg1"/>
                </a:solidFill>
              </a:rPr>
              <a:t>Wells Fargo </a:t>
            </a:r>
            <a:r>
              <a:rPr lang="en-GB" b="1" dirty="0" err="1">
                <a:solidFill>
                  <a:schemeClr val="bg1"/>
                </a:solidFill>
              </a:rPr>
              <a:t>Millionen</a:t>
            </a:r>
            <a:r>
              <a:rPr lang="en-GB" b="1" dirty="0">
                <a:solidFill>
                  <a:schemeClr val="bg1"/>
                </a:solidFill>
              </a:rPr>
              <a:t> von gefälschten Kundenkonten ohne die Zustimmung der </a:t>
            </a:r>
            <a:r>
              <a:rPr lang="en-GB" b="1" dirty="0" err="1">
                <a:solidFill>
                  <a:schemeClr val="bg1"/>
                </a:solidFill>
              </a:rPr>
              <a:t>Kund:innen</a:t>
            </a:r>
            <a:r>
              <a:rPr lang="en-GB" b="1" dirty="0">
                <a:solidFill>
                  <a:schemeClr val="bg1"/>
                </a:solidFill>
              </a:rPr>
              <a:t>. </a:t>
            </a:r>
          </a:p>
          <a:p>
            <a:pPr marL="0" indent="0"/>
            <a:endParaRPr lang="en-GB" dirty="0">
              <a:solidFill>
                <a:schemeClr val="bg1"/>
              </a:solidFill>
            </a:endParaRPr>
          </a:p>
          <a:p>
            <a:pPr marL="0" indent="0"/>
            <a:r>
              <a:rPr lang="en-GB" dirty="0">
                <a:solidFill>
                  <a:schemeClr val="bg1"/>
                </a:solidFill>
              </a:rPr>
              <a:t>Mitarbeiter:innen fälschten Unterschriften und erstellten gefälschte Datensätze, die zu Einnahmen in Milliardenhöhe führten. Im Jahr 2020 zahlte </a:t>
            </a:r>
            <a:r>
              <a:rPr lang="en-GB" i="1" dirty="0">
                <a:solidFill>
                  <a:schemeClr val="bg1"/>
                </a:solidFill>
              </a:rPr>
              <a:t>Wells Fargo </a:t>
            </a:r>
            <a:r>
              <a:rPr lang="en-GB" dirty="0">
                <a:solidFill>
                  <a:schemeClr val="bg1"/>
                </a:solidFill>
              </a:rPr>
              <a:t>einen Vergleich in Höhe von 3 Milliarden Dollar, um die </a:t>
            </a:r>
            <a:r>
              <a:rPr lang="en-GB" dirty="0" err="1">
                <a:solidFill>
                  <a:schemeClr val="bg1"/>
                </a:solidFill>
              </a:rPr>
              <a:t>entstandenen</a:t>
            </a:r>
            <a:r>
              <a:rPr lang="en-GB" dirty="0">
                <a:solidFill>
                  <a:schemeClr val="bg1"/>
                </a:solidFill>
              </a:rPr>
              <a:t> </a:t>
            </a:r>
            <a:r>
              <a:rPr lang="en-GB" dirty="0" err="1">
                <a:solidFill>
                  <a:schemeClr val="bg1"/>
                </a:solidFill>
              </a:rPr>
              <a:t>Unternehmens-strafen</a:t>
            </a:r>
            <a:r>
              <a:rPr lang="en-GB" dirty="0">
                <a:solidFill>
                  <a:schemeClr val="bg1"/>
                </a:solidFill>
              </a:rPr>
              <a:t> zu decken.</a:t>
            </a:r>
          </a:p>
        </p:txBody>
      </p:sp>
      <p:sp>
        <p:nvSpPr>
          <p:cNvPr id="15" name="Text Placeholder 4">
            <a:extLst>
              <a:ext uri="{FF2B5EF4-FFF2-40B4-BE49-F238E27FC236}">
                <a16:creationId xmlns:a16="http://schemas.microsoft.com/office/drawing/2014/main" id="{B1414276-18A3-8A7D-9D74-1C8687F569ED}"/>
              </a:ext>
            </a:extLst>
          </p:cNvPr>
          <p:cNvSpPr>
            <a:spLocks noGrp="1"/>
          </p:cNvSpPr>
          <p:nvPr>
            <p:ph type="body" sz="quarter" idx="16"/>
          </p:nvPr>
        </p:nvSpPr>
        <p:spPr>
          <a:xfrm>
            <a:off x="7486682" y="388042"/>
            <a:ext cx="4063282" cy="1378858"/>
          </a:xfrm>
        </p:spPr>
        <p:txBody>
          <a:bodyPr>
            <a:normAutofit/>
          </a:bodyPr>
          <a:lstStyle/>
          <a:p>
            <a:r>
              <a:rPr lang="en-GB" dirty="0">
                <a:solidFill>
                  <a:schemeClr val="bg1"/>
                </a:solidFill>
              </a:rPr>
              <a:t>Beispiele für Organisationskrisen</a:t>
            </a:r>
          </a:p>
        </p:txBody>
      </p:sp>
      <p:sp>
        <p:nvSpPr>
          <p:cNvPr id="16" name="Rectangle 15">
            <a:extLst>
              <a:ext uri="{FF2B5EF4-FFF2-40B4-BE49-F238E27FC236}">
                <a16:creationId xmlns:a16="http://schemas.microsoft.com/office/drawing/2014/main" id="{4E5E152E-584C-1F4D-D936-D59EF8CDD774}"/>
              </a:ext>
            </a:extLst>
          </p:cNvPr>
          <p:cNvSpPr/>
          <p:nvPr/>
        </p:nvSpPr>
        <p:spPr>
          <a:xfrm>
            <a:off x="7526670" y="155167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0" name="Text Placeholder 1">
            <a:extLst>
              <a:ext uri="{FF2B5EF4-FFF2-40B4-BE49-F238E27FC236}">
                <a16:creationId xmlns:a16="http://schemas.microsoft.com/office/drawing/2014/main" id="{99ECDE67-0969-0E6E-8A5B-60FA284412CE}"/>
              </a:ext>
            </a:extLst>
          </p:cNvPr>
          <p:cNvSpPr txBox="1">
            <a:spLocks/>
          </p:cNvSpPr>
          <p:nvPr/>
        </p:nvSpPr>
        <p:spPr>
          <a:xfrm>
            <a:off x="588579" y="442554"/>
            <a:ext cx="6321653" cy="2002696"/>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924"/>
              </a:buClr>
            </a:pPr>
            <a:r>
              <a:rPr lang="en-US" dirty="0">
                <a:solidFill>
                  <a:schemeClr val="bg1"/>
                </a:solidFill>
              </a:rPr>
              <a:t>Ende 2020 </a:t>
            </a:r>
            <a:r>
              <a:rPr lang="en-US" b="1" dirty="0">
                <a:solidFill>
                  <a:schemeClr val="bg1"/>
                </a:solidFill>
              </a:rPr>
              <a:t>wurde </a:t>
            </a:r>
            <a:r>
              <a:rPr lang="en-US" b="1" i="1" dirty="0">
                <a:solidFill>
                  <a:schemeClr val="bg1"/>
                </a:solidFill>
              </a:rPr>
              <a:t>Google</a:t>
            </a:r>
            <a:r>
              <a:rPr lang="en-US" b="1" dirty="0">
                <a:solidFill>
                  <a:schemeClr val="bg1"/>
                </a:solidFill>
              </a:rPr>
              <a:t> mit dem Vorwurf konfrontiert, Mitarbeiter:innen auszuspionieren </a:t>
            </a:r>
            <a:r>
              <a:rPr lang="en-US" dirty="0">
                <a:solidFill>
                  <a:schemeClr val="bg1"/>
                </a:solidFill>
              </a:rPr>
              <a:t>und </a:t>
            </a:r>
            <a:r>
              <a:rPr lang="en-US" dirty="0" err="1">
                <a:solidFill>
                  <a:schemeClr val="bg1"/>
                </a:solidFill>
              </a:rPr>
              <a:t>gewerkschaftlich</a:t>
            </a:r>
            <a:r>
              <a:rPr lang="en-US" dirty="0">
                <a:solidFill>
                  <a:schemeClr val="bg1"/>
                </a:solidFill>
              </a:rPr>
              <a:t> </a:t>
            </a:r>
            <a:r>
              <a:rPr lang="en-US" dirty="0" err="1">
                <a:solidFill>
                  <a:schemeClr val="bg1"/>
                </a:solidFill>
              </a:rPr>
              <a:t>organisierten</a:t>
            </a:r>
            <a:r>
              <a:rPr lang="en-US" dirty="0">
                <a:solidFill>
                  <a:schemeClr val="bg1"/>
                </a:solidFill>
              </a:rPr>
              <a:t> </a:t>
            </a:r>
            <a:r>
              <a:rPr lang="en-US" dirty="0" err="1">
                <a:solidFill>
                  <a:schemeClr val="bg1"/>
                </a:solidFill>
              </a:rPr>
              <a:t>Unternehmungen</a:t>
            </a:r>
            <a:r>
              <a:rPr lang="en-US" dirty="0">
                <a:solidFill>
                  <a:schemeClr val="bg1"/>
                </a:solidFill>
              </a:rPr>
              <a:t> </a:t>
            </a:r>
            <a:r>
              <a:rPr lang="en-US" b="1" dirty="0" err="1">
                <a:solidFill>
                  <a:schemeClr val="bg1"/>
                </a:solidFill>
              </a:rPr>
              <a:t>entgegenzuwirken</a:t>
            </a:r>
            <a:r>
              <a:rPr lang="en-US" dirty="0">
                <a:solidFill>
                  <a:schemeClr val="bg1"/>
                </a:solidFill>
              </a:rPr>
              <a:t>. Das </a:t>
            </a:r>
            <a:r>
              <a:rPr lang="en-US" dirty="0" err="1">
                <a:solidFill>
                  <a:schemeClr val="bg1"/>
                </a:solidFill>
              </a:rPr>
              <a:t>Unternehmen</a:t>
            </a:r>
            <a:r>
              <a:rPr lang="en-US" dirty="0">
                <a:solidFill>
                  <a:schemeClr val="bg1"/>
                </a:solidFill>
              </a:rPr>
              <a:t> </a:t>
            </a:r>
            <a:r>
              <a:rPr lang="en-US" dirty="0" err="1">
                <a:solidFill>
                  <a:schemeClr val="bg1"/>
                </a:solidFill>
              </a:rPr>
              <a:t>hätte</a:t>
            </a:r>
            <a:r>
              <a:rPr lang="en-US" dirty="0">
                <a:solidFill>
                  <a:schemeClr val="bg1"/>
                </a:solidFill>
              </a:rPr>
              <a:t> die Gespräche der Mitarbeiter:innen "illegal überwacht", als diese ihre Beschwerden am Arbeitsplatz vorbrachten.</a:t>
            </a:r>
          </a:p>
        </p:txBody>
      </p:sp>
    </p:spTree>
    <p:extLst>
      <p:ext uri="{BB962C8B-B14F-4D97-AF65-F5344CB8AC3E}">
        <p14:creationId xmlns:p14="http://schemas.microsoft.com/office/powerpoint/2010/main" val="6088374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331104" y="1470461"/>
            <a:ext cx="11263996" cy="4765952"/>
          </a:xfrm>
        </p:spPr>
        <p:txBody>
          <a:bodyPr>
            <a:noAutofit/>
          </a:bodyPr>
          <a:lstStyle/>
          <a:p>
            <a:pPr marL="342900" indent="-342900" algn="l">
              <a:buAutoNum type="arabicParenR"/>
            </a:pPr>
            <a:r>
              <a:rPr lang="en-GB" sz="1800" b="1" i="0" dirty="0">
                <a:solidFill>
                  <a:srgbClr val="F16924"/>
                </a:solidFill>
                <a:effectLst/>
              </a:rPr>
              <a:t>Transparenz: </a:t>
            </a:r>
            <a:r>
              <a:rPr lang="en-GB" sz="1800" b="0" i="0" dirty="0">
                <a:effectLst/>
              </a:rPr>
              <a:t>Die erste entscheidende Komponente beim Aufbau einer </a:t>
            </a:r>
            <a:r>
              <a:rPr lang="en-GB" sz="1800" b="0" i="0" dirty="0" err="1">
                <a:effectLst/>
              </a:rPr>
              <a:t>flexiblen</a:t>
            </a:r>
            <a:r>
              <a:rPr lang="en-GB" sz="1800" b="0" i="0" dirty="0">
                <a:effectLst/>
              </a:rPr>
              <a:t> Organisation, ist Transparenz. Einige Informationen müssen zwar vertraulich behandelt werden, z. B. Finanz- oder Personaldaten, aber Informationen über Prozesse - wer was </a:t>
            </a:r>
            <a:r>
              <a:rPr lang="en-GB" sz="1800" b="0" i="0" dirty="0" err="1">
                <a:effectLst/>
              </a:rPr>
              <a:t>wie</a:t>
            </a:r>
            <a:r>
              <a:rPr lang="en-GB" sz="1800" b="0" i="0" dirty="0">
                <a:effectLst/>
              </a:rPr>
              <a:t> macht - müssen nicht vertraulich behandelt werden. Jeder in Ihrem Team sollte das Fachwissen und die Arbeitsbelastung seiner </a:t>
            </a:r>
            <a:r>
              <a:rPr lang="en-GB" sz="1800" b="0" i="0" dirty="0" err="1">
                <a:effectLst/>
              </a:rPr>
              <a:t>Kolleg:innen</a:t>
            </a:r>
            <a:r>
              <a:rPr lang="en-GB" sz="1800" b="0" i="0" dirty="0">
                <a:effectLst/>
              </a:rPr>
              <a:t> kennen. </a:t>
            </a:r>
          </a:p>
          <a:p>
            <a:pPr marL="360363" indent="-360363" algn="l"/>
            <a:r>
              <a:rPr lang="en-GB" sz="1800" b="0" i="0" dirty="0">
                <a:effectLst/>
              </a:rPr>
              <a:t>       Dies schafft nicht nur ein transparenteres und geschätzteres Arbeitsumfeld, sondern verhindert </a:t>
            </a:r>
            <a:r>
              <a:rPr lang="en-GB" sz="1800" b="0" i="0" dirty="0" err="1">
                <a:effectLst/>
              </a:rPr>
              <a:t>auch</a:t>
            </a:r>
            <a:r>
              <a:rPr lang="en-GB" sz="1800" b="0" i="0" dirty="0">
                <a:effectLst/>
              </a:rPr>
              <a:t> </a:t>
            </a:r>
            <a:r>
              <a:rPr lang="en-GB" sz="1800" b="0" i="0" dirty="0" err="1">
                <a:effectLst/>
              </a:rPr>
              <a:t>Konflikte</a:t>
            </a:r>
            <a:r>
              <a:rPr lang="en-GB" sz="1800" b="0" i="0" dirty="0">
                <a:effectLst/>
              </a:rPr>
              <a:t> und verschafft jedem ein klares Verständnis für seinen Wert und seine Rolle. Wenn jemand unerwartet ausscheidet, sind die </a:t>
            </a:r>
            <a:r>
              <a:rPr lang="en-GB" sz="1800" b="0" i="0" dirty="0" err="1">
                <a:effectLst/>
              </a:rPr>
              <a:t>anderen</a:t>
            </a:r>
            <a:r>
              <a:rPr lang="en-GB" sz="1800" b="0" i="0" dirty="0">
                <a:effectLst/>
              </a:rPr>
              <a:t> Mitarbeiter:innen bereits mit der Arbeitsbelastung vertraut und haben die Möglichkeit, einzuspringen und den </a:t>
            </a:r>
            <a:r>
              <a:rPr lang="en-GB" sz="1800" b="0" i="0" dirty="0" err="1">
                <a:effectLst/>
              </a:rPr>
              <a:t>kurzfristigen</a:t>
            </a:r>
            <a:r>
              <a:rPr lang="en-GB" sz="1800" b="0" i="0" dirty="0">
                <a:effectLst/>
              </a:rPr>
              <a:t> </a:t>
            </a:r>
            <a:r>
              <a:rPr lang="en-GB" sz="1800" b="0" i="0" dirty="0" err="1">
                <a:effectLst/>
              </a:rPr>
              <a:t>Ausfall</a:t>
            </a:r>
            <a:r>
              <a:rPr lang="en-GB" sz="1800" b="0" i="0" dirty="0">
                <a:effectLst/>
              </a:rPr>
              <a:t> zu kompensieren.</a:t>
            </a:r>
          </a:p>
          <a:p>
            <a:pPr marL="0" indent="0" algn="l"/>
            <a:endParaRPr lang="en-GB" sz="1800" b="0" i="0" dirty="0">
              <a:effectLst/>
            </a:endParaRPr>
          </a:p>
          <a:p>
            <a:pPr algn="l"/>
            <a:r>
              <a:rPr lang="en-GB" sz="1800" b="1" i="0" dirty="0">
                <a:solidFill>
                  <a:srgbClr val="F16924"/>
                </a:solidFill>
                <a:effectLst/>
              </a:rPr>
              <a:t>2) Cross-Training: </a:t>
            </a:r>
            <a:r>
              <a:rPr lang="en-GB" sz="1800" b="0" i="0" dirty="0">
                <a:effectLst/>
              </a:rPr>
              <a:t>Jeder sollte nicht nur genau wissen, was seine </a:t>
            </a:r>
            <a:r>
              <a:rPr lang="en-GB" sz="1800" b="0" i="0" dirty="0" err="1">
                <a:effectLst/>
              </a:rPr>
              <a:t>Kolleg:innen</a:t>
            </a:r>
            <a:r>
              <a:rPr lang="en-GB" sz="1800" b="0" i="0" dirty="0">
                <a:effectLst/>
              </a:rPr>
              <a:t> tun, sondern auch ein </a:t>
            </a:r>
            <a:r>
              <a:rPr lang="en-GB" sz="1800" b="0" i="0" dirty="0" err="1">
                <a:effectLst/>
              </a:rPr>
              <a:t>wenig</a:t>
            </a:r>
            <a:r>
              <a:rPr lang="en-GB" sz="1800" b="0" i="0" dirty="0">
                <a:effectLst/>
              </a:rPr>
              <a:t> </a:t>
            </a:r>
            <a:r>
              <a:rPr lang="en-GB" sz="1800" b="0" i="0" dirty="0" err="1">
                <a:effectLst/>
              </a:rPr>
              <a:t>bereichsübergreifend</a:t>
            </a:r>
            <a:r>
              <a:rPr lang="en-GB" sz="1800" b="0" i="0" dirty="0">
                <a:effectLst/>
              </a:rPr>
              <a:t> geschult sein. </a:t>
            </a:r>
            <a:r>
              <a:rPr lang="en-GB" sz="1800" b="0" i="0" dirty="0" err="1">
                <a:effectLst/>
              </a:rPr>
              <a:t>Ein:e</a:t>
            </a:r>
            <a:r>
              <a:rPr lang="en-GB" sz="1800" b="0" i="0" dirty="0">
                <a:effectLst/>
              </a:rPr>
              <a:t> </a:t>
            </a:r>
            <a:r>
              <a:rPr lang="en-GB" sz="1800" b="0" i="0" dirty="0" err="1">
                <a:effectLst/>
              </a:rPr>
              <a:t>Produktspezialist:in</a:t>
            </a:r>
            <a:r>
              <a:rPr lang="en-GB" sz="1800" b="0" i="0" dirty="0">
                <a:effectLst/>
              </a:rPr>
              <a:t> </a:t>
            </a:r>
            <a:r>
              <a:rPr lang="en-GB" sz="1800" b="0" i="0" dirty="0" err="1">
                <a:effectLst/>
              </a:rPr>
              <a:t>oder</a:t>
            </a:r>
            <a:r>
              <a:rPr lang="en-GB" sz="1800" b="0" i="0" dirty="0">
                <a:effectLst/>
              </a:rPr>
              <a:t> </a:t>
            </a:r>
            <a:r>
              <a:rPr lang="en-GB" sz="1800" b="0" i="0" dirty="0" err="1">
                <a:effectLst/>
              </a:rPr>
              <a:t>ein:e</a:t>
            </a:r>
            <a:r>
              <a:rPr lang="en-GB" sz="1800" b="0" i="0" dirty="0">
                <a:effectLst/>
              </a:rPr>
              <a:t> </a:t>
            </a:r>
            <a:r>
              <a:rPr lang="en-GB" sz="1800" b="0" i="0" dirty="0" err="1">
                <a:effectLst/>
              </a:rPr>
              <a:t>Fachexpert:in</a:t>
            </a:r>
            <a:r>
              <a:rPr lang="en-GB" sz="1800" b="0" i="0" dirty="0">
                <a:effectLst/>
              </a:rPr>
              <a:t> zu sein, ist zwar für den Einzelnen gut, aber für das Unternehmen als Ganzes </a:t>
            </a:r>
            <a:r>
              <a:rPr lang="en-GB" sz="1800" b="0" i="0" dirty="0" err="1">
                <a:effectLst/>
              </a:rPr>
              <a:t>nicht</a:t>
            </a:r>
            <a:r>
              <a:rPr lang="en-GB" sz="1800" b="0" i="0" dirty="0">
                <a:effectLst/>
              </a:rPr>
              <a:t> </a:t>
            </a:r>
            <a:r>
              <a:rPr lang="en-GB" sz="1800" b="0" i="0" dirty="0" err="1">
                <a:effectLst/>
              </a:rPr>
              <a:t>besonders</a:t>
            </a:r>
            <a:r>
              <a:rPr lang="en-GB" sz="1800" b="0" i="0" dirty="0">
                <a:effectLst/>
              </a:rPr>
              <a:t> wertvoll. </a:t>
            </a:r>
            <a:r>
              <a:rPr lang="en-GB" sz="1800" b="0" i="0" dirty="0" err="1">
                <a:effectLst/>
              </a:rPr>
              <a:t>Manager:innen</a:t>
            </a:r>
            <a:r>
              <a:rPr lang="en-GB" sz="1800" b="0" i="0" dirty="0">
                <a:effectLst/>
              </a:rPr>
              <a:t> sollten sicherstellen, dass alle </a:t>
            </a:r>
            <a:r>
              <a:rPr lang="en-GB" sz="1800" b="0" i="0" dirty="0" err="1">
                <a:effectLst/>
              </a:rPr>
              <a:t>ihre</a:t>
            </a:r>
            <a:r>
              <a:rPr lang="en-GB" sz="1800" b="0" i="0" dirty="0">
                <a:effectLst/>
              </a:rPr>
              <a:t> </a:t>
            </a:r>
            <a:r>
              <a:rPr lang="en-GB" sz="1800" b="0" i="0" dirty="0" err="1">
                <a:effectLst/>
              </a:rPr>
              <a:t>Beschäftigten</a:t>
            </a:r>
            <a:r>
              <a:rPr lang="en-GB" sz="1800" b="0" i="0" dirty="0">
                <a:effectLst/>
              </a:rPr>
              <a:t> </a:t>
            </a:r>
            <a:r>
              <a:rPr lang="en-GB" sz="1800" b="0" i="0" dirty="0" err="1">
                <a:effectLst/>
              </a:rPr>
              <a:t>Unterstützung</a:t>
            </a:r>
            <a:r>
              <a:rPr lang="en-GB" sz="1800" b="0" i="0" dirty="0">
                <a:effectLst/>
              </a:rPr>
              <a:t> haben und die Aufgaben der anderen auf einem bestimmten Niveau erledigen können, auch wenn es nicht ihre Hauptaufgabe ist. Dies schützt das Unternehmen vor möglichen Qualifikationslücken und hilft den Mitarbeiter:innen, sich weiterzuentwickeln, indem sie mehr Fachwissen und </a:t>
            </a:r>
            <a:r>
              <a:rPr lang="en-GB" sz="1800" b="0" i="0" dirty="0" err="1">
                <a:effectLst/>
              </a:rPr>
              <a:t>Karrieremöglichkeiten</a:t>
            </a:r>
            <a:r>
              <a:rPr lang="en-GB" sz="1800" b="0" i="0" dirty="0">
                <a:effectLst/>
              </a:rPr>
              <a:t> </a:t>
            </a:r>
            <a:r>
              <a:rPr lang="en-GB" sz="1800" b="0" i="0" dirty="0" err="1">
                <a:effectLst/>
              </a:rPr>
              <a:t>erhalten</a:t>
            </a:r>
            <a:r>
              <a:rPr lang="en-GB" sz="1800" b="0" i="0" dirty="0">
                <a:effectLst/>
              </a:rPr>
              <a:t>.</a:t>
            </a:r>
            <a:endParaRPr lang="en-GB" sz="1800" dirty="0"/>
          </a:p>
          <a:p>
            <a:pPr algn="l"/>
            <a:r>
              <a:rPr lang="en-GB" sz="1600" b="1" i="0" dirty="0">
                <a:effectLst/>
              </a:rPr>
              <a:t>		</a:t>
            </a:r>
            <a:r>
              <a:rPr lang="en-GB" sz="1400" b="1" i="0" dirty="0">
                <a:effectLst/>
              </a:rPr>
              <a:t>                   								       </a:t>
            </a:r>
            <a:r>
              <a:rPr lang="en-GB" sz="1400" i="0" dirty="0">
                <a:effectLst/>
              </a:rPr>
              <a:t>Quelle:</a:t>
            </a:r>
            <a:r>
              <a:rPr lang="en-GB" sz="1400" b="1" i="0" dirty="0">
                <a:effectLst/>
              </a:rPr>
              <a:t>  </a:t>
            </a:r>
            <a:r>
              <a:rPr lang="en-GB" sz="1400" dirty="0">
                <a:hlinkClick r:id="rId3">
                  <a:extLst>
                    <a:ext uri="{A12FA001-AC4F-418D-AE19-62706E023703}">
                      <ahyp:hlinkClr xmlns:ahyp="http://schemas.microsoft.com/office/drawing/2018/hyperlinkcolor" val="tx"/>
                    </a:ext>
                  </a:extLst>
                </a:hlinkClick>
              </a:rPr>
              <a:t>Channel Futures</a:t>
            </a:r>
            <a:endParaRPr lang="en-GB" sz="1600" b="0" i="0" dirty="0">
              <a:effectLst/>
            </a:endParaRPr>
          </a:p>
          <a:p>
            <a:pPr algn="l" fontAlgn="base"/>
            <a:endParaRPr lang="en-GB" sz="1600" b="0" i="0" dirty="0">
              <a:solidFill>
                <a:srgbClr val="222222"/>
              </a:solidFill>
              <a:effectLst/>
              <a:latin typeface="Poppins" panose="00000500000000000000" pitchFamily="2" charset="0"/>
            </a:endParaRPr>
          </a:p>
          <a:p>
            <a:pPr algn="l" fontAlgn="base"/>
            <a:endParaRPr lang="en-GB" sz="1600" dirty="0">
              <a:solidFill>
                <a:srgbClr val="222222"/>
              </a:solidFill>
              <a:latin typeface="Poppins" panose="00000500000000000000" pitchFamily="2" charset="0"/>
            </a:endParaRPr>
          </a:p>
          <a:p>
            <a:pPr algn="l" fontAlgn="base"/>
            <a:endParaRPr lang="en-GB" sz="1600" b="0" i="0" dirty="0">
              <a:solidFill>
                <a:srgbClr val="222222"/>
              </a:solidFill>
              <a:effectLst/>
              <a:latin typeface="Poppins" panose="00000500000000000000" pitchFamily="2"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71735" y="509387"/>
            <a:ext cx="11507970" cy="582221"/>
          </a:xfrm>
        </p:spPr>
        <p:txBody>
          <a:bodyPr>
            <a:noAutofit/>
          </a:bodyPr>
          <a:lstStyle/>
          <a:p>
            <a:pPr algn="l" fontAlgn="base"/>
            <a:r>
              <a:rPr lang="en-GB" sz="3200" dirty="0" err="1">
                <a:solidFill>
                  <a:schemeClr val="bg2"/>
                </a:solidFill>
              </a:rPr>
              <a:t>Drei</a:t>
            </a:r>
            <a:r>
              <a:rPr lang="en-GB" sz="3200" dirty="0">
                <a:solidFill>
                  <a:schemeClr val="bg2"/>
                </a:solidFill>
              </a:rPr>
              <a:t> </a:t>
            </a:r>
            <a:r>
              <a:rPr lang="en-GB" sz="3200" dirty="0" err="1">
                <a:solidFill>
                  <a:schemeClr val="bg2"/>
                </a:solidFill>
              </a:rPr>
              <a:t>w</a:t>
            </a:r>
            <a:r>
              <a:rPr lang="en-GB" sz="3200" b="0" i="0" dirty="0" err="1">
                <a:solidFill>
                  <a:schemeClr val="bg2"/>
                </a:solidFill>
                <a:effectLst/>
              </a:rPr>
              <a:t>ichtige</a:t>
            </a:r>
            <a:r>
              <a:rPr lang="en-GB" sz="3200" b="0" i="0" dirty="0">
                <a:solidFill>
                  <a:schemeClr val="bg2"/>
                </a:solidFill>
                <a:effectLst/>
              </a:rPr>
              <a:t> </a:t>
            </a:r>
            <a:r>
              <a:rPr lang="en-GB" sz="3200" b="0" i="0" dirty="0" err="1">
                <a:solidFill>
                  <a:schemeClr val="bg2"/>
                </a:solidFill>
                <a:effectLst/>
              </a:rPr>
              <a:t>Komponenten</a:t>
            </a:r>
            <a:r>
              <a:rPr lang="en-GB" sz="3200" b="0" i="0" dirty="0">
                <a:solidFill>
                  <a:schemeClr val="bg2"/>
                </a:solidFill>
                <a:effectLst/>
              </a:rPr>
              <a:t> </a:t>
            </a:r>
            <a:r>
              <a:rPr lang="en-GB" sz="3200" dirty="0" err="1">
                <a:solidFill>
                  <a:schemeClr val="bg2"/>
                </a:solidFill>
              </a:rPr>
              <a:t>b</a:t>
            </a:r>
            <a:r>
              <a:rPr lang="en-GB" sz="3200" b="0" i="0" dirty="0" err="1">
                <a:solidFill>
                  <a:schemeClr val="bg2"/>
                </a:solidFill>
                <a:effectLst/>
              </a:rPr>
              <a:t>ei</a:t>
            </a:r>
            <a:r>
              <a:rPr lang="en-GB" sz="3200" b="0" i="0" dirty="0">
                <a:solidFill>
                  <a:schemeClr val="bg2"/>
                </a:solidFill>
                <a:effectLst/>
              </a:rPr>
              <a:t> </a:t>
            </a:r>
            <a:r>
              <a:rPr lang="en-GB" sz="3200" dirty="0" err="1">
                <a:solidFill>
                  <a:schemeClr val="bg2"/>
                </a:solidFill>
              </a:rPr>
              <a:t>u</a:t>
            </a:r>
            <a:r>
              <a:rPr lang="en-GB" sz="3200" b="0" i="0" dirty="0" err="1">
                <a:solidFill>
                  <a:schemeClr val="bg2"/>
                </a:solidFill>
                <a:effectLst/>
              </a:rPr>
              <a:t>nerwarteten</a:t>
            </a:r>
            <a:r>
              <a:rPr lang="en-GB" sz="3200" b="0" i="0" dirty="0">
                <a:solidFill>
                  <a:schemeClr val="bg2"/>
                </a:solidFill>
                <a:effectLst/>
              </a:rPr>
              <a:t> </a:t>
            </a:r>
            <a:r>
              <a:rPr lang="en-GB" sz="3200" b="0" i="0" dirty="0" err="1">
                <a:solidFill>
                  <a:schemeClr val="bg2"/>
                </a:solidFill>
                <a:effectLst/>
              </a:rPr>
              <a:t>Personalsituationen</a:t>
            </a:r>
            <a:endParaRPr lang="en-GB" sz="3200" i="0" dirty="0">
              <a:solidFill>
                <a:schemeClr val="bg2"/>
              </a:solidFill>
              <a:effectLst/>
            </a:endParaRPr>
          </a:p>
        </p:txBody>
      </p:sp>
    </p:spTree>
    <p:extLst>
      <p:ext uri="{BB962C8B-B14F-4D97-AF65-F5344CB8AC3E}">
        <p14:creationId xmlns:p14="http://schemas.microsoft.com/office/powerpoint/2010/main" val="42470163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702961" y="1930735"/>
            <a:ext cx="11076005" cy="4172349"/>
          </a:xfrm>
        </p:spPr>
        <p:txBody>
          <a:bodyPr>
            <a:noAutofit/>
          </a:bodyPr>
          <a:lstStyle/>
          <a:p>
            <a:pPr algn="l">
              <a:lnSpc>
                <a:spcPct val="100000"/>
              </a:lnSpc>
            </a:pPr>
            <a:r>
              <a:rPr lang="en-GB" sz="2000" b="1" dirty="0">
                <a:solidFill>
                  <a:srgbClr val="F16924"/>
                </a:solidFill>
              </a:rPr>
              <a:t>3)</a:t>
            </a:r>
            <a:r>
              <a:rPr lang="en-GB" sz="2000" dirty="0">
                <a:solidFill>
                  <a:srgbClr val="F16924"/>
                </a:solidFill>
              </a:rPr>
              <a:t> </a:t>
            </a:r>
            <a:r>
              <a:rPr lang="en-GB" sz="2000" b="1" i="0" dirty="0">
                <a:solidFill>
                  <a:srgbClr val="F16924"/>
                </a:solidFill>
                <a:effectLst/>
              </a:rPr>
              <a:t>Vertrauen: </a:t>
            </a:r>
          </a:p>
          <a:p>
            <a:pPr marL="0" indent="0" algn="l">
              <a:lnSpc>
                <a:spcPct val="100000"/>
              </a:lnSpc>
            </a:pPr>
            <a:r>
              <a:rPr lang="en-GB" sz="2000" b="0" i="0" dirty="0">
                <a:effectLst/>
              </a:rPr>
              <a:t>Die letzte Komponente ist Vertrauen. Als </a:t>
            </a:r>
            <a:r>
              <a:rPr lang="en-GB" sz="2000" b="0" i="0" dirty="0" err="1">
                <a:effectLst/>
              </a:rPr>
              <a:t>Eigentümer:in</a:t>
            </a:r>
            <a:r>
              <a:rPr lang="en-GB" sz="2000" b="0" i="0" dirty="0">
                <a:effectLst/>
              </a:rPr>
              <a:t>/</a:t>
            </a:r>
            <a:r>
              <a:rPr lang="en-GB" sz="2000" b="0" i="0" dirty="0" err="1">
                <a:effectLst/>
              </a:rPr>
              <a:t>Manager:in</a:t>
            </a:r>
            <a:r>
              <a:rPr lang="en-GB" sz="2000" b="0" i="0" dirty="0">
                <a:effectLst/>
              </a:rPr>
              <a:t> brauchen Sie das Vertrauen und die Unterstützung </a:t>
            </a:r>
            <a:r>
              <a:rPr lang="en-GB" sz="2000" b="0" i="0" dirty="0" err="1">
                <a:effectLst/>
              </a:rPr>
              <a:t>Ihrer</a:t>
            </a:r>
            <a:r>
              <a:rPr lang="en-GB" sz="2000" b="0" i="0" dirty="0">
                <a:effectLst/>
              </a:rPr>
              <a:t> Mitarbeiter:innen und Führungskräfte, um Projekte durchzuführen, wenn die Ressourcen unerwartet knapp werden. Sie müssen wissen, dass Sie kurzfristig Entscheidungen treffen können, während die längerfristige Strategie entwickelt wird.</a:t>
            </a:r>
          </a:p>
          <a:p>
            <a:pPr marL="0" indent="0" algn="l">
              <a:lnSpc>
                <a:spcPct val="100000"/>
              </a:lnSpc>
            </a:pPr>
            <a:endParaRPr lang="en-GB" sz="2000" dirty="0"/>
          </a:p>
          <a:p>
            <a:pPr marL="0" indent="0">
              <a:lnSpc>
                <a:spcPct val="100000"/>
              </a:lnSpc>
            </a:pPr>
            <a:r>
              <a:rPr lang="en-GB" sz="2000" b="0" i="0" dirty="0">
                <a:effectLst/>
              </a:rPr>
              <a:t>Als </a:t>
            </a:r>
            <a:r>
              <a:rPr lang="en-GB" sz="2000" b="0" i="0" dirty="0" err="1">
                <a:effectLst/>
              </a:rPr>
              <a:t>Manager:in</a:t>
            </a:r>
            <a:r>
              <a:rPr lang="en-GB" sz="2000" b="0" i="0" dirty="0">
                <a:effectLst/>
              </a:rPr>
              <a:t> müssen Sie in der Lage sein, </a:t>
            </a:r>
            <a:r>
              <a:rPr lang="en-GB" sz="2000" b="0" i="0" dirty="0" err="1">
                <a:effectLst/>
              </a:rPr>
              <a:t>Ihren</a:t>
            </a:r>
            <a:r>
              <a:rPr lang="en-GB" sz="2000" b="0" i="0" dirty="0">
                <a:effectLst/>
              </a:rPr>
              <a:t> Mitarbeiter:innen zu vertrauen, </a:t>
            </a:r>
            <a:r>
              <a:rPr lang="en-GB" sz="2000" b="0" i="0" dirty="0" err="1">
                <a:effectLst/>
              </a:rPr>
              <a:t>dass</a:t>
            </a:r>
            <a:r>
              <a:rPr lang="en-GB" sz="2000" b="0" i="0" dirty="0">
                <a:effectLst/>
              </a:rPr>
              <a:t> </a:t>
            </a:r>
            <a:r>
              <a:rPr lang="en-GB" sz="2000" dirty="0" err="1"/>
              <a:t>sie</a:t>
            </a:r>
            <a:r>
              <a:rPr lang="en-GB" sz="2000" dirty="0"/>
              <a:t> </a:t>
            </a:r>
            <a:r>
              <a:rPr lang="en-GB" sz="2000" dirty="0" err="1"/>
              <a:t>bei</a:t>
            </a:r>
            <a:r>
              <a:rPr lang="en-GB" sz="2000" dirty="0"/>
              <a:t> </a:t>
            </a:r>
            <a:r>
              <a:rPr lang="en-GB" sz="2000" dirty="0" err="1"/>
              <a:t>Ausfall</a:t>
            </a:r>
            <a:r>
              <a:rPr lang="en-GB" sz="2000" dirty="0"/>
              <a:t> </a:t>
            </a:r>
            <a:r>
              <a:rPr lang="en-GB" sz="2000" dirty="0" err="1"/>
              <a:t>auch</a:t>
            </a:r>
            <a:r>
              <a:rPr lang="en-GB" sz="2000" dirty="0"/>
              <a:t> </a:t>
            </a:r>
            <a:r>
              <a:rPr lang="en-GB" sz="2000" dirty="0" err="1"/>
              <a:t>tatsächlich</a:t>
            </a:r>
            <a:r>
              <a:rPr lang="en-GB" sz="2000" dirty="0"/>
              <a:t> </a:t>
            </a:r>
            <a:r>
              <a:rPr lang="en-GB" sz="2000" b="0" i="0" dirty="0" err="1">
                <a:effectLst/>
              </a:rPr>
              <a:t>einspringen</a:t>
            </a:r>
            <a:r>
              <a:rPr lang="en-GB" sz="2000" dirty="0"/>
              <a:t> </a:t>
            </a:r>
            <a:r>
              <a:rPr lang="en-GB" sz="2000" b="0" i="0" dirty="0">
                <a:effectLst/>
              </a:rPr>
              <a:t>und </a:t>
            </a:r>
            <a:r>
              <a:rPr lang="en-GB" sz="2000" b="0" i="0" dirty="0" err="1">
                <a:effectLst/>
              </a:rPr>
              <a:t>sie</a:t>
            </a:r>
            <a:r>
              <a:rPr lang="en-GB" sz="2000" b="0" i="0" dirty="0">
                <a:effectLst/>
              </a:rPr>
              <a:t> </a:t>
            </a:r>
            <a:r>
              <a:rPr lang="en-GB" sz="2000" b="0" i="0" dirty="0" err="1">
                <a:effectLst/>
              </a:rPr>
              <a:t>ihre</a:t>
            </a:r>
            <a:r>
              <a:rPr lang="en-GB" sz="2000" b="0" i="0" dirty="0">
                <a:effectLst/>
              </a:rPr>
              <a:t> </a:t>
            </a:r>
            <a:r>
              <a:rPr lang="en-GB" sz="2000" b="0" i="0" dirty="0" err="1">
                <a:effectLst/>
              </a:rPr>
              <a:t>neuen</a:t>
            </a:r>
            <a:r>
              <a:rPr lang="en-GB" sz="2000" b="0" i="0" dirty="0">
                <a:effectLst/>
              </a:rPr>
              <a:t> </a:t>
            </a:r>
            <a:r>
              <a:rPr lang="en-GB" sz="2000" b="0" i="0" dirty="0" err="1">
                <a:effectLst/>
              </a:rPr>
              <a:t>Aufgaben</a:t>
            </a:r>
            <a:r>
              <a:rPr lang="en-GB" sz="2000" b="0" i="0" dirty="0">
                <a:effectLst/>
              </a:rPr>
              <a:t> auf </a:t>
            </a:r>
            <a:r>
              <a:rPr lang="en-GB" sz="2000" b="0" i="0" dirty="0" err="1">
                <a:effectLst/>
              </a:rPr>
              <a:t>ihre</a:t>
            </a:r>
            <a:r>
              <a:rPr lang="en-GB" sz="2000" b="0" i="0" dirty="0">
                <a:effectLst/>
              </a:rPr>
              <a:t> Weise </a:t>
            </a:r>
            <a:r>
              <a:rPr lang="en-GB" sz="2000" b="0" i="0" dirty="0" err="1">
                <a:effectLst/>
              </a:rPr>
              <a:t>angemessen</a:t>
            </a:r>
            <a:r>
              <a:rPr lang="en-GB" sz="2000" b="0" i="0" dirty="0">
                <a:effectLst/>
              </a:rPr>
              <a:t> </a:t>
            </a:r>
            <a:r>
              <a:rPr lang="en-GB" sz="2000" b="0" i="0" dirty="0" err="1">
                <a:effectLst/>
              </a:rPr>
              <a:t>lösen</a:t>
            </a:r>
            <a:r>
              <a:rPr lang="en-GB" sz="2000" b="0" i="0" dirty="0">
                <a:effectLst/>
              </a:rPr>
              <a:t> </a:t>
            </a:r>
            <a:r>
              <a:rPr lang="en-GB" sz="2000" b="0" i="0" dirty="0" err="1">
                <a:effectLst/>
              </a:rPr>
              <a:t>werden</a:t>
            </a:r>
            <a:r>
              <a:rPr lang="en-GB" sz="2000" b="0" i="0" dirty="0">
                <a:effectLst/>
              </a:rPr>
              <a:t>. Ohne Vertrauen, sowohl in der </a:t>
            </a:r>
            <a:r>
              <a:rPr lang="en-GB" sz="2000" dirty="0"/>
              <a:t>Vorstandsetage </a:t>
            </a:r>
            <a:r>
              <a:rPr lang="en-GB" sz="2000" b="0" i="0" dirty="0">
                <a:effectLst/>
              </a:rPr>
              <a:t>als auch auf der operativen Ebene, wird </a:t>
            </a:r>
            <a:r>
              <a:rPr lang="en-GB" sz="2000" b="0" i="0" dirty="0" err="1">
                <a:effectLst/>
              </a:rPr>
              <a:t>eine</a:t>
            </a:r>
            <a:r>
              <a:rPr lang="en-GB" sz="2000" b="0" i="0" dirty="0">
                <a:effectLst/>
              </a:rPr>
              <a:t> </a:t>
            </a:r>
            <a:r>
              <a:rPr lang="en-GB" sz="2000" b="0" i="0" dirty="0" err="1">
                <a:effectLst/>
              </a:rPr>
              <a:t>Herausforderung</a:t>
            </a:r>
            <a:r>
              <a:rPr lang="en-GB" sz="2000" b="0" i="0">
                <a:effectLst/>
              </a:rPr>
              <a:t> schnell zur</a:t>
            </a:r>
            <a:r>
              <a:rPr lang="en-GB" sz="2000" b="0" i="0" dirty="0">
                <a:effectLst/>
              </a:rPr>
              <a:t> </a:t>
            </a:r>
            <a:r>
              <a:rPr lang="en-GB" sz="2000" b="0" i="0" dirty="0" err="1">
                <a:effectLst/>
              </a:rPr>
              <a:t>Krise</a:t>
            </a:r>
            <a:r>
              <a:rPr lang="en-GB" sz="2000" b="0" i="0" dirty="0">
                <a:effectLst/>
              </a:rPr>
              <a:t>.</a:t>
            </a:r>
          </a:p>
          <a:p>
            <a:pPr algn="l">
              <a:lnSpc>
                <a:spcPct val="100000"/>
              </a:lnSpc>
            </a:pPr>
            <a:endParaRPr lang="en-GB" dirty="0"/>
          </a:p>
          <a:p>
            <a:pPr algn="l">
              <a:lnSpc>
                <a:spcPct val="100000"/>
              </a:lnSpc>
            </a:pPr>
            <a:endParaRPr lang="en-GB" dirty="0"/>
          </a:p>
          <a:p>
            <a:pPr algn="l">
              <a:lnSpc>
                <a:spcPct val="100000"/>
              </a:lnSpc>
            </a:pPr>
            <a:r>
              <a:rPr lang="en-GB" sz="1400" b="1" i="0" dirty="0">
                <a:effectLst/>
              </a:rPr>
              <a:t>										Quelle: </a:t>
            </a:r>
            <a:r>
              <a:rPr lang="en-GB" sz="1400" dirty="0">
                <a:hlinkClick r:id="rId3">
                  <a:extLst>
                    <a:ext uri="{A12FA001-AC4F-418D-AE19-62706E023703}">
                      <ahyp:hlinkClr xmlns:ahyp="http://schemas.microsoft.com/office/drawing/2018/hyperlinkcolor" val="tx"/>
                    </a:ext>
                  </a:extLst>
                </a:hlinkClick>
              </a:rPr>
              <a:t>Channel Futures</a:t>
            </a:r>
            <a:endParaRPr lang="en-GB" sz="1600" b="0" i="0" dirty="0">
              <a:effectLst/>
            </a:endParaRPr>
          </a:p>
          <a:p>
            <a:pPr algn="l" fontAlgn="base">
              <a:lnSpc>
                <a:spcPct val="100000"/>
              </a:lnSpc>
            </a:pPr>
            <a:endParaRPr lang="en-GB" sz="2000" b="0" i="0" dirty="0">
              <a:solidFill>
                <a:srgbClr val="222222"/>
              </a:solidFill>
              <a:effectLst/>
              <a:latin typeface="Poppins" panose="00000500000000000000" pitchFamily="2" charset="0"/>
            </a:endParaRPr>
          </a:p>
          <a:p>
            <a:pPr algn="l" fontAlgn="base">
              <a:lnSpc>
                <a:spcPct val="100000"/>
              </a:lnSpc>
            </a:pPr>
            <a:endParaRPr lang="en-GB" sz="2000" dirty="0">
              <a:solidFill>
                <a:srgbClr val="222222"/>
              </a:solidFill>
              <a:latin typeface="Poppins" panose="00000500000000000000" pitchFamily="2" charset="0"/>
            </a:endParaRPr>
          </a:p>
          <a:p>
            <a:pPr algn="l" fontAlgn="base">
              <a:lnSpc>
                <a:spcPct val="100000"/>
              </a:lnSpc>
            </a:pPr>
            <a:endParaRPr lang="en-GB" sz="2000" b="0" i="0" dirty="0">
              <a:solidFill>
                <a:srgbClr val="222222"/>
              </a:solidFill>
              <a:effectLst/>
              <a:latin typeface="Poppins" panose="00000500000000000000" pitchFamily="2" charset="0"/>
            </a:endParaRPr>
          </a:p>
        </p:txBody>
      </p:sp>
      <p:sp>
        <p:nvSpPr>
          <p:cNvPr id="6" name="Textplatzhalter 1">
            <a:extLst>
              <a:ext uri="{FF2B5EF4-FFF2-40B4-BE49-F238E27FC236}">
                <a16:creationId xmlns:a16="http://schemas.microsoft.com/office/drawing/2014/main" id="{17E242F4-4FDF-0249-10A1-C77739CDB7DF}"/>
              </a:ext>
            </a:extLst>
          </p:cNvPr>
          <p:cNvSpPr txBox="1">
            <a:spLocks/>
          </p:cNvSpPr>
          <p:nvPr/>
        </p:nvSpPr>
        <p:spPr>
          <a:xfrm>
            <a:off x="588579" y="492440"/>
            <a:ext cx="11507970" cy="5822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3200">
                <a:solidFill>
                  <a:schemeClr val="bg2"/>
                </a:solidFill>
              </a:rPr>
              <a:t>Drei wichtige Komponenten bei unerwarteten Personalsituationen</a:t>
            </a:r>
            <a:endParaRPr lang="en-GB" sz="3200" dirty="0">
              <a:solidFill>
                <a:schemeClr val="bg2"/>
              </a:solidFill>
            </a:endParaRPr>
          </a:p>
        </p:txBody>
      </p:sp>
    </p:spTree>
    <p:extLst>
      <p:ext uri="{BB962C8B-B14F-4D97-AF65-F5344CB8AC3E}">
        <p14:creationId xmlns:p14="http://schemas.microsoft.com/office/powerpoint/2010/main" val="16707978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r>
              <a:rPr lang="en-US" dirty="0" err="1">
                <a:hlinkClick r:id="rId2">
                  <a:extLst>
                    <a:ext uri="{A12FA001-AC4F-418D-AE19-62706E023703}">
                      <ahyp:hlinkClr xmlns:ahyp="http://schemas.microsoft.com/office/drawing/2018/hyperlinkcolor" val="tx"/>
                    </a:ext>
                  </a:extLst>
                </a:hlinkClick>
              </a:rPr>
              <a:t>www.facebook.com/SECure.ErasmusProject</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r>
              <a:rPr lang="en-US" dirty="0" err="1">
                <a:hlinkClick r:id="rId4">
                  <a:extLst>
                    <a:ext uri="{A12FA001-AC4F-418D-AE19-62706E023703}">
                      <ahyp:hlinkClr xmlns:ahyp="http://schemas.microsoft.com/office/drawing/2018/hyperlinkcolor" val="tx"/>
                    </a:ext>
                  </a:extLst>
                </a:hlinkClick>
              </a:rPr>
              <a:t>www.linkedin.com/company/secure-project/</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5" y="5747113"/>
            <a:ext cx="3898089" cy="731140"/>
          </a:xfrm>
        </p:spPr>
        <p:txBody>
          <a:bodyPr>
            <a:normAutofit fontScale="92500"/>
          </a:bodyPr>
          <a:lstStyle/>
          <a:p>
            <a:r>
              <a:rPr lang="en-US" dirty="0" err="1"/>
              <a:t>www. </a:t>
            </a:r>
            <a:r>
              <a:rPr lang="en-US" b="1" dirty="0" err="1"/>
              <a:t>smecrisistoolkit. </a:t>
            </a:r>
            <a:r>
              <a:rPr lang="en-US" dirty="0" err="1"/>
              <a:t>eu</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591630" cy="1239648"/>
          </a:xfrm>
        </p:spPr>
        <p:txBody>
          <a:bodyPr>
            <a:normAutofit fontScale="92500" lnSpcReduction="20000"/>
          </a:bodyPr>
          <a:lstStyle/>
          <a:p>
            <a:r>
              <a:rPr lang="en-US" dirty="0"/>
              <a:t>FÜHRUNGSKULTUR, STAKEHOLDER-MANAGEMENT UND KOMMUNIKATION</a:t>
            </a:r>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p:txBody>
          <a:bodyPr>
            <a:normAutofit fontScale="55000" lnSpcReduction="20000"/>
          </a:bodyPr>
          <a:lstStyle/>
          <a:p>
            <a:r>
              <a:rPr lang="en-US" dirty="0" err="1">
                <a:solidFill>
                  <a:schemeClr val="bg1"/>
                </a:solidFill>
              </a:rPr>
              <a:t>Nächstes</a:t>
            </a:r>
            <a:r>
              <a:rPr lang="en-US" dirty="0">
                <a:solidFill>
                  <a:schemeClr val="bg1"/>
                </a:solidFill>
              </a:rPr>
              <a:t> </a:t>
            </a:r>
            <a:r>
              <a:rPr lang="en-US" dirty="0" err="1">
                <a:solidFill>
                  <a:schemeClr val="bg1"/>
                </a:solidFill>
              </a:rPr>
              <a:t>Kapitel</a:t>
            </a:r>
            <a:r>
              <a:rPr lang="en-US" dirty="0">
                <a:solidFill>
                  <a:schemeClr val="bg1"/>
                </a:solidFill>
              </a:rPr>
              <a:t>:</a:t>
            </a:r>
          </a:p>
          <a:p>
            <a:r>
              <a:rPr lang="en-US" dirty="0">
                <a:solidFill>
                  <a:srgbClr val="EDA13E"/>
                </a:solidFill>
              </a:rPr>
              <a:t>Modul 4</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88160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327739" y="1356832"/>
            <a:ext cx="11655153" cy="1291126"/>
          </a:xfrm>
        </p:spPr>
        <p:txBody>
          <a:bodyPr>
            <a:normAutofit/>
          </a:bodyPr>
          <a:lstStyle/>
          <a:p>
            <a:pPr marL="0" indent="0" algn="l"/>
            <a:r>
              <a:rPr lang="en-GB" sz="1800" b="0" i="0" dirty="0">
                <a:effectLst/>
              </a:rPr>
              <a:t>Die Humanressourcen (HR) beziehen sich auf die Menschen, die in/ für das Unternehmen arbeiten. Die Leistung eines Unternehmens wird durch die Qualität und den Einfluss der </a:t>
            </a:r>
            <a:r>
              <a:rPr lang="en-GB" sz="1800" dirty="0" err="1"/>
              <a:t>Beschäftigten</a:t>
            </a:r>
            <a:r>
              <a:rPr lang="en-GB" sz="1800" dirty="0"/>
              <a:t> </a:t>
            </a:r>
            <a:r>
              <a:rPr lang="en-GB" sz="1800" b="0" i="0" dirty="0" err="1">
                <a:effectLst/>
              </a:rPr>
              <a:t>beeinflusst</a:t>
            </a:r>
            <a:r>
              <a:rPr lang="en-GB" sz="1800" b="0" i="0" dirty="0">
                <a:effectLst/>
              </a:rPr>
              <a:t>. HR </a:t>
            </a:r>
            <a:r>
              <a:rPr lang="en-GB" sz="1800" b="0" i="0" dirty="0" err="1">
                <a:effectLst/>
              </a:rPr>
              <a:t>umfasst</a:t>
            </a:r>
            <a:r>
              <a:rPr lang="en-GB" sz="1800" b="0" i="0" dirty="0">
                <a:effectLst/>
              </a:rPr>
              <a:t> </a:t>
            </a:r>
            <a:r>
              <a:rPr lang="en-GB" sz="1800" b="0" i="0" dirty="0" err="1">
                <a:effectLst/>
              </a:rPr>
              <a:t>sowohl</a:t>
            </a:r>
            <a:r>
              <a:rPr lang="en-GB" sz="1800" b="0" i="0" dirty="0">
                <a:effectLst/>
              </a:rPr>
              <a:t> </a:t>
            </a:r>
            <a:r>
              <a:rPr lang="en-GB" sz="1800" b="0" i="0" dirty="0" err="1">
                <a:effectLst/>
              </a:rPr>
              <a:t>Führungskräfte</a:t>
            </a:r>
            <a:r>
              <a:rPr lang="en-GB" sz="1800" b="0" i="0" dirty="0">
                <a:effectLst/>
              </a:rPr>
              <a:t> </a:t>
            </a:r>
            <a:r>
              <a:rPr lang="en-GB" sz="1800" b="0" i="0" dirty="0" err="1">
                <a:effectLst/>
              </a:rPr>
              <a:t>als</a:t>
            </a:r>
            <a:r>
              <a:rPr lang="en-GB" sz="1800" b="0" i="0" dirty="0">
                <a:effectLst/>
              </a:rPr>
              <a:t> </a:t>
            </a:r>
            <a:r>
              <a:rPr lang="en-GB" sz="1800" b="0" i="0" dirty="0" err="1">
                <a:effectLst/>
              </a:rPr>
              <a:t>auch</a:t>
            </a:r>
            <a:r>
              <a:rPr lang="en-GB" sz="1800" b="0" i="0" dirty="0">
                <a:effectLst/>
              </a:rPr>
              <a:t> Mitarbeiter:innen.</a:t>
            </a:r>
          </a:p>
          <a:p>
            <a:pPr marL="0" indent="0" algn="l"/>
            <a:endParaRPr lang="en-GB" dirty="0">
              <a:latin typeface="ReithSans"/>
            </a:endParaRPr>
          </a:p>
          <a:p>
            <a:pPr marL="0" indent="0" algn="l"/>
            <a:endParaRPr lang="en-GB" sz="2600" b="0" i="0" dirty="0">
              <a:effectLst/>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Interne Faktoren - Humanressourcen</a:t>
            </a:r>
          </a:p>
        </p:txBody>
      </p:sp>
      <p:sp>
        <p:nvSpPr>
          <p:cNvPr id="5" name="TextBox 4">
            <a:extLst>
              <a:ext uri="{FF2B5EF4-FFF2-40B4-BE49-F238E27FC236}">
                <a16:creationId xmlns:a16="http://schemas.microsoft.com/office/drawing/2014/main" id="{BCFB47F6-8D70-8445-B5CE-CD0CC3CB0C60}"/>
              </a:ext>
            </a:extLst>
          </p:cNvPr>
          <p:cNvSpPr txBox="1"/>
          <p:nvPr/>
        </p:nvSpPr>
        <p:spPr>
          <a:xfrm>
            <a:off x="327739" y="2378321"/>
            <a:ext cx="5647759" cy="3970318"/>
          </a:xfrm>
          <a:prstGeom prst="rect">
            <a:avLst/>
          </a:prstGeom>
          <a:noFill/>
          <a:ln w="12700">
            <a:solidFill>
              <a:srgbClr val="7F1C58"/>
            </a:solidFill>
          </a:ln>
        </p:spPr>
        <p:txBody>
          <a:bodyPr wrap="square">
            <a:spAutoFit/>
          </a:bodyPr>
          <a:lstStyle/>
          <a:p>
            <a:r>
              <a:rPr lang="en-GB" sz="1400" b="1" i="0" dirty="0" err="1">
                <a:solidFill>
                  <a:srgbClr val="F16924"/>
                </a:solidFill>
                <a:effectLst/>
                <a:latin typeface="ReithSans"/>
              </a:rPr>
              <a:t>Manager:innen</a:t>
            </a:r>
            <a:r>
              <a:rPr lang="en-GB" sz="1400" b="1" i="0" dirty="0">
                <a:solidFill>
                  <a:srgbClr val="F16924"/>
                </a:solidFill>
                <a:effectLst/>
                <a:latin typeface="ReithSans"/>
              </a:rPr>
              <a:t> können ein </a:t>
            </a:r>
            <a:r>
              <a:rPr lang="en-GB" sz="1400" b="1" i="0" dirty="0" err="1">
                <a:solidFill>
                  <a:srgbClr val="F16924"/>
                </a:solidFill>
                <a:effectLst/>
                <a:latin typeface="ReithSans"/>
              </a:rPr>
              <a:t>Unternehmen</a:t>
            </a:r>
            <a:r>
              <a:rPr lang="en-GB" sz="1400" b="1" i="0" dirty="0">
                <a:solidFill>
                  <a:srgbClr val="F16924"/>
                </a:solidFill>
                <a:effectLst/>
                <a:latin typeface="ReithSans"/>
              </a:rPr>
              <a:t> </a:t>
            </a:r>
            <a:r>
              <a:rPr lang="en-GB" sz="1400" b="1" dirty="0" err="1">
                <a:solidFill>
                  <a:srgbClr val="F16924"/>
                </a:solidFill>
                <a:latin typeface="ReithSans"/>
              </a:rPr>
              <a:t>beeinflussen</a:t>
            </a:r>
            <a:r>
              <a:rPr lang="en-GB" sz="1400" b="1" dirty="0">
                <a:solidFill>
                  <a:srgbClr val="F16924"/>
                </a:solidFill>
                <a:latin typeface="ReithSans"/>
              </a:rPr>
              <a:t> </a:t>
            </a:r>
            <a:r>
              <a:rPr lang="en-GB" sz="1400" b="1" dirty="0" err="1">
                <a:solidFill>
                  <a:srgbClr val="F16924"/>
                </a:solidFill>
                <a:latin typeface="ReithSans"/>
              </a:rPr>
              <a:t>durch</a:t>
            </a:r>
            <a:r>
              <a:rPr lang="en-GB" sz="1400" b="1" dirty="0">
                <a:solidFill>
                  <a:srgbClr val="F16924"/>
                </a:solidFill>
                <a:latin typeface="ReithSans"/>
              </a:rPr>
              <a:t>:</a:t>
            </a:r>
          </a:p>
          <a:p>
            <a:endParaRPr lang="en-GB" sz="1400" b="1" i="0" dirty="0">
              <a:solidFill>
                <a:srgbClr val="F16924"/>
              </a:solidFill>
              <a:effectLst/>
              <a:latin typeface="ReithSans"/>
            </a:endParaRPr>
          </a:p>
          <a:p>
            <a:pPr marL="285750" indent="-285750" algn="l">
              <a:buFont typeface="Arial" panose="020B0604020202020204" pitchFamily="34" charset="0"/>
              <a:buChar char="•"/>
            </a:pPr>
            <a:r>
              <a:rPr lang="en-GB" sz="1400" b="1" i="0" dirty="0" err="1">
                <a:solidFill>
                  <a:srgbClr val="595959"/>
                </a:solidFill>
                <a:effectLst/>
                <a:latin typeface="ReithSans"/>
              </a:rPr>
              <a:t>Entscheidungsfindung</a:t>
            </a:r>
            <a:r>
              <a:rPr lang="en-GB" sz="1400" i="0" dirty="0">
                <a:solidFill>
                  <a:srgbClr val="595959"/>
                </a:solidFill>
                <a:effectLst/>
                <a:latin typeface="ReithSans"/>
              </a:rPr>
              <a:t> - Eine</a:t>
            </a:r>
            <a:r>
              <a:rPr lang="en-GB" sz="1400" b="1" i="0" dirty="0">
                <a:solidFill>
                  <a:srgbClr val="595959"/>
                </a:solidFill>
                <a:effectLst/>
                <a:latin typeface="ReithSans"/>
              </a:rPr>
              <a:t> </a:t>
            </a:r>
            <a:r>
              <a:rPr lang="en-GB" sz="1400" b="0" i="0" dirty="0">
                <a:solidFill>
                  <a:srgbClr val="595959"/>
                </a:solidFill>
                <a:effectLst/>
                <a:latin typeface="ReithSans"/>
              </a:rPr>
              <a:t>gute Entscheidungsfindung kann die Produktivität steigern, den Gewinn erhöhen und das Unternehmen wachsen lassen. Schlechte Entscheidungen können dazu führen, </a:t>
            </a:r>
            <a:r>
              <a:rPr lang="en-GB" sz="1400" b="0" i="0" dirty="0" err="1">
                <a:solidFill>
                  <a:srgbClr val="595959"/>
                </a:solidFill>
                <a:effectLst/>
                <a:latin typeface="ReithSans"/>
              </a:rPr>
              <a:t>dass</a:t>
            </a:r>
            <a:r>
              <a:rPr lang="en-GB" sz="1400" b="0" i="0" dirty="0">
                <a:solidFill>
                  <a:srgbClr val="595959"/>
                </a:solidFill>
                <a:effectLst/>
                <a:latin typeface="ReithSans"/>
              </a:rPr>
              <a:t> Mitarbeiter:innen die Motivation verlieren, die Produktion gestört wird und </a:t>
            </a:r>
            <a:r>
              <a:rPr lang="en-GB" sz="1400" b="0" i="0" dirty="0" err="1">
                <a:solidFill>
                  <a:srgbClr val="595959"/>
                </a:solidFill>
                <a:effectLst/>
                <a:latin typeface="ReithSans"/>
              </a:rPr>
              <a:t>Kund:innen</a:t>
            </a:r>
            <a:r>
              <a:rPr lang="en-GB" sz="1400" b="0" i="0" dirty="0">
                <a:solidFill>
                  <a:srgbClr val="595959"/>
                </a:solidFill>
                <a:effectLst/>
                <a:latin typeface="ReithSans"/>
              </a:rPr>
              <a:t> sich beschweren.</a:t>
            </a:r>
          </a:p>
          <a:p>
            <a:pPr marL="285750" indent="-285750" algn="l">
              <a:buFont typeface="Arial" panose="020B0604020202020204" pitchFamily="34" charset="0"/>
              <a:buChar char="•"/>
            </a:pPr>
            <a:r>
              <a:rPr lang="en-GB" sz="1400" b="1" i="0" dirty="0">
                <a:solidFill>
                  <a:srgbClr val="595959"/>
                </a:solidFill>
                <a:effectLst/>
                <a:latin typeface="ReithSans"/>
              </a:rPr>
              <a:t>Gestaltung der Politik </a:t>
            </a:r>
            <a:r>
              <a:rPr lang="en-GB" sz="1400" b="0" i="0" dirty="0">
                <a:solidFill>
                  <a:srgbClr val="595959"/>
                </a:solidFill>
                <a:effectLst/>
                <a:latin typeface="ReithSans"/>
              </a:rPr>
              <a:t>- Die Führungskräfte schaffen eine Politik, die darauf abzielt, die Mitarbeiter:innen zu motivieren und realistische Ziele zu setzen.</a:t>
            </a:r>
          </a:p>
          <a:p>
            <a:pPr marL="285750" indent="-285750" algn="l">
              <a:buFont typeface="Arial" panose="020B0604020202020204" pitchFamily="34" charset="0"/>
              <a:buChar char="•"/>
            </a:pPr>
            <a:r>
              <a:rPr lang="en-GB" sz="1400" b="1" i="0" dirty="0" err="1">
                <a:solidFill>
                  <a:srgbClr val="595959"/>
                </a:solidFill>
                <a:effectLst/>
                <a:latin typeface="ReithSans"/>
              </a:rPr>
              <a:t>Personalpolitik</a:t>
            </a:r>
            <a:r>
              <a:rPr lang="en-GB" sz="1400" b="0" i="0" dirty="0">
                <a:solidFill>
                  <a:srgbClr val="595959"/>
                </a:solidFill>
                <a:effectLst/>
                <a:latin typeface="ReithSans"/>
              </a:rPr>
              <a:t>– Das </a:t>
            </a:r>
            <a:r>
              <a:rPr lang="en-GB" sz="1400" b="0" i="0" dirty="0" err="1">
                <a:solidFill>
                  <a:srgbClr val="595959"/>
                </a:solidFill>
                <a:effectLst/>
                <a:latin typeface="ReithSans"/>
              </a:rPr>
              <a:t>Führungspersonal</a:t>
            </a:r>
            <a:r>
              <a:rPr lang="en-GB" sz="1400" b="0" i="0" dirty="0">
                <a:solidFill>
                  <a:srgbClr val="595959"/>
                </a:solidFill>
                <a:effectLst/>
                <a:latin typeface="ReithSans"/>
              </a:rPr>
              <a:t> </a:t>
            </a:r>
            <a:r>
              <a:rPr lang="en-GB" sz="1400" b="0" i="0" dirty="0" err="1">
                <a:solidFill>
                  <a:srgbClr val="595959"/>
                </a:solidFill>
                <a:effectLst/>
                <a:latin typeface="ReithSans"/>
              </a:rPr>
              <a:t>entscheiden</a:t>
            </a:r>
            <a:r>
              <a:rPr lang="en-GB" sz="1400" b="0" i="0" dirty="0">
                <a:solidFill>
                  <a:srgbClr val="595959"/>
                </a:solidFill>
                <a:effectLst/>
                <a:latin typeface="ReithSans"/>
              </a:rPr>
              <a:t>, </a:t>
            </a:r>
            <a:r>
              <a:rPr lang="en-GB" sz="1400" b="0" i="0" dirty="0" err="1">
                <a:solidFill>
                  <a:srgbClr val="595959"/>
                </a:solidFill>
                <a:effectLst/>
                <a:latin typeface="ReithSans"/>
              </a:rPr>
              <a:t>welche</a:t>
            </a:r>
            <a:r>
              <a:rPr lang="en-GB" sz="1400" b="0" i="0" dirty="0">
                <a:solidFill>
                  <a:srgbClr val="595959"/>
                </a:solidFill>
                <a:effectLst/>
                <a:latin typeface="ReithSans"/>
              </a:rPr>
              <a:t> Menschen </a:t>
            </a:r>
            <a:r>
              <a:rPr lang="en-GB" sz="1400" b="0" i="0" dirty="0" err="1">
                <a:solidFill>
                  <a:srgbClr val="595959"/>
                </a:solidFill>
                <a:effectLst/>
                <a:latin typeface="ReithSans"/>
              </a:rPr>
              <a:t>im</a:t>
            </a:r>
            <a:r>
              <a:rPr lang="en-GB" sz="1400" b="0" i="0" dirty="0">
                <a:solidFill>
                  <a:srgbClr val="595959"/>
                </a:solidFill>
                <a:effectLst/>
                <a:latin typeface="ReithSans"/>
              </a:rPr>
              <a:t> </a:t>
            </a:r>
            <a:r>
              <a:rPr lang="en-GB" sz="1400" b="0" i="0" dirty="0" err="1">
                <a:solidFill>
                  <a:srgbClr val="595959"/>
                </a:solidFill>
                <a:effectLst/>
                <a:latin typeface="ReithSans"/>
              </a:rPr>
              <a:t>Unternehmen</a:t>
            </a:r>
            <a:r>
              <a:rPr lang="en-GB" sz="1400" b="0" i="0" dirty="0">
                <a:solidFill>
                  <a:srgbClr val="595959"/>
                </a:solidFill>
                <a:effectLst/>
                <a:latin typeface="ReithSans"/>
              </a:rPr>
              <a:t> </a:t>
            </a:r>
            <a:r>
              <a:rPr lang="en-GB" sz="1400" b="0" i="0" dirty="0" err="1">
                <a:solidFill>
                  <a:srgbClr val="595959"/>
                </a:solidFill>
                <a:effectLst/>
                <a:latin typeface="ReithSans"/>
              </a:rPr>
              <a:t>arbeiten</a:t>
            </a:r>
            <a:r>
              <a:rPr lang="en-GB" sz="1400" b="0" i="0" dirty="0">
                <a:solidFill>
                  <a:srgbClr val="595959"/>
                </a:solidFill>
                <a:effectLst/>
                <a:latin typeface="ReithSans"/>
              </a:rPr>
              <a:t>.</a:t>
            </a:r>
          </a:p>
          <a:p>
            <a:pPr marL="285750" indent="-285750" algn="l">
              <a:buFont typeface="Arial" panose="020B0604020202020204" pitchFamily="34" charset="0"/>
              <a:buChar char="•"/>
            </a:pPr>
            <a:r>
              <a:rPr lang="en-GB" sz="1400" b="1" i="0" dirty="0">
                <a:solidFill>
                  <a:srgbClr val="595959"/>
                </a:solidFill>
                <a:effectLst/>
                <a:latin typeface="ReithSans"/>
              </a:rPr>
              <a:t>Festlegung von Budgets </a:t>
            </a:r>
            <a:r>
              <a:rPr lang="en-GB" sz="1400" b="0" i="0" dirty="0">
                <a:solidFill>
                  <a:srgbClr val="595959"/>
                </a:solidFill>
                <a:effectLst/>
                <a:latin typeface="ReithSans"/>
              </a:rPr>
              <a:t>- </a:t>
            </a:r>
            <a:r>
              <a:rPr lang="en-GB" sz="1400" b="0" i="0" dirty="0" err="1">
                <a:solidFill>
                  <a:srgbClr val="595959"/>
                </a:solidFill>
                <a:effectLst/>
                <a:latin typeface="ReithSans"/>
              </a:rPr>
              <a:t>Manager:innen</a:t>
            </a:r>
            <a:r>
              <a:rPr lang="en-GB" sz="1400" b="0" i="0" dirty="0">
                <a:solidFill>
                  <a:srgbClr val="595959"/>
                </a:solidFill>
                <a:effectLst/>
                <a:latin typeface="ReithSans"/>
              </a:rPr>
              <a:t> entscheiden, wie viel Geld ein Unternehmen innerhalb eines bestimmten Zeitraums ausgeben kann.</a:t>
            </a:r>
          </a:p>
          <a:p>
            <a:pPr marL="285750" indent="-285750">
              <a:buFont typeface="Arial" panose="020B0604020202020204" pitchFamily="34" charset="0"/>
              <a:buChar char="•"/>
            </a:pPr>
            <a:r>
              <a:rPr lang="en-GB" sz="1400" b="1" i="0" dirty="0">
                <a:solidFill>
                  <a:srgbClr val="595959"/>
                </a:solidFill>
                <a:effectLst/>
                <a:latin typeface="ReithSans"/>
              </a:rPr>
              <a:t>Durchführung von </a:t>
            </a:r>
            <a:r>
              <a:rPr lang="en-GB" sz="1400" b="1" i="0" dirty="0" err="1">
                <a:solidFill>
                  <a:srgbClr val="595959"/>
                </a:solidFill>
                <a:effectLst/>
                <a:latin typeface="ReithSans"/>
              </a:rPr>
              <a:t>Mitarbeitergesprächen</a:t>
            </a:r>
            <a:r>
              <a:rPr lang="en-GB" sz="1400" b="1" i="0" dirty="0">
                <a:solidFill>
                  <a:srgbClr val="595959"/>
                </a:solidFill>
                <a:effectLst/>
                <a:latin typeface="ReithSans"/>
              </a:rPr>
              <a:t> </a:t>
            </a:r>
            <a:r>
              <a:rPr lang="en-GB" sz="1400" b="0" i="0" dirty="0">
                <a:solidFill>
                  <a:srgbClr val="595959"/>
                </a:solidFill>
                <a:effectLst/>
                <a:latin typeface="ReithSans"/>
              </a:rPr>
              <a:t>- </a:t>
            </a:r>
            <a:r>
              <a:rPr lang="en-GB" sz="1400" b="0" i="0" dirty="0" err="1">
                <a:solidFill>
                  <a:srgbClr val="595959"/>
                </a:solidFill>
                <a:effectLst/>
                <a:latin typeface="ReithSans"/>
              </a:rPr>
              <a:t>Führungskräfte</a:t>
            </a:r>
            <a:r>
              <a:rPr lang="en-GB" sz="1400" b="0" i="0" dirty="0">
                <a:solidFill>
                  <a:srgbClr val="595959"/>
                </a:solidFill>
                <a:effectLst/>
                <a:latin typeface="ReithSans"/>
              </a:rPr>
              <a:t> </a:t>
            </a:r>
            <a:r>
              <a:rPr lang="en-GB" sz="1400" dirty="0" err="1">
                <a:solidFill>
                  <a:srgbClr val="595959"/>
                </a:solidFill>
                <a:latin typeface="ReithSans"/>
              </a:rPr>
              <a:t>beurteilen</a:t>
            </a:r>
            <a:r>
              <a:rPr lang="en-GB" sz="1400" dirty="0">
                <a:solidFill>
                  <a:srgbClr val="595959"/>
                </a:solidFill>
                <a:latin typeface="ReithSans"/>
              </a:rPr>
              <a:t> die Arbeit </a:t>
            </a:r>
            <a:r>
              <a:rPr lang="en-GB" sz="1400" b="0" i="0" dirty="0" err="1">
                <a:solidFill>
                  <a:srgbClr val="595959"/>
                </a:solidFill>
                <a:effectLst/>
                <a:latin typeface="ReithSans"/>
              </a:rPr>
              <a:t>ihrer</a:t>
            </a:r>
            <a:r>
              <a:rPr lang="en-GB" sz="1400" b="0" i="0" dirty="0">
                <a:solidFill>
                  <a:srgbClr val="595959"/>
                </a:solidFill>
                <a:effectLst/>
                <a:latin typeface="ReithSans"/>
              </a:rPr>
              <a:t> Mitarbeiter:innen, um </a:t>
            </a:r>
            <a:r>
              <a:rPr lang="en-GB" sz="1400" b="0" i="0" dirty="0" err="1">
                <a:solidFill>
                  <a:srgbClr val="595959"/>
                </a:solidFill>
                <a:effectLst/>
                <a:latin typeface="ReithSans"/>
              </a:rPr>
              <a:t>ein</a:t>
            </a:r>
            <a:r>
              <a:rPr lang="en-GB" sz="1400" b="0" i="0" dirty="0">
                <a:solidFill>
                  <a:srgbClr val="595959"/>
                </a:solidFill>
                <a:effectLst/>
                <a:latin typeface="ReithSans"/>
              </a:rPr>
              <a:t> </a:t>
            </a:r>
            <a:r>
              <a:rPr lang="en-GB" sz="1400" b="0" i="0" dirty="0" err="1">
                <a:solidFill>
                  <a:srgbClr val="595959"/>
                </a:solidFill>
                <a:effectLst/>
                <a:latin typeface="ReithSans"/>
              </a:rPr>
              <a:t>effizientes</a:t>
            </a:r>
            <a:r>
              <a:rPr lang="en-GB" sz="1400" b="0" i="0" dirty="0">
                <a:solidFill>
                  <a:srgbClr val="595959"/>
                </a:solidFill>
                <a:effectLst/>
                <a:latin typeface="ReithSans"/>
              </a:rPr>
              <a:t> </a:t>
            </a:r>
            <a:r>
              <a:rPr lang="en-GB" sz="1400" b="0" i="0" dirty="0" err="1">
                <a:solidFill>
                  <a:srgbClr val="595959"/>
                </a:solidFill>
                <a:effectLst/>
                <a:latin typeface="ReithSans"/>
              </a:rPr>
              <a:t>A</a:t>
            </a:r>
            <a:r>
              <a:rPr lang="en-GB" sz="1400" dirty="0" err="1">
                <a:solidFill>
                  <a:srgbClr val="595959"/>
                </a:solidFill>
                <a:latin typeface="ReithSans"/>
              </a:rPr>
              <a:t>rbeiten</a:t>
            </a:r>
            <a:r>
              <a:rPr lang="en-GB" sz="1400" dirty="0">
                <a:solidFill>
                  <a:srgbClr val="595959"/>
                </a:solidFill>
                <a:latin typeface="ReithSans"/>
              </a:rPr>
              <a:t> </a:t>
            </a:r>
            <a:r>
              <a:rPr lang="en-GB" sz="1400" dirty="0" err="1">
                <a:solidFill>
                  <a:srgbClr val="595959"/>
                </a:solidFill>
                <a:latin typeface="ReithSans"/>
              </a:rPr>
              <a:t>sicherzustellen</a:t>
            </a:r>
            <a:r>
              <a:rPr lang="en-GB" sz="1400" dirty="0">
                <a:solidFill>
                  <a:srgbClr val="595959"/>
                </a:solidFill>
                <a:latin typeface="ReithSans"/>
              </a:rPr>
              <a:t>.</a:t>
            </a:r>
            <a:endParaRPr lang="en-GB" sz="1400" b="0" i="0" dirty="0">
              <a:solidFill>
                <a:srgbClr val="595959"/>
              </a:solidFill>
              <a:effectLst/>
              <a:latin typeface="ReithSans"/>
            </a:endParaRPr>
          </a:p>
        </p:txBody>
      </p:sp>
      <p:sp>
        <p:nvSpPr>
          <p:cNvPr id="6" name="TextBox 5">
            <a:extLst>
              <a:ext uri="{FF2B5EF4-FFF2-40B4-BE49-F238E27FC236}">
                <a16:creationId xmlns:a16="http://schemas.microsoft.com/office/drawing/2014/main" id="{260084F7-7E29-02CE-ED04-E7876FF1B8CD}"/>
              </a:ext>
            </a:extLst>
          </p:cNvPr>
          <p:cNvSpPr txBox="1"/>
          <p:nvPr/>
        </p:nvSpPr>
        <p:spPr>
          <a:xfrm>
            <a:off x="6122483" y="2378324"/>
            <a:ext cx="5860409" cy="4185761"/>
          </a:xfrm>
          <a:prstGeom prst="rect">
            <a:avLst/>
          </a:prstGeom>
          <a:noFill/>
          <a:ln w="12700">
            <a:solidFill>
              <a:srgbClr val="7F1C58"/>
            </a:solidFill>
          </a:ln>
        </p:spPr>
        <p:txBody>
          <a:bodyPr wrap="square">
            <a:spAutoFit/>
          </a:bodyPr>
          <a:lstStyle/>
          <a:p>
            <a:pPr algn="l"/>
            <a:r>
              <a:rPr lang="en-GB" sz="1400" b="1" dirty="0" err="1">
                <a:solidFill>
                  <a:srgbClr val="F16924"/>
                </a:solidFill>
                <a:latin typeface="ReithSans"/>
              </a:rPr>
              <a:t>Arbeitnehmer</a:t>
            </a:r>
            <a:r>
              <a:rPr lang="en-GB" sz="1400" b="1" i="0" dirty="0" err="1">
                <a:solidFill>
                  <a:srgbClr val="F16924"/>
                </a:solidFill>
                <a:effectLst/>
                <a:latin typeface="ReithSans"/>
              </a:rPr>
              <a:t>:innen</a:t>
            </a:r>
            <a:r>
              <a:rPr lang="en-GB" sz="1400" b="1" dirty="0">
                <a:solidFill>
                  <a:srgbClr val="F16924"/>
                </a:solidFill>
                <a:latin typeface="ReithSans"/>
              </a:rPr>
              <a:t> </a:t>
            </a:r>
            <a:r>
              <a:rPr lang="en-GB" sz="1400" b="1" i="0" dirty="0" err="1">
                <a:solidFill>
                  <a:srgbClr val="F16924"/>
                </a:solidFill>
                <a:effectLst/>
                <a:latin typeface="ReithSans"/>
              </a:rPr>
              <a:t>können</a:t>
            </a:r>
            <a:r>
              <a:rPr lang="en-GB" sz="1400" b="1" i="0" dirty="0">
                <a:solidFill>
                  <a:srgbClr val="F16924"/>
                </a:solidFill>
                <a:effectLst/>
                <a:latin typeface="ReithSans"/>
              </a:rPr>
              <a:t> </a:t>
            </a:r>
            <a:r>
              <a:rPr lang="en-GB" sz="1400" b="1" i="0" dirty="0" err="1">
                <a:solidFill>
                  <a:srgbClr val="F16924"/>
                </a:solidFill>
                <a:effectLst/>
                <a:latin typeface="ReithSans"/>
              </a:rPr>
              <a:t>folgende</a:t>
            </a:r>
            <a:r>
              <a:rPr lang="en-GB" sz="1400" b="1" i="0" dirty="0">
                <a:solidFill>
                  <a:srgbClr val="F16924"/>
                </a:solidFill>
                <a:effectLst/>
                <a:latin typeface="ReithSans"/>
              </a:rPr>
              <a:t> Dinge in </a:t>
            </a:r>
            <a:r>
              <a:rPr lang="en-GB" sz="1400" b="1" i="0" dirty="0" err="1">
                <a:solidFill>
                  <a:srgbClr val="F16924"/>
                </a:solidFill>
                <a:effectLst/>
                <a:latin typeface="ReithSans"/>
              </a:rPr>
              <a:t>einem</a:t>
            </a:r>
            <a:r>
              <a:rPr lang="en-GB" sz="1400" b="1" i="0" dirty="0">
                <a:solidFill>
                  <a:srgbClr val="F16924"/>
                </a:solidFill>
                <a:effectLst/>
                <a:latin typeface="ReithSans"/>
              </a:rPr>
              <a:t> Unternehmen beeinflussen:</a:t>
            </a:r>
          </a:p>
          <a:p>
            <a:pPr marL="285750" marR="0" lvl="0" indent="-285750" algn="l" defTabSz="914400" rtl="0" eaLnBrk="0" fontAlgn="base" latinLnBrk="0" hangingPunct="0">
              <a:spcBef>
                <a:spcPct val="0"/>
              </a:spcBef>
              <a:spcAft>
                <a:spcPct val="0"/>
              </a:spcAft>
              <a:buClr>
                <a:srgbClr val="F16924"/>
              </a:buClr>
              <a:buSzTx/>
              <a:buFont typeface="Arial" panose="020B0604020202020204" pitchFamily="34" charset="0"/>
              <a:buChar char="•"/>
              <a:tabLst/>
            </a:pPr>
            <a:r>
              <a:rPr lang="en-US" altLang="en-US" sz="1400" b="1" dirty="0">
                <a:solidFill>
                  <a:srgbClr val="231F20"/>
                </a:solidFill>
                <a:latin typeface="ReithSans"/>
              </a:rPr>
              <a:t> </a:t>
            </a:r>
            <a:r>
              <a:rPr kumimoji="0" lang="en-US" altLang="en-US" sz="1400" b="1" i="0" u="none" strike="noStrike" cap="none" normalizeH="0" baseline="0" dirty="0" err="1">
                <a:ln>
                  <a:noFill/>
                </a:ln>
                <a:solidFill>
                  <a:srgbClr val="595959"/>
                </a:solidFill>
                <a:effectLst/>
                <a:latin typeface="ReithSans"/>
              </a:rPr>
              <a:t>Produktivität</a:t>
            </a:r>
            <a:endParaRPr kumimoji="0" lang="en-US" altLang="en-US" sz="1400" b="0" i="0" u="none" strike="noStrike" cap="none" normalizeH="0" baseline="0" dirty="0">
              <a:ln>
                <a:noFill/>
              </a:ln>
              <a:solidFill>
                <a:srgbClr val="595959"/>
              </a:solidFill>
              <a:effectLst/>
              <a:latin typeface="ReithSans"/>
            </a:endParaRPr>
          </a:p>
          <a:p>
            <a:pPr marL="285750" marR="0" lvl="0" indent="-285750" algn="l" defTabSz="914400" rtl="0" eaLnBrk="0" fontAlgn="base" latinLnBrk="0" hangingPunct="0">
              <a:spcBef>
                <a:spcPct val="0"/>
              </a:spcBef>
              <a:spcAft>
                <a:spcPct val="0"/>
              </a:spcAft>
              <a:buClr>
                <a:srgbClr val="F16924"/>
              </a:buClr>
              <a:buSzTx/>
              <a:buFont typeface="Arial" panose="020B0604020202020204" pitchFamily="34" charset="0"/>
              <a:buChar char="•"/>
              <a:tabLst/>
            </a:pPr>
            <a:r>
              <a:rPr kumimoji="0" lang="en-US" altLang="en-US" sz="1400" b="1" i="0" u="none" strike="noStrike" cap="none" normalizeH="0" baseline="0" dirty="0">
                <a:ln>
                  <a:noFill/>
                </a:ln>
                <a:solidFill>
                  <a:srgbClr val="595959"/>
                </a:solidFill>
                <a:effectLst/>
                <a:latin typeface="ReithSans"/>
              </a:rPr>
              <a:t> </a:t>
            </a:r>
            <a:r>
              <a:rPr kumimoji="0" lang="de-DE" altLang="en-US" sz="1400" b="1" i="0" u="none" strike="noStrike" cap="none" normalizeH="0" baseline="0" dirty="0" err="1">
                <a:ln>
                  <a:noFill/>
                </a:ln>
                <a:solidFill>
                  <a:srgbClr val="595959"/>
                </a:solidFill>
                <a:effectLst/>
                <a:latin typeface="ReithSans"/>
              </a:rPr>
              <a:t>Kund:innenzufriedenheit</a:t>
            </a:r>
            <a:endParaRPr kumimoji="0" lang="en-US" altLang="en-US" sz="1400" b="0" i="0" u="none" strike="noStrike" cap="none" normalizeH="0" baseline="0" dirty="0">
              <a:ln>
                <a:noFill/>
              </a:ln>
              <a:solidFill>
                <a:srgbClr val="595959"/>
              </a:solidFill>
              <a:effectLst/>
              <a:latin typeface="ReithSans"/>
            </a:endParaRPr>
          </a:p>
          <a:p>
            <a:pPr marL="285750" marR="0" lvl="0" indent="-285750" algn="l" defTabSz="914400" rtl="0" eaLnBrk="0" fontAlgn="base" latinLnBrk="0" hangingPunct="0">
              <a:spcBef>
                <a:spcPct val="0"/>
              </a:spcBef>
              <a:spcAft>
                <a:spcPct val="0"/>
              </a:spcAft>
              <a:buClr>
                <a:srgbClr val="F16924"/>
              </a:buClr>
              <a:buSzTx/>
              <a:buFont typeface="Arial" panose="020B0604020202020204" pitchFamily="34" charset="0"/>
              <a:buChar char="•"/>
              <a:tabLst/>
            </a:pPr>
            <a:r>
              <a:rPr kumimoji="0" lang="en-US" altLang="en-US" sz="1400" b="1" i="0" u="none" strike="noStrike" cap="none" normalizeH="0" baseline="0" dirty="0">
                <a:ln>
                  <a:noFill/>
                </a:ln>
                <a:solidFill>
                  <a:srgbClr val="595959"/>
                </a:solidFill>
                <a:effectLst/>
                <a:latin typeface="ReithSans"/>
              </a:rPr>
              <a:t> </a:t>
            </a:r>
            <a:r>
              <a:rPr kumimoji="0" lang="en-US" altLang="en-US" sz="1400" b="1" i="0" u="none" strike="noStrike" cap="none" normalizeH="0" baseline="0" dirty="0" err="1">
                <a:ln>
                  <a:noFill/>
                </a:ln>
                <a:solidFill>
                  <a:srgbClr val="595959"/>
                </a:solidFill>
                <a:effectLst/>
                <a:latin typeface="ReithSans"/>
              </a:rPr>
              <a:t>Abwesenheitszeiten</a:t>
            </a:r>
            <a:endParaRPr kumimoji="0" lang="en-US" altLang="en-US" sz="1400" b="0" i="0" u="none" strike="noStrike" cap="none" normalizeH="0" baseline="0" dirty="0">
              <a:ln>
                <a:noFill/>
              </a:ln>
              <a:solidFill>
                <a:srgbClr val="595959"/>
              </a:solidFill>
              <a:effectLst/>
              <a:latin typeface="ReithSans"/>
            </a:endParaRPr>
          </a:p>
          <a:p>
            <a:pPr marL="285750" marR="0" lvl="0" indent="-285750" algn="l" defTabSz="914400" rtl="0" eaLnBrk="0" fontAlgn="base" latinLnBrk="0" hangingPunct="0">
              <a:spcBef>
                <a:spcPct val="0"/>
              </a:spcBef>
              <a:spcAft>
                <a:spcPct val="0"/>
              </a:spcAft>
              <a:buClr>
                <a:srgbClr val="F16924"/>
              </a:buClr>
              <a:buSzTx/>
              <a:buFont typeface="Arial" panose="020B0604020202020204" pitchFamily="34" charset="0"/>
              <a:buChar char="•"/>
              <a:tabLst/>
            </a:pPr>
            <a:r>
              <a:rPr kumimoji="0" lang="en-US" altLang="en-US" sz="1400" b="1" i="0" u="none" strike="noStrike" cap="none" normalizeH="0" baseline="0" dirty="0">
                <a:ln>
                  <a:noFill/>
                </a:ln>
                <a:solidFill>
                  <a:srgbClr val="595959"/>
                </a:solidFill>
                <a:effectLst/>
                <a:latin typeface="ReithSans"/>
              </a:rPr>
              <a:t> </a:t>
            </a:r>
            <a:r>
              <a:rPr kumimoji="0" lang="en-US" altLang="en-US" sz="1400" b="1" i="0" u="none" strike="noStrike" cap="none" normalizeH="0" baseline="0" dirty="0" err="1">
                <a:ln>
                  <a:noFill/>
                </a:ln>
                <a:solidFill>
                  <a:srgbClr val="595959"/>
                </a:solidFill>
                <a:effectLst/>
                <a:latin typeface="ReithSans"/>
              </a:rPr>
              <a:t>Fähigkeit</a:t>
            </a:r>
            <a:r>
              <a:rPr kumimoji="0" lang="en-US" altLang="en-US" sz="1400" b="1" i="0" u="none" strike="noStrike" cap="none" normalizeH="0" baseline="0" dirty="0">
                <a:ln>
                  <a:noFill/>
                </a:ln>
                <a:solidFill>
                  <a:srgbClr val="595959"/>
                </a:solidFill>
                <a:effectLst/>
                <a:latin typeface="ReithSans"/>
              </a:rPr>
              <a:t>, ihre Arbeit auszuführen</a:t>
            </a:r>
            <a:endParaRPr kumimoji="0" lang="en-US" altLang="en-US" sz="1400" b="0" i="0" u="none" strike="noStrike" cap="none" normalizeH="0" baseline="0" dirty="0">
              <a:ln>
                <a:noFill/>
              </a:ln>
              <a:solidFill>
                <a:srgbClr val="595959"/>
              </a:solidFill>
              <a:effectLst/>
              <a:latin typeface="ReithSans"/>
            </a:endParaRPr>
          </a:p>
          <a:p>
            <a:pPr marL="285750" marR="0" lvl="0" indent="-285750" algn="l" defTabSz="914400" rtl="0" eaLnBrk="0" fontAlgn="base" latinLnBrk="0" hangingPunct="0">
              <a:spcBef>
                <a:spcPct val="0"/>
              </a:spcBef>
              <a:spcAft>
                <a:spcPct val="0"/>
              </a:spcAft>
              <a:buClr>
                <a:srgbClr val="F16924"/>
              </a:buClr>
              <a:buSzTx/>
              <a:buFont typeface="Arial" panose="020B0604020202020204" pitchFamily="34" charset="0"/>
              <a:buChar char="•"/>
              <a:tabLst/>
            </a:pPr>
            <a:r>
              <a:rPr kumimoji="0" lang="en-US" altLang="en-US" sz="1400" b="1" i="0" u="none" strike="noStrike" cap="none" normalizeH="0" baseline="0" dirty="0">
                <a:ln>
                  <a:noFill/>
                </a:ln>
                <a:solidFill>
                  <a:srgbClr val="595959"/>
                </a:solidFill>
                <a:effectLst/>
                <a:latin typeface="ReithSans"/>
              </a:rPr>
              <a:t> </a:t>
            </a:r>
            <a:r>
              <a:rPr kumimoji="0" lang="en-US" altLang="en-US" sz="1400" b="1" i="0" u="none" strike="noStrike" cap="none" normalizeH="0" baseline="0" dirty="0" err="1">
                <a:ln>
                  <a:noFill/>
                </a:ln>
                <a:solidFill>
                  <a:srgbClr val="595959"/>
                </a:solidFill>
                <a:effectLst/>
                <a:latin typeface="ReithSans"/>
              </a:rPr>
              <a:t>Ausbildung</a:t>
            </a:r>
            <a:endParaRPr kumimoji="0" lang="en-US" altLang="en-US" sz="1400" b="0" i="0" u="none" strike="noStrike" cap="none" normalizeH="0" baseline="0" dirty="0">
              <a:ln>
                <a:noFill/>
              </a:ln>
              <a:solidFill>
                <a:srgbClr val="595959"/>
              </a:solidFill>
              <a:effectLst/>
              <a:latin typeface="ReithSans"/>
            </a:endParaRPr>
          </a:p>
          <a:p>
            <a:pPr marL="285750" marR="0" lvl="0" indent="-285750" algn="l" defTabSz="914400" rtl="0" eaLnBrk="0" fontAlgn="base" latinLnBrk="0" hangingPunct="0">
              <a:spcBef>
                <a:spcPct val="0"/>
              </a:spcBef>
              <a:spcAft>
                <a:spcPct val="0"/>
              </a:spcAft>
              <a:buClr>
                <a:srgbClr val="F16924"/>
              </a:buClr>
              <a:buSzTx/>
              <a:buFont typeface="Arial" panose="020B0604020202020204" pitchFamily="34" charset="0"/>
              <a:buChar char="•"/>
              <a:tabLst/>
            </a:pPr>
            <a:r>
              <a:rPr kumimoji="0" lang="en-US" altLang="en-US" sz="1400" b="1" i="0" u="none" strike="noStrike" cap="none" normalizeH="0" baseline="0" dirty="0">
                <a:ln>
                  <a:noFill/>
                </a:ln>
                <a:solidFill>
                  <a:srgbClr val="595959"/>
                </a:solidFill>
                <a:effectLst/>
                <a:latin typeface="ReithSans"/>
              </a:rPr>
              <a:t> </a:t>
            </a:r>
            <a:r>
              <a:rPr kumimoji="0" lang="en-US" altLang="en-US" sz="1400" b="1" i="0" u="none" strike="noStrike" cap="none" normalizeH="0" baseline="0" dirty="0" err="1">
                <a:ln>
                  <a:noFill/>
                </a:ln>
                <a:solidFill>
                  <a:srgbClr val="595959"/>
                </a:solidFill>
                <a:effectLst/>
                <a:latin typeface="ReithSans"/>
              </a:rPr>
              <a:t>Arbeitsmaßnahmen</a:t>
            </a:r>
            <a:endParaRPr kumimoji="0" lang="en-US" altLang="en-US" sz="1400" b="1" i="0" u="none" strike="noStrike" cap="none" normalizeH="0" baseline="0" dirty="0">
              <a:ln>
                <a:noFill/>
              </a:ln>
              <a:solidFill>
                <a:srgbClr val="595959"/>
              </a:solidFill>
              <a:effectLst/>
              <a:latin typeface="ReithSans"/>
            </a:endParaRPr>
          </a:p>
          <a:p>
            <a:pPr marL="285750" marR="0" lvl="0" indent="-285750" algn="l" defTabSz="914400" rtl="0" eaLnBrk="0" fontAlgn="base" latinLnBrk="0" hangingPunct="0">
              <a:spcBef>
                <a:spcPct val="0"/>
              </a:spcBef>
              <a:spcAft>
                <a:spcPct val="0"/>
              </a:spcAft>
              <a:buClr>
                <a:srgbClr val="F16924"/>
              </a:buClr>
              <a:buSzTx/>
              <a:buFont typeface="Arial" panose="020B0604020202020204" pitchFamily="34" charset="0"/>
              <a:buChar char="•"/>
              <a:tabLst/>
            </a:pPr>
            <a:endParaRPr lang="en-US" sz="1400" b="1" dirty="0">
              <a:solidFill>
                <a:srgbClr val="595959"/>
              </a:solidFill>
              <a:latin typeface="ReithSans"/>
            </a:endParaRPr>
          </a:p>
          <a:p>
            <a:pPr lvl="0" eaLnBrk="0" fontAlgn="base" hangingPunct="0">
              <a:spcBef>
                <a:spcPct val="0"/>
              </a:spcBef>
              <a:spcAft>
                <a:spcPct val="0"/>
              </a:spcAft>
            </a:pPr>
            <a:r>
              <a:rPr lang="en-GB" sz="1400" b="0" i="0" dirty="0">
                <a:solidFill>
                  <a:srgbClr val="595959"/>
                </a:solidFill>
                <a:effectLst/>
                <a:latin typeface="ReithSans"/>
              </a:rPr>
              <a:t>Jeder dieser Einflussbereiche kann sich positiv oder negativ auf ein Unternehmen auswirken. Die Mitarbeiter:innen sind das "</a:t>
            </a:r>
            <a:r>
              <a:rPr lang="en-GB" sz="1400" b="0" i="0" dirty="0" err="1">
                <a:solidFill>
                  <a:srgbClr val="595959"/>
                </a:solidFill>
                <a:effectLst/>
                <a:latin typeface="ReithSans"/>
              </a:rPr>
              <a:t>Gesicht</a:t>
            </a:r>
            <a:r>
              <a:rPr lang="en-GB" sz="1400" b="0" i="0" dirty="0">
                <a:solidFill>
                  <a:srgbClr val="595959"/>
                </a:solidFill>
                <a:effectLst/>
                <a:latin typeface="ReithSans"/>
              </a:rPr>
              <a:t>” eines Unternehmens. </a:t>
            </a:r>
            <a:r>
              <a:rPr lang="en-GB" sz="1400" dirty="0" err="1">
                <a:solidFill>
                  <a:srgbClr val="595959"/>
                </a:solidFill>
                <a:latin typeface="ReithSans"/>
              </a:rPr>
              <a:t>A</a:t>
            </a:r>
            <a:r>
              <a:rPr lang="en-GB" sz="1400" b="0" i="0" dirty="0" err="1">
                <a:solidFill>
                  <a:srgbClr val="595959"/>
                </a:solidFill>
                <a:effectLst/>
                <a:latin typeface="ReithSans"/>
              </a:rPr>
              <a:t>rbeiten</a:t>
            </a:r>
            <a:r>
              <a:rPr lang="en-GB" sz="1400" b="0" i="0" dirty="0">
                <a:solidFill>
                  <a:srgbClr val="595959"/>
                </a:solidFill>
                <a:effectLst/>
                <a:latin typeface="ReithSans"/>
              </a:rPr>
              <a:t> Mitarbeiter:</a:t>
            </a:r>
            <a:r>
              <a:rPr lang="en-GB" sz="1400" dirty="0">
                <a:solidFill>
                  <a:srgbClr val="595959"/>
                </a:solidFill>
                <a:latin typeface="ReithSans"/>
              </a:rPr>
              <a:t>innen </a:t>
            </a:r>
            <a:r>
              <a:rPr lang="en-GB" sz="1400" dirty="0" err="1">
                <a:solidFill>
                  <a:srgbClr val="595959"/>
                </a:solidFill>
                <a:latin typeface="ReithSans"/>
              </a:rPr>
              <a:t>ungenau</a:t>
            </a:r>
            <a:r>
              <a:rPr lang="en-GB" sz="1400" dirty="0">
                <a:solidFill>
                  <a:srgbClr val="595959"/>
                </a:solidFill>
                <a:latin typeface="ReithSans"/>
              </a:rPr>
              <a:t>, </a:t>
            </a:r>
            <a:r>
              <a:rPr lang="en-GB" sz="1400" dirty="0" err="1">
                <a:solidFill>
                  <a:srgbClr val="595959"/>
                </a:solidFill>
                <a:latin typeface="ReithSans"/>
              </a:rPr>
              <a:t>werden</a:t>
            </a:r>
            <a:r>
              <a:rPr lang="en-GB" sz="1400" dirty="0">
                <a:solidFill>
                  <a:srgbClr val="595959"/>
                </a:solidFill>
                <a:latin typeface="ReithSans"/>
              </a:rPr>
              <a:t> </a:t>
            </a:r>
            <a:r>
              <a:rPr lang="en-GB" sz="1400" b="0" i="0" dirty="0" err="1">
                <a:solidFill>
                  <a:srgbClr val="595959"/>
                </a:solidFill>
                <a:effectLst/>
                <a:latin typeface="ReithSans"/>
              </a:rPr>
              <a:t>minderwertige</a:t>
            </a:r>
            <a:r>
              <a:rPr lang="en-GB" sz="1400" b="0" i="0" dirty="0">
                <a:solidFill>
                  <a:srgbClr val="595959"/>
                </a:solidFill>
                <a:effectLst/>
                <a:latin typeface="ReithSans"/>
              </a:rPr>
              <a:t> Produkte </a:t>
            </a:r>
            <a:r>
              <a:rPr lang="en-GB" sz="1400" b="0" i="0" dirty="0" err="1">
                <a:solidFill>
                  <a:srgbClr val="595959"/>
                </a:solidFill>
                <a:effectLst/>
                <a:latin typeface="ReithSans"/>
              </a:rPr>
              <a:t>hergestellt</a:t>
            </a:r>
            <a:r>
              <a:rPr lang="en-GB" sz="1400" b="0" i="0" dirty="0">
                <a:solidFill>
                  <a:srgbClr val="595959"/>
                </a:solidFill>
                <a:effectLst/>
                <a:latin typeface="ReithSans"/>
              </a:rPr>
              <a:t> und </a:t>
            </a:r>
            <a:r>
              <a:rPr lang="en-GB" sz="1400" b="0" i="0" dirty="0" err="1">
                <a:solidFill>
                  <a:srgbClr val="595959"/>
                </a:solidFill>
                <a:effectLst/>
                <a:latin typeface="ReithSans"/>
              </a:rPr>
              <a:t>Kund:innen</a:t>
            </a:r>
            <a:r>
              <a:rPr lang="en-GB" sz="1400" b="0" i="0" dirty="0">
                <a:solidFill>
                  <a:srgbClr val="595959"/>
                </a:solidFill>
                <a:effectLst/>
                <a:latin typeface="ReithSans"/>
              </a:rPr>
              <a:t> </a:t>
            </a:r>
            <a:r>
              <a:rPr lang="en-GB" sz="1400" b="0" i="0" dirty="0" err="1">
                <a:solidFill>
                  <a:srgbClr val="595959"/>
                </a:solidFill>
                <a:effectLst/>
                <a:latin typeface="ReithSans"/>
              </a:rPr>
              <a:t>erhalten</a:t>
            </a:r>
            <a:r>
              <a:rPr lang="en-GB" sz="1400" b="0" i="0" dirty="0">
                <a:solidFill>
                  <a:srgbClr val="595959"/>
                </a:solidFill>
                <a:effectLst/>
                <a:latin typeface="ReithSans"/>
              </a:rPr>
              <a:t> </a:t>
            </a:r>
            <a:r>
              <a:rPr lang="en-GB" sz="1400" b="0" i="0" dirty="0" err="1">
                <a:solidFill>
                  <a:srgbClr val="595959"/>
                </a:solidFill>
                <a:effectLst/>
                <a:latin typeface="ReithSans"/>
              </a:rPr>
              <a:t>einen</a:t>
            </a:r>
            <a:r>
              <a:rPr lang="en-GB" sz="1400" b="0" i="0" dirty="0">
                <a:solidFill>
                  <a:srgbClr val="595959"/>
                </a:solidFill>
                <a:effectLst/>
                <a:latin typeface="ReithSans"/>
              </a:rPr>
              <a:t> </a:t>
            </a:r>
            <a:r>
              <a:rPr lang="en-GB" sz="1400" b="0" i="0" dirty="0" err="1">
                <a:solidFill>
                  <a:srgbClr val="595959"/>
                </a:solidFill>
                <a:effectLst/>
                <a:latin typeface="ReithSans"/>
              </a:rPr>
              <a:t>schlechten</a:t>
            </a:r>
            <a:r>
              <a:rPr lang="en-GB" sz="1400" b="0" i="0" dirty="0">
                <a:solidFill>
                  <a:srgbClr val="595959"/>
                </a:solidFill>
                <a:effectLst/>
                <a:latin typeface="ReithSans"/>
              </a:rPr>
              <a:t> Service, was sich negativ auf den Umsatz und den Ruf des Unternehmens auswirkt. </a:t>
            </a:r>
          </a:p>
          <a:p>
            <a:pPr marL="0" marR="0" lvl="0" indent="0" algn="l" defTabSz="914400" rtl="0" eaLnBrk="0" fontAlgn="base" latinLnBrk="0" hangingPunct="0">
              <a:spcBef>
                <a:spcPct val="0"/>
              </a:spcBef>
              <a:spcAft>
                <a:spcPct val="0"/>
              </a:spcAft>
              <a:buClrTx/>
              <a:buSzTx/>
              <a:tabLst/>
            </a:pPr>
            <a:endParaRPr lang="en-GB" sz="1400" b="0" i="0" dirty="0">
              <a:solidFill>
                <a:srgbClr val="231F20"/>
              </a:solidFill>
              <a:effectLst/>
              <a:latin typeface="ReithSans"/>
            </a:endParaRPr>
          </a:p>
          <a:p>
            <a:pPr eaLnBrk="0" fontAlgn="base" hangingPunct="0">
              <a:spcBef>
                <a:spcPct val="0"/>
              </a:spcBef>
              <a:spcAft>
                <a:spcPct val="0"/>
              </a:spcAft>
            </a:pPr>
            <a:r>
              <a:rPr lang="en-GB" sz="1400" b="1" dirty="0">
                <a:solidFill>
                  <a:srgbClr val="B41F7A"/>
                </a:solidFill>
                <a:latin typeface="ReithSans"/>
              </a:rPr>
              <a:t>LESEN SIE: </a:t>
            </a:r>
            <a:r>
              <a:rPr lang="en-GB" sz="1400" dirty="0">
                <a:solidFill>
                  <a:srgbClr val="F16924"/>
                </a:solidFill>
                <a:hlinkClick r:id="rId3">
                  <a:extLst>
                    <a:ext uri="{A12FA001-AC4F-418D-AE19-62706E023703}">
                      <ahyp:hlinkClr xmlns:ahyp="http://schemas.microsoft.com/office/drawing/2018/hyperlinkcolor" val="tx"/>
                    </a:ext>
                  </a:extLst>
                </a:hlinkClick>
              </a:rPr>
              <a:t>Human resources - Internal factors - National 5 Business management Revision - BBC Bitesize</a:t>
            </a:r>
            <a:endParaRPr lang="en-IE" sz="1400" dirty="0">
              <a:solidFill>
                <a:srgbClr val="F16924"/>
              </a:solidFill>
            </a:endParaRPr>
          </a:p>
          <a:p>
            <a:pPr eaLnBrk="0" fontAlgn="base" hangingPunct="0">
              <a:spcBef>
                <a:spcPct val="0"/>
              </a:spcBef>
              <a:spcAft>
                <a:spcPct val="0"/>
              </a:spcAft>
            </a:pPr>
            <a:endParaRPr lang="en-IE" sz="1400" dirty="0">
              <a:solidFill>
                <a:srgbClr val="F16924"/>
              </a:solidFill>
            </a:endParaRPr>
          </a:p>
          <a:p>
            <a:pPr eaLnBrk="0" fontAlgn="base" hangingPunct="0">
              <a:spcBef>
                <a:spcPct val="0"/>
              </a:spcBef>
              <a:spcAft>
                <a:spcPct val="0"/>
              </a:spcAft>
            </a:pPr>
            <a:endParaRPr lang="en-IE" sz="1400" dirty="0">
              <a:solidFill>
                <a:srgbClr val="F16924"/>
              </a:solidFill>
            </a:endParaRPr>
          </a:p>
        </p:txBody>
      </p:sp>
    </p:spTree>
    <p:extLst>
      <p:ext uri="{BB962C8B-B14F-4D97-AF65-F5344CB8AC3E}">
        <p14:creationId xmlns:p14="http://schemas.microsoft.com/office/powerpoint/2010/main" val="2655361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10001</Words>
  <Application>Microsoft Office PowerPoint</Application>
  <PresentationFormat>Breitbild</PresentationFormat>
  <Paragraphs>1004</Paragraphs>
  <Slides>88</Slides>
  <Notes>40</Notes>
  <HiddenSlides>0</HiddenSlides>
  <MMClips>1</MMClips>
  <ScaleCrop>false</ScaleCrop>
  <HeadingPairs>
    <vt:vector size="8" baseType="variant">
      <vt:variant>
        <vt:lpstr>Verwendete Schriftarten</vt:lpstr>
      </vt:variant>
      <vt:variant>
        <vt:i4>22</vt:i4>
      </vt:variant>
      <vt:variant>
        <vt:lpstr>Design</vt:lpstr>
      </vt:variant>
      <vt:variant>
        <vt:i4>1</vt:i4>
      </vt:variant>
      <vt:variant>
        <vt:lpstr>Eingebettete OLE-Server</vt:lpstr>
      </vt:variant>
      <vt:variant>
        <vt:i4>1</vt:i4>
      </vt:variant>
      <vt:variant>
        <vt:lpstr>Folientitel</vt:lpstr>
      </vt:variant>
      <vt:variant>
        <vt:i4>88</vt:i4>
      </vt:variant>
    </vt:vector>
  </HeadingPairs>
  <TitlesOfParts>
    <vt:vector size="112" baseType="lpstr">
      <vt:lpstr>-apple-system</vt:lpstr>
      <vt:lpstr>Arial</vt:lpstr>
      <vt:lpstr>Calibri</vt:lpstr>
      <vt:lpstr>Calibri </vt:lpstr>
      <vt:lpstr>Calibri Light</vt:lpstr>
      <vt:lpstr>Cormorant Garamond</vt:lpstr>
      <vt:lpstr>Lato Light</vt:lpstr>
      <vt:lpstr>Lato Regular</vt:lpstr>
      <vt:lpstr>MinionPro-Regular</vt:lpstr>
      <vt:lpstr>Montserrat</vt:lpstr>
      <vt:lpstr>Montserrat Light</vt:lpstr>
      <vt:lpstr>Montserrat Medium</vt:lpstr>
      <vt:lpstr>Open Sans</vt:lpstr>
      <vt:lpstr>Poppins</vt:lpstr>
      <vt:lpstr>Quattrocento Sans</vt:lpstr>
      <vt:lpstr>Raleway</vt:lpstr>
      <vt:lpstr>ReithSans</vt:lpstr>
      <vt:lpstr>Roboto Bold</vt:lpstr>
      <vt:lpstr>Roboto Light</vt:lpstr>
      <vt:lpstr>source-serif-pro</vt:lpstr>
      <vt:lpstr>Times New Roman</vt:lpstr>
      <vt:lpstr>Wingdings</vt:lpstr>
      <vt:lpstr>Office Theme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docId:3D4AA27D3FC90B7F2F225FAAF6FE0E5A</cp:keywords>
  <cp:lastModifiedBy>Erika Nepp</cp:lastModifiedBy>
  <cp:revision>327</cp:revision>
  <dcterms:created xsi:type="dcterms:W3CDTF">2020-10-14T13:32:04Z</dcterms:created>
  <dcterms:modified xsi:type="dcterms:W3CDTF">2022-12-12T11:05:10Z</dcterms:modified>
</cp:coreProperties>
</file>