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1"/>
  </p:notesMasterIdLst>
  <p:sldIdLst>
    <p:sldId id="4401" r:id="rId2"/>
    <p:sldId id="4273" r:id="rId3"/>
    <p:sldId id="4496" r:id="rId4"/>
    <p:sldId id="4402" r:id="rId5"/>
    <p:sldId id="4729" r:id="rId6"/>
    <p:sldId id="4730" r:id="rId7"/>
    <p:sldId id="4728" r:id="rId8"/>
    <p:sldId id="4779" r:id="rId9"/>
    <p:sldId id="4780" r:id="rId10"/>
    <p:sldId id="4781" r:id="rId11"/>
    <p:sldId id="4782" r:id="rId12"/>
    <p:sldId id="4453" r:id="rId13"/>
    <p:sldId id="4783" r:id="rId14"/>
    <p:sldId id="4784" r:id="rId15"/>
    <p:sldId id="4200" r:id="rId16"/>
    <p:sldId id="4732" r:id="rId17"/>
    <p:sldId id="4733" r:id="rId18"/>
    <p:sldId id="4735" r:id="rId19"/>
    <p:sldId id="4321" r:id="rId20"/>
    <p:sldId id="4786" r:id="rId21"/>
    <p:sldId id="4736" r:id="rId22"/>
    <p:sldId id="4089" r:id="rId23"/>
    <p:sldId id="4738" r:id="rId24"/>
    <p:sldId id="4739" r:id="rId25"/>
    <p:sldId id="4740" r:id="rId26"/>
    <p:sldId id="4742" r:id="rId27"/>
    <p:sldId id="4743" r:id="rId28"/>
    <p:sldId id="4744" r:id="rId29"/>
    <p:sldId id="4745" r:id="rId30"/>
    <p:sldId id="4785" r:id="rId31"/>
    <p:sldId id="4790" r:id="rId32"/>
    <p:sldId id="4322" r:id="rId33"/>
    <p:sldId id="4323" r:id="rId34"/>
    <p:sldId id="4787" r:id="rId35"/>
    <p:sldId id="4746" r:id="rId36"/>
    <p:sldId id="4788" r:id="rId37"/>
    <p:sldId id="4797" r:id="rId38"/>
    <p:sldId id="4798" r:id="rId39"/>
    <p:sldId id="4799" r:id="rId40"/>
    <p:sldId id="4800" r:id="rId41"/>
    <p:sldId id="4462" r:id="rId42"/>
    <p:sldId id="4435" r:id="rId43"/>
    <p:sldId id="4776" r:id="rId44"/>
    <p:sldId id="4777" r:id="rId45"/>
    <p:sldId id="4465" r:id="rId46"/>
    <p:sldId id="4774" r:id="rId47"/>
    <p:sldId id="4773" r:id="rId48"/>
    <p:sldId id="4772" r:id="rId49"/>
    <p:sldId id="4771" r:id="rId50"/>
    <p:sldId id="4770" r:id="rId51"/>
    <p:sldId id="4768" r:id="rId52"/>
    <p:sldId id="4769" r:id="rId53"/>
    <p:sldId id="4766" r:id="rId54"/>
    <p:sldId id="4767" r:id="rId55"/>
    <p:sldId id="4713" r:id="rId56"/>
    <p:sldId id="4714" r:id="rId57"/>
    <p:sldId id="4758" r:id="rId58"/>
    <p:sldId id="4762" r:id="rId59"/>
    <p:sldId id="4763" r:id="rId60"/>
    <p:sldId id="4760" r:id="rId61"/>
    <p:sldId id="4764" r:id="rId62"/>
    <p:sldId id="4789" r:id="rId63"/>
    <p:sldId id="4715" r:id="rId64"/>
    <p:sldId id="4756" r:id="rId65"/>
    <p:sldId id="4791" r:id="rId66"/>
    <p:sldId id="4796" r:id="rId67"/>
    <p:sldId id="4792" r:id="rId68"/>
    <p:sldId id="4793" r:id="rId69"/>
    <p:sldId id="4794" r:id="rId70"/>
    <p:sldId id="4795" r:id="rId71"/>
    <p:sldId id="4801" r:id="rId72"/>
    <p:sldId id="4805" r:id="rId73"/>
    <p:sldId id="4802" r:id="rId74"/>
    <p:sldId id="4806" r:id="rId75"/>
    <p:sldId id="4807" r:id="rId76"/>
    <p:sldId id="4804" r:id="rId77"/>
    <p:sldId id="4717" r:id="rId78"/>
    <p:sldId id="4753" r:id="rId79"/>
    <p:sldId id="4808" r:id="rId80"/>
    <p:sldId id="4754" r:id="rId81"/>
    <p:sldId id="4809" r:id="rId82"/>
    <p:sldId id="4720" r:id="rId83"/>
    <p:sldId id="4749" r:id="rId84"/>
    <p:sldId id="4752" r:id="rId85"/>
    <p:sldId id="4378" r:id="rId86"/>
    <p:sldId id="4750" r:id="rId87"/>
    <p:sldId id="4810" r:id="rId88"/>
    <p:sldId id="4811" r:id="rId89"/>
    <p:sldId id="4404"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4" clrIdx="0">
    <p:extLst>
      <p:ext uri="{19B8F6BF-5375-455C-9EA6-DF929625EA0E}">
        <p15:presenceInfo xmlns:p15="http://schemas.microsoft.com/office/powerpoint/2012/main" userId="df2f4723eb66f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595959"/>
    <a:srgbClr val="B41F7A"/>
    <a:srgbClr val="7F1C58"/>
    <a:srgbClr val="005757"/>
    <a:srgbClr val="EDA13E"/>
    <a:srgbClr val="086D6E"/>
    <a:srgbClr val="CD6634"/>
    <a:srgbClr val="083553"/>
    <a:srgbClr val="29C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8" autoAdjust="0"/>
    <p:restoredTop sz="94663"/>
  </p:normalViewPr>
  <p:slideViewPr>
    <p:cSldViewPr snapToGrid="0" snapToObjects="1">
      <p:cViewPr>
        <p:scale>
          <a:sx n="50" d="100"/>
          <a:sy n="50" d="100"/>
        </p:scale>
        <p:origin x="24" y="32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41A85-5C5D-44A2-A4B8-4230156EC32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20E7537-8D84-4855-AE12-C4B06D7E3067}">
      <dgm:prSet/>
      <dgm:spPr>
        <a:solidFill>
          <a:srgbClr val="F16924"/>
        </a:solidFill>
      </dgm:spPr>
      <dgm:t>
        <a:bodyPr/>
        <a:lstStyle/>
        <a:p>
          <a:r>
            <a:rPr lang="en-GB" b="0" i="0"/>
            <a:t>Σε μια κρίση, οι πωλητές αντιμετωπίζουν διάφορες προκλήσεις όπως:</a:t>
          </a:r>
          <a:endParaRPr lang="en-US"/>
        </a:p>
      </dgm:t>
    </dgm:pt>
    <dgm:pt modelId="{4F3EBF6E-D92C-4690-A7E2-68623E2756EC}" type="parTrans" cxnId="{2CC2564C-4923-4CDB-B000-05E6311BDC45}">
      <dgm:prSet/>
      <dgm:spPr/>
      <dgm:t>
        <a:bodyPr/>
        <a:lstStyle/>
        <a:p>
          <a:endParaRPr lang="en-US"/>
        </a:p>
      </dgm:t>
    </dgm:pt>
    <dgm:pt modelId="{A196D308-21D1-4EFC-8707-737E3EC47FA9}" type="sibTrans" cxnId="{2CC2564C-4923-4CDB-B000-05E6311BDC45}">
      <dgm:prSet/>
      <dgm:spPr/>
      <dgm:t>
        <a:bodyPr/>
        <a:lstStyle/>
        <a:p>
          <a:endParaRPr lang="en-US"/>
        </a:p>
      </dgm:t>
    </dgm:pt>
    <dgm:pt modelId="{42A1E53F-CD13-4B0C-8895-6AEE805667EC}">
      <dgm:prSet/>
      <dgm:spPr>
        <a:solidFill>
          <a:srgbClr val="F16924"/>
        </a:solidFill>
      </dgm:spPr>
      <dgm:t>
        <a:bodyPr/>
        <a:lstStyle/>
        <a:p>
          <a:r>
            <a:rPr lang="en-GB" b="0" i="0"/>
            <a:t>Ένα προϊόν που μπορεί να μην είναι πλέον σχετικό ή επείγον στη νέα πραγματικότητα</a:t>
          </a:r>
          <a:endParaRPr lang="en-US"/>
        </a:p>
      </dgm:t>
    </dgm:pt>
    <dgm:pt modelId="{28E450CA-5312-4EF0-969E-5C3C2E3B77A7}" type="parTrans" cxnId="{318961E0-2A7A-4027-87A2-C333FE912881}">
      <dgm:prSet/>
      <dgm:spPr/>
      <dgm:t>
        <a:bodyPr/>
        <a:lstStyle/>
        <a:p>
          <a:endParaRPr lang="en-US"/>
        </a:p>
      </dgm:t>
    </dgm:pt>
    <dgm:pt modelId="{E05E5BE0-D8AB-43F6-91C9-94062412D5E0}" type="sibTrans" cxnId="{318961E0-2A7A-4027-87A2-C333FE912881}">
      <dgm:prSet/>
      <dgm:spPr/>
      <dgm:t>
        <a:bodyPr/>
        <a:lstStyle/>
        <a:p>
          <a:endParaRPr lang="en-US"/>
        </a:p>
      </dgm:t>
    </dgm:pt>
    <dgm:pt modelId="{AA0A4FBE-ADDD-4E01-BB30-1B4CB832BCE6}">
      <dgm:prSet/>
      <dgm:spPr>
        <a:solidFill>
          <a:srgbClr val="F16924"/>
        </a:solidFill>
      </dgm:spPr>
      <dgm:t>
        <a:bodyPr/>
        <a:lstStyle/>
        <a:p>
          <a:r>
            <a:rPr lang="en-GB" b="0" i="0"/>
            <a:t>Απώλεια πρόσβασης σε πελάτες</a:t>
          </a:r>
          <a:endParaRPr lang="en-US"/>
        </a:p>
      </dgm:t>
    </dgm:pt>
    <dgm:pt modelId="{5A22EE25-0D79-42FC-A0CD-49B9A00B3A78}" type="parTrans" cxnId="{FD744622-B3FD-42E5-B841-58C0AC244893}">
      <dgm:prSet/>
      <dgm:spPr/>
      <dgm:t>
        <a:bodyPr/>
        <a:lstStyle/>
        <a:p>
          <a:endParaRPr lang="en-US"/>
        </a:p>
      </dgm:t>
    </dgm:pt>
    <dgm:pt modelId="{028D913E-BAAF-4021-A5FB-6582424A5A91}" type="sibTrans" cxnId="{FD744622-B3FD-42E5-B841-58C0AC244893}">
      <dgm:prSet/>
      <dgm:spPr/>
      <dgm:t>
        <a:bodyPr/>
        <a:lstStyle/>
        <a:p>
          <a:endParaRPr lang="en-US"/>
        </a:p>
      </dgm:t>
    </dgm:pt>
    <dgm:pt modelId="{A4B39AC9-02D4-4DE0-A9DA-88B2D59A2A06}">
      <dgm:prSet/>
      <dgm:spPr>
        <a:solidFill>
          <a:srgbClr val="F16924"/>
        </a:solidFill>
      </dgm:spPr>
      <dgm:t>
        <a:bodyPr/>
        <a:lstStyle/>
        <a:p>
          <a:r>
            <a:rPr lang="en-GB" b="0" i="0"/>
            <a:t>Μειωμένες πιθανότητες εύρεσης νέων προοπτικών</a:t>
          </a:r>
          <a:endParaRPr lang="en-US"/>
        </a:p>
      </dgm:t>
    </dgm:pt>
    <dgm:pt modelId="{170185ED-3F03-44C2-ADCA-2AA25730BDC0}" type="parTrans" cxnId="{F4FDE88E-10FE-42A3-B21D-581103C380E2}">
      <dgm:prSet/>
      <dgm:spPr/>
      <dgm:t>
        <a:bodyPr/>
        <a:lstStyle/>
        <a:p>
          <a:endParaRPr lang="en-US"/>
        </a:p>
      </dgm:t>
    </dgm:pt>
    <dgm:pt modelId="{B535BAF4-C16E-42C7-9DA9-9F3C1BC1CC96}" type="sibTrans" cxnId="{F4FDE88E-10FE-42A3-B21D-581103C380E2}">
      <dgm:prSet/>
      <dgm:spPr/>
      <dgm:t>
        <a:bodyPr/>
        <a:lstStyle/>
        <a:p>
          <a:endParaRPr lang="en-US"/>
        </a:p>
      </dgm:t>
    </dgm:pt>
    <dgm:pt modelId="{92216A7D-AA2B-44C7-A85C-B085A6CECFC5}" type="pres">
      <dgm:prSet presAssocID="{50141A85-5C5D-44A2-A4B8-4230156EC324}" presName="diagram" presStyleCnt="0">
        <dgm:presLayoutVars>
          <dgm:dir/>
          <dgm:resizeHandles val="exact"/>
        </dgm:presLayoutVars>
      </dgm:prSet>
      <dgm:spPr/>
    </dgm:pt>
    <dgm:pt modelId="{8AA08BD7-C764-4975-A17D-514402A06280}" type="pres">
      <dgm:prSet presAssocID="{420E7537-8D84-4855-AE12-C4B06D7E3067}" presName="arrow" presStyleLbl="node1" presStyleIdx="0" presStyleCnt="1" custScaleX="119347" custRadScaleRad="144855" custRadScaleInc="-9321">
        <dgm:presLayoutVars>
          <dgm:bulletEnabled val="1"/>
        </dgm:presLayoutVars>
      </dgm:prSet>
      <dgm:spPr/>
    </dgm:pt>
  </dgm:ptLst>
  <dgm:cxnLst>
    <dgm:cxn modelId="{FD744622-B3FD-42E5-B841-58C0AC244893}" srcId="{420E7537-8D84-4855-AE12-C4B06D7E3067}" destId="{AA0A4FBE-ADDD-4E01-BB30-1B4CB832BCE6}" srcOrd="1" destOrd="0" parTransId="{5A22EE25-0D79-42FC-A0CD-49B9A00B3A78}" sibTransId="{028D913E-BAAF-4021-A5FB-6582424A5A91}"/>
    <dgm:cxn modelId="{C6F9C129-8E4F-47B6-9384-59FE8D042699}" type="presOf" srcId="{42A1E53F-CD13-4B0C-8895-6AEE805667EC}" destId="{8AA08BD7-C764-4975-A17D-514402A06280}" srcOrd="0" destOrd="1" presId="urn:microsoft.com/office/officeart/2005/8/layout/arrow5"/>
    <dgm:cxn modelId="{2CC2564C-4923-4CDB-B000-05E6311BDC45}" srcId="{50141A85-5C5D-44A2-A4B8-4230156EC324}" destId="{420E7537-8D84-4855-AE12-C4B06D7E3067}" srcOrd="0" destOrd="0" parTransId="{4F3EBF6E-D92C-4690-A7E2-68623E2756EC}" sibTransId="{A196D308-21D1-4EFC-8707-737E3EC47FA9}"/>
    <dgm:cxn modelId="{A17C2F52-B4C2-44A3-B23F-E1B03AFBD3D1}" type="presOf" srcId="{420E7537-8D84-4855-AE12-C4B06D7E3067}" destId="{8AA08BD7-C764-4975-A17D-514402A06280}" srcOrd="0" destOrd="0" presId="urn:microsoft.com/office/officeart/2005/8/layout/arrow5"/>
    <dgm:cxn modelId="{2C0EAF52-3D7F-4D95-9207-6358C918BD4C}" type="presOf" srcId="{A4B39AC9-02D4-4DE0-A9DA-88B2D59A2A06}" destId="{8AA08BD7-C764-4975-A17D-514402A06280}" srcOrd="0" destOrd="3" presId="urn:microsoft.com/office/officeart/2005/8/layout/arrow5"/>
    <dgm:cxn modelId="{F4FDE88E-10FE-42A3-B21D-581103C380E2}" srcId="{420E7537-8D84-4855-AE12-C4B06D7E3067}" destId="{A4B39AC9-02D4-4DE0-A9DA-88B2D59A2A06}" srcOrd="2" destOrd="0" parTransId="{170185ED-3F03-44C2-ADCA-2AA25730BDC0}" sibTransId="{B535BAF4-C16E-42C7-9DA9-9F3C1BC1CC96}"/>
    <dgm:cxn modelId="{018A9191-B0C7-4752-9612-A1210ED071CD}" type="presOf" srcId="{AA0A4FBE-ADDD-4E01-BB30-1B4CB832BCE6}" destId="{8AA08BD7-C764-4975-A17D-514402A06280}" srcOrd="0" destOrd="2" presId="urn:microsoft.com/office/officeart/2005/8/layout/arrow5"/>
    <dgm:cxn modelId="{1D51D0BB-78D7-45E6-8788-AA6F0284299C}" type="presOf" srcId="{50141A85-5C5D-44A2-A4B8-4230156EC324}" destId="{92216A7D-AA2B-44C7-A85C-B085A6CECFC5}" srcOrd="0" destOrd="0" presId="urn:microsoft.com/office/officeart/2005/8/layout/arrow5"/>
    <dgm:cxn modelId="{318961E0-2A7A-4027-87A2-C333FE912881}" srcId="{420E7537-8D84-4855-AE12-C4B06D7E3067}" destId="{42A1E53F-CD13-4B0C-8895-6AEE805667EC}" srcOrd="0" destOrd="0" parTransId="{28E450CA-5312-4EF0-969E-5C3C2E3B77A7}" sibTransId="{E05E5BE0-D8AB-43F6-91C9-94062412D5E0}"/>
    <dgm:cxn modelId="{8A0D34F5-AE67-40DB-B0B5-6518133B1C40}" type="presParOf" srcId="{92216A7D-AA2B-44C7-A85C-B085A6CECFC5}" destId="{8AA08BD7-C764-4975-A17D-514402A06280}" srcOrd="0" destOrd="0" presId="urn:microsoft.com/office/officeart/2005/8/layout/arrow5"/>
  </dgm:cxnLst>
  <dgm:bg>
    <a:solidFill>
      <a:srgbClr val="B41F7A"/>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8BD7-C764-4975-A17D-514402A06280}">
      <dsp:nvSpPr>
        <dsp:cNvPr id="0" name=""/>
        <dsp:cNvSpPr/>
      </dsp:nvSpPr>
      <dsp:spPr>
        <a:xfrm>
          <a:off x="0" y="0"/>
          <a:ext cx="5655059" cy="4738334"/>
        </a:xfrm>
        <a:prstGeom prst="downArrow">
          <a:avLst>
            <a:gd name="adj1" fmla="val 50000"/>
            <a:gd name="adj2" fmla="val 35000"/>
          </a:avLst>
        </a:prstGeom>
        <a:solidFill>
          <a:srgbClr val="F169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GB" sz="2100" b="0" i="0" kern="1200"/>
            <a:t>Σε μια κρίση, οι πωλητές αντιμετωπίζουν διάφορες προκλήσεις όπως:</a:t>
          </a:r>
          <a:endParaRPr lang="en-US" sz="2100" kern="1200"/>
        </a:p>
        <a:p>
          <a:pPr marL="171450" lvl="1" indent="-171450" algn="l" defTabSz="711200">
            <a:lnSpc>
              <a:spcPct val="90000"/>
            </a:lnSpc>
            <a:spcBef>
              <a:spcPct val="0"/>
            </a:spcBef>
            <a:spcAft>
              <a:spcPct val="15000"/>
            </a:spcAft>
            <a:buChar char="•"/>
          </a:pPr>
          <a:r>
            <a:rPr lang="en-GB" sz="1600" b="0" i="0" kern="1200"/>
            <a:t>Ένα προϊόν που μπορεί να μην είναι πλέον σχετικό ή επείγον στη νέα πραγματικότητα</a:t>
          </a:r>
          <a:endParaRPr lang="en-US" sz="1600" kern="1200"/>
        </a:p>
        <a:p>
          <a:pPr marL="171450" lvl="1" indent="-171450" algn="l" defTabSz="711200">
            <a:lnSpc>
              <a:spcPct val="90000"/>
            </a:lnSpc>
            <a:spcBef>
              <a:spcPct val="0"/>
            </a:spcBef>
            <a:spcAft>
              <a:spcPct val="15000"/>
            </a:spcAft>
            <a:buChar char="•"/>
          </a:pPr>
          <a:r>
            <a:rPr lang="en-GB" sz="1600" b="0" i="0" kern="1200"/>
            <a:t>Απώλεια πρόσβασης σε πελάτες</a:t>
          </a:r>
          <a:endParaRPr lang="en-US" sz="1600" kern="1200"/>
        </a:p>
        <a:p>
          <a:pPr marL="171450" lvl="1" indent="-171450" algn="l" defTabSz="711200">
            <a:lnSpc>
              <a:spcPct val="90000"/>
            </a:lnSpc>
            <a:spcBef>
              <a:spcPct val="0"/>
            </a:spcBef>
            <a:spcAft>
              <a:spcPct val="15000"/>
            </a:spcAft>
            <a:buChar char="•"/>
          </a:pPr>
          <a:r>
            <a:rPr lang="en-GB" sz="1600" b="0" i="0" kern="1200"/>
            <a:t>Μειωμένες πιθανότητες εύρεσης νέων προοπτικών</a:t>
          </a:r>
          <a:endParaRPr lang="en-US" sz="1600" kern="1200"/>
        </a:p>
      </dsp:txBody>
      <dsp:txXfrm>
        <a:off x="1413765" y="0"/>
        <a:ext cx="2827529" cy="390912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16/11/2022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163937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270248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07120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212101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410317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382710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344420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257877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43828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302190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673240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23900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62039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171044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1661530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166973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4159038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2490552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43</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2982552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44</a:t>
            </a:fld>
            <a:endParaRPr lang="en-GB" dirty="0"/>
          </a:p>
        </p:txBody>
      </p:sp>
    </p:spTree>
    <p:extLst>
      <p:ext uri="{BB962C8B-B14F-4D97-AF65-F5344CB8AC3E}">
        <p14:creationId xmlns:p14="http://schemas.microsoft.com/office/powerpoint/2010/main" val="3468926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53</a:t>
            </a:fld>
            <a:endParaRPr lang="en-GB" dirty="0"/>
          </a:p>
        </p:txBody>
      </p:sp>
    </p:spTree>
    <p:extLst>
      <p:ext uri="{BB962C8B-B14F-4D97-AF65-F5344CB8AC3E}">
        <p14:creationId xmlns:p14="http://schemas.microsoft.com/office/powerpoint/2010/main" val="3115581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71</a:t>
            </a:fld>
            <a:endParaRPr lang="en-GB" dirty="0"/>
          </a:p>
        </p:txBody>
      </p:sp>
    </p:spTree>
    <p:extLst>
      <p:ext uri="{BB962C8B-B14F-4D97-AF65-F5344CB8AC3E}">
        <p14:creationId xmlns:p14="http://schemas.microsoft.com/office/powerpoint/2010/main" val="3634142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72</a:t>
            </a:fld>
            <a:endParaRPr lang="en-GB" dirty="0"/>
          </a:p>
        </p:txBody>
      </p:sp>
    </p:spTree>
    <p:extLst>
      <p:ext uri="{BB962C8B-B14F-4D97-AF65-F5344CB8AC3E}">
        <p14:creationId xmlns:p14="http://schemas.microsoft.com/office/powerpoint/2010/main" val="3775794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73</a:t>
            </a:fld>
            <a:endParaRPr lang="en-GB" dirty="0"/>
          </a:p>
        </p:txBody>
      </p:sp>
    </p:spTree>
    <p:extLst>
      <p:ext uri="{BB962C8B-B14F-4D97-AF65-F5344CB8AC3E}">
        <p14:creationId xmlns:p14="http://schemas.microsoft.com/office/powerpoint/2010/main" val="3341134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74</a:t>
            </a:fld>
            <a:endParaRPr lang="en-GB" dirty="0"/>
          </a:p>
        </p:txBody>
      </p:sp>
    </p:spTree>
    <p:extLst>
      <p:ext uri="{BB962C8B-B14F-4D97-AF65-F5344CB8AC3E}">
        <p14:creationId xmlns:p14="http://schemas.microsoft.com/office/powerpoint/2010/main" val="2252090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75</a:t>
            </a:fld>
            <a:endParaRPr lang="en-GB" dirty="0"/>
          </a:p>
        </p:txBody>
      </p:sp>
    </p:spTree>
    <p:extLst>
      <p:ext uri="{BB962C8B-B14F-4D97-AF65-F5344CB8AC3E}">
        <p14:creationId xmlns:p14="http://schemas.microsoft.com/office/powerpoint/2010/main" val="4219728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76</a:t>
            </a:fld>
            <a:endParaRPr lang="en-GB" dirty="0"/>
          </a:p>
        </p:txBody>
      </p:sp>
    </p:spTree>
    <p:extLst>
      <p:ext uri="{BB962C8B-B14F-4D97-AF65-F5344CB8AC3E}">
        <p14:creationId xmlns:p14="http://schemas.microsoft.com/office/powerpoint/2010/main" val="1643158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79</a:t>
            </a:fld>
            <a:endParaRPr lang="en-GB" dirty="0"/>
          </a:p>
        </p:txBody>
      </p:sp>
    </p:spTree>
    <p:extLst>
      <p:ext uri="{BB962C8B-B14F-4D97-AF65-F5344CB8AC3E}">
        <p14:creationId xmlns:p14="http://schemas.microsoft.com/office/powerpoint/2010/main" val="1930949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81</a:t>
            </a:fld>
            <a:endParaRPr lang="en-GB" dirty="0"/>
          </a:p>
        </p:txBody>
      </p:sp>
    </p:spTree>
    <p:extLst>
      <p:ext uri="{BB962C8B-B14F-4D97-AF65-F5344CB8AC3E}">
        <p14:creationId xmlns:p14="http://schemas.microsoft.com/office/powerpoint/2010/main" val="150574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427110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87</a:t>
            </a:fld>
            <a:endParaRPr lang="en-GB" dirty="0"/>
          </a:p>
        </p:txBody>
      </p:sp>
    </p:spTree>
    <p:extLst>
      <p:ext uri="{BB962C8B-B14F-4D97-AF65-F5344CB8AC3E}">
        <p14:creationId xmlns:p14="http://schemas.microsoft.com/office/powerpoint/2010/main" val="3585826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88</a:t>
            </a:fld>
            <a:endParaRPr lang="en-GB" dirty="0"/>
          </a:p>
        </p:txBody>
      </p:sp>
    </p:spTree>
    <p:extLst>
      <p:ext uri="{BB962C8B-B14F-4D97-AF65-F5344CB8AC3E}">
        <p14:creationId xmlns:p14="http://schemas.microsoft.com/office/powerpoint/2010/main" val="172274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12</a:t>
            </a:fld>
            <a:endParaRPr lang="en-GB" dirty="0"/>
          </a:p>
        </p:txBody>
      </p:sp>
    </p:spTree>
    <p:extLst>
      <p:ext uri="{BB962C8B-B14F-4D97-AF65-F5344CB8AC3E}">
        <p14:creationId xmlns:p14="http://schemas.microsoft.com/office/powerpoint/2010/main" val="310881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118391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96751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28141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32174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4"/>
            <a:ext cx="5736184" cy="6858003"/>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48029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2" name="Text Placeholder 17">
            <a:extLst>
              <a:ext uri="{FF2B5EF4-FFF2-40B4-BE49-F238E27FC236}">
                <a16:creationId xmlns:a16="http://schemas.microsoft.com/office/drawing/2014/main" id="{4E7F37F3-C094-7FDC-0146-65659F33D212}"/>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192050" y="1297511"/>
            <a:ext cx="1346332" cy="1966190"/>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35149" y="133894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15077" y="1343811"/>
            <a:ext cx="1344857" cy="1966190"/>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56510" y="138524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12068" y="1350061"/>
            <a:ext cx="1346332" cy="1966190"/>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59186" y="1391496"/>
            <a:ext cx="1265890" cy="1272728"/>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850793" y="3444356"/>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973255" y="3482202"/>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373613" y="3482202"/>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155553" y="3675163"/>
            <a:ext cx="1921262" cy="2602122"/>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154171" y="3675163"/>
            <a:ext cx="1916323" cy="2602122"/>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4147850" y="3675163"/>
            <a:ext cx="1918793" cy="2611917"/>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6150875" y="3638673"/>
            <a:ext cx="1916323" cy="2638612"/>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8142084" y="3675163"/>
            <a:ext cx="1921262" cy="2602122"/>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169495" y="4943667"/>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156538" y="4937417"/>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4160505" y="4938758"/>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6179391" y="4922713"/>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8156815" y="4911138"/>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
        <p:nvSpPr>
          <p:cNvPr id="2" name="Freeform 179">
            <a:extLst>
              <a:ext uri="{FF2B5EF4-FFF2-40B4-BE49-F238E27FC236}">
                <a16:creationId xmlns:a16="http://schemas.microsoft.com/office/drawing/2014/main" id="{475DED8A-8931-C55A-293B-34AF86545350}"/>
              </a:ext>
            </a:extLst>
          </p:cNvPr>
          <p:cNvSpPr>
            <a:spLocks noChangeArrowheads="1"/>
          </p:cNvSpPr>
          <p:nvPr userDrawn="1"/>
        </p:nvSpPr>
        <p:spPr bwMode="auto">
          <a:xfrm>
            <a:off x="10147579" y="3638673"/>
            <a:ext cx="1921262" cy="2638612"/>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7F1C58"/>
          </a:solidFill>
          <a:ln w="9525" cap="flat">
            <a:noFill/>
            <a:bevel/>
            <a:headEnd/>
            <a:tailEnd/>
          </a:ln>
          <a:effectLst/>
        </p:spPr>
        <p:txBody>
          <a:bodyPr wrap="none" anchor="ctr"/>
          <a:lstStyle/>
          <a:p>
            <a:endParaRPr lang="en-US"/>
          </a:p>
        </p:txBody>
      </p:sp>
      <p:sp>
        <p:nvSpPr>
          <p:cNvPr id="3" name="Text Placeholder 17">
            <a:extLst>
              <a:ext uri="{FF2B5EF4-FFF2-40B4-BE49-F238E27FC236}">
                <a16:creationId xmlns:a16="http://schemas.microsoft.com/office/drawing/2014/main" id="{D8E24108-01C3-0AF2-9398-7B15A4BCD5C1}"/>
              </a:ext>
            </a:extLst>
          </p:cNvPr>
          <p:cNvSpPr>
            <a:spLocks noGrp="1"/>
          </p:cNvSpPr>
          <p:nvPr>
            <p:ph type="body" sz="quarter" idx="38" hasCustomPrompt="1"/>
          </p:nvPr>
        </p:nvSpPr>
        <p:spPr>
          <a:xfrm>
            <a:off x="10162310" y="4744285"/>
            <a:ext cx="1921262" cy="335052"/>
          </a:xfrm>
          <a:solidFill>
            <a:srgbClr val="7F1C58"/>
          </a:solidFill>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291885" y="161376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587111" y="161376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882337" y="161376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9177563" y="161376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660761" y="117135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955987" y="117135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251213" y="117135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546439" y="117135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764010" y="125964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5062741" y="127811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357967" y="127810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653193" y="127810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37375" y="375224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00869" y="375224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297827" y="375224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728236" y="375224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949937" y="141957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266544" y="142217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540389" y="143553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856996" y="143812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493881" y="2608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825108" y="2589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80366" y="25942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411593" y="257540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01FFF87E-9888-D145-26B0-42028633D273}"/>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898089"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16020" t="8478" r="38806" b="9640"/>
          <a:stretch/>
        </p:blipFill>
        <p:spPr>
          <a:xfrm>
            <a:off x="4729313" y="68820"/>
            <a:ext cx="4094283"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FD2EB-7C9B-54FB-A58D-FD39458451A2}"/>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F92C6B83-F12A-F2C3-9FD1-7C96EF56834C}"/>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68DEAAE2-5A0F-5F1C-3567-8A55533F60B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86E3E433-482D-DEE5-9239-9C2C6DB85B6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581B945B-CAAF-8975-DE61-30FF744CF502}"/>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6934C1F5-001E-FE68-E343-B2A230C49CEB}"/>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A76E2F1E-AE58-19A3-BD17-51D20ED97246}"/>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385048" y="863792"/>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11/16/2022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77" r:id="rId19"/>
    <p:sldLayoutId id="2147483866"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4.xml"/><Relationship Id="rId7" Type="http://schemas.openxmlformats.org/officeDocument/2006/relationships/hyperlink" Target="https://scopegater.com/internal-factors-that-affect-business/"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pestleanalysis.com/internal-factors-affect-business-organization/"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peoplespace.com/leaders/articles/importance-culture-crisis"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Edgar_Schein"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hyperlink" Target="https://ennislp.com/read-our-blog/2020/4/9/leadership-during-a-crisis-leadership-engagement-and-culture#:~:text=LEADERSHIP%20DURING%20A%20CRISIS%3A%20Leadership%2C%20Engagement%20and%20Culture,do%2C%20your%20employees%20will%20remember%20how%20you%20responded." TargetMode="External"/><Relationship Id="rId4" Type="http://schemas.openxmlformats.org/officeDocument/2006/relationships/hyperlink" Target="https://commons.wikimedia.org/wiki/File:AS_golf_bag.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0.xml"/><Relationship Id="rId1" Type="http://schemas.openxmlformats.org/officeDocument/2006/relationships/video" Target="https://www.youtube.com/embed/tN8BVLuk0-E?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productcoalition.com/product-management-in-times-of-crisis-48e51efc1f13" TargetMode="Externa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productschool.com/blog/product-management-2/product-planning-covid-19-strategy-survival-toolkit/" TargetMode="External"/><Relationship Id="rId1" Type="http://schemas.openxmlformats.org/officeDocument/2006/relationships/slideLayout" Target="../slideLayouts/slideLayout10.xml"/><Relationship Id="rId5" Type="http://schemas.openxmlformats.org/officeDocument/2006/relationships/hyperlink" Target="https://passive-components.eu/passive-component-shortages-about-to-ease-according-to-taiwan-based-companies/" TargetMode="Externa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hyperlink" Target="https://www.ravi-mehta.com/product-manager-skills/"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hyperlink" Target="http://en.brickimedia.org/wiki/LEGO_Awesome_Idea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hyperlink" Target="https://awesomegames.miraheze.org/wiki/Lego_City_Undercov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nimasood.com/lego-amazing-business-turnaround-story/#:~:text=LEGO%20is%20an%20amazing%20business%20turnaround%20story%201,...%203%20Controlling%20Expansion%20On%20the%20Holidays%20"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hyperlink" Target="https://www.flickr.com/photos/williamnyk/40647601834"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hyperlink" Target="https://tallysolutions.com/accounting/receivable-management/" TargetMode="External"/><Relationship Id="rId2" Type="http://schemas.openxmlformats.org/officeDocument/2006/relationships/hyperlink" Target="https://en.wikipedia.org/wiki/Factoring_(finance)" TargetMode="Externa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www.accountingtools.com/articles/sale-and-leaseback" TargetMode="External"/><Relationship Id="rId4" Type="http://schemas.openxmlformats.org/officeDocument/2006/relationships/hyperlink" Target="https://corporatefinanceinstitute.com/resources/knowledge/strategy/outsourc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trustabcapital.com/mezzanine-capital-basics/" TargetMode="External"/><Relationship Id="rId2" Type="http://schemas.openxmlformats.org/officeDocument/2006/relationships/hyperlink" Target="https://www.wallstreetmojo.com/capital-reserve/" TargetMode="Externa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hyperlink" Target="https://www.investopedia.com/articles/investing/082113/understanding-interest-rates-nominal-real-and-effective.asp"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hyperlink" Target="https://www.flickr.com/photos/lwr/6947711357/" TargetMode="External"/><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hyperlink" Target="https://www.pwc.co.uk/audit-assurance/assets/pdf/operational-resilience-guide.pdf" TargetMode="Externa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hyperlink" Target="https://pxhere.com/en/photo/1202793" TargetMode="External"/><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https://opentextbc.ca/principlesofaccountingv1openstax/chapter/why-it-matters-9/" TargetMode="External"/><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hyperlink" Target="https://wiki.minecartrapidtransit.net/index.php/The_Challenge"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hyperlink" Target="https://wiki.minecartrapidtransit.net/index.php/The_Challeng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hyperlink" Target="https://www.flickr.com/photos/beribey/25926913981"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hyperlink" Target="http://citypatterns.blogspo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hyperlink" Target="https://www.ncsc.gov.uk/" TargetMode="External"/><Relationship Id="rId2" Type="http://schemas.openxmlformats.org/officeDocument/2006/relationships/hyperlink" Target="https://www.isalillo.com/4-common-tech-failures-for-smes-in-2022/" TargetMode="Externa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Etiquette_in_technology"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hyperlink" Target="https://www.businesstechweekly.com/operational-efficiency/outsourcing-and-supplier-management/it-maintenance/" TargetMode="External"/><Relationship Id="rId4" Type="http://schemas.openxmlformats.org/officeDocument/2006/relationships/hyperlink" Target="https://blog.hubspot.com/marketing/avoid-social-media-fails"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hyperlink" Target="https://www.indeed.com/career-advice/career-development/types-of-crises" TargetMode="Externa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hyperlink" Target="https://www.indeed.com/career-advice/career-development/types-of-crises" TargetMode="Externa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hyperlink" Target="https://www.channelfutures.com/uncategorized/how-to-avoid-a-personnel-crisis-when-a-personnel-crisis-hits"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hyperlink" Target="https://www.channelfutures.com/uncategorized/how-to-avoid-a-personnel-crisis-when-a-personnel-crisis-hits"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www.linkedin.com/company/secure-projec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bitesize/guides/zxq43k7/revision/2"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l-GR" sz="4000" b="1" dirty="0"/>
              <a:t>ΕΝΟΤΗΤΑ</a:t>
            </a:r>
            <a:r>
              <a:rPr lang="en-US" sz="4000" b="1" dirty="0"/>
              <a:t> 3</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450778" y="235419"/>
            <a:ext cx="5741222" cy="1815882"/>
          </a:xfrm>
          <a:prstGeom prst="rect">
            <a:avLst/>
          </a:prstGeom>
          <a:noFill/>
        </p:spPr>
        <p:txBody>
          <a:bodyPr wrap="square">
            <a:spAutoFit/>
          </a:bodyPr>
          <a:lstStyle/>
          <a:p>
            <a:r>
              <a:rPr lang="en-GB" sz="2800" dirty="0">
                <a:solidFill>
                  <a:schemeClr val="bg1"/>
                </a:solidFill>
                <a:highlight>
                  <a:srgbClr val="F16924"/>
                </a:highlight>
              </a:rPr>
              <a:t> </a:t>
            </a:r>
            <a:r>
              <a:rPr lang="el-GR" sz="2800" dirty="0">
                <a:solidFill>
                  <a:schemeClr val="bg1"/>
                </a:solidFill>
                <a:highlight>
                  <a:srgbClr val="F16924"/>
                </a:highlight>
              </a:rPr>
              <a:t>ΠΡΟΓΡΑΜΜΑ ΜΑΘΗΜΑΤΩΝ ΚΑΙ ΠΑΚΕΤΟ ΕΠΑΓΓΕΛΜΑΤΙΚΗΣ ΕΚΠΑΙΔΕΥΣΗΣ ΚΑΙ ΚΑΤΑΡΤΙΣΗΣ ΤΟΥ ΕΡΓΟΥ </a:t>
            </a:r>
            <a:r>
              <a:rPr lang="en-GB" sz="2800" dirty="0">
                <a:solidFill>
                  <a:schemeClr val="bg1"/>
                </a:solidFill>
                <a:highlight>
                  <a:srgbClr val="F16924"/>
                </a:highlight>
              </a:rPr>
              <a:t>SECURE</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807303"/>
            <a:ext cx="5620718" cy="170771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err="1">
                <a:latin typeface="Calibri" panose="020F0502020204030204" pitchFamily="34" charset="0"/>
                <a:ea typeface="Calibri" panose="020F0502020204030204" pitchFamily="34" charset="0"/>
                <a:cs typeface="Calibri" panose="020F0502020204030204" pitchFamily="34" charset="0"/>
              </a:rPr>
              <a:t>Μι</a:t>
            </a:r>
            <a:r>
              <a:rPr lang="en-US" sz="4000" dirty="0">
                <a:latin typeface="Calibri" panose="020F0502020204030204" pitchFamily="34" charset="0"/>
                <a:ea typeface="Calibri" panose="020F0502020204030204" pitchFamily="34" charset="0"/>
                <a:cs typeface="Calibri" panose="020F0502020204030204" pitchFamily="34" charset="0"/>
              </a:rPr>
              <a:t>α κρίση </a:t>
            </a:r>
            <a:r>
              <a:rPr lang="el-GR" sz="4000" dirty="0">
                <a:latin typeface="Calibri" panose="020F0502020204030204" pitchFamily="34" charset="0"/>
                <a:ea typeface="Calibri" panose="020F0502020204030204" pitchFamily="34" charset="0"/>
                <a:cs typeface="Calibri" panose="020F0502020204030204" pitchFamily="34" charset="0"/>
              </a:rPr>
              <a:t>προερχόμενη </a:t>
            </a:r>
            <a:r>
              <a:rPr lang="en-US" sz="4000" dirty="0">
                <a:latin typeface="Calibri" panose="020F0502020204030204" pitchFamily="34" charset="0"/>
                <a:ea typeface="Calibri" panose="020F0502020204030204" pitchFamily="34" charset="0"/>
                <a:cs typeface="Calibri" panose="020F0502020204030204" pitchFamily="34" charset="0"/>
              </a:rPr>
              <a:t>από ε</a:t>
            </a:r>
            <a:r>
              <a:rPr lang="el-GR" sz="4000" dirty="0">
                <a:latin typeface="Calibri" panose="020F0502020204030204" pitchFamily="34" charset="0"/>
                <a:ea typeface="Calibri" panose="020F0502020204030204" pitchFamily="34" charset="0"/>
                <a:cs typeface="Calibri" panose="020F0502020204030204" pitchFamily="34" charset="0"/>
              </a:rPr>
              <a:t>σ</a:t>
            </a:r>
            <a:r>
              <a:rPr lang="en-US" sz="4000" dirty="0" err="1">
                <a:latin typeface="Calibri" panose="020F0502020204030204" pitchFamily="34" charset="0"/>
                <a:ea typeface="Calibri" panose="020F0502020204030204" pitchFamily="34" charset="0"/>
                <a:cs typeface="Calibri" panose="020F0502020204030204" pitchFamily="34" charset="0"/>
              </a:rPr>
              <a:t>ωτερικούς</a:t>
            </a:r>
            <a:r>
              <a:rPr lang="en-US" sz="4000" dirty="0">
                <a:latin typeface="Calibri" panose="020F0502020204030204" pitchFamily="34" charset="0"/>
                <a:ea typeface="Calibri" panose="020F0502020204030204" pitchFamily="34" charset="0"/>
                <a:cs typeface="Calibri" panose="020F0502020204030204" pitchFamily="34" charset="0"/>
              </a:rPr>
              <a:t> πα</a:t>
            </a:r>
            <a:r>
              <a:rPr lang="en-US" sz="4000" dirty="0" err="1">
                <a:latin typeface="Calibri" panose="020F0502020204030204" pitchFamily="34" charset="0"/>
                <a:ea typeface="Calibri" panose="020F0502020204030204" pitchFamily="34" charset="0"/>
                <a:cs typeface="Calibri" panose="020F0502020204030204" pitchFamily="34" charset="0"/>
              </a:rPr>
              <a:t>ράγοντες</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Εσωτερικοί παράγοντες - χρηματοδότηση</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1585" y="1495147"/>
            <a:ext cx="11797658" cy="4994429"/>
          </a:xfrm>
        </p:spPr>
        <p:txBody>
          <a:bodyPr>
            <a:normAutofit fontScale="92500"/>
          </a:bodyPr>
          <a:lstStyle/>
          <a:p>
            <a:pPr marL="0" indent="0"/>
            <a:r>
              <a:rPr lang="en-GB" b="0" i="0" dirty="0">
                <a:effectLst/>
              </a:rPr>
              <a:t>Οι χρηματοοικονομικοί κίνδυνοι εξαρτώνται από τη χρηματοοικονομική δομή της επιχείρησής σας. Εξαρτώνται επίσης από τις επιχειρηματικές σας συναλλαγές και τα χρηματοοικονομικά συστήματα. Για παράδειγμα, οι αλλαγές στα επιτόκια ή η υπερβολική εξάρτηση από έναν πελάτη θα μπορούσαν να επηρεάσουν την επιχείρηση</a:t>
            </a:r>
            <a:r>
              <a:rPr lang="en-GB" b="0" i="0" dirty="0">
                <a:solidFill>
                  <a:srgbClr val="666666"/>
                </a:solidFill>
                <a:effectLst/>
                <a:latin typeface="Raleway" pitchFamily="2" charset="0"/>
              </a:rPr>
              <a:t>.</a:t>
            </a:r>
            <a:r>
              <a:rPr lang="en-GB" dirty="0"/>
              <a:t> Μια επιχείρηση χρειάζεται επαρκή κεφάλαια στη διάθεσή της προκειμένου να επιβιώσει και να αναπτυχθεί με επιτυχία. Χωρίς την κατάλληλη χρηματοδότηση, μια επιχείρηση θα καθυστερήσει και τελικά θα δυσκολευτεί να επιβιώσει.  Η χρηματοδότηση μπορεί να χρειαστεί για διάφορους λόγους:</a:t>
            </a:r>
          </a:p>
          <a:p>
            <a:pPr marL="0" indent="0"/>
            <a:endParaRPr lang="en-GB" sz="1200" dirty="0"/>
          </a:p>
          <a:p>
            <a:r>
              <a:rPr lang="en-GB" dirty="0"/>
              <a:t>		ανάπτυξη νέων προϊόντων αναβάθμιση νέου λογισμικού</a:t>
            </a:r>
          </a:p>
          <a:p>
            <a:r>
              <a:rPr lang="en-GB" dirty="0"/>
              <a:t>		αύξηση μισθών για τους υφιστάμενους υπαλλήλους πρόσληψη νέου προσωπικού</a:t>
            </a:r>
          </a:p>
          <a:p>
            <a:r>
              <a:rPr lang="en-GB" dirty="0"/>
              <a:t>		επέκταση των υφιστάμενων εγκαταστάσεων μάρκετινγκ και διαφήμιση </a:t>
            </a:r>
          </a:p>
          <a:p>
            <a:r>
              <a:rPr lang="en-GB" dirty="0"/>
              <a:t>		αγορά νέου στόλου οχημάτων άνοιγμα νέου υποκαταστήματος</a:t>
            </a:r>
          </a:p>
          <a:p>
            <a:r>
              <a:rPr lang="en-GB" dirty="0"/>
              <a:t>		αγορά νέων μηχανημάτων και εξοπλισμού</a:t>
            </a:r>
          </a:p>
          <a:p>
            <a:endParaRPr lang="en-GB" sz="4000" dirty="0"/>
          </a:p>
          <a:p>
            <a:pPr marL="0" indent="0"/>
            <a:r>
              <a:rPr lang="en-GB" dirty="0"/>
              <a:t>Σε ορισμένες από αυτές τις περιπτώσεις, η χρηματοδότηση θα απαιτηθεί μέσω τραπεζικού δανείου που θα αποπληρωθεί με τόκους, εμπορικής υποθήκης ή επιχορήγησης από την κυβέρνηση.  Εξετάσαμε τους μακροοικονομικούς παράγοντες που εμποδίζουν τη διαθεσιμότητα χρηματοδότησης στην Ενότητα 2. </a:t>
            </a:r>
            <a:endParaRPr lang="en-IE" dirty="0"/>
          </a:p>
        </p:txBody>
      </p:sp>
    </p:spTree>
    <p:extLst>
      <p:ext uri="{BB962C8B-B14F-4D97-AF65-F5344CB8AC3E}">
        <p14:creationId xmlns:p14="http://schemas.microsoft.com/office/powerpoint/2010/main" val="268086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Εσωτερικοί παράγοντες - τεχνολογία</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7503" y="1717089"/>
            <a:ext cx="7305557" cy="4994429"/>
          </a:xfrm>
        </p:spPr>
        <p:txBody>
          <a:bodyPr>
            <a:normAutofit fontScale="85000" lnSpcReduction="10000"/>
          </a:bodyPr>
          <a:lstStyle/>
          <a:p>
            <a:pPr marL="0" indent="0" algn="l"/>
            <a:r>
              <a:rPr lang="en-GB" b="0" i="0" dirty="0">
                <a:effectLst/>
                <a:latin typeface="Calibri "/>
              </a:rPr>
              <a:t>Οι επιχειρήσεις χρειάζονται σύγχρονη τεχνολογία για να συμβαδίζουν με τις διαρκώς μεταβαλλόμενες απαιτήσεις των πελατών. Για παράδειγμα, όσες δεν παρέχουν στους πελάτες τους τη δυνατότητα να αγοράζουν προϊόντα online, είναι πιθανό να χάσουν πολύτιμες πωλήσεις. Covid-19 (εξωτερικός παράγοντας) επιταχύνεται η ανάγκη των επιχειρήσεών μας για τεχνολογία για να πωλούν online και να βασίζονται σε τεχνολογικά εργαλεία για τη λειτουργία των επιχειρήσεών μας.   Αλλά εσωτερικά, πόσο καλά ήμασταν προετοιμασμένοι για την αλλαγή;</a:t>
            </a:r>
          </a:p>
          <a:p>
            <a:pPr marL="0" indent="0" algn="l"/>
            <a:endParaRPr lang="en-GB" dirty="0">
              <a:latin typeface="Calibri "/>
            </a:endParaRPr>
          </a:p>
          <a:p>
            <a:pPr marL="0" indent="0" algn="l"/>
            <a:r>
              <a:rPr lang="en-GB" b="0" i="0" dirty="0">
                <a:effectLst/>
                <a:latin typeface="Calibri "/>
              </a:rPr>
              <a:t>Τα ξεπερασμένα ή ελαττωματικά συστήματα πληροφορικής είναι επίσης παράγοντες που πρέπει να αξιολογήσετε. Εάν μια επιχείρηση δεν αναβαθμίσει το υλικό και το </a:t>
            </a:r>
            <a:r>
              <a:rPr lang="en-GB" i="0" dirty="0">
                <a:effectLst/>
                <a:latin typeface="Calibri "/>
              </a:rPr>
              <a:t>λογισμικό </a:t>
            </a:r>
            <a:r>
              <a:rPr lang="en-GB" b="0" i="0" dirty="0">
                <a:effectLst/>
                <a:latin typeface="Calibri "/>
              </a:rPr>
              <a:t>της, τότε το όποιο πλεονέκτημα έχετε έναντι των ανταγωνιστών σας που επενδύουν στην τεχνολογία θα εξανεμιστεί τελικά. Εάν δεν τα ξεπεράσετε αυτά, οι πελάτες σας μπορεί να σας θεωρήσουν αναξιόπιστους.</a:t>
            </a:r>
            <a:endParaRPr lang="en-IE" dirty="0"/>
          </a:p>
        </p:txBody>
      </p:sp>
      <p:pic>
        <p:nvPicPr>
          <p:cNvPr id="7" name="Picture 6">
            <a:extLst>
              <a:ext uri="{FF2B5EF4-FFF2-40B4-BE49-F238E27FC236}">
                <a16:creationId xmlns:a16="http://schemas.microsoft.com/office/drawing/2014/main" id="{BD8A572D-16B8-460F-532C-AE8D1B04522C}"/>
              </a:ext>
            </a:extLst>
          </p:cNvPr>
          <p:cNvPicPr>
            <a:picLocks noChangeAspect="1"/>
          </p:cNvPicPr>
          <p:nvPr/>
        </p:nvPicPr>
        <p:blipFill>
          <a:blip r:embed="rId3"/>
          <a:stretch>
            <a:fillRect/>
          </a:stretch>
        </p:blipFill>
        <p:spPr>
          <a:xfrm>
            <a:off x="8436810" y="1581055"/>
            <a:ext cx="3166611" cy="4295962"/>
          </a:xfrm>
          <a:prstGeom prst="rect">
            <a:avLst/>
          </a:prstGeom>
        </p:spPr>
      </p:pic>
    </p:spTree>
    <p:extLst>
      <p:ext uri="{BB962C8B-B14F-4D97-AF65-F5344CB8AC3E}">
        <p14:creationId xmlns:p14="http://schemas.microsoft.com/office/powerpoint/2010/main" val="101825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3" name="Text Placeholder 2">
            <a:extLst>
              <a:ext uri="{FF2B5EF4-FFF2-40B4-BE49-F238E27FC236}">
                <a16:creationId xmlns:a16="http://schemas.microsoft.com/office/drawing/2014/main" id="{A21EDDB4-5F6A-04D5-8C7B-885CADBF941E}"/>
              </a:ext>
            </a:extLst>
          </p:cNvPr>
          <p:cNvSpPr>
            <a:spLocks noGrp="1"/>
          </p:cNvSpPr>
          <p:nvPr>
            <p:ph type="body" sz="quarter" idx="18"/>
          </p:nvPr>
        </p:nvSpPr>
        <p:spPr>
          <a:xfrm>
            <a:off x="734715" y="1788518"/>
            <a:ext cx="4983180" cy="4208100"/>
          </a:xfrm>
        </p:spPr>
        <p:txBody>
          <a:bodyPr>
            <a:normAutofit fontScale="62500" lnSpcReduction="20000"/>
          </a:bodyPr>
          <a:lstStyle/>
          <a:p>
            <a:pPr marL="361950" indent="-361950">
              <a:lnSpc>
                <a:spcPts val="2380"/>
              </a:lnSpc>
              <a:spcBef>
                <a:spcPts val="0"/>
              </a:spcBef>
              <a:buClr>
                <a:srgbClr val="EDA13E"/>
              </a:buClr>
              <a:buFont typeface="Arial" panose="020B0604020202020204" pitchFamily="34" charset="0"/>
              <a:buChar char="•"/>
            </a:pPr>
            <a:r>
              <a:rPr lang="en-GB" sz="2800" dirty="0"/>
              <a:t>Ελλείψεις εργατικού δυναμικού ή κακό ηθικό</a:t>
            </a:r>
          </a:p>
          <a:p>
            <a:pPr marL="342900" indent="-342900">
              <a:lnSpc>
                <a:spcPts val="2380"/>
              </a:lnSpc>
              <a:spcBef>
                <a:spcPts val="0"/>
              </a:spcBef>
              <a:buClr>
                <a:srgbClr val="EDA13E"/>
              </a:buClr>
              <a:buFont typeface="Arial" panose="020B0604020202020204" pitchFamily="34" charset="0"/>
              <a:buChar char="•"/>
            </a:pPr>
            <a:r>
              <a:rPr lang="en-US" sz="2800" dirty="0"/>
              <a:t>Ξεπερασμένη τεχνολογία/προϊόντα</a:t>
            </a:r>
          </a:p>
          <a:p>
            <a:pPr marL="342900" indent="-342900">
              <a:lnSpc>
                <a:spcPts val="2380"/>
              </a:lnSpc>
              <a:spcBef>
                <a:spcPts val="0"/>
              </a:spcBef>
              <a:buClr>
                <a:srgbClr val="EDA13E"/>
              </a:buClr>
              <a:buFont typeface="Arial" panose="020B0604020202020204" pitchFamily="34" charset="0"/>
              <a:buChar char="•"/>
            </a:pPr>
            <a:r>
              <a:rPr lang="en-US" sz="2800" dirty="0"/>
              <a:t>Έλλειψη λειτουργικής αποτελεσματικότητας</a:t>
            </a:r>
          </a:p>
          <a:p>
            <a:pPr marL="342900" indent="-342900">
              <a:lnSpc>
                <a:spcPts val="2380"/>
              </a:lnSpc>
              <a:spcBef>
                <a:spcPts val="0"/>
              </a:spcBef>
              <a:buClr>
                <a:srgbClr val="EDA13E"/>
              </a:buClr>
              <a:buFont typeface="Arial" panose="020B0604020202020204" pitchFamily="34" charset="0"/>
              <a:buChar char="•"/>
            </a:pPr>
            <a:r>
              <a:rPr lang="en-US" sz="2800" dirty="0"/>
              <a:t>Ανεπαρκείς διοικητικές/ηγετικές ικανότητες</a:t>
            </a:r>
          </a:p>
          <a:p>
            <a:pPr marL="342900" indent="-342900">
              <a:lnSpc>
                <a:spcPts val="2380"/>
              </a:lnSpc>
              <a:spcBef>
                <a:spcPts val="0"/>
              </a:spcBef>
              <a:buClr>
                <a:srgbClr val="EDA13E"/>
              </a:buClr>
              <a:buFont typeface="Arial" panose="020B0604020202020204" pitchFamily="34" charset="0"/>
              <a:buChar char="•"/>
            </a:pPr>
            <a:r>
              <a:rPr lang="en-US" sz="2800" dirty="0"/>
              <a:t>Ελλείμματα στρατηγικής</a:t>
            </a:r>
          </a:p>
          <a:p>
            <a:pPr marL="342900" indent="-342900">
              <a:lnSpc>
                <a:spcPts val="2380"/>
              </a:lnSpc>
              <a:spcBef>
                <a:spcPts val="0"/>
              </a:spcBef>
              <a:buClr>
                <a:srgbClr val="EDA13E"/>
              </a:buClr>
              <a:buFont typeface="Arial" panose="020B0604020202020204" pitchFamily="34" charset="0"/>
              <a:buChar char="•"/>
            </a:pPr>
            <a:r>
              <a:rPr lang="en-US" sz="2800" dirty="0"/>
              <a:t>Υπερτιμημένες εξαγορές</a:t>
            </a:r>
          </a:p>
          <a:p>
            <a:pPr marL="342900" indent="-342900">
              <a:lnSpc>
                <a:spcPts val="2380"/>
              </a:lnSpc>
              <a:spcBef>
                <a:spcPts val="0"/>
              </a:spcBef>
              <a:buClr>
                <a:srgbClr val="EDA13E"/>
              </a:buClr>
              <a:buFont typeface="Arial" panose="020B0604020202020204" pitchFamily="34" charset="0"/>
              <a:buChar char="•"/>
            </a:pPr>
            <a:r>
              <a:rPr lang="en-US" sz="2800" dirty="0"/>
              <a:t>Ανεπαρκής έλεγχος</a:t>
            </a:r>
          </a:p>
          <a:p>
            <a:pPr marL="342900" indent="-342900">
              <a:lnSpc>
                <a:spcPts val="2380"/>
              </a:lnSpc>
              <a:spcBef>
                <a:spcPts val="0"/>
              </a:spcBef>
              <a:buClr>
                <a:srgbClr val="EDA13E"/>
              </a:buClr>
              <a:buFont typeface="Arial" panose="020B0604020202020204" pitchFamily="34" charset="0"/>
              <a:buChar char="•"/>
            </a:pPr>
            <a:r>
              <a:rPr lang="en-US" sz="2800" dirty="0"/>
              <a:t>Οργανωτικές ελλείψεις</a:t>
            </a:r>
          </a:p>
          <a:p>
            <a:pPr marL="0" indent="0">
              <a:lnSpc>
                <a:spcPts val="2380"/>
              </a:lnSpc>
              <a:spcBef>
                <a:spcPts val="0"/>
              </a:spcBef>
              <a:buClr>
                <a:srgbClr val="EDA13E"/>
              </a:buClr>
            </a:pPr>
            <a:r>
              <a:rPr lang="en-GB" sz="2800" dirty="0">
                <a:hlinkClick r:id="rId7"/>
              </a:rPr>
              <a:t>5 Εσωτερικοί παράγοντες που επηρεάζουν μια επιχείρηση που θα έπρεπε να γνωρίζετε | Scope </a:t>
            </a:r>
            <a:r>
              <a:rPr lang="en-GB" sz="2800" dirty="0" err="1">
                <a:hlinkClick r:id="rId7"/>
              </a:rPr>
              <a:t>Gater</a:t>
            </a:r>
            <a:endParaRPr lang="en-US" sz="2800" dirty="0"/>
          </a:p>
          <a:p>
            <a:pPr marL="342900" indent="-342900">
              <a:lnSpc>
                <a:spcPts val="2380"/>
              </a:lnSpc>
              <a:spcBef>
                <a:spcPts val="0"/>
              </a:spcBef>
              <a:buClr>
                <a:srgbClr val="EDA13E"/>
              </a:buClr>
              <a:buFont typeface="Arial" panose="020B0604020202020204" pitchFamily="34" charset="0"/>
              <a:buChar char="•"/>
            </a:pPr>
            <a:endParaRPr lang="en-US" sz="2200" dirty="0"/>
          </a:p>
          <a:p>
            <a:pPr marL="342900" indent="-342900">
              <a:lnSpc>
                <a:spcPts val="2380"/>
              </a:lnSpc>
              <a:spcBef>
                <a:spcPts val="0"/>
              </a:spcBef>
              <a:buClr>
                <a:srgbClr val="EDA13E"/>
              </a:buClr>
              <a:buFont typeface="Arial" panose="020B0604020202020204" pitchFamily="34" charset="0"/>
              <a:buChar char="•"/>
            </a:pPr>
            <a:endParaRPr lang="en-US" sz="2200" dirty="0"/>
          </a:p>
          <a:p>
            <a:pPr marL="342900" indent="-342900">
              <a:lnSpc>
                <a:spcPts val="2380"/>
              </a:lnSpc>
              <a:spcBef>
                <a:spcPts val="0"/>
              </a:spcBef>
              <a:buClr>
                <a:srgbClr val="EDA13E"/>
              </a:buClr>
              <a:buFont typeface="Arial" panose="020B0604020202020204" pitchFamily="34" charset="0"/>
              <a:buChar char="•"/>
            </a:pPr>
            <a:endParaRPr lang="en-US" sz="2200" dirty="0"/>
          </a:p>
        </p:txBody>
      </p:sp>
      <p:pic>
        <p:nvPicPr>
          <p:cNvPr id="11" name="Picture Placeholder 10">
            <a:extLst>
              <a:ext uri="{FF2B5EF4-FFF2-40B4-BE49-F238E27FC236}">
                <a16:creationId xmlns:a16="http://schemas.microsoft.com/office/drawing/2014/main" id="{55C8688A-9A89-BE6A-B647-43A87E3069DD}"/>
              </a:ext>
            </a:extLst>
          </p:cNvPr>
          <p:cNvPicPr>
            <a:picLocks noGrp="1" noChangeAspect="1"/>
          </p:cNvPicPr>
          <p:nvPr>
            <p:ph type="pic" sz="quarter" idx="10"/>
          </p:nvPr>
        </p:nvPicPr>
        <p:blipFill rotWithShape="1">
          <a:blip r:embed="rId8"/>
          <a:srcRect l="6801" r="6801"/>
          <a:stretch/>
        </p:blipFill>
        <p:spPr>
          <a:xfrm>
            <a:off x="5830958" y="228600"/>
            <a:ext cx="6126226" cy="5447571"/>
          </a:xfrm>
        </p:spPr>
      </p:pic>
      <p:sp>
        <p:nvSpPr>
          <p:cNvPr id="7" name="Text Placeholder 6">
            <a:extLst>
              <a:ext uri="{FF2B5EF4-FFF2-40B4-BE49-F238E27FC236}">
                <a16:creationId xmlns:a16="http://schemas.microsoft.com/office/drawing/2014/main" id="{86FF41A1-84F4-94BC-A795-FBDA8E4C3EEC}"/>
              </a:ext>
            </a:extLst>
          </p:cNvPr>
          <p:cNvSpPr>
            <a:spLocks noGrp="1"/>
          </p:cNvSpPr>
          <p:nvPr>
            <p:ph type="body" sz="quarter" idx="16"/>
          </p:nvPr>
        </p:nvSpPr>
        <p:spPr>
          <a:xfrm>
            <a:off x="714542" y="328647"/>
            <a:ext cx="4300371" cy="1114039"/>
          </a:xfrm>
        </p:spPr>
        <p:txBody>
          <a:bodyPr>
            <a:normAutofit fontScale="77500" lnSpcReduction="20000"/>
          </a:bodyPr>
          <a:lstStyle/>
          <a:p>
            <a:r>
              <a:rPr lang="en-US" dirty="0"/>
              <a:t>Εσωτερικοί παράγοντες που μπορούν να προκαλέσουν κρίση στις ΜΜΕ:</a:t>
            </a:r>
          </a:p>
        </p:txBody>
      </p:sp>
      <p:sp>
        <p:nvSpPr>
          <p:cNvPr id="9" name="Rectangle 8">
            <a:extLst>
              <a:ext uri="{FF2B5EF4-FFF2-40B4-BE49-F238E27FC236}">
                <a16:creationId xmlns:a16="http://schemas.microsoft.com/office/drawing/2014/main" id="{4973005A-F451-061D-D20C-6ED3B5FDDB3A}"/>
              </a:ext>
            </a:extLst>
          </p:cNvPr>
          <p:cNvSpPr/>
          <p:nvPr/>
        </p:nvSpPr>
        <p:spPr>
          <a:xfrm>
            <a:off x="676972" y="160489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13526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a:bodyPr>
          <a:lstStyle/>
          <a:p>
            <a:r>
              <a:rPr lang="en-GB" dirty="0"/>
              <a:t>Εσωτερικοί παράγοντες - επαναλάβετε την ανάλυση SWOT</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65629" y="2885814"/>
            <a:ext cx="7500124" cy="4994429"/>
          </a:xfrm>
        </p:spPr>
        <p:txBody>
          <a:bodyPr>
            <a:normAutofit/>
          </a:bodyPr>
          <a:lstStyle/>
          <a:p>
            <a:pPr marL="0" indent="0"/>
            <a:r>
              <a:rPr lang="en-GB" b="1" dirty="0">
                <a:solidFill>
                  <a:srgbClr val="7F1C58"/>
                </a:solidFill>
              </a:rPr>
              <a:t>Δυνατά σημεία</a:t>
            </a:r>
          </a:p>
          <a:p>
            <a:pPr marL="0" indent="0"/>
            <a:r>
              <a:rPr lang="en-GB" dirty="0"/>
              <a:t>Τα δυνατά σημεία είναι τα χαρακτηριστικά της επιχείρησής σας που σας επιτρέπουν να εργάζεστε πιο αποτελεσματικά από τους ανταγωνιστές σας. Θα πρέπει να εξετάσετε τα δυνατά σας σημεία από τη δική σας οπτική γωνία. Θα πρέπει επίσης να δώσετε σημασία στην άποψη των πελατών και των πελατών. Πρέπει να είστε ειλικρινείς και ρεαλιστές. Προσπαθήστε να απαντήσετε :</a:t>
            </a:r>
          </a:p>
          <a:p>
            <a:pPr marL="0" indent="0"/>
            <a:endParaRPr lang="en-GB" dirty="0"/>
          </a:p>
          <a:p>
            <a:pPr marL="342900" indent="-342900">
              <a:buFont typeface="Arial" panose="020B0604020202020204" pitchFamily="34" charset="0"/>
              <a:buChar char="•"/>
            </a:pPr>
            <a:r>
              <a:rPr lang="en-GB" dirty="0"/>
              <a:t>Τι είναι αυτό που κάνετε καλά;</a:t>
            </a:r>
          </a:p>
          <a:p>
            <a:pPr marL="342900" indent="-342900">
              <a:buFont typeface="Arial" panose="020B0604020202020204" pitchFamily="34" charset="0"/>
              <a:buChar char="•"/>
            </a:pPr>
            <a:r>
              <a:rPr lang="en-GB" dirty="0"/>
              <a:t>Ποια είναι τα πλεονεκτήματά σας έναντι των ανταγωνιστών σας;</a:t>
            </a:r>
          </a:p>
          <a:p>
            <a:pPr marL="342900" indent="-342900">
              <a:buFont typeface="Arial" panose="020B0604020202020204" pitchFamily="34" charset="0"/>
              <a:buChar char="•"/>
            </a:pPr>
            <a:r>
              <a:rPr lang="en-GB" dirty="0"/>
              <a:t>Τι σας κάνει να ξεχωρίζετε από τους ανταγωνιστές;</a:t>
            </a:r>
            <a:endParaRPr lang="en-IE" dirty="0"/>
          </a:p>
        </p:txBody>
      </p:sp>
      <p:pic>
        <p:nvPicPr>
          <p:cNvPr id="4" name="Picture 3" descr="Rope in a knot">
            <a:extLst>
              <a:ext uri="{FF2B5EF4-FFF2-40B4-BE49-F238E27FC236}">
                <a16:creationId xmlns:a16="http://schemas.microsoft.com/office/drawing/2014/main" id="{519FF796-ACFB-859D-0BA3-51C440DEDE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628" y="2873238"/>
            <a:ext cx="4454372" cy="2969581"/>
          </a:xfrm>
          <a:prstGeom prst="rect">
            <a:avLst/>
          </a:prstGeom>
        </p:spPr>
      </p:pic>
      <p:sp>
        <p:nvSpPr>
          <p:cNvPr id="8" name="TextBox 7">
            <a:extLst>
              <a:ext uri="{FF2B5EF4-FFF2-40B4-BE49-F238E27FC236}">
                <a16:creationId xmlns:a16="http://schemas.microsoft.com/office/drawing/2014/main" id="{1FF5BEE0-DABA-6060-3519-0516F283DE4B}"/>
              </a:ext>
            </a:extLst>
          </p:cNvPr>
          <p:cNvSpPr txBox="1"/>
          <p:nvPr/>
        </p:nvSpPr>
        <p:spPr>
          <a:xfrm>
            <a:off x="265629" y="1566788"/>
            <a:ext cx="11688867" cy="1107996"/>
          </a:xfrm>
          <a:prstGeom prst="rect">
            <a:avLst/>
          </a:prstGeom>
          <a:noFill/>
        </p:spPr>
        <p:txBody>
          <a:bodyPr wrap="square">
            <a:spAutoFit/>
          </a:bodyPr>
          <a:lstStyle/>
          <a:p>
            <a:pPr marL="0" indent="0"/>
            <a:r>
              <a:rPr lang="en-GB" sz="2200" dirty="0">
                <a:solidFill>
                  <a:srgbClr val="595959"/>
                </a:solidFill>
              </a:rPr>
              <a:t>Οι εσωτερικοί παράγοντες μιας επιχείρησης μελετώνται συχνά σε μια ανάλυση SWOT (ανάλυση δυνάμεων, αδυναμιών, ευκαιριών και απειλών). Ο πίνακας SWOT είναι μια δομημένη μέθοδος σχεδιασμού. </a:t>
            </a:r>
            <a:r>
              <a:rPr lang="en-GB" sz="2200" b="1" dirty="0">
                <a:solidFill>
                  <a:srgbClr val="595959"/>
                </a:solidFill>
              </a:rPr>
              <a:t>Οι δυνάμεις και οι αδυναμίες μιας επιχείρησης είναι εσωτερικοί παράγοντες. Οι ευκαιρίες και οι απειλές είναι εξωτερικά στοιχεία.</a:t>
            </a:r>
          </a:p>
        </p:txBody>
      </p:sp>
    </p:spTree>
    <p:extLst>
      <p:ext uri="{BB962C8B-B14F-4D97-AF65-F5344CB8AC3E}">
        <p14:creationId xmlns:p14="http://schemas.microsoft.com/office/powerpoint/2010/main" val="280349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a:bodyPr>
          <a:lstStyle/>
          <a:p>
            <a:r>
              <a:rPr lang="en-GB" dirty="0"/>
              <a:t>Εσωτερικοί παράγοντες - επαναλάβετε την ανάλυση SWOT</a:t>
            </a:r>
          </a:p>
        </p:txBody>
      </p:sp>
      <p:sp>
        <p:nvSpPr>
          <p:cNvPr id="5" name="Text Placeholder 4">
            <a:extLst>
              <a:ext uri="{FF2B5EF4-FFF2-40B4-BE49-F238E27FC236}">
                <a16:creationId xmlns:a16="http://schemas.microsoft.com/office/drawing/2014/main" id="{AF3EC085-408F-D507-991E-387A2ABFA722}"/>
              </a:ext>
            </a:extLst>
          </p:cNvPr>
          <p:cNvSpPr>
            <a:spLocks noGrp="1"/>
          </p:cNvSpPr>
          <p:nvPr>
            <p:ph type="body" sz="quarter" idx="18"/>
          </p:nvPr>
        </p:nvSpPr>
        <p:spPr>
          <a:xfrm>
            <a:off x="237504" y="1477392"/>
            <a:ext cx="6731467" cy="4994429"/>
          </a:xfrm>
        </p:spPr>
        <p:txBody>
          <a:bodyPr>
            <a:normAutofit/>
          </a:bodyPr>
          <a:lstStyle/>
          <a:p>
            <a:pPr marL="0" indent="0"/>
            <a:r>
              <a:rPr lang="en-GB" b="1" dirty="0">
                <a:solidFill>
                  <a:srgbClr val="7F1C58"/>
                </a:solidFill>
              </a:rPr>
              <a:t>Αδυναμίες</a:t>
            </a:r>
          </a:p>
          <a:p>
            <a:pPr marL="0" indent="0"/>
            <a:r>
              <a:rPr lang="en-GB" dirty="0"/>
              <a:t>Οι αδυναμίες είναι οι τομείς που έχουν περιθώρια βελτίωσης. Θα πρέπει να αντιμετωπίσετε τις δυσάρεστες αλήθειες για την επιχείρησή σας και να είστε ρεαλιστές. Κάντε τις ακόλουθες ερωτήσεις:</a:t>
            </a:r>
          </a:p>
          <a:p>
            <a:pPr marL="0" indent="0"/>
            <a:endParaRPr lang="en-GB" dirty="0"/>
          </a:p>
          <a:p>
            <a:pPr marL="342900" indent="-342900">
              <a:buFont typeface="Arial" panose="020B0604020202020204" pitchFamily="34" charset="0"/>
              <a:buChar char="•"/>
            </a:pPr>
            <a:r>
              <a:rPr lang="en-GB" dirty="0"/>
              <a:t>Σε τι είσαι κακός;</a:t>
            </a:r>
          </a:p>
          <a:p>
            <a:pPr marL="342900" indent="-342900">
              <a:buFont typeface="Arial" panose="020B0604020202020204" pitchFamily="34" charset="0"/>
              <a:buChar char="•"/>
            </a:pPr>
            <a:r>
              <a:rPr lang="en-GB" dirty="0"/>
              <a:t>Υπάρχει κάτι στο οποίο θα μπορούσατε να είστε καλύτερος;</a:t>
            </a:r>
          </a:p>
          <a:p>
            <a:pPr marL="342900" indent="-342900">
              <a:buFont typeface="Arial" panose="020B0604020202020204" pitchFamily="34" charset="0"/>
              <a:buChar char="•"/>
            </a:pPr>
            <a:r>
              <a:rPr lang="en-GB" dirty="0"/>
              <a:t>Τι πρέπει να αποφύγετε;</a:t>
            </a:r>
          </a:p>
          <a:p>
            <a:pPr marL="342900" indent="-342900">
              <a:buFont typeface="Arial" panose="020B0604020202020204" pitchFamily="34" charset="0"/>
              <a:buChar char="•"/>
            </a:pPr>
            <a:r>
              <a:rPr lang="en-GB" dirty="0"/>
              <a:t>Τι οδηγεί σε προβλήματα ή παράπονα;</a:t>
            </a:r>
          </a:p>
          <a:p>
            <a:pPr marL="342900" indent="-342900">
              <a:buFont typeface="Arial" panose="020B0604020202020204" pitchFamily="34" charset="0"/>
              <a:buChar char="•"/>
            </a:pPr>
            <a:endParaRPr lang="en-GB" dirty="0"/>
          </a:p>
          <a:p>
            <a:pPr marL="0" indent="0"/>
            <a:r>
              <a:rPr lang="en-GB" sz="1400" dirty="0">
                <a:hlinkClick r:id="rId3"/>
              </a:rPr>
              <a:t>Πηγή:  (pestleanalysis.com)</a:t>
            </a:r>
            <a:endParaRPr lang="en-GB" sz="1400" dirty="0"/>
          </a:p>
          <a:p>
            <a:pPr marL="0" indent="0"/>
            <a:endParaRPr lang="en-IE" dirty="0"/>
          </a:p>
        </p:txBody>
      </p:sp>
      <p:pic>
        <p:nvPicPr>
          <p:cNvPr id="4" name="Picture 3" descr="Torn rope">
            <a:extLst>
              <a:ext uri="{FF2B5EF4-FFF2-40B4-BE49-F238E27FC236}">
                <a16:creationId xmlns:a16="http://schemas.microsoft.com/office/drawing/2014/main" id="{79048D48-1426-411E-EB43-308FDBB397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0989" y="2150616"/>
            <a:ext cx="4883470" cy="3138256"/>
          </a:xfrm>
          <a:prstGeom prst="rect">
            <a:avLst/>
          </a:prstGeom>
        </p:spPr>
      </p:pic>
    </p:spTree>
    <p:extLst>
      <p:ext uri="{BB962C8B-B14F-4D97-AF65-F5344CB8AC3E}">
        <p14:creationId xmlns:p14="http://schemas.microsoft.com/office/powerpoint/2010/main" val="129061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50906" y="0"/>
            <a:ext cx="452845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Η σημασία της διαχείρισης κινδύνων</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8" y="2400300"/>
            <a:ext cx="3570755" cy="4058147"/>
          </a:xfrm>
        </p:spPr>
        <p:txBody>
          <a:bodyPr>
            <a:normAutofit fontScale="70000" lnSpcReduction="20000"/>
          </a:bodyPr>
          <a:lstStyle/>
          <a:p>
            <a:pPr marL="12700" indent="-12700"/>
            <a:r>
              <a:rPr lang="en-US" dirty="0">
                <a:solidFill>
                  <a:schemeClr val="bg1"/>
                </a:solidFill>
              </a:rPr>
              <a:t>Η επιχειρηματική δράση δεν είναι δυνατή χωρίς κινδύνους, διότι το μέλλον και τα αποτελέσματα των ενεργειών δεν μπορούν να προβλεφθούν με βεβαιότητα. </a:t>
            </a:r>
          </a:p>
          <a:p>
            <a:pPr marL="12700" indent="-12700"/>
            <a:r>
              <a:rPr lang="en-US" dirty="0">
                <a:solidFill>
                  <a:schemeClr val="bg1"/>
                </a:solidFill>
              </a:rPr>
              <a:t>Το καθήκον της διαχείρισης κινδύνων είναι να χρησιμοποιεί κατάλληλες μεθόδους για τη δημιουργία διαφάνειας σχετικά με την κατάσταση των κινδύνων στην επιχείρηση (έλεγχος κινδύνων) και για τη </a:t>
            </a:r>
            <a:r>
              <a:rPr lang="en-US" dirty="0" err="1">
                <a:solidFill>
                  <a:schemeClr val="bg1"/>
                </a:solidFill>
              </a:rPr>
              <a:t>βελτιστοποίηση </a:t>
            </a:r>
            <a:r>
              <a:rPr lang="en-US" dirty="0">
                <a:solidFill>
                  <a:schemeClr val="bg1"/>
                </a:solidFill>
              </a:rPr>
              <a:t>του προφίλ κινδύνου/απόδοσης της επιχείρησης (διαχείριση κινδύνων).</a:t>
            </a:r>
          </a:p>
          <a:p>
            <a:pPr marL="12700" indent="-12700"/>
            <a:endParaRPr lang="en-US" dirty="0">
              <a:solidFill>
                <a:schemeClr val="bg1"/>
              </a:solidFill>
            </a:endParaRPr>
          </a:p>
          <a:p>
            <a:pPr marL="12700" indent="-12700"/>
            <a:endParaRPr lang="en-US" dirty="0">
              <a:solidFill>
                <a:schemeClr val="bg1"/>
              </a:solidFill>
            </a:endParaRPr>
          </a:p>
        </p:txBody>
      </p:sp>
      <p:sp>
        <p:nvSpPr>
          <p:cNvPr id="123" name="Subtitle 2">
            <a:extLst>
              <a:ext uri="{FF2B5EF4-FFF2-40B4-BE49-F238E27FC236}">
                <a16:creationId xmlns:a16="http://schemas.microsoft.com/office/drawing/2014/main" id="{3D655CBB-E809-4EE7-A175-CBFD4507899E}"/>
              </a:ext>
            </a:extLst>
          </p:cNvPr>
          <p:cNvSpPr txBox="1">
            <a:spLocks/>
          </p:cNvSpPr>
          <p:nvPr/>
        </p:nvSpPr>
        <p:spPr>
          <a:xfrm>
            <a:off x="4777487" y="671512"/>
            <a:ext cx="6737542" cy="62454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2200"/>
              </a:lnSpc>
              <a:spcBef>
                <a:spcPts val="0"/>
              </a:spcBef>
              <a:buClr>
                <a:srgbClr val="F16924"/>
              </a:buClr>
              <a:buFont typeface="Arial" panose="020B0604020202020204" pitchFamily="34" charset="0"/>
              <a:buChar char="•"/>
            </a:pPr>
            <a:r>
              <a:rPr lang="en-GB" sz="1800" dirty="0">
                <a:solidFill>
                  <a:srgbClr val="595959"/>
                </a:solidFill>
                <a:latin typeface="+mn-lt"/>
                <a:ea typeface="Lato Light" panose="020F0502020204030203" pitchFamily="34" charset="0"/>
                <a:cs typeface="Mukta ExtraLight" panose="020B0000000000000000" pitchFamily="34" charset="77"/>
              </a:rPr>
              <a:t>Η διαχείριση κινδύνων είναι η τέχνη και η επιστήμη του εντοπισμού, της ανάλυσης και της αντιμετώπισης των κινδύνων σε ολόκληρη την επιχείρηση ή καθ' όλη τη διάρκεια ενός έργου και προς το συμφέρον της επίτευξης των στόχων του έργου.</a:t>
            </a:r>
          </a:p>
          <a:p>
            <a:pPr marL="342900" indent="-342900" algn="l">
              <a:lnSpc>
                <a:spcPts val="2200"/>
              </a:lnSpc>
              <a:spcBef>
                <a:spcPts val="0"/>
              </a:spcBef>
              <a:buClr>
                <a:srgbClr val="F16924"/>
              </a:buClr>
              <a:buFont typeface="Arial" panose="020B0604020202020204" pitchFamily="34" charset="0"/>
              <a:buChar char="•"/>
            </a:pPr>
            <a:endParaRPr lang="en-GB" sz="1800" dirty="0">
              <a:solidFill>
                <a:srgbClr val="595959"/>
              </a:solidFill>
              <a:latin typeface="+mn-lt"/>
              <a:ea typeface="Lato Light" panose="020F0502020204030203" pitchFamily="34" charset="0"/>
              <a:cs typeface="Mukta ExtraLight" panose="020B0000000000000000" pitchFamily="34" charset="77"/>
            </a:endParaRPr>
          </a:p>
          <a:p>
            <a:pPr marL="342900" indent="-342900" algn="l">
              <a:lnSpc>
                <a:spcPts val="2200"/>
              </a:lnSpc>
              <a:spcBef>
                <a:spcPts val="0"/>
              </a:spcBef>
              <a:buClr>
                <a:srgbClr val="F16924"/>
              </a:buClr>
              <a:buFont typeface="Arial" panose="020B0604020202020204" pitchFamily="34" charset="0"/>
              <a:buChar char="•"/>
            </a:pPr>
            <a:r>
              <a:rPr lang="en-GB" sz="1800" dirty="0">
                <a:solidFill>
                  <a:srgbClr val="595959"/>
                </a:solidFill>
                <a:latin typeface="+mn-lt"/>
                <a:ea typeface="Lato Light" panose="020F0502020204030203" pitchFamily="34" charset="0"/>
                <a:cs typeface="Mukta ExtraLight" panose="020B0000000000000000" pitchFamily="34" charset="77"/>
              </a:rPr>
              <a:t>Η διαχείριση των κινδύνων συχνά παραβλέπεται τόσο στις εταιρείες όσο και στα έργα. Μπορεί να συμβάλει στη βελτίωση της επιτυχίας, βοηθώντας στην επιλογή καλών στρατηγικών και έργων, στον καθορισμό του πεδίου εφαρμογής και στην ανάπτυξη ρεαλιστικών εκτιμήσεων.</a:t>
            </a:r>
          </a:p>
          <a:p>
            <a:pPr marL="342900" indent="-342900" algn="l">
              <a:lnSpc>
                <a:spcPts val="2200"/>
              </a:lnSpc>
              <a:spcBef>
                <a:spcPts val="0"/>
              </a:spcBef>
              <a:buClr>
                <a:srgbClr val="F16924"/>
              </a:buClr>
              <a:buFont typeface="Arial" panose="020B0604020202020204" pitchFamily="34" charset="0"/>
              <a:buChar char="•"/>
            </a:pPr>
            <a:endParaRPr lang="en-GB" sz="1800" dirty="0">
              <a:solidFill>
                <a:srgbClr val="595959"/>
              </a:solidFill>
              <a:latin typeface="+mn-lt"/>
              <a:ea typeface="Lato Light" panose="020F0502020204030203" pitchFamily="34" charset="0"/>
              <a:cs typeface="Mukta ExtraLight" panose="020B0000000000000000" pitchFamily="34" charset="77"/>
            </a:endParaRPr>
          </a:p>
          <a:p>
            <a:pPr marL="342900" indent="-342900" algn="l">
              <a:lnSpc>
                <a:spcPts val="2200"/>
              </a:lnSpc>
              <a:spcBef>
                <a:spcPts val="0"/>
              </a:spcBef>
              <a:buClr>
                <a:srgbClr val="F16924"/>
              </a:buClr>
              <a:buFont typeface="Arial" panose="020B0604020202020204" pitchFamily="34" charset="0"/>
              <a:buChar char="•"/>
            </a:pPr>
            <a:r>
              <a:rPr lang="en-GB" sz="1800" dirty="0">
                <a:solidFill>
                  <a:srgbClr val="595959"/>
                </a:solidFill>
                <a:latin typeface="+mn-lt"/>
                <a:ea typeface="Lato Light" panose="020F0502020204030203" pitchFamily="34" charset="0"/>
                <a:cs typeface="Mukta ExtraLight" panose="020B0000000000000000" pitchFamily="34" charset="77"/>
              </a:rPr>
              <a:t>Η Διαχείριση Επιχειρηματικών Κινδύνων (ΔΕΚ) είναι μια διαδικασία, η οποία πραγματοποιείται από το Διοικητικό Συμβούλιο, τη διοίκηση και το λοιπό προσωπικό μιας οντότητας, εφαρμόζεται στο πλαίσιο μιας στρατηγικής και σε ολόκληρη την επιχείρηση και αποσκοπεί στον εντοπισμό πιθανών γεγονότων που ενδέχεται να επηρεάσουν την οντότητα και στη διαχείριση των κινδύνων ώστε να βρίσκονται εντός της διάθεσης ανάληψης κινδύνων και να παρέχουν εύλογη διασφάλιση όσον αφορά την επίτευξη των στόχων της οντότητας.</a:t>
            </a:r>
          </a:p>
          <a:p>
            <a:pPr algn="l">
              <a:lnSpc>
                <a:spcPts val="2200"/>
              </a:lnSpc>
              <a:spcBef>
                <a:spcPts val="0"/>
              </a:spcBef>
              <a:buClr>
                <a:srgbClr val="F16924"/>
              </a:buClr>
            </a:pPr>
            <a:endParaRPr lang="en-GB" sz="2200" dirty="0">
              <a:solidFill>
                <a:schemeClr val="tx1"/>
              </a:solidFill>
              <a:latin typeface="+mn-lt"/>
              <a:ea typeface="Lato Light" panose="020F0502020204030203" pitchFamily="34" charset="0"/>
              <a:cs typeface="Mukta ExtraLight" panose="020B0000000000000000" pitchFamily="34" charset="77"/>
            </a:endParaRPr>
          </a:p>
          <a:p>
            <a:pPr algn="l">
              <a:lnSpc>
                <a:spcPts val="2200"/>
              </a:lnSpc>
              <a:spcBef>
                <a:spcPts val="0"/>
              </a:spcBef>
              <a:buClr>
                <a:srgbClr val="F16924"/>
              </a:buClr>
            </a:pPr>
            <a:endParaRPr lang="en-GB" sz="2200" dirty="0">
              <a:solidFill>
                <a:schemeClr val="tx1"/>
              </a:solidFill>
              <a:latin typeface="+mn-lt"/>
              <a:ea typeface="Lato Light" panose="020F0502020204030203" pitchFamily="34" charset="0"/>
              <a:cs typeface="Mukta ExtraLight" panose="020B0000000000000000" pitchFamily="34" charset="77"/>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76972" y="214782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68029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C8103575-E679-DDDF-4D3C-72742CA90E92}"/>
              </a:ext>
            </a:extLst>
          </p:cNvPr>
          <p:cNvGrpSpPr/>
          <p:nvPr/>
        </p:nvGrpSpPr>
        <p:grpSpPr>
          <a:xfrm>
            <a:off x="3015786" y="1466663"/>
            <a:ext cx="8977552" cy="4713957"/>
            <a:chOff x="2453910" y="1143000"/>
            <a:chExt cx="9401703" cy="4936671"/>
          </a:xfrm>
        </p:grpSpPr>
        <p:grpSp>
          <p:nvGrpSpPr>
            <p:cNvPr id="75" name="Group 74">
              <a:extLst>
                <a:ext uri="{FF2B5EF4-FFF2-40B4-BE49-F238E27FC236}">
                  <a16:creationId xmlns:a16="http://schemas.microsoft.com/office/drawing/2014/main" id="{FD7727AA-0BCB-99F1-BAF0-4507BC1F8F18}"/>
                </a:ext>
              </a:extLst>
            </p:cNvPr>
            <p:cNvGrpSpPr/>
            <p:nvPr/>
          </p:nvGrpSpPr>
          <p:grpSpPr>
            <a:xfrm>
              <a:off x="2453910" y="1375448"/>
              <a:ext cx="8926003" cy="4471774"/>
              <a:chOff x="4887821" y="1375448"/>
              <a:chExt cx="6373972" cy="4471774"/>
            </a:xfrm>
          </p:grpSpPr>
          <p:sp>
            <p:nvSpPr>
              <p:cNvPr id="39" name="Rectangle 174">
                <a:extLst>
                  <a:ext uri="{FF2B5EF4-FFF2-40B4-BE49-F238E27FC236}">
                    <a16:creationId xmlns:a16="http://schemas.microsoft.com/office/drawing/2014/main" id="{B1809B8C-99FD-07FA-606A-07EDF8240E1E}"/>
                  </a:ext>
                </a:extLst>
              </p:cNvPr>
              <p:cNvSpPr>
                <a:spLocks noChangeArrowheads="1"/>
              </p:cNvSpPr>
              <p:nvPr/>
            </p:nvSpPr>
            <p:spPr bwMode="auto">
              <a:xfrm>
                <a:off x="4889487" y="2653342"/>
                <a:ext cx="6372306" cy="638662"/>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40" name="Rectangle 178">
                <a:extLst>
                  <a:ext uri="{FF2B5EF4-FFF2-40B4-BE49-F238E27FC236}">
                    <a16:creationId xmlns:a16="http://schemas.microsoft.com/office/drawing/2014/main" id="{C7B75F05-2BF8-CA29-E3A7-76C8F5752F0A}"/>
                  </a:ext>
                </a:extLst>
              </p:cNvPr>
              <p:cNvSpPr>
                <a:spLocks noChangeArrowheads="1"/>
              </p:cNvSpPr>
              <p:nvPr/>
            </p:nvSpPr>
            <p:spPr bwMode="auto">
              <a:xfrm>
                <a:off x="4887821" y="4569330"/>
                <a:ext cx="6110747" cy="639233"/>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0" name="Rectangle 188">
                <a:extLst>
                  <a:ext uri="{FF2B5EF4-FFF2-40B4-BE49-F238E27FC236}">
                    <a16:creationId xmlns:a16="http://schemas.microsoft.com/office/drawing/2014/main" id="{289A12F0-3E55-5753-B796-F6C16590B3C5}"/>
                  </a:ext>
                </a:extLst>
              </p:cNvPr>
              <p:cNvSpPr>
                <a:spLocks noChangeArrowheads="1"/>
              </p:cNvSpPr>
              <p:nvPr/>
            </p:nvSpPr>
            <p:spPr bwMode="auto">
              <a:xfrm>
                <a:off x="4892395" y="2014110"/>
                <a:ext cx="5923442" cy="639233"/>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1" name="Rectangle 194">
                <a:extLst>
                  <a:ext uri="{FF2B5EF4-FFF2-40B4-BE49-F238E27FC236}">
                    <a16:creationId xmlns:a16="http://schemas.microsoft.com/office/drawing/2014/main" id="{C3B97717-912D-19E0-BEFA-B646DAAA5716}"/>
                  </a:ext>
                </a:extLst>
              </p:cNvPr>
              <p:cNvSpPr>
                <a:spLocks noChangeArrowheads="1"/>
              </p:cNvSpPr>
              <p:nvPr/>
            </p:nvSpPr>
            <p:spPr bwMode="auto">
              <a:xfrm>
                <a:off x="4889309" y="3291435"/>
                <a:ext cx="6019186" cy="639233"/>
              </a:xfrm>
              <a:prstGeom prst="rect">
                <a:avLst/>
              </a:pr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2" name="Rectangle 200">
                <a:extLst>
                  <a:ext uri="{FF2B5EF4-FFF2-40B4-BE49-F238E27FC236}">
                    <a16:creationId xmlns:a16="http://schemas.microsoft.com/office/drawing/2014/main" id="{49BF9CED-0BA4-689F-1761-77766404145E}"/>
                  </a:ext>
                </a:extLst>
              </p:cNvPr>
              <p:cNvSpPr>
                <a:spLocks noChangeArrowheads="1"/>
              </p:cNvSpPr>
              <p:nvPr/>
            </p:nvSpPr>
            <p:spPr bwMode="auto">
              <a:xfrm>
                <a:off x="4891157" y="3930667"/>
                <a:ext cx="5721672" cy="638662"/>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3" name="Rectangle 206">
                <a:extLst>
                  <a:ext uri="{FF2B5EF4-FFF2-40B4-BE49-F238E27FC236}">
                    <a16:creationId xmlns:a16="http://schemas.microsoft.com/office/drawing/2014/main" id="{3BBE519C-77C7-EC85-33B3-76E82A1A76DB}"/>
                  </a:ext>
                </a:extLst>
              </p:cNvPr>
              <p:cNvSpPr>
                <a:spLocks noChangeArrowheads="1"/>
              </p:cNvSpPr>
              <p:nvPr/>
            </p:nvSpPr>
            <p:spPr bwMode="auto">
              <a:xfrm>
                <a:off x="4889770" y="1375448"/>
                <a:ext cx="5559814" cy="638662"/>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74" name="Rectangle 214">
                <a:extLst>
                  <a:ext uri="{FF2B5EF4-FFF2-40B4-BE49-F238E27FC236}">
                    <a16:creationId xmlns:a16="http://schemas.microsoft.com/office/drawing/2014/main" id="{D51D880F-3D36-9911-7C27-E7C6F75F3B02}"/>
                  </a:ext>
                </a:extLst>
              </p:cNvPr>
              <p:cNvSpPr>
                <a:spLocks noChangeArrowheads="1"/>
              </p:cNvSpPr>
              <p:nvPr/>
            </p:nvSpPr>
            <p:spPr bwMode="auto">
              <a:xfrm>
                <a:off x="4889769" y="5208560"/>
                <a:ext cx="5611826" cy="638662"/>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grpSp>
        <p:grpSp>
          <p:nvGrpSpPr>
            <p:cNvPr id="48" name="Gruppieren 7">
              <a:extLst>
                <a:ext uri="{FF2B5EF4-FFF2-40B4-BE49-F238E27FC236}">
                  <a16:creationId xmlns:a16="http://schemas.microsoft.com/office/drawing/2014/main" id="{BD095368-2D77-404E-21CF-0B211836DCEA}"/>
                </a:ext>
              </a:extLst>
            </p:cNvPr>
            <p:cNvGrpSpPr>
              <a:grpSpLocks noChangeAspect="1"/>
            </p:cNvGrpSpPr>
            <p:nvPr/>
          </p:nvGrpSpPr>
          <p:grpSpPr>
            <a:xfrm>
              <a:off x="9831649" y="1143000"/>
              <a:ext cx="2023964" cy="4936671"/>
              <a:chOff x="5605312" y="1926057"/>
              <a:chExt cx="2284191" cy="4129207"/>
            </a:xfrm>
          </p:grpSpPr>
          <p:sp>
            <p:nvSpPr>
              <p:cNvPr id="51" name="Freeform 182">
                <a:extLst>
                  <a:ext uri="{FF2B5EF4-FFF2-40B4-BE49-F238E27FC236}">
                    <a16:creationId xmlns:a16="http://schemas.microsoft.com/office/drawing/2014/main" id="{7B4F2201-5578-5ADD-D1A0-D54898397A8C}"/>
                  </a:ext>
                </a:extLst>
              </p:cNvPr>
              <p:cNvSpPr>
                <a:spLocks/>
              </p:cNvSpPr>
              <p:nvPr/>
            </p:nvSpPr>
            <p:spPr bwMode="auto">
              <a:xfrm>
                <a:off x="6422041" y="4598009"/>
                <a:ext cx="922103" cy="923532"/>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3" name="Freeform 191">
                <a:extLst>
                  <a:ext uri="{FF2B5EF4-FFF2-40B4-BE49-F238E27FC236}">
                    <a16:creationId xmlns:a16="http://schemas.microsoft.com/office/drawing/2014/main" id="{779E74C3-BBCB-28D3-0851-14FA730461B9}"/>
                  </a:ext>
                </a:extLst>
              </p:cNvPr>
              <p:cNvSpPr>
                <a:spLocks/>
              </p:cNvSpPr>
              <p:nvPr/>
            </p:nvSpPr>
            <p:spPr bwMode="auto">
              <a:xfrm>
                <a:off x="6190233" y="2460257"/>
                <a:ext cx="922102" cy="923532"/>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5" name="Freeform 198">
                <a:extLst>
                  <a:ext uri="{FF2B5EF4-FFF2-40B4-BE49-F238E27FC236}">
                    <a16:creationId xmlns:a16="http://schemas.microsoft.com/office/drawing/2014/main" id="{5A4066DD-372D-B5DA-2D77-6D899AA892D7}"/>
                  </a:ext>
                </a:extLst>
              </p:cNvPr>
              <p:cNvSpPr>
                <a:spLocks/>
              </p:cNvSpPr>
              <p:nvPr/>
            </p:nvSpPr>
            <p:spPr bwMode="auto">
              <a:xfrm>
                <a:off x="6417336" y="3529134"/>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7" name="Freeform 204">
                <a:extLst>
                  <a:ext uri="{FF2B5EF4-FFF2-40B4-BE49-F238E27FC236}">
                    <a16:creationId xmlns:a16="http://schemas.microsoft.com/office/drawing/2014/main" id="{25E528CF-E1B3-1B2A-7873-8651A235E8D3}"/>
                  </a:ext>
                </a:extLst>
              </p:cNvPr>
              <p:cNvSpPr>
                <a:spLocks/>
              </p:cNvSpPr>
              <p:nvPr/>
            </p:nvSpPr>
            <p:spPr bwMode="auto">
              <a:xfrm>
                <a:off x="5872174" y="4063809"/>
                <a:ext cx="922102" cy="923056"/>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59" name="Freeform 210">
                <a:extLst>
                  <a:ext uri="{FF2B5EF4-FFF2-40B4-BE49-F238E27FC236}">
                    <a16:creationId xmlns:a16="http://schemas.microsoft.com/office/drawing/2014/main" id="{C82E50E2-1B9A-F5AE-4EB4-4BF14EE45BB2}"/>
                  </a:ext>
                </a:extLst>
              </p:cNvPr>
              <p:cNvSpPr>
                <a:spLocks/>
              </p:cNvSpPr>
              <p:nvPr/>
            </p:nvSpPr>
            <p:spPr bwMode="auto">
              <a:xfrm>
                <a:off x="5605789" y="1926057"/>
                <a:ext cx="921626" cy="923056"/>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61" name="Freeform 217">
                <a:extLst>
                  <a:ext uri="{FF2B5EF4-FFF2-40B4-BE49-F238E27FC236}">
                    <a16:creationId xmlns:a16="http://schemas.microsoft.com/office/drawing/2014/main" id="{DFF187E6-7522-57F9-DA5F-CFA4DCDA7135}"/>
                  </a:ext>
                </a:extLst>
              </p:cNvPr>
              <p:cNvSpPr>
                <a:spLocks/>
              </p:cNvSpPr>
              <p:nvPr/>
            </p:nvSpPr>
            <p:spPr bwMode="auto">
              <a:xfrm>
                <a:off x="5605312" y="5132208"/>
                <a:ext cx="922102" cy="923056"/>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sp>
            <p:nvSpPr>
              <p:cNvPr id="62" name="Freeform 198">
                <a:extLst>
                  <a:ext uri="{FF2B5EF4-FFF2-40B4-BE49-F238E27FC236}">
                    <a16:creationId xmlns:a16="http://schemas.microsoft.com/office/drawing/2014/main" id="{3D1BE939-72AE-95C4-DAFB-2655C854610B}"/>
                  </a:ext>
                </a:extLst>
              </p:cNvPr>
              <p:cNvSpPr>
                <a:spLocks/>
              </p:cNvSpPr>
              <p:nvPr/>
            </p:nvSpPr>
            <p:spPr bwMode="auto">
              <a:xfrm>
                <a:off x="6967401" y="3005995"/>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solidFill>
                    <a:schemeClr val="bg1"/>
                  </a:solidFill>
                  <a:latin typeface="Roboto Bold" charset="0"/>
                </a:endParaRPr>
              </a:p>
            </p:txBody>
          </p:sp>
        </p:grpSp>
        <p:sp>
          <p:nvSpPr>
            <p:cNvPr id="25" name="Subtitle 2">
              <a:extLst>
                <a:ext uri="{FF2B5EF4-FFF2-40B4-BE49-F238E27FC236}">
                  <a16:creationId xmlns:a16="http://schemas.microsoft.com/office/drawing/2014/main" id="{C269163A-EF04-5551-5581-D044897C8D9C}"/>
                </a:ext>
              </a:extLst>
            </p:cNvPr>
            <p:cNvSpPr txBox="1">
              <a:spLocks/>
            </p:cNvSpPr>
            <p:nvPr/>
          </p:nvSpPr>
          <p:spPr>
            <a:xfrm>
              <a:off x="4563828" y="3998117"/>
              <a:ext cx="5551649" cy="532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400" dirty="0">
                  <a:solidFill>
                    <a:schemeClr val="bg1"/>
                  </a:solidFill>
                  <a:latin typeface="Calibri" panose="020F0502020204030204" pitchFamily="34" charset="0"/>
                  <a:cs typeface="Calibri" panose="020F0502020204030204" pitchFamily="34" charset="0"/>
                </a:rPr>
                <a:t>Στιβαρές </a:t>
              </a:r>
              <a:r>
                <a:rPr lang="en-GB" altLang="de-DE" sz="1400" b="1" dirty="0">
                  <a:solidFill>
                    <a:schemeClr val="bg1"/>
                  </a:solidFill>
                  <a:latin typeface="Calibri" panose="020F0502020204030204" pitchFamily="34" charset="0"/>
                  <a:cs typeface="Calibri" panose="020F0502020204030204" pitchFamily="34" charset="0"/>
                </a:rPr>
                <a:t>ανθρώπινες διαδικασίες </a:t>
              </a:r>
              <a:r>
                <a:rPr lang="en-GB" altLang="de-DE" sz="1400" dirty="0">
                  <a:solidFill>
                    <a:schemeClr val="bg1"/>
                  </a:solidFill>
                  <a:latin typeface="Calibri" panose="020F0502020204030204" pitchFamily="34" charset="0"/>
                  <a:cs typeface="Calibri" panose="020F0502020204030204" pitchFamily="34" charset="0"/>
                </a:rPr>
                <a:t>- υποστήριξη της ισορροπίας των κινδύνων. Συμμετοχή της διοίκησης- τήρηση- συνεχής ανανέωση.</a:t>
              </a:r>
              <a:endPar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p:txBody>
        </p:sp>
        <p:sp>
          <p:nvSpPr>
            <p:cNvPr id="26" name="Subtitle 2">
              <a:extLst>
                <a:ext uri="{FF2B5EF4-FFF2-40B4-BE49-F238E27FC236}">
                  <a16:creationId xmlns:a16="http://schemas.microsoft.com/office/drawing/2014/main" id="{7DCF64BB-3894-B265-F635-3887ED16B26B}"/>
                </a:ext>
              </a:extLst>
            </p:cNvPr>
            <p:cNvSpPr txBox="1">
              <a:spLocks/>
            </p:cNvSpPr>
            <p:nvPr/>
          </p:nvSpPr>
          <p:spPr>
            <a:xfrm>
              <a:off x="4563828" y="1432667"/>
              <a:ext cx="4436148"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Δυναμική </a:t>
              </a:r>
              <a:r>
                <a:rPr lang="en-GB" altLang="de-DE" sz="1700" dirty="0">
                  <a:solidFill>
                    <a:schemeClr val="bg1"/>
                  </a:solidFill>
                  <a:latin typeface="Calibri" panose="020F0502020204030204" pitchFamily="34" charset="0"/>
                  <a:cs typeface="Calibri" panose="020F0502020204030204" pitchFamily="34" charset="0"/>
                </a:rPr>
                <a:t>αμφισβήτηση των παραδοχών, σκέψη του αδιανόητου, συνεχής μάθηση</a:t>
              </a:r>
            </a:p>
          </p:txBody>
        </p:sp>
        <p:sp>
          <p:nvSpPr>
            <p:cNvPr id="27" name="Subtitle 2">
              <a:extLst>
                <a:ext uri="{FF2B5EF4-FFF2-40B4-BE49-F238E27FC236}">
                  <a16:creationId xmlns:a16="http://schemas.microsoft.com/office/drawing/2014/main" id="{B47F318D-8798-E431-02D4-F3100ADB2F8E}"/>
                </a:ext>
              </a:extLst>
            </p:cNvPr>
            <p:cNvSpPr txBox="1">
              <a:spLocks/>
            </p:cNvSpPr>
            <p:nvPr/>
          </p:nvSpPr>
          <p:spPr>
            <a:xfrm>
              <a:off x="4563828" y="2127897"/>
              <a:ext cx="6084875"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600" dirty="0">
                  <a:solidFill>
                    <a:schemeClr val="bg1"/>
                  </a:solidFill>
                  <a:latin typeface="Calibri" panose="020F0502020204030204" pitchFamily="34" charset="0"/>
                  <a:cs typeface="Calibri" panose="020F0502020204030204" pitchFamily="34" charset="0"/>
                </a:rPr>
                <a:t>Σαφής δομή και συμπεριφορά </a:t>
              </a:r>
              <a:r>
                <a:rPr lang="en-GB" altLang="de-DE" sz="1600" b="1" dirty="0">
                  <a:solidFill>
                    <a:schemeClr val="bg1"/>
                  </a:solidFill>
                  <a:latin typeface="Calibri" panose="020F0502020204030204" pitchFamily="34" charset="0"/>
                  <a:cs typeface="Calibri" panose="020F0502020204030204" pitchFamily="34" charset="0"/>
                </a:rPr>
                <a:t>διακυβέρνησης</a:t>
              </a:r>
              <a:r>
                <a:rPr lang="en-GB" altLang="de-DE" sz="1600" dirty="0">
                  <a:solidFill>
                    <a:schemeClr val="bg1"/>
                  </a:solidFill>
                  <a:latin typeface="Calibri" panose="020F0502020204030204" pitchFamily="34" charset="0"/>
                  <a:cs typeface="Calibri" panose="020F0502020204030204" pitchFamily="34" charset="0"/>
                </a:rPr>
                <a:t>, ευθυγραμμισμένη με τους επιχειρηματικούς στόχους</a:t>
              </a:r>
            </a:p>
          </p:txBody>
        </p:sp>
        <p:sp>
          <p:nvSpPr>
            <p:cNvPr id="28" name="Subtitle 2">
              <a:extLst>
                <a:ext uri="{FF2B5EF4-FFF2-40B4-BE49-F238E27FC236}">
                  <a16:creationId xmlns:a16="http://schemas.microsoft.com/office/drawing/2014/main" id="{C8C9237E-15E9-4A17-F07D-8163061E47E9}"/>
                </a:ext>
              </a:extLst>
            </p:cNvPr>
            <p:cNvSpPr txBox="1">
              <a:spLocks/>
            </p:cNvSpPr>
            <p:nvPr/>
          </p:nvSpPr>
          <p:spPr>
            <a:xfrm>
              <a:off x="4563828" y="4755505"/>
              <a:ext cx="6084872"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Τριγωνισμός </a:t>
              </a:r>
              <a:r>
                <a:rPr lang="en-GB" altLang="de-DE" sz="1700" dirty="0">
                  <a:solidFill>
                    <a:schemeClr val="bg1"/>
                  </a:solidFill>
                  <a:latin typeface="Calibri" panose="020F0502020204030204" pitchFamily="34" charset="0"/>
                  <a:cs typeface="Calibri" panose="020F0502020204030204" pitchFamily="34" charset="0"/>
                </a:rPr>
                <a:t>- χρήση πολλαπλών προοπτικών, πηγών δεδομένων</a:t>
              </a:r>
            </a:p>
          </p:txBody>
        </p:sp>
        <p:sp>
          <p:nvSpPr>
            <p:cNvPr id="29" name="Subtitle 2">
              <a:extLst>
                <a:ext uri="{FF2B5EF4-FFF2-40B4-BE49-F238E27FC236}">
                  <a16:creationId xmlns:a16="http://schemas.microsoft.com/office/drawing/2014/main" id="{9C7E457D-C44D-39AB-6C32-820669315148}"/>
                </a:ext>
              </a:extLst>
            </p:cNvPr>
            <p:cNvSpPr txBox="1">
              <a:spLocks/>
            </p:cNvSpPr>
            <p:nvPr/>
          </p:nvSpPr>
          <p:spPr>
            <a:xfrm>
              <a:off x="4563829" y="2824812"/>
              <a:ext cx="5907285" cy="29143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Διαφάνεια</a:t>
              </a:r>
              <a:r>
                <a:rPr lang="en-GB" altLang="de-DE" sz="1700" dirty="0">
                  <a:solidFill>
                    <a:schemeClr val="bg1"/>
                  </a:solidFill>
                  <a:latin typeface="Calibri" panose="020F0502020204030204" pitchFamily="34" charset="0"/>
                  <a:cs typeface="Calibri" panose="020F0502020204030204" pitchFamily="34" charset="0"/>
                </a:rPr>
                <a:t>, ειλικρινής συζήτηση, με πρότυπο στην "κορυφή</a:t>
              </a:r>
            </a:p>
          </p:txBody>
        </p:sp>
        <p:sp>
          <p:nvSpPr>
            <p:cNvPr id="30" name="Subtitle 2">
              <a:extLst>
                <a:ext uri="{FF2B5EF4-FFF2-40B4-BE49-F238E27FC236}">
                  <a16:creationId xmlns:a16="http://schemas.microsoft.com/office/drawing/2014/main" id="{62471EBD-029D-2800-DB39-C726AD6BAC09}"/>
                </a:ext>
              </a:extLst>
            </p:cNvPr>
            <p:cNvSpPr txBox="1">
              <a:spLocks/>
            </p:cNvSpPr>
            <p:nvPr/>
          </p:nvSpPr>
          <p:spPr>
            <a:xfrm>
              <a:off x="4563828" y="3443801"/>
              <a:ext cx="5534559"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700" b="1" dirty="0">
                  <a:solidFill>
                    <a:schemeClr val="bg1"/>
                  </a:solidFill>
                  <a:latin typeface="Calibri" panose="020F0502020204030204" pitchFamily="34" charset="0"/>
                  <a:cs typeface="Calibri" panose="020F0502020204030204" pitchFamily="34" charset="0"/>
                </a:rPr>
                <a:t>Το ανθρώπινο δυναμικό </a:t>
              </a:r>
              <a:r>
                <a:rPr lang="en-GB" altLang="de-DE" sz="1700" dirty="0">
                  <a:solidFill>
                    <a:schemeClr val="bg1"/>
                  </a:solidFill>
                  <a:latin typeface="Calibri" panose="020F0502020204030204" pitchFamily="34" charset="0"/>
                  <a:cs typeface="Calibri" panose="020F0502020204030204" pitchFamily="34" charset="0"/>
                </a:rPr>
                <a:t>συμβάλλει στον καθορισμό της ατζέντας και στην "εκπαίδευση".</a:t>
              </a:r>
            </a:p>
          </p:txBody>
        </p:sp>
        <p:sp>
          <p:nvSpPr>
            <p:cNvPr id="31" name="TextBox 79">
              <a:extLst>
                <a:ext uri="{FF2B5EF4-FFF2-40B4-BE49-F238E27FC236}">
                  <a16:creationId xmlns:a16="http://schemas.microsoft.com/office/drawing/2014/main" id="{C2B4AD86-2EB8-E511-6A1D-0C4F77032855}"/>
                </a:ext>
              </a:extLst>
            </p:cNvPr>
            <p:cNvSpPr txBox="1"/>
            <p:nvPr/>
          </p:nvSpPr>
          <p:spPr>
            <a:xfrm>
              <a:off x="2591543" y="5296218"/>
              <a:ext cx="1418064"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Συνεπής</a:t>
              </a:r>
            </a:p>
          </p:txBody>
        </p:sp>
        <p:sp>
          <p:nvSpPr>
            <p:cNvPr id="32" name="TextBox 80">
              <a:extLst>
                <a:ext uri="{FF2B5EF4-FFF2-40B4-BE49-F238E27FC236}">
                  <a16:creationId xmlns:a16="http://schemas.microsoft.com/office/drawing/2014/main" id="{FE248D1C-875E-984C-715D-0675189756DC}"/>
                </a:ext>
              </a:extLst>
            </p:cNvPr>
            <p:cNvSpPr txBox="1"/>
            <p:nvPr/>
          </p:nvSpPr>
          <p:spPr>
            <a:xfrm>
              <a:off x="2591543" y="4663368"/>
              <a:ext cx="1737561"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Τριγωνισμός</a:t>
              </a:r>
            </a:p>
          </p:txBody>
        </p:sp>
        <p:sp>
          <p:nvSpPr>
            <p:cNvPr id="33" name="TextBox 81">
              <a:extLst>
                <a:ext uri="{FF2B5EF4-FFF2-40B4-BE49-F238E27FC236}">
                  <a16:creationId xmlns:a16="http://schemas.microsoft.com/office/drawing/2014/main" id="{A09E1120-D3D3-3BD2-8D57-4731EF500C33}"/>
                </a:ext>
              </a:extLst>
            </p:cNvPr>
            <p:cNvSpPr txBox="1"/>
            <p:nvPr/>
          </p:nvSpPr>
          <p:spPr>
            <a:xfrm>
              <a:off x="2591543" y="3912172"/>
              <a:ext cx="1650919" cy="687611"/>
            </a:xfrm>
            <a:prstGeom prst="rect">
              <a:avLst/>
            </a:prstGeom>
            <a:noFill/>
          </p:spPr>
          <p:txBody>
            <a:bodyPr wrap="square" rtlCol="0" anchor="ctr">
              <a:spAutoFit/>
            </a:bodyPr>
            <a:lstStyle/>
            <a:p>
              <a:pPr>
                <a:lnSpc>
                  <a:spcPts val="2220"/>
                </a:lnSpc>
              </a:pPr>
              <a:r>
                <a:rPr lang="en-GB" sz="2100" b="1" dirty="0">
                  <a:solidFill>
                    <a:schemeClr val="bg1"/>
                  </a:solidFill>
                  <a:latin typeface="Calibri" panose="020F0502020204030204" pitchFamily="34" charset="0"/>
                  <a:ea typeface="Roboto" charset="0"/>
                  <a:cs typeface="Calibri" panose="020F0502020204030204" pitchFamily="34" charset="0"/>
                </a:rPr>
                <a:t>Διαδικασίες ανθρώπων</a:t>
              </a:r>
            </a:p>
          </p:txBody>
        </p:sp>
        <p:sp>
          <p:nvSpPr>
            <p:cNvPr id="34" name="TextBox 82">
              <a:extLst>
                <a:ext uri="{FF2B5EF4-FFF2-40B4-BE49-F238E27FC236}">
                  <a16:creationId xmlns:a16="http://schemas.microsoft.com/office/drawing/2014/main" id="{65AB148D-7752-91EF-A581-846BBDD2F7EF}"/>
                </a:ext>
              </a:extLst>
            </p:cNvPr>
            <p:cNvSpPr txBox="1"/>
            <p:nvPr/>
          </p:nvSpPr>
          <p:spPr>
            <a:xfrm>
              <a:off x="2591543" y="3356024"/>
              <a:ext cx="1830361"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Ενσωματωμένο HR</a:t>
              </a:r>
            </a:p>
          </p:txBody>
        </p:sp>
        <p:sp>
          <p:nvSpPr>
            <p:cNvPr id="35" name="TextBox 83">
              <a:extLst>
                <a:ext uri="{FF2B5EF4-FFF2-40B4-BE49-F238E27FC236}">
                  <a16:creationId xmlns:a16="http://schemas.microsoft.com/office/drawing/2014/main" id="{5001B189-D606-5EE5-9BE9-6C625C4A9894}"/>
                </a:ext>
              </a:extLst>
            </p:cNvPr>
            <p:cNvSpPr txBox="1"/>
            <p:nvPr/>
          </p:nvSpPr>
          <p:spPr>
            <a:xfrm>
              <a:off x="2592651" y="2722577"/>
              <a:ext cx="1592249"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Διαφανές</a:t>
              </a:r>
            </a:p>
          </p:txBody>
        </p:sp>
        <p:sp>
          <p:nvSpPr>
            <p:cNvPr id="36" name="TextBox 84">
              <a:extLst>
                <a:ext uri="{FF2B5EF4-FFF2-40B4-BE49-F238E27FC236}">
                  <a16:creationId xmlns:a16="http://schemas.microsoft.com/office/drawing/2014/main" id="{10A5EE4E-C717-9571-8C3F-1101E109C700}"/>
                </a:ext>
              </a:extLst>
            </p:cNvPr>
            <p:cNvSpPr txBox="1"/>
            <p:nvPr/>
          </p:nvSpPr>
          <p:spPr>
            <a:xfrm>
              <a:off x="2591543" y="2122912"/>
              <a:ext cx="1598427"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Διακυβέρνηση</a:t>
              </a:r>
            </a:p>
          </p:txBody>
        </p:sp>
        <p:sp>
          <p:nvSpPr>
            <p:cNvPr id="37" name="TextBox 85">
              <a:extLst>
                <a:ext uri="{FF2B5EF4-FFF2-40B4-BE49-F238E27FC236}">
                  <a16:creationId xmlns:a16="http://schemas.microsoft.com/office/drawing/2014/main" id="{67063971-22DC-F40D-BFEE-605AF47AA294}"/>
                </a:ext>
              </a:extLst>
            </p:cNvPr>
            <p:cNvSpPr txBox="1"/>
            <p:nvPr/>
          </p:nvSpPr>
          <p:spPr>
            <a:xfrm>
              <a:off x="2610303" y="1485702"/>
              <a:ext cx="1212385" cy="435128"/>
            </a:xfrm>
            <a:prstGeom prst="rect">
              <a:avLst/>
            </a:prstGeom>
            <a:noFill/>
          </p:spPr>
          <p:txBody>
            <a:bodyPr wrap="none" rtlCol="0" anchor="ctr">
              <a:spAutoFit/>
            </a:bodyPr>
            <a:lstStyle/>
            <a:p>
              <a:r>
                <a:rPr lang="en-GB" sz="2100" b="1" dirty="0">
                  <a:solidFill>
                    <a:schemeClr val="bg1"/>
                  </a:solidFill>
                  <a:latin typeface="Calibri" panose="020F0502020204030204" pitchFamily="34" charset="0"/>
                  <a:ea typeface="Roboto" charset="0"/>
                  <a:cs typeface="Calibri" panose="020F0502020204030204" pitchFamily="34" charset="0"/>
                </a:rPr>
                <a:t>Δυναμικό</a:t>
              </a:r>
            </a:p>
          </p:txBody>
        </p:sp>
        <p:sp>
          <p:nvSpPr>
            <p:cNvPr id="38" name="Subtitle 2">
              <a:extLst>
                <a:ext uri="{FF2B5EF4-FFF2-40B4-BE49-F238E27FC236}">
                  <a16:creationId xmlns:a16="http://schemas.microsoft.com/office/drawing/2014/main" id="{605DE794-5272-299A-B35B-F0F43EB6EE16}"/>
                </a:ext>
              </a:extLst>
            </p:cNvPr>
            <p:cNvSpPr txBox="1">
              <a:spLocks/>
            </p:cNvSpPr>
            <p:nvPr/>
          </p:nvSpPr>
          <p:spPr>
            <a:xfrm>
              <a:off x="4563828" y="5255276"/>
              <a:ext cx="5678680" cy="54660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altLang="de-DE" sz="1600" b="1" dirty="0">
                  <a:solidFill>
                    <a:schemeClr val="bg1"/>
                  </a:solidFill>
                  <a:latin typeface="Calibri" panose="020F0502020204030204" pitchFamily="34" charset="0"/>
                  <a:cs typeface="Calibri" panose="020F0502020204030204" pitchFamily="34" charset="0"/>
                </a:rPr>
                <a:t>Συνεπής </a:t>
              </a:r>
              <a:r>
                <a:rPr lang="en-GB" altLang="de-DE" sz="1600" dirty="0">
                  <a:solidFill>
                    <a:schemeClr val="bg1"/>
                  </a:solidFill>
                  <a:latin typeface="Calibri" panose="020F0502020204030204" pitchFamily="34" charset="0"/>
                  <a:cs typeface="Calibri" panose="020F0502020204030204" pitchFamily="34" charset="0"/>
                </a:rPr>
                <a:t>προσέγγιση από το άτομο στην ομάδα στον οργανισμό - αλλά διαφοροποιημένη ανάλογα με τις ανάγκες (ευελιξία)</a:t>
              </a:r>
            </a:p>
          </p:txBody>
        </p:sp>
        <p:cxnSp>
          <p:nvCxnSpPr>
            <p:cNvPr id="77" name="Straight Connector 76">
              <a:extLst>
                <a:ext uri="{FF2B5EF4-FFF2-40B4-BE49-F238E27FC236}">
                  <a16:creationId xmlns:a16="http://schemas.microsoft.com/office/drawing/2014/main" id="{F37E860B-2716-9CB0-D82A-FE3144355997}"/>
                </a:ext>
              </a:extLst>
            </p:cNvPr>
            <p:cNvCxnSpPr/>
            <p:nvPr/>
          </p:nvCxnSpPr>
          <p:spPr>
            <a:xfrm>
              <a:off x="4391626" y="1143000"/>
              <a:ext cx="0" cy="493667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80" name="Textplatzhalter 1">
            <a:extLst>
              <a:ext uri="{FF2B5EF4-FFF2-40B4-BE49-F238E27FC236}">
                <a16:creationId xmlns:a16="http://schemas.microsoft.com/office/drawing/2014/main" id="{61C27657-E997-023E-F5D0-714B53F32F19}"/>
              </a:ext>
            </a:extLst>
          </p:cNvPr>
          <p:cNvSpPr>
            <a:spLocks noGrp="1"/>
          </p:cNvSpPr>
          <p:nvPr>
            <p:ph type="body" sz="quarter" idx="16"/>
          </p:nvPr>
        </p:nvSpPr>
        <p:spPr>
          <a:xfrm>
            <a:off x="529758" y="400082"/>
            <a:ext cx="10971680" cy="1628741"/>
          </a:xfrm>
        </p:spPr>
        <p:txBody>
          <a:bodyPr>
            <a:normAutofit/>
          </a:bodyPr>
          <a:lstStyle/>
          <a:p>
            <a:r>
              <a:rPr lang="en-GB" b="1" dirty="0"/>
              <a:t>Πώς μοιάζει η "καλή" διαχείριση κινδύνων;</a:t>
            </a:r>
          </a:p>
        </p:txBody>
      </p:sp>
      <p:sp>
        <p:nvSpPr>
          <p:cNvPr id="81" name="Text Placeholder 2">
            <a:extLst>
              <a:ext uri="{FF2B5EF4-FFF2-40B4-BE49-F238E27FC236}">
                <a16:creationId xmlns:a16="http://schemas.microsoft.com/office/drawing/2014/main" id="{AC31042F-C731-568F-C948-4B154F159745}"/>
              </a:ext>
            </a:extLst>
          </p:cNvPr>
          <p:cNvSpPr>
            <a:spLocks noGrp="1"/>
          </p:cNvSpPr>
          <p:nvPr>
            <p:ph type="body" sz="quarter" idx="18"/>
          </p:nvPr>
        </p:nvSpPr>
        <p:spPr>
          <a:xfrm>
            <a:off x="566316" y="1616397"/>
            <a:ext cx="2240040" cy="4464213"/>
          </a:xfrm>
        </p:spPr>
        <p:txBody>
          <a:bodyPr>
            <a:normAutofit fontScale="70000" lnSpcReduction="20000"/>
          </a:bodyPr>
          <a:lstStyle/>
          <a:p>
            <a:pPr marL="12700" indent="-12700"/>
            <a:r>
              <a:rPr lang="en-US" dirty="0"/>
              <a:t>Στόχος της διαχείρισης κινδύνων είναι να διασφαλιστεί ότι η αβεβαιότητα δεν θα εκτρέψει ποτέ την επιχειρηματική προσπάθεια από τους καθορισμένους επιχειρηματικούς στόχους της.</a:t>
            </a:r>
          </a:p>
          <a:p>
            <a:pPr marL="12700" indent="-12700"/>
            <a:endParaRPr lang="en-US" dirty="0"/>
          </a:p>
          <a:p>
            <a:pPr marL="12700" indent="-12700"/>
            <a:r>
              <a:rPr lang="en-US" b="1" dirty="0">
                <a:solidFill>
                  <a:srgbClr val="F16924"/>
                </a:solidFill>
              </a:rPr>
              <a:t>Το ερώτημα τώρα είναι, πώς μοιάζει η καλή διαχείριση κινδύνων;</a:t>
            </a:r>
          </a:p>
          <a:p>
            <a:pPr marL="12700" indent="-12700"/>
            <a:endParaRPr lang="en-US" dirty="0"/>
          </a:p>
        </p:txBody>
      </p:sp>
      <p:sp>
        <p:nvSpPr>
          <p:cNvPr id="82" name="Rectangle 81">
            <a:extLst>
              <a:ext uri="{FF2B5EF4-FFF2-40B4-BE49-F238E27FC236}">
                <a16:creationId xmlns:a16="http://schemas.microsoft.com/office/drawing/2014/main" id="{C5CA9F83-A3BA-988F-A82A-CCDF7DB3967D}"/>
              </a:ext>
            </a:extLst>
          </p:cNvPr>
          <p:cNvSpPr/>
          <p:nvPr/>
        </p:nvSpPr>
        <p:spPr>
          <a:xfrm>
            <a:off x="529758" y="118345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09152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0AF5DA-DB8B-BFC1-2417-C191FD2731A5}"/>
              </a:ext>
            </a:extLst>
          </p:cNvPr>
          <p:cNvSpPr/>
          <p:nvPr/>
        </p:nvSpPr>
        <p:spPr>
          <a:xfrm>
            <a:off x="0" y="300037"/>
            <a:ext cx="12192000" cy="210897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Subtitle 2">
            <a:extLst>
              <a:ext uri="{FF2B5EF4-FFF2-40B4-BE49-F238E27FC236}">
                <a16:creationId xmlns:a16="http://schemas.microsoft.com/office/drawing/2014/main" id="{3D655CBB-E809-4EE7-A175-CBFD4507899E}"/>
              </a:ext>
            </a:extLst>
          </p:cNvPr>
          <p:cNvSpPr txBox="1">
            <a:spLocks/>
          </p:cNvSpPr>
          <p:nvPr/>
        </p:nvSpPr>
        <p:spPr>
          <a:xfrm>
            <a:off x="3764173" y="4150459"/>
            <a:ext cx="3087530" cy="188129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595959"/>
                </a:solidFill>
                <a:latin typeface="Calibri" panose="020F0502020204030204" pitchFamily="34" charset="0"/>
                <a:ea typeface="Lato Light" panose="020F0502020204030203" pitchFamily="34" charset="0"/>
                <a:cs typeface="Calibri" panose="020F0502020204030204" pitchFamily="34" charset="0"/>
              </a:rPr>
              <a:t>Η ΕRM σας επιτρέπει να αναλύετε τους κινδύνους σε ολόκληρη την επιχείρησή σας. Είναι τυποποιημένη σε όλες τις λειτουργίες της εταιρείας σας και επιτρέπει τη σύγκριση και την ιεράρχηση των κινδύνων.</a:t>
            </a:r>
          </a:p>
        </p:txBody>
      </p:sp>
      <p:sp>
        <p:nvSpPr>
          <p:cNvPr id="125" name="Subtitle 2">
            <a:extLst>
              <a:ext uri="{FF2B5EF4-FFF2-40B4-BE49-F238E27FC236}">
                <a16:creationId xmlns:a16="http://schemas.microsoft.com/office/drawing/2014/main" id="{262C86DE-342F-4BDE-8FD0-9AD6359F3184}"/>
              </a:ext>
            </a:extLst>
          </p:cNvPr>
          <p:cNvSpPr txBox="1">
            <a:spLocks/>
          </p:cNvSpPr>
          <p:nvPr/>
        </p:nvSpPr>
        <p:spPr>
          <a:xfrm>
            <a:off x="9760005" y="4150459"/>
            <a:ext cx="2090284"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595959"/>
                </a:solidFill>
                <a:latin typeface="Calibri" panose="020F0502020204030204" pitchFamily="34" charset="0"/>
                <a:ea typeface="Lato Light" panose="020F0502020204030203" pitchFamily="34" charset="0"/>
                <a:cs typeface="Calibri" panose="020F0502020204030204" pitchFamily="34" charset="0"/>
              </a:rPr>
              <a:t>Η ΕRM σας επιτρέπει να διαχειρίζεστε τους κινδύνους με ολοκληρωμένο τρόπο - αντί για ξεχωριστά σιλό κινδύνων.</a:t>
            </a:r>
          </a:p>
        </p:txBody>
      </p:sp>
      <p:sp>
        <p:nvSpPr>
          <p:cNvPr id="127" name="Subtitle 2">
            <a:extLst>
              <a:ext uri="{FF2B5EF4-FFF2-40B4-BE49-F238E27FC236}">
                <a16:creationId xmlns:a16="http://schemas.microsoft.com/office/drawing/2014/main" id="{70BCD4FE-C7D3-4300-9925-C3D68E95B42A}"/>
              </a:ext>
            </a:extLst>
          </p:cNvPr>
          <p:cNvSpPr txBox="1">
            <a:spLocks/>
          </p:cNvSpPr>
          <p:nvPr/>
        </p:nvSpPr>
        <p:spPr>
          <a:xfrm>
            <a:off x="7184272" y="4150459"/>
            <a:ext cx="2211903"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595959"/>
                </a:solidFill>
                <a:latin typeface="Calibri" panose="020F0502020204030204" pitchFamily="34" charset="0"/>
                <a:ea typeface="Lato Light" panose="020F0502020204030203" pitchFamily="34" charset="0"/>
                <a:cs typeface="Calibri" panose="020F0502020204030204" pitchFamily="34" charset="0"/>
              </a:rPr>
              <a:t>Το ERM αναβαθμίζει τη διαχείριση κινδύνων ως στρατηγικό εταίρο για την επίτευξη των στόχων και των σκοπών σας.</a:t>
            </a:r>
          </a:p>
        </p:txBody>
      </p:sp>
      <p:grpSp>
        <p:nvGrpSpPr>
          <p:cNvPr id="13" name="Group 12">
            <a:extLst>
              <a:ext uri="{FF2B5EF4-FFF2-40B4-BE49-F238E27FC236}">
                <a16:creationId xmlns:a16="http://schemas.microsoft.com/office/drawing/2014/main" id="{0BFC9866-A305-1B80-04D0-2FE8297A0E8E}"/>
              </a:ext>
            </a:extLst>
          </p:cNvPr>
          <p:cNvGrpSpPr/>
          <p:nvPr/>
        </p:nvGrpSpPr>
        <p:grpSpPr>
          <a:xfrm>
            <a:off x="796032" y="2762127"/>
            <a:ext cx="2224825" cy="3447703"/>
            <a:chOff x="4233125" y="384970"/>
            <a:chExt cx="2365620" cy="3665886"/>
          </a:xfrm>
        </p:grpSpPr>
        <p:sp>
          <p:nvSpPr>
            <p:cNvPr id="122" name="Freeform 34">
              <a:extLst>
                <a:ext uri="{FF2B5EF4-FFF2-40B4-BE49-F238E27FC236}">
                  <a16:creationId xmlns:a16="http://schemas.microsoft.com/office/drawing/2014/main" id="{C11EDDF9-C4D9-48EF-BEAF-239E399365B8}"/>
                </a:ext>
              </a:extLst>
            </p:cNvPr>
            <p:cNvSpPr>
              <a:spLocks noChangeArrowheads="1"/>
            </p:cNvSpPr>
            <p:nvPr/>
          </p:nvSpPr>
          <p:spPr bwMode="auto">
            <a:xfrm>
              <a:off x="4233125" y="1765602"/>
              <a:ext cx="1407419" cy="2285254"/>
            </a:xfrm>
            <a:custGeom>
              <a:avLst/>
              <a:gdLst>
                <a:gd name="T0" fmla="*/ 1024 w 3014"/>
                <a:gd name="T1" fmla="*/ 1330 h 4890"/>
                <a:gd name="T2" fmla="*/ 1024 w 3014"/>
                <a:gd name="T3" fmla="*/ 500 h 4890"/>
                <a:gd name="T4" fmla="*/ 761 w 3014"/>
                <a:gd name="T5" fmla="*/ 263 h 4890"/>
                <a:gd name="T6" fmla="*/ 761 w 3014"/>
                <a:gd name="T7" fmla="*/ 263 h 4890"/>
                <a:gd name="T8" fmla="*/ 0 w 3014"/>
                <a:gd name="T9" fmla="*/ 603 h 4890"/>
                <a:gd name="T10" fmla="*/ 0 w 3014"/>
                <a:gd name="T11" fmla="*/ 4285 h 4890"/>
                <a:gd name="T12" fmla="*/ 0 w 3014"/>
                <a:gd name="T13" fmla="*/ 4285 h 4890"/>
                <a:gd name="T14" fmla="*/ 761 w 3014"/>
                <a:gd name="T15" fmla="*/ 4626 h 4890"/>
                <a:gd name="T16" fmla="*/ 2049 w 3014"/>
                <a:gd name="T17" fmla="*/ 3469 h 4890"/>
                <a:gd name="T18" fmla="*/ 2811 w 3014"/>
                <a:gd name="T19" fmla="*/ 2783 h 4890"/>
                <a:gd name="T20" fmla="*/ 2811 w 3014"/>
                <a:gd name="T21" fmla="*/ 2783 h 4890"/>
                <a:gd name="T22" fmla="*/ 2811 w 3014"/>
                <a:gd name="T23" fmla="*/ 2105 h 4890"/>
                <a:gd name="T24" fmla="*/ 2056 w 3014"/>
                <a:gd name="T25" fmla="*/ 1426 h 4890"/>
                <a:gd name="T26" fmla="*/ 1785 w 3014"/>
                <a:gd name="T27" fmla="*/ 1669 h 4890"/>
                <a:gd name="T28" fmla="*/ 1785 w 3014"/>
                <a:gd name="T29" fmla="*/ 1669 h 4890"/>
                <a:gd name="T30" fmla="*/ 1024 w 3014"/>
                <a:gd name="T31" fmla="*/ 133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4" h="4890">
                  <a:moveTo>
                    <a:pt x="1024" y="1330"/>
                  </a:moveTo>
                  <a:lnTo>
                    <a:pt x="1024" y="500"/>
                  </a:lnTo>
                  <a:lnTo>
                    <a:pt x="761" y="263"/>
                  </a:lnTo>
                  <a:lnTo>
                    <a:pt x="761" y="263"/>
                  </a:lnTo>
                  <a:cubicBezTo>
                    <a:pt x="467" y="0"/>
                    <a:pt x="0" y="208"/>
                    <a:pt x="0" y="603"/>
                  </a:cubicBezTo>
                  <a:lnTo>
                    <a:pt x="0" y="4285"/>
                  </a:lnTo>
                  <a:lnTo>
                    <a:pt x="0" y="4285"/>
                  </a:lnTo>
                  <a:cubicBezTo>
                    <a:pt x="0" y="4680"/>
                    <a:pt x="467" y="4889"/>
                    <a:pt x="761" y="4626"/>
                  </a:cubicBezTo>
                  <a:lnTo>
                    <a:pt x="2049" y="3469"/>
                  </a:lnTo>
                  <a:lnTo>
                    <a:pt x="2811" y="2783"/>
                  </a:lnTo>
                  <a:lnTo>
                    <a:pt x="2811" y="2783"/>
                  </a:lnTo>
                  <a:cubicBezTo>
                    <a:pt x="3013" y="2602"/>
                    <a:pt x="3013" y="2286"/>
                    <a:pt x="2811" y="2105"/>
                  </a:cubicBezTo>
                  <a:lnTo>
                    <a:pt x="2056" y="1426"/>
                  </a:lnTo>
                  <a:lnTo>
                    <a:pt x="1785" y="1669"/>
                  </a:lnTo>
                  <a:lnTo>
                    <a:pt x="1785" y="1669"/>
                  </a:lnTo>
                  <a:cubicBezTo>
                    <a:pt x="1491" y="1933"/>
                    <a:pt x="1024" y="1725"/>
                    <a:pt x="1024" y="1330"/>
                  </a:cubicBezTo>
                </a:path>
              </a:pathLst>
            </a:custGeom>
            <a:solidFill>
              <a:srgbClr val="B41F7A"/>
            </a:solidFill>
            <a:ln>
              <a:noFill/>
            </a:ln>
            <a:effectLst/>
          </p:spPr>
          <p:txBody>
            <a:bodyPr wrap="none" anchor="ctr"/>
            <a:lstStyle/>
            <a:p>
              <a:endParaRPr lang="en-GB" sz="2449" dirty="0">
                <a:solidFill>
                  <a:schemeClr val="bg1"/>
                </a:solidFill>
                <a:latin typeface="Calibri" panose="020F0502020204030204" pitchFamily="34" charset="0"/>
                <a:cs typeface="Calibri" panose="020F0502020204030204" pitchFamily="34" charset="0"/>
              </a:endParaRPr>
            </a:p>
          </p:txBody>
        </p:sp>
        <p:sp>
          <p:nvSpPr>
            <p:cNvPr id="124" name="Freeform 35">
              <a:extLst>
                <a:ext uri="{FF2B5EF4-FFF2-40B4-BE49-F238E27FC236}">
                  <a16:creationId xmlns:a16="http://schemas.microsoft.com/office/drawing/2014/main" id="{31265CB7-27B4-496B-895E-8759C4AA4118}"/>
                </a:ext>
              </a:extLst>
            </p:cNvPr>
            <p:cNvSpPr>
              <a:spLocks noChangeArrowheads="1"/>
            </p:cNvSpPr>
            <p:nvPr/>
          </p:nvSpPr>
          <p:spPr bwMode="auto">
            <a:xfrm>
              <a:off x="4711194" y="384970"/>
              <a:ext cx="1409479" cy="2285254"/>
            </a:xfrm>
            <a:custGeom>
              <a:avLst/>
              <a:gdLst>
                <a:gd name="T0" fmla="*/ 1025 w 3015"/>
                <a:gd name="T1" fmla="*/ 3558 h 4889"/>
                <a:gd name="T2" fmla="*/ 1025 w 3015"/>
                <a:gd name="T3" fmla="*/ 3558 h 4889"/>
                <a:gd name="T4" fmla="*/ 1785 w 3015"/>
                <a:gd name="T5" fmla="*/ 3218 h 4889"/>
                <a:gd name="T6" fmla="*/ 2055 w 3015"/>
                <a:gd name="T7" fmla="*/ 3462 h 4889"/>
                <a:gd name="T8" fmla="*/ 2811 w 3015"/>
                <a:gd name="T9" fmla="*/ 2784 h 4889"/>
                <a:gd name="T10" fmla="*/ 2811 w 3015"/>
                <a:gd name="T11" fmla="*/ 2784 h 4889"/>
                <a:gd name="T12" fmla="*/ 2811 w 3015"/>
                <a:gd name="T13" fmla="*/ 2105 h 4889"/>
                <a:gd name="T14" fmla="*/ 761 w 3015"/>
                <a:gd name="T15" fmla="*/ 264 h 4889"/>
                <a:gd name="T16" fmla="*/ 761 w 3015"/>
                <a:gd name="T17" fmla="*/ 264 h 4889"/>
                <a:gd name="T18" fmla="*/ 0 w 3015"/>
                <a:gd name="T19" fmla="*/ 603 h 4889"/>
                <a:gd name="T20" fmla="*/ 0 w 3015"/>
                <a:gd name="T21" fmla="*/ 3455 h 4889"/>
                <a:gd name="T22" fmla="*/ 0 w 3015"/>
                <a:gd name="T23" fmla="*/ 4285 h 4889"/>
                <a:gd name="T24" fmla="*/ 0 w 3015"/>
                <a:gd name="T25" fmla="*/ 4285 h 4889"/>
                <a:gd name="T26" fmla="*/ 761 w 3015"/>
                <a:gd name="T27" fmla="*/ 4624 h 4889"/>
                <a:gd name="T28" fmla="*/ 1032 w 3015"/>
                <a:gd name="T29" fmla="*/ 4381 h 4889"/>
                <a:gd name="T30" fmla="*/ 1025 w 3015"/>
                <a:gd name="T31" fmla="*/ 4375 h 4889"/>
                <a:gd name="T32" fmla="*/ 1025 w 3015"/>
                <a:gd name="T33" fmla="*/ 3558 h 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5" h="4889">
                  <a:moveTo>
                    <a:pt x="1025" y="3558"/>
                  </a:moveTo>
                  <a:lnTo>
                    <a:pt x="1025" y="3558"/>
                  </a:lnTo>
                  <a:cubicBezTo>
                    <a:pt x="1025" y="3163"/>
                    <a:pt x="1492" y="2955"/>
                    <a:pt x="1785" y="3218"/>
                  </a:cubicBezTo>
                  <a:lnTo>
                    <a:pt x="2055" y="3462"/>
                  </a:lnTo>
                  <a:lnTo>
                    <a:pt x="2811" y="2784"/>
                  </a:lnTo>
                  <a:lnTo>
                    <a:pt x="2811" y="2784"/>
                  </a:lnTo>
                  <a:cubicBezTo>
                    <a:pt x="3014" y="2603"/>
                    <a:pt x="3014" y="2286"/>
                    <a:pt x="2811" y="2105"/>
                  </a:cubicBezTo>
                  <a:lnTo>
                    <a:pt x="761" y="264"/>
                  </a:lnTo>
                  <a:lnTo>
                    <a:pt x="761" y="264"/>
                  </a:lnTo>
                  <a:cubicBezTo>
                    <a:pt x="467" y="0"/>
                    <a:pt x="0" y="208"/>
                    <a:pt x="0" y="603"/>
                  </a:cubicBezTo>
                  <a:lnTo>
                    <a:pt x="0" y="3455"/>
                  </a:lnTo>
                  <a:lnTo>
                    <a:pt x="0" y="4285"/>
                  </a:lnTo>
                  <a:lnTo>
                    <a:pt x="0" y="4285"/>
                  </a:lnTo>
                  <a:cubicBezTo>
                    <a:pt x="0" y="4680"/>
                    <a:pt x="467" y="4888"/>
                    <a:pt x="761" y="4624"/>
                  </a:cubicBezTo>
                  <a:lnTo>
                    <a:pt x="1032" y="4381"/>
                  </a:lnTo>
                  <a:lnTo>
                    <a:pt x="1025" y="4375"/>
                  </a:lnTo>
                  <a:lnTo>
                    <a:pt x="1025" y="3558"/>
                  </a:lnTo>
                </a:path>
              </a:pathLst>
            </a:custGeom>
            <a:solidFill>
              <a:srgbClr val="7F1C58"/>
            </a:solidFill>
            <a:ln>
              <a:noFill/>
            </a:ln>
            <a:effectLst/>
          </p:spPr>
          <p:txBody>
            <a:bodyPr wrap="none" anchor="ctr"/>
            <a:lstStyle/>
            <a:p>
              <a:endParaRPr lang="en-GB" sz="2449" dirty="0">
                <a:solidFill>
                  <a:schemeClr val="bg1"/>
                </a:solidFill>
                <a:latin typeface="Calibri" panose="020F0502020204030204" pitchFamily="34" charset="0"/>
                <a:cs typeface="Calibri" panose="020F0502020204030204" pitchFamily="34" charset="0"/>
              </a:endParaRPr>
            </a:p>
          </p:txBody>
        </p:sp>
        <p:sp>
          <p:nvSpPr>
            <p:cNvPr id="128" name="Freeform 36">
              <a:extLst>
                <a:ext uri="{FF2B5EF4-FFF2-40B4-BE49-F238E27FC236}">
                  <a16:creationId xmlns:a16="http://schemas.microsoft.com/office/drawing/2014/main" id="{B5A68E86-B953-4C0F-8EE7-0F99CE0BB886}"/>
                </a:ext>
              </a:extLst>
            </p:cNvPr>
            <p:cNvSpPr>
              <a:spLocks noChangeArrowheads="1"/>
            </p:cNvSpPr>
            <p:nvPr/>
          </p:nvSpPr>
          <p:spPr bwMode="auto">
            <a:xfrm>
              <a:off x="5191324" y="1765600"/>
              <a:ext cx="1407421" cy="2285254"/>
            </a:xfrm>
            <a:custGeom>
              <a:avLst/>
              <a:gdLst>
                <a:gd name="T0" fmla="*/ 2811 w 3014"/>
                <a:gd name="T1" fmla="*/ 2105 h 4890"/>
                <a:gd name="T2" fmla="*/ 1030 w 3014"/>
                <a:gd name="T3" fmla="*/ 507 h 4890"/>
                <a:gd name="T4" fmla="*/ 760 w 3014"/>
                <a:gd name="T5" fmla="*/ 263 h 4890"/>
                <a:gd name="T6" fmla="*/ 760 w 3014"/>
                <a:gd name="T7" fmla="*/ 263 h 4890"/>
                <a:gd name="T8" fmla="*/ 0 w 3014"/>
                <a:gd name="T9" fmla="*/ 603 h 4890"/>
                <a:gd name="T10" fmla="*/ 0 w 3014"/>
                <a:gd name="T11" fmla="*/ 1420 h 4890"/>
                <a:gd name="T12" fmla="*/ 7 w 3014"/>
                <a:gd name="T13" fmla="*/ 1426 h 4890"/>
                <a:gd name="T14" fmla="*/ 762 w 3014"/>
                <a:gd name="T15" fmla="*/ 2105 h 4890"/>
                <a:gd name="T16" fmla="*/ 762 w 3014"/>
                <a:gd name="T17" fmla="*/ 2105 h 4890"/>
                <a:gd name="T18" fmla="*/ 762 w 3014"/>
                <a:gd name="T19" fmla="*/ 2783 h 4890"/>
                <a:gd name="T20" fmla="*/ 0 w 3014"/>
                <a:gd name="T21" fmla="*/ 3469 h 4890"/>
                <a:gd name="T22" fmla="*/ 0 w 3014"/>
                <a:gd name="T23" fmla="*/ 4285 h 4890"/>
                <a:gd name="T24" fmla="*/ 0 w 3014"/>
                <a:gd name="T25" fmla="*/ 4285 h 4890"/>
                <a:gd name="T26" fmla="*/ 760 w 3014"/>
                <a:gd name="T27" fmla="*/ 4626 h 4890"/>
                <a:gd name="T28" fmla="*/ 2811 w 3014"/>
                <a:gd name="T29" fmla="*/ 2783 h 4890"/>
                <a:gd name="T30" fmla="*/ 2811 w 3014"/>
                <a:gd name="T31" fmla="*/ 2783 h 4890"/>
                <a:gd name="T32" fmla="*/ 2811 w 3014"/>
                <a:gd name="T33" fmla="*/ 2105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4" h="4890">
                  <a:moveTo>
                    <a:pt x="2811" y="2105"/>
                  </a:moveTo>
                  <a:lnTo>
                    <a:pt x="1030" y="507"/>
                  </a:lnTo>
                  <a:lnTo>
                    <a:pt x="760" y="263"/>
                  </a:lnTo>
                  <a:lnTo>
                    <a:pt x="760" y="263"/>
                  </a:lnTo>
                  <a:cubicBezTo>
                    <a:pt x="467" y="0"/>
                    <a:pt x="0" y="208"/>
                    <a:pt x="0" y="603"/>
                  </a:cubicBezTo>
                  <a:lnTo>
                    <a:pt x="0" y="1420"/>
                  </a:lnTo>
                  <a:lnTo>
                    <a:pt x="7" y="1426"/>
                  </a:lnTo>
                  <a:lnTo>
                    <a:pt x="762" y="2105"/>
                  </a:lnTo>
                  <a:lnTo>
                    <a:pt x="762" y="2105"/>
                  </a:lnTo>
                  <a:cubicBezTo>
                    <a:pt x="964" y="2286"/>
                    <a:pt x="964" y="2602"/>
                    <a:pt x="762" y="2783"/>
                  </a:cubicBezTo>
                  <a:lnTo>
                    <a:pt x="0" y="3469"/>
                  </a:lnTo>
                  <a:lnTo>
                    <a:pt x="0" y="4285"/>
                  </a:lnTo>
                  <a:lnTo>
                    <a:pt x="0" y="4285"/>
                  </a:lnTo>
                  <a:cubicBezTo>
                    <a:pt x="0" y="4680"/>
                    <a:pt x="467" y="4889"/>
                    <a:pt x="760" y="4626"/>
                  </a:cubicBezTo>
                  <a:lnTo>
                    <a:pt x="2811" y="2783"/>
                  </a:lnTo>
                  <a:lnTo>
                    <a:pt x="2811" y="2783"/>
                  </a:lnTo>
                  <a:cubicBezTo>
                    <a:pt x="3013" y="2602"/>
                    <a:pt x="3013" y="2286"/>
                    <a:pt x="2811" y="2105"/>
                  </a:cubicBezTo>
                </a:path>
              </a:pathLst>
            </a:custGeom>
            <a:solidFill>
              <a:srgbClr val="F16924"/>
            </a:solidFill>
            <a:ln>
              <a:noFill/>
            </a:ln>
            <a:effectLst/>
          </p:spPr>
          <p:txBody>
            <a:bodyPr wrap="none" anchor="ctr"/>
            <a:lstStyle/>
            <a:p>
              <a:endParaRPr lang="en-GB" sz="2449" dirty="0">
                <a:solidFill>
                  <a:srgbClr val="595959"/>
                </a:solidFill>
                <a:latin typeface="Calibri" panose="020F0502020204030204" pitchFamily="34" charset="0"/>
                <a:cs typeface="Calibri" panose="020F0502020204030204" pitchFamily="34" charset="0"/>
              </a:endParaRPr>
            </a:p>
          </p:txBody>
        </p:sp>
        <p:sp>
          <p:nvSpPr>
            <p:cNvPr id="129" name="TextBox 11">
              <a:extLst>
                <a:ext uri="{FF2B5EF4-FFF2-40B4-BE49-F238E27FC236}">
                  <a16:creationId xmlns:a16="http://schemas.microsoft.com/office/drawing/2014/main" id="{AE2AD51B-BFD7-47FA-A642-BA94C066D655}"/>
                </a:ext>
              </a:extLst>
            </p:cNvPr>
            <p:cNvSpPr txBox="1"/>
            <p:nvPr/>
          </p:nvSpPr>
          <p:spPr>
            <a:xfrm>
              <a:off x="4902347" y="1111529"/>
              <a:ext cx="743409" cy="784958"/>
            </a:xfrm>
            <a:prstGeom prst="rect">
              <a:avLst/>
            </a:prstGeom>
            <a:noFill/>
          </p:spPr>
          <p:txBody>
            <a:bodyPr wrap="none" rtlCol="0" anchor="ctr">
              <a:spAutoFit/>
            </a:bodyPr>
            <a:lstStyle/>
            <a:p>
              <a:pPr algn="ctr"/>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01</a:t>
              </a:r>
            </a:p>
          </p:txBody>
        </p:sp>
        <p:sp>
          <p:nvSpPr>
            <p:cNvPr id="130" name="TextBox 12">
              <a:extLst>
                <a:ext uri="{FF2B5EF4-FFF2-40B4-BE49-F238E27FC236}">
                  <a16:creationId xmlns:a16="http://schemas.microsoft.com/office/drawing/2014/main" id="{8BDA69D1-E2B3-492D-9881-62081A2A0604}"/>
                </a:ext>
              </a:extLst>
            </p:cNvPr>
            <p:cNvSpPr txBox="1"/>
            <p:nvPr/>
          </p:nvSpPr>
          <p:spPr>
            <a:xfrm>
              <a:off x="5501721" y="2512657"/>
              <a:ext cx="743409" cy="784958"/>
            </a:xfrm>
            <a:prstGeom prst="rect">
              <a:avLst/>
            </a:prstGeom>
            <a:noFill/>
          </p:spPr>
          <p:txBody>
            <a:bodyPr wrap="none" rtlCol="0" anchor="ctr">
              <a:spAutoFit/>
            </a:bodyPr>
            <a:lstStyle/>
            <a:p>
              <a:pPr algn="ctr"/>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03</a:t>
              </a:r>
            </a:p>
          </p:txBody>
        </p:sp>
        <p:sp>
          <p:nvSpPr>
            <p:cNvPr id="131" name="TextBox 13">
              <a:extLst>
                <a:ext uri="{FF2B5EF4-FFF2-40B4-BE49-F238E27FC236}">
                  <a16:creationId xmlns:a16="http://schemas.microsoft.com/office/drawing/2014/main" id="{16B5284E-255F-4C56-81E2-1CEB5962F559}"/>
                </a:ext>
              </a:extLst>
            </p:cNvPr>
            <p:cNvSpPr txBox="1"/>
            <p:nvPr/>
          </p:nvSpPr>
          <p:spPr>
            <a:xfrm>
              <a:off x="4412361" y="2488387"/>
              <a:ext cx="743409" cy="784958"/>
            </a:xfrm>
            <a:prstGeom prst="rect">
              <a:avLst/>
            </a:prstGeom>
            <a:noFill/>
          </p:spPr>
          <p:txBody>
            <a:bodyPr wrap="none" rtlCol="0" anchor="ctr">
              <a:spAutoFit/>
            </a:bodyPr>
            <a:lstStyle/>
            <a:p>
              <a:pPr algn="ctr"/>
              <a:r>
                <a:rPr lang="en-GB" sz="4501" b="1" spc="-109" dirty="0">
                  <a:solidFill>
                    <a:schemeClr val="bg1"/>
                  </a:solidFill>
                  <a:latin typeface="Calibri" panose="020F0502020204030204" pitchFamily="34" charset="0"/>
                  <a:ea typeface="Source Sans Pro" panose="020B0503030403020204" pitchFamily="34" charset="0"/>
                  <a:cs typeface="Calibri" panose="020F0502020204030204" pitchFamily="34" charset="0"/>
                </a:rPr>
                <a:t>02</a:t>
              </a:r>
            </a:p>
          </p:txBody>
        </p:sp>
      </p:grpSp>
      <p:sp>
        <p:nvSpPr>
          <p:cNvPr id="5" name="TextBox 11">
            <a:extLst>
              <a:ext uri="{FF2B5EF4-FFF2-40B4-BE49-F238E27FC236}">
                <a16:creationId xmlns:a16="http://schemas.microsoft.com/office/drawing/2014/main" id="{28175DEE-29EE-900B-4C65-986BCD54A74B}"/>
              </a:ext>
            </a:extLst>
          </p:cNvPr>
          <p:cNvSpPr txBox="1"/>
          <p:nvPr/>
        </p:nvSpPr>
        <p:spPr>
          <a:xfrm>
            <a:off x="3764172" y="3352340"/>
            <a:ext cx="743409" cy="784958"/>
          </a:xfrm>
          <a:prstGeom prst="rect">
            <a:avLst/>
          </a:prstGeom>
          <a:noFill/>
        </p:spPr>
        <p:txBody>
          <a:bodyPr wrap="none" rtlCol="0" anchor="ctr">
            <a:spAutoFit/>
          </a:bodyPr>
          <a:lstStyle/>
          <a:p>
            <a:r>
              <a:rPr lang="en-GB" sz="4501" b="1" spc="-109" dirty="0">
                <a:solidFill>
                  <a:srgbClr val="7F1C58"/>
                </a:solidFill>
                <a:latin typeface="Calibri" panose="020F0502020204030204" pitchFamily="34" charset="0"/>
                <a:ea typeface="Source Sans Pro" panose="020B0503030403020204" pitchFamily="34" charset="0"/>
                <a:cs typeface="Calibri" panose="020F0502020204030204" pitchFamily="34" charset="0"/>
              </a:rPr>
              <a:t>01</a:t>
            </a:r>
          </a:p>
        </p:txBody>
      </p:sp>
      <p:sp>
        <p:nvSpPr>
          <p:cNvPr id="6" name="TextBox 11">
            <a:extLst>
              <a:ext uri="{FF2B5EF4-FFF2-40B4-BE49-F238E27FC236}">
                <a16:creationId xmlns:a16="http://schemas.microsoft.com/office/drawing/2014/main" id="{0C3B72E8-DC58-F269-B583-711C6F7AFB71}"/>
              </a:ext>
            </a:extLst>
          </p:cNvPr>
          <p:cNvSpPr txBox="1"/>
          <p:nvPr/>
        </p:nvSpPr>
        <p:spPr>
          <a:xfrm>
            <a:off x="7184272" y="3371848"/>
            <a:ext cx="743409" cy="784958"/>
          </a:xfrm>
          <a:prstGeom prst="rect">
            <a:avLst/>
          </a:prstGeom>
          <a:noFill/>
        </p:spPr>
        <p:txBody>
          <a:bodyPr wrap="none" rtlCol="0" anchor="ctr">
            <a:spAutoFit/>
          </a:bodyPr>
          <a:lstStyle/>
          <a:p>
            <a:r>
              <a:rPr lang="en-GB" sz="4501" b="1" spc="-109" dirty="0">
                <a:solidFill>
                  <a:srgbClr val="B41F7A"/>
                </a:solidFill>
                <a:latin typeface="Calibri" panose="020F0502020204030204" pitchFamily="34" charset="0"/>
                <a:ea typeface="Source Sans Pro" panose="020B0503030403020204" pitchFamily="34" charset="0"/>
                <a:cs typeface="Calibri" panose="020F0502020204030204" pitchFamily="34" charset="0"/>
              </a:rPr>
              <a:t>02</a:t>
            </a:r>
          </a:p>
        </p:txBody>
      </p:sp>
      <p:sp>
        <p:nvSpPr>
          <p:cNvPr id="7" name="TextBox 11">
            <a:extLst>
              <a:ext uri="{FF2B5EF4-FFF2-40B4-BE49-F238E27FC236}">
                <a16:creationId xmlns:a16="http://schemas.microsoft.com/office/drawing/2014/main" id="{A5E3ADE1-B193-3AAB-6AC6-C6E437D00890}"/>
              </a:ext>
            </a:extLst>
          </p:cNvPr>
          <p:cNvSpPr txBox="1"/>
          <p:nvPr/>
        </p:nvSpPr>
        <p:spPr>
          <a:xfrm>
            <a:off x="9760005" y="3352340"/>
            <a:ext cx="743409" cy="784958"/>
          </a:xfrm>
          <a:prstGeom prst="rect">
            <a:avLst/>
          </a:prstGeom>
          <a:noFill/>
        </p:spPr>
        <p:txBody>
          <a:bodyPr wrap="none" rtlCol="0" anchor="ctr">
            <a:spAutoFit/>
          </a:bodyPr>
          <a:lstStyle/>
          <a:p>
            <a:r>
              <a:rPr lang="en-GB" sz="4501" b="1" spc="-109" dirty="0">
                <a:solidFill>
                  <a:srgbClr val="F16924"/>
                </a:solidFill>
                <a:latin typeface="Calibri" panose="020F0502020204030204" pitchFamily="34" charset="0"/>
                <a:ea typeface="Source Sans Pro" panose="020B0503030403020204" pitchFamily="34" charset="0"/>
                <a:cs typeface="Calibri" panose="020F0502020204030204" pitchFamily="34" charset="0"/>
              </a:rPr>
              <a:t>03</a:t>
            </a:r>
          </a:p>
        </p:txBody>
      </p:sp>
      <p:sp>
        <p:nvSpPr>
          <p:cNvPr id="14" name="Text Placeholder 2">
            <a:extLst>
              <a:ext uri="{FF2B5EF4-FFF2-40B4-BE49-F238E27FC236}">
                <a16:creationId xmlns:a16="http://schemas.microsoft.com/office/drawing/2014/main" id="{98F9B852-3E57-77F1-C7B6-88876A177CF9}"/>
              </a:ext>
            </a:extLst>
          </p:cNvPr>
          <p:cNvSpPr txBox="1">
            <a:spLocks/>
          </p:cNvSpPr>
          <p:nvPr/>
        </p:nvSpPr>
        <p:spPr>
          <a:xfrm>
            <a:off x="4645290" y="549374"/>
            <a:ext cx="7016949" cy="17889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Το όφελος της Διαχείρισης Επιχειρησιακών Κινδύνων είναι ότι ευθυγραμμίζει τον </a:t>
            </a:r>
            <a:r>
              <a:rPr lang="en-US" dirty="0" err="1">
                <a:solidFill>
                  <a:schemeClr val="bg1"/>
                </a:solidFill>
              </a:rPr>
              <a:t>οργανισμό</a:t>
            </a:r>
            <a:r>
              <a:rPr lang="en-US" dirty="0">
                <a:solidFill>
                  <a:schemeClr val="bg1"/>
                </a:solidFill>
              </a:rPr>
              <a:t>, τους ανθρώπους, τις διαδικασίες και την υποδομή, παρέχει ένα σημείο αναφοράς για τον κίνδυνο/ανταμοιβή, βοηθά στην ορατότητα των κινδύνων στις επιχειρησιακές δραστηριότητες και για τα πιο ώριμα οφέλη, ένα ανταγωνιστικό πλεονέκτημα.</a:t>
            </a:r>
          </a:p>
          <a:p>
            <a:pPr marL="12700" indent="-12700"/>
            <a:endParaRPr lang="en-US" dirty="0">
              <a:solidFill>
                <a:schemeClr val="bg1"/>
              </a:solidFill>
            </a:endParaRPr>
          </a:p>
          <a:p>
            <a:endParaRPr lang="en-US" dirty="0">
              <a:solidFill>
                <a:schemeClr val="bg1"/>
              </a:solidFill>
            </a:endParaRPr>
          </a:p>
        </p:txBody>
      </p:sp>
      <p:sp>
        <p:nvSpPr>
          <p:cNvPr id="15" name="Textplatzhalter 1">
            <a:extLst>
              <a:ext uri="{FF2B5EF4-FFF2-40B4-BE49-F238E27FC236}">
                <a16:creationId xmlns:a16="http://schemas.microsoft.com/office/drawing/2014/main" id="{DD1C910E-6954-FE36-37F0-F450D1511B62}"/>
              </a:ext>
            </a:extLst>
          </p:cNvPr>
          <p:cNvSpPr>
            <a:spLocks noGrp="1"/>
          </p:cNvSpPr>
          <p:nvPr>
            <p:ph type="body" sz="quarter" idx="16"/>
          </p:nvPr>
        </p:nvSpPr>
        <p:spPr>
          <a:xfrm>
            <a:off x="529761" y="507036"/>
            <a:ext cx="4113678" cy="2108971"/>
          </a:xfrm>
        </p:spPr>
        <p:txBody>
          <a:bodyPr>
            <a:normAutofit/>
          </a:bodyPr>
          <a:lstStyle/>
          <a:p>
            <a:r>
              <a:rPr lang="en-GB" sz="3200" dirty="0">
                <a:solidFill>
                  <a:schemeClr val="bg1"/>
                </a:solidFill>
              </a:rPr>
              <a:t>Βασικά στοιχεία της Διαχείρισης Επιχειρηματικού Κινδύνου</a:t>
            </a:r>
          </a:p>
        </p:txBody>
      </p:sp>
      <p:sp>
        <p:nvSpPr>
          <p:cNvPr id="17" name="Rectangle 16">
            <a:extLst>
              <a:ext uri="{FF2B5EF4-FFF2-40B4-BE49-F238E27FC236}">
                <a16:creationId xmlns:a16="http://schemas.microsoft.com/office/drawing/2014/main" id="{1E8784E3-F3AA-F829-40F5-0FBD8B16D79C}"/>
              </a:ext>
            </a:extLst>
          </p:cNvPr>
          <p:cNvSpPr/>
          <p:nvPr/>
        </p:nvSpPr>
        <p:spPr>
          <a:xfrm rot="5400000" flipV="1">
            <a:off x="3197529" y="1313298"/>
            <a:ext cx="180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77177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grpSp>
        <p:nvGrpSpPr>
          <p:cNvPr id="41" name="Group 40">
            <a:extLst>
              <a:ext uri="{FF2B5EF4-FFF2-40B4-BE49-F238E27FC236}">
                <a16:creationId xmlns:a16="http://schemas.microsoft.com/office/drawing/2014/main" id="{938AF8E3-F458-3625-9AB0-343C120E65D7}"/>
              </a:ext>
            </a:extLst>
          </p:cNvPr>
          <p:cNvGrpSpPr/>
          <p:nvPr/>
        </p:nvGrpSpPr>
        <p:grpSpPr>
          <a:xfrm>
            <a:off x="1552901" y="2343627"/>
            <a:ext cx="9032334" cy="3880370"/>
            <a:chOff x="3393439" y="1829983"/>
            <a:chExt cx="9032334" cy="3880370"/>
          </a:xfrm>
        </p:grpSpPr>
        <p:grpSp>
          <p:nvGrpSpPr>
            <p:cNvPr id="4" name="Group 3">
              <a:extLst>
                <a:ext uri="{FF2B5EF4-FFF2-40B4-BE49-F238E27FC236}">
                  <a16:creationId xmlns:a16="http://schemas.microsoft.com/office/drawing/2014/main" id="{70A6F094-3F3E-8335-1062-6730380F390B}"/>
                </a:ext>
              </a:extLst>
            </p:cNvPr>
            <p:cNvGrpSpPr/>
            <p:nvPr/>
          </p:nvGrpSpPr>
          <p:grpSpPr>
            <a:xfrm>
              <a:off x="5268710" y="1921411"/>
              <a:ext cx="2351751" cy="2485447"/>
              <a:chOff x="4240015" y="1767443"/>
              <a:chExt cx="2351751" cy="2485447"/>
            </a:xfrm>
          </p:grpSpPr>
          <p:cxnSp>
            <p:nvCxnSpPr>
              <p:cNvPr id="8" name="Straight Connector 7">
                <a:extLst>
                  <a:ext uri="{FF2B5EF4-FFF2-40B4-BE49-F238E27FC236}">
                    <a16:creationId xmlns:a16="http://schemas.microsoft.com/office/drawing/2014/main" id="{891E28BF-6447-110A-3FAB-F54B5DAB72EE}"/>
                  </a:ext>
                </a:extLst>
              </p:cNvPr>
              <p:cNvCxnSpPr>
                <a:cxnSpLocks/>
              </p:cNvCxnSpPr>
              <p:nvPr/>
            </p:nvCxnSpPr>
            <p:spPr>
              <a:xfrm flipH="1">
                <a:off x="4367468" y="4200726"/>
                <a:ext cx="80547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FE742E8-7F0B-A530-BD9F-2D21A9C27586}"/>
                  </a:ext>
                </a:extLst>
              </p:cNvPr>
              <p:cNvSpPr/>
              <p:nvPr/>
            </p:nvSpPr>
            <p:spPr>
              <a:xfrm>
                <a:off x="4240015" y="4148562"/>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558B282-0D4B-DEB7-5174-F5301CA8D813}"/>
                  </a:ext>
                </a:extLst>
              </p:cNvPr>
              <p:cNvCxnSpPr>
                <a:cxnSpLocks/>
              </p:cNvCxnSpPr>
              <p:nvPr/>
            </p:nvCxnSpPr>
            <p:spPr>
              <a:xfrm flipH="1">
                <a:off x="4705175" y="2868020"/>
                <a:ext cx="428777"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F59071B-9AC6-04AE-0AE3-2CC6B156505F}"/>
                  </a:ext>
                </a:extLst>
              </p:cNvPr>
              <p:cNvSpPr/>
              <p:nvPr/>
            </p:nvSpPr>
            <p:spPr>
              <a:xfrm>
                <a:off x="4577722" y="2815856"/>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EA9B29-A2C3-35B5-D466-5CA8A70D20FE}"/>
                  </a:ext>
                </a:extLst>
              </p:cNvPr>
              <p:cNvCxnSpPr>
                <a:cxnSpLocks/>
              </p:cNvCxnSpPr>
              <p:nvPr/>
            </p:nvCxnSpPr>
            <p:spPr>
              <a:xfrm flipH="1">
                <a:off x="5786296" y="1819607"/>
                <a:ext cx="805470"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D3188C-5A17-88EC-505C-39CAF2DC48F3}"/>
                  </a:ext>
                </a:extLst>
              </p:cNvPr>
              <p:cNvSpPr/>
              <p:nvPr/>
            </p:nvSpPr>
            <p:spPr>
              <a:xfrm>
                <a:off x="5658843" y="1767443"/>
                <a:ext cx="104328" cy="10432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5D5BB2C-3A35-AD46-0196-C6AFABFDC134}"/>
                </a:ext>
              </a:extLst>
            </p:cNvPr>
            <p:cNvGrpSpPr/>
            <p:nvPr/>
          </p:nvGrpSpPr>
          <p:grpSpPr>
            <a:xfrm flipH="1">
              <a:off x="8384964" y="1921411"/>
              <a:ext cx="2202158" cy="2485447"/>
              <a:chOff x="4276591" y="1767443"/>
              <a:chExt cx="2202158" cy="2485447"/>
            </a:xfrm>
          </p:grpSpPr>
          <p:cxnSp>
            <p:nvCxnSpPr>
              <p:cNvPr id="15" name="Straight Connector 14">
                <a:extLst>
                  <a:ext uri="{FF2B5EF4-FFF2-40B4-BE49-F238E27FC236}">
                    <a16:creationId xmlns:a16="http://schemas.microsoft.com/office/drawing/2014/main" id="{B71989E5-8324-CFF4-259A-3D742F8957B1}"/>
                  </a:ext>
                </a:extLst>
              </p:cNvPr>
              <p:cNvCxnSpPr>
                <a:cxnSpLocks/>
              </p:cNvCxnSpPr>
              <p:nvPr/>
            </p:nvCxnSpPr>
            <p:spPr>
              <a:xfrm flipH="1">
                <a:off x="4404044" y="4200726"/>
                <a:ext cx="805470"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4FFA4C2-D3B2-6710-C749-9AA5A9B8C18B}"/>
                  </a:ext>
                </a:extLst>
              </p:cNvPr>
              <p:cNvSpPr/>
              <p:nvPr/>
            </p:nvSpPr>
            <p:spPr>
              <a:xfrm>
                <a:off x="4276591" y="4148562"/>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2F7AFBE-F838-AFEC-0979-AF1A46807F1E}"/>
                  </a:ext>
                </a:extLst>
              </p:cNvPr>
              <p:cNvCxnSpPr>
                <a:cxnSpLocks/>
              </p:cNvCxnSpPr>
              <p:nvPr/>
            </p:nvCxnSpPr>
            <p:spPr>
              <a:xfrm flipH="1">
                <a:off x="4665105" y="2857745"/>
                <a:ext cx="50062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D4CBB1C-2EA3-FDD1-A2C7-0AA073C8589B}"/>
                  </a:ext>
                </a:extLst>
              </p:cNvPr>
              <p:cNvSpPr/>
              <p:nvPr/>
            </p:nvSpPr>
            <p:spPr>
              <a:xfrm>
                <a:off x="4537652" y="2805581"/>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9F12F5F-5C41-2CAD-E618-0E46CA10A447}"/>
                  </a:ext>
                </a:extLst>
              </p:cNvPr>
              <p:cNvCxnSpPr>
                <a:cxnSpLocks/>
              </p:cNvCxnSpPr>
              <p:nvPr/>
            </p:nvCxnSpPr>
            <p:spPr>
              <a:xfrm flipH="1">
                <a:off x="5673279" y="1819607"/>
                <a:ext cx="805470"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A4BA56-A7D9-7141-AC34-6E6E8744CEA4}"/>
                  </a:ext>
                </a:extLst>
              </p:cNvPr>
              <p:cNvSpPr/>
              <p:nvPr/>
            </p:nvSpPr>
            <p:spPr>
              <a:xfrm>
                <a:off x="5545826" y="1767443"/>
                <a:ext cx="104328" cy="10432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88">
              <a:extLst>
                <a:ext uri="{FF2B5EF4-FFF2-40B4-BE49-F238E27FC236}">
                  <a16:creationId xmlns:a16="http://schemas.microsoft.com/office/drawing/2014/main" id="{9B50D595-D587-14BF-2117-DDA28F7EA914}"/>
                </a:ext>
              </a:extLst>
            </p:cNvPr>
            <p:cNvGrpSpPr/>
            <p:nvPr/>
          </p:nvGrpSpPr>
          <p:grpSpPr>
            <a:xfrm>
              <a:off x="5723408" y="1929457"/>
              <a:ext cx="4462181" cy="3780896"/>
              <a:chOff x="7034500" y="2593161"/>
              <a:chExt cx="10358529" cy="8776991"/>
            </a:xfrm>
          </p:grpSpPr>
          <p:sp>
            <p:nvSpPr>
              <p:cNvPr id="22" name="Freeform 68">
                <a:extLst>
                  <a:ext uri="{FF2B5EF4-FFF2-40B4-BE49-F238E27FC236}">
                    <a16:creationId xmlns:a16="http://schemas.microsoft.com/office/drawing/2014/main" id="{0A972030-9549-FE57-89F1-766E4ABE2E39}"/>
                  </a:ext>
                </a:extLst>
              </p:cNvPr>
              <p:cNvSpPr/>
              <p:nvPr/>
            </p:nvSpPr>
            <p:spPr>
              <a:xfrm>
                <a:off x="12305205" y="2593161"/>
                <a:ext cx="3506287" cy="3064282"/>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3" name="Freeform 67">
                <a:extLst>
                  <a:ext uri="{FF2B5EF4-FFF2-40B4-BE49-F238E27FC236}">
                    <a16:creationId xmlns:a16="http://schemas.microsoft.com/office/drawing/2014/main" id="{9EE2FD66-1123-F042-1E7E-70C26CB20A63}"/>
                  </a:ext>
                </a:extLst>
              </p:cNvPr>
              <p:cNvSpPr/>
              <p:nvPr/>
            </p:nvSpPr>
            <p:spPr>
              <a:xfrm>
                <a:off x="8616037" y="2593161"/>
                <a:ext cx="3506287" cy="3064282"/>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4" name="Freeform 64">
                <a:extLst>
                  <a:ext uri="{FF2B5EF4-FFF2-40B4-BE49-F238E27FC236}">
                    <a16:creationId xmlns:a16="http://schemas.microsoft.com/office/drawing/2014/main" id="{1569ED9A-D8C5-2311-49B0-9B3745F98F51}"/>
                  </a:ext>
                </a:extLst>
              </p:cNvPr>
              <p:cNvSpPr/>
              <p:nvPr/>
            </p:nvSpPr>
            <p:spPr>
              <a:xfrm>
                <a:off x="14328744" y="4174698"/>
                <a:ext cx="3064284" cy="350628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5" name="Freeform 63">
                <a:extLst>
                  <a:ext uri="{FF2B5EF4-FFF2-40B4-BE49-F238E27FC236}">
                    <a16:creationId xmlns:a16="http://schemas.microsoft.com/office/drawing/2014/main" id="{855F493D-BD6B-3299-B254-7977D39A349D}"/>
                  </a:ext>
                </a:extLst>
              </p:cNvPr>
              <p:cNvSpPr/>
              <p:nvPr/>
            </p:nvSpPr>
            <p:spPr>
              <a:xfrm>
                <a:off x="7034500" y="4174698"/>
                <a:ext cx="3064282" cy="350628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6" name="Freeform 59">
                <a:extLst>
                  <a:ext uri="{FF2B5EF4-FFF2-40B4-BE49-F238E27FC236}">
                    <a16:creationId xmlns:a16="http://schemas.microsoft.com/office/drawing/2014/main" id="{662B384A-BC9C-48F0-49E4-EFB922F29805}"/>
                  </a:ext>
                </a:extLst>
              </p:cNvPr>
              <p:cNvSpPr/>
              <p:nvPr/>
            </p:nvSpPr>
            <p:spPr>
              <a:xfrm>
                <a:off x="7034501" y="7863865"/>
                <a:ext cx="3064281" cy="350628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7" name="Freeform 58">
                <a:extLst>
                  <a:ext uri="{FF2B5EF4-FFF2-40B4-BE49-F238E27FC236}">
                    <a16:creationId xmlns:a16="http://schemas.microsoft.com/office/drawing/2014/main" id="{846341E7-FDB2-D23E-9A8F-95B9B7A381C8}"/>
                  </a:ext>
                </a:extLst>
              </p:cNvPr>
              <p:cNvSpPr/>
              <p:nvPr/>
            </p:nvSpPr>
            <p:spPr>
              <a:xfrm>
                <a:off x="14328746" y="7863864"/>
                <a:ext cx="3064283" cy="3506288"/>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grpSp>
        <p:sp>
          <p:nvSpPr>
            <p:cNvPr id="28" name="TextBox 90">
              <a:extLst>
                <a:ext uri="{FF2B5EF4-FFF2-40B4-BE49-F238E27FC236}">
                  <a16:creationId xmlns:a16="http://schemas.microsoft.com/office/drawing/2014/main" id="{BEF56911-10FF-7ED6-589F-710B485E90AF}"/>
                </a:ext>
              </a:extLst>
            </p:cNvPr>
            <p:cNvSpPr txBox="1"/>
            <p:nvPr/>
          </p:nvSpPr>
          <p:spPr>
            <a:xfrm>
              <a:off x="6110079" y="4385250"/>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1</a:t>
              </a:r>
            </a:p>
          </p:txBody>
        </p:sp>
        <p:sp>
          <p:nvSpPr>
            <p:cNvPr id="29" name="TextBox 100">
              <a:extLst>
                <a:ext uri="{FF2B5EF4-FFF2-40B4-BE49-F238E27FC236}">
                  <a16:creationId xmlns:a16="http://schemas.microsoft.com/office/drawing/2014/main" id="{FCFBDDE9-ED82-9C70-B127-70F2AAC5F5F3}"/>
                </a:ext>
              </a:extLst>
            </p:cNvPr>
            <p:cNvSpPr txBox="1"/>
            <p:nvPr/>
          </p:nvSpPr>
          <p:spPr>
            <a:xfrm>
              <a:off x="9287376" y="446593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6</a:t>
              </a:r>
            </a:p>
          </p:txBody>
        </p:sp>
        <p:sp>
          <p:nvSpPr>
            <p:cNvPr id="30" name="TextBox 101">
              <a:extLst>
                <a:ext uri="{FF2B5EF4-FFF2-40B4-BE49-F238E27FC236}">
                  <a16:creationId xmlns:a16="http://schemas.microsoft.com/office/drawing/2014/main" id="{DD9BD11D-2929-8914-FD9C-F3721CF75CA2}"/>
                </a:ext>
              </a:extLst>
            </p:cNvPr>
            <p:cNvSpPr txBox="1"/>
            <p:nvPr/>
          </p:nvSpPr>
          <p:spPr>
            <a:xfrm>
              <a:off x="9371940" y="3145923"/>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5</a:t>
              </a:r>
            </a:p>
          </p:txBody>
        </p:sp>
        <p:sp>
          <p:nvSpPr>
            <p:cNvPr id="31" name="TextBox 103">
              <a:extLst>
                <a:ext uri="{FF2B5EF4-FFF2-40B4-BE49-F238E27FC236}">
                  <a16:creationId xmlns:a16="http://schemas.microsoft.com/office/drawing/2014/main" id="{4DEAB8DA-1AEC-92AD-B225-6D1A8078A8CE}"/>
                </a:ext>
              </a:extLst>
            </p:cNvPr>
            <p:cNvSpPr txBox="1"/>
            <p:nvPr/>
          </p:nvSpPr>
          <p:spPr>
            <a:xfrm>
              <a:off x="6109373" y="3096097"/>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2</a:t>
              </a:r>
            </a:p>
          </p:txBody>
        </p:sp>
        <p:sp>
          <p:nvSpPr>
            <p:cNvPr id="32" name="TextBox 105">
              <a:extLst>
                <a:ext uri="{FF2B5EF4-FFF2-40B4-BE49-F238E27FC236}">
                  <a16:creationId xmlns:a16="http://schemas.microsoft.com/office/drawing/2014/main" id="{80615DBD-DF6F-0672-CA99-2ADBEBB80BDE}"/>
                </a:ext>
              </a:extLst>
            </p:cNvPr>
            <p:cNvSpPr txBox="1"/>
            <p:nvPr/>
          </p:nvSpPr>
          <p:spPr>
            <a:xfrm>
              <a:off x="7016895" y="217475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3</a:t>
              </a:r>
            </a:p>
          </p:txBody>
        </p:sp>
        <p:sp>
          <p:nvSpPr>
            <p:cNvPr id="33" name="TextBox 106">
              <a:extLst>
                <a:ext uri="{FF2B5EF4-FFF2-40B4-BE49-F238E27FC236}">
                  <a16:creationId xmlns:a16="http://schemas.microsoft.com/office/drawing/2014/main" id="{E63B94B7-A3D0-012E-4707-76D3E0B64ECB}"/>
                </a:ext>
              </a:extLst>
            </p:cNvPr>
            <p:cNvSpPr txBox="1"/>
            <p:nvPr/>
          </p:nvSpPr>
          <p:spPr>
            <a:xfrm>
              <a:off x="8398087" y="2211821"/>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4</a:t>
              </a:r>
            </a:p>
          </p:txBody>
        </p:sp>
        <p:sp>
          <p:nvSpPr>
            <p:cNvPr id="34" name="Subtitle 2">
              <a:extLst>
                <a:ext uri="{FF2B5EF4-FFF2-40B4-BE49-F238E27FC236}">
                  <a16:creationId xmlns:a16="http://schemas.microsoft.com/office/drawing/2014/main" id="{40CC7565-15E9-7E8E-BC00-76318BC42BA1}"/>
                </a:ext>
              </a:extLst>
            </p:cNvPr>
            <p:cNvSpPr txBox="1">
              <a:spLocks/>
            </p:cNvSpPr>
            <p:nvPr/>
          </p:nvSpPr>
          <p:spPr>
            <a:xfrm>
              <a:off x="3438106" y="4193764"/>
              <a:ext cx="1767705" cy="11122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Προσδιορισμός κάθε τομέα συμμόρφωσης και κινδύνου</a:t>
              </a:r>
            </a:p>
          </p:txBody>
        </p:sp>
        <p:sp>
          <p:nvSpPr>
            <p:cNvPr id="35" name="Subtitle 2">
              <a:extLst>
                <a:ext uri="{FF2B5EF4-FFF2-40B4-BE49-F238E27FC236}">
                  <a16:creationId xmlns:a16="http://schemas.microsoft.com/office/drawing/2014/main" id="{75B9B7C5-B3CB-D2D4-A44A-B6523CC7722E}"/>
                </a:ext>
              </a:extLst>
            </p:cNvPr>
            <p:cNvSpPr txBox="1">
              <a:spLocks/>
            </p:cNvSpPr>
            <p:nvPr/>
          </p:nvSpPr>
          <p:spPr>
            <a:xfrm>
              <a:off x="3393439" y="2836279"/>
              <a:ext cx="2123554" cy="573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Συμμορφωνόμαστε σε κάθε τομέα;</a:t>
              </a:r>
            </a:p>
          </p:txBody>
        </p:sp>
        <p:sp>
          <p:nvSpPr>
            <p:cNvPr id="36" name="Subtitle 2">
              <a:extLst>
                <a:ext uri="{FF2B5EF4-FFF2-40B4-BE49-F238E27FC236}">
                  <a16:creationId xmlns:a16="http://schemas.microsoft.com/office/drawing/2014/main" id="{D380A3FE-4263-B886-7DC5-594BCC3EF3D2}"/>
                </a:ext>
              </a:extLst>
            </p:cNvPr>
            <p:cNvSpPr txBox="1">
              <a:spLocks/>
            </p:cNvSpPr>
            <p:nvPr/>
          </p:nvSpPr>
          <p:spPr>
            <a:xfrm>
              <a:off x="4446020" y="1829983"/>
              <a:ext cx="2244318" cy="30432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Έχουμε κενά;</a:t>
              </a:r>
            </a:p>
          </p:txBody>
        </p:sp>
        <p:sp>
          <p:nvSpPr>
            <p:cNvPr id="37" name="Subtitle 2">
              <a:extLst>
                <a:ext uri="{FF2B5EF4-FFF2-40B4-BE49-F238E27FC236}">
                  <a16:creationId xmlns:a16="http://schemas.microsoft.com/office/drawing/2014/main" id="{91E0AB25-0CB3-05BF-9C93-F6552569F2C9}"/>
                </a:ext>
              </a:extLst>
            </p:cNvPr>
            <p:cNvSpPr txBox="1">
              <a:spLocks/>
            </p:cNvSpPr>
            <p:nvPr/>
          </p:nvSpPr>
          <p:spPr>
            <a:xfrm>
              <a:off x="10626065" y="4229350"/>
              <a:ext cx="1799708" cy="11122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Πώς πρέπει να ιεραρχήσουμε τις προσπάθειές μας;</a:t>
              </a:r>
            </a:p>
          </p:txBody>
        </p:sp>
        <p:sp>
          <p:nvSpPr>
            <p:cNvPr id="38" name="Subtitle 2">
              <a:extLst>
                <a:ext uri="{FF2B5EF4-FFF2-40B4-BE49-F238E27FC236}">
                  <a16:creationId xmlns:a16="http://schemas.microsoft.com/office/drawing/2014/main" id="{9BB6334A-E488-0EFE-E714-840436A6E5D5}"/>
                </a:ext>
              </a:extLst>
            </p:cNvPr>
            <p:cNvSpPr txBox="1">
              <a:spLocks/>
            </p:cNvSpPr>
            <p:nvPr/>
          </p:nvSpPr>
          <p:spPr>
            <a:xfrm>
              <a:off x="10392291" y="2871488"/>
              <a:ext cx="2033482"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Σε ποια πρότυπα πρέπει να συμμορφωθούμε;</a:t>
              </a:r>
            </a:p>
          </p:txBody>
        </p:sp>
        <p:sp>
          <p:nvSpPr>
            <p:cNvPr id="39" name="Subtitle 2">
              <a:extLst>
                <a:ext uri="{FF2B5EF4-FFF2-40B4-BE49-F238E27FC236}">
                  <a16:creationId xmlns:a16="http://schemas.microsoft.com/office/drawing/2014/main" id="{A6C87096-D09C-50FD-B054-F40469611E63}"/>
                </a:ext>
              </a:extLst>
            </p:cNvPr>
            <p:cNvSpPr txBox="1">
              <a:spLocks/>
            </p:cNvSpPr>
            <p:nvPr/>
          </p:nvSpPr>
          <p:spPr>
            <a:xfrm>
              <a:off x="9437531" y="1839170"/>
              <a:ext cx="2279752" cy="573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Τι θα απαιτηθεί για τη συμμόρφωση;</a:t>
              </a:r>
            </a:p>
          </p:txBody>
        </p:sp>
        <p:sp>
          <p:nvSpPr>
            <p:cNvPr id="40" name="Textplatzhalter 1">
              <a:extLst>
                <a:ext uri="{FF2B5EF4-FFF2-40B4-BE49-F238E27FC236}">
                  <a16:creationId xmlns:a16="http://schemas.microsoft.com/office/drawing/2014/main" id="{C981C9CD-52D3-CD20-45DC-65D57ECD0E3D}"/>
                </a:ext>
              </a:extLst>
            </p:cNvPr>
            <p:cNvSpPr txBox="1">
              <a:spLocks/>
            </p:cNvSpPr>
            <p:nvPr/>
          </p:nvSpPr>
          <p:spPr>
            <a:xfrm>
              <a:off x="6763436" y="3685454"/>
              <a:ext cx="2450287" cy="16450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b="1" dirty="0">
                  <a:solidFill>
                    <a:srgbClr val="B41F7A"/>
                  </a:solidFill>
                </a:rPr>
                <a:t>Καταιγισμός ιδεών για τους τομείς κινδύνου</a:t>
              </a:r>
            </a:p>
          </p:txBody>
        </p:sp>
      </p:grpSp>
      <p:sp>
        <p:nvSpPr>
          <p:cNvPr id="43" name="Rectangle 42">
            <a:extLst>
              <a:ext uri="{FF2B5EF4-FFF2-40B4-BE49-F238E27FC236}">
                <a16:creationId xmlns:a16="http://schemas.microsoft.com/office/drawing/2014/main" id="{60484B0F-FF83-0AF3-67BC-3DFBA9DFE2B8}"/>
              </a:ext>
            </a:extLst>
          </p:cNvPr>
          <p:cNvSpPr/>
          <p:nvPr/>
        </p:nvSpPr>
        <p:spPr>
          <a:xfrm>
            <a:off x="0" y="300038"/>
            <a:ext cx="12192000" cy="139840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Ο προσδιορισμός των τομέων κινδύνου συνήθως ξεκινά με μια άσκηση καταιγισμού ιδεών. Είναι σημαντικό να ενσωματωθούν τα κατάλληλα μέλη της ομάδας ή να ζητηθεί εξωτερική βοήθεια.</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5857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Καταιγισμός ιδεών για τους τομείς κινδύνου - ΑΣΚΗΣΗ </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557529" y="953298"/>
            <a:ext cx="108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9180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E50A5D-277E-C203-5126-67E5D3146618}"/>
              </a:ext>
            </a:extLst>
          </p:cNvPr>
          <p:cNvSpPr>
            <a:spLocks noGrp="1"/>
          </p:cNvSpPr>
          <p:nvPr>
            <p:ph type="body" sz="quarter" idx="16"/>
          </p:nvPr>
        </p:nvSpPr>
        <p:spPr>
          <a:xfrm>
            <a:off x="2149154" y="1379071"/>
            <a:ext cx="4723134" cy="3833009"/>
          </a:xfrm>
        </p:spPr>
        <p:txBody>
          <a:bodyPr>
            <a:normAutofit fontScale="85000" lnSpcReduction="10000"/>
          </a:bodyPr>
          <a:lstStyle/>
          <a:p>
            <a:r>
              <a:rPr lang="en-US" dirty="0"/>
              <a:t>Διαχείριση κινδύνων - Δεξιότητες και κουλτούρα διαχείρισης, </a:t>
            </a:r>
            <a:r>
              <a:rPr lang="el-GR" dirty="0"/>
              <a:t>ανοιχτοί</a:t>
            </a:r>
            <a:r>
              <a:rPr lang="en-US" dirty="0"/>
              <a:t> στην καινοτομία</a:t>
            </a:r>
          </a:p>
          <a:p>
            <a:endParaRPr lang="en-US" dirty="0"/>
          </a:p>
          <a:p>
            <a:endParaRPr lang="en-US" dirty="0"/>
          </a:p>
        </p:txBody>
      </p:sp>
      <p:sp>
        <p:nvSpPr>
          <p:cNvPr id="7" name="Text Placeholder 6">
            <a:extLst>
              <a:ext uri="{FF2B5EF4-FFF2-40B4-BE49-F238E27FC236}">
                <a16:creationId xmlns:a16="http://schemas.microsoft.com/office/drawing/2014/main" id="{39D87F3B-4015-D08B-7F85-7BBE587264E6}"/>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91483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584791" y="1101961"/>
            <a:ext cx="6587534" cy="4884502"/>
          </a:xfrm>
        </p:spPr>
        <p:txBody>
          <a:bodyPr>
            <a:normAutofit/>
          </a:bodyPr>
          <a:lstStyle/>
          <a:p>
            <a:r>
              <a:rPr lang="en-US" sz="2800" dirty="0" err="1"/>
              <a:t>Γι</a:t>
            </a:r>
            <a:r>
              <a:rPr lang="en-US" sz="2800" dirty="0"/>
              <a:t>ατί είναι ιδιαίτερο το </a:t>
            </a:r>
            <a:r>
              <a:rPr lang="el-GR" sz="2800" b="1" dirty="0"/>
              <a:t>ΠΡΟΓΡΑΜΜΑ ΜΑΘΗΜΑΤΩΝ ΚΑΙ ΤΟ ΠΑΚΕΤΟ ΕΠΑΓΓΕΛΜΑΤΙΚΗΑ ΕΚΠΑΙΔΕΥΣΗΣ ΚΑΙ ΚΑΤΑΡΤΙΣΗΣ ΤΟΥ ΕΡΓΟΥ </a:t>
            </a:r>
            <a:r>
              <a:rPr lang="en-US" sz="2800" b="1" dirty="0"/>
              <a:t>SECURE</a:t>
            </a:r>
            <a:r>
              <a:rPr lang="en-US" sz="2800" dirty="0"/>
              <a:t>;</a:t>
            </a:r>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584791" y="3025099"/>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latin typeface="Calibri" panose="020F0502020204030204" pitchFamily="34" charset="0"/>
                <a:ea typeface="Calibri" panose="020F0502020204030204" pitchFamily="34" charset="0"/>
                <a:cs typeface="Times New Roman" panose="02020603050405020304" pitchFamily="18" charset="0"/>
              </a:rPr>
              <a:t>Το </a:t>
            </a:r>
            <a:r>
              <a:rPr lang="el-GR" sz="1800" dirty="0">
                <a:latin typeface="Calibri" panose="020F0502020204030204" pitchFamily="34" charset="0"/>
                <a:ea typeface="Calibri" panose="020F0502020204030204" pitchFamily="34" charset="0"/>
                <a:cs typeface="Times New Roman" panose="02020603050405020304" pitchFamily="18" charset="0"/>
              </a:rPr>
              <a:t>ΠΡΟΓΡΑΜΜΑ ΜΑΘΗΜΑΤΩΝ ΚΑΙ ΤΟ ΠΑΚΕΤΟ ΕΠΑΓΓΕΛΜΑΤΙΚΗΣ ΕΚΠΑΙΔΕΥΣΗΣ ΚΑΙ ΚΑΤΑΡΤΙΣΗΣ ΤΟΥ ΕΡΓΟΥ </a:t>
            </a:r>
            <a:r>
              <a:rPr lang="en-US" sz="1800" dirty="0">
                <a:latin typeface="Calibri" panose="020F0502020204030204" pitchFamily="34" charset="0"/>
                <a:ea typeface="Calibri" panose="020F0502020204030204" pitchFamily="34" charset="0"/>
                <a:cs typeface="Times New Roman" panose="02020603050405020304" pitchFamily="18" charset="0"/>
              </a:rPr>
              <a:t>SECURE </a:t>
            </a:r>
            <a:r>
              <a:rPr lang="en-US" sz="1800" dirty="0" err="1">
                <a:latin typeface="Calibri" panose="020F0502020204030204" pitchFamily="34" charset="0"/>
                <a:ea typeface="Calibri" panose="020F0502020204030204" pitchFamily="34" charset="0"/>
                <a:cs typeface="Times New Roman" panose="02020603050405020304" pitchFamily="18" charset="0"/>
              </a:rPr>
              <a:t>είν</a:t>
            </a:r>
            <a:r>
              <a:rPr lang="en-US" sz="1800" dirty="0">
                <a:latin typeface="Calibri" panose="020F0502020204030204" pitchFamily="34" charset="0"/>
                <a:ea typeface="Calibri" panose="020F0502020204030204" pitchFamily="34" charset="0"/>
                <a:cs typeface="Times New Roman" panose="02020603050405020304" pitchFamily="18" charset="0"/>
              </a:rPr>
              <a:t>αι η πρώτη ολιστική προσέγγιση ΕΕΚ για την αντιμετώπιση της έγκαιρης ανίχνευσης και επίλυσης κρίσεων με βάση ένα πλαίσιο που αναπτύχθηκε ειδικά για ΜΜΕ. </a:t>
            </a:r>
            <a:r>
              <a:rPr lang="en-US" sz="1800" dirty="0" err="1">
                <a:latin typeface="Calibri" panose="020F0502020204030204" pitchFamily="34" charset="0"/>
                <a:ea typeface="Calibri" panose="020F0502020204030204" pitchFamily="34" charset="0"/>
                <a:cs typeface="Times New Roman" panose="02020603050405020304" pitchFamily="18" charset="0"/>
              </a:rPr>
              <a:t>Αυτό</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το</a:t>
            </a:r>
            <a:r>
              <a:rPr lang="en-US" sz="1800" dirty="0">
                <a:latin typeface="Calibri" panose="020F0502020204030204" pitchFamily="34" charset="0"/>
                <a:ea typeface="Calibri" panose="020F0502020204030204" pitchFamily="34" charset="0"/>
                <a:cs typeface="Times New Roman" panose="02020603050405020304" pitchFamily="18" charset="0"/>
              </a:rPr>
              <a:t> επ</a:t>
            </a:r>
            <a:r>
              <a:rPr lang="en-US" sz="1800" dirty="0" err="1">
                <a:latin typeface="Calibri" panose="020F0502020204030204" pitchFamily="34" charset="0"/>
                <a:ea typeface="Calibri" panose="020F0502020204030204" pitchFamily="34" charset="0"/>
                <a:cs typeface="Times New Roman" panose="02020603050405020304" pitchFamily="18" charset="0"/>
              </a:rPr>
              <a:t>ιτυγχάνει</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συνδυάζοντ</a:t>
            </a:r>
            <a:r>
              <a:rPr lang="en-US" sz="1800" dirty="0">
                <a:latin typeface="Calibri" panose="020F0502020204030204" pitchFamily="34" charset="0"/>
                <a:ea typeface="Calibri" panose="020F0502020204030204" pitchFamily="34" charset="0"/>
                <a:cs typeface="Times New Roman" panose="02020603050405020304" pitchFamily="18" charset="0"/>
              </a:rPr>
              <a:t>ας μια προσέγγιση βασισμένη σε προγράμματα σπουδών, η οποία μπορεί να υιοθετηθεί στη διδασκαλία και την κατάρτιση </a:t>
            </a:r>
            <a:r>
              <a:rPr lang="el-GR" sz="1800" dirty="0">
                <a:latin typeface="Calibri" panose="020F0502020204030204" pitchFamily="34" charset="0"/>
                <a:ea typeface="Calibri" panose="020F0502020204030204" pitchFamily="34" charset="0"/>
                <a:cs typeface="Times New Roman" panose="02020603050405020304" pitchFamily="18" charset="0"/>
              </a:rPr>
              <a:t>στο πλαίσιο της </a:t>
            </a:r>
            <a:r>
              <a:rPr lang="en-US" sz="1800" dirty="0">
                <a:latin typeface="Calibri" panose="020F0502020204030204" pitchFamily="34" charset="0"/>
                <a:ea typeface="Calibri" panose="020F0502020204030204" pitchFamily="34" charset="0"/>
                <a:cs typeface="Times New Roman" panose="02020603050405020304" pitchFamily="18" charset="0"/>
              </a:rPr>
              <a:t>ΕΕΚ, </a:t>
            </a:r>
            <a:r>
              <a:rPr lang="en-US" sz="1800" dirty="0" err="1">
                <a:latin typeface="Calibri" panose="020F0502020204030204" pitchFamily="34" charset="0"/>
                <a:ea typeface="Calibri" panose="020F0502020204030204" pitchFamily="34" charset="0"/>
                <a:cs typeface="Times New Roman" panose="02020603050405020304" pitchFamily="18" charset="0"/>
              </a:rPr>
              <a:t>με</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μι</a:t>
            </a:r>
            <a:r>
              <a:rPr lang="en-US" sz="1800" dirty="0">
                <a:latin typeface="Calibri" panose="020F0502020204030204" pitchFamily="34" charset="0"/>
                <a:ea typeface="Calibri" panose="020F0502020204030204" pitchFamily="34" charset="0"/>
                <a:cs typeface="Times New Roman" panose="02020603050405020304" pitchFamily="18" charset="0"/>
              </a:rPr>
              <a:t>α προσέγγιση</a:t>
            </a:r>
            <a:r>
              <a:rPr lang="el-GR" sz="1800" dirty="0">
                <a:latin typeface="Calibri" panose="020F0502020204030204" pitchFamily="34" charset="0"/>
                <a:ea typeface="Calibri" panose="020F0502020204030204" pitchFamily="34" charset="0"/>
                <a:cs typeface="Times New Roman" panose="02020603050405020304" pitchFamily="18" charset="0"/>
              </a:rPr>
              <a:t> που βασίζεται σε ενότητες</a:t>
            </a:r>
            <a:r>
              <a:rPr lang="en-US" sz="1800" dirty="0">
                <a:latin typeface="Calibri" panose="020F0502020204030204" pitchFamily="34" charset="0"/>
                <a:ea typeface="Calibri" panose="020F0502020204030204" pitchFamily="34" charset="0"/>
                <a:cs typeface="Times New Roman" panose="02020603050405020304" pitchFamily="18" charset="0"/>
              </a:rPr>
              <a:t>, η οπ</a:t>
            </a:r>
            <a:r>
              <a:rPr lang="en-US" sz="1800" dirty="0" err="1">
                <a:latin typeface="Calibri" panose="020F0502020204030204" pitchFamily="34" charset="0"/>
                <a:ea typeface="Calibri" panose="020F0502020204030204" pitchFamily="34" charset="0"/>
                <a:cs typeface="Times New Roman" panose="02020603050405020304" pitchFamily="18" charset="0"/>
              </a:rPr>
              <a:t>οί</a:t>
            </a:r>
            <a:r>
              <a:rPr lang="en-US" sz="1800" dirty="0">
                <a:latin typeface="Calibri" panose="020F0502020204030204" pitchFamily="34" charset="0"/>
                <a:ea typeface="Calibri" panose="020F0502020204030204" pitchFamily="34" charset="0"/>
                <a:cs typeface="Times New Roman" panose="02020603050405020304" pitchFamily="18" charset="0"/>
              </a:rPr>
              <a:t>α είναι ιδιαίτερα χρήσιμη για τους συμβούλους </a:t>
            </a:r>
            <a:r>
              <a:rPr lang="el-GR" sz="1800" dirty="0">
                <a:latin typeface="Calibri" panose="020F0502020204030204" pitchFamily="34" charset="0"/>
                <a:ea typeface="Calibri" panose="020F0502020204030204" pitchFamily="34" charset="0"/>
                <a:cs typeface="Times New Roman" panose="02020603050405020304" pitchFamily="18" charset="0"/>
              </a:rPr>
              <a:t>επιχειρήσεων </a:t>
            </a:r>
            <a:r>
              <a:rPr lang="en-US" sz="1800" dirty="0">
                <a:latin typeface="Calibri" panose="020F0502020204030204" pitchFamily="34" charset="0"/>
                <a:ea typeface="Calibri" panose="020F0502020204030204" pitchFamily="34" charset="0"/>
                <a:cs typeface="Times New Roman" panose="02020603050405020304" pitchFamily="18" charset="0"/>
              </a:rPr>
              <a:t>και </a:t>
            </a:r>
            <a:r>
              <a:rPr lang="en-US" sz="1800" dirty="0" err="1">
                <a:latin typeface="Calibri" panose="020F0502020204030204" pitchFamily="34" charset="0"/>
                <a:ea typeface="Calibri" panose="020F0502020204030204" pitchFamily="34" charset="0"/>
                <a:cs typeface="Times New Roman" panose="02020603050405020304" pitchFamily="18" charset="0"/>
              </a:rPr>
              <a:t>γι</a:t>
            </a:r>
            <a:r>
              <a:rPr lang="en-US" sz="1800" dirty="0">
                <a:latin typeface="Calibri" panose="020F0502020204030204" pitchFamily="34" charset="0"/>
                <a:ea typeface="Calibri" panose="020F0502020204030204" pitchFamily="34" charset="0"/>
                <a:cs typeface="Times New Roman" panose="02020603050405020304" pitchFamily="18" charset="0"/>
              </a:rPr>
              <a:t>α χρήση απευθείας από ΜΜΕ και </a:t>
            </a:r>
            <a:r>
              <a:rPr lang="el-GR" sz="1800" dirty="0">
                <a:latin typeface="Calibri" panose="020F0502020204030204" pitchFamily="34" charset="0"/>
                <a:ea typeface="Calibri" panose="020F0502020204030204" pitchFamily="34" charset="0"/>
                <a:cs typeface="Times New Roman" panose="02020603050405020304" pitchFamily="18" charset="0"/>
              </a:rPr>
              <a:t> επιχειρηματίες</a:t>
            </a: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nSpc>
                <a:spcPts val="2260"/>
              </a:lnSpc>
              <a:spcBef>
                <a:spcPts val="0"/>
              </a:spcBef>
            </a:pPr>
            <a:endParaRPr lang="en-US" dirty="0"/>
          </a:p>
        </p:txBody>
      </p:sp>
      <p:pic>
        <p:nvPicPr>
          <p:cNvPr id="5" name="Picture 4">
            <a:extLst>
              <a:ext uri="{FF2B5EF4-FFF2-40B4-BE49-F238E27FC236}">
                <a16:creationId xmlns:a16="http://schemas.microsoft.com/office/drawing/2014/main" id="{96790D88-FFC1-4BD9-5906-A5CF31CC290C}"/>
              </a:ext>
            </a:extLst>
          </p:cNvPr>
          <p:cNvPicPr>
            <a:picLocks noChangeAspect="1"/>
          </p:cNvPicPr>
          <p:nvPr/>
        </p:nvPicPr>
        <p:blipFill>
          <a:blip r:embed="rId2"/>
          <a:stretch>
            <a:fillRect/>
          </a:stretch>
        </p:blipFill>
        <p:spPr>
          <a:xfrm>
            <a:off x="7840668" y="1785447"/>
            <a:ext cx="4255756" cy="3647789"/>
          </a:xfrm>
          <a:prstGeom prst="rect">
            <a:avLst/>
          </a:prstGeom>
        </p:spPr>
      </p:pic>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852109"/>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GB" sz="2200" dirty="0">
                <a:solidFill>
                  <a:schemeClr val="bg1"/>
                </a:solidFill>
              </a:rPr>
              <a:t>Ο πολιτισμός είναι απλώς οι αξίες, οι πεποιθήσεις και οι εμπειρίες που μια ομάδα ανθρώπων επιδεικνύει και απολαμβάνει συλλογικά.</a:t>
            </a:r>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14700" y="81297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Η κουλτούρα είναι το κλειδί</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να είναι αντανακλαστικός</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2467239" y="6204767"/>
            <a:ext cx="8691991" cy="506301"/>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2000" b="1" dirty="0">
                <a:latin typeface="+mn-lt"/>
                <a:hlinkClick r:id="rId3"/>
              </a:rPr>
              <a:t>ΔΙΑΒΑΣΤΕ </a:t>
            </a:r>
          </a:p>
          <a:p>
            <a:pPr>
              <a:lnSpc>
                <a:spcPts val="1760"/>
              </a:lnSpc>
              <a:spcBef>
                <a:spcPts val="0"/>
              </a:spcBef>
            </a:pPr>
            <a:r>
              <a:rPr lang="en-GB" sz="2000" b="1" dirty="0">
                <a:latin typeface="+mn-lt"/>
                <a:hlinkClick r:id="rId3"/>
              </a:rPr>
              <a:t>Η σημασία της κουλτούρας στην κρίση | The People Space</a:t>
            </a:r>
            <a:endParaRPr lang="en-GB" sz="2800" b="1" dirty="0">
              <a:solidFill>
                <a:schemeClr val="bg1"/>
              </a:solidFill>
              <a:latin typeface="+mn-lt"/>
              <a:ea typeface="Lato Light" panose="020F0502020204030203" pitchFamily="34" charset="0"/>
              <a:cs typeface="Calibri" panose="020F0502020204030204" pitchFamily="34" charset="0"/>
            </a:endParaRPr>
          </a:p>
        </p:txBody>
      </p:sp>
      <p:sp>
        <p:nvSpPr>
          <p:cNvPr id="8" name="TextBox 7">
            <a:extLst>
              <a:ext uri="{FF2B5EF4-FFF2-40B4-BE49-F238E27FC236}">
                <a16:creationId xmlns:a16="http://schemas.microsoft.com/office/drawing/2014/main" id="{40126E4B-5F52-E4A5-2256-9164E0842387}"/>
              </a:ext>
            </a:extLst>
          </p:cNvPr>
          <p:cNvSpPr txBox="1"/>
          <p:nvPr/>
        </p:nvSpPr>
        <p:spPr>
          <a:xfrm>
            <a:off x="295182" y="2537224"/>
            <a:ext cx="8902056" cy="3785652"/>
          </a:xfrm>
          <a:prstGeom prst="rect">
            <a:avLst/>
          </a:prstGeom>
          <a:noFill/>
        </p:spPr>
        <p:txBody>
          <a:bodyPr wrap="square">
            <a:spAutoFit/>
          </a:bodyPr>
          <a:lstStyle/>
          <a:p>
            <a:r>
              <a:rPr lang="en-GB" sz="2000" dirty="0">
                <a:solidFill>
                  <a:srgbClr val="595959"/>
                </a:solidFill>
              </a:rPr>
              <a:t>Όταν χτυπάει μια κρίση, μπορεί να γίνει πολύ δυσάρεστη, πολύ γρήγορα. Συχνά πρέπει να ληφθούν δύσκολες αποφάσεις σε πολύ λίγο χρόνο και μπορεί να αισθάνονται, όσοι βρίσκονται μέσα, πολύ ασταθείς, ακόμη και επικίνδυνοι. Οι επιχειρήσεις με ισχυρή κουλτούρα υπερτερούν σταθερά έναντι των οργανισμών με ασθενέστερη κουλτούρα. Σε περιόδους επικείμενης κρίσης, οι αξίες και οι πεποιθήσεις μας δοκιμάζονται.   </a:t>
            </a:r>
          </a:p>
          <a:p>
            <a:r>
              <a:rPr lang="en-GB" sz="2000" dirty="0">
                <a:solidFill>
                  <a:srgbClr val="595959"/>
                </a:solidFill>
              </a:rPr>
              <a:t>Ως ηγέτες, είναι ζωτικής σημασίας να αναλάβουμε δράση τώρα και να επιδείξουμε προθυμία στη διαμόρφωση αυτών των εμπειριών. Σε περιόδους προκλήσεων, είστε τόσο καλοί όσο και οι αποφάσεις που παίρνετε. Πρόκειται για τα θεμέλια πάνω στα οποία έχετε χτίσει την επιχείρησή σας επί πολλά χρόνια. Ως εκ τούτου, οι αποφάσεις για την πορεία προς τα εμπρός πρέπει να λαμβάνονται με αυτά τα πράγματα στο επίκεντρο.</a:t>
            </a:r>
            <a:endParaRPr lang="en-IE" sz="2000" dirty="0">
              <a:solidFill>
                <a:srgbClr val="595959"/>
              </a:solidFill>
            </a:endParaRPr>
          </a:p>
        </p:txBody>
      </p:sp>
      <p:pic>
        <p:nvPicPr>
          <p:cNvPr id="10" name="Picture 9" descr="Small lantern on a white background">
            <a:extLst>
              <a:ext uri="{FF2B5EF4-FFF2-40B4-BE49-F238E27FC236}">
                <a16:creationId xmlns:a16="http://schemas.microsoft.com/office/drawing/2014/main" id="{19D61522-230A-F991-64E3-03F9D0276D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414" t="14207" r="7465"/>
          <a:stretch/>
        </p:blipFill>
        <p:spPr>
          <a:xfrm>
            <a:off x="9321544" y="2056568"/>
            <a:ext cx="2675129" cy="4235888"/>
          </a:xfrm>
          <a:prstGeom prst="rect">
            <a:avLst/>
          </a:prstGeom>
        </p:spPr>
      </p:pic>
    </p:spTree>
    <p:extLst>
      <p:ext uri="{BB962C8B-B14F-4D97-AF65-F5344CB8AC3E}">
        <p14:creationId xmlns:p14="http://schemas.microsoft.com/office/powerpoint/2010/main" val="281264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Οι πολιτικές και οι διαδικασίες για την πρόβλεψη, την αξιολόγηση και τη διαχείριση των κινδύνων είναι σημαντικές.  Αλλά αν οι ηγέτες δεν θέτουν τις σωστές ερωτήσεις, αν δεν αναζητούν την ποικιλομορφία των απόψεων και των προοπτικών και αν δεν ενεργούν με ακεραιότητα, αυτοί οι κανόνες δεν θα κάνουν καμία διαφορά.</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376425" y="507036"/>
            <a:ext cx="3188404" cy="1931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Η ηγετική στάση είναι επίσης το κλειδί</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6097200"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8005600"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7448699"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6096000"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να είναι αντανακλαστικός</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ασχοληθείτε με την πολυπλοκότητα</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6357705" y="4732144"/>
            <a:ext cx="1545717" cy="9579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να αποφεύγετε τις σπασμωδικές κινήσεις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αντιδράσεις -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"φαινόμενο εκκρεμούς</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να είναι πρόθυμοι να προκαλέσουν</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και να προκαλείται</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4797706" y="27583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376425" y="2616007"/>
            <a:ext cx="3850893" cy="40962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Αυτογνωσία και πρότυπα καλής ηγεσίας</a:t>
            </a:r>
          </a:p>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Να αντιμετωπίζετε τα λάθη και να μαθαίνετε από αυτά</a:t>
            </a:r>
          </a:p>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Ποιος κρατάει τον καθρέφτη; </a:t>
            </a:r>
          </a:p>
          <a:p>
            <a:pPr marL="571500" indent="-355600" algn="l">
              <a:lnSpc>
                <a:spcPts val="2240"/>
              </a:lnSpc>
              <a:spcBef>
                <a:spcPts val="225"/>
              </a:spcBef>
              <a:buClr>
                <a:srgbClr val="F16924"/>
              </a:buClr>
              <a:buFont typeface="Wingdings" panose="05000000000000000000" pitchFamily="2" charset="2"/>
              <a:buChar char="à"/>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Κίνδυνοι, ανθρώπινο δυναμικό, όλες οι λειτουργίες; </a:t>
            </a:r>
            <a:b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Λειτουργεί αυτό επί του παρόντος;</a:t>
            </a:r>
          </a:p>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Διασφάλιση καλής εποπτείας της στρατηγικής και των κινδύνων για τους ανθρώπους </a:t>
            </a:r>
          </a:p>
          <a:p>
            <a:pPr marL="355600" indent="-355600" algn="l">
              <a:lnSpc>
                <a:spcPts val="2240"/>
              </a:lnSpc>
              <a:spcBef>
                <a:spcPts val="225"/>
              </a:spcBef>
              <a:buClr>
                <a:srgbClr val="F16924"/>
              </a:buClr>
              <a:buFont typeface="Arial" panose="020B0604020202020204" pitchFamily="34" charset="0"/>
              <a:buChar char="•"/>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Η διορατικότητα και οι ικανότητες των ανθρώπων στην εσωτερική ομάδα, οι σύμβουλοι της εταιρείας ή του διοικητικού συμβουλίου;</a:t>
            </a:r>
          </a:p>
        </p:txBody>
      </p:sp>
    </p:spTree>
    <p:extLst>
      <p:ext uri="{BB962C8B-B14F-4D97-AF65-F5344CB8AC3E}">
        <p14:creationId xmlns:p14="http://schemas.microsoft.com/office/powerpoint/2010/main" val="315813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D59979-6555-9EBD-46FC-6D2D88DAAABC}"/>
              </a:ext>
            </a:extLst>
          </p:cNvPr>
          <p:cNvSpPr/>
          <p:nvPr/>
        </p:nvSpPr>
        <p:spPr>
          <a:xfrm>
            <a:off x="5371193" y="4550057"/>
            <a:ext cx="2637463" cy="1631964"/>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529759" y="1757011"/>
            <a:ext cx="4195340" cy="3867704"/>
          </a:xfrm>
        </p:spPr>
        <p:txBody>
          <a:bodyPr/>
          <a:lstStyle/>
          <a:p>
            <a:pPr marL="12700" indent="-12700"/>
            <a:r>
              <a:rPr lang="en-US" dirty="0"/>
              <a:t>Είναι ενδιαφέρον ότι πολλοί επιχειρηματίες θεωρούν ότι η εταιρεία τους είναι καλά προετοιμασμένη για κρίσεις - αλλά όταν ερωτώνται αν ρωτούν συστηματικά για τους κινδύνους εντός του οργανισμού τους, απαντούν αρνητικά.</a:t>
            </a:r>
          </a:p>
          <a:p>
            <a:pPr marL="12700" indent="-12700"/>
            <a:endParaRPr lang="en-US" dirty="0"/>
          </a:p>
          <a:p>
            <a:pPr marL="12700" indent="-12700"/>
            <a:r>
              <a:rPr lang="en-US" dirty="0"/>
              <a:t>Ωστόσο, αυτή είναι η πιο προφανής πηγή για να ξεκινήσετε με τη διαχείριση κινδύνων.</a:t>
            </a:r>
          </a:p>
          <a:p>
            <a:pPr marL="12700" indent="-12700"/>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85000" lnSpcReduction="10000"/>
          </a:bodyPr>
          <a:lstStyle/>
          <a:p>
            <a:r>
              <a:rPr lang="en-GB" dirty="0"/>
              <a:t>Η διαχείριση κινδύνων ξεκινά με την </a:t>
            </a:r>
            <a:r>
              <a:rPr lang="el-GR" dirty="0"/>
              <a:t>επικοινωνία με το</a:t>
            </a:r>
            <a:r>
              <a:rPr lang="en-GB" dirty="0"/>
              <a:t> π</a:t>
            </a:r>
            <a:r>
              <a:rPr lang="en-GB" dirty="0" err="1"/>
              <a:t>ροσω</a:t>
            </a:r>
            <a:r>
              <a:rPr lang="en-GB" dirty="0"/>
              <a:t>πικ</a:t>
            </a:r>
            <a:r>
              <a:rPr lang="el-GR" dirty="0"/>
              <a:t>ό</a:t>
            </a:r>
            <a:endParaRPr lang="en-GB" dirty="0"/>
          </a:p>
        </p:txBody>
      </p:sp>
      <p:grpSp>
        <p:nvGrpSpPr>
          <p:cNvPr id="6" name="Group 5">
            <a:extLst>
              <a:ext uri="{FF2B5EF4-FFF2-40B4-BE49-F238E27FC236}">
                <a16:creationId xmlns:a16="http://schemas.microsoft.com/office/drawing/2014/main" id="{83630769-CF30-7EB9-0D33-7BA716D20512}"/>
              </a:ext>
            </a:extLst>
          </p:cNvPr>
          <p:cNvGrpSpPr/>
          <p:nvPr/>
        </p:nvGrpSpPr>
        <p:grpSpPr>
          <a:xfrm>
            <a:off x="6045514" y="1932271"/>
            <a:ext cx="1288821" cy="1754913"/>
            <a:chOff x="4776883" y="2065959"/>
            <a:chExt cx="1288821" cy="1754913"/>
          </a:xfrm>
        </p:grpSpPr>
        <p:sp>
          <p:nvSpPr>
            <p:cNvPr id="55" name="Freeform: Shape 36">
              <a:extLst>
                <a:ext uri="{FF2B5EF4-FFF2-40B4-BE49-F238E27FC236}">
                  <a16:creationId xmlns:a16="http://schemas.microsoft.com/office/drawing/2014/main" id="{A6686005-32BD-4EE5-A2C8-B62D6AF25285}"/>
                </a:ext>
              </a:extLst>
            </p:cNvPr>
            <p:cNvSpPr/>
            <p:nvPr/>
          </p:nvSpPr>
          <p:spPr>
            <a:xfrm>
              <a:off x="4776883"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66" name="Freeform: Shape 37">
              <a:extLst>
                <a:ext uri="{FF2B5EF4-FFF2-40B4-BE49-F238E27FC236}">
                  <a16:creationId xmlns:a16="http://schemas.microsoft.com/office/drawing/2014/main" id="{A97A18DC-C8A4-459A-80F7-84EBD97B9139}"/>
                </a:ext>
              </a:extLst>
            </p:cNvPr>
            <p:cNvSpPr/>
            <p:nvPr/>
          </p:nvSpPr>
          <p:spPr>
            <a:xfrm>
              <a:off x="4776883"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3" name="Freeform: Shape 38">
              <a:extLst>
                <a:ext uri="{FF2B5EF4-FFF2-40B4-BE49-F238E27FC236}">
                  <a16:creationId xmlns:a16="http://schemas.microsoft.com/office/drawing/2014/main" id="{058A79A6-5832-4005-8E76-19841F07F8B1}"/>
                </a:ext>
              </a:extLst>
            </p:cNvPr>
            <p:cNvSpPr/>
            <p:nvPr/>
          </p:nvSpPr>
          <p:spPr>
            <a:xfrm>
              <a:off x="4776883"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4" name="Freeform: Shape 39">
              <a:extLst>
                <a:ext uri="{FF2B5EF4-FFF2-40B4-BE49-F238E27FC236}">
                  <a16:creationId xmlns:a16="http://schemas.microsoft.com/office/drawing/2014/main" id="{C972FF56-6FC3-4377-A81A-0CA1336806E7}"/>
                </a:ext>
              </a:extLst>
            </p:cNvPr>
            <p:cNvSpPr/>
            <p:nvPr/>
          </p:nvSpPr>
          <p:spPr>
            <a:xfrm>
              <a:off x="4776883"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5" name="Freeform: Shape 40">
              <a:extLst>
                <a:ext uri="{FF2B5EF4-FFF2-40B4-BE49-F238E27FC236}">
                  <a16:creationId xmlns:a16="http://schemas.microsoft.com/office/drawing/2014/main" id="{F993E483-6380-4DB4-98D1-99A5544E182F}"/>
                </a:ext>
              </a:extLst>
            </p:cNvPr>
            <p:cNvSpPr/>
            <p:nvPr/>
          </p:nvSpPr>
          <p:spPr>
            <a:xfrm>
              <a:off x="4776883"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6" name="Freeform: Shape 41">
              <a:extLst>
                <a:ext uri="{FF2B5EF4-FFF2-40B4-BE49-F238E27FC236}">
                  <a16:creationId xmlns:a16="http://schemas.microsoft.com/office/drawing/2014/main" id="{3DE7576C-7454-48EC-8ECF-A05D49805145}"/>
                </a:ext>
              </a:extLst>
            </p:cNvPr>
            <p:cNvSpPr/>
            <p:nvPr/>
          </p:nvSpPr>
          <p:spPr>
            <a:xfrm>
              <a:off x="4776883"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7" name="Freeform: Shape 42">
              <a:extLst>
                <a:ext uri="{FF2B5EF4-FFF2-40B4-BE49-F238E27FC236}">
                  <a16:creationId xmlns:a16="http://schemas.microsoft.com/office/drawing/2014/main" id="{2BD2470D-D14A-47F2-998F-9519FCD8CE0E}"/>
                </a:ext>
              </a:extLst>
            </p:cNvPr>
            <p:cNvSpPr/>
            <p:nvPr/>
          </p:nvSpPr>
          <p:spPr>
            <a:xfrm>
              <a:off x="4776883"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8" name="Freeform: Shape 43">
              <a:extLst>
                <a:ext uri="{FF2B5EF4-FFF2-40B4-BE49-F238E27FC236}">
                  <a16:creationId xmlns:a16="http://schemas.microsoft.com/office/drawing/2014/main" id="{50CFF88E-DB40-43B1-871B-4CB88D25EF10}"/>
                </a:ext>
              </a:extLst>
            </p:cNvPr>
            <p:cNvSpPr/>
            <p:nvPr/>
          </p:nvSpPr>
          <p:spPr>
            <a:xfrm>
              <a:off x="4776883"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79" name="Freeform: Shape 44">
              <a:extLst>
                <a:ext uri="{FF2B5EF4-FFF2-40B4-BE49-F238E27FC236}">
                  <a16:creationId xmlns:a16="http://schemas.microsoft.com/office/drawing/2014/main" id="{AA801536-DF04-419D-A238-42D30B406FD7}"/>
                </a:ext>
              </a:extLst>
            </p:cNvPr>
            <p:cNvSpPr/>
            <p:nvPr/>
          </p:nvSpPr>
          <p:spPr>
            <a:xfrm>
              <a:off x="4776883"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0" name="Freeform: Shape 45">
              <a:extLst>
                <a:ext uri="{FF2B5EF4-FFF2-40B4-BE49-F238E27FC236}">
                  <a16:creationId xmlns:a16="http://schemas.microsoft.com/office/drawing/2014/main" id="{7D2EBF5E-7B19-4E20-8A25-97C6ABA339C7}"/>
                </a:ext>
              </a:extLst>
            </p:cNvPr>
            <p:cNvSpPr/>
            <p:nvPr/>
          </p:nvSpPr>
          <p:spPr>
            <a:xfrm>
              <a:off x="4776883"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4" name="Freeform: Shape 49">
              <a:extLst>
                <a:ext uri="{FF2B5EF4-FFF2-40B4-BE49-F238E27FC236}">
                  <a16:creationId xmlns:a16="http://schemas.microsoft.com/office/drawing/2014/main" id="{1725C9B0-68FC-4A7A-968D-B89257A8DA94}"/>
                </a:ext>
              </a:extLst>
            </p:cNvPr>
            <p:cNvSpPr/>
            <p:nvPr/>
          </p:nvSpPr>
          <p:spPr>
            <a:xfrm>
              <a:off x="4967561"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5" name="Freeform: Shape 50">
              <a:extLst>
                <a:ext uri="{FF2B5EF4-FFF2-40B4-BE49-F238E27FC236}">
                  <a16:creationId xmlns:a16="http://schemas.microsoft.com/office/drawing/2014/main" id="{7FEF9CFB-CFF0-479D-B198-34AB37AC6BCC}"/>
                </a:ext>
              </a:extLst>
            </p:cNvPr>
            <p:cNvSpPr/>
            <p:nvPr/>
          </p:nvSpPr>
          <p:spPr>
            <a:xfrm>
              <a:off x="4967561"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6" name="Freeform: Shape 51">
              <a:extLst>
                <a:ext uri="{FF2B5EF4-FFF2-40B4-BE49-F238E27FC236}">
                  <a16:creationId xmlns:a16="http://schemas.microsoft.com/office/drawing/2014/main" id="{23FE9CD4-5FE6-44C7-9D46-3095B37571A5}"/>
                </a:ext>
              </a:extLst>
            </p:cNvPr>
            <p:cNvSpPr/>
            <p:nvPr/>
          </p:nvSpPr>
          <p:spPr>
            <a:xfrm>
              <a:off x="4967561"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7" name="Freeform: Shape 52">
              <a:extLst>
                <a:ext uri="{FF2B5EF4-FFF2-40B4-BE49-F238E27FC236}">
                  <a16:creationId xmlns:a16="http://schemas.microsoft.com/office/drawing/2014/main" id="{D8C4F66D-B08C-4121-9FDB-5EEE5B68440E}"/>
                </a:ext>
              </a:extLst>
            </p:cNvPr>
            <p:cNvSpPr/>
            <p:nvPr/>
          </p:nvSpPr>
          <p:spPr>
            <a:xfrm>
              <a:off x="4967561"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8" name="Freeform: Shape 53">
              <a:extLst>
                <a:ext uri="{FF2B5EF4-FFF2-40B4-BE49-F238E27FC236}">
                  <a16:creationId xmlns:a16="http://schemas.microsoft.com/office/drawing/2014/main" id="{6224CFD2-459D-4972-B621-02C047C96F0B}"/>
                </a:ext>
              </a:extLst>
            </p:cNvPr>
            <p:cNvSpPr/>
            <p:nvPr/>
          </p:nvSpPr>
          <p:spPr>
            <a:xfrm>
              <a:off x="4967561"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89" name="Freeform: Shape 54">
              <a:extLst>
                <a:ext uri="{FF2B5EF4-FFF2-40B4-BE49-F238E27FC236}">
                  <a16:creationId xmlns:a16="http://schemas.microsoft.com/office/drawing/2014/main" id="{5157FD4E-AE8B-4D8F-8CE8-A6DFFCE4B64B}"/>
                </a:ext>
              </a:extLst>
            </p:cNvPr>
            <p:cNvSpPr/>
            <p:nvPr/>
          </p:nvSpPr>
          <p:spPr>
            <a:xfrm>
              <a:off x="4967561"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0" name="Freeform: Shape 55">
              <a:extLst>
                <a:ext uri="{FF2B5EF4-FFF2-40B4-BE49-F238E27FC236}">
                  <a16:creationId xmlns:a16="http://schemas.microsoft.com/office/drawing/2014/main" id="{7B6A177F-0206-4BF6-85FE-A306AB37EC9A}"/>
                </a:ext>
              </a:extLst>
            </p:cNvPr>
            <p:cNvSpPr/>
            <p:nvPr/>
          </p:nvSpPr>
          <p:spPr>
            <a:xfrm>
              <a:off x="4967561"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1" name="Freeform: Shape 56">
              <a:extLst>
                <a:ext uri="{FF2B5EF4-FFF2-40B4-BE49-F238E27FC236}">
                  <a16:creationId xmlns:a16="http://schemas.microsoft.com/office/drawing/2014/main" id="{8AFBF323-AC5B-4029-AA82-378CD5676115}"/>
                </a:ext>
              </a:extLst>
            </p:cNvPr>
            <p:cNvSpPr/>
            <p:nvPr/>
          </p:nvSpPr>
          <p:spPr>
            <a:xfrm>
              <a:off x="4967561"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2" name="Freeform: Shape 57">
              <a:extLst>
                <a:ext uri="{FF2B5EF4-FFF2-40B4-BE49-F238E27FC236}">
                  <a16:creationId xmlns:a16="http://schemas.microsoft.com/office/drawing/2014/main" id="{1C3B4C15-3C84-4D0A-8726-195FBB5A6FFD}"/>
                </a:ext>
              </a:extLst>
            </p:cNvPr>
            <p:cNvSpPr/>
            <p:nvPr/>
          </p:nvSpPr>
          <p:spPr>
            <a:xfrm>
              <a:off x="4967561"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3" name="Freeform: Shape 58">
              <a:extLst>
                <a:ext uri="{FF2B5EF4-FFF2-40B4-BE49-F238E27FC236}">
                  <a16:creationId xmlns:a16="http://schemas.microsoft.com/office/drawing/2014/main" id="{66BE94BB-E041-4EC0-87E0-72185B837995}"/>
                </a:ext>
              </a:extLst>
            </p:cNvPr>
            <p:cNvSpPr/>
            <p:nvPr/>
          </p:nvSpPr>
          <p:spPr>
            <a:xfrm>
              <a:off x="4967561"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7" name="Freeform: Shape 62">
              <a:extLst>
                <a:ext uri="{FF2B5EF4-FFF2-40B4-BE49-F238E27FC236}">
                  <a16:creationId xmlns:a16="http://schemas.microsoft.com/office/drawing/2014/main" id="{86A07131-D69D-4C64-905A-061E5DD122A5}"/>
                </a:ext>
              </a:extLst>
            </p:cNvPr>
            <p:cNvSpPr/>
            <p:nvPr/>
          </p:nvSpPr>
          <p:spPr>
            <a:xfrm>
              <a:off x="5154705"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8" name="Freeform: Shape 63">
              <a:extLst>
                <a:ext uri="{FF2B5EF4-FFF2-40B4-BE49-F238E27FC236}">
                  <a16:creationId xmlns:a16="http://schemas.microsoft.com/office/drawing/2014/main" id="{CDD21113-755C-4020-890B-569FEF7D9332}"/>
                </a:ext>
              </a:extLst>
            </p:cNvPr>
            <p:cNvSpPr/>
            <p:nvPr/>
          </p:nvSpPr>
          <p:spPr>
            <a:xfrm>
              <a:off x="5154705"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99" name="Freeform: Shape 64">
              <a:extLst>
                <a:ext uri="{FF2B5EF4-FFF2-40B4-BE49-F238E27FC236}">
                  <a16:creationId xmlns:a16="http://schemas.microsoft.com/office/drawing/2014/main" id="{E96D2D41-3FB1-4481-AA96-46A08F872413}"/>
                </a:ext>
              </a:extLst>
            </p:cNvPr>
            <p:cNvSpPr/>
            <p:nvPr/>
          </p:nvSpPr>
          <p:spPr>
            <a:xfrm>
              <a:off x="5154705"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0" name="Freeform: Shape 65">
              <a:extLst>
                <a:ext uri="{FF2B5EF4-FFF2-40B4-BE49-F238E27FC236}">
                  <a16:creationId xmlns:a16="http://schemas.microsoft.com/office/drawing/2014/main" id="{397B11D4-6032-4F12-8832-E659D5CB04B7}"/>
                </a:ext>
              </a:extLst>
            </p:cNvPr>
            <p:cNvSpPr/>
            <p:nvPr/>
          </p:nvSpPr>
          <p:spPr>
            <a:xfrm>
              <a:off x="5154705"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1" name="Freeform: Shape 66">
              <a:extLst>
                <a:ext uri="{FF2B5EF4-FFF2-40B4-BE49-F238E27FC236}">
                  <a16:creationId xmlns:a16="http://schemas.microsoft.com/office/drawing/2014/main" id="{B41E5362-1C5E-4DD1-96F4-236F9DCEB05B}"/>
                </a:ext>
              </a:extLst>
            </p:cNvPr>
            <p:cNvSpPr/>
            <p:nvPr/>
          </p:nvSpPr>
          <p:spPr>
            <a:xfrm>
              <a:off x="5154705"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2" name="Freeform: Shape 67">
              <a:extLst>
                <a:ext uri="{FF2B5EF4-FFF2-40B4-BE49-F238E27FC236}">
                  <a16:creationId xmlns:a16="http://schemas.microsoft.com/office/drawing/2014/main" id="{FE352878-9B45-465D-9425-02BB06B6D739}"/>
                </a:ext>
              </a:extLst>
            </p:cNvPr>
            <p:cNvSpPr/>
            <p:nvPr/>
          </p:nvSpPr>
          <p:spPr>
            <a:xfrm>
              <a:off x="5154705"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3" name="Freeform: Shape 68">
              <a:extLst>
                <a:ext uri="{FF2B5EF4-FFF2-40B4-BE49-F238E27FC236}">
                  <a16:creationId xmlns:a16="http://schemas.microsoft.com/office/drawing/2014/main" id="{2E43D999-8A91-4C91-8493-0A300F2317E2}"/>
                </a:ext>
              </a:extLst>
            </p:cNvPr>
            <p:cNvSpPr/>
            <p:nvPr/>
          </p:nvSpPr>
          <p:spPr>
            <a:xfrm>
              <a:off x="5154705"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4" name="Freeform: Shape 69">
              <a:extLst>
                <a:ext uri="{FF2B5EF4-FFF2-40B4-BE49-F238E27FC236}">
                  <a16:creationId xmlns:a16="http://schemas.microsoft.com/office/drawing/2014/main" id="{BB05FD79-271C-4369-BAE3-A34602A6C432}"/>
                </a:ext>
              </a:extLst>
            </p:cNvPr>
            <p:cNvSpPr/>
            <p:nvPr/>
          </p:nvSpPr>
          <p:spPr>
            <a:xfrm>
              <a:off x="5154705"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5" name="Freeform: Shape 70">
              <a:extLst>
                <a:ext uri="{FF2B5EF4-FFF2-40B4-BE49-F238E27FC236}">
                  <a16:creationId xmlns:a16="http://schemas.microsoft.com/office/drawing/2014/main" id="{ECF5C551-545F-4344-B213-B39AC314EC62}"/>
                </a:ext>
              </a:extLst>
            </p:cNvPr>
            <p:cNvSpPr/>
            <p:nvPr/>
          </p:nvSpPr>
          <p:spPr>
            <a:xfrm>
              <a:off x="5154705"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06" name="Freeform: Shape 71">
              <a:extLst>
                <a:ext uri="{FF2B5EF4-FFF2-40B4-BE49-F238E27FC236}">
                  <a16:creationId xmlns:a16="http://schemas.microsoft.com/office/drawing/2014/main" id="{9E926AF1-643A-4E21-9272-6ABAD5C69DD0}"/>
                </a:ext>
              </a:extLst>
            </p:cNvPr>
            <p:cNvSpPr/>
            <p:nvPr/>
          </p:nvSpPr>
          <p:spPr>
            <a:xfrm>
              <a:off x="5154705"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F16924"/>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0" name="Freeform: Shape 75">
              <a:extLst>
                <a:ext uri="{FF2B5EF4-FFF2-40B4-BE49-F238E27FC236}">
                  <a16:creationId xmlns:a16="http://schemas.microsoft.com/office/drawing/2014/main" id="{C57E2ABE-A4C6-4C41-AEBB-01B352C43AA2}"/>
                </a:ext>
              </a:extLst>
            </p:cNvPr>
            <p:cNvSpPr/>
            <p:nvPr/>
          </p:nvSpPr>
          <p:spPr>
            <a:xfrm>
              <a:off x="5540761"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1" name="Freeform: Shape 76">
              <a:extLst>
                <a:ext uri="{FF2B5EF4-FFF2-40B4-BE49-F238E27FC236}">
                  <a16:creationId xmlns:a16="http://schemas.microsoft.com/office/drawing/2014/main" id="{8A5B6264-C07E-49D7-905D-E98F3B00A714}"/>
                </a:ext>
              </a:extLst>
            </p:cNvPr>
            <p:cNvSpPr/>
            <p:nvPr/>
          </p:nvSpPr>
          <p:spPr>
            <a:xfrm>
              <a:off x="5540761"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2" name="Freeform: Shape 77">
              <a:extLst>
                <a:ext uri="{FF2B5EF4-FFF2-40B4-BE49-F238E27FC236}">
                  <a16:creationId xmlns:a16="http://schemas.microsoft.com/office/drawing/2014/main" id="{9466B35D-1691-4482-9C14-ECA640977F78}"/>
                </a:ext>
              </a:extLst>
            </p:cNvPr>
            <p:cNvSpPr/>
            <p:nvPr/>
          </p:nvSpPr>
          <p:spPr>
            <a:xfrm>
              <a:off x="5540761"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3" name="Freeform: Shape 78">
              <a:extLst>
                <a:ext uri="{FF2B5EF4-FFF2-40B4-BE49-F238E27FC236}">
                  <a16:creationId xmlns:a16="http://schemas.microsoft.com/office/drawing/2014/main" id="{226864E2-55A5-49FE-817F-BFF040531C77}"/>
                </a:ext>
              </a:extLst>
            </p:cNvPr>
            <p:cNvSpPr/>
            <p:nvPr/>
          </p:nvSpPr>
          <p:spPr>
            <a:xfrm>
              <a:off x="5540761"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4" name="Freeform: Shape 79">
              <a:extLst>
                <a:ext uri="{FF2B5EF4-FFF2-40B4-BE49-F238E27FC236}">
                  <a16:creationId xmlns:a16="http://schemas.microsoft.com/office/drawing/2014/main" id="{90E5CCDB-CC0B-4F11-A2C1-B6169ED3D369}"/>
                </a:ext>
              </a:extLst>
            </p:cNvPr>
            <p:cNvSpPr/>
            <p:nvPr/>
          </p:nvSpPr>
          <p:spPr>
            <a:xfrm>
              <a:off x="5540761"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5" name="Freeform: Shape 80">
              <a:extLst>
                <a:ext uri="{FF2B5EF4-FFF2-40B4-BE49-F238E27FC236}">
                  <a16:creationId xmlns:a16="http://schemas.microsoft.com/office/drawing/2014/main" id="{602CE098-88F4-4F23-B972-ABDD2FAAF490}"/>
                </a:ext>
              </a:extLst>
            </p:cNvPr>
            <p:cNvSpPr/>
            <p:nvPr/>
          </p:nvSpPr>
          <p:spPr>
            <a:xfrm>
              <a:off x="5540761"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6" name="Freeform: Shape 81">
              <a:extLst>
                <a:ext uri="{FF2B5EF4-FFF2-40B4-BE49-F238E27FC236}">
                  <a16:creationId xmlns:a16="http://schemas.microsoft.com/office/drawing/2014/main" id="{485F0932-841A-4229-A82F-07BA2856B398}"/>
                </a:ext>
              </a:extLst>
            </p:cNvPr>
            <p:cNvSpPr/>
            <p:nvPr/>
          </p:nvSpPr>
          <p:spPr>
            <a:xfrm>
              <a:off x="5540761"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7" name="Freeform: Shape 82">
              <a:extLst>
                <a:ext uri="{FF2B5EF4-FFF2-40B4-BE49-F238E27FC236}">
                  <a16:creationId xmlns:a16="http://schemas.microsoft.com/office/drawing/2014/main" id="{4341BC9F-DAA6-4418-A8DE-D958EDF6425D}"/>
                </a:ext>
              </a:extLst>
            </p:cNvPr>
            <p:cNvSpPr/>
            <p:nvPr/>
          </p:nvSpPr>
          <p:spPr>
            <a:xfrm>
              <a:off x="5540761"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8" name="Freeform: Shape 83">
              <a:extLst>
                <a:ext uri="{FF2B5EF4-FFF2-40B4-BE49-F238E27FC236}">
                  <a16:creationId xmlns:a16="http://schemas.microsoft.com/office/drawing/2014/main" id="{C81D08AD-87C1-4589-8224-69E02314F6FA}"/>
                </a:ext>
              </a:extLst>
            </p:cNvPr>
            <p:cNvSpPr/>
            <p:nvPr/>
          </p:nvSpPr>
          <p:spPr>
            <a:xfrm>
              <a:off x="5540761"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19" name="Freeform: Shape 84">
              <a:extLst>
                <a:ext uri="{FF2B5EF4-FFF2-40B4-BE49-F238E27FC236}">
                  <a16:creationId xmlns:a16="http://schemas.microsoft.com/office/drawing/2014/main" id="{6C711512-B933-4AE7-9B35-8896B14640CD}"/>
                </a:ext>
              </a:extLst>
            </p:cNvPr>
            <p:cNvSpPr/>
            <p:nvPr/>
          </p:nvSpPr>
          <p:spPr>
            <a:xfrm>
              <a:off x="5540761"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3" name="Freeform: Shape 88">
              <a:extLst>
                <a:ext uri="{FF2B5EF4-FFF2-40B4-BE49-F238E27FC236}">
                  <a16:creationId xmlns:a16="http://schemas.microsoft.com/office/drawing/2014/main" id="{57910B51-762D-426E-A4A1-FC2B125A922B}"/>
                </a:ext>
              </a:extLst>
            </p:cNvPr>
            <p:cNvSpPr/>
            <p:nvPr/>
          </p:nvSpPr>
          <p:spPr>
            <a:xfrm>
              <a:off x="5731436"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4" name="Freeform: Shape 89">
              <a:extLst>
                <a:ext uri="{FF2B5EF4-FFF2-40B4-BE49-F238E27FC236}">
                  <a16:creationId xmlns:a16="http://schemas.microsoft.com/office/drawing/2014/main" id="{169F2E8A-0A64-4A59-A12D-BF537F8EC4BA}"/>
                </a:ext>
              </a:extLst>
            </p:cNvPr>
            <p:cNvSpPr/>
            <p:nvPr/>
          </p:nvSpPr>
          <p:spPr>
            <a:xfrm>
              <a:off x="5731436"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5" name="Freeform: Shape 90">
              <a:extLst>
                <a:ext uri="{FF2B5EF4-FFF2-40B4-BE49-F238E27FC236}">
                  <a16:creationId xmlns:a16="http://schemas.microsoft.com/office/drawing/2014/main" id="{683DF826-18DE-4BFD-B371-F964BD45F105}"/>
                </a:ext>
              </a:extLst>
            </p:cNvPr>
            <p:cNvSpPr/>
            <p:nvPr/>
          </p:nvSpPr>
          <p:spPr>
            <a:xfrm>
              <a:off x="5731436"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6" name="Freeform: Shape 91">
              <a:extLst>
                <a:ext uri="{FF2B5EF4-FFF2-40B4-BE49-F238E27FC236}">
                  <a16:creationId xmlns:a16="http://schemas.microsoft.com/office/drawing/2014/main" id="{0BC11988-8F00-4E3F-A78A-04CEA3FDD334}"/>
                </a:ext>
              </a:extLst>
            </p:cNvPr>
            <p:cNvSpPr/>
            <p:nvPr/>
          </p:nvSpPr>
          <p:spPr>
            <a:xfrm>
              <a:off x="5731436"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7" name="Freeform: Shape 92">
              <a:extLst>
                <a:ext uri="{FF2B5EF4-FFF2-40B4-BE49-F238E27FC236}">
                  <a16:creationId xmlns:a16="http://schemas.microsoft.com/office/drawing/2014/main" id="{AEDC1C06-605B-4D25-92FE-57CAB7A21C8C}"/>
                </a:ext>
              </a:extLst>
            </p:cNvPr>
            <p:cNvSpPr/>
            <p:nvPr/>
          </p:nvSpPr>
          <p:spPr>
            <a:xfrm>
              <a:off x="5731436"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8" name="Freeform: Shape 93">
              <a:extLst>
                <a:ext uri="{FF2B5EF4-FFF2-40B4-BE49-F238E27FC236}">
                  <a16:creationId xmlns:a16="http://schemas.microsoft.com/office/drawing/2014/main" id="{BF13CDCA-A5EC-45D6-A79F-B6962BE1D0F2}"/>
                </a:ext>
              </a:extLst>
            </p:cNvPr>
            <p:cNvSpPr/>
            <p:nvPr/>
          </p:nvSpPr>
          <p:spPr>
            <a:xfrm>
              <a:off x="5731436"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29" name="Freeform: Shape 94">
              <a:extLst>
                <a:ext uri="{FF2B5EF4-FFF2-40B4-BE49-F238E27FC236}">
                  <a16:creationId xmlns:a16="http://schemas.microsoft.com/office/drawing/2014/main" id="{65853580-B22C-409D-B919-4F0E7811A431}"/>
                </a:ext>
              </a:extLst>
            </p:cNvPr>
            <p:cNvSpPr/>
            <p:nvPr/>
          </p:nvSpPr>
          <p:spPr>
            <a:xfrm>
              <a:off x="5731436"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0" name="Freeform: Shape 95">
              <a:extLst>
                <a:ext uri="{FF2B5EF4-FFF2-40B4-BE49-F238E27FC236}">
                  <a16:creationId xmlns:a16="http://schemas.microsoft.com/office/drawing/2014/main" id="{2D01A7A0-0271-47F1-9EA6-EA3217889270}"/>
                </a:ext>
              </a:extLst>
            </p:cNvPr>
            <p:cNvSpPr/>
            <p:nvPr/>
          </p:nvSpPr>
          <p:spPr>
            <a:xfrm>
              <a:off x="5731436"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1" name="Freeform: Shape 96">
              <a:extLst>
                <a:ext uri="{FF2B5EF4-FFF2-40B4-BE49-F238E27FC236}">
                  <a16:creationId xmlns:a16="http://schemas.microsoft.com/office/drawing/2014/main" id="{6EA8A7F1-7CF1-4565-B559-EC3226048D55}"/>
                </a:ext>
              </a:extLst>
            </p:cNvPr>
            <p:cNvSpPr/>
            <p:nvPr/>
          </p:nvSpPr>
          <p:spPr>
            <a:xfrm>
              <a:off x="5731436"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2" name="Freeform: Shape 97">
              <a:extLst>
                <a:ext uri="{FF2B5EF4-FFF2-40B4-BE49-F238E27FC236}">
                  <a16:creationId xmlns:a16="http://schemas.microsoft.com/office/drawing/2014/main" id="{A1A20854-6159-40D5-BDB4-D3F6A9B719A6}"/>
                </a:ext>
              </a:extLst>
            </p:cNvPr>
            <p:cNvSpPr/>
            <p:nvPr/>
          </p:nvSpPr>
          <p:spPr>
            <a:xfrm>
              <a:off x="5731436"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6" name="Freeform: Shape 101">
              <a:extLst>
                <a:ext uri="{FF2B5EF4-FFF2-40B4-BE49-F238E27FC236}">
                  <a16:creationId xmlns:a16="http://schemas.microsoft.com/office/drawing/2014/main" id="{9672372C-53D6-4950-9FF7-C65D1F084518}"/>
                </a:ext>
              </a:extLst>
            </p:cNvPr>
            <p:cNvSpPr/>
            <p:nvPr/>
          </p:nvSpPr>
          <p:spPr>
            <a:xfrm>
              <a:off x="5922109"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7" name="Freeform: Shape 102">
              <a:extLst>
                <a:ext uri="{FF2B5EF4-FFF2-40B4-BE49-F238E27FC236}">
                  <a16:creationId xmlns:a16="http://schemas.microsoft.com/office/drawing/2014/main" id="{1CF63059-AC70-4A9A-A6B4-CE811179DE4C}"/>
                </a:ext>
              </a:extLst>
            </p:cNvPr>
            <p:cNvSpPr/>
            <p:nvPr/>
          </p:nvSpPr>
          <p:spPr>
            <a:xfrm>
              <a:off x="5922109"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8" name="Freeform: Shape 103">
              <a:extLst>
                <a:ext uri="{FF2B5EF4-FFF2-40B4-BE49-F238E27FC236}">
                  <a16:creationId xmlns:a16="http://schemas.microsoft.com/office/drawing/2014/main" id="{AFB63C5D-AE6E-4CA8-8A7C-12A0BC01BA8E}"/>
                </a:ext>
              </a:extLst>
            </p:cNvPr>
            <p:cNvSpPr/>
            <p:nvPr/>
          </p:nvSpPr>
          <p:spPr>
            <a:xfrm>
              <a:off x="5922109"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39" name="Freeform: Shape 104">
              <a:extLst>
                <a:ext uri="{FF2B5EF4-FFF2-40B4-BE49-F238E27FC236}">
                  <a16:creationId xmlns:a16="http://schemas.microsoft.com/office/drawing/2014/main" id="{7FC86917-94D6-4D1B-8ED0-C86DCB616729}"/>
                </a:ext>
              </a:extLst>
            </p:cNvPr>
            <p:cNvSpPr/>
            <p:nvPr/>
          </p:nvSpPr>
          <p:spPr>
            <a:xfrm>
              <a:off x="5922109"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0" name="Freeform: Shape 105">
              <a:extLst>
                <a:ext uri="{FF2B5EF4-FFF2-40B4-BE49-F238E27FC236}">
                  <a16:creationId xmlns:a16="http://schemas.microsoft.com/office/drawing/2014/main" id="{B6FFA3BB-6BCC-4389-A570-A492DFD311CC}"/>
                </a:ext>
              </a:extLst>
            </p:cNvPr>
            <p:cNvSpPr/>
            <p:nvPr/>
          </p:nvSpPr>
          <p:spPr>
            <a:xfrm>
              <a:off x="5922109"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DA13E"/>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1" name="Freeform: Shape 106">
              <a:extLst>
                <a:ext uri="{FF2B5EF4-FFF2-40B4-BE49-F238E27FC236}">
                  <a16:creationId xmlns:a16="http://schemas.microsoft.com/office/drawing/2014/main" id="{4DDF973F-653F-4B9C-AD25-8A15134B455C}"/>
                </a:ext>
              </a:extLst>
            </p:cNvPr>
            <p:cNvSpPr/>
            <p:nvPr/>
          </p:nvSpPr>
          <p:spPr>
            <a:xfrm>
              <a:off x="5922109"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2" name="Freeform: Shape 107">
              <a:extLst>
                <a:ext uri="{FF2B5EF4-FFF2-40B4-BE49-F238E27FC236}">
                  <a16:creationId xmlns:a16="http://schemas.microsoft.com/office/drawing/2014/main" id="{6330DBE3-780B-4F83-974C-652C7A37EABC}"/>
                </a:ext>
              </a:extLst>
            </p:cNvPr>
            <p:cNvSpPr/>
            <p:nvPr/>
          </p:nvSpPr>
          <p:spPr>
            <a:xfrm>
              <a:off x="5922109"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3" name="Freeform: Shape 108">
              <a:extLst>
                <a:ext uri="{FF2B5EF4-FFF2-40B4-BE49-F238E27FC236}">
                  <a16:creationId xmlns:a16="http://schemas.microsoft.com/office/drawing/2014/main" id="{6F68DA83-7DF9-48F4-BC24-8A20BD451982}"/>
                </a:ext>
              </a:extLst>
            </p:cNvPr>
            <p:cNvSpPr/>
            <p:nvPr/>
          </p:nvSpPr>
          <p:spPr>
            <a:xfrm>
              <a:off x="5922109"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4" name="Freeform: Shape 109">
              <a:extLst>
                <a:ext uri="{FF2B5EF4-FFF2-40B4-BE49-F238E27FC236}">
                  <a16:creationId xmlns:a16="http://schemas.microsoft.com/office/drawing/2014/main" id="{5B7DB688-C9B5-4CE7-AE2F-71C2A580EACE}"/>
                </a:ext>
              </a:extLst>
            </p:cNvPr>
            <p:cNvSpPr/>
            <p:nvPr/>
          </p:nvSpPr>
          <p:spPr>
            <a:xfrm>
              <a:off x="5922109"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45" name="Freeform: Shape 110">
              <a:extLst>
                <a:ext uri="{FF2B5EF4-FFF2-40B4-BE49-F238E27FC236}">
                  <a16:creationId xmlns:a16="http://schemas.microsoft.com/office/drawing/2014/main" id="{BAA61459-4C67-4B61-B117-516250400395}"/>
                </a:ext>
              </a:extLst>
            </p:cNvPr>
            <p:cNvSpPr/>
            <p:nvPr/>
          </p:nvSpPr>
          <p:spPr>
            <a:xfrm>
              <a:off x="5922109"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grpSp>
      <p:grpSp>
        <p:nvGrpSpPr>
          <p:cNvPr id="5" name="Group 4">
            <a:extLst>
              <a:ext uri="{FF2B5EF4-FFF2-40B4-BE49-F238E27FC236}">
                <a16:creationId xmlns:a16="http://schemas.microsoft.com/office/drawing/2014/main" id="{808B8BEF-F7DF-DA44-FE0D-DBDB72923933}"/>
              </a:ext>
            </a:extLst>
          </p:cNvPr>
          <p:cNvGrpSpPr/>
          <p:nvPr/>
        </p:nvGrpSpPr>
        <p:grpSpPr>
          <a:xfrm>
            <a:off x="9502582" y="1932271"/>
            <a:ext cx="1288821" cy="1754913"/>
            <a:chOff x="8512558" y="2065959"/>
            <a:chExt cx="1288821" cy="1754913"/>
          </a:xfrm>
        </p:grpSpPr>
        <p:sp>
          <p:nvSpPr>
            <p:cNvPr id="149" name="Freeform: Shape 36">
              <a:extLst>
                <a:ext uri="{FF2B5EF4-FFF2-40B4-BE49-F238E27FC236}">
                  <a16:creationId xmlns:a16="http://schemas.microsoft.com/office/drawing/2014/main" id="{D4392A0A-1E0C-4693-B2BD-DBCDE7AF3078}"/>
                </a:ext>
              </a:extLst>
            </p:cNvPr>
            <p:cNvSpPr/>
            <p:nvPr/>
          </p:nvSpPr>
          <p:spPr>
            <a:xfrm>
              <a:off x="8512558"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0" name="Freeform: Shape 37">
              <a:extLst>
                <a:ext uri="{FF2B5EF4-FFF2-40B4-BE49-F238E27FC236}">
                  <a16:creationId xmlns:a16="http://schemas.microsoft.com/office/drawing/2014/main" id="{3C187F84-D9BA-4E8C-95F7-0957546A7D83}"/>
                </a:ext>
              </a:extLst>
            </p:cNvPr>
            <p:cNvSpPr/>
            <p:nvPr/>
          </p:nvSpPr>
          <p:spPr>
            <a:xfrm>
              <a:off x="8512558"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1" name="Freeform: Shape 38">
              <a:extLst>
                <a:ext uri="{FF2B5EF4-FFF2-40B4-BE49-F238E27FC236}">
                  <a16:creationId xmlns:a16="http://schemas.microsoft.com/office/drawing/2014/main" id="{8F341BCC-3597-4C61-890F-7E1F91FA0454}"/>
                </a:ext>
              </a:extLst>
            </p:cNvPr>
            <p:cNvSpPr/>
            <p:nvPr/>
          </p:nvSpPr>
          <p:spPr>
            <a:xfrm>
              <a:off x="8512558"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2" name="Freeform: Shape 39">
              <a:extLst>
                <a:ext uri="{FF2B5EF4-FFF2-40B4-BE49-F238E27FC236}">
                  <a16:creationId xmlns:a16="http://schemas.microsoft.com/office/drawing/2014/main" id="{018B5721-E545-4887-9E00-27DAAA51A5C1}"/>
                </a:ext>
              </a:extLst>
            </p:cNvPr>
            <p:cNvSpPr/>
            <p:nvPr/>
          </p:nvSpPr>
          <p:spPr>
            <a:xfrm>
              <a:off x="8512558"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3" name="Freeform: Shape 40">
              <a:extLst>
                <a:ext uri="{FF2B5EF4-FFF2-40B4-BE49-F238E27FC236}">
                  <a16:creationId xmlns:a16="http://schemas.microsoft.com/office/drawing/2014/main" id="{BEDC8F5A-B1A4-4CBC-B65E-B58F47E352EE}"/>
                </a:ext>
              </a:extLst>
            </p:cNvPr>
            <p:cNvSpPr/>
            <p:nvPr/>
          </p:nvSpPr>
          <p:spPr>
            <a:xfrm>
              <a:off x="8512558"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4" name="Freeform: Shape 41">
              <a:extLst>
                <a:ext uri="{FF2B5EF4-FFF2-40B4-BE49-F238E27FC236}">
                  <a16:creationId xmlns:a16="http://schemas.microsoft.com/office/drawing/2014/main" id="{0B102CE6-B6FA-43C0-B2ED-82ECEE751002}"/>
                </a:ext>
              </a:extLst>
            </p:cNvPr>
            <p:cNvSpPr/>
            <p:nvPr/>
          </p:nvSpPr>
          <p:spPr>
            <a:xfrm>
              <a:off x="8512558"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5" name="Freeform: Shape 42">
              <a:extLst>
                <a:ext uri="{FF2B5EF4-FFF2-40B4-BE49-F238E27FC236}">
                  <a16:creationId xmlns:a16="http://schemas.microsoft.com/office/drawing/2014/main" id="{3CCBCDCD-0997-49E0-8242-EB10FBC56CA3}"/>
                </a:ext>
              </a:extLst>
            </p:cNvPr>
            <p:cNvSpPr/>
            <p:nvPr/>
          </p:nvSpPr>
          <p:spPr>
            <a:xfrm>
              <a:off x="8512558"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6" name="Freeform: Shape 43">
              <a:extLst>
                <a:ext uri="{FF2B5EF4-FFF2-40B4-BE49-F238E27FC236}">
                  <a16:creationId xmlns:a16="http://schemas.microsoft.com/office/drawing/2014/main" id="{DC768C9C-2276-441E-963B-C73604600F69}"/>
                </a:ext>
              </a:extLst>
            </p:cNvPr>
            <p:cNvSpPr/>
            <p:nvPr/>
          </p:nvSpPr>
          <p:spPr>
            <a:xfrm>
              <a:off x="8512558"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7" name="Freeform: Shape 44">
              <a:extLst>
                <a:ext uri="{FF2B5EF4-FFF2-40B4-BE49-F238E27FC236}">
                  <a16:creationId xmlns:a16="http://schemas.microsoft.com/office/drawing/2014/main" id="{9083B361-B77B-4622-B635-556ABE5B1794}"/>
                </a:ext>
              </a:extLst>
            </p:cNvPr>
            <p:cNvSpPr/>
            <p:nvPr/>
          </p:nvSpPr>
          <p:spPr>
            <a:xfrm>
              <a:off x="8512558"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58" name="Freeform: Shape 45">
              <a:extLst>
                <a:ext uri="{FF2B5EF4-FFF2-40B4-BE49-F238E27FC236}">
                  <a16:creationId xmlns:a16="http://schemas.microsoft.com/office/drawing/2014/main" id="{E14D6459-2229-49DD-AACC-AA6FA0C909DE}"/>
                </a:ext>
              </a:extLst>
            </p:cNvPr>
            <p:cNvSpPr/>
            <p:nvPr/>
          </p:nvSpPr>
          <p:spPr>
            <a:xfrm>
              <a:off x="8512558"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2" name="Freeform: Shape 49">
              <a:extLst>
                <a:ext uri="{FF2B5EF4-FFF2-40B4-BE49-F238E27FC236}">
                  <a16:creationId xmlns:a16="http://schemas.microsoft.com/office/drawing/2014/main" id="{E3ED2D24-2D78-4BAF-88F8-868711629158}"/>
                </a:ext>
              </a:extLst>
            </p:cNvPr>
            <p:cNvSpPr/>
            <p:nvPr/>
          </p:nvSpPr>
          <p:spPr>
            <a:xfrm>
              <a:off x="8703236"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3" name="Freeform: Shape 50">
              <a:extLst>
                <a:ext uri="{FF2B5EF4-FFF2-40B4-BE49-F238E27FC236}">
                  <a16:creationId xmlns:a16="http://schemas.microsoft.com/office/drawing/2014/main" id="{2997E735-60B7-497A-8B80-983EDA1AE72E}"/>
                </a:ext>
              </a:extLst>
            </p:cNvPr>
            <p:cNvSpPr/>
            <p:nvPr/>
          </p:nvSpPr>
          <p:spPr>
            <a:xfrm>
              <a:off x="8703236"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4" name="Freeform: Shape 51">
              <a:extLst>
                <a:ext uri="{FF2B5EF4-FFF2-40B4-BE49-F238E27FC236}">
                  <a16:creationId xmlns:a16="http://schemas.microsoft.com/office/drawing/2014/main" id="{7F6F9542-B2F2-4210-B1C5-76AEC02524AF}"/>
                </a:ext>
              </a:extLst>
            </p:cNvPr>
            <p:cNvSpPr/>
            <p:nvPr/>
          </p:nvSpPr>
          <p:spPr>
            <a:xfrm>
              <a:off x="8703236"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5" name="Freeform: Shape 52">
              <a:extLst>
                <a:ext uri="{FF2B5EF4-FFF2-40B4-BE49-F238E27FC236}">
                  <a16:creationId xmlns:a16="http://schemas.microsoft.com/office/drawing/2014/main" id="{DEE996D9-8808-47B5-A999-EC94207E9886}"/>
                </a:ext>
              </a:extLst>
            </p:cNvPr>
            <p:cNvSpPr/>
            <p:nvPr/>
          </p:nvSpPr>
          <p:spPr>
            <a:xfrm>
              <a:off x="8703236"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6" name="Freeform: Shape 53">
              <a:extLst>
                <a:ext uri="{FF2B5EF4-FFF2-40B4-BE49-F238E27FC236}">
                  <a16:creationId xmlns:a16="http://schemas.microsoft.com/office/drawing/2014/main" id="{398126C2-092F-4871-B9D4-FB4521CAB541}"/>
                </a:ext>
              </a:extLst>
            </p:cNvPr>
            <p:cNvSpPr/>
            <p:nvPr/>
          </p:nvSpPr>
          <p:spPr>
            <a:xfrm>
              <a:off x="8703236"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7" name="Freeform: Shape 54">
              <a:extLst>
                <a:ext uri="{FF2B5EF4-FFF2-40B4-BE49-F238E27FC236}">
                  <a16:creationId xmlns:a16="http://schemas.microsoft.com/office/drawing/2014/main" id="{51593B76-52D3-4CB6-8CAA-CD30788EA9E0}"/>
                </a:ext>
              </a:extLst>
            </p:cNvPr>
            <p:cNvSpPr/>
            <p:nvPr/>
          </p:nvSpPr>
          <p:spPr>
            <a:xfrm>
              <a:off x="8703236"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8" name="Freeform: Shape 55">
              <a:extLst>
                <a:ext uri="{FF2B5EF4-FFF2-40B4-BE49-F238E27FC236}">
                  <a16:creationId xmlns:a16="http://schemas.microsoft.com/office/drawing/2014/main" id="{FC389592-509E-47D0-A3CE-541C22780B2B}"/>
                </a:ext>
              </a:extLst>
            </p:cNvPr>
            <p:cNvSpPr/>
            <p:nvPr/>
          </p:nvSpPr>
          <p:spPr>
            <a:xfrm>
              <a:off x="8703236"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69" name="Freeform: Shape 56">
              <a:extLst>
                <a:ext uri="{FF2B5EF4-FFF2-40B4-BE49-F238E27FC236}">
                  <a16:creationId xmlns:a16="http://schemas.microsoft.com/office/drawing/2014/main" id="{9783EABF-B0E8-49C0-BC84-6C899035F56F}"/>
                </a:ext>
              </a:extLst>
            </p:cNvPr>
            <p:cNvSpPr/>
            <p:nvPr/>
          </p:nvSpPr>
          <p:spPr>
            <a:xfrm>
              <a:off x="8703236"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0" name="Freeform: Shape 57">
              <a:extLst>
                <a:ext uri="{FF2B5EF4-FFF2-40B4-BE49-F238E27FC236}">
                  <a16:creationId xmlns:a16="http://schemas.microsoft.com/office/drawing/2014/main" id="{B9B58878-B4B6-4AD7-BCFE-C3707342744B}"/>
                </a:ext>
              </a:extLst>
            </p:cNvPr>
            <p:cNvSpPr/>
            <p:nvPr/>
          </p:nvSpPr>
          <p:spPr>
            <a:xfrm>
              <a:off x="8703236"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1" name="Freeform: Shape 58">
              <a:extLst>
                <a:ext uri="{FF2B5EF4-FFF2-40B4-BE49-F238E27FC236}">
                  <a16:creationId xmlns:a16="http://schemas.microsoft.com/office/drawing/2014/main" id="{BFAB91FB-6F02-4A24-A281-9D68178F7074}"/>
                </a:ext>
              </a:extLst>
            </p:cNvPr>
            <p:cNvSpPr/>
            <p:nvPr/>
          </p:nvSpPr>
          <p:spPr>
            <a:xfrm>
              <a:off x="8703236"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5" name="Freeform: Shape 62">
              <a:extLst>
                <a:ext uri="{FF2B5EF4-FFF2-40B4-BE49-F238E27FC236}">
                  <a16:creationId xmlns:a16="http://schemas.microsoft.com/office/drawing/2014/main" id="{7B6E84EA-695B-44F5-BD18-E36B63F8756A}"/>
                </a:ext>
              </a:extLst>
            </p:cNvPr>
            <p:cNvSpPr/>
            <p:nvPr/>
          </p:nvSpPr>
          <p:spPr>
            <a:xfrm>
              <a:off x="8890380"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6" name="Freeform: Shape 63">
              <a:extLst>
                <a:ext uri="{FF2B5EF4-FFF2-40B4-BE49-F238E27FC236}">
                  <a16:creationId xmlns:a16="http://schemas.microsoft.com/office/drawing/2014/main" id="{BE39714D-8C99-4A6D-9249-FE918FFC582B}"/>
                </a:ext>
              </a:extLst>
            </p:cNvPr>
            <p:cNvSpPr/>
            <p:nvPr/>
          </p:nvSpPr>
          <p:spPr>
            <a:xfrm>
              <a:off x="8890380"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7" name="Freeform: Shape 64">
              <a:extLst>
                <a:ext uri="{FF2B5EF4-FFF2-40B4-BE49-F238E27FC236}">
                  <a16:creationId xmlns:a16="http://schemas.microsoft.com/office/drawing/2014/main" id="{36EF868A-D1CE-45ED-9A12-2AD02672FE67}"/>
                </a:ext>
              </a:extLst>
            </p:cNvPr>
            <p:cNvSpPr/>
            <p:nvPr/>
          </p:nvSpPr>
          <p:spPr>
            <a:xfrm>
              <a:off x="8890380"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8" name="Freeform: Shape 65">
              <a:extLst>
                <a:ext uri="{FF2B5EF4-FFF2-40B4-BE49-F238E27FC236}">
                  <a16:creationId xmlns:a16="http://schemas.microsoft.com/office/drawing/2014/main" id="{9D3A0719-4CFF-4BE7-9146-3673BA3DE103}"/>
                </a:ext>
              </a:extLst>
            </p:cNvPr>
            <p:cNvSpPr/>
            <p:nvPr/>
          </p:nvSpPr>
          <p:spPr>
            <a:xfrm>
              <a:off x="8890380"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79" name="Freeform: Shape 66">
              <a:extLst>
                <a:ext uri="{FF2B5EF4-FFF2-40B4-BE49-F238E27FC236}">
                  <a16:creationId xmlns:a16="http://schemas.microsoft.com/office/drawing/2014/main" id="{35331830-4D52-4539-AFC9-BFD540363279}"/>
                </a:ext>
              </a:extLst>
            </p:cNvPr>
            <p:cNvSpPr/>
            <p:nvPr/>
          </p:nvSpPr>
          <p:spPr>
            <a:xfrm>
              <a:off x="8890380"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0" name="Freeform: Shape 67">
              <a:extLst>
                <a:ext uri="{FF2B5EF4-FFF2-40B4-BE49-F238E27FC236}">
                  <a16:creationId xmlns:a16="http://schemas.microsoft.com/office/drawing/2014/main" id="{D3E199C5-FD16-4EF7-A0D7-D08A4CF5B2AB}"/>
                </a:ext>
              </a:extLst>
            </p:cNvPr>
            <p:cNvSpPr/>
            <p:nvPr/>
          </p:nvSpPr>
          <p:spPr>
            <a:xfrm>
              <a:off x="8890380"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1" name="Freeform: Shape 68">
              <a:extLst>
                <a:ext uri="{FF2B5EF4-FFF2-40B4-BE49-F238E27FC236}">
                  <a16:creationId xmlns:a16="http://schemas.microsoft.com/office/drawing/2014/main" id="{A9D9FBC0-38FF-4B14-AF3B-6D9B7EC3AA78}"/>
                </a:ext>
              </a:extLst>
            </p:cNvPr>
            <p:cNvSpPr/>
            <p:nvPr/>
          </p:nvSpPr>
          <p:spPr>
            <a:xfrm>
              <a:off x="8890380"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2" name="Freeform: Shape 69">
              <a:extLst>
                <a:ext uri="{FF2B5EF4-FFF2-40B4-BE49-F238E27FC236}">
                  <a16:creationId xmlns:a16="http://schemas.microsoft.com/office/drawing/2014/main" id="{890221C7-B3AA-4109-B1C7-3F80BCCB6ADF}"/>
                </a:ext>
              </a:extLst>
            </p:cNvPr>
            <p:cNvSpPr/>
            <p:nvPr/>
          </p:nvSpPr>
          <p:spPr>
            <a:xfrm>
              <a:off x="8890380"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3" name="Freeform: Shape 70">
              <a:extLst>
                <a:ext uri="{FF2B5EF4-FFF2-40B4-BE49-F238E27FC236}">
                  <a16:creationId xmlns:a16="http://schemas.microsoft.com/office/drawing/2014/main" id="{961A289A-0B65-471E-91D2-20BBB73B7929}"/>
                </a:ext>
              </a:extLst>
            </p:cNvPr>
            <p:cNvSpPr/>
            <p:nvPr/>
          </p:nvSpPr>
          <p:spPr>
            <a:xfrm>
              <a:off x="8890380"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4" name="Freeform: Shape 71">
              <a:extLst>
                <a:ext uri="{FF2B5EF4-FFF2-40B4-BE49-F238E27FC236}">
                  <a16:creationId xmlns:a16="http://schemas.microsoft.com/office/drawing/2014/main" id="{3CDDF405-FBA3-4617-8D78-2EA26B8C9642}"/>
                </a:ext>
              </a:extLst>
            </p:cNvPr>
            <p:cNvSpPr/>
            <p:nvPr/>
          </p:nvSpPr>
          <p:spPr>
            <a:xfrm>
              <a:off x="8890380"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B41F7A"/>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8" name="Freeform: Shape 75">
              <a:extLst>
                <a:ext uri="{FF2B5EF4-FFF2-40B4-BE49-F238E27FC236}">
                  <a16:creationId xmlns:a16="http://schemas.microsoft.com/office/drawing/2014/main" id="{9F6DE25E-D3E8-4D54-8249-4D42531DAF15}"/>
                </a:ext>
              </a:extLst>
            </p:cNvPr>
            <p:cNvSpPr/>
            <p:nvPr/>
          </p:nvSpPr>
          <p:spPr>
            <a:xfrm>
              <a:off x="9276437"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89" name="Freeform: Shape 76">
              <a:extLst>
                <a:ext uri="{FF2B5EF4-FFF2-40B4-BE49-F238E27FC236}">
                  <a16:creationId xmlns:a16="http://schemas.microsoft.com/office/drawing/2014/main" id="{E89BF644-8DAC-44B6-96EE-C66ACC393041}"/>
                </a:ext>
              </a:extLst>
            </p:cNvPr>
            <p:cNvSpPr/>
            <p:nvPr/>
          </p:nvSpPr>
          <p:spPr>
            <a:xfrm>
              <a:off x="9276437"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0" name="Freeform: Shape 77">
              <a:extLst>
                <a:ext uri="{FF2B5EF4-FFF2-40B4-BE49-F238E27FC236}">
                  <a16:creationId xmlns:a16="http://schemas.microsoft.com/office/drawing/2014/main" id="{3EFD2C44-15DE-4B1F-8719-CB35BFB4DC90}"/>
                </a:ext>
              </a:extLst>
            </p:cNvPr>
            <p:cNvSpPr/>
            <p:nvPr/>
          </p:nvSpPr>
          <p:spPr>
            <a:xfrm>
              <a:off x="9276437"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1" name="Freeform: Shape 78">
              <a:extLst>
                <a:ext uri="{FF2B5EF4-FFF2-40B4-BE49-F238E27FC236}">
                  <a16:creationId xmlns:a16="http://schemas.microsoft.com/office/drawing/2014/main" id="{8855AAE0-1F93-403E-ACCA-E54F21EE8875}"/>
                </a:ext>
              </a:extLst>
            </p:cNvPr>
            <p:cNvSpPr/>
            <p:nvPr/>
          </p:nvSpPr>
          <p:spPr>
            <a:xfrm>
              <a:off x="9276437"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2" name="Freeform: Shape 79">
              <a:extLst>
                <a:ext uri="{FF2B5EF4-FFF2-40B4-BE49-F238E27FC236}">
                  <a16:creationId xmlns:a16="http://schemas.microsoft.com/office/drawing/2014/main" id="{B670E133-B6C5-40FA-81D4-5EE1037C64E5}"/>
                </a:ext>
              </a:extLst>
            </p:cNvPr>
            <p:cNvSpPr/>
            <p:nvPr/>
          </p:nvSpPr>
          <p:spPr>
            <a:xfrm>
              <a:off x="9276437"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3" name="Freeform: Shape 80">
              <a:extLst>
                <a:ext uri="{FF2B5EF4-FFF2-40B4-BE49-F238E27FC236}">
                  <a16:creationId xmlns:a16="http://schemas.microsoft.com/office/drawing/2014/main" id="{42F03E58-E92E-43A5-B571-1DBDF6A109D4}"/>
                </a:ext>
              </a:extLst>
            </p:cNvPr>
            <p:cNvSpPr/>
            <p:nvPr/>
          </p:nvSpPr>
          <p:spPr>
            <a:xfrm>
              <a:off x="9276437"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4" name="Freeform: Shape 81">
              <a:extLst>
                <a:ext uri="{FF2B5EF4-FFF2-40B4-BE49-F238E27FC236}">
                  <a16:creationId xmlns:a16="http://schemas.microsoft.com/office/drawing/2014/main" id="{49AFCAD5-A305-4E27-BE69-3B6AE7AEF871}"/>
                </a:ext>
              </a:extLst>
            </p:cNvPr>
            <p:cNvSpPr/>
            <p:nvPr/>
          </p:nvSpPr>
          <p:spPr>
            <a:xfrm>
              <a:off x="9276437"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5" name="Freeform: Shape 82">
              <a:extLst>
                <a:ext uri="{FF2B5EF4-FFF2-40B4-BE49-F238E27FC236}">
                  <a16:creationId xmlns:a16="http://schemas.microsoft.com/office/drawing/2014/main" id="{8F0601A6-BDD1-4188-BEA5-F48DE3CC774C}"/>
                </a:ext>
              </a:extLst>
            </p:cNvPr>
            <p:cNvSpPr/>
            <p:nvPr/>
          </p:nvSpPr>
          <p:spPr>
            <a:xfrm>
              <a:off x="9276437"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6" name="Freeform: Shape 83">
              <a:extLst>
                <a:ext uri="{FF2B5EF4-FFF2-40B4-BE49-F238E27FC236}">
                  <a16:creationId xmlns:a16="http://schemas.microsoft.com/office/drawing/2014/main" id="{06D619CF-C35E-4FCC-A191-A828A642371A}"/>
                </a:ext>
              </a:extLst>
            </p:cNvPr>
            <p:cNvSpPr/>
            <p:nvPr/>
          </p:nvSpPr>
          <p:spPr>
            <a:xfrm>
              <a:off x="9276437"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197" name="Freeform: Shape 84">
              <a:extLst>
                <a:ext uri="{FF2B5EF4-FFF2-40B4-BE49-F238E27FC236}">
                  <a16:creationId xmlns:a16="http://schemas.microsoft.com/office/drawing/2014/main" id="{EC0949C6-E8A3-499C-95DA-A3BCA6666F07}"/>
                </a:ext>
              </a:extLst>
            </p:cNvPr>
            <p:cNvSpPr/>
            <p:nvPr/>
          </p:nvSpPr>
          <p:spPr>
            <a:xfrm>
              <a:off x="9276437"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1" name="Freeform: Shape 88">
              <a:extLst>
                <a:ext uri="{FF2B5EF4-FFF2-40B4-BE49-F238E27FC236}">
                  <a16:creationId xmlns:a16="http://schemas.microsoft.com/office/drawing/2014/main" id="{3C52DB8B-40EF-4D68-9F08-71B21CA9BA60}"/>
                </a:ext>
              </a:extLst>
            </p:cNvPr>
            <p:cNvSpPr/>
            <p:nvPr/>
          </p:nvSpPr>
          <p:spPr>
            <a:xfrm>
              <a:off x="9467112" y="3677277"/>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2" name="Freeform: Shape 89">
              <a:extLst>
                <a:ext uri="{FF2B5EF4-FFF2-40B4-BE49-F238E27FC236}">
                  <a16:creationId xmlns:a16="http://schemas.microsoft.com/office/drawing/2014/main" id="{70D1E08A-9F78-4C61-A1BF-16BCA8DBF8C1}"/>
                </a:ext>
              </a:extLst>
            </p:cNvPr>
            <p:cNvSpPr/>
            <p:nvPr/>
          </p:nvSpPr>
          <p:spPr>
            <a:xfrm>
              <a:off x="9467112" y="3498372"/>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3" name="Freeform: Shape 90">
              <a:extLst>
                <a:ext uri="{FF2B5EF4-FFF2-40B4-BE49-F238E27FC236}">
                  <a16:creationId xmlns:a16="http://schemas.microsoft.com/office/drawing/2014/main" id="{A20B6285-504C-49C3-BEE1-443842CBB9EF}"/>
                </a:ext>
              </a:extLst>
            </p:cNvPr>
            <p:cNvSpPr/>
            <p:nvPr/>
          </p:nvSpPr>
          <p:spPr>
            <a:xfrm>
              <a:off x="9467112" y="331947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4" name="Freeform: Shape 91">
              <a:extLst>
                <a:ext uri="{FF2B5EF4-FFF2-40B4-BE49-F238E27FC236}">
                  <a16:creationId xmlns:a16="http://schemas.microsoft.com/office/drawing/2014/main" id="{0A465486-6FA2-46CF-8AF3-087582A7F3F2}"/>
                </a:ext>
              </a:extLst>
            </p:cNvPr>
            <p:cNvSpPr/>
            <p:nvPr/>
          </p:nvSpPr>
          <p:spPr>
            <a:xfrm>
              <a:off x="9467112" y="3140565"/>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5" name="Freeform: Shape 92">
              <a:extLst>
                <a:ext uri="{FF2B5EF4-FFF2-40B4-BE49-F238E27FC236}">
                  <a16:creationId xmlns:a16="http://schemas.microsoft.com/office/drawing/2014/main" id="{58A28760-E23C-4514-BE36-1E43ECAB3665}"/>
                </a:ext>
              </a:extLst>
            </p:cNvPr>
            <p:cNvSpPr/>
            <p:nvPr/>
          </p:nvSpPr>
          <p:spPr>
            <a:xfrm>
              <a:off x="9467112" y="296166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6" name="Freeform: Shape 93">
              <a:extLst>
                <a:ext uri="{FF2B5EF4-FFF2-40B4-BE49-F238E27FC236}">
                  <a16:creationId xmlns:a16="http://schemas.microsoft.com/office/drawing/2014/main" id="{61E031D3-D307-471D-85C1-914DB6D8ABFD}"/>
                </a:ext>
              </a:extLst>
            </p:cNvPr>
            <p:cNvSpPr/>
            <p:nvPr/>
          </p:nvSpPr>
          <p:spPr>
            <a:xfrm>
              <a:off x="9467112" y="2781578"/>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7" name="Freeform: Shape 94">
              <a:extLst>
                <a:ext uri="{FF2B5EF4-FFF2-40B4-BE49-F238E27FC236}">
                  <a16:creationId xmlns:a16="http://schemas.microsoft.com/office/drawing/2014/main" id="{547F21B4-71E9-4C79-AEDE-0AEABED1AC83}"/>
                </a:ext>
              </a:extLst>
            </p:cNvPr>
            <p:cNvSpPr/>
            <p:nvPr/>
          </p:nvSpPr>
          <p:spPr>
            <a:xfrm>
              <a:off x="9467112" y="2602673"/>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8" name="Freeform: Shape 95">
              <a:extLst>
                <a:ext uri="{FF2B5EF4-FFF2-40B4-BE49-F238E27FC236}">
                  <a16:creationId xmlns:a16="http://schemas.microsoft.com/office/drawing/2014/main" id="{34D6F419-C754-4813-AA3A-AC254A39AEE7}"/>
                </a:ext>
              </a:extLst>
            </p:cNvPr>
            <p:cNvSpPr/>
            <p:nvPr/>
          </p:nvSpPr>
          <p:spPr>
            <a:xfrm>
              <a:off x="9467112" y="242376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09" name="Freeform: Shape 96">
              <a:extLst>
                <a:ext uri="{FF2B5EF4-FFF2-40B4-BE49-F238E27FC236}">
                  <a16:creationId xmlns:a16="http://schemas.microsoft.com/office/drawing/2014/main" id="{8495698C-3CAC-4B66-8991-BE3C92F9749E}"/>
                </a:ext>
              </a:extLst>
            </p:cNvPr>
            <p:cNvSpPr/>
            <p:nvPr/>
          </p:nvSpPr>
          <p:spPr>
            <a:xfrm>
              <a:off x="9467112" y="224486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0" name="Freeform: Shape 97">
              <a:extLst>
                <a:ext uri="{FF2B5EF4-FFF2-40B4-BE49-F238E27FC236}">
                  <a16:creationId xmlns:a16="http://schemas.microsoft.com/office/drawing/2014/main" id="{0E3953F7-D8B2-4B76-9358-7ACCC99E2C48}"/>
                </a:ext>
              </a:extLst>
            </p:cNvPr>
            <p:cNvSpPr/>
            <p:nvPr/>
          </p:nvSpPr>
          <p:spPr>
            <a:xfrm>
              <a:off x="9467112" y="206595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4" name="Freeform: Shape 101">
              <a:extLst>
                <a:ext uri="{FF2B5EF4-FFF2-40B4-BE49-F238E27FC236}">
                  <a16:creationId xmlns:a16="http://schemas.microsoft.com/office/drawing/2014/main" id="{D0621C62-43F4-4E41-A3B1-A1E1BBD25A0E}"/>
                </a:ext>
              </a:extLst>
            </p:cNvPr>
            <p:cNvSpPr/>
            <p:nvPr/>
          </p:nvSpPr>
          <p:spPr>
            <a:xfrm>
              <a:off x="9657784" y="3677277"/>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5" name="Freeform: Shape 102">
              <a:extLst>
                <a:ext uri="{FF2B5EF4-FFF2-40B4-BE49-F238E27FC236}">
                  <a16:creationId xmlns:a16="http://schemas.microsoft.com/office/drawing/2014/main" id="{8A1D26CA-9824-4D68-AE35-4F3528CCF57C}"/>
                </a:ext>
              </a:extLst>
            </p:cNvPr>
            <p:cNvSpPr/>
            <p:nvPr/>
          </p:nvSpPr>
          <p:spPr>
            <a:xfrm>
              <a:off x="9657784" y="3498372"/>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6" name="Freeform: Shape 103">
              <a:extLst>
                <a:ext uri="{FF2B5EF4-FFF2-40B4-BE49-F238E27FC236}">
                  <a16:creationId xmlns:a16="http://schemas.microsoft.com/office/drawing/2014/main" id="{F2AEB2A2-DA6C-47B7-8F9E-E8FD33524CAA}"/>
                </a:ext>
              </a:extLst>
            </p:cNvPr>
            <p:cNvSpPr/>
            <p:nvPr/>
          </p:nvSpPr>
          <p:spPr>
            <a:xfrm>
              <a:off x="9657784" y="331947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7" name="Freeform: Shape 104">
              <a:extLst>
                <a:ext uri="{FF2B5EF4-FFF2-40B4-BE49-F238E27FC236}">
                  <a16:creationId xmlns:a16="http://schemas.microsoft.com/office/drawing/2014/main" id="{238D89A7-05A1-47D3-B81A-47D0120030F7}"/>
                </a:ext>
              </a:extLst>
            </p:cNvPr>
            <p:cNvSpPr/>
            <p:nvPr/>
          </p:nvSpPr>
          <p:spPr>
            <a:xfrm>
              <a:off x="9657784" y="3140565"/>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8" name="Freeform: Shape 105">
              <a:extLst>
                <a:ext uri="{FF2B5EF4-FFF2-40B4-BE49-F238E27FC236}">
                  <a16:creationId xmlns:a16="http://schemas.microsoft.com/office/drawing/2014/main" id="{9C9A3B76-B0DE-461B-BDBB-F6C86830F7EC}"/>
                </a:ext>
              </a:extLst>
            </p:cNvPr>
            <p:cNvSpPr/>
            <p:nvPr/>
          </p:nvSpPr>
          <p:spPr>
            <a:xfrm>
              <a:off x="9657784" y="296166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19" name="Freeform: Shape 106">
              <a:extLst>
                <a:ext uri="{FF2B5EF4-FFF2-40B4-BE49-F238E27FC236}">
                  <a16:creationId xmlns:a16="http://schemas.microsoft.com/office/drawing/2014/main" id="{A582D1F5-CD47-433A-A5E9-ED1A155DBA1E}"/>
                </a:ext>
              </a:extLst>
            </p:cNvPr>
            <p:cNvSpPr/>
            <p:nvPr/>
          </p:nvSpPr>
          <p:spPr>
            <a:xfrm>
              <a:off x="9657784" y="2781578"/>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0" name="Freeform: Shape 107">
              <a:extLst>
                <a:ext uri="{FF2B5EF4-FFF2-40B4-BE49-F238E27FC236}">
                  <a16:creationId xmlns:a16="http://schemas.microsoft.com/office/drawing/2014/main" id="{0F2CF29B-0A5D-4761-90A7-665E5C8B8312}"/>
                </a:ext>
              </a:extLst>
            </p:cNvPr>
            <p:cNvSpPr/>
            <p:nvPr/>
          </p:nvSpPr>
          <p:spPr>
            <a:xfrm>
              <a:off x="9657784" y="2602673"/>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1" name="Freeform: Shape 108">
              <a:extLst>
                <a:ext uri="{FF2B5EF4-FFF2-40B4-BE49-F238E27FC236}">
                  <a16:creationId xmlns:a16="http://schemas.microsoft.com/office/drawing/2014/main" id="{53E8129B-2FA4-43A7-AD69-4D974B2A3310}"/>
                </a:ext>
              </a:extLst>
            </p:cNvPr>
            <p:cNvSpPr/>
            <p:nvPr/>
          </p:nvSpPr>
          <p:spPr>
            <a:xfrm>
              <a:off x="9657784" y="242376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2" name="Freeform: Shape 109">
              <a:extLst>
                <a:ext uri="{FF2B5EF4-FFF2-40B4-BE49-F238E27FC236}">
                  <a16:creationId xmlns:a16="http://schemas.microsoft.com/office/drawing/2014/main" id="{1F127EFA-D771-4E90-817E-197B5930EB34}"/>
                </a:ext>
              </a:extLst>
            </p:cNvPr>
            <p:cNvSpPr/>
            <p:nvPr/>
          </p:nvSpPr>
          <p:spPr>
            <a:xfrm>
              <a:off x="9657784" y="224486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sp>
          <p:nvSpPr>
            <p:cNvPr id="223" name="Freeform: Shape 110">
              <a:extLst>
                <a:ext uri="{FF2B5EF4-FFF2-40B4-BE49-F238E27FC236}">
                  <a16:creationId xmlns:a16="http://schemas.microsoft.com/office/drawing/2014/main" id="{7DF90523-506D-4154-B2DA-6AF191ECE054}"/>
                </a:ext>
              </a:extLst>
            </p:cNvPr>
            <p:cNvSpPr/>
            <p:nvPr/>
          </p:nvSpPr>
          <p:spPr>
            <a:xfrm>
              <a:off x="9657784" y="206595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solidFill>
                  <a:srgbClr val="595959"/>
                </a:solidFill>
                <a:ea typeface="Arial Unicode MS" pitchFamily="2"/>
                <a:cs typeface="Arial Unicode MS" pitchFamily="2"/>
              </a:endParaRPr>
            </a:p>
          </p:txBody>
        </p:sp>
      </p:grpSp>
      <p:sp>
        <p:nvSpPr>
          <p:cNvPr id="227" name="TextBox 248">
            <a:extLst>
              <a:ext uri="{FF2B5EF4-FFF2-40B4-BE49-F238E27FC236}">
                <a16:creationId xmlns:a16="http://schemas.microsoft.com/office/drawing/2014/main" id="{FD3F0587-E02C-4140-92DF-1D1339B76DBE}"/>
              </a:ext>
            </a:extLst>
          </p:cNvPr>
          <p:cNvSpPr txBox="1"/>
          <p:nvPr/>
        </p:nvSpPr>
        <p:spPr>
          <a:xfrm>
            <a:off x="6239320" y="3876416"/>
            <a:ext cx="901209" cy="584775"/>
          </a:xfrm>
          <a:prstGeom prst="rect">
            <a:avLst/>
          </a:prstGeom>
          <a:noFill/>
        </p:spPr>
        <p:txBody>
          <a:bodyPr wrap="none" rtlCol="0">
            <a:spAutoFit/>
          </a:bodyPr>
          <a:lstStyle/>
          <a:p>
            <a:pPr algn="ctr"/>
            <a:r>
              <a:rPr lang="en-GB" sz="3200" b="1" dirty="0">
                <a:solidFill>
                  <a:srgbClr val="F16924"/>
                </a:solidFill>
                <a:ea typeface="Roboto" charset="0"/>
                <a:cs typeface="Roboto" charset="0"/>
              </a:rPr>
              <a:t>76%</a:t>
            </a:r>
          </a:p>
        </p:txBody>
      </p:sp>
      <p:sp>
        <p:nvSpPr>
          <p:cNvPr id="228" name="TextBox 249">
            <a:extLst>
              <a:ext uri="{FF2B5EF4-FFF2-40B4-BE49-F238E27FC236}">
                <a16:creationId xmlns:a16="http://schemas.microsoft.com/office/drawing/2014/main" id="{DA03CFBB-F8CD-4D7C-86A5-5F65D4E66573}"/>
              </a:ext>
            </a:extLst>
          </p:cNvPr>
          <p:cNvSpPr txBox="1"/>
          <p:nvPr/>
        </p:nvSpPr>
        <p:spPr>
          <a:xfrm>
            <a:off x="5371193" y="4709587"/>
            <a:ext cx="2637463" cy="1400383"/>
          </a:xfrm>
          <a:prstGeom prst="rect">
            <a:avLst/>
          </a:prstGeom>
          <a:noFill/>
        </p:spPr>
        <p:txBody>
          <a:bodyPr wrap="square" rtlCol="0" anchor="ctr">
            <a:spAutoFit/>
          </a:bodyPr>
          <a:lstStyle/>
          <a:p>
            <a:pPr algn="ctr">
              <a:lnSpc>
                <a:spcPts val="1665"/>
              </a:lnSpc>
            </a:pPr>
            <a:r>
              <a:rPr lang="en-GB" sz="1600" dirty="0">
                <a:solidFill>
                  <a:schemeClr val="bg1"/>
                </a:solidFill>
                <a:ea typeface="Lato Light" charset="0"/>
                <a:cs typeface="Lato Light" charset="0"/>
              </a:rPr>
              <a:t>των μελών των διοικητικών συμβουλίων πιστεύουν ότι οι εταιρείες τους θα αντιδρούσαν αποτελεσματικά αν αύριο εκδηλωνόταν μια κρίση</a:t>
            </a:r>
          </a:p>
        </p:txBody>
      </p:sp>
      <p:sp>
        <p:nvSpPr>
          <p:cNvPr id="229" name="TextBox 250">
            <a:extLst>
              <a:ext uri="{FF2B5EF4-FFF2-40B4-BE49-F238E27FC236}">
                <a16:creationId xmlns:a16="http://schemas.microsoft.com/office/drawing/2014/main" id="{F05EC090-8A66-44E9-B388-418659B6A1DB}"/>
              </a:ext>
            </a:extLst>
          </p:cNvPr>
          <p:cNvSpPr txBox="1"/>
          <p:nvPr/>
        </p:nvSpPr>
        <p:spPr>
          <a:xfrm>
            <a:off x="9696388" y="3876416"/>
            <a:ext cx="901209" cy="584775"/>
          </a:xfrm>
          <a:prstGeom prst="rect">
            <a:avLst/>
          </a:prstGeom>
          <a:noFill/>
        </p:spPr>
        <p:txBody>
          <a:bodyPr wrap="none" rtlCol="0">
            <a:spAutoFit/>
          </a:bodyPr>
          <a:lstStyle/>
          <a:p>
            <a:pPr algn="ctr"/>
            <a:r>
              <a:rPr lang="en-GB" sz="3200" b="1" dirty="0">
                <a:solidFill>
                  <a:srgbClr val="B41F7A"/>
                </a:solidFill>
                <a:ea typeface="Roboto" charset="0"/>
                <a:cs typeface="Roboto" charset="0"/>
              </a:rPr>
              <a:t>49%</a:t>
            </a:r>
          </a:p>
        </p:txBody>
      </p:sp>
      <p:sp>
        <p:nvSpPr>
          <p:cNvPr id="231" name="TextBox 249">
            <a:extLst>
              <a:ext uri="{FF2B5EF4-FFF2-40B4-BE49-F238E27FC236}">
                <a16:creationId xmlns:a16="http://schemas.microsoft.com/office/drawing/2014/main" id="{D10BFFFA-BDDA-4FCE-BD25-D5AFA591FA22}"/>
              </a:ext>
            </a:extLst>
          </p:cNvPr>
          <p:cNvSpPr txBox="1"/>
          <p:nvPr/>
        </p:nvSpPr>
        <p:spPr>
          <a:xfrm>
            <a:off x="513108" y="6093155"/>
            <a:ext cx="4569799" cy="300275"/>
          </a:xfrm>
          <a:prstGeom prst="rect">
            <a:avLst/>
          </a:prstGeom>
          <a:noFill/>
        </p:spPr>
        <p:txBody>
          <a:bodyPr wrap="square" rtlCol="0">
            <a:spAutoFit/>
          </a:bodyPr>
          <a:lstStyle/>
          <a:p>
            <a:pPr>
              <a:lnSpc>
                <a:spcPts val="1665"/>
              </a:lnSpc>
            </a:pPr>
            <a:r>
              <a:rPr lang="en-GB" sz="1313" dirty="0">
                <a:solidFill>
                  <a:srgbClr val="595959"/>
                </a:solidFill>
                <a:ea typeface="Lato Light" charset="0"/>
                <a:cs typeface="Lato Light" charset="0"/>
              </a:rPr>
              <a:t>Πηγή: Deloitte</a:t>
            </a:r>
          </a:p>
        </p:txBody>
      </p:sp>
      <p:sp>
        <p:nvSpPr>
          <p:cNvPr id="8" name="Rectangle 7">
            <a:extLst>
              <a:ext uri="{FF2B5EF4-FFF2-40B4-BE49-F238E27FC236}">
                <a16:creationId xmlns:a16="http://schemas.microsoft.com/office/drawing/2014/main" id="{906F6249-9A68-F0D1-CC63-725AAECE2899}"/>
              </a:ext>
            </a:extLst>
          </p:cNvPr>
          <p:cNvSpPr/>
          <p:nvPr/>
        </p:nvSpPr>
        <p:spPr>
          <a:xfrm>
            <a:off x="8828261" y="4550057"/>
            <a:ext cx="2637463" cy="16319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49">
            <a:extLst>
              <a:ext uri="{FF2B5EF4-FFF2-40B4-BE49-F238E27FC236}">
                <a16:creationId xmlns:a16="http://schemas.microsoft.com/office/drawing/2014/main" id="{32982527-3062-04F9-16E1-BCF9EADEC586}"/>
              </a:ext>
            </a:extLst>
          </p:cNvPr>
          <p:cNvSpPr txBox="1"/>
          <p:nvPr/>
        </p:nvSpPr>
        <p:spPr>
          <a:xfrm>
            <a:off x="8828261" y="4600583"/>
            <a:ext cx="2637463" cy="1618392"/>
          </a:xfrm>
          <a:prstGeom prst="rect">
            <a:avLst/>
          </a:prstGeom>
          <a:noFill/>
        </p:spPr>
        <p:txBody>
          <a:bodyPr wrap="square" rtlCol="0" anchor="ctr">
            <a:spAutoFit/>
          </a:bodyPr>
          <a:lstStyle/>
          <a:p>
            <a:pPr algn="ctr">
              <a:lnSpc>
                <a:spcPts val="1665"/>
              </a:lnSpc>
            </a:pPr>
            <a:r>
              <a:rPr lang="en-GB" sz="1600" dirty="0">
                <a:solidFill>
                  <a:schemeClr val="bg1"/>
                </a:solidFill>
                <a:ea typeface="Lato Light" charset="0"/>
                <a:cs typeface="Lato Light" charset="0"/>
              </a:rPr>
              <a:t>των μελών του διοικητικού συμβουλίου δηλώνουν ότι οι εταιρείες τους παρακολουθούν τις εσωτερικές επικοινωνίες για να εντοπίσουν προβλήματα εκ των προτέρων</a:t>
            </a:r>
            <a:endParaRPr lang="en-GB" sz="2000" dirty="0">
              <a:solidFill>
                <a:schemeClr val="bg1"/>
              </a:solidFill>
              <a:ea typeface="Lato Light" charset="0"/>
              <a:cs typeface="Lato Light" charset="0"/>
            </a:endParaRPr>
          </a:p>
        </p:txBody>
      </p:sp>
    </p:spTree>
    <p:extLst>
      <p:ext uri="{BB962C8B-B14F-4D97-AF65-F5344CB8AC3E}">
        <p14:creationId xmlns:p14="http://schemas.microsoft.com/office/powerpoint/2010/main" val="3478577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75BDC6-657F-26E3-0792-AD4185B75B6E}"/>
              </a:ext>
            </a:extLst>
          </p:cNvPr>
          <p:cNvGrpSpPr/>
          <p:nvPr/>
        </p:nvGrpSpPr>
        <p:grpSpPr>
          <a:xfrm>
            <a:off x="927812" y="5492781"/>
            <a:ext cx="2754770" cy="890874"/>
            <a:chOff x="920330" y="4617381"/>
            <a:chExt cx="2754770" cy="890874"/>
          </a:xfrm>
        </p:grpSpPr>
        <p:sp>
          <p:nvSpPr>
            <p:cNvPr id="39" name="TextBox 76">
              <a:extLst>
                <a:ext uri="{FF2B5EF4-FFF2-40B4-BE49-F238E27FC236}">
                  <a16:creationId xmlns:a16="http://schemas.microsoft.com/office/drawing/2014/main" id="{55989D27-E58E-1474-B919-2D25A0327A9D}"/>
                </a:ext>
              </a:extLst>
            </p:cNvPr>
            <p:cNvSpPr txBox="1"/>
            <p:nvPr/>
          </p:nvSpPr>
          <p:spPr>
            <a:xfrm>
              <a:off x="920330" y="4617381"/>
              <a:ext cx="779637" cy="400110"/>
            </a:xfrm>
            <a:prstGeom prst="rect">
              <a:avLst/>
            </a:prstGeom>
            <a:noFill/>
          </p:spPr>
          <p:txBody>
            <a:bodyPr wrap="none" rtlCol="0" anchor="b" anchorCtr="0">
              <a:spAutoFit/>
            </a:bodyPr>
            <a:lstStyle/>
            <a:p>
              <a:r>
                <a:rPr lang="en-GB" sz="2000" b="1" dirty="0">
                  <a:solidFill>
                    <a:srgbClr val="7F1C58"/>
                  </a:solidFill>
                  <a:latin typeface="Calibri" panose="020F0502020204030204" pitchFamily="34" charset="0"/>
                  <a:ea typeface="League Spartan" charset="0"/>
                  <a:cs typeface="Calibri" panose="020F0502020204030204" pitchFamily="34" charset="0"/>
                </a:rPr>
                <a:t>Αξία</a:t>
              </a:r>
            </a:p>
          </p:txBody>
        </p:sp>
        <p:sp>
          <p:nvSpPr>
            <p:cNvPr id="40" name="Subtitle 2">
              <a:extLst>
                <a:ext uri="{FF2B5EF4-FFF2-40B4-BE49-F238E27FC236}">
                  <a16:creationId xmlns:a16="http://schemas.microsoft.com/office/drawing/2014/main" id="{FFE31131-69A7-011C-B50C-AAC1311C471B}"/>
                </a:ext>
              </a:extLst>
            </p:cNvPr>
            <p:cNvSpPr txBox="1">
              <a:spLocks/>
            </p:cNvSpPr>
            <p:nvPr/>
          </p:nvSpPr>
          <p:spPr>
            <a:xfrm>
              <a:off x="971129" y="4981180"/>
              <a:ext cx="2703971"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Ενσωμάτωση αξιών/συμπεριφορών που επηρεάζουν τις αποφάσεις</a:t>
              </a:r>
            </a:p>
          </p:txBody>
        </p:sp>
      </p:grpSp>
      <p:grpSp>
        <p:nvGrpSpPr>
          <p:cNvPr id="22" name="Group 21">
            <a:extLst>
              <a:ext uri="{FF2B5EF4-FFF2-40B4-BE49-F238E27FC236}">
                <a16:creationId xmlns:a16="http://schemas.microsoft.com/office/drawing/2014/main" id="{74EDE473-B22E-1D4F-42FA-5E1A000B1BF7}"/>
              </a:ext>
            </a:extLst>
          </p:cNvPr>
          <p:cNvGrpSpPr/>
          <p:nvPr/>
        </p:nvGrpSpPr>
        <p:grpSpPr>
          <a:xfrm>
            <a:off x="7966545" y="2545781"/>
            <a:ext cx="3194246" cy="674400"/>
            <a:chOff x="7057363" y="273713"/>
            <a:chExt cx="3194246" cy="674400"/>
          </a:xfrm>
        </p:grpSpPr>
        <p:sp>
          <p:nvSpPr>
            <p:cNvPr id="41" name="TextBox 78">
              <a:extLst>
                <a:ext uri="{FF2B5EF4-FFF2-40B4-BE49-F238E27FC236}">
                  <a16:creationId xmlns:a16="http://schemas.microsoft.com/office/drawing/2014/main" id="{F1C16E1D-E818-5FE9-4B27-E51A60C3F177}"/>
                </a:ext>
              </a:extLst>
            </p:cNvPr>
            <p:cNvSpPr txBox="1"/>
            <p:nvPr/>
          </p:nvSpPr>
          <p:spPr>
            <a:xfrm>
              <a:off x="7057363" y="273713"/>
              <a:ext cx="1286763" cy="400110"/>
            </a:xfrm>
            <a:prstGeom prst="rect">
              <a:avLst/>
            </a:prstGeom>
            <a:noFill/>
          </p:spPr>
          <p:txBody>
            <a:bodyPr wrap="none" rtlCol="0" anchor="b" anchorCtr="0">
              <a:spAutoFit/>
            </a:bodyPr>
            <a:lstStyle/>
            <a:p>
              <a:r>
                <a:rPr lang="en-GB" sz="2000" b="1" dirty="0">
                  <a:solidFill>
                    <a:srgbClr val="7F1C58"/>
                  </a:solidFill>
                  <a:latin typeface="Calibri" panose="020F0502020204030204" pitchFamily="34" charset="0"/>
                  <a:ea typeface="League Spartan" charset="0"/>
                  <a:cs typeface="Calibri" panose="020F0502020204030204" pitchFamily="34" charset="0"/>
                </a:rPr>
                <a:t>Ευθυγράμμιση</a:t>
              </a:r>
            </a:p>
          </p:txBody>
        </p:sp>
        <p:sp>
          <p:nvSpPr>
            <p:cNvPr id="42" name="Subtitle 2">
              <a:extLst>
                <a:ext uri="{FF2B5EF4-FFF2-40B4-BE49-F238E27FC236}">
                  <a16:creationId xmlns:a16="http://schemas.microsoft.com/office/drawing/2014/main" id="{9DCAE77C-C173-9FA5-BB36-CE738DF8BCE5}"/>
                </a:ext>
              </a:extLst>
            </p:cNvPr>
            <p:cNvSpPr txBox="1">
              <a:spLocks/>
            </p:cNvSpPr>
            <p:nvPr/>
          </p:nvSpPr>
          <p:spPr>
            <a:xfrm>
              <a:off x="7095463" y="667259"/>
              <a:ext cx="3156146"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Ευθυγράμμιση ανταμοιβής &amp; αναγνώρισης</a:t>
              </a:r>
            </a:p>
          </p:txBody>
        </p:sp>
      </p:grpSp>
      <p:grpSp>
        <p:nvGrpSpPr>
          <p:cNvPr id="20" name="Group 19">
            <a:extLst>
              <a:ext uri="{FF2B5EF4-FFF2-40B4-BE49-F238E27FC236}">
                <a16:creationId xmlns:a16="http://schemas.microsoft.com/office/drawing/2014/main" id="{B374B376-A69E-9081-FAA3-01F1D17AA7AC}"/>
              </a:ext>
            </a:extLst>
          </p:cNvPr>
          <p:cNvGrpSpPr/>
          <p:nvPr/>
        </p:nvGrpSpPr>
        <p:grpSpPr>
          <a:xfrm>
            <a:off x="7966545" y="4500667"/>
            <a:ext cx="4268669" cy="896407"/>
            <a:chOff x="7057363" y="3153484"/>
            <a:chExt cx="4268669" cy="896407"/>
          </a:xfrm>
        </p:grpSpPr>
        <p:sp>
          <p:nvSpPr>
            <p:cNvPr id="43" name="TextBox 80">
              <a:extLst>
                <a:ext uri="{FF2B5EF4-FFF2-40B4-BE49-F238E27FC236}">
                  <a16:creationId xmlns:a16="http://schemas.microsoft.com/office/drawing/2014/main" id="{3CAC033E-E174-90F0-059C-F4FCA53B62FC}"/>
                </a:ext>
              </a:extLst>
            </p:cNvPr>
            <p:cNvSpPr txBox="1"/>
            <p:nvPr/>
          </p:nvSpPr>
          <p:spPr>
            <a:xfrm>
              <a:off x="7057363" y="3153484"/>
              <a:ext cx="4268669" cy="369332"/>
            </a:xfrm>
            <a:prstGeom prst="rect">
              <a:avLst/>
            </a:prstGeom>
            <a:noFill/>
          </p:spPr>
          <p:txBody>
            <a:bodyPr wrap="none" rtlCol="0" anchor="b" anchorCtr="0">
              <a:spAutoFit/>
            </a:bodyPr>
            <a:lstStyle/>
            <a:p>
              <a:r>
                <a:rPr lang="en-GB" b="1" dirty="0">
                  <a:solidFill>
                    <a:srgbClr val="F16924"/>
                  </a:solidFill>
                  <a:latin typeface="Calibri" panose="020F0502020204030204" pitchFamily="34" charset="0"/>
                  <a:ea typeface="League Spartan" charset="0"/>
                  <a:cs typeface="Calibri" panose="020F0502020204030204" pitchFamily="34" charset="0"/>
                </a:rPr>
                <a:t>Πληροφορίες για το διοικητικό συμβούλιο</a:t>
              </a:r>
            </a:p>
          </p:txBody>
        </p:sp>
        <p:sp>
          <p:nvSpPr>
            <p:cNvPr id="44" name="Subtitle 2">
              <a:extLst>
                <a:ext uri="{FF2B5EF4-FFF2-40B4-BE49-F238E27FC236}">
                  <a16:creationId xmlns:a16="http://schemas.microsoft.com/office/drawing/2014/main" id="{18A5BC11-7BCA-511F-7290-5A2CFEE0D468}"/>
                </a:ext>
              </a:extLst>
            </p:cNvPr>
            <p:cNvSpPr txBox="1">
              <a:spLocks/>
            </p:cNvSpPr>
            <p:nvPr/>
          </p:nvSpPr>
          <p:spPr>
            <a:xfrm>
              <a:off x="7095463" y="3522816"/>
              <a:ext cx="2454937"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Καθοδηγητική εποπτεία της στρατηγικής για τους ανθρώπους από το διοικητικό συμβούλιο</a:t>
              </a:r>
            </a:p>
          </p:txBody>
        </p:sp>
      </p:grpSp>
      <p:grpSp>
        <p:nvGrpSpPr>
          <p:cNvPr id="21" name="Group 20">
            <a:extLst>
              <a:ext uri="{FF2B5EF4-FFF2-40B4-BE49-F238E27FC236}">
                <a16:creationId xmlns:a16="http://schemas.microsoft.com/office/drawing/2014/main" id="{ADC08A74-06CC-BFD9-1924-FC97ADC81FCE}"/>
              </a:ext>
            </a:extLst>
          </p:cNvPr>
          <p:cNvGrpSpPr/>
          <p:nvPr/>
        </p:nvGrpSpPr>
        <p:grpSpPr>
          <a:xfrm>
            <a:off x="7966545" y="3552046"/>
            <a:ext cx="2912136" cy="653606"/>
            <a:chOff x="7057363" y="1633363"/>
            <a:chExt cx="2912136" cy="653606"/>
          </a:xfrm>
        </p:grpSpPr>
        <p:sp>
          <p:nvSpPr>
            <p:cNvPr id="45" name="TextBox 82">
              <a:extLst>
                <a:ext uri="{FF2B5EF4-FFF2-40B4-BE49-F238E27FC236}">
                  <a16:creationId xmlns:a16="http://schemas.microsoft.com/office/drawing/2014/main" id="{9B09B503-62F3-2D69-5BD1-4FBAD71C48D3}"/>
                </a:ext>
              </a:extLst>
            </p:cNvPr>
            <p:cNvSpPr txBox="1"/>
            <p:nvPr/>
          </p:nvSpPr>
          <p:spPr>
            <a:xfrm>
              <a:off x="7057363" y="1633363"/>
              <a:ext cx="2456250" cy="400110"/>
            </a:xfrm>
            <a:prstGeom prst="rect">
              <a:avLst/>
            </a:prstGeom>
            <a:noFill/>
          </p:spPr>
          <p:txBody>
            <a:bodyPr wrap="none" rtlCol="0" anchor="b" anchorCtr="0">
              <a:spAutoFit/>
            </a:bodyPr>
            <a:lstStyle/>
            <a:p>
              <a:r>
                <a:rPr lang="en-GB" sz="2000" b="1" dirty="0">
                  <a:solidFill>
                    <a:srgbClr val="B41F7A"/>
                  </a:solidFill>
                  <a:latin typeface="Calibri" panose="020F0502020204030204" pitchFamily="34" charset="0"/>
                  <a:ea typeface="League Spartan" charset="0"/>
                  <a:cs typeface="Calibri" panose="020F0502020204030204" pitchFamily="34" charset="0"/>
                </a:rPr>
                <a:t>Διαχείριση αλλαγών</a:t>
              </a:r>
            </a:p>
          </p:txBody>
        </p:sp>
        <p:sp>
          <p:nvSpPr>
            <p:cNvPr id="46" name="Subtitle 2">
              <a:extLst>
                <a:ext uri="{FF2B5EF4-FFF2-40B4-BE49-F238E27FC236}">
                  <a16:creationId xmlns:a16="http://schemas.microsoft.com/office/drawing/2014/main" id="{FD43F8B5-24B8-177C-8809-E0B24C57C320}"/>
                </a:ext>
              </a:extLst>
            </p:cNvPr>
            <p:cNvSpPr txBox="1">
              <a:spLocks/>
            </p:cNvSpPr>
            <p:nvPr/>
          </p:nvSpPr>
          <p:spPr>
            <a:xfrm>
              <a:off x="7095462" y="2006115"/>
              <a:ext cx="28740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Εμπειρογνωμοσύνη στο σχεδιασμό οργανισμών </a:t>
              </a:r>
            </a:p>
          </p:txBody>
        </p:sp>
      </p:grpSp>
      <p:grpSp>
        <p:nvGrpSpPr>
          <p:cNvPr id="19" name="Group 18">
            <a:extLst>
              <a:ext uri="{FF2B5EF4-FFF2-40B4-BE49-F238E27FC236}">
                <a16:creationId xmlns:a16="http://schemas.microsoft.com/office/drawing/2014/main" id="{279E2345-A6A9-94F2-465F-9067CFEA764B}"/>
              </a:ext>
            </a:extLst>
          </p:cNvPr>
          <p:cNvGrpSpPr/>
          <p:nvPr/>
        </p:nvGrpSpPr>
        <p:grpSpPr>
          <a:xfrm>
            <a:off x="7966545" y="5492781"/>
            <a:ext cx="2253065" cy="1282017"/>
            <a:chOff x="7057363" y="4577398"/>
            <a:chExt cx="2253065" cy="1282017"/>
          </a:xfrm>
        </p:grpSpPr>
        <p:sp>
          <p:nvSpPr>
            <p:cNvPr id="47" name="TextBox 84">
              <a:extLst>
                <a:ext uri="{FF2B5EF4-FFF2-40B4-BE49-F238E27FC236}">
                  <a16:creationId xmlns:a16="http://schemas.microsoft.com/office/drawing/2014/main" id="{619ECD33-7D9C-A508-1A4D-FBBAF16ECAA3}"/>
                </a:ext>
              </a:extLst>
            </p:cNvPr>
            <p:cNvSpPr txBox="1"/>
            <p:nvPr/>
          </p:nvSpPr>
          <p:spPr>
            <a:xfrm>
              <a:off x="7057363" y="4577398"/>
              <a:ext cx="965649" cy="400110"/>
            </a:xfrm>
            <a:prstGeom prst="rect">
              <a:avLst/>
            </a:prstGeom>
            <a:noFill/>
          </p:spPr>
          <p:txBody>
            <a:bodyPr wrap="none" rtlCol="0" anchor="b" anchorCtr="0">
              <a:spAutoFit/>
            </a:bodyPr>
            <a:lstStyle/>
            <a:p>
              <a:r>
                <a:rPr lang="en-GB" sz="2000" b="1" dirty="0">
                  <a:solidFill>
                    <a:srgbClr val="EDA13E"/>
                  </a:solidFill>
                  <a:latin typeface="Calibri" panose="020F0502020204030204" pitchFamily="34" charset="0"/>
                  <a:ea typeface="League Spartan" charset="0"/>
                  <a:cs typeface="Calibri" panose="020F0502020204030204" pitchFamily="34" charset="0"/>
                </a:rPr>
                <a:t>Πολιτισμός</a:t>
              </a:r>
            </a:p>
          </p:txBody>
        </p:sp>
        <p:sp>
          <p:nvSpPr>
            <p:cNvPr id="48" name="Subtitle 2">
              <a:extLst>
                <a:ext uri="{FF2B5EF4-FFF2-40B4-BE49-F238E27FC236}">
                  <a16:creationId xmlns:a16="http://schemas.microsoft.com/office/drawing/2014/main" id="{7A19EF40-5C6A-688B-E441-E4D9E26834D1}"/>
                </a:ext>
              </a:extLst>
            </p:cNvPr>
            <p:cNvSpPr txBox="1">
              <a:spLocks/>
            </p:cNvSpPr>
            <p:nvPr/>
          </p:nvSpPr>
          <p:spPr>
            <a:xfrm>
              <a:off x="7095463" y="4963008"/>
              <a:ext cx="2214965" cy="89640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rgbClr val="595959"/>
                  </a:solidFill>
                  <a:latin typeface="Calibri" panose="020F0502020204030204" pitchFamily="34" charset="0"/>
                  <a:ea typeface="Lato Light" panose="020F0502020204030203" pitchFamily="34" charset="0"/>
                  <a:cs typeface="Calibri" panose="020F0502020204030204" pitchFamily="34" charset="0"/>
                </a:rPr>
                <a:t>Εξειδικευμένος συνεργάτης στην οικοδόμηση κουλτούρας και νοοτροπίας κινδύνου</a:t>
              </a:r>
            </a:p>
          </p:txBody>
        </p:sp>
      </p:grpSp>
      <p:grpSp>
        <p:nvGrpSpPr>
          <p:cNvPr id="18" name="Group 17">
            <a:extLst>
              <a:ext uri="{FF2B5EF4-FFF2-40B4-BE49-F238E27FC236}">
                <a16:creationId xmlns:a16="http://schemas.microsoft.com/office/drawing/2014/main" id="{527A723E-2AFD-6805-D23B-F1D9FD8B7768}"/>
              </a:ext>
            </a:extLst>
          </p:cNvPr>
          <p:cNvGrpSpPr/>
          <p:nvPr/>
        </p:nvGrpSpPr>
        <p:grpSpPr>
          <a:xfrm>
            <a:off x="927812" y="2545781"/>
            <a:ext cx="2462582" cy="900483"/>
            <a:chOff x="920330" y="590567"/>
            <a:chExt cx="2462582" cy="900483"/>
          </a:xfrm>
        </p:grpSpPr>
        <p:sp>
          <p:nvSpPr>
            <p:cNvPr id="49" name="TextBox 86">
              <a:extLst>
                <a:ext uri="{FF2B5EF4-FFF2-40B4-BE49-F238E27FC236}">
                  <a16:creationId xmlns:a16="http://schemas.microsoft.com/office/drawing/2014/main" id="{DA15E0E1-9297-97B0-0206-57B0C38EC73B}"/>
                </a:ext>
              </a:extLst>
            </p:cNvPr>
            <p:cNvSpPr txBox="1"/>
            <p:nvPr/>
          </p:nvSpPr>
          <p:spPr>
            <a:xfrm>
              <a:off x="920330" y="590567"/>
              <a:ext cx="1092479" cy="400110"/>
            </a:xfrm>
            <a:prstGeom prst="rect">
              <a:avLst/>
            </a:prstGeom>
            <a:noFill/>
          </p:spPr>
          <p:txBody>
            <a:bodyPr wrap="none" rtlCol="0" anchor="b" anchorCtr="0">
              <a:spAutoFit/>
            </a:bodyPr>
            <a:lstStyle/>
            <a:p>
              <a:r>
                <a:rPr lang="en-GB" sz="2000" b="1" dirty="0">
                  <a:solidFill>
                    <a:srgbClr val="B41F7A"/>
                  </a:solidFill>
                  <a:latin typeface="Calibri" panose="020F0502020204030204" pitchFamily="34" charset="0"/>
                  <a:ea typeface="League Spartan" charset="0"/>
                  <a:cs typeface="Calibri" panose="020F0502020204030204" pitchFamily="34" charset="0"/>
                </a:rPr>
                <a:t>Συνδέσεις</a:t>
              </a:r>
            </a:p>
          </p:txBody>
        </p:sp>
        <p:sp>
          <p:nvSpPr>
            <p:cNvPr id="50" name="Subtitle 2">
              <a:extLst>
                <a:ext uri="{FF2B5EF4-FFF2-40B4-BE49-F238E27FC236}">
                  <a16:creationId xmlns:a16="http://schemas.microsoft.com/office/drawing/2014/main" id="{35520F99-514C-D611-B072-26F2A0F5761E}"/>
                </a:ext>
              </a:extLst>
            </p:cNvPr>
            <p:cNvSpPr txBox="1">
              <a:spLocks/>
            </p:cNvSpPr>
            <p:nvPr/>
          </p:nvSpPr>
          <p:spPr>
            <a:xfrm>
              <a:off x="971130" y="963975"/>
              <a:ext cx="241178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Σύνδεση συμπεριφοράς και απόδοσης του οργανισμού</a:t>
              </a:r>
            </a:p>
          </p:txBody>
        </p:sp>
      </p:grpSp>
      <p:grpSp>
        <p:nvGrpSpPr>
          <p:cNvPr id="17" name="Group 16">
            <a:extLst>
              <a:ext uri="{FF2B5EF4-FFF2-40B4-BE49-F238E27FC236}">
                <a16:creationId xmlns:a16="http://schemas.microsoft.com/office/drawing/2014/main" id="{8611B2AE-2F58-E944-5A66-9B17E84987E1}"/>
              </a:ext>
            </a:extLst>
          </p:cNvPr>
          <p:cNvGrpSpPr/>
          <p:nvPr/>
        </p:nvGrpSpPr>
        <p:grpSpPr>
          <a:xfrm>
            <a:off x="927812" y="3552046"/>
            <a:ext cx="2305752" cy="876915"/>
            <a:chOff x="920330" y="1868418"/>
            <a:chExt cx="2305752" cy="876915"/>
          </a:xfrm>
        </p:grpSpPr>
        <p:sp>
          <p:nvSpPr>
            <p:cNvPr id="51" name="TextBox 88">
              <a:extLst>
                <a:ext uri="{FF2B5EF4-FFF2-40B4-BE49-F238E27FC236}">
                  <a16:creationId xmlns:a16="http://schemas.microsoft.com/office/drawing/2014/main" id="{A79FDC1A-30FE-BBA5-F84F-F49FFB7AC3FB}"/>
                </a:ext>
              </a:extLst>
            </p:cNvPr>
            <p:cNvSpPr txBox="1"/>
            <p:nvPr/>
          </p:nvSpPr>
          <p:spPr>
            <a:xfrm>
              <a:off x="920330" y="1868418"/>
              <a:ext cx="1456232" cy="400110"/>
            </a:xfrm>
            <a:prstGeom prst="rect">
              <a:avLst/>
            </a:prstGeom>
            <a:noFill/>
          </p:spPr>
          <p:txBody>
            <a:bodyPr wrap="none" rtlCol="0" anchor="b" anchorCtr="0">
              <a:spAutoFit/>
            </a:bodyPr>
            <a:lstStyle/>
            <a:p>
              <a:r>
                <a:rPr lang="en-GB" sz="2000" b="1" dirty="0">
                  <a:solidFill>
                    <a:srgbClr val="F16924"/>
                  </a:solidFill>
                  <a:latin typeface="Calibri" panose="020F0502020204030204" pitchFamily="34" charset="0"/>
                  <a:ea typeface="League Spartan" charset="0"/>
                  <a:cs typeface="Calibri" panose="020F0502020204030204" pitchFamily="34" charset="0"/>
                </a:rPr>
                <a:t>Πληροφορίες</a:t>
              </a:r>
            </a:p>
          </p:txBody>
        </p:sp>
        <p:sp>
          <p:nvSpPr>
            <p:cNvPr id="52" name="Subtitle 2">
              <a:extLst>
                <a:ext uri="{FF2B5EF4-FFF2-40B4-BE49-F238E27FC236}">
                  <a16:creationId xmlns:a16="http://schemas.microsoft.com/office/drawing/2014/main" id="{F132C886-45C8-2942-05C0-692737C6692A}"/>
                </a:ext>
              </a:extLst>
            </p:cNvPr>
            <p:cNvSpPr txBox="1">
              <a:spLocks/>
            </p:cNvSpPr>
            <p:nvPr/>
          </p:nvSpPr>
          <p:spPr>
            <a:xfrm>
              <a:off x="971130" y="2218258"/>
              <a:ext cx="225495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Δεξιοτεχνία στην παροχή πληροφοριών σχετικά με τον κίνδυνο για τους ανθρώπους</a:t>
              </a:r>
            </a:p>
          </p:txBody>
        </p:sp>
      </p:grpSp>
      <p:grpSp>
        <p:nvGrpSpPr>
          <p:cNvPr id="16" name="Group 15">
            <a:extLst>
              <a:ext uri="{FF2B5EF4-FFF2-40B4-BE49-F238E27FC236}">
                <a16:creationId xmlns:a16="http://schemas.microsoft.com/office/drawing/2014/main" id="{1C79629E-0A96-9A94-DCA7-CC098579949F}"/>
              </a:ext>
            </a:extLst>
          </p:cNvPr>
          <p:cNvGrpSpPr/>
          <p:nvPr/>
        </p:nvGrpSpPr>
        <p:grpSpPr>
          <a:xfrm>
            <a:off x="927812" y="4469889"/>
            <a:ext cx="2037881" cy="895958"/>
            <a:chOff x="920330" y="3300771"/>
            <a:chExt cx="2037881" cy="895958"/>
          </a:xfrm>
        </p:grpSpPr>
        <p:sp>
          <p:nvSpPr>
            <p:cNvPr id="53" name="TextBox 90">
              <a:extLst>
                <a:ext uri="{FF2B5EF4-FFF2-40B4-BE49-F238E27FC236}">
                  <a16:creationId xmlns:a16="http://schemas.microsoft.com/office/drawing/2014/main" id="{B512CD0F-41D2-35A3-BE5D-EC110912C094}"/>
                </a:ext>
              </a:extLst>
            </p:cNvPr>
            <p:cNvSpPr txBox="1"/>
            <p:nvPr/>
          </p:nvSpPr>
          <p:spPr>
            <a:xfrm>
              <a:off x="920330" y="3300771"/>
              <a:ext cx="1624547" cy="400110"/>
            </a:xfrm>
            <a:prstGeom prst="rect">
              <a:avLst/>
            </a:prstGeom>
            <a:noFill/>
          </p:spPr>
          <p:txBody>
            <a:bodyPr wrap="none" rtlCol="0" anchor="b" anchorCtr="0">
              <a:spAutoFit/>
            </a:bodyPr>
            <a:lstStyle/>
            <a:p>
              <a:r>
                <a:rPr lang="en-GB" sz="2000" b="1" dirty="0">
                  <a:solidFill>
                    <a:srgbClr val="EDA13E"/>
                  </a:solidFill>
                  <a:latin typeface="Calibri" panose="020F0502020204030204" pitchFamily="34" charset="0"/>
                  <a:ea typeface="League Spartan" charset="0"/>
                  <a:cs typeface="Calibri" panose="020F0502020204030204" pitchFamily="34" charset="0"/>
                </a:rPr>
                <a:t>Ανάπτυξη</a:t>
              </a:r>
            </a:p>
          </p:txBody>
        </p:sp>
        <p:sp>
          <p:nvSpPr>
            <p:cNvPr id="54" name="Subtitle 2">
              <a:extLst>
                <a:ext uri="{FF2B5EF4-FFF2-40B4-BE49-F238E27FC236}">
                  <a16:creationId xmlns:a16="http://schemas.microsoft.com/office/drawing/2014/main" id="{F7EE623C-2D49-8D33-078B-C31B3AAD92C9}"/>
                </a:ext>
              </a:extLst>
            </p:cNvPr>
            <p:cNvSpPr txBox="1">
              <a:spLocks/>
            </p:cNvSpPr>
            <p:nvPr/>
          </p:nvSpPr>
          <p:spPr>
            <a:xfrm>
              <a:off x="971131" y="3669654"/>
              <a:ext cx="1987080"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Αξιολόγηση και ανάπτυξη ηγετών</a:t>
              </a:r>
            </a:p>
          </p:txBody>
        </p:sp>
      </p:grpSp>
      <p:grpSp>
        <p:nvGrpSpPr>
          <p:cNvPr id="29" name="Group 28">
            <a:extLst>
              <a:ext uri="{FF2B5EF4-FFF2-40B4-BE49-F238E27FC236}">
                <a16:creationId xmlns:a16="http://schemas.microsoft.com/office/drawing/2014/main" id="{B55BEB68-6A72-C42B-A01C-FC7FEDBAE7B6}"/>
              </a:ext>
            </a:extLst>
          </p:cNvPr>
          <p:cNvGrpSpPr/>
          <p:nvPr/>
        </p:nvGrpSpPr>
        <p:grpSpPr>
          <a:xfrm>
            <a:off x="3834553" y="2736417"/>
            <a:ext cx="3481384" cy="3892681"/>
            <a:chOff x="3834553" y="2736417"/>
            <a:chExt cx="3481384" cy="3892681"/>
          </a:xfrm>
        </p:grpSpPr>
        <p:grpSp>
          <p:nvGrpSpPr>
            <p:cNvPr id="55" name="Group 54">
              <a:extLst>
                <a:ext uri="{FF2B5EF4-FFF2-40B4-BE49-F238E27FC236}">
                  <a16:creationId xmlns:a16="http://schemas.microsoft.com/office/drawing/2014/main" id="{7FB455F4-D805-98F3-74EA-49A68DC837F5}"/>
                </a:ext>
              </a:extLst>
            </p:cNvPr>
            <p:cNvGrpSpPr/>
            <p:nvPr/>
          </p:nvGrpSpPr>
          <p:grpSpPr>
            <a:xfrm>
              <a:off x="3834553" y="2736417"/>
              <a:ext cx="3212473" cy="3892573"/>
              <a:chOff x="6596245" y="2966513"/>
              <a:chExt cx="3212473" cy="3892573"/>
            </a:xfrm>
          </p:grpSpPr>
          <p:sp>
            <p:nvSpPr>
              <p:cNvPr id="31" name="Freeform 47">
                <a:extLst>
                  <a:ext uri="{FF2B5EF4-FFF2-40B4-BE49-F238E27FC236}">
                    <a16:creationId xmlns:a16="http://schemas.microsoft.com/office/drawing/2014/main" id="{B71571E8-5CAC-E69D-0274-F5C85CD24907}"/>
                  </a:ext>
                </a:extLst>
              </p:cNvPr>
              <p:cNvSpPr>
                <a:spLocks noChangeArrowheads="1"/>
              </p:cNvSpPr>
              <p:nvPr/>
            </p:nvSpPr>
            <p:spPr bwMode="auto">
              <a:xfrm>
                <a:off x="7786626" y="2966513"/>
                <a:ext cx="1425543" cy="982595"/>
              </a:xfrm>
              <a:custGeom>
                <a:avLst/>
                <a:gdLst>
                  <a:gd name="connsiteX0" fmla="*/ 1364697 w 3800459"/>
                  <a:gd name="connsiteY0" fmla="*/ 56 h 2619571"/>
                  <a:gd name="connsiteX1" fmla="*/ 1615739 w 3800459"/>
                  <a:gd name="connsiteY1" fmla="*/ 9261 h 2619571"/>
                  <a:gd name="connsiteX2" fmla="*/ 3629652 w 3800459"/>
                  <a:gd name="connsiteY2" fmla="*/ 664055 h 2619571"/>
                  <a:gd name="connsiteX3" fmla="*/ 3800459 w 3800459"/>
                  <a:gd name="connsiteY3" fmla="*/ 783476 h 2619571"/>
                  <a:gd name="connsiteX4" fmla="*/ 620252 w 3800459"/>
                  <a:gd name="connsiteY4" fmla="*/ 2619571 h 2619571"/>
                  <a:gd name="connsiteX5" fmla="*/ 0 w 3800459"/>
                  <a:gd name="connsiteY5" fmla="*/ 304759 h 2619571"/>
                  <a:gd name="connsiteX6" fmla="*/ 82031 w 3800459"/>
                  <a:gd name="connsiteY6" fmla="*/ 269425 h 2619571"/>
                  <a:gd name="connsiteX7" fmla="*/ 1364697 w 3800459"/>
                  <a:gd name="connsiteY7" fmla="*/ 56 h 26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459" h="2619571">
                    <a:moveTo>
                      <a:pt x="1364697" y="56"/>
                    </a:moveTo>
                    <a:cubicBezTo>
                      <a:pt x="1448069" y="-454"/>
                      <a:pt x="1531759" y="2548"/>
                      <a:pt x="1615739" y="9261"/>
                    </a:cubicBezTo>
                    <a:cubicBezTo>
                      <a:pt x="2353364" y="68518"/>
                      <a:pt x="3032836" y="273956"/>
                      <a:pt x="3629652" y="664055"/>
                    </a:cubicBezTo>
                    <a:lnTo>
                      <a:pt x="3800459" y="783476"/>
                    </a:lnTo>
                    <a:lnTo>
                      <a:pt x="620252" y="2619571"/>
                    </a:lnTo>
                    <a:lnTo>
                      <a:pt x="0" y="304759"/>
                    </a:lnTo>
                    <a:lnTo>
                      <a:pt x="82031" y="269425"/>
                    </a:lnTo>
                    <a:cubicBezTo>
                      <a:pt x="498080" y="102187"/>
                      <a:pt x="926998" y="2732"/>
                      <a:pt x="1364697" y="56"/>
                    </a:cubicBezTo>
                    <a:close/>
                  </a:path>
                </a:pathLst>
              </a:custGeom>
              <a:solidFill>
                <a:srgbClr val="7F1C58"/>
              </a:solidFill>
              <a:ln>
                <a:noFill/>
              </a:ln>
              <a:effectLst/>
            </p:spPr>
            <p:txBody>
              <a:bodyPr wrap="square" anchor="ctr">
                <a:noAutofit/>
              </a:bodyPr>
              <a:lstStyle/>
              <a:p>
                <a:endParaRPr lang="en-GB" sz="1600" dirty="0">
                  <a:solidFill>
                    <a:srgbClr val="7F1C58"/>
                  </a:solidFill>
                  <a:latin typeface="Calibri" panose="020F0502020204030204" pitchFamily="34" charset="0"/>
                  <a:cs typeface="Calibri" panose="020F0502020204030204" pitchFamily="34" charset="0"/>
                </a:endParaRPr>
              </a:p>
            </p:txBody>
          </p:sp>
          <p:sp>
            <p:nvSpPr>
              <p:cNvPr id="32" name="Freeform 40">
                <a:extLst>
                  <a:ext uri="{FF2B5EF4-FFF2-40B4-BE49-F238E27FC236}">
                    <a16:creationId xmlns:a16="http://schemas.microsoft.com/office/drawing/2014/main" id="{05336A85-8CE5-62A0-BF34-D2C968B949DD}"/>
                  </a:ext>
                </a:extLst>
              </p:cNvPr>
              <p:cNvSpPr>
                <a:spLocks noChangeArrowheads="1"/>
              </p:cNvSpPr>
              <p:nvPr/>
            </p:nvSpPr>
            <p:spPr bwMode="auto">
              <a:xfrm>
                <a:off x="8032147" y="3292152"/>
                <a:ext cx="1724518" cy="1592981"/>
              </a:xfrm>
              <a:custGeom>
                <a:avLst/>
                <a:gdLst>
                  <a:gd name="connsiteX0" fmla="*/ 3255286 w 4597517"/>
                  <a:gd name="connsiteY0" fmla="*/ 0 h 4246842"/>
                  <a:gd name="connsiteX1" fmla="*/ 3360462 w 4597517"/>
                  <a:gd name="connsiteY1" fmla="*/ 83755 h 4246842"/>
                  <a:gd name="connsiteX2" fmla="*/ 4206135 w 4597517"/>
                  <a:gd name="connsiteY2" fmla="*/ 1059370 h 4246842"/>
                  <a:gd name="connsiteX3" fmla="*/ 4554160 w 4597517"/>
                  <a:gd name="connsiteY3" fmla="*/ 1800470 h 4246842"/>
                  <a:gd name="connsiteX4" fmla="*/ 4597517 w 4597517"/>
                  <a:gd name="connsiteY4" fmla="*/ 1958702 h 4246842"/>
                  <a:gd name="connsiteX5" fmla="*/ 634343 w 4597517"/>
                  <a:gd name="connsiteY5" fmla="*/ 4246842 h 4246842"/>
                  <a:gd name="connsiteX6" fmla="*/ 0 w 4597517"/>
                  <a:gd name="connsiteY6" fmla="*/ 1879442 h 424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517" h="4246842">
                    <a:moveTo>
                      <a:pt x="3255286" y="0"/>
                    </a:moveTo>
                    <a:lnTo>
                      <a:pt x="3360462" y="83755"/>
                    </a:lnTo>
                    <a:cubicBezTo>
                      <a:pt x="3670945" y="347128"/>
                      <a:pt x="3954237" y="670134"/>
                      <a:pt x="4206135" y="1059370"/>
                    </a:cubicBezTo>
                    <a:cubicBezTo>
                      <a:pt x="4353531" y="1286844"/>
                      <a:pt x="4469080" y="1533587"/>
                      <a:pt x="4554160" y="1800470"/>
                    </a:cubicBezTo>
                    <a:lnTo>
                      <a:pt x="4597517" y="1958702"/>
                    </a:lnTo>
                    <a:lnTo>
                      <a:pt x="634343" y="4246842"/>
                    </a:lnTo>
                    <a:lnTo>
                      <a:pt x="0" y="1879442"/>
                    </a:lnTo>
                    <a:close/>
                  </a:path>
                </a:pathLst>
              </a:custGeom>
              <a:solidFill>
                <a:srgbClr val="B41F7A"/>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3" name="Freeform 36">
                <a:extLst>
                  <a:ext uri="{FF2B5EF4-FFF2-40B4-BE49-F238E27FC236}">
                    <a16:creationId xmlns:a16="http://schemas.microsoft.com/office/drawing/2014/main" id="{7DC1EB59-1320-8FD2-088B-AD5950950C4A}"/>
                  </a:ext>
                </a:extLst>
              </p:cNvPr>
              <p:cNvSpPr>
                <a:spLocks noChangeArrowheads="1"/>
              </p:cNvSpPr>
              <p:nvPr/>
            </p:nvSpPr>
            <p:spPr bwMode="auto">
              <a:xfrm>
                <a:off x="8282954" y="4074927"/>
                <a:ext cx="1525764" cy="1746230"/>
              </a:xfrm>
              <a:custGeom>
                <a:avLst/>
                <a:gdLst>
                  <a:gd name="connsiteX0" fmla="*/ 3962932 w 4067645"/>
                  <a:gd name="connsiteY0" fmla="*/ 0 h 4655400"/>
                  <a:gd name="connsiteX1" fmla="*/ 4015460 w 4067645"/>
                  <a:gd name="connsiteY1" fmla="*/ 274487 h 4655400"/>
                  <a:gd name="connsiteX2" fmla="*/ 4063401 w 4067645"/>
                  <a:gd name="connsiteY2" fmla="*/ 1219886 h 4655400"/>
                  <a:gd name="connsiteX3" fmla="*/ 3578233 w 4067645"/>
                  <a:gd name="connsiteY3" fmla="*/ 2818854 h 4655400"/>
                  <a:gd name="connsiteX4" fmla="*/ 3446911 w 4067645"/>
                  <a:gd name="connsiteY4" fmla="*/ 3031563 h 4655400"/>
                  <a:gd name="connsiteX5" fmla="*/ 634343 w 4067645"/>
                  <a:gd name="connsiteY5" fmla="*/ 4655400 h 4655400"/>
                  <a:gd name="connsiteX6" fmla="*/ 0 w 4067645"/>
                  <a:gd name="connsiteY6" fmla="*/ 2288000 h 46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645" h="4655400">
                    <a:moveTo>
                      <a:pt x="3962932" y="0"/>
                    </a:moveTo>
                    <a:lnTo>
                      <a:pt x="4015460" y="274487"/>
                    </a:lnTo>
                    <a:cubicBezTo>
                      <a:pt x="4060529" y="568608"/>
                      <a:pt x="4076050" y="883451"/>
                      <a:pt x="4063401" y="1219886"/>
                    </a:cubicBezTo>
                    <a:cubicBezTo>
                      <a:pt x="4031392" y="1750745"/>
                      <a:pt x="3869282" y="2305230"/>
                      <a:pt x="3578233" y="2818854"/>
                    </a:cubicBezTo>
                    <a:lnTo>
                      <a:pt x="3446911" y="3031563"/>
                    </a:lnTo>
                    <a:lnTo>
                      <a:pt x="634343" y="4655400"/>
                    </a:lnTo>
                    <a:lnTo>
                      <a:pt x="0" y="2288000"/>
                    </a:lnTo>
                    <a:close/>
                  </a:path>
                </a:pathLst>
              </a:custGeom>
              <a:solidFill>
                <a:srgbClr val="F16924"/>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4" name="Freeform 51">
                <a:extLst>
                  <a:ext uri="{FF2B5EF4-FFF2-40B4-BE49-F238E27FC236}">
                    <a16:creationId xmlns:a16="http://schemas.microsoft.com/office/drawing/2014/main" id="{8F4BE403-7C59-9987-CC49-B1F9A485735E}"/>
                  </a:ext>
                </a:extLst>
              </p:cNvPr>
              <p:cNvSpPr>
                <a:spLocks noChangeArrowheads="1"/>
              </p:cNvSpPr>
              <p:nvPr/>
            </p:nvSpPr>
            <p:spPr bwMode="auto">
              <a:xfrm>
                <a:off x="8558208" y="5314265"/>
                <a:ext cx="975535" cy="1544821"/>
              </a:xfrm>
              <a:custGeom>
                <a:avLst/>
                <a:gdLst>
                  <a:gd name="connsiteX0" fmla="*/ 2600749 w 2600749"/>
                  <a:gd name="connsiteY0" fmla="*/ 0 h 4118450"/>
                  <a:gd name="connsiteX1" fmla="*/ 2575602 w 2600749"/>
                  <a:gd name="connsiteY1" fmla="*/ 34597 h 4118450"/>
                  <a:gd name="connsiteX2" fmla="*/ 2080669 w 2600749"/>
                  <a:gd name="connsiteY2" fmla="*/ 704541 h 4118450"/>
                  <a:gd name="connsiteX3" fmla="*/ 1837675 w 2600749"/>
                  <a:gd name="connsiteY3" fmla="*/ 2482334 h 4118450"/>
                  <a:gd name="connsiteX4" fmla="*/ 2236927 w 2600749"/>
                  <a:gd name="connsiteY4" fmla="*/ 3838056 h 4118450"/>
                  <a:gd name="connsiteX5" fmla="*/ 2077915 w 2600749"/>
                  <a:gd name="connsiteY5" fmla="*/ 4110716 h 4118450"/>
                  <a:gd name="connsiteX6" fmla="*/ 764138 w 2600749"/>
                  <a:gd name="connsiteY6" fmla="*/ 4117927 h 4118450"/>
                  <a:gd name="connsiteX7" fmla="*/ 701037 w 2600749"/>
                  <a:gd name="connsiteY7" fmla="*/ 4117850 h 4118450"/>
                  <a:gd name="connsiteX8" fmla="*/ 0 w 2600749"/>
                  <a:gd name="connsiteY8" fmla="*/ 1501543 h 411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749" h="4118450">
                    <a:moveTo>
                      <a:pt x="2600749" y="0"/>
                    </a:moveTo>
                    <a:lnTo>
                      <a:pt x="2575602" y="34597"/>
                    </a:lnTo>
                    <a:cubicBezTo>
                      <a:pt x="2404888" y="252174"/>
                      <a:pt x="2227979" y="462865"/>
                      <a:pt x="2080669" y="704541"/>
                    </a:cubicBezTo>
                    <a:cubicBezTo>
                      <a:pt x="1766086" y="1220252"/>
                      <a:pt x="1691743" y="1880555"/>
                      <a:pt x="1837675" y="2482334"/>
                    </a:cubicBezTo>
                    <a:cubicBezTo>
                      <a:pt x="1950567" y="2942963"/>
                      <a:pt x="2103385" y="3386378"/>
                      <a:pt x="2236927" y="3838056"/>
                    </a:cubicBezTo>
                    <a:cubicBezTo>
                      <a:pt x="2311959" y="4090060"/>
                      <a:pt x="2311959" y="4096945"/>
                      <a:pt x="2077915" y="4110716"/>
                    </a:cubicBezTo>
                    <a:cubicBezTo>
                      <a:pt x="1918903" y="4119753"/>
                      <a:pt x="1383329" y="4118774"/>
                      <a:pt x="764138" y="4117927"/>
                    </a:cubicBezTo>
                    <a:lnTo>
                      <a:pt x="701037" y="4117850"/>
                    </a:lnTo>
                    <a:lnTo>
                      <a:pt x="0" y="1501543"/>
                    </a:lnTo>
                    <a:close/>
                  </a:path>
                </a:pathLst>
              </a:custGeom>
              <a:solidFill>
                <a:srgbClr val="EDA13E"/>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5" name="Freeform 45">
                <a:extLst>
                  <a:ext uri="{FF2B5EF4-FFF2-40B4-BE49-F238E27FC236}">
                    <a16:creationId xmlns:a16="http://schemas.microsoft.com/office/drawing/2014/main" id="{F7758372-A4B7-BF10-6BFE-E60EF8BC477A}"/>
                  </a:ext>
                </a:extLst>
              </p:cNvPr>
              <p:cNvSpPr>
                <a:spLocks noChangeArrowheads="1"/>
              </p:cNvSpPr>
              <p:nvPr/>
            </p:nvSpPr>
            <p:spPr bwMode="auto">
              <a:xfrm>
                <a:off x="6893448" y="3100025"/>
                <a:ext cx="1082781" cy="1499083"/>
              </a:xfrm>
              <a:custGeom>
                <a:avLst/>
                <a:gdLst>
                  <a:gd name="connsiteX0" fmla="*/ 2262371 w 2886665"/>
                  <a:gd name="connsiteY0" fmla="*/ 0 h 3996514"/>
                  <a:gd name="connsiteX1" fmla="*/ 2886665 w 2886665"/>
                  <a:gd name="connsiteY1" fmla="*/ 2329898 h 3996514"/>
                  <a:gd name="connsiteX2" fmla="*/ 0 w 2886665"/>
                  <a:gd name="connsiteY2" fmla="*/ 3996514 h 3996514"/>
                  <a:gd name="connsiteX3" fmla="*/ 68606 w 2886665"/>
                  <a:gd name="connsiteY3" fmla="*/ 3869385 h 3996514"/>
                  <a:gd name="connsiteX4" fmla="*/ 249474 w 2886665"/>
                  <a:gd name="connsiteY4" fmla="*/ 2956906 h 3996514"/>
                  <a:gd name="connsiteX5" fmla="*/ 1650295 w 2886665"/>
                  <a:gd name="connsiteY5" fmla="*/ 326019 h 3996514"/>
                  <a:gd name="connsiteX6" fmla="*/ 2051612 w 2886665"/>
                  <a:gd name="connsiteY6" fmla="*/ 102246 h 3996514"/>
                  <a:gd name="connsiteX7" fmla="*/ 2256287 w 2886665"/>
                  <a:gd name="connsiteY7" fmla="*/ 2620 h 399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665" h="3996514">
                    <a:moveTo>
                      <a:pt x="2262371" y="0"/>
                    </a:moveTo>
                    <a:lnTo>
                      <a:pt x="2886665" y="2329898"/>
                    </a:lnTo>
                    <a:lnTo>
                      <a:pt x="0" y="3996514"/>
                    </a:lnTo>
                    <a:lnTo>
                      <a:pt x="68606" y="3869385"/>
                    </a:lnTo>
                    <a:cubicBezTo>
                      <a:pt x="193888" y="3603267"/>
                      <a:pt x="261520" y="3303583"/>
                      <a:pt x="249474" y="2956906"/>
                    </a:cubicBezTo>
                    <a:cubicBezTo>
                      <a:pt x="205419" y="1720299"/>
                      <a:pt x="721692" y="875469"/>
                      <a:pt x="1650295" y="326019"/>
                    </a:cubicBezTo>
                    <a:cubicBezTo>
                      <a:pt x="1782461" y="247526"/>
                      <a:pt x="1915315" y="171788"/>
                      <a:pt x="2051612" y="102246"/>
                    </a:cubicBezTo>
                    <a:cubicBezTo>
                      <a:pt x="2119448" y="67378"/>
                      <a:pt x="2187680" y="34125"/>
                      <a:pt x="2256287" y="2620"/>
                    </a:cubicBezTo>
                    <a:close/>
                  </a:path>
                </a:pathLst>
              </a:custGeom>
              <a:solidFill>
                <a:srgbClr val="B41F7A"/>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6" name="Freeform 42">
                <a:extLst>
                  <a:ext uri="{FF2B5EF4-FFF2-40B4-BE49-F238E27FC236}">
                    <a16:creationId xmlns:a16="http://schemas.microsoft.com/office/drawing/2014/main" id="{F3AEAFCC-1812-E602-B9C5-17B31AE274A1}"/>
                  </a:ext>
                </a:extLst>
              </p:cNvPr>
              <p:cNvSpPr>
                <a:spLocks noChangeArrowheads="1"/>
              </p:cNvSpPr>
              <p:nvPr/>
            </p:nvSpPr>
            <p:spPr bwMode="auto">
              <a:xfrm>
                <a:off x="6596245" y="4021982"/>
                <a:ext cx="1630790" cy="1688484"/>
              </a:xfrm>
              <a:custGeom>
                <a:avLst/>
                <a:gdLst>
                  <a:gd name="connsiteX0" fmla="*/ 3713298 w 4347641"/>
                  <a:gd name="connsiteY0" fmla="*/ 0 h 4501452"/>
                  <a:gd name="connsiteX1" fmla="*/ 4347641 w 4347641"/>
                  <a:gd name="connsiteY1" fmla="*/ 2367400 h 4501452"/>
                  <a:gd name="connsiteX2" fmla="*/ 651352 w 4347641"/>
                  <a:gd name="connsiteY2" fmla="*/ 4501452 h 4501452"/>
                  <a:gd name="connsiteX3" fmla="*/ 638620 w 4347641"/>
                  <a:gd name="connsiteY3" fmla="*/ 4488396 h 4501452"/>
                  <a:gd name="connsiteX4" fmla="*/ 647372 w 4347641"/>
                  <a:gd name="connsiteY4" fmla="*/ 4195728 h 4501452"/>
                  <a:gd name="connsiteX5" fmla="*/ 611577 w 4347641"/>
                  <a:gd name="connsiteY5" fmla="*/ 4036677 h 4501452"/>
                  <a:gd name="connsiteX6" fmla="*/ 539987 w 4347641"/>
                  <a:gd name="connsiteY6" fmla="*/ 3638016 h 4501452"/>
                  <a:gd name="connsiteX7" fmla="*/ 493867 w 4347641"/>
                  <a:gd name="connsiteY7" fmla="*/ 3174633 h 4501452"/>
                  <a:gd name="connsiteX8" fmla="*/ 157945 w 4347641"/>
                  <a:gd name="connsiteY8" fmla="*/ 2913679 h 4501452"/>
                  <a:gd name="connsiteX9" fmla="*/ 73965 w 4347641"/>
                  <a:gd name="connsiteY9" fmla="*/ 2426197 h 4501452"/>
                  <a:gd name="connsiteX10" fmla="*/ 334166 w 4347641"/>
                  <a:gd name="connsiteY10" fmla="*/ 2122554 h 4501452"/>
                  <a:gd name="connsiteX11" fmla="*/ 632529 w 4347641"/>
                  <a:gd name="connsiteY11" fmla="*/ 1787152 h 4501452"/>
                  <a:gd name="connsiteX12" fmla="*/ 642025 w 4347641"/>
                  <a:gd name="connsiteY12" fmla="*/ 1773199 h 450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7641" h="4501452">
                    <a:moveTo>
                      <a:pt x="3713298" y="0"/>
                    </a:moveTo>
                    <a:lnTo>
                      <a:pt x="4347641" y="2367400"/>
                    </a:lnTo>
                    <a:lnTo>
                      <a:pt x="651352" y="4501452"/>
                    </a:lnTo>
                    <a:lnTo>
                      <a:pt x="638620" y="4488396"/>
                    </a:lnTo>
                    <a:cubicBezTo>
                      <a:pt x="567490" y="4405161"/>
                      <a:pt x="549195" y="4301762"/>
                      <a:pt x="647372" y="4195728"/>
                    </a:cubicBezTo>
                    <a:cubicBezTo>
                      <a:pt x="723781" y="4113104"/>
                      <a:pt x="665958" y="4080743"/>
                      <a:pt x="611577" y="4036677"/>
                    </a:cubicBezTo>
                    <a:cubicBezTo>
                      <a:pt x="409198" y="3874872"/>
                      <a:pt x="408510" y="3865920"/>
                      <a:pt x="539987" y="3638016"/>
                    </a:cubicBezTo>
                    <a:cubicBezTo>
                      <a:pt x="657698" y="3434898"/>
                      <a:pt x="647372" y="3337816"/>
                      <a:pt x="493867" y="3174633"/>
                    </a:cubicBezTo>
                    <a:cubicBezTo>
                      <a:pt x="393366" y="3067222"/>
                      <a:pt x="272214" y="2996303"/>
                      <a:pt x="157945" y="2913679"/>
                    </a:cubicBezTo>
                    <a:cubicBezTo>
                      <a:pt x="-21718" y="2784235"/>
                      <a:pt x="-45811" y="2631380"/>
                      <a:pt x="73965" y="2426197"/>
                    </a:cubicBezTo>
                    <a:cubicBezTo>
                      <a:pt x="144178" y="2305704"/>
                      <a:pt x="239172" y="2214129"/>
                      <a:pt x="334166" y="2122554"/>
                    </a:cubicBezTo>
                    <a:cubicBezTo>
                      <a:pt x="443444" y="2016348"/>
                      <a:pt x="543816" y="1905107"/>
                      <a:pt x="632529" y="1787152"/>
                    </a:cubicBezTo>
                    <a:lnTo>
                      <a:pt x="642025" y="1773199"/>
                    </a:lnTo>
                    <a:close/>
                  </a:path>
                </a:pathLst>
              </a:custGeom>
              <a:solidFill>
                <a:srgbClr val="F16924"/>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7" name="Freeform 38">
                <a:extLst>
                  <a:ext uri="{FF2B5EF4-FFF2-40B4-BE49-F238E27FC236}">
                    <a16:creationId xmlns:a16="http://schemas.microsoft.com/office/drawing/2014/main" id="{090C4ACD-BCC2-1024-F132-3A0BB1D9871F}"/>
                  </a:ext>
                </a:extLst>
              </p:cNvPr>
              <p:cNvSpPr>
                <a:spLocks noChangeArrowheads="1"/>
              </p:cNvSpPr>
              <p:nvPr/>
            </p:nvSpPr>
            <p:spPr bwMode="auto">
              <a:xfrm>
                <a:off x="6857607" y="4958008"/>
                <a:ext cx="1620234" cy="1395679"/>
              </a:xfrm>
              <a:custGeom>
                <a:avLst/>
                <a:gdLst>
                  <a:gd name="connsiteX0" fmla="*/ 3685157 w 4319500"/>
                  <a:gd name="connsiteY0" fmla="*/ 0 h 3720842"/>
                  <a:gd name="connsiteX1" fmla="*/ 4319500 w 4319500"/>
                  <a:gd name="connsiteY1" fmla="*/ 2367399 h 3720842"/>
                  <a:gd name="connsiteX2" fmla="*/ 2215776 w 4319500"/>
                  <a:gd name="connsiteY2" fmla="*/ 3581985 h 3720842"/>
                  <a:gd name="connsiteX3" fmla="*/ 2189888 w 4319500"/>
                  <a:gd name="connsiteY3" fmla="*/ 3577096 h 3720842"/>
                  <a:gd name="connsiteX4" fmla="*/ 1532447 w 4319500"/>
                  <a:gd name="connsiteY4" fmla="*/ 3645419 h 3720842"/>
                  <a:gd name="connsiteX5" fmla="*/ 411102 w 4319500"/>
                  <a:gd name="connsiteY5" fmla="*/ 3667452 h 3720842"/>
                  <a:gd name="connsiteX6" fmla="*/ 22864 w 4319500"/>
                  <a:gd name="connsiteY6" fmla="*/ 2950000 h 3720842"/>
                  <a:gd name="connsiteX7" fmla="*/ 106156 w 4319500"/>
                  <a:gd name="connsiteY7" fmla="*/ 2487994 h 3720842"/>
                  <a:gd name="connsiteX8" fmla="*/ 56497 w 4319500"/>
                  <a:gd name="connsiteY8" fmla="*/ 2126644 h 3720842"/>
                  <a:gd name="connsiteX9" fmla="*/ 40811 w 4319500"/>
                  <a:gd name="connsiteY9" fmla="*/ 2104063 h 372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00" h="3720842">
                    <a:moveTo>
                      <a:pt x="3685157" y="0"/>
                    </a:moveTo>
                    <a:lnTo>
                      <a:pt x="4319500" y="2367399"/>
                    </a:lnTo>
                    <a:lnTo>
                      <a:pt x="2215776" y="3581985"/>
                    </a:lnTo>
                    <a:lnTo>
                      <a:pt x="2189888" y="3577096"/>
                    </a:lnTo>
                    <a:cubicBezTo>
                      <a:pt x="1967622" y="3550230"/>
                      <a:pt x="1751089" y="3623128"/>
                      <a:pt x="1532447" y="3645419"/>
                    </a:cubicBezTo>
                    <a:cubicBezTo>
                      <a:pt x="1159354" y="3682600"/>
                      <a:pt x="786260" y="3781749"/>
                      <a:pt x="411102" y="3667452"/>
                    </a:cubicBezTo>
                    <a:cubicBezTo>
                      <a:pt x="52464" y="3558664"/>
                      <a:pt x="-52167" y="3365875"/>
                      <a:pt x="22864" y="2950000"/>
                    </a:cubicBezTo>
                    <a:cubicBezTo>
                      <a:pt x="51087" y="2796458"/>
                      <a:pt x="83440" y="2642914"/>
                      <a:pt x="106156" y="2487994"/>
                    </a:cubicBezTo>
                    <a:cubicBezTo>
                      <a:pt x="124743" y="2354763"/>
                      <a:pt x="118160" y="2231989"/>
                      <a:pt x="56497" y="2126644"/>
                    </a:cubicBezTo>
                    <a:lnTo>
                      <a:pt x="40811" y="2104063"/>
                    </a:lnTo>
                    <a:close/>
                  </a:path>
                </a:pathLst>
              </a:custGeom>
              <a:solidFill>
                <a:srgbClr val="EDA13E"/>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sp>
            <p:nvSpPr>
              <p:cNvPr id="38" name="Freeform 49">
                <a:extLst>
                  <a:ext uri="{FF2B5EF4-FFF2-40B4-BE49-F238E27FC236}">
                    <a16:creationId xmlns:a16="http://schemas.microsoft.com/office/drawing/2014/main" id="{9CD5F91A-38E4-A3A4-2720-8D7638BFB514}"/>
                  </a:ext>
                </a:extLst>
              </p:cNvPr>
              <p:cNvSpPr>
                <a:spLocks noChangeArrowheads="1"/>
              </p:cNvSpPr>
              <p:nvPr/>
            </p:nvSpPr>
            <p:spPr bwMode="auto">
              <a:xfrm>
                <a:off x="7750982" y="5894032"/>
                <a:ext cx="996009" cy="963968"/>
              </a:xfrm>
              <a:custGeom>
                <a:avLst/>
                <a:gdLst>
                  <a:gd name="connsiteX0" fmla="*/ 1972093 w 2655332"/>
                  <a:gd name="connsiteY0" fmla="*/ 0 h 2569913"/>
                  <a:gd name="connsiteX1" fmla="*/ 2655332 w 2655332"/>
                  <a:gd name="connsiteY1" fmla="*/ 2549881 h 2569913"/>
                  <a:gd name="connsiteX2" fmla="*/ 2581374 w 2655332"/>
                  <a:gd name="connsiteY2" fmla="*/ 2549792 h 2569913"/>
                  <a:gd name="connsiteX3" fmla="*/ 670646 w 2655332"/>
                  <a:gd name="connsiteY3" fmla="*/ 2569071 h 2569913"/>
                  <a:gd name="connsiteX4" fmla="*/ 341608 w 2655332"/>
                  <a:gd name="connsiteY4" fmla="*/ 2279198 h 2569913"/>
                  <a:gd name="connsiteX5" fmla="*/ 183284 w 2655332"/>
                  <a:gd name="connsiteY5" fmla="*/ 1444007 h 2569913"/>
                  <a:gd name="connsiteX6" fmla="*/ 14463 w 2655332"/>
                  <a:gd name="connsiteY6" fmla="*/ 1144430 h 2569913"/>
                  <a:gd name="connsiteX7" fmla="*/ 0 w 2655332"/>
                  <a:gd name="connsiteY7" fmla="*/ 1138589 h 2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332" h="2569913">
                    <a:moveTo>
                      <a:pt x="1972093" y="0"/>
                    </a:moveTo>
                    <a:lnTo>
                      <a:pt x="2655332" y="2549881"/>
                    </a:lnTo>
                    <a:lnTo>
                      <a:pt x="2581374" y="2549792"/>
                    </a:lnTo>
                    <a:cubicBezTo>
                      <a:pt x="1853256" y="2549104"/>
                      <a:pt x="1070586" y="2550480"/>
                      <a:pt x="670646" y="2569071"/>
                    </a:cubicBezTo>
                    <a:cubicBezTo>
                      <a:pt x="473774" y="2578710"/>
                      <a:pt x="379468" y="2507103"/>
                      <a:pt x="341608" y="2279198"/>
                    </a:cubicBezTo>
                    <a:cubicBezTo>
                      <a:pt x="295488" y="1999654"/>
                      <a:pt x="214261" y="1728372"/>
                      <a:pt x="183284" y="1444007"/>
                    </a:cubicBezTo>
                    <a:cubicBezTo>
                      <a:pt x="167280" y="1297866"/>
                      <a:pt x="111393" y="1201686"/>
                      <a:pt x="14463" y="1144430"/>
                    </a:cubicBezTo>
                    <a:lnTo>
                      <a:pt x="0" y="1138589"/>
                    </a:lnTo>
                    <a:close/>
                  </a:path>
                </a:pathLst>
              </a:custGeom>
              <a:solidFill>
                <a:srgbClr val="7F1C58"/>
              </a:solidFill>
              <a:ln>
                <a:noFill/>
              </a:ln>
              <a:effectLst/>
            </p:spPr>
            <p:txBody>
              <a:bodyPr wrap="square" anchor="ctr">
                <a:noAutofit/>
              </a:bodyPr>
              <a:lstStyle/>
              <a:p>
                <a:endParaRPr lang="en-GB" sz="1600" dirty="0">
                  <a:latin typeface="Calibri" panose="020F0502020204030204" pitchFamily="34" charset="0"/>
                  <a:cs typeface="Calibri" panose="020F0502020204030204" pitchFamily="34" charset="0"/>
                </a:endParaRPr>
              </a:p>
            </p:txBody>
          </p:sp>
        </p:grpSp>
        <p:sp>
          <p:nvSpPr>
            <p:cNvPr id="58" name="TextBox 76">
              <a:extLst>
                <a:ext uri="{FF2B5EF4-FFF2-40B4-BE49-F238E27FC236}">
                  <a16:creationId xmlns:a16="http://schemas.microsoft.com/office/drawing/2014/main" id="{D7DEAA5E-B850-E55C-6C4D-9F0246C9AE18}"/>
                </a:ext>
              </a:extLst>
            </p:cNvPr>
            <p:cNvSpPr txBox="1"/>
            <p:nvPr/>
          </p:nvSpPr>
          <p:spPr>
            <a:xfrm rot="4429188">
              <a:off x="5209948" y="6112257"/>
              <a:ext cx="716928" cy="316753"/>
            </a:xfrm>
            <a:prstGeom prst="rect">
              <a:avLst/>
            </a:prstGeom>
            <a:noFill/>
          </p:spPr>
          <p:txBody>
            <a:bodyPr wrap="none" rtlCol="0" anchor="b" anchorCtr="0">
              <a:spAutoFit/>
            </a:bodyPr>
            <a:lstStyle/>
            <a:p>
              <a:pP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Αξία</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59" name="TextBox 78">
              <a:extLst>
                <a:ext uri="{FF2B5EF4-FFF2-40B4-BE49-F238E27FC236}">
                  <a16:creationId xmlns:a16="http://schemas.microsoft.com/office/drawing/2014/main" id="{B2276099-EB12-CF0E-8D4A-713C08D1887C}"/>
                </a:ext>
              </a:extLst>
            </p:cNvPr>
            <p:cNvSpPr txBox="1"/>
            <p:nvPr/>
          </p:nvSpPr>
          <p:spPr>
            <a:xfrm rot="19846853">
              <a:off x="5071214" y="3060213"/>
              <a:ext cx="1296317" cy="303225"/>
            </a:xfrm>
            <a:prstGeom prst="rect">
              <a:avLst/>
            </a:prstGeom>
            <a:noFill/>
          </p:spPr>
          <p:txBody>
            <a:bodyPr wrap="none" rtlCol="0" anchor="b" anchorCtr="0">
              <a:spAutoFit/>
            </a:bodyPr>
            <a:lstStyle/>
            <a:p>
              <a:pPr>
                <a:lnSpc>
                  <a:spcPts val="1660"/>
                </a:lnSpc>
              </a:pPr>
              <a:r>
                <a:rPr lang="en-GB" sz="1400" b="1" dirty="0">
                  <a:solidFill>
                    <a:schemeClr val="bg1"/>
                  </a:solidFill>
                  <a:latin typeface="Calibri" panose="020F0502020204030204" pitchFamily="34" charset="0"/>
                  <a:ea typeface="League Spartan" charset="0"/>
                  <a:cs typeface="Calibri" panose="020F0502020204030204" pitchFamily="34" charset="0"/>
                </a:rPr>
                <a:t>Ευθυγράμμιση</a:t>
              </a:r>
              <a:endParaRPr lang="en-GB" sz="11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0" name="TextBox 80">
              <a:extLst>
                <a:ext uri="{FF2B5EF4-FFF2-40B4-BE49-F238E27FC236}">
                  <a16:creationId xmlns:a16="http://schemas.microsoft.com/office/drawing/2014/main" id="{067404E8-DFE2-F626-EB0B-E97E028A10A1}"/>
                </a:ext>
              </a:extLst>
            </p:cNvPr>
            <p:cNvSpPr txBox="1"/>
            <p:nvPr/>
          </p:nvSpPr>
          <p:spPr>
            <a:xfrm rot="19840764">
              <a:off x="5543282" y="4056032"/>
              <a:ext cx="1772655" cy="970779"/>
            </a:xfrm>
            <a:prstGeom prst="rect">
              <a:avLst/>
            </a:prstGeom>
            <a:noFill/>
          </p:spPr>
          <p:txBody>
            <a:bodyPr wrap="square" rtlCol="0" anchor="b" anchorCtr="0">
              <a:spAutoFit/>
            </a:bodyPr>
            <a:lstStyle/>
            <a:p>
              <a:pPr algn="ct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Πληροφορίες για το διοικητικό συμβούλιο</a:t>
              </a:r>
            </a:p>
          </p:txBody>
        </p:sp>
        <p:sp>
          <p:nvSpPr>
            <p:cNvPr id="61" name="TextBox 82">
              <a:extLst>
                <a:ext uri="{FF2B5EF4-FFF2-40B4-BE49-F238E27FC236}">
                  <a16:creationId xmlns:a16="http://schemas.microsoft.com/office/drawing/2014/main" id="{5A42A6DF-FE26-017B-9E04-C3A1E05C40DF}"/>
                </a:ext>
              </a:extLst>
            </p:cNvPr>
            <p:cNvSpPr txBox="1"/>
            <p:nvPr/>
          </p:nvSpPr>
          <p:spPr>
            <a:xfrm rot="19864938">
              <a:off x="5264803" y="3450225"/>
              <a:ext cx="1627590" cy="534762"/>
            </a:xfrm>
            <a:prstGeom prst="rect">
              <a:avLst/>
            </a:prstGeom>
            <a:noFill/>
          </p:spPr>
          <p:txBody>
            <a:bodyPr wrap="square" rtlCol="0" anchor="b" anchorCtr="0">
              <a:spAutoFit/>
            </a:bodyPr>
            <a:lstStyle/>
            <a:p>
              <a:pPr algn="ct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Διαχείριση αλλαγών</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2" name="TextBox 84">
              <a:extLst>
                <a:ext uri="{FF2B5EF4-FFF2-40B4-BE49-F238E27FC236}">
                  <a16:creationId xmlns:a16="http://schemas.microsoft.com/office/drawing/2014/main" id="{C1CD2E90-6EC2-7A54-E829-FB0584875C22}"/>
                </a:ext>
              </a:extLst>
            </p:cNvPr>
            <p:cNvSpPr txBox="1"/>
            <p:nvPr/>
          </p:nvSpPr>
          <p:spPr>
            <a:xfrm rot="4434669">
              <a:off x="5766998" y="5943073"/>
              <a:ext cx="884216"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Πολιτισμός</a:t>
              </a:r>
            </a:p>
          </p:txBody>
        </p:sp>
        <p:sp>
          <p:nvSpPr>
            <p:cNvPr id="63" name="TextBox 86">
              <a:extLst>
                <a:ext uri="{FF2B5EF4-FFF2-40B4-BE49-F238E27FC236}">
                  <a16:creationId xmlns:a16="http://schemas.microsoft.com/office/drawing/2014/main" id="{475CFC41-C395-E805-FA88-025C26B4487D}"/>
                </a:ext>
              </a:extLst>
            </p:cNvPr>
            <p:cNvSpPr txBox="1"/>
            <p:nvPr/>
          </p:nvSpPr>
          <p:spPr>
            <a:xfrm rot="19800412">
              <a:off x="4263267" y="3560635"/>
              <a:ext cx="996875"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Συνδέσεις</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4" name="TextBox 88">
              <a:extLst>
                <a:ext uri="{FF2B5EF4-FFF2-40B4-BE49-F238E27FC236}">
                  <a16:creationId xmlns:a16="http://schemas.microsoft.com/office/drawing/2014/main" id="{3693FFE6-CF45-D19B-2348-12A0CA3CCC02}"/>
                </a:ext>
              </a:extLst>
            </p:cNvPr>
            <p:cNvSpPr txBox="1"/>
            <p:nvPr/>
          </p:nvSpPr>
          <p:spPr>
            <a:xfrm rot="19812057">
              <a:off x="4249405" y="5371630"/>
              <a:ext cx="1325619"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Πληροφορίες</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sp>
          <p:nvSpPr>
            <p:cNvPr id="65" name="TextBox 90">
              <a:extLst>
                <a:ext uri="{FF2B5EF4-FFF2-40B4-BE49-F238E27FC236}">
                  <a16:creationId xmlns:a16="http://schemas.microsoft.com/office/drawing/2014/main" id="{A8EE615E-88FD-EDA5-7C7F-E20C70B161F8}"/>
                </a:ext>
              </a:extLst>
            </p:cNvPr>
            <p:cNvSpPr txBox="1"/>
            <p:nvPr/>
          </p:nvSpPr>
          <p:spPr>
            <a:xfrm rot="19849723">
              <a:off x="3920944" y="4483598"/>
              <a:ext cx="1474506" cy="316753"/>
            </a:xfrm>
            <a:prstGeom prst="rect">
              <a:avLst/>
            </a:prstGeom>
            <a:noFill/>
          </p:spPr>
          <p:txBody>
            <a:bodyPr wrap="none" rtlCol="0" anchor="b" anchorCtr="0">
              <a:spAutoFit/>
            </a:bodyPr>
            <a:lstStyle/>
            <a:p>
              <a:pPr algn="r">
                <a:lnSpc>
                  <a:spcPts val="1660"/>
                </a:lnSpc>
              </a:pPr>
              <a:r>
                <a:rPr lang="en-GB" b="1" dirty="0">
                  <a:solidFill>
                    <a:schemeClr val="bg1"/>
                  </a:solidFill>
                  <a:latin typeface="Calibri" panose="020F0502020204030204" pitchFamily="34" charset="0"/>
                  <a:ea typeface="League Spartan" charset="0"/>
                  <a:cs typeface="Calibri" panose="020F0502020204030204" pitchFamily="34" charset="0"/>
                </a:rPr>
                <a:t>Ανάπτυξη</a:t>
              </a:r>
              <a:endParaRPr lang="en-GB" sz="1600" b="1" dirty="0">
                <a:solidFill>
                  <a:schemeClr val="bg1"/>
                </a:solidFill>
                <a:latin typeface="Calibri" panose="020F0502020204030204" pitchFamily="34" charset="0"/>
                <a:ea typeface="League Spartan" charset="0"/>
                <a:cs typeface="Calibri" panose="020F0502020204030204" pitchFamily="34" charset="0"/>
              </a:endParaRPr>
            </a:p>
          </p:txBody>
        </p:sp>
      </p:grpSp>
      <p:sp>
        <p:nvSpPr>
          <p:cNvPr id="25" name="Rectangle 24">
            <a:extLst>
              <a:ext uri="{FF2B5EF4-FFF2-40B4-BE49-F238E27FC236}">
                <a16:creationId xmlns:a16="http://schemas.microsoft.com/office/drawing/2014/main" id="{6DA23C5B-9E64-BD64-12FF-245E1DA047C5}"/>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645290" y="549374"/>
            <a:ext cx="7016949" cy="178894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Η συμπερίληψη των ανθρώπινων πόρων στη διαχείριση κινδύνων αντανακλά το γεγονός ότι οι άνθρωποι είναι θεμελιώδους σημασίας για την επίτευξη των στόχων. </a:t>
            </a:r>
          </a:p>
          <a:p>
            <a:pPr marL="12700" indent="-12700"/>
            <a:r>
              <a:rPr lang="en-US" dirty="0">
                <a:solidFill>
                  <a:schemeClr val="bg1"/>
                </a:solidFill>
              </a:rPr>
              <a:t>Οι ανθρώπινοι πόροι επηρεάζουν τις περισσότερες αποφάσεις παραγωγής, χρηματοδότησης και μάρκετινγκ. Οι άνθρωποι μπορούν να βοηθήσουν ή να εμποδίσουν την επίτευξη των σχεδίων των διευθυντών.</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9761" y="507036"/>
            <a:ext cx="3695696"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solidFill>
              </a:rPr>
              <a:t>Συμμετοχή των ανθρώπων: Ρόλος του Ανθρώπινου Δυναμικού στη Διαχείριση Κινδύνων</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4420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84560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1" y="0"/>
            <a:ext cx="452845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9" y="400082"/>
            <a:ext cx="3064342" cy="1628741"/>
          </a:xfrm>
        </p:spPr>
        <p:txBody>
          <a:bodyPr>
            <a:normAutofit/>
          </a:bodyPr>
          <a:lstStyle/>
          <a:p>
            <a:r>
              <a:rPr lang="en-GB" dirty="0">
                <a:solidFill>
                  <a:schemeClr val="bg1"/>
                </a:solidFill>
              </a:rPr>
              <a:t>Ρόλοι του Υπεύθυνου Κινδύνου</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05780" y="2023274"/>
            <a:ext cx="2548241" cy="4058147"/>
          </a:xfrm>
        </p:spPr>
        <p:txBody>
          <a:bodyPr>
            <a:normAutofit/>
          </a:bodyPr>
          <a:lstStyle/>
          <a:p>
            <a:pPr marL="12700" indent="-12700"/>
            <a:r>
              <a:rPr lang="en-US" dirty="0">
                <a:solidFill>
                  <a:schemeClr val="bg1"/>
                </a:solidFill>
              </a:rPr>
              <a:t>Το μοντέλο ΕΜΔ προϋποθέτει την ηγεσία από ένα άτομο που είναι υπεύθυνο για την ανάπτυξη και την εφαρμογή μιας στρατηγικής ΕΜΔ και βοηθά την ανώτερη διοίκηση όσον αφορά τη διαχείριση των κινδύνων.</a:t>
            </a: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48837" y="176384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6333053" y="572484"/>
            <a:ext cx="5329188" cy="4943726"/>
          </a:xfrm>
          <a:prstGeom prst="rect">
            <a:avLst/>
          </a:prstGeom>
          <a:noFill/>
        </p:spPr>
        <p:txBody>
          <a:bodyPr wrap="square" rtlCol="0" anchor="t" anchorCtr="0">
            <a:spAutoFit/>
          </a:bodyPr>
          <a:lstStyle/>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Καθιέρωση πολιτικών ERM και καθορισμός στόχων για την εφαρμογή τους</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Προώθηση των ικανοτήτων ΕRM σε όλη την εταιρεία</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Επιβλέπει την ανάπτυξη ανοχών κινδύνου σε επίπεδο οντότητας και επιχειρηματικής μονάδας.</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Αναφορά στην ανώτερη ηγεσία σχετικά με την πρόοδο και σύσταση δράσεων, εφόσον απαιτείται.</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Πλαίσιο λογοδοσίας και εξουσίας</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Καθοδήγηση της ενσωμάτωσης της ΔΑΔ στις δραστηριότητες επιχειρηματικού σχεδιασμού και διαχείρισης</a:t>
            </a:r>
          </a:p>
          <a:p>
            <a:pPr marL="342900" indent="-34290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Διευκόλυνση της ανάπτυξης πρωτοκόλλων αναφοράς από τους διαχειριστές</a:t>
            </a: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976004" y="2597709"/>
            <a:ext cx="3357049" cy="4260291"/>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5"/>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828869" y="324849"/>
            <a:ext cx="8192208" cy="2193795"/>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Η ανάπτυξη μιας κουλτούρας κινδύνου είναι ζωτικής σημασίας για την αποτελεσματική διαχείριση επιχειρηματικών κινδύνων.  Η κουλτούρα κινδύνου είναι το σύστημα αξιών και </a:t>
            </a:r>
            <a:r>
              <a:rPr lang="en-US" sz="2000" dirty="0" err="1">
                <a:solidFill>
                  <a:schemeClr val="bg1"/>
                </a:solidFill>
              </a:rPr>
              <a:t>συμπεριφορών </a:t>
            </a:r>
            <a:r>
              <a:rPr lang="en-US" sz="2000" dirty="0">
                <a:solidFill>
                  <a:schemeClr val="bg1"/>
                </a:solidFill>
              </a:rPr>
              <a:t>που υπάρχει σε έναν </a:t>
            </a:r>
            <a:r>
              <a:rPr lang="en-US" sz="2000" dirty="0" err="1">
                <a:solidFill>
                  <a:schemeClr val="bg1"/>
                </a:solidFill>
              </a:rPr>
              <a:t>οργανισμό </a:t>
            </a:r>
            <a:r>
              <a:rPr lang="en-US" sz="2000" dirty="0">
                <a:solidFill>
                  <a:schemeClr val="bg1"/>
                </a:solidFill>
              </a:rPr>
              <a:t>και διαμορφώνει τις αποφάσεις κινδύνου της διοίκησης και των εργαζομένων. Ένα σημαντικό στοιχείο της κουλτούρας κινδύνου είναι η κοινή κατανόηση ενός </a:t>
            </a:r>
            <a:r>
              <a:rPr lang="en-US" sz="2000" dirty="0" err="1">
                <a:solidFill>
                  <a:schemeClr val="bg1"/>
                </a:solidFill>
              </a:rPr>
              <a:t>οργανισμού </a:t>
            </a:r>
            <a:r>
              <a:rPr lang="en-US" sz="2000" dirty="0">
                <a:solidFill>
                  <a:schemeClr val="bg1"/>
                </a:solidFill>
              </a:rPr>
              <a:t>και του επιχειρηματικού του σκοπού.</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2768282" cy="21937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Ανάπτυξη κουλτούρας κινδύνου</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681988" y="1110511"/>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68" name="Group 67">
            <a:extLst>
              <a:ext uri="{FF2B5EF4-FFF2-40B4-BE49-F238E27FC236}">
                <a16:creationId xmlns:a16="http://schemas.microsoft.com/office/drawing/2014/main" id="{F45DEF9C-A2F3-C325-D049-91691C33371B}"/>
              </a:ext>
            </a:extLst>
          </p:cNvPr>
          <p:cNvGrpSpPr/>
          <p:nvPr/>
        </p:nvGrpSpPr>
        <p:grpSpPr>
          <a:xfrm flipH="1">
            <a:off x="2216746" y="2452870"/>
            <a:ext cx="8784189" cy="4128119"/>
            <a:chOff x="650291" y="2508495"/>
            <a:chExt cx="8784189" cy="4128119"/>
          </a:xfrm>
        </p:grpSpPr>
        <p:sp>
          <p:nvSpPr>
            <p:cNvPr id="2" name="Freeform 1">
              <a:extLst>
                <a:ext uri="{FF2B5EF4-FFF2-40B4-BE49-F238E27FC236}">
                  <a16:creationId xmlns:a16="http://schemas.microsoft.com/office/drawing/2014/main" id="{C863D48F-4C7E-C74D-9B53-FBDBF6E4AEFC}"/>
                </a:ext>
              </a:extLst>
            </p:cNvPr>
            <p:cNvSpPr>
              <a:spLocks noChangeArrowheads="1"/>
            </p:cNvSpPr>
            <p:nvPr/>
          </p:nvSpPr>
          <p:spPr bwMode="auto">
            <a:xfrm>
              <a:off x="6848387" y="5849846"/>
              <a:ext cx="2586093" cy="786768"/>
            </a:xfrm>
            <a:custGeom>
              <a:avLst/>
              <a:gdLst>
                <a:gd name="T0" fmla="*/ 11444 w 11466"/>
                <a:gd name="T1" fmla="*/ 57 h 3490"/>
                <a:gd name="T2" fmla="*/ 11398 w 11466"/>
                <a:gd name="T3" fmla="*/ 291 h 3490"/>
                <a:gd name="T4" fmla="*/ 11285 w 11466"/>
                <a:gd name="T5" fmla="*/ 525 h 3490"/>
                <a:gd name="T6" fmla="*/ 11135 w 11466"/>
                <a:gd name="T7" fmla="*/ 720 h 3490"/>
                <a:gd name="T8" fmla="*/ 10892 w 11466"/>
                <a:gd name="T9" fmla="*/ 947 h 3490"/>
                <a:gd name="T10" fmla="*/ 10535 w 11466"/>
                <a:gd name="T11" fmla="*/ 1192 h 3490"/>
                <a:gd name="T12" fmla="*/ 10174 w 11466"/>
                <a:gd name="T13" fmla="*/ 1383 h 3490"/>
                <a:gd name="T14" fmla="*/ 9867 w 11466"/>
                <a:gd name="T15" fmla="*/ 1517 h 3490"/>
                <a:gd name="T16" fmla="*/ 9452 w 11466"/>
                <a:gd name="T17" fmla="*/ 1671 h 3490"/>
                <a:gd name="T18" fmla="*/ 9028 w 11466"/>
                <a:gd name="T19" fmla="*/ 1799 h 3490"/>
                <a:gd name="T20" fmla="*/ 8551 w 11466"/>
                <a:gd name="T21" fmla="*/ 1919 h 3490"/>
                <a:gd name="T22" fmla="*/ 8107 w 11466"/>
                <a:gd name="T23" fmla="*/ 2009 h 3490"/>
                <a:gd name="T24" fmla="*/ 7581 w 11466"/>
                <a:gd name="T25" fmla="*/ 2093 h 3490"/>
                <a:gd name="T26" fmla="*/ 6756 w 11466"/>
                <a:gd name="T27" fmla="*/ 2182 h 3490"/>
                <a:gd name="T28" fmla="*/ 6013 w 11466"/>
                <a:gd name="T29" fmla="*/ 2222 h 3490"/>
                <a:gd name="T30" fmla="*/ 5204 w 11466"/>
                <a:gd name="T31" fmla="*/ 2224 h 3490"/>
                <a:gd name="T32" fmla="*/ 3898 w 11466"/>
                <a:gd name="T33" fmla="*/ 2133 h 3490"/>
                <a:gd name="T34" fmla="*/ 3291 w 11466"/>
                <a:gd name="T35" fmla="*/ 2047 h 3490"/>
                <a:gd name="T36" fmla="*/ 2645 w 11466"/>
                <a:gd name="T37" fmla="*/ 1919 h 3490"/>
                <a:gd name="T38" fmla="*/ 2160 w 11466"/>
                <a:gd name="T39" fmla="*/ 1793 h 3490"/>
                <a:gd name="T40" fmla="*/ 1792 w 11466"/>
                <a:gd name="T41" fmla="*/ 1676 h 3490"/>
                <a:gd name="T42" fmla="*/ 1525 w 11466"/>
                <a:gd name="T43" fmla="*/ 1577 h 3490"/>
                <a:gd name="T44" fmla="*/ 1233 w 11466"/>
                <a:gd name="T45" fmla="*/ 1451 h 3490"/>
                <a:gd name="T46" fmla="*/ 986 w 11466"/>
                <a:gd name="T47" fmla="*/ 1326 h 3490"/>
                <a:gd name="T48" fmla="*/ 761 w 11466"/>
                <a:gd name="T49" fmla="*/ 1193 h 3490"/>
                <a:gd name="T50" fmla="*/ 570 w 11466"/>
                <a:gd name="T51" fmla="*/ 1059 h 3490"/>
                <a:gd name="T52" fmla="*/ 400 w 11466"/>
                <a:gd name="T53" fmla="*/ 914 h 3490"/>
                <a:gd name="T54" fmla="*/ 258 w 11466"/>
                <a:gd name="T55" fmla="*/ 764 h 3490"/>
                <a:gd name="T56" fmla="*/ 140 w 11466"/>
                <a:gd name="T57" fmla="*/ 598 h 3490"/>
                <a:gd name="T58" fmla="*/ 67 w 11466"/>
                <a:gd name="T59" fmla="*/ 454 h 3490"/>
                <a:gd name="T60" fmla="*/ 14 w 11466"/>
                <a:gd name="T61" fmla="*/ 279 h 3490"/>
                <a:gd name="T62" fmla="*/ 21 w 11466"/>
                <a:gd name="T63" fmla="*/ 1438 h 3490"/>
                <a:gd name="T64" fmla="*/ 47 w 11466"/>
                <a:gd name="T65" fmla="*/ 1595 h 3490"/>
                <a:gd name="T66" fmla="*/ 110 w 11466"/>
                <a:gd name="T67" fmla="*/ 1768 h 3490"/>
                <a:gd name="T68" fmla="*/ 192 w 11466"/>
                <a:gd name="T69" fmla="*/ 1911 h 3490"/>
                <a:gd name="T70" fmla="*/ 322 w 11466"/>
                <a:gd name="T71" fmla="*/ 2075 h 3490"/>
                <a:gd name="T72" fmla="*/ 473 w 11466"/>
                <a:gd name="T73" fmla="*/ 2224 h 3490"/>
                <a:gd name="T74" fmla="*/ 654 w 11466"/>
                <a:gd name="T75" fmla="*/ 2367 h 3490"/>
                <a:gd name="T76" fmla="*/ 854 w 11466"/>
                <a:gd name="T77" fmla="*/ 2499 h 3490"/>
                <a:gd name="T78" fmla="*/ 1099 w 11466"/>
                <a:gd name="T79" fmla="*/ 2636 h 3490"/>
                <a:gd name="T80" fmla="*/ 1340 w 11466"/>
                <a:gd name="T81" fmla="*/ 2751 h 3490"/>
                <a:gd name="T82" fmla="*/ 1639 w 11466"/>
                <a:gd name="T83" fmla="*/ 2874 h 3490"/>
                <a:gd name="T84" fmla="*/ 1911 w 11466"/>
                <a:gd name="T85" fmla="*/ 2970 h 3490"/>
                <a:gd name="T86" fmla="*/ 2296 w 11466"/>
                <a:gd name="T87" fmla="*/ 3086 h 3490"/>
                <a:gd name="T88" fmla="*/ 2777 w 11466"/>
                <a:gd name="T89" fmla="*/ 3205 h 3490"/>
                <a:gd name="T90" fmla="*/ 3317 w 11466"/>
                <a:gd name="T91" fmla="*/ 3308 h 3490"/>
                <a:gd name="T92" fmla="*/ 3809 w 11466"/>
                <a:gd name="T93" fmla="*/ 3380 h 3490"/>
                <a:gd name="T94" fmla="*/ 4916 w 11466"/>
                <a:gd name="T95" fmla="*/ 3473 h 3490"/>
                <a:gd name="T96" fmla="*/ 5786 w 11466"/>
                <a:gd name="T97" fmla="*/ 3488 h 3490"/>
                <a:gd name="T98" fmla="*/ 6396 w 11466"/>
                <a:gd name="T99" fmla="*/ 3468 h 3490"/>
                <a:gd name="T100" fmla="*/ 7422 w 11466"/>
                <a:gd name="T101" fmla="*/ 3378 h 3490"/>
                <a:gd name="T102" fmla="*/ 7950 w 11466"/>
                <a:gd name="T103" fmla="*/ 3300 h 3490"/>
                <a:gd name="T104" fmla="*/ 8478 w 11466"/>
                <a:gd name="T105" fmla="*/ 3199 h 3490"/>
                <a:gd name="T106" fmla="*/ 8964 w 11466"/>
                <a:gd name="T107" fmla="*/ 3083 h 3490"/>
                <a:gd name="T108" fmla="*/ 9404 w 11466"/>
                <a:gd name="T109" fmla="*/ 2953 h 3490"/>
                <a:gd name="T110" fmla="*/ 9817 w 11466"/>
                <a:gd name="T111" fmla="*/ 2805 h 3490"/>
                <a:gd name="T112" fmla="*/ 10127 w 11466"/>
                <a:gd name="T113" fmla="*/ 2675 h 3490"/>
                <a:gd name="T114" fmla="*/ 10401 w 11466"/>
                <a:gd name="T115" fmla="*/ 2539 h 3490"/>
                <a:gd name="T116" fmla="*/ 10752 w 11466"/>
                <a:gd name="T117" fmla="*/ 2326 h 3490"/>
                <a:gd name="T118" fmla="*/ 11042 w 11466"/>
                <a:gd name="T119" fmla="*/ 2095 h 3490"/>
                <a:gd name="T120" fmla="*/ 11219 w 11466"/>
                <a:gd name="T121" fmla="*/ 1904 h 3490"/>
                <a:gd name="T122" fmla="*/ 11345 w 11466"/>
                <a:gd name="T123" fmla="*/ 1717 h 3490"/>
                <a:gd name="T124" fmla="*/ 11427 w 11466"/>
                <a:gd name="T125" fmla="*/ 152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6" h="349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rgbClr val="005757"/>
            </a:solidFill>
            <a:ln>
              <a:noFill/>
            </a:ln>
            <a:effectLst/>
          </p:spPr>
          <p:txBody>
            <a:bodyPr wrap="none" anchor="ctr"/>
            <a:lstStyle/>
            <a:p>
              <a:endParaRPr lang="en-GB" sz="2450" dirty="0">
                <a:latin typeface="Lato Light" panose="020F0502020204030203" pitchFamily="34" charset="0"/>
              </a:endParaRPr>
            </a:p>
          </p:txBody>
        </p:sp>
        <p:sp>
          <p:nvSpPr>
            <p:cNvPr id="4" name="Freeform 5">
              <a:extLst>
                <a:ext uri="{FF2B5EF4-FFF2-40B4-BE49-F238E27FC236}">
                  <a16:creationId xmlns:a16="http://schemas.microsoft.com/office/drawing/2014/main" id="{2D2358DE-84C2-097B-F1EB-EB9260D41AA0}"/>
                </a:ext>
              </a:extLst>
            </p:cNvPr>
            <p:cNvSpPr>
              <a:spLocks noChangeArrowheads="1"/>
            </p:cNvSpPr>
            <p:nvPr/>
          </p:nvSpPr>
          <p:spPr bwMode="auto">
            <a:xfrm>
              <a:off x="7625208" y="5674788"/>
              <a:ext cx="1028470" cy="382941"/>
            </a:xfrm>
            <a:custGeom>
              <a:avLst/>
              <a:gdLst>
                <a:gd name="T0" fmla="*/ 2407 w 4561"/>
                <a:gd name="T1" fmla="*/ 15 h 1699"/>
                <a:gd name="T2" fmla="*/ 2407 w 4561"/>
                <a:gd name="T3" fmla="*/ 15 h 1699"/>
                <a:gd name="T4" fmla="*/ 70 w 4561"/>
                <a:gd name="T5" fmla="*/ 822 h 1699"/>
                <a:gd name="T6" fmla="*/ 70 w 4561"/>
                <a:gd name="T7" fmla="*/ 822 h 1699"/>
                <a:gd name="T8" fmla="*/ 2152 w 4561"/>
                <a:gd name="T9" fmla="*/ 1683 h 1699"/>
                <a:gd name="T10" fmla="*/ 2152 w 4561"/>
                <a:gd name="T11" fmla="*/ 1683 h 1699"/>
                <a:gd name="T12" fmla="*/ 4490 w 4561"/>
                <a:gd name="T13" fmla="*/ 876 h 1699"/>
                <a:gd name="T14" fmla="*/ 4490 w 4561"/>
                <a:gd name="T15" fmla="*/ 876 h 1699"/>
                <a:gd name="T16" fmla="*/ 2407 w 4561"/>
                <a:gd name="T17" fmla="*/ 15 h 1699"/>
                <a:gd name="T18" fmla="*/ 2219 w 4561"/>
                <a:gd name="T19" fmla="*/ 1243 h 1699"/>
                <a:gd name="T20" fmla="*/ 2219 w 4561"/>
                <a:gd name="T21" fmla="*/ 1243 h 1699"/>
                <a:gd name="T22" fmla="*/ 1236 w 4561"/>
                <a:gd name="T23" fmla="*/ 836 h 1699"/>
                <a:gd name="T24" fmla="*/ 1236 w 4561"/>
                <a:gd name="T25" fmla="*/ 836 h 1699"/>
                <a:gd name="T26" fmla="*/ 2339 w 4561"/>
                <a:gd name="T27" fmla="*/ 455 h 1699"/>
                <a:gd name="T28" fmla="*/ 2339 w 4561"/>
                <a:gd name="T29" fmla="*/ 455 h 1699"/>
                <a:gd name="T30" fmla="*/ 3322 w 4561"/>
                <a:gd name="T31" fmla="*/ 862 h 1699"/>
                <a:gd name="T32" fmla="*/ 3322 w 4561"/>
                <a:gd name="T33" fmla="*/ 862 h 1699"/>
                <a:gd name="T34" fmla="*/ 2219 w 4561"/>
                <a:gd name="T35" fmla="*/ 1243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1" h="1699">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 name="Freeform 15">
              <a:extLst>
                <a:ext uri="{FF2B5EF4-FFF2-40B4-BE49-F238E27FC236}">
                  <a16:creationId xmlns:a16="http://schemas.microsoft.com/office/drawing/2014/main" id="{1EFF0481-D56D-84DE-A2A7-5BB8E3425618}"/>
                </a:ext>
              </a:extLst>
            </p:cNvPr>
            <p:cNvSpPr>
              <a:spLocks noChangeArrowheads="1"/>
            </p:cNvSpPr>
            <p:nvPr/>
          </p:nvSpPr>
          <p:spPr bwMode="auto">
            <a:xfrm>
              <a:off x="6848469" y="5379734"/>
              <a:ext cx="2581723" cy="976794"/>
            </a:xfrm>
            <a:custGeom>
              <a:avLst/>
              <a:gdLst>
                <a:gd name="connsiteX0" fmla="*/ 3148751 w 6232704"/>
                <a:gd name="connsiteY0" fmla="*/ 958642 h 2358145"/>
                <a:gd name="connsiteX1" fmla="*/ 3684016 w 6232704"/>
                <a:gd name="connsiteY1" fmla="*/ 1180149 h 2358145"/>
                <a:gd name="connsiteX2" fmla="*/ 3083409 w 6232704"/>
                <a:gd name="connsiteY2" fmla="*/ 1387506 h 2358145"/>
                <a:gd name="connsiteX3" fmla="*/ 2548144 w 6232704"/>
                <a:gd name="connsiteY3" fmla="*/ 1165999 h 2358145"/>
                <a:gd name="connsiteX4" fmla="*/ 3148751 w 6232704"/>
                <a:gd name="connsiteY4" fmla="*/ 958642 h 2358145"/>
                <a:gd name="connsiteX5" fmla="*/ 3185494 w 6232704"/>
                <a:gd name="connsiteY5" fmla="*/ 721025 h 2358145"/>
                <a:gd name="connsiteX6" fmla="*/ 1913174 w 6232704"/>
                <a:gd name="connsiteY6" fmla="*/ 1160498 h 2358145"/>
                <a:gd name="connsiteX7" fmla="*/ 3046666 w 6232704"/>
                <a:gd name="connsiteY7" fmla="*/ 1629378 h 2358145"/>
                <a:gd name="connsiteX8" fmla="*/ 4319530 w 6232704"/>
                <a:gd name="connsiteY8" fmla="*/ 1189905 h 2358145"/>
                <a:gd name="connsiteX9" fmla="*/ 3185494 w 6232704"/>
                <a:gd name="connsiteY9" fmla="*/ 721025 h 2358145"/>
                <a:gd name="connsiteX10" fmla="*/ 3223059 w 6232704"/>
                <a:gd name="connsiteY10" fmla="*/ 472154 h 2358145"/>
                <a:gd name="connsiteX11" fmla="*/ 4977739 w 6232704"/>
                <a:gd name="connsiteY11" fmla="*/ 1197529 h 2358145"/>
                <a:gd name="connsiteX12" fmla="*/ 3008556 w 6232704"/>
                <a:gd name="connsiteY12" fmla="*/ 1878249 h 2358145"/>
                <a:gd name="connsiteX13" fmla="*/ 1254965 w 6232704"/>
                <a:gd name="connsiteY13" fmla="*/ 1152329 h 2358145"/>
                <a:gd name="connsiteX14" fmla="*/ 3223059 w 6232704"/>
                <a:gd name="connsiteY14" fmla="*/ 472154 h 2358145"/>
                <a:gd name="connsiteX15" fmla="*/ 3262295 w 6232704"/>
                <a:gd name="connsiteY15" fmla="*/ 214529 h 2358145"/>
                <a:gd name="connsiteX16" fmla="*/ 573240 w 6232704"/>
                <a:gd name="connsiteY16" fmla="*/ 1144240 h 2358145"/>
                <a:gd name="connsiteX17" fmla="*/ 2969864 w 6232704"/>
                <a:gd name="connsiteY17" fmla="*/ 2134372 h 2358145"/>
                <a:gd name="connsiteX18" fmla="*/ 5659463 w 6232704"/>
                <a:gd name="connsiteY18" fmla="*/ 1205205 h 2358145"/>
                <a:gd name="connsiteX19" fmla="*/ 3262295 w 6232704"/>
                <a:gd name="connsiteY19" fmla="*/ 214529 h 2358145"/>
                <a:gd name="connsiteX20" fmla="*/ 3294969 w 6232704"/>
                <a:gd name="connsiteY20" fmla="*/ 608 h 2358145"/>
                <a:gd name="connsiteX21" fmla="*/ 6227443 w 6232704"/>
                <a:gd name="connsiteY21" fmla="*/ 1212281 h 2358145"/>
                <a:gd name="connsiteX22" fmla="*/ 2937190 w 6232704"/>
                <a:gd name="connsiteY22" fmla="*/ 2357546 h 2358145"/>
                <a:gd name="connsiteX23" fmla="*/ 5261 w 6232704"/>
                <a:gd name="connsiteY23" fmla="*/ 1137164 h 2358145"/>
                <a:gd name="connsiteX24" fmla="*/ 3294969 w 6232704"/>
                <a:gd name="connsiteY24" fmla="*/ 608 h 23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2704" h="2358145">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rgbClr val="086D6E">
                <a:alpha val="77255"/>
              </a:srgbClr>
            </a:solidFill>
            <a:ln>
              <a:noFill/>
            </a:ln>
            <a:effectLst/>
          </p:spPr>
          <p:txBody>
            <a:bodyPr wrap="square" anchor="ctr">
              <a:noAutofit/>
            </a:bodyPr>
            <a:lstStyle/>
            <a:p>
              <a:endParaRPr lang="en-GB" sz="2450" dirty="0">
                <a:latin typeface="Lato Light" panose="020F0502020204030203" pitchFamily="34" charset="0"/>
              </a:endParaRPr>
            </a:p>
          </p:txBody>
        </p:sp>
        <p:sp>
          <p:nvSpPr>
            <p:cNvPr id="6" name="Freeform 7">
              <a:extLst>
                <a:ext uri="{FF2B5EF4-FFF2-40B4-BE49-F238E27FC236}">
                  <a16:creationId xmlns:a16="http://schemas.microsoft.com/office/drawing/2014/main" id="{956125B1-D49A-DA75-F81C-CAFFDA4D78BB}"/>
                </a:ext>
              </a:extLst>
            </p:cNvPr>
            <p:cNvSpPr>
              <a:spLocks noChangeArrowheads="1"/>
            </p:cNvSpPr>
            <p:nvPr/>
          </p:nvSpPr>
          <p:spPr bwMode="auto">
            <a:xfrm>
              <a:off x="8215037" y="2508495"/>
              <a:ext cx="250049" cy="759913"/>
            </a:xfrm>
            <a:custGeom>
              <a:avLst/>
              <a:gdLst>
                <a:gd name="T0" fmla="*/ 1 w 1694"/>
                <a:gd name="T1" fmla="*/ 1899 h 5147"/>
                <a:gd name="T2" fmla="*/ 0 w 1694"/>
                <a:gd name="T3" fmla="*/ 5146 h 5147"/>
                <a:gd name="T4" fmla="*/ 1107 w 1694"/>
                <a:gd name="T5" fmla="*/ 4547 h 5147"/>
                <a:gd name="T6" fmla="*/ 1693 w 1694"/>
                <a:gd name="T7" fmla="*/ 0 h 5147"/>
                <a:gd name="T8" fmla="*/ 1 w 1694"/>
                <a:gd name="T9" fmla="*/ 1899 h 5147"/>
              </a:gdLst>
              <a:ahLst/>
              <a:cxnLst>
                <a:cxn ang="0">
                  <a:pos x="T0" y="T1"/>
                </a:cxn>
                <a:cxn ang="0">
                  <a:pos x="T2" y="T3"/>
                </a:cxn>
                <a:cxn ang="0">
                  <a:pos x="T4" y="T5"/>
                </a:cxn>
                <a:cxn ang="0">
                  <a:pos x="T6" y="T7"/>
                </a:cxn>
                <a:cxn ang="0">
                  <a:pos x="T8" y="T9"/>
                </a:cxn>
              </a:cxnLst>
              <a:rect l="0" t="0" r="r" b="b"/>
              <a:pathLst>
                <a:path w="1694" h="5147">
                  <a:moveTo>
                    <a:pt x="1" y="1899"/>
                  </a:moveTo>
                  <a:lnTo>
                    <a:pt x="0" y="5146"/>
                  </a:lnTo>
                  <a:lnTo>
                    <a:pt x="1107" y="4547"/>
                  </a:lnTo>
                  <a:lnTo>
                    <a:pt x="1693" y="0"/>
                  </a:lnTo>
                  <a:lnTo>
                    <a:pt x="1" y="1899"/>
                  </a:lnTo>
                </a:path>
              </a:pathLst>
            </a:custGeom>
            <a:solidFill>
              <a:srgbClr val="086D6E"/>
            </a:solidFill>
            <a:ln>
              <a:noFill/>
            </a:ln>
            <a:effectLst/>
          </p:spPr>
          <p:txBody>
            <a:bodyPr wrap="none" anchor="ctr"/>
            <a:lstStyle/>
            <a:p>
              <a:endParaRPr lang="en-GB" sz="2450" dirty="0">
                <a:latin typeface="Lato Light" panose="020F0502020204030203" pitchFamily="34" charset="0"/>
              </a:endParaRPr>
            </a:p>
          </p:txBody>
        </p:sp>
        <p:sp>
          <p:nvSpPr>
            <p:cNvPr id="7" name="Freeform 9">
              <a:extLst>
                <a:ext uri="{FF2B5EF4-FFF2-40B4-BE49-F238E27FC236}">
                  <a16:creationId xmlns:a16="http://schemas.microsoft.com/office/drawing/2014/main" id="{83274E39-0AF2-F7FF-76EF-EEEB05946CBE}"/>
                </a:ext>
              </a:extLst>
            </p:cNvPr>
            <p:cNvSpPr>
              <a:spLocks noChangeArrowheads="1"/>
            </p:cNvSpPr>
            <p:nvPr/>
          </p:nvSpPr>
          <p:spPr bwMode="auto">
            <a:xfrm>
              <a:off x="7822357" y="2510236"/>
              <a:ext cx="251771" cy="759913"/>
            </a:xfrm>
            <a:custGeom>
              <a:avLst/>
              <a:gdLst>
                <a:gd name="T0" fmla="*/ 583 w 1691"/>
                <a:gd name="T1" fmla="*/ 4529 h 5097"/>
                <a:gd name="T2" fmla="*/ 1689 w 1691"/>
                <a:gd name="T3" fmla="*/ 5096 h 5097"/>
                <a:gd name="T4" fmla="*/ 1690 w 1691"/>
                <a:gd name="T5" fmla="*/ 1848 h 5097"/>
                <a:gd name="T6" fmla="*/ 0 w 1691"/>
                <a:gd name="T7" fmla="*/ 0 h 5097"/>
                <a:gd name="T8" fmla="*/ 583 w 1691"/>
                <a:gd name="T9" fmla="*/ 4529 h 5097"/>
              </a:gdLst>
              <a:ahLst/>
              <a:cxnLst>
                <a:cxn ang="0">
                  <a:pos x="T0" y="T1"/>
                </a:cxn>
                <a:cxn ang="0">
                  <a:pos x="T2" y="T3"/>
                </a:cxn>
                <a:cxn ang="0">
                  <a:pos x="T4" y="T5"/>
                </a:cxn>
                <a:cxn ang="0">
                  <a:pos x="T6" y="T7"/>
                </a:cxn>
                <a:cxn ang="0">
                  <a:pos x="T8" y="T9"/>
                </a:cxn>
              </a:cxnLst>
              <a:rect l="0" t="0" r="r" b="b"/>
              <a:pathLst>
                <a:path w="1691" h="5097">
                  <a:moveTo>
                    <a:pt x="583" y="4529"/>
                  </a:moveTo>
                  <a:lnTo>
                    <a:pt x="1689" y="5096"/>
                  </a:lnTo>
                  <a:lnTo>
                    <a:pt x="1690" y="1848"/>
                  </a:lnTo>
                  <a:lnTo>
                    <a:pt x="0" y="0"/>
                  </a:lnTo>
                  <a:lnTo>
                    <a:pt x="583" y="4529"/>
                  </a:lnTo>
                </a:path>
              </a:pathLst>
            </a:custGeom>
            <a:solidFill>
              <a:srgbClr val="086D6E"/>
            </a:solidFill>
            <a:ln>
              <a:noFill/>
            </a:ln>
            <a:effectLst/>
          </p:spPr>
          <p:txBody>
            <a:bodyPr wrap="none" anchor="ctr"/>
            <a:lstStyle/>
            <a:p>
              <a:endParaRPr lang="en-GB" sz="2450" dirty="0">
                <a:latin typeface="Lato Light" panose="020F0502020204030203" pitchFamily="34" charset="0"/>
              </a:endParaRPr>
            </a:p>
          </p:txBody>
        </p:sp>
        <p:sp>
          <p:nvSpPr>
            <p:cNvPr id="8" name="Freeform 10">
              <a:extLst>
                <a:ext uri="{FF2B5EF4-FFF2-40B4-BE49-F238E27FC236}">
                  <a16:creationId xmlns:a16="http://schemas.microsoft.com/office/drawing/2014/main" id="{99FC935F-A1F0-E858-96CA-14FAEBE8C812}"/>
                </a:ext>
              </a:extLst>
            </p:cNvPr>
            <p:cNvSpPr>
              <a:spLocks noChangeArrowheads="1"/>
            </p:cNvSpPr>
            <p:nvPr/>
          </p:nvSpPr>
          <p:spPr bwMode="auto">
            <a:xfrm>
              <a:off x="8122534" y="5402253"/>
              <a:ext cx="639561" cy="438640"/>
            </a:xfrm>
            <a:custGeom>
              <a:avLst/>
              <a:gdLst>
                <a:gd name="T0" fmla="*/ 537 w 2836"/>
                <a:gd name="T1" fmla="*/ 1895 h 1945"/>
                <a:gd name="T2" fmla="*/ 2835 w 2836"/>
                <a:gd name="T3" fmla="*/ 131 h 1945"/>
                <a:gd name="T4" fmla="*/ 2835 w 2836"/>
                <a:gd name="T5" fmla="*/ 131 h 1945"/>
                <a:gd name="T6" fmla="*/ 1995 w 2836"/>
                <a:gd name="T7" fmla="*/ 0 h 1945"/>
                <a:gd name="T8" fmla="*/ 70 w 2836"/>
                <a:gd name="T9" fmla="*/ 1491 h 1945"/>
                <a:gd name="T10" fmla="*/ 70 w 2836"/>
                <a:gd name="T11" fmla="*/ 1491 h 1945"/>
                <a:gd name="T12" fmla="*/ 156 w 2836"/>
                <a:gd name="T13" fmla="*/ 1826 h 1945"/>
                <a:gd name="T14" fmla="*/ 156 w 2836"/>
                <a:gd name="T15" fmla="*/ 1826 h 1945"/>
                <a:gd name="T16" fmla="*/ 537 w 2836"/>
                <a:gd name="T17" fmla="*/ 189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6" h="1945">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rgbClr val="086D6E">
                <a:alpha val="60000"/>
              </a:srgbClr>
            </a:solidFill>
            <a:ln>
              <a:noFill/>
            </a:ln>
            <a:effectLst/>
          </p:spPr>
          <p:txBody>
            <a:bodyPr wrap="none" anchor="ctr"/>
            <a:lstStyle/>
            <a:p>
              <a:endParaRPr lang="en-GB" sz="2450" dirty="0">
                <a:latin typeface="Lato Light" panose="020F0502020204030203" pitchFamily="34" charset="0"/>
              </a:endParaRPr>
            </a:p>
          </p:txBody>
        </p:sp>
        <p:sp>
          <p:nvSpPr>
            <p:cNvPr id="9" name="Freeform 11">
              <a:extLst>
                <a:ext uri="{FF2B5EF4-FFF2-40B4-BE49-F238E27FC236}">
                  <a16:creationId xmlns:a16="http://schemas.microsoft.com/office/drawing/2014/main" id="{4FF3CA8B-5B1D-03F5-DCED-DF34BD612321}"/>
                </a:ext>
              </a:extLst>
            </p:cNvPr>
            <p:cNvSpPr>
              <a:spLocks noChangeArrowheads="1"/>
            </p:cNvSpPr>
            <p:nvPr/>
          </p:nvSpPr>
          <p:spPr bwMode="auto">
            <a:xfrm>
              <a:off x="8069817" y="2737584"/>
              <a:ext cx="147208" cy="3139117"/>
            </a:xfrm>
            <a:custGeom>
              <a:avLst/>
              <a:gdLst>
                <a:gd name="T0" fmla="*/ 652 w 653"/>
                <a:gd name="T1" fmla="*/ 13763 h 13915"/>
                <a:gd name="T2" fmla="*/ 652 w 653"/>
                <a:gd name="T3" fmla="*/ 13763 h 13915"/>
                <a:gd name="T4" fmla="*/ 335 w 653"/>
                <a:gd name="T5" fmla="*/ 13910 h 13915"/>
                <a:gd name="T6" fmla="*/ 335 w 653"/>
                <a:gd name="T7" fmla="*/ 13910 h 13915"/>
                <a:gd name="T8" fmla="*/ 2 w 653"/>
                <a:gd name="T9" fmla="*/ 13763 h 13915"/>
                <a:gd name="T10" fmla="*/ 2 w 653"/>
                <a:gd name="T11" fmla="*/ 286 h 13915"/>
                <a:gd name="T12" fmla="*/ 2 w 653"/>
                <a:gd name="T13" fmla="*/ 286 h 13915"/>
                <a:gd name="T14" fmla="*/ 326 w 653"/>
                <a:gd name="T15" fmla="*/ 0 h 13915"/>
                <a:gd name="T16" fmla="*/ 326 w 653"/>
                <a:gd name="T17" fmla="*/ 0 h 13915"/>
                <a:gd name="T18" fmla="*/ 652 w 653"/>
                <a:gd name="T19" fmla="*/ 286 h 13915"/>
                <a:gd name="T20" fmla="*/ 652 w 653"/>
                <a:gd name="T21" fmla="*/ 13763 h 1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13915">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005757"/>
            </a:solidFill>
            <a:ln>
              <a:noFill/>
            </a:ln>
            <a:effectLst/>
          </p:spPr>
          <p:txBody>
            <a:bodyPr wrap="none" anchor="ctr"/>
            <a:lstStyle/>
            <a:p>
              <a:endParaRPr lang="en-GB" sz="2450" dirty="0">
                <a:latin typeface="Lato Light" panose="020F0502020204030203" pitchFamily="34" charset="0"/>
              </a:endParaRPr>
            </a:p>
          </p:txBody>
        </p:sp>
        <p:sp>
          <p:nvSpPr>
            <p:cNvPr id="10" name="Chevron 9">
              <a:extLst>
                <a:ext uri="{FF2B5EF4-FFF2-40B4-BE49-F238E27FC236}">
                  <a16:creationId xmlns:a16="http://schemas.microsoft.com/office/drawing/2014/main" id="{3AF4EC5F-434B-C9BB-8E7F-5C73947C5981}"/>
                </a:ext>
              </a:extLst>
            </p:cNvPr>
            <p:cNvSpPr/>
            <p:nvPr/>
          </p:nvSpPr>
          <p:spPr>
            <a:xfrm flipH="1">
              <a:off x="650291" y="3322743"/>
              <a:ext cx="7109133" cy="538661"/>
            </a:xfrm>
            <a:prstGeom prst="chevron">
              <a:avLst>
                <a:gd name="adj" fmla="val 29491"/>
              </a:avLst>
            </a:prstGeom>
            <a:solidFill>
              <a:srgbClr val="EDA1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1" name="Chevron 21">
              <a:extLst>
                <a:ext uri="{FF2B5EF4-FFF2-40B4-BE49-F238E27FC236}">
                  <a16:creationId xmlns:a16="http://schemas.microsoft.com/office/drawing/2014/main" id="{2C57938D-D683-533A-5D36-7165FC93C474}"/>
                </a:ext>
              </a:extLst>
            </p:cNvPr>
            <p:cNvSpPr/>
            <p:nvPr/>
          </p:nvSpPr>
          <p:spPr>
            <a:xfrm flipH="1">
              <a:off x="650291" y="3890434"/>
              <a:ext cx="7109133" cy="538661"/>
            </a:xfrm>
            <a:prstGeom prst="chevron">
              <a:avLst>
                <a:gd name="adj" fmla="val 29491"/>
              </a:avLst>
            </a:prstGeom>
            <a:solidFill>
              <a:srgbClr val="F169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2" name="Chevron 24">
              <a:extLst>
                <a:ext uri="{FF2B5EF4-FFF2-40B4-BE49-F238E27FC236}">
                  <a16:creationId xmlns:a16="http://schemas.microsoft.com/office/drawing/2014/main" id="{C833579B-9E38-2EBE-4F89-EFE7EC9974A2}"/>
                </a:ext>
              </a:extLst>
            </p:cNvPr>
            <p:cNvSpPr/>
            <p:nvPr/>
          </p:nvSpPr>
          <p:spPr>
            <a:xfrm flipH="1">
              <a:off x="650291" y="4460474"/>
              <a:ext cx="7109133" cy="538661"/>
            </a:xfrm>
            <a:prstGeom prst="chevron">
              <a:avLst>
                <a:gd name="adj" fmla="val 29491"/>
              </a:avLst>
            </a:prstGeom>
            <a:solidFill>
              <a:srgbClr val="B41F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3" name="Chevron 27">
              <a:extLst>
                <a:ext uri="{FF2B5EF4-FFF2-40B4-BE49-F238E27FC236}">
                  <a16:creationId xmlns:a16="http://schemas.microsoft.com/office/drawing/2014/main" id="{A7C0E869-2F92-1C28-53DA-53B4F2BDE3A6}"/>
                </a:ext>
              </a:extLst>
            </p:cNvPr>
            <p:cNvSpPr/>
            <p:nvPr/>
          </p:nvSpPr>
          <p:spPr>
            <a:xfrm flipH="1">
              <a:off x="650291" y="5026893"/>
              <a:ext cx="7109133" cy="538661"/>
            </a:xfrm>
            <a:prstGeom prst="chevron">
              <a:avLst>
                <a:gd name="adj" fmla="val 29491"/>
              </a:avLst>
            </a:prstGeom>
            <a:solidFill>
              <a:srgbClr val="7F1C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14" name="Pentagon 29">
              <a:extLst>
                <a:ext uri="{FF2B5EF4-FFF2-40B4-BE49-F238E27FC236}">
                  <a16:creationId xmlns:a16="http://schemas.microsoft.com/office/drawing/2014/main" id="{6B8513B9-CAB1-F1EE-30A3-D81B66CAF3B7}"/>
                </a:ext>
              </a:extLst>
            </p:cNvPr>
            <p:cNvSpPr/>
            <p:nvPr/>
          </p:nvSpPr>
          <p:spPr>
            <a:xfrm flipH="1">
              <a:off x="7653746" y="3890555"/>
              <a:ext cx="581871" cy="537793"/>
            </a:xfrm>
            <a:prstGeom prst="homePlate">
              <a:avLst>
                <a:gd name="adj" fmla="val 29904"/>
              </a:avLst>
            </a:prstGeom>
            <a:solidFill>
              <a:srgbClr val="F169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3" name="Pentagon 30">
              <a:extLst>
                <a:ext uri="{FF2B5EF4-FFF2-40B4-BE49-F238E27FC236}">
                  <a16:creationId xmlns:a16="http://schemas.microsoft.com/office/drawing/2014/main" id="{C924A2BE-2887-4CB5-1418-016C64507315}"/>
                </a:ext>
              </a:extLst>
            </p:cNvPr>
            <p:cNvSpPr/>
            <p:nvPr/>
          </p:nvSpPr>
          <p:spPr>
            <a:xfrm flipH="1">
              <a:off x="7653746" y="3322864"/>
              <a:ext cx="581871" cy="537793"/>
            </a:xfrm>
            <a:prstGeom prst="homePlate">
              <a:avLst>
                <a:gd name="adj" fmla="val 29904"/>
              </a:avLst>
            </a:prstGeom>
            <a:solidFill>
              <a:srgbClr val="EDA1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4" name="Pentagon 31">
              <a:extLst>
                <a:ext uri="{FF2B5EF4-FFF2-40B4-BE49-F238E27FC236}">
                  <a16:creationId xmlns:a16="http://schemas.microsoft.com/office/drawing/2014/main" id="{B11435BA-BE7B-DB78-C038-D3FA40048F85}"/>
                </a:ext>
              </a:extLst>
            </p:cNvPr>
            <p:cNvSpPr/>
            <p:nvPr/>
          </p:nvSpPr>
          <p:spPr>
            <a:xfrm flipH="1">
              <a:off x="7653746" y="4461343"/>
              <a:ext cx="581871" cy="537793"/>
            </a:xfrm>
            <a:prstGeom prst="homePlate">
              <a:avLst>
                <a:gd name="adj" fmla="val 29904"/>
              </a:avLst>
            </a:prstGeom>
            <a:solidFill>
              <a:srgbClr val="B41F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0" name="Pentagon 32">
              <a:extLst>
                <a:ext uri="{FF2B5EF4-FFF2-40B4-BE49-F238E27FC236}">
                  <a16:creationId xmlns:a16="http://schemas.microsoft.com/office/drawing/2014/main" id="{8014FC59-97B9-8A73-5B0D-EDC15D7D95CB}"/>
                </a:ext>
              </a:extLst>
            </p:cNvPr>
            <p:cNvSpPr/>
            <p:nvPr/>
          </p:nvSpPr>
          <p:spPr>
            <a:xfrm flipH="1">
              <a:off x="7653746" y="5025846"/>
              <a:ext cx="581871" cy="537793"/>
            </a:xfrm>
            <a:prstGeom prst="homePlate">
              <a:avLst>
                <a:gd name="adj" fmla="val 29904"/>
              </a:avLst>
            </a:prstGeom>
            <a:solidFill>
              <a:srgbClr val="7F1C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sp>
        <p:nvSpPr>
          <p:cNvPr id="69" name="TextBox 39">
            <a:extLst>
              <a:ext uri="{FF2B5EF4-FFF2-40B4-BE49-F238E27FC236}">
                <a16:creationId xmlns:a16="http://schemas.microsoft.com/office/drawing/2014/main" id="{CAAE3B1E-B114-1285-FF77-4BF5180B2F17}"/>
              </a:ext>
            </a:extLst>
          </p:cNvPr>
          <p:cNvSpPr txBox="1"/>
          <p:nvPr/>
        </p:nvSpPr>
        <p:spPr>
          <a:xfrm>
            <a:off x="4348865" y="3318936"/>
            <a:ext cx="1925527" cy="430887"/>
          </a:xfrm>
          <a:prstGeom prst="rect">
            <a:avLst/>
          </a:prstGeom>
          <a:noFill/>
        </p:spPr>
        <p:txBody>
          <a:bodyPr wrap="non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Τόνος στην κορυφή</a:t>
            </a:r>
          </a:p>
        </p:txBody>
      </p:sp>
      <p:sp>
        <p:nvSpPr>
          <p:cNvPr id="70" name="TextBox 41">
            <a:extLst>
              <a:ext uri="{FF2B5EF4-FFF2-40B4-BE49-F238E27FC236}">
                <a16:creationId xmlns:a16="http://schemas.microsoft.com/office/drawing/2014/main" id="{54BE3756-7C15-DC12-9B7C-74A9DD8E58F2}"/>
              </a:ext>
            </a:extLst>
          </p:cNvPr>
          <p:cNvSpPr txBox="1"/>
          <p:nvPr/>
        </p:nvSpPr>
        <p:spPr>
          <a:xfrm>
            <a:off x="4348865" y="3875338"/>
            <a:ext cx="4490335" cy="430887"/>
          </a:xfrm>
          <a:prstGeom prst="rect">
            <a:avLst/>
          </a:prstGeom>
          <a:noFill/>
        </p:spPr>
        <p:txBody>
          <a:bodyPr wrap="squar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Κώδικας δεοντολογίας ή ηθικής</a:t>
            </a:r>
          </a:p>
        </p:txBody>
      </p:sp>
      <p:sp>
        <p:nvSpPr>
          <p:cNvPr id="71" name="TextBox 43">
            <a:extLst>
              <a:ext uri="{FF2B5EF4-FFF2-40B4-BE49-F238E27FC236}">
                <a16:creationId xmlns:a16="http://schemas.microsoft.com/office/drawing/2014/main" id="{CEDB5679-052B-5E6B-DC02-BC39B8B0D695}"/>
              </a:ext>
            </a:extLst>
          </p:cNvPr>
          <p:cNvSpPr txBox="1"/>
          <p:nvPr/>
        </p:nvSpPr>
        <p:spPr>
          <a:xfrm>
            <a:off x="4348865" y="4463043"/>
            <a:ext cx="6338057" cy="430887"/>
          </a:xfrm>
          <a:prstGeom prst="rect">
            <a:avLst/>
          </a:prstGeom>
          <a:noFill/>
        </p:spPr>
        <p:txBody>
          <a:bodyPr wrap="squar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Απόδοση κινδύνου που εφαρμόζεται στα σχέδια κινήτρων</a:t>
            </a:r>
          </a:p>
        </p:txBody>
      </p:sp>
      <p:sp>
        <p:nvSpPr>
          <p:cNvPr id="72" name="TextBox 45">
            <a:extLst>
              <a:ext uri="{FF2B5EF4-FFF2-40B4-BE49-F238E27FC236}">
                <a16:creationId xmlns:a16="http://schemas.microsoft.com/office/drawing/2014/main" id="{C124F951-9F4C-B160-0983-32523028518A}"/>
              </a:ext>
            </a:extLst>
          </p:cNvPr>
          <p:cNvSpPr txBox="1"/>
          <p:nvPr/>
        </p:nvSpPr>
        <p:spPr>
          <a:xfrm>
            <a:off x="4348865" y="5002277"/>
            <a:ext cx="6103430" cy="430887"/>
          </a:xfrm>
          <a:prstGeom prst="rect">
            <a:avLst/>
          </a:prstGeom>
          <a:noFill/>
        </p:spPr>
        <p:txBody>
          <a:bodyPr wrap="square" rtlCol="0" anchor="ctr" anchorCtr="0">
            <a:spAutoFit/>
          </a:bodyPr>
          <a:lstStyle/>
          <a:p>
            <a:r>
              <a:rPr lang="en-GB" sz="2200" dirty="0">
                <a:solidFill>
                  <a:schemeClr val="bg1"/>
                </a:solidFill>
                <a:latin typeface="Calibri" panose="020F0502020204030204" pitchFamily="34" charset="0"/>
                <a:ea typeface="League Spartan" charset="0"/>
                <a:cs typeface="Calibri" panose="020F0502020204030204" pitchFamily="34" charset="0"/>
              </a:rPr>
              <a:t>Σαφώς καθορισμένοι ρόλοι και αρμοδιότητες</a:t>
            </a:r>
          </a:p>
        </p:txBody>
      </p:sp>
    </p:spTree>
    <p:extLst>
      <p:ext uri="{BB962C8B-B14F-4D97-AF65-F5344CB8AC3E}">
        <p14:creationId xmlns:p14="http://schemas.microsoft.com/office/powerpoint/2010/main" val="4419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503502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29759" y="642972"/>
            <a:ext cx="3288472" cy="1965103"/>
          </a:xfrm>
        </p:spPr>
        <p:txBody>
          <a:bodyPr>
            <a:normAutofit lnSpcReduction="10000"/>
          </a:bodyPr>
          <a:lstStyle/>
          <a:p>
            <a:r>
              <a:rPr lang="en-GB" dirty="0">
                <a:solidFill>
                  <a:schemeClr val="bg1"/>
                </a:solidFill>
              </a:rPr>
              <a:t>Επιπτώσεις των διαφορετικών πολιτισμών κινδύνου</a:t>
            </a:r>
          </a:p>
        </p:txBody>
      </p:sp>
      <p:sp>
        <p:nvSpPr>
          <p:cNvPr id="3" name="Text Placeholder 2">
            <a:extLst>
              <a:ext uri="{FF2B5EF4-FFF2-40B4-BE49-F238E27FC236}">
                <a16:creationId xmlns:a16="http://schemas.microsoft.com/office/drawing/2014/main" id="{E0A0BA27-80CD-5C1F-73E7-C0BC0CF0B40F}"/>
              </a:ext>
            </a:extLst>
          </p:cNvPr>
          <p:cNvSpPr>
            <a:spLocks noGrp="1"/>
          </p:cNvSpPr>
          <p:nvPr>
            <p:ph type="body" sz="quarter" idx="18"/>
          </p:nvPr>
        </p:nvSpPr>
        <p:spPr>
          <a:xfrm>
            <a:off x="480775" y="2488492"/>
            <a:ext cx="3842251" cy="4240516"/>
          </a:xfrm>
        </p:spPr>
        <p:txBody>
          <a:bodyPr>
            <a:normAutofit fontScale="92500"/>
          </a:bodyPr>
          <a:lstStyle/>
          <a:p>
            <a:pPr marL="12700" indent="-12700"/>
            <a:r>
              <a:rPr lang="en-US" dirty="0">
                <a:solidFill>
                  <a:schemeClr val="bg1"/>
                </a:solidFill>
              </a:rPr>
              <a:t>Μια θετική κουλτούρα κινδύνου είναι εκείνη όπου το προσωπικό σε κάθε επίπεδο διαχειρίζεται κατάλληλα τον κίνδυνο ως αναπόσπαστο μέρος της καθημερινής του εργασίας. Μια τέτοια κουλτούρα υποστηρίζει την ανοιχτή συζήτηση για τις αβεβαιότητες και τις ευκαιρίες, ενθαρρύνει το προσωπικό να εκφράζει τις ανησυχίες του και διατηρεί διαδικασίες για την ανάδειξη των ανησυχιών στα κατάλληλα επίπεδα.</a:t>
            </a:r>
          </a:p>
        </p:txBody>
      </p:sp>
      <p:sp>
        <p:nvSpPr>
          <p:cNvPr id="4" name="Rectangle 3">
            <a:extLst>
              <a:ext uri="{FF2B5EF4-FFF2-40B4-BE49-F238E27FC236}">
                <a16:creationId xmlns:a16="http://schemas.microsoft.com/office/drawing/2014/main" id="{D471AC1A-B17C-908B-5B71-30E440AD085B}"/>
              </a:ext>
            </a:extLst>
          </p:cNvPr>
          <p:cNvSpPr/>
          <p:nvPr/>
        </p:nvSpPr>
        <p:spPr>
          <a:xfrm>
            <a:off x="542242" y="235044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 name="Group 8">
            <a:extLst>
              <a:ext uri="{FF2B5EF4-FFF2-40B4-BE49-F238E27FC236}">
                <a16:creationId xmlns:a16="http://schemas.microsoft.com/office/drawing/2014/main" id="{6F1D1498-3F33-6190-099F-2EAB66B2AFD7}"/>
              </a:ext>
            </a:extLst>
          </p:cNvPr>
          <p:cNvGrpSpPr/>
          <p:nvPr/>
        </p:nvGrpSpPr>
        <p:grpSpPr>
          <a:xfrm>
            <a:off x="4243914" y="235523"/>
            <a:ext cx="1688078" cy="1248564"/>
            <a:chOff x="4243808" y="3119998"/>
            <a:chExt cx="2177248" cy="1610372"/>
          </a:xfrm>
        </p:grpSpPr>
        <p:sp>
          <p:nvSpPr>
            <p:cNvPr id="29" name="Hexagon 1">
              <a:extLst>
                <a:ext uri="{FF2B5EF4-FFF2-40B4-BE49-F238E27FC236}">
                  <a16:creationId xmlns:a16="http://schemas.microsoft.com/office/drawing/2014/main" id="{4EE3691B-00E7-F7DA-5EE1-B613982CB47F}"/>
                </a:ext>
              </a:extLst>
            </p:cNvPr>
            <p:cNvSpPr/>
            <p:nvPr/>
          </p:nvSpPr>
          <p:spPr>
            <a:xfrm>
              <a:off x="4243808" y="3119998"/>
              <a:ext cx="1868032" cy="1610372"/>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sp>
          <p:nvSpPr>
            <p:cNvPr id="34" name="Freeform 15">
              <a:extLst>
                <a:ext uri="{FF2B5EF4-FFF2-40B4-BE49-F238E27FC236}">
                  <a16:creationId xmlns:a16="http://schemas.microsoft.com/office/drawing/2014/main" id="{7EB96A90-FD30-2284-12A4-25AD91A3D74B}"/>
                </a:ext>
              </a:extLst>
            </p:cNvPr>
            <p:cNvSpPr>
              <a:spLocks noChangeArrowheads="1"/>
            </p:cNvSpPr>
            <p:nvPr/>
          </p:nvSpPr>
          <p:spPr bwMode="auto">
            <a:xfrm>
              <a:off x="4675127" y="3487291"/>
              <a:ext cx="982855" cy="875785"/>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anchor="ctr">
              <a:noAutofit/>
            </a:bodyPr>
            <a:lstStyle/>
            <a:p>
              <a:endParaRPr lang="en-GB" sz="567" dirty="0">
                <a:solidFill>
                  <a:schemeClr val="bg1"/>
                </a:solidFill>
                <a:latin typeface="Roboto Light" panose="02000000000000000000" pitchFamily="2" charset="0"/>
              </a:endParaRPr>
            </a:p>
          </p:txBody>
        </p:sp>
        <p:cxnSp>
          <p:nvCxnSpPr>
            <p:cNvPr id="6" name="Straight Connector 11">
              <a:extLst>
                <a:ext uri="{FF2B5EF4-FFF2-40B4-BE49-F238E27FC236}">
                  <a16:creationId xmlns:a16="http://schemas.microsoft.com/office/drawing/2014/main" id="{673F6553-F6E0-D799-5C42-5714A824DAF6}"/>
                </a:ext>
              </a:extLst>
            </p:cNvPr>
            <p:cNvCxnSpPr>
              <a:cxnSpLocks/>
            </p:cNvCxnSpPr>
            <p:nvPr/>
          </p:nvCxnSpPr>
          <p:spPr>
            <a:xfrm flipH="1">
              <a:off x="5657982" y="3631263"/>
              <a:ext cx="763074"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7235570-0028-5F56-B319-91924092A653}"/>
              </a:ext>
            </a:extLst>
          </p:cNvPr>
          <p:cNvGrpSpPr/>
          <p:nvPr/>
        </p:nvGrpSpPr>
        <p:grpSpPr>
          <a:xfrm>
            <a:off x="4288738" y="3228867"/>
            <a:ext cx="1699328" cy="1248564"/>
            <a:chOff x="5333142" y="4753451"/>
            <a:chExt cx="2191758" cy="1610372"/>
          </a:xfrm>
        </p:grpSpPr>
        <p:sp>
          <p:nvSpPr>
            <p:cNvPr id="31" name="Hexagon 2">
              <a:extLst>
                <a:ext uri="{FF2B5EF4-FFF2-40B4-BE49-F238E27FC236}">
                  <a16:creationId xmlns:a16="http://schemas.microsoft.com/office/drawing/2014/main" id="{9F49E895-6B88-4B58-C880-33AC09C55E05}"/>
                </a:ext>
              </a:extLst>
            </p:cNvPr>
            <p:cNvSpPr/>
            <p:nvPr/>
          </p:nvSpPr>
          <p:spPr>
            <a:xfrm>
              <a:off x="5333142" y="4753451"/>
              <a:ext cx="1868032" cy="1610372"/>
            </a:xfrm>
            <a:prstGeom prst="hex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solidFill>
                  <a:srgbClr val="595959"/>
                </a:solidFill>
                <a:latin typeface="Roboto Light" panose="02000000000000000000" pitchFamily="2" charset="0"/>
              </a:endParaRPr>
            </a:p>
          </p:txBody>
        </p:sp>
        <p:sp>
          <p:nvSpPr>
            <p:cNvPr id="35" name="Freeform 18">
              <a:extLst>
                <a:ext uri="{FF2B5EF4-FFF2-40B4-BE49-F238E27FC236}">
                  <a16:creationId xmlns:a16="http://schemas.microsoft.com/office/drawing/2014/main" id="{AB3D5CC9-74E4-04A4-C553-9F066A06EB03}"/>
                </a:ext>
              </a:extLst>
            </p:cNvPr>
            <p:cNvSpPr>
              <a:spLocks noChangeArrowheads="1"/>
            </p:cNvSpPr>
            <p:nvPr/>
          </p:nvSpPr>
          <p:spPr bwMode="auto">
            <a:xfrm>
              <a:off x="5834355" y="4997353"/>
              <a:ext cx="831406" cy="1122565"/>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bg1"/>
            </a:solidFill>
            <a:ln>
              <a:noFill/>
            </a:ln>
            <a:effectLst/>
          </p:spPr>
          <p:txBody>
            <a:bodyPr wrap="square" anchor="ctr">
              <a:noAutofit/>
            </a:bodyPr>
            <a:lstStyle/>
            <a:p>
              <a:endParaRPr lang="en-GB" sz="567" dirty="0">
                <a:solidFill>
                  <a:schemeClr val="bg1"/>
                </a:solidFill>
                <a:latin typeface="Roboto Light" panose="02000000000000000000" pitchFamily="2" charset="0"/>
              </a:endParaRPr>
            </a:p>
          </p:txBody>
        </p:sp>
        <p:cxnSp>
          <p:nvCxnSpPr>
            <p:cNvPr id="8" name="Straight Connector 11">
              <a:extLst>
                <a:ext uri="{FF2B5EF4-FFF2-40B4-BE49-F238E27FC236}">
                  <a16:creationId xmlns:a16="http://schemas.microsoft.com/office/drawing/2014/main" id="{11F8C896-7684-B9A9-B8FA-4B89620D292D}"/>
                </a:ext>
              </a:extLst>
            </p:cNvPr>
            <p:cNvCxnSpPr>
              <a:cxnSpLocks/>
            </p:cNvCxnSpPr>
            <p:nvPr/>
          </p:nvCxnSpPr>
          <p:spPr>
            <a:xfrm flipH="1">
              <a:off x="6761826" y="5165512"/>
              <a:ext cx="763074"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1" name="Subtitle 2">
            <a:extLst>
              <a:ext uri="{FF2B5EF4-FFF2-40B4-BE49-F238E27FC236}">
                <a16:creationId xmlns:a16="http://schemas.microsoft.com/office/drawing/2014/main" id="{56D45506-1191-AA9C-F61C-5EB2D0A8C76A}"/>
              </a:ext>
            </a:extLst>
          </p:cNvPr>
          <p:cNvSpPr txBox="1">
            <a:spLocks/>
          </p:cNvSpPr>
          <p:nvPr/>
        </p:nvSpPr>
        <p:spPr>
          <a:xfrm>
            <a:off x="6223794" y="3428121"/>
            <a:ext cx="5861109" cy="436111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80"/>
              </a:lnSpc>
              <a:buClr>
                <a:srgbClr val="F16924"/>
              </a:buClr>
            </a:pPr>
            <a:r>
              <a:rPr lang="en-GB" b="1" dirty="0">
                <a:solidFill>
                  <a:srgbClr val="F16924"/>
                </a:solidFill>
                <a:latin typeface="Calibri" panose="020F0502020204030204" pitchFamily="34" charset="0"/>
                <a:ea typeface="League Spartan" charset="0"/>
                <a:cs typeface="Calibri" panose="020F0502020204030204" pitchFamily="34" charset="0"/>
              </a:rPr>
              <a:t>Αρνητικές κουλτούρες κινδύνου</a:t>
            </a:r>
          </a:p>
          <a:p>
            <a:pPr algn="l">
              <a:lnSpc>
                <a:spcPct val="100000"/>
              </a:lnSpc>
              <a:buClr>
                <a:srgbClr val="F16924"/>
              </a:buCl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000" dirty="0">
                <a:solidFill>
                  <a:srgbClr val="595959"/>
                </a:solidFill>
                <a:latin typeface="+mn-lt"/>
                <a:ea typeface="Open Sans Light" panose="020B0306030504020204" pitchFamily="34" charset="0"/>
                <a:cs typeface="Open Sans Light" panose="020B0306030504020204" pitchFamily="34" charset="0"/>
              </a:rPr>
              <a:t>Κακή ευθυγράμμιση</a:t>
            </a:r>
          </a:p>
          <a:p>
            <a:pPr marL="411163" indent="-411163" algn="l">
              <a:lnSpc>
                <a:spcPts val="1580"/>
              </a:lnSpc>
              <a:buClr>
                <a:srgbClr val="F16924"/>
              </a:buClr>
              <a:buFont typeface="Arial" panose="020B0604020202020204" pitchFamily="34" charset="0"/>
              <a:buChar char="•"/>
            </a:pPr>
            <a:r>
              <a:rPr lang="en-GB" sz="2000" dirty="0">
                <a:solidFill>
                  <a:srgbClr val="595959"/>
                </a:solidFill>
                <a:latin typeface="+mn-lt"/>
                <a:ea typeface="Open Sans Light" panose="020B0306030504020204" pitchFamily="34" charset="0"/>
                <a:cs typeface="Open Sans Light" panose="020B0306030504020204" pitchFamily="34" charset="0"/>
              </a:rPr>
              <a:t>Τυφλά σημεία</a:t>
            </a:r>
          </a:p>
          <a:p>
            <a:pPr marL="411163" indent="-411163" algn="l">
              <a:lnSpc>
                <a:spcPts val="1580"/>
              </a:lnSpc>
              <a:buClr>
                <a:srgbClr val="F16924"/>
              </a:buClr>
              <a:buFont typeface="Arial" panose="020B0604020202020204" pitchFamily="34" charset="0"/>
              <a:buChar char="•"/>
            </a:pPr>
            <a:r>
              <a:rPr lang="en-GB" sz="2000" dirty="0">
                <a:solidFill>
                  <a:srgbClr val="595959"/>
                </a:solidFill>
                <a:latin typeface="+mn-lt"/>
                <a:ea typeface="Open Sans Light" panose="020B0306030504020204" pitchFamily="34" charset="0"/>
                <a:cs typeface="Open Sans Light" panose="020B0306030504020204" pitchFamily="34" charset="0"/>
              </a:rPr>
              <a:t>Επώαση κρίσεων</a:t>
            </a:r>
          </a:p>
          <a:p>
            <a:pPr marL="411163" indent="-411163" algn="l">
              <a:lnSpc>
                <a:spcPts val="1580"/>
              </a:lnSpc>
              <a:buClr>
                <a:srgbClr val="F16924"/>
              </a:buClr>
              <a:buFont typeface="Arial" panose="020B0604020202020204" pitchFamily="34" charset="0"/>
              <a:buChar char="•"/>
            </a:pPr>
            <a:r>
              <a:rPr lang="en-GB" sz="2000" dirty="0">
                <a:solidFill>
                  <a:srgbClr val="595959"/>
                </a:solidFill>
                <a:latin typeface="+mn-lt"/>
                <a:ea typeface="Open Sans Light" panose="020B0306030504020204" pitchFamily="34" charset="0"/>
                <a:cs typeface="Open Sans Light" panose="020B0306030504020204" pitchFamily="34" charset="0"/>
              </a:rPr>
              <a:t>Απερισκεψία</a:t>
            </a:r>
          </a:p>
          <a:p>
            <a:pPr marL="411163" indent="-411163" algn="l">
              <a:lnSpc>
                <a:spcPts val="1580"/>
              </a:lnSpc>
              <a:buClr>
                <a:srgbClr val="F16924"/>
              </a:buClr>
              <a:buFont typeface="Arial" panose="020B0604020202020204" pitchFamily="34" charset="0"/>
              <a:buChar char="•"/>
            </a:pPr>
            <a:r>
              <a:rPr lang="en-GB" sz="2000" dirty="0">
                <a:solidFill>
                  <a:srgbClr val="595959"/>
                </a:solidFill>
                <a:latin typeface="+mn-lt"/>
                <a:ea typeface="Open Sans Light" panose="020B0306030504020204" pitchFamily="34" charset="0"/>
                <a:cs typeface="Open Sans Light" panose="020B0306030504020204" pitchFamily="34" charset="0"/>
              </a:rPr>
              <a:t>Καταστολή της ανατροφοδότησης, της ανταλλαγής, της μάθησης</a:t>
            </a:r>
          </a:p>
          <a:p>
            <a:pPr marL="411163" indent="-411163" algn="l">
              <a:lnSpc>
                <a:spcPts val="1580"/>
              </a:lnSpc>
              <a:buClr>
                <a:srgbClr val="F16924"/>
              </a:buClr>
              <a:buFont typeface="Arial" panose="020B0604020202020204" pitchFamily="34" charset="0"/>
              <a:buChar char="•"/>
            </a:pPr>
            <a:r>
              <a:rPr lang="en-GB" sz="2000" dirty="0">
                <a:solidFill>
                  <a:srgbClr val="595959"/>
                </a:solidFill>
                <a:latin typeface="+mn-lt"/>
                <a:ea typeface="Open Sans Light" panose="020B0306030504020204" pitchFamily="34" charset="0"/>
                <a:cs typeface="Open Sans Light" panose="020B0306030504020204" pitchFamily="34" charset="0"/>
              </a:rPr>
              <a:t>Ασφυκτική πρωτοβουλία</a:t>
            </a:r>
          </a:p>
          <a:p>
            <a:pPr marL="411163" indent="-411163" algn="l">
              <a:lnSpc>
                <a:spcPts val="1580"/>
              </a:lnSpc>
              <a:buClr>
                <a:srgbClr val="F16924"/>
              </a:buClr>
              <a:buFont typeface="Arial" panose="020B0604020202020204" pitchFamily="34" charset="0"/>
              <a:buChar char="•"/>
            </a:pPr>
            <a:r>
              <a:rPr lang="en-GB" sz="2000" dirty="0">
                <a:solidFill>
                  <a:srgbClr val="595959"/>
                </a:solidFill>
                <a:latin typeface="+mn-lt"/>
                <a:ea typeface="Open Sans Light" panose="020B0306030504020204" pitchFamily="34" charset="0"/>
                <a:cs typeface="Open Sans Light" panose="020B0306030504020204" pitchFamily="34" charset="0"/>
              </a:rPr>
              <a:t>Groupthink</a:t>
            </a:r>
          </a:p>
          <a:p>
            <a:pPr marL="411163" indent="-411163" algn="l">
              <a:lnSpc>
                <a:spcPts val="1580"/>
              </a:lnSpc>
              <a:buClr>
                <a:srgbClr val="F16924"/>
              </a:buClr>
              <a:buFont typeface="Arial" panose="020B0604020202020204" pitchFamily="34" charset="0"/>
              <a:buChar char="•"/>
            </a:pPr>
            <a:r>
              <a:rPr lang="en-GB" sz="2000" dirty="0">
                <a:solidFill>
                  <a:srgbClr val="595959"/>
                </a:solidFill>
                <a:latin typeface="+mn-lt"/>
                <a:ea typeface="Open Sans Light" panose="020B0306030504020204" pitchFamily="34" charset="0"/>
                <a:cs typeface="Open Sans Light" panose="020B0306030504020204" pitchFamily="34" charset="0"/>
              </a:rPr>
              <a:t>Επιπτώσεις πίεσης &amp; στρες</a:t>
            </a:r>
          </a:p>
          <a:p>
            <a:pPr marL="411163" indent="-411163" algn="l">
              <a:lnSpc>
                <a:spcPts val="1580"/>
              </a:lnSpc>
              <a:buClr>
                <a:srgbClr val="F16924"/>
              </a:buClr>
              <a:buFont typeface="Arial" panose="020B0604020202020204" pitchFamily="34" charset="0"/>
              <a:buChar char="•"/>
            </a:pPr>
            <a:r>
              <a:rPr lang="en-GB" sz="2000" dirty="0">
                <a:solidFill>
                  <a:srgbClr val="595959"/>
                </a:solidFill>
                <a:latin typeface="+mn-lt"/>
                <a:ea typeface="Open Sans Light" panose="020B0306030504020204" pitchFamily="34" charset="0"/>
                <a:cs typeface="Open Sans Light" panose="020B0306030504020204" pitchFamily="34" charset="0"/>
              </a:rPr>
              <a:t>Υπερβολικά ισχυροί ηγέτες</a:t>
            </a:r>
          </a:p>
          <a:p>
            <a:pPr marL="411163" indent="-411163" algn="l">
              <a:lnSpc>
                <a:spcPts val="1580"/>
              </a:lnSpc>
              <a:buClr>
                <a:srgbClr val="F16924"/>
              </a:buClr>
              <a:buFont typeface="Arial" panose="020B0604020202020204" pitchFamily="34" charset="0"/>
              <a:buChar char="•"/>
            </a:pPr>
            <a:r>
              <a:rPr lang="en-GB" sz="2000" dirty="0">
                <a:solidFill>
                  <a:srgbClr val="595959"/>
                </a:solidFill>
                <a:latin typeface="+mn-lt"/>
                <a:ea typeface="Open Sans Light" panose="020B0306030504020204" pitchFamily="34" charset="0"/>
                <a:cs typeface="Open Sans Light" panose="020B0306030504020204" pitchFamily="34" charset="0"/>
              </a:rPr>
              <a:t>Μπορεί να είναι τοξικό για την απόδοση και τη φήμη</a:t>
            </a:r>
          </a:p>
          <a:p>
            <a:pPr marL="411163" indent="-411163" algn="l">
              <a:lnSpc>
                <a:spcPts val="1580"/>
              </a:lnSpc>
              <a:buClr>
                <a:srgbClr val="F16924"/>
              </a:buClr>
              <a:buFont typeface="Arial" panose="020B0604020202020204" pitchFamily="34" charset="0"/>
              <a:buChar char="•"/>
            </a:pPr>
            <a:endParaRPr lang="en-GB" sz="2200" dirty="0">
              <a:solidFill>
                <a:schemeClr val="tx1"/>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endParaRPr lang="en-GB" sz="2200" dirty="0">
              <a:solidFill>
                <a:schemeClr val="tx1"/>
              </a:solidFill>
              <a:latin typeface="+mn-lt"/>
              <a:ea typeface="Open Sans Light" panose="020B0306030504020204" pitchFamily="34" charset="0"/>
              <a:cs typeface="Open Sans Light" panose="020B0306030504020204" pitchFamily="34" charset="0"/>
            </a:endParaRPr>
          </a:p>
          <a:p>
            <a:pPr marL="411163" indent="-411163" algn="l">
              <a:lnSpc>
                <a:spcPts val="1580"/>
              </a:lnSpc>
              <a:buClr>
                <a:srgbClr val="F16924"/>
              </a:buClr>
              <a:buFont typeface="Arial" panose="020B0604020202020204" pitchFamily="34" charset="0"/>
              <a:buChar char="•"/>
            </a:pPr>
            <a:endParaRPr lang="en-GB" sz="2200" dirty="0">
              <a:solidFill>
                <a:schemeClr val="tx1"/>
              </a:solidFill>
              <a:latin typeface="+mn-lt"/>
              <a:ea typeface="Open Sans Light" panose="020B0306030504020204" pitchFamily="34" charset="0"/>
              <a:cs typeface="Open Sans Light" panose="020B0306030504020204" pitchFamily="34" charset="0"/>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6170369" y="470887"/>
            <a:ext cx="5861109" cy="272367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80"/>
              </a:lnSpc>
              <a:buClr>
                <a:srgbClr val="F16924"/>
              </a:buClr>
            </a:pPr>
            <a:r>
              <a:rPr lang="en-GB" b="1" dirty="0">
                <a:solidFill>
                  <a:srgbClr val="F16924"/>
                </a:solidFill>
                <a:latin typeface="Calibri" panose="020F0502020204030204" pitchFamily="34" charset="0"/>
                <a:ea typeface="League Spartan" charset="0"/>
                <a:cs typeface="Calibri" panose="020F0502020204030204" pitchFamily="34" charset="0"/>
              </a:rPr>
              <a:t>Θετικές κουλτούρες κινδύνου</a:t>
            </a:r>
          </a:p>
          <a:p>
            <a:pPr marL="360363" indent="-360363" algn="l">
              <a:lnSpc>
                <a:spcPct val="100000"/>
              </a:lnSpc>
              <a:buClr>
                <a:srgbClr val="F16924"/>
              </a:buClr>
              <a:buFont typeface="Arial" panose="020B0604020202020204" pitchFamily="34" charset="0"/>
              <a:buChar char="•"/>
            </a:pPr>
            <a:endParaRPr lang="en-GB" sz="800" dirty="0">
              <a:solidFill>
                <a:srgbClr val="595959"/>
              </a:solidFill>
              <a:latin typeface="+mn-lt"/>
              <a:ea typeface="Open Sans Light" panose="020B0306030504020204" pitchFamily="34" charset="0"/>
              <a:cs typeface="Open Sans Light" panose="020B0306030504020204" pitchFamily="34" charset="0"/>
            </a:endParaRP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Χρησιμεύει ως βαρόμετρο</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Ενίσχυση των μηνυμάτων</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Οδηγός κρίσης</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Μείωση του σφάλματος, επιτρέπει τη μάθηση</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Προώθηση της συνέπειας και ευελιξία</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Συναγερμός για "αδύναμα σήματα</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Επιτρέψτε τον προβληματισμό</a:t>
            </a:r>
          </a:p>
          <a:p>
            <a:pPr marL="360363" indent="-360363" algn="l">
              <a:lnSpc>
                <a:spcPts val="1580"/>
              </a:lnSpc>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Ενισχύστε την απόδοση, την αυτοπεποίθηση, τη δέσμευση</a:t>
            </a:r>
          </a:p>
        </p:txBody>
      </p:sp>
    </p:spTree>
    <p:extLst>
      <p:ext uri="{BB962C8B-B14F-4D97-AF65-F5344CB8AC3E}">
        <p14:creationId xmlns:p14="http://schemas.microsoft.com/office/powerpoint/2010/main" val="251983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39939"/>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593671" y="324849"/>
            <a:ext cx="7427406" cy="2083453"/>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Ενώ η προληπτική δράση είναι απαραίτητη στην αρχή, προκειμένου να </a:t>
            </a:r>
            <a:r>
              <a:rPr lang="en-US" dirty="0" err="1">
                <a:solidFill>
                  <a:schemeClr val="bg1"/>
                </a:solidFill>
              </a:rPr>
              <a:t>αναγνωριστούν </a:t>
            </a:r>
            <a:r>
              <a:rPr lang="en-US" dirty="0">
                <a:solidFill>
                  <a:schemeClr val="bg1"/>
                </a:solidFill>
              </a:rPr>
              <a:t>τα σήματα της κρίσης και να γίνουν οι σωστές προετοιμασίες με βάση αυτά - μετά το ξέσπασμα της κρίσης η έμφαση δίνεται στις αντιδραστικές ικανότητες. Προκειμένου να δημιουργηθεί βιώσιμη ανθεκτικότητα σε κρίσεις, πρέπει να εξαχθούν τα σωστά διδάγματα μετά την κρίση.</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275791" y="406686"/>
            <a:ext cx="4144281"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Ειδικές δεξιότητες που απαιτούνται στα διάφορα στάδια μιας κρίσης</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614612" y="10946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5" name="Freeform 3">
            <a:extLst>
              <a:ext uri="{FF2B5EF4-FFF2-40B4-BE49-F238E27FC236}">
                <a16:creationId xmlns:a16="http://schemas.microsoft.com/office/drawing/2014/main" id="{1EBDF765-DE98-DFFB-30DC-D5BF468D8C93}"/>
              </a:ext>
            </a:extLst>
          </p:cNvPr>
          <p:cNvSpPr>
            <a:spLocks noChangeArrowheads="1"/>
          </p:cNvSpPr>
          <p:nvPr/>
        </p:nvSpPr>
        <p:spPr bwMode="auto">
          <a:xfrm>
            <a:off x="1943620" y="3681025"/>
            <a:ext cx="1834063" cy="918415"/>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595959"/>
          </a:solidFill>
          <a:ln>
            <a:noFill/>
          </a:ln>
          <a:effectLst/>
        </p:spPr>
        <p:txBody>
          <a:bodyPr wrap="none" anchor="ctr"/>
          <a:lstStyle/>
          <a:p>
            <a:endParaRPr lang="en-GB" sz="1600" dirty="0"/>
          </a:p>
        </p:txBody>
      </p:sp>
      <p:sp>
        <p:nvSpPr>
          <p:cNvPr id="76" name="Freeform 4">
            <a:extLst>
              <a:ext uri="{FF2B5EF4-FFF2-40B4-BE49-F238E27FC236}">
                <a16:creationId xmlns:a16="http://schemas.microsoft.com/office/drawing/2014/main" id="{9D4B1EE0-F5E7-27C7-C67F-A3968D910701}"/>
              </a:ext>
            </a:extLst>
          </p:cNvPr>
          <p:cNvSpPr>
            <a:spLocks noChangeArrowheads="1"/>
          </p:cNvSpPr>
          <p:nvPr/>
        </p:nvSpPr>
        <p:spPr bwMode="auto">
          <a:xfrm>
            <a:off x="7827525" y="3652328"/>
            <a:ext cx="1834062" cy="918415"/>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rgbClr val="595959"/>
          </a:solidFill>
          <a:ln>
            <a:noFill/>
          </a:ln>
          <a:effectLst/>
        </p:spPr>
        <p:txBody>
          <a:bodyPr wrap="none" anchor="ctr"/>
          <a:lstStyle/>
          <a:p>
            <a:endParaRPr lang="en-GB" sz="1600" dirty="0"/>
          </a:p>
        </p:txBody>
      </p:sp>
      <p:sp>
        <p:nvSpPr>
          <p:cNvPr id="77" name="Freeform 6">
            <a:extLst>
              <a:ext uri="{FF2B5EF4-FFF2-40B4-BE49-F238E27FC236}">
                <a16:creationId xmlns:a16="http://schemas.microsoft.com/office/drawing/2014/main" id="{30AC9CDA-C107-0023-2C61-44103E731A07}"/>
              </a:ext>
            </a:extLst>
          </p:cNvPr>
          <p:cNvSpPr>
            <a:spLocks noChangeArrowheads="1"/>
          </p:cNvSpPr>
          <p:nvPr/>
        </p:nvSpPr>
        <p:spPr bwMode="auto">
          <a:xfrm>
            <a:off x="4857660" y="3900626"/>
            <a:ext cx="1834063" cy="918415"/>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595959"/>
          </a:solidFill>
          <a:ln>
            <a:noFill/>
          </a:ln>
          <a:effectLst/>
        </p:spPr>
        <p:txBody>
          <a:bodyPr wrap="none" anchor="ctr"/>
          <a:lstStyle/>
          <a:p>
            <a:endParaRPr lang="en-GB" sz="1600" dirty="0"/>
          </a:p>
        </p:txBody>
      </p:sp>
      <p:sp>
        <p:nvSpPr>
          <p:cNvPr id="87" name="TextBox 63">
            <a:extLst>
              <a:ext uri="{FF2B5EF4-FFF2-40B4-BE49-F238E27FC236}">
                <a16:creationId xmlns:a16="http://schemas.microsoft.com/office/drawing/2014/main" id="{2288E20B-0F1A-7FC8-787B-C29B366084B4}"/>
              </a:ext>
            </a:extLst>
          </p:cNvPr>
          <p:cNvSpPr txBox="1"/>
          <p:nvPr/>
        </p:nvSpPr>
        <p:spPr>
          <a:xfrm>
            <a:off x="603775" y="4384965"/>
            <a:ext cx="2171557" cy="338554"/>
          </a:xfrm>
          <a:prstGeom prst="rect">
            <a:avLst/>
          </a:prstGeom>
          <a:noFill/>
        </p:spPr>
        <p:txBody>
          <a:bodyPr wrap="none" rtlCol="0" anchor="b" anchorCtr="0">
            <a:spAutoFit/>
          </a:bodyPr>
          <a:lstStyle/>
          <a:p>
            <a:pPr algn="ctr"/>
            <a:r>
              <a:rPr lang="en-GB" sz="1600" b="1" dirty="0">
                <a:solidFill>
                  <a:srgbClr val="EDA13E"/>
                </a:solidFill>
                <a:ea typeface="League Spartan" charset="0"/>
                <a:cs typeface="Poppins" pitchFamily="2" charset="77"/>
              </a:rPr>
              <a:t>ΑΝΊΧΝΕΥΣΗ </a:t>
            </a:r>
            <a:r>
              <a:rPr lang="el-GR" sz="1600" b="1" dirty="0">
                <a:solidFill>
                  <a:srgbClr val="EDA13E"/>
                </a:solidFill>
                <a:ea typeface="League Spartan" charset="0"/>
                <a:cs typeface="Poppins" pitchFamily="2" charset="77"/>
              </a:rPr>
              <a:t>ΣΗΜΑΔΙΟΥ</a:t>
            </a:r>
            <a:endParaRPr lang="en-GB" sz="1600" b="1" dirty="0">
              <a:solidFill>
                <a:srgbClr val="EDA13E"/>
              </a:solidFill>
              <a:ea typeface="League Spartan" charset="0"/>
              <a:cs typeface="Poppins" pitchFamily="2" charset="77"/>
            </a:endParaRPr>
          </a:p>
        </p:txBody>
      </p:sp>
      <p:sp>
        <p:nvSpPr>
          <p:cNvPr id="97" name="TextBox 67">
            <a:extLst>
              <a:ext uri="{FF2B5EF4-FFF2-40B4-BE49-F238E27FC236}">
                <a16:creationId xmlns:a16="http://schemas.microsoft.com/office/drawing/2014/main" id="{4A2C2B5F-F619-57CF-8295-DF0E8A8E08D0}"/>
              </a:ext>
            </a:extLst>
          </p:cNvPr>
          <p:cNvSpPr txBox="1"/>
          <p:nvPr/>
        </p:nvSpPr>
        <p:spPr>
          <a:xfrm>
            <a:off x="3935799" y="5249458"/>
            <a:ext cx="1382622" cy="338554"/>
          </a:xfrm>
          <a:prstGeom prst="rect">
            <a:avLst/>
          </a:prstGeom>
          <a:noFill/>
        </p:spPr>
        <p:txBody>
          <a:bodyPr wrap="none" rtlCol="0" anchor="b" anchorCtr="0">
            <a:spAutoFit/>
          </a:bodyPr>
          <a:lstStyle/>
          <a:p>
            <a:pPr algn="ctr"/>
            <a:r>
              <a:rPr lang="en-GB" sz="1600" b="1" dirty="0">
                <a:solidFill>
                  <a:srgbClr val="F16924"/>
                </a:solidFill>
                <a:ea typeface="League Spartan" charset="0"/>
                <a:cs typeface="Poppins" pitchFamily="2" charset="77"/>
              </a:rPr>
              <a:t>ΠΡΟΕΤΟΙΜΑΣΙΑ</a:t>
            </a:r>
          </a:p>
        </p:txBody>
      </p:sp>
      <p:sp>
        <p:nvSpPr>
          <p:cNvPr id="107" name="TextBox 70">
            <a:extLst>
              <a:ext uri="{FF2B5EF4-FFF2-40B4-BE49-F238E27FC236}">
                <a16:creationId xmlns:a16="http://schemas.microsoft.com/office/drawing/2014/main" id="{B70B4AFE-1DE1-BB26-188A-7C57E8D6456C}"/>
              </a:ext>
            </a:extLst>
          </p:cNvPr>
          <p:cNvSpPr txBox="1"/>
          <p:nvPr/>
        </p:nvSpPr>
        <p:spPr>
          <a:xfrm>
            <a:off x="6554675" y="4370667"/>
            <a:ext cx="2012667" cy="584775"/>
          </a:xfrm>
          <a:prstGeom prst="rect">
            <a:avLst/>
          </a:prstGeom>
          <a:noFill/>
        </p:spPr>
        <p:txBody>
          <a:bodyPr wrap="none" rtlCol="0" anchor="b" anchorCtr="0">
            <a:spAutoFit/>
          </a:bodyPr>
          <a:lstStyle/>
          <a:p>
            <a:pPr algn="ctr"/>
            <a:r>
              <a:rPr lang="en-GB" sz="1600" b="1" dirty="0">
                <a:solidFill>
                  <a:srgbClr val="B41F7A"/>
                </a:solidFill>
                <a:ea typeface="League Spartan" charset="0"/>
                <a:cs typeface="Poppins" pitchFamily="2" charset="77"/>
              </a:rPr>
              <a:t>CONTAINMENT/ </a:t>
            </a:r>
            <a:br>
              <a:rPr lang="en-GB" sz="1600" b="1" dirty="0">
                <a:solidFill>
                  <a:srgbClr val="B41F7A"/>
                </a:solidFill>
                <a:ea typeface="League Spartan" charset="0"/>
                <a:cs typeface="Poppins" pitchFamily="2" charset="77"/>
              </a:rPr>
            </a:br>
            <a:r>
              <a:rPr lang="en-GB" sz="1600" b="1" dirty="0">
                <a:solidFill>
                  <a:srgbClr val="B41F7A"/>
                </a:solidFill>
                <a:ea typeface="League Spartan" charset="0"/>
                <a:cs typeface="Poppins" pitchFamily="2" charset="77"/>
              </a:rPr>
              <a:t>ΠΕΡΙΟΡΙΣΜΌΣ ΖΗΜΙΏΝ</a:t>
            </a:r>
          </a:p>
        </p:txBody>
      </p:sp>
      <p:sp>
        <p:nvSpPr>
          <p:cNvPr id="117" name="TextBox 73">
            <a:extLst>
              <a:ext uri="{FF2B5EF4-FFF2-40B4-BE49-F238E27FC236}">
                <a16:creationId xmlns:a16="http://schemas.microsoft.com/office/drawing/2014/main" id="{05EEA7DF-8F67-F738-EE5B-F1C3B90FDB8F}"/>
              </a:ext>
            </a:extLst>
          </p:cNvPr>
          <p:cNvSpPr txBox="1"/>
          <p:nvPr/>
        </p:nvSpPr>
        <p:spPr>
          <a:xfrm>
            <a:off x="9773214" y="5133875"/>
            <a:ext cx="1265032" cy="338554"/>
          </a:xfrm>
          <a:prstGeom prst="rect">
            <a:avLst/>
          </a:prstGeom>
          <a:noFill/>
        </p:spPr>
        <p:txBody>
          <a:bodyPr wrap="square" rtlCol="0" anchor="b" anchorCtr="0">
            <a:spAutoFit/>
          </a:bodyPr>
          <a:lstStyle/>
          <a:p>
            <a:pPr algn="ctr"/>
            <a:r>
              <a:rPr lang="el-GR" sz="1600" b="1" dirty="0">
                <a:solidFill>
                  <a:srgbClr val="7F1C58"/>
                </a:solidFill>
                <a:ea typeface="League Spartan" charset="0"/>
                <a:cs typeface="Poppins" pitchFamily="2" charset="77"/>
              </a:rPr>
              <a:t>ΕΠΑΝΟΔΟΣ</a:t>
            </a:r>
            <a:endParaRPr lang="en-GB" sz="1600" b="1" dirty="0">
              <a:solidFill>
                <a:srgbClr val="7F1C58"/>
              </a:solidFill>
              <a:ea typeface="League Spartan" charset="0"/>
              <a:cs typeface="Poppins" pitchFamily="2" charset="77"/>
            </a:endParaRPr>
          </a:p>
        </p:txBody>
      </p:sp>
      <p:sp>
        <p:nvSpPr>
          <p:cNvPr id="118" name="TextBox 63">
            <a:extLst>
              <a:ext uri="{FF2B5EF4-FFF2-40B4-BE49-F238E27FC236}">
                <a16:creationId xmlns:a16="http://schemas.microsoft.com/office/drawing/2014/main" id="{309ED3E0-C238-B771-8D14-4B45BB19F831}"/>
              </a:ext>
            </a:extLst>
          </p:cNvPr>
          <p:cNvSpPr txBox="1"/>
          <p:nvPr/>
        </p:nvSpPr>
        <p:spPr>
          <a:xfrm rot="1558204">
            <a:off x="2626486" y="3915141"/>
            <a:ext cx="1223989" cy="338554"/>
          </a:xfrm>
          <a:prstGeom prst="rect">
            <a:avLst/>
          </a:prstGeom>
          <a:noFill/>
        </p:spPr>
        <p:txBody>
          <a:bodyPr wrap="none" rtlCol="0" anchor="b" anchorCtr="0">
            <a:spAutoFit/>
          </a:bodyPr>
          <a:lstStyle/>
          <a:p>
            <a:pPr algn="ctr"/>
            <a:r>
              <a:rPr lang="el-GR" sz="1600" b="1" dirty="0">
                <a:solidFill>
                  <a:srgbClr val="595959"/>
                </a:solidFill>
                <a:ea typeface="League Spartan" charset="0"/>
                <a:cs typeface="Poppins" pitchFamily="2" charset="77"/>
              </a:rPr>
              <a:t>ΔΡΑΣΗ ΠΡΙΝ</a:t>
            </a:r>
            <a:endParaRPr lang="en-GB" sz="1600" b="1" dirty="0">
              <a:solidFill>
                <a:srgbClr val="595959"/>
              </a:solidFill>
              <a:ea typeface="League Spartan" charset="0"/>
              <a:cs typeface="Poppins" pitchFamily="2" charset="77"/>
            </a:endParaRPr>
          </a:p>
        </p:txBody>
      </p:sp>
      <p:sp>
        <p:nvSpPr>
          <p:cNvPr id="119" name="TextBox 73">
            <a:extLst>
              <a:ext uri="{FF2B5EF4-FFF2-40B4-BE49-F238E27FC236}">
                <a16:creationId xmlns:a16="http://schemas.microsoft.com/office/drawing/2014/main" id="{50DF858C-0AB5-4251-5AFC-01506B2CD069}"/>
              </a:ext>
            </a:extLst>
          </p:cNvPr>
          <p:cNvSpPr txBox="1"/>
          <p:nvPr/>
        </p:nvSpPr>
        <p:spPr>
          <a:xfrm>
            <a:off x="6871329" y="2974129"/>
            <a:ext cx="1216360" cy="338554"/>
          </a:xfrm>
          <a:prstGeom prst="rect">
            <a:avLst/>
          </a:prstGeom>
          <a:noFill/>
        </p:spPr>
        <p:txBody>
          <a:bodyPr wrap="none" rtlCol="0" anchor="b" anchorCtr="0">
            <a:spAutoFit/>
          </a:bodyPr>
          <a:lstStyle/>
          <a:p>
            <a:pPr algn="ctr"/>
            <a:r>
              <a:rPr lang="en-GB" sz="1600" b="1" dirty="0" err="1">
                <a:solidFill>
                  <a:srgbClr val="7F1C58"/>
                </a:solidFill>
                <a:ea typeface="League Spartan" charset="0"/>
                <a:cs typeface="Poppins" pitchFamily="2" charset="77"/>
              </a:rPr>
              <a:t>ντιδρ</a:t>
            </a:r>
            <a:r>
              <a:rPr lang="en-GB" sz="1600" b="1" dirty="0">
                <a:solidFill>
                  <a:srgbClr val="7F1C58"/>
                </a:solidFill>
                <a:ea typeface="League Spartan" charset="0"/>
                <a:cs typeface="Poppins" pitchFamily="2" charset="77"/>
              </a:rPr>
              <a:t>αστικό</a:t>
            </a:r>
          </a:p>
        </p:txBody>
      </p:sp>
      <p:sp>
        <p:nvSpPr>
          <p:cNvPr id="120" name="Pfeil: nach oben gekrümmt 2">
            <a:extLst>
              <a:ext uri="{FF2B5EF4-FFF2-40B4-BE49-F238E27FC236}">
                <a16:creationId xmlns:a16="http://schemas.microsoft.com/office/drawing/2014/main" id="{8985639E-04B3-2DB0-F4FF-1E176FC4C1D1}"/>
              </a:ext>
            </a:extLst>
          </p:cNvPr>
          <p:cNvSpPr/>
          <p:nvPr/>
        </p:nvSpPr>
        <p:spPr>
          <a:xfrm flipH="1">
            <a:off x="931867" y="5569250"/>
            <a:ext cx="9369692" cy="686514"/>
          </a:xfrm>
          <a:prstGeom prst="curvedUpArrow">
            <a:avLst>
              <a:gd name="adj1" fmla="val 54162"/>
              <a:gd name="adj2" fmla="val 186399"/>
              <a:gd name="adj3" fmla="val 4614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122" name="TextBox 67">
            <a:extLst>
              <a:ext uri="{FF2B5EF4-FFF2-40B4-BE49-F238E27FC236}">
                <a16:creationId xmlns:a16="http://schemas.microsoft.com/office/drawing/2014/main" id="{F59C16F4-A6D4-3832-F536-EDD84534645A}"/>
              </a:ext>
            </a:extLst>
          </p:cNvPr>
          <p:cNvSpPr txBox="1"/>
          <p:nvPr/>
        </p:nvSpPr>
        <p:spPr>
          <a:xfrm rot="19932641">
            <a:off x="5610542" y="3918333"/>
            <a:ext cx="713657"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ΚΡΙΣΗ</a:t>
            </a:r>
          </a:p>
        </p:txBody>
      </p:sp>
      <p:sp>
        <p:nvSpPr>
          <p:cNvPr id="123" name="TextBox 67">
            <a:extLst>
              <a:ext uri="{FF2B5EF4-FFF2-40B4-BE49-F238E27FC236}">
                <a16:creationId xmlns:a16="http://schemas.microsoft.com/office/drawing/2014/main" id="{17C4652C-5820-516D-1D4B-D647D6F461C1}"/>
              </a:ext>
            </a:extLst>
          </p:cNvPr>
          <p:cNvSpPr txBox="1"/>
          <p:nvPr/>
        </p:nvSpPr>
        <p:spPr>
          <a:xfrm>
            <a:off x="5265503" y="5907804"/>
            <a:ext cx="1063816" cy="338554"/>
          </a:xfrm>
          <a:prstGeom prst="rect">
            <a:avLst/>
          </a:prstGeom>
          <a:noFill/>
        </p:spPr>
        <p:txBody>
          <a:bodyPr wrap="none" rtlCol="0" anchor="b" anchorCtr="0">
            <a:spAutoFit/>
          </a:bodyPr>
          <a:lstStyle/>
          <a:p>
            <a:pPr algn="ctr"/>
            <a:r>
              <a:rPr lang="en-GB" sz="1600" b="1" dirty="0">
                <a:solidFill>
                  <a:srgbClr val="595959"/>
                </a:solidFill>
                <a:ea typeface="League Spartan" charset="0"/>
                <a:cs typeface="Poppins" pitchFamily="2" charset="77"/>
              </a:rPr>
              <a:t>ΜΑΘΗΣΗ</a:t>
            </a:r>
          </a:p>
        </p:txBody>
      </p:sp>
      <p:grpSp>
        <p:nvGrpSpPr>
          <p:cNvPr id="144" name="Group 143">
            <a:extLst>
              <a:ext uri="{FF2B5EF4-FFF2-40B4-BE49-F238E27FC236}">
                <a16:creationId xmlns:a16="http://schemas.microsoft.com/office/drawing/2014/main" id="{76B3BDBC-2349-F6E4-ACD5-CB1FBFDD1A0C}"/>
              </a:ext>
            </a:extLst>
          </p:cNvPr>
          <p:cNvGrpSpPr/>
          <p:nvPr/>
        </p:nvGrpSpPr>
        <p:grpSpPr>
          <a:xfrm>
            <a:off x="730389" y="2400225"/>
            <a:ext cx="2024938" cy="1908753"/>
            <a:chOff x="723957" y="2583653"/>
            <a:chExt cx="2024938" cy="1908753"/>
          </a:xfrm>
        </p:grpSpPr>
        <p:sp>
          <p:nvSpPr>
            <p:cNvPr id="78" name="Freeform 7">
              <a:extLst>
                <a:ext uri="{FF2B5EF4-FFF2-40B4-BE49-F238E27FC236}">
                  <a16:creationId xmlns:a16="http://schemas.microsoft.com/office/drawing/2014/main" id="{D2B5437E-3E25-1726-8E81-9311C487B95C}"/>
                </a:ext>
              </a:extLst>
            </p:cNvPr>
            <p:cNvSpPr>
              <a:spLocks noChangeArrowheads="1"/>
            </p:cNvSpPr>
            <p:nvPr/>
          </p:nvSpPr>
          <p:spPr bwMode="auto">
            <a:xfrm>
              <a:off x="2690802" y="3872755"/>
              <a:ext cx="44261" cy="17427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GB" sz="1600" dirty="0"/>
            </a:p>
          </p:txBody>
        </p:sp>
        <p:sp>
          <p:nvSpPr>
            <p:cNvPr id="79" name="Freeform 9">
              <a:extLst>
                <a:ext uri="{FF2B5EF4-FFF2-40B4-BE49-F238E27FC236}">
                  <a16:creationId xmlns:a16="http://schemas.microsoft.com/office/drawing/2014/main" id="{4D8B18AD-002B-BB91-C993-765AB34FA145}"/>
                </a:ext>
              </a:extLst>
            </p:cNvPr>
            <p:cNvSpPr>
              <a:spLocks noChangeArrowheads="1"/>
            </p:cNvSpPr>
            <p:nvPr/>
          </p:nvSpPr>
          <p:spPr bwMode="auto">
            <a:xfrm>
              <a:off x="737788" y="3872755"/>
              <a:ext cx="44261" cy="17427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80" name="Freeform 10">
              <a:extLst>
                <a:ext uri="{FF2B5EF4-FFF2-40B4-BE49-F238E27FC236}">
                  <a16:creationId xmlns:a16="http://schemas.microsoft.com/office/drawing/2014/main" id="{6B7B6BE7-1AE2-3DCD-2A52-F763FC0DF3BC}"/>
                </a:ext>
              </a:extLst>
            </p:cNvPr>
            <p:cNvSpPr>
              <a:spLocks noChangeArrowheads="1"/>
            </p:cNvSpPr>
            <p:nvPr/>
          </p:nvSpPr>
          <p:spPr bwMode="auto">
            <a:xfrm>
              <a:off x="1838779" y="3922547"/>
              <a:ext cx="852022" cy="547729"/>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GB" sz="1600" dirty="0"/>
            </a:p>
          </p:txBody>
        </p:sp>
        <p:sp>
          <p:nvSpPr>
            <p:cNvPr id="81" name="Freeform 11">
              <a:extLst>
                <a:ext uri="{FF2B5EF4-FFF2-40B4-BE49-F238E27FC236}">
                  <a16:creationId xmlns:a16="http://schemas.microsoft.com/office/drawing/2014/main" id="{A5364AB6-A03F-B098-AF61-80CC6434D63C}"/>
                </a:ext>
              </a:extLst>
            </p:cNvPr>
            <p:cNvSpPr>
              <a:spLocks noChangeArrowheads="1"/>
            </p:cNvSpPr>
            <p:nvPr/>
          </p:nvSpPr>
          <p:spPr bwMode="auto">
            <a:xfrm>
              <a:off x="782049"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82" name="Freeform 12">
              <a:extLst>
                <a:ext uri="{FF2B5EF4-FFF2-40B4-BE49-F238E27FC236}">
                  <a16:creationId xmlns:a16="http://schemas.microsoft.com/office/drawing/2014/main" id="{5BF67E00-E7CD-78F4-9A82-53DD4B96C5A2}"/>
                </a:ext>
              </a:extLst>
            </p:cNvPr>
            <p:cNvSpPr>
              <a:spLocks noChangeArrowheads="1"/>
            </p:cNvSpPr>
            <p:nvPr/>
          </p:nvSpPr>
          <p:spPr bwMode="auto">
            <a:xfrm>
              <a:off x="723957" y="3374818"/>
              <a:ext cx="2024938" cy="998637"/>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83" name="Freeform 13">
              <a:extLst>
                <a:ext uri="{FF2B5EF4-FFF2-40B4-BE49-F238E27FC236}">
                  <a16:creationId xmlns:a16="http://schemas.microsoft.com/office/drawing/2014/main" id="{A0CA23EE-080C-E2A0-136E-5D4E10243BA7}"/>
                </a:ext>
              </a:extLst>
            </p:cNvPr>
            <p:cNvSpPr>
              <a:spLocks noChangeArrowheads="1"/>
            </p:cNvSpPr>
            <p:nvPr/>
          </p:nvSpPr>
          <p:spPr bwMode="auto">
            <a:xfrm>
              <a:off x="1634071" y="4348558"/>
              <a:ext cx="207472" cy="14384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GB" sz="1600" dirty="0"/>
            </a:p>
          </p:txBody>
        </p:sp>
        <p:sp>
          <p:nvSpPr>
            <p:cNvPr id="84" name="Freeform 14">
              <a:extLst>
                <a:ext uri="{FF2B5EF4-FFF2-40B4-BE49-F238E27FC236}">
                  <a16:creationId xmlns:a16="http://schemas.microsoft.com/office/drawing/2014/main" id="{453FA61F-E78B-24B3-06B5-B3363D4E1406}"/>
                </a:ext>
              </a:extLst>
            </p:cNvPr>
            <p:cNvSpPr>
              <a:spLocks noChangeArrowheads="1"/>
            </p:cNvSpPr>
            <p:nvPr/>
          </p:nvSpPr>
          <p:spPr bwMode="auto">
            <a:xfrm>
              <a:off x="1473627" y="3809129"/>
              <a:ext cx="525599" cy="124484"/>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26" name="Group 125">
              <a:extLst>
                <a:ext uri="{FF2B5EF4-FFF2-40B4-BE49-F238E27FC236}">
                  <a16:creationId xmlns:a16="http://schemas.microsoft.com/office/drawing/2014/main" id="{ED58D681-5429-D80B-20CF-1CE7FAE7FA09}"/>
                </a:ext>
              </a:extLst>
            </p:cNvPr>
            <p:cNvGrpSpPr/>
            <p:nvPr/>
          </p:nvGrpSpPr>
          <p:grpSpPr>
            <a:xfrm>
              <a:off x="1177630" y="2583653"/>
              <a:ext cx="1117589" cy="1289101"/>
              <a:chOff x="2664334" y="3004228"/>
              <a:chExt cx="954199" cy="1100636"/>
            </a:xfrm>
          </p:grpSpPr>
          <p:sp>
            <p:nvSpPr>
              <p:cNvPr id="85" name="Freeform 15">
                <a:extLst>
                  <a:ext uri="{FF2B5EF4-FFF2-40B4-BE49-F238E27FC236}">
                    <a16:creationId xmlns:a16="http://schemas.microsoft.com/office/drawing/2014/main" id="{10B7440F-899A-9564-0897-5AC33B2ECF1C}"/>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EDA13E"/>
              </a:solidFill>
              <a:ln>
                <a:noFill/>
              </a:ln>
              <a:effectLst/>
            </p:spPr>
            <p:txBody>
              <a:bodyPr wrap="none" anchor="ctr"/>
              <a:lstStyle/>
              <a:p>
                <a:endParaRPr lang="en-GB" sz="1600" dirty="0"/>
              </a:p>
            </p:txBody>
          </p:sp>
          <p:sp>
            <p:nvSpPr>
              <p:cNvPr id="124" name="Oval 123">
                <a:extLst>
                  <a:ext uri="{FF2B5EF4-FFF2-40B4-BE49-F238E27FC236}">
                    <a16:creationId xmlns:a16="http://schemas.microsoft.com/office/drawing/2014/main" id="{F1545CDD-38E5-4D29-A904-C1CEBE0B35BB}"/>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58">
                <a:extLst>
                  <a:ext uri="{FF2B5EF4-FFF2-40B4-BE49-F238E27FC236}">
                    <a16:creationId xmlns:a16="http://schemas.microsoft.com/office/drawing/2014/main" id="{7424912C-2B1E-815B-8C3A-8738BD856A7A}"/>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EDA13E"/>
                    </a:solidFill>
                    <a:cs typeface="Poppins" pitchFamily="2" charset="77"/>
                  </a:rPr>
                  <a:t>01</a:t>
                </a:r>
              </a:p>
            </p:txBody>
          </p:sp>
        </p:grpSp>
      </p:grpSp>
      <p:grpSp>
        <p:nvGrpSpPr>
          <p:cNvPr id="142" name="Group 141">
            <a:extLst>
              <a:ext uri="{FF2B5EF4-FFF2-40B4-BE49-F238E27FC236}">
                <a16:creationId xmlns:a16="http://schemas.microsoft.com/office/drawing/2014/main" id="{2A4E0E39-7006-FC72-0BCE-39DC1386289D}"/>
              </a:ext>
            </a:extLst>
          </p:cNvPr>
          <p:cNvGrpSpPr/>
          <p:nvPr/>
        </p:nvGrpSpPr>
        <p:grpSpPr>
          <a:xfrm>
            <a:off x="3617408" y="3267204"/>
            <a:ext cx="2024938" cy="1903166"/>
            <a:chOff x="2941494" y="3491057"/>
            <a:chExt cx="2024938" cy="1903166"/>
          </a:xfrm>
        </p:grpSpPr>
        <p:sp>
          <p:nvSpPr>
            <p:cNvPr id="88" name="Freeform 17">
              <a:extLst>
                <a:ext uri="{FF2B5EF4-FFF2-40B4-BE49-F238E27FC236}">
                  <a16:creationId xmlns:a16="http://schemas.microsoft.com/office/drawing/2014/main" id="{0090530A-CB57-5E68-B22F-6C25A036F9BE}"/>
                </a:ext>
              </a:extLst>
            </p:cNvPr>
            <p:cNvSpPr>
              <a:spLocks noChangeArrowheads="1"/>
            </p:cNvSpPr>
            <p:nvPr/>
          </p:nvSpPr>
          <p:spPr bwMode="auto">
            <a:xfrm>
              <a:off x="4908338" y="4774572"/>
              <a:ext cx="44261" cy="17427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89" name="Freeform 19">
              <a:extLst>
                <a:ext uri="{FF2B5EF4-FFF2-40B4-BE49-F238E27FC236}">
                  <a16:creationId xmlns:a16="http://schemas.microsoft.com/office/drawing/2014/main" id="{FC76BE2B-D5CE-2A30-7CCA-F931F028B33D}"/>
                </a:ext>
              </a:extLst>
            </p:cNvPr>
            <p:cNvSpPr>
              <a:spLocks noChangeArrowheads="1"/>
            </p:cNvSpPr>
            <p:nvPr/>
          </p:nvSpPr>
          <p:spPr bwMode="auto">
            <a:xfrm>
              <a:off x="2955325"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90" name="Freeform 20">
              <a:extLst>
                <a:ext uri="{FF2B5EF4-FFF2-40B4-BE49-F238E27FC236}">
                  <a16:creationId xmlns:a16="http://schemas.microsoft.com/office/drawing/2014/main" id="{78697B42-986A-0E00-911A-FA81A278470F}"/>
                </a:ext>
              </a:extLst>
            </p:cNvPr>
            <p:cNvSpPr>
              <a:spLocks noChangeArrowheads="1"/>
            </p:cNvSpPr>
            <p:nvPr/>
          </p:nvSpPr>
          <p:spPr bwMode="auto">
            <a:xfrm>
              <a:off x="405631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91" name="Freeform 21">
              <a:extLst>
                <a:ext uri="{FF2B5EF4-FFF2-40B4-BE49-F238E27FC236}">
                  <a16:creationId xmlns:a16="http://schemas.microsoft.com/office/drawing/2014/main" id="{F7ED9637-82EB-35FE-0613-5447833A6874}"/>
                </a:ext>
              </a:extLst>
            </p:cNvPr>
            <p:cNvSpPr>
              <a:spLocks noChangeArrowheads="1"/>
            </p:cNvSpPr>
            <p:nvPr/>
          </p:nvSpPr>
          <p:spPr bwMode="auto">
            <a:xfrm>
              <a:off x="2996818" y="4824363"/>
              <a:ext cx="852022" cy="547729"/>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GB" sz="1600" dirty="0"/>
            </a:p>
          </p:txBody>
        </p:sp>
        <p:sp>
          <p:nvSpPr>
            <p:cNvPr id="92" name="Freeform 22">
              <a:extLst>
                <a:ext uri="{FF2B5EF4-FFF2-40B4-BE49-F238E27FC236}">
                  <a16:creationId xmlns:a16="http://schemas.microsoft.com/office/drawing/2014/main" id="{B7CF5C6B-37A7-68F1-2E45-3D004B7A6BFC}"/>
                </a:ext>
              </a:extLst>
            </p:cNvPr>
            <p:cNvSpPr>
              <a:spLocks noChangeArrowheads="1"/>
            </p:cNvSpPr>
            <p:nvPr/>
          </p:nvSpPr>
          <p:spPr bwMode="auto">
            <a:xfrm>
              <a:off x="2941494" y="4276634"/>
              <a:ext cx="2024938" cy="998637"/>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GB" sz="1600" dirty="0"/>
            </a:p>
          </p:txBody>
        </p:sp>
        <p:sp>
          <p:nvSpPr>
            <p:cNvPr id="93" name="Freeform 23">
              <a:extLst>
                <a:ext uri="{FF2B5EF4-FFF2-40B4-BE49-F238E27FC236}">
                  <a16:creationId xmlns:a16="http://schemas.microsoft.com/office/drawing/2014/main" id="{A4A99ED8-5685-79F8-324C-5481C51AEDC5}"/>
                </a:ext>
              </a:extLst>
            </p:cNvPr>
            <p:cNvSpPr>
              <a:spLocks noChangeArrowheads="1"/>
            </p:cNvSpPr>
            <p:nvPr/>
          </p:nvSpPr>
          <p:spPr bwMode="auto">
            <a:xfrm>
              <a:off x="3848842" y="5250375"/>
              <a:ext cx="207474" cy="14384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GB" sz="1600" dirty="0"/>
            </a:p>
          </p:txBody>
        </p:sp>
        <p:sp>
          <p:nvSpPr>
            <p:cNvPr id="94" name="Freeform 24">
              <a:extLst>
                <a:ext uri="{FF2B5EF4-FFF2-40B4-BE49-F238E27FC236}">
                  <a16:creationId xmlns:a16="http://schemas.microsoft.com/office/drawing/2014/main" id="{738B0FAF-DBF3-FA51-A53C-3A18AF4AFE73}"/>
                </a:ext>
              </a:extLst>
            </p:cNvPr>
            <p:cNvSpPr>
              <a:spLocks noChangeArrowheads="1"/>
            </p:cNvSpPr>
            <p:nvPr/>
          </p:nvSpPr>
          <p:spPr bwMode="auto">
            <a:xfrm>
              <a:off x="3688397"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27" name="Group 126">
              <a:extLst>
                <a:ext uri="{FF2B5EF4-FFF2-40B4-BE49-F238E27FC236}">
                  <a16:creationId xmlns:a16="http://schemas.microsoft.com/office/drawing/2014/main" id="{BA71E26F-E50E-FF0B-C5A9-658E2A0BE180}"/>
                </a:ext>
              </a:extLst>
            </p:cNvPr>
            <p:cNvGrpSpPr/>
            <p:nvPr/>
          </p:nvGrpSpPr>
          <p:grpSpPr>
            <a:xfrm>
              <a:off x="3403739" y="3491057"/>
              <a:ext cx="1117589" cy="1289101"/>
              <a:chOff x="2664334" y="3004228"/>
              <a:chExt cx="954199" cy="1100636"/>
            </a:xfrm>
          </p:grpSpPr>
          <p:sp>
            <p:nvSpPr>
              <p:cNvPr id="128" name="Freeform 15">
                <a:extLst>
                  <a:ext uri="{FF2B5EF4-FFF2-40B4-BE49-F238E27FC236}">
                    <a16:creationId xmlns:a16="http://schemas.microsoft.com/office/drawing/2014/main" id="{C58FE19B-4250-FE1C-8330-AC4B58AFB886}"/>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16924"/>
              </a:solidFill>
              <a:ln>
                <a:noFill/>
              </a:ln>
              <a:effectLst/>
            </p:spPr>
            <p:txBody>
              <a:bodyPr wrap="none" anchor="ctr"/>
              <a:lstStyle/>
              <a:p>
                <a:endParaRPr lang="en-GB" sz="1600" dirty="0"/>
              </a:p>
            </p:txBody>
          </p:sp>
          <p:sp>
            <p:nvSpPr>
              <p:cNvPr id="129" name="Oval 128">
                <a:extLst>
                  <a:ext uri="{FF2B5EF4-FFF2-40B4-BE49-F238E27FC236}">
                    <a16:creationId xmlns:a16="http://schemas.microsoft.com/office/drawing/2014/main" id="{854FCEEF-BD11-9A1F-F1DE-17A37F96332E}"/>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58">
                <a:extLst>
                  <a:ext uri="{FF2B5EF4-FFF2-40B4-BE49-F238E27FC236}">
                    <a16:creationId xmlns:a16="http://schemas.microsoft.com/office/drawing/2014/main" id="{16276994-C9EF-12A5-5CDA-5C72E1D942A5}"/>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F16924"/>
                    </a:solidFill>
                    <a:cs typeface="Poppins" pitchFamily="2" charset="77"/>
                  </a:rPr>
                  <a:t>02</a:t>
                </a:r>
              </a:p>
            </p:txBody>
          </p:sp>
        </p:grpSp>
      </p:grpSp>
      <p:grpSp>
        <p:nvGrpSpPr>
          <p:cNvPr id="143" name="Group 142">
            <a:extLst>
              <a:ext uri="{FF2B5EF4-FFF2-40B4-BE49-F238E27FC236}">
                <a16:creationId xmlns:a16="http://schemas.microsoft.com/office/drawing/2014/main" id="{CF79BEC1-4B0A-6900-3477-DB760D611BCF}"/>
              </a:ext>
            </a:extLst>
          </p:cNvPr>
          <p:cNvGrpSpPr/>
          <p:nvPr/>
        </p:nvGrpSpPr>
        <p:grpSpPr>
          <a:xfrm>
            <a:off x="6504427" y="2397157"/>
            <a:ext cx="2024938" cy="1911821"/>
            <a:chOff x="5159030" y="2580585"/>
            <a:chExt cx="2024938" cy="1911821"/>
          </a:xfrm>
        </p:grpSpPr>
        <p:sp>
          <p:nvSpPr>
            <p:cNvPr id="99" name="Freeform 29">
              <a:extLst>
                <a:ext uri="{FF2B5EF4-FFF2-40B4-BE49-F238E27FC236}">
                  <a16:creationId xmlns:a16="http://schemas.microsoft.com/office/drawing/2014/main" id="{91991BD4-C783-D77A-F22F-3BB6D4C400C6}"/>
                </a:ext>
              </a:extLst>
            </p:cNvPr>
            <p:cNvSpPr>
              <a:spLocks noChangeArrowheads="1"/>
            </p:cNvSpPr>
            <p:nvPr/>
          </p:nvSpPr>
          <p:spPr bwMode="auto">
            <a:xfrm>
              <a:off x="5172860" y="3872755"/>
              <a:ext cx="44261" cy="17427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102" name="Freeform 32">
              <a:extLst>
                <a:ext uri="{FF2B5EF4-FFF2-40B4-BE49-F238E27FC236}">
                  <a16:creationId xmlns:a16="http://schemas.microsoft.com/office/drawing/2014/main" id="{CFD0589C-8D5D-C5A4-D44E-E20441BBEF3D}"/>
                </a:ext>
              </a:extLst>
            </p:cNvPr>
            <p:cNvSpPr>
              <a:spLocks noChangeArrowheads="1"/>
            </p:cNvSpPr>
            <p:nvPr/>
          </p:nvSpPr>
          <p:spPr bwMode="auto">
            <a:xfrm>
              <a:off x="5159030" y="3374818"/>
              <a:ext cx="2024938" cy="998637"/>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GB" sz="1600" dirty="0"/>
            </a:p>
          </p:txBody>
        </p:sp>
        <p:grpSp>
          <p:nvGrpSpPr>
            <p:cNvPr id="141" name="Group 140">
              <a:extLst>
                <a:ext uri="{FF2B5EF4-FFF2-40B4-BE49-F238E27FC236}">
                  <a16:creationId xmlns:a16="http://schemas.microsoft.com/office/drawing/2014/main" id="{5CF5DBCA-B45A-5098-F86E-08DD70AAE408}"/>
                </a:ext>
              </a:extLst>
            </p:cNvPr>
            <p:cNvGrpSpPr/>
            <p:nvPr/>
          </p:nvGrpSpPr>
          <p:grpSpPr>
            <a:xfrm>
              <a:off x="5217121" y="2580585"/>
              <a:ext cx="1953015" cy="1911821"/>
              <a:chOff x="5217121" y="2580585"/>
              <a:chExt cx="1953015" cy="1911821"/>
            </a:xfrm>
          </p:grpSpPr>
          <p:sp>
            <p:nvSpPr>
              <p:cNvPr id="98" name="Freeform 27">
                <a:extLst>
                  <a:ext uri="{FF2B5EF4-FFF2-40B4-BE49-F238E27FC236}">
                    <a16:creationId xmlns:a16="http://schemas.microsoft.com/office/drawing/2014/main" id="{1017FAD7-C08C-279A-70DC-D2C2982AF2AB}"/>
                  </a:ext>
                </a:extLst>
              </p:cNvPr>
              <p:cNvSpPr>
                <a:spLocks noChangeArrowheads="1"/>
              </p:cNvSpPr>
              <p:nvPr/>
            </p:nvSpPr>
            <p:spPr bwMode="auto">
              <a:xfrm>
                <a:off x="7125875" y="3872755"/>
                <a:ext cx="44261" cy="17427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GB" sz="1600" dirty="0"/>
              </a:p>
            </p:txBody>
          </p:sp>
          <p:sp>
            <p:nvSpPr>
              <p:cNvPr id="100" name="Freeform 30">
                <a:extLst>
                  <a:ext uri="{FF2B5EF4-FFF2-40B4-BE49-F238E27FC236}">
                    <a16:creationId xmlns:a16="http://schemas.microsoft.com/office/drawing/2014/main" id="{31CFA4A3-3B61-1E10-4BBD-647988080722}"/>
                  </a:ext>
                </a:extLst>
              </p:cNvPr>
              <p:cNvSpPr>
                <a:spLocks noChangeArrowheads="1"/>
              </p:cNvSpPr>
              <p:nvPr/>
            </p:nvSpPr>
            <p:spPr bwMode="auto">
              <a:xfrm>
                <a:off x="6273851" y="3922547"/>
                <a:ext cx="852022" cy="547729"/>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01" name="Freeform 31">
                <a:extLst>
                  <a:ext uri="{FF2B5EF4-FFF2-40B4-BE49-F238E27FC236}">
                    <a16:creationId xmlns:a16="http://schemas.microsoft.com/office/drawing/2014/main" id="{B39F7E76-EB36-AA30-CC97-3B4621C6AF3D}"/>
                  </a:ext>
                </a:extLst>
              </p:cNvPr>
              <p:cNvSpPr>
                <a:spLocks noChangeArrowheads="1"/>
              </p:cNvSpPr>
              <p:nvPr/>
            </p:nvSpPr>
            <p:spPr bwMode="auto">
              <a:xfrm>
                <a:off x="5217121"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03" name="Freeform 33">
                <a:extLst>
                  <a:ext uri="{FF2B5EF4-FFF2-40B4-BE49-F238E27FC236}">
                    <a16:creationId xmlns:a16="http://schemas.microsoft.com/office/drawing/2014/main" id="{23248998-8147-215B-126F-06A4C2498FD2}"/>
                  </a:ext>
                </a:extLst>
              </p:cNvPr>
              <p:cNvSpPr>
                <a:spLocks noChangeArrowheads="1"/>
              </p:cNvSpPr>
              <p:nvPr/>
            </p:nvSpPr>
            <p:spPr bwMode="auto">
              <a:xfrm>
                <a:off x="6069143" y="4348558"/>
                <a:ext cx="207474" cy="14384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GB" sz="1600" dirty="0"/>
              </a:p>
            </p:txBody>
          </p:sp>
          <p:sp>
            <p:nvSpPr>
              <p:cNvPr id="104" name="Freeform 34">
                <a:extLst>
                  <a:ext uri="{FF2B5EF4-FFF2-40B4-BE49-F238E27FC236}">
                    <a16:creationId xmlns:a16="http://schemas.microsoft.com/office/drawing/2014/main" id="{0D1A1B0F-DD1E-0E17-2F65-FC19EF562138}"/>
                  </a:ext>
                </a:extLst>
              </p:cNvPr>
              <p:cNvSpPr>
                <a:spLocks noChangeArrowheads="1"/>
              </p:cNvSpPr>
              <p:nvPr/>
            </p:nvSpPr>
            <p:spPr bwMode="auto">
              <a:xfrm>
                <a:off x="5908700" y="3809129"/>
                <a:ext cx="525599" cy="124484"/>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grpSp>
            <p:nvGrpSpPr>
              <p:cNvPr id="131" name="Group 130">
                <a:extLst>
                  <a:ext uri="{FF2B5EF4-FFF2-40B4-BE49-F238E27FC236}">
                    <a16:creationId xmlns:a16="http://schemas.microsoft.com/office/drawing/2014/main" id="{34C05028-D2B1-671E-8114-C9878CDC166E}"/>
                  </a:ext>
                </a:extLst>
              </p:cNvPr>
              <p:cNvGrpSpPr/>
              <p:nvPr/>
            </p:nvGrpSpPr>
            <p:grpSpPr>
              <a:xfrm>
                <a:off x="5638937" y="2580585"/>
                <a:ext cx="1117589" cy="1289101"/>
                <a:chOff x="2664334" y="3004228"/>
                <a:chExt cx="954199" cy="1100636"/>
              </a:xfrm>
            </p:grpSpPr>
            <p:sp>
              <p:nvSpPr>
                <p:cNvPr id="132" name="Freeform 15">
                  <a:extLst>
                    <a:ext uri="{FF2B5EF4-FFF2-40B4-BE49-F238E27FC236}">
                      <a16:creationId xmlns:a16="http://schemas.microsoft.com/office/drawing/2014/main" id="{12035672-FD0F-C439-FD3B-152D22C27E8B}"/>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B41F7A"/>
                </a:solidFill>
                <a:ln>
                  <a:noFill/>
                </a:ln>
                <a:effectLst/>
              </p:spPr>
              <p:txBody>
                <a:bodyPr wrap="none" anchor="ctr"/>
                <a:lstStyle/>
                <a:p>
                  <a:endParaRPr lang="en-GB" sz="1600" dirty="0"/>
                </a:p>
              </p:txBody>
            </p:sp>
            <p:sp>
              <p:nvSpPr>
                <p:cNvPr id="133" name="Oval 132">
                  <a:extLst>
                    <a:ext uri="{FF2B5EF4-FFF2-40B4-BE49-F238E27FC236}">
                      <a16:creationId xmlns:a16="http://schemas.microsoft.com/office/drawing/2014/main" id="{E221E6C4-CF47-B67B-4A17-875C2D7E7600}"/>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58">
                  <a:extLst>
                    <a:ext uri="{FF2B5EF4-FFF2-40B4-BE49-F238E27FC236}">
                      <a16:creationId xmlns:a16="http://schemas.microsoft.com/office/drawing/2014/main" id="{FDF0679E-3AEB-1D45-666B-C6D0CE4A727D}"/>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B41F7A"/>
                      </a:solidFill>
                      <a:cs typeface="Poppins" pitchFamily="2" charset="77"/>
                    </a:rPr>
                    <a:t>03</a:t>
                  </a:r>
                </a:p>
              </p:txBody>
            </p:sp>
          </p:grpSp>
        </p:grpSp>
      </p:grpSp>
      <p:grpSp>
        <p:nvGrpSpPr>
          <p:cNvPr id="140" name="Group 139">
            <a:extLst>
              <a:ext uri="{FF2B5EF4-FFF2-40B4-BE49-F238E27FC236}">
                <a16:creationId xmlns:a16="http://schemas.microsoft.com/office/drawing/2014/main" id="{DCABF9F9-2DA2-92CB-48B6-3CB30E001E74}"/>
              </a:ext>
            </a:extLst>
          </p:cNvPr>
          <p:cNvGrpSpPr/>
          <p:nvPr/>
        </p:nvGrpSpPr>
        <p:grpSpPr>
          <a:xfrm>
            <a:off x="9391445" y="3267204"/>
            <a:ext cx="2024938" cy="1921460"/>
            <a:chOff x="7376568" y="3472763"/>
            <a:chExt cx="2024938" cy="1921460"/>
          </a:xfrm>
        </p:grpSpPr>
        <p:sp>
          <p:nvSpPr>
            <p:cNvPr id="108" name="Freeform 37">
              <a:extLst>
                <a:ext uri="{FF2B5EF4-FFF2-40B4-BE49-F238E27FC236}">
                  <a16:creationId xmlns:a16="http://schemas.microsoft.com/office/drawing/2014/main" id="{D6FA0B70-0CC7-3F3E-8361-5E9A69519319}"/>
                </a:ext>
              </a:extLst>
            </p:cNvPr>
            <p:cNvSpPr>
              <a:spLocks noChangeArrowheads="1"/>
            </p:cNvSpPr>
            <p:nvPr/>
          </p:nvSpPr>
          <p:spPr bwMode="auto">
            <a:xfrm>
              <a:off x="9343413" y="4774572"/>
              <a:ext cx="44261" cy="17427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109" name="Freeform 39">
              <a:extLst>
                <a:ext uri="{FF2B5EF4-FFF2-40B4-BE49-F238E27FC236}">
                  <a16:creationId xmlns:a16="http://schemas.microsoft.com/office/drawing/2014/main" id="{B5994B2F-FFB3-EB19-F918-6EF1DF95BFDC}"/>
                </a:ext>
              </a:extLst>
            </p:cNvPr>
            <p:cNvSpPr>
              <a:spLocks noChangeArrowheads="1"/>
            </p:cNvSpPr>
            <p:nvPr/>
          </p:nvSpPr>
          <p:spPr bwMode="auto">
            <a:xfrm>
              <a:off x="7393164"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110" name="Freeform 40">
              <a:extLst>
                <a:ext uri="{FF2B5EF4-FFF2-40B4-BE49-F238E27FC236}">
                  <a16:creationId xmlns:a16="http://schemas.microsoft.com/office/drawing/2014/main" id="{65D8F9AB-75BE-1438-2FB8-4EA25A7D63E0}"/>
                </a:ext>
              </a:extLst>
            </p:cNvPr>
            <p:cNvSpPr>
              <a:spLocks noChangeArrowheads="1"/>
            </p:cNvSpPr>
            <p:nvPr/>
          </p:nvSpPr>
          <p:spPr bwMode="auto">
            <a:xfrm>
              <a:off x="849415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111" name="Freeform 41">
              <a:extLst>
                <a:ext uri="{FF2B5EF4-FFF2-40B4-BE49-F238E27FC236}">
                  <a16:creationId xmlns:a16="http://schemas.microsoft.com/office/drawing/2014/main" id="{B13849AF-32D8-ED23-1898-3FA2BC01796D}"/>
                </a:ext>
              </a:extLst>
            </p:cNvPr>
            <p:cNvSpPr>
              <a:spLocks noChangeArrowheads="1"/>
            </p:cNvSpPr>
            <p:nvPr/>
          </p:nvSpPr>
          <p:spPr bwMode="auto">
            <a:xfrm>
              <a:off x="7434660" y="4824363"/>
              <a:ext cx="852022" cy="547729"/>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112" name="Freeform 42">
              <a:extLst>
                <a:ext uri="{FF2B5EF4-FFF2-40B4-BE49-F238E27FC236}">
                  <a16:creationId xmlns:a16="http://schemas.microsoft.com/office/drawing/2014/main" id="{7FA020EF-B5FA-8F7E-3C19-6368E24576FC}"/>
                </a:ext>
              </a:extLst>
            </p:cNvPr>
            <p:cNvSpPr>
              <a:spLocks noChangeArrowheads="1"/>
            </p:cNvSpPr>
            <p:nvPr/>
          </p:nvSpPr>
          <p:spPr bwMode="auto">
            <a:xfrm>
              <a:off x="7376568" y="4276634"/>
              <a:ext cx="2024938" cy="998637"/>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113" name="Freeform 43">
              <a:extLst>
                <a:ext uri="{FF2B5EF4-FFF2-40B4-BE49-F238E27FC236}">
                  <a16:creationId xmlns:a16="http://schemas.microsoft.com/office/drawing/2014/main" id="{CF0053EF-61E1-9EE8-A8CF-55F52AB695F8}"/>
                </a:ext>
              </a:extLst>
            </p:cNvPr>
            <p:cNvSpPr>
              <a:spLocks noChangeArrowheads="1"/>
            </p:cNvSpPr>
            <p:nvPr/>
          </p:nvSpPr>
          <p:spPr bwMode="auto">
            <a:xfrm>
              <a:off x="8286684" y="5250375"/>
              <a:ext cx="207472" cy="14384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GB" sz="1600" dirty="0"/>
            </a:p>
          </p:txBody>
        </p:sp>
        <p:sp>
          <p:nvSpPr>
            <p:cNvPr id="114" name="Freeform 44">
              <a:extLst>
                <a:ext uri="{FF2B5EF4-FFF2-40B4-BE49-F238E27FC236}">
                  <a16:creationId xmlns:a16="http://schemas.microsoft.com/office/drawing/2014/main" id="{BF7AFF63-1138-E9B2-A7B2-54F97E24D5A5}"/>
                </a:ext>
              </a:extLst>
            </p:cNvPr>
            <p:cNvSpPr>
              <a:spLocks noChangeArrowheads="1"/>
            </p:cNvSpPr>
            <p:nvPr/>
          </p:nvSpPr>
          <p:spPr bwMode="auto">
            <a:xfrm>
              <a:off x="8126239"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grpSp>
          <p:nvGrpSpPr>
            <p:cNvPr id="135" name="Group 134">
              <a:extLst>
                <a:ext uri="{FF2B5EF4-FFF2-40B4-BE49-F238E27FC236}">
                  <a16:creationId xmlns:a16="http://schemas.microsoft.com/office/drawing/2014/main" id="{D38C83A1-CB26-31BB-5EDD-AED467CD6216}"/>
                </a:ext>
              </a:extLst>
            </p:cNvPr>
            <p:cNvGrpSpPr/>
            <p:nvPr/>
          </p:nvGrpSpPr>
          <p:grpSpPr>
            <a:xfrm>
              <a:off x="7830241" y="3472763"/>
              <a:ext cx="1117589" cy="1289101"/>
              <a:chOff x="2664334" y="3004228"/>
              <a:chExt cx="954199" cy="1100636"/>
            </a:xfrm>
          </p:grpSpPr>
          <p:sp>
            <p:nvSpPr>
              <p:cNvPr id="136" name="Freeform 15">
                <a:extLst>
                  <a:ext uri="{FF2B5EF4-FFF2-40B4-BE49-F238E27FC236}">
                    <a16:creationId xmlns:a16="http://schemas.microsoft.com/office/drawing/2014/main" id="{6B14E949-96AE-978A-75CA-A4317E3A78DE}"/>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F1C58"/>
              </a:solidFill>
              <a:ln>
                <a:noFill/>
              </a:ln>
              <a:effectLst/>
            </p:spPr>
            <p:txBody>
              <a:bodyPr wrap="none" anchor="ctr"/>
              <a:lstStyle/>
              <a:p>
                <a:endParaRPr lang="en-GB" sz="1600" dirty="0"/>
              </a:p>
            </p:txBody>
          </p:sp>
          <p:sp>
            <p:nvSpPr>
              <p:cNvPr id="137" name="Oval 136">
                <a:extLst>
                  <a:ext uri="{FF2B5EF4-FFF2-40B4-BE49-F238E27FC236}">
                    <a16:creationId xmlns:a16="http://schemas.microsoft.com/office/drawing/2014/main" id="{1B953D90-6CA7-9C76-1668-9C0347183891}"/>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58">
                <a:extLst>
                  <a:ext uri="{FF2B5EF4-FFF2-40B4-BE49-F238E27FC236}">
                    <a16:creationId xmlns:a16="http://schemas.microsoft.com/office/drawing/2014/main" id="{33D76ECB-2F72-2B09-0C36-7388A7B93022}"/>
                  </a:ext>
                </a:extLst>
              </p:cNvPr>
              <p:cNvSpPr txBox="1"/>
              <p:nvPr/>
            </p:nvSpPr>
            <p:spPr>
              <a:xfrm>
                <a:off x="2853486" y="3176512"/>
                <a:ext cx="601109" cy="604394"/>
              </a:xfrm>
              <a:prstGeom prst="rect">
                <a:avLst/>
              </a:prstGeom>
              <a:noFill/>
            </p:spPr>
            <p:txBody>
              <a:bodyPr wrap="none" rtlCol="0" anchor="ctr">
                <a:spAutoFit/>
              </a:bodyPr>
              <a:lstStyle/>
              <a:p>
                <a:pPr algn="ctr"/>
                <a:r>
                  <a:rPr lang="en-GB" sz="4000" b="1" dirty="0">
                    <a:solidFill>
                      <a:srgbClr val="7F1C58"/>
                    </a:solidFill>
                    <a:cs typeface="Poppins" pitchFamily="2" charset="77"/>
                  </a:rPr>
                  <a:t>04</a:t>
                </a:r>
              </a:p>
            </p:txBody>
          </p:sp>
        </p:grpSp>
      </p:grpSp>
      <p:sp>
        <p:nvSpPr>
          <p:cNvPr id="145" name="TextBox 73">
            <a:extLst>
              <a:ext uri="{FF2B5EF4-FFF2-40B4-BE49-F238E27FC236}">
                <a16:creationId xmlns:a16="http://schemas.microsoft.com/office/drawing/2014/main" id="{B7E498B0-7D13-FF07-DF41-CEFD1ECB45D8}"/>
              </a:ext>
            </a:extLst>
          </p:cNvPr>
          <p:cNvSpPr txBox="1"/>
          <p:nvPr/>
        </p:nvSpPr>
        <p:spPr>
          <a:xfrm rot="1737985">
            <a:off x="8486698" y="3945603"/>
            <a:ext cx="1284904" cy="338554"/>
          </a:xfrm>
          <a:prstGeom prst="rect">
            <a:avLst/>
          </a:prstGeom>
          <a:noFill/>
        </p:spPr>
        <p:txBody>
          <a:bodyPr wrap="none" rtlCol="0" anchor="b" anchorCtr="0">
            <a:spAutoFit/>
          </a:bodyPr>
          <a:lstStyle/>
          <a:p>
            <a:pPr algn="ctr"/>
            <a:r>
              <a:rPr lang="el-GR" sz="1600" b="1" dirty="0">
                <a:solidFill>
                  <a:srgbClr val="595959"/>
                </a:solidFill>
                <a:ea typeface="League Spartan" charset="0"/>
                <a:cs typeface="Poppins" pitchFamily="2" charset="77"/>
              </a:rPr>
              <a:t>ΔΡΑΣΗ ΜΕΤΑ</a:t>
            </a:r>
            <a:endParaRPr lang="en-GB" sz="1600" b="1" dirty="0">
              <a:solidFill>
                <a:srgbClr val="595959"/>
              </a:solidFill>
              <a:ea typeface="League Spartan" charset="0"/>
              <a:cs typeface="Poppins" pitchFamily="2" charset="77"/>
            </a:endParaRPr>
          </a:p>
        </p:txBody>
      </p:sp>
    </p:spTree>
    <p:extLst>
      <p:ext uri="{BB962C8B-B14F-4D97-AF65-F5344CB8AC3E}">
        <p14:creationId xmlns:p14="http://schemas.microsoft.com/office/powerpoint/2010/main" val="292309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12192000" cy="253201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109264" y="324849"/>
            <a:ext cx="7911813" cy="208345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Πολύ λίγοι ηγέτες επιχειρήσεων συνδυάζουν όλες τις απαραίτητες προϋποθέσεις για την αποτελεσματική διαχείριση σε διάφορες φάσεις κρίσεων σε ένα άτομο. </a:t>
            </a:r>
          </a:p>
          <a:p>
            <a:pPr marL="12700" indent="-12700"/>
            <a:r>
              <a:rPr lang="en-US" dirty="0">
                <a:solidFill>
                  <a:schemeClr val="bg1"/>
                </a:solidFill>
              </a:rPr>
              <a:t>Οι ρόλοι που πρέπει να αναλάβουν είναι εξαιρετικά διαφορετικοί.</a:t>
            </a:r>
          </a:p>
          <a:p>
            <a:pPr marL="12700" indent="-12700"/>
            <a:r>
              <a:rPr lang="en-US" dirty="0">
                <a:solidFill>
                  <a:schemeClr val="bg1"/>
                </a:solidFill>
              </a:rPr>
              <a:t>Η τέχνη είναι να γνωρίζετε τις δικές σας δυνάμεις - και, ακόμη πιο σημαντικό, τις δικές σας αδυναμίες - στις επιμέρους φάσεις και να δημιουργήσετε μια ομάδα διαχείρισης κρίσεων - αν χρειαστεί, με εξωτερική υποστήριξη.</a:t>
            </a:r>
          </a:p>
          <a:p>
            <a:pPr marL="12700" indent="-1270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3542438" cy="223613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Επισκόπηση των δεξιοτήτων που απαιτούνται κατά τη διάρκεια μιας κρίσης</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119016" y="1125227"/>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4" name="Oval 13">
            <a:extLst>
              <a:ext uri="{FF2B5EF4-FFF2-40B4-BE49-F238E27FC236}">
                <a16:creationId xmlns:a16="http://schemas.microsoft.com/office/drawing/2014/main" id="{66A3630D-9F6D-A5C4-A96F-93308AFDFEBA}"/>
              </a:ext>
            </a:extLst>
          </p:cNvPr>
          <p:cNvSpPr/>
          <p:nvPr/>
        </p:nvSpPr>
        <p:spPr>
          <a:xfrm>
            <a:off x="1091336" y="3406217"/>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F08719C-66FF-CFAD-BB0E-C564EB506861}"/>
              </a:ext>
            </a:extLst>
          </p:cNvPr>
          <p:cNvSpPr/>
          <p:nvPr/>
        </p:nvSpPr>
        <p:spPr>
          <a:xfrm>
            <a:off x="3386562" y="3406217"/>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482C50-8F5F-3176-48AC-F44D1345E526}"/>
              </a:ext>
            </a:extLst>
          </p:cNvPr>
          <p:cNvSpPr/>
          <p:nvPr/>
        </p:nvSpPr>
        <p:spPr>
          <a:xfrm>
            <a:off x="5681788" y="3406217"/>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F0C8BF0-9B83-21DC-3591-6ACD95EB131B}"/>
              </a:ext>
            </a:extLst>
          </p:cNvPr>
          <p:cNvSpPr/>
          <p:nvPr/>
        </p:nvSpPr>
        <p:spPr>
          <a:xfrm>
            <a:off x="7977014" y="3406217"/>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F747D2-2072-C47B-8BBF-4E574CD0993A}"/>
              </a:ext>
            </a:extLst>
          </p:cNvPr>
          <p:cNvSpPr/>
          <p:nvPr/>
        </p:nvSpPr>
        <p:spPr>
          <a:xfrm>
            <a:off x="1030980" y="2829107"/>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A4E927-1D76-2FD7-5353-9F5A0ED22661}"/>
              </a:ext>
            </a:extLst>
          </p:cNvPr>
          <p:cNvSpPr/>
          <p:nvPr/>
        </p:nvSpPr>
        <p:spPr>
          <a:xfrm>
            <a:off x="3326206" y="2829107"/>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10F117-0317-0B52-C832-04AF9B5B3E57}"/>
              </a:ext>
            </a:extLst>
          </p:cNvPr>
          <p:cNvSpPr/>
          <p:nvPr/>
        </p:nvSpPr>
        <p:spPr>
          <a:xfrm>
            <a:off x="5621432" y="2829107"/>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13A71B6-37C3-59BA-4CCF-2CED7EF14D4C}"/>
              </a:ext>
            </a:extLst>
          </p:cNvPr>
          <p:cNvSpPr/>
          <p:nvPr/>
        </p:nvSpPr>
        <p:spPr>
          <a:xfrm>
            <a:off x="7916658" y="2829107"/>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C132F5D-E2F0-7B9D-5B5F-B0C50ADC6178}"/>
              </a:ext>
            </a:extLst>
          </p:cNvPr>
          <p:cNvSpPr/>
          <p:nvPr/>
        </p:nvSpPr>
        <p:spPr>
          <a:xfrm>
            <a:off x="1134229" y="2917397"/>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C231125-BB6B-95C9-8A93-CECD25A0D9DD}"/>
              </a:ext>
            </a:extLst>
          </p:cNvPr>
          <p:cNvSpPr/>
          <p:nvPr/>
        </p:nvSpPr>
        <p:spPr>
          <a:xfrm>
            <a:off x="3432960" y="2935861"/>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923E6F3-E702-3A75-35C1-98EA234F0FD6}"/>
              </a:ext>
            </a:extLst>
          </p:cNvPr>
          <p:cNvSpPr/>
          <p:nvPr/>
        </p:nvSpPr>
        <p:spPr>
          <a:xfrm>
            <a:off x="5728186" y="2935860"/>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9BC9C14-1DC1-84E4-8548-47F0F7DC4167}"/>
              </a:ext>
            </a:extLst>
          </p:cNvPr>
          <p:cNvSpPr/>
          <p:nvPr/>
        </p:nvSpPr>
        <p:spPr>
          <a:xfrm>
            <a:off x="8023412" y="293586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7">
            <a:extLst>
              <a:ext uri="{FF2B5EF4-FFF2-40B4-BE49-F238E27FC236}">
                <a16:creationId xmlns:a16="http://schemas.microsoft.com/office/drawing/2014/main" id="{9131C61E-1AE0-6FE2-8849-37DD2D26DB73}"/>
              </a:ext>
            </a:extLst>
          </p:cNvPr>
          <p:cNvSpPr txBox="1">
            <a:spLocks/>
          </p:cNvSpPr>
          <p:nvPr/>
        </p:nvSpPr>
        <p:spPr>
          <a:xfrm>
            <a:off x="1233071" y="3077328"/>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endParaRPr lang="en-US" dirty="0"/>
          </a:p>
        </p:txBody>
      </p:sp>
      <p:sp>
        <p:nvSpPr>
          <p:cNvPr id="35" name="Text Placeholder 17">
            <a:extLst>
              <a:ext uri="{FF2B5EF4-FFF2-40B4-BE49-F238E27FC236}">
                <a16:creationId xmlns:a16="http://schemas.microsoft.com/office/drawing/2014/main" id="{87CDE11A-BB13-1550-883D-C2BAA8E7A411}"/>
              </a:ext>
            </a:extLst>
          </p:cNvPr>
          <p:cNvSpPr txBox="1">
            <a:spLocks/>
          </p:cNvSpPr>
          <p:nvPr/>
        </p:nvSpPr>
        <p:spPr>
          <a:xfrm>
            <a:off x="3549679" y="3079924"/>
            <a:ext cx="854826"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B41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02</a:t>
            </a:r>
            <a:endParaRPr lang="en-US" dirty="0"/>
          </a:p>
        </p:txBody>
      </p:sp>
      <p:sp>
        <p:nvSpPr>
          <p:cNvPr id="36" name="Text Placeholder 17">
            <a:extLst>
              <a:ext uri="{FF2B5EF4-FFF2-40B4-BE49-F238E27FC236}">
                <a16:creationId xmlns:a16="http://schemas.microsoft.com/office/drawing/2014/main" id="{D96DB7E6-66A7-CC9E-3754-269259513AE6}"/>
              </a:ext>
            </a:extLst>
          </p:cNvPr>
          <p:cNvSpPr txBox="1">
            <a:spLocks/>
          </p:cNvSpPr>
          <p:nvPr/>
        </p:nvSpPr>
        <p:spPr>
          <a:xfrm>
            <a:off x="5823524" y="3093282"/>
            <a:ext cx="872238"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F169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03</a:t>
            </a:r>
            <a:endParaRPr lang="en-US" dirty="0"/>
          </a:p>
        </p:txBody>
      </p:sp>
      <p:sp>
        <p:nvSpPr>
          <p:cNvPr id="37" name="Text Placeholder 17">
            <a:extLst>
              <a:ext uri="{FF2B5EF4-FFF2-40B4-BE49-F238E27FC236}">
                <a16:creationId xmlns:a16="http://schemas.microsoft.com/office/drawing/2014/main" id="{E7C2C245-A636-A9A5-9341-6557EAF5A338}"/>
              </a:ext>
            </a:extLst>
          </p:cNvPr>
          <p:cNvSpPr txBox="1">
            <a:spLocks/>
          </p:cNvSpPr>
          <p:nvPr/>
        </p:nvSpPr>
        <p:spPr>
          <a:xfrm>
            <a:off x="8140131" y="3095878"/>
            <a:ext cx="871240"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EDA1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04</a:t>
            </a:r>
            <a:endParaRPr lang="en-US" dirty="0"/>
          </a:p>
        </p:txBody>
      </p:sp>
      <p:sp>
        <p:nvSpPr>
          <p:cNvPr id="38" name="Text Placeholder 17">
            <a:extLst>
              <a:ext uri="{FF2B5EF4-FFF2-40B4-BE49-F238E27FC236}">
                <a16:creationId xmlns:a16="http://schemas.microsoft.com/office/drawing/2014/main" id="{8FE15AB6-12AE-2CA5-8ADE-7D72F19C7919}"/>
              </a:ext>
            </a:extLst>
          </p:cNvPr>
          <p:cNvSpPr txBox="1">
            <a:spLocks/>
          </p:cNvSpPr>
          <p:nvPr/>
        </p:nvSpPr>
        <p:spPr>
          <a:xfrm>
            <a:off x="1095602" y="4070666"/>
            <a:ext cx="2545416" cy="61460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900" b="1" dirty="0">
                <a:solidFill>
                  <a:schemeClr val="tx2"/>
                </a:solidFill>
                <a:ea typeface="League Spartan" charset="0"/>
                <a:cs typeface="Poppins" pitchFamily="2" charset="77"/>
              </a:rPr>
              <a:t>ΠΡΙΝ ΑΠΟ ΤΗΝ ΚΡΙΣΗ</a:t>
            </a:r>
            <a:endParaRPr lang="en-GB" sz="1900" b="1" dirty="0">
              <a:solidFill>
                <a:schemeClr val="tx2"/>
              </a:solidFill>
              <a:ea typeface="League Spartan" charset="0"/>
              <a:cs typeface="Poppins" pitchFamily="2" charset="77"/>
            </a:endParaRPr>
          </a:p>
          <a:p>
            <a:endParaRPr lang="en-GB" dirty="0"/>
          </a:p>
        </p:txBody>
      </p:sp>
      <p:sp>
        <p:nvSpPr>
          <p:cNvPr id="39" name="Text Placeholder 17">
            <a:extLst>
              <a:ext uri="{FF2B5EF4-FFF2-40B4-BE49-F238E27FC236}">
                <a16:creationId xmlns:a16="http://schemas.microsoft.com/office/drawing/2014/main" id="{97D76E73-2D61-4465-44BD-6BE79F322F72}"/>
              </a:ext>
            </a:extLst>
          </p:cNvPr>
          <p:cNvSpPr txBox="1">
            <a:spLocks/>
          </p:cNvSpPr>
          <p:nvPr/>
        </p:nvSpPr>
        <p:spPr>
          <a:xfrm>
            <a:off x="3418877" y="3972057"/>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b="1" dirty="0">
                <a:solidFill>
                  <a:schemeClr val="tx2"/>
                </a:solidFill>
                <a:ea typeface="League Spartan" charset="0"/>
                <a:cs typeface="Poppins" pitchFamily="2" charset="77"/>
              </a:rPr>
              <a:t>ΚΑΤΑ ΤΗ ΔΙΑΡΚΕΙΑ </a:t>
            </a:r>
            <a:endParaRPr lang="el-GR" sz="1800" b="1" dirty="0">
              <a:solidFill>
                <a:schemeClr val="tx2"/>
              </a:solidFill>
              <a:ea typeface="League Spartan" charset="0"/>
              <a:cs typeface="Poppins" pitchFamily="2" charset="77"/>
            </a:endParaRPr>
          </a:p>
          <a:p>
            <a:pPr>
              <a:lnSpc>
                <a:spcPct val="100000"/>
              </a:lnSpc>
            </a:pPr>
            <a:r>
              <a:rPr lang="en-GB" sz="1800" b="1" dirty="0">
                <a:solidFill>
                  <a:schemeClr val="tx2"/>
                </a:solidFill>
                <a:ea typeface="League Spartan" charset="0"/>
                <a:cs typeface="Poppins" pitchFamily="2" charset="77"/>
              </a:rPr>
              <a:t>ΤΗΣ ΚΡΙΣΗΣ</a:t>
            </a:r>
          </a:p>
        </p:txBody>
      </p:sp>
      <p:sp>
        <p:nvSpPr>
          <p:cNvPr id="40" name="Text Placeholder 17">
            <a:extLst>
              <a:ext uri="{FF2B5EF4-FFF2-40B4-BE49-F238E27FC236}">
                <a16:creationId xmlns:a16="http://schemas.microsoft.com/office/drawing/2014/main" id="{760477D3-1FAC-DE59-4AE4-FC4A33105AA1}"/>
              </a:ext>
            </a:extLst>
          </p:cNvPr>
          <p:cNvSpPr txBox="1">
            <a:spLocks/>
          </p:cNvSpPr>
          <p:nvPr/>
        </p:nvSpPr>
        <p:spPr>
          <a:xfrm>
            <a:off x="5637386" y="4067350"/>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800" b="1" dirty="0">
                <a:solidFill>
                  <a:schemeClr val="tx2"/>
                </a:solidFill>
                <a:ea typeface="League Spartan" charset="0"/>
                <a:cs typeface="Poppins" pitchFamily="2" charset="77"/>
              </a:rPr>
              <a:t>ΜΕΤΑ ΑΠΟ ΤΗΝ ΚΡΙΣΗ</a:t>
            </a:r>
            <a:endParaRPr lang="en-US" sz="1800" dirty="0"/>
          </a:p>
          <a:p>
            <a:endParaRPr lang="en-US" dirty="0"/>
          </a:p>
        </p:txBody>
      </p:sp>
      <p:sp>
        <p:nvSpPr>
          <p:cNvPr id="41" name="Text Placeholder 17">
            <a:extLst>
              <a:ext uri="{FF2B5EF4-FFF2-40B4-BE49-F238E27FC236}">
                <a16:creationId xmlns:a16="http://schemas.microsoft.com/office/drawing/2014/main" id="{DFC299D5-2F22-C69E-2CD7-F25A35D46F09}"/>
              </a:ext>
            </a:extLst>
          </p:cNvPr>
          <p:cNvSpPr txBox="1">
            <a:spLocks/>
          </p:cNvSpPr>
          <p:nvPr/>
        </p:nvSpPr>
        <p:spPr>
          <a:xfrm>
            <a:off x="8000146" y="4048552"/>
            <a:ext cx="2640970"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2"/>
                </a:solidFill>
                <a:ea typeface="League Spartan" charset="0"/>
                <a:cs typeface="Poppins" pitchFamily="2" charset="77"/>
              </a:rPr>
              <a:t>ΜΑΘΗΣΗ</a:t>
            </a:r>
          </a:p>
        </p:txBody>
      </p:sp>
      <p:sp>
        <p:nvSpPr>
          <p:cNvPr id="59" name="Text Placeholder 17">
            <a:extLst>
              <a:ext uri="{FF2B5EF4-FFF2-40B4-BE49-F238E27FC236}">
                <a16:creationId xmlns:a16="http://schemas.microsoft.com/office/drawing/2014/main" id="{2BD6B4DD-B07F-743C-1EA9-255515477600}"/>
              </a:ext>
            </a:extLst>
          </p:cNvPr>
          <p:cNvSpPr txBox="1">
            <a:spLocks/>
          </p:cNvSpPr>
          <p:nvPr/>
        </p:nvSpPr>
        <p:spPr>
          <a:xfrm>
            <a:off x="3324771" y="4639992"/>
            <a:ext cx="2545416"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Ανίχνευση </a:t>
            </a:r>
          </a:p>
          <a:p>
            <a:pPr marL="285750" indent="-285750">
              <a:lnSpc>
                <a:spcPts val="1960"/>
              </a:lnSpc>
              <a:spcBef>
                <a:spcPts val="0"/>
              </a:spcBef>
              <a:buFont typeface="Arial" panose="020B0604020202020204" pitchFamily="34" charset="0"/>
              <a:buChar char="•"/>
            </a:pPr>
            <a:r>
              <a:rPr lang="en-US" sz="1800" dirty="0"/>
              <a:t>Περιέχει</a:t>
            </a:r>
          </a:p>
          <a:p>
            <a:pPr marL="285750" indent="-285750">
              <a:lnSpc>
                <a:spcPts val="1960"/>
              </a:lnSpc>
              <a:spcBef>
                <a:spcPts val="0"/>
              </a:spcBef>
              <a:buFont typeface="Arial" panose="020B0604020202020204" pitchFamily="34" charset="0"/>
              <a:buChar char="•"/>
            </a:pPr>
            <a:r>
              <a:rPr lang="en-US" sz="1800" dirty="0"/>
              <a:t>Ανάκτηση</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0" name="Text Placeholder 17">
            <a:extLst>
              <a:ext uri="{FF2B5EF4-FFF2-40B4-BE49-F238E27FC236}">
                <a16:creationId xmlns:a16="http://schemas.microsoft.com/office/drawing/2014/main" id="{5C72DA89-19EC-93D9-CA6D-12CE7BEB03F9}"/>
              </a:ext>
            </a:extLst>
          </p:cNvPr>
          <p:cNvSpPr txBox="1">
            <a:spLocks/>
          </p:cNvSpPr>
          <p:nvPr/>
        </p:nvSpPr>
        <p:spPr>
          <a:xfrm>
            <a:off x="5673579" y="4383462"/>
            <a:ext cx="2334776"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600" dirty="0"/>
              <a:t>Συνέχεια</a:t>
            </a:r>
          </a:p>
          <a:p>
            <a:pPr marL="285750" indent="-285750">
              <a:lnSpc>
                <a:spcPts val="1960"/>
              </a:lnSpc>
              <a:spcBef>
                <a:spcPts val="0"/>
              </a:spcBef>
              <a:buFont typeface="Arial" panose="020B0604020202020204" pitchFamily="34" charset="0"/>
              <a:buChar char="•"/>
            </a:pPr>
            <a:r>
              <a:rPr lang="en-US" sz="1600" dirty="0"/>
              <a:t>Διαμόρφωση αναμνήσεων</a:t>
            </a:r>
          </a:p>
          <a:p>
            <a:pPr marL="285750" indent="-285750">
              <a:lnSpc>
                <a:spcPts val="1960"/>
              </a:lnSpc>
              <a:spcBef>
                <a:spcPts val="0"/>
              </a:spcBef>
              <a:buFont typeface="Arial" panose="020B0604020202020204" pitchFamily="34" charset="0"/>
              <a:buChar char="•"/>
            </a:pPr>
            <a:r>
              <a:rPr lang="en-US" sz="1600" dirty="0"/>
              <a:t>Αξιολόγηση της αποτελεσματικότητας</a:t>
            </a:r>
          </a:p>
          <a:p>
            <a:pPr marL="285750" indent="-285750">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US" sz="1800" dirty="0"/>
          </a:p>
        </p:txBody>
      </p:sp>
      <p:sp>
        <p:nvSpPr>
          <p:cNvPr id="61" name="Text Placeholder 17">
            <a:extLst>
              <a:ext uri="{FF2B5EF4-FFF2-40B4-BE49-F238E27FC236}">
                <a16:creationId xmlns:a16="http://schemas.microsoft.com/office/drawing/2014/main" id="{355E1AD0-83D7-DD24-37E8-6F70D6EC1D65}"/>
              </a:ext>
            </a:extLst>
          </p:cNvPr>
          <p:cNvSpPr txBox="1">
            <a:spLocks/>
          </p:cNvSpPr>
          <p:nvPr/>
        </p:nvSpPr>
        <p:spPr>
          <a:xfrm>
            <a:off x="7958508" y="4462022"/>
            <a:ext cx="2624552"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US" sz="1800" dirty="0"/>
              <a:t>Μαθαίνοντας από τις αποτυχίες</a:t>
            </a:r>
          </a:p>
          <a:p>
            <a:pPr marL="285750" indent="-285750">
              <a:lnSpc>
                <a:spcPts val="1960"/>
              </a:lnSpc>
              <a:spcBef>
                <a:spcPts val="0"/>
              </a:spcBef>
              <a:buFont typeface="Arial" panose="020B0604020202020204" pitchFamily="34" charset="0"/>
              <a:buChar char="•"/>
            </a:pPr>
            <a:r>
              <a:rPr lang="en-US" sz="1800" dirty="0"/>
              <a:t>Εφαρμογή των σωστών μέτρων</a:t>
            </a:r>
          </a:p>
          <a:p>
            <a:pPr marL="285750" indent="-285750" algn="r">
              <a:lnSpc>
                <a:spcPts val="1960"/>
              </a:lnSpc>
              <a:spcBef>
                <a:spcPts val="0"/>
              </a:spcBef>
              <a:buFont typeface="Arial" panose="020B0604020202020204" pitchFamily="34" charset="0"/>
              <a:buChar char="•"/>
            </a:pPr>
            <a:endParaRPr lang="en-US" sz="1800" dirty="0"/>
          </a:p>
          <a:p>
            <a:pPr marL="285750" indent="-28575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2" name="Text Placeholder 17">
            <a:extLst>
              <a:ext uri="{FF2B5EF4-FFF2-40B4-BE49-F238E27FC236}">
                <a16:creationId xmlns:a16="http://schemas.microsoft.com/office/drawing/2014/main" id="{230F9A50-FB70-9766-CBD6-6D53D4149A55}"/>
              </a:ext>
            </a:extLst>
          </p:cNvPr>
          <p:cNvSpPr txBox="1">
            <a:spLocks/>
          </p:cNvSpPr>
          <p:nvPr/>
        </p:nvSpPr>
        <p:spPr>
          <a:xfrm>
            <a:off x="979767" y="4316814"/>
            <a:ext cx="2492564" cy="1645907"/>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960"/>
              </a:lnSpc>
              <a:spcBef>
                <a:spcPts val="0"/>
              </a:spcBef>
              <a:buFont typeface="Arial" panose="020B0604020202020204" pitchFamily="34" charset="0"/>
              <a:buChar char="•"/>
            </a:pPr>
            <a:r>
              <a:rPr lang="en-GB" sz="1400" dirty="0"/>
              <a:t>Σάρωση</a:t>
            </a:r>
          </a:p>
          <a:p>
            <a:pPr marL="285750" indent="-285750">
              <a:lnSpc>
                <a:spcPts val="1960"/>
              </a:lnSpc>
              <a:spcBef>
                <a:spcPts val="0"/>
              </a:spcBef>
              <a:buFont typeface="Arial" panose="020B0604020202020204" pitchFamily="34" charset="0"/>
              <a:buChar char="•"/>
            </a:pPr>
            <a:r>
              <a:rPr lang="en-GB" sz="1400" dirty="0"/>
              <a:t>Αξιολόγηση της κατάστασης</a:t>
            </a:r>
          </a:p>
          <a:p>
            <a:pPr marL="285750" indent="-285750">
              <a:lnSpc>
                <a:spcPts val="1960"/>
              </a:lnSpc>
              <a:spcBef>
                <a:spcPts val="0"/>
              </a:spcBef>
              <a:buFont typeface="Arial" panose="020B0604020202020204" pitchFamily="34" charset="0"/>
              <a:buChar char="•"/>
            </a:pPr>
            <a:r>
              <a:rPr lang="en-GB" sz="1400" dirty="0"/>
              <a:t>Σχεδιασμός εργαλείων &amp; συστημάτων</a:t>
            </a:r>
          </a:p>
          <a:p>
            <a:pPr marL="285750" indent="-285750">
              <a:lnSpc>
                <a:spcPts val="1960"/>
              </a:lnSpc>
              <a:spcBef>
                <a:spcPts val="0"/>
              </a:spcBef>
              <a:buFont typeface="Arial" panose="020B0604020202020204" pitchFamily="34" charset="0"/>
              <a:buChar char="•"/>
            </a:pPr>
            <a:r>
              <a:rPr lang="en-GB" sz="1400" dirty="0"/>
              <a:t>Παρακολούθηση</a:t>
            </a:r>
          </a:p>
        </p:txBody>
      </p:sp>
    </p:spTree>
    <p:extLst>
      <p:ext uri="{BB962C8B-B14F-4D97-AF65-F5344CB8AC3E}">
        <p14:creationId xmlns:p14="http://schemas.microsoft.com/office/powerpoint/2010/main" val="64266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181190"/>
            <a:ext cx="12192000" cy="168091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6045004" y="462137"/>
            <a:ext cx="6010872"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b="1" dirty="0">
                <a:solidFill>
                  <a:schemeClr val="bg1"/>
                </a:solidFill>
              </a:rPr>
              <a:t>Πώς διαμορφώνεται μια </a:t>
            </a:r>
            <a:r>
              <a:rPr lang="en-US" b="1" dirty="0" err="1">
                <a:solidFill>
                  <a:schemeClr val="bg1"/>
                </a:solidFill>
              </a:rPr>
              <a:t>οργανωτική </a:t>
            </a:r>
            <a:r>
              <a:rPr lang="en-US" b="1" dirty="0">
                <a:solidFill>
                  <a:schemeClr val="bg1"/>
                </a:solidFill>
              </a:rPr>
              <a:t>κουλτούρα; </a:t>
            </a:r>
            <a:r>
              <a:rPr lang="en-US" dirty="0">
                <a:solidFill>
                  <a:schemeClr val="bg1"/>
                </a:solidFill>
              </a:rPr>
              <a:t>Μέσω έξι "μηχανισμών ενσωμάτωσης" σύμφωνα με τον </a:t>
            </a:r>
            <a:r>
              <a:rPr lang="en-US" dirty="0">
                <a:solidFill>
                  <a:schemeClr val="bg1"/>
                </a:solidFill>
                <a:hlinkClick r:id="rId3"/>
              </a:rPr>
              <a:t>Δρ Schein</a:t>
            </a:r>
            <a:r>
              <a:rPr lang="en-US" dirty="0">
                <a:solidFill>
                  <a:schemeClr val="bg1"/>
                </a:solidFill>
              </a:rPr>
              <a:t>, πρώην καθηγητή στη Σχολή Διοίκησης του MIT Sloan</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71694" y="419799"/>
            <a:ext cx="5001932"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Δημιουργώντας μια κουλτούρα για το μέλλον: Ο ρόλος του ηγέτη</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5001616" y="1013534"/>
            <a:ext cx="140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5" name="Group 84">
            <a:extLst>
              <a:ext uri="{FF2B5EF4-FFF2-40B4-BE49-F238E27FC236}">
                <a16:creationId xmlns:a16="http://schemas.microsoft.com/office/drawing/2014/main" id="{C1ABED94-14DA-2AF8-960A-6D9AE3C7AD25}"/>
              </a:ext>
            </a:extLst>
          </p:cNvPr>
          <p:cNvGrpSpPr/>
          <p:nvPr/>
        </p:nvGrpSpPr>
        <p:grpSpPr>
          <a:xfrm>
            <a:off x="707827" y="2046514"/>
            <a:ext cx="10820871" cy="4233237"/>
            <a:chOff x="707827" y="2046514"/>
            <a:chExt cx="10820871" cy="4233237"/>
          </a:xfrm>
        </p:grpSpPr>
        <p:grpSp>
          <p:nvGrpSpPr>
            <p:cNvPr id="80" name="Group 79">
              <a:extLst>
                <a:ext uri="{FF2B5EF4-FFF2-40B4-BE49-F238E27FC236}">
                  <a16:creationId xmlns:a16="http://schemas.microsoft.com/office/drawing/2014/main" id="{539679BB-E1A2-005D-F890-9E3E79BB776C}"/>
                </a:ext>
              </a:extLst>
            </p:cNvPr>
            <p:cNvGrpSpPr/>
            <p:nvPr/>
          </p:nvGrpSpPr>
          <p:grpSpPr>
            <a:xfrm>
              <a:off x="3636916" y="2362056"/>
              <a:ext cx="1123769" cy="3255306"/>
              <a:chOff x="3636916" y="2362056"/>
              <a:chExt cx="1123769" cy="3255306"/>
            </a:xfrm>
          </p:grpSpPr>
          <p:sp>
            <p:nvSpPr>
              <p:cNvPr id="2" name="Line">
                <a:extLst>
                  <a:ext uri="{FF2B5EF4-FFF2-40B4-BE49-F238E27FC236}">
                    <a16:creationId xmlns:a16="http://schemas.microsoft.com/office/drawing/2014/main" id="{A2D010F0-17CE-CB71-3174-0138B1DE1688}"/>
                  </a:ext>
                </a:extLst>
              </p:cNvPr>
              <p:cNvSpPr/>
              <p:nvPr/>
            </p:nvSpPr>
            <p:spPr>
              <a:xfrm flipH="1">
                <a:off x="3636916" y="2362056"/>
                <a:ext cx="831392"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3" name="Line">
                <a:extLst>
                  <a:ext uri="{FF2B5EF4-FFF2-40B4-BE49-F238E27FC236}">
                    <a16:creationId xmlns:a16="http://schemas.microsoft.com/office/drawing/2014/main" id="{AB07E7F5-3C65-8F61-0385-C83F2CC3A92C}"/>
                  </a:ext>
                </a:extLst>
              </p:cNvPr>
              <p:cNvSpPr/>
              <p:nvPr/>
            </p:nvSpPr>
            <p:spPr>
              <a:xfrm flipH="1" flipV="1">
                <a:off x="3682534" y="3537853"/>
                <a:ext cx="702170" cy="1319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79" name="Line">
                <a:extLst>
                  <a:ext uri="{FF2B5EF4-FFF2-40B4-BE49-F238E27FC236}">
                    <a16:creationId xmlns:a16="http://schemas.microsoft.com/office/drawing/2014/main" id="{36E03387-C553-5ED9-8635-81AB9F0A21B1}"/>
                  </a:ext>
                </a:extLst>
              </p:cNvPr>
              <p:cNvSpPr/>
              <p:nvPr/>
            </p:nvSpPr>
            <p:spPr>
              <a:xfrm flipH="1">
                <a:off x="3647414" y="5217252"/>
                <a:ext cx="1113271"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grpSp>
          <p:nvGrpSpPr>
            <p:cNvPr id="81" name="Group 80">
              <a:extLst>
                <a:ext uri="{FF2B5EF4-FFF2-40B4-BE49-F238E27FC236}">
                  <a16:creationId xmlns:a16="http://schemas.microsoft.com/office/drawing/2014/main" id="{B3A343D7-B0EA-AAA9-FC10-D07C94911F98}"/>
                </a:ext>
              </a:extLst>
            </p:cNvPr>
            <p:cNvGrpSpPr/>
            <p:nvPr/>
          </p:nvGrpSpPr>
          <p:grpSpPr>
            <a:xfrm flipH="1">
              <a:off x="7022478" y="2447475"/>
              <a:ext cx="1295468" cy="3087240"/>
              <a:chOff x="3405069" y="2512097"/>
              <a:chExt cx="1295468" cy="3087240"/>
            </a:xfrm>
          </p:grpSpPr>
          <p:sp>
            <p:nvSpPr>
              <p:cNvPr id="82" name="Line">
                <a:extLst>
                  <a:ext uri="{FF2B5EF4-FFF2-40B4-BE49-F238E27FC236}">
                    <a16:creationId xmlns:a16="http://schemas.microsoft.com/office/drawing/2014/main" id="{6422C8B6-A180-C381-D818-81080366459A}"/>
                  </a:ext>
                </a:extLst>
              </p:cNvPr>
              <p:cNvSpPr/>
              <p:nvPr/>
            </p:nvSpPr>
            <p:spPr>
              <a:xfrm flipV="1">
                <a:off x="3405069" y="2512097"/>
                <a:ext cx="1210949" cy="2992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3" name="Line">
                <a:extLst>
                  <a:ext uri="{FF2B5EF4-FFF2-40B4-BE49-F238E27FC236}">
                    <a16:creationId xmlns:a16="http://schemas.microsoft.com/office/drawing/2014/main" id="{974CA937-E5EC-6DA5-2695-2592685848DD}"/>
                  </a:ext>
                </a:extLst>
              </p:cNvPr>
              <p:cNvSpPr/>
              <p:nvPr/>
            </p:nvSpPr>
            <p:spPr>
              <a:xfrm flipH="1">
                <a:off x="3489589" y="3771066"/>
                <a:ext cx="1210948" cy="1724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sp>
            <p:nvSpPr>
              <p:cNvPr id="84" name="Line">
                <a:extLst>
                  <a:ext uri="{FF2B5EF4-FFF2-40B4-BE49-F238E27FC236}">
                    <a16:creationId xmlns:a16="http://schemas.microsoft.com/office/drawing/2014/main" id="{0A8DBC58-C1C8-A82A-3E34-5C6197908835}"/>
                  </a:ext>
                </a:extLst>
              </p:cNvPr>
              <p:cNvSpPr/>
              <p:nvPr/>
            </p:nvSpPr>
            <p:spPr>
              <a:xfrm flipV="1">
                <a:off x="3418043" y="5265800"/>
                <a:ext cx="795550" cy="3335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p>
            </p:txBody>
          </p:sp>
        </p:grpSp>
        <p:sp>
          <p:nvSpPr>
            <p:cNvPr id="4" name="TextBox 54">
              <a:extLst>
                <a:ext uri="{FF2B5EF4-FFF2-40B4-BE49-F238E27FC236}">
                  <a16:creationId xmlns:a16="http://schemas.microsoft.com/office/drawing/2014/main" id="{4038683D-034B-616C-AFBE-129682FCCAEA}"/>
                </a:ext>
              </a:extLst>
            </p:cNvPr>
            <p:cNvSpPr txBox="1"/>
            <p:nvPr/>
          </p:nvSpPr>
          <p:spPr>
            <a:xfrm>
              <a:off x="2113153" y="2126977"/>
              <a:ext cx="1450655" cy="400110"/>
            </a:xfrm>
            <a:prstGeom prst="rect">
              <a:avLst/>
            </a:prstGeom>
            <a:noFill/>
          </p:spPr>
          <p:txBody>
            <a:bodyPr wrap="none" rtlCol="0" anchor="ctr" anchorCtr="0">
              <a:spAutoFit/>
            </a:bodyPr>
            <a:lstStyle/>
            <a:p>
              <a:pPr algn="r"/>
              <a:r>
                <a:rPr lang="en-GB" sz="2000" b="1" dirty="0">
                  <a:solidFill>
                    <a:srgbClr val="C01F75"/>
                  </a:solidFill>
                  <a:ea typeface="League Spartan" charset="0"/>
                  <a:cs typeface="Poppins" pitchFamily="2" charset="77"/>
                </a:rPr>
                <a:t>1. Προσοχή</a:t>
              </a:r>
            </a:p>
          </p:txBody>
        </p:sp>
        <p:sp>
          <p:nvSpPr>
            <p:cNvPr id="5" name="Subtitle 2">
              <a:extLst>
                <a:ext uri="{FF2B5EF4-FFF2-40B4-BE49-F238E27FC236}">
                  <a16:creationId xmlns:a16="http://schemas.microsoft.com/office/drawing/2014/main" id="{17DB95D1-B089-91C8-A5DA-5AC9AE6701A4}"/>
                </a:ext>
              </a:extLst>
            </p:cNvPr>
            <p:cNvSpPr txBox="1">
              <a:spLocks/>
            </p:cNvSpPr>
            <p:nvPr/>
          </p:nvSpPr>
          <p:spPr>
            <a:xfrm>
              <a:off x="707827" y="2449986"/>
              <a:ext cx="2810833"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Τι προσέχετε συστηματικά;</a:t>
              </a:r>
            </a:p>
          </p:txBody>
        </p:sp>
        <p:sp>
          <p:nvSpPr>
            <p:cNvPr id="6" name="TextBox 56">
              <a:extLst>
                <a:ext uri="{FF2B5EF4-FFF2-40B4-BE49-F238E27FC236}">
                  <a16:creationId xmlns:a16="http://schemas.microsoft.com/office/drawing/2014/main" id="{9926B52A-16F8-2A78-33C6-B006C2EEEE04}"/>
                </a:ext>
              </a:extLst>
            </p:cNvPr>
            <p:cNvSpPr txBox="1"/>
            <p:nvPr/>
          </p:nvSpPr>
          <p:spPr>
            <a:xfrm>
              <a:off x="1478204" y="3333125"/>
              <a:ext cx="2126059" cy="707886"/>
            </a:xfrm>
            <a:prstGeom prst="rect">
              <a:avLst/>
            </a:prstGeom>
            <a:noFill/>
          </p:spPr>
          <p:txBody>
            <a:bodyPr wrap="square" rtlCol="0" anchor="ctr" anchorCtr="0">
              <a:spAutoFit/>
            </a:bodyPr>
            <a:lstStyle/>
            <a:p>
              <a:pPr algn="r"/>
              <a:r>
                <a:rPr lang="en-GB" sz="2000" b="1" dirty="0">
                  <a:solidFill>
                    <a:srgbClr val="005757"/>
                  </a:solidFill>
                  <a:ea typeface="League Spartan" charset="0"/>
                  <a:cs typeface="Poppins" pitchFamily="2" charset="77"/>
                </a:rPr>
                <a:t>2. Σήματα μέσω της διαδικασίας κατάρτισης του προϋπολογισμού</a:t>
              </a:r>
            </a:p>
          </p:txBody>
        </p:sp>
        <p:sp>
          <p:nvSpPr>
            <p:cNvPr id="7" name="Subtitle 2">
              <a:extLst>
                <a:ext uri="{FF2B5EF4-FFF2-40B4-BE49-F238E27FC236}">
                  <a16:creationId xmlns:a16="http://schemas.microsoft.com/office/drawing/2014/main" id="{A5A5B750-08F7-4B62-B5D6-8F51A13B64D3}"/>
                </a:ext>
              </a:extLst>
            </p:cNvPr>
            <p:cNvSpPr txBox="1">
              <a:spLocks/>
            </p:cNvSpPr>
            <p:nvPr/>
          </p:nvSpPr>
          <p:spPr>
            <a:xfrm>
              <a:off x="752492" y="4015109"/>
              <a:ext cx="2810833"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sz="1800" dirty="0">
                  <a:solidFill>
                    <a:srgbClr val="595959"/>
                  </a:solidFill>
                  <a:latin typeface="+mn-lt"/>
                </a:rPr>
                <a:t>Ποια μηνύματα στέλνονται, ακούσια ή όχι, κατά τη διαδικασία κατάρτισης του προϋπολογισμού; </a:t>
              </a:r>
            </a:p>
          </p:txBody>
        </p:sp>
        <p:sp>
          <p:nvSpPr>
            <p:cNvPr id="8" name="TextBox 60">
              <a:extLst>
                <a:ext uri="{FF2B5EF4-FFF2-40B4-BE49-F238E27FC236}">
                  <a16:creationId xmlns:a16="http://schemas.microsoft.com/office/drawing/2014/main" id="{A56F8044-F810-0351-0ED6-4B58352B5687}"/>
                </a:ext>
              </a:extLst>
            </p:cNvPr>
            <p:cNvSpPr txBox="1"/>
            <p:nvPr/>
          </p:nvSpPr>
          <p:spPr>
            <a:xfrm>
              <a:off x="1505362" y="5001455"/>
              <a:ext cx="2126059" cy="707886"/>
            </a:xfrm>
            <a:prstGeom prst="rect">
              <a:avLst/>
            </a:prstGeom>
            <a:noFill/>
          </p:spPr>
          <p:txBody>
            <a:bodyPr wrap="square" rtlCol="0" anchor="ctr" anchorCtr="0">
              <a:spAutoFit/>
            </a:bodyPr>
            <a:lstStyle/>
            <a:p>
              <a:pPr algn="r"/>
              <a:r>
                <a:rPr lang="en-GB" sz="2000" b="1" dirty="0">
                  <a:solidFill>
                    <a:srgbClr val="EDA13E"/>
                  </a:solidFill>
                  <a:ea typeface="League Spartan" charset="0"/>
                  <a:cs typeface="Poppins" pitchFamily="2" charset="77"/>
                </a:rPr>
                <a:t>3. Ανταμοιβές και τιμωρία</a:t>
              </a:r>
            </a:p>
          </p:txBody>
        </p:sp>
        <p:sp>
          <p:nvSpPr>
            <p:cNvPr id="9" name="Subtitle 2">
              <a:extLst>
                <a:ext uri="{FF2B5EF4-FFF2-40B4-BE49-F238E27FC236}">
                  <a16:creationId xmlns:a16="http://schemas.microsoft.com/office/drawing/2014/main" id="{A7D00265-FB94-0D13-C89F-B7FA06ADC13D}"/>
                </a:ext>
              </a:extLst>
            </p:cNvPr>
            <p:cNvSpPr txBox="1">
              <a:spLocks/>
            </p:cNvSpPr>
            <p:nvPr/>
          </p:nvSpPr>
          <p:spPr>
            <a:xfrm>
              <a:off x="1109050" y="5680724"/>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860"/>
                </a:lnSpc>
                <a:spcBef>
                  <a:spcPts val="0"/>
                </a:spcBef>
              </a:pPr>
              <a:r>
                <a:rPr lang="en-GB" altLang="de-DE" sz="1800" dirty="0">
                  <a:solidFill>
                    <a:srgbClr val="595959"/>
                  </a:solidFill>
                  <a:latin typeface="+mn-lt"/>
                </a:rPr>
                <a:t>Ποιες συμπεριφορές επιβραβεύετε και τιμωρείτε;</a:t>
              </a:r>
            </a:p>
          </p:txBody>
        </p:sp>
        <p:sp>
          <p:nvSpPr>
            <p:cNvPr id="10" name="TextBox 67">
              <a:extLst>
                <a:ext uri="{FF2B5EF4-FFF2-40B4-BE49-F238E27FC236}">
                  <a16:creationId xmlns:a16="http://schemas.microsoft.com/office/drawing/2014/main" id="{26A1A497-65C2-3484-3048-A9BCDB3159CC}"/>
                </a:ext>
              </a:extLst>
            </p:cNvPr>
            <p:cNvSpPr txBox="1"/>
            <p:nvPr/>
          </p:nvSpPr>
          <p:spPr>
            <a:xfrm>
              <a:off x="8295058" y="2238856"/>
              <a:ext cx="2233432" cy="400110"/>
            </a:xfrm>
            <a:prstGeom prst="rect">
              <a:avLst/>
            </a:prstGeom>
            <a:noFill/>
          </p:spPr>
          <p:txBody>
            <a:bodyPr wrap="none" rtlCol="0" anchor="ctr" anchorCtr="0">
              <a:spAutoFit/>
            </a:bodyPr>
            <a:lstStyle/>
            <a:p>
              <a:r>
                <a:rPr lang="en-GB" sz="2000" b="1" dirty="0">
                  <a:solidFill>
                    <a:srgbClr val="7F1C58"/>
                  </a:solidFill>
                  <a:ea typeface="League Spartan" charset="0"/>
                  <a:cs typeface="Poppins" pitchFamily="2" charset="77"/>
                </a:rPr>
                <a:t>4. Ανταπόκριση στην κρίση</a:t>
              </a:r>
            </a:p>
          </p:txBody>
        </p:sp>
        <p:sp>
          <p:nvSpPr>
            <p:cNvPr id="11" name="Subtitle 2">
              <a:extLst>
                <a:ext uri="{FF2B5EF4-FFF2-40B4-BE49-F238E27FC236}">
                  <a16:creationId xmlns:a16="http://schemas.microsoft.com/office/drawing/2014/main" id="{4DBC28FE-D2A3-9BB0-CC3B-6FB9313C6736}"/>
                </a:ext>
              </a:extLst>
            </p:cNvPr>
            <p:cNvSpPr txBox="1">
              <a:spLocks/>
            </p:cNvSpPr>
            <p:nvPr/>
          </p:nvSpPr>
          <p:spPr>
            <a:xfrm>
              <a:off x="8333763" y="260444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Πώς αντιδράτε σε περίοδο κρίσης; </a:t>
              </a:r>
            </a:p>
          </p:txBody>
        </p:sp>
        <p:sp>
          <p:nvSpPr>
            <p:cNvPr id="12" name="TextBox 71">
              <a:extLst>
                <a:ext uri="{FF2B5EF4-FFF2-40B4-BE49-F238E27FC236}">
                  <a16:creationId xmlns:a16="http://schemas.microsoft.com/office/drawing/2014/main" id="{C466CAFF-EFA1-7302-51D7-442E839C8CD4}"/>
                </a:ext>
              </a:extLst>
            </p:cNvPr>
            <p:cNvSpPr txBox="1"/>
            <p:nvPr/>
          </p:nvSpPr>
          <p:spPr>
            <a:xfrm>
              <a:off x="8296173" y="3482739"/>
              <a:ext cx="1699889" cy="400110"/>
            </a:xfrm>
            <a:prstGeom prst="rect">
              <a:avLst/>
            </a:prstGeom>
            <a:noFill/>
          </p:spPr>
          <p:txBody>
            <a:bodyPr wrap="none" rtlCol="0" anchor="ctr" anchorCtr="0">
              <a:spAutoFit/>
            </a:bodyPr>
            <a:lstStyle/>
            <a:p>
              <a:r>
                <a:rPr lang="en-GB" sz="2000" b="1" dirty="0">
                  <a:solidFill>
                    <a:srgbClr val="CD6634"/>
                  </a:solidFill>
                  <a:ea typeface="League Spartan" charset="0"/>
                  <a:cs typeface="Poppins" pitchFamily="2" charset="77"/>
                </a:rPr>
                <a:t>5. Συνέπεια</a:t>
              </a:r>
            </a:p>
          </p:txBody>
        </p:sp>
        <p:sp>
          <p:nvSpPr>
            <p:cNvPr id="13" name="Subtitle 2">
              <a:extLst>
                <a:ext uri="{FF2B5EF4-FFF2-40B4-BE49-F238E27FC236}">
                  <a16:creationId xmlns:a16="http://schemas.microsoft.com/office/drawing/2014/main" id="{51AB4758-2DA1-800C-2369-24F499664111}"/>
                </a:ext>
              </a:extLst>
            </p:cNvPr>
            <p:cNvSpPr txBox="1">
              <a:spLocks/>
            </p:cNvSpPr>
            <p:nvPr/>
          </p:nvSpPr>
          <p:spPr>
            <a:xfrm>
              <a:off x="8343889" y="382026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Πώς συγκρίνονται αυτά που λέτε με αυτά που κάνετε;</a:t>
              </a:r>
            </a:p>
          </p:txBody>
        </p:sp>
        <p:sp>
          <p:nvSpPr>
            <p:cNvPr id="14" name="TextBox 73">
              <a:extLst>
                <a:ext uri="{FF2B5EF4-FFF2-40B4-BE49-F238E27FC236}">
                  <a16:creationId xmlns:a16="http://schemas.microsoft.com/office/drawing/2014/main" id="{70DB8467-89A5-50D8-9789-241066AF3E90}"/>
                </a:ext>
              </a:extLst>
            </p:cNvPr>
            <p:cNvSpPr txBox="1"/>
            <p:nvPr/>
          </p:nvSpPr>
          <p:spPr>
            <a:xfrm>
              <a:off x="8304972" y="4986752"/>
              <a:ext cx="1885003" cy="400110"/>
            </a:xfrm>
            <a:prstGeom prst="rect">
              <a:avLst/>
            </a:prstGeom>
            <a:noFill/>
          </p:spPr>
          <p:txBody>
            <a:bodyPr wrap="none" rtlCol="0" anchor="ctr" anchorCtr="0">
              <a:spAutoFit/>
            </a:bodyPr>
            <a:lstStyle/>
            <a:p>
              <a:r>
                <a:rPr lang="en-GB" sz="2000" b="1" dirty="0">
                  <a:solidFill>
                    <a:srgbClr val="C01F75"/>
                  </a:solidFill>
                  <a:ea typeface="League Spartan" charset="0"/>
                  <a:cs typeface="Poppins" pitchFamily="2" charset="77"/>
                </a:rPr>
                <a:t>6. Συμπεριφορά του ανθρώπινου δυναμικού</a:t>
              </a:r>
            </a:p>
          </p:txBody>
        </p:sp>
        <p:sp>
          <p:nvSpPr>
            <p:cNvPr id="23" name="Subtitle 2">
              <a:extLst>
                <a:ext uri="{FF2B5EF4-FFF2-40B4-BE49-F238E27FC236}">
                  <a16:creationId xmlns:a16="http://schemas.microsoft.com/office/drawing/2014/main" id="{46597664-C597-EC63-D88D-CA16AD2FDB5E}"/>
                </a:ext>
              </a:extLst>
            </p:cNvPr>
            <p:cNvSpPr txBox="1">
              <a:spLocks/>
            </p:cNvSpPr>
            <p:nvPr/>
          </p:nvSpPr>
          <p:spPr>
            <a:xfrm>
              <a:off x="8343889" y="5325971"/>
              <a:ext cx="3184809"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Ποιον προσλαμβάνετε, προάγετε και απολύετε- τι λέει αυτό για τις αξίες του οργανισμού;</a:t>
              </a:r>
            </a:p>
          </p:txBody>
        </p:sp>
        <p:sp>
          <p:nvSpPr>
            <p:cNvPr id="24" name="TextBox 54">
              <a:extLst>
                <a:ext uri="{FF2B5EF4-FFF2-40B4-BE49-F238E27FC236}">
                  <a16:creationId xmlns:a16="http://schemas.microsoft.com/office/drawing/2014/main" id="{C2164761-CE29-9928-85CE-1DE297BEDF1D}"/>
                </a:ext>
              </a:extLst>
            </p:cNvPr>
            <p:cNvSpPr txBox="1"/>
            <p:nvPr/>
          </p:nvSpPr>
          <p:spPr>
            <a:xfrm>
              <a:off x="4556689" y="2995933"/>
              <a:ext cx="1091646" cy="369332"/>
            </a:xfrm>
            <a:prstGeom prst="rect">
              <a:avLst/>
            </a:prstGeom>
            <a:noFill/>
          </p:spPr>
          <p:txBody>
            <a:bodyPr wrap="none" rtlCol="0" anchor="ctr" anchorCtr="0">
              <a:spAutoFit/>
            </a:bodyPr>
            <a:lstStyle/>
            <a:p>
              <a:pPr algn="r"/>
              <a:r>
                <a:rPr lang="en-GB" b="1" dirty="0">
                  <a:solidFill>
                    <a:schemeClr val="bg1"/>
                  </a:solidFill>
                  <a:ea typeface="League Spartan" charset="0"/>
                  <a:cs typeface="Poppins" pitchFamily="2" charset="77"/>
                </a:rPr>
                <a:t>Προσοχή</a:t>
              </a:r>
            </a:p>
          </p:txBody>
        </p:sp>
        <p:grpSp>
          <p:nvGrpSpPr>
            <p:cNvPr id="56" name="Group 55">
              <a:extLst>
                <a:ext uri="{FF2B5EF4-FFF2-40B4-BE49-F238E27FC236}">
                  <a16:creationId xmlns:a16="http://schemas.microsoft.com/office/drawing/2014/main" id="{9B309708-6DA3-4D4D-10AD-8EF572306B78}"/>
                </a:ext>
              </a:extLst>
            </p:cNvPr>
            <p:cNvGrpSpPr/>
            <p:nvPr/>
          </p:nvGrpSpPr>
          <p:grpSpPr>
            <a:xfrm>
              <a:off x="4218547" y="2046514"/>
              <a:ext cx="3648270" cy="4233237"/>
              <a:chOff x="4218547" y="2046514"/>
              <a:chExt cx="3648270" cy="4233237"/>
            </a:xfrm>
          </p:grpSpPr>
          <p:grpSp>
            <p:nvGrpSpPr>
              <p:cNvPr id="57" name="Group 56">
                <a:extLst>
                  <a:ext uri="{FF2B5EF4-FFF2-40B4-BE49-F238E27FC236}">
                    <a16:creationId xmlns:a16="http://schemas.microsoft.com/office/drawing/2014/main" id="{B49271AF-ABF2-F8C5-3F10-31168BE040D7}"/>
                  </a:ext>
                </a:extLst>
              </p:cNvPr>
              <p:cNvGrpSpPr/>
              <p:nvPr/>
            </p:nvGrpSpPr>
            <p:grpSpPr>
              <a:xfrm>
                <a:off x="4218547" y="2046514"/>
                <a:ext cx="3648270" cy="4233237"/>
                <a:chOff x="4409257" y="2674888"/>
                <a:chExt cx="2599811" cy="3016667"/>
              </a:xfrm>
            </p:grpSpPr>
            <p:sp>
              <p:nvSpPr>
                <p:cNvPr id="72" name="Shape">
                  <a:extLst>
                    <a:ext uri="{FF2B5EF4-FFF2-40B4-BE49-F238E27FC236}">
                      <a16:creationId xmlns:a16="http://schemas.microsoft.com/office/drawing/2014/main" id="{EB9AD03F-38F5-D22E-2F66-7949D245E361}"/>
                    </a:ext>
                  </a:extLst>
                </p:cNvPr>
                <p:cNvSpPr/>
                <p:nvPr/>
              </p:nvSpPr>
              <p:spPr>
                <a:xfrm flipH="1">
                  <a:off x="5658719" y="2696486"/>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rgbClr val="7F1C58"/>
                </a:solidFill>
                <a:ln w="12700" cap="flat">
                  <a:noFill/>
                  <a:miter lim="400000"/>
                </a:ln>
                <a:effectLst/>
              </p:spPr>
              <p:txBody>
                <a:bodyPr wrap="square" lIns="26796" tIns="26796" rIns="26796" bIns="26796" numCol="1" anchor="ctr">
                  <a:noAutofit/>
                </a:bodyPr>
                <a:lstStyle/>
                <a:p>
                  <a:endParaRPr lang="en-GB" sz="1899" dirty="0"/>
                </a:p>
              </p:txBody>
            </p:sp>
            <p:sp>
              <p:nvSpPr>
                <p:cNvPr id="73" name="Shape">
                  <a:extLst>
                    <a:ext uri="{FF2B5EF4-FFF2-40B4-BE49-F238E27FC236}">
                      <a16:creationId xmlns:a16="http://schemas.microsoft.com/office/drawing/2014/main" id="{71C646DF-F915-A4F2-2FA6-4CDDEAE50977}"/>
                    </a:ext>
                  </a:extLst>
                </p:cNvPr>
                <p:cNvSpPr/>
                <p:nvPr/>
              </p:nvSpPr>
              <p:spPr>
                <a:xfrm flipH="1">
                  <a:off x="5658797" y="3694842"/>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4" name="Shape">
                  <a:extLst>
                    <a:ext uri="{FF2B5EF4-FFF2-40B4-BE49-F238E27FC236}">
                      <a16:creationId xmlns:a16="http://schemas.microsoft.com/office/drawing/2014/main" id="{92EA2BBD-F03A-1B66-1190-32E0CCB2F1E4}"/>
                    </a:ext>
                  </a:extLst>
                </p:cNvPr>
                <p:cNvSpPr/>
                <p:nvPr/>
              </p:nvSpPr>
              <p:spPr>
                <a:xfrm flipH="1">
                  <a:off x="5658797" y="3694842"/>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rgbClr val="F16924"/>
                </a:solidFill>
                <a:ln w="12700" cap="flat">
                  <a:noFill/>
                  <a:miter lim="400000"/>
                </a:ln>
                <a:effectLst/>
              </p:spPr>
              <p:txBody>
                <a:bodyPr wrap="square" lIns="26796" tIns="26796" rIns="26796" bIns="26796" numCol="1" anchor="ctr">
                  <a:noAutofit/>
                </a:bodyPr>
                <a:lstStyle/>
                <a:p>
                  <a:endParaRPr lang="en-GB" sz="1899" dirty="0"/>
                </a:p>
              </p:txBody>
            </p:sp>
            <p:sp>
              <p:nvSpPr>
                <p:cNvPr id="75" name="Shape">
                  <a:extLst>
                    <a:ext uri="{FF2B5EF4-FFF2-40B4-BE49-F238E27FC236}">
                      <a16:creationId xmlns:a16="http://schemas.microsoft.com/office/drawing/2014/main" id="{E1F1F145-5F2B-F957-CDC6-D7449CFF922E}"/>
                    </a:ext>
                  </a:extLst>
                </p:cNvPr>
                <p:cNvSpPr/>
                <p:nvPr/>
              </p:nvSpPr>
              <p:spPr>
                <a:xfrm flipH="1">
                  <a:off x="4454191" y="2674888"/>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rgbClr val="B41F7A"/>
                </a:solidFill>
                <a:ln w="12700" cap="flat">
                  <a:noFill/>
                  <a:miter lim="400000"/>
                </a:ln>
                <a:effectLst/>
              </p:spPr>
              <p:txBody>
                <a:bodyPr wrap="square" lIns="26796" tIns="26796" rIns="26796" bIns="26796" numCol="1" anchor="ctr">
                  <a:noAutofit/>
                </a:bodyPr>
                <a:lstStyle/>
                <a:p>
                  <a:endParaRPr lang="en-GB" sz="1899" dirty="0"/>
                </a:p>
              </p:txBody>
            </p:sp>
            <p:sp>
              <p:nvSpPr>
                <p:cNvPr id="76" name="Shape">
                  <a:extLst>
                    <a:ext uri="{FF2B5EF4-FFF2-40B4-BE49-F238E27FC236}">
                      <a16:creationId xmlns:a16="http://schemas.microsoft.com/office/drawing/2014/main" id="{E64FFB6B-82CE-321C-383D-8D6A6EE3504D}"/>
                    </a:ext>
                  </a:extLst>
                </p:cNvPr>
                <p:cNvSpPr/>
                <p:nvPr/>
              </p:nvSpPr>
              <p:spPr>
                <a:xfrm flipH="1">
                  <a:off x="4547615" y="4937477"/>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rgbClr val="EDA13E"/>
                </a:solidFill>
                <a:ln w="12700" cap="flat">
                  <a:noFill/>
                  <a:miter lim="400000"/>
                </a:ln>
                <a:effectLst/>
              </p:spPr>
              <p:txBody>
                <a:bodyPr wrap="square" lIns="26796" tIns="26796" rIns="26796" bIns="26796" numCol="1" anchor="ctr">
                  <a:noAutofit/>
                </a:bodyPr>
                <a:lstStyle/>
                <a:p>
                  <a:endParaRPr lang="en-GB" sz="1899" dirty="0"/>
                </a:p>
              </p:txBody>
            </p:sp>
            <p:sp>
              <p:nvSpPr>
                <p:cNvPr id="77" name="Shape">
                  <a:extLst>
                    <a:ext uri="{FF2B5EF4-FFF2-40B4-BE49-F238E27FC236}">
                      <a16:creationId xmlns:a16="http://schemas.microsoft.com/office/drawing/2014/main" id="{A5281CC2-E37E-C9E9-8CBB-B4B434D29D6E}"/>
                    </a:ext>
                  </a:extLst>
                </p:cNvPr>
                <p:cNvSpPr/>
                <p:nvPr/>
              </p:nvSpPr>
              <p:spPr>
                <a:xfrm flipH="1">
                  <a:off x="4493021" y="4183410"/>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sp>
              <p:nvSpPr>
                <p:cNvPr id="78" name="Shape">
                  <a:extLst>
                    <a:ext uri="{FF2B5EF4-FFF2-40B4-BE49-F238E27FC236}">
                      <a16:creationId xmlns:a16="http://schemas.microsoft.com/office/drawing/2014/main" id="{0501F713-F184-8C56-67DF-0421F370A35C}"/>
                    </a:ext>
                  </a:extLst>
                </p:cNvPr>
                <p:cNvSpPr/>
                <p:nvPr/>
              </p:nvSpPr>
              <p:spPr>
                <a:xfrm flipH="1">
                  <a:off x="4409257" y="3429000"/>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endParaRPr lang="en-GB" sz="1899" dirty="0"/>
                </a:p>
              </p:txBody>
            </p:sp>
          </p:grpSp>
          <p:sp>
            <p:nvSpPr>
              <p:cNvPr id="66" name="TextBox 54">
                <a:extLst>
                  <a:ext uri="{FF2B5EF4-FFF2-40B4-BE49-F238E27FC236}">
                    <a16:creationId xmlns:a16="http://schemas.microsoft.com/office/drawing/2014/main" id="{E48A0688-5554-970D-56E8-2FC8CB1DF012}"/>
                  </a:ext>
                </a:extLst>
              </p:cNvPr>
              <p:cNvSpPr txBox="1"/>
              <p:nvPr/>
            </p:nvSpPr>
            <p:spPr>
              <a:xfrm>
                <a:off x="4548731" y="2516408"/>
                <a:ext cx="1264477" cy="384721"/>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Προσοχή</a:t>
                </a:r>
              </a:p>
            </p:txBody>
          </p:sp>
          <p:sp>
            <p:nvSpPr>
              <p:cNvPr id="67" name="TextBox 60">
                <a:extLst>
                  <a:ext uri="{FF2B5EF4-FFF2-40B4-BE49-F238E27FC236}">
                    <a16:creationId xmlns:a16="http://schemas.microsoft.com/office/drawing/2014/main" id="{CD46D737-8F0F-A2D3-2E71-07392205D81D}"/>
                  </a:ext>
                </a:extLst>
              </p:cNvPr>
              <p:cNvSpPr txBox="1"/>
              <p:nvPr/>
            </p:nvSpPr>
            <p:spPr>
              <a:xfrm>
                <a:off x="4501695" y="5412112"/>
                <a:ext cx="1454316" cy="677108"/>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Ανταμοιβές + τιμωρία</a:t>
                </a:r>
              </a:p>
            </p:txBody>
          </p:sp>
          <p:sp>
            <p:nvSpPr>
              <p:cNvPr id="68" name="TextBox 67">
                <a:extLst>
                  <a:ext uri="{FF2B5EF4-FFF2-40B4-BE49-F238E27FC236}">
                    <a16:creationId xmlns:a16="http://schemas.microsoft.com/office/drawing/2014/main" id="{6AB81731-E7AC-7AD9-2ACB-0980F839BCFF}"/>
                  </a:ext>
                </a:extLst>
              </p:cNvPr>
              <p:cNvSpPr txBox="1"/>
              <p:nvPr/>
            </p:nvSpPr>
            <p:spPr>
              <a:xfrm>
                <a:off x="6045004" y="2552429"/>
                <a:ext cx="1134565"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Ανταπόκριση στην κρίση</a:t>
                </a:r>
              </a:p>
            </p:txBody>
          </p:sp>
          <p:sp>
            <p:nvSpPr>
              <p:cNvPr id="69" name="TextBox 71">
                <a:extLst>
                  <a:ext uri="{FF2B5EF4-FFF2-40B4-BE49-F238E27FC236}">
                    <a16:creationId xmlns:a16="http://schemas.microsoft.com/office/drawing/2014/main" id="{1F2F4BC2-EF98-3A31-B245-2B0E6418992E}"/>
                  </a:ext>
                </a:extLst>
              </p:cNvPr>
              <p:cNvSpPr txBox="1"/>
              <p:nvPr/>
            </p:nvSpPr>
            <p:spPr>
              <a:xfrm>
                <a:off x="6066588" y="4046091"/>
                <a:ext cx="1518559" cy="384721"/>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Συνέπεια</a:t>
                </a:r>
              </a:p>
            </p:txBody>
          </p:sp>
          <p:sp>
            <p:nvSpPr>
              <p:cNvPr id="70" name="TextBox 73">
                <a:extLst>
                  <a:ext uri="{FF2B5EF4-FFF2-40B4-BE49-F238E27FC236}">
                    <a16:creationId xmlns:a16="http://schemas.microsoft.com/office/drawing/2014/main" id="{3430C907-44E7-35C0-B015-EDC59FBE724A}"/>
                  </a:ext>
                </a:extLst>
              </p:cNvPr>
              <p:cNvSpPr txBox="1"/>
              <p:nvPr/>
            </p:nvSpPr>
            <p:spPr>
              <a:xfrm>
                <a:off x="6098709" y="4972050"/>
                <a:ext cx="1371796" cy="677108"/>
              </a:xfrm>
              <a:prstGeom prst="rect">
                <a:avLst/>
              </a:prstGeom>
              <a:noFill/>
            </p:spPr>
            <p:txBody>
              <a:bodyPr wrap="square" rtlCol="0" anchor="ctr" anchorCtr="0">
                <a:spAutoFit/>
              </a:bodyPr>
              <a:lstStyle/>
              <a:p>
                <a:r>
                  <a:rPr lang="en-GB" sz="1900" b="1" dirty="0">
                    <a:solidFill>
                      <a:schemeClr val="bg1"/>
                    </a:solidFill>
                    <a:ea typeface="League Spartan" charset="0"/>
                    <a:cs typeface="Poppins" pitchFamily="2" charset="77"/>
                  </a:rPr>
                  <a:t>Συμπεριφορά HR</a:t>
                </a:r>
              </a:p>
            </p:txBody>
          </p:sp>
          <p:sp>
            <p:nvSpPr>
              <p:cNvPr id="71" name="TextBox 56">
                <a:extLst>
                  <a:ext uri="{FF2B5EF4-FFF2-40B4-BE49-F238E27FC236}">
                    <a16:creationId xmlns:a16="http://schemas.microsoft.com/office/drawing/2014/main" id="{20D85EEA-9A1E-C3D6-6384-1A53AD0D8C0B}"/>
                  </a:ext>
                </a:extLst>
              </p:cNvPr>
              <p:cNvSpPr txBox="1"/>
              <p:nvPr/>
            </p:nvSpPr>
            <p:spPr>
              <a:xfrm>
                <a:off x="4221149" y="3371023"/>
                <a:ext cx="1592059" cy="1261884"/>
              </a:xfrm>
              <a:prstGeom prst="rect">
                <a:avLst/>
              </a:prstGeom>
              <a:noFill/>
            </p:spPr>
            <p:txBody>
              <a:bodyPr wrap="square" rtlCol="0" anchor="ctr" anchorCtr="0">
                <a:spAutoFit/>
              </a:bodyPr>
              <a:lstStyle/>
              <a:p>
                <a:pPr algn="r"/>
                <a:r>
                  <a:rPr lang="en-GB" sz="1900" b="1" dirty="0">
                    <a:solidFill>
                      <a:schemeClr val="bg1"/>
                    </a:solidFill>
                    <a:ea typeface="League Spartan" charset="0"/>
                    <a:cs typeface="Poppins" pitchFamily="2" charset="77"/>
                  </a:rPr>
                  <a:t>Σήματα μέσω της διαδικασίας κατάρτισης του προϋπολογισμού</a:t>
                </a:r>
              </a:p>
            </p:txBody>
          </p:sp>
        </p:grpSp>
      </p:grpSp>
    </p:spTree>
    <p:extLst>
      <p:ext uri="{BB962C8B-B14F-4D97-AF65-F5344CB8AC3E}">
        <p14:creationId xmlns:p14="http://schemas.microsoft.com/office/powerpoint/2010/main" val="11073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fontScale="92500"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Με βάση τα ευρήματα του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Διεθνούς Πλαισίου Μάθησης του Συστήματος Έγκαιρης Προειδοποίησης</a:t>
            </a:r>
            <a:r>
              <a:rPr lang="el-GR"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του έργου</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SECURE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το πακέτο και το </a:t>
            </a:r>
            <a:r>
              <a:rPr lang="en-IE" sz="2400" dirty="0" err="1">
                <a:effectLst/>
                <a:latin typeface="Calibri" panose="020F0502020204030204" pitchFamily="34" charset="0"/>
                <a:ea typeface="Calibri" panose="020F0502020204030204" pitchFamily="34" charset="0"/>
                <a:cs typeface="Calibri" panose="020F0502020204030204" pitchFamily="34" charset="0"/>
              </a:rPr>
              <a:t>μοντέλο</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μάθησης</a:t>
            </a:r>
            <a:r>
              <a:rPr lang="el-GR" sz="2400" dirty="0">
                <a:effectLst/>
                <a:latin typeface="Calibri" panose="020F0502020204030204" pitchFamily="34" charset="0"/>
                <a:ea typeface="Calibri" panose="020F0502020204030204" pitchFamily="34" charset="0"/>
                <a:cs typeface="Calibri" panose="020F0502020204030204" pitchFamily="34" charset="0"/>
              </a:rPr>
              <a:t> ΕΕΚ</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του</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a:effectLst/>
                <a:latin typeface="Calibri" panose="020F0502020204030204" pitchFamily="34" charset="0"/>
                <a:ea typeface="Calibri" panose="020F0502020204030204" pitchFamily="34" charset="0"/>
                <a:cs typeface="Calibri" panose="020F0502020204030204" pitchFamily="34" charset="0"/>
              </a:rPr>
              <a:t>έργου </a:t>
            </a:r>
            <a:r>
              <a:rPr lang="en-IE" sz="2400" dirty="0">
                <a:effectLst/>
                <a:latin typeface="Calibri" panose="020F0502020204030204" pitchFamily="34" charset="0"/>
                <a:ea typeface="Calibri" panose="020F0502020204030204" pitchFamily="34" charset="0"/>
                <a:cs typeface="Calibri" panose="020F0502020204030204" pitchFamily="34" charset="0"/>
              </a:rPr>
              <a:t>SECURE </a:t>
            </a:r>
            <a:r>
              <a:rPr lang="en-IE" sz="2400" dirty="0" err="1">
                <a:effectLst/>
                <a:latin typeface="Calibri" panose="020F0502020204030204" pitchFamily="34" charset="0"/>
                <a:ea typeface="Calibri" panose="020F0502020204030204" pitchFamily="34" charset="0"/>
                <a:cs typeface="Calibri" panose="020F0502020204030204" pitchFamily="34" charset="0"/>
              </a:rPr>
              <a:t>έχει</a:t>
            </a:r>
            <a:r>
              <a:rPr lang="en-IE" sz="2400" dirty="0">
                <a:effectLst/>
                <a:latin typeface="Calibri" panose="020F0502020204030204" pitchFamily="34" charset="0"/>
                <a:ea typeface="Calibri" panose="020F0502020204030204" pitchFamily="34" charset="0"/>
                <a:cs typeface="Calibri" panose="020F0502020204030204" pitchFamily="34" charset="0"/>
              </a:rPr>
              <a:t> σχεδιαστεί σε έξι ε</a:t>
            </a:r>
            <a:r>
              <a:rPr lang="el-GR" sz="2400" dirty="0" err="1">
                <a:effectLst/>
                <a:latin typeface="Calibri" panose="020F0502020204030204" pitchFamily="34" charset="0"/>
                <a:ea typeface="Calibri" panose="020F0502020204030204" pitchFamily="34" charset="0"/>
                <a:cs typeface="Calibri" panose="020F0502020204030204" pitchFamily="34" charset="0"/>
              </a:rPr>
              <a:t>νδιαφέρουσες</a:t>
            </a:r>
            <a:r>
              <a:rPr lang="en-IE" sz="2400" dirty="0">
                <a:effectLst/>
                <a:latin typeface="Calibri" panose="020F0502020204030204" pitchFamily="34" charset="0"/>
                <a:ea typeface="Calibri" panose="020F0502020204030204" pitchFamily="34" charset="0"/>
                <a:cs typeface="Calibri" panose="020F0502020204030204" pitchFamily="34" charset="0"/>
              </a:rPr>
              <a:t> ενότητες κατάρτισης:-</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0076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marR="0" lvl="0" indent="-285750" algn="l" defTabSz="755934" rtl="0" eaLnBrk="1" fontAlgn="auto" latinLnBrk="0" hangingPunct="1">
              <a:lnSpc>
                <a:spcPts val="1520"/>
              </a:lnSpc>
              <a:spcBef>
                <a:spcPts val="0"/>
              </a:spcBef>
              <a:spcAft>
                <a:spcPts val="0"/>
              </a:spcAft>
              <a:buClr>
                <a:srgbClr val="94C33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Τι είναι μια επιχειρηματική κρίση και ποιοι είναι οι μηχανισμοί έγκαιρης ανίχνευσης;</a:t>
            </a:r>
          </a:p>
          <a:p>
            <a:pPr marL="285750" marR="0" lvl="0" indent="-285750" algn="l" defTabSz="755934" rtl="0" eaLnBrk="1" fontAlgn="auto" latinLnBrk="0" hangingPunct="1">
              <a:lnSpc>
                <a:spcPts val="1520"/>
              </a:lnSpc>
              <a:spcBef>
                <a:spcPts val="0"/>
              </a:spcBef>
              <a:spcAft>
                <a:spcPts val="0"/>
              </a:spcAft>
              <a:buClr>
                <a:srgbClr val="94C33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Γνωρίζοντας πότε - μια επισκόπηση των 3 φάσεων της κρίσης των ΜΜΕ/επιχειρήσεων - κύρια στάδια, το στάδιο πριν από την κρίση, το ίδιο το στάδιο της διαχείρισης και της αντιμετώπισης και το στάδιο μετά την κρίση.</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ΤΑ ΒΑΣΙΚ</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700" b="1" i="0" u="none" strike="noStrike" kern="1200" cap="none" spc="0" normalizeH="0" baseline="0" noProof="0" dirty="0">
              <a:ln>
                <a:noFill/>
              </a:ln>
              <a:solidFill>
                <a:srgbClr val="B41F7A"/>
              </a:solidFill>
              <a:effectLst/>
              <a:uLnTx/>
              <a:uFillTx/>
              <a:latin typeface="Calibri" panose="020F0502020204030204" pitchFamily="34" charset="0"/>
              <a:ea typeface="+mn-ea"/>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ts val="1520"/>
              </a:lnSpc>
              <a:spcBef>
                <a:spcPts val="0"/>
              </a:spcBef>
              <a:spcAft>
                <a:spcPts val="0"/>
              </a:spcAft>
              <a:buClr>
                <a:srgbClr val="94C33D"/>
              </a:buClr>
              <a:buSzTx/>
              <a:buFont typeface="Arial" panose="020B0604020202020204" pitchFamily="34" charset="0"/>
              <a:buNone/>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Δεν το είχατε προβλέψει, συνήθως δεν είναι κάτι για το οποίο είστε προετοιμασμένοι, αλλά μόλις συμβεί, εύχεστε να ήσασταν, π.χ. φυσική κρίση, αποδυνάμωση της οικονομίας και συμφορές, περιβάλλον της αγοράς π.χ. αλυσίδες εφοδιασμού , θέματα που σχετίζονται με την τεχνολογία .</a:t>
            </a:r>
          </a:p>
        </p:txBody>
      </p:sp>
      <p:sp>
        <p:nvSpPr>
          <p:cNvPr id="24" name="Rectangle 23">
            <a:extLst>
              <a:ext uri="{FF2B5EF4-FFF2-40B4-BE49-F238E27FC236}">
                <a16:creationId xmlns:a16="http://schemas.microsoft.com/office/drawing/2014/main" id="{D263234C-8544-8496-E925-CA8F026DDDAF}"/>
              </a:ext>
            </a:extLst>
          </p:cNvPr>
          <p:cNvSpPr/>
          <p:nvPr/>
        </p:nvSpPr>
        <p:spPr>
          <a:xfrm>
            <a:off x="3752850" y="1405824"/>
            <a:ext cx="8082931" cy="353943"/>
          </a:xfrm>
          <a:prstGeom prst="rect">
            <a:avLst/>
          </a:prstGeom>
        </p:spPr>
        <p:txBody>
          <a:bodyPr wrap="square">
            <a:spAutoFit/>
          </a:bodyPr>
          <a:lstStyle/>
          <a:p>
            <a:pPr algn="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ΜΙΑ ΚΡΙΣΗ ΠΡΟΕΡΧΟΜΕΝΗ ΑΠΌ ΕΞΩΤΕΡΙΚΟΥΣ ΑΝΑΠΟΦΕΥΚΤΟΥΣ ΠΑΡΑΓΟΝΤΕΣ</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Διαχειριστικές δεξιότητες και κουλτούρα, </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Κρίση στις πωλήσεις προϊόντων, πελατειακή βάση, εξάρτηση, σχέσεις.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Συστήματα δεδομένων και εργαλεία εσωτερικής και εξωτερικής ανάλυσης εντός της επιχείρησης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Κέρδη και κρίση ρευστότητας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Επιχειρησιακή κρίση</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Τεχνολογικές ελλείψεις - έλλειψη δεξιοτήτων και πόρων </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Οργανωτική κρίση/κρίση προσωπικού</a:t>
            </a:r>
          </a:p>
        </p:txBody>
      </p:sp>
      <p:sp>
        <p:nvSpPr>
          <p:cNvPr id="29" name="Rectangle 28">
            <a:extLst>
              <a:ext uri="{FF2B5EF4-FFF2-40B4-BE49-F238E27FC236}">
                <a16:creationId xmlns:a16="http://schemas.microsoft.com/office/drawing/2014/main" id="{BDD3F0A1-DF76-3CC5-EA43-D7F0F2F8F0B1}"/>
              </a:ext>
            </a:extLst>
          </p:cNvPr>
          <p:cNvSpPr/>
          <p:nvPr/>
        </p:nvSpPr>
        <p:spPr>
          <a:xfrm>
            <a:off x="4661647" y="2579591"/>
            <a:ext cx="7174134"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ΜΙΑ ΚΡ</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Ι</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ΣΗ </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ΠΡΟΕΡΧΟΜΕΝΗ </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ΑΠ</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Ο</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 Ε</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Σ</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ΩΤΕΡΙΚΟ</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Υ</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Σ </a:t>
            </a:r>
            <a:r>
              <a:rPr lang="en-IE" sz="1700" b="1" dirty="0">
                <a:solidFill>
                  <a:schemeClr val="bg1"/>
                </a:solidFill>
                <a:highlight>
                  <a:srgbClr val="B41F7A"/>
                </a:highlight>
                <a:latin typeface="Calibri" panose="020F0502020204030204" pitchFamily="34" charset="0"/>
                <a:cs typeface="Calibri" panose="020F0502020204030204" pitchFamily="34" charset="0"/>
              </a:rPr>
              <a:t>ΠΑΡ</a:t>
            </a:r>
            <a:r>
              <a:rPr lang="el-GR" sz="1700" b="1" dirty="0">
                <a:solidFill>
                  <a:schemeClr val="bg1"/>
                </a:solidFill>
                <a:highlight>
                  <a:srgbClr val="B41F7A"/>
                </a:highlight>
                <a:latin typeface="Calibri" panose="020F0502020204030204" pitchFamily="34" charset="0"/>
                <a:cs typeface="Calibri" panose="020F0502020204030204" pitchFamily="34" charset="0"/>
              </a:rPr>
              <a:t>Α</a:t>
            </a:r>
            <a:r>
              <a:rPr lang="en-IE" sz="1700" b="1" dirty="0">
                <a:solidFill>
                  <a:schemeClr val="bg1"/>
                </a:solidFill>
                <a:highlight>
                  <a:srgbClr val="B41F7A"/>
                </a:highlight>
                <a:latin typeface="Calibri" panose="020F0502020204030204" pitchFamily="34" charset="0"/>
                <a:cs typeface="Calibri" panose="020F0502020204030204" pitchFamily="34" charset="0"/>
              </a:rPr>
              <a:t>ΓΟΝΤΕΣ </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ΗΓΕΤΙΚ</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 ΚΟΥΛΤΟ</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Υ</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ΡΑ, ΔΙΑΧΕ</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Ι</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ΡΙΣΗ ΤΩΝ ΕΝΔΙΑΦΕΡΟΜ</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Ε</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ΝΩΝ ΜΕΡ</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Ω</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Ν ΚΑΙ ΕΠΙΚΟΙΝΩΝ</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Ι</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Α</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4953000" y="4723452"/>
            <a:ext cx="7003865" cy="486543"/>
          </a:xfrm>
          <a:prstGeom prst="rect">
            <a:avLst/>
          </a:prstGeom>
        </p:spPr>
        <p:txBody>
          <a:bodyPr wrap="square">
            <a:spAutoFit/>
          </a:bodyPr>
          <a:lstStyle/>
          <a:p>
            <a:pPr marL="0" marR="0" lvl="0" indent="0" algn="r" defTabSz="914400" rtl="0" eaLnBrk="1" fontAlgn="auto" latinLnBrk="0" hangingPunct="1">
              <a:lnSpc>
                <a:spcPts val="154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ΚΑΤΑΝ</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Ο</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ΗΣΗ ΤΩΝ ΧΡΗΜΑΤΟΟΙΚΟΝΟΜΙ</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ΚΩ</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Ν ΔΕΙΚΤ</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Ω</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Ν ΚΑΙ ΤΩΝ ΔΕΙΚΤ</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Ω</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Ν ΡΕΥΣΤ</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Ο</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ΤΗΤΑΣ &amp; ΤΗΣ ΑΦΕΡΕΓΓΥ</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Ο</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ΤΗΤΑΣ ΩΣ ΠΡΟΣ</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ΣΕ</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ΓΓΙΣΗ</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Σ</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 ΑΝΑΔΙ</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Α</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ΡΘΡΩΣΗΣ</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ts val="1520"/>
              </a:lnSpc>
              <a:spcBef>
                <a:spcPts val="0"/>
              </a:spcBef>
              <a:spcAft>
                <a:spcPts val="0"/>
              </a:spcAft>
              <a:buClr>
                <a:srgbClr val="F29E38"/>
              </a:buClr>
              <a:buSzTx/>
              <a:buFont typeface="Arial" panose="020B0604020202020204" pitchFamily="34" charset="0"/>
              <a:buNone/>
              <a:tabLst/>
              <a:defRPr/>
            </a:pPr>
            <a:r>
              <a:rPr kumimoji="0" lang="en-GB" sz="1600" b="0" i="0" u="none" strike="noStrike" kern="1200" cap="none" spc="0" normalizeH="0" baseline="0" noProof="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Ως ΜΜΕ με περιορισμένους πόρους, πώς μπορείτε να εφαρμόσετε συστήματα έγκαιρης προειδοποίησης που θα σας επιτρέπουν να εντοπίζετε κρίσεις σε πρώιμο στάδιο πριν αυτές πάρουν διαστάσεις που απειλούν την ύπαρξη της εταιρείας.</a:t>
            </a:r>
            <a:endPar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ΣΥΣΤ</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ΜΑΤΑ </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Ε</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ΓΚΑΙΡΗΣ ΠΡΟΕΙΔΟΠΟ</a:t>
            </a:r>
            <a:r>
              <a:rPr kumimoji="0" lang="el-GR"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Ι</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ΗΣΗΣ </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01</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02</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03</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 </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04</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05</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06</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2" name="Straight Connector 24">
            <a:extLst>
              <a:ext uri="{FF2B5EF4-FFF2-40B4-BE49-F238E27FC236}">
                <a16:creationId xmlns:a16="http://schemas.microsoft.com/office/drawing/2014/main" id="{03B6080A-BBC2-7053-3E61-10EFBE48560C}"/>
              </a:ext>
            </a:extLst>
          </p:cNvPr>
          <p:cNvCxnSpPr>
            <a:cxnSpLocks/>
          </p:cNvCxnSpPr>
          <p:nvPr/>
        </p:nvCxnSpPr>
        <p:spPr>
          <a:xfrm>
            <a:off x="3114894" y="18977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4">
            <a:extLst>
              <a:ext uri="{FF2B5EF4-FFF2-40B4-BE49-F238E27FC236}">
                <a16:creationId xmlns:a16="http://schemas.microsoft.com/office/drawing/2014/main" id="{20B93D3A-30D6-3B67-64F2-9C08FFBA660E}"/>
              </a:ext>
            </a:extLst>
          </p:cNvPr>
          <p:cNvCxnSpPr>
            <a:cxnSpLocks/>
          </p:cNvCxnSpPr>
          <p:nvPr/>
        </p:nvCxnSpPr>
        <p:spPr>
          <a:xfrm>
            <a:off x="3267294" y="20501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58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1284" y="1610558"/>
            <a:ext cx="9031493" cy="3867704"/>
          </a:xfrm>
        </p:spPr>
        <p:txBody>
          <a:bodyPr>
            <a:noAutofit/>
          </a:bodyPr>
          <a:lstStyle/>
          <a:p>
            <a:pPr marL="12700" indent="-12700"/>
            <a:r>
              <a:rPr lang="el-GR" sz="1600" dirty="0"/>
              <a:t>Αφιερώστε</a:t>
            </a:r>
            <a:r>
              <a:rPr lang="en-GB" sz="1600" dirty="0"/>
              <a:t> λίγα λεπτά τώρα και αξιολογήστε το σημερινό "στυλ" της ηγεσίας σας.  Μπορεί κατά καιρούς να είστε δημοκρατικός ή να αναθέτετε αρμοδιότητες, να δίνετε ρυθμό ή να έχετε οποιοδήποτε άλλο στυλ, αλλά το πιθανότερο είναι ότι έχετε ένα στυλ που σας ταιριάζει.  Η σύσταση είναι να απομακρυνθείτε από ένα μοναδικό στυλ ή "μπαστούνι του γκολφ" κατά τη διάρκεια αυτής της περιόδου κρίσης και αντ' αυτού να σκεφτείτε την ηγεσία σας ως μια "τσάντα του γκολφ" που φέρει διαφορετικά στυλ ηγεσίας για διάφορες καταστάσεις.</a:t>
            </a:r>
          </a:p>
          <a:p>
            <a:pPr marL="12700" indent="-12700"/>
            <a:endParaRPr lang="en-GB" sz="1600" dirty="0"/>
          </a:p>
          <a:p>
            <a:pPr marL="12700" indent="-12700"/>
            <a:r>
              <a:rPr lang="en-GB" sz="1600" dirty="0"/>
              <a:t>Στο σπουδαίο παιχνίδι του γκολφ, θέλετε να επιλέξετε το σωστό μπαστούνι αφού έχετε αξιολογήσει τη θέση της μπάλας, την απόσταση και διάφορους άλλους παράγοντες.  Το ίδιο θα πρέπει να ισχύει και για το στυλ ηγεσίας μας.  Για τους περισσότερους από εμάς, η θέση της μπάλας έχει αλλάξει - το περιβάλλον μας έχει αλλάξει δραματικά εν μέσω αυτής της κρίσης.  Πρέπει τώρα να αισθάνεστε εξουσιοδοτημένοι να "επιλέξετε ένα διαφορετικό μπαστούνι" ή στυλ από ό,τι θα κάνατε συνήθως, επειδή όλα όσα συμβαίνουν είναι πρωτοφανή.  Αυτό μπορεί να σημαίνει ότι είστε πολύ πιο κατευθυντικός και επιβλητικός στο στυλ ηγεσίας σας για χάρη της διάσωσης της εταιρείας.  Επικοινωνήστε αυτή την αλλαγή στο στυλ ηγεσίας σας στους ανθρώπους σας. Σίγουρα δεν θα είναι έτσι για πάντα, αλλά έτσι θα επιβιώσουμε σήμερα.  Ως ηγέτης, έχετε την ελευθερία να αλλάξετε αυτό το στυλ προκειμένου να καταπολεμήσετε τις παρούσες συνθήκες</a:t>
            </a:r>
            <a:r>
              <a:rPr lang="en-GB" sz="1800" dirty="0"/>
              <a:t>.</a:t>
            </a:r>
            <a:endParaRPr lang="en-US" sz="1800"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Έχετε ακούσει για το Golf Bag Leadership;</a:t>
            </a:r>
          </a:p>
        </p:txBody>
      </p:sp>
      <p:pic>
        <p:nvPicPr>
          <p:cNvPr id="10" name="Picture 9" descr="A picture containing grass, outdoor, golf&#10;&#10;Description automatically generated">
            <a:extLst>
              <a:ext uri="{FF2B5EF4-FFF2-40B4-BE49-F238E27FC236}">
                <a16:creationId xmlns:a16="http://schemas.microsoft.com/office/drawing/2014/main" id="{58CEB359-E9A7-39D3-F53C-529FFEA513BB}"/>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232777" y="1775534"/>
            <a:ext cx="2863036" cy="4486923"/>
          </a:xfrm>
          <a:prstGeom prst="rect">
            <a:avLst/>
          </a:prstGeom>
        </p:spPr>
      </p:pic>
      <p:sp>
        <p:nvSpPr>
          <p:cNvPr id="13" name="TextBox 12">
            <a:extLst>
              <a:ext uri="{FF2B5EF4-FFF2-40B4-BE49-F238E27FC236}">
                <a16:creationId xmlns:a16="http://schemas.microsoft.com/office/drawing/2014/main" id="{936307AA-A138-9D72-6ACC-E7C6EC199FE7}"/>
              </a:ext>
            </a:extLst>
          </p:cNvPr>
          <p:cNvSpPr txBox="1"/>
          <p:nvPr/>
        </p:nvSpPr>
        <p:spPr>
          <a:xfrm>
            <a:off x="3428999" y="6427433"/>
            <a:ext cx="9825361" cy="307777"/>
          </a:xfrm>
          <a:prstGeom prst="rect">
            <a:avLst/>
          </a:prstGeom>
          <a:noFill/>
        </p:spPr>
        <p:txBody>
          <a:bodyPr wrap="square">
            <a:spAutoFit/>
          </a:bodyPr>
          <a:lstStyle/>
          <a:p>
            <a:r>
              <a:rPr lang="en-GB" sz="1400" dirty="0">
                <a:hlinkClick r:id="rId5"/>
              </a:rPr>
              <a:t>ΠΗΓΗ:  ΗΓΕΣΊΑ ΚΑΤΆ ΤΗ ΔΙΆΡΚΕΙΑ ΜΙΑΣ ΚΡΊΣΗΣ: ENNIS Legacy Partners (ennislp.com).</a:t>
            </a:r>
            <a:endParaRPr lang="en-IE" sz="1400" dirty="0"/>
          </a:p>
        </p:txBody>
      </p:sp>
    </p:spTree>
    <p:extLst>
      <p:ext uri="{BB962C8B-B14F-4D97-AF65-F5344CB8AC3E}">
        <p14:creationId xmlns:p14="http://schemas.microsoft.com/office/powerpoint/2010/main" val="3390174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839374" y="324849"/>
            <a:ext cx="8181703" cy="183841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endParaRPr lang="en-US"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2806555"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err="1">
                <a:solidFill>
                  <a:schemeClr val="bg1"/>
                </a:solidFill>
              </a:rPr>
              <a:t>Ηγεσί</a:t>
            </a:r>
            <a:r>
              <a:rPr lang="en-GB" sz="3200" dirty="0">
                <a:solidFill>
                  <a:schemeClr val="bg1"/>
                </a:solidFill>
              </a:rPr>
              <a:t>α σε</a:t>
            </a:r>
            <a:r>
              <a:rPr lang="el-GR" sz="3200" dirty="0">
                <a:solidFill>
                  <a:schemeClr val="bg1"/>
                </a:solidFill>
              </a:rPr>
              <a:t> καιρούς</a:t>
            </a:r>
            <a:r>
              <a:rPr lang="en-GB" sz="3200" dirty="0">
                <a:solidFill>
                  <a:schemeClr val="bg1"/>
                </a:solidFill>
              </a:rPr>
              <a:t> κρίσεις</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 name="Online Media 1" title="Crisis is inevitable, failure doesn't have to be: Paul Robertson at TEDxBristol">
            <a:hlinkClick r:id="" action="ppaction://media"/>
            <a:extLst>
              <a:ext uri="{FF2B5EF4-FFF2-40B4-BE49-F238E27FC236}">
                <a16:creationId xmlns:a16="http://schemas.microsoft.com/office/drawing/2014/main" id="{B146CF39-AA77-4903-5DB3-3AA4F38B5BE1}"/>
              </a:ext>
            </a:extLst>
          </p:cNvPr>
          <p:cNvPicPr>
            <a:picLocks noRot="1" noChangeAspect="1"/>
          </p:cNvPicPr>
          <p:nvPr>
            <a:videoFile r:link="rId1"/>
          </p:nvPr>
        </p:nvPicPr>
        <p:blipFill>
          <a:blip r:embed="rId3"/>
          <a:stretch>
            <a:fillRect/>
          </a:stretch>
        </p:blipFill>
        <p:spPr>
          <a:xfrm>
            <a:off x="5042568" y="2399210"/>
            <a:ext cx="6255084" cy="3534122"/>
          </a:xfrm>
          <a:prstGeom prst="rect">
            <a:avLst/>
          </a:prstGeom>
        </p:spPr>
      </p:pic>
      <p:sp>
        <p:nvSpPr>
          <p:cNvPr id="5" name="TextBox 4">
            <a:extLst>
              <a:ext uri="{FF2B5EF4-FFF2-40B4-BE49-F238E27FC236}">
                <a16:creationId xmlns:a16="http://schemas.microsoft.com/office/drawing/2014/main" id="{2737B7AC-1E74-A44F-F815-2A049E5A4AF5}"/>
              </a:ext>
            </a:extLst>
          </p:cNvPr>
          <p:cNvSpPr txBox="1"/>
          <p:nvPr/>
        </p:nvSpPr>
        <p:spPr>
          <a:xfrm>
            <a:off x="262045" y="2399210"/>
            <a:ext cx="4598713" cy="3046988"/>
          </a:xfrm>
          <a:prstGeom prst="rect">
            <a:avLst/>
          </a:prstGeom>
          <a:noFill/>
        </p:spPr>
        <p:txBody>
          <a:bodyPr wrap="square">
            <a:spAutoFit/>
          </a:bodyPr>
          <a:lstStyle/>
          <a:p>
            <a:pPr algn="l" fontAlgn="base"/>
            <a:r>
              <a:rPr lang="en-GB" sz="3200" b="1" i="0" dirty="0">
                <a:solidFill>
                  <a:srgbClr val="595959"/>
                </a:solidFill>
                <a:effectLst/>
              </a:rPr>
              <a:t>Η κρίση είναι αναπόφευκτη, η αποτυχία δεν χρειάζεται να είναι</a:t>
            </a:r>
            <a:endParaRPr lang="en-GB" sz="3200" b="1" dirty="0">
              <a:solidFill>
                <a:srgbClr val="595959"/>
              </a:solidFill>
            </a:endParaRPr>
          </a:p>
          <a:p>
            <a:pPr algn="l" fontAlgn="base"/>
            <a:r>
              <a:rPr lang="en-GB" sz="3200" b="0" i="0" dirty="0">
                <a:solidFill>
                  <a:srgbClr val="595959"/>
                </a:solidFill>
                <a:effectLst/>
              </a:rPr>
              <a:t>Paul Robertson, PWC στο </a:t>
            </a:r>
            <a:r>
              <a:rPr lang="en-GB" sz="3200" b="0" i="0" dirty="0" err="1">
                <a:solidFill>
                  <a:srgbClr val="595959"/>
                </a:solidFill>
                <a:effectLst/>
              </a:rPr>
              <a:t>TEDxBristol</a:t>
            </a:r>
            <a:endParaRPr lang="en-GB" sz="3200" b="0" i="0" dirty="0">
              <a:solidFill>
                <a:srgbClr val="595959"/>
              </a:solidFill>
              <a:effectLst/>
            </a:endParaRPr>
          </a:p>
          <a:p>
            <a:pPr algn="l" fontAlgn="base"/>
            <a:endParaRPr lang="en-GB" sz="3200" dirty="0">
              <a:solidFill>
                <a:srgbClr val="2D2D2D"/>
              </a:solidFill>
            </a:endParaRPr>
          </a:p>
          <a:p>
            <a:pPr algn="l" fontAlgn="base"/>
            <a:r>
              <a:rPr lang="en-GB" sz="3200" b="0" i="0" dirty="0">
                <a:solidFill>
                  <a:schemeClr val="bg1"/>
                </a:solidFill>
                <a:effectLst/>
                <a:highlight>
                  <a:srgbClr val="F16924"/>
                </a:highlight>
              </a:rPr>
              <a:t>Κάντε κλικ στο play ......</a:t>
            </a:r>
          </a:p>
        </p:txBody>
      </p:sp>
    </p:spTree>
    <p:extLst>
      <p:ext uri="{BB962C8B-B14F-4D97-AF65-F5344CB8AC3E}">
        <p14:creationId xmlns:p14="http://schemas.microsoft.com/office/powerpoint/2010/main" val="21517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60521-07F2-9468-27DA-DB7CF2998B59}"/>
              </a:ext>
            </a:extLst>
          </p:cNvPr>
          <p:cNvSpPr>
            <a:spLocks noGrp="1"/>
          </p:cNvSpPr>
          <p:nvPr>
            <p:ph type="body" sz="quarter" idx="16"/>
          </p:nvPr>
        </p:nvSpPr>
        <p:spPr>
          <a:xfrm>
            <a:off x="2149153" y="1379071"/>
            <a:ext cx="4278279" cy="3833009"/>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Κρίση πωλήσεων προϊόντων:</a:t>
            </a:r>
          </a:p>
        </p:txBody>
      </p:sp>
      <p:sp>
        <p:nvSpPr>
          <p:cNvPr id="6" name="Text Placeholder 5">
            <a:extLst>
              <a:ext uri="{FF2B5EF4-FFF2-40B4-BE49-F238E27FC236}">
                <a16:creationId xmlns:a16="http://schemas.microsoft.com/office/drawing/2014/main" id="{ABF418C7-69E0-D01D-E496-294CF698030B}"/>
              </a:ext>
            </a:extLst>
          </p:cNvPr>
          <p:cNvSpPr>
            <a:spLocks noGrp="1"/>
          </p:cNvSpPr>
          <p:nvPr>
            <p:ph type="body" sz="quarter" idx="17"/>
          </p:nvPr>
        </p:nvSpPr>
        <p:spPr/>
        <p:txBody>
          <a:bodyPr/>
          <a:lstStyle/>
          <a:p>
            <a:r>
              <a:rPr lang="en-US" dirty="0"/>
              <a:t>03</a:t>
            </a:r>
          </a:p>
        </p:txBody>
      </p:sp>
      <p:sp>
        <p:nvSpPr>
          <p:cNvPr id="7" name="Text Placeholder 1">
            <a:extLst>
              <a:ext uri="{FF2B5EF4-FFF2-40B4-BE49-F238E27FC236}">
                <a16:creationId xmlns:a16="http://schemas.microsoft.com/office/drawing/2014/main" id="{CF547DCB-3A10-EEB3-035A-A92ABA303AA2}"/>
              </a:ext>
            </a:extLst>
          </p:cNvPr>
          <p:cNvSpPr txBox="1">
            <a:spLocks/>
          </p:cNvSpPr>
          <p:nvPr/>
        </p:nvSpPr>
        <p:spPr>
          <a:xfrm>
            <a:off x="2149154" y="3295575"/>
            <a:ext cx="4213546" cy="1826092"/>
          </a:xfrm>
          <a:prstGeom prst="rect">
            <a:avLst/>
          </a:prstGeom>
        </p:spPr>
        <p:txBody>
          <a:bodyPr vert="horz" lIns="91440" tIns="45720" rIns="91440" bIns="45720" rtlCol="0">
            <a:norm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pPr>
            <a:r>
              <a:rPr lang="en-US" sz="2200" dirty="0">
                <a:latin typeface="Calibri" panose="020F0502020204030204" pitchFamily="34" charset="0"/>
                <a:cs typeface="Calibri" panose="020F0502020204030204" pitchFamily="34" charset="0"/>
              </a:rPr>
              <a:t>Όταν το προϊόν ή η εταιρεία σας βιώνει μια ξαφνική πτώση της ζήτησης που οδηγεί σε απώλεια</a:t>
            </a:r>
          </a:p>
        </p:txBody>
      </p:sp>
    </p:spTree>
    <p:extLst>
      <p:ext uri="{BB962C8B-B14F-4D97-AF65-F5344CB8AC3E}">
        <p14:creationId xmlns:p14="http://schemas.microsoft.com/office/powerpoint/2010/main" val="425085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164670" y="680643"/>
            <a:ext cx="4931330" cy="582221"/>
          </a:xfrm>
        </p:spPr>
        <p:txBody>
          <a:bodyPr>
            <a:normAutofit fontScale="85000" lnSpcReduction="10000"/>
          </a:bodyPr>
          <a:lstStyle/>
          <a:p>
            <a:r>
              <a:rPr lang="en-US" dirty="0"/>
              <a:t>Κρίση πωλήσεων προϊόντων</a:t>
            </a:r>
          </a:p>
        </p:txBody>
      </p:sp>
      <p:sp>
        <p:nvSpPr>
          <p:cNvPr id="8" name="TextBox 7">
            <a:extLst>
              <a:ext uri="{FF2B5EF4-FFF2-40B4-BE49-F238E27FC236}">
                <a16:creationId xmlns:a16="http://schemas.microsoft.com/office/drawing/2014/main" id="{2E56839D-E9CB-E5FB-47EB-F77BE9EF3578}"/>
              </a:ext>
            </a:extLst>
          </p:cNvPr>
          <p:cNvSpPr txBox="1"/>
          <p:nvPr/>
        </p:nvSpPr>
        <p:spPr>
          <a:xfrm>
            <a:off x="7000257" y="343739"/>
            <a:ext cx="4931330" cy="5718489"/>
          </a:xfrm>
          <a:prstGeom prst="rect">
            <a:avLst/>
          </a:prstGeom>
          <a:noFill/>
        </p:spPr>
        <p:txBody>
          <a:bodyPr wrap="square">
            <a:spAutoFit/>
          </a:bodyPr>
          <a:lstStyle/>
          <a:p>
            <a:pPr>
              <a:lnSpc>
                <a:spcPts val="2200"/>
              </a:lnSpc>
            </a:pPr>
            <a:r>
              <a:rPr lang="en-GB" sz="1600" dirty="0">
                <a:solidFill>
                  <a:srgbClr val="595959"/>
                </a:solidFill>
              </a:rPr>
              <a:t>Σύμφωνα με τον </a:t>
            </a:r>
            <a:r>
              <a:rPr lang="en-GB" sz="1600" dirty="0">
                <a:solidFill>
                  <a:srgbClr val="595959"/>
                </a:solidFill>
                <a:hlinkClick r:id="rId2"/>
              </a:rPr>
              <a:t>Benny Reich, Strategic Product Leader</a:t>
            </a:r>
            <a:r>
              <a:rPr lang="en-GB" sz="1600" dirty="0">
                <a:solidFill>
                  <a:srgbClr val="595959"/>
                </a:solidFill>
              </a:rPr>
              <a:t>, όταν εργαζόμαστε πάνω σε ένα προϊόν έχουμε τη στρατηγική μας, τον οδικό χάρτη και το σχέδιό μας. Η ομάδα μπορεί να το εκτελέσει και το προσαρμόζουμε με ευέλικτο τρόπο καθώς προχωράμε. Μερικές φορές το σχέδιο μπορεί να αντιμετωπίσει μια κρίση. Μπορεί να είναι μια καλή κρίση, όπως ένας μεγάλος δυνητικός πελάτης που μπορεί να απαιτεί την ανάπτυξη κάποιων νέων χαρακτηριστικών πολύ γρήγορα για να τον κερδίσουμε, ή μια κακή κρίση, όπως ένα κρίσιμο πρόβλημα στο σύστημα παραγωγής μας που μπορεί να προκαλέσει τη διακοπή της λειτουργίας του, αν δεν το χειριστούμε σωστά και εγκαίρως.</a:t>
            </a:r>
          </a:p>
          <a:p>
            <a:pPr>
              <a:lnSpc>
                <a:spcPts val="2200"/>
              </a:lnSpc>
            </a:pPr>
            <a:endParaRPr lang="en-GB" sz="1600" dirty="0">
              <a:solidFill>
                <a:srgbClr val="595959"/>
              </a:solidFill>
            </a:endParaRPr>
          </a:p>
          <a:p>
            <a:pPr>
              <a:lnSpc>
                <a:spcPts val="2200"/>
              </a:lnSpc>
            </a:pPr>
            <a:r>
              <a:rPr lang="en-GB" sz="1600" dirty="0">
                <a:solidFill>
                  <a:srgbClr val="595959"/>
                </a:solidFill>
              </a:rPr>
              <a:t>Σε τέτοιες καταστάσεις, μπορεί να συμβούν διάφορα πράγματα. Εάν η διαδικασία λειτουργεί όπως πρέπει, οι κατάλληλοι άνθρωποι θα εκμεταλλευτούν την κρίση ή την ευκαιρία και θα κάνουν τα απαραίτητα πράγματα για να την επεξεργαστούν και να επιλύσουν αυτό που πρέπει να επιλυθεί εντός του προβλεπόμενου χρόνου. </a:t>
            </a:r>
            <a:endParaRPr lang="en-BA" sz="1600" dirty="0">
              <a:solidFill>
                <a:srgbClr val="595959"/>
              </a:solidFill>
            </a:endParaRPr>
          </a:p>
        </p:txBody>
      </p:sp>
      <p:sp>
        <p:nvSpPr>
          <p:cNvPr id="2" name="Rectangle 1">
            <a:extLst>
              <a:ext uri="{FF2B5EF4-FFF2-40B4-BE49-F238E27FC236}">
                <a16:creationId xmlns:a16="http://schemas.microsoft.com/office/drawing/2014/main" id="{F6149F3E-D504-294E-794E-E4D86E71A0F2}"/>
              </a:ext>
            </a:extLst>
          </p:cNvPr>
          <p:cNvSpPr/>
          <p:nvPr/>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aphicFrame>
        <p:nvGraphicFramePr>
          <p:cNvPr id="10" name="Text Placeholder 5">
            <a:extLst>
              <a:ext uri="{FF2B5EF4-FFF2-40B4-BE49-F238E27FC236}">
                <a16:creationId xmlns:a16="http://schemas.microsoft.com/office/drawing/2014/main" id="{EA5C5F45-7A50-A445-7B3F-C79AAA5A3D6D}"/>
              </a:ext>
            </a:extLst>
          </p:cNvPr>
          <p:cNvGraphicFramePr/>
          <p:nvPr>
            <p:extLst>
              <p:ext uri="{D42A27DB-BD31-4B8C-83A1-F6EECF244321}">
                <p14:modId xmlns:p14="http://schemas.microsoft.com/office/powerpoint/2010/main" val="3076129916"/>
              </p:ext>
            </p:extLst>
          </p:nvPr>
        </p:nvGraphicFramePr>
        <p:xfrm>
          <a:off x="1207364" y="1675136"/>
          <a:ext cx="5655075" cy="480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04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6997" y="1495148"/>
            <a:ext cx="11881224" cy="1079376"/>
          </a:xfrm>
        </p:spPr>
        <p:txBody>
          <a:bodyPr>
            <a:noAutofit/>
          </a:bodyPr>
          <a:lstStyle/>
          <a:p>
            <a:pPr marL="0" indent="0">
              <a:lnSpc>
                <a:spcPts val="2200"/>
              </a:lnSpc>
            </a:pPr>
            <a:r>
              <a:rPr lang="en-GB" sz="1800" dirty="0">
                <a:solidFill>
                  <a:srgbClr val="595959"/>
                </a:solidFill>
              </a:rPr>
              <a:t>Αυτό είναι το εύκολο μέρος, αν και μερικές φορές μοιάζει με μαγεία. </a:t>
            </a:r>
            <a:r>
              <a:rPr lang="en-GB" sz="1800" dirty="0"/>
              <a:t>Ανάλογα με το είδος της κρίσης, αυτή </a:t>
            </a:r>
            <a:r>
              <a:rPr lang="en-GB" sz="1800" dirty="0">
                <a:solidFill>
                  <a:srgbClr val="595959"/>
                </a:solidFill>
              </a:rPr>
              <a:t>είναι η στιγμή κατά την οποία ένας καλός προϊστάμενος προϊόντων ή ένας καλός διευθυντής πωλήσεων μπορεί να κάνει τη διαφορά. Η δουλειά τους θα πρέπει να είναι να ηρεμήσουν τα πράγματα, να τα βάλουν σε αναλογία και να διασφαλίσουν ότι ενώ η σωστή ομάδα λύνει την κρίση, διατηρώντας τις παράπλευρες απώλειες στο ελάχιστο.</a:t>
            </a:r>
          </a:p>
          <a:p>
            <a:pPr marL="0" indent="0">
              <a:lnSpc>
                <a:spcPts val="2200"/>
              </a:lnSpc>
            </a:pPr>
            <a:endParaRPr lang="en-GB" sz="2000"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Ενέργειες σε περίπτωση κρίσης προϊόντος</a:t>
            </a:r>
          </a:p>
        </p:txBody>
      </p:sp>
      <p:sp>
        <p:nvSpPr>
          <p:cNvPr id="5" name="TextBox 4">
            <a:extLst>
              <a:ext uri="{FF2B5EF4-FFF2-40B4-BE49-F238E27FC236}">
                <a16:creationId xmlns:a16="http://schemas.microsoft.com/office/drawing/2014/main" id="{18E3FFE7-7CA1-E650-C854-EBB17FFAE105}"/>
              </a:ext>
            </a:extLst>
          </p:cNvPr>
          <p:cNvSpPr txBox="1"/>
          <p:nvPr/>
        </p:nvSpPr>
        <p:spPr>
          <a:xfrm>
            <a:off x="130206" y="2796633"/>
            <a:ext cx="5854086" cy="4018985"/>
          </a:xfrm>
          <a:prstGeom prst="rect">
            <a:avLst/>
          </a:prstGeom>
          <a:noFill/>
        </p:spPr>
        <p:txBody>
          <a:bodyPr wrap="square">
            <a:spAutoFit/>
          </a:bodyPr>
          <a:lstStyle/>
          <a:p>
            <a:pPr marL="0" indent="0">
              <a:lnSpc>
                <a:spcPts val="2200"/>
              </a:lnSpc>
            </a:pPr>
            <a:r>
              <a:rPr lang="en-GB" sz="1800" dirty="0">
                <a:solidFill>
                  <a:schemeClr val="bg1"/>
                </a:solidFill>
                <a:highlight>
                  <a:srgbClr val="B41F7A"/>
                </a:highlight>
              </a:rPr>
              <a:t>ΚΡΙΣΗ ΠΡΟΪΟΝΤΩΝ </a:t>
            </a:r>
          </a:p>
          <a:p>
            <a:pPr>
              <a:lnSpc>
                <a:spcPts val="2200"/>
              </a:lnSpc>
            </a:pPr>
            <a:endParaRPr lang="en-GB" sz="1800" dirty="0">
              <a:solidFill>
                <a:srgbClr val="595959"/>
              </a:solidFill>
            </a:endParaRPr>
          </a:p>
          <a:p>
            <a:pPr marL="457200" indent="-457200">
              <a:lnSpc>
                <a:spcPts val="2200"/>
              </a:lnSpc>
              <a:buAutoNum type="arabicParenR"/>
            </a:pPr>
            <a:r>
              <a:rPr lang="en-GB" sz="1400" dirty="0" err="1">
                <a:solidFill>
                  <a:srgbClr val="595959"/>
                </a:solidFill>
              </a:rPr>
              <a:t>Αναλύστε </a:t>
            </a:r>
            <a:r>
              <a:rPr lang="en-GB" sz="1400" dirty="0">
                <a:solidFill>
                  <a:srgbClr val="595959"/>
                </a:solidFill>
              </a:rPr>
              <a:t>την κρίση του προϊόντος και βεβαιωθείτε ότι λαμβάνει τους κατάλληλους πόρους. Όχι λιγότερο. Όχι περισσότερο. </a:t>
            </a:r>
          </a:p>
          <a:p>
            <a:pPr marL="457200" indent="-457200">
              <a:lnSpc>
                <a:spcPts val="2200"/>
              </a:lnSpc>
              <a:buAutoNum type="arabicParenR"/>
            </a:pPr>
            <a:r>
              <a:rPr lang="en-GB" sz="1400" dirty="0">
                <a:solidFill>
                  <a:srgbClr val="595959"/>
                </a:solidFill>
              </a:rPr>
              <a:t>Ελέγξτε τη ροή των πληροφοριών. Βεβαιωθείτε ότι η ομάδα που ασχολείται με την κρίση έχει όλα τα σωστά δεδομένα για την κατάσταση. Μοιραστείτε έγκαιρα τις ενημερώσεις με την υπόλοιπη ομάδα, αλλά φροντίστε να μην παρεμβαίνετε στην ομάδα που εργάζεται στην κρίση. Πρέπει να προστατεύσετε αυτή την ομάδα.</a:t>
            </a:r>
          </a:p>
          <a:p>
            <a:pPr marL="457200" indent="-457200">
              <a:lnSpc>
                <a:spcPts val="2200"/>
              </a:lnSpc>
              <a:buAutoNum type="arabicParenR"/>
            </a:pPr>
            <a:r>
              <a:rPr lang="en-GB" sz="1400" dirty="0">
                <a:solidFill>
                  <a:srgbClr val="595959"/>
                </a:solidFill>
              </a:rPr>
              <a:t>Μόλις τα πράγματα κινηθούν, βεβαιωθείτε ότι όποιος δεν είναι απαραίτητος για την επίλυση της κρίσης μπορεί να συνεχίσει να εργάζεται. Ίσως χρειαστεί να αλλάξετε προτεραιότητες, να επικαιροποιήσετε το σχέδιο, αλλά δεν υπάρχει λόγος να παραλύσει η ομάδα. </a:t>
            </a:r>
          </a:p>
        </p:txBody>
      </p:sp>
      <p:sp>
        <p:nvSpPr>
          <p:cNvPr id="6" name="TextBox 5">
            <a:extLst>
              <a:ext uri="{FF2B5EF4-FFF2-40B4-BE49-F238E27FC236}">
                <a16:creationId xmlns:a16="http://schemas.microsoft.com/office/drawing/2014/main" id="{EA1EAB85-023F-F656-9309-A8805015BD2E}"/>
              </a:ext>
            </a:extLst>
          </p:cNvPr>
          <p:cNvSpPr txBox="1"/>
          <p:nvPr/>
        </p:nvSpPr>
        <p:spPr>
          <a:xfrm>
            <a:off x="6104134" y="2867654"/>
            <a:ext cx="5854087" cy="3736857"/>
          </a:xfrm>
          <a:prstGeom prst="rect">
            <a:avLst/>
          </a:prstGeom>
          <a:noFill/>
        </p:spPr>
        <p:txBody>
          <a:bodyPr wrap="square">
            <a:spAutoFit/>
          </a:bodyPr>
          <a:lstStyle/>
          <a:p>
            <a:pPr marL="0" indent="0">
              <a:lnSpc>
                <a:spcPts val="2200"/>
              </a:lnSpc>
            </a:pPr>
            <a:r>
              <a:rPr lang="en-GB" sz="1800" dirty="0">
                <a:solidFill>
                  <a:schemeClr val="bg1"/>
                </a:solidFill>
                <a:highlight>
                  <a:srgbClr val="B41F7A"/>
                </a:highlight>
              </a:rPr>
              <a:t>ΚΡ</a:t>
            </a:r>
            <a:r>
              <a:rPr lang="el-GR" sz="1800" dirty="0">
                <a:solidFill>
                  <a:schemeClr val="bg1"/>
                </a:solidFill>
                <a:highlight>
                  <a:srgbClr val="B41F7A"/>
                </a:highlight>
              </a:rPr>
              <a:t>Ι</a:t>
            </a:r>
            <a:r>
              <a:rPr lang="en-GB" sz="1800" dirty="0">
                <a:solidFill>
                  <a:schemeClr val="bg1"/>
                </a:solidFill>
                <a:highlight>
                  <a:srgbClr val="B41F7A"/>
                </a:highlight>
              </a:rPr>
              <a:t>ΣΗ ΣΤΙΣ ΠΩΛ</a:t>
            </a:r>
            <a:r>
              <a:rPr lang="el-GR" sz="1800" dirty="0">
                <a:solidFill>
                  <a:schemeClr val="bg1"/>
                </a:solidFill>
                <a:highlight>
                  <a:srgbClr val="B41F7A"/>
                </a:highlight>
              </a:rPr>
              <a:t>Η</a:t>
            </a:r>
            <a:r>
              <a:rPr lang="en-GB" sz="1800" dirty="0">
                <a:solidFill>
                  <a:schemeClr val="bg1"/>
                </a:solidFill>
                <a:highlight>
                  <a:srgbClr val="B41F7A"/>
                </a:highlight>
              </a:rPr>
              <a:t>ΣΕΙΣ ΠΡΟΪΌΝΤΩΝ </a:t>
            </a:r>
          </a:p>
          <a:p>
            <a:pPr marL="0" indent="0">
              <a:lnSpc>
                <a:spcPts val="2200"/>
              </a:lnSpc>
            </a:pPr>
            <a:endParaRPr lang="en-GB" sz="900" dirty="0">
              <a:solidFill>
                <a:schemeClr val="bg1"/>
              </a:solidFill>
              <a:highlight>
                <a:srgbClr val="B41F7A"/>
              </a:highlight>
            </a:endParaRPr>
          </a:p>
          <a:p>
            <a:pPr>
              <a:lnSpc>
                <a:spcPts val="2200"/>
              </a:lnSpc>
            </a:pPr>
            <a:r>
              <a:rPr lang="en-GB" sz="1400" dirty="0">
                <a:solidFill>
                  <a:srgbClr val="595959"/>
                </a:solidFill>
              </a:rPr>
              <a:t>Όσον αφορά μια κρίση στις πωλήσεις προϊόντων, σε μια πτώση των πωλήσεων, που οφείλεται σε πανικό, κακή ηγεσία ή σε συνδυασμό και των δύο, πολλοί πωλητές πέφτουν θύματα κακών συμπεριφορών, οι οποίες ενισχύουν μια ήδη άσχημη κατάσταση και βλάπτουν τις επιχειρηματικές τους προοπτικές για το μέλλον. </a:t>
            </a:r>
          </a:p>
          <a:p>
            <a:pPr>
              <a:lnSpc>
                <a:spcPts val="2200"/>
              </a:lnSpc>
            </a:pPr>
            <a:endParaRPr lang="en-GB" sz="1400" dirty="0">
              <a:solidFill>
                <a:srgbClr val="595959"/>
              </a:solidFill>
            </a:endParaRPr>
          </a:p>
          <a:p>
            <a:pPr>
              <a:lnSpc>
                <a:spcPts val="2200"/>
              </a:lnSpc>
            </a:pPr>
            <a:r>
              <a:rPr lang="en-GB" sz="1400" dirty="0">
                <a:solidFill>
                  <a:srgbClr val="595959"/>
                </a:solidFill>
              </a:rPr>
              <a:t>Σε μια κρίση, ο φόβος και ο πανικός είναι διάχυτοι - τόσο στους οργανισμούς πώλησης όσο και στους οργανισμούς των πελατών τους. Η αυξανόμενη πίεση για την επίτευξη συμφωνιών, χωρίς σαφή καθοδήγηση σχετικά με τον τρόπο πλοήγησης σε μια κατάσταση κρίσης, επιτείνει τον φόβο και είναι πιθανότερο να προκαλέσει μη παραγωγικές αντιδράσεις των πωλητών. </a:t>
            </a:r>
            <a:endParaRPr lang="en-BA" sz="1400" dirty="0">
              <a:solidFill>
                <a:srgbClr val="595959"/>
              </a:solidFill>
            </a:endParaRPr>
          </a:p>
        </p:txBody>
      </p:sp>
      <p:cxnSp>
        <p:nvCxnSpPr>
          <p:cNvPr id="8" name="Straight Connector 7">
            <a:extLst>
              <a:ext uri="{FF2B5EF4-FFF2-40B4-BE49-F238E27FC236}">
                <a16:creationId xmlns:a16="http://schemas.microsoft.com/office/drawing/2014/main" id="{D39A68B5-1785-263C-7B16-2D4D600EC53A}"/>
              </a:ext>
            </a:extLst>
          </p:cNvPr>
          <p:cNvCxnSpPr/>
          <p:nvPr/>
        </p:nvCxnSpPr>
        <p:spPr>
          <a:xfrm>
            <a:off x="5859262" y="2938509"/>
            <a:ext cx="0" cy="3515557"/>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43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379575" y="1756230"/>
            <a:ext cx="4283933" cy="4802214"/>
          </a:xfrm>
        </p:spPr>
        <p:txBody>
          <a:bodyPr>
            <a:normAutofit fontScale="55000" lnSpcReduction="20000"/>
          </a:bodyPr>
          <a:lstStyle/>
          <a:p>
            <a:pPr marL="0" indent="0">
              <a:lnSpc>
                <a:spcPts val="2280"/>
              </a:lnSpc>
            </a:pPr>
            <a:r>
              <a:rPr lang="en-GB" sz="2200" dirty="0"/>
              <a:t>Οι ΜΜΕ θα πρέπει να θέσουν στον εαυτό τους δύο κρίσιμα ερωτήματα: </a:t>
            </a:r>
          </a:p>
          <a:p>
            <a:pPr marL="342900" indent="-342900">
              <a:lnSpc>
                <a:spcPts val="2280"/>
              </a:lnSpc>
              <a:buClr>
                <a:srgbClr val="EDA13E"/>
              </a:buClr>
              <a:buFont typeface="Arial" panose="020B0604020202020204" pitchFamily="34" charset="0"/>
              <a:buChar char="•"/>
            </a:pPr>
            <a:r>
              <a:rPr lang="en-GB" sz="2200" dirty="0"/>
              <a:t>Έχουμε ένα προϊόν που χρειάζεται ο κόσμος αυτή τη στιγμή; </a:t>
            </a:r>
          </a:p>
          <a:p>
            <a:pPr marL="342900" indent="-342900">
              <a:lnSpc>
                <a:spcPts val="2280"/>
              </a:lnSpc>
              <a:buClr>
                <a:srgbClr val="EDA13E"/>
              </a:buClr>
              <a:buFont typeface="Arial" panose="020B0604020202020204" pitchFamily="34" charset="0"/>
              <a:buChar char="•"/>
            </a:pPr>
            <a:r>
              <a:rPr lang="en-GB" sz="2200" dirty="0"/>
              <a:t>Ή, μπορούμε να προσαρμόσουμε γρήγορα το χαρτοφυλάκιο των προϊόντων μας για να παρέχουμε αγαθά που χρειάζονται επειγόντως; </a:t>
            </a:r>
          </a:p>
          <a:p>
            <a:pPr marL="0" indent="0">
              <a:lnSpc>
                <a:spcPts val="2280"/>
              </a:lnSpc>
              <a:buClr>
                <a:srgbClr val="EDA13E"/>
              </a:buClr>
            </a:pPr>
            <a:r>
              <a:rPr lang="en-GB" sz="2200" dirty="0"/>
              <a:t>Ακολουθώντας αυτή την προσέγγιση, οι εταιρείες μπορούν να χρησιμοποιήσουν τα πλεονεκτήματά τους για να παρέχουν βασικά προϊόντα, ακόμη και αν τα προϊόντα αυτά είναι εκτός της τρέχουσας προσφοράς τους. </a:t>
            </a:r>
          </a:p>
          <a:p>
            <a:pPr marL="0" indent="0">
              <a:lnSpc>
                <a:spcPts val="2280"/>
              </a:lnSpc>
              <a:buClr>
                <a:srgbClr val="EDA13E"/>
              </a:buClr>
            </a:pPr>
            <a:r>
              <a:rPr lang="en-GB" sz="2000" b="0" i="0" dirty="0">
                <a:effectLst/>
                <a:latin typeface="source-serif-pro"/>
              </a:rPr>
              <a:t>Περισσότερες πρακτικές συμβουλές μπορείτε επίσης να βρείτε στο βιβλίο </a:t>
            </a:r>
            <a:r>
              <a:rPr lang="en-GB" sz="2000" b="0" i="0" u="sng" dirty="0">
                <a:effectLst/>
                <a:latin typeface="source-serif-pro"/>
                <a:hlinkClick r:id="rId2">
                  <a:extLst>
                    <a:ext uri="{A12FA001-AC4F-418D-AE19-62706E023703}">
                      <ahyp:hlinkClr xmlns:ahyp="http://schemas.microsoft.com/office/drawing/2018/hyperlinkcolor" val="tx"/>
                    </a:ext>
                  </a:extLst>
                </a:hlinkClick>
              </a:rPr>
              <a:t>Product Planning in Times of Crisis </a:t>
            </a:r>
            <a:r>
              <a:rPr lang="en-GB" sz="2000" b="0" i="0" dirty="0">
                <a:effectLst/>
                <a:latin typeface="source-serif-pro"/>
              </a:rPr>
              <a:t>(</a:t>
            </a:r>
            <a:r>
              <a:rPr lang="en-GB" sz="2000" b="0" i="0" u="sng" dirty="0">
                <a:effectLst/>
                <a:latin typeface="source-serif-pro"/>
                <a:hlinkClick r:id="rId2">
                  <a:extLst>
                    <a:ext uri="{A12FA001-AC4F-418D-AE19-62706E023703}">
                      <ahyp:hlinkClr xmlns:ahyp="http://schemas.microsoft.com/office/drawing/2018/hyperlinkcolor" val="tx"/>
                    </a:ext>
                  </a:extLst>
                </a:hlinkClick>
              </a:rPr>
              <a:t>Προγραμματισμός προϊόντων σε περιόδους κρίσης</a:t>
            </a:r>
            <a:r>
              <a:rPr lang="en-GB" sz="2000" b="0" i="0" dirty="0">
                <a:effectLst/>
                <a:latin typeface="source-serif-pro"/>
              </a:rPr>
              <a:t>).</a:t>
            </a:r>
            <a:endParaRPr lang="en-GB" sz="2800" dirty="0"/>
          </a:p>
          <a:p>
            <a:pPr marL="342900" indent="-342900">
              <a:lnSpc>
                <a:spcPts val="2280"/>
              </a:lnSpc>
              <a:buClr>
                <a:srgbClr val="EDA13E"/>
              </a:buClr>
              <a:buFont typeface="Arial" panose="020B0604020202020204" pitchFamily="34" charset="0"/>
              <a:buChar char="•"/>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fontScale="92500" lnSpcReduction="10000"/>
          </a:bodyPr>
          <a:lstStyle/>
          <a:p>
            <a:r>
              <a:rPr lang="en-US" dirty="0"/>
              <a:t>Καινοτομώντας το χαρτοφυλάκιο προϊόντων σας</a:t>
            </a:r>
          </a:p>
        </p:txBody>
      </p:sp>
      <p:sp>
        <p:nvSpPr>
          <p:cNvPr id="4" name="Rectangle 3">
            <a:extLst>
              <a:ext uri="{FF2B5EF4-FFF2-40B4-BE49-F238E27FC236}">
                <a16:creationId xmlns:a16="http://schemas.microsoft.com/office/drawing/2014/main" id="{B234B736-F96E-D62E-5AF9-A5AA8AF2177F}"/>
              </a:ext>
            </a:extLst>
          </p:cNvPr>
          <p:cNvSpPr/>
          <p:nvPr/>
        </p:nvSpPr>
        <p:spPr>
          <a:xfrm>
            <a:off x="1400660" y="153086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0" name="Picture 9">
            <a:extLst>
              <a:ext uri="{FF2B5EF4-FFF2-40B4-BE49-F238E27FC236}">
                <a16:creationId xmlns:a16="http://schemas.microsoft.com/office/drawing/2014/main" id="{56DB6C82-D709-95FF-D04E-9E56711410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9510" y="444388"/>
            <a:ext cx="3970971" cy="2849228"/>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BF070A7D-3BB1-21E2-5692-6BA5FF356676}"/>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169509" y="3518947"/>
            <a:ext cx="3970971" cy="2647314"/>
          </a:xfrm>
          <a:prstGeom prst="rect">
            <a:avLst/>
          </a:prstGeom>
        </p:spPr>
      </p:pic>
    </p:spTree>
    <p:extLst>
      <p:ext uri="{BB962C8B-B14F-4D97-AF65-F5344CB8AC3E}">
        <p14:creationId xmlns:p14="http://schemas.microsoft.com/office/powerpoint/2010/main" val="219794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6997" y="1495148"/>
            <a:ext cx="7451268" cy="1745202"/>
          </a:xfrm>
        </p:spPr>
        <p:txBody>
          <a:bodyPr>
            <a:noAutofit/>
          </a:bodyPr>
          <a:lstStyle/>
          <a:p>
            <a:pPr marL="0" indent="0">
              <a:lnSpc>
                <a:spcPts val="2200"/>
              </a:lnSpc>
            </a:pPr>
            <a:r>
              <a:rPr lang="en-GB" sz="1800" b="1" dirty="0">
                <a:effectLst/>
              </a:rPr>
              <a:t>Οι διαχειριστές προϊόντων είναι σαν το κονίαμα σε έναν τοίχο από τούβλα. Όπως το κονίαμα, πρέπει να καλύπτουν με ρευστότητα τα κενά για να κάνουν την πρόταση του προϊόντος και ολόκληρη την ομάδα ισχυρότερη.</a:t>
            </a:r>
          </a:p>
          <a:p>
            <a:pPr marL="0" indent="0">
              <a:lnSpc>
                <a:spcPts val="2200"/>
              </a:lnSpc>
            </a:pPr>
            <a:endParaRPr lang="en-GB" sz="1800" b="1" i="1" dirty="0"/>
          </a:p>
          <a:p>
            <a:pPr marL="0" indent="0">
              <a:lnSpc>
                <a:spcPts val="2200"/>
              </a:lnSpc>
            </a:pPr>
            <a:r>
              <a:rPr lang="en-GB" sz="1800" dirty="0">
                <a:solidFill>
                  <a:srgbClr val="313B3F"/>
                </a:solidFill>
              </a:rPr>
              <a:t>Υπάρχουν </a:t>
            </a:r>
            <a:r>
              <a:rPr lang="en-GB" sz="1800" b="0" i="0" dirty="0">
                <a:solidFill>
                  <a:srgbClr val="313B3F"/>
                </a:solidFill>
                <a:effectLst/>
              </a:rPr>
              <a:t>τέσσερις βασικοί τομείς της διαχείρισης προϊόντων που είναι κρίσιμοι για την επίτευξη επιχειρηματικού αντίκτυπου: </a:t>
            </a:r>
          </a:p>
          <a:p>
            <a:pPr marL="0" indent="0">
              <a:lnSpc>
                <a:spcPts val="2200"/>
              </a:lnSpc>
            </a:pPr>
            <a:endParaRPr lang="en-GB" sz="1800" dirty="0">
              <a:solidFill>
                <a:srgbClr val="313B3F"/>
              </a:solidFill>
            </a:endParaRPr>
          </a:p>
          <a:p>
            <a:pPr marL="342900" indent="-342900">
              <a:lnSpc>
                <a:spcPts val="2200"/>
              </a:lnSpc>
              <a:buAutoNum type="arabicParenR"/>
            </a:pPr>
            <a:r>
              <a:rPr lang="en-GB" sz="1800" b="1" i="0" dirty="0">
                <a:solidFill>
                  <a:srgbClr val="313B3F"/>
                </a:solidFill>
                <a:effectLst/>
              </a:rPr>
              <a:t>Εκτέλεση προϊόντων </a:t>
            </a:r>
            <a:r>
              <a:rPr lang="en-GB" sz="1800" b="0" i="0" dirty="0">
                <a:solidFill>
                  <a:srgbClr val="313B3F"/>
                </a:solidFill>
                <a:effectLst/>
              </a:rPr>
              <a:t>(ικανότητα δημιουργίας εξαιρετικών προϊόντων)</a:t>
            </a:r>
          </a:p>
          <a:p>
            <a:pPr marL="342900" indent="-342900">
              <a:lnSpc>
                <a:spcPts val="2200"/>
              </a:lnSpc>
              <a:buAutoNum type="arabicParenR"/>
            </a:pPr>
            <a:r>
              <a:rPr lang="en-GB" sz="1800" b="1" i="0" dirty="0">
                <a:solidFill>
                  <a:srgbClr val="313B3F"/>
                </a:solidFill>
                <a:effectLst/>
              </a:rPr>
              <a:t>Customer Insight </a:t>
            </a:r>
            <a:r>
              <a:rPr lang="en-GB" sz="1800" b="0" i="0" dirty="0">
                <a:solidFill>
                  <a:srgbClr val="313B3F"/>
                </a:solidFill>
                <a:effectLst/>
              </a:rPr>
              <a:t>(ικανότητα κατανόησης και ικανοποίησης των αναγκών των πελατών)</a:t>
            </a:r>
          </a:p>
          <a:p>
            <a:pPr marL="342900" indent="-342900">
              <a:lnSpc>
                <a:spcPts val="2200"/>
              </a:lnSpc>
              <a:buAutoNum type="arabicParenR"/>
            </a:pPr>
            <a:r>
              <a:rPr lang="en-GB" sz="1800" b="1" i="0" dirty="0">
                <a:solidFill>
                  <a:srgbClr val="313B3F"/>
                </a:solidFill>
                <a:effectLst/>
              </a:rPr>
              <a:t>Στρατηγική προϊόντων </a:t>
            </a:r>
            <a:r>
              <a:rPr lang="en-GB" sz="1800" b="0" i="0" dirty="0">
                <a:solidFill>
                  <a:srgbClr val="313B3F"/>
                </a:solidFill>
                <a:effectLst/>
              </a:rPr>
              <a:t>(η ικανότητα προώθησης του επιχειρηματικού αντίκτυπου μέσω της καινοτομίας προϊόντων), και </a:t>
            </a:r>
          </a:p>
          <a:p>
            <a:pPr marL="342900" indent="-342900">
              <a:lnSpc>
                <a:spcPts val="2200"/>
              </a:lnSpc>
              <a:buAutoNum type="arabicParenR"/>
            </a:pPr>
            <a:r>
              <a:rPr lang="en-GB" sz="1800" b="1" i="0" dirty="0">
                <a:solidFill>
                  <a:srgbClr val="313B3F"/>
                </a:solidFill>
                <a:effectLst/>
              </a:rPr>
              <a:t>Επιρροή στους ανθρώπους </a:t>
            </a:r>
            <a:r>
              <a:rPr lang="en-GB" sz="1800" b="0" i="0" dirty="0">
                <a:solidFill>
                  <a:srgbClr val="313B3F"/>
                </a:solidFill>
                <a:effectLst/>
              </a:rPr>
              <a:t>(ικανότητα συσπείρωσης των ανθρώπων γύρω από το έργο της ομάδας).</a:t>
            </a:r>
          </a:p>
          <a:p>
            <a:pPr marL="0" indent="0">
              <a:lnSpc>
                <a:spcPts val="2200"/>
              </a:lnSpc>
            </a:pPr>
            <a:endParaRPr lang="en-GB" sz="1800" b="0" i="0" dirty="0">
              <a:solidFill>
                <a:srgbClr val="313B3F"/>
              </a:solidFill>
              <a:effectLst/>
            </a:endParaRPr>
          </a:p>
          <a:p>
            <a:pPr marL="0" indent="0">
              <a:lnSpc>
                <a:spcPts val="2200"/>
              </a:lnSpc>
            </a:pPr>
            <a:r>
              <a:rPr lang="en-GB" sz="1800" dirty="0">
                <a:solidFill>
                  <a:srgbClr val="313B3F"/>
                </a:solidFill>
              </a:rPr>
              <a:t>Ο Ravi Mehta κάνει εντυπωσιακή δουλειά σε αυτόν τον τομέα ..</a:t>
            </a:r>
            <a:endParaRPr lang="en-GB" sz="1800" b="0" i="0" dirty="0">
              <a:solidFill>
                <a:srgbClr val="313B3F"/>
              </a:solidFill>
              <a:effectLst/>
            </a:endParaRPr>
          </a:p>
          <a:p>
            <a:pPr marL="0" indent="0">
              <a:lnSpc>
                <a:spcPts val="2200"/>
              </a:lnSpc>
            </a:pPr>
            <a:r>
              <a:rPr lang="en-GB" sz="1800" dirty="0">
                <a:hlinkClick r:id="rId3"/>
              </a:rPr>
              <a:t> Πώς να γίνετε ένας κορυφαίος διαχειριστής προϊόντων (ravi-mehta.com)</a:t>
            </a:r>
            <a:endParaRPr lang="en-GB" sz="1800"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Η λειτουργία της διαχείρισης προϊόντων</a:t>
            </a:r>
          </a:p>
        </p:txBody>
      </p:sp>
      <p:pic>
        <p:nvPicPr>
          <p:cNvPr id="10" name="Picture 9">
            <a:extLst>
              <a:ext uri="{FF2B5EF4-FFF2-40B4-BE49-F238E27FC236}">
                <a16:creationId xmlns:a16="http://schemas.microsoft.com/office/drawing/2014/main" id="{FCE50FEF-BF51-EAC4-631C-08C808D14410}"/>
              </a:ext>
            </a:extLst>
          </p:cNvPr>
          <p:cNvPicPr>
            <a:picLocks noChangeAspect="1"/>
          </p:cNvPicPr>
          <p:nvPr/>
        </p:nvPicPr>
        <p:blipFill>
          <a:blip r:embed="rId4"/>
          <a:stretch>
            <a:fillRect/>
          </a:stretch>
        </p:blipFill>
        <p:spPr>
          <a:xfrm>
            <a:off x="7590408" y="1495148"/>
            <a:ext cx="4329893" cy="4724986"/>
          </a:xfrm>
          <a:prstGeom prst="rect">
            <a:avLst/>
          </a:prstGeom>
        </p:spPr>
      </p:pic>
    </p:spTree>
    <p:extLst>
      <p:ext uri="{BB962C8B-B14F-4D97-AF65-F5344CB8AC3E}">
        <p14:creationId xmlns:p14="http://schemas.microsoft.com/office/powerpoint/2010/main" val="1523303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76997" y="1495148"/>
            <a:ext cx="8272920" cy="1745202"/>
          </a:xfrm>
        </p:spPr>
        <p:txBody>
          <a:bodyPr>
            <a:noAutofit/>
          </a:bodyPr>
          <a:lstStyle/>
          <a:p>
            <a:pPr marL="0" indent="0">
              <a:lnSpc>
                <a:spcPts val="2200"/>
              </a:lnSpc>
            </a:pPr>
            <a:r>
              <a:rPr lang="en-GB" dirty="0"/>
              <a:t>Οι περισσότεροι από εμάς γνωρίζουμε την :ego System A/S, πιο γνωστή ως LEGO, τη δανέζικη εταιρεία παιχνιδιών. Το πιο γνωστό της προϊόν είναι τα τουβλάκια, αλλά έχει επίσης τη δική της σειρά (Bionicle, Ninjago)- μια σειρά προϊόντων προσχολικής ηλικίας (Lego Duplo) και μια σειρά παιχνιδιών ρομποτικής (Lego Mindstorms) μεταξύ άλλων περιουσιακών στοιχείων. Επίσης, δανείζει το εμπορικό της σήμα στην αλυσίδα θεματικών πάρκων Legoland. </a:t>
            </a:r>
          </a:p>
          <a:p>
            <a:pPr marL="0" indent="0">
              <a:lnSpc>
                <a:spcPts val="2200"/>
              </a:lnSpc>
            </a:pPr>
            <a:endParaRPr lang="en-GB" dirty="0"/>
          </a:p>
          <a:p>
            <a:pPr marL="0" indent="0">
              <a:lnSpc>
                <a:spcPts val="2200"/>
              </a:lnSpc>
            </a:pPr>
            <a:r>
              <a:rPr lang="en-GB" dirty="0"/>
              <a:t>Η εταιρεία ήθελε να αναπτυχθεί, αλλά καινοτομούσε προς τη λάθος κατεύθυνση. Η LEGO εισήγαγε νέα προϊόντα που επικεντρώνονταν σε σπάνια κομμάτια και εξωφρενικά σετ που ανέβαζαν το κόστος. Επένδυσαν πάρα πολλά σε μια στρατηγική που δεν απέδωσε. </a:t>
            </a:r>
          </a:p>
          <a:p>
            <a:pPr marL="0" indent="0">
              <a:lnSpc>
                <a:spcPts val="2200"/>
              </a:lnSpc>
            </a:pPr>
            <a:endParaRPr lang="en-GB" dirty="0"/>
          </a:p>
          <a:p>
            <a:pPr marL="0" indent="0">
              <a:lnSpc>
                <a:spcPts val="2200"/>
              </a:lnSpc>
            </a:pPr>
            <a:r>
              <a:rPr lang="en-GB" dirty="0"/>
              <a:t>Σε αυτή την περίοδο της κρίσης, είχαν περιστασιακές επιτυχίες με χαρακτήρες και σύμπαντα όπως ο Πόλεμος των Άστρων ή ο Χάρι Πότερ, αλλά ήταν προσωρινές επιτυχίες, όταν η ταινία έφυγε από τα πρωτοσέλιδα, οι πωλήσεις υπέφεραν και δεν κατάφεραν να αντισταθμίσουν τις απώλειες.</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l-GR" dirty="0"/>
              <a:t>ΠΕΡΙΠΤΩΣΙΟΛΟΓΙΚΗ </a:t>
            </a:r>
            <a:r>
              <a:rPr lang="en-GB" dirty="0"/>
              <a:t>ΜΕΛΕΤΗ - LEGO - η πρόκληση</a:t>
            </a:r>
          </a:p>
        </p:txBody>
      </p:sp>
      <p:pic>
        <p:nvPicPr>
          <p:cNvPr id="5" name="Picture 4" descr="A picture containing text&#10;&#10;Description automatically generated">
            <a:extLst>
              <a:ext uri="{FF2B5EF4-FFF2-40B4-BE49-F238E27FC236}">
                <a16:creationId xmlns:a16="http://schemas.microsoft.com/office/drawing/2014/main" id="{BC351416-18E6-EDCE-3596-075EF902EB4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594735" y="1588168"/>
            <a:ext cx="3296577" cy="4523874"/>
          </a:xfrm>
          <a:prstGeom prst="rect">
            <a:avLst/>
          </a:prstGeom>
        </p:spPr>
      </p:pic>
    </p:spTree>
    <p:extLst>
      <p:ext uri="{BB962C8B-B14F-4D97-AF65-F5344CB8AC3E}">
        <p14:creationId xmlns:p14="http://schemas.microsoft.com/office/powerpoint/2010/main" val="176603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11665824" cy="1745202"/>
          </a:xfrm>
        </p:spPr>
        <p:txBody>
          <a:bodyPr>
            <a:noAutofit/>
          </a:bodyPr>
          <a:lstStyle/>
          <a:p>
            <a:pPr marL="0" indent="0">
              <a:lnSpc>
                <a:spcPts val="2200"/>
              </a:lnSpc>
            </a:pPr>
            <a:endParaRPr lang="en-GB" dirty="0"/>
          </a:p>
          <a:p>
            <a:pPr marL="0" indent="0">
              <a:lnSpc>
                <a:spcPts val="2200"/>
              </a:lnSpc>
            </a:pPr>
            <a:r>
              <a:rPr lang="en-GB" sz="1800" dirty="0" err="1"/>
              <a:t>Ο Jørgen Vig </a:t>
            </a:r>
            <a:r>
              <a:rPr lang="en-GB" sz="1800" dirty="0"/>
              <a:t>Knudstorp εντάχθηκε στη LEGO το 2001, αφού εργάστηκε ως σύμβουλος της McKinsey &amp; Company και ως πανεπιστημιακός ερευνητής στο Πανεπιστήμιο του Aarhus. Υπό τη θητεία του Knudstorp, το ετήσιο εισόδημα του Ομίλου LEGO από ζημία έφτασε να σημειώνει αξιοσημείωτο κέρδος και αύξηση του κύκλου εργασιών κατά 600% από 6,3 δισεκατομμύρια σε 37,9 δισεκατομμύρια το 2016.  Τον Δεκέμβριο του 2016, ανακοινώθηκε ότι ο Knudstorp θα παραιτηθεί από τη θέση του διευθύνοντος συμβούλου της LEGO και αντ' αυτού θα αναλάβει τη θέση του προέδρου του ομίλου.</a:t>
            </a:r>
          </a:p>
          <a:p>
            <a:pPr marL="0" indent="0">
              <a:lnSpc>
                <a:spcPts val="2200"/>
              </a:lnSpc>
            </a:pPr>
            <a:endParaRPr lang="en-GB" sz="1800" dirty="0"/>
          </a:p>
          <a:p>
            <a:pPr marL="0" indent="0">
              <a:lnSpc>
                <a:spcPts val="2200"/>
              </a:lnSpc>
            </a:pPr>
            <a:r>
              <a:rPr lang="en-GB" sz="1800" dirty="0"/>
              <a:t>Ηγήθηκε μιας εταιρείας που επικεντρώθηκε στη μείωση του κόστους και βελτίωσε το μείγμα προϊόντων. Τα θεματικά σετ που δεν λειτουργούσαν δεν πωλούνταν πλέον. Οι βασικές σειρές αναβίωσαν: City, Technic και ακόμη και η Duplo, η οποία είχε διακοπεί. Γνωρίζοντας ότι τα παιδιά απομακρύνονταν από τα παραδοσιακά παιχνίδια και δεν ήθελαν να παίζουν μόνο με πλαστικά μέρη, άρχισε να χρησιμοποιεί ψηφιακά εξαρτήματα για να συμπληρώσει την εμπειρία. Στράφηκε προς το Διαδίκτυο. Η LEGO δημιούργησε το δικό της κοινωνικό δίκτυο, φόρουμ συζητήσεων και μίνι παιχνίδια στην ιστοσελίδα της. Μια διαδικτυακή κοινότητα σχεδιάστηκε έτσι ώστε οι χρήστες να μπορούν να μοιράζονται τις δημιουργίες τους. Δεν απέδωσαν όλες οι ψηφιακές πρωτοβουλίες, αλλά η εταιρεία έμαθε ότι έπρεπε να είναι πολύ ευέλικτη. </a:t>
            </a:r>
          </a:p>
          <a:p>
            <a:pPr marL="0" indent="0">
              <a:lnSpc>
                <a:spcPts val="2200"/>
              </a:lnSpc>
            </a:pPr>
            <a:endParaRPr lang="en-GB" sz="1800" dirty="0"/>
          </a:p>
          <a:p>
            <a:pPr marL="0" indent="0">
              <a:lnSpc>
                <a:spcPts val="2200"/>
              </a:lnSpc>
            </a:pPr>
            <a:r>
              <a:rPr lang="en-GB" sz="1800" dirty="0"/>
              <a:t>Σήμερα, η Lego θεωρείται ο πιο κερδοφόρος κατασκευαστής παιχνιδιών στον κόσμο και ξεπερνά την Mattel σε κύκλο εργασιών. </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l-GR" dirty="0"/>
              <a:t>ΠΕΡΙΠΤΩΣΙΟΛΟΓΙΚΗ </a:t>
            </a:r>
            <a:r>
              <a:rPr lang="en-GB" dirty="0"/>
              <a:t>ΜΕΛΕΤΗ - LEGO - η παρέμβαση</a:t>
            </a:r>
          </a:p>
        </p:txBody>
      </p:sp>
    </p:spTree>
    <p:extLst>
      <p:ext uri="{BB962C8B-B14F-4D97-AF65-F5344CB8AC3E}">
        <p14:creationId xmlns:p14="http://schemas.microsoft.com/office/powerpoint/2010/main" val="1992615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125394" y="1820000"/>
            <a:ext cx="8404996" cy="1745202"/>
          </a:xfrm>
        </p:spPr>
        <p:txBody>
          <a:bodyPr>
            <a:noAutofit/>
          </a:bodyPr>
          <a:lstStyle/>
          <a:p>
            <a:pPr marL="0" indent="0">
              <a:lnSpc>
                <a:spcPts val="2200"/>
              </a:lnSpc>
            </a:pPr>
            <a:endParaRPr lang="en-GB" dirty="0"/>
          </a:p>
          <a:p>
            <a:pPr marL="0" indent="0">
              <a:lnSpc>
                <a:spcPts val="2200"/>
              </a:lnSpc>
            </a:pPr>
            <a:r>
              <a:rPr lang="en-GB" sz="2000" dirty="0" err="1"/>
              <a:t>Ο Jørgen Vig </a:t>
            </a:r>
            <a:r>
              <a:rPr lang="en-GB" sz="2000" dirty="0"/>
              <a:t>Knudstorp εντάχθηκε στη LEGO το 2001, αφού εργάστηκε ως σύμβουλος της McKinsey &amp; Company και ως πανεπιστημιακός ερευνητής στο Πανεπιστήμιο του Aarhus. Ηγήθηκε μιας εταιρείας που επικεντρώθηκε εκ νέου στη μείωση του κόστους και βελτίωσε το μείγμα προϊόντων. Τα θεματικά σετ που δεν λειτουργούσαν δεν πωλούνταν πλέον. Οι βασικές σειρές αναβίωσαν: City, Technic και ακόμη και η Duplo, η οποία είχε καταργηθεί. </a:t>
            </a:r>
          </a:p>
          <a:p>
            <a:pPr marL="0" indent="0">
              <a:lnSpc>
                <a:spcPts val="2200"/>
              </a:lnSpc>
            </a:pPr>
            <a:endParaRPr lang="en-GB" sz="2000" dirty="0"/>
          </a:p>
          <a:p>
            <a:pPr marL="0" indent="0">
              <a:lnSpc>
                <a:spcPts val="2200"/>
              </a:lnSpc>
            </a:pPr>
            <a:r>
              <a:rPr lang="en-GB" sz="2000" dirty="0"/>
              <a:t>Γνωρίζοντας ότι τα παιδιά απομακρύνονταν από τα παραδοσιακά παιχνίδια και δεν ήθελαν να παίζουν μόνο με πλαστικά μέρη, άρχισε να χρησιμοποιεί ψηφιακά στοιχεία για να συμπληρώσει την εμπειρία. Στράφηκε προς το Διαδίκτυο. Η LEGO δημιούργησε το δικό της κοινωνικό δίκτυο, φόρουμ συζητήσεων και μίνι-παιχνίδια στην ιστοσελίδα της. Μια διαδικτυακή κοινότητα σχεδιάστηκε έτσι ώστε οι χρήστες να μπορούν να μοιράζονται τις δημιουργίες τους. Δεν απέδωσαν όλες οι ψηφιακές πρωτοβουλίες, αλλά η εταιρεία έμαθε ότι έπρεπε να είναι πολύ ευέλικτη. </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l-GR" dirty="0"/>
              <a:t>ΠΕΡΙΠΤΩΣΙΟΛΟΓΙΚΗ </a:t>
            </a:r>
            <a:r>
              <a:rPr lang="en-GB" dirty="0"/>
              <a:t>ΜΕΛΕΤΗ - LEGO - η παρέμβαση</a:t>
            </a:r>
          </a:p>
        </p:txBody>
      </p:sp>
      <p:pic>
        <p:nvPicPr>
          <p:cNvPr id="5" name="Picture 4" descr="A picture containing text, toy&#10;&#10;Description automatically generated">
            <a:extLst>
              <a:ext uri="{FF2B5EF4-FFF2-40B4-BE49-F238E27FC236}">
                <a16:creationId xmlns:a16="http://schemas.microsoft.com/office/drawing/2014/main" id="{EA3C156F-33E2-5C75-7738-D9A1233D48E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38675" y="1957733"/>
            <a:ext cx="3144069" cy="3977247"/>
          </a:xfrm>
          <a:prstGeom prst="rect">
            <a:avLst/>
          </a:prstGeom>
        </p:spPr>
      </p:pic>
    </p:spTree>
    <p:extLst>
      <p:ext uri="{BB962C8B-B14F-4D97-AF65-F5344CB8AC3E}">
        <p14:creationId xmlns:p14="http://schemas.microsoft.com/office/powerpoint/2010/main" val="389684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30951" y="685318"/>
            <a:ext cx="5261049" cy="822373"/>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Εσωτερικοί παράγοντες και διαχείριση κινδύνων </a:t>
            </a:r>
            <a:endParaRPr lang="en-US" sz="2000" dirty="0"/>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484044"/>
            <a:ext cx="5010380" cy="630000"/>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Διαχείριση κινδύνων - διοικητικές δεξιότητες και κουλτούρα, άνοιγμα στην καινοτομία</a:t>
            </a:r>
            <a:endParaRPr lang="en-US" sz="2000" dirty="0"/>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r>
              <a:rPr lang="en-US" sz="2000" dirty="0">
                <a:latin typeface="Calibri" panose="020F0502020204030204" pitchFamily="34" charset="0"/>
                <a:ea typeface="Calibri" panose="020F0502020204030204" pitchFamily="34" charset="0"/>
              </a:rPr>
              <a:t>Πελατειακή βάση, εξάρτηση και σχέσεις</a:t>
            </a:r>
            <a:endParaRPr lang="en-US" sz="2000" dirty="0"/>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a:xfrm>
            <a:off x="6948628" y="4551034"/>
            <a:ext cx="4754535" cy="630000"/>
          </a:xfrm>
        </p:spPr>
        <p:txBody>
          <a:bodyPr/>
          <a:lstStyle/>
          <a:p>
            <a:r>
              <a:rPr lang="en-US" sz="2000" dirty="0">
                <a:latin typeface="Calibri" panose="020F0502020204030204" pitchFamily="34" charset="0"/>
              </a:rPr>
              <a:t>Κατανόηση του ρόλου και της λειτουργίας των συστημάτων δεδομένων και των εργαλείων εσωτερικής και εξωτερικής ανάλυσης</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69026" y="742513"/>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r>
              <a:rPr lang="en-US" sz="3600" b="1" dirty="0"/>
              <a:t>02</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r>
              <a:rPr lang="en-US" sz="3600" b="1" dirty="0"/>
              <a:t>04</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86703" y="4322470"/>
            <a:ext cx="830393" cy="635000"/>
          </a:xfrm>
        </p:spPr>
        <p:txBody>
          <a:bodyPr/>
          <a:lstStyle/>
          <a:p>
            <a:r>
              <a:rPr lang="en-US" sz="3600" b="1" dirty="0"/>
              <a:t>05</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5"/>
            <a:ext cx="4378451" cy="2019396"/>
          </a:xfrm>
        </p:spPr>
        <p:txBody>
          <a:bodyPr>
            <a:normAutofit lnSpcReduction="10000"/>
          </a:bodyPr>
          <a:lstStyle/>
          <a:p>
            <a:r>
              <a:rPr lang="en-US" b="1" dirty="0">
                <a:latin typeface="Calibri" panose="020F0502020204030204" pitchFamily="34" charset="0"/>
                <a:ea typeface="Calibri" panose="020F0502020204030204" pitchFamily="34" charset="0"/>
                <a:cs typeface="Calibri" panose="020F0502020204030204" pitchFamily="34" charset="0"/>
              </a:rPr>
              <a:t>Μια ΚΡΙΣΗ </a:t>
            </a:r>
            <a:r>
              <a:rPr lang="el-GR" b="1" dirty="0">
                <a:latin typeface="Calibri" panose="020F0502020204030204" pitchFamily="34" charset="0"/>
                <a:ea typeface="Calibri" panose="020F0502020204030204" pitchFamily="34" charset="0"/>
                <a:cs typeface="Calibri" panose="020F0502020204030204" pitchFamily="34" charset="0"/>
              </a:rPr>
              <a:t>προερχόμενη </a:t>
            </a:r>
            <a:r>
              <a:rPr lang="en-US" b="1" dirty="0">
                <a:latin typeface="Calibri" panose="020F0502020204030204" pitchFamily="34" charset="0"/>
                <a:ea typeface="Calibri" panose="020F0502020204030204" pitchFamily="34" charset="0"/>
                <a:cs typeface="Calibri" panose="020F0502020204030204" pitchFamily="34" charset="0"/>
              </a:rPr>
              <a:t>από ΕΣΩΤΕΡΙΚΟΥΣ ΠΑΡΑΓΟΝΤΕΣ</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48404" y="250227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54656" y="2924632"/>
            <a:ext cx="4306395" cy="2769154"/>
          </a:xfrm>
        </p:spPr>
        <p:txBody>
          <a:bodyPr>
            <a:noAutofit/>
          </a:bodyPr>
          <a:lstStyle/>
          <a:p>
            <a:pPr marL="0" indent="0">
              <a:lnSpc>
                <a:spcPts val="2280"/>
              </a:lnSpc>
              <a:spcBef>
                <a:spcPts val="0"/>
              </a:spcBef>
            </a:pPr>
            <a:r>
              <a:rPr lang="en-US" sz="2200" dirty="0">
                <a:ea typeface="Calibri" panose="020F0502020204030204" pitchFamily="34" charset="0"/>
                <a:cs typeface="Times New Roman" panose="02020603050405020304" pitchFamily="18" charset="0"/>
              </a:rPr>
              <a:t>Αυτή η ενότητα θα εισαγάγει τους εκπαιδευόμενους στις κρίσεις που προέρχονται από εσωτερικούς παράγοντες. Χρησιμοποιώντας προσεγγίσεις μάθησης βασισμένες σε προβλήματα, οι εκπαιδευόμενοι θα κατανοήσουν και θα εφαρμόσουν μηχανισμούς αντιμετώπισης κρίσεων που προέρχονται από εσωτερικούς παράγοντες και θέτουν σε κίνδυνο τη σταθερότητα της ΜΜΕ.</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728523" y="1348727"/>
            <a:ext cx="2469464" cy="511078"/>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2800" dirty="0">
                <a:solidFill>
                  <a:schemeClr val="bg1"/>
                </a:solidFill>
                <a:latin typeface="Calibri" panose="020F0502020204030204" pitchFamily="34" charset="0"/>
                <a:cs typeface="Calibri" panose="020F0502020204030204" pitchFamily="34" charset="0"/>
              </a:rPr>
              <a:t>ΕΝΟΤΗΤΑ </a:t>
            </a:r>
            <a:r>
              <a:rPr lang="en-IE" sz="2800" dirty="0">
                <a:solidFill>
                  <a:schemeClr val="bg1"/>
                </a:solidFill>
                <a:latin typeface="Calibri" panose="020F0502020204030204" pitchFamily="34" charset="0"/>
                <a:cs typeface="Calibri" panose="020F0502020204030204" pitchFamily="34" charset="0"/>
              </a:rPr>
              <a:t> 03</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6069026"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411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libri" panose="020F0502020204030204" pitchFamily="34" charset="0"/>
                <a:ea typeface="Calibri" panose="020F0502020204030204" pitchFamily="34" charset="0"/>
                <a:cs typeface="Calibri" panose="020F0502020204030204" pitchFamily="34" charset="0"/>
              </a:rPr>
              <a:t>Κρίση στις πωλήσεις προϊόντων, ξαφνική πτώση της ζήτησης που οδηγεί σε απώλεια</a:t>
            </a:r>
            <a:endParaRPr lang="en-US" sz="2000" dirty="0"/>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03</a:t>
            </a:r>
          </a:p>
        </p:txBody>
      </p:sp>
      <p:cxnSp>
        <p:nvCxnSpPr>
          <p:cNvPr id="16" name="Straight Connector 15">
            <a:extLst>
              <a:ext uri="{FF2B5EF4-FFF2-40B4-BE49-F238E27FC236}">
                <a16:creationId xmlns:a16="http://schemas.microsoft.com/office/drawing/2014/main" id="{44447BB1-C56E-3A4D-0157-18B9CDDD7291}"/>
              </a:ext>
            </a:extLst>
          </p:cNvPr>
          <p:cNvCxnSpPr/>
          <p:nvPr/>
        </p:nvCxnSpPr>
        <p:spPr>
          <a:xfrm>
            <a:off x="5758677" y="558760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326706"/>
            <a:ext cx="8489216" cy="1745202"/>
          </a:xfrm>
        </p:spPr>
        <p:txBody>
          <a:bodyPr>
            <a:noAutofit/>
          </a:bodyPr>
          <a:lstStyle/>
          <a:p>
            <a:pPr marL="0" indent="0">
              <a:lnSpc>
                <a:spcPts val="2200"/>
              </a:lnSpc>
            </a:pPr>
            <a:endParaRPr lang="en-GB" dirty="0"/>
          </a:p>
          <a:p>
            <a:pPr marL="0" indent="0">
              <a:lnSpc>
                <a:spcPts val="2200"/>
              </a:lnSpc>
            </a:pPr>
            <a:r>
              <a:rPr lang="en-GB" sz="1800" dirty="0"/>
              <a:t>Υπό τη θητεία του Knudstorp, το ετήσιο εισόδημα του ομίλου LEGO από ζημίες κατέγραψε αξιοσημείωτα κέρδη και ο κύκλος εργασιών αυξήθηκε κατά 600% από 6,3 δισεκατομμύρια σε 37,9 δισεκατομμύρια το 2016.  Τον Δεκέμβριο του 2016, ανακοινώθηκε ότι ο Knudstorp θα παραιτηθεί από τη θέση του διευθύνοντος συμβούλου της LEGO και αντ' αυτού θα αναλάβει τη θέση του προέδρου του ομίλου.</a:t>
            </a:r>
          </a:p>
          <a:p>
            <a:pPr marL="0" indent="0">
              <a:lnSpc>
                <a:spcPts val="2200"/>
              </a:lnSpc>
            </a:pPr>
            <a:endParaRPr lang="en-GB" sz="1400" dirty="0"/>
          </a:p>
          <a:p>
            <a:pPr marL="0" indent="0">
              <a:lnSpc>
                <a:spcPts val="2200"/>
              </a:lnSpc>
            </a:pPr>
            <a:r>
              <a:rPr lang="en-GB" sz="1800" dirty="0"/>
              <a:t>Σήμερα, η Lego θεωρείται ο πιο κερδοφόρος κατασκευαστής παιχνιδιών στον κόσμο και ξεπερνά την Mattel σε κύκλο εργασιών. Η αναγέννηση της Lego έχει χαρακτηριστεί ως η μεγαλύτερη στροφή στην ιστορία των επιχειρήσεων. Ένα βιβλίο αφιερωμένο στο θέμα, το Brick by Brick: How Lego Rewrote the Rules of Innovation του Ντέιβιντ Ρόμπερτσον, έχει γίνει ένα καθιερωμένο επιχειρηματικό κείμενο. Η Sony, η Adidas και η Boeing λέγεται ότι αναφέρονται σε αυτό. Η Google χρησιμοποιεί πλέον τουβλάκια Lego για να βοηθήσει τους υπαλλήλους της να καινοτομήσουν. </a:t>
            </a:r>
          </a:p>
          <a:p>
            <a:pPr marL="0" indent="0">
              <a:lnSpc>
                <a:spcPts val="2200"/>
              </a:lnSpc>
            </a:pPr>
            <a:endParaRPr lang="en-GB" sz="1800" dirty="0"/>
          </a:p>
          <a:p>
            <a:pPr marL="0" indent="0">
              <a:lnSpc>
                <a:spcPts val="2200"/>
              </a:lnSpc>
            </a:pPr>
            <a:r>
              <a:rPr lang="en-GB" sz="1800" b="1" dirty="0">
                <a:solidFill>
                  <a:schemeClr val="bg2"/>
                </a:solidFill>
                <a:highlight>
                  <a:srgbClr val="F16924"/>
                </a:highlight>
              </a:rPr>
              <a:t>ΔΙΑΒΆΣΤΕ ΠΕΡΙΣΣΌΤΕΡΑ ΓΙΑ ΤΗΝ ΑΝΆΚΑΜΨΗ ΤΗΣ LEGO</a:t>
            </a:r>
          </a:p>
          <a:p>
            <a:pPr marL="0" indent="0">
              <a:lnSpc>
                <a:spcPts val="2200"/>
              </a:lnSpc>
            </a:pPr>
            <a:r>
              <a:rPr lang="en-GB" sz="1800" dirty="0">
                <a:hlinkClick r:id="rId3"/>
              </a:rPr>
              <a:t>Η LEGO είναι μια καταπληκτική ιστορία επιχειρηματικής ανάκαμψης - Mani Masood</a:t>
            </a:r>
            <a:endParaRPr lang="en-GB" sz="1800"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l-GR" dirty="0"/>
              <a:t>ΠΕΡΙΠΤΩΣΙΟΛΟΓΙΚΗ </a:t>
            </a:r>
            <a:r>
              <a:rPr lang="en-GB" dirty="0"/>
              <a:t>ΜΕΛΕΤΗ - LEGO - αποτέλεσμα</a:t>
            </a:r>
          </a:p>
        </p:txBody>
      </p:sp>
      <p:pic>
        <p:nvPicPr>
          <p:cNvPr id="5" name="Picture 4" descr="A hand holding a red toy&#10;&#10;Description automatically generated with low confidence">
            <a:extLst>
              <a:ext uri="{FF2B5EF4-FFF2-40B4-BE49-F238E27FC236}">
                <a16:creationId xmlns:a16="http://schemas.microsoft.com/office/drawing/2014/main" id="{6B820C7E-A3B4-59F6-F298-9ED46BAE8C34}"/>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868957" y="1860189"/>
            <a:ext cx="3089365" cy="4119153"/>
          </a:xfrm>
          <a:prstGeom prst="rect">
            <a:avLst/>
          </a:prstGeom>
        </p:spPr>
      </p:pic>
    </p:spTree>
    <p:extLst>
      <p:ext uri="{BB962C8B-B14F-4D97-AF65-F5344CB8AC3E}">
        <p14:creationId xmlns:p14="http://schemas.microsoft.com/office/powerpoint/2010/main" val="1881615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19F22-2907-4DAD-09E1-D3004CB0D528}"/>
              </a:ext>
            </a:extLst>
          </p:cNvPr>
          <p:cNvSpPr>
            <a:spLocks noGrp="1"/>
          </p:cNvSpPr>
          <p:nvPr>
            <p:ph type="body" sz="quarter" idx="16"/>
          </p:nvPr>
        </p:nvSpPr>
        <p:spPr>
          <a:xfrm>
            <a:off x="2149153" y="1379071"/>
            <a:ext cx="4465959" cy="3833009"/>
          </a:xfrm>
        </p:spPr>
        <p:txBody>
          <a:bodyPr>
            <a:normAutofit/>
          </a:bodyPr>
          <a:lstStyle/>
          <a:p>
            <a:r>
              <a:rPr lang="en-US" dirty="0"/>
              <a:t>Πελατειακή βάση, εξάρτηση και σχέσεις</a:t>
            </a:r>
          </a:p>
        </p:txBody>
      </p:sp>
      <p:sp>
        <p:nvSpPr>
          <p:cNvPr id="5" name="Text Placeholder 4">
            <a:extLst>
              <a:ext uri="{FF2B5EF4-FFF2-40B4-BE49-F238E27FC236}">
                <a16:creationId xmlns:a16="http://schemas.microsoft.com/office/drawing/2014/main" id="{409B2713-300F-C6BD-930F-DB47FBCF7F85}"/>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436500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285129" y="430174"/>
            <a:ext cx="3713632" cy="2379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Ανάπτυξη μιας πιστής πελατειακής βάσης για να αντέξει μια κρίση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2000" dirty="0">
                <a:solidFill>
                  <a:schemeClr val="bg1"/>
                </a:solidFill>
              </a:rPr>
              <a:t>Η πελατειακή βάση είναι μια στοχευμένη δημογραφική ομάδα ή ομάδα ανθρώπων με παρόμοια ενδιαφέροντα, τα οποία καθιστούν πιο πιθανό το ενδιαφέρον τους για ένα προϊόν ή μια υπηρεσία. </a:t>
            </a:r>
          </a:p>
          <a:p>
            <a:r>
              <a:rPr lang="en-US" sz="3200"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16301" y="1026518"/>
            <a:ext cx="4957908"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40"/>
              </a:lnSpc>
            </a:pPr>
            <a:r>
              <a:rPr lang="en-US" sz="2200" dirty="0">
                <a:solidFill>
                  <a:srgbClr val="616161"/>
                </a:solidFill>
              </a:rPr>
              <a:t>Να γνωρίζετε συνεχώς τις ανάγκες τους και να τις καλύπτετε με νέα προϊόντα και ιδέες που θα ανταποκρίνονται στη ζήτηση.</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326753" y="3030369"/>
            <a:ext cx="3778566" cy="1157102"/>
          </a:xfrm>
        </p:spPr>
        <p:txBody>
          <a:bodyPr>
            <a:noAutofit/>
          </a:bodyPr>
          <a:lstStyle/>
          <a:p>
            <a:pPr>
              <a:lnSpc>
                <a:spcPts val="2240"/>
              </a:lnSpc>
              <a:spcBef>
                <a:spcPts val="0"/>
              </a:spcBef>
            </a:pPr>
            <a:r>
              <a:rPr lang="en-US" sz="2200" dirty="0">
                <a:solidFill>
                  <a:srgbClr val="616161"/>
                </a:solidFill>
              </a:rPr>
              <a:t>Προσφέρετε εκπτώσεις, κίνητρα και συνδρομές για πελάτες που επιστρέφουν για να τους κρατήσετε πιστούς.</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290683" y="5474528"/>
            <a:ext cx="3283608"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40"/>
              </a:lnSpc>
            </a:pPr>
            <a:r>
              <a:rPr lang="en-US" sz="2200" dirty="0">
                <a:solidFill>
                  <a:srgbClr val="616161"/>
                </a:solidFill>
              </a:rPr>
              <a:t>Ανώτερη εξυπηρέτηση πελατών - αφήστε τους πελάτες να γνωρίζουν ότι πραγματικά ενδιαφέρεστε.</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43D51CB-B3A7-B64A-F830-2CBE98F16685}"/>
              </a:ext>
            </a:extLst>
          </p:cNvPr>
          <p:cNvSpPr txBox="1"/>
          <p:nvPr/>
        </p:nvSpPr>
        <p:spPr>
          <a:xfrm>
            <a:off x="285130" y="5776068"/>
            <a:ext cx="3827550" cy="738664"/>
          </a:xfrm>
          <a:prstGeom prst="rect">
            <a:avLst/>
          </a:prstGeom>
          <a:noFill/>
        </p:spPr>
        <p:txBody>
          <a:bodyPr wrap="square">
            <a:spAutoFit/>
          </a:bodyPr>
          <a:lstStyle/>
          <a:p>
            <a:pPr indent="0"/>
            <a:r>
              <a:rPr lang="en-US" sz="1400" b="1" dirty="0">
                <a:solidFill>
                  <a:schemeClr val="bg1"/>
                </a:solidFill>
                <a:latin typeface="+mj-lt"/>
              </a:rPr>
              <a:t>Πηγή: diriya.lk (2022), </a:t>
            </a:r>
          </a:p>
          <a:p>
            <a:pPr indent="0"/>
            <a:r>
              <a:rPr lang="en-US" sz="1400" dirty="0">
                <a:solidFill>
                  <a:schemeClr val="bg1"/>
                </a:solidFill>
                <a:latin typeface="+mj-lt"/>
              </a:rPr>
              <a:t>https://diriya.lk/developing-a-loyal-customer-base-during-the-current-crisis/</a:t>
            </a:r>
          </a:p>
        </p:txBody>
      </p: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C0A22654-5DA5-3592-736E-770594E5C2C1}"/>
              </a:ext>
            </a:extLst>
          </p:cNvPr>
          <p:cNvGrpSpPr/>
          <p:nvPr/>
        </p:nvGrpSpPr>
        <p:grpSpPr>
          <a:xfrm>
            <a:off x="7074556" y="3071216"/>
            <a:ext cx="743642" cy="742830"/>
            <a:chOff x="7257599" y="768348"/>
            <a:chExt cx="868457" cy="867509"/>
          </a:xfrm>
          <a:solidFill>
            <a:srgbClr val="595959"/>
          </a:solidFill>
        </p:grpSpPr>
        <p:sp>
          <p:nvSpPr>
            <p:cNvPr id="48" name="Freeform 47">
              <a:extLst>
                <a:ext uri="{FF2B5EF4-FFF2-40B4-BE49-F238E27FC236}">
                  <a16:creationId xmlns:a16="http://schemas.microsoft.com/office/drawing/2014/main" id="{5EDC350B-E91F-E6F9-7901-CA88624D8726}"/>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9" name="Graphic 2">
              <a:extLst>
                <a:ext uri="{FF2B5EF4-FFF2-40B4-BE49-F238E27FC236}">
                  <a16:creationId xmlns:a16="http://schemas.microsoft.com/office/drawing/2014/main" id="{BDA6F60E-56D8-4317-81F9-621518C06E8E}"/>
                </a:ext>
              </a:extLst>
            </p:cNvPr>
            <p:cNvGrpSpPr/>
            <p:nvPr/>
          </p:nvGrpSpPr>
          <p:grpSpPr>
            <a:xfrm>
              <a:off x="7257599" y="768348"/>
              <a:ext cx="868457" cy="867509"/>
              <a:chOff x="7257599" y="768348"/>
              <a:chExt cx="868457" cy="867509"/>
            </a:xfrm>
            <a:grpFill/>
          </p:grpSpPr>
          <p:sp>
            <p:nvSpPr>
              <p:cNvPr id="50" name="Freeform 49">
                <a:extLst>
                  <a:ext uri="{FF2B5EF4-FFF2-40B4-BE49-F238E27FC236}">
                    <a16:creationId xmlns:a16="http://schemas.microsoft.com/office/drawing/2014/main" id="{84BF202C-AD27-87BC-CCCD-E5BDAEE6241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67945662-BE0C-D833-6592-3235E62BC51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2E860D46-6B4F-56D6-0483-5C2368073F2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0BE9A55C-D6C7-078E-B299-FE141FE7241D}"/>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4972141D-8441-77BA-D6E4-3A027CDF7F98}"/>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5" name="Group 54">
            <a:extLst>
              <a:ext uri="{FF2B5EF4-FFF2-40B4-BE49-F238E27FC236}">
                <a16:creationId xmlns:a16="http://schemas.microsoft.com/office/drawing/2014/main" id="{6720D921-6D5C-EFC5-4615-38960D5206AC}"/>
              </a:ext>
            </a:extLst>
          </p:cNvPr>
          <p:cNvGrpSpPr/>
          <p:nvPr/>
        </p:nvGrpSpPr>
        <p:grpSpPr>
          <a:xfrm>
            <a:off x="6002796" y="5240358"/>
            <a:ext cx="817883" cy="729072"/>
            <a:chOff x="4422991" y="1951890"/>
            <a:chExt cx="1086135" cy="968195"/>
          </a:xfrm>
          <a:solidFill>
            <a:srgbClr val="595959"/>
          </a:solidFill>
        </p:grpSpPr>
        <p:sp>
          <p:nvSpPr>
            <p:cNvPr id="56" name="Freeform 55">
              <a:extLst>
                <a:ext uri="{FF2B5EF4-FFF2-40B4-BE49-F238E27FC236}">
                  <a16:creationId xmlns:a16="http://schemas.microsoft.com/office/drawing/2014/main" id="{063AFFD2-F74D-DFB4-A9B9-A8C41AB6E3D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57" name="Graphic 3">
              <a:extLst>
                <a:ext uri="{FF2B5EF4-FFF2-40B4-BE49-F238E27FC236}">
                  <a16:creationId xmlns:a16="http://schemas.microsoft.com/office/drawing/2014/main" id="{73738231-87DD-3D8E-FD1C-FC3F8E8C7D63}"/>
                </a:ext>
              </a:extLst>
            </p:cNvPr>
            <p:cNvGrpSpPr/>
            <p:nvPr/>
          </p:nvGrpSpPr>
          <p:grpSpPr>
            <a:xfrm>
              <a:off x="4738409" y="2001259"/>
              <a:ext cx="466270" cy="416899"/>
              <a:chOff x="4738409" y="2001259"/>
              <a:chExt cx="466270" cy="416899"/>
            </a:xfrm>
            <a:grpFill/>
          </p:grpSpPr>
          <p:sp>
            <p:nvSpPr>
              <p:cNvPr id="58" name="Freeform 57">
                <a:extLst>
                  <a:ext uri="{FF2B5EF4-FFF2-40B4-BE49-F238E27FC236}">
                    <a16:creationId xmlns:a16="http://schemas.microsoft.com/office/drawing/2014/main" id="{6FDF16F6-807A-9913-9AFF-F5AF19C11A80}"/>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B41F7A"/>
              </a:solid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66039AB-B616-79C7-D97E-D64830D60786}"/>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B41F7A"/>
              </a:solid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38729C1-DDCD-4580-A77A-68A498D00D1A}"/>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B41F7A"/>
              </a:solidFill>
              <a:ln w="27426" cap="flat">
                <a:noFill/>
                <a:prstDash val="solid"/>
                <a:miter/>
              </a:ln>
            </p:spPr>
            <p:txBody>
              <a:bodyPr rtlCol="0" anchor="ctr"/>
              <a:lstStyle/>
              <a:p>
                <a:endParaRPr lang="en-US" dirty="0"/>
              </a:p>
            </p:txBody>
          </p:sp>
        </p:grpSp>
      </p:grpSp>
      <p:grpSp>
        <p:nvGrpSpPr>
          <p:cNvPr id="61" name="Group 60">
            <a:extLst>
              <a:ext uri="{FF2B5EF4-FFF2-40B4-BE49-F238E27FC236}">
                <a16:creationId xmlns:a16="http://schemas.microsoft.com/office/drawing/2014/main" id="{71A7C4BD-8E14-34B0-41D8-AB041B6115F6}"/>
              </a:ext>
            </a:extLst>
          </p:cNvPr>
          <p:cNvGrpSpPr/>
          <p:nvPr/>
        </p:nvGrpSpPr>
        <p:grpSpPr>
          <a:xfrm>
            <a:off x="5930190" y="929329"/>
            <a:ext cx="728515" cy="727800"/>
            <a:chOff x="10376768" y="2334933"/>
            <a:chExt cx="920484" cy="919581"/>
          </a:xfrm>
          <a:solidFill>
            <a:srgbClr val="595959"/>
          </a:solidFill>
        </p:grpSpPr>
        <p:sp>
          <p:nvSpPr>
            <p:cNvPr id="62" name="Freeform 61">
              <a:extLst>
                <a:ext uri="{FF2B5EF4-FFF2-40B4-BE49-F238E27FC236}">
                  <a16:creationId xmlns:a16="http://schemas.microsoft.com/office/drawing/2014/main" id="{96EE82F5-45FC-3DC4-D364-7CCFFC08B3C9}"/>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DCDDA323-AD24-59B2-8A6A-78854A71216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2" name="Graphic 2">
              <a:extLst>
                <a:ext uri="{FF2B5EF4-FFF2-40B4-BE49-F238E27FC236}">
                  <a16:creationId xmlns:a16="http://schemas.microsoft.com/office/drawing/2014/main" id="{F8E603E1-CA06-2587-6170-4ADF6C5B7A0C}"/>
                </a:ext>
              </a:extLst>
            </p:cNvPr>
            <p:cNvGrpSpPr/>
            <p:nvPr/>
          </p:nvGrpSpPr>
          <p:grpSpPr>
            <a:xfrm>
              <a:off x="10376768" y="2334933"/>
              <a:ext cx="920484" cy="919581"/>
              <a:chOff x="10376768" y="2334933"/>
              <a:chExt cx="920484" cy="919581"/>
            </a:xfrm>
            <a:grpFill/>
          </p:grpSpPr>
          <p:sp>
            <p:nvSpPr>
              <p:cNvPr id="193" name="Freeform 192">
                <a:extLst>
                  <a:ext uri="{FF2B5EF4-FFF2-40B4-BE49-F238E27FC236}">
                    <a16:creationId xmlns:a16="http://schemas.microsoft.com/office/drawing/2014/main" id="{05F930F4-9B50-B6EC-EC48-32F89135AF0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4" name="Freeform 193">
                <a:extLst>
                  <a:ext uri="{FF2B5EF4-FFF2-40B4-BE49-F238E27FC236}">
                    <a16:creationId xmlns:a16="http://schemas.microsoft.com/office/drawing/2014/main" id="{CC673966-548F-4290-DC1A-219EDD349897}"/>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215" name="Rectangle 214">
            <a:extLst>
              <a:ext uri="{FF2B5EF4-FFF2-40B4-BE49-F238E27FC236}">
                <a16:creationId xmlns:a16="http://schemas.microsoft.com/office/drawing/2014/main" id="{13AFE945-1351-4152-C7FB-365CFAADD6FC}"/>
              </a:ext>
            </a:extLst>
          </p:cNvPr>
          <p:cNvSpPr/>
          <p:nvPr/>
        </p:nvSpPr>
        <p:spPr>
          <a:xfrm>
            <a:off x="399047" y="26888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908080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1" y="4704"/>
            <a:ext cx="516031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470887"/>
            <a:ext cx="4028795" cy="4386228"/>
          </a:xfrm>
        </p:spPr>
        <p:txBody>
          <a:bodyPr>
            <a:normAutofit/>
          </a:bodyPr>
          <a:lstStyle/>
          <a:p>
            <a:r>
              <a:rPr lang="en-GB" sz="3200" b="1" dirty="0">
                <a:solidFill>
                  <a:schemeClr val="bg1"/>
                </a:solidFill>
              </a:rPr>
              <a:t>Έξι πράγματα που </a:t>
            </a:r>
            <a:r>
              <a:rPr lang="en-GB" sz="3200" dirty="0">
                <a:solidFill>
                  <a:schemeClr val="bg1"/>
                </a:solidFill>
              </a:rPr>
              <a:t>μπορείτε να κάνετε τώρα για να χτίσετε και να διατηρήσετε ισχυρές πελατειακές σχέσεις: </a:t>
            </a:r>
          </a:p>
          <a:p>
            <a:endParaRPr lang="en-GB" dirty="0">
              <a:solidFill>
                <a:schemeClr val="bg1"/>
              </a:solidFill>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5566241" y="497781"/>
            <a:ext cx="6501924" cy="605657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(Επαν)εστιάστε στην υπόσχεσή σας για πάντα. </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Απομακρυνθείτε από τα προϊόντα και τις υπηρεσίες σας και σκεφτείτε το επιχειρηματικό περιβάλλον που αντιμετωπίζει ο πελάτης σας και πώς μπορείτε να τον βοηθήσετε να επιτύχει στην επίτευξη των στόχων του.</a:t>
            </a: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Καθορίστε ποιοι είναι οι καλύτεροι πελάτες/αγορές-στόχοι σας και, κυρίως, ποιοι δεν είναι. </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Να είστε πολύ συγκεκριμένοι σχετικά με το ποιον εξυπηρετείτε και γιατί.</a:t>
            </a: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Επεκτείνετε την "επιτυχία του πελάτη" πέρα από τις ομάδες υποστήριξης. </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Όλοι στην επιχείρηση θα πρέπει να συνεργάζονται για να διασφαλίζουν ότι οι ανάγκες των πελατών ικανοποιούνται και η επικοινωνία με τους πελάτες είναι σαφής</a:t>
            </a:r>
            <a:r>
              <a:rPr lang="en-GB" sz="2200" b="1" dirty="0">
                <a:solidFill>
                  <a:srgbClr val="F16924"/>
                </a:solidFill>
                <a:latin typeface="+mn-lt"/>
                <a:ea typeface="Open Sans Light" panose="020B0306030504020204" pitchFamily="34" charset="0"/>
                <a:cs typeface="Open Sans Light" panose="020B0306030504020204" pitchFamily="34" charset="0"/>
              </a:rPr>
              <a:t>.</a:t>
            </a: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770469" y="368085"/>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900112" y="3491241"/>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5181885" y="2394634"/>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5181885" y="4032763"/>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767115" y="2539544"/>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02</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780723" y="4160836"/>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Tree>
    <p:extLst>
      <p:ext uri="{BB962C8B-B14F-4D97-AF65-F5344CB8AC3E}">
        <p14:creationId xmlns:p14="http://schemas.microsoft.com/office/powerpoint/2010/main" val="434706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1" y="4704"/>
            <a:ext cx="516031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184023"/>
            <a:ext cx="4028795" cy="4386228"/>
          </a:xfrm>
        </p:spPr>
        <p:txBody>
          <a:bodyPr>
            <a:normAutofit/>
          </a:bodyPr>
          <a:lstStyle/>
          <a:p>
            <a:r>
              <a:rPr lang="en-GB" sz="3200" b="1" dirty="0">
                <a:solidFill>
                  <a:schemeClr val="bg1"/>
                </a:solidFill>
              </a:rPr>
              <a:t>Έξι πράγματα που </a:t>
            </a:r>
            <a:r>
              <a:rPr lang="en-GB" sz="3200" dirty="0">
                <a:solidFill>
                  <a:schemeClr val="bg1"/>
                </a:solidFill>
              </a:rPr>
              <a:t>μπορείτε να κάνετε τώρα για να οικοδομήσετε και να διατηρήσετε ισχυρές πελατειακές σχέσεις κατά τη διάρκεια αυτής της κρίσης</a:t>
            </a:r>
            <a:r>
              <a:rPr lang="en-GB" dirty="0">
                <a:solidFill>
                  <a:schemeClr val="bg1"/>
                </a:solidFill>
              </a:rPr>
              <a:t>: </a:t>
            </a:r>
          </a:p>
          <a:p>
            <a:endParaRPr lang="en-GB" dirty="0">
              <a:solidFill>
                <a:schemeClr val="bg1"/>
              </a:solidFill>
            </a:endParaRP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5566241" y="349863"/>
            <a:ext cx="6501924" cy="689526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80"/>
              </a:lnSpc>
              <a:spcBef>
                <a:spcPts val="0"/>
              </a:spcBef>
              <a:buClr>
                <a:srgbClr val="F16924"/>
              </a:buClr>
            </a:pPr>
            <a:r>
              <a:rPr lang="en-GB" sz="1800" b="1" dirty="0">
                <a:solidFill>
                  <a:srgbClr val="F16924"/>
                </a:solidFill>
                <a:latin typeface="+mn-lt"/>
                <a:ea typeface="Open Sans Light" panose="020B0306030504020204" pitchFamily="34" charset="0"/>
                <a:cs typeface="Open Sans Light" panose="020B0306030504020204" pitchFamily="34" charset="0"/>
              </a:rPr>
              <a:t>Συμπεριλάβετε τα μέλη της ομάδας των πελατών σας πρώτης γραμμής στη διάγνωση των αδυναμιών των σχέσεων.</a:t>
            </a:r>
          </a:p>
          <a:p>
            <a:pPr algn="l">
              <a:lnSpc>
                <a:spcPct val="100000"/>
              </a:lnSpc>
              <a:spcBef>
                <a:spcPts val="0"/>
              </a:spcBef>
              <a:buClr>
                <a:srgbClr val="F16924"/>
              </a:buClr>
            </a:pPr>
            <a:endParaRPr lang="en-GB" sz="6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dirty="0">
                <a:solidFill>
                  <a:srgbClr val="595959"/>
                </a:solidFill>
                <a:latin typeface="+mn-lt"/>
                <a:ea typeface="Open Sans Light" panose="020B0306030504020204" pitchFamily="34" charset="0"/>
                <a:cs typeface="Open Sans Light" panose="020B0306030504020204" pitchFamily="34" charset="0"/>
              </a:rPr>
              <a:t>Τα άτομα αυτά έχουν πολύ πιο σαφή οπτική επαφή με τους πελάτες και τα προβλήματα που αντιμετωπίζουν.</a:t>
            </a:r>
          </a:p>
          <a:p>
            <a:pPr algn="l">
              <a:lnSpc>
                <a:spcPts val="2280"/>
              </a:lnSpc>
              <a:spcBef>
                <a:spcPts val="0"/>
              </a:spcBef>
              <a:buClr>
                <a:srgbClr val="F16924"/>
              </a:buClr>
            </a:pPr>
            <a:endParaRPr lang="en-GB" sz="18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b="1" dirty="0">
                <a:solidFill>
                  <a:srgbClr val="F16924"/>
                </a:solidFill>
                <a:latin typeface="+mn-lt"/>
                <a:ea typeface="Open Sans Light" panose="020B0306030504020204" pitchFamily="34" charset="0"/>
                <a:cs typeface="Open Sans Light" panose="020B0306030504020204" pitchFamily="34" charset="0"/>
              </a:rPr>
              <a:t>Βρείτε έναν τρόπο να έχετε τον πελάτη "σε όλα τα δωμάτια" όπου λαμβάνονται οι αποφάσεις, τόσο σε δομημένες όσο και σε μη δομημένες συναντήσεις.</a:t>
            </a:r>
          </a:p>
          <a:p>
            <a:pPr algn="l">
              <a:lnSpc>
                <a:spcPct val="100000"/>
              </a:lnSpc>
              <a:spcBef>
                <a:spcPts val="0"/>
              </a:spcBef>
              <a:buClr>
                <a:srgbClr val="F16924"/>
              </a:buClr>
            </a:pPr>
            <a:endParaRPr lang="en-GB" sz="6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dirty="0">
                <a:solidFill>
                  <a:srgbClr val="595959"/>
                </a:solidFill>
                <a:latin typeface="+mn-lt"/>
                <a:ea typeface="Open Sans Light" panose="020B0306030504020204" pitchFamily="34" charset="0"/>
                <a:cs typeface="Open Sans Light" panose="020B0306030504020204" pitchFamily="34" charset="0"/>
              </a:rPr>
              <a:t>Θέλετε να αισθάνεστε ότι οι πελάτες σας σας παρακολουθούν, ανυπομονώντας να δουν πώς οδηγείτε και ελπίζοντας ότι αξίζετε την εμπιστοσύνη τους. Η Amazon αφήνει μια "κενή θέση για τον πελάτη" στις συσκέψεις για να διασφαλίσει αποφάσεις με επίγνωση του πελάτη.</a:t>
            </a:r>
          </a:p>
          <a:p>
            <a:pPr algn="l">
              <a:lnSpc>
                <a:spcPts val="2280"/>
              </a:lnSpc>
              <a:spcBef>
                <a:spcPts val="0"/>
              </a:spcBef>
              <a:buClr>
                <a:srgbClr val="F16924"/>
              </a:buClr>
            </a:pPr>
            <a:endParaRPr lang="en-GB" sz="18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b="1" dirty="0">
                <a:solidFill>
                  <a:srgbClr val="F16924"/>
                </a:solidFill>
                <a:latin typeface="+mn-lt"/>
                <a:ea typeface="Open Sans Light" panose="020B0306030504020204" pitchFamily="34" charset="0"/>
                <a:cs typeface="Open Sans Light" panose="020B0306030504020204" pitchFamily="34" charset="0"/>
              </a:rPr>
              <a:t>Εντοπίστε τις μεγαλύτερες προκλήσεις που εμποδίζουν τους καλύτερους πελάτες σας να επιτύχουν τον στόχο στον οποίο υποσχεθήκατε να τους βοηθήσετε. </a:t>
            </a:r>
          </a:p>
          <a:p>
            <a:pPr algn="l">
              <a:lnSpc>
                <a:spcPct val="100000"/>
              </a:lnSpc>
              <a:spcBef>
                <a:spcPts val="0"/>
              </a:spcBef>
              <a:buClr>
                <a:srgbClr val="F16924"/>
              </a:buClr>
            </a:pPr>
            <a:endParaRPr lang="en-GB" sz="6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r>
              <a:rPr lang="en-GB" sz="1800" dirty="0">
                <a:solidFill>
                  <a:srgbClr val="595959"/>
                </a:solidFill>
                <a:latin typeface="+mn-lt"/>
                <a:ea typeface="Open Sans Light" panose="020B0306030504020204" pitchFamily="34" charset="0"/>
                <a:cs typeface="Open Sans Light" panose="020B0306030504020204" pitchFamily="34" charset="0"/>
              </a:rPr>
              <a:t>Και καθορίστε αν αυτή η κρίση απαιτεί μια διαφορετική, βραχυπρόθεσμη προσέγγιση για την καλύτερη φροντίδα των σημερινών και μελλοντικών μελών, τώρα αμέσως.</a:t>
            </a:r>
          </a:p>
          <a:p>
            <a:pPr algn="l">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770469" y="314297"/>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900112" y="3491241"/>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5181885" y="1834961"/>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5181885" y="4516857"/>
            <a:ext cx="7031683"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754872" y="1889697"/>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a:r>
                <a:rPr lang="en-US" sz="2800" b="1" dirty="0">
                  <a:ln/>
                  <a:solidFill>
                    <a:srgbClr val="B41F7A"/>
                  </a:solidFill>
                  <a:latin typeface="Calibri" panose="020F0502020204030204" pitchFamily="34" charset="0"/>
                  <a:cs typeface="Calibri" panose="020F0502020204030204" pitchFamily="34" charset="0"/>
                  <a:sym typeface="Montserrat-ExtraBold"/>
                  <a:rtl val="0"/>
                </a:rPr>
                <a:t>05</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754872" y="4619775"/>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spTree>
    <p:extLst>
      <p:ext uri="{BB962C8B-B14F-4D97-AF65-F5344CB8AC3E}">
        <p14:creationId xmlns:p14="http://schemas.microsoft.com/office/powerpoint/2010/main" val="810096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1E06D-939F-608A-6B73-0D6B4BDDED90}"/>
              </a:ext>
            </a:extLst>
          </p:cNvPr>
          <p:cNvSpPr>
            <a:spLocks noGrp="1"/>
          </p:cNvSpPr>
          <p:nvPr>
            <p:ph type="body" sz="quarter" idx="16"/>
          </p:nvPr>
        </p:nvSpPr>
        <p:spPr>
          <a:xfrm>
            <a:off x="2149153" y="1379071"/>
            <a:ext cx="4851721" cy="3833009"/>
          </a:xfrm>
        </p:spPr>
        <p:txBody>
          <a:bodyPr>
            <a:noAutofit/>
          </a:bodyPr>
          <a:lstStyle/>
          <a:p>
            <a:r>
              <a:rPr lang="en-US" sz="3600" dirty="0"/>
              <a:t>Κατανόηση του ρόλου και της λειτουργίας των συστημάτων δεδομένων και των εργαλείων εσωτερικής και εξωτερικής ανάλυσης</a:t>
            </a:r>
          </a:p>
        </p:txBody>
      </p:sp>
      <p:sp>
        <p:nvSpPr>
          <p:cNvPr id="5" name="Text Placeholder 4">
            <a:extLst>
              <a:ext uri="{FF2B5EF4-FFF2-40B4-BE49-F238E27FC236}">
                <a16:creationId xmlns:a16="http://schemas.microsoft.com/office/drawing/2014/main" id="{F88E76F7-5AE4-55B4-2A4D-908D891BB57E}"/>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957159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36245" y="188188"/>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45202" y="419783"/>
            <a:ext cx="1499278" cy="335989"/>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Άδεια ασθενείας</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923942" y="227624"/>
            <a:ext cx="5156055" cy="6886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600" dirty="0">
                <a:solidFill>
                  <a:schemeClr val="bg1"/>
                </a:solidFill>
                <a:latin typeface="+mn-lt"/>
                <a:ea typeface="Lato Light" panose="020F0502020204030203" pitchFamily="34" charset="0"/>
                <a:cs typeface="Mukta ExtraLight" panose="020B0000000000000000" pitchFamily="34" charset="77"/>
              </a:rPr>
              <a:t>Μήπως το ποσοστό των</a:t>
            </a:r>
            <a:br>
              <a:rPr lang="en-GB" sz="1600" dirty="0">
                <a:solidFill>
                  <a:schemeClr val="bg1"/>
                </a:solidFill>
                <a:latin typeface="+mn-lt"/>
                <a:ea typeface="Lato Light" panose="020F0502020204030203" pitchFamily="34" charset="0"/>
                <a:cs typeface="Mukta ExtraLight" panose="020B0000000000000000" pitchFamily="34" charset="77"/>
              </a:rPr>
            </a:br>
            <a:r>
              <a:rPr lang="en-GB" sz="1600" dirty="0">
                <a:solidFill>
                  <a:schemeClr val="bg1"/>
                </a:solidFill>
                <a:latin typeface="+mn-lt"/>
                <a:ea typeface="Lato Light" panose="020F0502020204030203" pitchFamily="34" charset="0"/>
                <a:cs typeface="Mukta ExtraLight" panose="020B0000000000000000" pitchFamily="34" charset="77"/>
              </a:rPr>
              <a:t>των αναρρωτικών αδειών μεταβλήθηκε με την πάροδο </a:t>
            </a:r>
            <a:endParaRPr lang="el-GR" sz="1600" dirty="0">
              <a:solidFill>
                <a:schemeClr val="bg1"/>
              </a:solidFill>
              <a:latin typeface="+mn-lt"/>
              <a:ea typeface="Lato Light" panose="020F0502020204030203" pitchFamily="34" charset="0"/>
              <a:cs typeface="Mukta ExtraLight" panose="020B0000000000000000" pitchFamily="34" charset="77"/>
            </a:endParaRPr>
          </a:p>
          <a:p>
            <a:pPr lvl="0" algn="l">
              <a:lnSpc>
                <a:spcPts val="1713"/>
              </a:lnSpc>
              <a:spcBef>
                <a:spcPts val="0"/>
              </a:spcBef>
              <a:defRPr/>
            </a:pPr>
            <a:r>
              <a:rPr lang="en-GB" sz="1600" dirty="0" err="1">
                <a:solidFill>
                  <a:schemeClr val="bg1"/>
                </a:solidFill>
                <a:latin typeface="+mn-lt"/>
                <a:ea typeface="Lato Light" panose="020F0502020204030203" pitchFamily="34" charset="0"/>
                <a:cs typeface="Mukta ExtraLight" panose="020B0000000000000000" pitchFamily="34" charset="77"/>
              </a:rPr>
              <a:t>του</a:t>
            </a:r>
            <a:r>
              <a:rPr lang="en-GB" sz="1600" dirty="0">
                <a:solidFill>
                  <a:schemeClr val="bg1"/>
                </a:solidFill>
                <a:latin typeface="+mn-lt"/>
                <a:ea typeface="Lato Light" panose="020F0502020204030203" pitchFamily="34" charset="0"/>
                <a:cs typeface="Mukta ExtraLight" panose="020B0000000000000000" pitchFamily="34" charset="77"/>
              </a:rPr>
              <a:t> χρόνου;</a:t>
            </a:r>
          </a:p>
        </p:txBody>
      </p:sp>
      <p:sp>
        <p:nvSpPr>
          <p:cNvPr id="33" name="Pentagon 32">
            <a:extLst>
              <a:ext uri="{FF2B5EF4-FFF2-40B4-BE49-F238E27FC236}">
                <a16:creationId xmlns:a16="http://schemas.microsoft.com/office/drawing/2014/main" id="{C341E196-C78F-4483-80F7-EEE64418048F}"/>
              </a:ext>
            </a:extLst>
          </p:cNvPr>
          <p:cNvSpPr/>
          <p:nvPr/>
        </p:nvSpPr>
        <p:spPr>
          <a:xfrm>
            <a:off x="4436245" y="992037"/>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473486" y="932200"/>
            <a:ext cx="2393480" cy="823302"/>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Χρόνος</a:t>
            </a:r>
            <a:r>
              <a:rPr lang="en-GB" b="1" dirty="0">
                <a:solidFill>
                  <a:schemeClr val="bg1"/>
                </a:solidFill>
                <a:ea typeface="League Spartan" charset="0"/>
                <a:cs typeface="Poppins" pitchFamily="2" charset="77"/>
              </a:rPr>
              <a:t> </a:t>
            </a:r>
            <a:r>
              <a:rPr lang="en-GB" b="1" dirty="0" err="1">
                <a:solidFill>
                  <a:schemeClr val="bg1"/>
                </a:solidFill>
                <a:ea typeface="League Spartan" charset="0"/>
                <a:cs typeface="Poppins" pitchFamily="2" charset="77"/>
              </a:rPr>
              <a:t>μέχρι</a:t>
            </a:r>
            <a:r>
              <a:rPr lang="el-GR" b="1" dirty="0">
                <a:solidFill>
                  <a:schemeClr val="bg1"/>
                </a:solidFill>
                <a:ea typeface="League Spartan" charset="0"/>
                <a:cs typeface="Poppins" pitchFamily="2" charset="77"/>
              </a:rPr>
              <a:t> να καλυφθούν εκ νέου οι</a:t>
            </a:r>
            <a:r>
              <a:rPr lang="en-GB" b="1" dirty="0">
                <a:solidFill>
                  <a:schemeClr val="bg1"/>
                </a:solidFill>
                <a:ea typeface="League Spartan" charset="0"/>
                <a:cs typeface="Poppins" pitchFamily="2" charset="77"/>
              </a:rPr>
              <a:t> </a:t>
            </a:r>
            <a:r>
              <a:rPr lang="en-GB" b="1" dirty="0" err="1">
                <a:solidFill>
                  <a:schemeClr val="bg1"/>
                </a:solidFill>
                <a:ea typeface="League Spartan" charset="0"/>
                <a:cs typeface="Poppins" pitchFamily="2" charset="77"/>
              </a:rPr>
              <a:t>θέσεις</a:t>
            </a:r>
            <a:endParaRPr lang="en-GB" b="1" dirty="0">
              <a:solidFill>
                <a:schemeClr val="bg1"/>
              </a:solidFill>
              <a:ea typeface="League Spartan" charset="0"/>
              <a:cs typeface="Poppins" pitchFamily="2" charset="77"/>
            </a:endParaRP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923941" y="1039487"/>
            <a:ext cx="4640519" cy="6886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600" dirty="0">
                <a:solidFill>
                  <a:schemeClr val="bg1"/>
                </a:solidFill>
                <a:latin typeface="+mn-lt"/>
                <a:ea typeface="Lato Light" panose="020F0502020204030203" pitchFamily="34" charset="0"/>
                <a:cs typeface="Mukta ExtraLight" panose="020B0000000000000000" pitchFamily="34" charset="77"/>
              </a:rPr>
              <a:t>Είναι πιο δύσκολο να επαναπροσλάβετε θέσεις ή πρέπει να πληρώσετε περισσότερα για να πείσετε τους υποψηφίους;</a:t>
            </a:r>
          </a:p>
        </p:txBody>
      </p:sp>
      <p:sp>
        <p:nvSpPr>
          <p:cNvPr id="36" name="Pentagon 35">
            <a:extLst>
              <a:ext uri="{FF2B5EF4-FFF2-40B4-BE49-F238E27FC236}">
                <a16:creationId xmlns:a16="http://schemas.microsoft.com/office/drawing/2014/main" id="{A2F28C16-1CBC-DBE5-8011-858E0DA46ACE}"/>
              </a:ext>
            </a:extLst>
          </p:cNvPr>
          <p:cNvSpPr/>
          <p:nvPr/>
        </p:nvSpPr>
        <p:spPr>
          <a:xfrm>
            <a:off x="4436245" y="1791849"/>
            <a:ext cx="7477218"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45202" y="1891961"/>
            <a:ext cx="1784721" cy="579646"/>
          </a:xfrm>
          <a:prstGeom prst="rect">
            <a:avLst/>
          </a:prstGeom>
          <a:noFill/>
          <a:ln>
            <a:noFill/>
          </a:ln>
        </p:spPr>
        <p:txBody>
          <a:bodyPr wrap="square" rtlCol="0" anchor="ctr" anchorCtr="0">
            <a:spAutoFit/>
          </a:bodyPr>
          <a:lstStyle/>
          <a:p>
            <a:pPr lvl="0">
              <a:lnSpc>
                <a:spcPts val="1860"/>
              </a:lnSpc>
              <a:defRPr/>
            </a:pPr>
            <a:br>
              <a:rPr lang="en-GB" b="1" dirty="0">
                <a:solidFill>
                  <a:schemeClr val="bg1"/>
                </a:solidFill>
                <a:ea typeface="League Spartan" charset="0"/>
                <a:cs typeface="Poppins" pitchFamily="2" charset="77"/>
              </a:rPr>
            </a:br>
            <a:r>
              <a:rPr lang="en-GB" b="1" dirty="0" err="1">
                <a:solidFill>
                  <a:schemeClr val="bg1"/>
                </a:solidFill>
                <a:ea typeface="League Spartan" charset="0"/>
                <a:cs typeface="Poppins" pitchFamily="2" charset="77"/>
              </a:rPr>
              <a:t>Κουτί</a:t>
            </a:r>
            <a:r>
              <a:rPr lang="el-GR" b="1" dirty="0">
                <a:solidFill>
                  <a:schemeClr val="bg1"/>
                </a:solidFill>
                <a:ea typeface="League Spartan" charset="0"/>
                <a:cs typeface="Poppins" pitchFamily="2" charset="77"/>
              </a:rPr>
              <a:t> </a:t>
            </a:r>
            <a:r>
              <a:rPr lang="el-GR" b="1" dirty="0" err="1">
                <a:solidFill>
                  <a:schemeClr val="bg1"/>
                </a:solidFill>
                <a:ea typeface="League Spartan" charset="0"/>
                <a:cs typeface="Poppins" pitchFamily="2" charset="77"/>
              </a:rPr>
              <a:t>Αγώνιας</a:t>
            </a:r>
            <a:endParaRPr lang="en-GB" b="1" dirty="0">
              <a:solidFill>
                <a:schemeClr val="bg1"/>
              </a:solidFill>
              <a:ea typeface="League Spartan" charset="0"/>
              <a:cs typeface="Poppins" pitchFamily="2" charset="77"/>
            </a:endParaRP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923943" y="1930032"/>
            <a:ext cx="4584042"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Έχουν οι υπάλληλοί σας την ευκαιρία να αναφέρουν σημαντικά θέματα ανώνυμα;</a:t>
            </a:r>
          </a:p>
        </p:txBody>
      </p:sp>
      <p:sp>
        <p:nvSpPr>
          <p:cNvPr id="39" name="Pentagon 38">
            <a:extLst>
              <a:ext uri="{FF2B5EF4-FFF2-40B4-BE49-F238E27FC236}">
                <a16:creationId xmlns:a16="http://schemas.microsoft.com/office/drawing/2014/main" id="{F8DCEED6-531C-BF6C-3A63-E751C0662C26}"/>
              </a:ext>
            </a:extLst>
          </p:cNvPr>
          <p:cNvSpPr/>
          <p:nvPr/>
        </p:nvSpPr>
        <p:spPr>
          <a:xfrm>
            <a:off x="4436245" y="2595698"/>
            <a:ext cx="7477218"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45202" y="2580415"/>
            <a:ext cx="1646620" cy="823302"/>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Συνεντεύξεις</a:t>
            </a:r>
            <a:r>
              <a:rPr lang="el-GR" b="1" dirty="0">
                <a:solidFill>
                  <a:schemeClr val="bg1"/>
                </a:solidFill>
                <a:ea typeface="League Spartan" charset="0"/>
                <a:cs typeface="Poppins" pitchFamily="2" charset="77"/>
              </a:rPr>
              <a:t> για πρόσληψη προσωπικού</a:t>
            </a:r>
            <a:endParaRPr lang="en-GB" b="1" dirty="0">
              <a:solidFill>
                <a:schemeClr val="bg1"/>
              </a:solidFill>
              <a:ea typeface="League Spartan" charset="0"/>
              <a:cs typeface="Poppins" pitchFamily="2" charset="77"/>
            </a:endParaRP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923942" y="2774492"/>
            <a:ext cx="5156057"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600" dirty="0">
                <a:solidFill>
                  <a:schemeClr val="bg1"/>
                </a:solidFill>
                <a:latin typeface="+mn-lt"/>
                <a:ea typeface="Lato Light" panose="020F0502020204030203" pitchFamily="34" charset="0"/>
                <a:cs typeface="Mukta ExtraLight" panose="020B0000000000000000" pitchFamily="34" charset="77"/>
              </a:rPr>
              <a:t>Πραγματοποιείτε τακτικές συνεντεύξεις προσωπικού;                         Είναι ανοιχτοί σε εποικοδομητική ανατροφοδότηση;</a:t>
            </a:r>
          </a:p>
        </p:txBody>
      </p:sp>
      <p:sp>
        <p:nvSpPr>
          <p:cNvPr id="42" name="Pentagon 41">
            <a:extLst>
              <a:ext uri="{FF2B5EF4-FFF2-40B4-BE49-F238E27FC236}">
                <a16:creationId xmlns:a16="http://schemas.microsoft.com/office/drawing/2014/main" id="{5EE6CBC6-4376-A60C-1006-EB68A79A6BEA}"/>
              </a:ext>
            </a:extLst>
          </p:cNvPr>
          <p:cNvSpPr/>
          <p:nvPr/>
        </p:nvSpPr>
        <p:spPr>
          <a:xfrm>
            <a:off x="4436245" y="3392032"/>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45202" y="3483243"/>
            <a:ext cx="1714516"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Πρωτοβουλία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Εφαρμογές</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923942" y="36796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Σας στέλνουν λιγότεροι άνθρωποι αιτήσεις πρωτοβουλίας;</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278536" y="2269767"/>
            <a:ext cx="3760261" cy="4478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Ένας μεγάλος αριθμός δεικτών για κρίσεις σε πρώιμες φάσεις μπορεί να προσδιοριστεί από το τμήμα προσωπικού.  Οι εργαζόμενοι έχουν συνήθως ένα πολύ ευαίσθητο συναίσθημα για την εταιρεία - ακόμη και αν δεν το εκφράζουν άμεσα.  Με σχετικά μικρή προσπάθεια μπορείτε να παράγετε σημαντικές πληροφορίες για την κατάσταση της εταιρείας - ειδικά όταν τις επανεξετάζετε με την πάροδο του χρόνου.</a:t>
            </a:r>
          </a:p>
          <a:p>
            <a:pPr marL="0" indent="0">
              <a:lnSpc>
                <a:spcPts val="2280"/>
              </a:lnSpc>
            </a:pPr>
            <a:endParaRPr lang="en-GB" sz="2200" dirty="0"/>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1" y="377371"/>
            <a:ext cx="377043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Πηγές πληροφόρησης στην εταιρεία: </a:t>
            </a:r>
            <a:r>
              <a:rPr lang="en-US" b="1" dirty="0"/>
              <a:t>HR</a:t>
            </a:r>
          </a:p>
        </p:txBody>
      </p:sp>
      <p:sp>
        <p:nvSpPr>
          <p:cNvPr id="52" name="Rectangle 51">
            <a:extLst>
              <a:ext uri="{FF2B5EF4-FFF2-40B4-BE49-F238E27FC236}">
                <a16:creationId xmlns:a16="http://schemas.microsoft.com/office/drawing/2014/main" id="{50A70684-FCBB-8592-BFD2-474A09103682}"/>
              </a:ext>
            </a:extLst>
          </p:cNvPr>
          <p:cNvSpPr/>
          <p:nvPr/>
        </p:nvSpPr>
        <p:spPr>
          <a:xfrm>
            <a:off x="684016" y="214024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436245" y="4198057"/>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545202" y="4291898"/>
            <a:ext cx="1878290"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Διαδικτυακές αξιολογήσεις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ως εργοδότης</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923942" y="4246456"/>
            <a:ext cx="4283539"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Παρακολουθείτε τις διαδικτυακές πλατφόρμες για τις αξιολογήσεις των εργοδοτών;</a:t>
            </a:r>
          </a:p>
        </p:txBody>
      </p:sp>
      <p:sp>
        <p:nvSpPr>
          <p:cNvPr id="6" name="Pentagon 5">
            <a:extLst>
              <a:ext uri="{FF2B5EF4-FFF2-40B4-BE49-F238E27FC236}">
                <a16:creationId xmlns:a16="http://schemas.microsoft.com/office/drawing/2014/main" id="{ADD8069C-F5EE-CFDA-2035-0283BC3D3487}"/>
              </a:ext>
            </a:extLst>
          </p:cNvPr>
          <p:cNvSpPr/>
          <p:nvPr/>
        </p:nvSpPr>
        <p:spPr>
          <a:xfrm>
            <a:off x="4436245" y="5001906"/>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545202" y="5063897"/>
            <a:ext cx="2282471" cy="579646"/>
          </a:xfrm>
          <a:prstGeom prst="rect">
            <a:avLst/>
          </a:prstGeom>
          <a:noFill/>
          <a:ln>
            <a:noFill/>
          </a:ln>
        </p:spPr>
        <p:txBody>
          <a:bodyPr wrap="square" rtlCol="0" anchor="ctr" anchorCtr="0">
            <a:spAutoFit/>
          </a:bodyPr>
          <a:lstStyle/>
          <a:p>
            <a:pPr lvl="0">
              <a:lnSpc>
                <a:spcPts val="1860"/>
              </a:lnSpc>
              <a:defRPr/>
            </a:pPr>
            <a:r>
              <a:rPr lang="el-GR" b="1" dirty="0">
                <a:solidFill>
                  <a:schemeClr val="bg1"/>
                </a:solidFill>
                <a:ea typeface="League Spartan" charset="0"/>
                <a:cs typeface="Poppins" pitchFamily="2" charset="77"/>
              </a:rPr>
              <a:t>Έ</a:t>
            </a:r>
            <a:r>
              <a:rPr lang="en-GB" b="1" dirty="0" err="1">
                <a:solidFill>
                  <a:schemeClr val="bg1"/>
                </a:solidFill>
                <a:ea typeface="League Spartan" charset="0"/>
                <a:cs typeface="Poppins" pitchFamily="2" charset="77"/>
              </a:rPr>
              <a:t>ρευνες</a:t>
            </a:r>
            <a:r>
              <a:rPr lang="el-GR" b="1" dirty="0">
                <a:solidFill>
                  <a:schemeClr val="bg1"/>
                </a:solidFill>
                <a:ea typeface="League Spartan" charset="0"/>
                <a:cs typeface="Poppins" pitchFamily="2" charset="77"/>
              </a:rPr>
              <a:t> εργαζομένων</a:t>
            </a:r>
            <a:endParaRPr lang="en-GB" b="1" dirty="0">
              <a:solidFill>
                <a:schemeClr val="bg1"/>
              </a:solidFill>
              <a:ea typeface="League Spartan" charset="0"/>
              <a:cs typeface="Poppins" pitchFamily="2" charset="77"/>
            </a:endParaRP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923942" y="5166844"/>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Ποια είναι τα θέματα που οι υπάλληλοί σας θεωρούν σημαντικά;</a:t>
            </a:r>
          </a:p>
        </p:txBody>
      </p:sp>
      <p:sp>
        <p:nvSpPr>
          <p:cNvPr id="9" name="Pentagon 8">
            <a:extLst>
              <a:ext uri="{FF2B5EF4-FFF2-40B4-BE49-F238E27FC236}">
                <a16:creationId xmlns:a16="http://schemas.microsoft.com/office/drawing/2014/main" id="{B012ACB7-FDBD-A5B2-657C-B51920A5A1A1}"/>
              </a:ext>
            </a:extLst>
          </p:cNvPr>
          <p:cNvSpPr/>
          <p:nvPr/>
        </p:nvSpPr>
        <p:spPr>
          <a:xfrm>
            <a:off x="4385955" y="5795634"/>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7">
            <a:extLst>
              <a:ext uri="{FF2B5EF4-FFF2-40B4-BE49-F238E27FC236}">
                <a16:creationId xmlns:a16="http://schemas.microsoft.com/office/drawing/2014/main" id="{A4DCA237-D46C-DCBF-7117-9B4781DB0CCC}"/>
              </a:ext>
            </a:extLst>
          </p:cNvPr>
          <p:cNvSpPr txBox="1"/>
          <p:nvPr/>
        </p:nvSpPr>
        <p:spPr>
          <a:xfrm>
            <a:off x="4494912" y="5643189"/>
            <a:ext cx="1943714" cy="1066959"/>
          </a:xfrm>
          <a:prstGeom prst="rect">
            <a:avLst/>
          </a:prstGeom>
          <a:noFill/>
          <a:ln>
            <a:noFill/>
          </a:ln>
        </p:spPr>
        <p:txBody>
          <a:bodyPr wrap="square" rtlCol="0" anchor="ctr" anchorCtr="0">
            <a:spAutoFit/>
          </a:bodyPr>
          <a:lstStyle/>
          <a:p>
            <a:pPr lvl="0">
              <a:lnSpc>
                <a:spcPts val="1860"/>
              </a:lnSpc>
              <a:defRPr/>
            </a:pPr>
            <a:endParaRPr lang="el-GR" b="1" dirty="0">
              <a:solidFill>
                <a:schemeClr val="bg1"/>
              </a:solidFill>
              <a:ea typeface="League Spartan" charset="0"/>
              <a:cs typeface="Poppins" pitchFamily="2" charset="77"/>
            </a:endParaRPr>
          </a:p>
          <a:p>
            <a:pPr lvl="0">
              <a:lnSpc>
                <a:spcPts val="1860"/>
              </a:lnSpc>
              <a:defRPr/>
            </a:pPr>
            <a:r>
              <a:rPr lang="el-GR" sz="1600" b="1" dirty="0">
                <a:solidFill>
                  <a:schemeClr val="bg1"/>
                </a:solidFill>
                <a:ea typeface="League Spartan" charset="0"/>
                <a:cs typeface="Poppins" pitchFamily="2" charset="77"/>
              </a:rPr>
              <a:t>Κουλτούρα </a:t>
            </a:r>
            <a:r>
              <a:rPr lang="en-GB" sz="1600" b="1" dirty="0" err="1">
                <a:solidFill>
                  <a:schemeClr val="bg1"/>
                </a:solidFill>
                <a:ea typeface="League Spartan" charset="0"/>
                <a:cs typeface="Poppins" pitchFamily="2" charset="77"/>
              </a:rPr>
              <a:t>Αν</a:t>
            </a:r>
            <a:r>
              <a:rPr lang="en-GB" sz="1600" b="1" dirty="0">
                <a:solidFill>
                  <a:schemeClr val="bg1"/>
                </a:solidFill>
                <a:ea typeface="League Spartan" charset="0"/>
                <a:cs typeface="Poppins" pitchFamily="2" charset="77"/>
              </a:rPr>
              <a:t>ατροφοδότηση</a:t>
            </a:r>
            <a:r>
              <a:rPr lang="el-GR" sz="1600" b="1" dirty="0">
                <a:solidFill>
                  <a:schemeClr val="bg1"/>
                </a:solidFill>
                <a:ea typeface="League Spartan" charset="0"/>
                <a:cs typeface="Poppins" pitchFamily="2" charset="77"/>
              </a:rPr>
              <a:t>ς</a:t>
            </a:r>
            <a:br>
              <a:rPr lang="en-GB" sz="1600" b="1" dirty="0">
                <a:solidFill>
                  <a:schemeClr val="bg1"/>
                </a:solidFill>
                <a:ea typeface="League Spartan" charset="0"/>
                <a:cs typeface="Poppins" pitchFamily="2" charset="77"/>
              </a:rPr>
            </a:br>
            <a:endParaRPr lang="en-GB" sz="1600" b="1" dirty="0">
              <a:solidFill>
                <a:schemeClr val="bg1"/>
              </a:solidFill>
              <a:ea typeface="League Spartan" charset="0"/>
              <a:cs typeface="Poppins" pitchFamily="2" charset="77"/>
            </a:endParaRPr>
          </a:p>
        </p:txBody>
      </p:sp>
      <p:sp>
        <p:nvSpPr>
          <p:cNvPr id="11" name="Subtitle 2">
            <a:extLst>
              <a:ext uri="{FF2B5EF4-FFF2-40B4-BE49-F238E27FC236}">
                <a16:creationId xmlns:a16="http://schemas.microsoft.com/office/drawing/2014/main" id="{99506AD9-AA1B-1BA3-3AE5-8593B67AE474}"/>
              </a:ext>
            </a:extLst>
          </p:cNvPr>
          <p:cNvSpPr txBox="1">
            <a:spLocks/>
          </p:cNvSpPr>
          <p:nvPr/>
        </p:nvSpPr>
        <p:spPr>
          <a:xfrm>
            <a:off x="6873652" y="5935366"/>
            <a:ext cx="4642364"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Έχετε εποικοδομητική, ανοιχτή εταιρική κουλτούρα; Άλλαξε η διάθεση και τα κίνητρα;</a:t>
            </a:r>
          </a:p>
        </p:txBody>
      </p:sp>
      <p:cxnSp>
        <p:nvCxnSpPr>
          <p:cNvPr id="13" name="Straight Connector 12">
            <a:extLst>
              <a:ext uri="{FF2B5EF4-FFF2-40B4-BE49-F238E27FC236}">
                <a16:creationId xmlns:a16="http://schemas.microsoft.com/office/drawing/2014/main" id="{6CE8B3AF-97B6-0DF7-E94F-DB66B948CE27}"/>
              </a:ext>
            </a:extLst>
          </p:cNvPr>
          <p:cNvCxnSpPr>
            <a:cxnSpLocks/>
          </p:cNvCxnSpPr>
          <p:nvPr/>
        </p:nvCxnSpPr>
        <p:spPr>
          <a:xfrm>
            <a:off x="6785783" y="62331"/>
            <a:ext cx="0" cy="67956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39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60332" y="-2505"/>
            <a:ext cx="28713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3351E67-4939-BB5C-1C2E-022031ACA560}"/>
              </a:ext>
            </a:extLst>
          </p:cNvPr>
          <p:cNvSpPr/>
          <p:nvPr/>
        </p:nvSpPr>
        <p:spPr>
          <a:xfrm>
            <a:off x="1" y="0"/>
            <a:ext cx="118088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452053" y="2486713"/>
            <a:ext cx="3874171" cy="41993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Το τμήμα Ε&amp;Α ή ο υπεύθυνος για την ανάπτυξη των καινοτομιών που είναι απαραίτητες για τη βιώσιμη επιτυχία της εταιρείας. Ως εκ τούτου, είναι ιδιαίτερα σημαντικό να παρακολουθείται εάν υπάρχουν ενδείξεις επιδείνωσης των επιδόσεων. Ορισμένοι τρόποι με τους οποίους μπορείτε να παρακολουθείτε την απόδοση της Ε&amp;Α και να αποκαλύπτετε τυχόν πρώτα προειδοποιητικά σημάδια είναι....</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1" y="144294"/>
            <a:ext cx="377043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Πηγές πληροφόρησης στην εταιρεία: </a:t>
            </a:r>
            <a:r>
              <a:rPr lang="en-US" b="1" dirty="0"/>
              <a:t>Ε&amp;Α</a:t>
            </a:r>
          </a:p>
        </p:txBody>
      </p:sp>
      <p:sp>
        <p:nvSpPr>
          <p:cNvPr id="52" name="Rectangle 51">
            <a:extLst>
              <a:ext uri="{FF2B5EF4-FFF2-40B4-BE49-F238E27FC236}">
                <a16:creationId xmlns:a16="http://schemas.microsoft.com/office/drawing/2014/main" id="{50A70684-FCBB-8592-BFD2-474A09103682}"/>
              </a:ext>
            </a:extLst>
          </p:cNvPr>
          <p:cNvSpPr/>
          <p:nvPr/>
        </p:nvSpPr>
        <p:spPr>
          <a:xfrm>
            <a:off x="743379" y="217766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 name="Group 3">
            <a:extLst>
              <a:ext uri="{FF2B5EF4-FFF2-40B4-BE49-F238E27FC236}">
                <a16:creationId xmlns:a16="http://schemas.microsoft.com/office/drawing/2014/main" id="{50C710E0-73E3-4DA3-EC93-BF29181995EC}"/>
              </a:ext>
            </a:extLst>
          </p:cNvPr>
          <p:cNvGrpSpPr/>
          <p:nvPr/>
        </p:nvGrpSpPr>
        <p:grpSpPr>
          <a:xfrm>
            <a:off x="9105566" y="377370"/>
            <a:ext cx="2350567" cy="2266305"/>
            <a:chOff x="6436863" y="326624"/>
            <a:chExt cx="11616260" cy="12375510"/>
          </a:xfrm>
        </p:grpSpPr>
        <p:sp>
          <p:nvSpPr>
            <p:cNvPr id="10" name="Freeform 1">
              <a:extLst>
                <a:ext uri="{FF2B5EF4-FFF2-40B4-BE49-F238E27FC236}">
                  <a16:creationId xmlns:a16="http://schemas.microsoft.com/office/drawing/2014/main" id="{8A7B6566-B281-B774-7699-F6A0677C0BB5}"/>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 name="Freeform 2">
              <a:extLst>
                <a:ext uri="{FF2B5EF4-FFF2-40B4-BE49-F238E27FC236}">
                  <a16:creationId xmlns:a16="http://schemas.microsoft.com/office/drawing/2014/main" id="{91880985-BD31-D04E-A661-F8DB8835999C}"/>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 name="Freeform 3">
              <a:extLst>
                <a:ext uri="{FF2B5EF4-FFF2-40B4-BE49-F238E27FC236}">
                  <a16:creationId xmlns:a16="http://schemas.microsoft.com/office/drawing/2014/main" id="{E2E2A2E7-28AA-8AA3-EB8E-E8C2B114004A}"/>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 name="Freeform 4">
              <a:extLst>
                <a:ext uri="{FF2B5EF4-FFF2-40B4-BE49-F238E27FC236}">
                  <a16:creationId xmlns:a16="http://schemas.microsoft.com/office/drawing/2014/main" id="{9B65E405-C31E-5181-2471-FF76848D0CB1}"/>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 name="Freeform 5">
              <a:extLst>
                <a:ext uri="{FF2B5EF4-FFF2-40B4-BE49-F238E27FC236}">
                  <a16:creationId xmlns:a16="http://schemas.microsoft.com/office/drawing/2014/main" id="{D6B50CEB-774A-8AAA-CD91-1937AF954EB7}"/>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 name="Freeform 6">
              <a:extLst>
                <a:ext uri="{FF2B5EF4-FFF2-40B4-BE49-F238E27FC236}">
                  <a16:creationId xmlns:a16="http://schemas.microsoft.com/office/drawing/2014/main" id="{E379CCCE-570C-3955-9DF6-EC53252D325E}"/>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 name="Freeform 7">
              <a:extLst>
                <a:ext uri="{FF2B5EF4-FFF2-40B4-BE49-F238E27FC236}">
                  <a16:creationId xmlns:a16="http://schemas.microsoft.com/office/drawing/2014/main" id="{38B53762-C4E8-7891-074E-A66015B59867}"/>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 name="Freeform 8">
              <a:extLst>
                <a:ext uri="{FF2B5EF4-FFF2-40B4-BE49-F238E27FC236}">
                  <a16:creationId xmlns:a16="http://schemas.microsoft.com/office/drawing/2014/main" id="{E0FFDB34-D98E-B9C3-6345-F0D96FA9A6E6}"/>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 name="Freeform 9">
              <a:extLst>
                <a:ext uri="{FF2B5EF4-FFF2-40B4-BE49-F238E27FC236}">
                  <a16:creationId xmlns:a16="http://schemas.microsoft.com/office/drawing/2014/main" id="{BA46C489-0882-3CA3-2138-B4A055CE9836}"/>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 name="Freeform 10">
              <a:extLst>
                <a:ext uri="{FF2B5EF4-FFF2-40B4-BE49-F238E27FC236}">
                  <a16:creationId xmlns:a16="http://schemas.microsoft.com/office/drawing/2014/main" id="{7FB25CFF-07DE-3961-96D0-CA837DF287FF}"/>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 name="Freeform 11">
              <a:extLst>
                <a:ext uri="{FF2B5EF4-FFF2-40B4-BE49-F238E27FC236}">
                  <a16:creationId xmlns:a16="http://schemas.microsoft.com/office/drawing/2014/main" id="{66BA1C04-F60E-56D2-45F7-BBF44E382EB4}"/>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 name="Freeform 12">
              <a:extLst>
                <a:ext uri="{FF2B5EF4-FFF2-40B4-BE49-F238E27FC236}">
                  <a16:creationId xmlns:a16="http://schemas.microsoft.com/office/drawing/2014/main" id="{C693C5B0-C83F-92F3-E0E6-364FACDBC93E}"/>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 name="Freeform 13">
              <a:extLst>
                <a:ext uri="{FF2B5EF4-FFF2-40B4-BE49-F238E27FC236}">
                  <a16:creationId xmlns:a16="http://schemas.microsoft.com/office/drawing/2014/main" id="{0F2F3929-A92B-E59F-9F62-721F5CB0083E}"/>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 name="Freeform 14">
              <a:extLst>
                <a:ext uri="{FF2B5EF4-FFF2-40B4-BE49-F238E27FC236}">
                  <a16:creationId xmlns:a16="http://schemas.microsoft.com/office/drawing/2014/main" id="{44BA00EB-1F7A-814F-2598-506A7852097D}"/>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 name="Freeform 15">
              <a:extLst>
                <a:ext uri="{FF2B5EF4-FFF2-40B4-BE49-F238E27FC236}">
                  <a16:creationId xmlns:a16="http://schemas.microsoft.com/office/drawing/2014/main" id="{36C84385-5476-3EDD-42C8-2D4A2B1C2898}"/>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 name="Freeform 16">
              <a:extLst>
                <a:ext uri="{FF2B5EF4-FFF2-40B4-BE49-F238E27FC236}">
                  <a16:creationId xmlns:a16="http://schemas.microsoft.com/office/drawing/2014/main" id="{0ECDD28E-D43C-159A-1C54-44B3A7785C88}"/>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 name="Freeform 17">
              <a:extLst>
                <a:ext uri="{FF2B5EF4-FFF2-40B4-BE49-F238E27FC236}">
                  <a16:creationId xmlns:a16="http://schemas.microsoft.com/office/drawing/2014/main" id="{2B0CD6C0-DE64-E561-EEAD-99C781F9A2FA}"/>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 name="Freeform 18">
              <a:extLst>
                <a:ext uri="{FF2B5EF4-FFF2-40B4-BE49-F238E27FC236}">
                  <a16:creationId xmlns:a16="http://schemas.microsoft.com/office/drawing/2014/main" id="{7AE4844C-8F46-E19D-11E6-5CB8B0E075D0}"/>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8" name="Freeform 19">
              <a:extLst>
                <a:ext uri="{FF2B5EF4-FFF2-40B4-BE49-F238E27FC236}">
                  <a16:creationId xmlns:a16="http://schemas.microsoft.com/office/drawing/2014/main" id="{1248E3DE-2B1E-276D-AC9A-03751949F836}"/>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9" name="Freeform 20">
              <a:extLst>
                <a:ext uri="{FF2B5EF4-FFF2-40B4-BE49-F238E27FC236}">
                  <a16:creationId xmlns:a16="http://schemas.microsoft.com/office/drawing/2014/main" id="{7F7AB3A4-E441-CCF5-64CF-B321184C5B87}"/>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6" name="Freeform 21">
              <a:extLst>
                <a:ext uri="{FF2B5EF4-FFF2-40B4-BE49-F238E27FC236}">
                  <a16:creationId xmlns:a16="http://schemas.microsoft.com/office/drawing/2014/main" id="{C64A022A-D656-0ECF-B0CA-EEB34B2E2C81}"/>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7" name="Freeform 22">
              <a:extLst>
                <a:ext uri="{FF2B5EF4-FFF2-40B4-BE49-F238E27FC236}">
                  <a16:creationId xmlns:a16="http://schemas.microsoft.com/office/drawing/2014/main" id="{90768B33-4501-DEE2-5F46-85CD0DF4DC6B}"/>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8" name="Freeform 23">
              <a:extLst>
                <a:ext uri="{FF2B5EF4-FFF2-40B4-BE49-F238E27FC236}">
                  <a16:creationId xmlns:a16="http://schemas.microsoft.com/office/drawing/2014/main" id="{06E4BDAC-EF68-F6EE-993F-1E74F483E8B6}"/>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49" name="Freeform 24">
              <a:extLst>
                <a:ext uri="{FF2B5EF4-FFF2-40B4-BE49-F238E27FC236}">
                  <a16:creationId xmlns:a16="http://schemas.microsoft.com/office/drawing/2014/main" id="{47BF7B8C-AD1D-D8C0-97CD-1A4E23400B90}"/>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3" name="Freeform 25">
              <a:extLst>
                <a:ext uri="{FF2B5EF4-FFF2-40B4-BE49-F238E27FC236}">
                  <a16:creationId xmlns:a16="http://schemas.microsoft.com/office/drawing/2014/main" id="{FA379FB0-E661-05BE-448C-8EBB2BCF25E0}"/>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4" name="Freeform 26">
              <a:extLst>
                <a:ext uri="{FF2B5EF4-FFF2-40B4-BE49-F238E27FC236}">
                  <a16:creationId xmlns:a16="http://schemas.microsoft.com/office/drawing/2014/main" id="{5D1461BF-7AB5-4E7D-EE65-FCE85CEFF813}"/>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5" name="Freeform 27">
              <a:extLst>
                <a:ext uri="{FF2B5EF4-FFF2-40B4-BE49-F238E27FC236}">
                  <a16:creationId xmlns:a16="http://schemas.microsoft.com/office/drawing/2014/main" id="{74389B0F-D65E-D1AC-7FAD-CB9E71FD2667}"/>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6" name="Freeform 28">
              <a:extLst>
                <a:ext uri="{FF2B5EF4-FFF2-40B4-BE49-F238E27FC236}">
                  <a16:creationId xmlns:a16="http://schemas.microsoft.com/office/drawing/2014/main" id="{B86428B7-E8A4-B4DD-3A21-9DB70843D4ED}"/>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7" name="Freeform 29">
              <a:extLst>
                <a:ext uri="{FF2B5EF4-FFF2-40B4-BE49-F238E27FC236}">
                  <a16:creationId xmlns:a16="http://schemas.microsoft.com/office/drawing/2014/main" id="{18DC10E1-0694-A0F5-14A4-372A1E42C2F3}"/>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59" name="Freeform 33">
              <a:extLst>
                <a:ext uri="{FF2B5EF4-FFF2-40B4-BE49-F238E27FC236}">
                  <a16:creationId xmlns:a16="http://schemas.microsoft.com/office/drawing/2014/main" id="{CDDCEFB1-938A-9B16-CB50-4551340479D1}"/>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0" name="Freeform 32">
              <a:extLst>
                <a:ext uri="{FF2B5EF4-FFF2-40B4-BE49-F238E27FC236}">
                  <a16:creationId xmlns:a16="http://schemas.microsoft.com/office/drawing/2014/main" id="{1DBE9096-BEFB-A85F-271B-2D53B9EDF341}"/>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1" name="Freeform 33">
              <a:extLst>
                <a:ext uri="{FF2B5EF4-FFF2-40B4-BE49-F238E27FC236}">
                  <a16:creationId xmlns:a16="http://schemas.microsoft.com/office/drawing/2014/main" id="{1125A524-334C-BB1C-5C82-A08E25328B86}"/>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2" name="Freeform 34">
              <a:extLst>
                <a:ext uri="{FF2B5EF4-FFF2-40B4-BE49-F238E27FC236}">
                  <a16:creationId xmlns:a16="http://schemas.microsoft.com/office/drawing/2014/main" id="{61509562-B79F-8AC4-3583-561511C5BA5C}"/>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3" name="Freeform 35">
              <a:extLst>
                <a:ext uri="{FF2B5EF4-FFF2-40B4-BE49-F238E27FC236}">
                  <a16:creationId xmlns:a16="http://schemas.microsoft.com/office/drawing/2014/main" id="{E8C09DAB-2C61-683A-C504-058460CA9DC0}"/>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4" name="Freeform 36">
              <a:extLst>
                <a:ext uri="{FF2B5EF4-FFF2-40B4-BE49-F238E27FC236}">
                  <a16:creationId xmlns:a16="http://schemas.microsoft.com/office/drawing/2014/main" id="{C0ACBB62-2CD2-2A0F-A631-F9E5B48E6314}"/>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5" name="Freeform 37">
              <a:extLst>
                <a:ext uri="{FF2B5EF4-FFF2-40B4-BE49-F238E27FC236}">
                  <a16:creationId xmlns:a16="http://schemas.microsoft.com/office/drawing/2014/main" id="{722A677E-856B-CF9E-4245-98D2490C240D}"/>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6" name="Freeform 38">
              <a:extLst>
                <a:ext uri="{FF2B5EF4-FFF2-40B4-BE49-F238E27FC236}">
                  <a16:creationId xmlns:a16="http://schemas.microsoft.com/office/drawing/2014/main" id="{924BEA13-D254-AE82-C65F-A4A71E7CE79C}"/>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7" name="Freeform 39">
              <a:extLst>
                <a:ext uri="{FF2B5EF4-FFF2-40B4-BE49-F238E27FC236}">
                  <a16:creationId xmlns:a16="http://schemas.microsoft.com/office/drawing/2014/main" id="{49389836-8D7F-094B-7100-827357A45C60}"/>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8" name="Freeform 40">
              <a:extLst>
                <a:ext uri="{FF2B5EF4-FFF2-40B4-BE49-F238E27FC236}">
                  <a16:creationId xmlns:a16="http://schemas.microsoft.com/office/drawing/2014/main" id="{F5056D26-6E3A-8911-2B03-0E50A6F5B1D1}"/>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69" name="Freeform 41">
              <a:extLst>
                <a:ext uri="{FF2B5EF4-FFF2-40B4-BE49-F238E27FC236}">
                  <a16:creationId xmlns:a16="http://schemas.microsoft.com/office/drawing/2014/main" id="{7704A022-5B91-65EA-7DFF-CE91247294B9}"/>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0" name="Freeform 42">
              <a:extLst>
                <a:ext uri="{FF2B5EF4-FFF2-40B4-BE49-F238E27FC236}">
                  <a16:creationId xmlns:a16="http://schemas.microsoft.com/office/drawing/2014/main" id="{CF8A5AB2-9BB8-620C-F044-804903F7B365}"/>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1" name="Freeform 43">
              <a:extLst>
                <a:ext uri="{FF2B5EF4-FFF2-40B4-BE49-F238E27FC236}">
                  <a16:creationId xmlns:a16="http://schemas.microsoft.com/office/drawing/2014/main" id="{CB9102FB-646B-C8B2-F4F9-27549B30E5D6}"/>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2" name="Freeform 44">
              <a:extLst>
                <a:ext uri="{FF2B5EF4-FFF2-40B4-BE49-F238E27FC236}">
                  <a16:creationId xmlns:a16="http://schemas.microsoft.com/office/drawing/2014/main" id="{EEB96731-6BDA-C4C9-9A4A-56FA4D4E18B0}"/>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3" name="Freeform 45">
              <a:extLst>
                <a:ext uri="{FF2B5EF4-FFF2-40B4-BE49-F238E27FC236}">
                  <a16:creationId xmlns:a16="http://schemas.microsoft.com/office/drawing/2014/main" id="{261C6C76-A30D-E120-061A-97DD00780AEA}"/>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4" name="Freeform 48">
              <a:extLst>
                <a:ext uri="{FF2B5EF4-FFF2-40B4-BE49-F238E27FC236}">
                  <a16:creationId xmlns:a16="http://schemas.microsoft.com/office/drawing/2014/main" id="{11D945E5-B3DD-2563-4910-E57E7F4FE4AD}"/>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5" name="Freeform 49">
              <a:extLst>
                <a:ext uri="{FF2B5EF4-FFF2-40B4-BE49-F238E27FC236}">
                  <a16:creationId xmlns:a16="http://schemas.microsoft.com/office/drawing/2014/main" id="{AC0A57B7-1FF5-CE07-16DF-4AAA16B0F544}"/>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6" name="Freeform 50">
              <a:extLst>
                <a:ext uri="{FF2B5EF4-FFF2-40B4-BE49-F238E27FC236}">
                  <a16:creationId xmlns:a16="http://schemas.microsoft.com/office/drawing/2014/main" id="{FE908316-A4BC-3045-9238-5BD1B91DBDE9}"/>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7" name="Freeform 51">
              <a:extLst>
                <a:ext uri="{FF2B5EF4-FFF2-40B4-BE49-F238E27FC236}">
                  <a16:creationId xmlns:a16="http://schemas.microsoft.com/office/drawing/2014/main" id="{1D3E8286-1115-A8CD-A481-8DB3F0358DC6}"/>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8" name="Freeform 52">
              <a:extLst>
                <a:ext uri="{FF2B5EF4-FFF2-40B4-BE49-F238E27FC236}">
                  <a16:creationId xmlns:a16="http://schemas.microsoft.com/office/drawing/2014/main" id="{58DF3010-E8E3-9715-29E7-5C1D3AFAF012}"/>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79" name="Freeform 55">
              <a:extLst>
                <a:ext uri="{FF2B5EF4-FFF2-40B4-BE49-F238E27FC236}">
                  <a16:creationId xmlns:a16="http://schemas.microsoft.com/office/drawing/2014/main" id="{1DB565FA-0520-1F93-4033-2F124B632712}"/>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0" name="Freeform 54">
              <a:extLst>
                <a:ext uri="{FF2B5EF4-FFF2-40B4-BE49-F238E27FC236}">
                  <a16:creationId xmlns:a16="http://schemas.microsoft.com/office/drawing/2014/main" id="{4730B65F-2090-9EB2-E4D2-EC9302528BA6}"/>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1" name="Freeform 55">
              <a:extLst>
                <a:ext uri="{FF2B5EF4-FFF2-40B4-BE49-F238E27FC236}">
                  <a16:creationId xmlns:a16="http://schemas.microsoft.com/office/drawing/2014/main" id="{233FC1AC-10C9-22C2-37CE-DE267C938832}"/>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2" name="Freeform 56">
              <a:extLst>
                <a:ext uri="{FF2B5EF4-FFF2-40B4-BE49-F238E27FC236}">
                  <a16:creationId xmlns:a16="http://schemas.microsoft.com/office/drawing/2014/main" id="{50C1C9C4-3154-4227-7090-1C1BBA98FF62}"/>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3" name="Freeform 64">
              <a:extLst>
                <a:ext uri="{FF2B5EF4-FFF2-40B4-BE49-F238E27FC236}">
                  <a16:creationId xmlns:a16="http://schemas.microsoft.com/office/drawing/2014/main" id="{92D99716-B919-25E8-04DF-0049C9FFE6A4}"/>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4" name="Freeform 58">
              <a:extLst>
                <a:ext uri="{FF2B5EF4-FFF2-40B4-BE49-F238E27FC236}">
                  <a16:creationId xmlns:a16="http://schemas.microsoft.com/office/drawing/2014/main" id="{02958D95-FD91-940B-41F8-3F30586F717F}"/>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5" name="Freeform 67">
              <a:extLst>
                <a:ext uri="{FF2B5EF4-FFF2-40B4-BE49-F238E27FC236}">
                  <a16:creationId xmlns:a16="http://schemas.microsoft.com/office/drawing/2014/main" id="{FA5BBDA9-9B53-51C1-A9AF-81611AE41D5C}"/>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6" name="Freeform 60">
              <a:extLst>
                <a:ext uri="{FF2B5EF4-FFF2-40B4-BE49-F238E27FC236}">
                  <a16:creationId xmlns:a16="http://schemas.microsoft.com/office/drawing/2014/main" id="{5451C61E-FF98-A898-14C0-630E103C09BB}"/>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7" name="Freeform 61">
              <a:extLst>
                <a:ext uri="{FF2B5EF4-FFF2-40B4-BE49-F238E27FC236}">
                  <a16:creationId xmlns:a16="http://schemas.microsoft.com/office/drawing/2014/main" id="{4DF4BFFB-A3E2-274E-6771-5E56E52144DB}"/>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8" name="Freeform 62">
              <a:extLst>
                <a:ext uri="{FF2B5EF4-FFF2-40B4-BE49-F238E27FC236}">
                  <a16:creationId xmlns:a16="http://schemas.microsoft.com/office/drawing/2014/main" id="{C79AC925-B6D2-FDF3-0E24-2CCC32B53290}"/>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89" name="Freeform 77">
              <a:extLst>
                <a:ext uri="{FF2B5EF4-FFF2-40B4-BE49-F238E27FC236}">
                  <a16:creationId xmlns:a16="http://schemas.microsoft.com/office/drawing/2014/main" id="{8E49EF11-FAE1-404E-EEA5-0C62C6F6220C}"/>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0" name="Freeform 78">
              <a:extLst>
                <a:ext uri="{FF2B5EF4-FFF2-40B4-BE49-F238E27FC236}">
                  <a16:creationId xmlns:a16="http://schemas.microsoft.com/office/drawing/2014/main" id="{E98E3C69-2930-4A13-E37B-1412F2B63CED}"/>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1" name="Freeform 79">
              <a:extLst>
                <a:ext uri="{FF2B5EF4-FFF2-40B4-BE49-F238E27FC236}">
                  <a16:creationId xmlns:a16="http://schemas.microsoft.com/office/drawing/2014/main" id="{04855337-1E67-4085-3B64-6BF999F8F046}"/>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2" name="Freeform 80">
              <a:extLst>
                <a:ext uri="{FF2B5EF4-FFF2-40B4-BE49-F238E27FC236}">
                  <a16:creationId xmlns:a16="http://schemas.microsoft.com/office/drawing/2014/main" id="{909E126A-DC9B-3E0F-207D-39FBF30E8089}"/>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3" name="Freeform 81">
              <a:extLst>
                <a:ext uri="{FF2B5EF4-FFF2-40B4-BE49-F238E27FC236}">
                  <a16:creationId xmlns:a16="http://schemas.microsoft.com/office/drawing/2014/main" id="{5FE6F66E-A406-08A1-98EC-18918CEC6F18}"/>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4" name="Freeform 82">
              <a:extLst>
                <a:ext uri="{FF2B5EF4-FFF2-40B4-BE49-F238E27FC236}">
                  <a16:creationId xmlns:a16="http://schemas.microsoft.com/office/drawing/2014/main" id="{38EF118B-BD48-5BBF-C5E5-FEB0BD008FEA}"/>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5" name="Freeform 83">
              <a:extLst>
                <a:ext uri="{FF2B5EF4-FFF2-40B4-BE49-F238E27FC236}">
                  <a16:creationId xmlns:a16="http://schemas.microsoft.com/office/drawing/2014/main" id="{3E207279-ADB8-F567-646C-88A4D9793995}"/>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6" name="Freeform 70">
              <a:extLst>
                <a:ext uri="{FF2B5EF4-FFF2-40B4-BE49-F238E27FC236}">
                  <a16:creationId xmlns:a16="http://schemas.microsoft.com/office/drawing/2014/main" id="{F2DAD24B-3205-CE5E-01AC-9BA367F7F083}"/>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7" name="Freeform 88">
              <a:extLst>
                <a:ext uri="{FF2B5EF4-FFF2-40B4-BE49-F238E27FC236}">
                  <a16:creationId xmlns:a16="http://schemas.microsoft.com/office/drawing/2014/main" id="{FC7965B7-CA4F-1632-F715-F27B94ED0AEF}"/>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8" name="Freeform 89">
              <a:extLst>
                <a:ext uri="{FF2B5EF4-FFF2-40B4-BE49-F238E27FC236}">
                  <a16:creationId xmlns:a16="http://schemas.microsoft.com/office/drawing/2014/main" id="{B92835D7-FE86-5257-CDC3-555F1CABBF20}"/>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99" name="Freeform 90">
              <a:extLst>
                <a:ext uri="{FF2B5EF4-FFF2-40B4-BE49-F238E27FC236}">
                  <a16:creationId xmlns:a16="http://schemas.microsoft.com/office/drawing/2014/main" id="{FE34E2A2-DE9C-CE91-77F7-AF05BC7C1DCA}"/>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0" name="Freeform 93">
              <a:extLst>
                <a:ext uri="{FF2B5EF4-FFF2-40B4-BE49-F238E27FC236}">
                  <a16:creationId xmlns:a16="http://schemas.microsoft.com/office/drawing/2014/main" id="{B72CA37F-A582-9841-1D8D-F9D40CEB61F2}"/>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1" name="Freeform 94">
              <a:extLst>
                <a:ext uri="{FF2B5EF4-FFF2-40B4-BE49-F238E27FC236}">
                  <a16:creationId xmlns:a16="http://schemas.microsoft.com/office/drawing/2014/main" id="{181F8D2B-51EB-96C7-694E-761AC6AC4E14}"/>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2" name="Freeform 95">
              <a:extLst>
                <a:ext uri="{FF2B5EF4-FFF2-40B4-BE49-F238E27FC236}">
                  <a16:creationId xmlns:a16="http://schemas.microsoft.com/office/drawing/2014/main" id="{E5C556F4-73F9-912B-8EAE-BDD3CEC1A775}"/>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3" name="Freeform 96">
              <a:extLst>
                <a:ext uri="{FF2B5EF4-FFF2-40B4-BE49-F238E27FC236}">
                  <a16:creationId xmlns:a16="http://schemas.microsoft.com/office/drawing/2014/main" id="{566A2763-C856-B48C-D940-182679D45F6C}"/>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4" name="Freeform 97">
              <a:extLst>
                <a:ext uri="{FF2B5EF4-FFF2-40B4-BE49-F238E27FC236}">
                  <a16:creationId xmlns:a16="http://schemas.microsoft.com/office/drawing/2014/main" id="{07D920C5-C253-6FAF-C7E2-F4EC0EAC455E}"/>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5" name="Freeform 98">
              <a:extLst>
                <a:ext uri="{FF2B5EF4-FFF2-40B4-BE49-F238E27FC236}">
                  <a16:creationId xmlns:a16="http://schemas.microsoft.com/office/drawing/2014/main" id="{7C5E7228-612E-0C3E-D0A6-7CCA22935866}"/>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6" name="Freeform 99">
              <a:extLst>
                <a:ext uri="{FF2B5EF4-FFF2-40B4-BE49-F238E27FC236}">
                  <a16:creationId xmlns:a16="http://schemas.microsoft.com/office/drawing/2014/main" id="{B278E6BB-E449-2DBA-0CB3-E2493423348D}"/>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7" name="Freeform 100">
              <a:extLst>
                <a:ext uri="{FF2B5EF4-FFF2-40B4-BE49-F238E27FC236}">
                  <a16:creationId xmlns:a16="http://schemas.microsoft.com/office/drawing/2014/main" id="{93FD0B99-C798-87AE-BE48-FD128A885694}"/>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8" name="Freeform 101">
              <a:extLst>
                <a:ext uri="{FF2B5EF4-FFF2-40B4-BE49-F238E27FC236}">
                  <a16:creationId xmlns:a16="http://schemas.microsoft.com/office/drawing/2014/main" id="{838E19A9-7BA5-5E88-5371-650A4F128C51}"/>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09" name="Freeform 102">
              <a:extLst>
                <a:ext uri="{FF2B5EF4-FFF2-40B4-BE49-F238E27FC236}">
                  <a16:creationId xmlns:a16="http://schemas.microsoft.com/office/drawing/2014/main" id="{B8F99A15-FA6E-1E9F-9DFD-4ABDE64551A1}"/>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0" name="Freeform 103">
              <a:extLst>
                <a:ext uri="{FF2B5EF4-FFF2-40B4-BE49-F238E27FC236}">
                  <a16:creationId xmlns:a16="http://schemas.microsoft.com/office/drawing/2014/main" id="{93A2437D-DBE8-740F-92DB-F4B20200A66B}"/>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1" name="Freeform 104">
              <a:extLst>
                <a:ext uri="{FF2B5EF4-FFF2-40B4-BE49-F238E27FC236}">
                  <a16:creationId xmlns:a16="http://schemas.microsoft.com/office/drawing/2014/main" id="{698AE7B0-91DE-093C-C62E-6B37CB9A079D}"/>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2" name="Freeform 86">
              <a:extLst>
                <a:ext uri="{FF2B5EF4-FFF2-40B4-BE49-F238E27FC236}">
                  <a16:creationId xmlns:a16="http://schemas.microsoft.com/office/drawing/2014/main" id="{6647CE81-7CAF-50A6-8C2B-601B5E92FBDD}"/>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3" name="Freeform 87">
              <a:extLst>
                <a:ext uri="{FF2B5EF4-FFF2-40B4-BE49-F238E27FC236}">
                  <a16:creationId xmlns:a16="http://schemas.microsoft.com/office/drawing/2014/main" id="{6BD54B54-9D7E-F540-C790-226A0FFA8F76}"/>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rgbClr val="F1692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4" name="Freeform 156">
              <a:extLst>
                <a:ext uri="{FF2B5EF4-FFF2-40B4-BE49-F238E27FC236}">
                  <a16:creationId xmlns:a16="http://schemas.microsoft.com/office/drawing/2014/main" id="{537C1FB8-F952-2DA4-413A-EFF731F6B35F}"/>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5" name="Freeform 89">
              <a:extLst>
                <a:ext uri="{FF2B5EF4-FFF2-40B4-BE49-F238E27FC236}">
                  <a16:creationId xmlns:a16="http://schemas.microsoft.com/office/drawing/2014/main" id="{DFE89C12-3993-7E52-EF9F-0FACA1339D2A}"/>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6" name="Freeform 160">
              <a:extLst>
                <a:ext uri="{FF2B5EF4-FFF2-40B4-BE49-F238E27FC236}">
                  <a16:creationId xmlns:a16="http://schemas.microsoft.com/office/drawing/2014/main" id="{C08223C2-8B28-64CB-A9F8-C0941D4F57DF}"/>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7" name="Freeform 161">
              <a:extLst>
                <a:ext uri="{FF2B5EF4-FFF2-40B4-BE49-F238E27FC236}">
                  <a16:creationId xmlns:a16="http://schemas.microsoft.com/office/drawing/2014/main" id="{94FD1966-1B3E-2CA0-A2CD-C5DA120DF5E5}"/>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8" name="Freeform 162">
              <a:extLst>
                <a:ext uri="{FF2B5EF4-FFF2-40B4-BE49-F238E27FC236}">
                  <a16:creationId xmlns:a16="http://schemas.microsoft.com/office/drawing/2014/main" id="{4E29F87A-C370-5EE5-13B1-BCFEA30ED969}"/>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19" name="Freeform 163">
              <a:extLst>
                <a:ext uri="{FF2B5EF4-FFF2-40B4-BE49-F238E27FC236}">
                  <a16:creationId xmlns:a16="http://schemas.microsoft.com/office/drawing/2014/main" id="{89AA7CD4-6581-5349-1EFD-66BEC61854B4}"/>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0" name="Freeform 164">
              <a:extLst>
                <a:ext uri="{FF2B5EF4-FFF2-40B4-BE49-F238E27FC236}">
                  <a16:creationId xmlns:a16="http://schemas.microsoft.com/office/drawing/2014/main" id="{22A980EE-DB14-091F-3FE0-B0EC0659C435}"/>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1" name="Freeform 165">
              <a:extLst>
                <a:ext uri="{FF2B5EF4-FFF2-40B4-BE49-F238E27FC236}">
                  <a16:creationId xmlns:a16="http://schemas.microsoft.com/office/drawing/2014/main" id="{A3D09024-0153-F4AD-5C2D-EF104F8657B2}"/>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2" name="Freeform 166">
              <a:extLst>
                <a:ext uri="{FF2B5EF4-FFF2-40B4-BE49-F238E27FC236}">
                  <a16:creationId xmlns:a16="http://schemas.microsoft.com/office/drawing/2014/main" id="{084D7D63-07F8-433C-05EA-EE30C6F81625}"/>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rgbClr val="F1692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3" name="Freeform 97">
              <a:extLst>
                <a:ext uri="{FF2B5EF4-FFF2-40B4-BE49-F238E27FC236}">
                  <a16:creationId xmlns:a16="http://schemas.microsoft.com/office/drawing/2014/main" id="{40CAFABC-3080-A63F-7A75-6A6DB508EDCD}"/>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4" name="Freeform 171">
              <a:extLst>
                <a:ext uri="{FF2B5EF4-FFF2-40B4-BE49-F238E27FC236}">
                  <a16:creationId xmlns:a16="http://schemas.microsoft.com/office/drawing/2014/main" id="{4280478C-C0DC-97C4-7020-3C55E0B9A84C}"/>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5" name="Freeform 99">
              <a:extLst>
                <a:ext uri="{FF2B5EF4-FFF2-40B4-BE49-F238E27FC236}">
                  <a16:creationId xmlns:a16="http://schemas.microsoft.com/office/drawing/2014/main" id="{18FB173F-12C4-B55E-CB96-F81FD5085BB5}"/>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6" name="Freeform 173">
              <a:extLst>
                <a:ext uri="{FF2B5EF4-FFF2-40B4-BE49-F238E27FC236}">
                  <a16:creationId xmlns:a16="http://schemas.microsoft.com/office/drawing/2014/main" id="{78A159F0-396C-51BA-AF01-73C724159C8D}"/>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7" name="Freeform 177">
              <a:extLst>
                <a:ext uri="{FF2B5EF4-FFF2-40B4-BE49-F238E27FC236}">
                  <a16:creationId xmlns:a16="http://schemas.microsoft.com/office/drawing/2014/main" id="{E7A0E7AC-BBB9-8701-AD0B-272C0B31956F}"/>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8" name="Freeform 181">
              <a:extLst>
                <a:ext uri="{FF2B5EF4-FFF2-40B4-BE49-F238E27FC236}">
                  <a16:creationId xmlns:a16="http://schemas.microsoft.com/office/drawing/2014/main" id="{0C255C81-93C8-7063-8E5C-0456CB25C87C}"/>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29" name="Freeform 185">
              <a:extLst>
                <a:ext uri="{FF2B5EF4-FFF2-40B4-BE49-F238E27FC236}">
                  <a16:creationId xmlns:a16="http://schemas.microsoft.com/office/drawing/2014/main" id="{169402B7-BF8E-4538-3DCF-ECF6285B5373}"/>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0" name="Freeform 104">
              <a:extLst>
                <a:ext uri="{FF2B5EF4-FFF2-40B4-BE49-F238E27FC236}">
                  <a16:creationId xmlns:a16="http://schemas.microsoft.com/office/drawing/2014/main" id="{632C5E89-9097-98E4-21E0-0B128D0BE84F}"/>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1" name="Freeform 105">
              <a:extLst>
                <a:ext uri="{FF2B5EF4-FFF2-40B4-BE49-F238E27FC236}">
                  <a16:creationId xmlns:a16="http://schemas.microsoft.com/office/drawing/2014/main" id="{3C6EE56D-827A-FEA6-ED7B-44CBC3648E6C}"/>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2" name="Freeform 106">
              <a:extLst>
                <a:ext uri="{FF2B5EF4-FFF2-40B4-BE49-F238E27FC236}">
                  <a16:creationId xmlns:a16="http://schemas.microsoft.com/office/drawing/2014/main" id="{30D7A975-8CF8-03FF-E1BD-F5358A2DF419}"/>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rgbClr val="F1692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3" name="Freeform 239">
              <a:extLst>
                <a:ext uri="{FF2B5EF4-FFF2-40B4-BE49-F238E27FC236}">
                  <a16:creationId xmlns:a16="http://schemas.microsoft.com/office/drawing/2014/main" id="{90973842-026D-881B-2884-C33F56ED1505}"/>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4" name="Freeform 244">
              <a:extLst>
                <a:ext uri="{FF2B5EF4-FFF2-40B4-BE49-F238E27FC236}">
                  <a16:creationId xmlns:a16="http://schemas.microsoft.com/office/drawing/2014/main" id="{054F01FA-5128-2EAC-F1CF-286DB719EA00}"/>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5" name="Freeform 109">
              <a:extLst>
                <a:ext uri="{FF2B5EF4-FFF2-40B4-BE49-F238E27FC236}">
                  <a16:creationId xmlns:a16="http://schemas.microsoft.com/office/drawing/2014/main" id="{4F5AD82D-ECBD-A800-C35C-DBF586FAAF7E}"/>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6" name="Freeform 248">
              <a:extLst>
                <a:ext uri="{FF2B5EF4-FFF2-40B4-BE49-F238E27FC236}">
                  <a16:creationId xmlns:a16="http://schemas.microsoft.com/office/drawing/2014/main" id="{6198957C-32C2-C144-B2F9-8F44B312254C}"/>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7" name="Freeform 111">
              <a:extLst>
                <a:ext uri="{FF2B5EF4-FFF2-40B4-BE49-F238E27FC236}">
                  <a16:creationId xmlns:a16="http://schemas.microsoft.com/office/drawing/2014/main" id="{565920A5-CE6B-56D5-A574-E6C7A90C0079}"/>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8" name="Freeform 251">
              <a:extLst>
                <a:ext uri="{FF2B5EF4-FFF2-40B4-BE49-F238E27FC236}">
                  <a16:creationId xmlns:a16="http://schemas.microsoft.com/office/drawing/2014/main" id="{BFC16870-C98B-F4F4-B06B-D22EBF540B1B}"/>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39" name="Freeform 252">
              <a:extLst>
                <a:ext uri="{FF2B5EF4-FFF2-40B4-BE49-F238E27FC236}">
                  <a16:creationId xmlns:a16="http://schemas.microsoft.com/office/drawing/2014/main" id="{D2E5969A-181A-AFF0-4D1E-A9411E00C57C}"/>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0" name="Freeform 253">
              <a:extLst>
                <a:ext uri="{FF2B5EF4-FFF2-40B4-BE49-F238E27FC236}">
                  <a16:creationId xmlns:a16="http://schemas.microsoft.com/office/drawing/2014/main" id="{78F6D6B8-99BD-7511-F267-BFB45EBC6564}"/>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1" name="Freeform 115">
              <a:extLst>
                <a:ext uri="{FF2B5EF4-FFF2-40B4-BE49-F238E27FC236}">
                  <a16:creationId xmlns:a16="http://schemas.microsoft.com/office/drawing/2014/main" id="{036BDB27-D7FF-628C-598B-ADAF109F0457}"/>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2" name="Freeform 256">
              <a:extLst>
                <a:ext uri="{FF2B5EF4-FFF2-40B4-BE49-F238E27FC236}">
                  <a16:creationId xmlns:a16="http://schemas.microsoft.com/office/drawing/2014/main" id="{36915716-FF87-4B20-663F-528379A95F91}"/>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3" name="Freeform 257">
              <a:extLst>
                <a:ext uri="{FF2B5EF4-FFF2-40B4-BE49-F238E27FC236}">
                  <a16:creationId xmlns:a16="http://schemas.microsoft.com/office/drawing/2014/main" id="{44553A40-9815-8C6F-DBAC-D4FBEC03F9EB}"/>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4" name="Freeform 258">
              <a:extLst>
                <a:ext uri="{FF2B5EF4-FFF2-40B4-BE49-F238E27FC236}">
                  <a16:creationId xmlns:a16="http://schemas.microsoft.com/office/drawing/2014/main" id="{00248CF4-F947-2166-86F5-578D2B44A3CB}"/>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5" name="Freeform 119">
              <a:extLst>
                <a:ext uri="{FF2B5EF4-FFF2-40B4-BE49-F238E27FC236}">
                  <a16:creationId xmlns:a16="http://schemas.microsoft.com/office/drawing/2014/main" id="{DFD73CAC-4790-C864-48EB-89566AB2BE02}"/>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6" name="Freeform 333">
              <a:extLst>
                <a:ext uri="{FF2B5EF4-FFF2-40B4-BE49-F238E27FC236}">
                  <a16:creationId xmlns:a16="http://schemas.microsoft.com/office/drawing/2014/main" id="{C7584B5C-332C-0AD0-7AC4-43B63C847F4A}"/>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7" name="Freeform 121">
              <a:extLst>
                <a:ext uri="{FF2B5EF4-FFF2-40B4-BE49-F238E27FC236}">
                  <a16:creationId xmlns:a16="http://schemas.microsoft.com/office/drawing/2014/main" id="{85F51AC4-D2EC-D8AE-21D6-B1AEA03A77F8}"/>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8" name="Freeform 347">
              <a:extLst>
                <a:ext uri="{FF2B5EF4-FFF2-40B4-BE49-F238E27FC236}">
                  <a16:creationId xmlns:a16="http://schemas.microsoft.com/office/drawing/2014/main" id="{EB350C34-F13A-9550-F855-6390FC8D9254}"/>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49" name="Freeform 348">
              <a:extLst>
                <a:ext uri="{FF2B5EF4-FFF2-40B4-BE49-F238E27FC236}">
                  <a16:creationId xmlns:a16="http://schemas.microsoft.com/office/drawing/2014/main" id="{DB7BEE00-84EA-1DA4-C2B3-7FD4BE64DF1E}"/>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0" name="Freeform 349">
              <a:extLst>
                <a:ext uri="{FF2B5EF4-FFF2-40B4-BE49-F238E27FC236}">
                  <a16:creationId xmlns:a16="http://schemas.microsoft.com/office/drawing/2014/main" id="{5248A8D4-6C90-C85E-2AE1-409FBE4440A3}"/>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1" name="Freeform 350">
              <a:extLst>
                <a:ext uri="{FF2B5EF4-FFF2-40B4-BE49-F238E27FC236}">
                  <a16:creationId xmlns:a16="http://schemas.microsoft.com/office/drawing/2014/main" id="{1D5E7D24-C94E-B098-8374-E86095EB8C50}"/>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2" name="Freeform 351">
              <a:extLst>
                <a:ext uri="{FF2B5EF4-FFF2-40B4-BE49-F238E27FC236}">
                  <a16:creationId xmlns:a16="http://schemas.microsoft.com/office/drawing/2014/main" id="{2EFD820C-0F74-D68D-20CF-41BEABF9E115}"/>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3" name="Freeform 352">
              <a:extLst>
                <a:ext uri="{FF2B5EF4-FFF2-40B4-BE49-F238E27FC236}">
                  <a16:creationId xmlns:a16="http://schemas.microsoft.com/office/drawing/2014/main" id="{10834878-4A57-DD98-94A3-08D67B6C52F4}"/>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4" name="Freeform 353">
              <a:extLst>
                <a:ext uri="{FF2B5EF4-FFF2-40B4-BE49-F238E27FC236}">
                  <a16:creationId xmlns:a16="http://schemas.microsoft.com/office/drawing/2014/main" id="{C5C5CB2A-4DC1-89E6-0395-1D0AEB352BA5}"/>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5" name="Freeform 354">
              <a:extLst>
                <a:ext uri="{FF2B5EF4-FFF2-40B4-BE49-F238E27FC236}">
                  <a16:creationId xmlns:a16="http://schemas.microsoft.com/office/drawing/2014/main" id="{67A70439-8005-0836-7757-A209E81A0CAD}"/>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6" name="Freeform 355">
              <a:extLst>
                <a:ext uri="{FF2B5EF4-FFF2-40B4-BE49-F238E27FC236}">
                  <a16:creationId xmlns:a16="http://schemas.microsoft.com/office/drawing/2014/main" id="{B197A1DD-F09B-916C-8981-8B73B949BAE1}"/>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7" name="Freeform 356">
              <a:extLst>
                <a:ext uri="{FF2B5EF4-FFF2-40B4-BE49-F238E27FC236}">
                  <a16:creationId xmlns:a16="http://schemas.microsoft.com/office/drawing/2014/main" id="{38D33A50-AF77-3CF6-4ADA-0DE973D037FB}"/>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8" name="Freeform 357">
              <a:extLst>
                <a:ext uri="{FF2B5EF4-FFF2-40B4-BE49-F238E27FC236}">
                  <a16:creationId xmlns:a16="http://schemas.microsoft.com/office/drawing/2014/main" id="{1973DEBD-19DD-C47A-9E01-AB6987EA7EDD}"/>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59" name="Freeform 358">
              <a:extLst>
                <a:ext uri="{FF2B5EF4-FFF2-40B4-BE49-F238E27FC236}">
                  <a16:creationId xmlns:a16="http://schemas.microsoft.com/office/drawing/2014/main" id="{E61CF009-675E-C118-0B73-327F7DA11216}"/>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0" name="Freeform 359">
              <a:extLst>
                <a:ext uri="{FF2B5EF4-FFF2-40B4-BE49-F238E27FC236}">
                  <a16:creationId xmlns:a16="http://schemas.microsoft.com/office/drawing/2014/main" id="{ED99B65E-A62B-4E85-0CAE-BFAFDCECC415}"/>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1" name="Freeform 360">
              <a:extLst>
                <a:ext uri="{FF2B5EF4-FFF2-40B4-BE49-F238E27FC236}">
                  <a16:creationId xmlns:a16="http://schemas.microsoft.com/office/drawing/2014/main" id="{4F2496F5-7927-3A45-B4F6-FBC370A623CD}"/>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2" name="Freeform 361">
              <a:extLst>
                <a:ext uri="{FF2B5EF4-FFF2-40B4-BE49-F238E27FC236}">
                  <a16:creationId xmlns:a16="http://schemas.microsoft.com/office/drawing/2014/main" id="{646A73BC-09A5-B336-4160-437BC948482A}"/>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3" name="Freeform 137">
              <a:extLst>
                <a:ext uri="{FF2B5EF4-FFF2-40B4-BE49-F238E27FC236}">
                  <a16:creationId xmlns:a16="http://schemas.microsoft.com/office/drawing/2014/main" id="{939611AD-E1F9-67AC-852D-8676832899F7}"/>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4" name="Freeform 138">
              <a:extLst>
                <a:ext uri="{FF2B5EF4-FFF2-40B4-BE49-F238E27FC236}">
                  <a16:creationId xmlns:a16="http://schemas.microsoft.com/office/drawing/2014/main" id="{7A08E2C3-0477-2D35-86F9-5DCAA2C213C9}"/>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5" name="Freeform 139">
              <a:extLst>
                <a:ext uri="{FF2B5EF4-FFF2-40B4-BE49-F238E27FC236}">
                  <a16:creationId xmlns:a16="http://schemas.microsoft.com/office/drawing/2014/main" id="{FEB4ED8D-1586-A843-5EE3-04558E02C537}"/>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6" name="Freeform 368">
              <a:extLst>
                <a:ext uri="{FF2B5EF4-FFF2-40B4-BE49-F238E27FC236}">
                  <a16:creationId xmlns:a16="http://schemas.microsoft.com/office/drawing/2014/main" id="{24A4BB32-4109-1417-E8BB-0A2610D12249}"/>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7" name="Freeform 369">
              <a:extLst>
                <a:ext uri="{FF2B5EF4-FFF2-40B4-BE49-F238E27FC236}">
                  <a16:creationId xmlns:a16="http://schemas.microsoft.com/office/drawing/2014/main" id="{124FF3C4-3522-02E2-B33B-634FB7D0712B}"/>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8" name="Freeform 370">
              <a:extLst>
                <a:ext uri="{FF2B5EF4-FFF2-40B4-BE49-F238E27FC236}">
                  <a16:creationId xmlns:a16="http://schemas.microsoft.com/office/drawing/2014/main" id="{EBC67B64-6412-1F78-F512-F3B497768FC7}"/>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69" name="Freeform 371">
              <a:extLst>
                <a:ext uri="{FF2B5EF4-FFF2-40B4-BE49-F238E27FC236}">
                  <a16:creationId xmlns:a16="http://schemas.microsoft.com/office/drawing/2014/main" id="{62026D7C-2167-1EE3-E288-8F3B987BF13D}"/>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0" name="Freeform 372">
              <a:extLst>
                <a:ext uri="{FF2B5EF4-FFF2-40B4-BE49-F238E27FC236}">
                  <a16:creationId xmlns:a16="http://schemas.microsoft.com/office/drawing/2014/main" id="{E48B35AA-1802-D0E5-CDF4-96120E71632C}"/>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1" name="Freeform 373">
              <a:extLst>
                <a:ext uri="{FF2B5EF4-FFF2-40B4-BE49-F238E27FC236}">
                  <a16:creationId xmlns:a16="http://schemas.microsoft.com/office/drawing/2014/main" id="{877A6C7C-1249-7291-CD5F-51F925EA4B22}"/>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2" name="Freeform 374">
              <a:extLst>
                <a:ext uri="{FF2B5EF4-FFF2-40B4-BE49-F238E27FC236}">
                  <a16:creationId xmlns:a16="http://schemas.microsoft.com/office/drawing/2014/main" id="{7F59394E-D162-0C1D-E068-2C423415BA8D}"/>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3" name="Freeform 375">
              <a:extLst>
                <a:ext uri="{FF2B5EF4-FFF2-40B4-BE49-F238E27FC236}">
                  <a16:creationId xmlns:a16="http://schemas.microsoft.com/office/drawing/2014/main" id="{66222777-9B1F-42BD-F012-595805192725}"/>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4" name="Freeform 148">
              <a:extLst>
                <a:ext uri="{FF2B5EF4-FFF2-40B4-BE49-F238E27FC236}">
                  <a16:creationId xmlns:a16="http://schemas.microsoft.com/office/drawing/2014/main" id="{273BD50F-8FC9-274B-C1B2-EC834A53BE96}"/>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5" name="Freeform 377">
              <a:extLst>
                <a:ext uri="{FF2B5EF4-FFF2-40B4-BE49-F238E27FC236}">
                  <a16:creationId xmlns:a16="http://schemas.microsoft.com/office/drawing/2014/main" id="{CE38C625-F9C0-790E-6AA0-E0DC5AC31467}"/>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6" name="Freeform 386">
              <a:extLst>
                <a:ext uri="{FF2B5EF4-FFF2-40B4-BE49-F238E27FC236}">
                  <a16:creationId xmlns:a16="http://schemas.microsoft.com/office/drawing/2014/main" id="{52D38466-219C-B556-5CD4-B48277F17B9D}"/>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nvGrpSpPr>
            <p:cNvPr id="177" name="Group 151">
              <a:extLst>
                <a:ext uri="{FF2B5EF4-FFF2-40B4-BE49-F238E27FC236}">
                  <a16:creationId xmlns:a16="http://schemas.microsoft.com/office/drawing/2014/main" id="{B791B3E0-6C0B-AA98-1615-2C04803238D5}"/>
                </a:ext>
              </a:extLst>
            </p:cNvPr>
            <p:cNvGrpSpPr/>
            <p:nvPr/>
          </p:nvGrpSpPr>
          <p:grpSpPr>
            <a:xfrm>
              <a:off x="13914127" y="4516315"/>
              <a:ext cx="1059951" cy="861212"/>
              <a:chOff x="13914127" y="4516315"/>
              <a:chExt cx="1059951" cy="861212"/>
            </a:xfrm>
          </p:grpSpPr>
          <p:sp>
            <p:nvSpPr>
              <p:cNvPr id="264" name="Freeform 379">
                <a:extLst>
                  <a:ext uri="{FF2B5EF4-FFF2-40B4-BE49-F238E27FC236}">
                    <a16:creationId xmlns:a16="http://schemas.microsoft.com/office/drawing/2014/main" id="{B1475201-BFC8-7DF7-09F7-04C0A7D75AD8}"/>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5" name="Freeform 380">
                <a:extLst>
                  <a:ext uri="{FF2B5EF4-FFF2-40B4-BE49-F238E27FC236}">
                    <a16:creationId xmlns:a16="http://schemas.microsoft.com/office/drawing/2014/main" id="{299ADD62-1DD4-1952-6D02-0A9EE4ED5CFA}"/>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6" name="Freeform 381">
                <a:extLst>
                  <a:ext uri="{FF2B5EF4-FFF2-40B4-BE49-F238E27FC236}">
                    <a16:creationId xmlns:a16="http://schemas.microsoft.com/office/drawing/2014/main" id="{D3DD45F1-CFCE-2E68-EB0B-E864EF6B8701}"/>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7" name="Freeform 383">
                <a:extLst>
                  <a:ext uri="{FF2B5EF4-FFF2-40B4-BE49-F238E27FC236}">
                    <a16:creationId xmlns:a16="http://schemas.microsoft.com/office/drawing/2014/main" id="{5FA20F6C-6F29-84FC-6CE7-9BD44E84762A}"/>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rgbClr val="7F1C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8" name="Freeform 384">
                <a:extLst>
                  <a:ext uri="{FF2B5EF4-FFF2-40B4-BE49-F238E27FC236}">
                    <a16:creationId xmlns:a16="http://schemas.microsoft.com/office/drawing/2014/main" id="{85A7D46F-E8EB-4450-6210-A6CB6A4E8AEA}"/>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9" name="Freeform 385">
                <a:extLst>
                  <a:ext uri="{FF2B5EF4-FFF2-40B4-BE49-F238E27FC236}">
                    <a16:creationId xmlns:a16="http://schemas.microsoft.com/office/drawing/2014/main" id="{D758918D-3561-0CE7-9BE2-A0291DBB82B8}"/>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0" name="Freeform 387">
                <a:extLst>
                  <a:ext uri="{FF2B5EF4-FFF2-40B4-BE49-F238E27FC236}">
                    <a16:creationId xmlns:a16="http://schemas.microsoft.com/office/drawing/2014/main" id="{B1F42825-D1A9-7936-DAB5-B514415D51EA}"/>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1" name="Freeform 388">
                <a:extLst>
                  <a:ext uri="{FF2B5EF4-FFF2-40B4-BE49-F238E27FC236}">
                    <a16:creationId xmlns:a16="http://schemas.microsoft.com/office/drawing/2014/main" id="{65465893-6040-91AD-733D-11403EF0B789}"/>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2" name="Freeform 389">
                <a:extLst>
                  <a:ext uri="{FF2B5EF4-FFF2-40B4-BE49-F238E27FC236}">
                    <a16:creationId xmlns:a16="http://schemas.microsoft.com/office/drawing/2014/main" id="{9E905EA8-44C1-AC97-9651-256727BB85C0}"/>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3" name="Freeform 390">
                <a:extLst>
                  <a:ext uri="{FF2B5EF4-FFF2-40B4-BE49-F238E27FC236}">
                    <a16:creationId xmlns:a16="http://schemas.microsoft.com/office/drawing/2014/main" id="{3D4C0FE7-7B16-7090-8F1E-D6135B6C2BDA}"/>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74" name="Freeform 391">
                <a:extLst>
                  <a:ext uri="{FF2B5EF4-FFF2-40B4-BE49-F238E27FC236}">
                    <a16:creationId xmlns:a16="http://schemas.microsoft.com/office/drawing/2014/main" id="{8778C628-4C90-2A15-A42B-9040CC866AD1}"/>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sp>
          <p:nvSpPr>
            <p:cNvPr id="178" name="Freeform 393">
              <a:extLst>
                <a:ext uri="{FF2B5EF4-FFF2-40B4-BE49-F238E27FC236}">
                  <a16:creationId xmlns:a16="http://schemas.microsoft.com/office/drawing/2014/main" id="{5EECB4D1-956D-C419-2C3B-4AA88DCA1F67}"/>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79" name="Freeform 153">
              <a:extLst>
                <a:ext uri="{FF2B5EF4-FFF2-40B4-BE49-F238E27FC236}">
                  <a16:creationId xmlns:a16="http://schemas.microsoft.com/office/drawing/2014/main" id="{18796A02-3E19-7D30-948A-972F31F64AB8}"/>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0" name="Freeform 395">
              <a:extLst>
                <a:ext uri="{FF2B5EF4-FFF2-40B4-BE49-F238E27FC236}">
                  <a16:creationId xmlns:a16="http://schemas.microsoft.com/office/drawing/2014/main" id="{BDDE6DB3-8854-4427-FC3A-C923426AE64B}"/>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1" name="Freeform 396">
              <a:extLst>
                <a:ext uri="{FF2B5EF4-FFF2-40B4-BE49-F238E27FC236}">
                  <a16:creationId xmlns:a16="http://schemas.microsoft.com/office/drawing/2014/main" id="{4D08AA00-406C-7BB8-51CD-71EBD2B44571}"/>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2" name="Freeform 397">
              <a:extLst>
                <a:ext uri="{FF2B5EF4-FFF2-40B4-BE49-F238E27FC236}">
                  <a16:creationId xmlns:a16="http://schemas.microsoft.com/office/drawing/2014/main" id="{635BE0AE-AE3A-5A22-C249-D18A7CED04EC}"/>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3" name="Freeform 398">
              <a:extLst>
                <a:ext uri="{FF2B5EF4-FFF2-40B4-BE49-F238E27FC236}">
                  <a16:creationId xmlns:a16="http://schemas.microsoft.com/office/drawing/2014/main" id="{44637295-1E44-4AF2-F464-BD81EF667C31}"/>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4" name="Freeform 399">
              <a:extLst>
                <a:ext uri="{FF2B5EF4-FFF2-40B4-BE49-F238E27FC236}">
                  <a16:creationId xmlns:a16="http://schemas.microsoft.com/office/drawing/2014/main" id="{80E27A42-DB8C-2ECA-D226-1C95D59C5492}"/>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5" name="Freeform 400">
              <a:extLst>
                <a:ext uri="{FF2B5EF4-FFF2-40B4-BE49-F238E27FC236}">
                  <a16:creationId xmlns:a16="http://schemas.microsoft.com/office/drawing/2014/main" id="{96CA3343-0B0D-A9C9-C602-F878DE4471F8}"/>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6" name="Freeform 401">
              <a:extLst>
                <a:ext uri="{FF2B5EF4-FFF2-40B4-BE49-F238E27FC236}">
                  <a16:creationId xmlns:a16="http://schemas.microsoft.com/office/drawing/2014/main" id="{ADB7B342-AC50-BBE8-AA87-37EE3679F2A3}"/>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7" name="Freeform 402">
              <a:extLst>
                <a:ext uri="{FF2B5EF4-FFF2-40B4-BE49-F238E27FC236}">
                  <a16:creationId xmlns:a16="http://schemas.microsoft.com/office/drawing/2014/main" id="{85F9B6DA-63AF-3D4B-6415-52C250C98BF2}"/>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8" name="Freeform 406">
              <a:extLst>
                <a:ext uri="{FF2B5EF4-FFF2-40B4-BE49-F238E27FC236}">
                  <a16:creationId xmlns:a16="http://schemas.microsoft.com/office/drawing/2014/main" id="{7B1ACC5B-D2F4-2836-DAE1-0494C6E0C119}"/>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89" name="Freeform 407">
              <a:extLst>
                <a:ext uri="{FF2B5EF4-FFF2-40B4-BE49-F238E27FC236}">
                  <a16:creationId xmlns:a16="http://schemas.microsoft.com/office/drawing/2014/main" id="{D904B648-CEC3-E3A2-44AC-2C347EE36110}"/>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0" name="Freeform 408">
              <a:extLst>
                <a:ext uri="{FF2B5EF4-FFF2-40B4-BE49-F238E27FC236}">
                  <a16:creationId xmlns:a16="http://schemas.microsoft.com/office/drawing/2014/main" id="{2E886786-A33B-691B-9177-519E75BA961F}"/>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1" name="Freeform 409">
              <a:extLst>
                <a:ext uri="{FF2B5EF4-FFF2-40B4-BE49-F238E27FC236}">
                  <a16:creationId xmlns:a16="http://schemas.microsoft.com/office/drawing/2014/main" id="{AAC07FBF-5FBF-67F1-F42A-8834A2C9D6EA}"/>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2" name="Freeform 410">
              <a:extLst>
                <a:ext uri="{FF2B5EF4-FFF2-40B4-BE49-F238E27FC236}">
                  <a16:creationId xmlns:a16="http://schemas.microsoft.com/office/drawing/2014/main" id="{202A1202-F4D1-7740-65F9-A86DF4F96369}"/>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3" name="Freeform 411">
              <a:extLst>
                <a:ext uri="{FF2B5EF4-FFF2-40B4-BE49-F238E27FC236}">
                  <a16:creationId xmlns:a16="http://schemas.microsoft.com/office/drawing/2014/main" id="{820ED23A-61D6-1E26-9281-46E87F3DF5B6}"/>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4" name="Freeform 415">
              <a:extLst>
                <a:ext uri="{FF2B5EF4-FFF2-40B4-BE49-F238E27FC236}">
                  <a16:creationId xmlns:a16="http://schemas.microsoft.com/office/drawing/2014/main" id="{E887DC52-942F-BE52-D18F-3E54223A32D9}"/>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5" name="Freeform 416">
              <a:extLst>
                <a:ext uri="{FF2B5EF4-FFF2-40B4-BE49-F238E27FC236}">
                  <a16:creationId xmlns:a16="http://schemas.microsoft.com/office/drawing/2014/main" id="{67511816-5DF7-23FE-E17C-77AC591C7B21}"/>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6" name="Freeform 417">
              <a:extLst>
                <a:ext uri="{FF2B5EF4-FFF2-40B4-BE49-F238E27FC236}">
                  <a16:creationId xmlns:a16="http://schemas.microsoft.com/office/drawing/2014/main" id="{941FD5B3-3710-0D80-4B53-DDBB3A24F9A4}"/>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7" name="Freeform 418">
              <a:extLst>
                <a:ext uri="{FF2B5EF4-FFF2-40B4-BE49-F238E27FC236}">
                  <a16:creationId xmlns:a16="http://schemas.microsoft.com/office/drawing/2014/main" id="{5E2AF49F-8BAA-178D-3156-FE9DA8DF0B3A}"/>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8" name="Freeform 419">
              <a:extLst>
                <a:ext uri="{FF2B5EF4-FFF2-40B4-BE49-F238E27FC236}">
                  <a16:creationId xmlns:a16="http://schemas.microsoft.com/office/drawing/2014/main" id="{14B71F67-0E23-D8AA-ED27-060D97E7A7C3}"/>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199" name="Freeform 420">
              <a:extLst>
                <a:ext uri="{FF2B5EF4-FFF2-40B4-BE49-F238E27FC236}">
                  <a16:creationId xmlns:a16="http://schemas.microsoft.com/office/drawing/2014/main" id="{FAEDFAD5-88FB-9196-EB94-2E8E5E7E88C7}"/>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0" name="Freeform 424">
              <a:extLst>
                <a:ext uri="{FF2B5EF4-FFF2-40B4-BE49-F238E27FC236}">
                  <a16:creationId xmlns:a16="http://schemas.microsoft.com/office/drawing/2014/main" id="{6511DF36-10C1-D25B-3167-492B6327BDC6}"/>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1" name="Freeform 425">
              <a:extLst>
                <a:ext uri="{FF2B5EF4-FFF2-40B4-BE49-F238E27FC236}">
                  <a16:creationId xmlns:a16="http://schemas.microsoft.com/office/drawing/2014/main" id="{EC33AC89-6A04-FEF8-816D-03C0598F0D76}"/>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2" name="Freeform 426">
              <a:extLst>
                <a:ext uri="{FF2B5EF4-FFF2-40B4-BE49-F238E27FC236}">
                  <a16:creationId xmlns:a16="http://schemas.microsoft.com/office/drawing/2014/main" id="{E85BE7F6-2AEC-4EC4-87C3-3662ABDE79E1}"/>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3" name="Freeform 427">
              <a:extLst>
                <a:ext uri="{FF2B5EF4-FFF2-40B4-BE49-F238E27FC236}">
                  <a16:creationId xmlns:a16="http://schemas.microsoft.com/office/drawing/2014/main" id="{36E68B64-47C5-5C88-6DDF-FB46ED456E7B}"/>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4" name="Freeform 428">
              <a:extLst>
                <a:ext uri="{FF2B5EF4-FFF2-40B4-BE49-F238E27FC236}">
                  <a16:creationId xmlns:a16="http://schemas.microsoft.com/office/drawing/2014/main" id="{72CA0786-5BDB-3306-6361-4FACE24AF945}"/>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5" name="Freeform 429">
              <a:extLst>
                <a:ext uri="{FF2B5EF4-FFF2-40B4-BE49-F238E27FC236}">
                  <a16:creationId xmlns:a16="http://schemas.microsoft.com/office/drawing/2014/main" id="{E1069E08-DDC1-BEB3-F578-76E08609C073}"/>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6" name="Freeform 433">
              <a:extLst>
                <a:ext uri="{FF2B5EF4-FFF2-40B4-BE49-F238E27FC236}">
                  <a16:creationId xmlns:a16="http://schemas.microsoft.com/office/drawing/2014/main" id="{8FD1C552-9941-BA0F-2115-378EEBA63485}"/>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7" name="Freeform 434">
              <a:extLst>
                <a:ext uri="{FF2B5EF4-FFF2-40B4-BE49-F238E27FC236}">
                  <a16:creationId xmlns:a16="http://schemas.microsoft.com/office/drawing/2014/main" id="{B532FA28-5D19-E1ED-B015-78E8A9584695}"/>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8" name="Freeform 435">
              <a:extLst>
                <a:ext uri="{FF2B5EF4-FFF2-40B4-BE49-F238E27FC236}">
                  <a16:creationId xmlns:a16="http://schemas.microsoft.com/office/drawing/2014/main" id="{89B296A8-949D-BE68-93D0-8217A63E9B2A}"/>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09" name="Freeform 436">
              <a:extLst>
                <a:ext uri="{FF2B5EF4-FFF2-40B4-BE49-F238E27FC236}">
                  <a16:creationId xmlns:a16="http://schemas.microsoft.com/office/drawing/2014/main" id="{6BC6F409-ECFA-AB24-8D27-076935F87139}"/>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0" name="Freeform 437">
              <a:extLst>
                <a:ext uri="{FF2B5EF4-FFF2-40B4-BE49-F238E27FC236}">
                  <a16:creationId xmlns:a16="http://schemas.microsoft.com/office/drawing/2014/main" id="{0AE29390-9B9A-74DF-759C-1A16B649FB29}"/>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1" name="Freeform 438">
              <a:extLst>
                <a:ext uri="{FF2B5EF4-FFF2-40B4-BE49-F238E27FC236}">
                  <a16:creationId xmlns:a16="http://schemas.microsoft.com/office/drawing/2014/main" id="{0D5193A3-58A5-9D8B-5235-FC5C3D406459}"/>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2" name="Freeform 443">
              <a:extLst>
                <a:ext uri="{FF2B5EF4-FFF2-40B4-BE49-F238E27FC236}">
                  <a16:creationId xmlns:a16="http://schemas.microsoft.com/office/drawing/2014/main" id="{264FEB4C-B5ED-DA41-3530-29C996A393B6}"/>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3" name="Freeform 444">
              <a:extLst>
                <a:ext uri="{FF2B5EF4-FFF2-40B4-BE49-F238E27FC236}">
                  <a16:creationId xmlns:a16="http://schemas.microsoft.com/office/drawing/2014/main" id="{A770F598-A5BC-4272-9458-AB3C4822C1EF}"/>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4" name="Freeform 445">
              <a:extLst>
                <a:ext uri="{FF2B5EF4-FFF2-40B4-BE49-F238E27FC236}">
                  <a16:creationId xmlns:a16="http://schemas.microsoft.com/office/drawing/2014/main" id="{DE1D0A45-454B-D02D-F03A-89AEF7B4CE14}"/>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5" name="Freeform 446">
              <a:extLst>
                <a:ext uri="{FF2B5EF4-FFF2-40B4-BE49-F238E27FC236}">
                  <a16:creationId xmlns:a16="http://schemas.microsoft.com/office/drawing/2014/main" id="{2BF656E5-18B4-BC0F-EBA9-E0764FE17866}"/>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6" name="Freeform 447">
              <a:extLst>
                <a:ext uri="{FF2B5EF4-FFF2-40B4-BE49-F238E27FC236}">
                  <a16:creationId xmlns:a16="http://schemas.microsoft.com/office/drawing/2014/main" id="{7D94E09B-1123-1A77-1B3F-B43F1BF42472}"/>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7" name="Freeform 448">
              <a:extLst>
                <a:ext uri="{FF2B5EF4-FFF2-40B4-BE49-F238E27FC236}">
                  <a16:creationId xmlns:a16="http://schemas.microsoft.com/office/drawing/2014/main" id="{6F5636DF-84BD-6DA6-8382-CFA3C24BBD86}"/>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8" name="Freeform 192">
              <a:extLst>
                <a:ext uri="{FF2B5EF4-FFF2-40B4-BE49-F238E27FC236}">
                  <a16:creationId xmlns:a16="http://schemas.microsoft.com/office/drawing/2014/main" id="{721C516E-D9FA-11FD-AF93-9A6B5BEA8792}"/>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19" name="Freeform 454">
              <a:extLst>
                <a:ext uri="{FF2B5EF4-FFF2-40B4-BE49-F238E27FC236}">
                  <a16:creationId xmlns:a16="http://schemas.microsoft.com/office/drawing/2014/main" id="{1CF6B688-3436-91D1-889C-40B9D53F8AF1}"/>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0" name="Freeform 455">
              <a:extLst>
                <a:ext uri="{FF2B5EF4-FFF2-40B4-BE49-F238E27FC236}">
                  <a16:creationId xmlns:a16="http://schemas.microsoft.com/office/drawing/2014/main" id="{983AD47D-902C-DBE5-641F-0C5AE9E4497C}"/>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1" name="Freeform 456">
              <a:extLst>
                <a:ext uri="{FF2B5EF4-FFF2-40B4-BE49-F238E27FC236}">
                  <a16:creationId xmlns:a16="http://schemas.microsoft.com/office/drawing/2014/main" id="{A96F3C96-803D-1EED-48F2-55B306770F4B}"/>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2" name="Freeform 481">
              <a:extLst>
                <a:ext uri="{FF2B5EF4-FFF2-40B4-BE49-F238E27FC236}">
                  <a16:creationId xmlns:a16="http://schemas.microsoft.com/office/drawing/2014/main" id="{57802B53-1E8D-0308-1787-1753159DD517}"/>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3" name="Freeform 197">
              <a:extLst>
                <a:ext uri="{FF2B5EF4-FFF2-40B4-BE49-F238E27FC236}">
                  <a16:creationId xmlns:a16="http://schemas.microsoft.com/office/drawing/2014/main" id="{D68F1FBB-6850-A251-C857-5457E61FC263}"/>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4" name="Freeform 198">
              <a:extLst>
                <a:ext uri="{FF2B5EF4-FFF2-40B4-BE49-F238E27FC236}">
                  <a16:creationId xmlns:a16="http://schemas.microsoft.com/office/drawing/2014/main" id="{85AE60C4-83E9-20F8-F8AC-0BCAA475B0DD}"/>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rgbClr val="B41F7A"/>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5" name="Freeform 488">
              <a:extLst>
                <a:ext uri="{FF2B5EF4-FFF2-40B4-BE49-F238E27FC236}">
                  <a16:creationId xmlns:a16="http://schemas.microsoft.com/office/drawing/2014/main" id="{22884897-8C69-9541-AC8B-F8076A9CEA0D}"/>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rgbClr val="B41F7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6" name="Freeform 200">
              <a:extLst>
                <a:ext uri="{FF2B5EF4-FFF2-40B4-BE49-F238E27FC236}">
                  <a16:creationId xmlns:a16="http://schemas.microsoft.com/office/drawing/2014/main" id="{DB0E9323-2F2A-C961-B313-FFFD92A8A02A}"/>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7" name="Freeform 493">
              <a:extLst>
                <a:ext uri="{FF2B5EF4-FFF2-40B4-BE49-F238E27FC236}">
                  <a16:creationId xmlns:a16="http://schemas.microsoft.com/office/drawing/2014/main" id="{4C896CEF-07C7-FEFF-9E9A-AFB89C3C9C01}"/>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rgbClr val="EDA13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8" name="Freeform 202">
              <a:extLst>
                <a:ext uri="{FF2B5EF4-FFF2-40B4-BE49-F238E27FC236}">
                  <a16:creationId xmlns:a16="http://schemas.microsoft.com/office/drawing/2014/main" id="{C1906E52-40E9-B526-9874-C8ABDA126FD2}"/>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rgbClr val="595959"/>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29" name="Freeform 496">
              <a:extLst>
                <a:ext uri="{FF2B5EF4-FFF2-40B4-BE49-F238E27FC236}">
                  <a16:creationId xmlns:a16="http://schemas.microsoft.com/office/drawing/2014/main" id="{D7634186-2C4A-0E1E-5E9D-FC8C911D738E}"/>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0" name="Freeform 497">
              <a:extLst>
                <a:ext uri="{FF2B5EF4-FFF2-40B4-BE49-F238E27FC236}">
                  <a16:creationId xmlns:a16="http://schemas.microsoft.com/office/drawing/2014/main" id="{4BA38464-4A24-C78A-BF2B-7DB4D7BF78B6}"/>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1" name="Freeform 498">
              <a:extLst>
                <a:ext uri="{FF2B5EF4-FFF2-40B4-BE49-F238E27FC236}">
                  <a16:creationId xmlns:a16="http://schemas.microsoft.com/office/drawing/2014/main" id="{109570A4-791C-D1A8-9C62-CF4E9BE01C8F}"/>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2" name="Freeform 499">
              <a:extLst>
                <a:ext uri="{FF2B5EF4-FFF2-40B4-BE49-F238E27FC236}">
                  <a16:creationId xmlns:a16="http://schemas.microsoft.com/office/drawing/2014/main" id="{E2E8F3C2-4E17-6C04-B54B-30F3CA151318}"/>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3" name="Freeform 207">
              <a:extLst>
                <a:ext uri="{FF2B5EF4-FFF2-40B4-BE49-F238E27FC236}">
                  <a16:creationId xmlns:a16="http://schemas.microsoft.com/office/drawing/2014/main" id="{3CEAA472-DB82-EF78-506B-1D8A42CD4B8C}"/>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4" name="Freeform 503">
              <a:extLst>
                <a:ext uri="{FF2B5EF4-FFF2-40B4-BE49-F238E27FC236}">
                  <a16:creationId xmlns:a16="http://schemas.microsoft.com/office/drawing/2014/main" id="{8D82A61C-1835-660E-8E60-C26FDB5D77C4}"/>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5" name="Freeform 504">
              <a:extLst>
                <a:ext uri="{FF2B5EF4-FFF2-40B4-BE49-F238E27FC236}">
                  <a16:creationId xmlns:a16="http://schemas.microsoft.com/office/drawing/2014/main" id="{DB788C0B-BC11-5C32-16DB-567EE850B01E}"/>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6" name="Freeform 210">
              <a:extLst>
                <a:ext uri="{FF2B5EF4-FFF2-40B4-BE49-F238E27FC236}">
                  <a16:creationId xmlns:a16="http://schemas.microsoft.com/office/drawing/2014/main" id="{FDC3FA55-CB01-F9C4-9868-D958C52670E1}"/>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7" name="Freeform 508">
              <a:extLst>
                <a:ext uri="{FF2B5EF4-FFF2-40B4-BE49-F238E27FC236}">
                  <a16:creationId xmlns:a16="http://schemas.microsoft.com/office/drawing/2014/main" id="{4500C441-B203-121A-5D39-EBD4E651E967}"/>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8" name="Freeform 509">
              <a:extLst>
                <a:ext uri="{FF2B5EF4-FFF2-40B4-BE49-F238E27FC236}">
                  <a16:creationId xmlns:a16="http://schemas.microsoft.com/office/drawing/2014/main" id="{14ADCA92-9F9C-B97A-76DB-96F22EE842F5}"/>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39" name="Freeform 510">
              <a:extLst>
                <a:ext uri="{FF2B5EF4-FFF2-40B4-BE49-F238E27FC236}">
                  <a16:creationId xmlns:a16="http://schemas.microsoft.com/office/drawing/2014/main" id="{CE4411E0-164D-6D4E-9372-7115EBC044F5}"/>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0" name="Freeform 214">
              <a:extLst>
                <a:ext uri="{FF2B5EF4-FFF2-40B4-BE49-F238E27FC236}">
                  <a16:creationId xmlns:a16="http://schemas.microsoft.com/office/drawing/2014/main" id="{3476E4E3-30F8-5703-F6D6-A20FCF34BA03}"/>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1" name="Freeform 514">
              <a:extLst>
                <a:ext uri="{FF2B5EF4-FFF2-40B4-BE49-F238E27FC236}">
                  <a16:creationId xmlns:a16="http://schemas.microsoft.com/office/drawing/2014/main" id="{859B234B-A752-6895-AA92-B6971A5E4AB0}"/>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2" name="Freeform 216">
              <a:extLst>
                <a:ext uri="{FF2B5EF4-FFF2-40B4-BE49-F238E27FC236}">
                  <a16:creationId xmlns:a16="http://schemas.microsoft.com/office/drawing/2014/main" id="{6B7F2B44-0080-72C7-44E1-2617EF81E957}"/>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rgbClr val="EDA13E"/>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3" name="Freeform 517">
              <a:extLst>
                <a:ext uri="{FF2B5EF4-FFF2-40B4-BE49-F238E27FC236}">
                  <a16:creationId xmlns:a16="http://schemas.microsoft.com/office/drawing/2014/main" id="{3DE3CD9F-9CBE-8BB1-68F0-89B632EDE31B}"/>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4" name="Freeform 519">
              <a:extLst>
                <a:ext uri="{FF2B5EF4-FFF2-40B4-BE49-F238E27FC236}">
                  <a16:creationId xmlns:a16="http://schemas.microsoft.com/office/drawing/2014/main" id="{00DD34DC-64F9-1A92-0DFB-53DB8CDDD023}"/>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5" name="Freeform 520">
              <a:extLst>
                <a:ext uri="{FF2B5EF4-FFF2-40B4-BE49-F238E27FC236}">
                  <a16:creationId xmlns:a16="http://schemas.microsoft.com/office/drawing/2014/main" id="{54BB7579-945A-CE50-7F41-78A27E14B3DB}"/>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6" name="Freeform 521">
              <a:extLst>
                <a:ext uri="{FF2B5EF4-FFF2-40B4-BE49-F238E27FC236}">
                  <a16:creationId xmlns:a16="http://schemas.microsoft.com/office/drawing/2014/main" id="{A573FFBF-0990-4290-93F3-8F775723FFF1}"/>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7" name="Freeform 522">
              <a:extLst>
                <a:ext uri="{FF2B5EF4-FFF2-40B4-BE49-F238E27FC236}">
                  <a16:creationId xmlns:a16="http://schemas.microsoft.com/office/drawing/2014/main" id="{DF176146-59DF-9280-C25E-0FBDF8B6EC33}"/>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8" name="Freeform 523">
              <a:extLst>
                <a:ext uri="{FF2B5EF4-FFF2-40B4-BE49-F238E27FC236}">
                  <a16:creationId xmlns:a16="http://schemas.microsoft.com/office/drawing/2014/main" id="{8AD08A2A-E12D-8931-2745-CE3934D2E462}"/>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rgbClr val="595959"/>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49" name="Freeform 524">
              <a:extLst>
                <a:ext uri="{FF2B5EF4-FFF2-40B4-BE49-F238E27FC236}">
                  <a16:creationId xmlns:a16="http://schemas.microsoft.com/office/drawing/2014/main" id="{BF6A80EF-741D-FEF6-ECF9-00960792B0CD}"/>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0" name="Freeform 525">
              <a:extLst>
                <a:ext uri="{FF2B5EF4-FFF2-40B4-BE49-F238E27FC236}">
                  <a16:creationId xmlns:a16="http://schemas.microsoft.com/office/drawing/2014/main" id="{C204F9BA-01A9-E526-61CB-F85C551B8751}"/>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1" name="Freeform 527">
              <a:extLst>
                <a:ext uri="{FF2B5EF4-FFF2-40B4-BE49-F238E27FC236}">
                  <a16:creationId xmlns:a16="http://schemas.microsoft.com/office/drawing/2014/main" id="{7E5FB7D3-D7BF-5E9C-8105-58111E8EBD42}"/>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2" name="Freeform 226">
              <a:extLst>
                <a:ext uri="{FF2B5EF4-FFF2-40B4-BE49-F238E27FC236}">
                  <a16:creationId xmlns:a16="http://schemas.microsoft.com/office/drawing/2014/main" id="{982341BA-2105-B301-9DB3-E688C8BBA5C5}"/>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3" name="Freeform 227">
              <a:extLst>
                <a:ext uri="{FF2B5EF4-FFF2-40B4-BE49-F238E27FC236}">
                  <a16:creationId xmlns:a16="http://schemas.microsoft.com/office/drawing/2014/main" id="{D87627F1-D059-0EE2-2C75-A1A04525D845}"/>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rgbClr val="7F1C58"/>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4" name="Freeform 228">
              <a:extLst>
                <a:ext uri="{FF2B5EF4-FFF2-40B4-BE49-F238E27FC236}">
                  <a16:creationId xmlns:a16="http://schemas.microsoft.com/office/drawing/2014/main" id="{AF372D5A-1948-40DA-61A2-FC0CBEDE9EB4}"/>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5" name="Freeform 534">
              <a:extLst>
                <a:ext uri="{FF2B5EF4-FFF2-40B4-BE49-F238E27FC236}">
                  <a16:creationId xmlns:a16="http://schemas.microsoft.com/office/drawing/2014/main" id="{11B254BB-638C-7E04-F26F-B33139CF70C2}"/>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6" name="Freeform 535">
              <a:extLst>
                <a:ext uri="{FF2B5EF4-FFF2-40B4-BE49-F238E27FC236}">
                  <a16:creationId xmlns:a16="http://schemas.microsoft.com/office/drawing/2014/main" id="{F062B41F-0DB9-3C92-53DA-0F1A65CB3875}"/>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7" name="Freeform 536">
              <a:extLst>
                <a:ext uri="{FF2B5EF4-FFF2-40B4-BE49-F238E27FC236}">
                  <a16:creationId xmlns:a16="http://schemas.microsoft.com/office/drawing/2014/main" id="{D1D7D74B-E01D-8DF8-F348-A0DF440E1533}"/>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8" name="Freeform 232">
              <a:extLst>
                <a:ext uri="{FF2B5EF4-FFF2-40B4-BE49-F238E27FC236}">
                  <a16:creationId xmlns:a16="http://schemas.microsoft.com/office/drawing/2014/main" id="{6A48666E-B885-1A4F-89FD-CEDA27F34921}"/>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59" name="Freeform 540">
              <a:extLst>
                <a:ext uri="{FF2B5EF4-FFF2-40B4-BE49-F238E27FC236}">
                  <a16:creationId xmlns:a16="http://schemas.microsoft.com/office/drawing/2014/main" id="{03166E90-B0D3-0911-BD06-81D9038F744A}"/>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0" name="Freeform 541">
              <a:extLst>
                <a:ext uri="{FF2B5EF4-FFF2-40B4-BE49-F238E27FC236}">
                  <a16:creationId xmlns:a16="http://schemas.microsoft.com/office/drawing/2014/main" id="{41991982-DFB0-3671-350B-4553F34BF7CD}"/>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rgbClr val="7F1C58"/>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1" name="Freeform 542">
              <a:extLst>
                <a:ext uri="{FF2B5EF4-FFF2-40B4-BE49-F238E27FC236}">
                  <a16:creationId xmlns:a16="http://schemas.microsoft.com/office/drawing/2014/main" id="{F9D9EE56-1435-C47B-E715-FA8C7D967507}"/>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2" name="Freeform 236">
              <a:extLst>
                <a:ext uri="{FF2B5EF4-FFF2-40B4-BE49-F238E27FC236}">
                  <a16:creationId xmlns:a16="http://schemas.microsoft.com/office/drawing/2014/main" id="{BCEC3360-B49F-B1FC-D03F-302F324A7978}"/>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sp>
          <p:nvSpPr>
            <p:cNvPr id="263" name="Freeform 237">
              <a:extLst>
                <a:ext uri="{FF2B5EF4-FFF2-40B4-BE49-F238E27FC236}">
                  <a16:creationId xmlns:a16="http://schemas.microsoft.com/office/drawing/2014/main" id="{67ADDDAA-082A-81D5-A6EF-2D456E32E15F}"/>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B41F7A"/>
                </a:solidFill>
                <a:effectLst/>
                <a:uLnTx/>
                <a:uFillTx/>
                <a:latin typeface="Lato Light" panose="020F0502020204030203" pitchFamily="34" charset="0"/>
                <a:ea typeface="+mn-ea"/>
                <a:cs typeface="+mn-cs"/>
              </a:endParaRPr>
            </a:p>
          </p:txBody>
        </p:sp>
      </p:grpSp>
      <p:sp>
        <p:nvSpPr>
          <p:cNvPr id="275" name="TextBox 75">
            <a:extLst>
              <a:ext uri="{FF2B5EF4-FFF2-40B4-BE49-F238E27FC236}">
                <a16:creationId xmlns:a16="http://schemas.microsoft.com/office/drawing/2014/main" id="{EC2B2B0C-B323-7A0B-8179-BB11C9020658}"/>
              </a:ext>
            </a:extLst>
          </p:cNvPr>
          <p:cNvSpPr txBox="1"/>
          <p:nvPr/>
        </p:nvSpPr>
        <p:spPr>
          <a:xfrm>
            <a:off x="5430666" y="2781536"/>
            <a:ext cx="6683812" cy="5456750"/>
          </a:xfrm>
          <a:prstGeom prst="rect">
            <a:avLst/>
          </a:prstGeom>
          <a:noFill/>
        </p:spPr>
        <p:txBody>
          <a:bodyPr wrap="square" rtlCol="0" anchor="t" anchorCtr="0">
            <a:spAutoFit/>
          </a:bodyPr>
          <a:lstStyle/>
          <a:p>
            <a:pPr marL="0" marR="0" lvl="0" indent="0" algn="l" defTabSz="914400" rtl="0" eaLnBrk="1" fontAlgn="auto" latinLnBrk="0" hangingPunct="1">
              <a:lnSpc>
                <a:spcPts val="2240"/>
              </a:lnSpc>
              <a:spcBef>
                <a:spcPts val="0"/>
              </a:spcBef>
              <a:spcAft>
                <a:spcPts val="0"/>
              </a:spcAft>
              <a:buClrTx/>
              <a:buSzTx/>
              <a:buFontTx/>
              <a:buNone/>
              <a:tabLst/>
              <a:defRPr/>
            </a:pPr>
            <a:r>
              <a:rPr kumimoji="0" lang="en-GB"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rPr>
              <a:t># Απαιτούμενος χρόνος για την προετοιμασία των καινοτομιών / αιτήσεων διπλωμάτων ευρεσιτεχνίας</a:t>
            </a:r>
          </a:p>
          <a:p>
            <a:pPr marL="0" marR="0" lvl="0" indent="0" algn="l" defTabSz="914400" rtl="0" eaLnBrk="1" fontAlgn="auto" latinLnBrk="0" hangingPunct="1">
              <a:lnSpc>
                <a:spcPts val="2240"/>
              </a:lnSpc>
              <a:spcBef>
                <a:spcPts val="0"/>
              </a:spcBef>
              <a:spcAft>
                <a:spcPts val="0"/>
              </a:spcAft>
              <a:buClrTx/>
              <a:buSzTx/>
              <a:buFontTx/>
              <a:buNone/>
              <a:tabLst/>
              <a:defRPr/>
            </a:pPr>
            <a:endParaRPr lang="en-GB" b="1" dirty="0">
              <a:solidFill>
                <a:srgbClr val="595959"/>
              </a:solidFill>
              <a:latin typeface="Calibri Light" panose="020F0302020204030204"/>
              <a:ea typeface="League Spartan" charset="0"/>
              <a:cs typeface="Poppins" pitchFamily="2" charset="77"/>
            </a:endParaRPr>
          </a:p>
          <a:p>
            <a:pPr>
              <a:lnSpc>
                <a:spcPts val="2240"/>
              </a:lnSpc>
              <a:defRPr/>
            </a:pPr>
            <a:r>
              <a:rPr lang="en-GB" b="1" dirty="0">
                <a:solidFill>
                  <a:srgbClr val="595959"/>
                </a:solidFill>
                <a:latin typeface="Calibri Light" panose="020F0302020204030204"/>
                <a:ea typeface="League Spartan" charset="0"/>
                <a:cs typeface="Poppins" pitchFamily="2" charset="77"/>
              </a:rPr>
              <a:t># Αριθμός μηχανικών / προσωπικού με διδακτορικό δίπλωμα</a:t>
            </a:r>
          </a:p>
          <a:p>
            <a:pPr marL="0" marR="0" lvl="0" indent="0" algn="l" defTabSz="914400" rtl="0" eaLnBrk="1" fontAlgn="auto" latinLnBrk="0" hangingPunct="1">
              <a:lnSpc>
                <a:spcPts val="224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endParaRPr>
          </a:p>
          <a:p>
            <a:pPr>
              <a:lnSpc>
                <a:spcPts val="2240"/>
              </a:lnSpc>
              <a:defRPr/>
            </a:pPr>
            <a:r>
              <a:rPr lang="en-GB" b="1" dirty="0">
                <a:solidFill>
                  <a:srgbClr val="595959"/>
                </a:solidFill>
                <a:latin typeface="Calibri Light" panose="020F0302020204030204"/>
                <a:ea typeface="League Spartan" charset="0"/>
                <a:cs typeface="Poppins" pitchFamily="2" charset="77"/>
              </a:rPr>
              <a:t>€ Επενδύσεις σε Ε&amp;Α ανά € των πωλήσεων</a:t>
            </a:r>
          </a:p>
          <a:p>
            <a:pPr>
              <a:lnSpc>
                <a:spcPts val="2240"/>
              </a:lnSpc>
              <a:defRPr/>
            </a:pPr>
            <a:endParaRPr lang="en-GB" b="1" dirty="0">
              <a:solidFill>
                <a:srgbClr val="595959"/>
              </a:solidFill>
              <a:latin typeface="Calibri Light" panose="020F0302020204030204"/>
              <a:ea typeface="League Spartan" charset="0"/>
              <a:cs typeface="Poppins" pitchFamily="2" charset="77"/>
            </a:endParaRPr>
          </a:p>
          <a:p>
            <a:pPr>
              <a:lnSpc>
                <a:spcPts val="2240"/>
              </a:lnSpc>
              <a:defRPr/>
            </a:pPr>
            <a:r>
              <a:rPr lang="en-GB" b="1" dirty="0">
                <a:solidFill>
                  <a:srgbClr val="595959"/>
                </a:solidFill>
                <a:latin typeface="Calibri Light" panose="020F0302020204030204"/>
                <a:ea typeface="League Spartan" charset="0"/>
                <a:cs typeface="Poppins" pitchFamily="2" charset="77"/>
              </a:rPr>
              <a:t>€ Εξοικονόμηση κόστους λόγω Ε&amp;Α/καινοτομιών</a:t>
            </a:r>
          </a:p>
          <a:p>
            <a:pPr>
              <a:lnSpc>
                <a:spcPts val="2240"/>
              </a:lnSpc>
              <a:defRPr/>
            </a:pPr>
            <a:endParaRPr lang="en-GB" b="1" dirty="0">
              <a:solidFill>
                <a:srgbClr val="595959"/>
              </a:solidFill>
              <a:latin typeface="Calibri Light" panose="020F0302020204030204"/>
              <a:ea typeface="League Spartan" charset="0"/>
              <a:cs typeface="Poppins" pitchFamily="2" charset="77"/>
            </a:endParaRPr>
          </a:p>
          <a:p>
            <a:pPr>
              <a:lnSpc>
                <a:spcPts val="2240"/>
              </a:lnSpc>
              <a:defRPr/>
            </a:pPr>
            <a:r>
              <a:rPr lang="en-GB" b="1" dirty="0">
                <a:solidFill>
                  <a:srgbClr val="595959"/>
                </a:solidFill>
                <a:latin typeface="Calibri Light" panose="020F0302020204030204"/>
                <a:ea typeface="League Spartan" charset="0"/>
                <a:cs typeface="Poppins" pitchFamily="2" charset="77"/>
              </a:rPr>
              <a:t># Νέα προϊόντα ανά προσωπικό Ε&amp;Α</a:t>
            </a:r>
          </a:p>
          <a:p>
            <a:pPr>
              <a:lnSpc>
                <a:spcPts val="2240"/>
              </a:lnSpc>
              <a:defRPr/>
            </a:pPr>
            <a:endParaRPr lang="en-GB" b="1" dirty="0">
              <a:solidFill>
                <a:srgbClr val="595959"/>
              </a:solidFill>
              <a:latin typeface="Calibri Light" panose="020F0302020204030204"/>
              <a:ea typeface="League Spartan" charset="0"/>
              <a:cs typeface="Poppins" pitchFamily="2" charset="77"/>
            </a:endParaRPr>
          </a:p>
          <a:p>
            <a:pPr>
              <a:lnSpc>
                <a:spcPts val="2240"/>
              </a:lnSpc>
              <a:defRPr/>
            </a:pPr>
            <a:r>
              <a:rPr lang="en-GB" b="1" dirty="0">
                <a:solidFill>
                  <a:srgbClr val="595959"/>
                </a:solidFill>
                <a:latin typeface="Calibri Light" panose="020F0302020204030204"/>
                <a:ea typeface="League Spartan" charset="0"/>
                <a:cs typeface="Poppins" pitchFamily="2" charset="77"/>
              </a:rPr>
              <a:t># </a:t>
            </a:r>
            <a:r>
              <a:rPr lang="el-GR" b="1" dirty="0">
                <a:solidFill>
                  <a:srgbClr val="595959"/>
                </a:solidFill>
                <a:latin typeface="Calibri Light" panose="020F0302020204030204"/>
                <a:ea typeface="League Spartan" charset="0"/>
                <a:cs typeface="Poppins" pitchFamily="2" charset="77"/>
              </a:rPr>
              <a:t>Π</a:t>
            </a:r>
            <a:r>
              <a:rPr lang="en-GB" b="1" dirty="0" err="1">
                <a:solidFill>
                  <a:srgbClr val="595959"/>
                </a:solidFill>
                <a:latin typeface="Calibri Light" panose="020F0302020204030204"/>
                <a:ea typeface="League Spartan" charset="0"/>
                <a:cs typeface="Poppins" pitchFamily="2" charset="77"/>
              </a:rPr>
              <a:t>ροϊόντ</a:t>
            </a:r>
            <a:r>
              <a:rPr lang="en-GB" b="1" dirty="0">
                <a:solidFill>
                  <a:srgbClr val="595959"/>
                </a:solidFill>
                <a:latin typeface="Calibri Light" panose="020F0302020204030204"/>
                <a:ea typeface="League Spartan" charset="0"/>
                <a:cs typeface="Poppins" pitchFamily="2" charset="77"/>
              </a:rPr>
              <a:t>α</a:t>
            </a:r>
            <a:r>
              <a:rPr lang="el-GR" b="1" dirty="0">
                <a:solidFill>
                  <a:srgbClr val="595959"/>
                </a:solidFill>
                <a:latin typeface="Calibri Light" panose="020F0302020204030204"/>
                <a:ea typeface="League Spartan" charset="0"/>
                <a:cs typeface="Poppins" pitchFamily="2" charset="77"/>
              </a:rPr>
              <a:t> που φτάνουν πρώτα στην αγορά</a:t>
            </a:r>
            <a:endParaRPr lang="en-GB" b="1" dirty="0">
              <a:solidFill>
                <a:srgbClr val="595959"/>
              </a:solidFill>
              <a:latin typeface="Calibri Light" panose="020F0302020204030204"/>
              <a:ea typeface="League Spartan" charset="0"/>
              <a:cs typeface="Poppins" pitchFamily="2" charset="77"/>
            </a:endParaRPr>
          </a:p>
          <a:p>
            <a:pPr>
              <a:lnSpc>
                <a:spcPts val="2240"/>
              </a:lnSpc>
              <a:defRPr/>
            </a:pPr>
            <a:endParaRPr lang="en-GB" b="1" dirty="0">
              <a:solidFill>
                <a:srgbClr val="595959"/>
              </a:solidFill>
              <a:latin typeface="Calibri Light" panose="020F0302020204030204"/>
              <a:ea typeface="League Spartan" charset="0"/>
              <a:cs typeface="Poppins" pitchFamily="2" charset="77"/>
            </a:endParaRPr>
          </a:p>
          <a:p>
            <a:pPr>
              <a:lnSpc>
                <a:spcPts val="2240"/>
              </a:lnSpc>
              <a:defRPr/>
            </a:pPr>
            <a:r>
              <a:rPr lang="en-GB" b="1" dirty="0">
                <a:solidFill>
                  <a:srgbClr val="595959"/>
                </a:solidFill>
                <a:latin typeface="Calibri Light" panose="020F0302020204030204"/>
                <a:ea typeface="League Spartan" charset="0"/>
                <a:cs typeface="Poppins" pitchFamily="2" charset="77"/>
              </a:rPr>
              <a:t># Αριθμός ανάπτυξης προϊόντων Προϊόντα σε εξέλιξη</a:t>
            </a:r>
          </a:p>
          <a:p>
            <a:pPr>
              <a:lnSpc>
                <a:spcPts val="2240"/>
              </a:lnSpc>
              <a:defRPr/>
            </a:pPr>
            <a:endParaRPr lang="en-GB" b="1" dirty="0">
              <a:solidFill>
                <a:srgbClr val="595959"/>
              </a:solidFill>
              <a:latin typeface="Calibri Light" panose="020F0302020204030204"/>
              <a:ea typeface="League Spartan" charset="0"/>
              <a:cs typeface="Poppins" pitchFamily="2" charset="77"/>
            </a:endParaRPr>
          </a:p>
          <a:p>
            <a:pPr>
              <a:lnSpc>
                <a:spcPts val="2240"/>
              </a:lnSpc>
              <a:defRPr/>
            </a:pPr>
            <a:endParaRPr lang="en-GB" b="1" dirty="0">
              <a:solidFill>
                <a:srgbClr val="595959"/>
              </a:solidFill>
              <a:latin typeface="Calibri Light" panose="020F0302020204030204"/>
              <a:ea typeface="League Spartan" charset="0"/>
              <a:cs typeface="Poppins" pitchFamily="2" charset="77"/>
            </a:endParaRPr>
          </a:p>
          <a:p>
            <a:pPr>
              <a:lnSpc>
                <a:spcPts val="2240"/>
              </a:lnSpc>
              <a:defRPr/>
            </a:pPr>
            <a:endParaRPr lang="en-GB" b="1" dirty="0">
              <a:solidFill>
                <a:srgbClr val="595959"/>
              </a:solidFill>
              <a:latin typeface="Calibri Light" panose="020F0302020204030204"/>
              <a:ea typeface="League Spartan" charset="0"/>
              <a:cs typeface="Poppins" pitchFamily="2" charset="77"/>
            </a:endParaRPr>
          </a:p>
          <a:p>
            <a:pPr>
              <a:lnSpc>
                <a:spcPts val="2240"/>
              </a:lnSpc>
              <a:defRPr/>
            </a:pPr>
            <a:endParaRPr lang="en-GB" b="1" dirty="0">
              <a:solidFill>
                <a:srgbClr val="595959"/>
              </a:solidFill>
              <a:latin typeface="Calibri Light" panose="020F0302020204030204"/>
              <a:ea typeface="League Spartan" charset="0"/>
              <a:cs typeface="Poppins" pitchFamily="2" charset="77"/>
            </a:endParaRPr>
          </a:p>
          <a:p>
            <a:pPr marL="0" marR="0" lvl="0" indent="0" algn="l" defTabSz="914400" rtl="0" eaLnBrk="1" fontAlgn="auto" latinLnBrk="0" hangingPunct="1">
              <a:lnSpc>
                <a:spcPts val="224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latin typeface="Calibri Light" panose="020F0302020204030204"/>
              <a:ea typeface="League Spartan" charset="0"/>
              <a:cs typeface="Poppins" pitchFamily="2" charset="77"/>
            </a:endParaRPr>
          </a:p>
        </p:txBody>
      </p:sp>
      <p:pic>
        <p:nvPicPr>
          <p:cNvPr id="283" name="Graphic 282" descr="Power with solid fill">
            <a:extLst>
              <a:ext uri="{FF2B5EF4-FFF2-40B4-BE49-F238E27FC236}">
                <a16:creationId xmlns:a16="http://schemas.microsoft.com/office/drawing/2014/main" id="{2705355A-2E8B-52B9-E552-A82150AD947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2795311"/>
            <a:ext cx="385831" cy="385831"/>
          </a:xfrm>
          <a:prstGeom prst="rect">
            <a:avLst/>
          </a:prstGeom>
        </p:spPr>
      </p:pic>
      <p:pic>
        <p:nvPicPr>
          <p:cNvPr id="289" name="Graphic 288" descr="Power with solid fill">
            <a:extLst>
              <a:ext uri="{FF2B5EF4-FFF2-40B4-BE49-F238E27FC236}">
                <a16:creationId xmlns:a16="http://schemas.microsoft.com/office/drawing/2014/main" id="{77FBD4E5-9A10-037D-7DDD-DF980C67E3C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7549" y="6061861"/>
            <a:ext cx="385831" cy="385831"/>
          </a:xfrm>
          <a:prstGeom prst="rect">
            <a:avLst/>
          </a:prstGeom>
        </p:spPr>
      </p:pic>
      <p:pic>
        <p:nvPicPr>
          <p:cNvPr id="290" name="Graphic 289" descr="Power with solid fill">
            <a:extLst>
              <a:ext uri="{FF2B5EF4-FFF2-40B4-BE49-F238E27FC236}">
                <a16:creationId xmlns:a16="http://schemas.microsoft.com/office/drawing/2014/main" id="{0686073B-5AA6-29E4-5AC9-24C5467B38B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7549" y="3324436"/>
            <a:ext cx="385831" cy="385831"/>
          </a:xfrm>
          <a:prstGeom prst="rect">
            <a:avLst/>
          </a:prstGeom>
        </p:spPr>
      </p:pic>
      <p:pic>
        <p:nvPicPr>
          <p:cNvPr id="291" name="Graphic 290" descr="Power with solid fill">
            <a:extLst>
              <a:ext uri="{FF2B5EF4-FFF2-40B4-BE49-F238E27FC236}">
                <a16:creationId xmlns:a16="http://schemas.microsoft.com/office/drawing/2014/main" id="{CDCBDB03-96C3-1AAB-59AF-47F5F433E84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3894195"/>
            <a:ext cx="385831" cy="385831"/>
          </a:xfrm>
          <a:prstGeom prst="rect">
            <a:avLst/>
          </a:prstGeom>
        </p:spPr>
      </p:pic>
      <p:pic>
        <p:nvPicPr>
          <p:cNvPr id="292" name="Graphic 291" descr="Power with solid fill">
            <a:extLst>
              <a:ext uri="{FF2B5EF4-FFF2-40B4-BE49-F238E27FC236}">
                <a16:creationId xmlns:a16="http://schemas.microsoft.com/office/drawing/2014/main" id="{8616D84D-18E0-E613-22B5-4767CEF2D94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6227" y="4437287"/>
            <a:ext cx="385831" cy="385831"/>
          </a:xfrm>
          <a:prstGeom prst="rect">
            <a:avLst/>
          </a:prstGeom>
        </p:spPr>
      </p:pic>
      <p:pic>
        <p:nvPicPr>
          <p:cNvPr id="293" name="Graphic 292" descr="Power with solid fill">
            <a:extLst>
              <a:ext uri="{FF2B5EF4-FFF2-40B4-BE49-F238E27FC236}">
                <a16:creationId xmlns:a16="http://schemas.microsoft.com/office/drawing/2014/main" id="{46F40047-79EA-1D8D-044F-50B68CE92B9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0076" y="5004808"/>
            <a:ext cx="385831" cy="385831"/>
          </a:xfrm>
          <a:prstGeom prst="rect">
            <a:avLst/>
          </a:prstGeom>
        </p:spPr>
      </p:pic>
      <p:pic>
        <p:nvPicPr>
          <p:cNvPr id="294" name="Graphic 293" descr="Power with solid fill">
            <a:extLst>
              <a:ext uri="{FF2B5EF4-FFF2-40B4-BE49-F238E27FC236}">
                <a16:creationId xmlns:a16="http://schemas.microsoft.com/office/drawing/2014/main" id="{A2D069A8-EA14-92BE-0500-3A8195B8D12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05330" y="5532736"/>
            <a:ext cx="385831" cy="385831"/>
          </a:xfrm>
          <a:prstGeom prst="rect">
            <a:avLst/>
          </a:prstGeom>
        </p:spPr>
      </p:pic>
    </p:spTree>
    <p:extLst>
      <p:ext uri="{BB962C8B-B14F-4D97-AF65-F5344CB8AC3E}">
        <p14:creationId xmlns:p14="http://schemas.microsoft.com/office/powerpoint/2010/main" val="1243288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46419" y="565682"/>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55375" y="675449"/>
            <a:ext cx="1714515"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Ποσοστό συμμόρφωσης</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490365"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Κατανοήστε αν οι προμηθευτές </a:t>
            </a:r>
            <a:r>
              <a:rPr lang="en-GB" sz="1800" dirty="0" err="1">
                <a:solidFill>
                  <a:schemeClr val="bg1"/>
                </a:solidFill>
                <a:latin typeface="+mn-lt"/>
                <a:ea typeface="Lato Light" panose="020F0502020204030203" pitchFamily="34" charset="0"/>
                <a:cs typeface="Mukta ExtraLight" panose="020B0000000000000000" pitchFamily="34" charset="77"/>
              </a:rPr>
              <a:t>πληρούν </a:t>
            </a:r>
            <a:r>
              <a:rPr lang="en-GB" sz="1800" dirty="0">
                <a:solidFill>
                  <a:schemeClr val="bg1"/>
                </a:solidFill>
                <a:latin typeface="+mn-lt"/>
                <a:ea typeface="Lato Light" panose="020F0502020204030203" pitchFamily="34" charset="0"/>
                <a:cs typeface="Mukta ExtraLight" panose="020B0000000000000000" pitchFamily="34" charset="77"/>
              </a:rPr>
              <a:t>τις απαιτήσεις σας</a:t>
            </a:r>
          </a:p>
        </p:txBody>
      </p:sp>
      <p:sp>
        <p:nvSpPr>
          <p:cNvPr id="33" name="Pentagon 32">
            <a:extLst>
              <a:ext uri="{FF2B5EF4-FFF2-40B4-BE49-F238E27FC236}">
                <a16:creationId xmlns:a16="http://schemas.microsoft.com/office/drawing/2014/main" id="{C341E196-C78F-4483-80F7-EEE64418048F}"/>
              </a:ext>
            </a:extLst>
          </p:cNvPr>
          <p:cNvSpPr/>
          <p:nvPr/>
        </p:nvSpPr>
        <p:spPr>
          <a:xfrm>
            <a:off x="4446419" y="1369531"/>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55376" y="1431521"/>
            <a:ext cx="1817069"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Αριθμός </a:t>
            </a:r>
            <a:br>
              <a:rPr lang="en-GB" b="1" dirty="0">
                <a:solidFill>
                  <a:schemeClr val="bg1"/>
                </a:solidFill>
                <a:ea typeface="League Spartan" charset="0"/>
                <a:cs typeface="Poppins" pitchFamily="2" charset="77"/>
              </a:rPr>
            </a:br>
            <a:r>
              <a:rPr lang="en-GB" b="1" dirty="0" err="1">
                <a:solidFill>
                  <a:schemeClr val="bg1"/>
                </a:solidFill>
                <a:ea typeface="League Spartan" charset="0"/>
                <a:cs typeface="Poppins" pitchFamily="2" charset="77"/>
              </a:rPr>
              <a:t>Προμηθευτ</a:t>
            </a:r>
            <a:r>
              <a:rPr lang="el-GR" b="1" dirty="0" err="1">
                <a:solidFill>
                  <a:schemeClr val="bg1"/>
                </a:solidFill>
                <a:ea typeface="League Spartan" charset="0"/>
                <a:cs typeface="Poppins" pitchFamily="2" charset="77"/>
              </a:rPr>
              <a:t>ών</a:t>
            </a:r>
            <a:endParaRPr lang="en-GB" b="1" dirty="0">
              <a:solidFill>
                <a:schemeClr val="bg1"/>
              </a:solidFill>
              <a:ea typeface="League Spartan" charset="0"/>
              <a:cs typeface="Poppins" pitchFamily="2" charset="77"/>
            </a:endParaRP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490365" y="1601298"/>
            <a:ext cx="538298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Παρακολουθήστε το επίπεδο εξάρτησής σας από τους προμηθευτές σας</a:t>
            </a:r>
          </a:p>
        </p:txBody>
      </p:sp>
      <p:sp>
        <p:nvSpPr>
          <p:cNvPr id="36" name="Pentagon 35">
            <a:extLst>
              <a:ext uri="{FF2B5EF4-FFF2-40B4-BE49-F238E27FC236}">
                <a16:creationId xmlns:a16="http://schemas.microsoft.com/office/drawing/2014/main" id="{A2F28C16-1CBC-DBE5-8011-858E0DA46ACE}"/>
              </a:ext>
            </a:extLst>
          </p:cNvPr>
          <p:cNvSpPr/>
          <p:nvPr/>
        </p:nvSpPr>
        <p:spPr>
          <a:xfrm>
            <a:off x="4446419" y="2169343"/>
            <a:ext cx="7477218"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55376" y="2269455"/>
            <a:ext cx="1784721"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Παραγγελία αγοράς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χρόνος κύκλου</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490365" y="23882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Να ξέρετε σε ποιον να απευθύνετε τις επείγουσες εντολές σας</a:t>
            </a:r>
          </a:p>
        </p:txBody>
      </p:sp>
      <p:sp>
        <p:nvSpPr>
          <p:cNvPr id="39" name="Pentagon 38">
            <a:extLst>
              <a:ext uri="{FF2B5EF4-FFF2-40B4-BE49-F238E27FC236}">
                <a16:creationId xmlns:a16="http://schemas.microsoft.com/office/drawing/2014/main" id="{F8DCEED6-531C-BF6C-3A63-E751C0662C26}"/>
              </a:ext>
            </a:extLst>
          </p:cNvPr>
          <p:cNvSpPr/>
          <p:nvPr/>
        </p:nvSpPr>
        <p:spPr>
          <a:xfrm>
            <a:off x="4446419" y="2973192"/>
            <a:ext cx="7477218"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55376" y="3079737"/>
            <a:ext cx="1646620" cy="579646"/>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Δι</a:t>
            </a:r>
            <a:r>
              <a:rPr lang="en-GB" b="1" dirty="0">
                <a:solidFill>
                  <a:schemeClr val="bg1"/>
                </a:solidFill>
                <a:ea typeface="League Spartan" charset="0"/>
                <a:cs typeface="Poppins" pitchFamily="2" charset="77"/>
              </a:rPr>
              <a:t>αθεσιμότητα</a:t>
            </a:r>
            <a:r>
              <a:rPr lang="el-GR" b="1" dirty="0">
                <a:solidFill>
                  <a:schemeClr val="bg1"/>
                </a:solidFill>
                <a:ea typeface="League Spartan" charset="0"/>
                <a:cs typeface="Poppins" pitchFamily="2" charset="77"/>
              </a:rPr>
              <a:t> προμηθευτών</a:t>
            </a:r>
            <a:endParaRPr lang="en-GB" b="1" dirty="0">
              <a:solidFill>
                <a:schemeClr val="bg1"/>
              </a:solidFill>
              <a:ea typeface="League Spartan" charset="0"/>
              <a:cs typeface="Poppins" pitchFamily="2" charset="77"/>
            </a:endParaRP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490365"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Μέτρηση της ικανότητας των προμηθευτών να ανταποκρίνονται στη ζήτηση</a:t>
            </a:r>
          </a:p>
        </p:txBody>
      </p:sp>
      <p:sp>
        <p:nvSpPr>
          <p:cNvPr id="42" name="Pentagon 41">
            <a:extLst>
              <a:ext uri="{FF2B5EF4-FFF2-40B4-BE49-F238E27FC236}">
                <a16:creationId xmlns:a16="http://schemas.microsoft.com/office/drawing/2014/main" id="{5EE6CBC6-4376-A60C-1006-EB68A79A6BEA}"/>
              </a:ext>
            </a:extLst>
          </p:cNvPr>
          <p:cNvSpPr/>
          <p:nvPr/>
        </p:nvSpPr>
        <p:spPr>
          <a:xfrm>
            <a:off x="4446419" y="3769526"/>
            <a:ext cx="7477218"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55376" y="3738909"/>
            <a:ext cx="1714516" cy="823302"/>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Ποσοστό</a:t>
            </a:r>
            <a:r>
              <a:rPr lang="en-GB" b="1" dirty="0">
                <a:solidFill>
                  <a:schemeClr val="bg1"/>
                </a:solidFill>
                <a:ea typeface="League Spartan" charset="0"/>
                <a:cs typeface="Poppins" pitchFamily="2" charset="77"/>
              </a:rPr>
              <a:t> </a:t>
            </a:r>
            <a:r>
              <a:rPr lang="en-GB" b="1" dirty="0" err="1">
                <a:solidFill>
                  <a:schemeClr val="bg1"/>
                </a:solidFill>
                <a:ea typeface="League Spartan" charset="0"/>
                <a:cs typeface="Poppins" pitchFamily="2" charset="77"/>
              </a:rPr>
              <a:t>ελ</a:t>
            </a:r>
            <a:r>
              <a:rPr lang="en-GB" b="1" dirty="0">
                <a:solidFill>
                  <a:schemeClr val="bg1"/>
                </a:solidFill>
                <a:ea typeface="League Spartan" charset="0"/>
                <a:cs typeface="Poppins" pitchFamily="2" charset="77"/>
              </a:rPr>
              <a:t>αττωμάτων</a:t>
            </a:r>
            <a:r>
              <a:rPr lang="el-GR" b="1" dirty="0">
                <a:solidFill>
                  <a:schemeClr val="bg1"/>
                </a:solidFill>
                <a:ea typeface="League Spartan" charset="0"/>
                <a:cs typeface="Poppins" pitchFamily="2" charset="77"/>
              </a:rPr>
              <a:t> Προμηθευτών</a:t>
            </a:r>
            <a:endParaRPr lang="en-GB" b="1" dirty="0">
              <a:solidFill>
                <a:schemeClr val="bg1"/>
              </a:solidFill>
              <a:ea typeface="League Spartan" charset="0"/>
              <a:cs typeface="Poppins" pitchFamily="2" charset="77"/>
            </a:endParaRP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490365" y="40302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Αξιολογήστε την ατομική ποιότητα των προμηθευτών σας</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87440" y="3401660"/>
            <a:ext cx="3654241" cy="33196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Σε πολλά επιχειρηματικά μοντέλα, οι αγορές αποτελούν κεντρικό στοιχείο κόστους και η αλυσίδα εφοδιασμού αποτελεί βασικό παράγοντα επιτυχίας. Παρ' όλα αυτά, εκπληκτικά λίγες εταιρείες έχουν μια διαφανή επισκόπηση του εύρους των δεδομένων που θα πρέπει να παρακολουθείτε στον τομέα των αγορών. </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1" y="377371"/>
            <a:ext cx="377043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Πηγές πληροφόρησης στην εταιρεία: </a:t>
            </a:r>
            <a:r>
              <a:rPr lang="el-GR" sz="3200" b="1" dirty="0"/>
              <a:t>Προμήθειες</a:t>
            </a:r>
            <a:endParaRPr lang="en-US" sz="3200" b="1" dirty="0"/>
          </a:p>
        </p:txBody>
      </p:sp>
      <p:sp>
        <p:nvSpPr>
          <p:cNvPr id="52" name="Rectangle 51">
            <a:extLst>
              <a:ext uri="{FF2B5EF4-FFF2-40B4-BE49-F238E27FC236}">
                <a16:creationId xmlns:a16="http://schemas.microsoft.com/office/drawing/2014/main" id="{50A70684-FCBB-8592-BFD2-474A09103682}"/>
              </a:ext>
            </a:extLst>
          </p:cNvPr>
          <p:cNvSpPr/>
          <p:nvPr/>
        </p:nvSpPr>
        <p:spPr>
          <a:xfrm>
            <a:off x="703642" y="295614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446419" y="4575551"/>
            <a:ext cx="7477218"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555376" y="4669392"/>
            <a:ext cx="1878290"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Κόστος </a:t>
            </a:r>
          </a:p>
          <a:p>
            <a:pPr lvl="0">
              <a:lnSpc>
                <a:spcPts val="1860"/>
              </a:lnSpc>
              <a:defRPr/>
            </a:pPr>
            <a:r>
              <a:rPr lang="en-GB" b="1" dirty="0">
                <a:solidFill>
                  <a:schemeClr val="bg1"/>
                </a:solidFill>
                <a:ea typeface="League Spartan" charset="0"/>
                <a:cs typeface="Poppins" pitchFamily="2" charset="77"/>
              </a:rPr>
              <a:t>Παραγγελία αγοράς</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490365" y="482117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Έλεγχος των εσωτερικών δαπανών που προκύπτουν από κάθε αγορά</a:t>
            </a:r>
          </a:p>
        </p:txBody>
      </p:sp>
      <p:sp>
        <p:nvSpPr>
          <p:cNvPr id="6" name="Pentagon 5">
            <a:extLst>
              <a:ext uri="{FF2B5EF4-FFF2-40B4-BE49-F238E27FC236}">
                <a16:creationId xmlns:a16="http://schemas.microsoft.com/office/drawing/2014/main" id="{ADD8069C-F5EE-CFDA-2035-0283BC3D3487}"/>
              </a:ext>
            </a:extLst>
          </p:cNvPr>
          <p:cNvSpPr/>
          <p:nvPr/>
        </p:nvSpPr>
        <p:spPr>
          <a:xfrm>
            <a:off x="4446419" y="5379400"/>
            <a:ext cx="7477218"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555376" y="5441391"/>
            <a:ext cx="2282471" cy="579646"/>
          </a:xfrm>
          <a:prstGeom prst="rect">
            <a:avLst/>
          </a:prstGeom>
          <a:noFill/>
          <a:ln>
            <a:noFill/>
          </a:ln>
        </p:spPr>
        <p:txBody>
          <a:bodyPr wrap="square" rtlCol="0" anchor="ctr" anchorCtr="0">
            <a:spAutoFit/>
          </a:bodyPr>
          <a:lstStyle/>
          <a:p>
            <a:pPr lvl="0">
              <a:lnSpc>
                <a:spcPts val="1860"/>
              </a:lnSpc>
              <a:defRPr/>
            </a:pPr>
            <a:r>
              <a:rPr lang="en-GB" b="1" dirty="0" err="1">
                <a:solidFill>
                  <a:schemeClr val="bg1"/>
                </a:solidFill>
                <a:ea typeface="League Spartan" charset="0"/>
                <a:cs typeface="Poppins" pitchFamily="2" charset="77"/>
              </a:rPr>
              <a:t>Μείωση</a:t>
            </a:r>
            <a:r>
              <a:rPr lang="en-GB" b="1" dirty="0">
                <a:solidFill>
                  <a:schemeClr val="bg1"/>
                </a:solidFill>
                <a:ea typeface="League Spartan" charset="0"/>
                <a:cs typeface="Poppins" pitchFamily="2" charset="77"/>
              </a:rPr>
              <a:t> </a:t>
            </a:r>
            <a:r>
              <a:rPr lang="en-GB" b="1" dirty="0" err="1">
                <a:solidFill>
                  <a:schemeClr val="bg1"/>
                </a:solidFill>
                <a:ea typeface="League Spartan" charset="0"/>
                <a:cs typeface="Poppins" pitchFamily="2" charset="77"/>
              </a:rPr>
              <a:t>κόστους</a:t>
            </a:r>
            <a:r>
              <a:rPr lang="el-GR" b="1" dirty="0">
                <a:solidFill>
                  <a:schemeClr val="bg1"/>
                </a:solidFill>
                <a:ea typeface="League Spartan" charset="0"/>
                <a:cs typeface="Poppins" pitchFamily="2" charset="77"/>
              </a:rPr>
              <a:t> προμηθειών</a:t>
            </a:r>
            <a:endParaRPr lang="en-GB" b="1" dirty="0">
              <a:solidFill>
                <a:schemeClr val="bg1"/>
              </a:solidFill>
              <a:ea typeface="League Spartan" charset="0"/>
              <a:cs typeface="Poppins" pitchFamily="2" charset="77"/>
            </a:endParaRP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490365" y="5625020"/>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Εξορθολογισμός της εξοικονόμησης απτών δαπανών</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325312" y="439825"/>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09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644983" y="5656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741702" y="647767"/>
            <a:ext cx="1673048"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Όγκος παραγωγής</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240980"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Παρακολουθήστε τις ποσότητες που μπορείτε να παράγετε</a:t>
            </a:r>
          </a:p>
        </p:txBody>
      </p:sp>
      <p:sp>
        <p:nvSpPr>
          <p:cNvPr id="33" name="Pentagon 32">
            <a:extLst>
              <a:ext uri="{FF2B5EF4-FFF2-40B4-BE49-F238E27FC236}">
                <a16:creationId xmlns:a16="http://schemas.microsoft.com/office/drawing/2014/main" id="{C341E196-C78F-4483-80F7-EEE64418048F}"/>
              </a:ext>
            </a:extLst>
          </p:cNvPr>
          <p:cNvSpPr/>
          <p:nvPr/>
        </p:nvSpPr>
        <p:spPr>
          <a:xfrm>
            <a:off x="4644983" y="13695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741702" y="1439194"/>
            <a:ext cx="1499278" cy="566117"/>
          </a:xfrm>
          <a:prstGeom prst="rect">
            <a:avLst/>
          </a:prstGeom>
          <a:noFill/>
          <a:ln>
            <a:noFill/>
          </a:ln>
        </p:spPr>
        <p:txBody>
          <a:bodyPr wrap="square" rtlCol="0" anchor="ctr" anchorCtr="0">
            <a:spAutoFit/>
          </a:bodyPr>
          <a:lstStyle/>
          <a:p>
            <a:pPr lvl="0">
              <a:lnSpc>
                <a:spcPts val="1860"/>
              </a:lnSpc>
              <a:defRPr/>
            </a:pPr>
            <a:r>
              <a:rPr lang="en-GB" sz="1400" b="1" dirty="0" err="1">
                <a:solidFill>
                  <a:schemeClr val="bg1"/>
                </a:solidFill>
                <a:ea typeface="League Spartan" charset="0"/>
                <a:cs typeface="Poppins" pitchFamily="2" charset="77"/>
              </a:rPr>
              <a:t>Χρόνος</a:t>
            </a:r>
            <a:r>
              <a:rPr lang="en-GB" sz="1400" b="1" dirty="0">
                <a:solidFill>
                  <a:schemeClr val="bg1"/>
                </a:solidFill>
                <a:ea typeface="League Spartan" charset="0"/>
                <a:cs typeface="Poppins" pitchFamily="2" charset="77"/>
              </a:rPr>
              <a:t> </a:t>
            </a:r>
            <a:r>
              <a:rPr lang="en-GB" sz="1400" b="1" dirty="0" err="1">
                <a:solidFill>
                  <a:schemeClr val="bg1"/>
                </a:solidFill>
                <a:ea typeface="League Spartan" charset="0"/>
                <a:cs typeface="Poppins" pitchFamily="2" charset="77"/>
              </a:rPr>
              <a:t>δι</a:t>
            </a:r>
            <a:r>
              <a:rPr lang="en-GB" sz="1400" b="1" dirty="0">
                <a:solidFill>
                  <a:schemeClr val="bg1"/>
                </a:solidFill>
                <a:ea typeface="League Spartan" charset="0"/>
                <a:cs typeface="Poppins" pitchFamily="2" charset="77"/>
              </a:rPr>
              <a:t>ακοπής </a:t>
            </a:r>
            <a:r>
              <a:rPr lang="el-GR" sz="1400" b="1" dirty="0">
                <a:solidFill>
                  <a:schemeClr val="bg1"/>
                </a:solidFill>
                <a:ea typeface="League Spartan" charset="0"/>
                <a:cs typeface="Poppins" pitchFamily="2" charset="77"/>
              </a:rPr>
              <a:t>παραγωγής</a:t>
            </a:r>
            <a:endParaRPr lang="en-GB" sz="1400" b="1" dirty="0">
              <a:solidFill>
                <a:schemeClr val="bg1"/>
              </a:solidFill>
              <a:ea typeface="League Spartan" charset="0"/>
              <a:cs typeface="Poppins" pitchFamily="2" charset="77"/>
            </a:endParaRP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240980" y="160129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Αναλύστε και βελτιστοποιήστε τη συντήρησή σας</a:t>
            </a:r>
          </a:p>
        </p:txBody>
      </p:sp>
      <p:sp>
        <p:nvSpPr>
          <p:cNvPr id="36" name="Pentagon 35">
            <a:extLst>
              <a:ext uri="{FF2B5EF4-FFF2-40B4-BE49-F238E27FC236}">
                <a16:creationId xmlns:a16="http://schemas.microsoft.com/office/drawing/2014/main" id="{A2F28C16-1CBC-DBE5-8011-858E0DA46ACE}"/>
              </a:ext>
            </a:extLst>
          </p:cNvPr>
          <p:cNvSpPr/>
          <p:nvPr/>
        </p:nvSpPr>
        <p:spPr>
          <a:xfrm>
            <a:off x="4644983" y="21693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741701" y="2269455"/>
            <a:ext cx="1377763"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Κόστος παραγωγής</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240980" y="23882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Παρακολούθηση του κόστους που συνεπάγεται η παραγωγή</a:t>
            </a:r>
          </a:p>
        </p:txBody>
      </p:sp>
      <p:sp>
        <p:nvSpPr>
          <p:cNvPr id="39" name="Pentagon 38">
            <a:extLst>
              <a:ext uri="{FF2B5EF4-FFF2-40B4-BE49-F238E27FC236}">
                <a16:creationId xmlns:a16="http://schemas.microsoft.com/office/drawing/2014/main" id="{F8DCEED6-531C-BF6C-3A63-E751C0662C26}"/>
              </a:ext>
            </a:extLst>
          </p:cNvPr>
          <p:cNvSpPr/>
          <p:nvPr/>
        </p:nvSpPr>
        <p:spPr>
          <a:xfrm>
            <a:off x="4644983" y="29731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741702" y="3079737"/>
            <a:ext cx="1168557"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Ποσοστό απόδοσης</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240980"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Μετρήστε πόσα αντικείμενα αποστέλλονται πίσω</a:t>
            </a:r>
          </a:p>
        </p:txBody>
      </p:sp>
      <p:sp>
        <p:nvSpPr>
          <p:cNvPr id="42" name="Pentagon 41">
            <a:extLst>
              <a:ext uri="{FF2B5EF4-FFF2-40B4-BE49-F238E27FC236}">
                <a16:creationId xmlns:a16="http://schemas.microsoft.com/office/drawing/2014/main" id="{5EE6CBC6-4376-A60C-1006-EB68A79A6BEA}"/>
              </a:ext>
            </a:extLst>
          </p:cNvPr>
          <p:cNvSpPr/>
          <p:nvPr/>
        </p:nvSpPr>
        <p:spPr>
          <a:xfrm>
            <a:off x="4644983" y="37695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41702" y="3860737"/>
            <a:ext cx="1499278" cy="579646"/>
          </a:xfrm>
          <a:prstGeom prst="rect">
            <a:avLst/>
          </a:prstGeom>
          <a:noFill/>
          <a:ln>
            <a:noFill/>
          </a:ln>
        </p:spPr>
        <p:txBody>
          <a:bodyPr wrap="square" rtlCol="0" anchor="ctr" anchorCtr="0">
            <a:spAutoFit/>
          </a:bodyPr>
          <a:lstStyle/>
          <a:p>
            <a:pPr lvl="0">
              <a:lnSpc>
                <a:spcPts val="1860"/>
              </a:lnSpc>
              <a:defRPr/>
            </a:pPr>
            <a:r>
              <a:rPr lang="en-GB" b="1" dirty="0">
                <a:solidFill>
                  <a:schemeClr val="bg1"/>
                </a:solidFill>
                <a:ea typeface="League Spartan" charset="0"/>
                <a:cs typeface="Poppins" pitchFamily="2" charset="77"/>
              </a:rPr>
              <a:t>Σωστό με την πρώτη φορά</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240980" y="403028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Κατανοήστε την απόδοση της παραγωγικής σας διαδικασίας</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45916" y="2244157"/>
            <a:ext cx="4089861" cy="43061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Ένας επιχειρησιακός ΚΔΤ είναι μια ποσοτικοποιήσιμη τιμή που εκφράζει την επιχειρηματική απόδοση σε ένα μικρότερο χρονικό επίπεδο. Χρησιμοποιούνται σε διάφορους κλάδους για την παρακολούθηση των οργανωτικών διαδικασιών, τη βελτίωση της αποδοτικότητας και τη βοήθεια των επιχειρήσεων να κατανοήσουν και να προβληματιστούν σχετικά με τα αποτελέσματα.  Η επιλογή των σωστών KPI εξαρτάται φυσικά από το επιχειρηματικό σας μοντέλο.  Ακολουθούν ορισμένα παραδείγματα δεικτών από τη μεταποίηση:</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327261" y="427430"/>
            <a:ext cx="4037004" cy="2739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Πηγές πληροφόρησης στην εταιρεία: </a:t>
            </a:r>
            <a:r>
              <a:rPr lang="el-GR" sz="3200" b="1" dirty="0"/>
              <a:t>Δραστηριότητες</a:t>
            </a:r>
            <a:endParaRPr lang="en-US" sz="3200" b="1" dirty="0"/>
          </a:p>
        </p:txBody>
      </p:sp>
      <p:sp>
        <p:nvSpPr>
          <p:cNvPr id="52" name="Rectangle 51">
            <a:extLst>
              <a:ext uri="{FF2B5EF4-FFF2-40B4-BE49-F238E27FC236}">
                <a16:creationId xmlns:a16="http://schemas.microsoft.com/office/drawing/2014/main" id="{50A70684-FCBB-8592-BFD2-474A09103682}"/>
              </a:ext>
            </a:extLst>
          </p:cNvPr>
          <p:cNvSpPr/>
          <p:nvPr/>
        </p:nvSpPr>
        <p:spPr>
          <a:xfrm>
            <a:off x="703642" y="214793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644983" y="4575551"/>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741702" y="4554329"/>
            <a:ext cx="1499278" cy="809773"/>
          </a:xfrm>
          <a:prstGeom prst="rect">
            <a:avLst/>
          </a:prstGeom>
          <a:noFill/>
          <a:ln>
            <a:noFill/>
          </a:ln>
        </p:spPr>
        <p:txBody>
          <a:bodyPr wrap="square" rtlCol="0" anchor="ctr" anchorCtr="0">
            <a:spAutoFit/>
          </a:bodyPr>
          <a:lstStyle/>
          <a:p>
            <a:pPr lvl="0">
              <a:lnSpc>
                <a:spcPts val="1860"/>
              </a:lnSpc>
              <a:defRPr/>
            </a:pPr>
            <a:r>
              <a:rPr lang="en-GB" sz="1400" b="1" dirty="0">
                <a:solidFill>
                  <a:schemeClr val="bg1"/>
                </a:solidFill>
                <a:ea typeface="League Spartan" charset="0"/>
                <a:cs typeface="Poppins" pitchFamily="2" charset="77"/>
              </a:rPr>
              <a:t>Κύκλος εργασιών περιουσιακών στοιχείων</a:t>
            </a: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240980" y="4821171"/>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Αναγνωρίστε τα περιουσιακά σας στοιχεία σε σχέση με τα έσοδά σας</a:t>
            </a:r>
          </a:p>
        </p:txBody>
      </p:sp>
      <p:sp>
        <p:nvSpPr>
          <p:cNvPr id="6" name="Pentagon 5">
            <a:extLst>
              <a:ext uri="{FF2B5EF4-FFF2-40B4-BE49-F238E27FC236}">
                <a16:creationId xmlns:a16="http://schemas.microsoft.com/office/drawing/2014/main" id="{ADD8069C-F5EE-CFDA-2035-0283BC3D3487}"/>
              </a:ext>
            </a:extLst>
          </p:cNvPr>
          <p:cNvSpPr/>
          <p:nvPr/>
        </p:nvSpPr>
        <p:spPr>
          <a:xfrm>
            <a:off x="4644983" y="5379400"/>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741702" y="5569983"/>
            <a:ext cx="1413336" cy="322461"/>
          </a:xfrm>
          <a:prstGeom prst="rect">
            <a:avLst/>
          </a:prstGeom>
          <a:noFill/>
          <a:ln>
            <a:noFill/>
          </a:ln>
        </p:spPr>
        <p:txBody>
          <a:bodyPr wrap="none" rtlCol="0" anchor="ctr" anchorCtr="0">
            <a:spAutoFit/>
          </a:bodyPr>
          <a:lstStyle/>
          <a:p>
            <a:pPr lvl="0">
              <a:lnSpc>
                <a:spcPts val="1860"/>
              </a:lnSpc>
              <a:defRPr/>
            </a:pPr>
            <a:r>
              <a:rPr lang="en-GB" sz="1400" b="1" dirty="0">
                <a:solidFill>
                  <a:schemeClr val="bg1"/>
                </a:solidFill>
                <a:ea typeface="League Spartan" charset="0"/>
                <a:cs typeface="Poppins" pitchFamily="2" charset="77"/>
              </a:rPr>
              <a:t>Κόστος μονάδας</a:t>
            </a: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240980" y="5625020"/>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Παρακολουθήστε και βελτιστοποιήστε το μοναδιαίο κόστος σας με την πάροδο του χρόνου</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119465" y="431800"/>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52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484044"/>
            <a:ext cx="4754535" cy="630000"/>
          </a:xfrm>
        </p:spPr>
        <p:txBody>
          <a:bodyPr/>
          <a:lstStyle/>
          <a:p>
            <a:r>
              <a:rPr lang="en-US" sz="2000" dirty="0">
                <a:latin typeface="Calibri" panose="020F0502020204030204" pitchFamily="34" charset="0"/>
              </a:rPr>
              <a:t>Κέρδη (κατώτατη γραμμή ή κέρδη μιας εταιρείας) και κρίση ρευστότητας</a:t>
            </a:r>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Τεχνολογικές ελλείψεις - έλλειψη δεξιοτήτων και πόρων </a:t>
            </a:r>
            <a:endParaRPr lang="en-US" sz="2400" dirty="0"/>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a:xfrm>
            <a:off x="6948628" y="4551034"/>
            <a:ext cx="4754535" cy="630000"/>
          </a:xfrm>
        </p:spPr>
        <p:txBody>
          <a:bodyPr/>
          <a:lstStyle/>
          <a:p>
            <a:r>
              <a:rPr lang="en-US" sz="2000" dirty="0">
                <a:latin typeface="Calibri" panose="020F0502020204030204" pitchFamily="34" charset="0"/>
                <a:ea typeface="Calibri" panose="020F0502020204030204" pitchFamily="34" charset="0"/>
              </a:rPr>
              <a:t>Οργανωτική/προσωπική κρίση (ανθρώπινα λάθη και κακομεταχείριση ή σκόπιμα γεγονότα που προκαλούνται από τον άνθρωπο)</a:t>
            </a:r>
            <a:endParaRPr lang="en-US" sz="2000" dirty="0"/>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r>
              <a:rPr lang="en-US" sz="3600" b="1" dirty="0"/>
              <a:t>06</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r>
              <a:rPr lang="en-US" sz="3600" b="1" dirty="0"/>
              <a:t>08</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86703" y="4322470"/>
            <a:ext cx="830393" cy="635000"/>
          </a:xfrm>
        </p:spPr>
        <p:txBody>
          <a:bodyPr/>
          <a:lstStyle/>
          <a:p>
            <a:r>
              <a:rPr lang="en-US" sz="3600" b="1" dirty="0"/>
              <a:t>09</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867635" y="424335"/>
            <a:ext cx="4378451" cy="2019396"/>
          </a:xfrm>
        </p:spPr>
        <p:txBody>
          <a:bodyPr>
            <a:normAutofit lnSpcReduction="10000"/>
          </a:bodyPr>
          <a:lstStyle/>
          <a:p>
            <a:r>
              <a:rPr lang="en-US" b="1" dirty="0">
                <a:latin typeface="Calibri" panose="020F0502020204030204" pitchFamily="34" charset="0"/>
                <a:ea typeface="Calibri" panose="020F0502020204030204" pitchFamily="34" charset="0"/>
                <a:cs typeface="Calibri" panose="020F0502020204030204" pitchFamily="34" charset="0"/>
              </a:rPr>
              <a:t>Μια ΚΡΙΣΗ </a:t>
            </a:r>
            <a:r>
              <a:rPr lang="el-GR" b="1" dirty="0">
                <a:latin typeface="Calibri" panose="020F0502020204030204" pitchFamily="34" charset="0"/>
                <a:ea typeface="Calibri" panose="020F0502020204030204" pitchFamily="34" charset="0"/>
                <a:cs typeface="Calibri" panose="020F0502020204030204" pitchFamily="34" charset="0"/>
              </a:rPr>
              <a:t>προερχόμενη </a:t>
            </a:r>
            <a:r>
              <a:rPr lang="en-US" b="1" dirty="0">
                <a:latin typeface="Calibri" panose="020F0502020204030204" pitchFamily="34" charset="0"/>
                <a:ea typeface="Calibri" panose="020F0502020204030204" pitchFamily="34" charset="0"/>
                <a:cs typeface="Calibri" panose="020F0502020204030204" pitchFamily="34" charset="0"/>
              </a:rPr>
              <a:t>από ΕΣΩΤΕΡΙΚΟΥΣ ΠΑΡΑΓΟΝΤΕΣ</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48404" y="250227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ΜΟΝΑΔΑ 03</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411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Επιχειρησιακή κρίση</a:t>
            </a:r>
            <a:endParaRPr lang="en-US" sz="2400" dirty="0"/>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07</a:t>
            </a:r>
          </a:p>
        </p:txBody>
      </p:sp>
      <p:cxnSp>
        <p:nvCxnSpPr>
          <p:cNvPr id="16" name="Straight Connector 15">
            <a:extLst>
              <a:ext uri="{FF2B5EF4-FFF2-40B4-BE49-F238E27FC236}">
                <a16:creationId xmlns:a16="http://schemas.microsoft.com/office/drawing/2014/main" id="{44447BB1-C56E-3A4D-0157-18B9CDDD7291}"/>
              </a:ext>
            </a:extLst>
          </p:cNvPr>
          <p:cNvCxnSpPr/>
          <p:nvPr/>
        </p:nvCxnSpPr>
        <p:spPr>
          <a:xfrm>
            <a:off x="5758677" y="558760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D8F33C-98DB-0557-97F6-1EC87487F831}"/>
              </a:ext>
            </a:extLst>
          </p:cNvPr>
          <p:cNvSpPr txBox="1"/>
          <p:nvPr/>
        </p:nvSpPr>
        <p:spPr>
          <a:xfrm>
            <a:off x="752270" y="2887039"/>
            <a:ext cx="4754535" cy="2157770"/>
          </a:xfrm>
          <a:prstGeom prst="rect">
            <a:avLst/>
          </a:prstGeom>
          <a:noFill/>
        </p:spPr>
        <p:txBody>
          <a:bodyPr wrap="square">
            <a:spAutoFit/>
          </a:bodyPr>
          <a:lstStyle/>
          <a:p>
            <a:pPr marL="0" indent="0">
              <a:lnSpc>
                <a:spcPts val="2280"/>
              </a:lnSpc>
              <a:spcBef>
                <a:spcPts val="0"/>
              </a:spcBef>
            </a:pPr>
            <a:r>
              <a:rPr lang="en-US" sz="2200" dirty="0">
                <a:solidFill>
                  <a:schemeClr val="bg1"/>
                </a:solidFill>
                <a:ea typeface="Calibri" panose="020F0502020204030204" pitchFamily="34" charset="0"/>
                <a:cs typeface="Times New Roman" panose="02020603050405020304" pitchFamily="18" charset="0"/>
              </a:rPr>
              <a:t>Αυτή η ενότητα θα εισαγάγει τους εκπαιδευόμενους στις κρίσεις που προέρχονται από εσωτερικούς παράγοντες. Χρησιμοποιώντας προσεγγίσεις μάθησης βασισμένες σε προβλήματα, οι εκπαιδευόμενοι θα κατανοήσουν και θα εφαρμόσουν μηχανισμούς αντιμετώπισης κρίσεων που προέρχονται από εσωτερικούς παράγοντες και θέτουν σε κίνδυνο τη σταθερότητα της ΜΜΕ.</a:t>
            </a:r>
          </a:p>
        </p:txBody>
      </p:sp>
      <p:sp>
        <p:nvSpPr>
          <p:cNvPr id="2" name="Text Placeholder 4">
            <a:extLst>
              <a:ext uri="{FF2B5EF4-FFF2-40B4-BE49-F238E27FC236}">
                <a16:creationId xmlns:a16="http://schemas.microsoft.com/office/drawing/2014/main" id="{9C5A5D8A-25ED-B42E-C7C5-30D01B30BDE4}"/>
              </a:ext>
            </a:extLst>
          </p:cNvPr>
          <p:cNvSpPr txBox="1">
            <a:spLocks/>
          </p:cNvSpPr>
          <p:nvPr/>
        </p:nvSpPr>
        <p:spPr>
          <a:xfrm rot="16200000">
            <a:off x="-728523" y="1348727"/>
            <a:ext cx="2469464" cy="511078"/>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2800" dirty="0">
                <a:solidFill>
                  <a:schemeClr val="bg1"/>
                </a:solidFill>
                <a:latin typeface="Calibri" panose="020F0502020204030204" pitchFamily="34" charset="0"/>
                <a:cs typeface="Calibri" panose="020F0502020204030204" pitchFamily="34" charset="0"/>
              </a:rPr>
              <a:t>ΕΝΟΤΗΤΑ </a:t>
            </a:r>
            <a:r>
              <a:rPr lang="en-IE" sz="2800" dirty="0">
                <a:solidFill>
                  <a:schemeClr val="bg1"/>
                </a:solidFill>
                <a:latin typeface="Calibri" panose="020F0502020204030204" pitchFamily="34" charset="0"/>
                <a:cs typeface="Calibri" panose="020F0502020204030204" pitchFamily="34" charset="0"/>
              </a:rPr>
              <a:t> 03</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6587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909875" y="0"/>
            <a:ext cx="256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644983" y="5656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712984" y="627673"/>
            <a:ext cx="1248034" cy="579646"/>
          </a:xfrm>
          <a:prstGeom prst="rect">
            <a:avLst/>
          </a:prstGeom>
          <a:noFill/>
          <a:ln>
            <a:noFill/>
          </a:ln>
        </p:spPr>
        <p:txBody>
          <a:bodyPr wrap="none" rtlCol="0" anchor="ctr" anchorCtr="0">
            <a:spAutoFit/>
          </a:bodyPr>
          <a:lstStyle/>
          <a:p>
            <a:pPr lvl="0">
              <a:lnSpc>
                <a:spcPts val="1860"/>
              </a:lnSpc>
              <a:defRPr/>
            </a:pPr>
            <a:r>
              <a:rPr lang="en-GB" b="1" dirty="0" err="1">
                <a:solidFill>
                  <a:schemeClr val="bg1"/>
                </a:solidFill>
                <a:ea typeface="League Spartan" charset="0"/>
                <a:cs typeface="Poppins" pitchFamily="2" charset="77"/>
              </a:rPr>
              <a:t>Χρόνος</a:t>
            </a:r>
            <a:r>
              <a:rPr lang="en-GB" b="1" dirty="0">
                <a:solidFill>
                  <a:schemeClr val="bg1"/>
                </a:solidFill>
                <a:ea typeface="League Spartan" charset="0"/>
                <a:cs typeface="Poppins" pitchFamily="2" charset="77"/>
              </a:rPr>
              <a:t> </a:t>
            </a:r>
            <a:endParaRPr lang="el-GR" b="1" dirty="0">
              <a:solidFill>
                <a:schemeClr val="bg1"/>
              </a:solidFill>
              <a:ea typeface="League Spartan" charset="0"/>
              <a:cs typeface="Poppins" pitchFamily="2" charset="77"/>
            </a:endParaRPr>
          </a:p>
          <a:p>
            <a:pPr lvl="0">
              <a:lnSpc>
                <a:spcPts val="1860"/>
              </a:lnSpc>
              <a:defRPr/>
            </a:pPr>
            <a:r>
              <a:rPr lang="en-GB" b="1" dirty="0">
                <a:solidFill>
                  <a:schemeClr val="bg1"/>
                </a:solidFill>
                <a:ea typeface="League Spartan" charset="0"/>
                <a:cs typeface="Poppins" pitchFamily="2" charset="77"/>
              </a:rPr>
              <a:t>απ</a:t>
            </a:r>
            <a:r>
              <a:rPr lang="en-GB" b="1" dirty="0" err="1">
                <a:solidFill>
                  <a:schemeClr val="bg1"/>
                </a:solidFill>
                <a:ea typeface="League Spartan" charset="0"/>
                <a:cs typeface="Poppins" pitchFamily="2" charset="77"/>
              </a:rPr>
              <a:t>οστολής</a:t>
            </a:r>
            <a:endParaRPr lang="en-GB" b="1" dirty="0">
              <a:solidFill>
                <a:schemeClr val="bg1"/>
              </a:solidFill>
              <a:ea typeface="League Spartan" charset="0"/>
              <a:cs typeface="Poppins" pitchFamily="2" charset="77"/>
            </a:endParaRP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429238" y="811303"/>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Εντοπίστε πιθανά προβλήματα στη διαδικασία εκπλήρωσης των παραγγελιών σας</a:t>
            </a:r>
          </a:p>
        </p:txBody>
      </p:sp>
      <p:sp>
        <p:nvSpPr>
          <p:cNvPr id="33" name="Pentagon 32">
            <a:extLst>
              <a:ext uri="{FF2B5EF4-FFF2-40B4-BE49-F238E27FC236}">
                <a16:creationId xmlns:a16="http://schemas.microsoft.com/office/drawing/2014/main" id="{C341E196-C78F-4483-80F7-EEE64418048F}"/>
              </a:ext>
            </a:extLst>
          </p:cNvPr>
          <p:cNvSpPr/>
          <p:nvPr/>
        </p:nvSpPr>
        <p:spPr>
          <a:xfrm>
            <a:off x="4644983" y="13695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712984" y="1431522"/>
            <a:ext cx="1435393" cy="579646"/>
          </a:xfrm>
          <a:prstGeom prst="rect">
            <a:avLst/>
          </a:prstGeom>
          <a:noFill/>
          <a:ln>
            <a:noFill/>
          </a:ln>
        </p:spPr>
        <p:txBody>
          <a:bodyPr wrap="none" rtlCol="0" anchor="ctr" anchorCtr="0">
            <a:spAutoFit/>
          </a:bodyPr>
          <a:lstStyle/>
          <a:p>
            <a:pPr lvl="0">
              <a:lnSpc>
                <a:spcPts val="1860"/>
              </a:lnSpc>
              <a:defRPr/>
            </a:pPr>
            <a:r>
              <a:rPr lang="en-GB" b="1" dirty="0" err="1">
                <a:solidFill>
                  <a:schemeClr val="bg1"/>
                </a:solidFill>
                <a:ea typeface="League Spartan" charset="0"/>
                <a:cs typeface="Poppins" pitchFamily="2" charset="77"/>
              </a:rPr>
              <a:t>Ακρί</a:t>
            </a:r>
            <a:r>
              <a:rPr lang="en-GB" b="1" dirty="0">
                <a:solidFill>
                  <a:schemeClr val="bg1"/>
                </a:solidFill>
                <a:ea typeface="League Spartan" charset="0"/>
                <a:cs typeface="Poppins" pitchFamily="2" charset="77"/>
              </a:rPr>
              <a:t>βεια </a:t>
            </a:r>
            <a:endParaRPr lang="el-GR" b="1" dirty="0">
              <a:solidFill>
                <a:schemeClr val="bg1"/>
              </a:solidFill>
              <a:ea typeface="League Spartan" charset="0"/>
              <a:cs typeface="Poppins" pitchFamily="2" charset="77"/>
            </a:endParaRPr>
          </a:p>
          <a:p>
            <a:pPr lvl="0">
              <a:lnSpc>
                <a:spcPts val="1860"/>
              </a:lnSpc>
              <a:defRPr/>
            </a:pPr>
            <a:r>
              <a:rPr lang="en-GB" b="1" dirty="0">
                <a:solidFill>
                  <a:schemeClr val="bg1"/>
                </a:solidFill>
                <a:ea typeface="League Spartan" charset="0"/>
                <a:cs typeface="Poppins" pitchFamily="2" charset="77"/>
              </a:rPr>
              <a:t>παρα</a:t>
            </a:r>
            <a:r>
              <a:rPr lang="en-GB" b="1" dirty="0" err="1">
                <a:solidFill>
                  <a:schemeClr val="bg1"/>
                </a:solidFill>
                <a:ea typeface="League Spartan" charset="0"/>
                <a:cs typeface="Poppins" pitchFamily="2" charset="77"/>
              </a:rPr>
              <a:t>γγελί</a:t>
            </a:r>
            <a:r>
              <a:rPr lang="en-GB" b="1" dirty="0">
                <a:solidFill>
                  <a:schemeClr val="bg1"/>
                </a:solidFill>
                <a:ea typeface="League Spartan" charset="0"/>
                <a:cs typeface="Poppins" pitchFamily="2" charset="77"/>
              </a:rPr>
              <a:t>ας</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429238" y="160129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Παρακολούθηση του βαθμού των περιστατικών</a:t>
            </a:r>
          </a:p>
        </p:txBody>
      </p:sp>
      <p:sp>
        <p:nvSpPr>
          <p:cNvPr id="36" name="Pentagon 35">
            <a:extLst>
              <a:ext uri="{FF2B5EF4-FFF2-40B4-BE49-F238E27FC236}">
                <a16:creationId xmlns:a16="http://schemas.microsoft.com/office/drawing/2014/main" id="{A2F28C16-1CBC-DBE5-8011-858E0DA46ACE}"/>
              </a:ext>
            </a:extLst>
          </p:cNvPr>
          <p:cNvSpPr/>
          <p:nvPr/>
        </p:nvSpPr>
        <p:spPr>
          <a:xfrm>
            <a:off x="4644983" y="21693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712984" y="2231334"/>
            <a:ext cx="1298753" cy="579646"/>
          </a:xfrm>
          <a:prstGeom prst="rect">
            <a:avLst/>
          </a:prstGeom>
          <a:noFill/>
          <a:ln>
            <a:noFill/>
          </a:ln>
        </p:spPr>
        <p:txBody>
          <a:bodyPr wrap="none" rtlCol="0" anchor="ctr" anchorCtr="0">
            <a:spAutoFit/>
          </a:bodyPr>
          <a:lstStyle/>
          <a:p>
            <a:pPr lvl="0">
              <a:lnSpc>
                <a:spcPts val="1860"/>
              </a:lnSpc>
              <a:defRPr/>
            </a:pPr>
            <a:r>
              <a:rPr lang="en-GB" b="1" dirty="0" err="1">
                <a:solidFill>
                  <a:schemeClr val="bg1"/>
                </a:solidFill>
                <a:ea typeface="League Spartan" charset="0"/>
                <a:cs typeface="Poppins" pitchFamily="2" charset="77"/>
              </a:rPr>
              <a:t>Χρόνος</a:t>
            </a:r>
            <a:r>
              <a:rPr lang="en-GB" b="1" dirty="0">
                <a:solidFill>
                  <a:schemeClr val="bg1"/>
                </a:solidFill>
                <a:ea typeface="League Spartan" charset="0"/>
                <a:cs typeface="Poppins" pitchFamily="2" charset="77"/>
              </a:rPr>
              <a:t> </a:t>
            </a:r>
            <a:endParaRPr lang="el-GR" b="1" dirty="0">
              <a:solidFill>
                <a:schemeClr val="bg1"/>
              </a:solidFill>
              <a:ea typeface="League Spartan" charset="0"/>
              <a:cs typeface="Poppins" pitchFamily="2" charset="77"/>
            </a:endParaRPr>
          </a:p>
          <a:p>
            <a:pPr lvl="0">
              <a:lnSpc>
                <a:spcPts val="1860"/>
              </a:lnSpc>
              <a:defRPr/>
            </a:pPr>
            <a:r>
              <a:rPr lang="en-GB" b="1" dirty="0">
                <a:solidFill>
                  <a:schemeClr val="bg1"/>
                </a:solidFill>
                <a:ea typeface="League Spartan" charset="0"/>
                <a:cs typeface="Poppins" pitchFamily="2" charset="77"/>
              </a:rPr>
              <a:t>πα</a:t>
            </a:r>
            <a:r>
              <a:rPr lang="en-GB" b="1" dirty="0" err="1">
                <a:solidFill>
                  <a:schemeClr val="bg1"/>
                </a:solidFill>
                <a:ea typeface="League Spartan" charset="0"/>
                <a:cs typeface="Poppins" pitchFamily="2" charset="77"/>
              </a:rPr>
              <a:t>ράδοσης</a:t>
            </a:r>
            <a:endParaRPr lang="en-GB" b="1" dirty="0">
              <a:solidFill>
                <a:schemeClr val="bg1"/>
              </a:solidFill>
              <a:ea typeface="League Spartan" charset="0"/>
              <a:cs typeface="Poppins" pitchFamily="2" charset="77"/>
            </a:endParaRP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429238" y="23882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Παρακολουθήστε λεπτομερώς το μέσο χρόνο παράδοσης</a:t>
            </a:r>
          </a:p>
        </p:txBody>
      </p:sp>
      <p:sp>
        <p:nvSpPr>
          <p:cNvPr id="39" name="Pentagon 38">
            <a:extLst>
              <a:ext uri="{FF2B5EF4-FFF2-40B4-BE49-F238E27FC236}">
                <a16:creationId xmlns:a16="http://schemas.microsoft.com/office/drawing/2014/main" id="{F8DCEED6-531C-BF6C-3A63-E751C0662C26}"/>
              </a:ext>
            </a:extLst>
          </p:cNvPr>
          <p:cNvSpPr/>
          <p:nvPr/>
        </p:nvSpPr>
        <p:spPr>
          <a:xfrm>
            <a:off x="4644983" y="29731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712984" y="2913355"/>
            <a:ext cx="1497718" cy="823302"/>
          </a:xfrm>
          <a:prstGeom prst="rect">
            <a:avLst/>
          </a:prstGeom>
          <a:noFill/>
          <a:ln>
            <a:noFill/>
          </a:ln>
        </p:spPr>
        <p:txBody>
          <a:bodyPr wrap="none" rtlCol="0" anchor="ctr" anchorCtr="0">
            <a:spAutoFit/>
          </a:bodyPr>
          <a:lstStyle/>
          <a:p>
            <a:pPr lvl="0">
              <a:lnSpc>
                <a:spcPts val="1860"/>
              </a:lnSpc>
              <a:defRPr/>
            </a:pPr>
            <a:br>
              <a:rPr lang="en-GB" b="1" dirty="0">
                <a:solidFill>
                  <a:schemeClr val="bg1"/>
                </a:solidFill>
                <a:ea typeface="League Spartan" charset="0"/>
                <a:cs typeface="Poppins" pitchFamily="2" charset="77"/>
              </a:rPr>
            </a:br>
            <a:r>
              <a:rPr lang="en-GB" b="1" dirty="0" err="1">
                <a:solidFill>
                  <a:schemeClr val="bg1"/>
                </a:solidFill>
                <a:ea typeface="League Spartan" charset="0"/>
                <a:cs typeface="Poppins" pitchFamily="2" charset="77"/>
              </a:rPr>
              <a:t>Κόστος</a:t>
            </a:r>
            <a:r>
              <a:rPr lang="el-GR" b="1" dirty="0">
                <a:solidFill>
                  <a:schemeClr val="bg1"/>
                </a:solidFill>
                <a:ea typeface="League Spartan" charset="0"/>
                <a:cs typeface="Poppins" pitchFamily="2" charset="77"/>
              </a:rPr>
              <a:t> </a:t>
            </a:r>
          </a:p>
          <a:p>
            <a:pPr lvl="0">
              <a:lnSpc>
                <a:spcPts val="1860"/>
              </a:lnSpc>
              <a:defRPr/>
            </a:pPr>
            <a:r>
              <a:rPr lang="el-GR" b="1" dirty="0">
                <a:solidFill>
                  <a:schemeClr val="bg1"/>
                </a:solidFill>
                <a:ea typeface="League Spartan" charset="0"/>
                <a:cs typeface="Poppins" pitchFamily="2" charset="77"/>
              </a:rPr>
              <a:t>μεταφορικών</a:t>
            </a:r>
            <a:endParaRPr lang="en-GB" b="1" dirty="0">
              <a:solidFill>
                <a:schemeClr val="bg1"/>
              </a:solidFill>
              <a:ea typeface="League Spartan" charset="0"/>
              <a:cs typeface="Poppins" pitchFamily="2" charset="77"/>
            </a:endParaRP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429238" y="323266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Ανάλυση όλων των δαπανών από την τοποθέτηση της παραγγελίας έως την παράδοση</a:t>
            </a:r>
          </a:p>
        </p:txBody>
      </p:sp>
      <p:sp>
        <p:nvSpPr>
          <p:cNvPr id="42" name="Pentagon 41">
            <a:extLst>
              <a:ext uri="{FF2B5EF4-FFF2-40B4-BE49-F238E27FC236}">
                <a16:creationId xmlns:a16="http://schemas.microsoft.com/office/drawing/2014/main" id="{5EE6CBC6-4376-A60C-1006-EB68A79A6BEA}"/>
              </a:ext>
            </a:extLst>
          </p:cNvPr>
          <p:cNvSpPr/>
          <p:nvPr/>
        </p:nvSpPr>
        <p:spPr>
          <a:xfrm>
            <a:off x="4644983" y="37695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12984" y="3709688"/>
            <a:ext cx="1157689" cy="823302"/>
          </a:xfrm>
          <a:prstGeom prst="rect">
            <a:avLst/>
          </a:prstGeom>
          <a:noFill/>
          <a:ln>
            <a:noFill/>
          </a:ln>
        </p:spPr>
        <p:txBody>
          <a:bodyPr wrap="none" rtlCol="0" anchor="ctr" anchorCtr="0">
            <a:spAutoFit/>
          </a:bodyPr>
          <a:lstStyle/>
          <a:p>
            <a:pPr lvl="0">
              <a:lnSpc>
                <a:spcPts val="1860"/>
              </a:lnSpc>
              <a:defRPr/>
            </a:pPr>
            <a:br>
              <a:rPr lang="en-GB" b="1" dirty="0">
                <a:solidFill>
                  <a:schemeClr val="bg1"/>
                </a:solidFill>
                <a:ea typeface="League Spartan" charset="0"/>
                <a:cs typeface="Poppins" pitchFamily="2" charset="77"/>
              </a:rPr>
            </a:br>
            <a:r>
              <a:rPr lang="en-GB" b="1" dirty="0" err="1">
                <a:solidFill>
                  <a:schemeClr val="bg1"/>
                </a:solidFill>
                <a:ea typeface="League Spartan" charset="0"/>
                <a:cs typeface="Poppins" pitchFamily="2" charset="77"/>
              </a:rPr>
              <a:t>Κόστος</a:t>
            </a:r>
            <a:r>
              <a:rPr lang="el-GR" b="1" dirty="0">
                <a:solidFill>
                  <a:schemeClr val="bg1"/>
                </a:solidFill>
                <a:ea typeface="League Spartan" charset="0"/>
                <a:cs typeface="Poppins" pitchFamily="2" charset="77"/>
              </a:rPr>
              <a:t> </a:t>
            </a:r>
          </a:p>
          <a:p>
            <a:pPr lvl="0">
              <a:lnSpc>
                <a:spcPts val="1860"/>
              </a:lnSpc>
              <a:defRPr/>
            </a:pPr>
            <a:r>
              <a:rPr lang="el-GR" b="1" dirty="0">
                <a:solidFill>
                  <a:schemeClr val="bg1"/>
                </a:solidFill>
                <a:ea typeface="League Spartan" charset="0"/>
                <a:cs typeface="Poppins" pitchFamily="2" charset="77"/>
              </a:rPr>
              <a:t>αποθήκης</a:t>
            </a:r>
            <a:endParaRPr lang="en-GB" b="1" dirty="0">
              <a:solidFill>
                <a:schemeClr val="bg1"/>
              </a:solidFill>
              <a:ea typeface="League Spartan" charset="0"/>
              <a:cs typeface="Poppins" pitchFamily="2" charset="77"/>
            </a:endParaRP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429238" y="40302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Βελτιστοποιήστε τα έξοδα της αποθήκης σας</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255060" y="2733111"/>
            <a:ext cx="3897998" cy="377022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err="1"/>
              <a:t>Έν</a:t>
            </a:r>
            <a:r>
              <a:rPr lang="en-GB" sz="2200" dirty="0"/>
              <a:t>ας </a:t>
            </a:r>
            <a:r>
              <a:rPr lang="el-GR" sz="2200" dirty="0"/>
              <a:t>δείκτης απόδοσης</a:t>
            </a:r>
            <a:r>
              <a:rPr lang="en-GB" sz="2200" dirty="0"/>
              <a:t> ή μια μετρική </a:t>
            </a:r>
            <a:r>
              <a:rPr lang="el-GR" sz="2200" dirty="0"/>
              <a:t>διαχείρισης εκροών</a:t>
            </a:r>
            <a:r>
              <a:rPr lang="en-GB" sz="2200" dirty="0"/>
              <a:t> είναι μια μέτρηση απόδοσης που χρησιμοποιείται από τους διαχειριστές </a:t>
            </a:r>
            <a:r>
              <a:rPr lang="el-GR" sz="2200" dirty="0"/>
              <a:t>της εφοδιαστικής αλυσίδας</a:t>
            </a:r>
            <a:r>
              <a:rPr lang="en-GB" sz="2200" dirty="0"/>
              <a:t> για την παρακολούθηση, την οπτικοποίηση και τη βελτιστοποίηση όλων των σχετικών διαδικασιών </a:t>
            </a:r>
            <a:r>
              <a:rPr lang="el-GR" sz="2200" dirty="0"/>
              <a:t>εφοδιαστικής αλυσίδας </a:t>
            </a:r>
            <a:r>
              <a:rPr lang="en-GB" sz="2200" dirty="0" err="1"/>
              <a:t>με</a:t>
            </a:r>
            <a:r>
              <a:rPr lang="en-GB" sz="2200" dirty="0"/>
              <a:t> αποτελεσματικό τρόπο.</a:t>
            </a:r>
          </a:p>
          <a:p>
            <a:pPr marL="0" indent="0">
              <a:lnSpc>
                <a:spcPts val="2280"/>
              </a:lnSpc>
            </a:pPr>
            <a:r>
              <a:rPr lang="en-GB" sz="2200" dirty="0"/>
              <a:t>Μεταξύ άλλων, οι μετρήσεις αυτές αφορούν τις μεταφορές, τις αποθήκες και τις πτυχές της αλυσίδας εφοδιασμού.</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262527" y="360902"/>
            <a:ext cx="3857080" cy="2739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Πηγές πληροφόρησης στην εταιρεία: </a:t>
            </a:r>
            <a:r>
              <a:rPr lang="el-GR" b="1" dirty="0"/>
              <a:t>Διαχείριση εκροών</a:t>
            </a:r>
            <a:endParaRPr lang="en-US" b="1" dirty="0"/>
          </a:p>
        </p:txBody>
      </p:sp>
      <p:sp>
        <p:nvSpPr>
          <p:cNvPr id="52" name="Rectangle 51">
            <a:extLst>
              <a:ext uri="{FF2B5EF4-FFF2-40B4-BE49-F238E27FC236}">
                <a16:creationId xmlns:a16="http://schemas.microsoft.com/office/drawing/2014/main" id="{50A70684-FCBB-8592-BFD2-474A09103682}"/>
              </a:ext>
            </a:extLst>
          </p:cNvPr>
          <p:cNvSpPr/>
          <p:nvPr/>
        </p:nvSpPr>
        <p:spPr>
          <a:xfrm>
            <a:off x="675980" y="242107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Pentagon 2">
            <a:extLst>
              <a:ext uri="{FF2B5EF4-FFF2-40B4-BE49-F238E27FC236}">
                <a16:creationId xmlns:a16="http://schemas.microsoft.com/office/drawing/2014/main" id="{647B20D3-1A65-1F8B-D1FE-113A933C71CC}"/>
              </a:ext>
            </a:extLst>
          </p:cNvPr>
          <p:cNvSpPr/>
          <p:nvPr/>
        </p:nvSpPr>
        <p:spPr>
          <a:xfrm>
            <a:off x="4644983" y="4575551"/>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5A9BCF32-11C3-E9FF-4EB9-FC24C92949C8}"/>
              </a:ext>
            </a:extLst>
          </p:cNvPr>
          <p:cNvSpPr txBox="1"/>
          <p:nvPr/>
        </p:nvSpPr>
        <p:spPr>
          <a:xfrm>
            <a:off x="4712984" y="4637542"/>
            <a:ext cx="1302151"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Αριθμός </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Απ</a:t>
            </a:r>
            <a:r>
              <a:rPr lang="en-GB" b="1" dirty="0" err="1">
                <a:solidFill>
                  <a:schemeClr val="bg1"/>
                </a:solidFill>
                <a:ea typeface="League Spartan" charset="0"/>
                <a:cs typeface="Poppins" pitchFamily="2" charset="77"/>
              </a:rPr>
              <a:t>οστολ</a:t>
            </a:r>
            <a:r>
              <a:rPr lang="el-GR" b="1" dirty="0" err="1">
                <a:solidFill>
                  <a:schemeClr val="bg1"/>
                </a:solidFill>
                <a:ea typeface="League Spartan" charset="0"/>
                <a:cs typeface="Poppins" pitchFamily="2" charset="77"/>
              </a:rPr>
              <a:t>ών</a:t>
            </a:r>
            <a:endParaRPr lang="en-GB" b="1" dirty="0">
              <a:solidFill>
                <a:schemeClr val="bg1"/>
              </a:solidFill>
              <a:ea typeface="League Spartan" charset="0"/>
              <a:cs typeface="Poppins" pitchFamily="2" charset="77"/>
            </a:endParaRPr>
          </a:p>
        </p:txBody>
      </p:sp>
      <p:sp>
        <p:nvSpPr>
          <p:cNvPr id="5" name="Subtitle 2">
            <a:extLst>
              <a:ext uri="{FF2B5EF4-FFF2-40B4-BE49-F238E27FC236}">
                <a16:creationId xmlns:a16="http://schemas.microsoft.com/office/drawing/2014/main" id="{363D2FEA-8DBA-B742-23FE-A780515960C4}"/>
              </a:ext>
            </a:extLst>
          </p:cNvPr>
          <p:cNvSpPr txBox="1">
            <a:spLocks/>
          </p:cNvSpPr>
          <p:nvPr/>
        </p:nvSpPr>
        <p:spPr>
          <a:xfrm>
            <a:off x="6429238" y="482117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Κατανοήστε πόσες παραγγελίες αποστέλλονται</a:t>
            </a:r>
          </a:p>
        </p:txBody>
      </p:sp>
      <p:sp>
        <p:nvSpPr>
          <p:cNvPr id="6" name="Pentagon 5">
            <a:extLst>
              <a:ext uri="{FF2B5EF4-FFF2-40B4-BE49-F238E27FC236}">
                <a16:creationId xmlns:a16="http://schemas.microsoft.com/office/drawing/2014/main" id="{ADD8069C-F5EE-CFDA-2035-0283BC3D3487}"/>
              </a:ext>
            </a:extLst>
          </p:cNvPr>
          <p:cNvSpPr/>
          <p:nvPr/>
        </p:nvSpPr>
        <p:spPr>
          <a:xfrm>
            <a:off x="4644983" y="5379400"/>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7CF8A5B5-D204-A474-2374-AAEF6AD27259}"/>
              </a:ext>
            </a:extLst>
          </p:cNvPr>
          <p:cNvSpPr txBox="1"/>
          <p:nvPr/>
        </p:nvSpPr>
        <p:spPr>
          <a:xfrm>
            <a:off x="4712984" y="5319563"/>
            <a:ext cx="1322285" cy="823302"/>
          </a:xfrm>
          <a:prstGeom prst="rect">
            <a:avLst/>
          </a:prstGeom>
          <a:noFill/>
          <a:ln>
            <a:noFill/>
          </a:ln>
        </p:spPr>
        <p:txBody>
          <a:bodyPr wrap="none" rtlCol="0" anchor="ctr" anchorCtr="0">
            <a:spAutoFit/>
          </a:bodyPr>
          <a:lstStyle/>
          <a:p>
            <a:pPr lvl="0">
              <a:lnSpc>
                <a:spcPts val="1860"/>
              </a:lnSpc>
              <a:defRPr/>
            </a:pPr>
            <a:br>
              <a:rPr lang="en-GB" b="1" dirty="0">
                <a:solidFill>
                  <a:schemeClr val="bg1"/>
                </a:solidFill>
                <a:ea typeface="League Spartan" charset="0"/>
                <a:cs typeface="Poppins" pitchFamily="2" charset="77"/>
              </a:rPr>
            </a:br>
            <a:r>
              <a:rPr lang="en-GB" b="1" dirty="0" err="1">
                <a:solidFill>
                  <a:schemeClr val="bg1"/>
                </a:solidFill>
                <a:ea typeface="League Spartan" charset="0"/>
                <a:cs typeface="Poppins" pitchFamily="2" charset="77"/>
              </a:rPr>
              <a:t>Ακρί</a:t>
            </a:r>
            <a:r>
              <a:rPr lang="en-GB" b="1" dirty="0">
                <a:solidFill>
                  <a:schemeClr val="bg1"/>
                </a:solidFill>
                <a:ea typeface="League Spartan" charset="0"/>
                <a:cs typeface="Poppins" pitchFamily="2" charset="77"/>
              </a:rPr>
              <a:t>βεια</a:t>
            </a:r>
            <a:r>
              <a:rPr lang="el-GR" b="1" dirty="0">
                <a:solidFill>
                  <a:schemeClr val="bg1"/>
                </a:solidFill>
                <a:ea typeface="League Spartan" charset="0"/>
                <a:cs typeface="Poppins" pitchFamily="2" charset="77"/>
              </a:rPr>
              <a:t> </a:t>
            </a:r>
          </a:p>
          <a:p>
            <a:pPr lvl="0">
              <a:lnSpc>
                <a:spcPts val="1860"/>
              </a:lnSpc>
              <a:defRPr/>
            </a:pPr>
            <a:r>
              <a:rPr lang="el-GR" b="1" dirty="0">
                <a:solidFill>
                  <a:schemeClr val="bg1"/>
                </a:solidFill>
                <a:ea typeface="League Spartan" charset="0"/>
                <a:cs typeface="Poppins" pitchFamily="2" charset="77"/>
              </a:rPr>
              <a:t>απογραφής</a:t>
            </a:r>
            <a:endParaRPr lang="en-GB" b="1" dirty="0">
              <a:solidFill>
                <a:schemeClr val="bg1"/>
              </a:solidFill>
              <a:ea typeface="League Spartan" charset="0"/>
              <a:cs typeface="Poppins" pitchFamily="2" charset="77"/>
            </a:endParaRPr>
          </a:p>
        </p:txBody>
      </p:sp>
      <p:sp>
        <p:nvSpPr>
          <p:cNvPr id="8" name="Subtitle 2">
            <a:extLst>
              <a:ext uri="{FF2B5EF4-FFF2-40B4-BE49-F238E27FC236}">
                <a16:creationId xmlns:a16="http://schemas.microsoft.com/office/drawing/2014/main" id="{E05863B7-9E15-6FA3-DD4C-A89027DD850E}"/>
              </a:ext>
            </a:extLst>
          </p:cNvPr>
          <p:cNvSpPr txBox="1">
            <a:spLocks/>
          </p:cNvSpPr>
          <p:nvPr/>
        </p:nvSpPr>
        <p:spPr>
          <a:xfrm>
            <a:off x="6429238" y="5625020"/>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Αποφυγή προβλημάτων λόγω ανακριβούς απογραφής</a:t>
            </a:r>
          </a:p>
        </p:txBody>
      </p:sp>
      <p:cxnSp>
        <p:nvCxnSpPr>
          <p:cNvPr id="58" name="Straight Connector 57">
            <a:extLst>
              <a:ext uri="{FF2B5EF4-FFF2-40B4-BE49-F238E27FC236}">
                <a16:creationId xmlns:a16="http://schemas.microsoft.com/office/drawing/2014/main" id="{327FC5A5-15DF-8D77-BD2D-1F0D17493559}"/>
              </a:ext>
            </a:extLst>
          </p:cNvPr>
          <p:cNvCxnSpPr>
            <a:cxnSpLocks/>
          </p:cNvCxnSpPr>
          <p:nvPr/>
        </p:nvCxnSpPr>
        <p:spPr>
          <a:xfrm>
            <a:off x="6280829" y="431800"/>
            <a:ext cx="0" cy="58304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876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44983" y="0"/>
            <a:ext cx="28335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63619" y="21785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546127" y="2240573"/>
            <a:ext cx="1294200"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Κόστος ανά</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Απόκτηση</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953299" y="2402265"/>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Είναι βιώσιμο το κόστος απόκτησης πελατών σας;</a:t>
            </a:r>
          </a:p>
        </p:txBody>
      </p:sp>
      <p:sp>
        <p:nvSpPr>
          <p:cNvPr id="33" name="Pentagon 32">
            <a:extLst>
              <a:ext uri="{FF2B5EF4-FFF2-40B4-BE49-F238E27FC236}">
                <a16:creationId xmlns:a16="http://schemas.microsoft.com/office/drawing/2014/main" id="{C341E196-C78F-4483-80F7-EEE64418048F}"/>
              </a:ext>
            </a:extLst>
          </p:cNvPr>
          <p:cNvSpPr/>
          <p:nvPr/>
        </p:nvSpPr>
        <p:spPr>
          <a:xfrm>
            <a:off x="4463619" y="29824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46127" y="3044422"/>
            <a:ext cx="2063706" cy="579646"/>
          </a:xfrm>
          <a:prstGeom prst="rect">
            <a:avLst/>
          </a:prstGeom>
          <a:noFill/>
          <a:ln>
            <a:noFill/>
          </a:ln>
        </p:spPr>
        <p:txBody>
          <a:bodyPr wrap="none" rtlCol="0" anchor="ctr" anchorCtr="0">
            <a:spAutoFit/>
          </a:bodyPr>
          <a:lstStyle/>
          <a:p>
            <a:pPr lvl="0">
              <a:lnSpc>
                <a:spcPts val="1860"/>
              </a:lnSpc>
              <a:defRPr/>
            </a:pPr>
            <a:r>
              <a:rPr lang="en-GB" b="1" dirty="0" err="1">
                <a:solidFill>
                  <a:schemeClr val="bg1"/>
                </a:solidFill>
                <a:ea typeface="League Spartan" charset="0"/>
                <a:cs typeface="Poppins" pitchFamily="2" charset="77"/>
              </a:rPr>
              <a:t>Κόστος</a:t>
            </a:r>
            <a:r>
              <a:rPr lang="en-GB" b="1" dirty="0">
                <a:solidFill>
                  <a:schemeClr val="bg1"/>
                </a:solidFill>
                <a:ea typeface="League Spartan" charset="0"/>
                <a:cs typeface="Poppins" pitchFamily="2" charset="77"/>
              </a:rPr>
              <a:t> </a:t>
            </a:r>
            <a:endParaRPr lang="el-GR" b="1" dirty="0">
              <a:solidFill>
                <a:schemeClr val="bg1"/>
              </a:solidFill>
              <a:ea typeface="League Spartan" charset="0"/>
              <a:cs typeface="Poppins" pitchFamily="2" charset="77"/>
            </a:endParaRPr>
          </a:p>
          <a:p>
            <a:pPr lvl="0">
              <a:lnSpc>
                <a:spcPts val="1860"/>
              </a:lnSpc>
              <a:defRPr/>
            </a:pPr>
            <a:r>
              <a:rPr lang="en-GB" b="1" dirty="0">
                <a:solidFill>
                  <a:schemeClr val="bg1"/>
                </a:solidFill>
                <a:ea typeface="League Spartan" charset="0"/>
                <a:cs typeface="Poppins" pitchFamily="2" charset="77"/>
              </a:rPr>
              <a:t>α</a:t>
            </a:r>
            <a:r>
              <a:rPr lang="en-GB" b="1" dirty="0" err="1">
                <a:solidFill>
                  <a:schemeClr val="bg1"/>
                </a:solidFill>
                <a:ea typeface="League Spartan" charset="0"/>
                <a:cs typeface="Poppins" pitchFamily="2" charset="77"/>
              </a:rPr>
              <a:t>νά</a:t>
            </a:r>
            <a:r>
              <a:rPr lang="en-GB" b="1" dirty="0">
                <a:solidFill>
                  <a:schemeClr val="bg1"/>
                </a:solidFill>
                <a:ea typeface="League Spartan" charset="0"/>
                <a:cs typeface="Poppins" pitchFamily="2" charset="77"/>
              </a:rPr>
              <a:t> </a:t>
            </a:r>
            <a:r>
              <a:rPr lang="el-GR" b="1" dirty="0">
                <a:solidFill>
                  <a:schemeClr val="bg1"/>
                </a:solidFill>
                <a:ea typeface="League Spartan" charset="0"/>
                <a:cs typeface="Poppins" pitchFamily="2" charset="77"/>
              </a:rPr>
              <a:t>πιθανό πελάτη</a:t>
            </a:r>
            <a:endParaRPr lang="en-GB" b="1" dirty="0">
              <a:solidFill>
                <a:schemeClr val="bg1"/>
              </a:solidFill>
              <a:ea typeface="League Spartan" charset="0"/>
              <a:cs typeface="Poppins" pitchFamily="2" charset="77"/>
            </a:endParaRP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953299" y="3206114"/>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Πόσα πρέπει να ξοδεύετε ανά </a:t>
            </a:r>
            <a:r>
              <a:rPr lang="el-GR" sz="1800" dirty="0">
                <a:solidFill>
                  <a:schemeClr val="bg1"/>
                </a:solidFill>
                <a:latin typeface="+mn-lt"/>
                <a:ea typeface="Lato Light" panose="020F0502020204030203" pitchFamily="34" charset="0"/>
                <a:cs typeface="Mukta ExtraLight" panose="020B0000000000000000" pitchFamily="34" charset="77"/>
              </a:rPr>
              <a:t>πιθανό πελάτη;</a:t>
            </a:r>
            <a:endParaRPr lang="en-GB" sz="1800" dirty="0">
              <a:solidFill>
                <a:schemeClr val="bg1"/>
              </a:solidFill>
              <a:latin typeface="+mn-lt"/>
              <a:ea typeface="Lato Light" panose="020F0502020204030203" pitchFamily="34" charset="0"/>
              <a:cs typeface="Mukta ExtraLight" panose="020B0000000000000000" pitchFamily="34" charset="77"/>
            </a:endParaRPr>
          </a:p>
        </p:txBody>
      </p:sp>
      <p:sp>
        <p:nvSpPr>
          <p:cNvPr id="36" name="Pentagon 35">
            <a:extLst>
              <a:ext uri="{FF2B5EF4-FFF2-40B4-BE49-F238E27FC236}">
                <a16:creationId xmlns:a16="http://schemas.microsoft.com/office/drawing/2014/main" id="{A2F28C16-1CBC-DBE5-8011-858E0DA46ACE}"/>
              </a:ext>
            </a:extLst>
          </p:cNvPr>
          <p:cNvSpPr/>
          <p:nvPr/>
        </p:nvSpPr>
        <p:spPr>
          <a:xfrm>
            <a:off x="4463619" y="37822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46127" y="3966062"/>
            <a:ext cx="1404359" cy="335989"/>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Στόχοι πωλήσεων</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953299" y="40011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Οι πωλήσεις σας αυξάνονται και επιτυγχάνουν τους στόχους τους;</a:t>
            </a:r>
          </a:p>
        </p:txBody>
      </p:sp>
      <p:sp>
        <p:nvSpPr>
          <p:cNvPr id="39" name="Pentagon 38">
            <a:extLst>
              <a:ext uri="{FF2B5EF4-FFF2-40B4-BE49-F238E27FC236}">
                <a16:creationId xmlns:a16="http://schemas.microsoft.com/office/drawing/2014/main" id="{F8DCEED6-531C-BF6C-3A63-E751C0662C26}"/>
              </a:ext>
            </a:extLst>
          </p:cNvPr>
          <p:cNvSpPr/>
          <p:nvPr/>
        </p:nvSpPr>
        <p:spPr>
          <a:xfrm>
            <a:off x="4463619" y="45860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546127" y="4526255"/>
            <a:ext cx="2391104" cy="823302"/>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Απ</a:t>
            </a:r>
            <a:r>
              <a:rPr lang="en-GB" b="1" dirty="0" err="1">
                <a:solidFill>
                  <a:schemeClr val="bg1"/>
                </a:solidFill>
                <a:ea typeface="League Spartan" charset="0"/>
                <a:cs typeface="Poppins" pitchFamily="2" charset="77"/>
              </a:rPr>
              <a:t>όδοση</a:t>
            </a:r>
            <a:r>
              <a:rPr lang="en-GB" b="1" dirty="0">
                <a:solidFill>
                  <a:schemeClr val="bg1"/>
                </a:solidFill>
                <a:ea typeface="League Spartan" charset="0"/>
                <a:cs typeface="Poppins" pitchFamily="2" charset="77"/>
              </a:rPr>
              <a:t> </a:t>
            </a:r>
            <a:r>
              <a:rPr lang="el-GR" b="1" dirty="0">
                <a:solidFill>
                  <a:schemeClr val="bg1"/>
                </a:solidFill>
                <a:ea typeface="League Spartan" charset="0"/>
                <a:cs typeface="Poppins" pitchFamily="2" charset="77"/>
              </a:rPr>
              <a:t>επενδύσεων </a:t>
            </a:r>
          </a:p>
          <a:p>
            <a:pPr lvl="0">
              <a:lnSpc>
                <a:spcPts val="1860"/>
              </a:lnSpc>
              <a:defRPr/>
            </a:pPr>
            <a:r>
              <a:rPr lang="el-GR" b="1" dirty="0">
                <a:solidFill>
                  <a:schemeClr val="bg1"/>
                </a:solidFill>
                <a:ea typeface="League Spartan" charset="0"/>
                <a:cs typeface="Poppins" pitchFamily="2" charset="77"/>
              </a:rPr>
              <a:t>στο</a:t>
            </a:r>
            <a:r>
              <a:rPr lang="en-GB" b="1" dirty="0">
                <a:solidFill>
                  <a:schemeClr val="bg1"/>
                </a:solidFill>
                <a:ea typeface="League Spartan" charset="0"/>
                <a:cs typeface="Poppins" pitchFamily="2" charset="77"/>
              </a:rPr>
              <a:t> μάρκετινγκ</a:t>
            </a:r>
            <a:br>
              <a:rPr lang="en-GB" b="1" dirty="0">
                <a:solidFill>
                  <a:schemeClr val="bg1"/>
                </a:solidFill>
                <a:ea typeface="League Spartan" charset="0"/>
                <a:cs typeface="Poppins" pitchFamily="2" charset="77"/>
              </a:rPr>
            </a:br>
            <a:endParaRPr lang="en-GB" b="1" dirty="0">
              <a:solidFill>
                <a:schemeClr val="bg1"/>
              </a:solidFill>
              <a:ea typeface="League Spartan" charset="0"/>
              <a:cs typeface="Poppins" pitchFamily="2" charset="77"/>
            </a:endParaRP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953299" y="4758975"/>
            <a:ext cx="4463993"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Πόσο αποτελεσματικά ξοδεύετε τον προϋπολογισμό σας για το μάρκετινγκ;</a:t>
            </a:r>
          </a:p>
        </p:txBody>
      </p:sp>
      <p:sp>
        <p:nvSpPr>
          <p:cNvPr id="42" name="Pentagon 41">
            <a:extLst>
              <a:ext uri="{FF2B5EF4-FFF2-40B4-BE49-F238E27FC236}">
                <a16:creationId xmlns:a16="http://schemas.microsoft.com/office/drawing/2014/main" id="{5EE6CBC6-4376-A60C-1006-EB68A79A6BEA}"/>
              </a:ext>
            </a:extLst>
          </p:cNvPr>
          <p:cNvSpPr/>
          <p:nvPr/>
        </p:nvSpPr>
        <p:spPr>
          <a:xfrm>
            <a:off x="4463619" y="53824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546127" y="5322588"/>
            <a:ext cx="1793248" cy="823302"/>
          </a:xfrm>
          <a:prstGeom prst="rect">
            <a:avLst/>
          </a:prstGeom>
          <a:noFill/>
          <a:ln>
            <a:noFill/>
          </a:ln>
        </p:spPr>
        <p:txBody>
          <a:bodyPr wrap="none" rtlCol="0" anchor="ctr" anchorCtr="0">
            <a:spAutoFit/>
          </a:bodyPr>
          <a:lstStyle/>
          <a:p>
            <a:pPr lvl="0">
              <a:lnSpc>
                <a:spcPts val="1860"/>
              </a:lnSpc>
              <a:defRPr/>
            </a:pPr>
            <a:r>
              <a:rPr lang="el-GR" b="1" dirty="0">
                <a:solidFill>
                  <a:schemeClr val="bg1"/>
                </a:solidFill>
                <a:ea typeface="League Spartan" charset="0"/>
                <a:cs typeface="Poppins" pitchFamily="2" charset="77"/>
              </a:rPr>
              <a:t>Αξία δ</a:t>
            </a:r>
            <a:r>
              <a:rPr lang="en-GB" b="1" dirty="0" err="1">
                <a:solidFill>
                  <a:schemeClr val="bg1"/>
                </a:solidFill>
                <a:ea typeface="League Spartan" charset="0"/>
                <a:cs typeface="Poppins" pitchFamily="2" charset="77"/>
              </a:rPr>
              <a:t>ιάρκει</a:t>
            </a:r>
            <a:r>
              <a:rPr lang="en-GB" b="1" dirty="0">
                <a:solidFill>
                  <a:schemeClr val="bg1"/>
                </a:solidFill>
                <a:ea typeface="League Spartan" charset="0"/>
                <a:cs typeface="Poppins" pitchFamily="2" charset="77"/>
              </a:rPr>
              <a:t>α</a:t>
            </a:r>
            <a:r>
              <a:rPr lang="el-GR" b="1" dirty="0">
                <a:solidFill>
                  <a:schemeClr val="bg1"/>
                </a:solidFill>
                <a:ea typeface="League Spartan" charset="0"/>
                <a:cs typeface="Poppins" pitchFamily="2" charset="77"/>
              </a:rPr>
              <a:t>ς</a:t>
            </a:r>
            <a:r>
              <a:rPr lang="en-GB" b="1" dirty="0">
                <a:solidFill>
                  <a:schemeClr val="bg1"/>
                </a:solidFill>
                <a:ea typeface="League Spartan" charset="0"/>
                <a:cs typeface="Poppins" pitchFamily="2" charset="77"/>
              </a:rPr>
              <a:t> </a:t>
            </a:r>
            <a:endParaRPr lang="el-GR" b="1" dirty="0">
              <a:solidFill>
                <a:schemeClr val="bg1"/>
              </a:solidFill>
              <a:ea typeface="League Spartan" charset="0"/>
              <a:cs typeface="Poppins" pitchFamily="2" charset="77"/>
            </a:endParaRPr>
          </a:p>
          <a:p>
            <a:pPr lvl="0">
              <a:lnSpc>
                <a:spcPts val="1860"/>
              </a:lnSpc>
              <a:defRPr/>
            </a:pPr>
            <a:r>
              <a:rPr lang="en-GB" b="1" dirty="0" err="1">
                <a:solidFill>
                  <a:schemeClr val="bg1"/>
                </a:solidFill>
                <a:ea typeface="League Spartan" charset="0"/>
                <a:cs typeface="Poppins" pitchFamily="2" charset="77"/>
              </a:rPr>
              <a:t>ζωής</a:t>
            </a:r>
            <a:r>
              <a:rPr lang="en-GB" b="1" dirty="0">
                <a:solidFill>
                  <a:schemeClr val="bg1"/>
                </a:solidFill>
                <a:ea typeface="League Spartan" charset="0"/>
                <a:cs typeface="Poppins" pitchFamily="2" charset="77"/>
              </a:rPr>
              <a:t> του πελάτη</a:t>
            </a:r>
            <a:br>
              <a:rPr lang="en-GB" b="1" dirty="0">
                <a:solidFill>
                  <a:schemeClr val="bg1"/>
                </a:solidFill>
                <a:ea typeface="League Spartan" charset="0"/>
                <a:cs typeface="Poppins" pitchFamily="2" charset="77"/>
              </a:rPr>
            </a:br>
            <a:endParaRPr lang="en-GB" b="1" dirty="0">
              <a:solidFill>
                <a:schemeClr val="bg1"/>
              </a:solidFill>
              <a:ea typeface="League Spartan" charset="0"/>
              <a:cs typeface="Poppins" pitchFamily="2" charset="77"/>
            </a:endParaRP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953299" y="56431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Είναι οι νέοι πελάτες μακροπρόθεσμα κερδοφόροι;</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384783" y="3127258"/>
            <a:ext cx="3847283" cy="339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Εδώ θα σας δώσουμε μια σύντομη επισκόπηση σχετικά με τις μετρήσεις που σχετίζονται με τον πελάτη και οι οποίες αξίζει να αξιολογηθούν.</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0" y="377371"/>
            <a:ext cx="3638362" cy="251446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Πηγές πληροφόρησης στην εταιρεία: </a:t>
            </a:r>
            <a:r>
              <a:rPr lang="en-US" b="1" dirty="0"/>
              <a:t>Μάρκετινγκ και Πωλήσεις</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95769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54" name="Straight Connector 53">
            <a:extLst>
              <a:ext uri="{FF2B5EF4-FFF2-40B4-BE49-F238E27FC236}">
                <a16:creationId xmlns:a16="http://schemas.microsoft.com/office/drawing/2014/main" id="{142E74D3-D3A6-E977-11BF-F51CF84568AD}"/>
              </a:ext>
            </a:extLst>
          </p:cNvPr>
          <p:cNvCxnSpPr/>
          <p:nvPr/>
        </p:nvCxnSpPr>
        <p:spPr>
          <a:xfrm>
            <a:off x="6794500" y="2044700"/>
            <a:ext cx="0" cy="420370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2" name="TextBox 7">
            <a:extLst>
              <a:ext uri="{FF2B5EF4-FFF2-40B4-BE49-F238E27FC236}">
                <a16:creationId xmlns:a16="http://schemas.microsoft.com/office/drawing/2014/main" id="{A28ACBA6-13AD-5DEE-BEB7-82DAEB4DAA6B}"/>
              </a:ext>
            </a:extLst>
          </p:cNvPr>
          <p:cNvSpPr txBox="1"/>
          <p:nvPr/>
        </p:nvSpPr>
        <p:spPr>
          <a:xfrm>
            <a:off x="6315681" y="1580486"/>
            <a:ext cx="1846382" cy="584775"/>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Διάρκεια ζωής του πελάτη</a:t>
            </a:r>
            <a:b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br>
            <a:r>
              <a:rPr kumimoji="0" lang="en-GB" sz="1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Αξία</a:t>
            </a:r>
          </a:p>
        </p:txBody>
      </p:sp>
    </p:spTree>
    <p:extLst>
      <p:ext uri="{BB962C8B-B14F-4D97-AF65-F5344CB8AC3E}">
        <p14:creationId xmlns:p14="http://schemas.microsoft.com/office/powerpoint/2010/main" val="4077456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4644983" y="0"/>
            <a:ext cx="28335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4463619" y="2178582"/>
            <a:ext cx="7278654" cy="713255"/>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4613352" y="2240573"/>
            <a:ext cx="1415067" cy="579646"/>
          </a:xfrm>
          <a:prstGeom prst="rect">
            <a:avLst/>
          </a:prstGeom>
          <a:noFill/>
          <a:ln>
            <a:noFill/>
          </a:ln>
        </p:spPr>
        <p:txBody>
          <a:bodyPr wrap="none" rtlCol="0" anchor="ctr" anchorCtr="0">
            <a:spAutoFit/>
          </a:bodyPr>
          <a:lstStyle/>
          <a:p>
            <a:pPr marL="0" marR="0" lvl="0" indent="0" defTabSz="914400" rtl="0" eaLnBrk="1" fontAlgn="auto" latinLnBrk="0" hangingPunct="1">
              <a:lnSpc>
                <a:spcPts val="1860"/>
              </a:lnSpc>
              <a:spcBef>
                <a:spcPts val="0"/>
              </a:spcBef>
              <a:spcAft>
                <a:spcPts val="0"/>
              </a:spcAft>
              <a:buClrTx/>
              <a:buSzTx/>
              <a:buFontTx/>
              <a:buNone/>
              <a:tabLst/>
              <a:defRPr/>
            </a:pPr>
            <a:r>
              <a:rPr kumimoji="0" lang="en-GB" b="1" i="0" u="none" strike="noStrike" kern="1200" cap="none" spc="0" normalizeH="0" baseline="0" noProof="0" dirty="0" err="1">
                <a:ln>
                  <a:noFill/>
                </a:ln>
                <a:solidFill>
                  <a:schemeClr val="bg1"/>
                </a:solidFill>
                <a:effectLst/>
                <a:uLnTx/>
                <a:uFillTx/>
                <a:ea typeface="League Spartan" charset="0"/>
                <a:cs typeface="Poppins" pitchFamily="2" charset="77"/>
              </a:rPr>
              <a:t>Ικ</a:t>
            </a:r>
            <a:r>
              <a:rPr kumimoji="0" lang="en-GB" b="1" i="0" u="none" strike="noStrike" kern="1200" cap="none" spc="0" normalizeH="0" baseline="0" noProof="0" dirty="0">
                <a:ln>
                  <a:noFill/>
                </a:ln>
                <a:solidFill>
                  <a:schemeClr val="bg1"/>
                </a:solidFill>
                <a:effectLst/>
                <a:uLnTx/>
                <a:uFillTx/>
                <a:ea typeface="League Spartan" charset="0"/>
                <a:cs typeface="Poppins" pitchFamily="2" charset="77"/>
              </a:rPr>
              <a:t>ανοποίηση</a:t>
            </a:r>
            <a:endParaRPr kumimoji="0" lang="el-GR" b="1" i="0" u="none" strike="noStrike" kern="1200" cap="none" spc="0" normalizeH="0" baseline="0" noProof="0" dirty="0">
              <a:ln>
                <a:noFill/>
              </a:ln>
              <a:solidFill>
                <a:schemeClr val="bg1"/>
              </a:solidFill>
              <a:effectLst/>
              <a:uLnTx/>
              <a:uFillTx/>
              <a:ea typeface="League Spartan" charset="0"/>
              <a:cs typeface="Poppins" pitchFamily="2" charset="77"/>
            </a:endParaRPr>
          </a:p>
          <a:p>
            <a:pPr marL="0" marR="0" lvl="0" indent="0" defTabSz="914400" rtl="0" eaLnBrk="1" fontAlgn="auto" latinLnBrk="0" hangingPunct="1">
              <a:lnSpc>
                <a:spcPts val="1860"/>
              </a:lnSpc>
              <a:spcBef>
                <a:spcPts val="0"/>
              </a:spcBef>
              <a:spcAft>
                <a:spcPts val="0"/>
              </a:spcAft>
              <a:buClrTx/>
              <a:buSzTx/>
              <a:buFontTx/>
              <a:buNone/>
              <a:tabLst/>
              <a:defRPr/>
            </a:pPr>
            <a:r>
              <a:rPr kumimoji="0" lang="el-GR" b="1" i="0" u="none" strike="noStrike" kern="1200" cap="none" spc="0" normalizeH="0" baseline="0" noProof="0" dirty="0">
                <a:ln>
                  <a:noFill/>
                </a:ln>
                <a:solidFill>
                  <a:schemeClr val="bg1"/>
                </a:solidFill>
                <a:effectLst/>
                <a:uLnTx/>
                <a:uFillTx/>
                <a:ea typeface="League Spartan" charset="0"/>
                <a:cs typeface="Poppins" pitchFamily="2" charset="77"/>
              </a:rPr>
              <a:t>πελατών</a:t>
            </a:r>
            <a:endParaRPr kumimoji="0" lang="en-GB" b="1" i="0" u="none" strike="noStrike" kern="1200" cap="none" spc="0" normalizeH="0" baseline="0" noProof="0" dirty="0">
              <a:ln>
                <a:noFill/>
              </a:ln>
              <a:solidFill>
                <a:schemeClr val="bg1"/>
              </a:solidFill>
              <a:effectLst/>
              <a:uLnTx/>
              <a:uFillTx/>
              <a:ea typeface="League Spartan" charset="0"/>
              <a:cs typeface="Poppins" pitchFamily="2" charset="77"/>
            </a:endParaRP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6178599" y="2237165"/>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13"/>
              </a:lnSpc>
              <a:spcBef>
                <a:spcPts val="0"/>
              </a:spcBef>
              <a:spcAft>
                <a:spcPts val="0"/>
              </a:spcAft>
              <a:buClrTx/>
              <a:buSzTx/>
              <a:buFont typeface="Arial"/>
              <a:buNone/>
              <a:tabLst/>
              <a:defRPr/>
            </a:pPr>
            <a:r>
              <a:rPr kumimoji="0" lang="en-GB" sz="1800" b="0" i="0" u="none" strike="noStrike" kern="1200" cap="none" spc="0" normalizeH="0" baseline="0" noProof="0" dirty="0">
                <a:ln>
                  <a:noFill/>
                </a:ln>
                <a:solidFill>
                  <a:schemeClr val="bg1"/>
                </a:solidFill>
                <a:effectLst/>
                <a:uLnTx/>
                <a:uFillTx/>
                <a:latin typeface="+mn-lt"/>
                <a:ea typeface="Lato Light" panose="020F0502020204030203" pitchFamily="34" charset="0"/>
                <a:cs typeface="Mukta ExtraLight" panose="020B0000000000000000" pitchFamily="34" charset="77"/>
              </a:rPr>
              <a:t>Η ικανοποίηση των πελατών είναι το παν. Η μέτρηση της ικανοποίησης των πελατών είναι δύσκολη</a:t>
            </a:r>
          </a:p>
        </p:txBody>
      </p:sp>
      <p:sp>
        <p:nvSpPr>
          <p:cNvPr id="33" name="Pentagon 32">
            <a:extLst>
              <a:ext uri="{FF2B5EF4-FFF2-40B4-BE49-F238E27FC236}">
                <a16:creationId xmlns:a16="http://schemas.microsoft.com/office/drawing/2014/main" id="{C341E196-C78F-4483-80F7-EEE64418048F}"/>
              </a:ext>
            </a:extLst>
          </p:cNvPr>
          <p:cNvSpPr/>
          <p:nvPr/>
        </p:nvSpPr>
        <p:spPr>
          <a:xfrm>
            <a:off x="4463619" y="2982431"/>
            <a:ext cx="7278654" cy="713255"/>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4533587" y="3044422"/>
            <a:ext cx="1495089" cy="579646"/>
          </a:xfrm>
          <a:prstGeom prst="rect">
            <a:avLst/>
          </a:prstGeom>
          <a:noFill/>
          <a:ln>
            <a:noFill/>
          </a:ln>
        </p:spPr>
        <p:txBody>
          <a:bodyPr wrap="none" rtlCol="0" anchor="ctr" anchorCtr="0">
            <a:spAutoFit/>
          </a:bodyPr>
          <a:lstStyle/>
          <a:p>
            <a:pPr lvl="0">
              <a:lnSpc>
                <a:spcPts val="1860"/>
              </a:lnSpc>
              <a:defRPr/>
            </a:pPr>
            <a:r>
              <a:rPr lang="en-GB" b="1" dirty="0">
                <a:solidFill>
                  <a:schemeClr val="bg1"/>
                </a:solidFill>
                <a:ea typeface="League Spartan" charset="0"/>
                <a:cs typeface="Poppins" pitchFamily="2" charset="77"/>
              </a:rPr>
              <a:t>Καθαρός Προωθητής</a:t>
            </a:r>
            <a:br>
              <a:rPr lang="en-GB" b="1" dirty="0">
                <a:solidFill>
                  <a:schemeClr val="bg1"/>
                </a:solidFill>
                <a:ea typeface="League Spartan" charset="0"/>
                <a:cs typeface="Poppins" pitchFamily="2" charset="77"/>
              </a:rPr>
            </a:br>
            <a:r>
              <a:rPr lang="en-GB" b="1" dirty="0">
                <a:solidFill>
                  <a:schemeClr val="bg1"/>
                </a:solidFill>
                <a:ea typeface="League Spartan" charset="0"/>
                <a:cs typeface="Poppins" pitchFamily="2" charset="77"/>
              </a:rPr>
              <a:t>Βαθμολογία</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6178599" y="3117214"/>
            <a:ext cx="4859481"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Το NPS μετρά την πιθανότητα με την οποία οι πελάτες σας σας συστήνουν σε άλλο άτομο.</a:t>
            </a:r>
          </a:p>
        </p:txBody>
      </p:sp>
      <p:sp>
        <p:nvSpPr>
          <p:cNvPr id="36" name="Pentagon 35">
            <a:extLst>
              <a:ext uri="{FF2B5EF4-FFF2-40B4-BE49-F238E27FC236}">
                <a16:creationId xmlns:a16="http://schemas.microsoft.com/office/drawing/2014/main" id="{A2F28C16-1CBC-DBE5-8011-858E0DA46ACE}"/>
              </a:ext>
            </a:extLst>
          </p:cNvPr>
          <p:cNvSpPr/>
          <p:nvPr/>
        </p:nvSpPr>
        <p:spPr>
          <a:xfrm>
            <a:off x="4463619" y="3782243"/>
            <a:ext cx="7278654" cy="713255"/>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4500757" y="3729170"/>
            <a:ext cx="1600246" cy="809773"/>
          </a:xfrm>
          <a:prstGeom prst="rect">
            <a:avLst/>
          </a:prstGeom>
          <a:noFill/>
          <a:ln>
            <a:noFill/>
          </a:ln>
        </p:spPr>
        <p:txBody>
          <a:bodyPr wrap="none" rtlCol="0" anchor="ctr" anchorCtr="0">
            <a:spAutoFit/>
          </a:bodyPr>
          <a:lstStyle/>
          <a:p>
            <a:pPr lvl="0">
              <a:lnSpc>
                <a:spcPts val="1860"/>
              </a:lnSpc>
              <a:defRPr/>
            </a:pPr>
            <a:br>
              <a:rPr lang="en-GB" b="1" dirty="0">
                <a:solidFill>
                  <a:schemeClr val="bg1"/>
                </a:solidFill>
                <a:ea typeface="League Spartan" charset="0"/>
                <a:cs typeface="Poppins" pitchFamily="2" charset="77"/>
              </a:rPr>
            </a:br>
            <a:r>
              <a:rPr lang="en-GB" sz="1400" b="1" dirty="0" err="1">
                <a:solidFill>
                  <a:schemeClr val="bg1"/>
                </a:solidFill>
                <a:ea typeface="League Spartan" charset="0"/>
                <a:cs typeface="Poppins" pitchFamily="2" charset="77"/>
              </a:rPr>
              <a:t>Χρόνος</a:t>
            </a:r>
            <a:r>
              <a:rPr lang="el-GR" sz="1400" b="1" dirty="0">
                <a:solidFill>
                  <a:schemeClr val="bg1"/>
                </a:solidFill>
                <a:ea typeface="League Spartan" charset="0"/>
                <a:cs typeface="Poppins" pitchFamily="2" charset="77"/>
              </a:rPr>
              <a:t> </a:t>
            </a:r>
          </a:p>
          <a:p>
            <a:pPr lvl="0">
              <a:lnSpc>
                <a:spcPts val="1860"/>
              </a:lnSpc>
              <a:defRPr/>
            </a:pPr>
            <a:r>
              <a:rPr lang="el-GR" sz="1400" b="1" dirty="0">
                <a:solidFill>
                  <a:schemeClr val="bg1"/>
                </a:solidFill>
                <a:ea typeface="League Spartan" charset="0"/>
                <a:cs typeface="Poppins" pitchFamily="2" charset="77"/>
              </a:rPr>
              <a:t>πρώτης απόκρισης</a:t>
            </a:r>
            <a:endParaRPr lang="en-GB" b="1" dirty="0">
              <a:solidFill>
                <a:schemeClr val="bg1"/>
              </a:solidFill>
              <a:ea typeface="League Spartan" charset="0"/>
              <a:cs typeface="Poppins" pitchFamily="2" charset="77"/>
            </a:endParaRP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6178599" y="4001108"/>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err="1">
                <a:solidFill>
                  <a:schemeClr val="bg1"/>
                </a:solidFill>
                <a:latin typeface="+mn-lt"/>
                <a:ea typeface="Lato Light" panose="020F0502020204030203" pitchFamily="34" charset="0"/>
                <a:cs typeface="Mukta ExtraLight" panose="020B0000000000000000" pitchFamily="34" charset="77"/>
              </a:rPr>
              <a:t>Η ομιλία </a:t>
            </a:r>
            <a:r>
              <a:rPr lang="en-GB" sz="1800" dirty="0">
                <a:solidFill>
                  <a:schemeClr val="bg1"/>
                </a:solidFill>
                <a:latin typeface="+mn-lt"/>
                <a:ea typeface="Lato Light" panose="020F0502020204030203" pitchFamily="34" charset="0"/>
                <a:cs typeface="Mukta ExtraLight" panose="020B0000000000000000" pitchFamily="34" charset="77"/>
              </a:rPr>
              <a:t>είναι καθοριστικός παράγοντας για την ικανοποίηση των πελατών</a:t>
            </a:r>
          </a:p>
        </p:txBody>
      </p:sp>
      <p:sp>
        <p:nvSpPr>
          <p:cNvPr id="39" name="Pentagon 38">
            <a:extLst>
              <a:ext uri="{FF2B5EF4-FFF2-40B4-BE49-F238E27FC236}">
                <a16:creationId xmlns:a16="http://schemas.microsoft.com/office/drawing/2014/main" id="{F8DCEED6-531C-BF6C-3A63-E751C0662C26}"/>
              </a:ext>
            </a:extLst>
          </p:cNvPr>
          <p:cNvSpPr/>
          <p:nvPr/>
        </p:nvSpPr>
        <p:spPr>
          <a:xfrm>
            <a:off x="4463619" y="4586092"/>
            <a:ext cx="7278654" cy="713255"/>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4671669" y="4533019"/>
            <a:ext cx="1198983" cy="809773"/>
          </a:xfrm>
          <a:prstGeom prst="rect">
            <a:avLst/>
          </a:prstGeom>
          <a:noFill/>
          <a:ln>
            <a:noFill/>
          </a:ln>
        </p:spPr>
        <p:txBody>
          <a:bodyPr wrap="none" rtlCol="0" anchor="ctr" anchorCtr="0">
            <a:spAutoFit/>
          </a:bodyPr>
          <a:lstStyle/>
          <a:p>
            <a:pPr lvl="0">
              <a:lnSpc>
                <a:spcPts val="1860"/>
              </a:lnSpc>
              <a:defRPr/>
            </a:pPr>
            <a:r>
              <a:rPr lang="en-GB" sz="1400" b="1" dirty="0" err="1">
                <a:solidFill>
                  <a:schemeClr val="bg1"/>
                </a:solidFill>
                <a:ea typeface="League Spartan" charset="0"/>
                <a:cs typeface="Poppins" pitchFamily="2" charset="77"/>
              </a:rPr>
              <a:t>Ποσοστό</a:t>
            </a:r>
            <a:r>
              <a:rPr lang="en-GB" sz="1400" b="1" dirty="0">
                <a:solidFill>
                  <a:schemeClr val="bg1"/>
                </a:solidFill>
                <a:ea typeface="League Spartan" charset="0"/>
                <a:cs typeface="Poppins" pitchFamily="2" charset="77"/>
              </a:rPr>
              <a:t> </a:t>
            </a:r>
            <a:endParaRPr lang="el-GR" sz="1400" b="1" dirty="0">
              <a:solidFill>
                <a:schemeClr val="bg1"/>
              </a:solidFill>
              <a:ea typeface="League Spartan" charset="0"/>
              <a:cs typeface="Poppins" pitchFamily="2" charset="77"/>
            </a:endParaRPr>
          </a:p>
          <a:p>
            <a:pPr lvl="0">
              <a:lnSpc>
                <a:spcPts val="1860"/>
              </a:lnSpc>
              <a:defRPr/>
            </a:pPr>
            <a:r>
              <a:rPr lang="en-GB" sz="1400" b="1" dirty="0">
                <a:solidFill>
                  <a:schemeClr val="bg1"/>
                </a:solidFill>
                <a:ea typeface="League Spartan" charset="0"/>
                <a:cs typeface="Poppins" pitchFamily="2" charset="77"/>
              </a:rPr>
              <a:t>απ</a:t>
            </a:r>
            <a:r>
              <a:rPr lang="en-GB" sz="1400" b="1" dirty="0" err="1">
                <a:solidFill>
                  <a:schemeClr val="bg1"/>
                </a:solidFill>
                <a:ea typeface="League Spartan" charset="0"/>
                <a:cs typeface="Poppins" pitchFamily="2" charset="77"/>
              </a:rPr>
              <a:t>οχώρησης</a:t>
            </a:r>
            <a:r>
              <a:rPr lang="el-GR" sz="1400" b="1" dirty="0">
                <a:solidFill>
                  <a:schemeClr val="bg1"/>
                </a:solidFill>
                <a:ea typeface="League Spartan" charset="0"/>
                <a:cs typeface="Poppins" pitchFamily="2" charset="77"/>
              </a:rPr>
              <a:t> </a:t>
            </a:r>
          </a:p>
          <a:p>
            <a:pPr lvl="0">
              <a:lnSpc>
                <a:spcPts val="1860"/>
              </a:lnSpc>
              <a:defRPr/>
            </a:pPr>
            <a:r>
              <a:rPr lang="el-GR" sz="1400" b="1" dirty="0">
                <a:solidFill>
                  <a:schemeClr val="bg1"/>
                </a:solidFill>
                <a:ea typeface="League Spartan" charset="0"/>
                <a:cs typeface="Poppins" pitchFamily="2" charset="77"/>
              </a:rPr>
              <a:t>πελατών</a:t>
            </a:r>
            <a:endParaRPr lang="en-GB" sz="1400" b="1" dirty="0">
              <a:solidFill>
                <a:schemeClr val="bg1"/>
              </a:solidFill>
              <a:ea typeface="League Spartan" charset="0"/>
              <a:cs typeface="Poppins" pitchFamily="2" charset="77"/>
            </a:endParaRP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6178599" y="4720875"/>
            <a:ext cx="4859481" cy="6950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Η απ</a:t>
            </a:r>
            <a:r>
              <a:rPr lang="en-GB" sz="1800" dirty="0" err="1">
                <a:solidFill>
                  <a:schemeClr val="bg1"/>
                </a:solidFill>
                <a:latin typeface="+mn-lt"/>
                <a:ea typeface="Lato Light" panose="020F0502020204030203" pitchFamily="34" charset="0"/>
                <a:cs typeface="Mukta ExtraLight" panose="020B0000000000000000" pitchFamily="34" charset="77"/>
              </a:rPr>
              <a:t>ομάκρυνση</a:t>
            </a:r>
            <a:r>
              <a:rPr lang="en-GB" sz="1800" dirty="0">
                <a:solidFill>
                  <a:schemeClr val="bg1"/>
                </a:solidFill>
                <a:latin typeface="+mn-lt"/>
                <a:ea typeface="Lato Light" panose="020F0502020204030203" pitchFamily="34" charset="0"/>
                <a:cs typeface="Mukta ExtraLight" panose="020B0000000000000000" pitchFamily="34" charset="77"/>
              </a:rPr>
              <a:t> πελατών σας βοηθά να δείτε τις τάσεις ικανοποίησης (ή δυσαρέσκειας) από το προϊόν.</a:t>
            </a:r>
          </a:p>
        </p:txBody>
      </p:sp>
      <p:sp>
        <p:nvSpPr>
          <p:cNvPr id="42" name="Pentagon 41">
            <a:extLst>
              <a:ext uri="{FF2B5EF4-FFF2-40B4-BE49-F238E27FC236}">
                <a16:creationId xmlns:a16="http://schemas.microsoft.com/office/drawing/2014/main" id="{5EE6CBC6-4376-A60C-1006-EB68A79A6BEA}"/>
              </a:ext>
            </a:extLst>
          </p:cNvPr>
          <p:cNvSpPr/>
          <p:nvPr/>
        </p:nvSpPr>
        <p:spPr>
          <a:xfrm>
            <a:off x="4463619" y="5382426"/>
            <a:ext cx="7278654" cy="713255"/>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4728511" y="5566245"/>
            <a:ext cx="1167243" cy="335989"/>
          </a:xfrm>
          <a:prstGeom prst="rect">
            <a:avLst/>
          </a:prstGeom>
          <a:noFill/>
          <a:ln>
            <a:noFill/>
          </a:ln>
        </p:spPr>
        <p:txBody>
          <a:bodyPr wrap="none" rtlCol="0" anchor="ctr" anchorCtr="0">
            <a:spAutoFit/>
          </a:bodyPr>
          <a:lstStyle/>
          <a:p>
            <a:pPr lvl="0">
              <a:lnSpc>
                <a:spcPts val="1860"/>
              </a:lnSpc>
              <a:defRPr/>
            </a:pPr>
            <a:r>
              <a:rPr lang="en-GB" b="1" dirty="0" err="1">
                <a:solidFill>
                  <a:schemeClr val="bg1"/>
                </a:solidFill>
                <a:ea typeface="League Spartan" charset="0"/>
                <a:cs typeface="Poppins" pitchFamily="2" charset="77"/>
              </a:rPr>
              <a:t>ServeQual</a:t>
            </a:r>
            <a:endParaRPr lang="en-GB" b="1" dirty="0">
              <a:solidFill>
                <a:schemeClr val="bg1"/>
              </a:solidFill>
              <a:ea typeface="League Spartan" charset="0"/>
              <a:cs typeface="Poppins" pitchFamily="2" charset="77"/>
            </a:endParaRP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6178599" y="5643181"/>
            <a:ext cx="4859481"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Ποιότητα υπηρεσιών + Ικανοποίηση πελατών</a:t>
            </a:r>
          </a:p>
        </p:txBody>
      </p:sp>
      <p:sp>
        <p:nvSpPr>
          <p:cNvPr id="45" name="Rectangle 44">
            <a:extLst>
              <a:ext uri="{FF2B5EF4-FFF2-40B4-BE49-F238E27FC236}">
                <a16:creationId xmlns:a16="http://schemas.microsoft.com/office/drawing/2014/main" id="{73351E67-4939-BB5C-1C2E-022031ACA560}"/>
              </a:ext>
            </a:extLst>
          </p:cNvPr>
          <p:cNvSpPr/>
          <p:nvPr/>
        </p:nvSpPr>
        <p:spPr>
          <a:xfrm>
            <a:off x="30389" y="0"/>
            <a:ext cx="115049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675980" y="2891837"/>
            <a:ext cx="3413076" cy="3770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80"/>
              </a:lnSpc>
            </a:pPr>
            <a:r>
              <a:rPr lang="en-GB" sz="2200" dirty="0"/>
              <a:t>Εάν δεν μετράται η ποιότητα της εξυπηρέτησης των πελατών, πώς μπορεί να κριθεί η επιτυχία των δράσεων;</a:t>
            </a:r>
          </a:p>
          <a:p>
            <a:pPr marL="0" indent="0">
              <a:lnSpc>
                <a:spcPts val="2280"/>
              </a:lnSpc>
            </a:pPr>
            <a:r>
              <a:rPr lang="en-GB" sz="2200" dirty="0"/>
              <a:t> Εάν μια εταιρεία ενδιαφέρεται σοβαρά να βελτιώσει την εξυπηρέτηση των πελατών της, αυτοί είναι οι δείκτες KPI που πρέπει να επανεξεταστούν. </a:t>
            </a:r>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675980" y="377371"/>
            <a:ext cx="3638362" cy="22598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Πηγές πληροφόρησης στην εταιρεία: </a:t>
            </a:r>
            <a:r>
              <a:rPr lang="en-US" b="1" dirty="0"/>
              <a:t>Υπηρεσία</a:t>
            </a:r>
          </a:p>
        </p:txBody>
      </p:sp>
      <p:sp>
        <p:nvSpPr>
          <p:cNvPr id="52" name="Rectangle 51">
            <a:extLst>
              <a:ext uri="{FF2B5EF4-FFF2-40B4-BE49-F238E27FC236}">
                <a16:creationId xmlns:a16="http://schemas.microsoft.com/office/drawing/2014/main" id="{50A70684-FCBB-8592-BFD2-474A09103682}"/>
              </a:ext>
            </a:extLst>
          </p:cNvPr>
          <p:cNvSpPr/>
          <p:nvPr/>
        </p:nvSpPr>
        <p:spPr>
          <a:xfrm>
            <a:off x="675980" y="242107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54" name="Straight Connector 53">
            <a:extLst>
              <a:ext uri="{FF2B5EF4-FFF2-40B4-BE49-F238E27FC236}">
                <a16:creationId xmlns:a16="http://schemas.microsoft.com/office/drawing/2014/main" id="{142E74D3-D3A6-E977-11BF-F51CF84568AD}"/>
              </a:ext>
            </a:extLst>
          </p:cNvPr>
          <p:cNvCxnSpPr/>
          <p:nvPr/>
        </p:nvCxnSpPr>
        <p:spPr>
          <a:xfrm>
            <a:off x="6057900" y="2044700"/>
            <a:ext cx="0" cy="420370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485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3" name="Text Placeholder 2">
            <a:extLst>
              <a:ext uri="{FF2B5EF4-FFF2-40B4-BE49-F238E27FC236}">
                <a16:creationId xmlns:a16="http://schemas.microsoft.com/office/drawing/2014/main" id="{A21EDDB4-5F6A-04D5-8C7B-885CADBF941E}"/>
              </a:ext>
            </a:extLst>
          </p:cNvPr>
          <p:cNvSpPr>
            <a:spLocks noGrp="1"/>
          </p:cNvSpPr>
          <p:nvPr>
            <p:ph type="body" sz="quarter" idx="18"/>
          </p:nvPr>
        </p:nvSpPr>
        <p:spPr>
          <a:xfrm>
            <a:off x="627342" y="2200187"/>
            <a:ext cx="4725181" cy="3616810"/>
          </a:xfrm>
        </p:spPr>
        <p:txBody>
          <a:bodyPr>
            <a:normAutofit fontScale="92500"/>
          </a:bodyPr>
          <a:lstStyle/>
          <a:p>
            <a:pPr marL="0" indent="0">
              <a:lnSpc>
                <a:spcPts val="2380"/>
              </a:lnSpc>
              <a:spcBef>
                <a:spcPts val="0"/>
              </a:spcBef>
              <a:buClr>
                <a:srgbClr val="EDA13E"/>
              </a:buClr>
            </a:pPr>
            <a:r>
              <a:rPr lang="en-US" sz="2200" dirty="0"/>
              <a:t>Με τον καθορισμό των σχετικών περιοχών παρατήρησης και την επιλογή των κατάλληλων δεικτών έγκαιρης ανίχνευσης, οι αλλαγές στην αγορά και στην εταιρεία μπορούν να εντοπιστούν και να παρακολουθηθούν συστηματικά. Με τη σημαντική μεταβολή ενός δείκτη, δίνεται σήμα για συζήτηση και, εάν είναι απαραίτητο, για τη λήψη μέτρων.  </a:t>
            </a:r>
            <a:r>
              <a:rPr lang="en-US" sz="2200" b="1" dirty="0"/>
              <a:t>Υπάρχει ένας αριθμός ελάχιστων περιοχών που πρέπει να παρατηρούνται συνεχώς.</a:t>
            </a:r>
          </a:p>
        </p:txBody>
      </p:sp>
      <p:sp>
        <p:nvSpPr>
          <p:cNvPr id="7" name="Text Placeholder 6">
            <a:extLst>
              <a:ext uri="{FF2B5EF4-FFF2-40B4-BE49-F238E27FC236}">
                <a16:creationId xmlns:a16="http://schemas.microsoft.com/office/drawing/2014/main" id="{86FF41A1-84F4-94BC-A795-FBDA8E4C3EEC}"/>
              </a:ext>
            </a:extLst>
          </p:cNvPr>
          <p:cNvSpPr>
            <a:spLocks noGrp="1"/>
          </p:cNvSpPr>
          <p:nvPr>
            <p:ph type="body" sz="quarter" idx="16"/>
          </p:nvPr>
        </p:nvSpPr>
        <p:spPr>
          <a:xfrm>
            <a:off x="714542" y="328647"/>
            <a:ext cx="4308032" cy="1536846"/>
          </a:xfrm>
        </p:spPr>
        <p:txBody>
          <a:bodyPr>
            <a:normAutofit lnSpcReduction="10000"/>
          </a:bodyPr>
          <a:lstStyle/>
          <a:p>
            <a:r>
              <a:rPr lang="en-US" dirty="0"/>
              <a:t>Το απόλυτο ελάχιστο που πρέπει να παρακολουθείται</a:t>
            </a:r>
          </a:p>
        </p:txBody>
      </p:sp>
      <p:sp>
        <p:nvSpPr>
          <p:cNvPr id="9" name="Rectangle 8">
            <a:extLst>
              <a:ext uri="{FF2B5EF4-FFF2-40B4-BE49-F238E27FC236}">
                <a16:creationId xmlns:a16="http://schemas.microsoft.com/office/drawing/2014/main" id="{4973005A-F451-061D-D20C-6ED3B5FDDB3A}"/>
              </a:ext>
            </a:extLst>
          </p:cNvPr>
          <p:cNvSpPr/>
          <p:nvPr/>
        </p:nvSpPr>
        <p:spPr>
          <a:xfrm>
            <a:off x="734714" y="202213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Placeholder 9">
            <a:extLst>
              <a:ext uri="{FF2B5EF4-FFF2-40B4-BE49-F238E27FC236}">
                <a16:creationId xmlns:a16="http://schemas.microsoft.com/office/drawing/2014/main" id="{D569327F-3426-86DF-E223-86826C121975}"/>
              </a:ext>
            </a:extLst>
          </p:cNvPr>
          <p:cNvPicPr>
            <a:picLocks noChangeAspect="1"/>
          </p:cNvPicPr>
          <p:nvPr/>
        </p:nvPicPr>
        <p:blipFill rotWithShape="1">
          <a:blip r:embed="rId7"/>
          <a:srcRect t="18594" b="18594"/>
          <a:stretch/>
        </p:blipFill>
        <p:spPr>
          <a:xfrm>
            <a:off x="5682472" y="328647"/>
            <a:ext cx="6126226" cy="5447571"/>
          </a:xfrm>
          <a:prstGeom prst="rect">
            <a:avLst/>
          </a:prstGeom>
          <a:solidFill>
            <a:schemeClr val="bg1"/>
          </a:solidFill>
        </p:spPr>
      </p:pic>
    </p:spTree>
    <p:extLst>
      <p:ext uri="{BB962C8B-B14F-4D97-AF65-F5344CB8AC3E}">
        <p14:creationId xmlns:p14="http://schemas.microsoft.com/office/powerpoint/2010/main" val="3231233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217777"/>
            <a:ext cx="12192000" cy="77996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793125" y="430297"/>
            <a:ext cx="10031157" cy="92210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Το απόλυτο ελάχιστο που πρέπει να παρακολουθείται</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5996" y="589758"/>
            <a:ext cx="111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97" name="Group 96">
            <a:extLst>
              <a:ext uri="{FF2B5EF4-FFF2-40B4-BE49-F238E27FC236}">
                <a16:creationId xmlns:a16="http://schemas.microsoft.com/office/drawing/2014/main" id="{983914AA-5827-CC3B-AD86-DF10E88FB44D}"/>
              </a:ext>
            </a:extLst>
          </p:cNvPr>
          <p:cNvGrpSpPr/>
          <p:nvPr/>
        </p:nvGrpSpPr>
        <p:grpSpPr>
          <a:xfrm>
            <a:off x="3948358" y="1695665"/>
            <a:ext cx="3690111" cy="3678703"/>
            <a:chOff x="3592597" y="2005394"/>
            <a:chExt cx="3690111" cy="3678703"/>
          </a:xfrm>
        </p:grpSpPr>
        <p:sp>
          <p:nvSpPr>
            <p:cNvPr id="6" name="Freeform 83">
              <a:extLst>
                <a:ext uri="{FF2B5EF4-FFF2-40B4-BE49-F238E27FC236}">
                  <a16:creationId xmlns:a16="http://schemas.microsoft.com/office/drawing/2014/main" id="{353B36BE-2693-EEDF-B032-79E98DFC5AF0}"/>
                </a:ext>
              </a:extLst>
            </p:cNvPr>
            <p:cNvSpPr/>
            <p:nvPr/>
          </p:nvSpPr>
          <p:spPr>
            <a:xfrm rot="5400000">
              <a:off x="5780525" y="2790637"/>
              <a:ext cx="1624109" cy="1380257"/>
            </a:xfrm>
            <a:custGeom>
              <a:avLst/>
              <a:gdLst>
                <a:gd name="connsiteX0" fmla="*/ 0 w 4377256"/>
                <a:gd name="connsiteY0" fmla="*/ 1618927 h 3679728"/>
                <a:gd name="connsiteX1" fmla="*/ 74438 w 4377256"/>
                <a:gd name="connsiteY1" fmla="*/ 1547957 h 3679728"/>
                <a:gd name="connsiteX2" fmla="*/ 2915244 w 4377256"/>
                <a:gd name="connsiteY2" fmla="*/ 365362 h 3679728"/>
                <a:gd name="connsiteX3" fmla="*/ 2945848 w 4377256"/>
                <a:gd name="connsiteY3" fmla="*/ 364588 h 3679728"/>
                <a:gd name="connsiteX4" fmla="*/ 2945848 w 4377256"/>
                <a:gd name="connsiteY4" fmla="*/ 0 h 3679728"/>
                <a:gd name="connsiteX5" fmla="*/ 4377256 w 4377256"/>
                <a:gd name="connsiteY5" fmla="*/ 1822380 h 3679728"/>
                <a:gd name="connsiteX6" fmla="*/ 2945848 w 4377256"/>
                <a:gd name="connsiteY6" fmla="*/ 3644760 h 3679728"/>
                <a:gd name="connsiteX7" fmla="*/ 2945848 w 4377256"/>
                <a:gd name="connsiteY7" fmla="*/ 3302690 h 3679728"/>
                <a:gd name="connsiteX8" fmla="*/ 2859401 w 4377256"/>
                <a:gd name="connsiteY8" fmla="*/ 3314778 h 3679728"/>
                <a:gd name="connsiteX9" fmla="*/ 2103987 w 4377256"/>
                <a:gd name="connsiteY9" fmla="*/ 3664831 h 3679728"/>
                <a:gd name="connsiteX10" fmla="*/ 2087596 w 4377256"/>
                <a:gd name="connsiteY10" fmla="*/ 3679728 h 3679728"/>
                <a:gd name="connsiteX11" fmla="*/ 1753827 w 4377256"/>
                <a:gd name="connsiteY11" fmla="*/ 1959145 h 3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7256" h="3679728">
                  <a:moveTo>
                    <a:pt x="0" y="1618927"/>
                  </a:moveTo>
                  <a:lnTo>
                    <a:pt x="74438" y="1547957"/>
                  </a:lnTo>
                  <a:cubicBezTo>
                    <a:pt x="832764" y="858723"/>
                    <a:pt x="1823522" y="420702"/>
                    <a:pt x="2915244" y="365362"/>
                  </a:cubicBezTo>
                  <a:lnTo>
                    <a:pt x="2945848" y="364588"/>
                  </a:lnTo>
                  <a:lnTo>
                    <a:pt x="2945848" y="0"/>
                  </a:lnTo>
                  <a:lnTo>
                    <a:pt x="4377256" y="1822380"/>
                  </a:lnTo>
                  <a:lnTo>
                    <a:pt x="2945848" y="3644760"/>
                  </a:lnTo>
                  <a:lnTo>
                    <a:pt x="2945848" y="3302690"/>
                  </a:lnTo>
                  <a:lnTo>
                    <a:pt x="2859401" y="3314778"/>
                  </a:lnTo>
                  <a:cubicBezTo>
                    <a:pt x="2575771" y="3365441"/>
                    <a:pt x="2317318" y="3488775"/>
                    <a:pt x="2103987" y="3664831"/>
                  </a:cubicBezTo>
                  <a:lnTo>
                    <a:pt x="2087596" y="3679728"/>
                  </a:lnTo>
                  <a:lnTo>
                    <a:pt x="1753827" y="1959145"/>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1" name="Freeform 84">
              <a:extLst>
                <a:ext uri="{FF2B5EF4-FFF2-40B4-BE49-F238E27FC236}">
                  <a16:creationId xmlns:a16="http://schemas.microsoft.com/office/drawing/2014/main" id="{08B5BD5C-4979-0F60-6FEB-FE5658EC570F}"/>
                </a:ext>
              </a:extLst>
            </p:cNvPr>
            <p:cNvSpPr/>
            <p:nvPr/>
          </p:nvSpPr>
          <p:spPr>
            <a:xfrm rot="5400000">
              <a:off x="5895622" y="3826567"/>
              <a:ext cx="1198117" cy="1304711"/>
            </a:xfrm>
            <a:custGeom>
              <a:avLst/>
              <a:gdLst>
                <a:gd name="connsiteX0" fmla="*/ 0 w 3229136"/>
                <a:gd name="connsiteY0" fmla="*/ 2931954 h 3478324"/>
                <a:gd name="connsiteX1" fmla="*/ 0 w 3229136"/>
                <a:gd name="connsiteY1" fmla="*/ 2906862 h 3478324"/>
                <a:gd name="connsiteX2" fmla="*/ 1135920 w 3229136"/>
                <a:gd name="connsiteY2" fmla="*/ 1460680 h 3478324"/>
                <a:gd name="connsiteX3" fmla="*/ 0 w 3229136"/>
                <a:gd name="connsiteY3" fmla="*/ 14500 h 3478324"/>
                <a:gd name="connsiteX4" fmla="*/ 0 w 3229136"/>
                <a:gd name="connsiteY4" fmla="*/ 0 h 3478324"/>
                <a:gd name="connsiteX5" fmla="*/ 144783 w 3229136"/>
                <a:gd name="connsiteY5" fmla="*/ 3662 h 3478324"/>
                <a:gd name="connsiteX6" fmla="*/ 2985590 w 3229136"/>
                <a:gd name="connsiteY6" fmla="*/ 1186256 h 3478324"/>
                <a:gd name="connsiteX7" fmla="*/ 2991020 w 3229136"/>
                <a:gd name="connsiteY7" fmla="*/ 1191432 h 3478324"/>
                <a:gd name="connsiteX8" fmla="*/ 3229136 w 3229136"/>
                <a:gd name="connsiteY8" fmla="*/ 953316 h 3478324"/>
                <a:gd name="connsiteX9" fmla="*/ 3090707 w 3229136"/>
                <a:gd name="connsiteY9" fmla="*/ 3339896 h 3478324"/>
                <a:gd name="connsiteX10" fmla="*/ 704127 w 3229136"/>
                <a:gd name="connsiteY10" fmla="*/ 3478324 h 3478324"/>
                <a:gd name="connsiteX11" fmla="*/ 911200 w 3229136"/>
                <a:gd name="connsiteY11" fmla="*/ 3271251 h 3478324"/>
                <a:gd name="connsiteX12" fmla="*/ 762599 w 3229136"/>
                <a:gd name="connsiteY12" fmla="*/ 3165602 h 3478324"/>
                <a:gd name="connsiteX13" fmla="*/ 77588 w 3229136"/>
                <a:gd name="connsiteY13" fmla="*/ 2935872 h 34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9136" h="3478324">
                  <a:moveTo>
                    <a:pt x="0" y="2931954"/>
                  </a:moveTo>
                  <a:lnTo>
                    <a:pt x="0" y="2906862"/>
                  </a:lnTo>
                  <a:lnTo>
                    <a:pt x="1135920" y="1460680"/>
                  </a:lnTo>
                  <a:lnTo>
                    <a:pt x="0" y="14500"/>
                  </a:lnTo>
                  <a:lnTo>
                    <a:pt x="0" y="0"/>
                  </a:lnTo>
                  <a:lnTo>
                    <a:pt x="144783" y="3662"/>
                  </a:lnTo>
                  <a:cubicBezTo>
                    <a:pt x="1236506" y="59002"/>
                    <a:pt x="2227264" y="497022"/>
                    <a:pt x="2985590" y="1186256"/>
                  </a:cubicBezTo>
                  <a:lnTo>
                    <a:pt x="2991020" y="1191432"/>
                  </a:lnTo>
                  <a:lnTo>
                    <a:pt x="3229136" y="953316"/>
                  </a:lnTo>
                  <a:lnTo>
                    <a:pt x="3090707" y="3339896"/>
                  </a:lnTo>
                  <a:lnTo>
                    <a:pt x="704127" y="3478324"/>
                  </a:lnTo>
                  <a:lnTo>
                    <a:pt x="911200" y="3271251"/>
                  </a:lnTo>
                  <a:lnTo>
                    <a:pt x="762599" y="3165602"/>
                  </a:lnTo>
                  <a:cubicBezTo>
                    <a:pt x="559039" y="3041916"/>
                    <a:pt x="326516" y="2961151"/>
                    <a:pt x="77588" y="2935872"/>
                  </a:cubicBez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96" name="Group 95">
              <a:extLst>
                <a:ext uri="{FF2B5EF4-FFF2-40B4-BE49-F238E27FC236}">
                  <a16:creationId xmlns:a16="http://schemas.microsoft.com/office/drawing/2014/main" id="{6BFFBC09-5E6E-DB94-EB12-04E3394376BB}"/>
                </a:ext>
              </a:extLst>
            </p:cNvPr>
            <p:cNvGrpSpPr/>
            <p:nvPr/>
          </p:nvGrpSpPr>
          <p:grpSpPr>
            <a:xfrm>
              <a:off x="3592597" y="2005394"/>
              <a:ext cx="3262234" cy="3678703"/>
              <a:chOff x="3592597" y="2005394"/>
              <a:chExt cx="3262234" cy="3678703"/>
            </a:xfrm>
          </p:grpSpPr>
          <p:sp>
            <p:nvSpPr>
              <p:cNvPr id="2" name="Freeform 81">
                <a:extLst>
                  <a:ext uri="{FF2B5EF4-FFF2-40B4-BE49-F238E27FC236}">
                    <a16:creationId xmlns:a16="http://schemas.microsoft.com/office/drawing/2014/main" id="{943CDF94-23F5-A9F2-3CB9-16FA79F03B13}"/>
                  </a:ext>
                </a:extLst>
              </p:cNvPr>
              <p:cNvSpPr/>
              <p:nvPr/>
            </p:nvSpPr>
            <p:spPr>
              <a:xfrm rot="5400000">
                <a:off x="4385155" y="1863124"/>
                <a:ext cx="1367999" cy="1652540"/>
              </a:xfrm>
              <a:custGeom>
                <a:avLst/>
                <a:gdLst>
                  <a:gd name="connsiteX0" fmla="*/ 0 w 3687000"/>
                  <a:gd name="connsiteY0" fmla="*/ 1375133 h 4405627"/>
                  <a:gd name="connsiteX1" fmla="*/ 1809048 w 3687000"/>
                  <a:gd name="connsiteY1" fmla="*/ 0 h 4405627"/>
                  <a:gd name="connsiteX2" fmla="*/ 3618095 w 3687000"/>
                  <a:gd name="connsiteY2" fmla="*/ 1375133 h 4405627"/>
                  <a:gd name="connsiteX3" fmla="*/ 3273104 w 3687000"/>
                  <a:gd name="connsiteY3" fmla="*/ 1375133 h 4405627"/>
                  <a:gd name="connsiteX4" fmla="*/ 3274580 w 3687000"/>
                  <a:gd name="connsiteY4" fmla="*/ 1404363 h 4405627"/>
                  <a:gd name="connsiteX5" fmla="*/ 3641838 w 3687000"/>
                  <a:gd name="connsiteY5" fmla="*/ 2282815 h 4405627"/>
                  <a:gd name="connsiteX6" fmla="*/ 3687000 w 3687000"/>
                  <a:gd name="connsiteY6" fmla="*/ 2332507 h 4405627"/>
                  <a:gd name="connsiteX7" fmla="*/ 3659531 w 3687000"/>
                  <a:gd name="connsiteY7" fmla="*/ 2359977 h 4405627"/>
                  <a:gd name="connsiteX8" fmla="*/ 1738574 w 3687000"/>
                  <a:gd name="connsiteY8" fmla="*/ 2459595 h 4405627"/>
                  <a:gd name="connsiteX9" fmla="*/ 1638956 w 3687000"/>
                  <a:gd name="connsiteY9" fmla="*/ 4380553 h 4405627"/>
                  <a:gd name="connsiteX10" fmla="*/ 1613881 w 3687000"/>
                  <a:gd name="connsiteY10" fmla="*/ 4405627 h 4405627"/>
                  <a:gd name="connsiteX11" fmla="*/ 1524964 w 3687000"/>
                  <a:gd name="connsiteY11" fmla="*/ 4312365 h 4405627"/>
                  <a:gd name="connsiteX12" fmla="*/ 342369 w 3687000"/>
                  <a:gd name="connsiteY12" fmla="*/ 1471559 h 4405627"/>
                  <a:gd name="connsiteX13" fmla="*/ 339932 w 3687000"/>
                  <a:gd name="connsiteY13" fmla="*/ 1375133 h 44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00" h="4405627">
                    <a:moveTo>
                      <a:pt x="0" y="1375133"/>
                    </a:moveTo>
                    <a:lnTo>
                      <a:pt x="1809048" y="0"/>
                    </a:lnTo>
                    <a:lnTo>
                      <a:pt x="3618095" y="1375133"/>
                    </a:lnTo>
                    <a:lnTo>
                      <a:pt x="3273104" y="1375133"/>
                    </a:lnTo>
                    <a:lnTo>
                      <a:pt x="3274580" y="1404363"/>
                    </a:lnTo>
                    <a:cubicBezTo>
                      <a:pt x="3308286" y="1736267"/>
                      <a:pt x="3440631" y="2039009"/>
                      <a:pt x="3641838" y="2282815"/>
                    </a:cubicBezTo>
                    <a:lnTo>
                      <a:pt x="3687000" y="2332507"/>
                    </a:lnTo>
                    <a:lnTo>
                      <a:pt x="3659531" y="2359977"/>
                    </a:lnTo>
                    <a:lnTo>
                      <a:pt x="1738574" y="2459595"/>
                    </a:lnTo>
                    <a:lnTo>
                      <a:pt x="1638956" y="4380553"/>
                    </a:lnTo>
                    <a:lnTo>
                      <a:pt x="1613881" y="4405627"/>
                    </a:lnTo>
                    <a:lnTo>
                      <a:pt x="1524964" y="4312365"/>
                    </a:lnTo>
                    <a:cubicBezTo>
                      <a:pt x="835730" y="3554039"/>
                      <a:pt x="397709" y="2563281"/>
                      <a:pt x="342369" y="1471559"/>
                    </a:cubicBezTo>
                    <a:lnTo>
                      <a:pt x="339932" y="1375133"/>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 name="Freeform 82">
                <a:extLst>
                  <a:ext uri="{FF2B5EF4-FFF2-40B4-BE49-F238E27FC236}">
                    <a16:creationId xmlns:a16="http://schemas.microsoft.com/office/drawing/2014/main" id="{94CAECC8-6FD5-551B-B68F-2933C8C96453}"/>
                  </a:ext>
                </a:extLst>
              </p:cNvPr>
              <p:cNvSpPr/>
              <p:nvPr/>
            </p:nvSpPr>
            <p:spPr>
              <a:xfrm rot="5400000">
                <a:off x="5423900" y="2184840"/>
                <a:ext cx="1334514" cy="1229527"/>
              </a:xfrm>
              <a:custGeom>
                <a:avLst/>
                <a:gdLst>
                  <a:gd name="connsiteX0" fmla="*/ 0 w 3596753"/>
                  <a:gd name="connsiteY0" fmla="*/ 3277886 h 3277886"/>
                  <a:gd name="connsiteX1" fmla="*/ 2943 w 3596753"/>
                  <a:gd name="connsiteY1" fmla="*/ 3161446 h 3277886"/>
                  <a:gd name="connsiteX2" fmla="*/ 1185538 w 3596753"/>
                  <a:gd name="connsiteY2" fmla="*/ 320640 h 3277886"/>
                  <a:gd name="connsiteX3" fmla="*/ 1252826 w 3596753"/>
                  <a:gd name="connsiteY3" fmla="*/ 250065 h 3277886"/>
                  <a:gd name="connsiteX4" fmla="*/ 1002762 w 3596753"/>
                  <a:gd name="connsiteY4" fmla="*/ 0 h 3277886"/>
                  <a:gd name="connsiteX5" fmla="*/ 3175310 w 3596753"/>
                  <a:gd name="connsiteY5" fmla="*/ 421445 h 3277886"/>
                  <a:gd name="connsiteX6" fmla="*/ 3596753 w 3596753"/>
                  <a:gd name="connsiteY6" fmla="*/ 2593993 h 3277886"/>
                  <a:gd name="connsiteX7" fmla="*/ 3326475 w 3596753"/>
                  <a:gd name="connsiteY7" fmla="*/ 2323714 h 3277886"/>
                  <a:gd name="connsiteX8" fmla="*/ 3302412 w 3596753"/>
                  <a:gd name="connsiteY8" fmla="*/ 2350190 h 3277886"/>
                  <a:gd name="connsiteX9" fmla="*/ 2935154 w 3596753"/>
                  <a:gd name="connsiteY9" fmla="*/ 3228642 h 3277886"/>
                  <a:gd name="connsiteX10" fmla="*/ 2932911 w 3596753"/>
                  <a:gd name="connsiteY10" fmla="*/ 3273072 h 3277886"/>
                  <a:gd name="connsiteX11" fmla="*/ 1469622 w 3596753"/>
                  <a:gd name="connsiteY11" fmla="*/ 2160764 h 32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6753" h="3277886">
                    <a:moveTo>
                      <a:pt x="0" y="3277886"/>
                    </a:moveTo>
                    <a:lnTo>
                      <a:pt x="2943" y="3161446"/>
                    </a:lnTo>
                    <a:cubicBezTo>
                      <a:pt x="58283" y="2069724"/>
                      <a:pt x="496304" y="1078966"/>
                      <a:pt x="1185538" y="320640"/>
                    </a:cubicBezTo>
                    <a:lnTo>
                      <a:pt x="1252826" y="250065"/>
                    </a:lnTo>
                    <a:lnTo>
                      <a:pt x="1002762" y="0"/>
                    </a:lnTo>
                    <a:lnTo>
                      <a:pt x="3175310" y="421445"/>
                    </a:lnTo>
                    <a:lnTo>
                      <a:pt x="3596753" y="2593993"/>
                    </a:lnTo>
                    <a:lnTo>
                      <a:pt x="3326475" y="2323714"/>
                    </a:lnTo>
                    <a:lnTo>
                      <a:pt x="3302412" y="2350190"/>
                    </a:lnTo>
                    <a:cubicBezTo>
                      <a:pt x="3101205" y="2593996"/>
                      <a:pt x="2968860" y="2896738"/>
                      <a:pt x="2935154" y="3228642"/>
                    </a:cubicBezTo>
                    <a:lnTo>
                      <a:pt x="2932911" y="3273072"/>
                    </a:lnTo>
                    <a:lnTo>
                      <a:pt x="1469622" y="2160764"/>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Freeform 80">
                <a:extLst>
                  <a:ext uri="{FF2B5EF4-FFF2-40B4-BE49-F238E27FC236}">
                    <a16:creationId xmlns:a16="http://schemas.microsoft.com/office/drawing/2014/main" id="{C87FDF22-32F8-6C50-6BB5-F7F434F9BB57}"/>
                  </a:ext>
                </a:extLst>
              </p:cNvPr>
              <p:cNvSpPr/>
              <p:nvPr/>
            </p:nvSpPr>
            <p:spPr>
              <a:xfrm rot="5400000">
                <a:off x="3773078" y="2552849"/>
                <a:ext cx="1189284" cy="1302479"/>
              </a:xfrm>
              <a:custGeom>
                <a:avLst/>
                <a:gdLst>
                  <a:gd name="connsiteX0" fmla="*/ 0 w 3205328"/>
                  <a:gd name="connsiteY0" fmla="*/ 2494078 h 3472372"/>
                  <a:gd name="connsiteX1" fmla="*/ 122963 w 3205328"/>
                  <a:gd name="connsiteY1" fmla="*/ 122963 h 3472372"/>
                  <a:gd name="connsiteX2" fmla="*/ 2494078 w 3205328"/>
                  <a:gd name="connsiteY2" fmla="*/ 0 h 3472372"/>
                  <a:gd name="connsiteX3" fmla="*/ 2293443 w 3205328"/>
                  <a:gd name="connsiteY3" fmla="*/ 200636 h 3472372"/>
                  <a:gd name="connsiteX4" fmla="*/ 2442726 w 3205328"/>
                  <a:gd name="connsiteY4" fmla="*/ 306770 h 3472372"/>
                  <a:gd name="connsiteX5" fmla="*/ 3127738 w 3205328"/>
                  <a:gd name="connsiteY5" fmla="*/ 536500 h 3472372"/>
                  <a:gd name="connsiteX6" fmla="*/ 3192984 w 3205328"/>
                  <a:gd name="connsiteY6" fmla="*/ 539795 h 3472372"/>
                  <a:gd name="connsiteX7" fmla="*/ 2061554 w 3205328"/>
                  <a:gd name="connsiteY7" fmla="*/ 1980261 h 3472372"/>
                  <a:gd name="connsiteX8" fmla="*/ 3205328 w 3205328"/>
                  <a:gd name="connsiteY8" fmla="*/ 3436443 h 3472372"/>
                  <a:gd name="connsiteX9" fmla="*/ 3205328 w 3205328"/>
                  <a:gd name="connsiteY9" fmla="*/ 3472372 h 3472372"/>
                  <a:gd name="connsiteX10" fmla="*/ 3060543 w 3205328"/>
                  <a:gd name="connsiteY10" fmla="*/ 3468711 h 3472372"/>
                  <a:gd name="connsiteX11" fmla="*/ 219737 w 3205328"/>
                  <a:gd name="connsiteY11" fmla="*/ 2286116 h 3472372"/>
                  <a:gd name="connsiteX12" fmla="*/ 213710 w 3205328"/>
                  <a:gd name="connsiteY12" fmla="*/ 2280369 h 34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328" h="3472372">
                    <a:moveTo>
                      <a:pt x="0" y="2494078"/>
                    </a:moveTo>
                    <a:lnTo>
                      <a:pt x="122963" y="122963"/>
                    </a:lnTo>
                    <a:lnTo>
                      <a:pt x="2494078" y="0"/>
                    </a:lnTo>
                    <a:lnTo>
                      <a:pt x="2293443" y="200636"/>
                    </a:lnTo>
                    <a:lnTo>
                      <a:pt x="2442726" y="306770"/>
                    </a:lnTo>
                    <a:cubicBezTo>
                      <a:pt x="2646286" y="430457"/>
                      <a:pt x="2878811" y="511220"/>
                      <a:pt x="3127738" y="536500"/>
                    </a:cubicBezTo>
                    <a:lnTo>
                      <a:pt x="3192984" y="539795"/>
                    </a:lnTo>
                    <a:lnTo>
                      <a:pt x="2061554" y="1980261"/>
                    </a:lnTo>
                    <a:lnTo>
                      <a:pt x="3205328" y="3436443"/>
                    </a:lnTo>
                    <a:lnTo>
                      <a:pt x="3205328" y="3472372"/>
                    </a:lnTo>
                    <a:lnTo>
                      <a:pt x="3060543" y="3468711"/>
                    </a:lnTo>
                    <a:cubicBezTo>
                      <a:pt x="1968821" y="3413371"/>
                      <a:pt x="978063" y="2975350"/>
                      <a:pt x="219737" y="2286116"/>
                    </a:cubicBezTo>
                    <a:lnTo>
                      <a:pt x="213710" y="2280369"/>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8" name="Freeform 87">
                <a:extLst>
                  <a:ext uri="{FF2B5EF4-FFF2-40B4-BE49-F238E27FC236}">
                    <a16:creationId xmlns:a16="http://schemas.microsoft.com/office/drawing/2014/main" id="{7C69E3E2-4346-532D-9E5D-1D2CCB2B6106}"/>
                  </a:ext>
                </a:extLst>
              </p:cNvPr>
              <p:cNvSpPr/>
              <p:nvPr/>
            </p:nvSpPr>
            <p:spPr>
              <a:xfrm rot="5400000">
                <a:off x="3466924" y="3513246"/>
                <a:ext cx="1631167" cy="1379821"/>
              </a:xfrm>
              <a:custGeom>
                <a:avLst/>
                <a:gdLst>
                  <a:gd name="connsiteX0" fmla="*/ 0 w 4396282"/>
                  <a:gd name="connsiteY0" fmla="*/ 1856185 h 3678565"/>
                  <a:gd name="connsiteX1" fmla="*/ 1431409 w 4396282"/>
                  <a:gd name="connsiteY1" fmla="*/ 33805 h 3678565"/>
                  <a:gd name="connsiteX2" fmla="*/ 1431409 w 4396282"/>
                  <a:gd name="connsiteY2" fmla="*/ 408406 h 3678565"/>
                  <a:gd name="connsiteX3" fmla="*/ 1525710 w 4396282"/>
                  <a:gd name="connsiteY3" fmla="*/ 395220 h 3678565"/>
                  <a:gd name="connsiteX4" fmla="*/ 2281122 w 4396282"/>
                  <a:gd name="connsiteY4" fmla="*/ 45167 h 3678565"/>
                  <a:gd name="connsiteX5" fmla="*/ 2330812 w 4396282"/>
                  <a:gd name="connsiteY5" fmla="*/ 0 h 3678565"/>
                  <a:gd name="connsiteX6" fmla="*/ 2383984 w 4396282"/>
                  <a:gd name="connsiteY6" fmla="*/ 53175 h 3678565"/>
                  <a:gd name="connsiteX7" fmla="*/ 2601664 w 4396282"/>
                  <a:gd name="connsiteY7" fmla="*/ 1864777 h 3678565"/>
                  <a:gd name="connsiteX8" fmla="*/ 4396282 w 4396282"/>
                  <a:gd name="connsiteY8" fmla="*/ 2080417 h 3678565"/>
                  <a:gd name="connsiteX9" fmla="*/ 4310670 w 4396282"/>
                  <a:gd name="connsiteY9" fmla="*/ 2162041 h 3678565"/>
                  <a:gd name="connsiteX10" fmla="*/ 1469866 w 4396282"/>
                  <a:gd name="connsiteY10" fmla="*/ 3344634 h 3678565"/>
                  <a:gd name="connsiteX11" fmla="*/ 1431409 w 4396282"/>
                  <a:gd name="connsiteY11" fmla="*/ 3345607 h 3678565"/>
                  <a:gd name="connsiteX12" fmla="*/ 1431408 w 4396282"/>
                  <a:gd name="connsiteY12" fmla="*/ 3678565 h 367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6282" h="3678565">
                    <a:moveTo>
                      <a:pt x="0" y="1856185"/>
                    </a:moveTo>
                    <a:lnTo>
                      <a:pt x="1431409" y="33805"/>
                    </a:lnTo>
                    <a:lnTo>
                      <a:pt x="1431409" y="408406"/>
                    </a:lnTo>
                    <a:lnTo>
                      <a:pt x="1525710" y="395220"/>
                    </a:lnTo>
                    <a:cubicBezTo>
                      <a:pt x="1809339" y="344557"/>
                      <a:pt x="2067792" y="221222"/>
                      <a:pt x="2281122" y="45167"/>
                    </a:cubicBezTo>
                    <a:lnTo>
                      <a:pt x="2330812" y="0"/>
                    </a:lnTo>
                    <a:lnTo>
                      <a:pt x="2383984" y="53175"/>
                    </a:lnTo>
                    <a:lnTo>
                      <a:pt x="2601664" y="1864777"/>
                    </a:lnTo>
                    <a:lnTo>
                      <a:pt x="4396282" y="2080417"/>
                    </a:lnTo>
                    <a:lnTo>
                      <a:pt x="4310670" y="2162041"/>
                    </a:lnTo>
                    <a:cubicBezTo>
                      <a:pt x="3552344" y="2851273"/>
                      <a:pt x="2561586" y="3289294"/>
                      <a:pt x="1469866" y="3344634"/>
                    </a:cubicBezTo>
                    <a:lnTo>
                      <a:pt x="1431409" y="3345607"/>
                    </a:lnTo>
                    <a:lnTo>
                      <a:pt x="1431408" y="3678565"/>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2" name="Freeform 85">
                <a:extLst>
                  <a:ext uri="{FF2B5EF4-FFF2-40B4-BE49-F238E27FC236}">
                    <a16:creationId xmlns:a16="http://schemas.microsoft.com/office/drawing/2014/main" id="{284D7BC6-5260-640C-4D45-F1668BBF65B2}"/>
                  </a:ext>
                </a:extLst>
              </p:cNvPr>
              <p:cNvSpPr/>
              <p:nvPr/>
            </p:nvSpPr>
            <p:spPr>
              <a:xfrm rot="5400000">
                <a:off x="5115366" y="4178830"/>
                <a:ext cx="1376938" cy="1633595"/>
              </a:xfrm>
              <a:custGeom>
                <a:avLst/>
                <a:gdLst>
                  <a:gd name="connsiteX0" fmla="*/ 0 w 3711088"/>
                  <a:gd name="connsiteY0" fmla="*/ 2073120 h 4355119"/>
                  <a:gd name="connsiteX1" fmla="*/ 24527 w 3711088"/>
                  <a:gd name="connsiteY1" fmla="*/ 2048593 h 4355119"/>
                  <a:gd name="connsiteX2" fmla="*/ 1956773 w 3711088"/>
                  <a:gd name="connsiteY2" fmla="*/ 1936518 h 4355119"/>
                  <a:gd name="connsiteX3" fmla="*/ 2068848 w 3711088"/>
                  <a:gd name="connsiteY3" fmla="*/ 4273 h 4355119"/>
                  <a:gd name="connsiteX4" fmla="*/ 2073121 w 3711088"/>
                  <a:gd name="connsiteY4" fmla="*/ 0 h 4355119"/>
                  <a:gd name="connsiteX5" fmla="*/ 2162038 w 3711088"/>
                  <a:gd name="connsiteY5" fmla="*/ 93262 h 4355119"/>
                  <a:gd name="connsiteX6" fmla="*/ 3344632 w 3711088"/>
                  <a:gd name="connsiteY6" fmla="*/ 2934068 h 4355119"/>
                  <a:gd name="connsiteX7" fmla="*/ 3345793 w 3711088"/>
                  <a:gd name="connsiteY7" fmla="*/ 2979987 h 4355119"/>
                  <a:gd name="connsiteX8" fmla="*/ 3711088 w 3711088"/>
                  <a:gd name="connsiteY8" fmla="*/ 2979987 h 4355119"/>
                  <a:gd name="connsiteX9" fmla="*/ 1883588 w 3711088"/>
                  <a:gd name="connsiteY9" fmla="*/ 4355119 h 4355119"/>
                  <a:gd name="connsiteX10" fmla="*/ 56088 w 3711088"/>
                  <a:gd name="connsiteY10" fmla="*/ 2979987 h 4355119"/>
                  <a:gd name="connsiteX11" fmla="*/ 409446 w 3711088"/>
                  <a:gd name="connsiteY11" fmla="*/ 2979987 h 4355119"/>
                  <a:gd name="connsiteX12" fmla="*/ 395216 w 3711088"/>
                  <a:gd name="connsiteY12" fmla="*/ 2878224 h 4355119"/>
                  <a:gd name="connsiteX13" fmla="*/ 45163 w 3711088"/>
                  <a:gd name="connsiteY13" fmla="*/ 2122811 h 43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1088" h="4355119">
                    <a:moveTo>
                      <a:pt x="0" y="2073120"/>
                    </a:moveTo>
                    <a:lnTo>
                      <a:pt x="24527" y="2048593"/>
                    </a:lnTo>
                    <a:lnTo>
                      <a:pt x="1956773" y="1936518"/>
                    </a:lnTo>
                    <a:lnTo>
                      <a:pt x="2068848" y="4273"/>
                    </a:lnTo>
                    <a:lnTo>
                      <a:pt x="2073121" y="0"/>
                    </a:lnTo>
                    <a:lnTo>
                      <a:pt x="2162038" y="93262"/>
                    </a:lnTo>
                    <a:cubicBezTo>
                      <a:pt x="2851271" y="851588"/>
                      <a:pt x="3289292" y="1842346"/>
                      <a:pt x="3344632" y="2934068"/>
                    </a:cubicBezTo>
                    <a:lnTo>
                      <a:pt x="3345793" y="2979987"/>
                    </a:lnTo>
                    <a:lnTo>
                      <a:pt x="3711088" y="2979987"/>
                    </a:lnTo>
                    <a:lnTo>
                      <a:pt x="1883588" y="4355119"/>
                    </a:lnTo>
                    <a:lnTo>
                      <a:pt x="56088" y="2979987"/>
                    </a:lnTo>
                    <a:lnTo>
                      <a:pt x="409446" y="2979987"/>
                    </a:lnTo>
                    <a:lnTo>
                      <a:pt x="395216" y="2878224"/>
                    </a:lnTo>
                    <a:cubicBezTo>
                      <a:pt x="344553" y="2594595"/>
                      <a:pt x="221219" y="2336141"/>
                      <a:pt x="45163" y="2122811"/>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8" name="Freeform 86">
                <a:extLst>
                  <a:ext uri="{FF2B5EF4-FFF2-40B4-BE49-F238E27FC236}">
                    <a16:creationId xmlns:a16="http://schemas.microsoft.com/office/drawing/2014/main" id="{BCD84D10-D52E-DBED-1A92-DC181C354ED5}"/>
                  </a:ext>
                </a:extLst>
              </p:cNvPr>
              <p:cNvSpPr/>
              <p:nvPr/>
            </p:nvSpPr>
            <p:spPr>
              <a:xfrm rot="5400000">
                <a:off x="4137513" y="4287772"/>
                <a:ext cx="1291975" cy="1228508"/>
              </a:xfrm>
              <a:custGeom>
                <a:avLst/>
                <a:gdLst>
                  <a:gd name="connsiteX0" fmla="*/ 0 w 3482104"/>
                  <a:gd name="connsiteY0" fmla="*/ 697935 h 3275169"/>
                  <a:gd name="connsiteX1" fmla="*/ 211856 w 3482104"/>
                  <a:gd name="connsiteY1" fmla="*/ 909791 h 3275169"/>
                  <a:gd name="connsiteX2" fmla="*/ 316502 w 3482104"/>
                  <a:gd name="connsiteY2" fmla="*/ 762601 h 3275169"/>
                  <a:gd name="connsiteX3" fmla="*/ 546232 w 3482104"/>
                  <a:gd name="connsiteY3" fmla="*/ 77589 h 3275169"/>
                  <a:gd name="connsiteX4" fmla="*/ 550150 w 3482104"/>
                  <a:gd name="connsiteY4" fmla="*/ 0 h 3275169"/>
                  <a:gd name="connsiteX5" fmla="*/ 562240 w 3482104"/>
                  <a:gd name="connsiteY5" fmla="*/ 0 h 3275169"/>
                  <a:gd name="connsiteX6" fmla="*/ 2017400 w 3482104"/>
                  <a:gd name="connsiteY6" fmla="*/ 1094959 h 3275169"/>
                  <a:gd name="connsiteX7" fmla="*/ 3472560 w 3482104"/>
                  <a:gd name="connsiteY7" fmla="*/ 0 h 3275169"/>
                  <a:gd name="connsiteX8" fmla="*/ 3482104 w 3482104"/>
                  <a:gd name="connsiteY8" fmla="*/ 0 h 3275169"/>
                  <a:gd name="connsiteX9" fmla="*/ 3478443 w 3482104"/>
                  <a:gd name="connsiteY9" fmla="*/ 144784 h 3275169"/>
                  <a:gd name="connsiteX10" fmla="*/ 2295848 w 3482104"/>
                  <a:gd name="connsiteY10" fmla="*/ 2985590 h 3275169"/>
                  <a:gd name="connsiteX11" fmla="*/ 2291849 w 3482104"/>
                  <a:gd name="connsiteY11" fmla="*/ 2989784 h 3275169"/>
                  <a:gd name="connsiteX12" fmla="*/ 2577234 w 3482104"/>
                  <a:gd name="connsiteY12" fmla="*/ 3275169 h 3275169"/>
                  <a:gd name="connsiteX13" fmla="*/ 276459 w 3482104"/>
                  <a:gd name="connsiteY13" fmla="*/ 2998710 h 327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2104" h="3275169">
                    <a:moveTo>
                      <a:pt x="0" y="697935"/>
                    </a:moveTo>
                    <a:lnTo>
                      <a:pt x="211856" y="909791"/>
                    </a:lnTo>
                    <a:lnTo>
                      <a:pt x="316502" y="762601"/>
                    </a:lnTo>
                    <a:cubicBezTo>
                      <a:pt x="440189" y="559041"/>
                      <a:pt x="520953" y="326516"/>
                      <a:pt x="546232" y="77589"/>
                    </a:cubicBezTo>
                    <a:lnTo>
                      <a:pt x="550150" y="0"/>
                    </a:lnTo>
                    <a:lnTo>
                      <a:pt x="562240" y="0"/>
                    </a:lnTo>
                    <a:lnTo>
                      <a:pt x="2017400" y="1094959"/>
                    </a:lnTo>
                    <a:lnTo>
                      <a:pt x="3472560" y="0"/>
                    </a:lnTo>
                    <a:lnTo>
                      <a:pt x="3482104" y="0"/>
                    </a:lnTo>
                    <a:lnTo>
                      <a:pt x="3478443" y="144784"/>
                    </a:lnTo>
                    <a:cubicBezTo>
                      <a:pt x="3423103" y="1236506"/>
                      <a:pt x="2985082" y="2227264"/>
                      <a:pt x="2295848" y="2985590"/>
                    </a:cubicBezTo>
                    <a:lnTo>
                      <a:pt x="2291849" y="2989784"/>
                    </a:lnTo>
                    <a:lnTo>
                      <a:pt x="2577234" y="3275169"/>
                    </a:lnTo>
                    <a:lnTo>
                      <a:pt x="276459" y="299871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67"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9" name="TextBox 19">
                <a:extLst>
                  <a:ext uri="{FF2B5EF4-FFF2-40B4-BE49-F238E27FC236}">
                    <a16:creationId xmlns:a16="http://schemas.microsoft.com/office/drawing/2014/main" id="{10F61F00-3E84-4AD6-E7A9-19C0E785FE6F}"/>
                  </a:ext>
                </a:extLst>
              </p:cNvPr>
              <p:cNvSpPr txBox="1"/>
              <p:nvPr/>
            </p:nvSpPr>
            <p:spPr>
              <a:xfrm>
                <a:off x="4374364" y="2720174"/>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07</a:t>
                </a:r>
              </a:p>
            </p:txBody>
          </p:sp>
          <p:sp>
            <p:nvSpPr>
              <p:cNvPr id="40" name="TextBox 20">
                <a:extLst>
                  <a:ext uri="{FF2B5EF4-FFF2-40B4-BE49-F238E27FC236}">
                    <a16:creationId xmlns:a16="http://schemas.microsoft.com/office/drawing/2014/main" id="{D6255AEC-9B7D-82E6-D845-748FB74B6A49}"/>
                  </a:ext>
                </a:extLst>
              </p:cNvPr>
              <p:cNvSpPr txBox="1"/>
              <p:nvPr/>
            </p:nvSpPr>
            <p:spPr>
              <a:xfrm>
                <a:off x="5253370" y="2416755"/>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08</a:t>
                </a:r>
              </a:p>
            </p:txBody>
          </p:sp>
          <p:sp>
            <p:nvSpPr>
              <p:cNvPr id="41" name="TextBox 21">
                <a:extLst>
                  <a:ext uri="{FF2B5EF4-FFF2-40B4-BE49-F238E27FC236}">
                    <a16:creationId xmlns:a16="http://schemas.microsoft.com/office/drawing/2014/main" id="{38BC9D93-5A37-8ED7-84E6-7AA1286EC9B3}"/>
                  </a:ext>
                </a:extLst>
              </p:cNvPr>
              <p:cNvSpPr txBox="1"/>
              <p:nvPr/>
            </p:nvSpPr>
            <p:spPr>
              <a:xfrm>
                <a:off x="6000897" y="2804131"/>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01</a:t>
                </a:r>
              </a:p>
            </p:txBody>
          </p:sp>
          <p:sp>
            <p:nvSpPr>
              <p:cNvPr id="42" name="TextBox 22">
                <a:extLst>
                  <a:ext uri="{FF2B5EF4-FFF2-40B4-BE49-F238E27FC236}">
                    <a16:creationId xmlns:a16="http://schemas.microsoft.com/office/drawing/2014/main" id="{2C74C2D5-6C6E-BFE6-965C-12E2F891F758}"/>
                  </a:ext>
                </a:extLst>
              </p:cNvPr>
              <p:cNvSpPr txBox="1"/>
              <p:nvPr/>
            </p:nvSpPr>
            <p:spPr>
              <a:xfrm>
                <a:off x="6330327" y="3687062"/>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02</a:t>
                </a:r>
              </a:p>
            </p:txBody>
          </p:sp>
          <p:sp>
            <p:nvSpPr>
              <p:cNvPr id="43" name="TextBox 23">
                <a:extLst>
                  <a:ext uri="{FF2B5EF4-FFF2-40B4-BE49-F238E27FC236}">
                    <a16:creationId xmlns:a16="http://schemas.microsoft.com/office/drawing/2014/main" id="{A279F51A-A85B-4F98-FC98-86C43F6C3DEB}"/>
                  </a:ext>
                </a:extLst>
              </p:cNvPr>
              <p:cNvSpPr txBox="1"/>
              <p:nvPr/>
            </p:nvSpPr>
            <p:spPr>
              <a:xfrm>
                <a:off x="5914484" y="4518869"/>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03</a:t>
                </a:r>
              </a:p>
            </p:txBody>
          </p:sp>
          <p:sp>
            <p:nvSpPr>
              <p:cNvPr id="44" name="TextBox 24">
                <a:extLst>
                  <a:ext uri="{FF2B5EF4-FFF2-40B4-BE49-F238E27FC236}">
                    <a16:creationId xmlns:a16="http://schemas.microsoft.com/office/drawing/2014/main" id="{70D7E023-E547-4A08-C65F-5405DFE6623E}"/>
                  </a:ext>
                </a:extLst>
              </p:cNvPr>
              <p:cNvSpPr txBox="1"/>
              <p:nvPr/>
            </p:nvSpPr>
            <p:spPr>
              <a:xfrm>
                <a:off x="5095536" y="4765090"/>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04</a:t>
                </a:r>
              </a:p>
            </p:txBody>
          </p:sp>
          <p:sp>
            <p:nvSpPr>
              <p:cNvPr id="45" name="TextBox 25">
                <a:extLst>
                  <a:ext uri="{FF2B5EF4-FFF2-40B4-BE49-F238E27FC236}">
                    <a16:creationId xmlns:a16="http://schemas.microsoft.com/office/drawing/2014/main" id="{DFD1E903-55EF-6376-6FDE-D93566FB9A4A}"/>
                  </a:ext>
                </a:extLst>
              </p:cNvPr>
              <p:cNvSpPr txBox="1"/>
              <p:nvPr/>
            </p:nvSpPr>
            <p:spPr>
              <a:xfrm>
                <a:off x="4300293" y="4392232"/>
                <a:ext cx="524504" cy="492443"/>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05</a:t>
                </a:r>
              </a:p>
            </p:txBody>
          </p:sp>
          <p:sp>
            <p:nvSpPr>
              <p:cNvPr id="46" name="TextBox 27">
                <a:extLst>
                  <a:ext uri="{FF2B5EF4-FFF2-40B4-BE49-F238E27FC236}">
                    <a16:creationId xmlns:a16="http://schemas.microsoft.com/office/drawing/2014/main" id="{D74F29AF-B89C-0922-0449-74809A2ADAC3}"/>
                  </a:ext>
                </a:extLst>
              </p:cNvPr>
              <p:cNvSpPr txBox="1"/>
              <p:nvPr/>
            </p:nvSpPr>
            <p:spPr>
              <a:xfrm>
                <a:off x="3995910" y="3541630"/>
                <a:ext cx="524504" cy="492443"/>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Light" panose="020F0302020204030204"/>
                    <a:ea typeface="League Spartan" charset="0"/>
                    <a:cs typeface="Poppins" pitchFamily="2" charset="77"/>
                  </a:rPr>
                  <a:t>06</a:t>
                </a:r>
              </a:p>
            </p:txBody>
          </p:sp>
        </p:grpSp>
      </p:grpSp>
      <p:sp>
        <p:nvSpPr>
          <p:cNvPr id="57" name="TextBox 50">
            <a:extLst>
              <a:ext uri="{FF2B5EF4-FFF2-40B4-BE49-F238E27FC236}">
                <a16:creationId xmlns:a16="http://schemas.microsoft.com/office/drawing/2014/main" id="{1C6714BF-AAE3-F834-A7F0-94DC75EC0D41}"/>
              </a:ext>
            </a:extLst>
          </p:cNvPr>
          <p:cNvSpPr txBox="1"/>
          <p:nvPr/>
        </p:nvSpPr>
        <p:spPr>
          <a:xfrm>
            <a:off x="7824528" y="1205205"/>
            <a:ext cx="4138553" cy="5620769"/>
          </a:xfrm>
          <a:prstGeom prst="rect">
            <a:avLst/>
          </a:prstGeom>
          <a:noFill/>
        </p:spPr>
        <p:txBody>
          <a:bodyPr wrap="square" rtlCol="0" anchor="t" anchorCtr="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B41F7A"/>
                </a:solidFill>
                <a:effectLst/>
                <a:uLnTx/>
                <a:uFillTx/>
                <a:ea typeface="League Spartan" charset="0"/>
                <a:cs typeface="Poppins" pitchFamily="2" charset="77"/>
              </a:rPr>
              <a:t>01 Κυκλικές/δομικές εξελίξεις</a:t>
            </a:r>
          </a:p>
          <a:p>
            <a:pPr lvl="0" defTabSz="1087636">
              <a:lnSpc>
                <a:spcPts val="1800"/>
              </a:lnSpc>
              <a:defRPr/>
            </a:pPr>
            <a:r>
              <a:rPr lang="en-GB" sz="1400" dirty="0">
                <a:solidFill>
                  <a:srgbClr val="595959"/>
                </a:solidFill>
                <a:ea typeface="Lato Light" panose="020F0502020204030203" pitchFamily="34" charset="0"/>
                <a:cs typeface="Mukta ExtraLight" panose="020B0000000000000000" pitchFamily="34" charset="77"/>
              </a:rPr>
              <a:t>Παραγγελίες που ελήφθησαν / Επιχειρηματικό κλίμα /</a:t>
            </a:r>
          </a:p>
          <a:p>
            <a:pPr lvl="0" defTabSz="1087636">
              <a:lnSpc>
                <a:spcPts val="1800"/>
              </a:lnSpc>
              <a:defRPr/>
            </a:pPr>
            <a:r>
              <a:rPr lang="en-GB" sz="1400" dirty="0">
                <a:solidFill>
                  <a:srgbClr val="595959"/>
                </a:solidFill>
                <a:ea typeface="Lato Light" panose="020F0502020204030203" pitchFamily="34" charset="0"/>
                <a:cs typeface="Mukta ExtraLight" panose="020B0000000000000000" pitchFamily="34" charset="77"/>
              </a:rPr>
              <a:t>Καταναλωτικό αίσθημα</a:t>
            </a:r>
          </a:p>
          <a:p>
            <a:pPr lvl="0">
              <a:lnSpc>
                <a:spcPts val="1800"/>
              </a:lnSpc>
              <a:defRPr/>
            </a:pPr>
            <a:endParaRPr lang="en-GB" sz="1600" b="1" dirty="0">
              <a:solidFill>
                <a:srgbClr val="595959"/>
              </a:solidFill>
              <a:ea typeface="League Spartan" charset="0"/>
              <a:cs typeface="Poppins" pitchFamily="2" charset="77"/>
            </a:endParaRPr>
          </a:p>
          <a:p>
            <a:pPr defTabSz="1087636">
              <a:lnSpc>
                <a:spcPts val="1800"/>
              </a:lnSpc>
              <a:spcBef>
                <a:spcPct val="20000"/>
              </a:spcBef>
              <a:defRPr/>
            </a:pPr>
            <a:r>
              <a:rPr lang="en-GB" sz="1600" b="1" dirty="0">
                <a:solidFill>
                  <a:srgbClr val="B41F7A"/>
                </a:solidFill>
                <a:ea typeface="League Spartan" charset="0"/>
                <a:cs typeface="Poppins" pitchFamily="2" charset="77"/>
              </a:rPr>
              <a:t>02 Τεχνολογία / Ε&amp;Α</a:t>
            </a:r>
          </a:p>
          <a:p>
            <a:pPr defTabSz="1087636">
              <a:lnSpc>
                <a:spcPts val="1800"/>
              </a:lnSpc>
              <a:defRPr/>
            </a:pPr>
            <a:r>
              <a:rPr lang="en-GB" sz="1400" dirty="0">
                <a:solidFill>
                  <a:srgbClr val="595959"/>
                </a:solidFill>
                <a:ea typeface="Lato Light" panose="020F0502020204030203" pitchFamily="34" charset="0"/>
                <a:cs typeface="Mukta ExtraLight" panose="020B0000000000000000" pitchFamily="34" charset="77"/>
              </a:rPr>
              <a:t>Νέες διεργασίες + τεχνολογίες / Συμπεριφορά των καταναλωτών / Αριθμός τρεχόντων έργων ανάπτυξης / Αριθμός δικών μας διπλωμάτων ευρεσιτεχνίας / Χορηγηθείσες άδειες / Κόστος έρευνας και ανάπτυξης</a:t>
            </a:r>
          </a:p>
          <a:p>
            <a:pPr lvl="0">
              <a:lnSpc>
                <a:spcPts val="1800"/>
              </a:lnSpc>
              <a:defRPr/>
            </a:pPr>
            <a:endParaRPr lang="en-GB" sz="1600" b="1" dirty="0">
              <a:solidFill>
                <a:srgbClr val="595959"/>
              </a:solidFill>
              <a:ea typeface="League Spartan" charset="0"/>
              <a:cs typeface="Poppins" pitchFamily="2" charset="77"/>
            </a:endParaRPr>
          </a:p>
          <a:p>
            <a:pPr defTabSz="1087636">
              <a:lnSpc>
                <a:spcPts val="1800"/>
              </a:lnSpc>
              <a:spcBef>
                <a:spcPct val="20000"/>
              </a:spcBef>
              <a:defRPr/>
            </a:pPr>
            <a:r>
              <a:rPr lang="en-GB" sz="1600" b="1" dirty="0">
                <a:solidFill>
                  <a:srgbClr val="F16924"/>
                </a:solidFill>
                <a:ea typeface="League Spartan" charset="0"/>
                <a:cs typeface="Poppins" pitchFamily="2" charset="77"/>
              </a:rPr>
              <a:t>03 Πωλήσεις</a:t>
            </a:r>
          </a:p>
          <a:p>
            <a:pPr defTabSz="1087636">
              <a:lnSpc>
                <a:spcPts val="1800"/>
              </a:lnSpc>
              <a:defRPr/>
            </a:pPr>
            <a:r>
              <a:rPr lang="en-GB" sz="1400" dirty="0">
                <a:solidFill>
                  <a:srgbClr val="595959"/>
                </a:solidFill>
                <a:ea typeface="Lato Light" panose="020F0502020204030203" pitchFamily="34" charset="0"/>
                <a:cs typeface="Mukta ExtraLight" panose="020B0000000000000000" pitchFamily="34" charset="77"/>
              </a:rPr>
              <a:t>Αριθμός ερευνών ανά Περίοδο / Εξέλιξη των παραγγελιών στον κύριο κλάδο σας (που θα επηρεάσει αργότερα τις παραγγελίες σας) / Έσοδα / Τιμές / Στρατηγική τιμών και προϊόντων των ανταγωνιστών σας / Χαμένες παραγγελίες</a:t>
            </a:r>
          </a:p>
          <a:p>
            <a:pPr lvl="0">
              <a:lnSpc>
                <a:spcPts val="1800"/>
              </a:lnSpc>
              <a:defRPr/>
            </a:pPr>
            <a:endParaRPr lang="en-GB" sz="1600" b="1" dirty="0">
              <a:solidFill>
                <a:srgbClr val="595959"/>
              </a:solidFill>
              <a:ea typeface="League Spartan" charset="0"/>
              <a:cs typeface="Poppins" pitchFamily="2" charset="77"/>
            </a:endParaRPr>
          </a:p>
          <a:p>
            <a:pPr defTabSz="1087636">
              <a:lnSpc>
                <a:spcPts val="1800"/>
              </a:lnSpc>
              <a:spcBef>
                <a:spcPct val="20000"/>
              </a:spcBef>
              <a:defRPr/>
            </a:pPr>
            <a:r>
              <a:rPr lang="en-GB" sz="1600" b="1" dirty="0">
                <a:solidFill>
                  <a:srgbClr val="EDA13E"/>
                </a:solidFill>
                <a:ea typeface="League Spartan" charset="0"/>
                <a:cs typeface="Poppins" pitchFamily="2" charset="77"/>
              </a:rPr>
              <a:t>04 Προμήθειες</a:t>
            </a:r>
          </a:p>
          <a:p>
            <a:pPr lvl="0" defTabSz="1087636">
              <a:lnSpc>
                <a:spcPts val="1800"/>
              </a:lnSpc>
              <a:defRPr/>
            </a:pPr>
            <a:r>
              <a:rPr lang="en-GB" sz="1400" dirty="0">
                <a:solidFill>
                  <a:srgbClr val="595959"/>
                </a:solidFill>
                <a:ea typeface="Lato Light" panose="020F0502020204030203" pitchFamily="34" charset="0"/>
                <a:cs typeface="Mukta ExtraLight" panose="020B0000000000000000" pitchFamily="34" charset="77"/>
              </a:rPr>
              <a:t>Τιμές πρώτων υλών / αποθέματα / ποιότητα και τήρηση των ημερομηνιών παράδοσης των προμηθευτών</a:t>
            </a:r>
          </a:p>
          <a:p>
            <a:pPr lvl="0" defTabSz="1087636">
              <a:lnSpc>
                <a:spcPts val="1800"/>
              </a:lnSpc>
              <a:spcBef>
                <a:spcPct val="20000"/>
              </a:spcBef>
              <a:defRPr/>
            </a:pPr>
            <a:endParaRPr lang="en-GB" sz="1600" dirty="0">
              <a:solidFill>
                <a:srgbClr val="595959"/>
              </a:solidFill>
              <a:ea typeface="Lato Light" panose="020F0502020204030203" pitchFamily="34" charset="0"/>
              <a:cs typeface="Mukta ExtraLight" panose="020B0000000000000000" pitchFamily="34" charset="77"/>
            </a:endParaRP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endParaRPr>
          </a:p>
        </p:txBody>
      </p:sp>
      <p:sp>
        <p:nvSpPr>
          <p:cNvPr id="95" name="TextBox 50">
            <a:extLst>
              <a:ext uri="{FF2B5EF4-FFF2-40B4-BE49-F238E27FC236}">
                <a16:creationId xmlns:a16="http://schemas.microsoft.com/office/drawing/2014/main" id="{D526C1CA-E70B-7DAF-3763-C77A54AAC2B2}"/>
              </a:ext>
            </a:extLst>
          </p:cNvPr>
          <p:cNvSpPr txBox="1"/>
          <p:nvPr/>
        </p:nvSpPr>
        <p:spPr>
          <a:xfrm>
            <a:off x="534004" y="1316335"/>
            <a:ext cx="3315363" cy="5404685"/>
          </a:xfrm>
          <a:prstGeom prst="rect">
            <a:avLst/>
          </a:prstGeom>
          <a:noFill/>
        </p:spPr>
        <p:txBody>
          <a:bodyPr wrap="square" rtlCol="0" anchor="t" anchorCtr="0">
            <a:spAutoFit/>
          </a:bodyPr>
          <a:lstStyle/>
          <a:p>
            <a:pPr lvl="0">
              <a:lnSpc>
                <a:spcPts val="1800"/>
              </a:lnSpc>
              <a:defRPr/>
            </a:pPr>
            <a:r>
              <a:rPr lang="en-GB" sz="1600" b="1" dirty="0">
                <a:solidFill>
                  <a:srgbClr val="EDA13E"/>
                </a:solidFill>
                <a:ea typeface="League Spartan" charset="0"/>
                <a:cs typeface="Poppins" pitchFamily="2" charset="77"/>
              </a:rPr>
              <a:t>08 Κεφαλαιαγορά</a:t>
            </a:r>
          </a:p>
          <a:p>
            <a:pPr>
              <a:lnSpc>
                <a:spcPts val="1800"/>
              </a:lnSpc>
              <a:defRPr/>
            </a:pPr>
            <a:r>
              <a:rPr lang="en-GB" sz="1400" dirty="0">
                <a:solidFill>
                  <a:srgbClr val="595959"/>
                </a:solidFill>
                <a:ea typeface="Lato Light" panose="020F0502020204030203" pitchFamily="34" charset="0"/>
                <a:cs typeface="Mukta ExtraLight" panose="020B0000000000000000" pitchFamily="34" charset="77"/>
              </a:rPr>
              <a:t>Τόκοι, συναλλαγματικές ισοτιμίες - Δείτε την Ενότητα 2 για να δείτε τι είναι σημαντικό.</a:t>
            </a:r>
          </a:p>
          <a:p>
            <a:pPr lvl="0">
              <a:lnSpc>
                <a:spcPts val="1800"/>
              </a:lnSpc>
              <a:defRPr/>
            </a:pPr>
            <a:endParaRPr lang="en-GB" sz="1400" b="1" dirty="0">
              <a:solidFill>
                <a:srgbClr val="595959"/>
              </a:solidFill>
              <a:ea typeface="League Spartan" charset="0"/>
              <a:cs typeface="Poppins" pitchFamily="2" charset="77"/>
            </a:endParaRPr>
          </a:p>
          <a:p>
            <a:pPr>
              <a:lnSpc>
                <a:spcPts val="1800"/>
              </a:lnSpc>
              <a:defRPr/>
            </a:pPr>
            <a:r>
              <a:rPr lang="en-GB" sz="1600" b="1" dirty="0">
                <a:solidFill>
                  <a:srgbClr val="F16924"/>
                </a:solidFill>
                <a:ea typeface="League Spartan" charset="0"/>
                <a:cs typeface="Poppins" pitchFamily="2" charset="77"/>
              </a:rPr>
              <a:t>07 Οικονομικά στοιχεία </a:t>
            </a:r>
          </a:p>
          <a:p>
            <a:pPr>
              <a:lnSpc>
                <a:spcPts val="1800"/>
              </a:lnSpc>
              <a:defRPr/>
            </a:pPr>
            <a:r>
              <a:rPr lang="en-GB" sz="1400" dirty="0">
                <a:solidFill>
                  <a:srgbClr val="595959"/>
                </a:solidFill>
                <a:ea typeface="Lato Light" panose="020F0502020204030203" pitchFamily="34" charset="0"/>
                <a:cs typeface="Mukta ExtraLight" panose="020B0000000000000000" pitchFamily="34" charset="77"/>
              </a:rPr>
              <a:t>Βραχυπρόθεσμος προγραμματισμός ρευστότητας / 3ετής προγραμματισμός / 1ετής πρόβλεψη / </a:t>
            </a:r>
            <a:br>
              <a:rPr lang="en-GB" sz="1400" dirty="0">
                <a:solidFill>
                  <a:srgbClr val="595959"/>
                </a:solidFill>
                <a:ea typeface="Lato Light" panose="020F0502020204030203" pitchFamily="34" charset="0"/>
                <a:cs typeface="Mukta ExtraLight" panose="020B0000000000000000" pitchFamily="34" charset="77"/>
              </a:rPr>
            </a:br>
            <a:r>
              <a:rPr lang="en-GB" sz="1400" dirty="0">
                <a:solidFill>
                  <a:srgbClr val="595959"/>
                </a:solidFill>
                <a:ea typeface="Lato Light" panose="020F0502020204030203" pitchFamily="34" charset="0"/>
                <a:cs typeface="Mukta ExtraLight" panose="020B0000000000000000" pitchFamily="34" charset="77"/>
              </a:rPr>
              <a:t>Λογαριασμοί εισπρακτέοι /</a:t>
            </a:r>
            <a:br>
              <a:rPr lang="en-GB" sz="1400" dirty="0">
                <a:solidFill>
                  <a:srgbClr val="595959"/>
                </a:solidFill>
                <a:ea typeface="Lato Light" panose="020F0502020204030203" pitchFamily="34" charset="0"/>
                <a:cs typeface="Mukta ExtraLight" panose="020B0000000000000000" pitchFamily="34" charset="77"/>
              </a:rPr>
            </a:br>
            <a:r>
              <a:rPr lang="en-GB" sz="1400" dirty="0">
                <a:solidFill>
                  <a:srgbClr val="595959"/>
                </a:solidFill>
                <a:ea typeface="Lato Light" panose="020F0502020204030203" pitchFamily="34" charset="0"/>
                <a:cs typeface="Mukta ExtraLight" panose="020B0000000000000000" pitchFamily="34" charset="77"/>
              </a:rPr>
              <a:t>Λογαριασμοί πληρωτέοι</a:t>
            </a:r>
          </a:p>
          <a:p>
            <a:pPr>
              <a:lnSpc>
                <a:spcPts val="1800"/>
              </a:lnSpc>
              <a:defRPr/>
            </a:pPr>
            <a:endParaRPr lang="en-GB" sz="1400" dirty="0">
              <a:solidFill>
                <a:srgbClr val="595959"/>
              </a:solidFill>
              <a:ea typeface="Lato Light" panose="020F0502020204030203" pitchFamily="34" charset="0"/>
              <a:cs typeface="Mukta ExtraLight" panose="020B0000000000000000" pitchFamily="34" charset="77"/>
            </a:endParaRPr>
          </a:p>
          <a:p>
            <a:pPr>
              <a:lnSpc>
                <a:spcPts val="1800"/>
              </a:lnSpc>
              <a:defRPr/>
            </a:pPr>
            <a:r>
              <a:rPr lang="en-GB" sz="1600" b="1" dirty="0">
                <a:solidFill>
                  <a:srgbClr val="B41F7A"/>
                </a:solidFill>
                <a:ea typeface="League Spartan" charset="0"/>
                <a:cs typeface="Poppins" pitchFamily="2" charset="77"/>
              </a:rPr>
              <a:t>06 Εργαζόμενοι</a:t>
            </a:r>
          </a:p>
          <a:p>
            <a:pPr>
              <a:lnSpc>
                <a:spcPts val="1800"/>
              </a:lnSpc>
              <a:defRPr/>
            </a:pPr>
            <a:r>
              <a:rPr lang="en-GB" sz="1400" dirty="0">
                <a:solidFill>
                  <a:srgbClr val="595959"/>
                </a:solidFill>
                <a:ea typeface="Lato Light" panose="020F0502020204030203" pitchFamily="34" charset="0"/>
                <a:cs typeface="Mukta ExtraLight" panose="020B0000000000000000" pitchFamily="34" charset="77"/>
              </a:rPr>
              <a:t>Διακύμανση / Άδειες ασθενείας / </a:t>
            </a:r>
            <a:br>
              <a:rPr lang="en-GB" sz="1400" dirty="0">
                <a:solidFill>
                  <a:srgbClr val="595959"/>
                </a:solidFill>
                <a:ea typeface="Lato Light" panose="020F0502020204030203" pitchFamily="34" charset="0"/>
                <a:cs typeface="Mukta ExtraLight" panose="020B0000000000000000" pitchFamily="34" charset="77"/>
              </a:rPr>
            </a:br>
            <a:r>
              <a:rPr lang="en-GB" sz="1400" dirty="0">
                <a:solidFill>
                  <a:srgbClr val="595959"/>
                </a:solidFill>
                <a:ea typeface="Lato Light" panose="020F0502020204030203" pitchFamily="34" charset="0"/>
                <a:cs typeface="Mukta ExtraLight" panose="020B0000000000000000" pitchFamily="34" charset="77"/>
              </a:rPr>
              <a:t>Δομή ηλικίας </a:t>
            </a:r>
          </a:p>
          <a:p>
            <a:pPr>
              <a:lnSpc>
                <a:spcPts val="1800"/>
              </a:lnSpc>
              <a:defRPr/>
            </a:pPr>
            <a:endParaRPr lang="en-GB" sz="1400" dirty="0">
              <a:solidFill>
                <a:srgbClr val="595959"/>
              </a:solidFill>
              <a:ea typeface="Lato Light" panose="020F0502020204030203" pitchFamily="34" charset="0"/>
              <a:cs typeface="Mukta ExtraLight" panose="020B0000000000000000" pitchFamily="34" charset="77"/>
            </a:endParaRPr>
          </a:p>
          <a:p>
            <a:pPr>
              <a:lnSpc>
                <a:spcPts val="1800"/>
              </a:lnSpc>
              <a:defRPr/>
            </a:pPr>
            <a:r>
              <a:rPr lang="en-GB" sz="1600" b="1" dirty="0">
                <a:solidFill>
                  <a:srgbClr val="7F1C58"/>
                </a:solidFill>
                <a:ea typeface="League Spartan" charset="0"/>
                <a:cs typeface="Poppins" pitchFamily="2" charset="77"/>
              </a:rPr>
              <a:t>05 Παραγωγή</a:t>
            </a:r>
          </a:p>
          <a:p>
            <a:pPr>
              <a:lnSpc>
                <a:spcPts val="1800"/>
              </a:lnSpc>
              <a:defRPr/>
            </a:pPr>
            <a:r>
              <a:rPr lang="en-GB" sz="1400" dirty="0">
                <a:solidFill>
                  <a:srgbClr val="595959"/>
                </a:solidFill>
                <a:ea typeface="Lato Light" panose="020F0502020204030203" pitchFamily="34" charset="0"/>
                <a:cs typeface="Mukta ExtraLight" panose="020B0000000000000000" pitchFamily="34" charset="77"/>
              </a:rPr>
              <a:t>Ηλικιακή διάρθρωση των μηχανημάτων / Ανεπάρκεια επενδύσεων / Εκμετάλλευση δυναμικότητας / Κατανάλωση ενέργειας / Απορρίμματα / Κόστος κακής ποιότητας / Κόστος συντήρησης</a:t>
            </a:r>
          </a:p>
          <a:p>
            <a:pPr lvl="0">
              <a:lnSpc>
                <a:spcPts val="1800"/>
              </a:lnSpc>
              <a:defRPr/>
            </a:pPr>
            <a:endParaRPr lang="en-GB" b="1" dirty="0">
              <a:solidFill>
                <a:srgbClr val="595959"/>
              </a:solidFill>
              <a:ea typeface="League Spartan" charset="0"/>
              <a:cs typeface="Poppins" pitchFamily="2" charset="77"/>
            </a:endParaRPr>
          </a:p>
        </p:txBody>
      </p:sp>
    </p:spTree>
    <p:extLst>
      <p:ext uri="{BB962C8B-B14F-4D97-AF65-F5344CB8AC3E}">
        <p14:creationId xmlns:p14="http://schemas.microsoft.com/office/powerpoint/2010/main" val="2370646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444C0-A7D0-EDA3-9B5E-CDA6599870B2}"/>
              </a:ext>
            </a:extLst>
          </p:cNvPr>
          <p:cNvSpPr>
            <a:spLocks noGrp="1"/>
          </p:cNvSpPr>
          <p:nvPr>
            <p:ph type="body" sz="quarter" idx="16"/>
          </p:nvPr>
        </p:nvSpPr>
        <p:spPr>
          <a:xfrm>
            <a:off x="2149153" y="1379071"/>
            <a:ext cx="4451671" cy="3833009"/>
          </a:xfrm>
        </p:spPr>
        <p:txBody>
          <a:bodyPr>
            <a:normAutofit/>
          </a:bodyPr>
          <a:lstStyle/>
          <a:p>
            <a:r>
              <a:rPr lang="en-US" dirty="0"/>
              <a:t>Κέρδη (κατώτατη γραμμή ή κέρδη μιας εταιρείας) και κρίση ρευστότητας</a:t>
            </a:r>
          </a:p>
          <a:p>
            <a:endParaRPr lang="en-US" dirty="0"/>
          </a:p>
        </p:txBody>
      </p:sp>
      <p:sp>
        <p:nvSpPr>
          <p:cNvPr id="5" name="Text Placeholder 4">
            <a:extLst>
              <a:ext uri="{FF2B5EF4-FFF2-40B4-BE49-F238E27FC236}">
                <a16:creationId xmlns:a16="http://schemas.microsoft.com/office/drawing/2014/main" id="{2061E2B6-B7E0-749F-32D3-A480F61E8598}"/>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358758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1F59EF-2FE5-B1A8-DA48-A0662744BDB2}"/>
              </a:ext>
            </a:extLst>
          </p:cNvPr>
          <p:cNvSpPr>
            <a:spLocks noGrp="1"/>
          </p:cNvSpPr>
          <p:nvPr>
            <p:ph type="body" sz="quarter" idx="18"/>
          </p:nvPr>
        </p:nvSpPr>
        <p:spPr>
          <a:xfrm>
            <a:off x="1379575" y="1817023"/>
            <a:ext cx="5376332" cy="4483134"/>
          </a:xfrm>
        </p:spPr>
        <p:txBody>
          <a:bodyPr/>
          <a:lstStyle/>
          <a:p>
            <a:pPr marL="12700" indent="0"/>
            <a:r>
              <a:rPr lang="en-US" dirty="0"/>
              <a:t>Η κρίση ρευστότητας είναι μια οικονομική κατάσταση που </a:t>
            </a:r>
            <a:r>
              <a:rPr lang="en-US" dirty="0" err="1"/>
              <a:t>χαρακτηρίζεται </a:t>
            </a:r>
            <a:r>
              <a:rPr lang="en-US" dirty="0"/>
              <a:t>από έλλειψη μετρητών ή εύκολα μετατρέψιμων σε μετρητά περιουσιακών στοιχείων σε πολλές επιχειρήσεις ή χρηματοπιστωτικά ιδρύματα ταυτόχρονα.</a:t>
            </a:r>
          </a:p>
          <a:p>
            <a:pPr marL="12700" indent="0"/>
            <a:endParaRPr lang="en-US" dirty="0"/>
          </a:p>
        </p:txBody>
      </p:sp>
      <p:sp>
        <p:nvSpPr>
          <p:cNvPr id="4" name="Text Placeholder 3">
            <a:extLst>
              <a:ext uri="{FF2B5EF4-FFF2-40B4-BE49-F238E27FC236}">
                <a16:creationId xmlns:a16="http://schemas.microsoft.com/office/drawing/2014/main" id="{D05399C1-F881-08A4-9C11-F0972FFD62F4}"/>
              </a:ext>
            </a:extLst>
          </p:cNvPr>
          <p:cNvSpPr>
            <a:spLocks noGrp="1"/>
          </p:cNvSpPr>
          <p:nvPr>
            <p:ph type="body" sz="quarter" idx="16"/>
          </p:nvPr>
        </p:nvSpPr>
        <p:spPr/>
        <p:txBody>
          <a:bodyPr>
            <a:normAutofit lnSpcReduction="10000"/>
          </a:bodyPr>
          <a:lstStyle/>
          <a:p>
            <a:r>
              <a:rPr lang="en-US" dirty="0"/>
              <a:t>Κρίση ρευστότητας</a:t>
            </a:r>
          </a:p>
        </p:txBody>
      </p:sp>
      <p:sp>
        <p:nvSpPr>
          <p:cNvPr id="7" name="Rectangle 6">
            <a:extLst>
              <a:ext uri="{FF2B5EF4-FFF2-40B4-BE49-F238E27FC236}">
                <a16:creationId xmlns:a16="http://schemas.microsoft.com/office/drawing/2014/main" id="{1747DCBC-AA65-7EDD-BA0B-DB2648A4C85E}"/>
              </a:ext>
            </a:extLst>
          </p:cNvPr>
          <p:cNvSpPr/>
          <p:nvPr/>
        </p:nvSpPr>
        <p:spPr>
          <a:xfrm>
            <a:off x="1463724" y="152997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Placeholder 8" descr="Stacks of gold coins">
            <a:extLst>
              <a:ext uri="{FF2B5EF4-FFF2-40B4-BE49-F238E27FC236}">
                <a16:creationId xmlns:a16="http://schemas.microsoft.com/office/drawing/2014/main" id="{D48BC483-5896-2F78-B130-53639FE474A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666462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B94CB5-075B-68A2-1E09-FD32ECCDE6E5}"/>
              </a:ext>
            </a:extLst>
          </p:cNvPr>
          <p:cNvSpPr>
            <a:spLocks noGrp="1"/>
          </p:cNvSpPr>
          <p:nvPr>
            <p:ph type="body" sz="quarter" idx="18"/>
          </p:nvPr>
        </p:nvSpPr>
        <p:spPr>
          <a:xfrm>
            <a:off x="734714" y="1738488"/>
            <a:ext cx="5864869" cy="3867704"/>
          </a:xfrm>
        </p:spPr>
        <p:txBody>
          <a:bodyPr>
            <a:normAutofit/>
          </a:bodyPr>
          <a:lstStyle/>
          <a:p>
            <a:pPr marL="0" lvl="0" indent="0" defTabSz="1087636">
              <a:lnSpc>
                <a:spcPts val="2240"/>
              </a:lnSpc>
              <a:spcBef>
                <a:spcPts val="0"/>
              </a:spcBef>
              <a:defRPr/>
            </a:pPr>
            <a:r>
              <a:rPr lang="en-GB" sz="2200" dirty="0">
                <a:ea typeface="Open Sans Light" panose="020B0306030504020204" pitchFamily="34" charset="0"/>
                <a:cs typeface="Open Sans Light" panose="020B0306030504020204" pitchFamily="34" charset="0"/>
              </a:rPr>
              <a:t>Για να ξεπεραστεί η κρίση ρευστότητας</a:t>
            </a:r>
          </a:p>
          <a:p>
            <a:pPr marL="0" lvl="0" indent="0" defTabSz="1087636">
              <a:lnSpc>
                <a:spcPts val="2240"/>
              </a:lnSpc>
              <a:spcBef>
                <a:spcPts val="0"/>
              </a:spcBef>
              <a:defRPr/>
            </a:pPr>
            <a:endParaRPr lang="en-GB" sz="2200" dirty="0">
              <a:ea typeface="Open Sans Light" panose="020B0306030504020204" pitchFamily="34" charset="0"/>
              <a:cs typeface="Open Sans Light" panose="020B0306030504020204" pitchFamily="34" charset="0"/>
            </a:endParaRPr>
          </a:p>
          <a:p>
            <a:pPr marL="342900" lvl="0" indent="-342900" defTabSz="1087636">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rPr>
              <a:t> το κενό ρευστότητας πρέπει να καλυφθεί εξωτερικά, είτε με τη διοχέτευση ρευστών διαθεσίμων είτε μέσω συμφωνιών αναστολής πληρωμών με τους πιστωτές.</a:t>
            </a:r>
          </a:p>
          <a:p>
            <a:pPr marL="342900" lvl="0" indent="-342900" defTabSz="1087636">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sym typeface="Wingdings" panose="05000000000000000000" pitchFamily="2" charset="2"/>
              </a:rPr>
              <a:t>Η ανάκτηση επαρκών ρευστών αποθεμάτων </a:t>
            </a:r>
            <a:r>
              <a:rPr lang="en-GB" sz="2200" dirty="0">
                <a:ea typeface="Open Sans Light" panose="020B0306030504020204" pitchFamily="34" charset="0"/>
                <a:cs typeface="Open Sans Light" panose="020B0306030504020204" pitchFamily="34" charset="0"/>
              </a:rPr>
              <a:t>πρέπει να κινητοποιηθεί. </a:t>
            </a:r>
          </a:p>
          <a:p>
            <a:pPr marL="342900" lvl="0" indent="-342900" defTabSz="1087636">
              <a:lnSpc>
                <a:spcPts val="2240"/>
              </a:lnSpc>
              <a:spcBef>
                <a:spcPts val="0"/>
              </a:spcBef>
              <a:buFont typeface="Arial" panose="020B0604020202020204" pitchFamily="34" charset="0"/>
              <a:buChar char="•"/>
              <a:defRPr/>
            </a:pPr>
            <a:r>
              <a:rPr lang="en-GB" sz="2200" dirty="0">
                <a:ea typeface="Open Sans Light" panose="020B0306030504020204" pitchFamily="34" charset="0"/>
                <a:cs typeface="Open Sans Light" panose="020B0306030504020204" pitchFamily="34" charset="0"/>
              </a:rPr>
              <a:t>Τυχόν εναπομείνασα </a:t>
            </a:r>
            <a:r>
              <a:rPr lang="en-GB" sz="2200" dirty="0">
                <a:ea typeface="Open Sans Light" panose="020B0306030504020204" pitchFamily="34" charset="0"/>
                <a:cs typeface="Open Sans Light" panose="020B0306030504020204" pitchFamily="34" charset="0"/>
                <a:sym typeface="Wingdings" panose="05000000000000000000" pitchFamily="2" charset="2"/>
              </a:rPr>
              <a:t>πιστοληπτική ικανότητα μπορεί να βοηθήσει την εταιρεία να βελτιώσει την αξιολόγησή της και να παράσχει επαρκείς εγγυήσεις.</a:t>
            </a:r>
            <a:endParaRPr lang="en-GB" sz="2200" dirty="0">
              <a:ea typeface="Open Sans Light" panose="020B0306030504020204" pitchFamily="34" charset="0"/>
              <a:cs typeface="Open Sans Light" panose="020B0306030504020204" pitchFamily="34" charset="0"/>
            </a:endParaRPr>
          </a:p>
          <a:p>
            <a:pPr marL="285750" lvl="0" indent="-285750" defTabSz="1087636">
              <a:lnSpc>
                <a:spcPts val="2240"/>
              </a:lnSpc>
              <a:spcBef>
                <a:spcPts val="0"/>
              </a:spcBef>
              <a:buFont typeface="Wingdings" panose="05000000000000000000" pitchFamily="2" charset="2"/>
              <a:buChar char="à"/>
              <a:defRPr/>
            </a:pPr>
            <a:endParaRPr lang="en-GB" sz="2200" dirty="0">
              <a:ea typeface="Open Sans Light" panose="020B0306030504020204" pitchFamily="34" charset="0"/>
              <a:cs typeface="Open Sans Light" panose="020B0306030504020204" pitchFamily="34" charset="0"/>
            </a:endParaRPr>
          </a:p>
          <a:p>
            <a:pPr>
              <a:lnSpc>
                <a:spcPts val="2240"/>
              </a:lnSpc>
              <a:spcBef>
                <a:spcPts val="0"/>
              </a:spcBef>
            </a:pPr>
            <a:endParaRPr lang="en-US" sz="2200" dirty="0"/>
          </a:p>
        </p:txBody>
      </p:sp>
      <p:sp>
        <p:nvSpPr>
          <p:cNvPr id="4" name="Text Placeholder 3">
            <a:extLst>
              <a:ext uri="{FF2B5EF4-FFF2-40B4-BE49-F238E27FC236}">
                <a16:creationId xmlns:a16="http://schemas.microsoft.com/office/drawing/2014/main" id="{42B05DD5-8C34-5B6B-5C36-3F0F45B95780}"/>
              </a:ext>
            </a:extLst>
          </p:cNvPr>
          <p:cNvSpPr>
            <a:spLocks noGrp="1"/>
          </p:cNvSpPr>
          <p:nvPr>
            <p:ph type="body" sz="quarter" idx="16"/>
          </p:nvPr>
        </p:nvSpPr>
        <p:spPr>
          <a:xfrm>
            <a:off x="649184" y="376272"/>
            <a:ext cx="13400386" cy="1095516"/>
          </a:xfrm>
        </p:spPr>
        <p:txBody>
          <a:bodyPr>
            <a:normAutofit fontScale="92500" lnSpcReduction="10000"/>
          </a:bodyPr>
          <a:lstStyle/>
          <a:p>
            <a:r>
              <a:rPr lang="en-GB" sz="3500" dirty="0" err="1"/>
              <a:t>Ξε</a:t>
            </a:r>
            <a:r>
              <a:rPr lang="en-GB" sz="3500" dirty="0"/>
              <a:t>περνώντας </a:t>
            </a:r>
            <a:endParaRPr lang="el-GR" sz="3500" dirty="0"/>
          </a:p>
          <a:p>
            <a:r>
              <a:rPr lang="en-GB" sz="3500" dirty="0" err="1"/>
              <a:t>μι</a:t>
            </a:r>
            <a:r>
              <a:rPr lang="en-GB" sz="3500" dirty="0"/>
              <a:t>α κρίση ρευστότητας</a:t>
            </a:r>
          </a:p>
          <a:p>
            <a:endParaRPr lang="en-US" dirty="0"/>
          </a:p>
        </p:txBody>
      </p:sp>
      <p:pic>
        <p:nvPicPr>
          <p:cNvPr id="6" name="Picture 5">
            <a:extLst>
              <a:ext uri="{FF2B5EF4-FFF2-40B4-BE49-F238E27FC236}">
                <a16:creationId xmlns:a16="http://schemas.microsoft.com/office/drawing/2014/main" id="{0161D4CA-F5FA-C1E9-EBCD-85EBA639C585}"/>
              </a:ext>
            </a:extLst>
          </p:cNvPr>
          <p:cNvPicPr>
            <a:picLocks noChangeAspect="1"/>
          </p:cNvPicPr>
          <p:nvPr/>
        </p:nvPicPr>
        <p:blipFill rotWithShape="1">
          <a:blip r:embed="rId2"/>
          <a:srcRect l="13250" r="50000"/>
          <a:stretch/>
        </p:blipFill>
        <p:spPr>
          <a:xfrm>
            <a:off x="6838122" y="1"/>
            <a:ext cx="4704694" cy="6857999"/>
          </a:xfrm>
          <a:prstGeom prst="rect">
            <a:avLst/>
          </a:prstGeom>
        </p:spPr>
      </p:pic>
    </p:spTree>
    <p:extLst>
      <p:ext uri="{BB962C8B-B14F-4D97-AF65-F5344CB8AC3E}">
        <p14:creationId xmlns:p14="http://schemas.microsoft.com/office/powerpoint/2010/main" val="571076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377" name="Group 376">
            <a:extLst>
              <a:ext uri="{FF2B5EF4-FFF2-40B4-BE49-F238E27FC236}">
                <a16:creationId xmlns:a16="http://schemas.microsoft.com/office/drawing/2014/main" id="{AF87A899-BA0A-C04C-F1DE-B0691405F874}"/>
              </a:ext>
            </a:extLst>
          </p:cNvPr>
          <p:cNvGrpSpPr/>
          <p:nvPr/>
        </p:nvGrpSpPr>
        <p:grpSpPr>
          <a:xfrm flipH="1">
            <a:off x="3170459" y="1165142"/>
            <a:ext cx="1550963" cy="4262671"/>
            <a:chOff x="7086482" y="1315385"/>
            <a:chExt cx="1550963" cy="4262671"/>
          </a:xfrm>
        </p:grpSpPr>
        <p:cxnSp>
          <p:nvCxnSpPr>
            <p:cNvPr id="378" name="Straight Connector 377">
              <a:extLst>
                <a:ext uri="{FF2B5EF4-FFF2-40B4-BE49-F238E27FC236}">
                  <a16:creationId xmlns:a16="http://schemas.microsoft.com/office/drawing/2014/main" id="{08B9878B-10AA-5887-F605-8ED170CC96CF}"/>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7663F2BE-B37A-0886-4E7F-E8440C2F669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5FECC7DA-BD8C-1814-8329-AA3FF1FC99E3}"/>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0D26EA59-9F6E-7135-E5E8-646AE8A8D76F}"/>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465211D7-A057-90B0-6A47-F154CDB54E1B}"/>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5574781" cy="4909136"/>
            <a:chOff x="5501052" y="880082"/>
            <a:chExt cx="5574781"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101724" cy="701724"/>
              <a:chOff x="1416598" y="919839"/>
              <a:chExt cx="3101724"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2256285" cy="359137"/>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Factoring</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101724" cy="701724"/>
              <a:chOff x="1416598" y="919839"/>
              <a:chExt cx="3101724"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2256285" cy="359137"/>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Απογραφή</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101724" cy="701724"/>
              <a:chOff x="1416598" y="919839"/>
              <a:chExt cx="3101724"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1109292"/>
                <a:ext cx="2256285" cy="359137"/>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Outsourcing</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101724" cy="701724"/>
              <a:chOff x="1416598" y="919839"/>
              <a:chExt cx="3101724"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981052"/>
                <a:ext cx="2256285" cy="615618"/>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Διαχείριση απαιτήσεων</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027157" cy="701724"/>
              <a:chOff x="1416598" y="919839"/>
              <a:chExt cx="3027157"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981052"/>
                <a:ext cx="2181718" cy="615618"/>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Πώληση και επαναμίσθωση</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nvGrpSpPr>
          <p:cNvPr id="688" name="Group 687">
            <a:extLst>
              <a:ext uri="{FF2B5EF4-FFF2-40B4-BE49-F238E27FC236}">
                <a16:creationId xmlns:a16="http://schemas.microsoft.com/office/drawing/2014/main" id="{7E10FA58-141E-8A37-0AA1-9AF9EDEC29E4}"/>
              </a:ext>
            </a:extLst>
          </p:cNvPr>
          <p:cNvGrpSpPr/>
          <p:nvPr/>
        </p:nvGrpSpPr>
        <p:grpSpPr>
          <a:xfrm flipH="1">
            <a:off x="913731" y="817955"/>
            <a:ext cx="5032111" cy="4909136"/>
            <a:chOff x="5501052" y="880082"/>
            <a:chExt cx="5032111" cy="4909136"/>
          </a:xfrm>
        </p:grpSpPr>
        <p:sp>
          <p:nvSpPr>
            <p:cNvPr id="362" name="Freeform 361">
              <a:extLst>
                <a:ext uri="{FF2B5EF4-FFF2-40B4-BE49-F238E27FC236}">
                  <a16:creationId xmlns:a16="http://schemas.microsoft.com/office/drawing/2014/main" id="{9625E4CC-1B30-2F05-F145-327C188966EE}"/>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690" name="Group 689">
              <a:extLst>
                <a:ext uri="{FF2B5EF4-FFF2-40B4-BE49-F238E27FC236}">
                  <a16:creationId xmlns:a16="http://schemas.microsoft.com/office/drawing/2014/main" id="{8E233FF1-FBAC-F018-A5FC-B6456DC49770}"/>
                </a:ext>
              </a:extLst>
            </p:cNvPr>
            <p:cNvGrpSpPr/>
            <p:nvPr/>
          </p:nvGrpSpPr>
          <p:grpSpPr>
            <a:xfrm>
              <a:off x="6876493" y="880082"/>
              <a:ext cx="2559054" cy="701724"/>
              <a:chOff x="1416598" y="919839"/>
              <a:chExt cx="2559054" cy="701724"/>
            </a:xfrm>
          </p:grpSpPr>
          <p:sp>
            <p:nvSpPr>
              <p:cNvPr id="355" name="Rounded Rectangle 354">
                <a:extLst>
                  <a:ext uri="{FF2B5EF4-FFF2-40B4-BE49-F238E27FC236}">
                    <a16:creationId xmlns:a16="http://schemas.microsoft.com/office/drawing/2014/main" id="{A83C3533-5C18-44DC-AF0E-4047A3C62DC6}"/>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extBox 49">
                <a:extLst>
                  <a:ext uri="{FF2B5EF4-FFF2-40B4-BE49-F238E27FC236}">
                    <a16:creationId xmlns:a16="http://schemas.microsoft.com/office/drawing/2014/main" id="{FF56693C-EE9D-F8AF-F02A-3646EB69BA09}"/>
                  </a:ext>
                </a:extLst>
              </p:cNvPr>
              <p:cNvSpPr txBox="1"/>
              <p:nvPr/>
            </p:nvSpPr>
            <p:spPr>
              <a:xfrm>
                <a:off x="1599946" y="1087498"/>
                <a:ext cx="2256285" cy="349519"/>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Άλλα</a:t>
                </a:r>
              </a:p>
            </p:txBody>
          </p:sp>
          <p:grpSp>
            <p:nvGrpSpPr>
              <p:cNvPr id="357" name="Graphic 8">
                <a:extLst>
                  <a:ext uri="{FF2B5EF4-FFF2-40B4-BE49-F238E27FC236}">
                    <a16:creationId xmlns:a16="http://schemas.microsoft.com/office/drawing/2014/main" id="{C3C87165-5FB3-CEFF-7318-46E237C4075D}"/>
                  </a:ext>
                </a:extLst>
              </p:cNvPr>
              <p:cNvGrpSpPr/>
              <p:nvPr/>
            </p:nvGrpSpPr>
            <p:grpSpPr>
              <a:xfrm>
                <a:off x="1416598" y="919839"/>
                <a:ext cx="701992" cy="701724"/>
                <a:chOff x="4817897" y="694433"/>
                <a:chExt cx="1446392" cy="1445841"/>
              </a:xfrm>
            </p:grpSpPr>
            <p:sp>
              <p:nvSpPr>
                <p:cNvPr id="359" name="Freeform 358">
                  <a:extLst>
                    <a:ext uri="{FF2B5EF4-FFF2-40B4-BE49-F238E27FC236}">
                      <a16:creationId xmlns:a16="http://schemas.microsoft.com/office/drawing/2014/main" id="{113DD326-C239-FE84-164B-3657A179FF7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60" name="Freeform 359">
                  <a:extLst>
                    <a:ext uri="{FF2B5EF4-FFF2-40B4-BE49-F238E27FC236}">
                      <a16:creationId xmlns:a16="http://schemas.microsoft.com/office/drawing/2014/main" id="{6F2AF28C-F531-5B85-7707-C4C7DEF908A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58" name="TextBox 357">
                <a:extLst>
                  <a:ext uri="{FF2B5EF4-FFF2-40B4-BE49-F238E27FC236}">
                    <a16:creationId xmlns:a16="http://schemas.microsoft.com/office/drawing/2014/main" id="{1A4BBC81-B789-8FB9-F6DE-5E3D10F4E90C}"/>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10</a:t>
                </a:r>
              </a:p>
            </p:txBody>
          </p:sp>
        </p:grpSp>
        <p:grpSp>
          <p:nvGrpSpPr>
            <p:cNvPr id="691" name="Group 690">
              <a:extLst>
                <a:ext uri="{FF2B5EF4-FFF2-40B4-BE49-F238E27FC236}">
                  <a16:creationId xmlns:a16="http://schemas.microsoft.com/office/drawing/2014/main" id="{4E9D0C9D-E716-D6CD-644E-F151836A92FF}"/>
                </a:ext>
              </a:extLst>
            </p:cNvPr>
            <p:cNvGrpSpPr/>
            <p:nvPr/>
          </p:nvGrpSpPr>
          <p:grpSpPr>
            <a:xfrm>
              <a:off x="6533411" y="1488076"/>
              <a:ext cx="230346" cy="230551"/>
              <a:chOff x="1073516" y="1527833"/>
              <a:chExt cx="230346" cy="230551"/>
            </a:xfrm>
          </p:grpSpPr>
          <p:sp>
            <p:nvSpPr>
              <p:cNvPr id="353" name="Freeform 352">
                <a:extLst>
                  <a:ext uri="{FF2B5EF4-FFF2-40B4-BE49-F238E27FC236}">
                    <a16:creationId xmlns:a16="http://schemas.microsoft.com/office/drawing/2014/main" id="{1E998DC1-BE0C-0BF9-D29E-1728F45A81E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6D66042A-5240-1CBA-CDC1-C9105C4127E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2" name="Group 691">
              <a:extLst>
                <a:ext uri="{FF2B5EF4-FFF2-40B4-BE49-F238E27FC236}">
                  <a16:creationId xmlns:a16="http://schemas.microsoft.com/office/drawing/2014/main" id="{D6612F4B-DE65-CCD6-8BAE-F6FE7341321E}"/>
                </a:ext>
              </a:extLst>
            </p:cNvPr>
            <p:cNvGrpSpPr/>
            <p:nvPr/>
          </p:nvGrpSpPr>
          <p:grpSpPr>
            <a:xfrm>
              <a:off x="7202070" y="2367788"/>
              <a:ext cx="230346" cy="230551"/>
              <a:chOff x="1073516" y="1527833"/>
              <a:chExt cx="230346" cy="230551"/>
            </a:xfrm>
          </p:grpSpPr>
          <p:sp>
            <p:nvSpPr>
              <p:cNvPr id="351" name="Freeform 350">
                <a:extLst>
                  <a:ext uri="{FF2B5EF4-FFF2-40B4-BE49-F238E27FC236}">
                    <a16:creationId xmlns:a16="http://schemas.microsoft.com/office/drawing/2014/main" id="{CFCFFA98-049C-1FFC-A7D8-E785C5E558F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D0C8343A-DFD6-D9AA-9E85-4C2AD14207B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3" name="Group 692">
              <a:extLst>
                <a:ext uri="{FF2B5EF4-FFF2-40B4-BE49-F238E27FC236}">
                  <a16:creationId xmlns:a16="http://schemas.microsoft.com/office/drawing/2014/main" id="{9D9D78B8-9C06-1D37-2ABE-F88513B163CD}"/>
                </a:ext>
              </a:extLst>
            </p:cNvPr>
            <p:cNvGrpSpPr/>
            <p:nvPr/>
          </p:nvGrpSpPr>
          <p:grpSpPr>
            <a:xfrm>
              <a:off x="7361503" y="3134049"/>
              <a:ext cx="230346" cy="230551"/>
              <a:chOff x="1073516" y="1527833"/>
              <a:chExt cx="230346" cy="230551"/>
            </a:xfrm>
          </p:grpSpPr>
          <p:sp>
            <p:nvSpPr>
              <p:cNvPr id="349" name="Freeform 348">
                <a:extLst>
                  <a:ext uri="{FF2B5EF4-FFF2-40B4-BE49-F238E27FC236}">
                    <a16:creationId xmlns:a16="http://schemas.microsoft.com/office/drawing/2014/main" id="{6F7B5C24-721F-3559-1100-DB59BBFFDB2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01EA60E7-8F1C-F116-E9A1-C226EFF06DC5}"/>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4" name="Group 693">
              <a:extLst>
                <a:ext uri="{FF2B5EF4-FFF2-40B4-BE49-F238E27FC236}">
                  <a16:creationId xmlns:a16="http://schemas.microsoft.com/office/drawing/2014/main" id="{38714C5D-E616-6045-6505-B8394A96BE9F}"/>
                </a:ext>
              </a:extLst>
            </p:cNvPr>
            <p:cNvGrpSpPr/>
            <p:nvPr/>
          </p:nvGrpSpPr>
          <p:grpSpPr>
            <a:xfrm>
              <a:off x="6585763" y="4710560"/>
              <a:ext cx="230346" cy="230551"/>
              <a:chOff x="1073516" y="1527833"/>
              <a:chExt cx="230346" cy="230551"/>
            </a:xfrm>
          </p:grpSpPr>
          <p:sp>
            <p:nvSpPr>
              <p:cNvPr id="342" name="Freeform 341">
                <a:extLst>
                  <a:ext uri="{FF2B5EF4-FFF2-40B4-BE49-F238E27FC236}">
                    <a16:creationId xmlns:a16="http://schemas.microsoft.com/office/drawing/2014/main" id="{306DBDD0-EB54-18C7-2F2C-44DB84BBC5D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5C10051C-7E5A-D28F-5141-5A65691C59D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5" name="Group 694">
              <a:extLst>
                <a:ext uri="{FF2B5EF4-FFF2-40B4-BE49-F238E27FC236}">
                  <a16:creationId xmlns:a16="http://schemas.microsoft.com/office/drawing/2014/main" id="{E9B9F717-62A8-1F87-C77B-470DDEE8DE68}"/>
                </a:ext>
              </a:extLst>
            </p:cNvPr>
            <p:cNvGrpSpPr/>
            <p:nvPr/>
          </p:nvGrpSpPr>
          <p:grpSpPr>
            <a:xfrm>
              <a:off x="7233223" y="3909177"/>
              <a:ext cx="230346" cy="230551"/>
              <a:chOff x="1073516" y="1527833"/>
              <a:chExt cx="230346" cy="230551"/>
            </a:xfrm>
          </p:grpSpPr>
          <p:sp>
            <p:nvSpPr>
              <p:cNvPr id="340" name="Freeform 339">
                <a:extLst>
                  <a:ext uri="{FF2B5EF4-FFF2-40B4-BE49-F238E27FC236}">
                    <a16:creationId xmlns:a16="http://schemas.microsoft.com/office/drawing/2014/main" id="{556E2F77-15F4-24BF-4D26-2FD76CCBAAF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0752B059-943D-700F-1B10-651483087836}"/>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96" name="Group 695">
              <a:extLst>
                <a:ext uri="{FF2B5EF4-FFF2-40B4-BE49-F238E27FC236}">
                  <a16:creationId xmlns:a16="http://schemas.microsoft.com/office/drawing/2014/main" id="{CBA54F51-F1BA-48C3-C4A3-CD44F35F52D6}"/>
                </a:ext>
              </a:extLst>
            </p:cNvPr>
            <p:cNvGrpSpPr/>
            <p:nvPr/>
          </p:nvGrpSpPr>
          <p:grpSpPr>
            <a:xfrm>
              <a:off x="7706148" y="1854681"/>
              <a:ext cx="2559054" cy="701724"/>
              <a:chOff x="1416598" y="919839"/>
              <a:chExt cx="2559054" cy="701724"/>
            </a:xfrm>
          </p:grpSpPr>
          <p:sp>
            <p:nvSpPr>
              <p:cNvPr id="334" name="Rounded Rectangle 333">
                <a:extLst>
                  <a:ext uri="{FF2B5EF4-FFF2-40B4-BE49-F238E27FC236}">
                    <a16:creationId xmlns:a16="http://schemas.microsoft.com/office/drawing/2014/main" id="{D4E5A9E8-D830-0245-EAD9-06A949443EA6}"/>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extBox 49">
                <a:extLst>
                  <a:ext uri="{FF2B5EF4-FFF2-40B4-BE49-F238E27FC236}">
                    <a16:creationId xmlns:a16="http://schemas.microsoft.com/office/drawing/2014/main" id="{4CE22522-A01C-0C75-A6FB-4129434DFA16}"/>
                  </a:ext>
                </a:extLst>
              </p:cNvPr>
              <p:cNvSpPr txBox="1"/>
              <p:nvPr/>
            </p:nvSpPr>
            <p:spPr>
              <a:xfrm>
                <a:off x="1614613" y="1008381"/>
                <a:ext cx="2256285" cy="586443"/>
              </a:xfrm>
              <a:prstGeom prst="rect">
                <a:avLst/>
              </a:prstGeom>
              <a:noFill/>
            </p:spPr>
            <p:txBody>
              <a:bodyPr wrap="square" numCol="1" rtlCol="0" anchor="ctr">
                <a:spAutoFit/>
              </a:bodyPr>
              <a:lstStyle/>
              <a:p>
                <a:pPr>
                  <a:lnSpc>
                    <a:spcPts val="1940"/>
                  </a:lnSpc>
                  <a:defRPr/>
                </a:pPr>
                <a:r>
                  <a:rPr lang="en-GB" sz="1600" dirty="0">
                    <a:solidFill>
                      <a:schemeClr val="bg1"/>
                    </a:solidFill>
                    <a:ea typeface="Lato Light" panose="020F0502020204030203" pitchFamily="34" charset="0"/>
                    <a:cs typeface="Poppins" pitchFamily="2" charset="77"/>
                  </a:rPr>
                  <a:t>Ονομαστική vs. </a:t>
                </a:r>
              </a:p>
              <a:p>
                <a:pPr>
                  <a:lnSpc>
                    <a:spcPts val="1940"/>
                  </a:lnSpc>
                  <a:defRPr/>
                </a:pPr>
                <a:r>
                  <a:rPr lang="en-GB" sz="1600" dirty="0">
                    <a:solidFill>
                      <a:schemeClr val="bg1"/>
                    </a:solidFill>
                    <a:ea typeface="Lato Light" panose="020F0502020204030203" pitchFamily="34" charset="0"/>
                    <a:cs typeface="Poppins" pitchFamily="2" charset="77"/>
                  </a:rPr>
                  <a:t>Αύξηση κεφαλαίου</a:t>
                </a:r>
              </a:p>
            </p:txBody>
          </p:sp>
          <p:grpSp>
            <p:nvGrpSpPr>
              <p:cNvPr id="336" name="Graphic 8">
                <a:extLst>
                  <a:ext uri="{FF2B5EF4-FFF2-40B4-BE49-F238E27FC236}">
                    <a16:creationId xmlns:a16="http://schemas.microsoft.com/office/drawing/2014/main" id="{15B45B1E-C077-33BD-2604-AF56E9390971}"/>
                  </a:ext>
                </a:extLst>
              </p:cNvPr>
              <p:cNvGrpSpPr/>
              <p:nvPr/>
            </p:nvGrpSpPr>
            <p:grpSpPr>
              <a:xfrm>
                <a:off x="1416598" y="919839"/>
                <a:ext cx="701992" cy="701724"/>
                <a:chOff x="4817897" y="694433"/>
                <a:chExt cx="1446392" cy="1445841"/>
              </a:xfrm>
            </p:grpSpPr>
            <p:sp>
              <p:nvSpPr>
                <p:cNvPr id="338" name="Freeform 337">
                  <a:extLst>
                    <a:ext uri="{FF2B5EF4-FFF2-40B4-BE49-F238E27FC236}">
                      <a16:creationId xmlns:a16="http://schemas.microsoft.com/office/drawing/2014/main" id="{AE5585FB-0FC4-0478-EC5E-A7FA1DF5558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39" name="Freeform 338">
                  <a:extLst>
                    <a:ext uri="{FF2B5EF4-FFF2-40B4-BE49-F238E27FC236}">
                      <a16:creationId xmlns:a16="http://schemas.microsoft.com/office/drawing/2014/main" id="{EEAF2B32-5B89-C286-43C2-2AF1ADA3365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37" name="TextBox 336">
                <a:extLst>
                  <a:ext uri="{FF2B5EF4-FFF2-40B4-BE49-F238E27FC236}">
                    <a16:creationId xmlns:a16="http://schemas.microsoft.com/office/drawing/2014/main" id="{5792652B-16B3-B847-DAEE-83DEC7D3CE69}"/>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09</a:t>
                </a:r>
              </a:p>
            </p:txBody>
          </p:sp>
        </p:grpSp>
        <p:grpSp>
          <p:nvGrpSpPr>
            <p:cNvPr id="697" name="Group 696">
              <a:extLst>
                <a:ext uri="{FF2B5EF4-FFF2-40B4-BE49-F238E27FC236}">
                  <a16:creationId xmlns:a16="http://schemas.microsoft.com/office/drawing/2014/main" id="{6A7817BA-FAA8-8CA4-021A-EED25237DF21}"/>
                </a:ext>
              </a:extLst>
            </p:cNvPr>
            <p:cNvGrpSpPr/>
            <p:nvPr/>
          </p:nvGrpSpPr>
          <p:grpSpPr>
            <a:xfrm>
              <a:off x="7706148" y="4011500"/>
              <a:ext cx="2559054" cy="701724"/>
              <a:chOff x="1416598" y="919839"/>
              <a:chExt cx="2559054" cy="701724"/>
            </a:xfrm>
          </p:grpSpPr>
          <p:sp>
            <p:nvSpPr>
              <p:cNvPr id="328" name="Rounded Rectangle 327">
                <a:extLst>
                  <a:ext uri="{FF2B5EF4-FFF2-40B4-BE49-F238E27FC236}">
                    <a16:creationId xmlns:a16="http://schemas.microsoft.com/office/drawing/2014/main" id="{9670F222-B9CC-13FC-BDB8-7C31806180B4}"/>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xtBox 49">
                <a:extLst>
                  <a:ext uri="{FF2B5EF4-FFF2-40B4-BE49-F238E27FC236}">
                    <a16:creationId xmlns:a16="http://schemas.microsoft.com/office/drawing/2014/main" id="{36CA4EBB-46F6-904F-B7CB-B1A18141CF99}"/>
                  </a:ext>
                </a:extLst>
              </p:cNvPr>
              <p:cNvSpPr txBox="1"/>
              <p:nvPr/>
            </p:nvSpPr>
            <p:spPr>
              <a:xfrm>
                <a:off x="2245356" y="990652"/>
                <a:ext cx="1597110" cy="593176"/>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Αποθεματικό κεφαλαίου</a:t>
                </a:r>
              </a:p>
            </p:txBody>
          </p:sp>
          <p:grpSp>
            <p:nvGrpSpPr>
              <p:cNvPr id="330" name="Graphic 8">
                <a:extLst>
                  <a:ext uri="{FF2B5EF4-FFF2-40B4-BE49-F238E27FC236}">
                    <a16:creationId xmlns:a16="http://schemas.microsoft.com/office/drawing/2014/main" id="{BF284CDE-C789-4E15-1EE8-A5E5B13C8354}"/>
                  </a:ext>
                </a:extLst>
              </p:cNvPr>
              <p:cNvGrpSpPr/>
              <p:nvPr/>
            </p:nvGrpSpPr>
            <p:grpSpPr>
              <a:xfrm>
                <a:off x="1416598" y="919839"/>
                <a:ext cx="701992" cy="701724"/>
                <a:chOff x="4817897" y="694433"/>
                <a:chExt cx="1446392" cy="1445841"/>
              </a:xfrm>
            </p:grpSpPr>
            <p:sp>
              <p:nvSpPr>
                <p:cNvPr id="332" name="Freeform 331">
                  <a:extLst>
                    <a:ext uri="{FF2B5EF4-FFF2-40B4-BE49-F238E27FC236}">
                      <a16:creationId xmlns:a16="http://schemas.microsoft.com/office/drawing/2014/main" id="{9DC0DD41-2F4B-106C-9296-7CE1E62C5D0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33" name="Freeform 332">
                  <a:extLst>
                    <a:ext uri="{FF2B5EF4-FFF2-40B4-BE49-F238E27FC236}">
                      <a16:creationId xmlns:a16="http://schemas.microsoft.com/office/drawing/2014/main" id="{1FA2D314-457C-D2D6-6B8B-973565974CC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31" name="TextBox 330">
                <a:extLst>
                  <a:ext uri="{FF2B5EF4-FFF2-40B4-BE49-F238E27FC236}">
                    <a16:creationId xmlns:a16="http://schemas.microsoft.com/office/drawing/2014/main" id="{07122DC7-8E14-1478-A806-CECAB4801487}"/>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698" name="Group 697">
              <a:extLst>
                <a:ext uri="{FF2B5EF4-FFF2-40B4-BE49-F238E27FC236}">
                  <a16:creationId xmlns:a16="http://schemas.microsoft.com/office/drawing/2014/main" id="{BE6F6311-8B6C-E5CC-191E-53D437BA3686}"/>
                </a:ext>
              </a:extLst>
            </p:cNvPr>
            <p:cNvGrpSpPr/>
            <p:nvPr/>
          </p:nvGrpSpPr>
          <p:grpSpPr>
            <a:xfrm>
              <a:off x="7974109" y="2914157"/>
              <a:ext cx="2559054" cy="701724"/>
              <a:chOff x="1416598" y="919839"/>
              <a:chExt cx="2559054" cy="701724"/>
            </a:xfrm>
          </p:grpSpPr>
          <p:sp>
            <p:nvSpPr>
              <p:cNvPr id="322" name="Rounded Rectangle 321">
                <a:extLst>
                  <a:ext uri="{FF2B5EF4-FFF2-40B4-BE49-F238E27FC236}">
                    <a16:creationId xmlns:a16="http://schemas.microsoft.com/office/drawing/2014/main" id="{51014B91-4C0B-4E31-CE24-4A89FA3FBA94}"/>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xtBox 49">
                <a:extLst>
                  <a:ext uri="{FF2B5EF4-FFF2-40B4-BE49-F238E27FC236}">
                    <a16:creationId xmlns:a16="http://schemas.microsoft.com/office/drawing/2014/main" id="{94ABA591-95B7-4B5B-0922-B282C26E7609}"/>
                  </a:ext>
                </a:extLst>
              </p:cNvPr>
              <p:cNvSpPr txBox="1"/>
              <p:nvPr/>
            </p:nvSpPr>
            <p:spPr>
              <a:xfrm>
                <a:off x="2272647" y="991427"/>
                <a:ext cx="1597110" cy="593176"/>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Κεφάλαιο Mezzanine</a:t>
                </a:r>
              </a:p>
            </p:txBody>
          </p:sp>
          <p:grpSp>
            <p:nvGrpSpPr>
              <p:cNvPr id="324" name="Graphic 8">
                <a:extLst>
                  <a:ext uri="{FF2B5EF4-FFF2-40B4-BE49-F238E27FC236}">
                    <a16:creationId xmlns:a16="http://schemas.microsoft.com/office/drawing/2014/main" id="{754C9BAA-6754-D8E7-8712-9E0DFF42BD02}"/>
                  </a:ext>
                </a:extLst>
              </p:cNvPr>
              <p:cNvGrpSpPr/>
              <p:nvPr/>
            </p:nvGrpSpPr>
            <p:grpSpPr>
              <a:xfrm>
                <a:off x="1416598" y="919839"/>
                <a:ext cx="701992" cy="701724"/>
                <a:chOff x="4817897" y="694433"/>
                <a:chExt cx="1446392" cy="1445841"/>
              </a:xfrm>
            </p:grpSpPr>
            <p:sp>
              <p:nvSpPr>
                <p:cNvPr id="326" name="Freeform 325">
                  <a:extLst>
                    <a:ext uri="{FF2B5EF4-FFF2-40B4-BE49-F238E27FC236}">
                      <a16:creationId xmlns:a16="http://schemas.microsoft.com/office/drawing/2014/main" id="{15B7D32F-3D7F-CC29-247A-B7EFBC5973D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27" name="Freeform 326">
                  <a:extLst>
                    <a:ext uri="{FF2B5EF4-FFF2-40B4-BE49-F238E27FC236}">
                      <a16:creationId xmlns:a16="http://schemas.microsoft.com/office/drawing/2014/main" id="{7A5B1B85-560E-C649-0897-ED208F01DF5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25" name="TextBox 324">
                <a:extLst>
                  <a:ext uri="{FF2B5EF4-FFF2-40B4-BE49-F238E27FC236}">
                    <a16:creationId xmlns:a16="http://schemas.microsoft.com/office/drawing/2014/main" id="{F9D3952F-0912-1923-AC4C-2556698A62AE}"/>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grpSp>
          <p:nvGrpSpPr>
            <p:cNvPr id="699" name="Group 698">
              <a:extLst>
                <a:ext uri="{FF2B5EF4-FFF2-40B4-BE49-F238E27FC236}">
                  <a16:creationId xmlns:a16="http://schemas.microsoft.com/office/drawing/2014/main" id="{43C78CB1-E072-1BF3-ECD8-9818460960ED}"/>
                </a:ext>
              </a:extLst>
            </p:cNvPr>
            <p:cNvGrpSpPr/>
            <p:nvPr/>
          </p:nvGrpSpPr>
          <p:grpSpPr>
            <a:xfrm>
              <a:off x="6876493" y="5087494"/>
              <a:ext cx="2559054" cy="701724"/>
              <a:chOff x="1416598" y="919839"/>
              <a:chExt cx="2559054" cy="701724"/>
            </a:xfrm>
          </p:grpSpPr>
          <p:sp>
            <p:nvSpPr>
              <p:cNvPr id="700" name="Rounded Rectangle 699">
                <a:extLst>
                  <a:ext uri="{FF2B5EF4-FFF2-40B4-BE49-F238E27FC236}">
                    <a16:creationId xmlns:a16="http://schemas.microsoft.com/office/drawing/2014/main" id="{09608102-DFF2-4C3D-A7A8-6612087C7EDC}"/>
                  </a:ext>
                </a:extLst>
              </p:cNvPr>
              <p:cNvSpPr/>
              <p:nvPr/>
            </p:nvSpPr>
            <p:spPr>
              <a:xfrm>
                <a:off x="1790269" y="960814"/>
                <a:ext cx="2185383"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TextBox 49">
                <a:extLst>
                  <a:ext uri="{FF2B5EF4-FFF2-40B4-BE49-F238E27FC236}">
                    <a16:creationId xmlns:a16="http://schemas.microsoft.com/office/drawing/2014/main" id="{FB2107C2-4440-03D0-DE80-D54FFEDF7826}"/>
                  </a:ext>
                </a:extLst>
              </p:cNvPr>
              <p:cNvSpPr txBox="1"/>
              <p:nvPr/>
            </p:nvSpPr>
            <p:spPr>
              <a:xfrm>
                <a:off x="1613681" y="1114087"/>
                <a:ext cx="2256285" cy="349519"/>
              </a:xfrm>
              <a:prstGeom prst="rect">
                <a:avLst/>
              </a:prstGeom>
              <a:noFill/>
            </p:spPr>
            <p:txBody>
              <a:bodyPr wrap="square" numCol="1" rtlCol="0" anchor="ctr">
                <a:spAutoFit/>
              </a:bodyPr>
              <a:lstStyle/>
              <a:p>
                <a:pPr>
                  <a:lnSpc>
                    <a:spcPts val="1940"/>
                  </a:lnSpc>
                  <a:defRPr/>
                </a:pPr>
                <a:r>
                  <a:rPr lang="en-GB" sz="2000" dirty="0">
                    <a:solidFill>
                      <a:schemeClr val="bg1"/>
                    </a:solidFill>
                    <a:ea typeface="Lato Light" panose="020F0502020204030203" pitchFamily="34" charset="0"/>
                    <a:cs typeface="Poppins" pitchFamily="2" charset="77"/>
                  </a:rPr>
                  <a:t>Επενδυτές</a:t>
                </a:r>
              </a:p>
            </p:txBody>
          </p:sp>
          <p:grpSp>
            <p:nvGrpSpPr>
              <p:cNvPr id="702" name="Graphic 8">
                <a:extLst>
                  <a:ext uri="{FF2B5EF4-FFF2-40B4-BE49-F238E27FC236}">
                    <a16:creationId xmlns:a16="http://schemas.microsoft.com/office/drawing/2014/main" id="{0F33D64A-799A-E66A-B4F1-339ACBE4E06D}"/>
                  </a:ext>
                </a:extLst>
              </p:cNvPr>
              <p:cNvGrpSpPr/>
              <p:nvPr/>
            </p:nvGrpSpPr>
            <p:grpSpPr>
              <a:xfrm>
                <a:off x="1416598" y="919839"/>
                <a:ext cx="701992" cy="701724"/>
                <a:chOff x="4817897" y="694433"/>
                <a:chExt cx="1446392" cy="1445841"/>
              </a:xfrm>
            </p:grpSpPr>
            <p:sp>
              <p:nvSpPr>
                <p:cNvPr id="320" name="Freeform 319">
                  <a:extLst>
                    <a:ext uri="{FF2B5EF4-FFF2-40B4-BE49-F238E27FC236}">
                      <a16:creationId xmlns:a16="http://schemas.microsoft.com/office/drawing/2014/main" id="{9D70FEC6-5F7F-04F3-5069-44A1AD470F1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21" name="Freeform 320">
                  <a:extLst>
                    <a:ext uri="{FF2B5EF4-FFF2-40B4-BE49-F238E27FC236}">
                      <a16:creationId xmlns:a16="http://schemas.microsoft.com/office/drawing/2014/main" id="{1B418B24-4C71-C306-D119-061742A311F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703" name="TextBox 702">
                <a:extLst>
                  <a:ext uri="{FF2B5EF4-FFF2-40B4-BE49-F238E27FC236}">
                    <a16:creationId xmlns:a16="http://schemas.microsoft.com/office/drawing/2014/main" id="{A825A5FC-4A7C-2223-23D2-AC47802EE2F8}"/>
                  </a:ext>
                </a:extLst>
              </p:cNvPr>
              <p:cNvSpPr txBox="1"/>
              <p:nvPr/>
            </p:nvSpPr>
            <p:spPr>
              <a:xfrm>
                <a:off x="1465481"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sp>
        <p:nvSpPr>
          <p:cNvPr id="383" name="Text Placeholder 3">
            <a:extLst>
              <a:ext uri="{FF2B5EF4-FFF2-40B4-BE49-F238E27FC236}">
                <a16:creationId xmlns:a16="http://schemas.microsoft.com/office/drawing/2014/main" id="{F6DA7025-1FD7-22F5-BA2F-07BD4C0AB99C}"/>
              </a:ext>
            </a:extLst>
          </p:cNvPr>
          <p:cNvSpPr>
            <a:spLocks noGrp="1"/>
          </p:cNvSpPr>
          <p:nvPr>
            <p:ph type="body" sz="quarter" idx="16"/>
          </p:nvPr>
        </p:nvSpPr>
        <p:spPr>
          <a:xfrm>
            <a:off x="4570576" y="2871526"/>
            <a:ext cx="2982815" cy="1677374"/>
          </a:xfrm>
        </p:spPr>
        <p:txBody>
          <a:bodyPr>
            <a:normAutofit fontScale="55000" lnSpcReduction="20000"/>
          </a:bodyPr>
          <a:lstStyle/>
          <a:p>
            <a:pPr lvl="0" defTabSz="1087636">
              <a:lnSpc>
                <a:spcPts val="2240"/>
              </a:lnSpc>
              <a:spcBef>
                <a:spcPts val="0"/>
              </a:spcBef>
              <a:buClr>
                <a:srgbClr val="F16924"/>
              </a:buClr>
              <a:defRPr/>
            </a:pPr>
            <a:r>
              <a:rPr lang="en-GB" sz="3600" dirty="0">
                <a:ea typeface="Open Sans Light" panose="020B0306030504020204" pitchFamily="34" charset="0"/>
                <a:cs typeface="Open Sans Light" panose="020B0306030504020204" pitchFamily="34" charset="0"/>
                <a:sym typeface="Wingdings" panose="05000000000000000000" pitchFamily="2" charset="2"/>
              </a:rPr>
              <a:t>Εκτός από τα πρόσθετα δάνεια ή τις συνεισφορές των μετόχων, αξίζει να αναφερθούν οι ακόλουθες δυνατότητες:</a:t>
            </a:r>
            <a:endParaRPr lang="en-GB" sz="3600" dirty="0">
              <a:ea typeface="Open Sans Light" panose="020B0306030504020204" pitchFamily="34" charset="0"/>
              <a:cs typeface="Open Sans Light" panose="020B0306030504020204" pitchFamily="34" charset="0"/>
            </a:endParaRPr>
          </a:p>
          <a:p>
            <a:pPr algn="ctr"/>
            <a:endParaRPr lang="en-US" b="1" dirty="0">
              <a:solidFill>
                <a:srgbClr val="F16924"/>
              </a:solidFill>
            </a:endParaRPr>
          </a:p>
        </p:txBody>
      </p:sp>
      <p:grpSp>
        <p:nvGrpSpPr>
          <p:cNvPr id="720" name="Group 719">
            <a:extLst>
              <a:ext uri="{FF2B5EF4-FFF2-40B4-BE49-F238E27FC236}">
                <a16:creationId xmlns:a16="http://schemas.microsoft.com/office/drawing/2014/main" id="{CD14A411-277D-8902-8301-664CCC07CCB9}"/>
              </a:ext>
            </a:extLst>
          </p:cNvPr>
          <p:cNvGrpSpPr/>
          <p:nvPr/>
        </p:nvGrpSpPr>
        <p:grpSpPr>
          <a:xfrm>
            <a:off x="5298653" y="1602389"/>
            <a:ext cx="1214120" cy="1215495"/>
            <a:chOff x="423316" y="5348637"/>
            <a:chExt cx="1214120" cy="1215495"/>
          </a:xfrm>
        </p:grpSpPr>
        <p:grpSp>
          <p:nvGrpSpPr>
            <p:cNvPr id="705" name="Graphic 248">
              <a:extLst>
                <a:ext uri="{FF2B5EF4-FFF2-40B4-BE49-F238E27FC236}">
                  <a16:creationId xmlns:a16="http://schemas.microsoft.com/office/drawing/2014/main" id="{49A27875-0540-65DE-C30D-E9EC6932233E}"/>
                </a:ext>
              </a:extLst>
            </p:cNvPr>
            <p:cNvGrpSpPr/>
            <p:nvPr/>
          </p:nvGrpSpPr>
          <p:grpSpPr>
            <a:xfrm>
              <a:off x="423316" y="5348637"/>
              <a:ext cx="1214120" cy="1215495"/>
              <a:chOff x="423316" y="5348637"/>
              <a:chExt cx="1214120" cy="1215495"/>
            </a:xfrm>
            <a:solidFill>
              <a:srgbClr val="595959"/>
            </a:solidFill>
          </p:grpSpPr>
          <p:sp>
            <p:nvSpPr>
              <p:cNvPr id="706" name="Freeform 705">
                <a:extLst>
                  <a:ext uri="{FF2B5EF4-FFF2-40B4-BE49-F238E27FC236}">
                    <a16:creationId xmlns:a16="http://schemas.microsoft.com/office/drawing/2014/main" id="{86EF35E0-05ED-3512-9D1F-45B60A089F5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707" name="Freeform 706">
                <a:extLst>
                  <a:ext uri="{FF2B5EF4-FFF2-40B4-BE49-F238E27FC236}">
                    <a16:creationId xmlns:a16="http://schemas.microsoft.com/office/drawing/2014/main" id="{40BBE8ED-9ACA-88A5-56EE-37E205FC87ED}"/>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708" name="Freeform 707">
                <a:extLst>
                  <a:ext uri="{FF2B5EF4-FFF2-40B4-BE49-F238E27FC236}">
                    <a16:creationId xmlns:a16="http://schemas.microsoft.com/office/drawing/2014/main" id="{747D502F-1D2A-AE0A-0A35-30085979808A}"/>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solidFill>
                <a:srgbClr val="595959"/>
              </a:solidFill>
              <a:ln w="3371" cap="flat">
                <a:noFill/>
                <a:prstDash val="solid"/>
                <a:miter/>
              </a:ln>
            </p:spPr>
            <p:txBody>
              <a:bodyPr rtlCol="0" anchor="ctr"/>
              <a:lstStyle/>
              <a:p>
                <a:endParaRPr lang="en-US"/>
              </a:p>
            </p:txBody>
          </p:sp>
          <p:sp>
            <p:nvSpPr>
              <p:cNvPr id="709" name="Freeform 708">
                <a:extLst>
                  <a:ext uri="{FF2B5EF4-FFF2-40B4-BE49-F238E27FC236}">
                    <a16:creationId xmlns:a16="http://schemas.microsoft.com/office/drawing/2014/main" id="{94D20785-50E1-5315-CC08-E992E6F22FB0}"/>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710" name="Freeform 709">
                <a:extLst>
                  <a:ext uri="{FF2B5EF4-FFF2-40B4-BE49-F238E27FC236}">
                    <a16:creationId xmlns:a16="http://schemas.microsoft.com/office/drawing/2014/main" id="{FBAF4FA1-F956-FF4B-A7E7-361965B70C08}"/>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711" name="Freeform 710">
                <a:extLst>
                  <a:ext uri="{FF2B5EF4-FFF2-40B4-BE49-F238E27FC236}">
                    <a16:creationId xmlns:a16="http://schemas.microsoft.com/office/drawing/2014/main" id="{724C6158-F784-11FC-10C9-A62CC260FD3A}"/>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713" name="Freeform 712">
                <a:extLst>
                  <a:ext uri="{FF2B5EF4-FFF2-40B4-BE49-F238E27FC236}">
                    <a16:creationId xmlns:a16="http://schemas.microsoft.com/office/drawing/2014/main" id="{F8F0F4DF-FC5D-0A34-B8DB-1D1E7BCFF458}"/>
                  </a:ext>
                </a:extLst>
              </p:cNvPr>
              <p:cNvSpPr/>
              <p:nvPr/>
            </p:nvSpPr>
            <p:spPr>
              <a:xfrm>
                <a:off x="908990" y="5895183"/>
                <a:ext cx="242815" cy="40534"/>
              </a:xfrm>
              <a:custGeom>
                <a:avLst/>
                <a:gdLst>
                  <a:gd name="connsiteX0" fmla="*/ 122590 w 242815"/>
                  <a:gd name="connsiteY0" fmla="*/ 0 h 40534"/>
                  <a:gd name="connsiteX1" fmla="*/ 217487 w 242815"/>
                  <a:gd name="connsiteY1" fmla="*/ 0 h 40534"/>
                  <a:gd name="connsiteX2" fmla="*/ 242815 w 242815"/>
                  <a:gd name="connsiteY2" fmla="*/ 20267 h 40534"/>
                  <a:gd name="connsiteX3" fmla="*/ 217487 w 242815"/>
                  <a:gd name="connsiteY3" fmla="*/ 40535 h 40534"/>
                  <a:gd name="connsiteX4" fmla="*/ 25328 w 242815"/>
                  <a:gd name="connsiteY4" fmla="*/ 40535 h 40534"/>
                  <a:gd name="connsiteX5" fmla="*/ 0 w 242815"/>
                  <a:gd name="connsiteY5" fmla="*/ 20267 h 40534"/>
                  <a:gd name="connsiteX6" fmla="*/ 25328 w 242815"/>
                  <a:gd name="connsiteY6" fmla="*/ 0 h 40534"/>
                  <a:gd name="connsiteX7" fmla="*/ 122590 w 242815"/>
                  <a:gd name="connsiteY7" fmla="*/ 0 h 4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15" h="40534">
                    <a:moveTo>
                      <a:pt x="122590" y="0"/>
                    </a:moveTo>
                    <a:cubicBezTo>
                      <a:pt x="154335" y="0"/>
                      <a:pt x="185742" y="0"/>
                      <a:pt x="217487" y="0"/>
                    </a:cubicBezTo>
                    <a:cubicBezTo>
                      <a:pt x="233359" y="0"/>
                      <a:pt x="242815" y="7769"/>
                      <a:pt x="242815" y="20267"/>
                    </a:cubicBezTo>
                    <a:cubicBezTo>
                      <a:pt x="242815" y="32766"/>
                      <a:pt x="233359" y="40535"/>
                      <a:pt x="217487" y="40535"/>
                    </a:cubicBezTo>
                    <a:cubicBezTo>
                      <a:pt x="153322" y="40535"/>
                      <a:pt x="89494" y="40535"/>
                      <a:pt x="25328" y="40535"/>
                    </a:cubicBezTo>
                    <a:cubicBezTo>
                      <a:pt x="9456" y="40535"/>
                      <a:pt x="0" y="32766"/>
                      <a:pt x="0" y="20267"/>
                    </a:cubicBezTo>
                    <a:cubicBezTo>
                      <a:pt x="0" y="7769"/>
                      <a:pt x="9118" y="0"/>
                      <a:pt x="25328" y="0"/>
                    </a:cubicBezTo>
                    <a:cubicBezTo>
                      <a:pt x="57411" y="0"/>
                      <a:pt x="90169" y="0"/>
                      <a:pt x="122590" y="0"/>
                    </a:cubicBezTo>
                    <a:close/>
                  </a:path>
                </a:pathLst>
              </a:custGeom>
              <a:grpFill/>
              <a:ln w="3371" cap="flat">
                <a:noFill/>
                <a:prstDash val="solid"/>
                <a:miter/>
              </a:ln>
            </p:spPr>
            <p:txBody>
              <a:bodyPr rtlCol="0" anchor="ctr"/>
              <a:lstStyle/>
              <a:p>
                <a:endParaRPr lang="en-US"/>
              </a:p>
            </p:txBody>
          </p:sp>
          <p:sp>
            <p:nvSpPr>
              <p:cNvPr id="714" name="Freeform 713">
                <a:extLst>
                  <a:ext uri="{FF2B5EF4-FFF2-40B4-BE49-F238E27FC236}">
                    <a16:creationId xmlns:a16="http://schemas.microsoft.com/office/drawing/2014/main" id="{263987D1-336B-FD42-7099-BEC30FE6B422}"/>
                  </a:ext>
                </a:extLst>
              </p:cNvPr>
              <p:cNvSpPr/>
              <p:nvPr/>
            </p:nvSpPr>
            <p:spPr>
              <a:xfrm>
                <a:off x="967146" y="5414981"/>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endParaRPr lang="en-US"/>
              </a:p>
            </p:txBody>
          </p:sp>
          <p:sp>
            <p:nvSpPr>
              <p:cNvPr id="715" name="Freeform 714">
                <a:extLst>
                  <a:ext uri="{FF2B5EF4-FFF2-40B4-BE49-F238E27FC236}">
                    <a16:creationId xmlns:a16="http://schemas.microsoft.com/office/drawing/2014/main" id="{D9D83DF5-B416-C849-8DF4-ECEDE5A2DBB7}"/>
                  </a:ext>
                </a:extLst>
              </p:cNvPr>
              <p:cNvSpPr/>
              <p:nvPr/>
            </p:nvSpPr>
            <p:spPr>
              <a:xfrm>
                <a:off x="482866" y="5902599"/>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7AA985F7-51C9-F7B4-D556-F48ED7EA6441}"/>
                  </a:ext>
                </a:extLst>
              </p:cNvPr>
              <p:cNvSpPr/>
              <p:nvPr/>
            </p:nvSpPr>
            <p:spPr>
              <a:xfrm>
                <a:off x="1361257" y="5901400"/>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endParaRPr lang="en-US"/>
              </a:p>
            </p:txBody>
          </p:sp>
          <p:sp>
            <p:nvSpPr>
              <p:cNvPr id="717" name="Freeform 716">
                <a:extLst>
                  <a:ext uri="{FF2B5EF4-FFF2-40B4-BE49-F238E27FC236}">
                    <a16:creationId xmlns:a16="http://schemas.microsoft.com/office/drawing/2014/main" id="{AAE9F457-8C83-7A75-9877-E25CEA853972}"/>
                  </a:ext>
                </a:extLst>
              </p:cNvPr>
              <p:cNvSpPr/>
              <p:nvPr/>
            </p:nvSpPr>
            <p:spPr>
              <a:xfrm>
                <a:off x="1248123" y="5565298"/>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endParaRPr lang="en-US" dirty="0"/>
              </a:p>
            </p:txBody>
          </p:sp>
          <p:sp>
            <p:nvSpPr>
              <p:cNvPr id="718" name="Freeform 717">
                <a:extLst>
                  <a:ext uri="{FF2B5EF4-FFF2-40B4-BE49-F238E27FC236}">
                    <a16:creationId xmlns:a16="http://schemas.microsoft.com/office/drawing/2014/main" id="{E9B4BB9D-D3E6-02EE-6F91-D2B841E4F47E}"/>
                  </a:ext>
                </a:extLst>
              </p:cNvPr>
              <p:cNvSpPr/>
              <p:nvPr/>
            </p:nvSpPr>
            <p:spPr>
              <a:xfrm>
                <a:off x="632811" y="5565973"/>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endParaRPr lang="en-US"/>
              </a:p>
            </p:txBody>
          </p:sp>
        </p:grpSp>
        <p:sp>
          <p:nvSpPr>
            <p:cNvPr id="719" name="Freeform 718">
              <a:extLst>
                <a:ext uri="{FF2B5EF4-FFF2-40B4-BE49-F238E27FC236}">
                  <a16:creationId xmlns:a16="http://schemas.microsoft.com/office/drawing/2014/main" id="{6DC53D46-DA2A-4977-FCD0-29680E74B607}"/>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solidFill>
              <a:srgbClr val="595959"/>
            </a:solidFill>
            <a:ln w="3371"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03636B00-C4DA-F161-A3D9-29453710738B}"/>
              </a:ext>
            </a:extLst>
          </p:cNvPr>
          <p:cNvSpPr txBox="1"/>
          <p:nvPr/>
        </p:nvSpPr>
        <p:spPr>
          <a:xfrm>
            <a:off x="192393" y="47665"/>
            <a:ext cx="6094520" cy="523220"/>
          </a:xfrm>
          <a:prstGeom prst="rect">
            <a:avLst/>
          </a:prstGeom>
          <a:noFill/>
        </p:spPr>
        <p:txBody>
          <a:bodyPr wrap="square">
            <a:spAutoFit/>
          </a:bodyPr>
          <a:lstStyle/>
          <a:p>
            <a:r>
              <a:rPr lang="en-GB" sz="2800" dirty="0">
                <a:solidFill>
                  <a:srgbClr val="595959"/>
                </a:solidFill>
              </a:rPr>
              <a:t>Ξεπερνώντας μια κρίση ρευστότητας</a:t>
            </a:r>
          </a:p>
        </p:txBody>
      </p:sp>
    </p:spTree>
    <p:extLst>
      <p:ext uri="{BB962C8B-B14F-4D97-AF65-F5344CB8AC3E}">
        <p14:creationId xmlns:p14="http://schemas.microsoft.com/office/powerpoint/2010/main" val="2229569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4743869" y="642972"/>
            <a:ext cx="7329761" cy="5452775"/>
          </a:xfrm>
          <a:prstGeom prst="rect">
            <a:avLst/>
          </a:prstGeom>
          <a:noFill/>
        </p:spPr>
        <p:txBody>
          <a:bodyPr wrap="square" numCol="1" rtlCol="0" anchor="t">
            <a:spAutoFit/>
          </a:bodyPr>
          <a:lstStyle/>
          <a:p>
            <a:pPr>
              <a:lnSpc>
                <a:spcPts val="2240"/>
              </a:lnSpc>
              <a:defRPr/>
            </a:pPr>
            <a:r>
              <a:rPr lang="en-GB" b="1" dirty="0">
                <a:solidFill>
                  <a:srgbClr val="F16924"/>
                </a:solidFill>
                <a:ea typeface="Lato Light" panose="020F0502020204030203" pitchFamily="34" charset="0"/>
                <a:cs typeface="Poppins" pitchFamily="2" charset="77"/>
              </a:rPr>
              <a:t>Factoring</a:t>
            </a:r>
          </a:p>
          <a:p>
            <a:pPr marL="0" marR="0" lvl="0" indent="0" algn="l" defTabSz="914400" rtl="0" eaLnBrk="1" fontAlgn="auto" latinLnBrk="0" hangingPunct="1">
              <a:lnSpc>
                <a:spcPts val="2240"/>
              </a:lnSpc>
              <a:spcAft>
                <a:spcPts val="0"/>
              </a:spcAft>
              <a:buClrTx/>
              <a:buSzTx/>
              <a:buFontTx/>
              <a:buNone/>
              <a:tabLst/>
              <a:defRPr/>
            </a:pPr>
            <a:r>
              <a:rPr kumimoji="0" lang="en-GB"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Πώληση απαιτήσεων για τη μείωση του χρόνου είσπραξης των χρημάτων και των κινδύνων αθέτησης.  </a:t>
            </a:r>
            <a:r>
              <a:rPr kumimoji="0" lang="en-GB" sz="14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rPr>
              <a:t>Περισσότερα </a:t>
            </a:r>
            <a:r>
              <a:rPr lang="en-IE" sz="1400" dirty="0">
                <a:hlinkClick r:id="rId2"/>
              </a:rPr>
              <a:t>Factoring (χρηματοδότηση) - Βικιπαίδεια</a:t>
            </a:r>
            <a:endParaRPr kumimoji="0" lang="en-GB"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ts val="2240"/>
              </a:lnSpc>
              <a:spcAft>
                <a:spcPts val="0"/>
              </a:spcAft>
              <a:buClrTx/>
              <a:buSzTx/>
              <a:buFontTx/>
              <a:buNone/>
              <a:tabLst/>
              <a:defRPr/>
            </a:pPr>
            <a:endParaRPr lang="en-GB" b="1" dirty="0">
              <a:solidFill>
                <a:srgbClr val="595959"/>
              </a:solidFill>
              <a:ea typeface="Lato Light" panose="020F0502020204030203" pitchFamily="34" charset="0"/>
              <a:cs typeface="Lato Light" panose="020F0502020204030203" pitchFamily="34" charset="0"/>
            </a:endParaRPr>
          </a:p>
          <a:p>
            <a:pPr>
              <a:lnSpc>
                <a:spcPts val="2240"/>
              </a:lnSpc>
              <a:defRPr/>
            </a:pPr>
            <a:r>
              <a:rPr lang="en-GB" dirty="0">
                <a:solidFill>
                  <a:srgbClr val="595959"/>
                </a:solidFill>
                <a:ea typeface="Lato Light" panose="020F0502020204030203" pitchFamily="34" charset="0"/>
                <a:cs typeface="Lato Light" panose="020F0502020204030203" pitchFamily="34" charset="0"/>
              </a:rPr>
              <a:t>Βελτιστοποίηση της διαχείρισης αποθεμάτων / μείωση αποθε</a:t>
            </a:r>
            <a:r>
              <a:rPr lang="en-GB" b="1" dirty="0">
                <a:solidFill>
                  <a:srgbClr val="F16924"/>
                </a:solidFill>
                <a:ea typeface="Lato Light" panose="020F0502020204030203" pitchFamily="34" charset="0"/>
                <a:cs typeface="Poppins" pitchFamily="2" charset="77"/>
              </a:rPr>
              <a:t>μάτων</a:t>
            </a: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r>
              <a:rPr lang="en-GB" b="1" dirty="0">
                <a:solidFill>
                  <a:srgbClr val="F16924"/>
                </a:solidFill>
                <a:ea typeface="Lato Light" panose="020F0502020204030203" pitchFamily="34" charset="0"/>
                <a:cs typeface="Poppins" pitchFamily="2" charset="77"/>
              </a:rPr>
              <a:t>Διαχείριση απαιτήσεων </a:t>
            </a:r>
            <a:r>
              <a:rPr lang="en-GB" dirty="0">
                <a:solidFill>
                  <a:srgbClr val="595959"/>
                </a:solidFill>
                <a:ea typeface="Lato Light" panose="020F0502020204030203" pitchFamily="34" charset="0"/>
                <a:cs typeface="Lato Light" panose="020F0502020204030203" pitchFamily="34" charset="0"/>
              </a:rPr>
              <a:t>Μείωση των όρων πληρωμής/συνεπακόλουθη διαχείριση των απαιτήσεων </a:t>
            </a:r>
            <a:r>
              <a:rPr lang="en-GB" sz="1200" b="1" dirty="0">
                <a:solidFill>
                  <a:srgbClr val="595959"/>
                </a:solidFill>
                <a:ea typeface="Lato Light" panose="020F0502020204030203" pitchFamily="34" charset="0"/>
                <a:cs typeface="Lato Light" panose="020F0502020204030203" pitchFamily="34" charset="0"/>
              </a:rPr>
              <a:t>Περισσότερα </a:t>
            </a:r>
            <a:r>
              <a:rPr lang="en-GB" sz="1400" dirty="0">
                <a:hlinkClick r:id="rId3"/>
              </a:rPr>
              <a:t>Διαχείριση απαιτήσεων: | Tally Solutions</a:t>
            </a:r>
            <a:endParaRPr lang="en-GB" b="1" dirty="0">
              <a:solidFill>
                <a:srgbClr val="595959"/>
              </a:solidFill>
              <a:ea typeface="Lato Light" panose="020F0502020204030203" pitchFamily="34" charset="0"/>
              <a:cs typeface="Poppins" pitchFamily="2" charset="77"/>
            </a:endParaRPr>
          </a:p>
          <a:p>
            <a:pPr>
              <a:lnSpc>
                <a:spcPts val="2240"/>
              </a:lnSpc>
              <a:defRPr/>
            </a:pPr>
            <a:endParaRPr lang="en-GB" b="1" dirty="0">
              <a:solidFill>
                <a:srgbClr val="595959"/>
              </a:solidFill>
              <a:ea typeface="Lato Light" panose="020F0502020204030203" pitchFamily="34" charset="0"/>
              <a:cs typeface="Poppins" pitchFamily="2" charset="77"/>
            </a:endParaRPr>
          </a:p>
          <a:p>
            <a:pPr>
              <a:lnSpc>
                <a:spcPts val="2240"/>
              </a:lnSpc>
              <a:defRPr/>
            </a:pPr>
            <a:r>
              <a:rPr lang="en-GB" b="1" dirty="0">
                <a:solidFill>
                  <a:srgbClr val="F16924"/>
                </a:solidFill>
                <a:ea typeface="Lato Light" panose="020F0502020204030203" pitchFamily="34" charset="0"/>
                <a:cs typeface="Poppins" pitchFamily="2" charset="77"/>
              </a:rPr>
              <a:t>Outsourcing </a:t>
            </a:r>
            <a:r>
              <a:rPr lang="en-GB" dirty="0" err="1">
                <a:solidFill>
                  <a:srgbClr val="595959"/>
                </a:solidFill>
                <a:ea typeface="Lato Light" panose="020F0502020204030203" pitchFamily="34" charset="0"/>
                <a:cs typeface="Lato Light" panose="020F0502020204030203" pitchFamily="34" charset="0"/>
              </a:rPr>
              <a:t>Ανάθεση </a:t>
            </a:r>
            <a:r>
              <a:rPr lang="en-GB" dirty="0">
                <a:solidFill>
                  <a:srgbClr val="595959"/>
                </a:solidFill>
                <a:ea typeface="Lato Light" panose="020F0502020204030203" pitchFamily="34" charset="0"/>
                <a:cs typeface="Lato Light" panose="020F0502020204030203" pitchFamily="34" charset="0"/>
              </a:rPr>
              <a:t>μη βασικών λειτουργιών σε εξωτερικούς </a:t>
            </a:r>
            <a:r>
              <a:rPr lang="en-GB" dirty="0" err="1">
                <a:solidFill>
                  <a:srgbClr val="595959"/>
                </a:solidFill>
                <a:ea typeface="Lato Light" panose="020F0502020204030203" pitchFamily="34" charset="0"/>
                <a:cs typeface="Lato Light" panose="020F0502020204030203" pitchFamily="34" charset="0"/>
              </a:rPr>
              <a:t>συνεργάτες </a:t>
            </a:r>
            <a:r>
              <a:rPr lang="en-GB" dirty="0">
                <a:solidFill>
                  <a:srgbClr val="595959"/>
                </a:solidFill>
                <a:ea typeface="Lato Light" panose="020F0502020204030203" pitchFamily="34" charset="0"/>
                <a:cs typeface="Lato Light" panose="020F0502020204030203" pitchFamily="34" charset="0"/>
              </a:rPr>
              <a:t>για τη μείωση του σταθερού κόστους </a:t>
            </a:r>
            <a:r>
              <a:rPr lang="en-GB" sz="1400" b="1" dirty="0">
                <a:solidFill>
                  <a:srgbClr val="595959"/>
                </a:solidFill>
                <a:ea typeface="Lato Light" panose="020F0502020204030203" pitchFamily="34" charset="0"/>
                <a:cs typeface="Lato Light" panose="020F0502020204030203" pitchFamily="34" charset="0"/>
              </a:rPr>
              <a:t>More </a:t>
            </a:r>
            <a:r>
              <a:rPr lang="en-GB" sz="1400" dirty="0">
                <a:hlinkClick r:id="rId4"/>
              </a:rPr>
              <a:t>Outsourcing - Μάθετε για τα πλεονεκτήματα και τα μειονεκτήματα (corporatefinanceinstitute.com)</a:t>
            </a:r>
            <a:endParaRPr lang="en-GB" sz="105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r>
              <a:rPr lang="en-GB" b="1" dirty="0">
                <a:solidFill>
                  <a:srgbClr val="F16924"/>
                </a:solidFill>
                <a:ea typeface="Lato Light" panose="020F0502020204030203" pitchFamily="34" charset="0"/>
                <a:cs typeface="Poppins" pitchFamily="2" charset="77"/>
              </a:rPr>
              <a:t>Πώληση και εκμίσθωση Περισσότερα </a:t>
            </a:r>
          </a:p>
          <a:p>
            <a:pPr>
              <a:lnSpc>
                <a:spcPts val="2240"/>
              </a:lnSpc>
              <a:defRPr/>
            </a:pPr>
            <a:r>
              <a:rPr lang="en-GB" dirty="0">
                <a:solidFill>
                  <a:srgbClr val="595959"/>
                </a:solidFill>
                <a:ea typeface="Lato Light" panose="020F0502020204030203" pitchFamily="34" charset="0"/>
                <a:cs typeface="Lato Light" panose="020F0502020204030203" pitchFamily="34" charset="0"/>
              </a:rPr>
              <a:t>Πώληση πάγιων περιουσιακών στοιχείων και επαναμίσθωση.  </a:t>
            </a:r>
            <a:r>
              <a:rPr lang="en-GB" sz="1050" b="1" dirty="0">
                <a:hlinkClick r:id="rId5"/>
              </a:rPr>
              <a:t>Ορισμός πώλησης και επαναμίσθωσης - </a:t>
            </a:r>
            <a:r>
              <a:rPr lang="en-GB" sz="1050" b="1" dirty="0" err="1">
                <a:hlinkClick r:id="rId5"/>
              </a:rPr>
              <a:t>AccountingTools</a:t>
            </a:r>
            <a:endParaRPr lang="en-GB" b="1"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lvl="0">
              <a:lnSpc>
                <a:spcPts val="2240"/>
              </a:lnSpc>
              <a:defRPr/>
            </a:pPr>
            <a:r>
              <a:rPr lang="en-GB" b="1" dirty="0">
                <a:solidFill>
                  <a:srgbClr val="F16924"/>
                </a:solidFill>
                <a:ea typeface="Lato Light" panose="020F0502020204030203" pitchFamily="34" charset="0"/>
                <a:cs typeface="Poppins" pitchFamily="2" charset="77"/>
              </a:rPr>
              <a:t>Επενδυτές</a:t>
            </a:r>
          </a:p>
          <a:p>
            <a:pPr>
              <a:lnSpc>
                <a:spcPts val="2240"/>
              </a:lnSpc>
              <a:defRPr/>
            </a:pPr>
            <a:r>
              <a:rPr lang="en-GB" dirty="0">
                <a:solidFill>
                  <a:srgbClr val="595959"/>
                </a:solidFill>
                <a:ea typeface="Lato Light" panose="020F0502020204030203" pitchFamily="34" charset="0"/>
                <a:cs typeface="Lato Light" panose="020F0502020204030203" pitchFamily="34" charset="0"/>
              </a:rPr>
              <a:t>Ίδια κεφάλαια μέσω εξωτερικών επενδυτών - Ιδιωτικά κεφάλαια</a:t>
            </a: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12700"/>
            <a:ext cx="375330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526610" y="370241"/>
            <a:ext cx="3038242" cy="2457067"/>
          </a:xfrm>
        </p:spPr>
        <p:txBody>
          <a:bodyPr>
            <a:normAutofit fontScale="92500"/>
          </a:bodyPr>
          <a:lstStyle/>
          <a:p>
            <a:r>
              <a:rPr lang="en-GB" dirty="0">
                <a:solidFill>
                  <a:schemeClr val="bg1"/>
                </a:solidFill>
              </a:rPr>
              <a:t>Ας δούμε αυτές τις τακτικές με περισσότερες λεπτομέρειες ...</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3756567" y="567126"/>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75" name="Picture 74" descr="Icon&#10;&#10;Description automatically generated">
            <a:extLst>
              <a:ext uri="{FF2B5EF4-FFF2-40B4-BE49-F238E27FC236}">
                <a16:creationId xmlns:a16="http://schemas.microsoft.com/office/drawing/2014/main" id="{D8E925E4-B78C-9128-78C4-79F0ECEABA88}"/>
              </a:ext>
            </a:extLst>
          </p:cNvPr>
          <p:cNvPicPr/>
          <p:nvPr/>
        </p:nvPicPr>
        <p:blipFill rotWithShape="1">
          <a:blip r:embed="rId6" cstate="screen">
            <a:extLst>
              <a:ext uri="{28A0092B-C50C-407E-A947-70E740481C1C}">
                <a14:useLocalDpi xmlns:a14="http://schemas.microsoft.com/office/drawing/2010/main"/>
              </a:ext>
            </a:extLst>
          </a:blip>
          <a:srcRect l="6291" t="3446" r="13258" b="10881"/>
          <a:stretch/>
        </p:blipFill>
        <p:spPr>
          <a:xfrm>
            <a:off x="-490799" y="2080590"/>
            <a:ext cx="4883929" cy="4777409"/>
          </a:xfrm>
          <a:prstGeom prst="rect">
            <a:avLst/>
          </a:prstGeom>
        </p:spPr>
      </p:pic>
      <p:grpSp>
        <p:nvGrpSpPr>
          <p:cNvPr id="2" name="Group 1">
            <a:extLst>
              <a:ext uri="{FF2B5EF4-FFF2-40B4-BE49-F238E27FC236}">
                <a16:creationId xmlns:a16="http://schemas.microsoft.com/office/drawing/2014/main" id="{35967A62-A415-26BB-CDA7-CEAFA2F7CECC}"/>
              </a:ext>
            </a:extLst>
          </p:cNvPr>
          <p:cNvGrpSpPr/>
          <p:nvPr/>
        </p:nvGrpSpPr>
        <p:grpSpPr>
          <a:xfrm>
            <a:off x="3756567" y="1686934"/>
            <a:ext cx="701992" cy="701724"/>
            <a:chOff x="7037107" y="1407878"/>
            <a:chExt cx="701992" cy="701724"/>
          </a:xfrm>
        </p:grpSpPr>
        <p:sp>
          <p:nvSpPr>
            <p:cNvPr id="3" name="Freeform 2">
              <a:extLst>
                <a:ext uri="{FF2B5EF4-FFF2-40B4-BE49-F238E27FC236}">
                  <a16:creationId xmlns:a16="http://schemas.microsoft.com/office/drawing/2014/main" id="{063A67C0-BB89-6C6A-9178-6C455DAE328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BC921410-9864-3C1E-0EC0-762052FE3E9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6FB39553-0750-76E9-7CE5-CE322F05B879}"/>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7" name="Group 6">
            <a:extLst>
              <a:ext uri="{FF2B5EF4-FFF2-40B4-BE49-F238E27FC236}">
                <a16:creationId xmlns:a16="http://schemas.microsoft.com/office/drawing/2014/main" id="{79FE2633-2A46-3993-B20C-7205FA0A378F}"/>
              </a:ext>
            </a:extLst>
          </p:cNvPr>
          <p:cNvGrpSpPr/>
          <p:nvPr/>
        </p:nvGrpSpPr>
        <p:grpSpPr>
          <a:xfrm>
            <a:off x="3756567" y="2677888"/>
            <a:ext cx="701992" cy="701724"/>
            <a:chOff x="7037107" y="1407878"/>
            <a:chExt cx="701992" cy="701724"/>
          </a:xfrm>
        </p:grpSpPr>
        <p:sp>
          <p:nvSpPr>
            <p:cNvPr id="8" name="Freeform 7">
              <a:extLst>
                <a:ext uri="{FF2B5EF4-FFF2-40B4-BE49-F238E27FC236}">
                  <a16:creationId xmlns:a16="http://schemas.microsoft.com/office/drawing/2014/main" id="{F7DADA30-ABE0-0CE2-2CED-75159E534D8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357CFBDB-107C-A5DD-076D-1E6367B79A2E}"/>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DD75BE4F-11F0-2A45-8CB5-721A88060C11}"/>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1" name="Group 10">
            <a:extLst>
              <a:ext uri="{FF2B5EF4-FFF2-40B4-BE49-F238E27FC236}">
                <a16:creationId xmlns:a16="http://schemas.microsoft.com/office/drawing/2014/main" id="{D9CD1964-B385-2BC1-3599-6313D3C17B32}"/>
              </a:ext>
            </a:extLst>
          </p:cNvPr>
          <p:cNvGrpSpPr/>
          <p:nvPr/>
        </p:nvGrpSpPr>
        <p:grpSpPr>
          <a:xfrm>
            <a:off x="3756567" y="3687049"/>
            <a:ext cx="701992" cy="701724"/>
            <a:chOff x="7037107" y="1407878"/>
            <a:chExt cx="701992" cy="701724"/>
          </a:xfrm>
        </p:grpSpPr>
        <p:sp>
          <p:nvSpPr>
            <p:cNvPr id="12" name="Freeform 11">
              <a:extLst>
                <a:ext uri="{FF2B5EF4-FFF2-40B4-BE49-F238E27FC236}">
                  <a16:creationId xmlns:a16="http://schemas.microsoft.com/office/drawing/2014/main" id="{6C76D14C-124B-E0E6-3213-7DE0DEEC01A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EFEBEFFC-1AEF-CE69-B5EE-8363F4A8E10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4" name="TextBox 13">
              <a:extLst>
                <a:ext uri="{FF2B5EF4-FFF2-40B4-BE49-F238E27FC236}">
                  <a16:creationId xmlns:a16="http://schemas.microsoft.com/office/drawing/2014/main" id="{87CB1854-E631-6899-FAA7-A0BA14078476}"/>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5" name="Group 14">
            <a:extLst>
              <a:ext uri="{FF2B5EF4-FFF2-40B4-BE49-F238E27FC236}">
                <a16:creationId xmlns:a16="http://schemas.microsoft.com/office/drawing/2014/main" id="{28A6606D-ED58-63AA-26F1-B0DAD2784D2C}"/>
              </a:ext>
            </a:extLst>
          </p:cNvPr>
          <p:cNvGrpSpPr/>
          <p:nvPr/>
        </p:nvGrpSpPr>
        <p:grpSpPr>
          <a:xfrm>
            <a:off x="3785759" y="4716315"/>
            <a:ext cx="701992" cy="701724"/>
            <a:chOff x="7037107" y="1407878"/>
            <a:chExt cx="701992" cy="701724"/>
          </a:xfrm>
        </p:grpSpPr>
        <p:sp>
          <p:nvSpPr>
            <p:cNvPr id="16" name="Freeform 15">
              <a:extLst>
                <a:ext uri="{FF2B5EF4-FFF2-40B4-BE49-F238E27FC236}">
                  <a16:creationId xmlns:a16="http://schemas.microsoft.com/office/drawing/2014/main" id="{0090CBBC-B17F-9D9A-4D89-8CB0FE72597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A57EDF5-BC70-E33C-771B-4080AAFE50BC}"/>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8" name="TextBox 17">
              <a:extLst>
                <a:ext uri="{FF2B5EF4-FFF2-40B4-BE49-F238E27FC236}">
                  <a16:creationId xmlns:a16="http://schemas.microsoft.com/office/drawing/2014/main" id="{4644204D-F9AB-CF85-7CE9-AA9BB79CE7A4}"/>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19" name="Group 18">
            <a:extLst>
              <a:ext uri="{FF2B5EF4-FFF2-40B4-BE49-F238E27FC236}">
                <a16:creationId xmlns:a16="http://schemas.microsoft.com/office/drawing/2014/main" id="{AF92D5B9-3ED2-8B62-8EC2-C3D2B1644440}"/>
              </a:ext>
            </a:extLst>
          </p:cNvPr>
          <p:cNvGrpSpPr/>
          <p:nvPr/>
        </p:nvGrpSpPr>
        <p:grpSpPr>
          <a:xfrm>
            <a:off x="3772164" y="5593140"/>
            <a:ext cx="701992" cy="701724"/>
            <a:chOff x="7037107" y="1407878"/>
            <a:chExt cx="701992" cy="701724"/>
          </a:xfrm>
        </p:grpSpPr>
        <p:sp>
          <p:nvSpPr>
            <p:cNvPr id="20" name="Freeform 19">
              <a:extLst>
                <a:ext uri="{FF2B5EF4-FFF2-40B4-BE49-F238E27FC236}">
                  <a16:creationId xmlns:a16="http://schemas.microsoft.com/office/drawing/2014/main" id="{DCC81BCF-468E-B219-CC73-8971B623CFA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5EAAE82-D2DD-37B5-C9F8-3E5228878225}"/>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22" name="TextBox 21">
              <a:extLst>
                <a:ext uri="{FF2B5EF4-FFF2-40B4-BE49-F238E27FC236}">
                  <a16:creationId xmlns:a16="http://schemas.microsoft.com/office/drawing/2014/main" id="{7590633A-7808-0EBB-814F-74302F91D39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cxnSp>
        <p:nvCxnSpPr>
          <p:cNvPr id="23" name="Straight Connector 22">
            <a:extLst>
              <a:ext uri="{FF2B5EF4-FFF2-40B4-BE49-F238E27FC236}">
                <a16:creationId xmlns:a16="http://schemas.microsoft.com/office/drawing/2014/main" id="{9DA24006-CD10-BCE1-FAC3-37C32D702167}"/>
              </a:ext>
            </a:extLst>
          </p:cNvPr>
          <p:cNvCxnSpPr>
            <a:cxnSpLocks/>
          </p:cNvCxnSpPr>
          <p:nvPr/>
        </p:nvCxnSpPr>
        <p:spPr>
          <a:xfrm>
            <a:off x="4104640" y="1605193"/>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68CC943-3D0E-F078-8D61-99CD47AA0C36}"/>
              </a:ext>
            </a:extLst>
          </p:cNvPr>
          <p:cNvCxnSpPr>
            <a:cxnSpLocks/>
          </p:cNvCxnSpPr>
          <p:nvPr/>
        </p:nvCxnSpPr>
        <p:spPr>
          <a:xfrm>
            <a:off x="4104640" y="2499715"/>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4FAF38-F8DD-2589-99B2-7D7B88820181}"/>
              </a:ext>
            </a:extLst>
          </p:cNvPr>
          <p:cNvCxnSpPr>
            <a:cxnSpLocks/>
          </p:cNvCxnSpPr>
          <p:nvPr/>
        </p:nvCxnSpPr>
        <p:spPr>
          <a:xfrm>
            <a:off x="4393130" y="3836419"/>
            <a:ext cx="779887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5B9F37-5EFB-DD39-D809-02A629A453AE}"/>
              </a:ext>
            </a:extLst>
          </p:cNvPr>
          <p:cNvCxnSpPr>
            <a:cxnSpLocks/>
          </p:cNvCxnSpPr>
          <p:nvPr/>
        </p:nvCxnSpPr>
        <p:spPr>
          <a:xfrm>
            <a:off x="4514564" y="5048666"/>
            <a:ext cx="7677436" cy="5105"/>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593073-C03B-362B-0E4C-D8FC23211321}"/>
              </a:ext>
            </a:extLst>
          </p:cNvPr>
          <p:cNvCxnSpPr>
            <a:cxnSpLocks/>
          </p:cNvCxnSpPr>
          <p:nvPr/>
        </p:nvCxnSpPr>
        <p:spPr>
          <a:xfrm>
            <a:off x="4411670" y="5936116"/>
            <a:ext cx="7810381"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5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p:txBody>
          <a:bodyPr>
            <a:normAutofit fontScale="47500" lnSpcReduction="20000"/>
          </a:bodyPr>
          <a:lstStyle/>
          <a:p>
            <a:pPr algn="just">
              <a:spcBef>
                <a:spcPts val="0"/>
              </a:spcBef>
            </a:pPr>
            <a:r>
              <a:rPr lang="en-US" sz="4400" dirty="0">
                <a:latin typeface="Calibri" panose="020F0502020204030204" pitchFamily="34" charset="0"/>
                <a:ea typeface="Calibri" panose="020F0502020204030204" pitchFamily="34" charset="0"/>
              </a:rPr>
              <a:t>Με την επιτυχή ολοκλήρωση αυτής της ενότητας ο εκπαιδευόμενος θα είναι σε θέση να:</a:t>
            </a:r>
          </a:p>
        </p:txBody>
      </p:sp>
      <p:sp>
        <p:nvSpPr>
          <p:cNvPr id="15" name="Text Placeholder 14">
            <a:extLst>
              <a:ext uri="{FF2B5EF4-FFF2-40B4-BE49-F238E27FC236}">
                <a16:creationId xmlns:a16="http://schemas.microsoft.com/office/drawing/2014/main" id="{4D35498D-2981-3972-CC47-93A6FAE01A50}"/>
              </a:ext>
            </a:extLst>
          </p:cNvPr>
          <p:cNvSpPr>
            <a:spLocks noGrp="1"/>
          </p:cNvSpPr>
          <p:nvPr>
            <p:ph type="body" sz="quarter" idx="18"/>
          </p:nvPr>
        </p:nvSpPr>
        <p:spPr>
          <a:xfrm>
            <a:off x="529759" y="1757010"/>
            <a:ext cx="11073662" cy="4593953"/>
          </a:xfrm>
        </p:spPr>
        <p:txBody>
          <a:bodyPr numCol="2" spcCol="288000">
            <a:normAutofit fontScale="92500"/>
          </a:bodyPr>
          <a:lstStyle/>
          <a:p>
            <a:pPr marL="457200" indent="-457200">
              <a:buClr>
                <a:srgbClr val="F16924"/>
              </a:buClr>
              <a:buFont typeface="+mj-lt"/>
              <a:buAutoNum type="arabicPeriod"/>
            </a:pPr>
            <a:r>
              <a:rPr lang="en-US" dirty="0" err="1"/>
              <a:t>Αναγνωρίστε </a:t>
            </a:r>
            <a:r>
              <a:rPr lang="en-US" dirty="0"/>
              <a:t>τις διοικητικές δεξιότητες και την κουλτούρα και προσδιορίστε το άνοιγμά τους στην καινοτομία.</a:t>
            </a:r>
          </a:p>
          <a:p>
            <a:pPr marL="457200" indent="-457200">
              <a:buClr>
                <a:srgbClr val="F16924"/>
              </a:buClr>
              <a:buFont typeface="+mj-lt"/>
              <a:buAutoNum type="arabicPeriod"/>
            </a:pPr>
            <a:r>
              <a:rPr lang="en-US" dirty="0"/>
              <a:t>Να διερευνήσετε τις επιπτώσεις μιας κρίσης στις πωλήσεις ενός προϊόντος, που οδηγεί σε ξαφνική πτώση της ζήτησης σε απώλεια</a:t>
            </a:r>
          </a:p>
          <a:p>
            <a:pPr marL="457200" indent="-457200">
              <a:buClr>
                <a:srgbClr val="F16924"/>
              </a:buClr>
              <a:buFont typeface="+mj-lt"/>
              <a:buAutoNum type="arabicPeriod"/>
            </a:pPr>
            <a:r>
              <a:rPr lang="en-US" dirty="0"/>
              <a:t>Κατανόηση της δυναμικής της πελατειακής βάσης, της εξάρτησης και των σχέσεων</a:t>
            </a:r>
          </a:p>
          <a:p>
            <a:pPr marL="457200" indent="-457200">
              <a:buClr>
                <a:srgbClr val="F16924"/>
              </a:buClr>
              <a:buFont typeface="+mj-lt"/>
              <a:buAutoNum type="arabicPeriod"/>
            </a:pPr>
            <a:r>
              <a:rPr lang="en-US" dirty="0"/>
              <a:t>Προσδιορισμός και κατανόηση του ρόλου και της λειτουργίας των συστημάτων δεδομένων και των εργαλείων εσωτερικής και εξωτερικής ανάλυσης εντός της επιχείρησης</a:t>
            </a:r>
          </a:p>
          <a:p>
            <a:pPr marL="457200" indent="-457200">
              <a:buClr>
                <a:srgbClr val="F16924"/>
              </a:buClr>
              <a:buFont typeface="+mj-lt"/>
              <a:buAutoNum type="arabicPeriod"/>
            </a:pPr>
            <a:endParaRPr lang="en-US" dirty="0"/>
          </a:p>
          <a:p>
            <a:pPr marL="457200" indent="-457200">
              <a:buClr>
                <a:srgbClr val="F16924"/>
              </a:buClr>
              <a:buFont typeface="+mj-lt"/>
              <a:buAutoNum type="arabicPeriod"/>
            </a:pPr>
            <a:endParaRPr lang="en-US" dirty="0"/>
          </a:p>
          <a:p>
            <a:pPr marL="457200" indent="-457200">
              <a:buClr>
                <a:srgbClr val="F16924"/>
              </a:buClr>
              <a:buFont typeface="+mj-lt"/>
              <a:buAutoNum type="arabicPeriod"/>
            </a:pPr>
            <a:endParaRPr lang="en-US" dirty="0"/>
          </a:p>
          <a:p>
            <a:pPr marL="457200" indent="-457200">
              <a:buClr>
                <a:srgbClr val="F16924"/>
              </a:buClr>
              <a:buFont typeface="+mj-lt"/>
              <a:buAutoNum type="arabicPeriod"/>
            </a:pPr>
            <a:r>
              <a:rPr lang="en-US" dirty="0"/>
              <a:t>Να κατανοήσετε τα κέρδη (κατώτατη γραμμή ή κέρδη μιας εταιρείας) και την κρίση ρευστότητας.</a:t>
            </a:r>
          </a:p>
          <a:p>
            <a:pPr marL="457200" indent="-457200">
              <a:buClr>
                <a:srgbClr val="F16924"/>
              </a:buClr>
              <a:buFont typeface="+mj-lt"/>
              <a:buAutoNum type="arabicPeriod"/>
            </a:pPr>
            <a:r>
              <a:rPr lang="en-US" dirty="0"/>
              <a:t>Εξερευνήστε τις βασικές αιτίες μιας επιχειρησιακής κρίσης</a:t>
            </a:r>
          </a:p>
          <a:p>
            <a:pPr marL="457200" indent="-457200">
              <a:buClr>
                <a:srgbClr val="F16924"/>
              </a:buClr>
              <a:buFont typeface="+mj-lt"/>
              <a:buAutoNum type="arabicPeriod"/>
            </a:pPr>
            <a:r>
              <a:rPr lang="en-US" dirty="0"/>
              <a:t>Αναγνώριση και μετριασμός των τεχνολογικών ελλείψεων όσον αφορά την έλλειψη δεξιοτήτων και πόρων </a:t>
            </a:r>
          </a:p>
          <a:p>
            <a:pPr marL="457200" indent="-457200">
              <a:buClr>
                <a:srgbClr val="F16924"/>
              </a:buClr>
              <a:buFont typeface="+mj-lt"/>
              <a:buAutoNum type="arabicPeriod"/>
            </a:pPr>
            <a:r>
              <a:rPr lang="en-US" dirty="0"/>
              <a:t>Κατανόηση της δυναμικής των </a:t>
            </a:r>
            <a:r>
              <a:rPr lang="en-US" dirty="0" err="1"/>
              <a:t>οργανωτικών/προσωπικών </a:t>
            </a:r>
            <a:r>
              <a:rPr lang="en-US" dirty="0"/>
              <a:t>κρίσεων (ανθρώπινα λάθη και κακοτεχνίες ή σκόπιμα γεγονότα που προκαλούνται από τον άνθρωπο και θέτουν σε κίνδυνο τη σταθερότητα της ΜΜΕ).</a:t>
            </a:r>
          </a:p>
          <a:p>
            <a:pPr marL="457200" indent="-457200">
              <a:buClr>
                <a:srgbClr val="F16924"/>
              </a:buClr>
              <a:buFont typeface="+mj-lt"/>
              <a:buAutoNum type="arabicPeriod"/>
            </a:pPr>
            <a:endParaRPr lang="en-US" dirty="0"/>
          </a:p>
        </p:txBody>
      </p:sp>
    </p:spTree>
    <p:extLst>
      <p:ext uri="{BB962C8B-B14F-4D97-AF65-F5344CB8AC3E}">
        <p14:creationId xmlns:p14="http://schemas.microsoft.com/office/powerpoint/2010/main" val="1541781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4743870" y="642972"/>
            <a:ext cx="7099716" cy="9124421"/>
          </a:xfrm>
          <a:prstGeom prst="rect">
            <a:avLst/>
          </a:prstGeom>
          <a:noFill/>
        </p:spPr>
        <p:txBody>
          <a:bodyPr wrap="square" numCol="1" rtlCol="0" anchor="t">
            <a:spAutoFit/>
          </a:bodyPr>
          <a:lstStyle/>
          <a:p>
            <a:pPr>
              <a:lnSpc>
                <a:spcPts val="2240"/>
              </a:lnSpc>
              <a:defRPr/>
            </a:pPr>
            <a:r>
              <a:rPr lang="en-GB" sz="1600" b="1" dirty="0">
                <a:solidFill>
                  <a:srgbClr val="F16924"/>
                </a:solidFill>
                <a:ea typeface="Lato Light" panose="020F0502020204030203" pitchFamily="34" charset="0"/>
                <a:cs typeface="Poppins" pitchFamily="2" charset="77"/>
              </a:rPr>
              <a:t>Αποθεματικό Κεφαλαίου </a:t>
            </a:r>
            <a:r>
              <a:rPr lang="en-GB" sz="1100" b="1" dirty="0">
                <a:solidFill>
                  <a:srgbClr val="595959"/>
                </a:solidFill>
                <a:ea typeface="Lato Light" panose="020F0502020204030203" pitchFamily="34" charset="0"/>
                <a:cs typeface="Poppins" pitchFamily="2" charset="77"/>
              </a:rPr>
              <a:t>Περισσότερα </a:t>
            </a:r>
            <a:r>
              <a:rPr lang="en-GB" sz="1100" dirty="0">
                <a:hlinkClick r:id="rId2"/>
              </a:rPr>
              <a:t>Αποθεματικό Κεφαλαίου (Σημασία) | Παραδείγματα του Αποθεματικού Κεφαλαίου (wallstreetmojo.com)</a:t>
            </a:r>
            <a:endParaRPr lang="en-GB" sz="1600" b="1" dirty="0">
              <a:solidFill>
                <a:srgbClr val="F16924"/>
              </a:solidFill>
              <a:ea typeface="Lato Light" panose="020F0502020204030203" pitchFamily="34" charset="0"/>
              <a:cs typeface="Poppins" pitchFamily="2" charset="77"/>
            </a:endParaRPr>
          </a:p>
          <a:p>
            <a:pPr>
              <a:lnSpc>
                <a:spcPts val="2240"/>
              </a:lnSpc>
              <a:defRPr/>
            </a:pPr>
            <a:r>
              <a:rPr lang="en-GB" sz="1600" dirty="0">
                <a:solidFill>
                  <a:srgbClr val="595959"/>
                </a:solidFill>
                <a:ea typeface="Lato Light" panose="020F0502020204030203" pitchFamily="34" charset="0"/>
                <a:cs typeface="Lato Light" panose="020F0502020204030203" pitchFamily="34" charset="0"/>
              </a:rPr>
              <a:t>Καταβολή στα αποθεματικά κεφαλαίου έναντι αύξησης κεφαλαίου</a:t>
            </a:r>
          </a:p>
          <a:p>
            <a:pPr>
              <a:lnSpc>
                <a:spcPts val="2240"/>
              </a:lnSpc>
              <a:defRPr/>
            </a:pPr>
            <a:endParaRPr lang="en-GB" sz="16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1600" b="1" dirty="0">
                <a:solidFill>
                  <a:srgbClr val="F16924"/>
                </a:solidFill>
                <a:ea typeface="Lato Light" panose="020F0502020204030203" pitchFamily="34" charset="0"/>
                <a:cs typeface="Poppins" pitchFamily="2" charset="77"/>
              </a:rPr>
              <a:t>Κεφάλαιο Mezzanine</a:t>
            </a:r>
          </a:p>
          <a:p>
            <a:pPr>
              <a:lnSpc>
                <a:spcPts val="2240"/>
              </a:lnSpc>
              <a:defRPr/>
            </a:pPr>
            <a:r>
              <a:rPr lang="en-GB" sz="1600" dirty="0">
                <a:solidFill>
                  <a:srgbClr val="595959"/>
                </a:solidFill>
                <a:ea typeface="Lato Light" panose="020F0502020204030203" pitchFamily="34" charset="0"/>
                <a:cs typeface="Lato Light" panose="020F0502020204030203" pitchFamily="34" charset="0"/>
              </a:rPr>
              <a:t>Εισφορά κεφαλαίου Mezzanine (χρηματοδοτικοί πόροι με ενδιάμεση θέση μεταξύ ιδίων κεφαλαίων και χρέους)</a:t>
            </a:r>
            <a:br>
              <a:rPr lang="en-GB" sz="1600" dirty="0">
                <a:solidFill>
                  <a:srgbClr val="595959"/>
                </a:solidFill>
                <a:ea typeface="Lato Light" panose="020F0502020204030203" pitchFamily="34" charset="0"/>
                <a:cs typeface="Lato Light" panose="020F0502020204030203" pitchFamily="34" charset="0"/>
              </a:rPr>
            </a:br>
            <a:r>
              <a:rPr lang="en-GB" sz="1100" dirty="0">
                <a:solidFill>
                  <a:srgbClr val="595959"/>
                </a:solidFill>
                <a:ea typeface="Lato Light" panose="020F0502020204030203" pitchFamily="34" charset="0"/>
                <a:cs typeface="Lato Light" panose="020F0502020204030203" pitchFamily="34" charset="0"/>
              </a:rPr>
              <a:t>Περισσότερα </a:t>
            </a:r>
            <a:r>
              <a:rPr lang="en-IE" sz="1100" dirty="0">
                <a:hlinkClick r:id="rId3"/>
              </a:rPr>
              <a:t>κεφάλαια Mezzanine: (trustabcapital.com)</a:t>
            </a:r>
            <a:endParaRPr lang="en-GB" sz="11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16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1600" b="1" dirty="0">
                <a:solidFill>
                  <a:srgbClr val="F16924"/>
                </a:solidFill>
                <a:ea typeface="Lato Light" panose="020F0502020204030203" pitchFamily="34" charset="0"/>
                <a:cs typeface="Poppins" pitchFamily="2" charset="77"/>
              </a:rPr>
              <a:t>Ονομαστική έναντι πραγματικής αύξησης κεφαλαίου</a:t>
            </a:r>
          </a:p>
          <a:p>
            <a:pPr lvl="0">
              <a:lnSpc>
                <a:spcPts val="2240"/>
              </a:lnSpc>
              <a:defRPr/>
            </a:pPr>
            <a:r>
              <a:rPr lang="en-GB" sz="1600" dirty="0">
                <a:solidFill>
                  <a:srgbClr val="595959"/>
                </a:solidFill>
                <a:ea typeface="Lato Light" panose="020F0502020204030203" pitchFamily="34" charset="0"/>
                <a:cs typeface="Lato Light" panose="020F0502020204030203" pitchFamily="34" charset="0"/>
              </a:rPr>
              <a:t>Αύξηση του ονομαστικού κεφαλαίου = μετατροπή των ελεύθερων αποθεματικών σε υπεύθυνο κεφάλαιο (μετοχικό κεφάλαιο και ονομαστικό κεφάλαιο)</a:t>
            </a:r>
          </a:p>
          <a:p>
            <a:pPr lvl="0">
              <a:lnSpc>
                <a:spcPts val="2240"/>
              </a:lnSpc>
              <a:defRPr/>
            </a:pPr>
            <a:r>
              <a:rPr lang="en-GB" sz="1600" dirty="0">
                <a:solidFill>
                  <a:srgbClr val="595959"/>
                </a:solidFill>
                <a:ea typeface="Lato Light" panose="020F0502020204030203" pitchFamily="34" charset="0"/>
                <a:cs typeface="Lato Light" panose="020F0502020204030203" pitchFamily="34" charset="0"/>
              </a:rPr>
              <a:t>Πραγματική αύξηση κεφαλαίου = αύξηση κεφαλαίου έναντι εισφορών (σε μετρητά ή μη μετρητά), εγκεκριμένη ή υπό όρους αύξηση κεφαλαίου </a:t>
            </a:r>
            <a:r>
              <a:rPr lang="en-GB" sz="1100" dirty="0">
                <a:solidFill>
                  <a:srgbClr val="595959"/>
                </a:solidFill>
                <a:ea typeface="Lato Light" panose="020F0502020204030203" pitchFamily="34" charset="0"/>
                <a:cs typeface="Lato Light" panose="020F0502020204030203" pitchFamily="34" charset="0"/>
              </a:rPr>
              <a:t>More </a:t>
            </a:r>
            <a:r>
              <a:rPr lang="en-GB" sz="1100" dirty="0">
                <a:hlinkClick r:id="rId4"/>
              </a:rPr>
              <a:t>Interest Rates Explained: (investopedia.com)</a:t>
            </a:r>
            <a:endParaRPr lang="en-GB" sz="11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1600" b="1" dirty="0">
              <a:solidFill>
                <a:srgbClr val="F16924"/>
              </a:solidFill>
              <a:ea typeface="Lato Light" panose="020F0502020204030203" pitchFamily="34" charset="0"/>
              <a:cs typeface="Poppins" pitchFamily="2" charset="77"/>
            </a:endParaRPr>
          </a:p>
          <a:p>
            <a:pPr>
              <a:lnSpc>
                <a:spcPts val="2240"/>
              </a:lnSpc>
              <a:defRPr/>
            </a:pPr>
            <a:r>
              <a:rPr lang="en-GB" sz="1600" b="1" dirty="0">
                <a:solidFill>
                  <a:srgbClr val="F16924"/>
                </a:solidFill>
                <a:ea typeface="Lato Light" panose="020F0502020204030203" pitchFamily="34" charset="0"/>
                <a:cs typeface="Poppins" pitchFamily="2" charset="77"/>
              </a:rPr>
              <a:t>Άλλοι μηχανισμοί</a:t>
            </a:r>
          </a:p>
          <a:p>
            <a:pPr lvl="0">
              <a:lnSpc>
                <a:spcPts val="2240"/>
              </a:lnSpc>
              <a:buClr>
                <a:srgbClr val="F16924"/>
              </a:buClr>
              <a:defRPr/>
            </a:pPr>
            <a:r>
              <a:rPr lang="en-GB" sz="1200" dirty="0">
                <a:solidFill>
                  <a:srgbClr val="595959"/>
                </a:solidFill>
                <a:ea typeface="Lato Light" panose="020F0502020204030203" pitchFamily="34" charset="0"/>
                <a:cs typeface="Lato Light" panose="020F0502020204030203" pitchFamily="34" charset="0"/>
              </a:rPr>
              <a:t>Δάνειο μετόχων Άτυπη/τυπική αφανής σύμπραξη</a:t>
            </a:r>
          </a:p>
          <a:p>
            <a:pPr lvl="0">
              <a:lnSpc>
                <a:spcPts val="2240"/>
              </a:lnSpc>
              <a:buClr>
                <a:srgbClr val="F16924"/>
              </a:buClr>
              <a:defRPr/>
            </a:pPr>
            <a:r>
              <a:rPr lang="en-GB" sz="1200" dirty="0">
                <a:solidFill>
                  <a:srgbClr val="595959"/>
                </a:solidFill>
                <a:ea typeface="Lato Light" panose="020F0502020204030203" pitchFamily="34" charset="0"/>
                <a:cs typeface="Lato Light" panose="020F0502020204030203" pitchFamily="34" charset="0"/>
              </a:rPr>
              <a:t>Πιστοποιητικό συμμετοχής στα κέρδη Δικαιώματα προαίρεσης και μετατρέψιμα ομόλογα</a:t>
            </a:r>
          </a:p>
          <a:p>
            <a:pPr lvl="0">
              <a:lnSpc>
                <a:spcPts val="2240"/>
              </a:lnSpc>
              <a:buClr>
                <a:srgbClr val="F16924"/>
              </a:buClr>
              <a:defRPr/>
            </a:pPr>
            <a:r>
              <a:rPr lang="en-GB" sz="1200" dirty="0">
                <a:solidFill>
                  <a:srgbClr val="595959"/>
                </a:solidFill>
                <a:ea typeface="Lato Light" panose="020F0502020204030203" pitchFamily="34" charset="0"/>
                <a:cs typeface="Lato Light" panose="020F0502020204030203" pitchFamily="34" charset="0"/>
              </a:rPr>
              <a:t>Δάνειο μειωμένης εξασφάλισης (χρέος μειωμένης εξασφάλισης ή χρέος μειωμένης εξασφάλισης)</a:t>
            </a:r>
          </a:p>
          <a:p>
            <a:pPr lvl="0">
              <a:lnSpc>
                <a:spcPts val="2240"/>
              </a:lnSpc>
              <a:defRPr/>
            </a:pPr>
            <a:endParaRPr lang="en-GB" sz="14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b="1" dirty="0">
              <a:solidFill>
                <a:srgbClr val="595959"/>
              </a:solidFill>
              <a:ea typeface="Lato Light" panose="020F0502020204030203" pitchFamily="34" charset="0"/>
              <a:cs typeface="Poppins" pitchFamily="2" charset="77"/>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b="1" dirty="0">
              <a:solidFill>
                <a:srgbClr val="595959"/>
              </a:solidFill>
              <a:ea typeface="Lato Light" panose="020F0502020204030203" pitchFamily="34" charset="0"/>
              <a:cs typeface="Poppins" pitchFamily="2" charset="77"/>
            </a:endParaRPr>
          </a:p>
          <a:p>
            <a:pPr lvl="0">
              <a:lnSpc>
                <a:spcPts val="2240"/>
              </a:lnSpc>
              <a:defRPr/>
            </a:pPr>
            <a:endParaRPr lang="en-GB" sz="2200" b="1" dirty="0">
              <a:solidFill>
                <a:srgbClr val="595959"/>
              </a:solidFill>
              <a:ea typeface="Lato Light" panose="020F0502020204030203" pitchFamily="34" charset="0"/>
              <a:cs typeface="Poppins" pitchFamily="2" charset="77"/>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b="1" dirty="0">
              <a:solidFill>
                <a:srgbClr val="595959"/>
              </a:solidFill>
              <a:ea typeface="Lato Light" panose="020F0502020204030203" pitchFamily="34" charset="0"/>
              <a:cs typeface="Poppins" pitchFamily="2" charset="77"/>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ts val="2240"/>
              </a:lnSpc>
              <a:spcAft>
                <a:spcPts val="0"/>
              </a:spcAft>
              <a:buClrTx/>
              <a:buSzTx/>
              <a:buFontTx/>
              <a:buNone/>
              <a:tabLst/>
              <a:defRPr/>
            </a:pPr>
            <a:endParaRPr kumimoji="0" lang="en-GB" sz="2200" b="0" i="0" u="none" strike="noStrike" kern="1200" cap="none" spc="0" normalizeH="0" baseline="0" noProof="0" dirty="0">
              <a:ln>
                <a:noFill/>
              </a:ln>
              <a:solidFill>
                <a:srgbClr val="595959"/>
              </a:solidFill>
              <a:effectLst/>
              <a:uLnTx/>
              <a:uFillTx/>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375330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526610" y="560741"/>
            <a:ext cx="2803713" cy="2457067"/>
          </a:xfrm>
        </p:spPr>
        <p:txBody>
          <a:bodyPr>
            <a:normAutofit/>
          </a:bodyPr>
          <a:lstStyle/>
          <a:p>
            <a:r>
              <a:rPr lang="en-GB" dirty="0">
                <a:solidFill>
                  <a:schemeClr val="bg1"/>
                </a:solidFill>
              </a:rPr>
              <a:t>Ξεπερνώντας μια κρίση ρευστότητας</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3756567" y="567126"/>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pic>
        <p:nvPicPr>
          <p:cNvPr id="75" name="Picture 74" descr="Icon&#10;&#10;Description automatically generated">
            <a:extLst>
              <a:ext uri="{FF2B5EF4-FFF2-40B4-BE49-F238E27FC236}">
                <a16:creationId xmlns:a16="http://schemas.microsoft.com/office/drawing/2014/main" id="{D8E925E4-B78C-9128-78C4-79F0ECEABA88}"/>
              </a:ext>
            </a:extLst>
          </p:cNvPr>
          <p:cNvPicPr/>
          <p:nvPr/>
        </p:nvPicPr>
        <p:blipFill rotWithShape="1">
          <a:blip r:embed="rId5" cstate="screen">
            <a:extLst>
              <a:ext uri="{28A0092B-C50C-407E-A947-70E740481C1C}">
                <a14:useLocalDpi xmlns:a14="http://schemas.microsoft.com/office/drawing/2010/main"/>
              </a:ext>
            </a:extLst>
          </a:blip>
          <a:srcRect l="6291" t="3446" r="13258" b="10881"/>
          <a:stretch/>
        </p:blipFill>
        <p:spPr>
          <a:xfrm>
            <a:off x="-490799" y="2080590"/>
            <a:ext cx="4883929" cy="4777409"/>
          </a:xfrm>
          <a:prstGeom prst="rect">
            <a:avLst/>
          </a:prstGeom>
        </p:spPr>
      </p:pic>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4175661" y="5239260"/>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7A77A8C-0005-C877-3EAB-23829BF47D39}"/>
              </a:ext>
            </a:extLst>
          </p:cNvPr>
          <p:cNvCxnSpPr>
            <a:cxnSpLocks/>
          </p:cNvCxnSpPr>
          <p:nvPr/>
        </p:nvCxnSpPr>
        <p:spPr>
          <a:xfrm>
            <a:off x="4258755" y="3079359"/>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D533FAE-3032-1F5F-850D-04FDCE88557B}"/>
              </a:ext>
            </a:extLst>
          </p:cNvPr>
          <p:cNvCxnSpPr>
            <a:cxnSpLocks/>
          </p:cNvCxnSpPr>
          <p:nvPr/>
        </p:nvCxnSpPr>
        <p:spPr>
          <a:xfrm>
            <a:off x="4258755" y="1637828"/>
            <a:ext cx="808736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3756567" y="1528108"/>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3756567" y="2900726"/>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09</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3756567" y="4901804"/>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10</a:t>
              </a:r>
            </a:p>
          </p:txBody>
        </p:sp>
      </p:grpSp>
    </p:spTree>
    <p:extLst>
      <p:ext uri="{BB962C8B-B14F-4D97-AF65-F5344CB8AC3E}">
        <p14:creationId xmlns:p14="http://schemas.microsoft.com/office/powerpoint/2010/main" val="2124598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747CA94-EC4B-4A3E-B0C8-57A8FA6AF204}"/>
              </a:ext>
            </a:extLst>
          </p:cNvPr>
          <p:cNvGrpSpPr/>
          <p:nvPr/>
        </p:nvGrpSpPr>
        <p:grpSpPr>
          <a:xfrm>
            <a:off x="1394459" y="2052860"/>
            <a:ext cx="9403079" cy="4449901"/>
            <a:chOff x="1598184" y="2114649"/>
            <a:chExt cx="9403079" cy="4449901"/>
          </a:xfrm>
        </p:grpSpPr>
        <p:grpSp>
          <p:nvGrpSpPr>
            <p:cNvPr id="23" name="Group 22">
              <a:extLst>
                <a:ext uri="{FF2B5EF4-FFF2-40B4-BE49-F238E27FC236}">
                  <a16:creationId xmlns:a16="http://schemas.microsoft.com/office/drawing/2014/main" id="{FF3F18E0-3272-9BD6-7144-8CE824E18523}"/>
                </a:ext>
              </a:extLst>
            </p:cNvPr>
            <p:cNvGrpSpPr/>
            <p:nvPr/>
          </p:nvGrpSpPr>
          <p:grpSpPr>
            <a:xfrm>
              <a:off x="3917717" y="2901925"/>
              <a:ext cx="3662623" cy="3662625"/>
              <a:chOff x="7384090" y="1859843"/>
              <a:chExt cx="3793688" cy="3793690"/>
            </a:xfrm>
          </p:grpSpPr>
          <p:sp>
            <p:nvSpPr>
              <p:cNvPr id="7" name="Freeform 45">
                <a:extLst>
                  <a:ext uri="{FF2B5EF4-FFF2-40B4-BE49-F238E27FC236}">
                    <a16:creationId xmlns:a16="http://schemas.microsoft.com/office/drawing/2014/main" id="{D487D2A8-D4A9-287B-10C3-23B2F46C1E05}"/>
                  </a:ext>
                </a:extLst>
              </p:cNvPr>
              <p:cNvSpPr/>
              <p:nvPr/>
            </p:nvSpPr>
            <p:spPr>
              <a:xfrm>
                <a:off x="8639164" y="1859843"/>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9" name="Freeform 42">
                <a:extLst>
                  <a:ext uri="{FF2B5EF4-FFF2-40B4-BE49-F238E27FC236}">
                    <a16:creationId xmlns:a16="http://schemas.microsoft.com/office/drawing/2014/main" id="{A8D54042-9215-2373-55A0-1920DF9DBA73}"/>
                  </a:ext>
                </a:extLst>
              </p:cNvPr>
              <p:cNvSpPr/>
              <p:nvPr/>
            </p:nvSpPr>
            <p:spPr>
              <a:xfrm>
                <a:off x="9636438" y="2438456"/>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0" name="Freeform 41">
                <a:extLst>
                  <a:ext uri="{FF2B5EF4-FFF2-40B4-BE49-F238E27FC236}">
                    <a16:creationId xmlns:a16="http://schemas.microsoft.com/office/drawing/2014/main" id="{45579F04-4436-258C-E3C1-A5A7990C9053}"/>
                  </a:ext>
                </a:extLst>
              </p:cNvPr>
              <p:cNvSpPr/>
              <p:nvPr/>
            </p:nvSpPr>
            <p:spPr>
              <a:xfrm>
                <a:off x="7759789" y="2438823"/>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1" name="Freeform 37">
                <a:extLst>
                  <a:ext uri="{FF2B5EF4-FFF2-40B4-BE49-F238E27FC236}">
                    <a16:creationId xmlns:a16="http://schemas.microsoft.com/office/drawing/2014/main" id="{0FD6BEA9-00A2-BE63-0108-52A001653C1F}"/>
                  </a:ext>
                </a:extLst>
              </p:cNvPr>
              <p:cNvSpPr/>
              <p:nvPr/>
            </p:nvSpPr>
            <p:spPr>
              <a:xfrm>
                <a:off x="9896062" y="3529180"/>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2" name="Freeform 36">
                <a:extLst>
                  <a:ext uri="{FF2B5EF4-FFF2-40B4-BE49-F238E27FC236}">
                    <a16:creationId xmlns:a16="http://schemas.microsoft.com/office/drawing/2014/main" id="{21ED6EF8-F267-3830-A648-A52A83991311}"/>
                  </a:ext>
                </a:extLst>
              </p:cNvPr>
              <p:cNvSpPr/>
              <p:nvPr/>
            </p:nvSpPr>
            <p:spPr>
              <a:xfrm>
                <a:off x="7384090" y="3539457"/>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3" name="Freeform 35">
                <a:extLst>
                  <a:ext uri="{FF2B5EF4-FFF2-40B4-BE49-F238E27FC236}">
                    <a16:creationId xmlns:a16="http://schemas.microsoft.com/office/drawing/2014/main" id="{7067F249-0799-DFF5-BE64-10AB11743857}"/>
                  </a:ext>
                </a:extLst>
              </p:cNvPr>
              <p:cNvSpPr/>
              <p:nvPr/>
            </p:nvSpPr>
            <p:spPr>
              <a:xfrm>
                <a:off x="9320378" y="4366910"/>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4" name="Freeform 34">
                <a:extLst>
                  <a:ext uri="{FF2B5EF4-FFF2-40B4-BE49-F238E27FC236}">
                    <a16:creationId xmlns:a16="http://schemas.microsoft.com/office/drawing/2014/main" id="{73C8A32A-30B8-35B8-FAEE-D4B3316026A1}"/>
                  </a:ext>
                </a:extLst>
              </p:cNvPr>
              <p:cNvSpPr/>
              <p:nvPr/>
            </p:nvSpPr>
            <p:spPr>
              <a:xfrm>
                <a:off x="8092004" y="4368080"/>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grpSp>
        <p:sp>
          <p:nvSpPr>
            <p:cNvPr id="15" name="TextBox 73">
              <a:extLst>
                <a:ext uri="{FF2B5EF4-FFF2-40B4-BE49-F238E27FC236}">
                  <a16:creationId xmlns:a16="http://schemas.microsoft.com/office/drawing/2014/main" id="{B8E6D515-A068-0D0E-E480-FE3D7744B857}"/>
                </a:ext>
              </a:extLst>
            </p:cNvPr>
            <p:cNvSpPr txBox="1"/>
            <p:nvPr/>
          </p:nvSpPr>
          <p:spPr>
            <a:xfrm>
              <a:off x="2749507" y="5048676"/>
              <a:ext cx="974947" cy="400110"/>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Μίσθωση</a:t>
              </a:r>
            </a:p>
          </p:txBody>
        </p:sp>
        <p:sp>
          <p:nvSpPr>
            <p:cNvPr id="16" name="TextBox 77">
              <a:extLst>
                <a:ext uri="{FF2B5EF4-FFF2-40B4-BE49-F238E27FC236}">
                  <a16:creationId xmlns:a16="http://schemas.microsoft.com/office/drawing/2014/main" id="{2C09D491-B98B-98CF-77FE-0FEE33D01FC2}"/>
                </a:ext>
              </a:extLst>
            </p:cNvPr>
            <p:cNvSpPr txBox="1"/>
            <p:nvPr/>
          </p:nvSpPr>
          <p:spPr>
            <a:xfrm>
              <a:off x="1598184" y="3459651"/>
              <a:ext cx="2527808" cy="707886"/>
            </a:xfrm>
            <a:prstGeom prst="rect">
              <a:avLst/>
            </a:prstGeom>
            <a:noFill/>
          </p:spPr>
          <p:txBody>
            <a:bodyPr wrap="none" lIns="91440" tIns="45720" rIns="91440" bIns="4572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Δάνεια από πελάτες</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προκαταβολές</a:t>
              </a:r>
            </a:p>
          </p:txBody>
        </p:sp>
        <p:sp>
          <p:nvSpPr>
            <p:cNvPr id="17" name="TextBox 38">
              <a:extLst>
                <a:ext uri="{FF2B5EF4-FFF2-40B4-BE49-F238E27FC236}">
                  <a16:creationId xmlns:a16="http://schemas.microsoft.com/office/drawing/2014/main" id="{300C6F5E-B229-94F1-DCDE-E0294D961E00}"/>
                </a:ext>
              </a:extLst>
            </p:cNvPr>
            <p:cNvSpPr txBox="1"/>
            <p:nvPr/>
          </p:nvSpPr>
          <p:spPr>
            <a:xfrm>
              <a:off x="7290862" y="3461340"/>
              <a:ext cx="3710401" cy="707886"/>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Νέα δάνεια από χρηματοδότες</a:t>
              </a:r>
              <a:b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(εποχιακά δάνεια / δάνεια ενδιάμεσης διάρκειας)</a:t>
              </a:r>
            </a:p>
          </p:txBody>
        </p:sp>
        <p:sp>
          <p:nvSpPr>
            <p:cNvPr id="18" name="TextBox 43">
              <a:extLst>
                <a:ext uri="{FF2B5EF4-FFF2-40B4-BE49-F238E27FC236}">
                  <a16:creationId xmlns:a16="http://schemas.microsoft.com/office/drawing/2014/main" id="{93EDD7C6-4D03-9C71-A539-0F9F4883E159}"/>
                </a:ext>
              </a:extLst>
            </p:cNvPr>
            <p:cNvSpPr txBox="1"/>
            <p:nvPr/>
          </p:nvSpPr>
          <p:spPr>
            <a:xfrm>
              <a:off x="6838508" y="6090880"/>
              <a:ext cx="2630400" cy="400110"/>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err="1">
                  <a:ln>
                    <a:noFill/>
                  </a:ln>
                  <a:solidFill>
                    <a:srgbClr val="EDA13E"/>
                  </a:solidFill>
                  <a:effectLst/>
                  <a:uLnTx/>
                  <a:uFillTx/>
                  <a:ea typeface="League Spartan" charset="0"/>
                  <a:cs typeface="Poppins" pitchFamily="2" charset="77"/>
                </a:rPr>
                <a:t>Πίστωση</a:t>
              </a:r>
              <a:r>
                <a:rPr kumimoji="0" lang="en-GB" sz="2000" i="0" u="none" strike="noStrike" kern="1200" cap="none" spc="0" normalizeH="0" baseline="0" noProof="0" dirty="0">
                  <a:ln>
                    <a:noFill/>
                  </a:ln>
                  <a:solidFill>
                    <a:srgbClr val="EDA13E"/>
                  </a:solidFill>
                  <a:effectLst/>
                  <a:uLnTx/>
                  <a:uFillTx/>
                  <a:ea typeface="League Spartan" charset="0"/>
                  <a:cs typeface="Poppins" pitchFamily="2" charset="77"/>
                </a:rPr>
                <a:t> π</a:t>
              </a:r>
              <a:r>
                <a:rPr kumimoji="0" lang="en-GB" sz="2000" i="0" u="none" strike="noStrike" kern="1200" cap="none" spc="0" normalizeH="0" baseline="0" noProof="0" dirty="0" err="1">
                  <a:ln>
                    <a:noFill/>
                  </a:ln>
                  <a:solidFill>
                    <a:srgbClr val="EDA13E"/>
                  </a:solidFill>
                  <a:effectLst/>
                  <a:uLnTx/>
                  <a:uFillTx/>
                  <a:ea typeface="League Spartan" charset="0"/>
                  <a:cs typeface="Poppins" pitchFamily="2" charset="77"/>
                </a:rPr>
                <a:t>ρομηθευτ</a:t>
              </a:r>
              <a:r>
                <a:rPr kumimoji="0" lang="el-GR" sz="2000" i="0" u="none" strike="noStrike" kern="1200" cap="none" spc="0" normalizeH="0" baseline="0" noProof="0" dirty="0" err="1">
                  <a:ln>
                    <a:noFill/>
                  </a:ln>
                  <a:solidFill>
                    <a:srgbClr val="EDA13E"/>
                  </a:solidFill>
                  <a:effectLst/>
                  <a:uLnTx/>
                  <a:uFillTx/>
                  <a:ea typeface="League Spartan" charset="0"/>
                  <a:cs typeface="Poppins" pitchFamily="2" charset="77"/>
                </a:rPr>
                <a:t>ών</a:t>
              </a:r>
              <a:endParaRPr kumimoji="0" lang="en-GB" sz="2000" i="0" u="none" strike="noStrike" kern="1200" cap="none" spc="0" normalizeH="0" baseline="0" noProof="0" dirty="0">
                <a:ln>
                  <a:noFill/>
                </a:ln>
                <a:solidFill>
                  <a:srgbClr val="EDA13E"/>
                </a:solidFill>
                <a:effectLst/>
                <a:uLnTx/>
                <a:uFillTx/>
                <a:ea typeface="League Spartan" charset="0"/>
                <a:cs typeface="Poppins" pitchFamily="2" charset="77"/>
              </a:endParaRPr>
            </a:p>
          </p:txBody>
        </p:sp>
        <p:sp>
          <p:nvSpPr>
            <p:cNvPr id="19" name="TextBox 47">
              <a:extLst>
                <a:ext uri="{FF2B5EF4-FFF2-40B4-BE49-F238E27FC236}">
                  <a16:creationId xmlns:a16="http://schemas.microsoft.com/office/drawing/2014/main" id="{2E807A4B-A2DD-34C2-B406-FF52D3F4C733}"/>
                </a:ext>
              </a:extLst>
            </p:cNvPr>
            <p:cNvSpPr txBox="1"/>
            <p:nvPr/>
          </p:nvSpPr>
          <p:spPr>
            <a:xfrm>
              <a:off x="7643191" y="4830280"/>
              <a:ext cx="2570512" cy="707886"/>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Αναβολή και παραίτηση</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από τρίτους</a:t>
              </a:r>
            </a:p>
          </p:txBody>
        </p:sp>
        <p:sp>
          <p:nvSpPr>
            <p:cNvPr id="20" name="TextBox 49">
              <a:extLst>
                <a:ext uri="{FF2B5EF4-FFF2-40B4-BE49-F238E27FC236}">
                  <a16:creationId xmlns:a16="http://schemas.microsoft.com/office/drawing/2014/main" id="{A80C7F55-B29D-7BA5-5CAD-4BC800D5741E}"/>
                </a:ext>
              </a:extLst>
            </p:cNvPr>
            <p:cNvSpPr txBox="1"/>
            <p:nvPr/>
          </p:nvSpPr>
          <p:spPr>
            <a:xfrm>
              <a:off x="3454945" y="6114480"/>
              <a:ext cx="1165833" cy="400110"/>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Factoring</a:t>
              </a:r>
            </a:p>
          </p:txBody>
        </p:sp>
        <p:sp>
          <p:nvSpPr>
            <p:cNvPr id="21" name="TextBox 51">
              <a:extLst>
                <a:ext uri="{FF2B5EF4-FFF2-40B4-BE49-F238E27FC236}">
                  <a16:creationId xmlns:a16="http://schemas.microsoft.com/office/drawing/2014/main" id="{3984232C-4A62-99E1-7248-EA6A75F11B4B}"/>
                </a:ext>
              </a:extLst>
            </p:cNvPr>
            <p:cNvSpPr txBox="1"/>
            <p:nvPr/>
          </p:nvSpPr>
          <p:spPr>
            <a:xfrm>
              <a:off x="4292259" y="2114649"/>
              <a:ext cx="2148781" cy="707886"/>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Δάνειο μετόχων (ίδια κεφάλαια)</a:t>
              </a:r>
            </a:p>
          </p:txBody>
        </p:sp>
        <p:sp>
          <p:nvSpPr>
            <p:cNvPr id="22" name="TextBox 51">
              <a:extLst>
                <a:ext uri="{FF2B5EF4-FFF2-40B4-BE49-F238E27FC236}">
                  <a16:creationId xmlns:a16="http://schemas.microsoft.com/office/drawing/2014/main" id="{688C8B11-3FC9-1FAD-5351-758D88C27F8A}"/>
                </a:ext>
              </a:extLst>
            </p:cNvPr>
            <p:cNvSpPr txBox="1"/>
            <p:nvPr/>
          </p:nvSpPr>
          <p:spPr>
            <a:xfrm>
              <a:off x="5230226" y="4439464"/>
              <a:ext cx="1052597" cy="707886"/>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ΧΡΕΟΣ</a:t>
              </a:r>
              <a:b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b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ΚΕΦΑΛΑΙΟ</a:t>
              </a:r>
            </a:p>
          </p:txBody>
        </p:sp>
        <p:sp>
          <p:nvSpPr>
            <p:cNvPr id="24" name="TextBox 23">
              <a:extLst>
                <a:ext uri="{FF2B5EF4-FFF2-40B4-BE49-F238E27FC236}">
                  <a16:creationId xmlns:a16="http://schemas.microsoft.com/office/drawing/2014/main" id="{94143A6B-CC67-13E6-8A84-B005E72BD7C1}"/>
                </a:ext>
              </a:extLst>
            </p:cNvPr>
            <p:cNvSpPr txBox="1"/>
            <p:nvPr/>
          </p:nvSpPr>
          <p:spPr>
            <a:xfrm flipH="1">
              <a:off x="5482592" y="3368200"/>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5" name="TextBox 24">
              <a:extLst>
                <a:ext uri="{FF2B5EF4-FFF2-40B4-BE49-F238E27FC236}">
                  <a16:creationId xmlns:a16="http://schemas.microsoft.com/office/drawing/2014/main" id="{86F605D0-0C10-1947-072D-4C6BD332F3B6}"/>
                </a:ext>
              </a:extLst>
            </p:cNvPr>
            <p:cNvSpPr txBox="1"/>
            <p:nvPr/>
          </p:nvSpPr>
          <p:spPr>
            <a:xfrm flipH="1">
              <a:off x="6443085" y="3789054"/>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6" name="TextBox 25">
              <a:extLst>
                <a:ext uri="{FF2B5EF4-FFF2-40B4-BE49-F238E27FC236}">
                  <a16:creationId xmlns:a16="http://schemas.microsoft.com/office/drawing/2014/main" id="{C32713F2-64D2-678F-AE87-5754B980C62E}"/>
                </a:ext>
              </a:extLst>
            </p:cNvPr>
            <p:cNvSpPr txBox="1"/>
            <p:nvPr/>
          </p:nvSpPr>
          <p:spPr>
            <a:xfrm flipH="1">
              <a:off x="6681152" y="4802883"/>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7" name="TextBox 26">
              <a:extLst>
                <a:ext uri="{FF2B5EF4-FFF2-40B4-BE49-F238E27FC236}">
                  <a16:creationId xmlns:a16="http://schemas.microsoft.com/office/drawing/2014/main" id="{A20EEDBF-E206-688D-716F-D32841406A1B}"/>
                </a:ext>
              </a:extLst>
            </p:cNvPr>
            <p:cNvSpPr txBox="1"/>
            <p:nvPr/>
          </p:nvSpPr>
          <p:spPr>
            <a:xfrm flipH="1">
              <a:off x="5986273" y="5672431"/>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8" name="TextBox 27">
              <a:extLst>
                <a:ext uri="{FF2B5EF4-FFF2-40B4-BE49-F238E27FC236}">
                  <a16:creationId xmlns:a16="http://schemas.microsoft.com/office/drawing/2014/main" id="{F1E7060A-8076-18EA-4B69-7C9EC18AEF32}"/>
                </a:ext>
              </a:extLst>
            </p:cNvPr>
            <p:cNvSpPr txBox="1"/>
            <p:nvPr/>
          </p:nvSpPr>
          <p:spPr>
            <a:xfrm flipH="1">
              <a:off x="4944938" y="5689386"/>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9" name="TextBox 28">
              <a:extLst>
                <a:ext uri="{FF2B5EF4-FFF2-40B4-BE49-F238E27FC236}">
                  <a16:creationId xmlns:a16="http://schemas.microsoft.com/office/drawing/2014/main" id="{9BD42E58-0C0D-4C99-C439-688A1C6096E2}"/>
                </a:ext>
              </a:extLst>
            </p:cNvPr>
            <p:cNvSpPr txBox="1"/>
            <p:nvPr/>
          </p:nvSpPr>
          <p:spPr>
            <a:xfrm flipH="1">
              <a:off x="4292259" y="4787066"/>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30" name="TextBox 29">
              <a:extLst>
                <a:ext uri="{FF2B5EF4-FFF2-40B4-BE49-F238E27FC236}">
                  <a16:creationId xmlns:a16="http://schemas.microsoft.com/office/drawing/2014/main" id="{E16E85EB-A0EB-B162-86B8-759866662A25}"/>
                </a:ext>
              </a:extLst>
            </p:cNvPr>
            <p:cNvSpPr txBox="1"/>
            <p:nvPr/>
          </p:nvSpPr>
          <p:spPr>
            <a:xfrm flipH="1">
              <a:off x="4506710" y="3778359"/>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gr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839374" y="324849"/>
            <a:ext cx="8181703" cy="183841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solidFill>
                  <a:schemeClr val="bg1"/>
                </a:solidFill>
              </a:rPr>
              <a:t>Είναι εξαιρετικά δύσκολο να αποκτηθούν ξένα κεφάλαια σε προχωρημένες φάσεις κρίσης. Οι τράπεζες συχνά δεν είναι πλέον σε θέση να δραστηριοποιηθούν λόγω των κανονισμών περί κινδύνου. Κατ' αρχήν, οι χρηματοδότες σε μια κρίση απαιτούν εύλογες ιδέες αναδιάρθρωσης, επαρκείς εγγυήσεις και υψηλότερα επιτόκια.</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137126" y="282511"/>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Ξεπερνώντας μια κρίση ρευστότητας</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49740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295282" y="1233783"/>
            <a:ext cx="4708476" cy="5332021"/>
          </a:xfrm>
        </p:spPr>
        <p:txBody>
          <a:bodyPr>
            <a:normAutofit/>
          </a:bodyPr>
          <a:lstStyle/>
          <a:p>
            <a:pPr marL="0" indent="0">
              <a:lnSpc>
                <a:spcPct val="100000"/>
              </a:lnSpc>
            </a:pPr>
            <a:r>
              <a:rPr lang="en-GB" sz="2800" dirty="0"/>
              <a:t>Δεδομένου ότι πρόκειται για ένα τόσο σημαντικό θέμα, σας παραπέμπουμε </a:t>
            </a:r>
            <a:r>
              <a:rPr lang="el-GR" sz="2800" dirty="0"/>
              <a:t>στη συγκεκριμένη </a:t>
            </a:r>
            <a:r>
              <a:rPr lang="en-GB" sz="2800" dirty="0" err="1"/>
              <a:t>ενότητ</a:t>
            </a:r>
            <a:r>
              <a:rPr lang="en-GB" sz="2800" dirty="0"/>
              <a:t>α.....</a:t>
            </a:r>
          </a:p>
          <a:p>
            <a:pPr marL="0" indent="0">
              <a:lnSpc>
                <a:spcPct val="100000"/>
              </a:lnSpc>
            </a:pPr>
            <a:endParaRPr lang="en-GB" sz="2800" dirty="0"/>
          </a:p>
          <a:p>
            <a:pPr marL="0" indent="0">
              <a:lnSpc>
                <a:spcPct val="100000"/>
              </a:lnSpc>
            </a:pPr>
            <a:r>
              <a:rPr lang="en-GB" sz="2800" b="1" dirty="0"/>
              <a:t>ΕΝ</a:t>
            </a:r>
            <a:r>
              <a:rPr lang="el-GR" sz="2800" b="1" dirty="0"/>
              <a:t>Ο</a:t>
            </a:r>
            <a:r>
              <a:rPr lang="en-GB" sz="2800" b="1" dirty="0"/>
              <a:t>ΤΗΤΑ 5 - ΚΑΤΑΝ</a:t>
            </a:r>
            <a:r>
              <a:rPr lang="el-GR" sz="2800" b="1" dirty="0"/>
              <a:t>Ο</a:t>
            </a:r>
            <a:r>
              <a:rPr lang="en-GB" sz="2800" b="1" dirty="0"/>
              <a:t>ΗΣΗ ΤΩΝ ΧΡΗΜΑΤΟΟΙΚΟΝΟΜΙΚ</a:t>
            </a:r>
            <a:r>
              <a:rPr lang="el-GR" sz="2800" b="1" dirty="0"/>
              <a:t>Ω</a:t>
            </a:r>
            <a:r>
              <a:rPr lang="en-GB" sz="2800" b="1" dirty="0"/>
              <a:t>Ν ΔΕΙΚΤ</a:t>
            </a:r>
            <a:r>
              <a:rPr lang="el-GR" sz="2800" b="1" dirty="0"/>
              <a:t>Ω</a:t>
            </a:r>
            <a:r>
              <a:rPr lang="en-GB" sz="2800" b="1" dirty="0"/>
              <a:t>Ν ΚΑΙ ΤΩΝ ΔΕΙΚΤ</a:t>
            </a:r>
            <a:r>
              <a:rPr lang="el-GR" sz="2800" b="1" dirty="0"/>
              <a:t>Ω</a:t>
            </a:r>
            <a:r>
              <a:rPr lang="en-GB" sz="2800" b="1" dirty="0"/>
              <a:t>Ν ΡΕΥΣΤ</a:t>
            </a:r>
            <a:r>
              <a:rPr lang="el-GR" sz="2800" b="1" dirty="0"/>
              <a:t>Ο</a:t>
            </a:r>
            <a:r>
              <a:rPr lang="en-GB" sz="2800" b="1" dirty="0"/>
              <a:t>ΤΗΤΑΣ &amp; Η ΑΦΕΡΕΓΓΥ</a:t>
            </a:r>
            <a:r>
              <a:rPr lang="el-GR" sz="2800" b="1" dirty="0"/>
              <a:t>Ο</a:t>
            </a:r>
            <a:r>
              <a:rPr lang="en-GB" sz="2800" b="1" dirty="0"/>
              <a:t>ΤΗΤΑ ΩΣ ΠΡΟΣ</a:t>
            </a:r>
            <a:r>
              <a:rPr lang="el-GR" sz="2800" b="1" dirty="0"/>
              <a:t>Ε</a:t>
            </a:r>
            <a:r>
              <a:rPr lang="en-GB" sz="2800" b="1" dirty="0"/>
              <a:t>ΓΓΙΣΗ ΑΝΑΔΙ</a:t>
            </a:r>
            <a:r>
              <a:rPr lang="el-GR" sz="2800" b="1" dirty="0"/>
              <a:t>Α</a:t>
            </a:r>
            <a:r>
              <a:rPr lang="en-GB" sz="2800" b="1" dirty="0"/>
              <a:t>ΡΘΡΩΣΗΣ</a:t>
            </a:r>
          </a:p>
          <a:p>
            <a:pPr marL="0" indent="0">
              <a:lnSpc>
                <a:spcPts val="2280"/>
              </a:lnSpc>
            </a:pPr>
            <a:endParaRPr lang="en-GB" sz="2200" dirty="0"/>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2" name="Picture 21" descr="A picture containing plastic, pink, indoor, container&#10;&#10;Description automatically generated">
            <a:extLst>
              <a:ext uri="{FF2B5EF4-FFF2-40B4-BE49-F238E27FC236}">
                <a16:creationId xmlns:a16="http://schemas.microsoft.com/office/drawing/2014/main" id="{488263CF-7B2B-868B-0BF8-44DDFA045299}"/>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724952" y="1347537"/>
            <a:ext cx="4588042" cy="4632158"/>
          </a:xfrm>
          <a:prstGeom prst="rect">
            <a:avLst/>
          </a:prstGeom>
        </p:spPr>
      </p:pic>
    </p:spTree>
    <p:extLst>
      <p:ext uri="{BB962C8B-B14F-4D97-AF65-F5344CB8AC3E}">
        <p14:creationId xmlns:p14="http://schemas.microsoft.com/office/powerpoint/2010/main" val="1015419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24D1B-B8B0-80A2-DF66-5177B6D3B507}"/>
              </a:ext>
            </a:extLst>
          </p:cNvPr>
          <p:cNvSpPr>
            <a:spLocks noGrp="1"/>
          </p:cNvSpPr>
          <p:nvPr>
            <p:ph type="body" sz="quarter" idx="16"/>
          </p:nvPr>
        </p:nvSpPr>
        <p:spPr/>
        <p:txBody>
          <a:bodyPr>
            <a:noAutofit/>
          </a:bodyPr>
          <a:lstStyle/>
          <a:p>
            <a:r>
              <a:rPr lang="en-US" sz="4000" dirty="0"/>
              <a:t>Επιχειρησιακή κρίση</a:t>
            </a:r>
          </a:p>
        </p:txBody>
      </p:sp>
      <p:sp>
        <p:nvSpPr>
          <p:cNvPr id="5" name="Text Placeholder 4">
            <a:extLst>
              <a:ext uri="{FF2B5EF4-FFF2-40B4-BE49-F238E27FC236}">
                <a16:creationId xmlns:a16="http://schemas.microsoft.com/office/drawing/2014/main" id="{86BD88E4-5C3C-C3FD-CA5D-C2D9165C138C}"/>
              </a:ext>
            </a:extLst>
          </p:cNvPr>
          <p:cNvSpPr>
            <a:spLocks noGrp="1"/>
          </p:cNvSpPr>
          <p:nvPr>
            <p:ph type="body" sz="quarter" idx="17"/>
          </p:nvPr>
        </p:nvSpPr>
        <p:spPr/>
        <p:txBody>
          <a:bodyPr/>
          <a:lstStyle/>
          <a:p>
            <a:r>
              <a:rPr lang="en-US" dirty="0"/>
              <a:t>07</a:t>
            </a:r>
          </a:p>
        </p:txBody>
      </p:sp>
    </p:spTree>
    <p:extLst>
      <p:ext uri="{BB962C8B-B14F-4D97-AF65-F5344CB8AC3E}">
        <p14:creationId xmlns:p14="http://schemas.microsoft.com/office/powerpoint/2010/main" val="2434197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980371" y="5499089"/>
            <a:ext cx="4941606" cy="111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l-GR" sz="2800" b="1" dirty="0">
                <a:solidFill>
                  <a:schemeClr val="bg1"/>
                </a:solidFill>
                <a:highlight>
                  <a:srgbClr val="F16924"/>
                </a:highlight>
              </a:rPr>
              <a:t>ΚΑΤΕΒΑΣΤΕ</a:t>
            </a:r>
            <a:r>
              <a:rPr lang="en-GB" sz="2800" b="1" i="0" dirty="0">
                <a:solidFill>
                  <a:schemeClr val="bg1"/>
                </a:solidFill>
                <a:effectLst/>
                <a:highlight>
                  <a:srgbClr val="F16924"/>
                </a:highlight>
              </a:rPr>
              <a:t> </a:t>
            </a:r>
            <a:r>
              <a:rPr lang="en-GB" sz="2800" dirty="0">
                <a:hlinkClick r:id="rId2"/>
              </a:rPr>
              <a:t>operational-resilience-guide.pdf (pwc.co.uk)</a:t>
            </a:r>
            <a:endParaRPr lang="en-GB" sz="2800" b="0" i="0" dirty="0">
              <a:solidFill>
                <a:srgbClr val="595959"/>
              </a:solidFill>
              <a:effectLst/>
            </a:endParaRPr>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337263" y="1181122"/>
            <a:ext cx="5292137" cy="5332021"/>
          </a:xfrm>
        </p:spPr>
        <p:txBody>
          <a:bodyPr>
            <a:normAutofit fontScale="70000" lnSpcReduction="20000"/>
          </a:bodyPr>
          <a:lstStyle/>
          <a:p>
            <a:pPr marL="0" indent="0">
              <a:lnSpc>
                <a:spcPts val="2280"/>
              </a:lnSpc>
            </a:pPr>
            <a:r>
              <a:rPr lang="en-GB" dirty="0"/>
              <a:t>"Λειτουργικοί κίνδυνοι" είναι ένας κίνδυνος που περιλαμβάνει σφάλματα λόγω του συστήματος, ανθρώπινης παρέμβασης, εσφαλμένων δεδομένων ή λόγω άλλων τεχνικών προβλημάτων. </a:t>
            </a:r>
          </a:p>
          <a:p>
            <a:pPr marL="0" indent="0">
              <a:lnSpc>
                <a:spcPts val="2280"/>
              </a:lnSpc>
            </a:pPr>
            <a:r>
              <a:rPr lang="en-GB" dirty="0"/>
              <a:t>Ο επιχειρησιακός κίνδυνος είναι αναπόφευκτος σε κάθε διαδικασία ή συναλλαγή, αλλά οι επιχειρησιακές </a:t>
            </a:r>
            <a:r>
              <a:rPr lang="en-US" altLang="en-US" dirty="0"/>
              <a:t>κρίσεις δημιουργούν κινδύνους για τα ενδιαφερόμενα μέρη, όπως ο κίνδυνος τραυματισμού των πελατών ή η έκθεση σε επικίνδυνες χημικές ουσίες για τους εργαζόμενους ή τα μέλη της κοινότητας.  </a:t>
            </a:r>
          </a:p>
          <a:p>
            <a:pPr marL="0" indent="0">
              <a:lnSpc>
                <a:spcPts val="2280"/>
              </a:lnSpc>
            </a:pPr>
            <a:endParaRPr lang="en-US" altLang="en-US" sz="1200" dirty="0"/>
          </a:p>
          <a:p>
            <a:pPr marL="0" indent="0">
              <a:lnSpc>
                <a:spcPts val="2280"/>
              </a:lnSpc>
            </a:pPr>
            <a:r>
              <a:rPr lang="en-US" altLang="en-US" dirty="0"/>
              <a:t>Ως εκ τούτου, η ασφάλεια των ενδιαφερομένων θα πρέπει να αποτελεί πρωταρχικό μέλημα κατά τη διάρκεια μιας επιχειρησιακής κρίσης, μαζί με την ανάγκη διατήρησης ή αποκατάστασης της λειτουργίας.</a:t>
            </a:r>
            <a:endParaRPr lang="en-GB"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5292136" cy="1378858"/>
          </a:xfrm>
        </p:spPr>
        <p:txBody>
          <a:bodyPr>
            <a:normAutofit/>
          </a:bodyPr>
          <a:lstStyle/>
          <a:p>
            <a:r>
              <a:rPr lang="en-US" sz="2800" dirty="0"/>
              <a:t>Λειτουργικός κίνδυνος και κρίση</a:t>
            </a:r>
          </a:p>
        </p:txBody>
      </p:sp>
      <p:sp>
        <p:nvSpPr>
          <p:cNvPr id="8" name="TextBox 7">
            <a:extLst>
              <a:ext uri="{FF2B5EF4-FFF2-40B4-BE49-F238E27FC236}">
                <a16:creationId xmlns:a16="http://schemas.microsoft.com/office/drawing/2014/main" id="{2E56839D-E9CB-E5FB-47EB-F77BE9EF3578}"/>
              </a:ext>
            </a:extLst>
          </p:cNvPr>
          <p:cNvSpPr txBox="1"/>
          <p:nvPr/>
        </p:nvSpPr>
        <p:spPr>
          <a:xfrm>
            <a:off x="8537389" y="83213"/>
            <a:ext cx="3602349" cy="1680717"/>
          </a:xfrm>
          <a:prstGeom prst="rect">
            <a:avLst/>
          </a:prstGeom>
          <a:noFill/>
        </p:spPr>
        <p:txBody>
          <a:bodyPr wrap="square">
            <a:spAutoFit/>
          </a:bodyPr>
          <a:lstStyle/>
          <a:p>
            <a:pPr eaLnBrk="0" fontAlgn="base" hangingPunct="0">
              <a:spcBef>
                <a:spcPct val="0"/>
              </a:spcBef>
              <a:spcAft>
                <a:spcPct val="0"/>
              </a:spcAft>
            </a:pPr>
            <a:r>
              <a:rPr lang="en-GB" sz="2800" b="1" i="0" dirty="0">
                <a:solidFill>
                  <a:srgbClr val="F16924"/>
                </a:solidFill>
                <a:effectLst/>
              </a:rPr>
              <a:t>Επιχειρησιακή ανθεκτικότητα, κρίση και συνέχεια</a:t>
            </a:r>
          </a:p>
          <a:p>
            <a:pPr lvl="0" eaLnBrk="0" fontAlgn="base" hangingPunct="0">
              <a:lnSpc>
                <a:spcPts val="2280"/>
              </a:lnSpc>
              <a:spcBef>
                <a:spcPct val="0"/>
              </a:spcBef>
              <a:spcAft>
                <a:spcPct val="0"/>
              </a:spcAft>
            </a:pPr>
            <a:endParaRPr lang="en-US" altLang="en-US" sz="2200" dirty="0">
              <a:solidFill>
                <a:srgbClr val="595959"/>
              </a:solidFill>
            </a:endParaRP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F5F16F99-4BB5-9E09-6B11-A0EDA82F8001}"/>
              </a:ext>
            </a:extLst>
          </p:cNvPr>
          <p:cNvGrpSpPr/>
          <p:nvPr/>
        </p:nvGrpSpPr>
        <p:grpSpPr>
          <a:xfrm>
            <a:off x="6980371" y="121991"/>
            <a:ext cx="1488859" cy="1565122"/>
            <a:chOff x="5834687" y="3140849"/>
            <a:chExt cx="1290933" cy="1314614"/>
          </a:xfrm>
          <a:solidFill>
            <a:srgbClr val="595959"/>
          </a:solidFill>
        </p:grpSpPr>
        <p:sp>
          <p:nvSpPr>
            <p:cNvPr id="7" name="Freeform 6">
              <a:extLst>
                <a:ext uri="{FF2B5EF4-FFF2-40B4-BE49-F238E27FC236}">
                  <a16:creationId xmlns:a16="http://schemas.microsoft.com/office/drawing/2014/main" id="{D2BF3700-994C-5CCA-3E1B-1D6C892C87B7}"/>
                </a:ext>
              </a:extLst>
            </p:cNvPr>
            <p:cNvSpPr/>
            <p:nvPr/>
          </p:nvSpPr>
          <p:spPr>
            <a:xfrm>
              <a:off x="5963627" y="3364632"/>
              <a:ext cx="984721" cy="870582"/>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F16924"/>
            </a:solidFill>
            <a:ln w="13404" cap="flat">
              <a:noFill/>
              <a:prstDash val="solid"/>
              <a:miter/>
            </a:ln>
          </p:spPr>
          <p:txBody>
            <a:bodyPr rtlCol="0" anchor="ctr"/>
            <a:lstStyle/>
            <a:p>
              <a:endParaRPr lang="en-US"/>
            </a:p>
          </p:txBody>
        </p:sp>
        <p:grpSp>
          <p:nvGrpSpPr>
            <p:cNvPr id="9" name="Graphic 8">
              <a:extLst>
                <a:ext uri="{FF2B5EF4-FFF2-40B4-BE49-F238E27FC236}">
                  <a16:creationId xmlns:a16="http://schemas.microsoft.com/office/drawing/2014/main" id="{0FD4577C-A542-69E8-5BB3-927643ADC11D}"/>
                </a:ext>
              </a:extLst>
            </p:cNvPr>
            <p:cNvGrpSpPr/>
            <p:nvPr/>
          </p:nvGrpSpPr>
          <p:grpSpPr>
            <a:xfrm>
              <a:off x="5834687" y="3140849"/>
              <a:ext cx="1290933" cy="1314614"/>
              <a:chOff x="5197376" y="5607922"/>
              <a:chExt cx="687857" cy="700475"/>
            </a:xfrm>
            <a:grpFill/>
          </p:grpSpPr>
          <p:grpSp>
            <p:nvGrpSpPr>
              <p:cNvPr id="10" name="Graphic 8">
                <a:extLst>
                  <a:ext uri="{FF2B5EF4-FFF2-40B4-BE49-F238E27FC236}">
                    <a16:creationId xmlns:a16="http://schemas.microsoft.com/office/drawing/2014/main" id="{5D70E7EB-9055-CA77-DA17-CA31F0DD14A4}"/>
                  </a:ext>
                </a:extLst>
              </p:cNvPr>
              <p:cNvGrpSpPr/>
              <p:nvPr/>
            </p:nvGrpSpPr>
            <p:grpSpPr>
              <a:xfrm>
                <a:off x="5234593" y="5645191"/>
                <a:ext cx="612999" cy="540390"/>
                <a:chOff x="5234593" y="5645191"/>
                <a:chExt cx="612999" cy="540390"/>
              </a:xfrm>
              <a:grpFill/>
            </p:grpSpPr>
            <p:grpSp>
              <p:nvGrpSpPr>
                <p:cNvPr id="14" name="Graphic 8">
                  <a:extLst>
                    <a:ext uri="{FF2B5EF4-FFF2-40B4-BE49-F238E27FC236}">
                      <a16:creationId xmlns:a16="http://schemas.microsoft.com/office/drawing/2014/main" id="{C6A3BA56-F5C2-0008-F561-BA7DBBE29326}"/>
                    </a:ext>
                  </a:extLst>
                </p:cNvPr>
                <p:cNvGrpSpPr/>
                <p:nvPr/>
              </p:nvGrpSpPr>
              <p:grpSpPr>
                <a:xfrm>
                  <a:off x="5234593" y="5645191"/>
                  <a:ext cx="612999" cy="540390"/>
                  <a:chOff x="5234593" y="5645191"/>
                  <a:chExt cx="612999" cy="540390"/>
                </a:xfrm>
                <a:grpFill/>
              </p:grpSpPr>
              <p:sp>
                <p:nvSpPr>
                  <p:cNvPr id="18" name="Freeform 17">
                    <a:extLst>
                      <a:ext uri="{FF2B5EF4-FFF2-40B4-BE49-F238E27FC236}">
                        <a16:creationId xmlns:a16="http://schemas.microsoft.com/office/drawing/2014/main" id="{F7190E5E-4D8D-28CA-E24B-EA0CB5696D54}"/>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85C0415-0F7D-E590-FB26-D5F3B9622C4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DEAB836-FAD1-5CC0-90DE-8AC822DE834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90EA7302-C3B7-2CD7-CA96-3D634BEF0868}"/>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A4AA320-029D-BAEC-F303-A93571E6F3FC}"/>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32D1C48-1E77-6BF7-3376-97126D82F2AC}"/>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EBE0C1FD-3709-B4C3-2C7B-6C767C9E1A1A}"/>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2F7293CD-219B-67BC-4488-D85720C58423}"/>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AFD78AC-031D-0ADD-9140-0F2ECCDA1DE2}"/>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24" name="TextBox 23">
            <a:extLst>
              <a:ext uri="{FF2B5EF4-FFF2-40B4-BE49-F238E27FC236}">
                <a16:creationId xmlns:a16="http://schemas.microsoft.com/office/drawing/2014/main" id="{2458E979-4E46-5C13-4D58-CBD9E568796E}"/>
              </a:ext>
            </a:extLst>
          </p:cNvPr>
          <p:cNvSpPr txBox="1"/>
          <p:nvPr/>
        </p:nvSpPr>
        <p:spPr>
          <a:xfrm>
            <a:off x="6895207" y="1687112"/>
            <a:ext cx="5185611" cy="3754874"/>
          </a:xfrm>
          <a:prstGeom prst="rect">
            <a:avLst/>
          </a:prstGeom>
          <a:noFill/>
        </p:spPr>
        <p:txBody>
          <a:bodyPr wrap="square">
            <a:spAutoFit/>
          </a:bodyPr>
          <a:lstStyle/>
          <a:p>
            <a:pPr algn="l" fontAlgn="base"/>
            <a:r>
              <a:rPr lang="en-GB" b="0" i="0" dirty="0">
                <a:solidFill>
                  <a:srgbClr val="595959"/>
                </a:solidFill>
                <a:effectLst/>
              </a:rPr>
              <a:t>Η επιχειρησιακή ανθεκτικότητα είναι η ενσωμάτωση ικανοτήτων, διαδικασιών, συμπεριφορών και συστημάτων που επιτρέπουν σε έναν οργανισμό να συνεχίσει να εκτελεί την αποστολή του, εν όψει διαταραχών, ανεξάρτητα από την πηγή τους.</a:t>
            </a:r>
          </a:p>
          <a:p>
            <a:pPr algn="l" fontAlgn="base"/>
            <a:endParaRPr lang="en-GB" b="0" i="0" dirty="0">
              <a:solidFill>
                <a:srgbClr val="595959"/>
              </a:solidFill>
              <a:effectLst/>
            </a:endParaRPr>
          </a:p>
          <a:p>
            <a:pPr algn="l" fontAlgn="base"/>
            <a:r>
              <a:rPr lang="en-GB" b="0" i="0" dirty="0">
                <a:solidFill>
                  <a:srgbClr val="595959"/>
                </a:solidFill>
                <a:effectLst/>
              </a:rPr>
              <a:t>Οι ΜΜΕ επενδύουν περισσότερο σε αυτή την προστατευτική πειθαρχία προκειμένου να προβλέπουν, να προστατεύουν και να σχεδιάζουν ανά πάσα στιγμή την ανάκαμψη.   Η PWC έχει αναπτύξει έναν οδηγό για την επιχειρησιακή ανθεκτικότητα.   </a:t>
            </a:r>
          </a:p>
          <a:p>
            <a:pPr algn="l" fontAlgn="base"/>
            <a:endParaRPr lang="en-GB" sz="2200" b="0" i="0" dirty="0">
              <a:solidFill>
                <a:srgbClr val="595959"/>
              </a:solidFill>
              <a:effectLst/>
            </a:endParaRPr>
          </a:p>
        </p:txBody>
      </p:sp>
    </p:spTree>
    <p:extLst>
      <p:ext uri="{BB962C8B-B14F-4D97-AF65-F5344CB8AC3E}">
        <p14:creationId xmlns:p14="http://schemas.microsoft.com/office/powerpoint/2010/main" val="1104101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200" b="0" i="0" u="none" strike="noStrike" cap="none" normalizeH="0" baseline="0" dirty="0">
                <a:ln>
                  <a:noFill/>
                </a:ln>
                <a:solidFill>
                  <a:schemeClr val="bg1"/>
                </a:solidFill>
                <a:effectLst/>
                <a:latin typeface="+mn-lt"/>
              </a:rPr>
              <a:t>             </a:t>
            </a:r>
            <a:r>
              <a:rPr kumimoji="0" lang="el-GR" altLang="en-US" sz="3200" b="0" i="0" u="none" strike="noStrike" cap="none" normalizeH="0" baseline="0" dirty="0">
                <a:ln>
                  <a:noFill/>
                </a:ln>
                <a:solidFill>
                  <a:schemeClr val="bg1"/>
                </a:solidFill>
                <a:effectLst/>
                <a:latin typeface="+mn-lt"/>
              </a:rPr>
              <a:t>                 </a:t>
            </a:r>
            <a:r>
              <a:rPr kumimoji="0" lang="en-US" altLang="en-US" sz="3200" b="0" i="0" u="none" strike="noStrike" cap="none" normalizeH="0" baseline="0" dirty="0" err="1">
                <a:ln>
                  <a:noFill/>
                </a:ln>
                <a:solidFill>
                  <a:schemeClr val="bg1"/>
                </a:solidFill>
                <a:effectLst/>
                <a:latin typeface="+mn-lt"/>
              </a:rPr>
              <a:t>Οι</a:t>
            </a:r>
            <a:r>
              <a:rPr kumimoji="0" lang="en-US" altLang="en-US" sz="3200" b="0" i="0" u="none" strike="noStrike" cap="none" normalizeH="0" baseline="0" dirty="0">
                <a:ln>
                  <a:noFill/>
                </a:ln>
                <a:solidFill>
                  <a:schemeClr val="bg1"/>
                </a:solidFill>
                <a:effectLst/>
                <a:latin typeface="+mn-lt"/>
              </a:rPr>
              <a:t> 5 κορυφαίοι </a:t>
            </a:r>
            <a:r>
              <a:rPr kumimoji="0" lang="en-GB" altLang="en-US" sz="3200" b="0" i="0" u="none" strike="noStrike" cap="none" normalizeH="0" baseline="0" dirty="0">
                <a:ln>
                  <a:noFill/>
                </a:ln>
                <a:solidFill>
                  <a:schemeClr val="bg1"/>
                </a:solidFill>
                <a:effectLst/>
                <a:latin typeface="+mn-lt"/>
              </a:rPr>
              <a:t>επ</a:t>
            </a:r>
            <a:r>
              <a:rPr kumimoji="0" lang="en-GB" altLang="en-US" sz="3200" b="0" i="0" u="none" strike="noStrike" cap="none" normalizeH="0" baseline="0" dirty="0" err="1">
                <a:ln>
                  <a:noFill/>
                </a:ln>
                <a:solidFill>
                  <a:schemeClr val="bg1"/>
                </a:solidFill>
                <a:effectLst/>
                <a:latin typeface="+mn-lt"/>
              </a:rPr>
              <a:t>ιχειρησι</a:t>
            </a:r>
            <a:r>
              <a:rPr kumimoji="0" lang="en-GB" altLang="en-US" sz="3200" b="0" i="0" u="none" strike="noStrike" cap="none" normalizeH="0" baseline="0" dirty="0">
                <a:ln>
                  <a:noFill/>
                </a:ln>
                <a:solidFill>
                  <a:schemeClr val="bg1"/>
                </a:solidFill>
                <a:effectLst/>
                <a:latin typeface="+mn-lt"/>
              </a:rPr>
              <a:t>ακοί κίνδυνοι</a:t>
            </a:r>
            <a:endParaRPr kumimoji="0" lang="el-GR" altLang="en-US" sz="3200" b="0" i="0" u="none" strike="noStrike" cap="none" normalizeH="0" baseline="0" dirty="0">
              <a:ln>
                <a:noFill/>
              </a:ln>
              <a:solidFill>
                <a:schemeClr val="bg1"/>
              </a:solidFill>
              <a:effectLst/>
              <a:latin typeface="+mn-lt"/>
            </a:endParaRPr>
          </a:p>
          <a:p>
            <a:pPr algn="ctr"/>
            <a:r>
              <a:rPr lang="en-IE" sz="2400" b="0" i="0" dirty="0" err="1">
                <a:solidFill>
                  <a:schemeClr val="bg2"/>
                </a:solidFill>
                <a:effectLst/>
                <a:latin typeface="-apple-system"/>
              </a:rPr>
              <a:t>Πηγή</a:t>
            </a:r>
            <a:r>
              <a:rPr lang="en-IE" sz="2400" b="0" i="0" dirty="0">
                <a:solidFill>
                  <a:schemeClr val="bg2"/>
                </a:solidFill>
                <a:effectLst/>
                <a:latin typeface="-apple-system"/>
              </a:rPr>
              <a:t>: (wallstreetmojo.com)</a:t>
            </a:r>
            <a:endParaRPr lang="en-US" sz="3200" b="1" dirty="0">
              <a:solidFill>
                <a:schemeClr val="bg2"/>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415094"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Καθορισμός του επιχειρησιακού </a:t>
            </a:r>
          </a:p>
          <a:p>
            <a:r>
              <a:rPr lang="en-GB" sz="2800" dirty="0">
                <a:solidFill>
                  <a:schemeClr val="bg1"/>
                </a:solidFill>
              </a:rPr>
              <a:t>Κίνδυνος στις ΜΜΕ</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639109" y="2214904"/>
            <a:ext cx="7795027" cy="388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2400" b="1" i="0" u="none" strike="noStrike" cap="none" normalizeH="0" baseline="0" dirty="0">
              <a:ln>
                <a:noFill/>
              </a:ln>
              <a:solidFill>
                <a:srgbClr val="F16924"/>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F16924"/>
                </a:solidFill>
                <a:effectLst/>
                <a:latin typeface="+mn-lt"/>
              </a:rPr>
              <a:t>1 - Ανθρώπινο σφάλμα</a:t>
            </a:r>
          </a:p>
          <a:p>
            <a:pPr marL="0" marR="0" lvl="0" indent="0" algn="l" defTabSz="914400" rtl="0" eaLnBrk="0" fontAlgn="base" latinLnBrk="0" hangingPunct="0">
              <a:lnSpc>
                <a:spcPct val="100000"/>
              </a:lnSpc>
              <a:spcBef>
                <a:spcPct val="0"/>
              </a:spcBef>
              <a:spcAft>
                <a:spcPct val="0"/>
              </a:spcAft>
              <a:buClrTx/>
              <a:buSzTx/>
              <a:buFontTx/>
              <a:buNone/>
              <a:tabLst/>
            </a:pPr>
            <a:r>
              <a:rPr lang="en-GB" sz="2000" b="0" i="0" dirty="0">
                <a:solidFill>
                  <a:srgbClr val="595959"/>
                </a:solidFill>
                <a:effectLst/>
                <a:latin typeface="-apple-system"/>
              </a:rPr>
              <a:t>Αυτό το σφάλμα είναι ο πιο συνηθισμένος και σημαντικός κίνδυνος για τις ΜΜΕ και το άτομο. Μπορεί επίσης να σχετίζεται με θέμα δεξιοτήτων του ατόμου/επεξεργαστή. Αυτό το είδος σφάλματος εξελίσσεται όταν η λανθασμένη εισαγωγή οφείλεται σε ανθρώπινο λάθος. </a:t>
            </a: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a:solidFill>
                <a:srgbClr val="595959"/>
              </a:solidFill>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b="0" i="0" dirty="0">
                <a:solidFill>
                  <a:srgbClr val="595959"/>
                </a:solidFill>
                <a:effectLst/>
                <a:latin typeface="-apple-system"/>
              </a:rPr>
              <a:t>Οι λόγοι για λανθασμένη εισαγωγή μπορεί να είναι πολλαπλοί, όπως ελλιπείς πληροφορίες, ελλιπής κατανόηση, ανεπαρκείς γνώσεις, ασυνεπής επεξεργασία, γνήσιο σφάλμα εισαγωγής ή άλλοι. Ωστόσο, η επεξεργασία ενός τέτοιου σφάλματος μπορεί να επηρεάσει σοβαρά την έξοδο και μπορεί επίσης να οδηγήσει σε απώλεια.</a:t>
            </a:r>
            <a:endParaRPr kumimoji="0" lang="en-GB" altLang="en-US" sz="2000" b="0" i="0" u="none" strike="noStrike" cap="none" normalizeH="0" baseline="0" dirty="0">
              <a:ln>
                <a:noFill/>
              </a:ln>
              <a:solidFill>
                <a:srgbClr val="595959"/>
              </a:solidFill>
              <a:effectLst/>
              <a:latin typeface="+mn-lt"/>
            </a:endParaRPr>
          </a:p>
        </p:txBody>
      </p:sp>
      <p:pic>
        <p:nvPicPr>
          <p:cNvPr id="52" name="Picture 51" descr="3D rendering of shapes in different colors and are stacked">
            <a:extLst>
              <a:ext uri="{FF2B5EF4-FFF2-40B4-BE49-F238E27FC236}">
                <a16:creationId xmlns:a16="http://schemas.microsoft.com/office/drawing/2014/main" id="{50F52F0F-C090-4A2A-BC83-C30DA1B127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845" t="15439" r="39201"/>
          <a:stretch/>
        </p:blipFill>
        <p:spPr>
          <a:xfrm>
            <a:off x="8970641" y="1988872"/>
            <a:ext cx="3044031" cy="4772874"/>
          </a:xfrm>
          <a:prstGeom prst="rect">
            <a:avLst/>
          </a:prstGeom>
        </p:spPr>
      </p:pic>
    </p:spTree>
    <p:extLst>
      <p:ext uri="{BB962C8B-B14F-4D97-AF65-F5344CB8AC3E}">
        <p14:creationId xmlns:p14="http://schemas.microsoft.com/office/powerpoint/2010/main" val="196584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a:t>
            </a:r>
            <a:r>
              <a:rPr kumimoji="0" lang="el-GR" altLang="en-US" sz="3600" b="0" i="0" u="none" strike="noStrike" cap="none" normalizeH="0" baseline="0" dirty="0">
                <a:ln>
                  <a:noFill/>
                </a:ln>
                <a:solidFill>
                  <a:schemeClr val="bg1"/>
                </a:solidFill>
                <a:effectLst/>
                <a:latin typeface="+mn-lt"/>
              </a:rPr>
              <a:t>         </a:t>
            </a:r>
            <a:r>
              <a:rPr kumimoji="0" lang="en-US" altLang="en-US" sz="3600" b="0" i="0" u="none" strike="noStrike" cap="none" normalizeH="0" baseline="0" dirty="0" err="1">
                <a:ln>
                  <a:noFill/>
                </a:ln>
                <a:solidFill>
                  <a:schemeClr val="bg1"/>
                </a:solidFill>
                <a:effectLst/>
                <a:latin typeface="+mn-lt"/>
              </a:rPr>
              <a:t>Οι</a:t>
            </a:r>
            <a:r>
              <a:rPr kumimoji="0" lang="en-US" altLang="en-US" sz="3600" b="0" i="0" u="none" strike="noStrike" cap="none" normalizeH="0" baseline="0" dirty="0">
                <a:ln>
                  <a:noFill/>
                </a:ln>
                <a:solidFill>
                  <a:schemeClr val="bg1"/>
                </a:solidFill>
                <a:effectLst/>
                <a:latin typeface="+mn-lt"/>
              </a:rPr>
              <a:t> 5 κορυφαίοι </a:t>
            </a:r>
            <a:r>
              <a:rPr kumimoji="0" lang="en-GB" altLang="en-US" sz="3600" b="0" i="0" u="none" strike="noStrike" cap="none" normalizeH="0" baseline="0" dirty="0">
                <a:ln>
                  <a:noFill/>
                </a:ln>
                <a:solidFill>
                  <a:schemeClr val="bg1"/>
                </a:solidFill>
                <a:effectLst/>
                <a:latin typeface="+mn-lt"/>
              </a:rPr>
              <a:t>λειτουργικοί κίνδυνοι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Καθορισμός του επιχειρησιακού </a:t>
            </a:r>
          </a:p>
          <a:p>
            <a:r>
              <a:rPr lang="en-GB" sz="2800" dirty="0">
                <a:solidFill>
                  <a:schemeClr val="bg1"/>
                </a:solidFill>
              </a:rPr>
              <a:t>Κίνδυνος στις ΜΜΕ</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639109" y="2122506"/>
            <a:ext cx="8228165" cy="41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F16924"/>
                </a:solidFill>
                <a:effectLst/>
                <a:latin typeface="+mn-lt"/>
              </a:rPr>
              <a:t>1 - Ανθρώπινο σφάλμα - παράδειγμα</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rgbClr val="595959"/>
                </a:solidFill>
                <a:effectLst/>
                <a:latin typeface="+mn-lt"/>
              </a:rPr>
              <a:t>Η ABC Corp ασχολείται με την παροχή χρηματοοικονομικών υπηρεσιών στους πελάτες της. Επεξεργάζονται τις πιστοληπτικές αξιολογήσεις των πελατών τους με βάση διάφορες παραμέτρους. Σε μια περίπτωση, ο επεξεργαστής έκανε ένα σφάλμα εισαγωγής, στο οποίο εισήγαγε 1.000.000 ευρώ αντί για 100.000 ευρώ. Ως αποτέλεσμα, η πιστοληπτική διαβάθμιση του πελάτη άλλαξε από Β σε ΑΑ.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rgbClr val="595959"/>
                </a:solidFill>
                <a:effectLst/>
                <a:latin typeface="+mn-lt"/>
              </a:rPr>
              <a:t>Αυτό έδινε λανθασμένη εικόνα για την πιστοληπτική ικανότητα του πελάτη.</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solidFill>
                  <a:srgbClr val="595959"/>
                </a:solidFill>
                <a:effectLst/>
                <a:latin typeface="+mn-lt"/>
              </a:rPr>
              <a:t> στις αγορές και οδήγησε σε υπερεκτίμηση της ικανότητας αποπληρωμής του χρέους. Αυτός είναι ένας από τους λειτουργικούς κινδύνους που αντιμετωπίζει η ABC Corp, και αν επαναληφθεί, μπορεί να οδηγήσει σε καταστροφικά αποτελέσματα.</a:t>
            </a:r>
          </a:p>
        </p:txBody>
      </p:sp>
      <p:pic>
        <p:nvPicPr>
          <p:cNvPr id="52" name="Picture 51" descr="3D rendering of shapes in different colors and are stacked">
            <a:extLst>
              <a:ext uri="{FF2B5EF4-FFF2-40B4-BE49-F238E27FC236}">
                <a16:creationId xmlns:a16="http://schemas.microsoft.com/office/drawing/2014/main" id="{50F52F0F-C090-4A2A-BC83-C30DA1B127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845" t="15439" r="39201"/>
          <a:stretch/>
        </p:blipFill>
        <p:spPr>
          <a:xfrm>
            <a:off x="8970641" y="1988872"/>
            <a:ext cx="3044031" cy="4772874"/>
          </a:xfrm>
          <a:prstGeom prst="rect">
            <a:avLst/>
          </a:prstGeom>
        </p:spPr>
      </p:pic>
    </p:spTree>
    <p:extLst>
      <p:ext uri="{BB962C8B-B14F-4D97-AF65-F5344CB8AC3E}">
        <p14:creationId xmlns:p14="http://schemas.microsoft.com/office/powerpoint/2010/main" val="3547392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a:t>
            </a:r>
            <a:r>
              <a:rPr kumimoji="0" lang="el-GR" altLang="en-US" sz="3600" b="0" i="0" u="none" strike="noStrike" cap="none" normalizeH="0" baseline="0" dirty="0">
                <a:ln>
                  <a:noFill/>
                </a:ln>
                <a:solidFill>
                  <a:schemeClr val="bg1"/>
                </a:solidFill>
                <a:effectLst/>
                <a:latin typeface="+mn-lt"/>
              </a:rPr>
              <a:t>       </a:t>
            </a:r>
            <a:r>
              <a:rPr kumimoji="0" lang="en-US" altLang="en-US" sz="3600" b="0" i="0" u="none" strike="noStrike" cap="none" normalizeH="0" baseline="0" dirty="0" err="1">
                <a:ln>
                  <a:noFill/>
                </a:ln>
                <a:solidFill>
                  <a:schemeClr val="bg1"/>
                </a:solidFill>
                <a:effectLst/>
                <a:latin typeface="+mn-lt"/>
              </a:rPr>
              <a:t>Οι</a:t>
            </a:r>
            <a:r>
              <a:rPr kumimoji="0" lang="en-US" altLang="en-US" sz="3600" b="0" i="0" u="none" strike="noStrike" cap="none" normalizeH="0" baseline="0" dirty="0">
                <a:ln>
                  <a:noFill/>
                </a:ln>
                <a:solidFill>
                  <a:schemeClr val="bg1"/>
                </a:solidFill>
                <a:effectLst/>
                <a:latin typeface="+mn-lt"/>
              </a:rPr>
              <a:t> 5 κορυφαίοι </a:t>
            </a:r>
            <a:r>
              <a:rPr kumimoji="0" lang="en-GB" altLang="en-US" sz="3600" b="0" i="0" u="none" strike="noStrike" cap="none" normalizeH="0" baseline="0" dirty="0">
                <a:ln>
                  <a:noFill/>
                </a:ln>
                <a:solidFill>
                  <a:schemeClr val="bg1"/>
                </a:solidFill>
                <a:effectLst/>
                <a:latin typeface="+mn-lt"/>
              </a:rPr>
              <a:t>επιχειρησιακοί κίνδυνοι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Καθορισμός του επιχειρησιακού </a:t>
            </a:r>
          </a:p>
          <a:p>
            <a:r>
              <a:rPr lang="en-GB" sz="2800" dirty="0">
                <a:solidFill>
                  <a:schemeClr val="bg1"/>
                </a:solidFill>
              </a:rPr>
              <a:t>Κίνδυνος στις ΜΜΕ</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482699" y="2331420"/>
            <a:ext cx="6952817" cy="409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r>
              <a:rPr kumimoji="0" lang="en-GB" altLang="en-US" sz="2400" b="1" i="0" u="none" strike="noStrike" cap="none" normalizeH="0" baseline="0" dirty="0">
                <a:ln>
                  <a:noFill/>
                </a:ln>
                <a:solidFill>
                  <a:srgbClr val="F16924"/>
                </a:solidFill>
                <a:effectLst/>
                <a:latin typeface="+mn-lt"/>
              </a:rPr>
              <a:t>Τεχνικό σφάλμα</a:t>
            </a:r>
          </a:p>
          <a:p>
            <a:pPr marR="0" lvl="0" algn="l" defTabSz="914400" rtl="0" eaLnBrk="0" fontAlgn="base" latinLnBrk="0" hangingPunct="0">
              <a:lnSpc>
                <a:spcPct val="100000"/>
              </a:lnSpc>
              <a:spcBef>
                <a:spcPct val="0"/>
              </a:spcBef>
              <a:spcAft>
                <a:spcPct val="0"/>
              </a:spcAft>
              <a:buClrTx/>
              <a:buSzTx/>
              <a:tabLst/>
            </a:pPr>
            <a:endParaRPr kumimoji="0" lang="en-GB" altLang="en-US" sz="2400" b="1" i="0" u="none" strike="noStrike" cap="none" normalizeH="0" baseline="0" dirty="0">
              <a:ln>
                <a:noFill/>
              </a:ln>
              <a:solidFill>
                <a:srgbClr val="F16924"/>
              </a:solidFill>
              <a:effectLst/>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mn-lt"/>
              </a:rPr>
              <a:t>Αυτό περιλαμβάνει δυσλειτουργίες του συστήματος και προβλήματα όπως επιβράδυνση, συνδεσιμότητα, συντριβές του συστήματος, λανθασμένους υπολογισμούς και άλλα παρόμοια. Ορισμένες φορές, η λαμβανόμενη έξοδος μπορεί να απέχει από το αναμενόμενο αποτέλεσμα, αλλά λόγω άγνωστων τεχνικών ελαττωμάτων, μπορεί να είναι δύσκολο να εντοπιστεί.</a:t>
            </a:r>
            <a:endParaRPr kumimoji="0" lang="en-GB" altLang="en-US" sz="2200" b="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200" dirty="0">
              <a:solidFill>
                <a:srgbClr val="595959"/>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200" b="0" i="0" u="none" strike="noStrike" cap="none" normalizeH="0" baseline="0" dirty="0">
              <a:ln>
                <a:noFill/>
              </a:ln>
              <a:solidFill>
                <a:srgbClr val="595959"/>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200" b="0" i="0" u="none" strike="noStrike" cap="none" normalizeH="0" baseline="0" dirty="0">
              <a:ln>
                <a:noFill/>
              </a:ln>
              <a:solidFill>
                <a:srgbClr val="595959"/>
              </a:solidFill>
              <a:effectLst/>
              <a:latin typeface="+mn-lt"/>
            </a:endParaRPr>
          </a:p>
        </p:txBody>
      </p:sp>
      <p:pic>
        <p:nvPicPr>
          <p:cNvPr id="3" name="Picture 2" descr="Text&#10;&#10;Description automatically generated">
            <a:extLst>
              <a:ext uri="{FF2B5EF4-FFF2-40B4-BE49-F238E27FC236}">
                <a16:creationId xmlns:a16="http://schemas.microsoft.com/office/drawing/2014/main" id="{A18EE7DB-D826-5D75-F942-C929A6F4895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736304" y="2847870"/>
            <a:ext cx="4335379" cy="2662598"/>
          </a:xfrm>
          <a:prstGeom prst="rect">
            <a:avLst/>
          </a:prstGeom>
        </p:spPr>
      </p:pic>
    </p:spTree>
    <p:extLst>
      <p:ext uri="{BB962C8B-B14F-4D97-AF65-F5344CB8AC3E}">
        <p14:creationId xmlns:p14="http://schemas.microsoft.com/office/powerpoint/2010/main" val="3744385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a:t>
            </a:r>
            <a:r>
              <a:rPr kumimoji="0" lang="el-GR" altLang="en-US" sz="3600" b="0" i="0" u="none" strike="noStrike" cap="none" normalizeH="0" baseline="0" dirty="0">
                <a:ln>
                  <a:noFill/>
                </a:ln>
                <a:solidFill>
                  <a:schemeClr val="bg1"/>
                </a:solidFill>
                <a:effectLst/>
                <a:latin typeface="+mn-lt"/>
              </a:rPr>
              <a:t>    </a:t>
            </a:r>
            <a:r>
              <a:rPr kumimoji="0" lang="en-US" altLang="en-US" sz="3600" b="0" i="0" u="none" strike="noStrike" cap="none" normalizeH="0" baseline="0" dirty="0" err="1">
                <a:ln>
                  <a:noFill/>
                </a:ln>
                <a:solidFill>
                  <a:schemeClr val="bg1"/>
                </a:solidFill>
                <a:effectLst/>
                <a:latin typeface="+mn-lt"/>
              </a:rPr>
              <a:t>Οι</a:t>
            </a:r>
            <a:r>
              <a:rPr kumimoji="0" lang="en-US" altLang="en-US" sz="3600" b="0" i="0" u="none" strike="noStrike" cap="none" normalizeH="0" baseline="0" dirty="0">
                <a:ln>
                  <a:noFill/>
                </a:ln>
                <a:solidFill>
                  <a:schemeClr val="bg1"/>
                </a:solidFill>
                <a:effectLst/>
                <a:latin typeface="+mn-lt"/>
              </a:rPr>
              <a:t> 5 κορυφαίοι </a:t>
            </a:r>
            <a:r>
              <a:rPr kumimoji="0" lang="en-GB" altLang="en-US" sz="3600" b="0" i="0" u="none" strike="noStrike" cap="none" normalizeH="0" baseline="0" dirty="0">
                <a:ln>
                  <a:noFill/>
                </a:ln>
                <a:solidFill>
                  <a:schemeClr val="bg1"/>
                </a:solidFill>
                <a:effectLst/>
                <a:latin typeface="+mn-lt"/>
              </a:rPr>
              <a:t>λειτουργικοί κίνδυνοι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Καθορισμός του επιχειρησιακού </a:t>
            </a:r>
          </a:p>
          <a:p>
            <a:r>
              <a:rPr lang="en-GB" sz="2800" dirty="0">
                <a:solidFill>
                  <a:schemeClr val="bg1"/>
                </a:solidFill>
              </a:rPr>
              <a:t>Κίνδυνος στις ΜΜΕ</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290194" y="2287682"/>
            <a:ext cx="6988911" cy="228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3"/>
              <a:tabLst/>
            </a:pPr>
            <a:r>
              <a:rPr kumimoji="0" lang="en-GB" altLang="en-US" sz="2200" b="1" i="0" u="none" strike="noStrike" cap="none" normalizeH="0" baseline="0" dirty="0">
                <a:ln>
                  <a:noFill/>
                </a:ln>
                <a:solidFill>
                  <a:srgbClr val="F16924"/>
                </a:solidFill>
                <a:effectLst/>
                <a:latin typeface="+mn-lt"/>
              </a:rPr>
              <a:t>Χάσμα στη ροή</a:t>
            </a:r>
          </a:p>
          <a:p>
            <a:pPr marL="457200" marR="0" lvl="0" indent="-457200" algn="l" defTabSz="914400" rtl="0" eaLnBrk="0" fontAlgn="base" latinLnBrk="0" hangingPunct="0">
              <a:lnSpc>
                <a:spcPct val="100000"/>
              </a:lnSpc>
              <a:spcBef>
                <a:spcPct val="0"/>
              </a:spcBef>
              <a:spcAft>
                <a:spcPct val="0"/>
              </a:spcAft>
              <a:buClrTx/>
              <a:buSzTx/>
              <a:buFontTx/>
              <a:buAutoNum type="arabicPlain" startAt="3"/>
              <a:tabLst/>
            </a:pPr>
            <a:endParaRPr lang="en-GB" altLang="en-US" sz="2200" dirty="0">
              <a:solidFill>
                <a:srgbClr val="595959"/>
              </a:solidFill>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Μερικές φορές, οι πληροφορίες λείπουν από την ίδια την πηγή λόγω καθυστέρησης ή περιορισμών των δεδομένων. Σε τέτοιες περιπτώσεις, επηρεάζεται η έξοδος. Η απαιτούμενη παραγωγή διαφέρει από την επιθυμητή και μπορεί να θέσει τη διαδικασία σε κίνδυνο.</a:t>
            </a:r>
            <a:endParaRPr kumimoji="0" lang="en-GB" altLang="en-US" sz="2200" b="0" i="0" u="none" strike="noStrike" cap="none" normalizeH="0" baseline="0" dirty="0">
              <a:ln>
                <a:noFill/>
              </a:ln>
              <a:solidFill>
                <a:srgbClr val="595959"/>
              </a:solidFill>
              <a:effectLst/>
              <a:latin typeface="+mn-lt"/>
            </a:endParaRPr>
          </a:p>
        </p:txBody>
      </p:sp>
      <p:pic>
        <p:nvPicPr>
          <p:cNvPr id="3" name="Picture 2" descr="White jigsaw puzzle and one final piece being added">
            <a:extLst>
              <a:ext uri="{FF2B5EF4-FFF2-40B4-BE49-F238E27FC236}">
                <a16:creationId xmlns:a16="http://schemas.microsoft.com/office/drawing/2014/main" id="{416AA712-D850-01F7-EAB1-368D602A45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8353" y="2555918"/>
            <a:ext cx="4423611" cy="3317708"/>
          </a:xfrm>
          <a:prstGeom prst="rect">
            <a:avLst/>
          </a:prstGeom>
        </p:spPr>
      </p:pic>
    </p:spTree>
    <p:extLst>
      <p:ext uri="{BB962C8B-B14F-4D97-AF65-F5344CB8AC3E}">
        <p14:creationId xmlns:p14="http://schemas.microsoft.com/office/powerpoint/2010/main" val="4077971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a:t>
            </a:r>
            <a:r>
              <a:rPr kumimoji="0" lang="el-GR" altLang="en-US" sz="3600" b="0" i="0" u="none" strike="noStrike" cap="none" normalizeH="0" baseline="0" dirty="0">
                <a:ln>
                  <a:noFill/>
                </a:ln>
                <a:solidFill>
                  <a:schemeClr val="bg1"/>
                </a:solidFill>
                <a:effectLst/>
                <a:latin typeface="+mn-lt"/>
              </a:rPr>
              <a:t>     </a:t>
            </a:r>
            <a:r>
              <a:rPr kumimoji="0" lang="en-US" altLang="en-US" sz="3600" b="0" i="0" u="none" strike="noStrike" cap="none" normalizeH="0" baseline="0" dirty="0" err="1">
                <a:ln>
                  <a:noFill/>
                </a:ln>
                <a:solidFill>
                  <a:schemeClr val="bg1"/>
                </a:solidFill>
                <a:effectLst/>
                <a:latin typeface="+mn-lt"/>
              </a:rPr>
              <a:t>Οι</a:t>
            </a:r>
            <a:r>
              <a:rPr kumimoji="0" lang="en-US" altLang="en-US" sz="3600" b="0" i="0" u="none" strike="noStrike" cap="none" normalizeH="0" baseline="0" dirty="0">
                <a:ln>
                  <a:noFill/>
                </a:ln>
                <a:solidFill>
                  <a:schemeClr val="bg1"/>
                </a:solidFill>
                <a:effectLst/>
                <a:latin typeface="+mn-lt"/>
              </a:rPr>
              <a:t> 5 κορυφαίοι </a:t>
            </a:r>
            <a:r>
              <a:rPr kumimoji="0" lang="en-GB" altLang="en-US" sz="3600" b="0" i="0" u="none" strike="noStrike" cap="none" normalizeH="0" baseline="0" dirty="0">
                <a:ln>
                  <a:noFill/>
                </a:ln>
                <a:solidFill>
                  <a:schemeClr val="bg1"/>
                </a:solidFill>
                <a:effectLst/>
                <a:latin typeface="+mn-lt"/>
              </a:rPr>
              <a:t>λειτουργικοί κίνδυνοι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Καθορισμός του επιχειρησιακού </a:t>
            </a:r>
          </a:p>
          <a:p>
            <a:r>
              <a:rPr lang="en-GB" sz="2800" dirty="0">
                <a:solidFill>
                  <a:schemeClr val="bg1"/>
                </a:solidFill>
              </a:rPr>
              <a:t>Κίνδυνος στις ΜΜΕ</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362386" y="2485181"/>
            <a:ext cx="6988910" cy="268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4"/>
              <a:tabLst/>
            </a:pPr>
            <a:r>
              <a:rPr kumimoji="0" lang="en-GB" altLang="en-US" sz="2400" b="1" i="0" u="none" strike="noStrike" cap="none" normalizeH="0" baseline="0" dirty="0">
                <a:ln>
                  <a:noFill/>
                </a:ln>
                <a:solidFill>
                  <a:srgbClr val="F16924"/>
                </a:solidFill>
                <a:effectLst/>
                <a:latin typeface="+mn-lt"/>
              </a:rPr>
              <a:t>Ανεξέλεγκτα γεγονότα</a:t>
            </a:r>
          </a:p>
          <a:p>
            <a:pPr marR="0" lvl="0" algn="l" defTabSz="914400" rtl="0" eaLnBrk="0" fontAlgn="base" latinLnBrk="0" hangingPunct="0">
              <a:lnSpc>
                <a:spcPct val="100000"/>
              </a:lnSpc>
              <a:spcBef>
                <a:spcPct val="0"/>
              </a:spcBef>
              <a:spcAft>
                <a:spcPct val="0"/>
              </a:spcAft>
              <a:buClrTx/>
              <a:buSzTx/>
              <a:tabLst/>
            </a:pPr>
            <a:endParaRPr kumimoji="0" lang="en-GB" altLang="en-US" sz="2200" b="1" i="0" u="none" strike="noStrike" cap="none" normalizeH="0" baseline="0" dirty="0">
              <a:ln>
                <a:noFill/>
              </a:ln>
              <a:solidFill>
                <a:srgbClr val="F16924"/>
              </a:solidFill>
              <a:effectLst/>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Συνήθως πρόκειται </a:t>
            </a:r>
            <a:r>
              <a:rPr lang="en-GB" sz="2400" dirty="0">
                <a:solidFill>
                  <a:srgbClr val="595959"/>
                </a:solidFill>
                <a:latin typeface="-apple-system"/>
              </a:rPr>
              <a:t>για </a:t>
            </a:r>
            <a:r>
              <a:rPr lang="en-GB" sz="2400" b="0" i="0" dirty="0">
                <a:solidFill>
                  <a:srgbClr val="595959"/>
                </a:solidFill>
                <a:effectLst/>
                <a:latin typeface="-apple-system"/>
              </a:rPr>
              <a:t>επιπτώσεις από το εξωτερικό περιβάλλον (βλ. Ενότητα 2), όπως πολιτικά σενάρια, καιρικές αλλαγές, πανδημίες, ξεπερασμένη τεχνολογία κ.λπ., οι οποίες επηρεάζουν την εσωτερική απόδοση και θέτουν σε κίνδυνο την παραγωγή.</a:t>
            </a:r>
            <a:endParaRPr kumimoji="0" lang="en-GB" altLang="en-US" sz="2200" b="0" i="0" u="none" strike="noStrike" cap="none" normalizeH="0" baseline="0" dirty="0">
              <a:ln>
                <a:noFill/>
              </a:ln>
              <a:solidFill>
                <a:srgbClr val="595959"/>
              </a:solidFill>
              <a:effectLst/>
              <a:latin typeface="+mn-lt"/>
            </a:endParaRPr>
          </a:p>
        </p:txBody>
      </p:sp>
      <p:pic>
        <p:nvPicPr>
          <p:cNvPr id="3" name="Picture 2" descr="Volume indicators">
            <a:extLst>
              <a:ext uri="{FF2B5EF4-FFF2-40B4-BE49-F238E27FC236}">
                <a16:creationId xmlns:a16="http://schemas.microsoft.com/office/drawing/2014/main" id="{7189CD14-2BA4-BAF8-1E74-FCE241D6E4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7389" y="2586789"/>
            <a:ext cx="4516916" cy="3212431"/>
          </a:xfrm>
          <a:prstGeom prst="rect">
            <a:avLst/>
          </a:prstGeom>
        </p:spPr>
      </p:pic>
    </p:spTree>
    <p:extLst>
      <p:ext uri="{BB962C8B-B14F-4D97-AF65-F5344CB8AC3E}">
        <p14:creationId xmlns:p14="http://schemas.microsoft.com/office/powerpoint/2010/main" val="306935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B082B8-DD4B-0E8E-CFD7-F2E5A5DE5D2B}"/>
              </a:ext>
            </a:extLst>
          </p:cNvPr>
          <p:cNvSpPr>
            <a:spLocks noGrp="1"/>
          </p:cNvSpPr>
          <p:nvPr>
            <p:ph type="body" sz="quarter" idx="16"/>
          </p:nvPr>
        </p:nvSpPr>
        <p:spPr/>
        <p:txBody>
          <a:bodyPr/>
          <a:lstStyle/>
          <a:p>
            <a:r>
              <a:rPr lang="en-US" dirty="0"/>
              <a:t>Εσωτερικοί παράγοντες και διαχείριση κινδύνων </a:t>
            </a:r>
          </a:p>
          <a:p>
            <a:endParaRPr lang="en-US" dirty="0"/>
          </a:p>
        </p:txBody>
      </p:sp>
      <p:sp>
        <p:nvSpPr>
          <p:cNvPr id="5" name="Text Placeholder 4">
            <a:extLst>
              <a:ext uri="{FF2B5EF4-FFF2-40B4-BE49-F238E27FC236}">
                <a16:creationId xmlns:a16="http://schemas.microsoft.com/office/drawing/2014/main" id="{73A9A7CF-796A-A12F-6DD1-6F940259DDC8}"/>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989259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en-US" sz="3600" b="0" i="0" u="none" strike="noStrike" cap="none" normalizeH="0" baseline="0" dirty="0">
                <a:ln>
                  <a:noFill/>
                </a:ln>
                <a:solidFill>
                  <a:schemeClr val="bg1"/>
                </a:solidFill>
                <a:effectLst/>
                <a:latin typeface="+mn-lt"/>
              </a:rPr>
              <a:t>                   </a:t>
            </a:r>
            <a:r>
              <a:rPr kumimoji="0" lang="el-GR" altLang="en-US" sz="3600" b="0" i="0" u="none" strike="noStrike" cap="none" normalizeH="0" baseline="0" dirty="0">
                <a:ln>
                  <a:noFill/>
                </a:ln>
                <a:solidFill>
                  <a:schemeClr val="bg1"/>
                </a:solidFill>
                <a:effectLst/>
                <a:latin typeface="+mn-lt"/>
              </a:rPr>
              <a:t>    </a:t>
            </a:r>
            <a:r>
              <a:rPr kumimoji="0" lang="en-US" altLang="en-US" sz="3600" b="0" i="0" u="none" strike="noStrike" cap="none" normalizeH="0" baseline="0" dirty="0" err="1">
                <a:ln>
                  <a:noFill/>
                </a:ln>
                <a:solidFill>
                  <a:schemeClr val="bg1"/>
                </a:solidFill>
                <a:effectLst/>
                <a:latin typeface="+mn-lt"/>
              </a:rPr>
              <a:t>Οι</a:t>
            </a:r>
            <a:r>
              <a:rPr kumimoji="0" lang="en-US" altLang="en-US" sz="3600" b="0" i="0" u="none" strike="noStrike" cap="none" normalizeH="0" baseline="0" dirty="0">
                <a:ln>
                  <a:noFill/>
                </a:ln>
                <a:solidFill>
                  <a:schemeClr val="bg1"/>
                </a:solidFill>
                <a:effectLst/>
                <a:latin typeface="+mn-lt"/>
              </a:rPr>
              <a:t> 5 κορυφαίοι </a:t>
            </a:r>
            <a:r>
              <a:rPr kumimoji="0" lang="en-GB" altLang="en-US" sz="3600" b="0" i="0" u="none" strike="noStrike" cap="none" normalizeH="0" baseline="0" dirty="0">
                <a:ln>
                  <a:noFill/>
                </a:ln>
                <a:solidFill>
                  <a:schemeClr val="bg1"/>
                </a:solidFill>
                <a:effectLst/>
                <a:latin typeface="+mn-lt"/>
              </a:rPr>
              <a:t>λειτουργικοί κίνδυνοι </a:t>
            </a:r>
            <a:endParaRPr lang="en-US" sz="3200"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398478" y="143698"/>
            <a:ext cx="3542438"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Καθορισμός του επιχειρησιακού </a:t>
            </a:r>
          </a:p>
          <a:p>
            <a:r>
              <a:rPr lang="en-GB" sz="2800" dirty="0">
                <a:solidFill>
                  <a:schemeClr val="bg1"/>
                </a:solidFill>
              </a:rPr>
              <a:t>Κίνδυνος στις ΜΜΕ</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8" name="Rectangle 15">
            <a:extLst>
              <a:ext uri="{FF2B5EF4-FFF2-40B4-BE49-F238E27FC236}">
                <a16:creationId xmlns:a16="http://schemas.microsoft.com/office/drawing/2014/main" id="{29A60054-49A2-5DC0-85C4-F95BD8D729CA}"/>
              </a:ext>
            </a:extLst>
          </p:cNvPr>
          <p:cNvSpPr>
            <a:spLocks noChangeArrowheads="1"/>
          </p:cNvSpPr>
          <p:nvPr/>
        </p:nvSpPr>
        <p:spPr bwMode="auto">
          <a:xfrm>
            <a:off x="398479" y="1550825"/>
            <a:ext cx="6387332" cy="502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5"/>
              <a:tabLst/>
            </a:pPr>
            <a:endParaRPr kumimoji="0" lang="el-GR" altLang="en-US" sz="2800" b="1" i="0" u="none" strike="noStrike" cap="none" normalizeH="0" baseline="0" dirty="0">
              <a:ln>
                <a:noFill/>
              </a:ln>
              <a:solidFill>
                <a:srgbClr val="F16924"/>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5"/>
              <a:tabLst/>
            </a:pPr>
            <a:r>
              <a:rPr kumimoji="0" lang="en-GB" altLang="en-US" sz="2800" b="1" i="0" u="none" strike="noStrike" cap="none" normalizeH="0" baseline="0" dirty="0" err="1">
                <a:ln>
                  <a:noFill/>
                </a:ln>
                <a:solidFill>
                  <a:srgbClr val="F16924"/>
                </a:solidFill>
                <a:effectLst/>
                <a:latin typeface="+mn-lt"/>
              </a:rPr>
              <a:t>Σκό</a:t>
            </a:r>
            <a:r>
              <a:rPr kumimoji="0" lang="en-GB" altLang="en-US" sz="2800" b="1" i="0" u="none" strike="noStrike" cap="none" normalizeH="0" baseline="0" dirty="0">
                <a:ln>
                  <a:noFill/>
                </a:ln>
                <a:solidFill>
                  <a:srgbClr val="F16924"/>
                </a:solidFill>
                <a:effectLst/>
                <a:latin typeface="+mn-lt"/>
              </a:rPr>
              <a:t>πιμη απάτη</a:t>
            </a:r>
          </a:p>
          <a:p>
            <a:pPr marL="457200" marR="0" lvl="0" indent="-457200" algn="l" defTabSz="914400" rtl="0" eaLnBrk="0" fontAlgn="base" latinLnBrk="0" hangingPunct="0">
              <a:lnSpc>
                <a:spcPct val="100000"/>
              </a:lnSpc>
              <a:spcBef>
                <a:spcPct val="0"/>
              </a:spcBef>
              <a:spcAft>
                <a:spcPct val="0"/>
              </a:spcAft>
              <a:buClrTx/>
              <a:buSzTx/>
              <a:buFontTx/>
              <a:buAutoNum type="arabicPlain" startAt="5"/>
              <a:tabLst/>
            </a:pPr>
            <a:endParaRPr lang="en-GB" altLang="en-US" sz="2200" dirty="0">
              <a:solidFill>
                <a:srgbClr val="595959"/>
              </a:solidFill>
              <a:latin typeface="+mn-lt"/>
            </a:endParaRPr>
          </a:p>
          <a:p>
            <a:pPr marR="0" lvl="0" algn="l" defTabSz="914400" rtl="0" eaLnBrk="0" fontAlgn="base" latinLnBrk="0" hangingPunct="0">
              <a:lnSpc>
                <a:spcPct val="100000"/>
              </a:lnSpc>
              <a:spcBef>
                <a:spcPct val="0"/>
              </a:spcBef>
              <a:spcAft>
                <a:spcPct val="0"/>
              </a:spcAft>
              <a:buClrTx/>
              <a:buSzTx/>
              <a:tabLst/>
            </a:pPr>
            <a:r>
              <a:rPr lang="en-GB" sz="2400" b="0" i="0" dirty="0">
                <a:solidFill>
                  <a:srgbClr val="595959"/>
                </a:solidFill>
                <a:effectLst/>
                <a:latin typeface="-apple-system"/>
              </a:rPr>
              <a:t>Υπήρξαν περιπτώσεις όπου προέκυψε σκόπιμη σύγκρουση. Οι περισσότεροι οργανισμοί έχουν μια ρήτρα στις πολιτικές τους, την οποία οι εργαζόμενοι πρέπει να τηρούν καταπολεμώντας τη σύγκρουση συμφερόντων και τις δόλιες πρακτικές, σε αντίθετη περίπτωση θα αντιμετωπίσουν ακραίες συνέπειες. Ωστόσο, εάν συμβεί ένα τέτοιο γεγονός, η ΜΜΕ πρέπει να επωμιστεί χρηματικές και δυσφημιστικές απώλειες, οι οποίες είναι ενίοτε μη ανακτήσιμες</a:t>
            </a:r>
            <a:r>
              <a:rPr lang="en-GB" sz="2400" b="1" i="0" dirty="0">
                <a:solidFill>
                  <a:srgbClr val="595959"/>
                </a:solidFill>
                <a:effectLst/>
                <a:latin typeface="-apple-system"/>
              </a:rPr>
              <a:t>. </a:t>
            </a:r>
            <a:endParaRPr kumimoji="0" lang="en-US" altLang="en-US" sz="2200" b="0" i="0" u="none" strike="noStrike" cap="none" normalizeH="0" baseline="0" dirty="0">
              <a:ln>
                <a:noFill/>
              </a:ln>
              <a:solidFill>
                <a:srgbClr val="595959"/>
              </a:solidFill>
              <a:effectLst/>
              <a:latin typeface="+mn-lt"/>
            </a:endParaRPr>
          </a:p>
        </p:txBody>
      </p:sp>
      <p:pic>
        <p:nvPicPr>
          <p:cNvPr id="3" name="Picture 2" descr="A group of red and white signs&#10;&#10;Description automatically generated with low confidence">
            <a:extLst>
              <a:ext uri="{FF2B5EF4-FFF2-40B4-BE49-F238E27FC236}">
                <a16:creationId xmlns:a16="http://schemas.microsoft.com/office/drawing/2014/main" id="{6F6ACB63-9EFC-2107-860A-E1D7931E0FA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028447" y="3029417"/>
            <a:ext cx="5163553" cy="2118532"/>
          </a:xfrm>
          <a:prstGeom prst="rect">
            <a:avLst/>
          </a:prstGeom>
        </p:spPr>
      </p:pic>
    </p:spTree>
    <p:extLst>
      <p:ext uri="{BB962C8B-B14F-4D97-AF65-F5344CB8AC3E}">
        <p14:creationId xmlns:p14="http://schemas.microsoft.com/office/powerpoint/2010/main" val="165931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9345" y="1683798"/>
            <a:ext cx="7695402" cy="1745202"/>
          </a:xfrm>
        </p:spPr>
        <p:txBody>
          <a:bodyPr>
            <a:noAutofit/>
          </a:bodyPr>
          <a:lstStyle/>
          <a:p>
            <a:pPr marL="0" indent="0"/>
            <a:r>
              <a:rPr lang="en-US" sz="2000" dirty="0">
                <a:effectLst/>
                <a:latin typeface="Calibri" panose="020F0502020204030204" pitchFamily="34" charset="0"/>
                <a:ea typeface="Calibri" panose="020F0502020204030204" pitchFamily="34" charset="0"/>
                <a:cs typeface="Calibri" panose="020F0502020204030204" pitchFamily="34" charset="0"/>
              </a:rPr>
              <a:t>Η Flame GmbH μετατρέπει οχήματα για πυροσβεστικές υπηρεσίες ειδικότερα. Τα οχήματα προμηθεύονται από τον κατασκευαστή και μετατρέπονται σύμφωνα με τις προδιαγραφές του πελάτη και τα ισχύοντα πρότυπα και νόμους. Η εταιρεία στη βόρεια Γερμανία αναπτύσσεται συνεχώς τα τελευταία χρόνια. Μεταξύ άλλων, εξαγόρασε στο πλαίσιο διαδοχής την εταιρεία Thrower, η οποία επίσης μετατρέπει οχήματα για τον στρατό και άλλες εφαρμογές σε μια δεύτερη τοποθεσία. Η εταιρεία απασχολεί σήμερα συνολικά περίπου 30 υπαλλήλους.</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US" sz="2000" dirty="0">
                <a:effectLst/>
                <a:latin typeface="Calibri" panose="020F0502020204030204" pitchFamily="34" charset="0"/>
                <a:ea typeface="Calibri" panose="020F0502020204030204" pitchFamily="34" charset="0"/>
                <a:cs typeface="Calibri" panose="020F0502020204030204" pitchFamily="34" charset="0"/>
              </a:rPr>
              <a:t>Με την εξαγορά της εταιρείας Thrower προέκυψαν πρόσθετα προβλήματα. Τα διαφορετικά συστήματα κοστολόγησης και διαχείρισης έργων και οι διαφορετικές εταιρικές κουλτούρες σήμαιναν ότι οι προγραμματισμένες συνέργειες δεν μπορούσαν να επιτευχθούν, αλλά συνέβη το αντίθετο. Οι διαδικασίες δεν λειτουργούσαν πλέον και προέκυψαν προβλήματα στην παραγωγή.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77500" lnSpcReduction="20000"/>
          </a:bodyPr>
          <a:lstStyle/>
          <a:p>
            <a:r>
              <a:rPr lang="el-GR" dirty="0"/>
              <a:t>ΠΕΡΙΠΤΩΣΙΟΛΟΓΙΚΗ </a:t>
            </a:r>
            <a:r>
              <a:rPr lang="en-GB" dirty="0"/>
              <a:t>ΜΕΛΕΤΗ - Flame GmbH, Γερμανία - η πρόκληση</a:t>
            </a:r>
          </a:p>
          <a:p>
            <a:endParaRPr lang="en-GB" dirty="0"/>
          </a:p>
        </p:txBody>
      </p:sp>
      <p:pic>
        <p:nvPicPr>
          <p:cNvPr id="7" name="Picture 6" descr="Text&#10;&#10;Description automatically generated">
            <a:extLst>
              <a:ext uri="{FF2B5EF4-FFF2-40B4-BE49-F238E27FC236}">
                <a16:creationId xmlns:a16="http://schemas.microsoft.com/office/drawing/2014/main" id="{B843D1E0-2891-40B9-0E91-35E51D1C77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0000" y="2294593"/>
            <a:ext cx="4572000" cy="2819400"/>
          </a:xfrm>
          <a:prstGeom prst="rect">
            <a:avLst/>
          </a:prstGeom>
        </p:spPr>
      </p:pic>
    </p:spTree>
    <p:extLst>
      <p:ext uri="{BB962C8B-B14F-4D97-AF65-F5344CB8AC3E}">
        <p14:creationId xmlns:p14="http://schemas.microsoft.com/office/powerpoint/2010/main" val="35799544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09345" y="1959091"/>
            <a:ext cx="8272920" cy="1745202"/>
          </a:xfrm>
        </p:spPr>
        <p:txBody>
          <a:bodyPr>
            <a:noAutofit/>
          </a:bodyPr>
          <a:lstStyle/>
          <a:p>
            <a:pPr marL="0" indent="0"/>
            <a:r>
              <a:rPr lang="en-GB" dirty="0">
                <a:effectLst/>
                <a:latin typeface="Calibri" panose="020F0502020204030204" pitchFamily="34" charset="0"/>
                <a:ea typeface="Calibri" panose="020F0502020204030204" pitchFamily="34" charset="0"/>
                <a:cs typeface="Times New Roman" panose="02020603050405020304" pitchFamily="18" charset="0"/>
              </a:rPr>
              <a:t>Επιπλέον, προκειμένου να καλυφθούν οι αυξημένες σταθερές δαπάνες, </a:t>
            </a:r>
          </a:p>
          <a:p>
            <a:pPr marL="0" indent="0"/>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Έγιναν δεκτές παραγγελίες που επιβάρυναν την εταιρεία. </a:t>
            </a:r>
          </a:p>
          <a:p>
            <a:pPr marL="342900" indent="-34290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Χρησιμοποιήθηκαν υλικά με τα οποία η ομάδα παραγωγής δεν είχε εμπειρία</a:t>
            </a:r>
          </a:p>
          <a:p>
            <a:pPr marL="342900" indent="-34290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έγιναν δεκτές διεθνείς παραγγελίες για τις οποίες δεν γνώριζαν τα πρότυπα και τις προδιαγραφές.</a:t>
            </a:r>
          </a:p>
          <a:p>
            <a:pPr marL="0" indent="0"/>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GB" dirty="0">
                <a:effectLst/>
                <a:latin typeface="Calibri" panose="020F0502020204030204" pitchFamily="34" charset="0"/>
                <a:ea typeface="Calibri" panose="020F0502020204030204" pitchFamily="34" charset="0"/>
                <a:cs typeface="Times New Roman" panose="02020603050405020304" pitchFamily="18" charset="0"/>
              </a:rPr>
              <a:t>Ως αποτέλεσμα, οι υπολογισμοί του έργου ήταν λανθασμένοι και χρειάστηκε να επενδυθούν για τις παραγγελίες πολύ περισσότερες ανθρωποημέρες από τις προβλεπόμενες. Αυτό έθεσε την εταιρεία σε οξείες δυσκολίες πληρωμών.</a:t>
            </a:r>
          </a:p>
          <a:p>
            <a:pPr marL="0" indent="0"/>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77500" lnSpcReduction="20000"/>
          </a:bodyPr>
          <a:lstStyle/>
          <a:p>
            <a:r>
              <a:rPr lang="el-GR" dirty="0"/>
              <a:t>ΠΕΡΙΠΤΩΣΙΟΛΟΓΙΚΗ </a:t>
            </a:r>
            <a:r>
              <a:rPr lang="en-GB" dirty="0"/>
              <a:t>ΜΕΛΕΤΗ - Flame GmbH, Γερμανία - η πρόκληση</a:t>
            </a:r>
          </a:p>
          <a:p>
            <a:endParaRPr lang="en-GB" dirty="0"/>
          </a:p>
        </p:txBody>
      </p:sp>
      <p:pic>
        <p:nvPicPr>
          <p:cNvPr id="5" name="Picture 4" descr="Text&#10;&#10;Description automatically generated">
            <a:extLst>
              <a:ext uri="{FF2B5EF4-FFF2-40B4-BE49-F238E27FC236}">
                <a16:creationId xmlns:a16="http://schemas.microsoft.com/office/drawing/2014/main" id="{463D02DB-1D65-F225-D7A5-228A55067F6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0000" y="2294593"/>
            <a:ext cx="4572000" cy="2819400"/>
          </a:xfrm>
          <a:prstGeom prst="rect">
            <a:avLst/>
          </a:prstGeom>
        </p:spPr>
      </p:pic>
    </p:spTree>
    <p:extLst>
      <p:ext uri="{BB962C8B-B14F-4D97-AF65-F5344CB8AC3E}">
        <p14:creationId xmlns:p14="http://schemas.microsoft.com/office/powerpoint/2010/main" val="4025483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11665824" cy="1745202"/>
          </a:xfrm>
        </p:spPr>
        <p:txBody>
          <a:bodyPr>
            <a:noAutofit/>
          </a:bodyPr>
          <a:lstStyle/>
          <a:p>
            <a:pPr marL="0" indent="0">
              <a:lnSpc>
                <a:spcPts val="2200"/>
              </a:lnSpc>
            </a:pPr>
            <a:endParaRPr lang="en-GB" dirty="0"/>
          </a:p>
          <a:p>
            <a:pPr marL="0" indent="0">
              <a:lnSpc>
                <a:spcPct val="10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Λόγω των οξυμένων δυσκολιών πληρωμών, η εταιρεία ζήτησε τη συμβουλή συμβούλου με εμπειρία σε θέματα αφερεγγυότητας.  Μαζί ανέλυσαν την κατάσταση και διαπίστωσαν ότι η εταιρεία δεν ήταν ακόμη αφερέγγυα, αλλά υπήρχε απειλή αφερεγγυότητας, δηλαδή στη Γερμανία έχει το δικαίωμα να υποβάλει αίτηση αφερεγγυότητας, αλλά όχι την υποχρέωση. </a:t>
            </a:r>
          </a:p>
          <a:p>
            <a:pPr marL="0" indent="0">
              <a:lnSpc>
                <a:spcPct val="100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Παράλληλα, </a:t>
            </a:r>
            <a:r>
              <a:rPr lang="en-US" dirty="0" err="1">
                <a:effectLst/>
                <a:latin typeface="Calibri" panose="020F0502020204030204" pitchFamily="34" charset="0"/>
                <a:ea typeface="Calibri" panose="020F0502020204030204" pitchFamily="34" charset="0"/>
                <a:cs typeface="Calibri" panose="020F0502020204030204" pitchFamily="34" charset="0"/>
              </a:rPr>
              <a:t>αναλύθηκαν </a:t>
            </a:r>
            <a:r>
              <a:rPr lang="en-US" dirty="0">
                <a:effectLst/>
                <a:latin typeface="Calibri" panose="020F0502020204030204" pitchFamily="34" charset="0"/>
                <a:ea typeface="Calibri" panose="020F0502020204030204" pitchFamily="34" charset="0"/>
                <a:cs typeface="Calibri" panose="020F0502020204030204" pitchFamily="34" charset="0"/>
              </a:rPr>
              <a:t>συστηματικά το επιχειρηματικό μοντέλο της εταιρείας και όλες οι εταιρικές διαδικασίες.  Ως αποτέλεσμα, αναπτύχθηκε ένα σχέδιο έκτακτης ανάγκης και παράλληλα ξεκίνησε ένας ολοκληρωμένος στρατηγικός αναπροσανατολισμός.</a:t>
            </a:r>
          </a:p>
          <a:p>
            <a:pPr>
              <a:lnSpc>
                <a:spcPct val="100000"/>
              </a:lnSpc>
              <a:spcAft>
                <a:spcPts val="800"/>
              </a:spcAft>
            </a:pPr>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Μέτρα </a:t>
            </a:r>
            <a:r>
              <a:rPr lang="en-US" b="1" dirty="0">
                <a:solidFill>
                  <a:srgbClr val="F16924"/>
                </a:solidFill>
                <a:latin typeface="Calibri" panose="020F0502020204030204" pitchFamily="34" charset="0"/>
                <a:ea typeface="Calibri" panose="020F0502020204030204" pitchFamily="34" charset="0"/>
                <a:cs typeface="Calibri" panose="020F0502020204030204" pitchFamily="34" charset="0"/>
              </a:rPr>
              <a:t>άμεσης </a:t>
            </a:r>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παρέμβασης: </a:t>
            </a:r>
            <a:endParaRPr lang="en-IE" dirty="0">
              <a:solidFill>
                <a:srgbClr val="F169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Άμεση προσαρμογή του σχήματος υπολογισμού των τιμών</a:t>
            </a:r>
            <a:r>
              <a:rPr lang="en-US" dirty="0">
                <a:effectLst/>
                <a:latin typeface="Calibri" panose="020F0502020204030204" pitchFamily="34" charset="0"/>
                <a:ea typeface="Calibri" panose="020F0502020204030204" pitchFamily="34" charset="0"/>
                <a:cs typeface="Calibri" panose="020F0502020204030204" pitchFamily="34" charset="0"/>
              </a:rPr>
              <a:t>: Το σχήμα υπολογισμού έχει τυποποιηθεί και αναθεωρηθεί. Όλες οι προσφορές που βρίσκονταν σε εξέλιξη υπολογίστηκαν εκ νέου με το νέο σχήμα υπολογισμού - και ορισμένες προσφορές που δεν υπόσχονταν επαρκές περιθώριο αποσύρθηκαν.</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a:bodyPr>
          <a:lstStyle/>
          <a:p>
            <a:r>
              <a:rPr lang="el-GR" dirty="0"/>
              <a:t>ΠΕΡΙΠΤΩΣΙΟΛΟΓΙΚΗ </a:t>
            </a:r>
            <a:r>
              <a:rPr lang="en-GB" dirty="0"/>
              <a:t>ΜΕΛΕΤΗ - Flame GmbH - η παρέμβαση</a:t>
            </a:r>
          </a:p>
        </p:txBody>
      </p:sp>
    </p:spTree>
    <p:extLst>
      <p:ext uri="{BB962C8B-B14F-4D97-AF65-F5344CB8AC3E}">
        <p14:creationId xmlns:p14="http://schemas.microsoft.com/office/powerpoint/2010/main" val="1064121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7983890" cy="1745202"/>
          </a:xfrm>
        </p:spPr>
        <p:txBody>
          <a:bodyPr>
            <a:noAutofit/>
          </a:bodyPr>
          <a:lstStyle/>
          <a:p>
            <a:pPr marL="0" indent="0">
              <a:lnSpc>
                <a:spcPts val="2200"/>
              </a:lnSpc>
            </a:pPr>
            <a:endParaRPr lang="en-GB" dirty="0"/>
          </a:p>
          <a:p>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a:t>
            </a:r>
            <a:r>
              <a:rPr lang="el-GR"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rPr>
              <a:t>Πώληση</a:t>
            </a: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και επαναμίσθωση</a:t>
            </a:r>
            <a:r>
              <a:rPr lang="en-US" dirty="0">
                <a:effectLst/>
                <a:latin typeface="Calibri" panose="020F0502020204030204" pitchFamily="34" charset="0"/>
                <a:ea typeface="Calibri" panose="020F0502020204030204" pitchFamily="34" charset="0"/>
                <a:cs typeface="Calibri" panose="020F0502020204030204" pitchFamily="34" charset="0"/>
              </a:rPr>
              <a:t>: (Προσοχή: αυτή είναι συνήθως μια ακριβή μορφή χρηματοδότησης και θα πρέπει να χρησιμοποιείται μόνο σε περιπτώσεις έκτακτης ανάγκης).</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Factoring: </a:t>
            </a:r>
            <a:r>
              <a:rPr lang="en-US" dirty="0">
                <a:effectLst/>
                <a:latin typeface="Calibri" panose="020F0502020204030204" pitchFamily="34" charset="0"/>
                <a:ea typeface="Calibri" panose="020F0502020204030204" pitchFamily="34" charset="0"/>
                <a:cs typeface="Calibri" panose="020F0502020204030204" pitchFamily="34" charset="0"/>
              </a:rPr>
              <a:t>Οι υπάρχουσες παραγγελίες και οι σχετικές απαιτήσεις πωλήθηκαν σε εταιρεία factoring, η οποία κατέβαλε μέρος των απαιτήσεων απευθείας.</a:t>
            </a:r>
          </a:p>
          <a:p>
            <a:pPr marL="342900" indent="-342900">
              <a:buFontTx/>
              <a:buChar char="-"/>
            </a:pPr>
            <a:endParaRPr lang="en-IE"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Διαπραγμάτευση με τους πελάτες</a:t>
            </a:r>
            <a:r>
              <a:rPr lang="en-US" dirty="0">
                <a:effectLst/>
                <a:latin typeface="Calibri" panose="020F0502020204030204" pitchFamily="34" charset="0"/>
                <a:ea typeface="Calibri" panose="020F0502020204030204" pitchFamily="34" charset="0"/>
                <a:cs typeface="Calibri" panose="020F0502020204030204" pitchFamily="34" charset="0"/>
              </a:rPr>
              <a:t>: Οι πελάτες προσεγγίστηκαν και εν μέρει κατέστη δυνατό να ληφθούν πρόσθετες καταθέσεις από αυτούς.</a:t>
            </a:r>
          </a:p>
          <a:p>
            <a:pPr marL="342900" indent="-342900">
              <a:buFontTx/>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ΜΕΛΕΤΗ ΠΕΡΙΠΤΩΣΗΣ - Flame GmbH - η παρέμβαση</a:t>
            </a:r>
          </a:p>
        </p:txBody>
      </p:sp>
      <p:pic>
        <p:nvPicPr>
          <p:cNvPr id="5" name="Picture 4" descr="A picture containing indoor, lock, counter&#10;&#10;Description automatically generated">
            <a:extLst>
              <a:ext uri="{FF2B5EF4-FFF2-40B4-BE49-F238E27FC236}">
                <a16:creationId xmlns:a16="http://schemas.microsoft.com/office/drawing/2014/main" id="{D4801BB3-67F5-39F9-8607-C424DF5A77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42686" y="3098800"/>
            <a:ext cx="3431821" cy="1930399"/>
          </a:xfrm>
          <a:prstGeom prst="rect">
            <a:avLst/>
          </a:prstGeom>
        </p:spPr>
      </p:pic>
    </p:spTree>
    <p:extLst>
      <p:ext uri="{BB962C8B-B14F-4D97-AF65-F5344CB8AC3E}">
        <p14:creationId xmlns:p14="http://schemas.microsoft.com/office/powerpoint/2010/main" val="4221901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8" y="1495148"/>
            <a:ext cx="11605396" cy="1745202"/>
          </a:xfrm>
        </p:spPr>
        <p:txBody>
          <a:bodyPr>
            <a:noAutofit/>
          </a:bodyPr>
          <a:lstStyle/>
          <a:p>
            <a:pPr marL="0" indent="0">
              <a:lnSpc>
                <a:spcPts val="2200"/>
              </a:lnSpc>
            </a:pPr>
            <a:endParaRPr lang="en-GB" dirty="0"/>
          </a:p>
          <a:p>
            <a:r>
              <a:rPr lang="en-US" b="1" dirty="0">
                <a:solidFill>
                  <a:srgbClr val="F16924"/>
                </a:solidFill>
                <a:effectLst/>
                <a:latin typeface="Calibri" panose="020F0502020204030204" pitchFamily="34" charset="0"/>
                <a:ea typeface="Calibri" panose="020F0502020204030204" pitchFamily="34" charset="0"/>
                <a:cs typeface="Calibri" panose="020F0502020204030204" pitchFamily="34" charset="0"/>
              </a:rPr>
              <a:t>Μέτρα στρατηγικής παρέμβασης: </a:t>
            </a:r>
            <a:endParaRPr lang="en-IE" b="1" dirty="0">
              <a:solidFill>
                <a:srgbClr val="F16924"/>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Επικέντρωση στη βασική δραστηριότητα: </a:t>
            </a:r>
            <a:r>
              <a:rPr lang="en-US" dirty="0">
                <a:effectLst/>
                <a:latin typeface="Calibri" panose="020F0502020204030204" pitchFamily="34" charset="0"/>
                <a:ea typeface="Calibri" panose="020F0502020204030204" pitchFamily="34" charset="0"/>
                <a:cs typeface="Calibri" panose="020F0502020204030204" pitchFamily="34" charset="0"/>
              </a:rPr>
              <a:t>Κατά την ανάλυση διαπιστώθηκε ότι η αρχική βασική δραστηριότητα (κυρίως η μετατροπή πυροσβεστικών οχημάτων κυρίως για τη γερμανική αγορά) συνέχισε να είναι ιδιαίτερα κερδοφόρα, ενώ τα διεθνή έργα καθώς και τα έργα που παρήγαγαν οχήματα για άλλες εφαρμογές ήταν η αιτία των προβλημάτων. Ως εκ τούτου, η μεσοπρόθεσμη στρατηγική ήταν να επικεντρωθεί στη βασική δραστηριότητα. Για το σκοπό αυτό, δρομολογήθηκαν τα ακόλουθα μέτρα: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Πώληση του δεύτερου εργοταξίου σε εξειδικευμένο κατασκευαστή στρατιωτικών οχημάτων: </a:t>
            </a:r>
            <a:r>
              <a:rPr lang="en-US" dirty="0">
                <a:effectLst/>
                <a:latin typeface="Calibri" panose="020F0502020204030204" pitchFamily="34" charset="0"/>
                <a:ea typeface="Calibri" panose="020F0502020204030204" pitchFamily="34" charset="0"/>
                <a:cs typeface="Calibri" panose="020F0502020204030204" pitchFamily="34" charset="0"/>
              </a:rPr>
              <a:t>ο οποίος ανέλαβε τις υπάρχουσες παραγγελίες καθώς και τους εργαζομένους του εργοστασίου αυτού.</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Κλείσιμο των διεθνών πωλήσεων: </a:t>
            </a:r>
            <a:r>
              <a:rPr lang="en-US" dirty="0">
                <a:effectLst/>
                <a:latin typeface="Calibri" panose="020F0502020204030204" pitchFamily="34" charset="0"/>
                <a:ea typeface="Calibri" panose="020F0502020204030204" pitchFamily="34" charset="0"/>
                <a:cs typeface="Calibri" panose="020F0502020204030204" pitchFamily="34" charset="0"/>
              </a:rPr>
              <a:t>Καθώς τα διεθνή έργα και οι σχετικές απαιτήσεις όσον αφορά τα πρότυπα και τα υλικά οδήγησαν σε σημαντικά προβλήματα παραγωγής, οι διεθνείς πωλήσεις έκλεισαν.</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a:bodyPr>
          <a:lstStyle/>
          <a:p>
            <a:r>
              <a:rPr lang="el-GR" dirty="0"/>
              <a:t>ΠΕΡΙΠΤΩΣΙΟΛΟΓΙΚΗ </a:t>
            </a:r>
            <a:r>
              <a:rPr lang="en-GB" dirty="0"/>
              <a:t>ΜΕΛΕΤΗ - Flame GmbH - η παρέμβαση</a:t>
            </a:r>
          </a:p>
        </p:txBody>
      </p:sp>
    </p:spTree>
    <p:extLst>
      <p:ext uri="{BB962C8B-B14F-4D97-AF65-F5344CB8AC3E}">
        <p14:creationId xmlns:p14="http://schemas.microsoft.com/office/powerpoint/2010/main" val="392107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7683100" cy="1745202"/>
          </a:xfrm>
        </p:spPr>
        <p:txBody>
          <a:bodyPr>
            <a:noAutofit/>
          </a:bodyPr>
          <a:lstStyle/>
          <a:p>
            <a:pPr marL="0" indent="0">
              <a:lnSpc>
                <a:spcPts val="2200"/>
              </a:lnSpc>
            </a:pPr>
            <a:endParaRPr lang="en-GB" dirty="0"/>
          </a:p>
          <a:p>
            <a:pPr marL="0" indent="0"/>
            <a:r>
              <a:rPr lang="en-US" sz="2000" dirty="0">
                <a:effectLst/>
                <a:latin typeface="Calibri" panose="020F0502020204030204" pitchFamily="34" charset="0"/>
                <a:ea typeface="Calibri" panose="020F0502020204030204" pitchFamily="34" charset="0"/>
                <a:cs typeface="Calibri" panose="020F0502020204030204" pitchFamily="34" charset="0"/>
              </a:rPr>
              <a:t>Η επιθυμητή ανάπτυξη της εταιρείας οδήγησε την εταιρεία πίσω στην επιτυχία. Με βάση τη βαθιά ανάλυση, καθόρισε ποιοι τομείς ήταν κερδοφόροι και δρομολογήθηκαν τα κατάλληλα μέτρα. </a:t>
            </a:r>
          </a:p>
          <a:p>
            <a:pPr marL="0" indent="0"/>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r>
              <a:rPr lang="en-US" sz="2000" dirty="0">
                <a:effectLst/>
                <a:latin typeface="Calibri" panose="020F0502020204030204" pitchFamily="34" charset="0"/>
                <a:ea typeface="Calibri" panose="020F0502020204030204" pitchFamily="34" charset="0"/>
                <a:cs typeface="Calibri" panose="020F0502020204030204" pitchFamily="34" charset="0"/>
              </a:rPr>
              <a:t>Ωστόσο, αρχικά έπρεπε να εφαρμοστούν έκτακτα μέτρα για να αποφευχθεί ο οξύς κίνδυνος αφερεγγυότητας. Για το σκοπό αυτό, έπρεπε να γίνουν αποδεκτές οικονομικές απώλειες (υψηλό κόστος λόγω sale-and-lease-back, απώλειες λόγω της φθηνότερης πώλησης της δεύτερης θέσης, η οποία εξαγοράστηκε σε πολύ υψηλότερη τιμή).  Αυτό δημιούργησε το απαραίτητο χρονικό και οικονομικό περιθώριο για να μπορέσει να ξεκινήσει η αναγκαία στρατηγική αναδιοργάνωση. </a:t>
            </a:r>
          </a:p>
          <a:p>
            <a:pPr marL="0" indent="0"/>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r>
              <a:rPr lang="en-US" sz="2000" dirty="0">
                <a:effectLst/>
                <a:latin typeface="Calibri" panose="020F0502020204030204" pitchFamily="34" charset="0"/>
                <a:ea typeface="Calibri" panose="020F0502020204030204" pitchFamily="34" charset="0"/>
                <a:cs typeface="Calibri" panose="020F0502020204030204" pitchFamily="34" charset="0"/>
              </a:rPr>
              <a:t>Η εταιρεία λειτουργεί πλέον και πάλι κερδοφόρα στον αρχικό της τομέα.</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l-GR" dirty="0"/>
              <a:t>ΠΕΡΙΠΤΩΣΙΟΛΟΓΙΚΗ </a:t>
            </a:r>
            <a:r>
              <a:rPr lang="en-GB" dirty="0"/>
              <a:t>ΜΕΛΕΤΗ - Flame GmbH - αποτέλεσμα</a:t>
            </a:r>
          </a:p>
        </p:txBody>
      </p:sp>
      <p:pic>
        <p:nvPicPr>
          <p:cNvPr id="6" name="Picture 5" descr="Woman pulling large balloon with rope">
            <a:extLst>
              <a:ext uri="{FF2B5EF4-FFF2-40B4-BE49-F238E27FC236}">
                <a16:creationId xmlns:a16="http://schemas.microsoft.com/office/drawing/2014/main" id="{9DED6DFD-79DB-0A83-4B2F-EDE93D61C4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6779" y="2664421"/>
            <a:ext cx="4096752" cy="2731168"/>
          </a:xfrm>
          <a:prstGeom prst="rect">
            <a:avLst/>
          </a:prstGeom>
        </p:spPr>
      </p:pic>
    </p:spTree>
    <p:extLst>
      <p:ext uri="{BB962C8B-B14F-4D97-AF65-F5344CB8AC3E}">
        <p14:creationId xmlns:p14="http://schemas.microsoft.com/office/powerpoint/2010/main" val="2483619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A9A0F-CC89-BF43-146E-165877F8478C}"/>
              </a:ext>
            </a:extLst>
          </p:cNvPr>
          <p:cNvSpPr>
            <a:spLocks noGrp="1"/>
          </p:cNvSpPr>
          <p:nvPr>
            <p:ph type="body" sz="quarter" idx="16"/>
          </p:nvPr>
        </p:nvSpPr>
        <p:spPr/>
        <p:txBody>
          <a:bodyPr>
            <a:noAutofit/>
          </a:bodyPr>
          <a:lstStyle/>
          <a:p>
            <a:r>
              <a:rPr lang="en-US" sz="4000" dirty="0">
                <a:effectLst/>
                <a:latin typeface="Calibri" panose="020F0502020204030204" pitchFamily="34" charset="0"/>
                <a:ea typeface="Calibri" panose="020F0502020204030204" pitchFamily="34" charset="0"/>
                <a:cs typeface="Calibri" panose="020F0502020204030204" pitchFamily="34" charset="0"/>
              </a:rPr>
              <a:t>Τεχνολογικές ελλείψεις - Έλλειψη δεξιοτήτων και πόρων </a:t>
            </a:r>
            <a:endParaRPr lang="en-US" sz="4000" dirty="0"/>
          </a:p>
        </p:txBody>
      </p:sp>
      <p:sp>
        <p:nvSpPr>
          <p:cNvPr id="3" name="Text Placeholder 2">
            <a:extLst>
              <a:ext uri="{FF2B5EF4-FFF2-40B4-BE49-F238E27FC236}">
                <a16:creationId xmlns:a16="http://schemas.microsoft.com/office/drawing/2014/main" id="{606A8E9F-4235-313C-2D65-64418A5AA1DD}"/>
              </a:ext>
            </a:extLst>
          </p:cNvPr>
          <p:cNvSpPr>
            <a:spLocks noGrp="1"/>
          </p:cNvSpPr>
          <p:nvPr>
            <p:ph type="body" sz="quarter" idx="17"/>
          </p:nvPr>
        </p:nvSpPr>
        <p:spPr/>
        <p:txBody>
          <a:bodyPr>
            <a:normAutofit fontScale="47500" lnSpcReduction="20000"/>
          </a:bodyPr>
          <a:lstStyle/>
          <a:p>
            <a:r>
              <a:rPr lang="en-US" dirty="0"/>
              <a:t>08</a:t>
            </a:r>
          </a:p>
        </p:txBody>
      </p:sp>
    </p:spTree>
    <p:extLst>
      <p:ext uri="{BB962C8B-B14F-4D97-AF65-F5344CB8AC3E}">
        <p14:creationId xmlns:p14="http://schemas.microsoft.com/office/powerpoint/2010/main" val="278840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251284" y="1330036"/>
            <a:ext cx="4545359" cy="5332021"/>
          </a:xfrm>
        </p:spPr>
        <p:txBody>
          <a:bodyPr>
            <a:normAutofit fontScale="70000" lnSpcReduction="20000"/>
          </a:bodyPr>
          <a:lstStyle/>
          <a:p>
            <a:pPr marL="0" indent="0">
              <a:lnSpc>
                <a:spcPts val="2280"/>
              </a:lnSpc>
            </a:pPr>
            <a:r>
              <a:rPr lang="en-GB" sz="2200" dirty="0"/>
              <a:t>Στην Ενότητα 2, εστιάζουμε το ενδιαφέρον μας στις τεχνολογικές κρίσεις που προέρχονται από εξωτερικούς παράγοντες, όπως το έγκλημα στον κυβερνοχώρο.</a:t>
            </a:r>
          </a:p>
          <a:p>
            <a:pPr marL="0" indent="0">
              <a:lnSpc>
                <a:spcPts val="2280"/>
              </a:lnSpc>
            </a:pPr>
            <a:endParaRPr lang="en-GB" sz="2200" dirty="0"/>
          </a:p>
          <a:p>
            <a:pPr marL="0" indent="0">
              <a:lnSpc>
                <a:spcPts val="2280"/>
              </a:lnSpc>
            </a:pPr>
            <a:r>
              <a:rPr lang="en-GB" sz="2200" dirty="0"/>
              <a:t>Ως πολύ πραγματικός εσωτερικός κίνδυνος, τα τεχνολογικά ελλείμματα λόγω έλλειψης δεξιοτήτων και πόρων μπορούν να οδηγήσουν σε σοβαρές συνέπειες. </a:t>
            </a:r>
          </a:p>
          <a:p>
            <a:pPr marL="0" indent="0">
              <a:lnSpc>
                <a:spcPts val="2280"/>
              </a:lnSpc>
            </a:pPr>
            <a:endParaRPr lang="en-GB" sz="2200" dirty="0"/>
          </a:p>
          <a:p>
            <a:pPr marL="0" indent="0">
              <a:lnSpc>
                <a:spcPts val="2280"/>
              </a:lnSpc>
            </a:pPr>
            <a:r>
              <a:rPr lang="en-GB" sz="2200" b="0" i="0" dirty="0">
                <a:effectLst/>
              </a:rPr>
              <a:t>Σύμφωνα με τον ΟΟΣΑ, ορισμένες ΜΜΕ αντιμετωπίζουν ένα εσωτερικό έλλειμμα δεξιοτήτων που εμποδίζει τα στελέχη και τους εργαζομένους να εντοπίσουν τις ψηφιακές τεχνολογίες που χρειάζονται και να προσαρμόσουν τα επιχειρηματικά μοντέλα και τις διαδικασίες.</a:t>
            </a:r>
            <a:endParaRPr lang="en-GB" sz="2200" dirty="0"/>
          </a:p>
          <a:p>
            <a:pPr marL="0" indent="0">
              <a:lnSpc>
                <a:spcPts val="2280"/>
              </a:lnSpc>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4" y="195943"/>
            <a:ext cx="4716425" cy="1560287"/>
          </a:xfrm>
        </p:spPr>
        <p:txBody>
          <a:bodyPr>
            <a:normAutofit/>
          </a:bodyPr>
          <a:lstStyle/>
          <a:p>
            <a:r>
              <a:rPr lang="en-US" sz="3200" dirty="0"/>
              <a:t>Τεχνολογικές ελλείψεις</a:t>
            </a: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45BC5A8D-831F-9D4E-A8A9-CFB6F1CF4B0B}"/>
              </a:ext>
            </a:extLst>
          </p:cNvPr>
          <p:cNvSpPr txBox="1"/>
          <p:nvPr/>
        </p:nvSpPr>
        <p:spPr>
          <a:xfrm>
            <a:off x="6307555" y="377372"/>
            <a:ext cx="5748087" cy="5601533"/>
          </a:xfrm>
          <a:prstGeom prst="rect">
            <a:avLst/>
          </a:prstGeom>
          <a:noFill/>
        </p:spPr>
        <p:txBody>
          <a:bodyPr wrap="square">
            <a:spAutoFit/>
          </a:bodyPr>
          <a:lstStyle/>
          <a:p>
            <a:pPr algn="l"/>
            <a:r>
              <a:rPr lang="en-GB" sz="2000" b="1" dirty="0">
                <a:solidFill>
                  <a:srgbClr val="F16924"/>
                </a:solidFill>
                <a:effectLst/>
              </a:rPr>
              <a:t>Πόσες από αυτές τις προκλήσεις βρίσκουν ανταπόκριση στην επιχείρησή σας;</a:t>
            </a:r>
          </a:p>
          <a:p>
            <a:pPr algn="l"/>
            <a:endParaRPr lang="en-GB" sz="2000" b="1" dirty="0">
              <a:solidFill>
                <a:srgbClr val="1C1C1C"/>
              </a:solidFill>
            </a:endParaRPr>
          </a:p>
          <a:p>
            <a:pPr algn="l"/>
            <a:r>
              <a:rPr lang="en-GB" sz="2000" dirty="0">
                <a:solidFill>
                  <a:srgbClr val="1C1C1C"/>
                </a:solidFill>
                <a:effectLst/>
              </a:rPr>
              <a:t>Η έρευνα της NSBA αποκαλύπτει τις προκλήσεις ως :-</a:t>
            </a:r>
          </a:p>
          <a:p>
            <a:pPr algn="l"/>
            <a:endParaRPr lang="en-GB" sz="2000" b="1" dirty="0">
              <a:solidFill>
                <a:srgbClr val="1C1C1C"/>
              </a:solidFill>
            </a:endParaRPr>
          </a:p>
          <a:p>
            <a:pPr algn="l">
              <a:buFont typeface="+mj-lt"/>
              <a:buAutoNum type="arabicPeriod"/>
            </a:pPr>
            <a:r>
              <a:rPr lang="en-GB" sz="2000" b="0" i="0" dirty="0">
                <a:solidFill>
                  <a:srgbClr val="606060"/>
                </a:solidFill>
                <a:effectLst/>
              </a:rPr>
              <a:t>Κόστος των αναγκαίων αναβαθμίσεων: 44%</a:t>
            </a:r>
          </a:p>
          <a:p>
            <a:pPr algn="l">
              <a:buFont typeface="+mj-lt"/>
              <a:buAutoNum type="arabicPeriod"/>
            </a:pPr>
            <a:r>
              <a:rPr lang="en-GB" sz="2000" b="0" i="0" dirty="0">
                <a:solidFill>
                  <a:srgbClr val="606060"/>
                </a:solidFill>
                <a:effectLst/>
              </a:rPr>
              <a:t>Θέματα ασφαλείας: 42%</a:t>
            </a:r>
          </a:p>
          <a:p>
            <a:pPr algn="l">
              <a:buFont typeface="+mj-lt"/>
              <a:buAutoNum type="arabicPeriod"/>
            </a:pPr>
            <a:r>
              <a:rPr lang="en-GB" sz="2000" b="0" i="0" dirty="0">
                <a:solidFill>
                  <a:srgbClr val="606060"/>
                </a:solidFill>
                <a:effectLst/>
              </a:rPr>
              <a:t>Χρόνος που απαιτείται για την επίλυση των προβλημάτων: 37%</a:t>
            </a:r>
          </a:p>
          <a:p>
            <a:pPr algn="l">
              <a:buFont typeface="+mj-lt"/>
              <a:buAutoNum type="arabicPeriod"/>
            </a:pPr>
            <a:r>
              <a:rPr lang="en-GB" sz="2000" b="0" i="0" dirty="0">
                <a:solidFill>
                  <a:srgbClr val="606060"/>
                </a:solidFill>
                <a:effectLst/>
              </a:rPr>
              <a:t>Κόστος συντήρησης της τεχνολογίας: 36%</a:t>
            </a:r>
          </a:p>
          <a:p>
            <a:pPr algn="l">
              <a:buFont typeface="+mj-lt"/>
              <a:buAutoNum type="arabicPeriod"/>
            </a:pPr>
            <a:r>
              <a:rPr lang="en-GB" sz="2000" b="0" i="0" dirty="0">
                <a:solidFill>
                  <a:srgbClr val="606060"/>
                </a:solidFill>
                <a:effectLst/>
              </a:rPr>
              <a:t>Διακοπές στην υπηρεσία: 30%</a:t>
            </a:r>
          </a:p>
          <a:p>
            <a:pPr algn="l">
              <a:buFont typeface="+mj-lt"/>
              <a:buAutoNum type="arabicPeriod"/>
            </a:pPr>
            <a:r>
              <a:rPr lang="en-GB" sz="2000" b="0" i="0" dirty="0">
                <a:solidFill>
                  <a:srgbClr val="606060"/>
                </a:solidFill>
                <a:effectLst/>
              </a:rPr>
              <a:t>Έλλειψη τεχνογνωσίας: 26%</a:t>
            </a:r>
          </a:p>
          <a:p>
            <a:pPr algn="l">
              <a:buFont typeface="+mj-lt"/>
              <a:buAutoNum type="arabicPeriod"/>
            </a:pPr>
            <a:r>
              <a:rPr lang="en-GB" sz="2000" b="0" i="0" dirty="0">
                <a:solidFill>
                  <a:srgbClr val="606060"/>
                </a:solidFill>
                <a:effectLst/>
              </a:rPr>
              <a:t>Χρόνος απόκρισης από την εξωτερική εταιρεία υποστήριξης: 18%</a:t>
            </a:r>
          </a:p>
          <a:p>
            <a:pPr algn="l"/>
            <a:endParaRPr lang="en-GB" sz="2000" b="0" i="0" dirty="0">
              <a:solidFill>
                <a:srgbClr val="606060"/>
              </a:solidFill>
              <a:effectLst/>
            </a:endParaRPr>
          </a:p>
          <a:p>
            <a:pPr algn="l"/>
            <a:r>
              <a:rPr lang="en-GB" sz="2000" b="1" dirty="0">
                <a:solidFill>
                  <a:srgbClr val="595959"/>
                </a:solidFill>
                <a:effectLst/>
              </a:rPr>
              <a:t>Η διαχείριση της πληροφορικής σας γίνεται ευκολότερη ή δυσκολότερη;</a:t>
            </a:r>
          </a:p>
          <a:p>
            <a:pPr algn="l"/>
            <a:endParaRPr lang="en-GB" b="1" dirty="0">
              <a:solidFill>
                <a:srgbClr val="1C1C1C"/>
              </a:solidFill>
              <a:effectLst/>
              <a:latin typeface="Open Sans" panose="020B0606030504020204" pitchFamily="34" charset="0"/>
            </a:endParaRPr>
          </a:p>
        </p:txBody>
      </p:sp>
    </p:spTree>
    <p:extLst>
      <p:ext uri="{BB962C8B-B14F-4D97-AF65-F5344CB8AC3E}">
        <p14:creationId xmlns:p14="http://schemas.microsoft.com/office/powerpoint/2010/main" val="6493030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7093553" cy="1745202"/>
          </a:xfrm>
        </p:spPr>
        <p:txBody>
          <a:bodyPr>
            <a:noAutofit/>
          </a:bodyPr>
          <a:lstStyle/>
          <a:p>
            <a:pPr marL="0" indent="0">
              <a:lnSpc>
                <a:spcPts val="2200"/>
              </a:lnSpc>
            </a:pPr>
            <a:endParaRPr lang="en-GB" sz="2400" dirty="0"/>
          </a:p>
          <a:p>
            <a:pPr marL="0" indent="0"/>
            <a:r>
              <a:rPr lang="en-GB" sz="1600" dirty="0">
                <a:effectLst/>
                <a:latin typeface="Calibri" panose="020F0502020204030204" pitchFamily="34" charset="0"/>
                <a:ea typeface="Calibri" panose="020F0502020204030204" pitchFamily="34" charset="0"/>
                <a:cs typeface="Times New Roman" panose="02020603050405020304" pitchFamily="18" charset="0"/>
              </a:rPr>
              <a:t>Οι μικρές επιχειρήσεις έχουν μεγάλο ανταγωνισμό όταν πρόκειται να προσλάβουν υπαλλήλους με τις κατάλληλες δεξιότητες που απαιτούνται για την επίλυση ζητημάτων πληροφορικής. Οι μεγαλύτερες εταιρείες έχουν το πλεονέκτημα ότι μπορούν να προσφέρουν υψηλότερους μισθούς και καλύτερες παροχές, οπότε οι μικρομεσαίες επιχειρήσεις μπορεί να αναγκαστούν να αναθέσουν σε εξωτερικούς συνεργάτες το προσωπικό τους στον τομέα της πληροφορικής για να μειώσουν το κόστος.</a:t>
            </a:r>
          </a:p>
          <a:p>
            <a:pPr marL="0" indent="0"/>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r>
              <a:rPr lang="en-GB" sz="1600" dirty="0">
                <a:effectLst/>
                <a:latin typeface="Calibri" panose="020F0502020204030204" pitchFamily="34" charset="0"/>
                <a:ea typeface="Calibri" panose="020F0502020204030204" pitchFamily="34" charset="0"/>
                <a:cs typeface="Times New Roman" panose="02020603050405020304" pitchFamily="18" charset="0"/>
              </a:rPr>
              <a:t>Ενώ σχεδόν οι μισές από τις μικρές επιχειρήσεις αναθέτουν το μεγαλύτερο μέρος ή το σύνολο της διαχείρισης και υποστήριξης της τεχνολογίας τους σε εξωτερικούς συνεργάτες, αυτός δεν είναι απαραίτητα ένας αποτελεσματικός τρόπος διαχείρισης των ζητημάτων ΤΠ. Η εξωτερική ανάθεση μπορεί να είναι αναποτελεσματική και τα προβλήματα μπορεί να προκύψουν όταν δεν υπάρχει κάποιος εξειδικευμένος εσωτερικός υπάλληλος που να εκτελεί τη λειτουργία ως ειδικός ΤΠ της επιχείρησης.</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Εσωτερική ή εξωτερική ανάθεση;</a:t>
            </a:r>
          </a:p>
        </p:txBody>
      </p:sp>
      <p:pic>
        <p:nvPicPr>
          <p:cNvPr id="5" name="Picture 4" descr="A picture containing text, sign, sky, outdoor&#10;&#10;Description automatically generated">
            <a:extLst>
              <a:ext uri="{FF2B5EF4-FFF2-40B4-BE49-F238E27FC236}">
                <a16:creationId xmlns:a16="http://schemas.microsoft.com/office/drawing/2014/main" id="{F45BB54A-E84B-87A5-9A3F-E994486EE0BE}"/>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500060" y="2314309"/>
            <a:ext cx="4458261" cy="3043031"/>
          </a:xfrm>
          <a:prstGeom prst="rect">
            <a:avLst/>
          </a:prstGeom>
        </p:spPr>
      </p:pic>
    </p:spTree>
    <p:extLst>
      <p:ext uri="{BB962C8B-B14F-4D97-AF65-F5344CB8AC3E}">
        <p14:creationId xmlns:p14="http://schemas.microsoft.com/office/powerpoint/2010/main" val="307644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69961" y="1606091"/>
            <a:ext cx="8099336" cy="3867704"/>
          </a:xfrm>
        </p:spPr>
        <p:txBody>
          <a:bodyPr>
            <a:normAutofit fontScale="77500" lnSpcReduction="20000"/>
          </a:bodyPr>
          <a:lstStyle/>
          <a:p>
            <a:pPr marL="0" indent="0"/>
            <a:r>
              <a:rPr lang="en-GB" b="0" i="0" dirty="0">
                <a:solidFill>
                  <a:srgbClr val="666666"/>
                </a:solidFill>
                <a:effectLst/>
              </a:rPr>
              <a:t>Το εσωτερικό επιχειρηματικό περιβάλλον περιλαμβάνει τους παράγοντες εντός της επιχείρησης που επηρεάζουν την επιτυχία και την προσέγγιση των εργασιών. </a:t>
            </a:r>
            <a:r>
              <a:rPr lang="en-GB" b="0" i="0" u="none" strike="noStrike" dirty="0">
                <a:effectLst/>
              </a:rPr>
              <a:t>Σε αντίθεση με το εξωτερικό περιβάλλον (Ενότητα 2)</a:t>
            </a:r>
            <a:r>
              <a:rPr lang="en-GB" b="0" i="0" dirty="0">
                <a:effectLst/>
              </a:rPr>
              <a:t>, η </a:t>
            </a:r>
            <a:r>
              <a:rPr lang="en-GB" b="0" i="0" dirty="0">
                <a:solidFill>
                  <a:srgbClr val="666666"/>
                </a:solidFill>
                <a:effectLst/>
              </a:rPr>
              <a:t>επιχείρηση έχει τον έλεγχο αυτών των παραγόντων. Ενώ γνωρίζουμε ότι είναι σημαντικό να αναγνωρίζουμε πιθανές ευκαιρίες και απειλές εκτός των δραστηριοτήτων της εταιρείας, η διαχείριση των δυνατών σημείων των εσωτερικών λειτουργιών είναι το κλειδί για την επιχειρηματική επιτυχία.  </a:t>
            </a:r>
          </a:p>
          <a:p>
            <a:pPr marL="0" indent="0"/>
            <a:endParaRPr lang="en-GB" dirty="0">
              <a:solidFill>
                <a:srgbClr val="666666"/>
              </a:solidFill>
            </a:endParaRPr>
          </a:p>
          <a:p>
            <a:pPr marL="0" indent="0"/>
            <a:r>
              <a:rPr lang="en-GB" b="0" i="0" dirty="0">
                <a:effectLst/>
              </a:rPr>
              <a:t>Το σπουδαιότερο πράγμα σχετικά με τους εσωτερικούς παράγοντες είναι ότι μπορείτε να ελέγξετε τους περισσότερους από αυτούς.  Οι τρεις κύριοι εσωτερικοί παράγοντες είναι η εργασία, η χρηματοδότηση και η τεχνολογία. Ας συνοψίσουμε αυτούς τους παράγοντες τώρα πριν εμβαθύνουμε σε κάθε τομέα αργότερα σε αυτή την ενότητα. </a:t>
            </a:r>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Εσωτερικοί παράγοντες</a:t>
            </a:r>
          </a:p>
        </p:txBody>
      </p:sp>
      <p:pic>
        <p:nvPicPr>
          <p:cNvPr id="12" name="Picture 11">
            <a:extLst>
              <a:ext uri="{FF2B5EF4-FFF2-40B4-BE49-F238E27FC236}">
                <a16:creationId xmlns:a16="http://schemas.microsoft.com/office/drawing/2014/main" id="{856E4D0A-840A-8E3C-F4EB-17F3DB1040FC}"/>
              </a:ext>
            </a:extLst>
          </p:cNvPr>
          <p:cNvPicPr>
            <a:picLocks noChangeAspect="1"/>
          </p:cNvPicPr>
          <p:nvPr/>
        </p:nvPicPr>
        <p:blipFill>
          <a:blip r:embed="rId3"/>
          <a:stretch>
            <a:fillRect/>
          </a:stretch>
        </p:blipFill>
        <p:spPr>
          <a:xfrm>
            <a:off x="8852134" y="1606091"/>
            <a:ext cx="2969905" cy="4018625"/>
          </a:xfrm>
          <a:prstGeom prst="rect">
            <a:avLst/>
          </a:prstGeom>
        </p:spPr>
      </p:pic>
    </p:spTree>
    <p:extLst>
      <p:ext uri="{BB962C8B-B14F-4D97-AF65-F5344CB8AC3E}">
        <p14:creationId xmlns:p14="http://schemas.microsoft.com/office/powerpoint/2010/main" val="19216705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6E2393-E5A0-1A76-01F5-A273C9398B37}"/>
              </a:ext>
            </a:extLst>
          </p:cNvPr>
          <p:cNvSpPr/>
          <p:nvPr/>
        </p:nvSpPr>
        <p:spPr>
          <a:xfrm>
            <a:off x="265988" y="24063"/>
            <a:ext cx="499181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p>
          <a:p>
            <a:endParaRPr lang="en-GB" sz="2400" dirty="0"/>
          </a:p>
          <a:p>
            <a:r>
              <a:rPr lang="en-GB" sz="2000" dirty="0"/>
              <a:t>Η τεχνολογία δίνει τη δυνατότητα στις ΜΜΕ να αυτοματοποιούν εργασίες, να παρέχουν στους πελάτες έναν εύκολο τρόπο πώλησης, να διεξάγουν έρευνα, να συνεργάζονται σε εργασίες, να επικοινωνούν με ανθρώπους και πολλά άλλα. </a:t>
            </a:r>
          </a:p>
          <a:p>
            <a:endParaRPr lang="en-GB" sz="2000" dirty="0"/>
          </a:p>
          <a:p>
            <a:r>
              <a:rPr lang="en-GB" sz="2000" dirty="0"/>
              <a:t>Αλλά πρέπει να γνωρίζετε τους 4 πιθανούς κινδύνους που μπορεί να προκύψουν.</a:t>
            </a:r>
          </a:p>
          <a:p>
            <a:endParaRPr lang="en-GB" sz="2000" dirty="0"/>
          </a:p>
          <a:p>
            <a:r>
              <a:rPr lang="en-GB" sz="2000" dirty="0"/>
              <a:t>ΠΗΓΗ </a:t>
            </a:r>
            <a:r>
              <a:rPr lang="en-GB" sz="2000" dirty="0">
                <a:hlinkClick r:id="rId2"/>
              </a:rPr>
              <a:t>4 Κοινές τεχνολογικές αποτυχίες για τις μικρομεσαίες επιχειρήσεις το 2022 ⋆ Isa Lillo</a:t>
            </a:r>
            <a:endParaRPr lang="en-US" sz="2000" dirty="0"/>
          </a:p>
        </p:txBody>
      </p:sp>
      <p:sp>
        <p:nvSpPr>
          <p:cNvPr id="9" name="Rectangle 8">
            <a:extLst>
              <a:ext uri="{FF2B5EF4-FFF2-40B4-BE49-F238E27FC236}">
                <a16:creationId xmlns:a16="http://schemas.microsoft.com/office/drawing/2014/main" id="{A0A0FF91-9F40-D2B8-969E-DFAD94667797}"/>
              </a:ext>
            </a:extLst>
          </p:cNvPr>
          <p:cNvSpPr/>
          <p:nvPr/>
        </p:nvSpPr>
        <p:spPr>
          <a:xfrm>
            <a:off x="7785722" y="1674681"/>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0B6DB4DC-9D39-FE44-FBD0-A5896F8F330F}"/>
              </a:ext>
            </a:extLst>
          </p:cNvPr>
          <p:cNvSpPr txBox="1">
            <a:spLocks/>
          </p:cNvSpPr>
          <p:nvPr/>
        </p:nvSpPr>
        <p:spPr>
          <a:xfrm>
            <a:off x="5648898" y="2853553"/>
            <a:ext cx="5919887" cy="307187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endParaRPr lang="en-US" i="1" dirty="0"/>
          </a:p>
        </p:txBody>
      </p:sp>
      <p:sp>
        <p:nvSpPr>
          <p:cNvPr id="14" name="Text Placeholder 5">
            <a:extLst>
              <a:ext uri="{FF2B5EF4-FFF2-40B4-BE49-F238E27FC236}">
                <a16:creationId xmlns:a16="http://schemas.microsoft.com/office/drawing/2014/main" id="{55BC3484-D25A-70E6-485E-306E48F39D4D}"/>
              </a:ext>
            </a:extLst>
          </p:cNvPr>
          <p:cNvSpPr txBox="1">
            <a:spLocks/>
          </p:cNvSpPr>
          <p:nvPr/>
        </p:nvSpPr>
        <p:spPr>
          <a:xfrm>
            <a:off x="587027" y="2169611"/>
            <a:ext cx="4670773" cy="475733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dirty="0">
              <a:solidFill>
                <a:schemeClr val="bg1"/>
              </a:solidFill>
            </a:endParaRPr>
          </a:p>
        </p:txBody>
      </p:sp>
      <p:sp>
        <p:nvSpPr>
          <p:cNvPr id="15" name="Text Placeholder 4">
            <a:extLst>
              <a:ext uri="{FF2B5EF4-FFF2-40B4-BE49-F238E27FC236}">
                <a16:creationId xmlns:a16="http://schemas.microsoft.com/office/drawing/2014/main" id="{B1414276-18A3-8A7D-9D74-1C8687F569ED}"/>
              </a:ext>
            </a:extLst>
          </p:cNvPr>
          <p:cNvSpPr>
            <a:spLocks noGrp="1"/>
          </p:cNvSpPr>
          <p:nvPr>
            <p:ph type="body" sz="quarter" idx="16"/>
          </p:nvPr>
        </p:nvSpPr>
        <p:spPr>
          <a:xfrm>
            <a:off x="547038" y="388042"/>
            <a:ext cx="4470129" cy="1378858"/>
          </a:xfrm>
        </p:spPr>
        <p:txBody>
          <a:bodyPr>
            <a:normAutofit/>
          </a:bodyPr>
          <a:lstStyle/>
          <a:p>
            <a:pPr algn="l" fontAlgn="base"/>
            <a:r>
              <a:rPr lang="en-GB" sz="2800" b="1" i="0" dirty="0">
                <a:solidFill>
                  <a:schemeClr val="bg1"/>
                </a:solidFill>
                <a:effectLst/>
                <a:latin typeface="Cormorant Garamond"/>
              </a:rPr>
              <a:t>4 κοινές τεχνολογικές αποτυχίες για τις ΜΜΕ</a:t>
            </a:r>
            <a:endParaRPr lang="en-GB" sz="2800" b="1" dirty="0">
              <a:solidFill>
                <a:schemeClr val="bg1"/>
              </a:solidFill>
              <a:latin typeface="Cormorant Garamond"/>
            </a:endParaRPr>
          </a:p>
        </p:txBody>
      </p:sp>
      <p:sp>
        <p:nvSpPr>
          <p:cNvPr id="16" name="Rectangle 15">
            <a:extLst>
              <a:ext uri="{FF2B5EF4-FFF2-40B4-BE49-F238E27FC236}">
                <a16:creationId xmlns:a16="http://schemas.microsoft.com/office/drawing/2014/main" id="{4E5E152E-584C-1F4D-D936-D59EF8CDD774}"/>
              </a:ext>
            </a:extLst>
          </p:cNvPr>
          <p:cNvSpPr/>
          <p:nvPr/>
        </p:nvSpPr>
        <p:spPr>
          <a:xfrm>
            <a:off x="587027" y="179965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TextBox 2">
            <a:extLst>
              <a:ext uri="{FF2B5EF4-FFF2-40B4-BE49-F238E27FC236}">
                <a16:creationId xmlns:a16="http://schemas.microsoft.com/office/drawing/2014/main" id="{ED2C131E-949A-A3A9-4501-FF044FE4071F}"/>
              </a:ext>
            </a:extLst>
          </p:cNvPr>
          <p:cNvSpPr txBox="1"/>
          <p:nvPr/>
        </p:nvSpPr>
        <p:spPr>
          <a:xfrm>
            <a:off x="5648898" y="260060"/>
            <a:ext cx="6277114" cy="5693866"/>
          </a:xfrm>
          <a:prstGeom prst="rect">
            <a:avLst/>
          </a:prstGeom>
          <a:noFill/>
        </p:spPr>
        <p:txBody>
          <a:bodyPr wrap="square">
            <a:spAutoFit/>
          </a:bodyPr>
          <a:lstStyle/>
          <a:p>
            <a:pPr algn="l" fontAlgn="base"/>
            <a:r>
              <a:rPr lang="en-GB" sz="2000" b="1" i="0" dirty="0">
                <a:solidFill>
                  <a:srgbClr val="F16924"/>
                </a:solidFill>
                <a:effectLst/>
              </a:rPr>
              <a:t>1) Δεν λαμβάνετε σοβαρά υπόψη την τεχνολογική ασφάλεια</a:t>
            </a:r>
          </a:p>
          <a:p>
            <a:pPr algn="l" fontAlgn="base"/>
            <a:r>
              <a:rPr lang="en-GB" sz="2000" b="0" i="0" dirty="0">
                <a:solidFill>
                  <a:srgbClr val="222222"/>
                </a:solidFill>
                <a:effectLst/>
              </a:rPr>
              <a:t>Όταν πρόκειται για τα τεχνολογικά λάθη που κάνουν οι εταιρείες, η </a:t>
            </a:r>
            <a:r>
              <a:rPr lang="en-GB" sz="2000" b="0" i="0" u="none" strike="noStrike" dirty="0">
                <a:solidFill>
                  <a:srgbClr val="EC521E"/>
                </a:solidFill>
                <a:effectLst/>
                <a:hlinkClick r:id="rId3"/>
              </a:rPr>
              <a:t>ασφάλεια στον κυβερνοχώρο </a:t>
            </a:r>
            <a:r>
              <a:rPr lang="en-GB" sz="2000" b="0" i="0" dirty="0">
                <a:solidFill>
                  <a:srgbClr val="222222"/>
                </a:solidFill>
                <a:effectLst/>
              </a:rPr>
              <a:t>είναι το προφανές σημείο εκκίνησης. Πολλές επιχειρήσεις σήμερα έχουν τη στάση "δεν θα μου συμβεί". Ωστόσο, δεν έχει σημασία πόσο μεγάλη ή μικρή είναι η εταιρεία σας, είστε στόχος. Πρέπει να βεβαιωθείτε ότι έχετε ένα προσεκτικά μελετημένο σχέδιο όσον αφορά την προστασία της επιχείρησής σας. Επιπλέον, αυτό είναι κάτι που πρέπει να ενημερώνετε συνεχώς, καθώς το τοπίο των απειλών αλλάζει συνεχώς. </a:t>
            </a:r>
          </a:p>
          <a:p>
            <a:pPr algn="l" fontAlgn="base"/>
            <a:endParaRPr lang="en-GB" sz="2000" dirty="0">
              <a:solidFill>
                <a:srgbClr val="222222"/>
              </a:solidFill>
            </a:endParaRPr>
          </a:p>
          <a:p>
            <a:pPr algn="l" fontAlgn="base"/>
            <a:r>
              <a:rPr lang="en-GB" sz="2000" b="1" i="0" dirty="0">
                <a:solidFill>
                  <a:srgbClr val="F16924"/>
                </a:solidFill>
                <a:effectLst/>
              </a:rPr>
              <a:t>2. </a:t>
            </a:r>
            <a:r>
              <a:rPr lang="en-GB" sz="2000" b="1" dirty="0">
                <a:solidFill>
                  <a:srgbClr val="F16924"/>
                </a:solidFill>
              </a:rPr>
              <a:t>Παλαιωμένη </a:t>
            </a:r>
            <a:r>
              <a:rPr lang="en-GB" sz="2000" b="1" i="0" dirty="0">
                <a:solidFill>
                  <a:srgbClr val="F16924"/>
                </a:solidFill>
                <a:effectLst/>
              </a:rPr>
              <a:t>τεχνολογία και έλλειψη επενδύσεων</a:t>
            </a:r>
          </a:p>
          <a:p>
            <a:pPr algn="l" fontAlgn="base"/>
            <a:r>
              <a:rPr lang="en-GB" sz="2000" i="0" dirty="0">
                <a:solidFill>
                  <a:srgbClr val="595959"/>
                </a:solidFill>
                <a:effectLst/>
              </a:rPr>
              <a:t>Σχεδιασμός και διαμόρφωση του υλικού και του λογισμικού ΤΠΕ, ώστε να ανταποκρίνονται αποτελεσματικά στις ανάγκες της επιχείρησής σας. </a:t>
            </a:r>
          </a:p>
          <a:p>
            <a:pPr algn="l" fontAlgn="base"/>
            <a:r>
              <a:rPr lang="en-GB" sz="2000" b="0" i="0" dirty="0">
                <a:solidFill>
                  <a:srgbClr val="222222"/>
                </a:solidFill>
                <a:effectLst/>
                <a:latin typeface="Poppins" panose="00000500000000000000" pitchFamily="2" charset="0"/>
              </a:rPr>
              <a:t> </a:t>
            </a:r>
            <a:endParaRPr lang="en-GB" sz="2200" b="0" i="0" dirty="0">
              <a:solidFill>
                <a:srgbClr val="222222"/>
              </a:solidFill>
              <a:effectLst/>
            </a:endParaRPr>
          </a:p>
        </p:txBody>
      </p:sp>
    </p:spTree>
    <p:extLst>
      <p:ext uri="{BB962C8B-B14F-4D97-AF65-F5344CB8AC3E}">
        <p14:creationId xmlns:p14="http://schemas.microsoft.com/office/powerpoint/2010/main" val="3559569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11749774" cy="1745202"/>
          </a:xfrm>
        </p:spPr>
        <p:txBody>
          <a:bodyPr>
            <a:noAutofit/>
          </a:bodyPr>
          <a:lstStyle/>
          <a:p>
            <a:pPr marL="0" indent="0">
              <a:lnSpc>
                <a:spcPts val="2200"/>
              </a:lnSpc>
            </a:pPr>
            <a:endParaRPr lang="en-GB" sz="2400" dirty="0"/>
          </a:p>
          <a:p>
            <a:pPr algn="l" fontAlgn="base"/>
            <a:r>
              <a:rPr lang="en-GB" sz="1800" b="1" i="0" dirty="0">
                <a:solidFill>
                  <a:srgbClr val="F16924"/>
                </a:solidFill>
                <a:effectLst/>
              </a:rPr>
              <a:t>3) Χρήση των μέσων κοινωνικής δικτύωσης με λάθος τρόπο</a:t>
            </a:r>
          </a:p>
          <a:p>
            <a:pPr marL="0" indent="0" algn="l" fontAlgn="base"/>
            <a:r>
              <a:rPr lang="en-GB" sz="1800" b="0" i="0" dirty="0">
                <a:effectLst/>
              </a:rPr>
              <a:t>Είναι επίσης σημαντικό να βεβαιωθείτε ότι η επιχείρησή σας χρησιμοποιεί αποτελεσματικά τα μέσα κοινωνικής δικτύωσης. Τα μέσα κοινωνικής δικτύωσης σας δίνουν τη δυνατότητα να συνδεθείτε με πελάτες και δυνητικούς πελάτες. Η δεοντολογία είναι απαραίτητη - </a:t>
            </a:r>
            <a:r>
              <a:rPr lang="en-IE" sz="1800" dirty="0">
                <a:hlinkClick r:id="rId3"/>
              </a:rPr>
              <a:t>Η δεοντολογία στην τεχνολογία - Βικιπαίδεια</a:t>
            </a:r>
            <a:endParaRPr lang="en-IE" sz="1800" dirty="0"/>
          </a:p>
          <a:p>
            <a:pPr marL="0" indent="0" algn="l" fontAlgn="base"/>
            <a:endParaRPr lang="en-IE" sz="1800" b="0" i="0" dirty="0">
              <a:effectLst/>
            </a:endParaRPr>
          </a:p>
          <a:p>
            <a:pPr marL="0" indent="0" algn="l" fontAlgn="base"/>
            <a:r>
              <a:rPr lang="en-IE" sz="1800" b="1" i="0" dirty="0">
                <a:solidFill>
                  <a:schemeClr val="bg2"/>
                </a:solidFill>
                <a:effectLst/>
                <a:highlight>
                  <a:srgbClr val="F16924"/>
                </a:highlight>
              </a:rPr>
              <a:t>ΔΙΑΒΑΣΤΕ </a:t>
            </a:r>
            <a:r>
              <a:rPr lang="en-GB" sz="1800" dirty="0">
                <a:hlinkClick r:id="rId4"/>
              </a:rPr>
              <a:t>10 αποτυχίες στα Social Media που πρέπει να αποφύγετε το 2021 (hubspot.com)</a:t>
            </a:r>
            <a:endParaRPr lang="en-GB" sz="1800" b="0" i="0" dirty="0">
              <a:effectLst/>
            </a:endParaRPr>
          </a:p>
          <a:p>
            <a:pPr algn="l" fontAlgn="base"/>
            <a:endParaRPr lang="en-GB" sz="1800" dirty="0">
              <a:solidFill>
                <a:srgbClr val="222222"/>
              </a:solidFill>
            </a:endParaRPr>
          </a:p>
          <a:p>
            <a:pPr algn="l" fontAlgn="base"/>
            <a:r>
              <a:rPr lang="en-GB" sz="1800" b="1" dirty="0">
                <a:solidFill>
                  <a:srgbClr val="F16924"/>
                </a:solidFill>
              </a:rPr>
              <a:t>4) Μη </a:t>
            </a:r>
            <a:r>
              <a:rPr lang="en-GB" sz="1800" b="1" i="0" dirty="0">
                <a:solidFill>
                  <a:srgbClr val="F16924"/>
                </a:solidFill>
                <a:effectLst/>
              </a:rPr>
              <a:t>προγραμματισμός συντήρησης σε τακτική βάση</a:t>
            </a:r>
          </a:p>
          <a:p>
            <a:pPr marL="0" indent="0" algn="l" fontAlgn="base"/>
            <a:r>
              <a:rPr lang="en-GB" sz="1800" b="0" i="0" dirty="0">
                <a:effectLst/>
              </a:rPr>
              <a:t>Αποφύγετε όσο το δυνατόν περισσότερο χρόνο διακοπής λειτουργίας επενδύοντας στη λειτουργία και συντήρηση της ΤΠ ή IT O&amp;M.  Πρόκειται για τη διαδικασία παρακολούθησης, αναβάθμισης και συντήρησης των εφαρμογών και της υποδομής ΤΠ ενός οργανισμού σε συνεχή βάση. Το IT O&amp;M είναι ζωτικής σημασίας για τη διατήρηση της ασφάλειας των συστημάτων και των δικτύων πληροφορικής και της αποτελεσματικής και αποδοτικής λειτουργίας τους.</a:t>
            </a:r>
          </a:p>
          <a:p>
            <a:pPr marL="0" indent="0" algn="l" fontAlgn="base"/>
            <a:endParaRPr lang="en-GB" sz="1800" dirty="0"/>
          </a:p>
          <a:p>
            <a:pPr marL="0" indent="0" algn="l" fontAlgn="base"/>
            <a:r>
              <a:rPr lang="en-IE" sz="1800" b="1" i="0" dirty="0">
                <a:solidFill>
                  <a:schemeClr val="bg2"/>
                </a:solidFill>
                <a:effectLst/>
                <a:highlight>
                  <a:srgbClr val="F16924"/>
                </a:highlight>
              </a:rPr>
              <a:t>ΔΙΑΒΑΣΤΕ </a:t>
            </a:r>
            <a:r>
              <a:rPr lang="en-GB" sz="1800" dirty="0">
                <a:hlinkClick r:id="rId5"/>
              </a:rPr>
              <a:t>Συντήρηση πληροφορικής: Businesstechweekly.com</a:t>
            </a:r>
            <a:endParaRPr lang="en-GB" sz="1800" b="0" i="0" dirty="0">
              <a:effectLst/>
            </a:endParaRPr>
          </a:p>
          <a:p>
            <a:pPr algn="l" fontAlgn="base"/>
            <a:endParaRPr lang="en-GB" sz="1600" b="0" i="0" dirty="0">
              <a:solidFill>
                <a:srgbClr val="222222"/>
              </a:solidFill>
              <a:effectLst/>
              <a:latin typeface="Poppins" panose="00000500000000000000" pitchFamily="2" charset="0"/>
            </a:endParaRPr>
          </a:p>
          <a:p>
            <a:pPr algn="l" fontAlgn="base"/>
            <a:endParaRPr lang="en-GB" sz="1600" dirty="0">
              <a:solidFill>
                <a:srgbClr val="222222"/>
              </a:solidFill>
              <a:latin typeface="Poppins" panose="00000500000000000000" pitchFamily="2" charset="0"/>
            </a:endParaRPr>
          </a:p>
          <a:p>
            <a:pPr algn="l"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469973" y="386720"/>
            <a:ext cx="11073661" cy="582221"/>
          </a:xfrm>
        </p:spPr>
        <p:txBody>
          <a:bodyPr>
            <a:normAutofit lnSpcReduction="10000"/>
          </a:bodyPr>
          <a:lstStyle/>
          <a:p>
            <a:pPr algn="l" fontAlgn="base"/>
            <a:r>
              <a:rPr lang="en-GB" i="0" dirty="0">
                <a:solidFill>
                  <a:schemeClr val="bg1"/>
                </a:solidFill>
                <a:effectLst/>
                <a:latin typeface="Cormorant Garamond"/>
              </a:rPr>
              <a:t>4 κοινές τεχνολογικές αποτυχίες για τις ΜΜΕ</a:t>
            </a:r>
          </a:p>
        </p:txBody>
      </p:sp>
    </p:spTree>
    <p:extLst>
      <p:ext uri="{BB962C8B-B14F-4D97-AF65-F5344CB8AC3E}">
        <p14:creationId xmlns:p14="http://schemas.microsoft.com/office/powerpoint/2010/main" val="3321540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810D5-92AF-516C-D775-3DDE8C0892EA}"/>
              </a:ext>
            </a:extLst>
          </p:cNvPr>
          <p:cNvSpPr>
            <a:spLocks noGrp="1"/>
          </p:cNvSpPr>
          <p:nvPr>
            <p:ph type="body" sz="quarter" idx="16"/>
          </p:nvPr>
        </p:nvSpPr>
        <p:spPr/>
        <p:txBody>
          <a:bodyPr>
            <a:normAutofit/>
          </a:bodyPr>
          <a:lstStyle/>
          <a:p>
            <a:r>
              <a:rPr lang="en-US" sz="4000" dirty="0"/>
              <a:t>Οργανωτική κρίση/κρίση προσωπικού</a:t>
            </a:r>
            <a:endParaRPr lang="en-US" sz="2400" dirty="0"/>
          </a:p>
        </p:txBody>
      </p:sp>
      <p:sp>
        <p:nvSpPr>
          <p:cNvPr id="6" name="Text Placeholder 5">
            <a:extLst>
              <a:ext uri="{FF2B5EF4-FFF2-40B4-BE49-F238E27FC236}">
                <a16:creationId xmlns:a16="http://schemas.microsoft.com/office/drawing/2014/main" id="{307B8C42-1FF8-A50B-88B8-DA510F0BFFE9}"/>
              </a:ext>
            </a:extLst>
          </p:cNvPr>
          <p:cNvSpPr>
            <a:spLocks noGrp="1"/>
          </p:cNvSpPr>
          <p:nvPr>
            <p:ph type="body" sz="quarter" idx="17"/>
          </p:nvPr>
        </p:nvSpPr>
        <p:spPr/>
        <p:txBody>
          <a:bodyPr/>
          <a:lstStyle/>
          <a:p>
            <a:r>
              <a:rPr lang="en-US" dirty="0"/>
              <a:t>09</a:t>
            </a:r>
          </a:p>
        </p:txBody>
      </p:sp>
    </p:spTree>
    <p:extLst>
      <p:ext uri="{BB962C8B-B14F-4D97-AF65-F5344CB8AC3E}">
        <p14:creationId xmlns:p14="http://schemas.microsoft.com/office/powerpoint/2010/main" val="162244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83B1D6-726C-11B8-B95F-0127E80863F3}"/>
              </a:ext>
            </a:extLst>
          </p:cNvPr>
          <p:cNvSpPr>
            <a:spLocks noGrp="1"/>
          </p:cNvSpPr>
          <p:nvPr>
            <p:ph type="body" sz="quarter" idx="18"/>
          </p:nvPr>
        </p:nvSpPr>
        <p:spPr>
          <a:xfrm>
            <a:off x="1463724" y="1330036"/>
            <a:ext cx="5117185" cy="5332021"/>
          </a:xfrm>
        </p:spPr>
        <p:txBody>
          <a:bodyPr>
            <a:normAutofit fontScale="92500"/>
          </a:bodyPr>
          <a:lstStyle/>
          <a:p>
            <a:pPr marL="0" indent="0">
              <a:lnSpc>
                <a:spcPts val="2280"/>
              </a:lnSpc>
            </a:pPr>
            <a:r>
              <a:rPr lang="en-GB" sz="2200" dirty="0"/>
              <a:t>Μια κρίση προσωπικού συμβαίνει όταν κάποιος από τη ΜΜΕ εμπλέκεται σε παράνομη ή ανήθικη συμπεριφορά, με αντίκτυπο στη δημόσια φήμη της εταιρείας. Το ζήτημα μπορεί να σχετίζεται με τη συμπεριφορά του εργαζομένου στην εργασία ή στην ιδιωτική του ζωή. Ο τρόπος με τον οποίο η εταιρεία διαχειρίζεται την κατάσταση είναι εξαιρετικά σημαντικός, καθώς ο αποτελεσματικός χειρισμός της μπορεί να τη βοηθήσει να διατηρήσει μια πιο θετική δημόσια εικόνα.</a:t>
            </a:r>
          </a:p>
          <a:p>
            <a:pPr marL="0" indent="0">
              <a:lnSpc>
                <a:spcPct val="100000"/>
              </a:lnSpc>
            </a:pPr>
            <a:endParaRPr lang="en-GB" sz="2200" dirty="0"/>
          </a:p>
          <a:p>
            <a:pPr marL="0" indent="0">
              <a:lnSpc>
                <a:spcPts val="2280"/>
              </a:lnSpc>
            </a:pPr>
            <a:r>
              <a:rPr lang="en-GB" sz="2200" dirty="0"/>
              <a:t>Για παράδειγμα, μια εταιρεία μπορεί να λάβει κακή δημοσιότητα εξαιτίας μιας σύγκρουσης στο χώρο εργασίας ή ενός αναίσθητου σχολίου από ένα ανώτερο στέλεχος. </a:t>
            </a:r>
          </a:p>
          <a:p>
            <a:pPr marL="0" indent="0">
              <a:lnSpc>
                <a:spcPts val="2280"/>
              </a:lnSpc>
            </a:pPr>
            <a:endParaRPr lang="en-GB" sz="2200" dirty="0"/>
          </a:p>
          <a:p>
            <a:pPr marL="0" indent="0">
              <a:lnSpc>
                <a:spcPts val="2280"/>
              </a:lnSpc>
            </a:pPr>
            <a:endParaRPr lang="en-GB" sz="2200" dirty="0"/>
          </a:p>
        </p:txBody>
      </p:sp>
      <p:sp>
        <p:nvSpPr>
          <p:cNvPr id="5" name="Text Placeholder 4">
            <a:extLst>
              <a:ext uri="{FF2B5EF4-FFF2-40B4-BE49-F238E27FC236}">
                <a16:creationId xmlns:a16="http://schemas.microsoft.com/office/drawing/2014/main" id="{A308C2A6-1E0C-809A-375A-97C7C1249A0F}"/>
              </a:ext>
            </a:extLst>
          </p:cNvPr>
          <p:cNvSpPr>
            <a:spLocks noGrp="1"/>
          </p:cNvSpPr>
          <p:nvPr>
            <p:ph type="body" sz="quarter" idx="16"/>
          </p:nvPr>
        </p:nvSpPr>
        <p:spPr>
          <a:xfrm>
            <a:off x="1379575" y="377372"/>
            <a:ext cx="4063282" cy="1378858"/>
          </a:xfrm>
        </p:spPr>
        <p:txBody>
          <a:bodyPr>
            <a:normAutofit/>
          </a:bodyPr>
          <a:lstStyle/>
          <a:p>
            <a:r>
              <a:rPr lang="en-US" dirty="0"/>
              <a:t>Κρίση προσωπικού</a:t>
            </a:r>
          </a:p>
        </p:txBody>
      </p:sp>
      <p:sp>
        <p:nvSpPr>
          <p:cNvPr id="8" name="TextBox 7">
            <a:extLst>
              <a:ext uri="{FF2B5EF4-FFF2-40B4-BE49-F238E27FC236}">
                <a16:creationId xmlns:a16="http://schemas.microsoft.com/office/drawing/2014/main" id="{2E56839D-E9CB-E5FB-47EB-F77BE9EF3578}"/>
              </a:ext>
            </a:extLst>
          </p:cNvPr>
          <p:cNvSpPr txBox="1"/>
          <p:nvPr/>
        </p:nvSpPr>
        <p:spPr>
          <a:xfrm>
            <a:off x="7115627" y="1468582"/>
            <a:ext cx="4843761" cy="3337580"/>
          </a:xfrm>
          <a:prstGeom prst="rect">
            <a:avLst/>
          </a:prstGeom>
          <a:noFill/>
        </p:spPr>
        <p:txBody>
          <a:bodyPr wrap="square">
            <a:spAutoFit/>
          </a:bodyPr>
          <a:lstStyle/>
          <a:p>
            <a:pPr lvl="0" eaLnBrk="0" fontAlgn="base" hangingPunct="0">
              <a:lnSpc>
                <a:spcPts val="2280"/>
              </a:lnSpc>
              <a:spcBef>
                <a:spcPct val="0"/>
              </a:spcBef>
              <a:spcAft>
                <a:spcPct val="0"/>
              </a:spcAft>
            </a:pPr>
            <a:r>
              <a:rPr lang="en-US" altLang="en-US" sz="2200" dirty="0">
                <a:solidFill>
                  <a:srgbClr val="595959"/>
                </a:solidFill>
              </a:rPr>
              <a:t>Όταν ένας </a:t>
            </a:r>
            <a:r>
              <a:rPr lang="en-US" altLang="en-US" sz="2200" dirty="0" err="1">
                <a:solidFill>
                  <a:srgbClr val="595959"/>
                </a:solidFill>
              </a:rPr>
              <a:t>οργανισμός </a:t>
            </a:r>
            <a:r>
              <a:rPr lang="en-US" altLang="en-US" sz="2200" dirty="0">
                <a:solidFill>
                  <a:srgbClr val="595959"/>
                </a:solidFill>
              </a:rPr>
              <a:t>αντιμετωπίζει κρίση προσωπικού, είναι σημαντικό να παρουσιάσει ένα ισορροπημένο σχέδιο που να αντιμετωπίζει άμεσα το ζήτημα.</a:t>
            </a:r>
          </a:p>
          <a:p>
            <a:pPr lvl="0" eaLnBrk="0" fontAlgn="base" hangingPunct="0">
              <a:lnSpc>
                <a:spcPts val="2280"/>
              </a:lnSpc>
              <a:spcBef>
                <a:spcPct val="0"/>
              </a:spcBef>
              <a:spcAft>
                <a:spcPct val="0"/>
              </a:spcAft>
            </a:pPr>
            <a:endParaRPr lang="en-US" altLang="en-US" sz="2200" dirty="0">
              <a:solidFill>
                <a:srgbClr val="595959"/>
              </a:solidFill>
            </a:endParaRPr>
          </a:p>
          <a:p>
            <a:pPr lvl="0" eaLnBrk="0" fontAlgn="base" hangingPunct="0">
              <a:lnSpc>
                <a:spcPts val="2280"/>
              </a:lnSpc>
              <a:spcBef>
                <a:spcPct val="0"/>
              </a:spcBef>
              <a:spcAft>
                <a:spcPct val="0"/>
              </a:spcAft>
            </a:pPr>
            <a:r>
              <a:rPr lang="en-US" altLang="en-US" sz="2200" dirty="0">
                <a:solidFill>
                  <a:srgbClr val="595959"/>
                </a:solidFill>
              </a:rPr>
              <a:t>Με τη βοήθεια των αρμόδιων ενδιαφερομένων, η εταιρεία θα πρέπει να καθορίσει τα κατάλληλα πειθαρχικά μέτρα που θα λάβει κατά του εργαζομένου που το προκάλεσε, τόσο για να διαφυλάξει τα νόμιμα δικαιώματά του όσο και για να προστατεύσει τη φήμη της επιχείρησης.</a:t>
            </a:r>
          </a:p>
        </p:txBody>
      </p:sp>
      <p:sp>
        <p:nvSpPr>
          <p:cNvPr id="4" name="Rectangle 3">
            <a:extLst>
              <a:ext uri="{FF2B5EF4-FFF2-40B4-BE49-F238E27FC236}">
                <a16:creationId xmlns:a16="http://schemas.microsoft.com/office/drawing/2014/main" id="{B234B736-F96E-D62E-5AF9-A5AA8AF2177F}"/>
              </a:ext>
            </a:extLst>
          </p:cNvPr>
          <p:cNvSpPr/>
          <p:nvPr/>
        </p:nvSpPr>
        <p:spPr>
          <a:xfrm>
            <a:off x="1463724" y="105609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B07D6159-1A16-AA8B-57DF-29D6AD1CB6E5}"/>
              </a:ext>
            </a:extLst>
          </p:cNvPr>
          <p:cNvSpPr txBox="1"/>
          <p:nvPr/>
        </p:nvSpPr>
        <p:spPr>
          <a:xfrm>
            <a:off x="7245928" y="5791200"/>
            <a:ext cx="4322617" cy="663179"/>
          </a:xfrm>
          <a:prstGeom prst="rect">
            <a:avLst/>
          </a:prstGeom>
          <a:noFill/>
        </p:spPr>
        <p:txBody>
          <a:bodyPr wrap="square">
            <a:spAutoFit/>
          </a:bodyPr>
          <a:lstStyle/>
          <a:p>
            <a:r>
              <a:rPr lang="en-US" sz="1200" b="1" dirty="0">
                <a:solidFill>
                  <a:srgbClr val="B41F7A"/>
                </a:solidFill>
              </a:rPr>
              <a:t>Πηγές: Πράγματι, 2021: </a:t>
            </a:r>
            <a:r>
              <a:rPr lang="en-US" sz="1200" dirty="0">
                <a:solidFill>
                  <a:srgbClr val="B41F7A"/>
                </a:solidFill>
                <a:hlinkClick r:id="rId2">
                  <a:extLst>
                    <a:ext uri="{A12FA001-AC4F-418D-AE19-62706E023703}">
                      <ahyp:hlinkClr xmlns:ahyp="http://schemas.microsoft.com/office/drawing/2018/hyperlinkcolor" val="tx"/>
                    </a:ext>
                  </a:extLst>
                </a:hlinkClick>
              </a:rPr>
              <a:t>https:</a:t>
            </a:r>
            <a:r>
              <a:rPr lang="en-US" sz="1200" dirty="0">
                <a:solidFill>
                  <a:srgbClr val="B41F7A"/>
                </a:solidFill>
              </a:rPr>
              <a:t>//www.indeed.com/career-advice/career-development/types-of-crises </a:t>
            </a:r>
          </a:p>
          <a:p>
            <a:r>
              <a:rPr lang="en-US" sz="1200" dirty="0">
                <a:solidFill>
                  <a:srgbClr val="B41F7A"/>
                </a:solidFill>
              </a:rPr>
              <a:t>HubSpot, 2022: https://blog.hubspot.com/service/types-of-crisis</a:t>
            </a:r>
          </a:p>
        </p:txBody>
      </p:sp>
    </p:spTree>
    <p:extLst>
      <p:ext uri="{BB962C8B-B14F-4D97-AF65-F5344CB8AC3E}">
        <p14:creationId xmlns:p14="http://schemas.microsoft.com/office/powerpoint/2010/main" val="26736331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3417143"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236528" y="181851"/>
            <a:ext cx="3081526" cy="29506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Από την άποψη του προσωπικού</a:t>
            </a:r>
          </a:p>
          <a:p>
            <a:endParaRPr lang="en-US" dirty="0">
              <a:solidFill>
                <a:schemeClr val="bg1"/>
              </a:solidFill>
            </a:endParaRPr>
          </a:p>
          <a:p>
            <a:r>
              <a:rPr lang="en-US" sz="2400" dirty="0">
                <a:solidFill>
                  <a:schemeClr val="bg1"/>
                </a:solidFill>
              </a:rPr>
              <a:t>οι </a:t>
            </a:r>
            <a:r>
              <a:rPr lang="en-US" sz="2400" b="1" dirty="0">
                <a:solidFill>
                  <a:schemeClr val="bg1"/>
                </a:solidFill>
              </a:rPr>
              <a:t>τρεις τύποι </a:t>
            </a:r>
            <a:r>
              <a:rPr lang="en-US" sz="2400" dirty="0">
                <a:solidFill>
                  <a:schemeClr val="bg1"/>
                </a:solidFill>
              </a:rPr>
              <a:t>οργανωτικών κρίσεων είναι:</a:t>
            </a:r>
          </a:p>
          <a:p>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3212133" y="4510572"/>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593061" y="2313011"/>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212133" y="1647484"/>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4769363" y="4906457"/>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dirty="0"/>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215755" y="640689"/>
            <a:ext cx="5283518" cy="1397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100"/>
              </a:lnSpc>
              <a:spcBef>
                <a:spcPts val="0"/>
              </a:spcBef>
            </a:pPr>
            <a:r>
              <a:rPr lang="en-GB" sz="2000" b="1" dirty="0">
                <a:solidFill>
                  <a:srgbClr val="7F1C58"/>
                </a:solidFill>
              </a:rPr>
              <a:t>Κρίση της εξαπάτησης: </a:t>
            </a:r>
          </a:p>
          <a:p>
            <a:pPr algn="l">
              <a:lnSpc>
                <a:spcPts val="2100"/>
              </a:lnSpc>
              <a:spcBef>
                <a:spcPts val="0"/>
              </a:spcBef>
            </a:pPr>
            <a:r>
              <a:rPr lang="en-GB" sz="2000" dirty="0">
                <a:solidFill>
                  <a:srgbClr val="595959"/>
                </a:solidFill>
              </a:rPr>
              <a:t>Αυτό το είδος κρίσης συμβαίνει όταν μια εταιρεία εν γνώσει της ψεύδεται σχετικά με τις πληροφορίες για το προϊόν που είναι προσβάσιμες στο κοινό ή αλλοιώνει τα δεδομένα που είναι προσβάσιμα στο κοινό.</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426207" y="3052121"/>
            <a:ext cx="4480662" cy="1397637"/>
          </a:xfrm>
        </p:spPr>
        <p:txBody>
          <a:bodyPr>
            <a:noAutofit/>
          </a:bodyPr>
          <a:lstStyle/>
          <a:p>
            <a:pPr>
              <a:lnSpc>
                <a:spcPts val="2100"/>
              </a:lnSpc>
              <a:spcBef>
                <a:spcPts val="0"/>
              </a:spcBef>
            </a:pPr>
            <a:r>
              <a:rPr lang="en-GB" sz="2000" b="1" dirty="0">
                <a:solidFill>
                  <a:srgbClr val="F16924"/>
                </a:solidFill>
              </a:rPr>
              <a:t>Κρίση διαχειριστικής ατασθαλίας: </a:t>
            </a:r>
          </a:p>
          <a:p>
            <a:pPr>
              <a:lnSpc>
                <a:spcPts val="2100"/>
              </a:lnSpc>
              <a:spcBef>
                <a:spcPts val="0"/>
              </a:spcBef>
            </a:pPr>
            <a:r>
              <a:rPr lang="en-GB" sz="2000" dirty="0"/>
              <a:t>Αυτού του είδους η κρίση είναι αποτέλεσμα της εκούσιας και συνειδητής συμμετοχής της διοίκησης σε παράνομες δραστηριότητες.</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390136" y="4720148"/>
            <a:ext cx="5516733" cy="1397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100"/>
              </a:lnSpc>
              <a:spcBef>
                <a:spcPts val="0"/>
              </a:spcBef>
            </a:pPr>
            <a:r>
              <a:rPr lang="en-GB" sz="2000" b="1" dirty="0">
                <a:solidFill>
                  <a:srgbClr val="B41F7A"/>
                </a:solidFill>
              </a:rPr>
              <a:t>Κρίση των στρεβλών αξιών της διοίκησης: </a:t>
            </a:r>
          </a:p>
          <a:p>
            <a:pPr algn="l">
              <a:lnSpc>
                <a:spcPts val="2100"/>
              </a:lnSpc>
              <a:spcBef>
                <a:spcPts val="0"/>
              </a:spcBef>
            </a:pPr>
            <a:r>
              <a:rPr lang="en-GB" sz="2000" dirty="0">
                <a:solidFill>
                  <a:srgbClr val="595959"/>
                </a:solidFill>
              </a:rPr>
              <a:t>Αυτό το είδος κρίσης προκύπτει όταν η ανώτερη ηγεσία δίνει έμφαση στα βραχυπρόθεσμα οικονομικά κέρδη έναντι της κοινωνικής ευθύνης και παραμελεί τα συμφέροντα των ενδιαφερομένων μερών, όπως οι πελάτες και οι εργαζόμενοι.</a:t>
            </a:r>
            <a:endParaRPr lang="en-BA" sz="2000" dirty="0">
              <a:solidFill>
                <a:srgbClr val="595959"/>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341813" y="4902996"/>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141858" y="1445648"/>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128891" y="3480198"/>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630497" y="592485"/>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5822635" y="2761907"/>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15" name="Rectangle 214">
            <a:extLst>
              <a:ext uri="{FF2B5EF4-FFF2-40B4-BE49-F238E27FC236}">
                <a16:creationId xmlns:a16="http://schemas.microsoft.com/office/drawing/2014/main" id="{13AFE945-1351-4152-C7FB-365CFAADD6FC}"/>
              </a:ext>
            </a:extLst>
          </p:cNvPr>
          <p:cNvSpPr/>
          <p:nvPr/>
        </p:nvSpPr>
        <p:spPr>
          <a:xfrm>
            <a:off x="378371" y="182552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TextBox 3">
            <a:extLst>
              <a:ext uri="{FF2B5EF4-FFF2-40B4-BE49-F238E27FC236}">
                <a16:creationId xmlns:a16="http://schemas.microsoft.com/office/drawing/2014/main" id="{CAF7E798-923C-9DD0-7871-F62E1EFD982F}"/>
              </a:ext>
            </a:extLst>
          </p:cNvPr>
          <p:cNvSpPr txBox="1"/>
          <p:nvPr/>
        </p:nvSpPr>
        <p:spPr>
          <a:xfrm>
            <a:off x="285130" y="5304284"/>
            <a:ext cx="3081526" cy="1236757"/>
          </a:xfrm>
          <a:prstGeom prst="rect">
            <a:avLst/>
          </a:prstGeom>
          <a:noFill/>
        </p:spPr>
        <p:txBody>
          <a:bodyPr wrap="square">
            <a:spAutoFit/>
          </a:bodyPr>
          <a:lstStyle/>
          <a:p>
            <a:r>
              <a:rPr lang="en-US" sz="1200" b="1" dirty="0">
                <a:solidFill>
                  <a:schemeClr val="bg1"/>
                </a:solidFill>
              </a:rPr>
              <a:t>Πηγές: 2021: </a:t>
            </a:r>
          </a:p>
          <a:p>
            <a:r>
              <a:rPr lang="en-US" sz="1200" dirty="0">
                <a:solidFill>
                  <a:schemeClr val="bg1"/>
                </a:solidFill>
                <a:hlinkClick r:id="rId2">
                  <a:extLst>
                    <a:ext uri="{A12FA001-AC4F-418D-AE19-62706E023703}">
                      <ahyp:hlinkClr xmlns:ahyp="http://schemas.microsoft.com/office/drawing/2018/hyperlinkcolor" val="tx"/>
                    </a:ext>
                  </a:extLst>
                </a:hlinkClick>
              </a:rPr>
              <a:t>https://www.indeed.com/career-advice/career-development/types-of-crises </a:t>
            </a:r>
          </a:p>
          <a:p>
            <a:r>
              <a:rPr lang="en-US" sz="1200" dirty="0">
                <a:solidFill>
                  <a:schemeClr val="bg1"/>
                </a:solidFill>
              </a:rPr>
              <a:t>HubSpot, 2022: https://blog.hubspot.com/service/types-of-crisis</a:t>
            </a:r>
          </a:p>
        </p:txBody>
      </p:sp>
      <p:grpSp>
        <p:nvGrpSpPr>
          <p:cNvPr id="6" name="Group 5">
            <a:extLst>
              <a:ext uri="{FF2B5EF4-FFF2-40B4-BE49-F238E27FC236}">
                <a16:creationId xmlns:a16="http://schemas.microsoft.com/office/drawing/2014/main" id="{F49ECA46-EA57-73AA-21D7-D6724AEA0727}"/>
              </a:ext>
            </a:extLst>
          </p:cNvPr>
          <p:cNvGrpSpPr/>
          <p:nvPr/>
        </p:nvGrpSpPr>
        <p:grpSpPr>
          <a:xfrm>
            <a:off x="5034102" y="923248"/>
            <a:ext cx="748629" cy="758700"/>
            <a:chOff x="9880919" y="3992691"/>
            <a:chExt cx="1252461" cy="1269310"/>
          </a:xfrm>
          <a:solidFill>
            <a:srgbClr val="595959"/>
          </a:solidFill>
        </p:grpSpPr>
        <p:sp>
          <p:nvSpPr>
            <p:cNvPr id="7" name="Freeform 6">
              <a:extLst>
                <a:ext uri="{FF2B5EF4-FFF2-40B4-BE49-F238E27FC236}">
                  <a16:creationId xmlns:a16="http://schemas.microsoft.com/office/drawing/2014/main" id="{33AC3E12-E337-59B3-3682-F1802032BA6B}"/>
                </a:ext>
              </a:extLst>
            </p:cNvPr>
            <p:cNvSpPr/>
            <p:nvPr/>
          </p:nvSpPr>
          <p:spPr>
            <a:xfrm>
              <a:off x="10342796" y="4462263"/>
              <a:ext cx="778467" cy="779130"/>
            </a:xfrm>
            <a:custGeom>
              <a:avLst/>
              <a:gdLst>
                <a:gd name="connsiteX0" fmla="*/ 388507 w 778467"/>
                <a:gd name="connsiteY0" fmla="*/ 779127 h 779130"/>
                <a:gd name="connsiteX1" fmla="*/ 4 w 778467"/>
                <a:gd name="connsiteY1" fmla="*/ 388602 h 779130"/>
                <a:gd name="connsiteX2" fmla="*/ 390438 w 778467"/>
                <a:gd name="connsiteY2" fmla="*/ 9 h 779130"/>
                <a:gd name="connsiteX3" fmla="*/ 778459 w 778467"/>
                <a:gd name="connsiteY3" fmla="*/ 391016 h 779130"/>
                <a:gd name="connsiteX4" fmla="*/ 388507 w 778467"/>
                <a:gd name="connsiteY4" fmla="*/ 779127 h 779130"/>
                <a:gd name="connsiteX5" fmla="*/ 388507 w 778467"/>
                <a:gd name="connsiteY5" fmla="*/ 72900 h 779130"/>
                <a:gd name="connsiteX6" fmla="*/ 330111 w 778467"/>
                <a:gd name="connsiteY6" fmla="*/ 80141 h 779130"/>
                <a:gd name="connsiteX7" fmla="*/ 128379 w 778467"/>
                <a:gd name="connsiteY7" fmla="*/ 565280 h 779130"/>
                <a:gd name="connsiteX8" fmla="*/ 158784 w 778467"/>
                <a:gd name="connsiteY8" fmla="*/ 568176 h 779130"/>
                <a:gd name="connsiteX9" fmla="*/ 567557 w 778467"/>
                <a:gd name="connsiteY9" fmla="*/ 158825 h 779130"/>
                <a:gd name="connsiteX10" fmla="*/ 564179 w 778467"/>
                <a:gd name="connsiteY10" fmla="*/ 127448 h 779130"/>
                <a:gd name="connsiteX11" fmla="*/ 388507 w 778467"/>
                <a:gd name="connsiteY11" fmla="*/ 72900 h 779130"/>
                <a:gd name="connsiteX12" fmla="*/ 704136 w 778467"/>
                <a:gd name="connsiteY12" fmla="*/ 360604 h 779130"/>
                <a:gd name="connsiteX13" fmla="*/ 651049 w 778467"/>
                <a:gd name="connsiteY13" fmla="*/ 214822 h 779130"/>
                <a:gd name="connsiteX14" fmla="*/ 619679 w 778467"/>
                <a:gd name="connsiteY14" fmla="*/ 210960 h 779130"/>
                <a:gd name="connsiteX15" fmla="*/ 210906 w 778467"/>
                <a:gd name="connsiteY15" fmla="*/ 620310 h 779130"/>
                <a:gd name="connsiteX16" fmla="*/ 214284 w 778467"/>
                <a:gd name="connsiteY16" fmla="*/ 651687 h 779130"/>
                <a:gd name="connsiteX17" fmla="*/ 365825 w 778467"/>
                <a:gd name="connsiteY17" fmla="*/ 704304 h 779130"/>
                <a:gd name="connsiteX18" fmla="*/ 704136 w 778467"/>
                <a:gd name="connsiteY18" fmla="*/ 360604 h 77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8467" h="779130">
                  <a:moveTo>
                    <a:pt x="388507" y="779127"/>
                  </a:moveTo>
                  <a:cubicBezTo>
                    <a:pt x="173262" y="778161"/>
                    <a:pt x="-961" y="603415"/>
                    <a:pt x="4" y="388602"/>
                  </a:cubicBezTo>
                  <a:cubicBezTo>
                    <a:pt x="969" y="172824"/>
                    <a:pt x="176158" y="-1439"/>
                    <a:pt x="390438" y="9"/>
                  </a:cubicBezTo>
                  <a:cubicBezTo>
                    <a:pt x="606166" y="1457"/>
                    <a:pt x="779907" y="176686"/>
                    <a:pt x="778459" y="391016"/>
                  </a:cubicBezTo>
                  <a:cubicBezTo>
                    <a:pt x="776528" y="606794"/>
                    <a:pt x="602305" y="780092"/>
                    <a:pt x="388507" y="779127"/>
                  </a:cubicBezTo>
                  <a:close/>
                  <a:moveTo>
                    <a:pt x="388507" y="72900"/>
                  </a:moveTo>
                  <a:cubicBezTo>
                    <a:pt x="368720" y="75314"/>
                    <a:pt x="349416" y="76762"/>
                    <a:pt x="330111" y="80141"/>
                  </a:cubicBezTo>
                  <a:cubicBezTo>
                    <a:pt x="110522" y="118759"/>
                    <a:pt x="1452" y="381844"/>
                    <a:pt x="128379" y="565280"/>
                  </a:cubicBezTo>
                  <a:cubicBezTo>
                    <a:pt x="138514" y="580244"/>
                    <a:pt x="145753" y="580727"/>
                    <a:pt x="158784" y="568176"/>
                  </a:cubicBezTo>
                  <a:cubicBezTo>
                    <a:pt x="295363" y="432048"/>
                    <a:pt x="431460" y="295436"/>
                    <a:pt x="567557" y="158825"/>
                  </a:cubicBezTo>
                  <a:cubicBezTo>
                    <a:pt x="581070" y="145309"/>
                    <a:pt x="580105" y="138068"/>
                    <a:pt x="564179" y="127448"/>
                  </a:cubicBezTo>
                  <a:cubicBezTo>
                    <a:pt x="510609" y="92209"/>
                    <a:pt x="452212" y="74349"/>
                    <a:pt x="388507" y="72900"/>
                  </a:cubicBezTo>
                  <a:close/>
                  <a:moveTo>
                    <a:pt x="704136" y="360604"/>
                  </a:moveTo>
                  <a:cubicBezTo>
                    <a:pt x="704136" y="326814"/>
                    <a:pt x="686280" y="268404"/>
                    <a:pt x="651049" y="214822"/>
                  </a:cubicBezTo>
                  <a:cubicBezTo>
                    <a:pt x="640431" y="198892"/>
                    <a:pt x="632710" y="197926"/>
                    <a:pt x="619679" y="210960"/>
                  </a:cubicBezTo>
                  <a:cubicBezTo>
                    <a:pt x="483582" y="347088"/>
                    <a:pt x="347003" y="483699"/>
                    <a:pt x="210906" y="620310"/>
                  </a:cubicBezTo>
                  <a:cubicBezTo>
                    <a:pt x="197875" y="633827"/>
                    <a:pt x="198358" y="640585"/>
                    <a:pt x="214284" y="651687"/>
                  </a:cubicBezTo>
                  <a:cubicBezTo>
                    <a:pt x="260132" y="682582"/>
                    <a:pt x="310807" y="700442"/>
                    <a:pt x="365825" y="704304"/>
                  </a:cubicBezTo>
                  <a:cubicBezTo>
                    <a:pt x="548735" y="716855"/>
                    <a:pt x="703654" y="573003"/>
                    <a:pt x="704136" y="360604"/>
                  </a:cubicBezTo>
                  <a:close/>
                </a:path>
              </a:pathLst>
            </a:custGeom>
            <a:solidFill>
              <a:srgbClr val="7F1C58"/>
            </a:solidFill>
            <a:ln w="4819" cap="flat">
              <a:noFill/>
              <a:prstDash val="solid"/>
              <a:miter/>
            </a:ln>
          </p:spPr>
          <p:txBody>
            <a:bodyPr rtlCol="0" anchor="ctr"/>
            <a:lstStyle/>
            <a:p>
              <a:endParaRPr lang="en-US" dirty="0"/>
            </a:p>
          </p:txBody>
        </p:sp>
        <p:grpSp>
          <p:nvGrpSpPr>
            <p:cNvPr id="8" name="Graphic 225">
              <a:extLst>
                <a:ext uri="{FF2B5EF4-FFF2-40B4-BE49-F238E27FC236}">
                  <a16:creationId xmlns:a16="http://schemas.microsoft.com/office/drawing/2014/main" id="{BC172495-5CAF-03A3-0168-0F8790DA211A}"/>
                </a:ext>
              </a:extLst>
            </p:cNvPr>
            <p:cNvGrpSpPr/>
            <p:nvPr/>
          </p:nvGrpSpPr>
          <p:grpSpPr>
            <a:xfrm>
              <a:off x="9880919" y="3992691"/>
              <a:ext cx="1252461" cy="1269310"/>
              <a:chOff x="9880919" y="3992691"/>
              <a:chExt cx="1252461" cy="1269310"/>
            </a:xfrm>
            <a:grpFill/>
          </p:grpSpPr>
          <p:sp>
            <p:nvSpPr>
              <p:cNvPr id="9" name="Freeform 8">
                <a:extLst>
                  <a:ext uri="{FF2B5EF4-FFF2-40B4-BE49-F238E27FC236}">
                    <a16:creationId xmlns:a16="http://schemas.microsoft.com/office/drawing/2014/main" id="{A2CE2025-3F9B-36FD-D79B-C5777AB2C9BA}"/>
                  </a:ext>
                </a:extLst>
              </p:cNvPr>
              <p:cNvSpPr/>
              <p:nvPr/>
            </p:nvSpPr>
            <p:spPr>
              <a:xfrm>
                <a:off x="9880919" y="3992691"/>
                <a:ext cx="1252461" cy="1269310"/>
              </a:xfrm>
              <a:custGeom>
                <a:avLst/>
                <a:gdLst>
                  <a:gd name="connsiteX0" fmla="*/ 151561 w 1252461"/>
                  <a:gd name="connsiteY0" fmla="*/ 222426 h 1269310"/>
                  <a:gd name="connsiteX1" fmla="*/ 84478 w 1252461"/>
                  <a:gd name="connsiteY1" fmla="*/ 222426 h 1269310"/>
                  <a:gd name="connsiteX2" fmla="*/ 62277 w 1252461"/>
                  <a:gd name="connsiteY2" fmla="*/ 199738 h 1269310"/>
                  <a:gd name="connsiteX3" fmla="*/ 62277 w 1252461"/>
                  <a:gd name="connsiteY3" fmla="*/ 124915 h 1269310"/>
                  <a:gd name="connsiteX4" fmla="*/ 85443 w 1252461"/>
                  <a:gd name="connsiteY4" fmla="*/ 101745 h 1269310"/>
                  <a:gd name="connsiteX5" fmla="*/ 458020 w 1252461"/>
                  <a:gd name="connsiteY5" fmla="*/ 101745 h 1269310"/>
                  <a:gd name="connsiteX6" fmla="*/ 474429 w 1252461"/>
                  <a:gd name="connsiteY6" fmla="*/ 101745 h 1269310"/>
                  <a:gd name="connsiteX7" fmla="*/ 491803 w 1252461"/>
                  <a:gd name="connsiteY7" fmla="*/ 13406 h 1269310"/>
                  <a:gd name="connsiteX8" fmla="*/ 567091 w 1252461"/>
                  <a:gd name="connsiteY8" fmla="*/ 11958 h 1269310"/>
                  <a:gd name="connsiteX9" fmla="*/ 586878 w 1252461"/>
                  <a:gd name="connsiteY9" fmla="*/ 101745 h 1269310"/>
                  <a:gd name="connsiteX10" fmla="*/ 604734 w 1252461"/>
                  <a:gd name="connsiteY10" fmla="*/ 101745 h 1269310"/>
                  <a:gd name="connsiteX11" fmla="*/ 974416 w 1252461"/>
                  <a:gd name="connsiteY11" fmla="*/ 101745 h 1269310"/>
                  <a:gd name="connsiteX12" fmla="*/ 999029 w 1252461"/>
                  <a:gd name="connsiteY12" fmla="*/ 126364 h 1269310"/>
                  <a:gd name="connsiteX13" fmla="*/ 999029 w 1252461"/>
                  <a:gd name="connsiteY13" fmla="*/ 201186 h 1269310"/>
                  <a:gd name="connsiteX14" fmla="*/ 977794 w 1252461"/>
                  <a:gd name="connsiteY14" fmla="*/ 222426 h 1269310"/>
                  <a:gd name="connsiteX15" fmla="*/ 936772 w 1252461"/>
                  <a:gd name="connsiteY15" fmla="*/ 222426 h 1269310"/>
                  <a:gd name="connsiteX16" fmla="*/ 975863 w 1252461"/>
                  <a:gd name="connsiteY16" fmla="*/ 322350 h 1269310"/>
                  <a:gd name="connsiteX17" fmla="*/ 1035708 w 1252461"/>
                  <a:gd name="connsiteY17" fmla="*/ 474408 h 1269310"/>
                  <a:gd name="connsiteX18" fmla="*/ 1052117 w 1252461"/>
                  <a:gd name="connsiteY18" fmla="*/ 493717 h 1269310"/>
                  <a:gd name="connsiteX19" fmla="*/ 1252401 w 1252461"/>
                  <a:gd name="connsiteY19" fmla="*/ 864450 h 1269310"/>
                  <a:gd name="connsiteX20" fmla="*/ 894302 w 1252461"/>
                  <a:gd name="connsiteY20" fmla="*/ 1265111 h 1269310"/>
                  <a:gd name="connsiteX21" fmla="*/ 535238 w 1252461"/>
                  <a:gd name="connsiteY21" fmla="*/ 1143947 h 1269310"/>
                  <a:gd name="connsiteX22" fmla="*/ 514486 w 1252461"/>
                  <a:gd name="connsiteY22" fmla="*/ 1135741 h 1269310"/>
                  <a:gd name="connsiteX23" fmla="*/ 26081 w 1252461"/>
                  <a:gd name="connsiteY23" fmla="*/ 1135258 h 1269310"/>
                  <a:gd name="connsiteX24" fmla="*/ 20 w 1252461"/>
                  <a:gd name="connsiteY24" fmla="*/ 1109674 h 1269310"/>
                  <a:gd name="connsiteX25" fmla="*/ 20 w 1252461"/>
                  <a:gd name="connsiteY25" fmla="*/ 1040644 h 1269310"/>
                  <a:gd name="connsiteX26" fmla="*/ 23186 w 1252461"/>
                  <a:gd name="connsiteY26" fmla="*/ 1017473 h 1269310"/>
                  <a:gd name="connsiteX27" fmla="*/ 279936 w 1252461"/>
                  <a:gd name="connsiteY27" fmla="*/ 1017473 h 1269310"/>
                  <a:gd name="connsiteX28" fmla="*/ 303101 w 1252461"/>
                  <a:gd name="connsiteY28" fmla="*/ 1004440 h 1269310"/>
                  <a:gd name="connsiteX29" fmla="*/ 408311 w 1252461"/>
                  <a:gd name="connsiteY29" fmla="*/ 901137 h 1269310"/>
                  <a:gd name="connsiteX30" fmla="*/ 416515 w 1252461"/>
                  <a:gd name="connsiteY30" fmla="*/ 886172 h 1269310"/>
                  <a:gd name="connsiteX31" fmla="*/ 468637 w 1252461"/>
                  <a:gd name="connsiteY31" fmla="*/ 645775 h 1269310"/>
                  <a:gd name="connsiteX32" fmla="*/ 474429 w 1252461"/>
                  <a:gd name="connsiteY32" fmla="*/ 625984 h 1269310"/>
                  <a:gd name="connsiteX33" fmla="*/ 474429 w 1252461"/>
                  <a:gd name="connsiteY33" fmla="*/ 233528 h 1269310"/>
                  <a:gd name="connsiteX34" fmla="*/ 473464 w 1252461"/>
                  <a:gd name="connsiteY34" fmla="*/ 222909 h 1269310"/>
                  <a:gd name="connsiteX35" fmla="*/ 191618 w 1252461"/>
                  <a:gd name="connsiteY35" fmla="*/ 222909 h 1269310"/>
                  <a:gd name="connsiteX36" fmla="*/ 197409 w 1252461"/>
                  <a:gd name="connsiteY36" fmla="*/ 239804 h 1269310"/>
                  <a:gd name="connsiteX37" fmla="*/ 332541 w 1252461"/>
                  <a:gd name="connsiteY37" fmla="*/ 583504 h 1269310"/>
                  <a:gd name="connsiteX38" fmla="*/ 338332 w 1252461"/>
                  <a:gd name="connsiteY38" fmla="*/ 652051 h 1269310"/>
                  <a:gd name="connsiteX39" fmla="*/ 162661 w 1252461"/>
                  <a:gd name="connsiteY39" fmla="*/ 789627 h 1269310"/>
                  <a:gd name="connsiteX40" fmla="*/ 986 w 1252461"/>
                  <a:gd name="connsiteY40" fmla="*/ 640465 h 1269310"/>
                  <a:gd name="connsiteX41" fmla="*/ 7742 w 1252461"/>
                  <a:gd name="connsiteY41" fmla="*/ 585435 h 1269310"/>
                  <a:gd name="connsiteX42" fmla="*/ 144804 w 1252461"/>
                  <a:gd name="connsiteY42" fmla="*/ 236425 h 1269310"/>
                  <a:gd name="connsiteX43" fmla="*/ 151561 w 1252461"/>
                  <a:gd name="connsiteY43" fmla="*/ 222426 h 1269310"/>
                  <a:gd name="connsiteX44" fmla="*/ 834458 w 1252461"/>
                  <a:gd name="connsiteY44" fmla="*/ 1241458 h 1269310"/>
                  <a:gd name="connsiteX45" fmla="*/ 1224409 w 1252461"/>
                  <a:gd name="connsiteY45" fmla="*/ 853830 h 1269310"/>
                  <a:gd name="connsiteX46" fmla="*/ 836389 w 1252461"/>
                  <a:gd name="connsiteY46" fmla="*/ 462823 h 1269310"/>
                  <a:gd name="connsiteX47" fmla="*/ 445955 w 1252461"/>
                  <a:gd name="connsiteY47" fmla="*/ 851416 h 1269310"/>
                  <a:gd name="connsiteX48" fmla="*/ 834458 w 1252461"/>
                  <a:gd name="connsiteY48" fmla="*/ 1241458 h 1269310"/>
                  <a:gd name="connsiteX49" fmla="*/ 605217 w 1252461"/>
                  <a:gd name="connsiteY49" fmla="*/ 500958 h 1269310"/>
                  <a:gd name="connsiteX50" fmla="*/ 613904 w 1252461"/>
                  <a:gd name="connsiteY50" fmla="*/ 496613 h 1269310"/>
                  <a:gd name="connsiteX51" fmla="*/ 805019 w 1252461"/>
                  <a:gd name="connsiteY51" fmla="*/ 434342 h 1269310"/>
                  <a:gd name="connsiteX52" fmla="*/ 818532 w 1252461"/>
                  <a:gd name="connsiteY52" fmla="*/ 423722 h 1269310"/>
                  <a:gd name="connsiteX53" fmla="*/ 868724 w 1252461"/>
                  <a:gd name="connsiteY53" fmla="*/ 296765 h 1269310"/>
                  <a:gd name="connsiteX54" fmla="*/ 897198 w 1252461"/>
                  <a:gd name="connsiteY54" fmla="*/ 223874 h 1269310"/>
                  <a:gd name="connsiteX55" fmla="*/ 605700 w 1252461"/>
                  <a:gd name="connsiteY55" fmla="*/ 223874 h 1269310"/>
                  <a:gd name="connsiteX56" fmla="*/ 605217 w 1252461"/>
                  <a:gd name="connsiteY56" fmla="*/ 500958 h 1269310"/>
                  <a:gd name="connsiteX57" fmla="*/ 92199 w 1252461"/>
                  <a:gd name="connsiteY57" fmla="*/ 192014 h 1269310"/>
                  <a:gd name="connsiteX58" fmla="*/ 969107 w 1252461"/>
                  <a:gd name="connsiteY58" fmla="*/ 192014 h 1269310"/>
                  <a:gd name="connsiteX59" fmla="*/ 969107 w 1252461"/>
                  <a:gd name="connsiteY59" fmla="*/ 132156 h 1269310"/>
                  <a:gd name="connsiteX60" fmla="*/ 92199 w 1252461"/>
                  <a:gd name="connsiteY60" fmla="*/ 132156 h 1269310"/>
                  <a:gd name="connsiteX61" fmla="*/ 92199 w 1252461"/>
                  <a:gd name="connsiteY61" fmla="*/ 192014 h 1269310"/>
                  <a:gd name="connsiteX62" fmla="*/ 37664 w 1252461"/>
                  <a:gd name="connsiteY62" fmla="*/ 596537 h 1269310"/>
                  <a:gd name="connsiteX63" fmla="*/ 307445 w 1252461"/>
                  <a:gd name="connsiteY63" fmla="*/ 596537 h 1269310"/>
                  <a:gd name="connsiteX64" fmla="*/ 172313 w 1252461"/>
                  <a:gd name="connsiteY64" fmla="*/ 251872 h 1269310"/>
                  <a:gd name="connsiteX65" fmla="*/ 37664 w 1252461"/>
                  <a:gd name="connsiteY65" fmla="*/ 596537 h 1269310"/>
                  <a:gd name="connsiteX66" fmla="*/ 313236 w 1252461"/>
                  <a:gd name="connsiteY66" fmla="*/ 627915 h 1269310"/>
                  <a:gd name="connsiteX67" fmla="*/ 31873 w 1252461"/>
                  <a:gd name="connsiteY67" fmla="*/ 627915 h 1269310"/>
                  <a:gd name="connsiteX68" fmla="*/ 171348 w 1252461"/>
                  <a:gd name="connsiteY68" fmla="*/ 762112 h 1269310"/>
                  <a:gd name="connsiteX69" fmla="*/ 313236 w 1252461"/>
                  <a:gd name="connsiteY69" fmla="*/ 627915 h 1269310"/>
                  <a:gd name="connsiteX70" fmla="*/ 501938 w 1252461"/>
                  <a:gd name="connsiteY70" fmla="*/ 1106295 h 1269310"/>
                  <a:gd name="connsiteX71" fmla="*/ 472016 w 1252461"/>
                  <a:gd name="connsiteY71" fmla="*/ 1058988 h 1269310"/>
                  <a:gd name="connsiteX72" fmla="*/ 452229 w 1252461"/>
                  <a:gd name="connsiteY72" fmla="*/ 1047402 h 1269310"/>
                  <a:gd name="connsiteX73" fmla="*/ 44903 w 1252461"/>
                  <a:gd name="connsiteY73" fmla="*/ 1047885 h 1269310"/>
                  <a:gd name="connsiteX74" fmla="*/ 31390 w 1252461"/>
                  <a:gd name="connsiteY74" fmla="*/ 1047885 h 1269310"/>
                  <a:gd name="connsiteX75" fmla="*/ 31390 w 1252461"/>
                  <a:gd name="connsiteY75" fmla="*/ 1106778 h 1269310"/>
                  <a:gd name="connsiteX76" fmla="*/ 501938 w 1252461"/>
                  <a:gd name="connsiteY76" fmla="*/ 1106295 h 1269310"/>
                  <a:gd name="connsiteX77" fmla="*/ 507247 w 1252461"/>
                  <a:gd name="connsiteY77" fmla="*/ 223391 h 1269310"/>
                  <a:gd name="connsiteX78" fmla="*/ 507247 w 1252461"/>
                  <a:gd name="connsiteY78" fmla="*/ 586400 h 1269310"/>
                  <a:gd name="connsiteX79" fmla="*/ 566125 w 1252461"/>
                  <a:gd name="connsiteY79" fmla="*/ 531852 h 1269310"/>
                  <a:gd name="connsiteX80" fmla="*/ 576260 w 1252461"/>
                  <a:gd name="connsiteY80" fmla="*/ 509164 h 1269310"/>
                  <a:gd name="connsiteX81" fmla="*/ 576260 w 1252461"/>
                  <a:gd name="connsiteY81" fmla="*/ 238356 h 1269310"/>
                  <a:gd name="connsiteX82" fmla="*/ 575778 w 1252461"/>
                  <a:gd name="connsiteY82" fmla="*/ 223874 h 1269310"/>
                  <a:gd name="connsiteX83" fmla="*/ 507247 w 1252461"/>
                  <a:gd name="connsiteY83" fmla="*/ 223391 h 1269310"/>
                  <a:gd name="connsiteX84" fmla="*/ 846523 w 1252461"/>
                  <a:gd name="connsiteY84" fmla="*/ 433376 h 1269310"/>
                  <a:gd name="connsiteX85" fmla="*/ 1001925 w 1252461"/>
                  <a:gd name="connsiteY85" fmla="*/ 467167 h 1269310"/>
                  <a:gd name="connsiteX86" fmla="*/ 917467 w 1252461"/>
                  <a:gd name="connsiteY86" fmla="*/ 251872 h 1269310"/>
                  <a:gd name="connsiteX87" fmla="*/ 846523 w 1252461"/>
                  <a:gd name="connsiteY87" fmla="*/ 433376 h 1269310"/>
                  <a:gd name="connsiteX88" fmla="*/ 331093 w 1252461"/>
                  <a:gd name="connsiteY88" fmla="*/ 1016991 h 1269310"/>
                  <a:gd name="connsiteX89" fmla="*/ 448368 w 1252461"/>
                  <a:gd name="connsiteY89" fmla="*/ 1016991 h 1269310"/>
                  <a:gd name="connsiteX90" fmla="*/ 421824 w 1252461"/>
                  <a:gd name="connsiteY90" fmla="*/ 928652 h 1269310"/>
                  <a:gd name="connsiteX91" fmla="*/ 331093 w 1252461"/>
                  <a:gd name="connsiteY91" fmla="*/ 1016991 h 1269310"/>
                  <a:gd name="connsiteX92" fmla="*/ 531377 w 1252461"/>
                  <a:gd name="connsiteY92" fmla="*/ 101745 h 1269310"/>
                  <a:gd name="connsiteX93" fmla="*/ 567091 w 1252461"/>
                  <a:gd name="connsiteY93" fmla="*/ 65540 h 1269310"/>
                  <a:gd name="connsiteX94" fmla="*/ 530412 w 1252461"/>
                  <a:gd name="connsiteY94" fmla="*/ 30301 h 1269310"/>
                  <a:gd name="connsiteX95" fmla="*/ 494699 w 1252461"/>
                  <a:gd name="connsiteY95" fmla="*/ 66023 h 1269310"/>
                  <a:gd name="connsiteX96" fmla="*/ 531377 w 1252461"/>
                  <a:gd name="connsiteY96" fmla="*/ 101745 h 126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52461" h="1269310">
                    <a:moveTo>
                      <a:pt x="151561" y="222426"/>
                    </a:moveTo>
                    <a:cubicBezTo>
                      <a:pt x="127430" y="222426"/>
                      <a:pt x="106195" y="222426"/>
                      <a:pt x="84478" y="222426"/>
                    </a:cubicBezTo>
                    <a:cubicBezTo>
                      <a:pt x="66621" y="222426"/>
                      <a:pt x="62277" y="218081"/>
                      <a:pt x="62277" y="199738"/>
                    </a:cubicBezTo>
                    <a:cubicBezTo>
                      <a:pt x="62277" y="174636"/>
                      <a:pt x="62277" y="150017"/>
                      <a:pt x="62277" y="124915"/>
                    </a:cubicBezTo>
                    <a:cubicBezTo>
                      <a:pt x="62277" y="105606"/>
                      <a:pt x="66138" y="101745"/>
                      <a:pt x="85443" y="101745"/>
                    </a:cubicBezTo>
                    <a:cubicBezTo>
                      <a:pt x="209474" y="101745"/>
                      <a:pt x="333988" y="101745"/>
                      <a:pt x="458020" y="101745"/>
                    </a:cubicBezTo>
                    <a:cubicBezTo>
                      <a:pt x="463329" y="101745"/>
                      <a:pt x="468155" y="101745"/>
                      <a:pt x="474429" y="101745"/>
                    </a:cubicBezTo>
                    <a:cubicBezTo>
                      <a:pt x="458985" y="67471"/>
                      <a:pt x="461398" y="37059"/>
                      <a:pt x="491803" y="13406"/>
                    </a:cubicBezTo>
                    <a:cubicBezTo>
                      <a:pt x="514003" y="-3972"/>
                      <a:pt x="544408" y="-4455"/>
                      <a:pt x="567091" y="11958"/>
                    </a:cubicBezTo>
                    <a:cubicBezTo>
                      <a:pt x="598943" y="35129"/>
                      <a:pt x="602804" y="66023"/>
                      <a:pt x="586878" y="101745"/>
                    </a:cubicBezTo>
                    <a:cubicBezTo>
                      <a:pt x="593634" y="101745"/>
                      <a:pt x="599425" y="101745"/>
                      <a:pt x="604734" y="101745"/>
                    </a:cubicBezTo>
                    <a:cubicBezTo>
                      <a:pt x="727801" y="101745"/>
                      <a:pt x="851349" y="101745"/>
                      <a:pt x="974416" y="101745"/>
                    </a:cubicBezTo>
                    <a:cubicBezTo>
                      <a:pt x="995168" y="101745"/>
                      <a:pt x="999029" y="105606"/>
                      <a:pt x="999029" y="126364"/>
                    </a:cubicBezTo>
                    <a:cubicBezTo>
                      <a:pt x="999029" y="151465"/>
                      <a:pt x="999029" y="176084"/>
                      <a:pt x="999029" y="201186"/>
                    </a:cubicBezTo>
                    <a:cubicBezTo>
                      <a:pt x="999029" y="217116"/>
                      <a:pt x="994203" y="221943"/>
                      <a:pt x="977794" y="222426"/>
                    </a:cubicBezTo>
                    <a:cubicBezTo>
                      <a:pt x="964763" y="222426"/>
                      <a:pt x="951733" y="222426"/>
                      <a:pt x="936772" y="222426"/>
                    </a:cubicBezTo>
                    <a:cubicBezTo>
                      <a:pt x="950285" y="256699"/>
                      <a:pt x="963316" y="289524"/>
                      <a:pt x="975863" y="322350"/>
                    </a:cubicBezTo>
                    <a:cubicBezTo>
                      <a:pt x="995651" y="373036"/>
                      <a:pt x="1015438" y="424205"/>
                      <a:pt x="1035708" y="474408"/>
                    </a:cubicBezTo>
                    <a:cubicBezTo>
                      <a:pt x="1038603" y="482132"/>
                      <a:pt x="1045360" y="489373"/>
                      <a:pt x="1052117" y="493717"/>
                    </a:cubicBezTo>
                    <a:cubicBezTo>
                      <a:pt x="1185800" y="581090"/>
                      <a:pt x="1254814" y="704668"/>
                      <a:pt x="1252401" y="864450"/>
                    </a:cubicBezTo>
                    <a:cubicBezTo>
                      <a:pt x="1249023" y="1064780"/>
                      <a:pt x="1092656" y="1239044"/>
                      <a:pt x="894302" y="1265111"/>
                    </a:cubicBezTo>
                    <a:cubicBezTo>
                      <a:pt x="754827" y="1283455"/>
                      <a:pt x="635621" y="1241458"/>
                      <a:pt x="535238" y="1143947"/>
                    </a:cubicBezTo>
                    <a:cubicBezTo>
                      <a:pt x="530412" y="1139120"/>
                      <a:pt x="521725" y="1135741"/>
                      <a:pt x="514486" y="1135741"/>
                    </a:cubicBezTo>
                    <a:cubicBezTo>
                      <a:pt x="351845" y="1135258"/>
                      <a:pt x="188722" y="1135258"/>
                      <a:pt x="26081" y="1135258"/>
                    </a:cubicBezTo>
                    <a:cubicBezTo>
                      <a:pt x="2916" y="1135258"/>
                      <a:pt x="20" y="1132362"/>
                      <a:pt x="20" y="1109674"/>
                    </a:cubicBezTo>
                    <a:cubicBezTo>
                      <a:pt x="20" y="1086503"/>
                      <a:pt x="20" y="1063332"/>
                      <a:pt x="20" y="1040644"/>
                    </a:cubicBezTo>
                    <a:cubicBezTo>
                      <a:pt x="20" y="1021818"/>
                      <a:pt x="4364" y="1017473"/>
                      <a:pt x="23186" y="1017473"/>
                    </a:cubicBezTo>
                    <a:cubicBezTo>
                      <a:pt x="108608" y="1017473"/>
                      <a:pt x="194513" y="1017473"/>
                      <a:pt x="279936" y="1017473"/>
                    </a:cubicBezTo>
                    <a:cubicBezTo>
                      <a:pt x="291036" y="1017473"/>
                      <a:pt x="297310" y="1015060"/>
                      <a:pt x="303101" y="1004440"/>
                    </a:cubicBezTo>
                    <a:cubicBezTo>
                      <a:pt x="327232" y="959546"/>
                      <a:pt x="362945" y="925273"/>
                      <a:pt x="408311" y="901137"/>
                    </a:cubicBezTo>
                    <a:cubicBezTo>
                      <a:pt x="415550" y="897275"/>
                      <a:pt x="417481" y="893413"/>
                      <a:pt x="416515" y="886172"/>
                    </a:cubicBezTo>
                    <a:cubicBezTo>
                      <a:pt x="408311" y="800730"/>
                      <a:pt x="427615" y="721080"/>
                      <a:pt x="468637" y="645775"/>
                    </a:cubicBezTo>
                    <a:cubicBezTo>
                      <a:pt x="472016" y="639983"/>
                      <a:pt x="474429" y="632742"/>
                      <a:pt x="474429" y="625984"/>
                    </a:cubicBezTo>
                    <a:cubicBezTo>
                      <a:pt x="474911" y="495165"/>
                      <a:pt x="474911" y="364347"/>
                      <a:pt x="474429" y="233528"/>
                    </a:cubicBezTo>
                    <a:cubicBezTo>
                      <a:pt x="474429" y="230149"/>
                      <a:pt x="473946" y="227253"/>
                      <a:pt x="473464" y="222909"/>
                    </a:cubicBezTo>
                    <a:cubicBezTo>
                      <a:pt x="379837" y="222909"/>
                      <a:pt x="286210" y="222909"/>
                      <a:pt x="191618" y="222909"/>
                    </a:cubicBezTo>
                    <a:cubicBezTo>
                      <a:pt x="193548" y="228701"/>
                      <a:pt x="195479" y="234494"/>
                      <a:pt x="197409" y="239804"/>
                    </a:cubicBezTo>
                    <a:cubicBezTo>
                      <a:pt x="242292" y="354210"/>
                      <a:pt x="286692" y="469098"/>
                      <a:pt x="332541" y="583504"/>
                    </a:cubicBezTo>
                    <a:cubicBezTo>
                      <a:pt x="341710" y="606675"/>
                      <a:pt x="342676" y="628880"/>
                      <a:pt x="338332" y="652051"/>
                    </a:cubicBezTo>
                    <a:cubicBezTo>
                      <a:pt x="321441" y="737010"/>
                      <a:pt x="250496" y="792524"/>
                      <a:pt x="162661" y="789627"/>
                    </a:cubicBezTo>
                    <a:cubicBezTo>
                      <a:pt x="78204" y="786731"/>
                      <a:pt x="12086" y="724942"/>
                      <a:pt x="986" y="640465"/>
                    </a:cubicBezTo>
                    <a:cubicBezTo>
                      <a:pt x="-1427" y="621156"/>
                      <a:pt x="503" y="603778"/>
                      <a:pt x="7742" y="585435"/>
                    </a:cubicBezTo>
                    <a:cubicBezTo>
                      <a:pt x="54073" y="469098"/>
                      <a:pt x="99439" y="352761"/>
                      <a:pt x="144804" y="236425"/>
                    </a:cubicBezTo>
                    <a:cubicBezTo>
                      <a:pt x="148183" y="233528"/>
                      <a:pt x="149630" y="229184"/>
                      <a:pt x="151561" y="222426"/>
                    </a:cubicBezTo>
                    <a:close/>
                    <a:moveTo>
                      <a:pt x="834458" y="1241458"/>
                    </a:moveTo>
                    <a:cubicBezTo>
                      <a:pt x="1048255" y="1242423"/>
                      <a:pt x="1222479" y="1069125"/>
                      <a:pt x="1224409" y="853830"/>
                    </a:cubicBezTo>
                    <a:cubicBezTo>
                      <a:pt x="1226340" y="639500"/>
                      <a:pt x="1052599" y="464271"/>
                      <a:pt x="836389" y="462823"/>
                    </a:cubicBezTo>
                    <a:cubicBezTo>
                      <a:pt x="622108" y="461374"/>
                      <a:pt x="446920" y="635638"/>
                      <a:pt x="445955" y="851416"/>
                    </a:cubicBezTo>
                    <a:cubicBezTo>
                      <a:pt x="444989" y="1065263"/>
                      <a:pt x="618730" y="1240492"/>
                      <a:pt x="834458" y="1241458"/>
                    </a:cubicBezTo>
                    <a:close/>
                    <a:moveTo>
                      <a:pt x="605217" y="500958"/>
                    </a:moveTo>
                    <a:cubicBezTo>
                      <a:pt x="609078" y="499027"/>
                      <a:pt x="611491" y="498062"/>
                      <a:pt x="613904" y="496613"/>
                    </a:cubicBezTo>
                    <a:cubicBezTo>
                      <a:pt x="672300" y="460409"/>
                      <a:pt x="736005" y="439652"/>
                      <a:pt x="805019" y="434342"/>
                    </a:cubicBezTo>
                    <a:cubicBezTo>
                      <a:pt x="809845" y="433859"/>
                      <a:pt x="816601" y="428549"/>
                      <a:pt x="818532" y="423722"/>
                    </a:cubicBezTo>
                    <a:cubicBezTo>
                      <a:pt x="835906" y="381725"/>
                      <a:pt x="851832" y="339245"/>
                      <a:pt x="868724" y="296765"/>
                    </a:cubicBezTo>
                    <a:cubicBezTo>
                      <a:pt x="877893" y="272629"/>
                      <a:pt x="887545" y="248976"/>
                      <a:pt x="897198" y="223874"/>
                    </a:cubicBezTo>
                    <a:cubicBezTo>
                      <a:pt x="798745" y="223874"/>
                      <a:pt x="702222" y="223874"/>
                      <a:pt x="605700" y="223874"/>
                    </a:cubicBezTo>
                    <a:cubicBezTo>
                      <a:pt x="605217" y="316074"/>
                      <a:pt x="605217" y="407309"/>
                      <a:pt x="605217" y="500958"/>
                    </a:cubicBezTo>
                    <a:close/>
                    <a:moveTo>
                      <a:pt x="92199" y="192014"/>
                    </a:moveTo>
                    <a:cubicBezTo>
                      <a:pt x="385146" y="192014"/>
                      <a:pt x="676644" y="192014"/>
                      <a:pt x="969107" y="192014"/>
                    </a:cubicBezTo>
                    <a:cubicBezTo>
                      <a:pt x="969107" y="171740"/>
                      <a:pt x="969107" y="152431"/>
                      <a:pt x="969107" y="132156"/>
                    </a:cubicBezTo>
                    <a:cubicBezTo>
                      <a:pt x="676644" y="132156"/>
                      <a:pt x="384663" y="132156"/>
                      <a:pt x="92199" y="132156"/>
                    </a:cubicBezTo>
                    <a:cubicBezTo>
                      <a:pt x="92199" y="152431"/>
                      <a:pt x="92199" y="171740"/>
                      <a:pt x="92199" y="192014"/>
                    </a:cubicBezTo>
                    <a:close/>
                    <a:moveTo>
                      <a:pt x="37664" y="596537"/>
                    </a:moveTo>
                    <a:cubicBezTo>
                      <a:pt x="128395" y="596537"/>
                      <a:pt x="217196" y="596537"/>
                      <a:pt x="307445" y="596537"/>
                    </a:cubicBezTo>
                    <a:cubicBezTo>
                      <a:pt x="262562" y="481649"/>
                      <a:pt x="218161" y="368691"/>
                      <a:pt x="172313" y="251872"/>
                    </a:cubicBezTo>
                    <a:cubicBezTo>
                      <a:pt x="126465" y="369174"/>
                      <a:pt x="82547" y="482132"/>
                      <a:pt x="37664" y="596537"/>
                    </a:cubicBezTo>
                    <a:close/>
                    <a:moveTo>
                      <a:pt x="313236" y="627915"/>
                    </a:moveTo>
                    <a:cubicBezTo>
                      <a:pt x="218644" y="627915"/>
                      <a:pt x="125017" y="627915"/>
                      <a:pt x="31873" y="627915"/>
                    </a:cubicBezTo>
                    <a:cubicBezTo>
                      <a:pt x="30908" y="701289"/>
                      <a:pt x="93647" y="761147"/>
                      <a:pt x="171348" y="762112"/>
                    </a:cubicBezTo>
                    <a:cubicBezTo>
                      <a:pt x="249049" y="762595"/>
                      <a:pt x="312271" y="703220"/>
                      <a:pt x="313236" y="627915"/>
                    </a:cubicBezTo>
                    <a:close/>
                    <a:moveTo>
                      <a:pt x="501938" y="1106295"/>
                    </a:moveTo>
                    <a:cubicBezTo>
                      <a:pt x="491320" y="1089882"/>
                      <a:pt x="481185" y="1074918"/>
                      <a:pt x="472016" y="1058988"/>
                    </a:cubicBezTo>
                    <a:cubicBezTo>
                      <a:pt x="467190" y="1050781"/>
                      <a:pt x="462364" y="1047402"/>
                      <a:pt x="452229" y="1047402"/>
                    </a:cubicBezTo>
                    <a:cubicBezTo>
                      <a:pt x="316614" y="1047885"/>
                      <a:pt x="180518" y="1047885"/>
                      <a:pt x="44903" y="1047885"/>
                    </a:cubicBezTo>
                    <a:cubicBezTo>
                      <a:pt x="40560" y="1047885"/>
                      <a:pt x="35734" y="1047885"/>
                      <a:pt x="31390" y="1047885"/>
                    </a:cubicBezTo>
                    <a:cubicBezTo>
                      <a:pt x="31390" y="1068642"/>
                      <a:pt x="31390" y="1087469"/>
                      <a:pt x="31390" y="1106778"/>
                    </a:cubicBezTo>
                    <a:cubicBezTo>
                      <a:pt x="188240" y="1106295"/>
                      <a:pt x="344123" y="1106295"/>
                      <a:pt x="501938" y="1106295"/>
                    </a:cubicBezTo>
                    <a:close/>
                    <a:moveTo>
                      <a:pt x="507247" y="223391"/>
                    </a:moveTo>
                    <a:cubicBezTo>
                      <a:pt x="507247" y="346486"/>
                      <a:pt x="507247" y="468133"/>
                      <a:pt x="507247" y="586400"/>
                    </a:cubicBezTo>
                    <a:cubicBezTo>
                      <a:pt x="526069" y="568539"/>
                      <a:pt x="545856" y="549713"/>
                      <a:pt x="566125" y="531852"/>
                    </a:cubicBezTo>
                    <a:cubicBezTo>
                      <a:pt x="573365" y="525094"/>
                      <a:pt x="576260" y="518819"/>
                      <a:pt x="576260" y="509164"/>
                    </a:cubicBezTo>
                    <a:cubicBezTo>
                      <a:pt x="575778" y="418895"/>
                      <a:pt x="576260" y="328625"/>
                      <a:pt x="576260" y="238356"/>
                    </a:cubicBezTo>
                    <a:cubicBezTo>
                      <a:pt x="576260" y="233528"/>
                      <a:pt x="575778" y="229184"/>
                      <a:pt x="575778" y="223874"/>
                    </a:cubicBezTo>
                    <a:cubicBezTo>
                      <a:pt x="552129" y="223391"/>
                      <a:pt x="529929" y="223391"/>
                      <a:pt x="507247" y="223391"/>
                    </a:cubicBezTo>
                    <a:close/>
                    <a:moveTo>
                      <a:pt x="846523" y="433376"/>
                    </a:moveTo>
                    <a:cubicBezTo>
                      <a:pt x="901058" y="434825"/>
                      <a:pt x="950768" y="446410"/>
                      <a:pt x="1001925" y="467167"/>
                    </a:cubicBezTo>
                    <a:cubicBezTo>
                      <a:pt x="973450" y="394276"/>
                      <a:pt x="945942" y="324281"/>
                      <a:pt x="917467" y="251872"/>
                    </a:cubicBezTo>
                    <a:cubicBezTo>
                      <a:pt x="892854" y="314143"/>
                      <a:pt x="870171" y="372553"/>
                      <a:pt x="846523" y="433376"/>
                    </a:cubicBezTo>
                    <a:close/>
                    <a:moveTo>
                      <a:pt x="331093" y="1016991"/>
                    </a:moveTo>
                    <a:cubicBezTo>
                      <a:pt x="372115" y="1016991"/>
                      <a:pt x="410241" y="1016991"/>
                      <a:pt x="448368" y="1016991"/>
                    </a:cubicBezTo>
                    <a:cubicBezTo>
                      <a:pt x="439198" y="987062"/>
                      <a:pt x="430511" y="958581"/>
                      <a:pt x="421824" y="928652"/>
                    </a:cubicBezTo>
                    <a:cubicBezTo>
                      <a:pt x="383698" y="949409"/>
                      <a:pt x="354258" y="977890"/>
                      <a:pt x="331093" y="1016991"/>
                    </a:cubicBezTo>
                    <a:close/>
                    <a:moveTo>
                      <a:pt x="531377" y="101745"/>
                    </a:moveTo>
                    <a:cubicBezTo>
                      <a:pt x="551164" y="101745"/>
                      <a:pt x="567573" y="85332"/>
                      <a:pt x="567091" y="65540"/>
                    </a:cubicBezTo>
                    <a:cubicBezTo>
                      <a:pt x="567091" y="45748"/>
                      <a:pt x="550682" y="29819"/>
                      <a:pt x="530412" y="30301"/>
                    </a:cubicBezTo>
                    <a:cubicBezTo>
                      <a:pt x="510625" y="30301"/>
                      <a:pt x="494216" y="46714"/>
                      <a:pt x="494699" y="66023"/>
                    </a:cubicBezTo>
                    <a:cubicBezTo>
                      <a:pt x="495181" y="85815"/>
                      <a:pt x="511590" y="101745"/>
                      <a:pt x="531377" y="101745"/>
                    </a:cubicBezTo>
                    <a:close/>
                  </a:path>
                </a:pathLst>
              </a:custGeom>
              <a:grpFill/>
              <a:ln w="481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9BB4499-356C-2EE7-40C8-0E9EC21EC8F4}"/>
                  </a:ext>
                </a:extLst>
              </p:cNvPr>
              <p:cNvSpPr/>
              <p:nvPr/>
            </p:nvSpPr>
            <p:spPr>
              <a:xfrm>
                <a:off x="10400907" y="4527923"/>
                <a:ext cx="502254" cy="504376"/>
              </a:xfrm>
              <a:custGeom>
                <a:avLst/>
                <a:gdLst>
                  <a:gd name="connsiteX0" fmla="*/ 313987 w 502254"/>
                  <a:gd name="connsiteY0" fmla="*/ 0 h 504376"/>
                  <a:gd name="connsiteX1" fmla="*/ 489658 w 502254"/>
                  <a:gd name="connsiteY1" fmla="*/ 54548 h 504376"/>
                  <a:gd name="connsiteX2" fmla="*/ 493037 w 502254"/>
                  <a:gd name="connsiteY2" fmla="*/ 85925 h 504376"/>
                  <a:gd name="connsiteX3" fmla="*/ 84264 w 502254"/>
                  <a:gd name="connsiteY3" fmla="*/ 495276 h 504376"/>
                  <a:gd name="connsiteX4" fmla="*/ 53859 w 502254"/>
                  <a:gd name="connsiteY4" fmla="*/ 492379 h 504376"/>
                  <a:gd name="connsiteX5" fmla="*/ 255591 w 502254"/>
                  <a:gd name="connsiteY5" fmla="*/ 7241 h 504376"/>
                  <a:gd name="connsiteX6" fmla="*/ 313987 w 502254"/>
                  <a:gd name="connsiteY6" fmla="*/ 0 h 504376"/>
                  <a:gd name="connsiteX7" fmla="*/ 70268 w 502254"/>
                  <a:gd name="connsiteY7" fmla="*/ 461968 h 504376"/>
                  <a:gd name="connsiteX8" fmla="*/ 460702 w 502254"/>
                  <a:gd name="connsiteY8" fmla="*/ 71443 h 504376"/>
                  <a:gd name="connsiteX9" fmla="*/ 113703 w 502254"/>
                  <a:gd name="connsiteY9" fmla="*/ 113923 h 504376"/>
                  <a:gd name="connsiteX10" fmla="*/ 70268 w 502254"/>
                  <a:gd name="connsiteY10" fmla="*/ 461968 h 5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254" h="504376">
                    <a:moveTo>
                      <a:pt x="313987" y="0"/>
                    </a:moveTo>
                    <a:cubicBezTo>
                      <a:pt x="378175" y="1448"/>
                      <a:pt x="436571" y="19309"/>
                      <a:pt x="489658" y="54548"/>
                    </a:cubicBezTo>
                    <a:cubicBezTo>
                      <a:pt x="505585" y="65168"/>
                      <a:pt x="506067" y="72409"/>
                      <a:pt x="493037" y="85925"/>
                    </a:cubicBezTo>
                    <a:cubicBezTo>
                      <a:pt x="356940" y="222536"/>
                      <a:pt x="220360" y="358665"/>
                      <a:pt x="84264" y="495276"/>
                    </a:cubicBezTo>
                    <a:cubicBezTo>
                      <a:pt x="71233" y="508309"/>
                      <a:pt x="63994" y="507344"/>
                      <a:pt x="53859" y="492379"/>
                    </a:cubicBezTo>
                    <a:cubicBezTo>
                      <a:pt x="-73068" y="308944"/>
                      <a:pt x="36485" y="45859"/>
                      <a:pt x="255591" y="7241"/>
                    </a:cubicBezTo>
                    <a:cubicBezTo>
                      <a:pt x="274896" y="3862"/>
                      <a:pt x="294683" y="2414"/>
                      <a:pt x="313987" y="0"/>
                    </a:cubicBezTo>
                    <a:close/>
                    <a:moveTo>
                      <a:pt x="70268" y="461968"/>
                    </a:moveTo>
                    <a:cubicBezTo>
                      <a:pt x="200573" y="331632"/>
                      <a:pt x="330879" y="201296"/>
                      <a:pt x="460702" y="71443"/>
                    </a:cubicBezTo>
                    <a:cubicBezTo>
                      <a:pt x="363696" y="8689"/>
                      <a:pt x="214087" y="13516"/>
                      <a:pt x="113703" y="113923"/>
                    </a:cubicBezTo>
                    <a:cubicBezTo>
                      <a:pt x="12837" y="214330"/>
                      <a:pt x="7045" y="364457"/>
                      <a:pt x="70268" y="461968"/>
                    </a:cubicBezTo>
                    <a:close/>
                  </a:path>
                </a:pathLst>
              </a:custGeom>
              <a:grpFill/>
              <a:ln w="481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5F5CC92-6590-5923-4029-8930397B9E19}"/>
                  </a:ext>
                </a:extLst>
              </p:cNvPr>
              <p:cNvSpPr/>
              <p:nvPr/>
            </p:nvSpPr>
            <p:spPr>
              <a:xfrm>
                <a:off x="10528365" y="4656011"/>
                <a:ext cx="502641" cy="503171"/>
              </a:xfrm>
              <a:custGeom>
                <a:avLst/>
                <a:gdLst>
                  <a:gd name="connsiteX0" fmla="*/ 502641 w 502641"/>
                  <a:gd name="connsiteY0" fmla="*/ 159133 h 503171"/>
                  <a:gd name="connsiteX1" fmla="*/ 164329 w 502641"/>
                  <a:gd name="connsiteY1" fmla="*/ 502351 h 503171"/>
                  <a:gd name="connsiteX2" fmla="*/ 12789 w 502641"/>
                  <a:gd name="connsiteY2" fmla="*/ 449734 h 503171"/>
                  <a:gd name="connsiteX3" fmla="*/ 9411 w 502641"/>
                  <a:gd name="connsiteY3" fmla="*/ 418356 h 503171"/>
                  <a:gd name="connsiteX4" fmla="*/ 418184 w 502641"/>
                  <a:gd name="connsiteY4" fmla="*/ 9006 h 503171"/>
                  <a:gd name="connsiteX5" fmla="*/ 449554 w 502641"/>
                  <a:gd name="connsiteY5" fmla="*/ 12868 h 503171"/>
                  <a:gd name="connsiteX6" fmla="*/ 502641 w 502641"/>
                  <a:gd name="connsiteY6" fmla="*/ 159133 h 503171"/>
                  <a:gd name="connsiteX7" fmla="*/ 40298 w 502641"/>
                  <a:gd name="connsiteY7" fmla="*/ 431873 h 503171"/>
                  <a:gd name="connsiteX8" fmla="*/ 397914 w 502641"/>
                  <a:gd name="connsiteY8" fmla="*/ 381669 h 503171"/>
                  <a:gd name="connsiteX9" fmla="*/ 430249 w 502641"/>
                  <a:gd name="connsiteY9" fmla="*/ 41831 h 503171"/>
                  <a:gd name="connsiteX10" fmla="*/ 40298 w 502641"/>
                  <a:gd name="connsiteY10" fmla="*/ 431873 h 5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641" h="503171">
                    <a:moveTo>
                      <a:pt x="502641" y="159133"/>
                    </a:moveTo>
                    <a:cubicBezTo>
                      <a:pt x="501676" y="372015"/>
                      <a:pt x="347240" y="515384"/>
                      <a:pt x="164329" y="502351"/>
                    </a:cubicBezTo>
                    <a:cubicBezTo>
                      <a:pt x="109312" y="498489"/>
                      <a:pt x="58637" y="480628"/>
                      <a:pt x="12789" y="449734"/>
                    </a:cubicBezTo>
                    <a:cubicBezTo>
                      <a:pt x="-3137" y="439114"/>
                      <a:pt x="-4102" y="431873"/>
                      <a:pt x="9411" y="418356"/>
                    </a:cubicBezTo>
                    <a:cubicBezTo>
                      <a:pt x="145508" y="281745"/>
                      <a:pt x="282087" y="145617"/>
                      <a:pt x="418184" y="9006"/>
                    </a:cubicBezTo>
                    <a:cubicBezTo>
                      <a:pt x="431214" y="-4028"/>
                      <a:pt x="438936" y="-3062"/>
                      <a:pt x="449554" y="12868"/>
                    </a:cubicBezTo>
                    <a:cubicBezTo>
                      <a:pt x="484784" y="66933"/>
                      <a:pt x="502641" y="125342"/>
                      <a:pt x="502641" y="159133"/>
                    </a:cubicBezTo>
                    <a:close/>
                    <a:moveTo>
                      <a:pt x="40298" y="431873"/>
                    </a:moveTo>
                    <a:cubicBezTo>
                      <a:pt x="133442" y="495592"/>
                      <a:pt x="293670" y="495110"/>
                      <a:pt x="397914" y="381669"/>
                    </a:cubicBezTo>
                    <a:cubicBezTo>
                      <a:pt x="499745" y="270643"/>
                      <a:pt x="485750" y="118102"/>
                      <a:pt x="430249" y="41831"/>
                    </a:cubicBezTo>
                    <a:cubicBezTo>
                      <a:pt x="300426" y="171684"/>
                      <a:pt x="170121" y="302020"/>
                      <a:pt x="40298" y="431873"/>
                    </a:cubicBezTo>
                    <a:close/>
                  </a:path>
                </a:pathLst>
              </a:custGeom>
              <a:grpFill/>
              <a:ln w="4819"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A5DD8AE5-C782-1E0D-E819-FC53BA238D62}"/>
              </a:ext>
            </a:extLst>
          </p:cNvPr>
          <p:cNvGrpSpPr/>
          <p:nvPr/>
        </p:nvGrpSpPr>
        <p:grpSpPr>
          <a:xfrm>
            <a:off x="6235070" y="3055367"/>
            <a:ext cx="637053" cy="747265"/>
            <a:chOff x="8138828" y="4016838"/>
            <a:chExt cx="981393" cy="1151177"/>
          </a:xfrm>
          <a:solidFill>
            <a:srgbClr val="595959"/>
          </a:solidFill>
        </p:grpSpPr>
        <p:sp>
          <p:nvSpPr>
            <p:cNvPr id="13" name="Freeform 12">
              <a:extLst>
                <a:ext uri="{FF2B5EF4-FFF2-40B4-BE49-F238E27FC236}">
                  <a16:creationId xmlns:a16="http://schemas.microsoft.com/office/drawing/2014/main" id="{A9199504-E3EA-DAAE-0E9C-ABE6A5EFCFE9}"/>
                </a:ext>
              </a:extLst>
            </p:cNvPr>
            <p:cNvSpPr/>
            <p:nvPr/>
          </p:nvSpPr>
          <p:spPr>
            <a:xfrm>
              <a:off x="8169112" y="4554473"/>
              <a:ext cx="928064" cy="288186"/>
            </a:xfrm>
            <a:custGeom>
              <a:avLst/>
              <a:gdLst>
                <a:gd name="connsiteX0" fmla="*/ 0 w 928064"/>
                <a:gd name="connsiteY0" fmla="*/ 0 h 288186"/>
                <a:gd name="connsiteX1" fmla="*/ 928064 w 928064"/>
                <a:gd name="connsiteY1" fmla="*/ 0 h 288186"/>
                <a:gd name="connsiteX2" fmla="*/ 928064 w 928064"/>
                <a:gd name="connsiteY2" fmla="*/ 288187 h 288186"/>
                <a:gd name="connsiteX3" fmla="*/ 0 w 928064"/>
                <a:gd name="connsiteY3" fmla="*/ 288187 h 288186"/>
              </a:gdLst>
              <a:ahLst/>
              <a:cxnLst>
                <a:cxn ang="0">
                  <a:pos x="connsiteX0" y="connsiteY0"/>
                </a:cxn>
                <a:cxn ang="0">
                  <a:pos x="connsiteX1" y="connsiteY1"/>
                </a:cxn>
                <a:cxn ang="0">
                  <a:pos x="connsiteX2" y="connsiteY2"/>
                </a:cxn>
                <a:cxn ang="0">
                  <a:pos x="connsiteX3" y="connsiteY3"/>
                </a:cxn>
              </a:cxnLst>
              <a:rect l="l" t="t" r="r" b="b"/>
              <a:pathLst>
                <a:path w="928064" h="288186">
                  <a:moveTo>
                    <a:pt x="0" y="0"/>
                  </a:moveTo>
                  <a:lnTo>
                    <a:pt x="928064" y="0"/>
                  </a:lnTo>
                  <a:lnTo>
                    <a:pt x="928064" y="288187"/>
                  </a:lnTo>
                  <a:lnTo>
                    <a:pt x="0" y="288187"/>
                  </a:lnTo>
                  <a:close/>
                </a:path>
              </a:pathLst>
            </a:custGeom>
            <a:solidFill>
              <a:srgbClr val="F16924"/>
            </a:solidFill>
            <a:ln w="4819" cap="flat">
              <a:noFill/>
              <a:prstDash val="solid"/>
              <a:miter/>
            </a:ln>
          </p:spPr>
          <p:txBody>
            <a:bodyPr rtlCol="0" anchor="ctr"/>
            <a:lstStyle/>
            <a:p>
              <a:endParaRPr lang="en-US" dirty="0"/>
            </a:p>
          </p:txBody>
        </p:sp>
        <p:grpSp>
          <p:nvGrpSpPr>
            <p:cNvPr id="14" name="Group 13">
              <a:extLst>
                <a:ext uri="{FF2B5EF4-FFF2-40B4-BE49-F238E27FC236}">
                  <a16:creationId xmlns:a16="http://schemas.microsoft.com/office/drawing/2014/main" id="{4509D901-0240-2E5D-35CA-63E71F930360}"/>
                </a:ext>
              </a:extLst>
            </p:cNvPr>
            <p:cNvGrpSpPr/>
            <p:nvPr/>
          </p:nvGrpSpPr>
          <p:grpSpPr>
            <a:xfrm>
              <a:off x="8138828" y="4016838"/>
              <a:ext cx="981393" cy="1151177"/>
              <a:chOff x="8138828" y="4016838"/>
              <a:chExt cx="981393" cy="1151177"/>
            </a:xfrm>
            <a:grpFill/>
          </p:grpSpPr>
          <p:sp>
            <p:nvSpPr>
              <p:cNvPr id="15" name="Freeform 14">
                <a:extLst>
                  <a:ext uri="{FF2B5EF4-FFF2-40B4-BE49-F238E27FC236}">
                    <a16:creationId xmlns:a16="http://schemas.microsoft.com/office/drawing/2014/main" id="{9E4F50E0-01CE-2A15-E9C7-163B78631C04}"/>
                  </a:ext>
                </a:extLst>
              </p:cNvPr>
              <p:cNvSpPr/>
              <p:nvPr/>
            </p:nvSpPr>
            <p:spPr>
              <a:xfrm>
                <a:off x="8453330" y="4596248"/>
                <a:ext cx="160267" cy="195292"/>
              </a:xfrm>
              <a:custGeom>
                <a:avLst/>
                <a:gdLst>
                  <a:gd name="connsiteX0" fmla="*/ 159785 w 160267"/>
                  <a:gd name="connsiteY0" fmla="*/ 178347 h 195292"/>
                  <a:gd name="connsiteX1" fmla="*/ 146754 w 160267"/>
                  <a:gd name="connsiteY1" fmla="*/ 194760 h 195292"/>
                  <a:gd name="connsiteX2" fmla="*/ 128415 w 160267"/>
                  <a:gd name="connsiteY2" fmla="*/ 185588 h 195292"/>
                  <a:gd name="connsiteX3" fmla="*/ 119245 w 160267"/>
                  <a:gd name="connsiteY3" fmla="*/ 162900 h 195292"/>
                  <a:gd name="connsiteX4" fmla="*/ 109111 w 160267"/>
                  <a:gd name="connsiteY4" fmla="*/ 155659 h 195292"/>
                  <a:gd name="connsiteX5" fmla="*/ 50714 w 160267"/>
                  <a:gd name="connsiteY5" fmla="*/ 155659 h 195292"/>
                  <a:gd name="connsiteX6" fmla="*/ 40580 w 160267"/>
                  <a:gd name="connsiteY6" fmla="*/ 162900 h 195292"/>
                  <a:gd name="connsiteX7" fmla="*/ 32375 w 160267"/>
                  <a:gd name="connsiteY7" fmla="*/ 183657 h 195292"/>
                  <a:gd name="connsiteX8" fmla="*/ 10658 w 160267"/>
                  <a:gd name="connsiteY8" fmla="*/ 193794 h 195292"/>
                  <a:gd name="connsiteX9" fmla="*/ 1488 w 160267"/>
                  <a:gd name="connsiteY9" fmla="*/ 171589 h 195292"/>
                  <a:gd name="connsiteX10" fmla="*/ 61815 w 160267"/>
                  <a:gd name="connsiteY10" fmla="*/ 13255 h 195292"/>
                  <a:gd name="connsiteX11" fmla="*/ 80636 w 160267"/>
                  <a:gd name="connsiteY11" fmla="*/ 222 h 195292"/>
                  <a:gd name="connsiteX12" fmla="*/ 98976 w 160267"/>
                  <a:gd name="connsiteY12" fmla="*/ 12290 h 195292"/>
                  <a:gd name="connsiteX13" fmla="*/ 160268 w 160267"/>
                  <a:gd name="connsiteY13" fmla="*/ 172555 h 195292"/>
                  <a:gd name="connsiteX14" fmla="*/ 159785 w 160267"/>
                  <a:gd name="connsiteY14" fmla="*/ 178347 h 195292"/>
                  <a:gd name="connsiteX15" fmla="*/ 55541 w 160267"/>
                  <a:gd name="connsiteY15" fmla="*/ 121386 h 195292"/>
                  <a:gd name="connsiteX16" fmla="*/ 103319 w 160267"/>
                  <a:gd name="connsiteY16" fmla="*/ 121386 h 195292"/>
                  <a:gd name="connsiteX17" fmla="*/ 79671 w 160267"/>
                  <a:gd name="connsiteY17" fmla="*/ 58149 h 1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267" h="195292">
                    <a:moveTo>
                      <a:pt x="159785" y="178347"/>
                    </a:moveTo>
                    <a:cubicBezTo>
                      <a:pt x="159302" y="187036"/>
                      <a:pt x="154959" y="192829"/>
                      <a:pt x="146754" y="194760"/>
                    </a:cubicBezTo>
                    <a:cubicBezTo>
                      <a:pt x="138550" y="196691"/>
                      <a:pt x="131793" y="193312"/>
                      <a:pt x="128415" y="185588"/>
                    </a:cubicBezTo>
                    <a:cubicBezTo>
                      <a:pt x="125037" y="178347"/>
                      <a:pt x="123106" y="170141"/>
                      <a:pt x="119245" y="162900"/>
                    </a:cubicBezTo>
                    <a:cubicBezTo>
                      <a:pt x="117315" y="159521"/>
                      <a:pt x="112489" y="156142"/>
                      <a:pt x="109111" y="155659"/>
                    </a:cubicBezTo>
                    <a:cubicBezTo>
                      <a:pt x="89806" y="155176"/>
                      <a:pt x="70019" y="155176"/>
                      <a:pt x="50714" y="155659"/>
                    </a:cubicBezTo>
                    <a:cubicBezTo>
                      <a:pt x="47336" y="155659"/>
                      <a:pt x="42510" y="159521"/>
                      <a:pt x="40580" y="162900"/>
                    </a:cubicBezTo>
                    <a:cubicBezTo>
                      <a:pt x="36719" y="169175"/>
                      <a:pt x="35271" y="176899"/>
                      <a:pt x="32375" y="183657"/>
                    </a:cubicBezTo>
                    <a:cubicBezTo>
                      <a:pt x="28032" y="193312"/>
                      <a:pt x="19345" y="197173"/>
                      <a:pt x="10658" y="193794"/>
                    </a:cubicBezTo>
                    <a:cubicBezTo>
                      <a:pt x="1488" y="190415"/>
                      <a:pt x="-2373" y="181726"/>
                      <a:pt x="1488" y="171589"/>
                    </a:cubicBezTo>
                    <a:cubicBezTo>
                      <a:pt x="21275" y="118489"/>
                      <a:pt x="41545" y="65872"/>
                      <a:pt x="61815" y="13255"/>
                    </a:cubicBezTo>
                    <a:cubicBezTo>
                      <a:pt x="65193" y="4566"/>
                      <a:pt x="71949" y="-1226"/>
                      <a:pt x="80636" y="222"/>
                    </a:cubicBezTo>
                    <a:cubicBezTo>
                      <a:pt x="87393" y="1670"/>
                      <a:pt x="96563" y="6497"/>
                      <a:pt x="98976" y="12290"/>
                    </a:cubicBezTo>
                    <a:cubicBezTo>
                      <a:pt x="120211" y="65390"/>
                      <a:pt x="139998" y="118972"/>
                      <a:pt x="160268" y="172555"/>
                    </a:cubicBezTo>
                    <a:cubicBezTo>
                      <a:pt x="159785" y="174968"/>
                      <a:pt x="159785" y="176899"/>
                      <a:pt x="159785" y="178347"/>
                    </a:cubicBezTo>
                    <a:close/>
                    <a:moveTo>
                      <a:pt x="55541" y="121386"/>
                    </a:moveTo>
                    <a:cubicBezTo>
                      <a:pt x="72432" y="121386"/>
                      <a:pt x="87393" y="121386"/>
                      <a:pt x="103319" y="121386"/>
                    </a:cubicBezTo>
                    <a:cubicBezTo>
                      <a:pt x="95597" y="100628"/>
                      <a:pt x="87876" y="80837"/>
                      <a:pt x="79671" y="58149"/>
                    </a:cubicBezTo>
                  </a:path>
                </a:pathLst>
              </a:custGeom>
              <a:grpFill/>
              <a:ln w="481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B1BA529-3905-1006-F88F-3373D3ECD3E1}"/>
                  </a:ext>
                </a:extLst>
              </p:cNvPr>
              <p:cNvSpPr/>
              <p:nvPr/>
            </p:nvSpPr>
            <p:spPr>
              <a:xfrm>
                <a:off x="8349394" y="4326412"/>
                <a:ext cx="558201" cy="463509"/>
              </a:xfrm>
              <a:custGeom>
                <a:avLst/>
                <a:gdLst>
                  <a:gd name="connsiteX0" fmla="*/ 330322 w 558201"/>
                  <a:gd name="connsiteY0" fmla="*/ 327985 h 463509"/>
                  <a:gd name="connsiteX1" fmla="*/ 330322 w 558201"/>
                  <a:gd name="connsiteY1" fmla="*/ 285022 h 463509"/>
                  <a:gd name="connsiteX2" fmla="*/ 313430 w 558201"/>
                  <a:gd name="connsiteY2" fmla="*/ 267644 h 463509"/>
                  <a:gd name="connsiteX3" fmla="*/ 297021 w 558201"/>
                  <a:gd name="connsiteY3" fmla="*/ 285505 h 463509"/>
                  <a:gd name="connsiteX4" fmla="*/ 297021 w 558201"/>
                  <a:gd name="connsiteY4" fmla="*/ 294677 h 463509"/>
                  <a:gd name="connsiteX5" fmla="*/ 297021 w 558201"/>
                  <a:gd name="connsiteY5" fmla="*/ 419220 h 463509"/>
                  <a:gd name="connsiteX6" fmla="*/ 297021 w 558201"/>
                  <a:gd name="connsiteY6" fmla="*/ 445287 h 463509"/>
                  <a:gd name="connsiteX7" fmla="*/ 313430 w 558201"/>
                  <a:gd name="connsiteY7" fmla="*/ 463148 h 463509"/>
                  <a:gd name="connsiteX8" fmla="*/ 330322 w 558201"/>
                  <a:gd name="connsiteY8" fmla="*/ 445769 h 463509"/>
                  <a:gd name="connsiteX9" fmla="*/ 330804 w 558201"/>
                  <a:gd name="connsiteY9" fmla="*/ 407634 h 463509"/>
                  <a:gd name="connsiteX10" fmla="*/ 332252 w 558201"/>
                  <a:gd name="connsiteY10" fmla="*/ 398462 h 463509"/>
                  <a:gd name="connsiteX11" fmla="*/ 394509 w 558201"/>
                  <a:gd name="connsiteY11" fmla="*/ 457838 h 463509"/>
                  <a:gd name="connsiteX12" fmla="*/ 418640 w 558201"/>
                  <a:gd name="connsiteY12" fmla="*/ 458320 h 463509"/>
                  <a:gd name="connsiteX13" fmla="*/ 418157 w 558201"/>
                  <a:gd name="connsiteY13" fmla="*/ 434184 h 463509"/>
                  <a:gd name="connsiteX14" fmla="*/ 384374 w 558201"/>
                  <a:gd name="connsiteY14" fmla="*/ 401359 h 463509"/>
                  <a:gd name="connsiteX15" fmla="*/ 346730 w 558201"/>
                  <a:gd name="connsiteY15" fmla="*/ 360327 h 463509"/>
                  <a:gd name="connsiteX16" fmla="*/ 359761 w 558201"/>
                  <a:gd name="connsiteY16" fmla="*/ 348259 h 463509"/>
                  <a:gd name="connsiteX17" fmla="*/ 411883 w 558201"/>
                  <a:gd name="connsiteY17" fmla="*/ 299987 h 463509"/>
                  <a:gd name="connsiteX18" fmla="*/ 413814 w 558201"/>
                  <a:gd name="connsiteY18" fmla="*/ 275850 h 463509"/>
                  <a:gd name="connsiteX19" fmla="*/ 388718 w 558201"/>
                  <a:gd name="connsiteY19" fmla="*/ 275368 h 463509"/>
                  <a:gd name="connsiteX20" fmla="*/ 380513 w 558201"/>
                  <a:gd name="connsiteY20" fmla="*/ 283091 h 463509"/>
                  <a:gd name="connsiteX21" fmla="*/ 330322 w 558201"/>
                  <a:gd name="connsiteY21" fmla="*/ 327985 h 463509"/>
                  <a:gd name="connsiteX22" fmla="*/ 491514 w 558201"/>
                  <a:gd name="connsiteY22" fmla="*/ 303366 h 463509"/>
                  <a:gd name="connsiteX23" fmla="*/ 538810 w 558201"/>
                  <a:gd name="connsiteY23" fmla="*/ 303366 h 463509"/>
                  <a:gd name="connsiteX24" fmla="*/ 558115 w 558201"/>
                  <a:gd name="connsiteY24" fmla="*/ 285988 h 463509"/>
                  <a:gd name="connsiteX25" fmla="*/ 539293 w 558201"/>
                  <a:gd name="connsiteY25" fmla="*/ 269575 h 463509"/>
                  <a:gd name="connsiteX26" fmla="*/ 475106 w 558201"/>
                  <a:gd name="connsiteY26" fmla="*/ 269575 h 463509"/>
                  <a:gd name="connsiteX27" fmla="*/ 457249 w 558201"/>
                  <a:gd name="connsiteY27" fmla="*/ 286953 h 463509"/>
                  <a:gd name="connsiteX28" fmla="*/ 457249 w 558201"/>
                  <a:gd name="connsiteY28" fmla="*/ 445287 h 463509"/>
                  <a:gd name="connsiteX29" fmla="*/ 475106 w 558201"/>
                  <a:gd name="connsiteY29" fmla="*/ 463148 h 463509"/>
                  <a:gd name="connsiteX30" fmla="*/ 541224 w 558201"/>
                  <a:gd name="connsiteY30" fmla="*/ 463148 h 463509"/>
                  <a:gd name="connsiteX31" fmla="*/ 558115 w 558201"/>
                  <a:gd name="connsiteY31" fmla="*/ 444804 h 463509"/>
                  <a:gd name="connsiteX32" fmla="*/ 539293 w 558201"/>
                  <a:gd name="connsiteY32" fmla="*/ 429357 h 463509"/>
                  <a:gd name="connsiteX33" fmla="*/ 491514 w 558201"/>
                  <a:gd name="connsiteY33" fmla="*/ 429357 h 463509"/>
                  <a:gd name="connsiteX34" fmla="*/ 491514 w 558201"/>
                  <a:gd name="connsiteY34" fmla="*/ 382532 h 463509"/>
                  <a:gd name="connsiteX35" fmla="*/ 535915 w 558201"/>
                  <a:gd name="connsiteY35" fmla="*/ 382050 h 463509"/>
                  <a:gd name="connsiteX36" fmla="*/ 550393 w 558201"/>
                  <a:gd name="connsiteY36" fmla="*/ 372395 h 463509"/>
                  <a:gd name="connsiteX37" fmla="*/ 548945 w 558201"/>
                  <a:gd name="connsiteY37" fmla="*/ 356465 h 463509"/>
                  <a:gd name="connsiteX38" fmla="*/ 531571 w 558201"/>
                  <a:gd name="connsiteY38" fmla="*/ 349224 h 463509"/>
                  <a:gd name="connsiteX39" fmla="*/ 491032 w 558201"/>
                  <a:gd name="connsiteY39" fmla="*/ 348742 h 463509"/>
                  <a:gd name="connsiteX40" fmla="*/ 491514 w 558201"/>
                  <a:gd name="connsiteY40" fmla="*/ 303366 h 463509"/>
                  <a:gd name="connsiteX41" fmla="*/ 236212 w 558201"/>
                  <a:gd name="connsiteY41" fmla="*/ 33523 h 463509"/>
                  <a:gd name="connsiteX42" fmla="*/ 396922 w 558201"/>
                  <a:gd name="connsiteY42" fmla="*/ 33523 h 463509"/>
                  <a:gd name="connsiteX43" fmla="*/ 407057 w 558201"/>
                  <a:gd name="connsiteY43" fmla="*/ 33523 h 463509"/>
                  <a:gd name="connsiteX44" fmla="*/ 422018 w 558201"/>
                  <a:gd name="connsiteY44" fmla="*/ 16627 h 463509"/>
                  <a:gd name="connsiteX45" fmla="*/ 407057 w 558201"/>
                  <a:gd name="connsiteY45" fmla="*/ 215 h 463509"/>
                  <a:gd name="connsiteX46" fmla="*/ 399335 w 558201"/>
                  <a:gd name="connsiteY46" fmla="*/ 215 h 463509"/>
                  <a:gd name="connsiteX47" fmla="*/ 73572 w 558201"/>
                  <a:gd name="connsiteY47" fmla="*/ 215 h 463509"/>
                  <a:gd name="connsiteX48" fmla="*/ 64402 w 558201"/>
                  <a:gd name="connsiteY48" fmla="*/ 697 h 463509"/>
                  <a:gd name="connsiteX49" fmla="*/ 50406 w 558201"/>
                  <a:gd name="connsiteY49" fmla="*/ 17110 h 463509"/>
                  <a:gd name="connsiteX50" fmla="*/ 64402 w 558201"/>
                  <a:gd name="connsiteY50" fmla="*/ 33523 h 463509"/>
                  <a:gd name="connsiteX51" fmla="*/ 74537 w 558201"/>
                  <a:gd name="connsiteY51" fmla="*/ 34005 h 463509"/>
                  <a:gd name="connsiteX52" fmla="*/ 236212 w 558201"/>
                  <a:gd name="connsiteY52" fmla="*/ 33523 h 463509"/>
                  <a:gd name="connsiteX53" fmla="*/ 236695 w 558201"/>
                  <a:gd name="connsiteY53" fmla="*/ 101104 h 463509"/>
                  <a:gd name="connsiteX54" fmla="*/ 75019 w 558201"/>
                  <a:gd name="connsiteY54" fmla="*/ 101104 h 463509"/>
                  <a:gd name="connsiteX55" fmla="*/ 63919 w 558201"/>
                  <a:gd name="connsiteY55" fmla="*/ 101587 h 463509"/>
                  <a:gd name="connsiteX56" fmla="*/ 50406 w 558201"/>
                  <a:gd name="connsiteY56" fmla="*/ 117517 h 463509"/>
                  <a:gd name="connsiteX57" fmla="*/ 63919 w 558201"/>
                  <a:gd name="connsiteY57" fmla="*/ 134412 h 463509"/>
                  <a:gd name="connsiteX58" fmla="*/ 75019 w 558201"/>
                  <a:gd name="connsiteY58" fmla="*/ 134895 h 463509"/>
                  <a:gd name="connsiteX59" fmla="*/ 397405 w 558201"/>
                  <a:gd name="connsiteY59" fmla="*/ 134895 h 463509"/>
                  <a:gd name="connsiteX60" fmla="*/ 407540 w 558201"/>
                  <a:gd name="connsiteY60" fmla="*/ 134412 h 463509"/>
                  <a:gd name="connsiteX61" fmla="*/ 422018 w 558201"/>
                  <a:gd name="connsiteY61" fmla="*/ 117517 h 463509"/>
                  <a:gd name="connsiteX62" fmla="*/ 407540 w 558201"/>
                  <a:gd name="connsiteY62" fmla="*/ 101587 h 463509"/>
                  <a:gd name="connsiteX63" fmla="*/ 397405 w 558201"/>
                  <a:gd name="connsiteY63" fmla="*/ 101104 h 463509"/>
                  <a:gd name="connsiteX64" fmla="*/ 236695 w 558201"/>
                  <a:gd name="connsiteY64" fmla="*/ 101104 h 463509"/>
                  <a:gd name="connsiteX65" fmla="*/ 35445 w 558201"/>
                  <a:gd name="connsiteY65" fmla="*/ 347776 h 463509"/>
                  <a:gd name="connsiteX66" fmla="*/ 35445 w 558201"/>
                  <a:gd name="connsiteY66" fmla="*/ 302883 h 463509"/>
                  <a:gd name="connsiteX67" fmla="*/ 78880 w 558201"/>
                  <a:gd name="connsiteY67" fmla="*/ 302883 h 463509"/>
                  <a:gd name="connsiteX68" fmla="*/ 99150 w 558201"/>
                  <a:gd name="connsiteY68" fmla="*/ 285505 h 463509"/>
                  <a:gd name="connsiteX69" fmla="*/ 78880 w 558201"/>
                  <a:gd name="connsiteY69" fmla="*/ 269575 h 463509"/>
                  <a:gd name="connsiteX70" fmla="*/ 21449 w 558201"/>
                  <a:gd name="connsiteY70" fmla="*/ 269575 h 463509"/>
                  <a:gd name="connsiteX71" fmla="*/ 215 w 558201"/>
                  <a:gd name="connsiteY71" fmla="*/ 290332 h 463509"/>
                  <a:gd name="connsiteX72" fmla="*/ 215 w 558201"/>
                  <a:gd name="connsiteY72" fmla="*/ 397014 h 463509"/>
                  <a:gd name="connsiteX73" fmla="*/ 215 w 558201"/>
                  <a:gd name="connsiteY73" fmla="*/ 446252 h 463509"/>
                  <a:gd name="connsiteX74" fmla="*/ 16623 w 558201"/>
                  <a:gd name="connsiteY74" fmla="*/ 463148 h 463509"/>
                  <a:gd name="connsiteX75" fmla="*/ 33515 w 558201"/>
                  <a:gd name="connsiteY75" fmla="*/ 447218 h 463509"/>
                  <a:gd name="connsiteX76" fmla="*/ 33515 w 558201"/>
                  <a:gd name="connsiteY76" fmla="*/ 434667 h 463509"/>
                  <a:gd name="connsiteX77" fmla="*/ 33515 w 558201"/>
                  <a:gd name="connsiteY77" fmla="*/ 381567 h 463509"/>
                  <a:gd name="connsiteX78" fmla="*/ 53784 w 558201"/>
                  <a:gd name="connsiteY78" fmla="*/ 381567 h 463509"/>
                  <a:gd name="connsiteX79" fmla="*/ 74054 w 558201"/>
                  <a:gd name="connsiteY79" fmla="*/ 381567 h 463509"/>
                  <a:gd name="connsiteX80" fmla="*/ 91911 w 558201"/>
                  <a:gd name="connsiteY80" fmla="*/ 370464 h 463509"/>
                  <a:gd name="connsiteX81" fmla="*/ 75985 w 558201"/>
                  <a:gd name="connsiteY81" fmla="*/ 348259 h 463509"/>
                  <a:gd name="connsiteX82" fmla="*/ 35445 w 558201"/>
                  <a:gd name="connsiteY82" fmla="*/ 347776 h 46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58201" h="463509">
                    <a:moveTo>
                      <a:pt x="330322" y="327985"/>
                    </a:moveTo>
                    <a:cubicBezTo>
                      <a:pt x="330322" y="311572"/>
                      <a:pt x="330804" y="298538"/>
                      <a:pt x="330322" y="285022"/>
                    </a:cubicBezTo>
                    <a:cubicBezTo>
                      <a:pt x="329839" y="274402"/>
                      <a:pt x="322600" y="267644"/>
                      <a:pt x="313430" y="267644"/>
                    </a:cubicBezTo>
                    <a:cubicBezTo>
                      <a:pt x="304261" y="267644"/>
                      <a:pt x="297504" y="274885"/>
                      <a:pt x="297021" y="285505"/>
                    </a:cubicBezTo>
                    <a:cubicBezTo>
                      <a:pt x="297021" y="288401"/>
                      <a:pt x="297021" y="291298"/>
                      <a:pt x="297021" y="294677"/>
                    </a:cubicBezTo>
                    <a:cubicBezTo>
                      <a:pt x="297021" y="336191"/>
                      <a:pt x="297021" y="377705"/>
                      <a:pt x="297021" y="419220"/>
                    </a:cubicBezTo>
                    <a:cubicBezTo>
                      <a:pt x="297021" y="427909"/>
                      <a:pt x="297021" y="436598"/>
                      <a:pt x="297021" y="445287"/>
                    </a:cubicBezTo>
                    <a:cubicBezTo>
                      <a:pt x="297504" y="455907"/>
                      <a:pt x="304261" y="463148"/>
                      <a:pt x="313430" y="463148"/>
                    </a:cubicBezTo>
                    <a:cubicBezTo>
                      <a:pt x="322600" y="463148"/>
                      <a:pt x="329839" y="456389"/>
                      <a:pt x="330322" y="445769"/>
                    </a:cubicBezTo>
                    <a:cubicBezTo>
                      <a:pt x="330804" y="433219"/>
                      <a:pt x="330322" y="420185"/>
                      <a:pt x="330804" y="407634"/>
                    </a:cubicBezTo>
                    <a:cubicBezTo>
                      <a:pt x="330804" y="404738"/>
                      <a:pt x="331287" y="402324"/>
                      <a:pt x="332252" y="398462"/>
                    </a:cubicBezTo>
                    <a:cubicBezTo>
                      <a:pt x="353970" y="419220"/>
                      <a:pt x="373757" y="439011"/>
                      <a:pt x="394509" y="457838"/>
                    </a:cubicBezTo>
                    <a:cubicBezTo>
                      <a:pt x="402231" y="465078"/>
                      <a:pt x="411883" y="465078"/>
                      <a:pt x="418640" y="458320"/>
                    </a:cubicBezTo>
                    <a:cubicBezTo>
                      <a:pt x="425396" y="451562"/>
                      <a:pt x="425396" y="441908"/>
                      <a:pt x="418157" y="434184"/>
                    </a:cubicBezTo>
                    <a:cubicBezTo>
                      <a:pt x="407057" y="423081"/>
                      <a:pt x="395474" y="412461"/>
                      <a:pt x="384374" y="401359"/>
                    </a:cubicBezTo>
                    <a:cubicBezTo>
                      <a:pt x="371826" y="388325"/>
                      <a:pt x="359761" y="374326"/>
                      <a:pt x="346730" y="360327"/>
                    </a:cubicBezTo>
                    <a:cubicBezTo>
                      <a:pt x="350109" y="357431"/>
                      <a:pt x="354935" y="352604"/>
                      <a:pt x="359761" y="348259"/>
                    </a:cubicBezTo>
                    <a:cubicBezTo>
                      <a:pt x="377135" y="332329"/>
                      <a:pt x="394509" y="316399"/>
                      <a:pt x="411883" y="299987"/>
                    </a:cubicBezTo>
                    <a:cubicBezTo>
                      <a:pt x="419605" y="292746"/>
                      <a:pt x="420088" y="283091"/>
                      <a:pt x="413814" y="275850"/>
                    </a:cubicBezTo>
                    <a:cubicBezTo>
                      <a:pt x="407057" y="268127"/>
                      <a:pt x="397405" y="268127"/>
                      <a:pt x="388718" y="275368"/>
                    </a:cubicBezTo>
                    <a:cubicBezTo>
                      <a:pt x="385822" y="277781"/>
                      <a:pt x="383409" y="280678"/>
                      <a:pt x="380513" y="283091"/>
                    </a:cubicBezTo>
                    <a:cubicBezTo>
                      <a:pt x="364105" y="297090"/>
                      <a:pt x="348178" y="311572"/>
                      <a:pt x="330322" y="327985"/>
                    </a:cubicBezTo>
                    <a:close/>
                    <a:moveTo>
                      <a:pt x="491514" y="303366"/>
                    </a:moveTo>
                    <a:cubicBezTo>
                      <a:pt x="507923" y="303366"/>
                      <a:pt x="523367" y="303366"/>
                      <a:pt x="538810" y="303366"/>
                    </a:cubicBezTo>
                    <a:cubicBezTo>
                      <a:pt x="550876" y="302883"/>
                      <a:pt x="558115" y="296125"/>
                      <a:pt x="558115" y="285988"/>
                    </a:cubicBezTo>
                    <a:cubicBezTo>
                      <a:pt x="558115" y="276333"/>
                      <a:pt x="550876" y="270058"/>
                      <a:pt x="539293" y="269575"/>
                    </a:cubicBezTo>
                    <a:cubicBezTo>
                      <a:pt x="518058" y="269575"/>
                      <a:pt x="496823" y="269575"/>
                      <a:pt x="475106" y="269575"/>
                    </a:cubicBezTo>
                    <a:cubicBezTo>
                      <a:pt x="464005" y="269575"/>
                      <a:pt x="457249" y="275850"/>
                      <a:pt x="457249" y="286953"/>
                    </a:cubicBezTo>
                    <a:cubicBezTo>
                      <a:pt x="456766" y="339570"/>
                      <a:pt x="456766" y="392670"/>
                      <a:pt x="457249" y="445287"/>
                    </a:cubicBezTo>
                    <a:cubicBezTo>
                      <a:pt x="457249" y="456389"/>
                      <a:pt x="464005" y="462665"/>
                      <a:pt x="475106" y="463148"/>
                    </a:cubicBezTo>
                    <a:cubicBezTo>
                      <a:pt x="497306" y="463630"/>
                      <a:pt x="519506" y="463630"/>
                      <a:pt x="541224" y="463148"/>
                    </a:cubicBezTo>
                    <a:cubicBezTo>
                      <a:pt x="551841" y="463148"/>
                      <a:pt x="559080" y="454459"/>
                      <a:pt x="558115" y="444804"/>
                    </a:cubicBezTo>
                    <a:cubicBezTo>
                      <a:pt x="557150" y="435632"/>
                      <a:pt x="550393" y="429840"/>
                      <a:pt x="539293" y="429357"/>
                    </a:cubicBezTo>
                    <a:cubicBezTo>
                      <a:pt x="523367" y="429357"/>
                      <a:pt x="507441" y="429357"/>
                      <a:pt x="491514" y="429357"/>
                    </a:cubicBezTo>
                    <a:cubicBezTo>
                      <a:pt x="491514" y="412944"/>
                      <a:pt x="491514" y="397980"/>
                      <a:pt x="491514" y="382532"/>
                    </a:cubicBezTo>
                    <a:cubicBezTo>
                      <a:pt x="506958" y="382532"/>
                      <a:pt x="521436" y="383498"/>
                      <a:pt x="535915" y="382050"/>
                    </a:cubicBezTo>
                    <a:cubicBezTo>
                      <a:pt x="541224" y="381567"/>
                      <a:pt x="547980" y="377223"/>
                      <a:pt x="550393" y="372395"/>
                    </a:cubicBezTo>
                    <a:cubicBezTo>
                      <a:pt x="552806" y="368051"/>
                      <a:pt x="551841" y="359362"/>
                      <a:pt x="548945" y="356465"/>
                    </a:cubicBezTo>
                    <a:cubicBezTo>
                      <a:pt x="545084" y="352121"/>
                      <a:pt x="537363" y="349707"/>
                      <a:pt x="531571" y="349224"/>
                    </a:cubicBezTo>
                    <a:cubicBezTo>
                      <a:pt x="518541" y="348259"/>
                      <a:pt x="505028" y="348742"/>
                      <a:pt x="491032" y="348742"/>
                    </a:cubicBezTo>
                    <a:cubicBezTo>
                      <a:pt x="491514" y="333295"/>
                      <a:pt x="491514" y="318813"/>
                      <a:pt x="491514" y="303366"/>
                    </a:cubicBezTo>
                    <a:close/>
                    <a:moveTo>
                      <a:pt x="236212" y="33523"/>
                    </a:moveTo>
                    <a:cubicBezTo>
                      <a:pt x="289782" y="33523"/>
                      <a:pt x="343352" y="33523"/>
                      <a:pt x="396922" y="33523"/>
                    </a:cubicBezTo>
                    <a:cubicBezTo>
                      <a:pt x="400301" y="33523"/>
                      <a:pt x="403679" y="34005"/>
                      <a:pt x="407057" y="33523"/>
                    </a:cubicBezTo>
                    <a:cubicBezTo>
                      <a:pt x="416227" y="32074"/>
                      <a:pt x="422018" y="26282"/>
                      <a:pt x="422018" y="16627"/>
                    </a:cubicBezTo>
                    <a:cubicBezTo>
                      <a:pt x="422018" y="6973"/>
                      <a:pt x="416227" y="1663"/>
                      <a:pt x="407057" y="215"/>
                    </a:cubicBezTo>
                    <a:cubicBezTo>
                      <a:pt x="404644" y="-268"/>
                      <a:pt x="401748" y="215"/>
                      <a:pt x="399335" y="215"/>
                    </a:cubicBezTo>
                    <a:cubicBezTo>
                      <a:pt x="290747" y="215"/>
                      <a:pt x="182160" y="215"/>
                      <a:pt x="73572" y="215"/>
                    </a:cubicBezTo>
                    <a:cubicBezTo>
                      <a:pt x="70676" y="215"/>
                      <a:pt x="67298" y="-268"/>
                      <a:pt x="64402" y="697"/>
                    </a:cubicBezTo>
                    <a:cubicBezTo>
                      <a:pt x="55715" y="2628"/>
                      <a:pt x="50406" y="8421"/>
                      <a:pt x="50406" y="17110"/>
                    </a:cubicBezTo>
                    <a:cubicBezTo>
                      <a:pt x="50406" y="26282"/>
                      <a:pt x="55715" y="31592"/>
                      <a:pt x="64402" y="33523"/>
                    </a:cubicBezTo>
                    <a:cubicBezTo>
                      <a:pt x="67780" y="34005"/>
                      <a:pt x="71159" y="34005"/>
                      <a:pt x="74537" y="34005"/>
                    </a:cubicBezTo>
                    <a:cubicBezTo>
                      <a:pt x="128589" y="34005"/>
                      <a:pt x="182160" y="33523"/>
                      <a:pt x="236212" y="33523"/>
                    </a:cubicBezTo>
                    <a:close/>
                    <a:moveTo>
                      <a:pt x="236695" y="101104"/>
                    </a:moveTo>
                    <a:cubicBezTo>
                      <a:pt x="182642" y="101104"/>
                      <a:pt x="129072" y="101104"/>
                      <a:pt x="75019" y="101104"/>
                    </a:cubicBezTo>
                    <a:cubicBezTo>
                      <a:pt x="71159" y="101104"/>
                      <a:pt x="67298" y="100621"/>
                      <a:pt x="63919" y="101587"/>
                    </a:cubicBezTo>
                    <a:cubicBezTo>
                      <a:pt x="55715" y="103518"/>
                      <a:pt x="50889" y="108828"/>
                      <a:pt x="50406" y="117517"/>
                    </a:cubicBezTo>
                    <a:cubicBezTo>
                      <a:pt x="49924" y="126688"/>
                      <a:pt x="55232" y="132481"/>
                      <a:pt x="63919" y="134412"/>
                    </a:cubicBezTo>
                    <a:cubicBezTo>
                      <a:pt x="67298" y="135377"/>
                      <a:pt x="71159" y="134895"/>
                      <a:pt x="75019" y="134895"/>
                    </a:cubicBezTo>
                    <a:cubicBezTo>
                      <a:pt x="182642" y="134895"/>
                      <a:pt x="289782" y="134895"/>
                      <a:pt x="397405" y="134895"/>
                    </a:cubicBezTo>
                    <a:cubicBezTo>
                      <a:pt x="400783" y="134895"/>
                      <a:pt x="404161" y="135377"/>
                      <a:pt x="407540" y="134412"/>
                    </a:cubicBezTo>
                    <a:cubicBezTo>
                      <a:pt x="416709" y="132481"/>
                      <a:pt x="422018" y="127171"/>
                      <a:pt x="422018" y="117517"/>
                    </a:cubicBezTo>
                    <a:cubicBezTo>
                      <a:pt x="422018" y="108345"/>
                      <a:pt x="416709" y="103035"/>
                      <a:pt x="407540" y="101587"/>
                    </a:cubicBezTo>
                    <a:cubicBezTo>
                      <a:pt x="404161" y="101104"/>
                      <a:pt x="400783" y="101104"/>
                      <a:pt x="397405" y="101104"/>
                    </a:cubicBezTo>
                    <a:cubicBezTo>
                      <a:pt x="343835" y="101104"/>
                      <a:pt x="290265" y="101104"/>
                      <a:pt x="236695" y="101104"/>
                    </a:cubicBezTo>
                    <a:close/>
                    <a:moveTo>
                      <a:pt x="35445" y="347776"/>
                    </a:moveTo>
                    <a:cubicBezTo>
                      <a:pt x="35445" y="331846"/>
                      <a:pt x="35445" y="317847"/>
                      <a:pt x="35445" y="302883"/>
                    </a:cubicBezTo>
                    <a:cubicBezTo>
                      <a:pt x="50406" y="302883"/>
                      <a:pt x="64885" y="302883"/>
                      <a:pt x="78880" y="302883"/>
                    </a:cubicBezTo>
                    <a:cubicBezTo>
                      <a:pt x="91428" y="302883"/>
                      <a:pt x="99633" y="295642"/>
                      <a:pt x="99150" y="285505"/>
                    </a:cubicBezTo>
                    <a:cubicBezTo>
                      <a:pt x="98667" y="275850"/>
                      <a:pt x="91428" y="269575"/>
                      <a:pt x="78880" y="269575"/>
                    </a:cubicBezTo>
                    <a:cubicBezTo>
                      <a:pt x="59576" y="269575"/>
                      <a:pt x="40754" y="269575"/>
                      <a:pt x="21449" y="269575"/>
                    </a:cubicBezTo>
                    <a:cubicBezTo>
                      <a:pt x="6006" y="269575"/>
                      <a:pt x="697" y="275368"/>
                      <a:pt x="215" y="290332"/>
                    </a:cubicBezTo>
                    <a:cubicBezTo>
                      <a:pt x="215" y="326054"/>
                      <a:pt x="215" y="361293"/>
                      <a:pt x="215" y="397014"/>
                    </a:cubicBezTo>
                    <a:cubicBezTo>
                      <a:pt x="215" y="413427"/>
                      <a:pt x="-268" y="429840"/>
                      <a:pt x="215" y="446252"/>
                    </a:cubicBezTo>
                    <a:cubicBezTo>
                      <a:pt x="697" y="455907"/>
                      <a:pt x="7454" y="462665"/>
                      <a:pt x="16623" y="463148"/>
                    </a:cubicBezTo>
                    <a:cubicBezTo>
                      <a:pt x="25310" y="463148"/>
                      <a:pt x="32550" y="456872"/>
                      <a:pt x="33515" y="447218"/>
                    </a:cubicBezTo>
                    <a:cubicBezTo>
                      <a:pt x="33997" y="443356"/>
                      <a:pt x="33515" y="439011"/>
                      <a:pt x="33515" y="434667"/>
                    </a:cubicBezTo>
                    <a:cubicBezTo>
                      <a:pt x="33515" y="417289"/>
                      <a:pt x="33515" y="399911"/>
                      <a:pt x="33515" y="381567"/>
                    </a:cubicBezTo>
                    <a:cubicBezTo>
                      <a:pt x="41237" y="381567"/>
                      <a:pt x="47511" y="381567"/>
                      <a:pt x="53784" y="381567"/>
                    </a:cubicBezTo>
                    <a:cubicBezTo>
                      <a:pt x="60541" y="381567"/>
                      <a:pt x="67298" y="381567"/>
                      <a:pt x="74054" y="381567"/>
                    </a:cubicBezTo>
                    <a:cubicBezTo>
                      <a:pt x="82259" y="381567"/>
                      <a:pt x="89015" y="378671"/>
                      <a:pt x="91911" y="370464"/>
                    </a:cubicBezTo>
                    <a:cubicBezTo>
                      <a:pt x="96254" y="359362"/>
                      <a:pt x="89015" y="348742"/>
                      <a:pt x="75985" y="348259"/>
                    </a:cubicBezTo>
                    <a:cubicBezTo>
                      <a:pt x="62954" y="347294"/>
                      <a:pt x="49441" y="347776"/>
                      <a:pt x="35445" y="347776"/>
                    </a:cubicBezTo>
                    <a:close/>
                  </a:path>
                </a:pathLst>
              </a:custGeom>
              <a:grpFill/>
              <a:ln w="481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6998FED-0346-8566-1E77-F143180F765D}"/>
                  </a:ext>
                </a:extLst>
              </p:cNvPr>
              <p:cNvSpPr/>
              <p:nvPr/>
            </p:nvSpPr>
            <p:spPr>
              <a:xfrm>
                <a:off x="8138828" y="4016838"/>
                <a:ext cx="981393" cy="1151177"/>
              </a:xfrm>
              <a:custGeom>
                <a:avLst/>
                <a:gdLst>
                  <a:gd name="connsiteX0" fmla="*/ 215607 w 981393"/>
                  <a:gd name="connsiteY0" fmla="*/ 1150695 h 1151177"/>
                  <a:gd name="connsiteX1" fmla="*/ 175550 w 981393"/>
                  <a:gd name="connsiteY1" fmla="*/ 1131386 h 1151177"/>
                  <a:gd name="connsiteX2" fmla="*/ 145146 w 981393"/>
                  <a:gd name="connsiteY2" fmla="*/ 1082148 h 1151177"/>
                  <a:gd name="connsiteX3" fmla="*/ 116672 w 981393"/>
                  <a:gd name="connsiteY3" fmla="*/ 1082148 h 1151177"/>
                  <a:gd name="connsiteX4" fmla="*/ 43315 w 981393"/>
                  <a:gd name="connsiteY4" fmla="*/ 996223 h 1151177"/>
                  <a:gd name="connsiteX5" fmla="*/ 43315 w 981393"/>
                  <a:gd name="connsiteY5" fmla="*/ 854785 h 1151177"/>
                  <a:gd name="connsiteX6" fmla="*/ 32697 w 981393"/>
                  <a:gd name="connsiteY6" fmla="*/ 838855 h 1151177"/>
                  <a:gd name="connsiteX7" fmla="*/ 362 w 981393"/>
                  <a:gd name="connsiteY7" fmla="*/ 793479 h 1151177"/>
                  <a:gd name="connsiteX8" fmla="*/ 362 w 981393"/>
                  <a:gd name="connsiteY8" fmla="*/ 558392 h 1151177"/>
                  <a:gd name="connsiteX9" fmla="*/ 33180 w 981393"/>
                  <a:gd name="connsiteY9" fmla="*/ 513498 h 1151177"/>
                  <a:gd name="connsiteX10" fmla="*/ 43315 w 981393"/>
                  <a:gd name="connsiteY10" fmla="*/ 498534 h 1151177"/>
                  <a:gd name="connsiteX11" fmla="*/ 43315 w 981393"/>
                  <a:gd name="connsiteY11" fmla="*/ 405368 h 1151177"/>
                  <a:gd name="connsiteX12" fmla="*/ 43315 w 981393"/>
                  <a:gd name="connsiteY12" fmla="*/ 397645 h 1151177"/>
                  <a:gd name="connsiteX13" fmla="*/ 61171 w 981393"/>
                  <a:gd name="connsiteY13" fmla="*/ 380266 h 1151177"/>
                  <a:gd name="connsiteX14" fmla="*/ 77097 w 981393"/>
                  <a:gd name="connsiteY14" fmla="*/ 398610 h 1151177"/>
                  <a:gd name="connsiteX15" fmla="*/ 77097 w 981393"/>
                  <a:gd name="connsiteY15" fmla="*/ 497569 h 1151177"/>
                  <a:gd name="connsiteX16" fmla="*/ 77097 w 981393"/>
                  <a:gd name="connsiteY16" fmla="*/ 510602 h 1151177"/>
                  <a:gd name="connsiteX17" fmla="*/ 91576 w 981393"/>
                  <a:gd name="connsiteY17" fmla="*/ 510602 h 1151177"/>
                  <a:gd name="connsiteX18" fmla="*/ 621002 w 981393"/>
                  <a:gd name="connsiteY18" fmla="*/ 510602 h 1151177"/>
                  <a:gd name="connsiteX19" fmla="*/ 632102 w 981393"/>
                  <a:gd name="connsiteY19" fmla="*/ 510602 h 1151177"/>
                  <a:gd name="connsiteX20" fmla="*/ 648028 w 981393"/>
                  <a:gd name="connsiteY20" fmla="*/ 527498 h 1151177"/>
                  <a:gd name="connsiteX21" fmla="*/ 632585 w 981393"/>
                  <a:gd name="connsiteY21" fmla="*/ 543910 h 1151177"/>
                  <a:gd name="connsiteX22" fmla="*/ 621485 w 981393"/>
                  <a:gd name="connsiteY22" fmla="*/ 543910 h 1151177"/>
                  <a:gd name="connsiteX23" fmla="*/ 59723 w 981393"/>
                  <a:gd name="connsiteY23" fmla="*/ 543910 h 1151177"/>
                  <a:gd name="connsiteX24" fmla="*/ 34145 w 981393"/>
                  <a:gd name="connsiteY24" fmla="*/ 569977 h 1151177"/>
                  <a:gd name="connsiteX25" fmla="*/ 34145 w 981393"/>
                  <a:gd name="connsiteY25" fmla="*/ 785755 h 1151177"/>
                  <a:gd name="connsiteX26" fmla="*/ 57310 w 981393"/>
                  <a:gd name="connsiteY26" fmla="*/ 809409 h 1151177"/>
                  <a:gd name="connsiteX27" fmla="*/ 924083 w 981393"/>
                  <a:gd name="connsiteY27" fmla="*/ 809409 h 1151177"/>
                  <a:gd name="connsiteX28" fmla="*/ 947248 w 981393"/>
                  <a:gd name="connsiteY28" fmla="*/ 786721 h 1151177"/>
                  <a:gd name="connsiteX29" fmla="*/ 947248 w 981393"/>
                  <a:gd name="connsiteY29" fmla="*/ 566598 h 1151177"/>
                  <a:gd name="connsiteX30" fmla="*/ 925048 w 981393"/>
                  <a:gd name="connsiteY30" fmla="*/ 544393 h 1151177"/>
                  <a:gd name="connsiteX31" fmla="*/ 720420 w 981393"/>
                  <a:gd name="connsiteY31" fmla="*/ 544393 h 1151177"/>
                  <a:gd name="connsiteX32" fmla="*/ 711251 w 981393"/>
                  <a:gd name="connsiteY32" fmla="*/ 544393 h 1151177"/>
                  <a:gd name="connsiteX33" fmla="*/ 693394 w 981393"/>
                  <a:gd name="connsiteY33" fmla="*/ 527980 h 1151177"/>
                  <a:gd name="connsiteX34" fmla="*/ 711733 w 981393"/>
                  <a:gd name="connsiteY34" fmla="*/ 511085 h 1151177"/>
                  <a:gd name="connsiteX35" fmla="*/ 801499 w 981393"/>
                  <a:gd name="connsiteY35" fmla="*/ 511085 h 1151177"/>
                  <a:gd name="connsiteX36" fmla="*/ 816460 w 981393"/>
                  <a:gd name="connsiteY36" fmla="*/ 511085 h 1151177"/>
                  <a:gd name="connsiteX37" fmla="*/ 816460 w 981393"/>
                  <a:gd name="connsiteY37" fmla="*/ 499017 h 1151177"/>
                  <a:gd name="connsiteX38" fmla="*/ 816460 w 981393"/>
                  <a:gd name="connsiteY38" fmla="*/ 91114 h 1151177"/>
                  <a:gd name="connsiteX39" fmla="*/ 759995 w 981393"/>
                  <a:gd name="connsiteY39" fmla="*/ 34636 h 1151177"/>
                  <a:gd name="connsiteX40" fmla="*/ 300065 w 981393"/>
                  <a:gd name="connsiteY40" fmla="*/ 34636 h 1151177"/>
                  <a:gd name="connsiteX41" fmla="*/ 288482 w 981393"/>
                  <a:gd name="connsiteY41" fmla="*/ 34636 h 1151177"/>
                  <a:gd name="connsiteX42" fmla="*/ 288482 w 981393"/>
                  <a:gd name="connsiteY42" fmla="*/ 97872 h 1151177"/>
                  <a:gd name="connsiteX43" fmla="*/ 301512 w 981393"/>
                  <a:gd name="connsiteY43" fmla="*/ 97872 h 1151177"/>
                  <a:gd name="connsiteX44" fmla="*/ 701598 w 981393"/>
                  <a:gd name="connsiteY44" fmla="*/ 97872 h 1151177"/>
                  <a:gd name="connsiteX45" fmla="*/ 741655 w 981393"/>
                  <a:gd name="connsiteY45" fmla="*/ 117181 h 1151177"/>
                  <a:gd name="connsiteX46" fmla="*/ 748412 w 981393"/>
                  <a:gd name="connsiteY46" fmla="*/ 140352 h 1151177"/>
                  <a:gd name="connsiteX47" fmla="*/ 748895 w 981393"/>
                  <a:gd name="connsiteY47" fmla="*/ 199727 h 1151177"/>
                  <a:gd name="connsiteX48" fmla="*/ 703046 w 981393"/>
                  <a:gd name="connsiteY48" fmla="*/ 245586 h 1151177"/>
                  <a:gd name="connsiteX49" fmla="*/ 91576 w 981393"/>
                  <a:gd name="connsiteY49" fmla="*/ 245586 h 1151177"/>
                  <a:gd name="connsiteX50" fmla="*/ 77580 w 981393"/>
                  <a:gd name="connsiteY50" fmla="*/ 245586 h 1151177"/>
                  <a:gd name="connsiteX51" fmla="*/ 77097 w 981393"/>
                  <a:gd name="connsiteY51" fmla="*/ 256206 h 1151177"/>
                  <a:gd name="connsiteX52" fmla="*/ 77097 w 981393"/>
                  <a:gd name="connsiteY52" fmla="*/ 314616 h 1151177"/>
                  <a:gd name="connsiteX53" fmla="*/ 60206 w 981393"/>
                  <a:gd name="connsiteY53" fmla="*/ 335373 h 1151177"/>
                  <a:gd name="connsiteX54" fmla="*/ 43315 w 981393"/>
                  <a:gd name="connsiteY54" fmla="*/ 314133 h 1151177"/>
                  <a:gd name="connsiteX55" fmla="*/ 43797 w 981393"/>
                  <a:gd name="connsiteY55" fmla="*/ 233035 h 1151177"/>
                  <a:gd name="connsiteX56" fmla="*/ 52002 w 981393"/>
                  <a:gd name="connsiteY56" fmla="*/ 213244 h 1151177"/>
                  <a:gd name="connsiteX57" fmla="*/ 257112 w 981393"/>
                  <a:gd name="connsiteY57" fmla="*/ 8086 h 1151177"/>
                  <a:gd name="connsiteX58" fmla="*/ 275934 w 981393"/>
                  <a:gd name="connsiteY58" fmla="*/ 362 h 1151177"/>
                  <a:gd name="connsiteX59" fmla="*/ 767234 w 981393"/>
                  <a:gd name="connsiteY59" fmla="*/ 362 h 1151177"/>
                  <a:gd name="connsiteX60" fmla="*/ 849278 w 981393"/>
                  <a:gd name="connsiteY60" fmla="*/ 66495 h 1151177"/>
                  <a:gd name="connsiteX61" fmla="*/ 876787 w 981393"/>
                  <a:gd name="connsiteY61" fmla="*/ 71323 h 1151177"/>
                  <a:gd name="connsiteX62" fmla="*/ 938079 w 981393"/>
                  <a:gd name="connsiteY62" fmla="*/ 156765 h 1151177"/>
                  <a:gd name="connsiteX63" fmla="*/ 938079 w 981393"/>
                  <a:gd name="connsiteY63" fmla="*/ 495155 h 1151177"/>
                  <a:gd name="connsiteX64" fmla="*/ 951109 w 981393"/>
                  <a:gd name="connsiteY64" fmla="*/ 515429 h 1151177"/>
                  <a:gd name="connsiteX65" fmla="*/ 981031 w 981393"/>
                  <a:gd name="connsiteY65" fmla="*/ 558875 h 1151177"/>
                  <a:gd name="connsiteX66" fmla="*/ 981031 w 981393"/>
                  <a:gd name="connsiteY66" fmla="*/ 794927 h 1151177"/>
                  <a:gd name="connsiteX67" fmla="*/ 946766 w 981393"/>
                  <a:gd name="connsiteY67" fmla="*/ 840303 h 1151177"/>
                  <a:gd name="connsiteX68" fmla="*/ 938079 w 981393"/>
                  <a:gd name="connsiteY68" fmla="*/ 852854 h 1151177"/>
                  <a:gd name="connsiteX69" fmla="*/ 938079 w 981393"/>
                  <a:gd name="connsiteY69" fmla="*/ 1048357 h 1151177"/>
                  <a:gd name="connsiteX70" fmla="*/ 866652 w 981393"/>
                  <a:gd name="connsiteY70" fmla="*/ 1151178 h 1151177"/>
                  <a:gd name="connsiteX71" fmla="*/ 215607 w 981393"/>
                  <a:gd name="connsiteY71" fmla="*/ 1150695 h 1151177"/>
                  <a:gd name="connsiteX72" fmla="*/ 77580 w 981393"/>
                  <a:gd name="connsiteY72" fmla="*/ 843199 h 1151177"/>
                  <a:gd name="connsiteX73" fmla="*/ 77097 w 981393"/>
                  <a:gd name="connsiteY73" fmla="*/ 852371 h 1151177"/>
                  <a:gd name="connsiteX74" fmla="*/ 77097 w 981393"/>
                  <a:gd name="connsiteY74" fmla="*/ 995258 h 1151177"/>
                  <a:gd name="connsiteX75" fmla="*/ 132115 w 981393"/>
                  <a:gd name="connsiteY75" fmla="*/ 1049806 h 1151177"/>
                  <a:gd name="connsiteX76" fmla="*/ 761442 w 981393"/>
                  <a:gd name="connsiteY76" fmla="*/ 1049806 h 1151177"/>
                  <a:gd name="connsiteX77" fmla="*/ 816460 w 981393"/>
                  <a:gd name="connsiteY77" fmla="*/ 994775 h 1151177"/>
                  <a:gd name="connsiteX78" fmla="*/ 816460 w 981393"/>
                  <a:gd name="connsiteY78" fmla="*/ 854302 h 1151177"/>
                  <a:gd name="connsiteX79" fmla="*/ 815978 w 981393"/>
                  <a:gd name="connsiteY79" fmla="*/ 843682 h 1151177"/>
                  <a:gd name="connsiteX80" fmla="*/ 77580 w 981393"/>
                  <a:gd name="connsiteY80" fmla="*/ 843199 h 1151177"/>
                  <a:gd name="connsiteX81" fmla="*/ 903331 w 981393"/>
                  <a:gd name="connsiteY81" fmla="*/ 843199 h 1151177"/>
                  <a:gd name="connsiteX82" fmla="*/ 850243 w 981393"/>
                  <a:gd name="connsiteY82" fmla="*/ 843199 h 1151177"/>
                  <a:gd name="connsiteX83" fmla="*/ 850243 w 981393"/>
                  <a:gd name="connsiteY83" fmla="*/ 855750 h 1151177"/>
                  <a:gd name="connsiteX84" fmla="*/ 850243 w 981393"/>
                  <a:gd name="connsiteY84" fmla="*/ 992844 h 1151177"/>
                  <a:gd name="connsiteX85" fmla="*/ 848795 w 981393"/>
                  <a:gd name="connsiteY85" fmla="*/ 1015049 h 1151177"/>
                  <a:gd name="connsiteX86" fmla="*/ 762890 w 981393"/>
                  <a:gd name="connsiteY86" fmla="*/ 1083114 h 1151177"/>
                  <a:gd name="connsiteX87" fmla="*/ 195338 w 981393"/>
                  <a:gd name="connsiteY87" fmla="*/ 1083114 h 1151177"/>
                  <a:gd name="connsiteX88" fmla="*/ 182307 w 981393"/>
                  <a:gd name="connsiteY88" fmla="*/ 1083114 h 1151177"/>
                  <a:gd name="connsiteX89" fmla="*/ 182307 w 981393"/>
                  <a:gd name="connsiteY89" fmla="*/ 1086493 h 1151177"/>
                  <a:gd name="connsiteX90" fmla="*/ 183755 w 981393"/>
                  <a:gd name="connsiteY90" fmla="*/ 1089389 h 1151177"/>
                  <a:gd name="connsiteX91" fmla="*/ 234429 w 981393"/>
                  <a:gd name="connsiteY91" fmla="*/ 1116422 h 1151177"/>
                  <a:gd name="connsiteX92" fmla="*/ 846865 w 981393"/>
                  <a:gd name="connsiteY92" fmla="*/ 1116422 h 1151177"/>
                  <a:gd name="connsiteX93" fmla="*/ 903331 w 981393"/>
                  <a:gd name="connsiteY93" fmla="*/ 1059943 h 1151177"/>
                  <a:gd name="connsiteX94" fmla="*/ 903331 w 981393"/>
                  <a:gd name="connsiteY94" fmla="*/ 853337 h 1151177"/>
                  <a:gd name="connsiteX95" fmla="*/ 903331 w 981393"/>
                  <a:gd name="connsiteY95" fmla="*/ 843199 h 1151177"/>
                  <a:gd name="connsiteX96" fmla="*/ 286069 w 981393"/>
                  <a:gd name="connsiteY96" fmla="*/ 210347 h 1151177"/>
                  <a:gd name="connsiteX97" fmla="*/ 286551 w 981393"/>
                  <a:gd name="connsiteY97" fmla="*/ 210347 h 1151177"/>
                  <a:gd name="connsiteX98" fmla="*/ 703529 w 981393"/>
                  <a:gd name="connsiteY98" fmla="*/ 210347 h 1151177"/>
                  <a:gd name="connsiteX99" fmla="*/ 715112 w 981393"/>
                  <a:gd name="connsiteY99" fmla="*/ 198279 h 1151177"/>
                  <a:gd name="connsiteX100" fmla="*/ 715112 w 981393"/>
                  <a:gd name="connsiteY100" fmla="*/ 146628 h 1151177"/>
                  <a:gd name="connsiteX101" fmla="*/ 697738 w 981393"/>
                  <a:gd name="connsiteY101" fmla="*/ 129732 h 1151177"/>
                  <a:gd name="connsiteX102" fmla="*/ 301030 w 981393"/>
                  <a:gd name="connsiteY102" fmla="*/ 129732 h 1151177"/>
                  <a:gd name="connsiteX103" fmla="*/ 286069 w 981393"/>
                  <a:gd name="connsiteY103" fmla="*/ 129732 h 1151177"/>
                  <a:gd name="connsiteX104" fmla="*/ 286069 w 981393"/>
                  <a:gd name="connsiteY104" fmla="*/ 210347 h 1151177"/>
                  <a:gd name="connsiteX105" fmla="*/ 851208 w 981393"/>
                  <a:gd name="connsiteY105" fmla="*/ 101252 h 1151177"/>
                  <a:gd name="connsiteX106" fmla="*/ 851208 w 981393"/>
                  <a:gd name="connsiteY106" fmla="*/ 508671 h 1151177"/>
                  <a:gd name="connsiteX107" fmla="*/ 903813 w 981393"/>
                  <a:gd name="connsiteY107" fmla="*/ 508671 h 1151177"/>
                  <a:gd name="connsiteX108" fmla="*/ 903813 w 981393"/>
                  <a:gd name="connsiteY108" fmla="*/ 495638 h 1151177"/>
                  <a:gd name="connsiteX109" fmla="*/ 903813 w 981393"/>
                  <a:gd name="connsiteY109" fmla="*/ 159661 h 1151177"/>
                  <a:gd name="connsiteX110" fmla="*/ 903813 w 981393"/>
                  <a:gd name="connsiteY110" fmla="*/ 148559 h 1151177"/>
                  <a:gd name="connsiteX111" fmla="*/ 851208 w 981393"/>
                  <a:gd name="connsiteY111" fmla="*/ 101252 h 1151177"/>
                  <a:gd name="connsiteX112" fmla="*/ 254216 w 981393"/>
                  <a:gd name="connsiteY112" fmla="*/ 63116 h 1151177"/>
                  <a:gd name="connsiteX113" fmla="*/ 106537 w 981393"/>
                  <a:gd name="connsiteY113" fmla="*/ 210830 h 1151177"/>
                  <a:gd name="connsiteX114" fmla="*/ 221881 w 981393"/>
                  <a:gd name="connsiteY114" fmla="*/ 210830 h 1151177"/>
                  <a:gd name="connsiteX115" fmla="*/ 254216 w 981393"/>
                  <a:gd name="connsiteY115" fmla="*/ 178487 h 1151177"/>
                  <a:gd name="connsiteX116" fmla="*/ 254216 w 981393"/>
                  <a:gd name="connsiteY116" fmla="*/ 68426 h 1151177"/>
                  <a:gd name="connsiteX117" fmla="*/ 254216 w 981393"/>
                  <a:gd name="connsiteY117" fmla="*/ 63116 h 11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81393" h="1151177">
                    <a:moveTo>
                      <a:pt x="215607" y="1150695"/>
                    </a:moveTo>
                    <a:cubicBezTo>
                      <a:pt x="202094" y="1144420"/>
                      <a:pt x="187616" y="1139592"/>
                      <a:pt x="175550" y="1131386"/>
                    </a:cubicBezTo>
                    <a:cubicBezTo>
                      <a:pt x="159142" y="1120283"/>
                      <a:pt x="150455" y="1103388"/>
                      <a:pt x="145146" y="1082148"/>
                    </a:cubicBezTo>
                    <a:cubicBezTo>
                      <a:pt x="135494" y="1082148"/>
                      <a:pt x="125841" y="1083114"/>
                      <a:pt x="116672" y="1082148"/>
                    </a:cubicBezTo>
                    <a:cubicBezTo>
                      <a:pt x="73237" y="1075873"/>
                      <a:pt x="43797" y="1041117"/>
                      <a:pt x="43315" y="996223"/>
                    </a:cubicBezTo>
                    <a:cubicBezTo>
                      <a:pt x="42832" y="948916"/>
                      <a:pt x="42832" y="901609"/>
                      <a:pt x="43315" y="854785"/>
                    </a:cubicBezTo>
                    <a:cubicBezTo>
                      <a:pt x="43315" y="846578"/>
                      <a:pt x="41867" y="841751"/>
                      <a:pt x="32697" y="838855"/>
                    </a:cubicBezTo>
                    <a:cubicBezTo>
                      <a:pt x="11945" y="831614"/>
                      <a:pt x="362" y="815684"/>
                      <a:pt x="362" y="793479"/>
                    </a:cubicBezTo>
                    <a:cubicBezTo>
                      <a:pt x="-121" y="715277"/>
                      <a:pt x="-121" y="637076"/>
                      <a:pt x="362" y="558392"/>
                    </a:cubicBezTo>
                    <a:cubicBezTo>
                      <a:pt x="362" y="536669"/>
                      <a:pt x="12427" y="520739"/>
                      <a:pt x="33180" y="513498"/>
                    </a:cubicBezTo>
                    <a:cubicBezTo>
                      <a:pt x="41867" y="510602"/>
                      <a:pt x="43315" y="506258"/>
                      <a:pt x="43315" y="498534"/>
                    </a:cubicBezTo>
                    <a:cubicBezTo>
                      <a:pt x="42832" y="467640"/>
                      <a:pt x="43315" y="436263"/>
                      <a:pt x="43315" y="405368"/>
                    </a:cubicBezTo>
                    <a:cubicBezTo>
                      <a:pt x="43315" y="402954"/>
                      <a:pt x="43315" y="400058"/>
                      <a:pt x="43315" y="397645"/>
                    </a:cubicBezTo>
                    <a:cubicBezTo>
                      <a:pt x="44280" y="386542"/>
                      <a:pt x="51519" y="379301"/>
                      <a:pt x="61171" y="380266"/>
                    </a:cubicBezTo>
                    <a:cubicBezTo>
                      <a:pt x="70341" y="380749"/>
                      <a:pt x="76615" y="387507"/>
                      <a:pt x="77097" y="398610"/>
                    </a:cubicBezTo>
                    <a:cubicBezTo>
                      <a:pt x="77097" y="431435"/>
                      <a:pt x="77097" y="464743"/>
                      <a:pt x="77097" y="497569"/>
                    </a:cubicBezTo>
                    <a:cubicBezTo>
                      <a:pt x="77097" y="501430"/>
                      <a:pt x="77097" y="505775"/>
                      <a:pt x="77097" y="510602"/>
                    </a:cubicBezTo>
                    <a:cubicBezTo>
                      <a:pt x="82889" y="510602"/>
                      <a:pt x="87232" y="510602"/>
                      <a:pt x="91576" y="510602"/>
                    </a:cubicBezTo>
                    <a:cubicBezTo>
                      <a:pt x="268212" y="510602"/>
                      <a:pt x="444366" y="510602"/>
                      <a:pt x="621002" y="510602"/>
                    </a:cubicBezTo>
                    <a:cubicBezTo>
                      <a:pt x="624863" y="510602"/>
                      <a:pt x="628724" y="510602"/>
                      <a:pt x="632102" y="510602"/>
                    </a:cubicBezTo>
                    <a:cubicBezTo>
                      <a:pt x="641754" y="511568"/>
                      <a:pt x="648511" y="518326"/>
                      <a:pt x="648028" y="527498"/>
                    </a:cubicBezTo>
                    <a:cubicBezTo>
                      <a:pt x="647546" y="537152"/>
                      <a:pt x="642237" y="542462"/>
                      <a:pt x="632585" y="543910"/>
                    </a:cubicBezTo>
                    <a:cubicBezTo>
                      <a:pt x="628724" y="544393"/>
                      <a:pt x="625346" y="543910"/>
                      <a:pt x="621485" y="543910"/>
                    </a:cubicBezTo>
                    <a:cubicBezTo>
                      <a:pt x="434231" y="543910"/>
                      <a:pt x="246977" y="543910"/>
                      <a:pt x="59723" y="543910"/>
                    </a:cubicBezTo>
                    <a:cubicBezTo>
                      <a:pt x="38488" y="543910"/>
                      <a:pt x="34145" y="548255"/>
                      <a:pt x="34145" y="569977"/>
                    </a:cubicBezTo>
                    <a:cubicBezTo>
                      <a:pt x="34145" y="641903"/>
                      <a:pt x="34145" y="713829"/>
                      <a:pt x="34145" y="785755"/>
                    </a:cubicBezTo>
                    <a:cubicBezTo>
                      <a:pt x="34145" y="804099"/>
                      <a:pt x="39454" y="809409"/>
                      <a:pt x="57310" y="809409"/>
                    </a:cubicBezTo>
                    <a:cubicBezTo>
                      <a:pt x="346395" y="809409"/>
                      <a:pt x="634998" y="809409"/>
                      <a:pt x="924083" y="809409"/>
                    </a:cubicBezTo>
                    <a:cubicBezTo>
                      <a:pt x="941457" y="809409"/>
                      <a:pt x="947248" y="804099"/>
                      <a:pt x="947248" y="786721"/>
                    </a:cubicBezTo>
                    <a:cubicBezTo>
                      <a:pt x="947248" y="713347"/>
                      <a:pt x="947248" y="639972"/>
                      <a:pt x="947248" y="566598"/>
                    </a:cubicBezTo>
                    <a:cubicBezTo>
                      <a:pt x="947248" y="549703"/>
                      <a:pt x="941457" y="544393"/>
                      <a:pt x="925048" y="544393"/>
                    </a:cubicBezTo>
                    <a:cubicBezTo>
                      <a:pt x="857000" y="544393"/>
                      <a:pt x="788469" y="544393"/>
                      <a:pt x="720420" y="544393"/>
                    </a:cubicBezTo>
                    <a:cubicBezTo>
                      <a:pt x="717525" y="544393"/>
                      <a:pt x="714629" y="544393"/>
                      <a:pt x="711251" y="544393"/>
                    </a:cubicBezTo>
                    <a:cubicBezTo>
                      <a:pt x="700633" y="543910"/>
                      <a:pt x="693394" y="537152"/>
                      <a:pt x="693394" y="527980"/>
                    </a:cubicBezTo>
                    <a:cubicBezTo>
                      <a:pt x="693394" y="518326"/>
                      <a:pt x="700633" y="511085"/>
                      <a:pt x="711733" y="511085"/>
                    </a:cubicBezTo>
                    <a:cubicBezTo>
                      <a:pt x="741655" y="511085"/>
                      <a:pt x="771577" y="511085"/>
                      <a:pt x="801499" y="511085"/>
                    </a:cubicBezTo>
                    <a:cubicBezTo>
                      <a:pt x="805843" y="511085"/>
                      <a:pt x="810186" y="511085"/>
                      <a:pt x="816460" y="511085"/>
                    </a:cubicBezTo>
                    <a:cubicBezTo>
                      <a:pt x="816460" y="506740"/>
                      <a:pt x="816460" y="502879"/>
                      <a:pt x="816460" y="499017"/>
                    </a:cubicBezTo>
                    <a:cubicBezTo>
                      <a:pt x="816460" y="362888"/>
                      <a:pt x="816460" y="226760"/>
                      <a:pt x="816460" y="91114"/>
                    </a:cubicBezTo>
                    <a:cubicBezTo>
                      <a:pt x="816460" y="54910"/>
                      <a:pt x="796191" y="34636"/>
                      <a:pt x="759995" y="34636"/>
                    </a:cubicBezTo>
                    <a:cubicBezTo>
                      <a:pt x="606524" y="34636"/>
                      <a:pt x="453535" y="34636"/>
                      <a:pt x="300065" y="34636"/>
                    </a:cubicBezTo>
                    <a:cubicBezTo>
                      <a:pt x="296204" y="34636"/>
                      <a:pt x="292825" y="34636"/>
                      <a:pt x="288482" y="34636"/>
                    </a:cubicBezTo>
                    <a:cubicBezTo>
                      <a:pt x="288482" y="55875"/>
                      <a:pt x="288482" y="75667"/>
                      <a:pt x="288482" y="97872"/>
                    </a:cubicBezTo>
                    <a:cubicBezTo>
                      <a:pt x="292825" y="97872"/>
                      <a:pt x="297169" y="97872"/>
                      <a:pt x="301512" y="97872"/>
                    </a:cubicBezTo>
                    <a:cubicBezTo>
                      <a:pt x="434714" y="97872"/>
                      <a:pt x="568397" y="97872"/>
                      <a:pt x="701598" y="97872"/>
                    </a:cubicBezTo>
                    <a:cubicBezTo>
                      <a:pt x="718490" y="97872"/>
                      <a:pt x="732968" y="102217"/>
                      <a:pt x="741655" y="117181"/>
                    </a:cubicBezTo>
                    <a:cubicBezTo>
                      <a:pt x="745516" y="123940"/>
                      <a:pt x="747929" y="132629"/>
                      <a:pt x="748412" y="140352"/>
                    </a:cubicBezTo>
                    <a:cubicBezTo>
                      <a:pt x="749377" y="160144"/>
                      <a:pt x="748895" y="179936"/>
                      <a:pt x="748895" y="199727"/>
                    </a:cubicBezTo>
                    <a:cubicBezTo>
                      <a:pt x="748895" y="229174"/>
                      <a:pt x="732486" y="245586"/>
                      <a:pt x="703046" y="245586"/>
                    </a:cubicBezTo>
                    <a:cubicBezTo>
                      <a:pt x="499384" y="245586"/>
                      <a:pt x="295238" y="245586"/>
                      <a:pt x="91576" y="245586"/>
                    </a:cubicBezTo>
                    <a:cubicBezTo>
                      <a:pt x="87232" y="245586"/>
                      <a:pt x="82889" y="245586"/>
                      <a:pt x="77580" y="245586"/>
                    </a:cubicBezTo>
                    <a:cubicBezTo>
                      <a:pt x="77097" y="249448"/>
                      <a:pt x="77097" y="252827"/>
                      <a:pt x="77097" y="256206"/>
                    </a:cubicBezTo>
                    <a:cubicBezTo>
                      <a:pt x="77097" y="275515"/>
                      <a:pt x="77097" y="295307"/>
                      <a:pt x="77097" y="314616"/>
                    </a:cubicBezTo>
                    <a:cubicBezTo>
                      <a:pt x="77097" y="327649"/>
                      <a:pt x="70341" y="335373"/>
                      <a:pt x="60206" y="335373"/>
                    </a:cubicBezTo>
                    <a:cubicBezTo>
                      <a:pt x="50071" y="335373"/>
                      <a:pt x="43315" y="327167"/>
                      <a:pt x="43315" y="314133"/>
                    </a:cubicBezTo>
                    <a:cubicBezTo>
                      <a:pt x="43315" y="287101"/>
                      <a:pt x="42832" y="260068"/>
                      <a:pt x="43797" y="233035"/>
                    </a:cubicBezTo>
                    <a:cubicBezTo>
                      <a:pt x="43797" y="226277"/>
                      <a:pt x="47175" y="218071"/>
                      <a:pt x="52002" y="213244"/>
                    </a:cubicBezTo>
                    <a:cubicBezTo>
                      <a:pt x="120050" y="144697"/>
                      <a:pt x="188098" y="76150"/>
                      <a:pt x="257112" y="8086"/>
                    </a:cubicBezTo>
                    <a:cubicBezTo>
                      <a:pt x="261456" y="3741"/>
                      <a:pt x="269660" y="362"/>
                      <a:pt x="275934" y="362"/>
                    </a:cubicBezTo>
                    <a:cubicBezTo>
                      <a:pt x="439540" y="-121"/>
                      <a:pt x="603145" y="-121"/>
                      <a:pt x="767234" y="362"/>
                    </a:cubicBezTo>
                    <a:cubicBezTo>
                      <a:pt x="806808" y="362"/>
                      <a:pt x="836247" y="24498"/>
                      <a:pt x="849278" y="66495"/>
                    </a:cubicBezTo>
                    <a:cubicBezTo>
                      <a:pt x="858448" y="67944"/>
                      <a:pt x="867617" y="68909"/>
                      <a:pt x="876787" y="71323"/>
                    </a:cubicBezTo>
                    <a:cubicBezTo>
                      <a:pt x="914913" y="82425"/>
                      <a:pt x="938079" y="114768"/>
                      <a:pt x="938079" y="156765"/>
                    </a:cubicBezTo>
                    <a:cubicBezTo>
                      <a:pt x="938079" y="269722"/>
                      <a:pt x="938079" y="382197"/>
                      <a:pt x="938079" y="495155"/>
                    </a:cubicBezTo>
                    <a:cubicBezTo>
                      <a:pt x="938079" y="505292"/>
                      <a:pt x="939527" y="511085"/>
                      <a:pt x="951109" y="515429"/>
                    </a:cubicBezTo>
                    <a:cubicBezTo>
                      <a:pt x="970414" y="522188"/>
                      <a:pt x="981031" y="538600"/>
                      <a:pt x="981031" y="558875"/>
                    </a:cubicBezTo>
                    <a:cubicBezTo>
                      <a:pt x="981514" y="637559"/>
                      <a:pt x="981514" y="716243"/>
                      <a:pt x="981031" y="794927"/>
                    </a:cubicBezTo>
                    <a:cubicBezTo>
                      <a:pt x="981031" y="815684"/>
                      <a:pt x="967035" y="834028"/>
                      <a:pt x="946766" y="840303"/>
                    </a:cubicBezTo>
                    <a:cubicBezTo>
                      <a:pt x="939527" y="842717"/>
                      <a:pt x="938079" y="846096"/>
                      <a:pt x="938079" y="852854"/>
                    </a:cubicBezTo>
                    <a:cubicBezTo>
                      <a:pt x="938079" y="918022"/>
                      <a:pt x="938079" y="983190"/>
                      <a:pt x="938079" y="1048357"/>
                    </a:cubicBezTo>
                    <a:cubicBezTo>
                      <a:pt x="938079" y="1108698"/>
                      <a:pt x="922635" y="1130903"/>
                      <a:pt x="866652" y="1151178"/>
                    </a:cubicBezTo>
                    <a:cubicBezTo>
                      <a:pt x="648994" y="1150695"/>
                      <a:pt x="432300" y="1150695"/>
                      <a:pt x="215607" y="1150695"/>
                    </a:cubicBezTo>
                    <a:close/>
                    <a:moveTo>
                      <a:pt x="77580" y="843199"/>
                    </a:moveTo>
                    <a:cubicBezTo>
                      <a:pt x="77580" y="846578"/>
                      <a:pt x="77097" y="849475"/>
                      <a:pt x="77097" y="852371"/>
                    </a:cubicBezTo>
                    <a:cubicBezTo>
                      <a:pt x="77097" y="900161"/>
                      <a:pt x="77097" y="947468"/>
                      <a:pt x="77097" y="995258"/>
                    </a:cubicBezTo>
                    <a:cubicBezTo>
                      <a:pt x="77097" y="1028566"/>
                      <a:pt x="98332" y="1049806"/>
                      <a:pt x="132115" y="1049806"/>
                    </a:cubicBezTo>
                    <a:cubicBezTo>
                      <a:pt x="342052" y="1049806"/>
                      <a:pt x="551506" y="1049806"/>
                      <a:pt x="761442" y="1049806"/>
                    </a:cubicBezTo>
                    <a:cubicBezTo>
                      <a:pt x="796191" y="1049806"/>
                      <a:pt x="816460" y="1029531"/>
                      <a:pt x="816460" y="994775"/>
                    </a:cubicBezTo>
                    <a:cubicBezTo>
                      <a:pt x="816460" y="947951"/>
                      <a:pt x="816460" y="901126"/>
                      <a:pt x="816460" y="854302"/>
                    </a:cubicBezTo>
                    <a:cubicBezTo>
                      <a:pt x="816460" y="850923"/>
                      <a:pt x="815978" y="847061"/>
                      <a:pt x="815978" y="843682"/>
                    </a:cubicBezTo>
                    <a:cubicBezTo>
                      <a:pt x="569362" y="843199"/>
                      <a:pt x="323713" y="843199"/>
                      <a:pt x="77580" y="843199"/>
                    </a:cubicBezTo>
                    <a:close/>
                    <a:moveTo>
                      <a:pt x="903331" y="843199"/>
                    </a:moveTo>
                    <a:cubicBezTo>
                      <a:pt x="884991" y="843199"/>
                      <a:pt x="868100" y="843199"/>
                      <a:pt x="850243" y="843199"/>
                    </a:cubicBezTo>
                    <a:cubicBezTo>
                      <a:pt x="850243" y="847544"/>
                      <a:pt x="850243" y="851888"/>
                      <a:pt x="850243" y="855750"/>
                    </a:cubicBezTo>
                    <a:cubicBezTo>
                      <a:pt x="850243" y="901609"/>
                      <a:pt x="850243" y="946985"/>
                      <a:pt x="850243" y="992844"/>
                    </a:cubicBezTo>
                    <a:cubicBezTo>
                      <a:pt x="850243" y="1000085"/>
                      <a:pt x="850243" y="1007809"/>
                      <a:pt x="848795" y="1015049"/>
                    </a:cubicBezTo>
                    <a:cubicBezTo>
                      <a:pt x="840108" y="1056081"/>
                      <a:pt x="806808" y="1083114"/>
                      <a:pt x="762890" y="1083114"/>
                    </a:cubicBezTo>
                    <a:cubicBezTo>
                      <a:pt x="573706" y="1083114"/>
                      <a:pt x="384522" y="1083114"/>
                      <a:pt x="195338" y="1083114"/>
                    </a:cubicBezTo>
                    <a:cubicBezTo>
                      <a:pt x="190994" y="1083114"/>
                      <a:pt x="186651" y="1083114"/>
                      <a:pt x="182307" y="1083114"/>
                    </a:cubicBezTo>
                    <a:cubicBezTo>
                      <a:pt x="182307" y="1085527"/>
                      <a:pt x="182307" y="1086010"/>
                      <a:pt x="182307" y="1086493"/>
                    </a:cubicBezTo>
                    <a:cubicBezTo>
                      <a:pt x="182790" y="1087458"/>
                      <a:pt x="183272" y="1088424"/>
                      <a:pt x="183755" y="1089389"/>
                    </a:cubicBezTo>
                    <a:cubicBezTo>
                      <a:pt x="194855" y="1109181"/>
                      <a:pt x="212229" y="1116422"/>
                      <a:pt x="234429" y="1116422"/>
                    </a:cubicBezTo>
                    <a:cubicBezTo>
                      <a:pt x="438574" y="1116422"/>
                      <a:pt x="642720" y="1116422"/>
                      <a:pt x="846865" y="1116422"/>
                    </a:cubicBezTo>
                    <a:cubicBezTo>
                      <a:pt x="882578" y="1116422"/>
                      <a:pt x="903331" y="1096147"/>
                      <a:pt x="903331" y="1059943"/>
                    </a:cubicBezTo>
                    <a:cubicBezTo>
                      <a:pt x="903331" y="990913"/>
                      <a:pt x="903331" y="921884"/>
                      <a:pt x="903331" y="853337"/>
                    </a:cubicBezTo>
                    <a:cubicBezTo>
                      <a:pt x="903331" y="850440"/>
                      <a:pt x="903331" y="847061"/>
                      <a:pt x="903331" y="843199"/>
                    </a:cubicBezTo>
                    <a:close/>
                    <a:moveTo>
                      <a:pt x="286069" y="210347"/>
                    </a:moveTo>
                    <a:cubicBezTo>
                      <a:pt x="284621" y="209865"/>
                      <a:pt x="285586" y="210347"/>
                      <a:pt x="286551" y="210347"/>
                    </a:cubicBezTo>
                    <a:cubicBezTo>
                      <a:pt x="425544" y="210347"/>
                      <a:pt x="564536" y="210347"/>
                      <a:pt x="703529" y="210347"/>
                    </a:cubicBezTo>
                    <a:cubicBezTo>
                      <a:pt x="712216" y="210347"/>
                      <a:pt x="715594" y="206486"/>
                      <a:pt x="715112" y="198279"/>
                    </a:cubicBezTo>
                    <a:cubicBezTo>
                      <a:pt x="714629" y="180901"/>
                      <a:pt x="715112" y="164006"/>
                      <a:pt x="715112" y="146628"/>
                    </a:cubicBezTo>
                    <a:cubicBezTo>
                      <a:pt x="715112" y="130215"/>
                      <a:pt x="714629" y="129732"/>
                      <a:pt x="697738" y="129732"/>
                    </a:cubicBezTo>
                    <a:cubicBezTo>
                      <a:pt x="565502" y="129732"/>
                      <a:pt x="433266" y="129732"/>
                      <a:pt x="301030" y="129732"/>
                    </a:cubicBezTo>
                    <a:cubicBezTo>
                      <a:pt x="297169" y="129732"/>
                      <a:pt x="292825" y="129732"/>
                      <a:pt x="286069" y="129732"/>
                    </a:cubicBezTo>
                    <a:cubicBezTo>
                      <a:pt x="286069" y="157248"/>
                      <a:pt x="286069" y="182832"/>
                      <a:pt x="286069" y="210347"/>
                    </a:cubicBezTo>
                    <a:close/>
                    <a:moveTo>
                      <a:pt x="851208" y="101252"/>
                    </a:moveTo>
                    <a:cubicBezTo>
                      <a:pt x="851208" y="237863"/>
                      <a:pt x="851208" y="373508"/>
                      <a:pt x="851208" y="508671"/>
                    </a:cubicBezTo>
                    <a:cubicBezTo>
                      <a:pt x="869065" y="508671"/>
                      <a:pt x="885957" y="508671"/>
                      <a:pt x="903813" y="508671"/>
                    </a:cubicBezTo>
                    <a:cubicBezTo>
                      <a:pt x="903813" y="503844"/>
                      <a:pt x="903813" y="499499"/>
                      <a:pt x="903813" y="495638"/>
                    </a:cubicBezTo>
                    <a:cubicBezTo>
                      <a:pt x="903813" y="383645"/>
                      <a:pt x="903813" y="271653"/>
                      <a:pt x="903813" y="159661"/>
                    </a:cubicBezTo>
                    <a:cubicBezTo>
                      <a:pt x="903813" y="155799"/>
                      <a:pt x="903813" y="151938"/>
                      <a:pt x="903813" y="148559"/>
                    </a:cubicBezTo>
                    <a:cubicBezTo>
                      <a:pt x="900435" y="120078"/>
                      <a:pt x="878717" y="99803"/>
                      <a:pt x="851208" y="101252"/>
                    </a:cubicBezTo>
                    <a:close/>
                    <a:moveTo>
                      <a:pt x="254216" y="63116"/>
                    </a:moveTo>
                    <a:cubicBezTo>
                      <a:pt x="205472" y="111872"/>
                      <a:pt x="155281" y="162075"/>
                      <a:pt x="106537" y="210830"/>
                    </a:cubicBezTo>
                    <a:cubicBezTo>
                      <a:pt x="143215" y="210830"/>
                      <a:pt x="182790" y="210830"/>
                      <a:pt x="221881" y="210830"/>
                    </a:cubicBezTo>
                    <a:cubicBezTo>
                      <a:pt x="243599" y="210830"/>
                      <a:pt x="254216" y="200210"/>
                      <a:pt x="254216" y="178487"/>
                    </a:cubicBezTo>
                    <a:cubicBezTo>
                      <a:pt x="254216" y="141800"/>
                      <a:pt x="254216" y="105113"/>
                      <a:pt x="254216" y="68426"/>
                    </a:cubicBezTo>
                    <a:cubicBezTo>
                      <a:pt x="254216" y="65530"/>
                      <a:pt x="254216" y="63116"/>
                      <a:pt x="254216" y="63116"/>
                    </a:cubicBezTo>
                    <a:close/>
                  </a:path>
                </a:pathLst>
              </a:custGeom>
              <a:grpFill/>
              <a:ln w="481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EB5C556-030B-B17F-0253-E386082D1309}"/>
                  </a:ext>
                </a:extLst>
              </p:cNvPr>
              <p:cNvSpPr/>
              <p:nvPr/>
            </p:nvSpPr>
            <p:spPr>
              <a:xfrm>
                <a:off x="8645236" y="4594056"/>
                <a:ext cx="127021" cy="195865"/>
              </a:xfrm>
              <a:custGeom>
                <a:avLst/>
                <a:gdLst>
                  <a:gd name="connsiteX0" fmla="*/ 34480 w 127021"/>
                  <a:gd name="connsiteY0" fmla="*/ 60341 h 195865"/>
                  <a:gd name="connsiteX1" fmla="*/ 83707 w 127021"/>
                  <a:gd name="connsiteY1" fmla="*/ 15447 h 195865"/>
                  <a:gd name="connsiteX2" fmla="*/ 91911 w 127021"/>
                  <a:gd name="connsiteY2" fmla="*/ 7724 h 195865"/>
                  <a:gd name="connsiteX3" fmla="*/ 117007 w 127021"/>
                  <a:gd name="connsiteY3" fmla="*/ 8206 h 195865"/>
                  <a:gd name="connsiteX4" fmla="*/ 115076 w 127021"/>
                  <a:gd name="connsiteY4" fmla="*/ 32343 h 195865"/>
                  <a:gd name="connsiteX5" fmla="*/ 62954 w 127021"/>
                  <a:gd name="connsiteY5" fmla="*/ 80615 h 195865"/>
                  <a:gd name="connsiteX6" fmla="*/ 49924 w 127021"/>
                  <a:gd name="connsiteY6" fmla="*/ 92683 h 195865"/>
                  <a:gd name="connsiteX7" fmla="*/ 87567 w 127021"/>
                  <a:gd name="connsiteY7" fmla="*/ 133715 h 195865"/>
                  <a:gd name="connsiteX8" fmla="*/ 121350 w 127021"/>
                  <a:gd name="connsiteY8" fmla="*/ 166540 h 195865"/>
                  <a:gd name="connsiteX9" fmla="*/ 121833 w 127021"/>
                  <a:gd name="connsiteY9" fmla="*/ 190676 h 195865"/>
                  <a:gd name="connsiteX10" fmla="*/ 97702 w 127021"/>
                  <a:gd name="connsiteY10" fmla="*/ 190194 h 195865"/>
                  <a:gd name="connsiteX11" fmla="*/ 35445 w 127021"/>
                  <a:gd name="connsiteY11" fmla="*/ 130818 h 195865"/>
                  <a:gd name="connsiteX12" fmla="*/ 33997 w 127021"/>
                  <a:gd name="connsiteY12" fmla="*/ 139990 h 195865"/>
                  <a:gd name="connsiteX13" fmla="*/ 33515 w 127021"/>
                  <a:gd name="connsiteY13" fmla="*/ 178125 h 195865"/>
                  <a:gd name="connsiteX14" fmla="*/ 16623 w 127021"/>
                  <a:gd name="connsiteY14" fmla="*/ 195504 h 195865"/>
                  <a:gd name="connsiteX15" fmla="*/ 214 w 127021"/>
                  <a:gd name="connsiteY15" fmla="*/ 177643 h 195865"/>
                  <a:gd name="connsiteX16" fmla="*/ 214 w 127021"/>
                  <a:gd name="connsiteY16" fmla="*/ 151576 h 195865"/>
                  <a:gd name="connsiteX17" fmla="*/ 214 w 127021"/>
                  <a:gd name="connsiteY17" fmla="*/ 27033 h 195865"/>
                  <a:gd name="connsiteX18" fmla="*/ 214 w 127021"/>
                  <a:gd name="connsiteY18" fmla="*/ 17861 h 195865"/>
                  <a:gd name="connsiteX19" fmla="*/ 16623 w 127021"/>
                  <a:gd name="connsiteY19" fmla="*/ 0 h 195865"/>
                  <a:gd name="connsiteX20" fmla="*/ 33515 w 127021"/>
                  <a:gd name="connsiteY20" fmla="*/ 17378 h 195865"/>
                  <a:gd name="connsiteX21" fmla="*/ 34480 w 127021"/>
                  <a:gd name="connsiteY21" fmla="*/ 60341 h 19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021" h="195865">
                    <a:moveTo>
                      <a:pt x="34480" y="60341"/>
                    </a:moveTo>
                    <a:cubicBezTo>
                      <a:pt x="52337" y="43928"/>
                      <a:pt x="68263" y="29446"/>
                      <a:pt x="83707" y="15447"/>
                    </a:cubicBezTo>
                    <a:cubicBezTo>
                      <a:pt x="86602" y="13034"/>
                      <a:pt x="89015" y="10137"/>
                      <a:pt x="91911" y="7724"/>
                    </a:cubicBezTo>
                    <a:cubicBezTo>
                      <a:pt x="100598" y="483"/>
                      <a:pt x="110250" y="483"/>
                      <a:pt x="117007" y="8206"/>
                    </a:cubicBezTo>
                    <a:cubicBezTo>
                      <a:pt x="123281" y="14964"/>
                      <a:pt x="122798" y="25102"/>
                      <a:pt x="115076" y="32343"/>
                    </a:cubicBezTo>
                    <a:cubicBezTo>
                      <a:pt x="98185" y="48755"/>
                      <a:pt x="80328" y="64202"/>
                      <a:pt x="62954" y="80615"/>
                    </a:cubicBezTo>
                    <a:cubicBezTo>
                      <a:pt x="58128" y="84960"/>
                      <a:pt x="53302" y="89787"/>
                      <a:pt x="49924" y="92683"/>
                    </a:cubicBezTo>
                    <a:cubicBezTo>
                      <a:pt x="62954" y="106682"/>
                      <a:pt x="75019" y="120681"/>
                      <a:pt x="87567" y="133715"/>
                    </a:cubicBezTo>
                    <a:cubicBezTo>
                      <a:pt x="98668" y="144817"/>
                      <a:pt x="110250" y="155437"/>
                      <a:pt x="121350" y="166540"/>
                    </a:cubicBezTo>
                    <a:cubicBezTo>
                      <a:pt x="129072" y="174264"/>
                      <a:pt x="128590" y="183918"/>
                      <a:pt x="121833" y="190676"/>
                    </a:cubicBezTo>
                    <a:cubicBezTo>
                      <a:pt x="115076" y="197434"/>
                      <a:pt x="105907" y="197917"/>
                      <a:pt x="97702" y="190194"/>
                    </a:cubicBezTo>
                    <a:cubicBezTo>
                      <a:pt x="77433" y="170885"/>
                      <a:pt x="57163" y="151576"/>
                      <a:pt x="35445" y="130818"/>
                    </a:cubicBezTo>
                    <a:cubicBezTo>
                      <a:pt x="34963" y="134680"/>
                      <a:pt x="33997" y="137577"/>
                      <a:pt x="33997" y="139990"/>
                    </a:cubicBezTo>
                    <a:cubicBezTo>
                      <a:pt x="33997" y="152541"/>
                      <a:pt x="34480" y="165575"/>
                      <a:pt x="33515" y="178125"/>
                    </a:cubicBezTo>
                    <a:cubicBezTo>
                      <a:pt x="33032" y="188745"/>
                      <a:pt x="25793" y="195504"/>
                      <a:pt x="16623" y="195504"/>
                    </a:cubicBezTo>
                    <a:cubicBezTo>
                      <a:pt x="7454" y="195504"/>
                      <a:pt x="697" y="188263"/>
                      <a:pt x="214" y="177643"/>
                    </a:cubicBezTo>
                    <a:cubicBezTo>
                      <a:pt x="-268" y="168954"/>
                      <a:pt x="214" y="160265"/>
                      <a:pt x="214" y="151576"/>
                    </a:cubicBezTo>
                    <a:cubicBezTo>
                      <a:pt x="214" y="110061"/>
                      <a:pt x="214" y="68547"/>
                      <a:pt x="214" y="27033"/>
                    </a:cubicBezTo>
                    <a:cubicBezTo>
                      <a:pt x="214" y="24136"/>
                      <a:pt x="214" y="21240"/>
                      <a:pt x="214" y="17861"/>
                    </a:cubicBezTo>
                    <a:cubicBezTo>
                      <a:pt x="697" y="7241"/>
                      <a:pt x="7454" y="0"/>
                      <a:pt x="16623" y="0"/>
                    </a:cubicBezTo>
                    <a:cubicBezTo>
                      <a:pt x="25793" y="0"/>
                      <a:pt x="33032" y="6758"/>
                      <a:pt x="33515" y="17378"/>
                    </a:cubicBezTo>
                    <a:cubicBezTo>
                      <a:pt x="34963" y="30894"/>
                      <a:pt x="34480" y="43928"/>
                      <a:pt x="34480" y="60341"/>
                    </a:cubicBezTo>
                    <a:close/>
                  </a:path>
                </a:pathLst>
              </a:custGeom>
              <a:grpFill/>
              <a:ln w="481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7107BD-69B9-1719-DB1B-30BDD5605466}"/>
                  </a:ext>
                </a:extLst>
              </p:cNvPr>
              <p:cNvSpPr/>
              <p:nvPr/>
            </p:nvSpPr>
            <p:spPr>
              <a:xfrm>
                <a:off x="8806911" y="4596255"/>
                <a:ext cx="101166" cy="194149"/>
              </a:xfrm>
              <a:custGeom>
                <a:avLst/>
                <a:gdLst>
                  <a:gd name="connsiteX0" fmla="*/ 33997 w 101166"/>
                  <a:gd name="connsiteY0" fmla="*/ 33523 h 194149"/>
                  <a:gd name="connsiteX1" fmla="*/ 33997 w 101166"/>
                  <a:gd name="connsiteY1" fmla="*/ 79381 h 194149"/>
                  <a:gd name="connsiteX2" fmla="*/ 74537 w 101166"/>
                  <a:gd name="connsiteY2" fmla="*/ 79864 h 194149"/>
                  <a:gd name="connsiteX3" fmla="*/ 91911 w 101166"/>
                  <a:gd name="connsiteY3" fmla="*/ 87105 h 194149"/>
                  <a:gd name="connsiteX4" fmla="*/ 93359 w 101166"/>
                  <a:gd name="connsiteY4" fmla="*/ 103035 h 194149"/>
                  <a:gd name="connsiteX5" fmla="*/ 78880 w 101166"/>
                  <a:gd name="connsiteY5" fmla="*/ 112689 h 194149"/>
                  <a:gd name="connsiteX6" fmla="*/ 34480 w 101166"/>
                  <a:gd name="connsiteY6" fmla="*/ 113172 h 194149"/>
                  <a:gd name="connsiteX7" fmla="*/ 34480 w 101166"/>
                  <a:gd name="connsiteY7" fmla="*/ 159996 h 194149"/>
                  <a:gd name="connsiteX8" fmla="*/ 82259 w 101166"/>
                  <a:gd name="connsiteY8" fmla="*/ 159996 h 194149"/>
                  <a:gd name="connsiteX9" fmla="*/ 101081 w 101166"/>
                  <a:gd name="connsiteY9" fmla="*/ 175444 h 194149"/>
                  <a:gd name="connsiteX10" fmla="*/ 84189 w 101166"/>
                  <a:gd name="connsiteY10" fmla="*/ 193787 h 194149"/>
                  <a:gd name="connsiteX11" fmla="*/ 18071 w 101166"/>
                  <a:gd name="connsiteY11" fmla="*/ 193787 h 194149"/>
                  <a:gd name="connsiteX12" fmla="*/ 214 w 101166"/>
                  <a:gd name="connsiteY12" fmla="*/ 175926 h 194149"/>
                  <a:gd name="connsiteX13" fmla="*/ 214 w 101166"/>
                  <a:gd name="connsiteY13" fmla="*/ 17593 h 194149"/>
                  <a:gd name="connsiteX14" fmla="*/ 18071 w 101166"/>
                  <a:gd name="connsiteY14" fmla="*/ 215 h 194149"/>
                  <a:gd name="connsiteX15" fmla="*/ 82259 w 101166"/>
                  <a:gd name="connsiteY15" fmla="*/ 215 h 194149"/>
                  <a:gd name="connsiteX16" fmla="*/ 101081 w 101166"/>
                  <a:gd name="connsiteY16" fmla="*/ 16627 h 194149"/>
                  <a:gd name="connsiteX17" fmla="*/ 81776 w 101166"/>
                  <a:gd name="connsiteY17" fmla="*/ 34005 h 194149"/>
                  <a:gd name="connsiteX18" fmla="*/ 33997 w 101166"/>
                  <a:gd name="connsiteY18" fmla="*/ 33523 h 19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166" h="194149">
                    <a:moveTo>
                      <a:pt x="33997" y="33523"/>
                    </a:moveTo>
                    <a:cubicBezTo>
                      <a:pt x="33997" y="48970"/>
                      <a:pt x="33997" y="63452"/>
                      <a:pt x="33997" y="79381"/>
                    </a:cubicBezTo>
                    <a:cubicBezTo>
                      <a:pt x="47993" y="79381"/>
                      <a:pt x="61024" y="78416"/>
                      <a:pt x="74537" y="79864"/>
                    </a:cubicBezTo>
                    <a:cubicBezTo>
                      <a:pt x="80811" y="80347"/>
                      <a:pt x="88050" y="82761"/>
                      <a:pt x="91911" y="87105"/>
                    </a:cubicBezTo>
                    <a:cubicBezTo>
                      <a:pt x="94807" y="90484"/>
                      <a:pt x="95772" y="99173"/>
                      <a:pt x="93359" y="103035"/>
                    </a:cubicBezTo>
                    <a:cubicBezTo>
                      <a:pt x="90946" y="107862"/>
                      <a:pt x="84189" y="112207"/>
                      <a:pt x="78880" y="112689"/>
                    </a:cubicBezTo>
                    <a:cubicBezTo>
                      <a:pt x="64402" y="114138"/>
                      <a:pt x="49924" y="113172"/>
                      <a:pt x="34480" y="113172"/>
                    </a:cubicBezTo>
                    <a:cubicBezTo>
                      <a:pt x="34480" y="128619"/>
                      <a:pt x="34480" y="143584"/>
                      <a:pt x="34480" y="159996"/>
                    </a:cubicBezTo>
                    <a:cubicBezTo>
                      <a:pt x="50406" y="159996"/>
                      <a:pt x="66332" y="159996"/>
                      <a:pt x="82259" y="159996"/>
                    </a:cubicBezTo>
                    <a:cubicBezTo>
                      <a:pt x="93359" y="159996"/>
                      <a:pt x="100115" y="165789"/>
                      <a:pt x="101081" y="175444"/>
                    </a:cubicBezTo>
                    <a:cubicBezTo>
                      <a:pt x="102046" y="185098"/>
                      <a:pt x="94807" y="193304"/>
                      <a:pt x="84189" y="193787"/>
                    </a:cubicBezTo>
                    <a:cubicBezTo>
                      <a:pt x="61989" y="194270"/>
                      <a:pt x="39789" y="194270"/>
                      <a:pt x="18071" y="193787"/>
                    </a:cubicBezTo>
                    <a:cubicBezTo>
                      <a:pt x="6971" y="193787"/>
                      <a:pt x="697" y="187029"/>
                      <a:pt x="214" y="175926"/>
                    </a:cubicBezTo>
                    <a:cubicBezTo>
                      <a:pt x="214" y="123309"/>
                      <a:pt x="-268" y="70210"/>
                      <a:pt x="214" y="17593"/>
                    </a:cubicBezTo>
                    <a:cubicBezTo>
                      <a:pt x="214" y="6490"/>
                      <a:pt x="6971" y="697"/>
                      <a:pt x="18071" y="215"/>
                    </a:cubicBezTo>
                    <a:cubicBezTo>
                      <a:pt x="39306" y="-268"/>
                      <a:pt x="60541" y="215"/>
                      <a:pt x="82259" y="215"/>
                    </a:cubicBezTo>
                    <a:cubicBezTo>
                      <a:pt x="93841" y="215"/>
                      <a:pt x="101081" y="6490"/>
                      <a:pt x="101081" y="16627"/>
                    </a:cubicBezTo>
                    <a:cubicBezTo>
                      <a:pt x="101081" y="26764"/>
                      <a:pt x="93841" y="33523"/>
                      <a:pt x="81776" y="34005"/>
                    </a:cubicBezTo>
                    <a:cubicBezTo>
                      <a:pt x="65850" y="33523"/>
                      <a:pt x="50406" y="33523"/>
                      <a:pt x="33997" y="33523"/>
                    </a:cubicBezTo>
                    <a:close/>
                  </a:path>
                </a:pathLst>
              </a:custGeom>
              <a:grpFill/>
              <a:ln w="481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2FBE0A6-E22D-2D07-D0AF-7F20A72C5EBD}"/>
                  </a:ext>
                </a:extLst>
              </p:cNvPr>
              <p:cNvSpPr/>
              <p:nvPr/>
            </p:nvSpPr>
            <p:spPr>
              <a:xfrm>
                <a:off x="8399800" y="4326144"/>
                <a:ext cx="371611" cy="33911"/>
              </a:xfrm>
              <a:custGeom>
                <a:avLst/>
                <a:gdLst>
                  <a:gd name="connsiteX0" fmla="*/ 185806 w 371611"/>
                  <a:gd name="connsiteY0" fmla="*/ 33791 h 33911"/>
                  <a:gd name="connsiteX1" fmla="*/ 24131 w 371611"/>
                  <a:gd name="connsiteY1" fmla="*/ 33791 h 33911"/>
                  <a:gd name="connsiteX2" fmla="*/ 13996 w 371611"/>
                  <a:gd name="connsiteY2" fmla="*/ 33308 h 33911"/>
                  <a:gd name="connsiteX3" fmla="*/ 0 w 371611"/>
                  <a:gd name="connsiteY3" fmla="*/ 16895 h 33911"/>
                  <a:gd name="connsiteX4" fmla="*/ 13996 w 371611"/>
                  <a:gd name="connsiteY4" fmla="*/ 483 h 33911"/>
                  <a:gd name="connsiteX5" fmla="*/ 23165 w 371611"/>
                  <a:gd name="connsiteY5" fmla="*/ 0 h 33911"/>
                  <a:gd name="connsiteX6" fmla="*/ 348929 w 371611"/>
                  <a:gd name="connsiteY6" fmla="*/ 0 h 33911"/>
                  <a:gd name="connsiteX7" fmla="*/ 356651 w 371611"/>
                  <a:gd name="connsiteY7" fmla="*/ 0 h 33911"/>
                  <a:gd name="connsiteX8" fmla="*/ 371612 w 371611"/>
                  <a:gd name="connsiteY8" fmla="*/ 16413 h 33911"/>
                  <a:gd name="connsiteX9" fmla="*/ 356651 w 371611"/>
                  <a:gd name="connsiteY9" fmla="*/ 33308 h 33911"/>
                  <a:gd name="connsiteX10" fmla="*/ 346516 w 371611"/>
                  <a:gd name="connsiteY10" fmla="*/ 33308 h 33911"/>
                  <a:gd name="connsiteX11" fmla="*/ 185806 w 371611"/>
                  <a:gd name="connsiteY11" fmla="*/ 33791 h 3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3911">
                    <a:moveTo>
                      <a:pt x="185806" y="33791"/>
                    </a:moveTo>
                    <a:cubicBezTo>
                      <a:pt x="131753" y="33791"/>
                      <a:pt x="78183" y="33791"/>
                      <a:pt x="24131" y="33791"/>
                    </a:cubicBezTo>
                    <a:cubicBezTo>
                      <a:pt x="20752" y="33791"/>
                      <a:pt x="17374" y="34273"/>
                      <a:pt x="13996" y="33308"/>
                    </a:cubicBezTo>
                    <a:cubicBezTo>
                      <a:pt x="5309" y="31377"/>
                      <a:pt x="0" y="26067"/>
                      <a:pt x="0" y="16895"/>
                    </a:cubicBezTo>
                    <a:cubicBezTo>
                      <a:pt x="0" y="7724"/>
                      <a:pt x="5309" y="2414"/>
                      <a:pt x="13996" y="483"/>
                    </a:cubicBezTo>
                    <a:cubicBezTo>
                      <a:pt x="16891" y="0"/>
                      <a:pt x="19787" y="0"/>
                      <a:pt x="23165" y="0"/>
                    </a:cubicBezTo>
                    <a:cubicBezTo>
                      <a:pt x="131753" y="0"/>
                      <a:pt x="240341" y="0"/>
                      <a:pt x="348929" y="0"/>
                    </a:cubicBezTo>
                    <a:cubicBezTo>
                      <a:pt x="351342" y="0"/>
                      <a:pt x="354238" y="0"/>
                      <a:pt x="356651" y="0"/>
                    </a:cubicBezTo>
                    <a:cubicBezTo>
                      <a:pt x="365821" y="1448"/>
                      <a:pt x="371612" y="7241"/>
                      <a:pt x="371612" y="16413"/>
                    </a:cubicBezTo>
                    <a:cubicBezTo>
                      <a:pt x="371612" y="26067"/>
                      <a:pt x="365821" y="31377"/>
                      <a:pt x="356651" y="33308"/>
                    </a:cubicBezTo>
                    <a:cubicBezTo>
                      <a:pt x="353273" y="33791"/>
                      <a:pt x="349894" y="33308"/>
                      <a:pt x="346516" y="33308"/>
                    </a:cubicBezTo>
                    <a:cubicBezTo>
                      <a:pt x="292946" y="34273"/>
                      <a:pt x="239376" y="33791"/>
                      <a:pt x="185806" y="33791"/>
                    </a:cubicBezTo>
                    <a:close/>
                  </a:path>
                </a:pathLst>
              </a:custGeom>
              <a:grpFill/>
              <a:ln w="481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8714298-D3C5-11E1-5023-6AD49B039FC8}"/>
                  </a:ext>
                </a:extLst>
              </p:cNvPr>
              <p:cNvSpPr/>
              <p:nvPr/>
            </p:nvSpPr>
            <p:spPr>
              <a:xfrm>
                <a:off x="8399800" y="4427395"/>
                <a:ext cx="371611" cy="34032"/>
              </a:xfrm>
              <a:custGeom>
                <a:avLst/>
                <a:gdLst>
                  <a:gd name="connsiteX0" fmla="*/ 186289 w 371611"/>
                  <a:gd name="connsiteY0" fmla="*/ 121 h 34032"/>
                  <a:gd name="connsiteX1" fmla="*/ 346999 w 371611"/>
                  <a:gd name="connsiteY1" fmla="*/ 121 h 34032"/>
                  <a:gd name="connsiteX2" fmla="*/ 357134 w 371611"/>
                  <a:gd name="connsiteY2" fmla="*/ 603 h 34032"/>
                  <a:gd name="connsiteX3" fmla="*/ 371612 w 371611"/>
                  <a:gd name="connsiteY3" fmla="*/ 16533 h 34032"/>
                  <a:gd name="connsiteX4" fmla="*/ 357134 w 371611"/>
                  <a:gd name="connsiteY4" fmla="*/ 33429 h 34032"/>
                  <a:gd name="connsiteX5" fmla="*/ 346999 w 371611"/>
                  <a:gd name="connsiteY5" fmla="*/ 33911 h 34032"/>
                  <a:gd name="connsiteX6" fmla="*/ 24613 w 371611"/>
                  <a:gd name="connsiteY6" fmla="*/ 33911 h 34032"/>
                  <a:gd name="connsiteX7" fmla="*/ 13513 w 371611"/>
                  <a:gd name="connsiteY7" fmla="*/ 33429 h 34032"/>
                  <a:gd name="connsiteX8" fmla="*/ 0 w 371611"/>
                  <a:gd name="connsiteY8" fmla="*/ 16533 h 34032"/>
                  <a:gd name="connsiteX9" fmla="*/ 13513 w 371611"/>
                  <a:gd name="connsiteY9" fmla="*/ 603 h 34032"/>
                  <a:gd name="connsiteX10" fmla="*/ 24613 w 371611"/>
                  <a:gd name="connsiteY10" fmla="*/ 121 h 34032"/>
                  <a:gd name="connsiteX11" fmla="*/ 186289 w 371611"/>
                  <a:gd name="connsiteY11" fmla="*/ 121 h 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4032">
                    <a:moveTo>
                      <a:pt x="186289" y="121"/>
                    </a:moveTo>
                    <a:cubicBezTo>
                      <a:pt x="239859" y="121"/>
                      <a:pt x="293429" y="121"/>
                      <a:pt x="346999" y="121"/>
                    </a:cubicBezTo>
                    <a:cubicBezTo>
                      <a:pt x="350377" y="121"/>
                      <a:pt x="353755" y="-362"/>
                      <a:pt x="357134" y="603"/>
                    </a:cubicBezTo>
                    <a:cubicBezTo>
                      <a:pt x="365821" y="2052"/>
                      <a:pt x="371129" y="7844"/>
                      <a:pt x="371612" y="16533"/>
                    </a:cubicBezTo>
                    <a:cubicBezTo>
                      <a:pt x="371612" y="26188"/>
                      <a:pt x="366303" y="31981"/>
                      <a:pt x="357134" y="33429"/>
                    </a:cubicBezTo>
                    <a:cubicBezTo>
                      <a:pt x="353755" y="33911"/>
                      <a:pt x="350377" y="33911"/>
                      <a:pt x="346999" y="33911"/>
                    </a:cubicBezTo>
                    <a:cubicBezTo>
                      <a:pt x="239376" y="33911"/>
                      <a:pt x="132236" y="33911"/>
                      <a:pt x="24613" y="33911"/>
                    </a:cubicBezTo>
                    <a:cubicBezTo>
                      <a:pt x="20752" y="33911"/>
                      <a:pt x="16891" y="34394"/>
                      <a:pt x="13513" y="33429"/>
                    </a:cubicBezTo>
                    <a:cubicBezTo>
                      <a:pt x="4826" y="31498"/>
                      <a:pt x="0" y="25705"/>
                      <a:pt x="0" y="16533"/>
                    </a:cubicBezTo>
                    <a:cubicBezTo>
                      <a:pt x="483" y="7844"/>
                      <a:pt x="5309" y="2534"/>
                      <a:pt x="13513" y="603"/>
                    </a:cubicBezTo>
                    <a:cubicBezTo>
                      <a:pt x="16891" y="-362"/>
                      <a:pt x="20752" y="121"/>
                      <a:pt x="24613" y="121"/>
                    </a:cubicBezTo>
                    <a:cubicBezTo>
                      <a:pt x="78666" y="121"/>
                      <a:pt x="132719" y="121"/>
                      <a:pt x="186289" y="121"/>
                    </a:cubicBezTo>
                    <a:close/>
                  </a:path>
                </a:pathLst>
              </a:custGeom>
              <a:grpFill/>
              <a:ln w="481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F4A6874-1968-C917-A5E0-640FA5A32809}"/>
                  </a:ext>
                </a:extLst>
              </p:cNvPr>
              <p:cNvSpPr/>
              <p:nvPr/>
            </p:nvSpPr>
            <p:spPr>
              <a:xfrm>
                <a:off x="8350359" y="4595504"/>
                <a:ext cx="99170" cy="193596"/>
              </a:xfrm>
              <a:custGeom>
                <a:avLst/>
                <a:gdLst>
                  <a:gd name="connsiteX0" fmla="*/ 34480 w 99170"/>
                  <a:gd name="connsiteY0" fmla="*/ 78684 h 193596"/>
                  <a:gd name="connsiteX1" fmla="*/ 75985 w 99170"/>
                  <a:gd name="connsiteY1" fmla="*/ 78684 h 193596"/>
                  <a:gd name="connsiteX2" fmla="*/ 91911 w 99170"/>
                  <a:gd name="connsiteY2" fmla="*/ 100890 h 193596"/>
                  <a:gd name="connsiteX3" fmla="*/ 74054 w 99170"/>
                  <a:gd name="connsiteY3" fmla="*/ 111992 h 193596"/>
                  <a:gd name="connsiteX4" fmla="*/ 53784 w 99170"/>
                  <a:gd name="connsiteY4" fmla="*/ 111992 h 193596"/>
                  <a:gd name="connsiteX5" fmla="*/ 33515 w 99170"/>
                  <a:gd name="connsiteY5" fmla="*/ 111992 h 193596"/>
                  <a:gd name="connsiteX6" fmla="*/ 33515 w 99170"/>
                  <a:gd name="connsiteY6" fmla="*/ 165092 h 193596"/>
                  <a:gd name="connsiteX7" fmla="*/ 33515 w 99170"/>
                  <a:gd name="connsiteY7" fmla="*/ 177643 h 193596"/>
                  <a:gd name="connsiteX8" fmla="*/ 16623 w 99170"/>
                  <a:gd name="connsiteY8" fmla="*/ 193573 h 193596"/>
                  <a:gd name="connsiteX9" fmla="*/ 215 w 99170"/>
                  <a:gd name="connsiteY9" fmla="*/ 176677 h 193596"/>
                  <a:gd name="connsiteX10" fmla="*/ 215 w 99170"/>
                  <a:gd name="connsiteY10" fmla="*/ 127439 h 193596"/>
                  <a:gd name="connsiteX11" fmla="*/ 215 w 99170"/>
                  <a:gd name="connsiteY11" fmla="*/ 20757 h 193596"/>
                  <a:gd name="connsiteX12" fmla="*/ 21449 w 99170"/>
                  <a:gd name="connsiteY12" fmla="*/ 0 h 193596"/>
                  <a:gd name="connsiteX13" fmla="*/ 78880 w 99170"/>
                  <a:gd name="connsiteY13" fmla="*/ 0 h 193596"/>
                  <a:gd name="connsiteX14" fmla="*/ 99150 w 99170"/>
                  <a:gd name="connsiteY14" fmla="*/ 15930 h 193596"/>
                  <a:gd name="connsiteX15" fmla="*/ 78880 w 99170"/>
                  <a:gd name="connsiteY15" fmla="*/ 33308 h 193596"/>
                  <a:gd name="connsiteX16" fmla="*/ 35445 w 99170"/>
                  <a:gd name="connsiteY16" fmla="*/ 33308 h 193596"/>
                  <a:gd name="connsiteX17" fmla="*/ 34480 w 99170"/>
                  <a:gd name="connsiteY17" fmla="*/ 78684 h 19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70" h="193596">
                    <a:moveTo>
                      <a:pt x="34480" y="78684"/>
                    </a:moveTo>
                    <a:cubicBezTo>
                      <a:pt x="48476" y="78684"/>
                      <a:pt x="61989" y="78201"/>
                      <a:pt x="75985" y="78684"/>
                    </a:cubicBezTo>
                    <a:cubicBezTo>
                      <a:pt x="89015" y="79167"/>
                      <a:pt x="96254" y="89787"/>
                      <a:pt x="91911" y="100890"/>
                    </a:cubicBezTo>
                    <a:cubicBezTo>
                      <a:pt x="89015" y="109096"/>
                      <a:pt x="82259" y="111992"/>
                      <a:pt x="74054" y="111992"/>
                    </a:cubicBezTo>
                    <a:cubicBezTo>
                      <a:pt x="67298" y="111992"/>
                      <a:pt x="60541" y="111992"/>
                      <a:pt x="53784" y="111992"/>
                    </a:cubicBezTo>
                    <a:cubicBezTo>
                      <a:pt x="47511" y="111992"/>
                      <a:pt x="41237" y="111992"/>
                      <a:pt x="33515" y="111992"/>
                    </a:cubicBezTo>
                    <a:cubicBezTo>
                      <a:pt x="33515" y="130336"/>
                      <a:pt x="33515" y="147714"/>
                      <a:pt x="33515" y="165092"/>
                    </a:cubicBezTo>
                    <a:cubicBezTo>
                      <a:pt x="33515" y="169436"/>
                      <a:pt x="33997" y="173298"/>
                      <a:pt x="33515" y="177643"/>
                    </a:cubicBezTo>
                    <a:cubicBezTo>
                      <a:pt x="32550" y="187297"/>
                      <a:pt x="25310" y="194055"/>
                      <a:pt x="16623" y="193573"/>
                    </a:cubicBezTo>
                    <a:cubicBezTo>
                      <a:pt x="7936" y="193573"/>
                      <a:pt x="697" y="186332"/>
                      <a:pt x="215" y="176677"/>
                    </a:cubicBezTo>
                    <a:cubicBezTo>
                      <a:pt x="-268" y="160265"/>
                      <a:pt x="215" y="143852"/>
                      <a:pt x="215" y="127439"/>
                    </a:cubicBezTo>
                    <a:cubicBezTo>
                      <a:pt x="215" y="91718"/>
                      <a:pt x="215" y="56479"/>
                      <a:pt x="215" y="20757"/>
                    </a:cubicBezTo>
                    <a:cubicBezTo>
                      <a:pt x="215" y="5310"/>
                      <a:pt x="6006" y="0"/>
                      <a:pt x="21449" y="0"/>
                    </a:cubicBezTo>
                    <a:cubicBezTo>
                      <a:pt x="40754" y="0"/>
                      <a:pt x="59576" y="0"/>
                      <a:pt x="78880" y="0"/>
                    </a:cubicBezTo>
                    <a:cubicBezTo>
                      <a:pt x="91428" y="0"/>
                      <a:pt x="98667" y="6276"/>
                      <a:pt x="99150" y="15930"/>
                    </a:cubicBezTo>
                    <a:cubicBezTo>
                      <a:pt x="99633" y="26067"/>
                      <a:pt x="91428" y="33308"/>
                      <a:pt x="78880" y="33308"/>
                    </a:cubicBezTo>
                    <a:cubicBezTo>
                      <a:pt x="64885" y="33791"/>
                      <a:pt x="50406" y="33308"/>
                      <a:pt x="35445" y="33308"/>
                    </a:cubicBezTo>
                    <a:cubicBezTo>
                      <a:pt x="34480" y="48755"/>
                      <a:pt x="34480" y="62754"/>
                      <a:pt x="34480" y="78684"/>
                    </a:cubicBezTo>
                    <a:close/>
                  </a:path>
                </a:pathLst>
              </a:custGeom>
              <a:grpFill/>
              <a:ln w="481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F89C802-0DCA-AB8F-0281-6AB60D9858F9}"/>
                  </a:ext>
                </a:extLst>
              </p:cNvPr>
              <p:cNvSpPr/>
              <p:nvPr/>
            </p:nvSpPr>
            <p:spPr>
              <a:xfrm>
                <a:off x="8399800" y="4928852"/>
                <a:ext cx="371611" cy="34125"/>
              </a:xfrm>
              <a:custGeom>
                <a:avLst/>
                <a:gdLst>
                  <a:gd name="connsiteX0" fmla="*/ 185806 w 371611"/>
                  <a:gd name="connsiteY0" fmla="*/ 34005 h 34125"/>
                  <a:gd name="connsiteX1" fmla="*/ 24131 w 371611"/>
                  <a:gd name="connsiteY1" fmla="*/ 34005 h 34125"/>
                  <a:gd name="connsiteX2" fmla="*/ 13996 w 371611"/>
                  <a:gd name="connsiteY2" fmla="*/ 33523 h 34125"/>
                  <a:gd name="connsiteX3" fmla="*/ 0 w 371611"/>
                  <a:gd name="connsiteY3" fmla="*/ 17110 h 34125"/>
                  <a:gd name="connsiteX4" fmla="*/ 13996 w 371611"/>
                  <a:gd name="connsiteY4" fmla="*/ 697 h 34125"/>
                  <a:gd name="connsiteX5" fmla="*/ 24131 w 371611"/>
                  <a:gd name="connsiteY5" fmla="*/ 215 h 34125"/>
                  <a:gd name="connsiteX6" fmla="*/ 347481 w 371611"/>
                  <a:gd name="connsiteY6" fmla="*/ 215 h 34125"/>
                  <a:gd name="connsiteX7" fmla="*/ 356651 w 371611"/>
                  <a:gd name="connsiteY7" fmla="*/ 215 h 34125"/>
                  <a:gd name="connsiteX8" fmla="*/ 371612 w 371611"/>
                  <a:gd name="connsiteY8" fmla="*/ 17110 h 34125"/>
                  <a:gd name="connsiteX9" fmla="*/ 356651 w 371611"/>
                  <a:gd name="connsiteY9" fmla="*/ 33523 h 34125"/>
                  <a:gd name="connsiteX10" fmla="*/ 343138 w 371611"/>
                  <a:gd name="connsiteY10" fmla="*/ 33523 h 34125"/>
                  <a:gd name="connsiteX11" fmla="*/ 185806 w 371611"/>
                  <a:gd name="connsiteY11" fmla="*/ 34005 h 3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611" h="34125">
                    <a:moveTo>
                      <a:pt x="185806" y="34005"/>
                    </a:moveTo>
                    <a:cubicBezTo>
                      <a:pt x="131753" y="34005"/>
                      <a:pt x="78183" y="34005"/>
                      <a:pt x="24131" y="34005"/>
                    </a:cubicBezTo>
                    <a:cubicBezTo>
                      <a:pt x="20752" y="34005"/>
                      <a:pt x="17374" y="34488"/>
                      <a:pt x="13996" y="33523"/>
                    </a:cubicBezTo>
                    <a:cubicBezTo>
                      <a:pt x="5309" y="31592"/>
                      <a:pt x="0" y="25799"/>
                      <a:pt x="0" y="17110"/>
                    </a:cubicBezTo>
                    <a:cubicBezTo>
                      <a:pt x="0" y="7938"/>
                      <a:pt x="5309" y="2628"/>
                      <a:pt x="13996" y="697"/>
                    </a:cubicBezTo>
                    <a:cubicBezTo>
                      <a:pt x="17374" y="215"/>
                      <a:pt x="20752" y="215"/>
                      <a:pt x="24131" y="215"/>
                    </a:cubicBezTo>
                    <a:cubicBezTo>
                      <a:pt x="131753" y="215"/>
                      <a:pt x="239859" y="215"/>
                      <a:pt x="347481" y="215"/>
                    </a:cubicBezTo>
                    <a:cubicBezTo>
                      <a:pt x="350377" y="215"/>
                      <a:pt x="353755" y="-268"/>
                      <a:pt x="356651" y="215"/>
                    </a:cubicBezTo>
                    <a:cubicBezTo>
                      <a:pt x="365821" y="1663"/>
                      <a:pt x="371612" y="7455"/>
                      <a:pt x="371612" y="17110"/>
                    </a:cubicBezTo>
                    <a:cubicBezTo>
                      <a:pt x="371612" y="26764"/>
                      <a:pt x="365821" y="32557"/>
                      <a:pt x="356651" y="33523"/>
                    </a:cubicBezTo>
                    <a:cubicBezTo>
                      <a:pt x="352307" y="34005"/>
                      <a:pt x="347481" y="33523"/>
                      <a:pt x="343138" y="33523"/>
                    </a:cubicBezTo>
                    <a:cubicBezTo>
                      <a:pt x="290533" y="34005"/>
                      <a:pt x="237928" y="34005"/>
                      <a:pt x="185806" y="34005"/>
                    </a:cubicBezTo>
                    <a:close/>
                  </a:path>
                </a:pathLst>
              </a:custGeom>
              <a:grpFill/>
              <a:ln w="4819" cap="flat">
                <a:noFill/>
                <a:prstDash val="solid"/>
                <a:miter/>
              </a:ln>
            </p:spPr>
            <p:txBody>
              <a:bodyPr rtlCol="0" anchor="ctr"/>
              <a:lstStyle/>
              <a:p>
                <a:endParaRPr lang="en-US"/>
              </a:p>
            </p:txBody>
          </p:sp>
        </p:grpSp>
      </p:grpSp>
      <p:grpSp>
        <p:nvGrpSpPr>
          <p:cNvPr id="38" name="Group 37">
            <a:extLst>
              <a:ext uri="{FF2B5EF4-FFF2-40B4-BE49-F238E27FC236}">
                <a16:creationId xmlns:a16="http://schemas.microsoft.com/office/drawing/2014/main" id="{B5BCB4AC-6473-AFC0-5D14-08BF24BE170A}"/>
              </a:ext>
            </a:extLst>
          </p:cNvPr>
          <p:cNvGrpSpPr/>
          <p:nvPr/>
        </p:nvGrpSpPr>
        <p:grpSpPr>
          <a:xfrm>
            <a:off x="5127099" y="5240740"/>
            <a:ext cx="695537" cy="694012"/>
            <a:chOff x="5127099" y="5240740"/>
            <a:chExt cx="695537" cy="694012"/>
          </a:xfrm>
        </p:grpSpPr>
        <p:sp>
          <p:nvSpPr>
            <p:cNvPr id="30" name="Rectangle 29">
              <a:extLst>
                <a:ext uri="{FF2B5EF4-FFF2-40B4-BE49-F238E27FC236}">
                  <a16:creationId xmlns:a16="http://schemas.microsoft.com/office/drawing/2014/main" id="{69522F6A-8C0B-F262-B2F8-FA6E463F284F}"/>
                </a:ext>
              </a:extLst>
            </p:cNvPr>
            <p:cNvSpPr/>
            <p:nvPr/>
          </p:nvSpPr>
          <p:spPr>
            <a:xfrm>
              <a:off x="5127099" y="5748454"/>
              <a:ext cx="166351" cy="1862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aphic 3">
              <a:extLst>
                <a:ext uri="{FF2B5EF4-FFF2-40B4-BE49-F238E27FC236}">
                  <a16:creationId xmlns:a16="http://schemas.microsoft.com/office/drawing/2014/main" id="{6E47C928-24BF-896F-3D2C-9ABC2F1491DC}"/>
                </a:ext>
              </a:extLst>
            </p:cNvPr>
            <p:cNvGrpSpPr/>
            <p:nvPr/>
          </p:nvGrpSpPr>
          <p:grpSpPr>
            <a:xfrm>
              <a:off x="5127100" y="5240740"/>
              <a:ext cx="695536" cy="694012"/>
              <a:chOff x="10410452" y="410457"/>
              <a:chExt cx="1091621" cy="1089230"/>
            </a:xfrm>
            <a:solidFill>
              <a:srgbClr val="595959"/>
            </a:solidFill>
          </p:grpSpPr>
          <p:sp>
            <p:nvSpPr>
              <p:cNvPr id="33" name="Freeform 32">
                <a:extLst>
                  <a:ext uri="{FF2B5EF4-FFF2-40B4-BE49-F238E27FC236}">
                    <a16:creationId xmlns:a16="http://schemas.microsoft.com/office/drawing/2014/main" id="{1EE959C1-23D1-0F37-2207-9627BF1F9CDD}"/>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41F7A"/>
              </a:solid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5012116-8F01-9D56-D131-908F22252A5C}"/>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79562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6DDFD-22D8-4375-A029-425430ABA639}"/>
              </a:ext>
            </a:extLst>
          </p:cNvPr>
          <p:cNvSpPr>
            <a:spLocks noGrp="1"/>
          </p:cNvSpPr>
          <p:nvPr>
            <p:ph type="body" sz="quarter" idx="18"/>
          </p:nvPr>
        </p:nvSpPr>
        <p:spPr>
          <a:xfrm>
            <a:off x="734715" y="571500"/>
            <a:ext cx="3680123" cy="5053215"/>
          </a:xfrm>
        </p:spPr>
        <p:txBody>
          <a:bodyPr>
            <a:normAutofit fontScale="85000" lnSpcReduction="10000"/>
          </a:bodyPr>
          <a:lstStyle/>
          <a:p>
            <a:pPr marL="12700" indent="-12700"/>
            <a:r>
              <a:rPr lang="en-US" dirty="0"/>
              <a:t>Η αλλαγή της εταιρικής κουλτούρας είναι ο καλύτερος τρόπος αντιμετώπισης των </a:t>
            </a:r>
            <a:r>
              <a:rPr lang="en-US" dirty="0" err="1"/>
              <a:t>οργανωτικών </a:t>
            </a:r>
            <a:r>
              <a:rPr lang="en-US" dirty="0"/>
              <a:t>κρίσεων, διότι τα προβλήματα αυτά συνήθως προκαλούνται από υπαλλήλους που παραμελούν τις ανάγκες των πελατών.</a:t>
            </a:r>
          </a:p>
          <a:p>
            <a:pPr marL="12700" indent="-12700"/>
            <a:r>
              <a:rPr lang="en-US" b="1" dirty="0">
                <a:solidFill>
                  <a:srgbClr val="EDA13E"/>
                </a:solidFill>
              </a:rPr>
              <a:t>Η υιοθέτηση μιας </a:t>
            </a:r>
            <a:r>
              <a:rPr lang="en-US" b="1" dirty="0" err="1">
                <a:solidFill>
                  <a:srgbClr val="EDA13E"/>
                </a:solidFill>
              </a:rPr>
              <a:t>οργανωτικής </a:t>
            </a:r>
            <a:r>
              <a:rPr lang="en-US" b="1" dirty="0">
                <a:solidFill>
                  <a:srgbClr val="EDA13E"/>
                </a:solidFill>
              </a:rPr>
              <a:t>κουλτούρας αφιερωμένης στην επιτυχία των πελατών μπορεί να μειώσει τις πιθανότητες αντιμετώπισης μιας εσωτερικής κρίσης</a:t>
            </a:r>
            <a:r>
              <a:rPr lang="en-US" dirty="0"/>
              <a:t>.</a:t>
            </a:r>
          </a:p>
          <a:p>
            <a:pPr marL="12700" indent="-12700"/>
            <a:r>
              <a:rPr lang="en-US" dirty="0"/>
              <a:t>Επιπλέον, οι εταιρείες θα πρέπει να προχωρούν στην πρόσληψη εργαζομένων που είναι στενά ευθυγραμμισμένοι με τις αξίες τους.</a:t>
            </a:r>
          </a:p>
          <a:p>
            <a:pPr marL="12700" indent="-12700"/>
            <a:endParaRPr lang="en-US" dirty="0"/>
          </a:p>
        </p:txBody>
      </p:sp>
      <p:pic>
        <p:nvPicPr>
          <p:cNvPr id="6" name="Picture 5" descr="Sea of hands in the middle">
            <a:extLst>
              <a:ext uri="{FF2B5EF4-FFF2-40B4-BE49-F238E27FC236}">
                <a16:creationId xmlns:a16="http://schemas.microsoft.com/office/drawing/2014/main" id="{D96C3E80-3E7A-B6AE-9FC3-F4A44F42B1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592" r="5592"/>
          <a:stretch/>
        </p:blipFill>
        <p:spPr>
          <a:xfrm>
            <a:off x="4772223" y="300036"/>
            <a:ext cx="7095477" cy="5324679"/>
          </a:xfrm>
          <a:prstGeom prst="rect">
            <a:avLst/>
          </a:prstGeom>
        </p:spPr>
      </p:pic>
    </p:spTree>
    <p:extLst>
      <p:ext uri="{BB962C8B-B14F-4D97-AF65-F5344CB8AC3E}">
        <p14:creationId xmlns:p14="http://schemas.microsoft.com/office/powerpoint/2010/main" val="22020023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D306C2-E557-A411-245A-E37E68FC4301}"/>
              </a:ext>
            </a:extLst>
          </p:cNvPr>
          <p:cNvSpPr/>
          <p:nvPr/>
        </p:nvSpPr>
        <p:spPr>
          <a:xfrm>
            <a:off x="0" y="306317"/>
            <a:ext cx="7308906" cy="184605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6E2393-E5A0-1A76-01F5-A273C9398B37}"/>
              </a:ext>
            </a:extLst>
          </p:cNvPr>
          <p:cNvSpPr/>
          <p:nvPr/>
        </p:nvSpPr>
        <p:spPr>
          <a:xfrm>
            <a:off x="7308906" y="0"/>
            <a:ext cx="437803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D92AA10-A96E-FFD2-ABDB-D8AF9B8230F4}"/>
              </a:ext>
            </a:extLst>
          </p:cNvPr>
          <p:cNvSpPr/>
          <p:nvPr/>
        </p:nvSpPr>
        <p:spPr>
          <a:xfrm>
            <a:off x="588579" y="2897406"/>
            <a:ext cx="6310985" cy="3487354"/>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A0FF91-9F40-D2B8-969E-DFAD94667797}"/>
              </a:ext>
            </a:extLst>
          </p:cNvPr>
          <p:cNvSpPr/>
          <p:nvPr/>
        </p:nvSpPr>
        <p:spPr>
          <a:xfrm>
            <a:off x="2898737" y="2402476"/>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0B6DB4DC-9D39-FE44-FBD0-A5896F8F330F}"/>
              </a:ext>
            </a:extLst>
          </p:cNvPr>
          <p:cNvSpPr txBox="1">
            <a:spLocks/>
          </p:cNvSpPr>
          <p:nvPr/>
        </p:nvSpPr>
        <p:spPr>
          <a:xfrm>
            <a:off x="885607" y="3422897"/>
            <a:ext cx="5919887" cy="307187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924"/>
              </a:buClr>
            </a:pPr>
            <a:r>
              <a:rPr lang="en-US" b="1" dirty="0">
                <a:solidFill>
                  <a:srgbClr val="B41F7A"/>
                </a:solidFill>
              </a:rPr>
              <a:t>Η Google προέβη σε δημόσια δήλωση για να </a:t>
            </a:r>
          </a:p>
          <a:p>
            <a:pPr marL="0" indent="0" algn="ctr">
              <a:buClr>
                <a:srgbClr val="F16924"/>
              </a:buClr>
            </a:pPr>
            <a:r>
              <a:rPr lang="en-US" b="1" dirty="0">
                <a:solidFill>
                  <a:srgbClr val="B41F7A"/>
                </a:solidFill>
              </a:rPr>
              <a:t>The Verge, λέγοντας, </a:t>
            </a:r>
          </a:p>
          <a:p>
            <a:pPr marL="0" indent="0" algn="ctr">
              <a:buClr>
                <a:srgbClr val="F16924"/>
              </a:buClr>
            </a:pPr>
            <a:endParaRPr lang="en-US" b="1" i="1" dirty="0"/>
          </a:p>
          <a:p>
            <a:pPr marL="0" indent="0" algn="ctr">
              <a:buClr>
                <a:srgbClr val="F16924"/>
              </a:buClr>
            </a:pPr>
            <a:r>
              <a:rPr lang="en-US" sz="2000" i="1" dirty="0"/>
              <a:t>"Είμαστε υπερήφανοι για την κουλτούρα [μας] και δεσμευόμαστε να την υπερασπιστούμε απέναντι σε προσπάθειες ατόμων να την υπονομεύσουν σκόπιμα. [...] Τέτοιες ενέργειες αποτελούν σοβαρή παραβίαση των πολιτικών μας και απαράδεκτη παραβίαση μιας εμπιστευτικής ευθύνης και θα υπερασπιστούμε τη θέση μας".</a:t>
            </a:r>
          </a:p>
          <a:p>
            <a:pPr marL="342900" indent="-342900" algn="ctr">
              <a:buClr>
                <a:srgbClr val="F16924"/>
              </a:buClr>
              <a:buFont typeface="Arial" panose="020B0604020202020204" pitchFamily="34" charset="0"/>
              <a:buChar char="•"/>
            </a:pPr>
            <a:endParaRPr lang="en-US" i="1" dirty="0"/>
          </a:p>
        </p:txBody>
      </p:sp>
      <p:grpSp>
        <p:nvGrpSpPr>
          <p:cNvPr id="11" name="Group 10">
            <a:extLst>
              <a:ext uri="{FF2B5EF4-FFF2-40B4-BE49-F238E27FC236}">
                <a16:creationId xmlns:a16="http://schemas.microsoft.com/office/drawing/2014/main" id="{5C2F5873-FE7C-C7BA-37C3-5DE7746CB59A}"/>
              </a:ext>
            </a:extLst>
          </p:cNvPr>
          <p:cNvGrpSpPr/>
          <p:nvPr/>
        </p:nvGrpSpPr>
        <p:grpSpPr>
          <a:xfrm>
            <a:off x="3135804" y="2279471"/>
            <a:ext cx="1419492" cy="1033414"/>
            <a:chOff x="3400450" y="986392"/>
            <a:chExt cx="1487826" cy="1083162"/>
          </a:xfrm>
          <a:solidFill>
            <a:srgbClr val="F16924"/>
          </a:solidFill>
        </p:grpSpPr>
        <p:sp>
          <p:nvSpPr>
            <p:cNvPr id="12" name="Freeform 11">
              <a:extLst>
                <a:ext uri="{FF2B5EF4-FFF2-40B4-BE49-F238E27FC236}">
                  <a16:creationId xmlns:a16="http://schemas.microsoft.com/office/drawing/2014/main" id="{74B8288D-F761-92FA-E9CB-76C72DD6650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B41F7A"/>
            </a:solidFill>
            <a:ln w="897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E9C3220-0132-4AF4-A79B-D5C783DF33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616161"/>
            </a:solidFill>
            <a:ln w="8971" cap="flat">
              <a:noFill/>
              <a:prstDash val="solid"/>
              <a:miter/>
            </a:ln>
          </p:spPr>
          <p:txBody>
            <a:bodyPr rtlCol="0" anchor="ctr"/>
            <a:lstStyle/>
            <a:p>
              <a:endParaRPr lang="en-US"/>
            </a:p>
          </p:txBody>
        </p:sp>
      </p:grpSp>
      <p:sp>
        <p:nvSpPr>
          <p:cNvPr id="14" name="Text Placeholder 5">
            <a:extLst>
              <a:ext uri="{FF2B5EF4-FFF2-40B4-BE49-F238E27FC236}">
                <a16:creationId xmlns:a16="http://schemas.microsoft.com/office/drawing/2014/main" id="{55BC3484-D25A-70E6-485E-306E48F39D4D}"/>
              </a:ext>
            </a:extLst>
          </p:cNvPr>
          <p:cNvSpPr txBox="1">
            <a:spLocks/>
          </p:cNvSpPr>
          <p:nvPr/>
        </p:nvSpPr>
        <p:spPr>
          <a:xfrm>
            <a:off x="7526671" y="1825616"/>
            <a:ext cx="4023294" cy="53320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800" b="1" dirty="0">
                <a:solidFill>
                  <a:schemeClr val="bg1"/>
                </a:solidFill>
              </a:rPr>
              <a:t>Για να επιτύχουν τις ποσοστώσεις πωλήσεων, οι υπάλληλοι της Wells Fargo άνοιξαν παράνομα εκατομμύρια ψεύτικους λογαριασμούς πελατών χωρίς τη συγκατάθεση των πελατών. </a:t>
            </a:r>
          </a:p>
          <a:p>
            <a:pPr marL="0" indent="0"/>
            <a:endParaRPr lang="en-GB" sz="1800" dirty="0">
              <a:solidFill>
                <a:schemeClr val="bg1"/>
              </a:solidFill>
            </a:endParaRPr>
          </a:p>
          <a:p>
            <a:pPr marL="0" indent="0"/>
            <a:r>
              <a:rPr lang="en-GB" sz="1800" dirty="0">
                <a:solidFill>
                  <a:schemeClr val="bg1"/>
                </a:solidFill>
              </a:rPr>
              <a:t>Οι υπάλληλοι πλαστογράφησαν υπογραφές και δημιούργησαν πλαστά αρχεία που είχαν ως αποτέλεσμα έσοδα δισεκατομμυρίων δολαρίων. Το 2020, η Wells Fargo κατέβαλε διακανονισμό ύψους 3 δισεκατομμυρίων δολαρίων για να καλύψει τις εταιρικές κυρώσεις που επιβλήθηκαν.</a:t>
            </a:r>
          </a:p>
        </p:txBody>
      </p:sp>
      <p:sp>
        <p:nvSpPr>
          <p:cNvPr id="15" name="Text Placeholder 4">
            <a:extLst>
              <a:ext uri="{FF2B5EF4-FFF2-40B4-BE49-F238E27FC236}">
                <a16:creationId xmlns:a16="http://schemas.microsoft.com/office/drawing/2014/main" id="{B1414276-18A3-8A7D-9D74-1C8687F569ED}"/>
              </a:ext>
            </a:extLst>
          </p:cNvPr>
          <p:cNvSpPr>
            <a:spLocks noGrp="1"/>
          </p:cNvSpPr>
          <p:nvPr>
            <p:ph type="body" sz="quarter" idx="16"/>
          </p:nvPr>
        </p:nvSpPr>
        <p:spPr>
          <a:xfrm>
            <a:off x="7486682" y="388042"/>
            <a:ext cx="4063282" cy="1378858"/>
          </a:xfrm>
        </p:spPr>
        <p:txBody>
          <a:bodyPr>
            <a:normAutofit fontScale="92500"/>
          </a:bodyPr>
          <a:lstStyle/>
          <a:p>
            <a:r>
              <a:rPr lang="en-GB" dirty="0">
                <a:solidFill>
                  <a:schemeClr val="bg1"/>
                </a:solidFill>
              </a:rPr>
              <a:t>Παραδείγματα οργανωτικών κρίσεων</a:t>
            </a:r>
          </a:p>
        </p:txBody>
      </p:sp>
      <p:sp>
        <p:nvSpPr>
          <p:cNvPr id="16" name="Rectangle 15">
            <a:extLst>
              <a:ext uri="{FF2B5EF4-FFF2-40B4-BE49-F238E27FC236}">
                <a16:creationId xmlns:a16="http://schemas.microsoft.com/office/drawing/2014/main" id="{4E5E152E-584C-1F4D-D936-D59EF8CDD774}"/>
              </a:ext>
            </a:extLst>
          </p:cNvPr>
          <p:cNvSpPr/>
          <p:nvPr/>
        </p:nvSpPr>
        <p:spPr>
          <a:xfrm>
            <a:off x="7526670" y="155167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 Placeholder 1">
            <a:extLst>
              <a:ext uri="{FF2B5EF4-FFF2-40B4-BE49-F238E27FC236}">
                <a16:creationId xmlns:a16="http://schemas.microsoft.com/office/drawing/2014/main" id="{99ECDE67-0969-0E6E-8A5B-60FA284412CE}"/>
              </a:ext>
            </a:extLst>
          </p:cNvPr>
          <p:cNvSpPr txBox="1">
            <a:spLocks/>
          </p:cNvSpPr>
          <p:nvPr/>
        </p:nvSpPr>
        <p:spPr>
          <a:xfrm>
            <a:off x="588579" y="542454"/>
            <a:ext cx="6321653" cy="2816943"/>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924"/>
              </a:buClr>
            </a:pPr>
            <a:r>
              <a:rPr lang="en-US" sz="1800" dirty="0">
                <a:solidFill>
                  <a:schemeClr val="bg1"/>
                </a:solidFill>
              </a:rPr>
              <a:t>Στα τέλη του 2020, </a:t>
            </a:r>
            <a:r>
              <a:rPr lang="en-US" sz="1800" b="1" dirty="0">
                <a:solidFill>
                  <a:schemeClr val="bg1"/>
                </a:solidFill>
              </a:rPr>
              <a:t>η Google βρέθηκε αντιμέτωπη με κατηγορίες για κατασκοπεία εργαζομένων και αποθάρρυνση </a:t>
            </a:r>
            <a:r>
              <a:rPr lang="en-US" sz="1800" dirty="0" err="1">
                <a:solidFill>
                  <a:schemeClr val="bg1"/>
                </a:solidFill>
              </a:rPr>
              <a:t>συνδικαλιστικών οργανώσεων</a:t>
            </a:r>
            <a:r>
              <a:rPr lang="en-US" sz="1800" dirty="0">
                <a:solidFill>
                  <a:schemeClr val="bg1"/>
                </a:solidFill>
              </a:rPr>
              <a:t>. Η εταιρεία "παρακολουθούσε παράνομα" τις συζητήσεις των εργαζομένων όταν εξέφραζαν τα παράπονά τους στον χώρο εργασίας.</a:t>
            </a:r>
          </a:p>
        </p:txBody>
      </p:sp>
    </p:spTree>
    <p:extLst>
      <p:ext uri="{BB962C8B-B14F-4D97-AF65-F5344CB8AC3E}">
        <p14:creationId xmlns:p14="http://schemas.microsoft.com/office/powerpoint/2010/main" val="608837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89300" y="1470461"/>
            <a:ext cx="11749774" cy="1745202"/>
          </a:xfrm>
        </p:spPr>
        <p:txBody>
          <a:bodyPr>
            <a:noAutofit/>
          </a:bodyPr>
          <a:lstStyle/>
          <a:p>
            <a:pPr marL="342900" indent="-342900" algn="l">
              <a:buAutoNum type="arabicParenR"/>
            </a:pPr>
            <a:r>
              <a:rPr lang="en-GB" sz="1600" b="1" i="0" dirty="0">
                <a:solidFill>
                  <a:srgbClr val="F16924"/>
                </a:solidFill>
                <a:effectLst/>
              </a:rPr>
              <a:t>Διαφάνεια: </a:t>
            </a:r>
            <a:r>
              <a:rPr lang="en-GB" sz="1600" b="0" i="0" dirty="0">
                <a:effectLst/>
              </a:rPr>
              <a:t>Η πρώτη κρίσιμη συνιστώσα για τη δημιουργία ενός ευέλικτου οργανισμού που ανταποκρίνεται καλά στη διαφορετικότητα είναι η διαφάνεια. Ενώ ορισμένες πληροφορίες πρέπει να παραμείνουν εμπιστευτικές, όπως οι οικονομικές πληροφορίες ή οι πληροφορίες για τους ανθρώπινους πόρους, οι πληροφορίες για τις διαδικασίες -ποιος κάνει τι και πώς- δεν είναι εμπιστευτικές. Ο καθένας στην ομάδα σας θα πρέπει να γνωρίζει την εξειδίκευση και τον φόρτο εργασίας των συναδέλφων του. </a:t>
            </a:r>
          </a:p>
          <a:p>
            <a:pPr marL="360363" indent="-360363" algn="l"/>
            <a:r>
              <a:rPr lang="en-GB" sz="1600" b="0" i="0" dirty="0">
                <a:effectLst/>
              </a:rPr>
              <a:t>     Αυτό όχι μόνο δημιουργεί ένα πιο διαφανές και αξιοσέβαστο εργασιακό περιβάλλον, αλλά και αποτρέπει την πετροπόλεμο και παρέχει σε όλους μια σαφή κατανόηση της αξίας και του ρόλου τους. Με αυτόν τον τρόπο, όταν κάποιος αποχωρήσει απροσδόκητα, άλλοι εργαζόμενοι είναι ήδη εξοικειωμένοι με τον φόρτο εργασίας και έχουν την ευκαιρία να αναλάβουν και να ακυρώσουν τον βραχυπρόθεσμο πόνο.</a:t>
            </a:r>
          </a:p>
          <a:p>
            <a:pPr marL="0" indent="0" algn="l"/>
            <a:endParaRPr lang="en-GB" sz="1600" b="0" i="0" dirty="0">
              <a:effectLst/>
            </a:endParaRPr>
          </a:p>
          <a:p>
            <a:pPr algn="l"/>
            <a:r>
              <a:rPr lang="en-GB" sz="1600" b="1" i="0" dirty="0">
                <a:solidFill>
                  <a:srgbClr val="F16924"/>
                </a:solidFill>
                <a:effectLst/>
              </a:rPr>
              <a:t>2) </a:t>
            </a:r>
            <a:r>
              <a:rPr lang="el-GR" sz="1600" b="1" i="0" dirty="0" err="1">
                <a:solidFill>
                  <a:srgbClr val="F16924"/>
                </a:solidFill>
                <a:effectLst/>
              </a:rPr>
              <a:t>Αλληλοεκπαίδευση</a:t>
            </a:r>
            <a:r>
              <a:rPr lang="en-GB" sz="1600" b="1" i="0" dirty="0">
                <a:solidFill>
                  <a:srgbClr val="F16924"/>
                </a:solidFill>
                <a:effectLst/>
              </a:rPr>
              <a:t>: </a:t>
            </a:r>
            <a:r>
              <a:rPr lang="el-GR" sz="1600" b="0" i="0" dirty="0">
                <a:effectLst/>
              </a:rPr>
              <a:t> Οι υπάλληλοι δεν θα πρέπει απλά να γνωρίζουν τι κάνουν οι συνάδελφοί τους, θα πρέπει και να </a:t>
            </a:r>
            <a:r>
              <a:rPr lang="el-GR" sz="1600" b="0" i="0" dirty="0" err="1">
                <a:effectLst/>
              </a:rPr>
              <a:t>αλληλοεκπαιδεύονται</a:t>
            </a:r>
            <a:r>
              <a:rPr lang="en-GB" sz="1600" b="0" i="0" dirty="0">
                <a:effectLst/>
              </a:rPr>
              <a:t>. Ενώ το να είσαι ειδικός σε προϊόντα ή ειδικός σε θέματα είναι σπουδαίο για το άτομο, δεν είναι τόσο πολύτιμο για την επιχείρηση στο σύνολό της. Οι διευθυντές θα πρέπει να διασφαλίζουν ότι όλοι οι υπάλληλοί τους έχουν εφεδρεία και μπορούν να κάνουν ο ένας τη δουλειά του άλλου σε ένα ορισμένο επίπεδο, ακόμη και αν δεν είναι η κύρια αρμοδιότητά τους. Αυτό προστατεύει την εταιρεία από πιθανά κενά δεξιοτήτων και βοηθά τους εργαζόμενους να αναπτυχθούν, δίνοντάς τους περισσότερες γνώσεις και επιλογές σταδιοδρομίας.</a:t>
            </a:r>
          </a:p>
          <a:p>
            <a:pPr algn="l"/>
            <a:endParaRPr lang="en-GB" sz="1600" dirty="0"/>
          </a:p>
          <a:p>
            <a:pPr algn="l"/>
            <a:r>
              <a:rPr lang="en-GB" sz="1400" b="1" i="0" dirty="0">
                <a:effectLst/>
              </a:rPr>
              <a:t>		             ΠΗΓΗ </a:t>
            </a:r>
            <a:r>
              <a:rPr lang="en-GB" sz="1400" dirty="0">
                <a:hlinkClick r:id="rId3"/>
              </a:rPr>
              <a:t>Πώς να αποφύγετε μια κρίση προσωπικού όταν η κρίση προσωπικού χτυπά - Channel Futures</a:t>
            </a:r>
            <a:endParaRPr lang="en-GB" sz="1600" b="0" i="0" dirty="0">
              <a:effectLst/>
            </a:endParaRPr>
          </a:p>
          <a:p>
            <a:pPr algn="l" fontAlgn="base"/>
            <a:endParaRPr lang="en-GB" sz="1400" b="0" i="0" dirty="0">
              <a:solidFill>
                <a:srgbClr val="222222"/>
              </a:solidFill>
              <a:effectLst/>
              <a:latin typeface="Poppins" panose="00000500000000000000" pitchFamily="2" charset="0"/>
            </a:endParaRPr>
          </a:p>
          <a:p>
            <a:pPr algn="l" fontAlgn="base"/>
            <a:endParaRPr lang="en-GB" sz="1400" dirty="0">
              <a:solidFill>
                <a:srgbClr val="222222"/>
              </a:solidFill>
              <a:latin typeface="Poppins" panose="00000500000000000000" pitchFamily="2" charset="0"/>
            </a:endParaRPr>
          </a:p>
          <a:p>
            <a:pPr algn="l"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71735" y="218277"/>
            <a:ext cx="11507970" cy="582221"/>
          </a:xfrm>
        </p:spPr>
        <p:txBody>
          <a:bodyPr>
            <a:noAutofit/>
          </a:bodyPr>
          <a:lstStyle/>
          <a:p>
            <a:pPr algn="l" fontAlgn="base"/>
            <a:r>
              <a:rPr lang="en-GB" sz="3200" dirty="0">
                <a:solidFill>
                  <a:schemeClr val="bg2"/>
                </a:solidFill>
              </a:rPr>
              <a:t>3 </a:t>
            </a:r>
            <a:r>
              <a:rPr lang="en-GB" sz="3200" b="0" i="0" dirty="0">
                <a:solidFill>
                  <a:schemeClr val="bg2"/>
                </a:solidFill>
                <a:effectLst/>
              </a:rPr>
              <a:t>ΣΗΜΑΝΤΙΚ</a:t>
            </a:r>
            <a:r>
              <a:rPr lang="el-GR" sz="3200" b="0" i="0" dirty="0">
                <a:solidFill>
                  <a:schemeClr val="bg2"/>
                </a:solidFill>
                <a:effectLst/>
              </a:rPr>
              <a:t>Α</a:t>
            </a:r>
            <a:r>
              <a:rPr lang="en-GB" sz="3200" b="0" i="0" dirty="0">
                <a:solidFill>
                  <a:schemeClr val="bg2"/>
                </a:solidFill>
                <a:effectLst/>
              </a:rPr>
              <a:t> ΣΤΟΙΧΕ</a:t>
            </a:r>
            <a:r>
              <a:rPr lang="el-GR" sz="3200" b="0" i="0" dirty="0">
                <a:solidFill>
                  <a:schemeClr val="bg2"/>
                </a:solidFill>
                <a:effectLst/>
              </a:rPr>
              <a:t>Ι</a:t>
            </a:r>
            <a:r>
              <a:rPr lang="en-GB" sz="3200" b="0" i="0" dirty="0">
                <a:solidFill>
                  <a:schemeClr val="bg2"/>
                </a:solidFill>
                <a:effectLst/>
              </a:rPr>
              <a:t>Α </a:t>
            </a:r>
            <a:r>
              <a:rPr lang="el-GR" sz="3200" dirty="0">
                <a:solidFill>
                  <a:schemeClr val="bg2"/>
                </a:solidFill>
              </a:rPr>
              <a:t>Ο</a:t>
            </a:r>
            <a:r>
              <a:rPr lang="en-GB" sz="3200" b="0" i="0" dirty="0">
                <a:solidFill>
                  <a:schemeClr val="bg2"/>
                </a:solidFill>
                <a:effectLst/>
              </a:rPr>
              <a:t>ΤΑΝ ΠΡΟΚ</a:t>
            </a:r>
            <a:r>
              <a:rPr lang="el-GR" sz="3200" b="0" i="0" dirty="0">
                <a:solidFill>
                  <a:schemeClr val="bg2"/>
                </a:solidFill>
                <a:effectLst/>
              </a:rPr>
              <a:t>Υ</a:t>
            </a:r>
            <a:r>
              <a:rPr lang="en-GB" sz="3200" b="0" i="0" dirty="0">
                <a:solidFill>
                  <a:schemeClr val="bg2"/>
                </a:solidFill>
                <a:effectLst/>
              </a:rPr>
              <a:t>ΠΤΟΥΝ ΑΠΡ</a:t>
            </a:r>
            <a:r>
              <a:rPr lang="el-GR" sz="3200" b="0" i="0" dirty="0">
                <a:solidFill>
                  <a:schemeClr val="bg2"/>
                </a:solidFill>
                <a:effectLst/>
              </a:rPr>
              <a:t>Ο</a:t>
            </a:r>
            <a:r>
              <a:rPr lang="en-GB" sz="3200" b="0" i="0" dirty="0">
                <a:solidFill>
                  <a:schemeClr val="bg2"/>
                </a:solidFill>
                <a:effectLst/>
              </a:rPr>
              <a:t>ΒΛΕΠΤΕΣ ΚΑΤΑΣΤ</a:t>
            </a:r>
            <a:r>
              <a:rPr lang="el-GR" sz="3200" b="0" i="0" dirty="0">
                <a:solidFill>
                  <a:schemeClr val="bg2"/>
                </a:solidFill>
                <a:effectLst/>
              </a:rPr>
              <a:t>Α</a:t>
            </a:r>
            <a:r>
              <a:rPr lang="en-GB" sz="3200" b="0" i="0" dirty="0">
                <a:solidFill>
                  <a:schemeClr val="bg2"/>
                </a:solidFill>
                <a:effectLst/>
              </a:rPr>
              <a:t>ΣΕΙΣ ΠΡΟΣΩΠΙΚΟ</a:t>
            </a:r>
            <a:r>
              <a:rPr lang="el-GR" sz="3200" b="0" i="0" dirty="0">
                <a:solidFill>
                  <a:schemeClr val="bg2"/>
                </a:solidFill>
                <a:effectLst/>
              </a:rPr>
              <a:t>Υ</a:t>
            </a:r>
            <a:endParaRPr lang="en-GB" sz="3200" i="0" dirty="0">
              <a:solidFill>
                <a:schemeClr val="bg2"/>
              </a:solidFill>
              <a:effectLst/>
            </a:endParaRPr>
          </a:p>
        </p:txBody>
      </p:sp>
    </p:spTree>
    <p:extLst>
      <p:ext uri="{BB962C8B-B14F-4D97-AF65-F5344CB8AC3E}">
        <p14:creationId xmlns:p14="http://schemas.microsoft.com/office/powerpoint/2010/main" val="4247016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233679" y="1687030"/>
            <a:ext cx="11749774" cy="1745202"/>
          </a:xfrm>
        </p:spPr>
        <p:txBody>
          <a:bodyPr>
            <a:noAutofit/>
          </a:bodyPr>
          <a:lstStyle/>
          <a:p>
            <a:pPr algn="l"/>
            <a:r>
              <a:rPr lang="en-GB" sz="1800" dirty="0">
                <a:solidFill>
                  <a:srgbClr val="F16924"/>
                </a:solidFill>
              </a:rPr>
              <a:t>3) </a:t>
            </a:r>
            <a:r>
              <a:rPr lang="en-GB" sz="1800" b="1" i="0" dirty="0">
                <a:solidFill>
                  <a:srgbClr val="F16924"/>
                </a:solidFill>
                <a:effectLst/>
                <a:latin typeface="Roboto" panose="02000000000000000000" pitchFamily="2" charset="0"/>
              </a:rPr>
              <a:t>Εμπιστοσύνη: </a:t>
            </a:r>
          </a:p>
          <a:p>
            <a:pPr marL="0" indent="0" algn="l"/>
            <a:r>
              <a:rPr lang="en-GB" sz="1800" b="0" i="0" dirty="0">
                <a:effectLst/>
                <a:latin typeface="Roboto" panose="02000000000000000000" pitchFamily="2" charset="0"/>
              </a:rPr>
              <a:t>Το τελευταίο στοιχείο είναι η εμπιστοσύνη. Ως ιδιοκτήτης/διευθυντής, χρειάζεστε την εμπιστοσύνη και την υποστήριξη του προσωπικού και των ηγετών σας για να εκτελέσετε έργα όταν οι πόροι εξαντλούνται απροσδόκητα. Πρέπει να ξέρετε ότι μπορείτε να λαμβάνετε αποφάσεις εν κινήσει για βραχυπρόθεσμες ανάγκες, ενώ αναπτύσσεται η μακροπρόθεσμη στρατηγική.</a:t>
            </a:r>
          </a:p>
          <a:p>
            <a:pPr marL="0" indent="0" algn="l"/>
            <a:endParaRPr lang="en-GB" sz="1800" dirty="0">
              <a:latin typeface="Roboto" panose="02000000000000000000" pitchFamily="2" charset="0"/>
            </a:endParaRPr>
          </a:p>
          <a:p>
            <a:pPr marL="0" indent="0" algn="l"/>
            <a:r>
              <a:rPr lang="en-GB" sz="1800" b="0" i="0" dirty="0">
                <a:effectLst/>
                <a:latin typeface="Roboto" panose="02000000000000000000" pitchFamily="2" charset="0"/>
              </a:rPr>
              <a:t>Ως διευθυντής, πρέπει να μπορείτε να εμπιστεύεστε τους υπαλλήλους σας να αναλάβουν δράση όταν η διαφορετικότητα χτυπάει και να μην τους καθοδηγείτε με μικροδιαχείριση ή να περιμένετε να το κάνουν με τον ίδιο ακριβώς τρόπο όπως το άτομο που δεν είναι πλέον διαθέσιμο. Χωρίς εμπιστοσύνη, τόσο από το </a:t>
            </a:r>
            <a:r>
              <a:rPr lang="en-GB" sz="1800" dirty="0">
                <a:latin typeface="Roboto" panose="02000000000000000000" pitchFamily="2" charset="0"/>
              </a:rPr>
              <a:t>διοικητικό συμβούλιο όσο και από </a:t>
            </a:r>
            <a:r>
              <a:rPr lang="en-GB" sz="1800" b="0" i="0" dirty="0">
                <a:effectLst/>
                <a:latin typeface="Roboto" panose="02000000000000000000" pitchFamily="2" charset="0"/>
              </a:rPr>
              <a:t>το επίπεδο των επιχειρήσεων, μια κρίση προσωπικού θα γίνει ακριβώς αυτό - μια κρίση</a:t>
            </a:r>
          </a:p>
          <a:p>
            <a:pPr algn="l"/>
            <a:endParaRPr lang="en-GB" sz="1800" dirty="0">
              <a:solidFill>
                <a:srgbClr val="222222"/>
              </a:solidFill>
              <a:latin typeface="Roboto" panose="02000000000000000000" pitchFamily="2" charset="0"/>
            </a:endParaRPr>
          </a:p>
          <a:p>
            <a:pPr algn="l"/>
            <a:endParaRPr lang="en-GB" sz="1800" dirty="0">
              <a:solidFill>
                <a:srgbClr val="222222"/>
              </a:solidFill>
              <a:latin typeface="Roboto" panose="02000000000000000000" pitchFamily="2" charset="0"/>
            </a:endParaRPr>
          </a:p>
          <a:p>
            <a:pPr algn="l"/>
            <a:endParaRPr lang="en-GB" sz="1800" dirty="0">
              <a:solidFill>
                <a:srgbClr val="222222"/>
              </a:solidFill>
              <a:latin typeface="Roboto" panose="02000000000000000000" pitchFamily="2" charset="0"/>
            </a:endParaRPr>
          </a:p>
          <a:p>
            <a:pPr algn="l"/>
            <a:endParaRPr lang="en-GB" sz="1800" dirty="0"/>
          </a:p>
          <a:p>
            <a:pPr algn="l"/>
            <a:r>
              <a:rPr lang="en-GB" sz="1600" b="1" i="0" dirty="0">
                <a:effectLst/>
              </a:rPr>
              <a:t>		             ΠΗΓΗ </a:t>
            </a:r>
            <a:r>
              <a:rPr lang="en-GB" sz="1600" dirty="0">
                <a:hlinkClick r:id="rId3"/>
              </a:rPr>
              <a:t>Πώς να αποφύγετε μια κρίση προσωπικού όταν η κρίση προσωπικού χτυπά - Channel Futures</a:t>
            </a:r>
            <a:endParaRPr lang="en-GB" sz="1800" b="0" i="0" dirty="0">
              <a:effectLst/>
            </a:endParaRPr>
          </a:p>
          <a:p>
            <a:pPr algn="l" fontAlgn="base"/>
            <a:endParaRPr lang="en-GB" sz="1600" b="0" i="0" dirty="0">
              <a:solidFill>
                <a:srgbClr val="222222"/>
              </a:solidFill>
              <a:effectLst/>
              <a:latin typeface="Poppins" panose="00000500000000000000" pitchFamily="2" charset="0"/>
            </a:endParaRPr>
          </a:p>
          <a:p>
            <a:pPr algn="l" fontAlgn="base"/>
            <a:endParaRPr lang="en-GB" sz="2000" dirty="0">
              <a:solidFill>
                <a:srgbClr val="222222"/>
              </a:solidFill>
              <a:latin typeface="Poppins" panose="00000500000000000000" pitchFamily="2" charset="0"/>
            </a:endParaRPr>
          </a:p>
          <a:p>
            <a:pPr algn="l" fontAlgn="base"/>
            <a:endParaRPr lang="en-GB" sz="2000" b="0" i="0" dirty="0">
              <a:solidFill>
                <a:srgbClr val="222222"/>
              </a:solidFill>
              <a:effectLst/>
              <a:latin typeface="Poppins" panose="00000500000000000000" pitchFamily="2"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71735" y="218277"/>
            <a:ext cx="11507970" cy="582221"/>
          </a:xfrm>
        </p:spPr>
        <p:txBody>
          <a:bodyPr>
            <a:noAutofit/>
          </a:bodyPr>
          <a:lstStyle/>
          <a:p>
            <a:pPr algn="l" fontAlgn="base"/>
            <a:r>
              <a:rPr lang="en-GB" sz="3200" dirty="0">
                <a:solidFill>
                  <a:schemeClr val="bg2"/>
                </a:solidFill>
              </a:rPr>
              <a:t>3 </a:t>
            </a:r>
            <a:r>
              <a:rPr lang="en-GB" sz="3200" b="0" i="0" dirty="0">
                <a:solidFill>
                  <a:schemeClr val="bg2"/>
                </a:solidFill>
                <a:effectLst/>
              </a:rPr>
              <a:t>ΣΗΜΑΝΤΙΚ</a:t>
            </a:r>
            <a:r>
              <a:rPr lang="el-GR" sz="3200" b="0" i="0" dirty="0">
                <a:solidFill>
                  <a:schemeClr val="bg2"/>
                </a:solidFill>
                <a:effectLst/>
              </a:rPr>
              <a:t>Α</a:t>
            </a:r>
            <a:r>
              <a:rPr lang="en-GB" sz="3200" b="0" i="0" dirty="0">
                <a:solidFill>
                  <a:schemeClr val="bg2"/>
                </a:solidFill>
                <a:effectLst/>
              </a:rPr>
              <a:t> ΣΤΟΙΧΕ</a:t>
            </a:r>
            <a:r>
              <a:rPr lang="el-GR" sz="3200" b="0" i="0" dirty="0">
                <a:solidFill>
                  <a:schemeClr val="bg2"/>
                </a:solidFill>
                <a:effectLst/>
              </a:rPr>
              <a:t>Ι</a:t>
            </a:r>
            <a:r>
              <a:rPr lang="en-GB" sz="3200" b="0" i="0" dirty="0">
                <a:solidFill>
                  <a:schemeClr val="bg2"/>
                </a:solidFill>
                <a:effectLst/>
              </a:rPr>
              <a:t>Α </a:t>
            </a:r>
            <a:r>
              <a:rPr lang="el-GR" sz="3200" dirty="0">
                <a:solidFill>
                  <a:schemeClr val="bg2"/>
                </a:solidFill>
              </a:rPr>
              <a:t>Ο</a:t>
            </a:r>
            <a:r>
              <a:rPr lang="en-GB" sz="3200" b="0" i="0" dirty="0">
                <a:solidFill>
                  <a:schemeClr val="bg2"/>
                </a:solidFill>
                <a:effectLst/>
              </a:rPr>
              <a:t>ΤΑΝ ΠΡΟΚ</a:t>
            </a:r>
            <a:r>
              <a:rPr lang="el-GR" sz="3200" b="0" i="0" dirty="0">
                <a:solidFill>
                  <a:schemeClr val="bg2"/>
                </a:solidFill>
                <a:effectLst/>
              </a:rPr>
              <a:t>Υ</a:t>
            </a:r>
            <a:r>
              <a:rPr lang="en-GB" sz="3200" b="0" i="0" dirty="0">
                <a:solidFill>
                  <a:schemeClr val="bg2"/>
                </a:solidFill>
                <a:effectLst/>
              </a:rPr>
              <a:t>ΠΤΟΥΝ ΑΠΡ</a:t>
            </a:r>
            <a:r>
              <a:rPr lang="el-GR" sz="3200" b="0" i="0" dirty="0">
                <a:solidFill>
                  <a:schemeClr val="bg2"/>
                </a:solidFill>
                <a:effectLst/>
              </a:rPr>
              <a:t>Ο</a:t>
            </a:r>
            <a:r>
              <a:rPr lang="en-GB" sz="3200" b="0" i="0" dirty="0">
                <a:solidFill>
                  <a:schemeClr val="bg2"/>
                </a:solidFill>
                <a:effectLst/>
              </a:rPr>
              <a:t>ΒΛΕΠΤΕΣ ΚΑΤΑΣΤ</a:t>
            </a:r>
            <a:r>
              <a:rPr lang="el-GR" sz="3200" b="0" i="0" dirty="0">
                <a:solidFill>
                  <a:schemeClr val="bg2"/>
                </a:solidFill>
                <a:effectLst/>
              </a:rPr>
              <a:t>Α</a:t>
            </a:r>
            <a:r>
              <a:rPr lang="en-GB" sz="3200" b="0" i="0" dirty="0">
                <a:solidFill>
                  <a:schemeClr val="bg2"/>
                </a:solidFill>
                <a:effectLst/>
              </a:rPr>
              <a:t>ΣΕΙΣ ΠΡΟΣΩΠΙΚΟ</a:t>
            </a:r>
            <a:r>
              <a:rPr lang="el-GR" sz="3200" b="0" i="0" dirty="0">
                <a:solidFill>
                  <a:schemeClr val="bg2"/>
                </a:solidFill>
                <a:effectLst/>
              </a:rPr>
              <a:t>Υ</a:t>
            </a:r>
            <a:endParaRPr lang="en-GB" sz="3200" i="0" dirty="0">
              <a:solidFill>
                <a:schemeClr val="bg2"/>
              </a:solidFill>
              <a:effectLst/>
            </a:endParaRPr>
          </a:p>
        </p:txBody>
      </p:sp>
    </p:spTree>
    <p:extLst>
      <p:ext uri="{BB962C8B-B14F-4D97-AF65-F5344CB8AC3E}">
        <p14:creationId xmlns:p14="http://schemas.microsoft.com/office/powerpoint/2010/main" val="1670797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864802" cy="731140"/>
          </a:xfrm>
        </p:spPr>
        <p:txBody>
          <a:bodyPr>
            <a:normAutofit fontScale="92500"/>
          </a:bodyPr>
          <a:lstStyle/>
          <a:p>
            <a:r>
              <a:rPr lang="en-US" dirty="0" err="1"/>
              <a:t>www. </a:t>
            </a:r>
            <a:r>
              <a:rPr lang="en-US" b="1" dirty="0" err="1"/>
              <a:t>smecrisistoolkit. </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239648"/>
          </a:xfrm>
        </p:spPr>
        <p:txBody>
          <a:bodyPr>
            <a:normAutofit fontScale="85000" lnSpcReduction="20000"/>
          </a:bodyPr>
          <a:lstStyle/>
          <a:p>
            <a:r>
              <a:rPr lang="en-US" dirty="0"/>
              <a:t>ΗΓΕΤΙΚ</a:t>
            </a:r>
            <a:r>
              <a:rPr lang="el-GR" dirty="0"/>
              <a:t>Η</a:t>
            </a:r>
            <a:r>
              <a:rPr lang="en-US" dirty="0"/>
              <a:t> ΚΟΥΛΤΟ</a:t>
            </a:r>
            <a:r>
              <a:rPr lang="el-GR" dirty="0"/>
              <a:t>Υ</a:t>
            </a:r>
            <a:r>
              <a:rPr lang="en-US" dirty="0"/>
              <a:t>ΡΑ, ΔΙΑΧΕ</a:t>
            </a:r>
            <a:r>
              <a:rPr lang="el-GR" dirty="0"/>
              <a:t>Ι</a:t>
            </a:r>
            <a:r>
              <a:rPr lang="en-US" dirty="0"/>
              <a:t>ΡΙΣΗ ΤΩΝ ΕΝΔΙΑΦΕΡΟΜ</a:t>
            </a:r>
            <a:r>
              <a:rPr lang="el-GR" dirty="0"/>
              <a:t>Ε</a:t>
            </a:r>
            <a:r>
              <a:rPr lang="en-US" dirty="0"/>
              <a:t>ΝΩΝ ΜΕΡ</a:t>
            </a:r>
            <a:r>
              <a:rPr lang="el-GR" dirty="0"/>
              <a:t>Ω</a:t>
            </a:r>
            <a:r>
              <a:rPr lang="en-US" dirty="0"/>
              <a:t>Ν ΚΑΙ ΕΠΙΚΟΙΝΩΝ</a:t>
            </a:r>
            <a:r>
              <a:rPr lang="el-GR" dirty="0"/>
              <a:t>Ι</a:t>
            </a:r>
            <a:r>
              <a:rPr lang="en-US" dirty="0"/>
              <a:t>Α</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a:xfrm>
            <a:off x="1269930" y="510737"/>
            <a:ext cx="3591630" cy="837258"/>
          </a:xfrm>
        </p:spPr>
        <p:txBody>
          <a:bodyPr>
            <a:normAutofit fontScale="62500" lnSpcReduction="20000"/>
          </a:bodyPr>
          <a:lstStyle/>
          <a:p>
            <a:r>
              <a:rPr lang="en-US" dirty="0">
                <a:solidFill>
                  <a:schemeClr val="bg1"/>
                </a:solidFill>
              </a:rPr>
              <a:t>Επ</a:t>
            </a:r>
            <a:r>
              <a:rPr lang="en-US" dirty="0" err="1">
                <a:solidFill>
                  <a:schemeClr val="bg1"/>
                </a:solidFill>
              </a:rPr>
              <a:t>όμενη</a:t>
            </a:r>
            <a:r>
              <a:rPr lang="en-US" dirty="0">
                <a:solidFill>
                  <a:schemeClr val="bg1"/>
                </a:solidFill>
              </a:rPr>
              <a:t> </a:t>
            </a:r>
            <a:r>
              <a:rPr lang="el-GR" dirty="0">
                <a:solidFill>
                  <a:srgbClr val="EDA13E"/>
                </a:solidFill>
              </a:rPr>
              <a:t>Ε</a:t>
            </a:r>
            <a:r>
              <a:rPr lang="en-US" dirty="0" err="1">
                <a:solidFill>
                  <a:srgbClr val="EDA13E"/>
                </a:solidFill>
              </a:rPr>
              <a:t>νότητ</a:t>
            </a:r>
            <a:r>
              <a:rPr lang="en-US" dirty="0">
                <a:solidFill>
                  <a:srgbClr val="EDA13E"/>
                </a:solidFill>
              </a:rPr>
              <a:t>α 4..</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88160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574932-6D36-B256-0060-16148E81FDB3}"/>
              </a:ext>
            </a:extLst>
          </p:cNvPr>
          <p:cNvSpPr>
            <a:spLocks noGrp="1"/>
          </p:cNvSpPr>
          <p:nvPr>
            <p:ph type="body" sz="quarter" idx="18"/>
          </p:nvPr>
        </p:nvSpPr>
        <p:spPr>
          <a:xfrm>
            <a:off x="327739" y="1462707"/>
            <a:ext cx="11655153" cy="1291126"/>
          </a:xfrm>
        </p:spPr>
        <p:txBody>
          <a:bodyPr>
            <a:normAutofit/>
          </a:bodyPr>
          <a:lstStyle/>
          <a:p>
            <a:pPr marL="0" indent="0" algn="l"/>
            <a:r>
              <a:rPr lang="en-GB" b="0" i="0" dirty="0">
                <a:solidFill>
                  <a:srgbClr val="231F20"/>
                </a:solidFill>
                <a:effectLst/>
              </a:rPr>
              <a:t>Οι ανθρώπινοι πόροι (HR) αφορούν τους ανθρώπους που εργάζονται στην/για την επιχείρηση. Η απόδοση μιας επιχείρησης επηρεάζεται από την ποιότητα και την επίδραση των ανθρώπων που εργάζονται για αυτήν.  Το Ανθρώπινο Δυναμικό καλύπτει τους διευθυντές και τους εργαζόμενους</a:t>
            </a:r>
          </a:p>
          <a:p>
            <a:pPr marL="0" indent="0" algn="l"/>
            <a:endParaRPr lang="en-GB" dirty="0">
              <a:solidFill>
                <a:srgbClr val="231F20"/>
              </a:solidFill>
              <a:latin typeface="ReithSans"/>
            </a:endParaRPr>
          </a:p>
          <a:p>
            <a:pPr marL="0" indent="0" algn="l"/>
            <a:endParaRPr lang="en-GB" sz="2600" b="0" i="0" dirty="0">
              <a:solidFill>
                <a:srgbClr val="231F20"/>
              </a:solidFill>
              <a:effectLst/>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GB" dirty="0"/>
              <a:t>Εσωτερικοί παράγοντες - Ανθρώπινο δυναμικό</a:t>
            </a:r>
          </a:p>
        </p:txBody>
      </p:sp>
      <p:sp>
        <p:nvSpPr>
          <p:cNvPr id="5" name="TextBox 4">
            <a:extLst>
              <a:ext uri="{FF2B5EF4-FFF2-40B4-BE49-F238E27FC236}">
                <a16:creationId xmlns:a16="http://schemas.microsoft.com/office/drawing/2014/main" id="{BCFB47F6-8D70-8445-B5CE-CD0CC3CB0C60}"/>
              </a:ext>
            </a:extLst>
          </p:cNvPr>
          <p:cNvSpPr txBox="1"/>
          <p:nvPr/>
        </p:nvSpPr>
        <p:spPr>
          <a:xfrm>
            <a:off x="327739" y="2484199"/>
            <a:ext cx="5647759" cy="3754874"/>
          </a:xfrm>
          <a:prstGeom prst="rect">
            <a:avLst/>
          </a:prstGeom>
          <a:noFill/>
          <a:ln w="12700">
            <a:solidFill>
              <a:srgbClr val="7F1C58"/>
            </a:solidFill>
          </a:ln>
        </p:spPr>
        <p:txBody>
          <a:bodyPr wrap="square">
            <a:spAutoFit/>
          </a:bodyPr>
          <a:lstStyle/>
          <a:p>
            <a:pPr algn="l"/>
            <a:r>
              <a:rPr lang="en-GB" sz="1400" b="1" i="0" dirty="0">
                <a:solidFill>
                  <a:srgbClr val="F16924"/>
                </a:solidFill>
                <a:effectLst/>
                <a:latin typeface="ReithSans"/>
              </a:rPr>
              <a:t>Οι διευθυντές μπορούν να επηρεάσουν μια επιχείρηση μέσω:</a:t>
            </a:r>
          </a:p>
          <a:p>
            <a:pPr marL="285750" indent="-285750" algn="l">
              <a:buFont typeface="Arial" panose="020B0604020202020204" pitchFamily="34" charset="0"/>
              <a:buChar char="•"/>
            </a:pPr>
            <a:r>
              <a:rPr lang="en-GB" sz="1400" b="1" i="0" dirty="0">
                <a:solidFill>
                  <a:srgbClr val="231F20"/>
                </a:solidFill>
                <a:effectLst/>
                <a:latin typeface="ReithSans"/>
              </a:rPr>
              <a:t>λήψη αποφάσεων Η </a:t>
            </a:r>
            <a:r>
              <a:rPr lang="en-GB" sz="1400" b="0" i="0" dirty="0">
                <a:solidFill>
                  <a:srgbClr val="231F20"/>
                </a:solidFill>
                <a:effectLst/>
                <a:latin typeface="ReithSans"/>
              </a:rPr>
              <a:t>καλή λήψη αποφάσεων μπορεί να αυξήσει την παραγωγικότητα, να αυξήσει τα κέρδη και να αναπτύξει την επιχείρηση. Οι κακές αποφάσεις μπορεί να έχουν ως αποτέλεσμα οι εργαζόμενοι να χάσουν τα κίνητρα τους, η παραγωγή να διαταραχθεί και οι πελάτες να παραπονεθούν.</a:t>
            </a:r>
          </a:p>
          <a:p>
            <a:pPr marL="285750" indent="-285750" algn="l">
              <a:buFont typeface="Arial" panose="020B0604020202020204" pitchFamily="34" charset="0"/>
              <a:buChar char="•"/>
            </a:pPr>
            <a:r>
              <a:rPr lang="en-GB" sz="1400" b="1" i="0" dirty="0">
                <a:solidFill>
                  <a:srgbClr val="231F20"/>
                </a:solidFill>
                <a:effectLst/>
                <a:latin typeface="ReithSans"/>
              </a:rPr>
              <a:t>δημιουργία πολιτικής </a:t>
            </a:r>
            <a:r>
              <a:rPr lang="en-GB" sz="1400" b="0" i="0" dirty="0">
                <a:solidFill>
                  <a:srgbClr val="231F20"/>
                </a:solidFill>
                <a:effectLst/>
                <a:latin typeface="ReithSans"/>
              </a:rPr>
              <a:t>- Οι διευθυντές δημιουργούν πολιτικές που αποσκοπούν στην παρακίνηση των εργαζομένων και θέτουν ρεαλιστικούς στόχους.</a:t>
            </a:r>
          </a:p>
          <a:p>
            <a:pPr marL="285750" indent="-285750" algn="l">
              <a:buFont typeface="Arial" panose="020B0604020202020204" pitchFamily="34" charset="0"/>
              <a:buChar char="•"/>
            </a:pPr>
            <a:r>
              <a:rPr lang="en-GB" sz="1400" b="1" i="0" dirty="0">
                <a:solidFill>
                  <a:srgbClr val="231F20"/>
                </a:solidFill>
                <a:effectLst/>
                <a:latin typeface="ReithSans"/>
              </a:rPr>
              <a:t>προσλήψεις και απολύσεις εργαζομένων </a:t>
            </a:r>
            <a:r>
              <a:rPr lang="en-GB" sz="1400" b="0" i="0" dirty="0">
                <a:solidFill>
                  <a:srgbClr val="231F20"/>
                </a:solidFill>
                <a:effectLst/>
                <a:latin typeface="ReithSans"/>
              </a:rPr>
              <a:t>- οι διευθυντές προσλαμβάνουν νέο προσωπικό και απολύουν άλλους</a:t>
            </a:r>
          </a:p>
          <a:p>
            <a:pPr marL="285750" indent="-285750" algn="l">
              <a:buFont typeface="Arial" panose="020B0604020202020204" pitchFamily="34" charset="0"/>
              <a:buChar char="•"/>
            </a:pPr>
            <a:r>
              <a:rPr lang="en-GB" sz="1400" b="1" i="0" dirty="0">
                <a:solidFill>
                  <a:srgbClr val="231F20"/>
                </a:solidFill>
                <a:effectLst/>
                <a:latin typeface="ReithSans"/>
              </a:rPr>
              <a:t>καθορισμός προϋπολογισμών </a:t>
            </a:r>
            <a:r>
              <a:rPr lang="en-GB" sz="1400" b="0" i="0" dirty="0">
                <a:solidFill>
                  <a:srgbClr val="231F20"/>
                </a:solidFill>
                <a:effectLst/>
                <a:latin typeface="ReithSans"/>
              </a:rPr>
              <a:t>- οι διαχειριστές θα αποφασίσουν πόσα χρήματα μπορεί να δαπανήσει μια επιχείρηση εντός μιας συγκεκριμένης περιόδου.</a:t>
            </a:r>
          </a:p>
          <a:p>
            <a:pPr marL="285750" indent="-285750" algn="l">
              <a:buFont typeface="Arial" panose="020B0604020202020204" pitchFamily="34" charset="0"/>
              <a:buChar char="•"/>
            </a:pPr>
            <a:r>
              <a:rPr lang="en-GB" sz="1400" b="1" i="0" dirty="0">
                <a:solidFill>
                  <a:srgbClr val="231F20"/>
                </a:solidFill>
                <a:effectLst/>
                <a:latin typeface="ReithSans"/>
              </a:rPr>
              <a:t>διεξαγωγή αξιολογήσεων με το προσωπικό </a:t>
            </a:r>
            <a:r>
              <a:rPr lang="en-GB" sz="1400" b="0" i="0" dirty="0">
                <a:solidFill>
                  <a:srgbClr val="231F20"/>
                </a:solidFill>
                <a:effectLst/>
                <a:latin typeface="ReithSans"/>
              </a:rPr>
              <a:t>- οι διευθυντές πρέπει να αξιολογούν το προσωπικό τους για να διασφαλίζουν ότι εργάζεται αποτελεσματικά.</a:t>
            </a:r>
          </a:p>
        </p:txBody>
      </p:sp>
      <p:sp>
        <p:nvSpPr>
          <p:cNvPr id="6" name="TextBox 5">
            <a:extLst>
              <a:ext uri="{FF2B5EF4-FFF2-40B4-BE49-F238E27FC236}">
                <a16:creationId xmlns:a16="http://schemas.microsoft.com/office/drawing/2014/main" id="{260084F7-7E29-02CE-ED04-E7876FF1B8CD}"/>
              </a:ext>
            </a:extLst>
          </p:cNvPr>
          <p:cNvSpPr txBox="1"/>
          <p:nvPr/>
        </p:nvSpPr>
        <p:spPr>
          <a:xfrm>
            <a:off x="6122483" y="2484199"/>
            <a:ext cx="5860409" cy="3524042"/>
          </a:xfrm>
          <a:prstGeom prst="rect">
            <a:avLst/>
          </a:prstGeom>
          <a:noFill/>
          <a:ln w="12700">
            <a:solidFill>
              <a:srgbClr val="7F1C58"/>
            </a:solidFill>
          </a:ln>
        </p:spPr>
        <p:txBody>
          <a:bodyPr wrap="square">
            <a:spAutoFit/>
          </a:bodyPr>
          <a:lstStyle/>
          <a:p>
            <a:pPr algn="l"/>
            <a:r>
              <a:rPr lang="en-GB" sz="1600" b="1" dirty="0">
                <a:solidFill>
                  <a:srgbClr val="F16924"/>
                </a:solidFill>
                <a:latin typeface="ReithSans"/>
              </a:rPr>
              <a:t>Οι εργαζόμενοι </a:t>
            </a:r>
            <a:r>
              <a:rPr lang="en-GB" sz="1600" b="1" i="0" dirty="0">
                <a:solidFill>
                  <a:srgbClr val="F16924"/>
                </a:solidFill>
                <a:effectLst/>
                <a:latin typeface="ReithSans"/>
              </a:rPr>
              <a:t>μπορούν να επηρεάσουν μια επιχείρηση μέσω:</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231F20"/>
                </a:solidFill>
                <a:effectLst/>
                <a:latin typeface="ReithSans"/>
              </a:rPr>
              <a:t>παραγωγικότητα</a:t>
            </a:r>
            <a:endParaRPr kumimoji="0" lang="en-US" altLang="en-US" sz="16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231F20"/>
                </a:solidFill>
                <a:effectLst/>
                <a:latin typeface="ReithSans"/>
              </a:rPr>
              <a:t>ικανότητα ικανοποίησης των πελατών</a:t>
            </a:r>
            <a:endParaRPr kumimoji="0" lang="en-US" altLang="en-US" sz="16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231F20"/>
                </a:solidFill>
                <a:effectLst/>
                <a:latin typeface="ReithSans"/>
              </a:rPr>
              <a:t>απουσίες</a:t>
            </a:r>
            <a:endParaRPr kumimoji="0" lang="en-US" altLang="en-US" sz="16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231F20"/>
                </a:solidFill>
                <a:effectLst/>
                <a:latin typeface="ReithSans"/>
              </a:rPr>
              <a:t>ικανότητα εκτέλεσης της εργασίας τους</a:t>
            </a:r>
            <a:endParaRPr kumimoji="0" lang="en-US" altLang="en-US" sz="16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231F20"/>
                </a:solidFill>
                <a:effectLst/>
                <a:latin typeface="ReithSans"/>
              </a:rPr>
              <a:t>εκπαίδευση</a:t>
            </a:r>
            <a:endParaRPr kumimoji="0" lang="en-US" altLang="en-US" sz="1600" b="0" i="0" u="none" strike="noStrike" cap="none" normalizeH="0" baseline="0" dirty="0">
              <a:ln>
                <a:noFill/>
              </a:ln>
              <a:solidFill>
                <a:srgbClr val="231F2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231F20"/>
                </a:solidFill>
                <a:effectLst/>
                <a:latin typeface="ReithSans"/>
              </a:rPr>
              <a:t>απεργιακές κινητοποιήσεις</a:t>
            </a:r>
          </a:p>
          <a:p>
            <a:pPr marL="0" marR="0" lvl="0" indent="0" algn="l" defTabSz="914400" rtl="0" eaLnBrk="0" fontAlgn="base" latinLnBrk="0" hangingPunct="0">
              <a:lnSpc>
                <a:spcPct val="100000"/>
              </a:lnSpc>
              <a:spcBef>
                <a:spcPct val="0"/>
              </a:spcBef>
              <a:spcAft>
                <a:spcPct val="0"/>
              </a:spcAft>
              <a:buClrTx/>
              <a:buSzTx/>
              <a:tabLst/>
            </a:pPr>
            <a:endParaRPr lang="en-US" sz="100" b="1" dirty="0">
              <a:solidFill>
                <a:srgbClr val="231F20"/>
              </a:solidFill>
              <a:latin typeface="ReithSans"/>
            </a:endParaRPr>
          </a:p>
          <a:p>
            <a:pPr marL="0" marR="0" lvl="0" indent="0" algn="l" defTabSz="914400" rtl="0" eaLnBrk="0" fontAlgn="base" latinLnBrk="0" hangingPunct="0">
              <a:lnSpc>
                <a:spcPct val="100000"/>
              </a:lnSpc>
              <a:spcBef>
                <a:spcPct val="0"/>
              </a:spcBef>
              <a:spcAft>
                <a:spcPct val="0"/>
              </a:spcAft>
              <a:buClrTx/>
              <a:buSzTx/>
              <a:tabLst/>
            </a:pPr>
            <a:r>
              <a:rPr lang="en-GB" sz="1600" b="0" i="0" dirty="0">
                <a:solidFill>
                  <a:srgbClr val="231F20"/>
                </a:solidFill>
                <a:effectLst/>
                <a:latin typeface="ReithSans"/>
              </a:rPr>
              <a:t>Κάθε ένας από αυτούς τους τομείς επιρροής μπορεί να επηρεάσει θετικά ή αρνητικά μια επιχείρηση. Οι εργαζόμενοι είναι το δημόσιο πρόσωπο μιας επιχείρησης. Η κακή απόδοση των εργαζομένων θα έχει ως αποτέλεσμα την παραγωγή κατώτερων προϊόντων και την παροχή κακών υπηρεσιών στους πελάτες, με αρνητικές επιπτώσεις στις πωλήσεις και στη φήμη της επιχείρησης. </a:t>
            </a:r>
            <a:endParaRPr lang="en-GB" sz="1600" dirty="0">
              <a:solidFill>
                <a:srgbClr val="231F20"/>
              </a:solidFill>
              <a:latin typeface="ReithSans"/>
            </a:endParaRPr>
          </a:p>
          <a:p>
            <a:pPr marL="0" marR="0" lvl="0" indent="0" algn="l" defTabSz="914400" rtl="0" eaLnBrk="0" fontAlgn="base" latinLnBrk="0" hangingPunct="0">
              <a:lnSpc>
                <a:spcPct val="100000"/>
              </a:lnSpc>
              <a:spcBef>
                <a:spcPct val="0"/>
              </a:spcBef>
              <a:spcAft>
                <a:spcPct val="0"/>
              </a:spcAft>
              <a:buClrTx/>
              <a:buSzTx/>
              <a:tabLst/>
            </a:pPr>
            <a:endParaRPr lang="en-GB" sz="1400" b="0" i="0" dirty="0">
              <a:solidFill>
                <a:srgbClr val="231F20"/>
              </a:solidFill>
              <a:effectLst/>
              <a:latin typeface="ReithSans"/>
            </a:endParaRPr>
          </a:p>
        </p:txBody>
      </p:sp>
      <p:sp>
        <p:nvSpPr>
          <p:cNvPr id="10" name="TextBox 9">
            <a:extLst>
              <a:ext uri="{FF2B5EF4-FFF2-40B4-BE49-F238E27FC236}">
                <a16:creationId xmlns:a16="http://schemas.microsoft.com/office/drawing/2014/main" id="{72421B80-44AC-7AF7-B31E-3BB26F117BB8}"/>
              </a:ext>
            </a:extLst>
          </p:cNvPr>
          <p:cNvSpPr txBox="1"/>
          <p:nvPr/>
        </p:nvSpPr>
        <p:spPr>
          <a:xfrm>
            <a:off x="1826141" y="6455828"/>
            <a:ext cx="9699551" cy="307777"/>
          </a:xfrm>
          <a:prstGeom prst="rect">
            <a:avLst/>
          </a:prstGeom>
          <a:noFill/>
        </p:spPr>
        <p:txBody>
          <a:bodyPr wrap="square">
            <a:spAutoFit/>
          </a:bodyPr>
          <a:lstStyle/>
          <a:p>
            <a:r>
              <a:rPr lang="en-GB" sz="1400" dirty="0">
                <a:hlinkClick r:id="rId3"/>
              </a:rPr>
              <a:t>Ανθρώπινοι πόροι - Εσωτερικοί παράγοντες - National 5 Business management Revision - BBC Bitesize</a:t>
            </a:r>
            <a:endParaRPr lang="en-IE" sz="1400" dirty="0"/>
          </a:p>
        </p:txBody>
      </p:sp>
    </p:spTree>
    <p:extLst>
      <p:ext uri="{BB962C8B-B14F-4D97-AF65-F5344CB8AC3E}">
        <p14:creationId xmlns:p14="http://schemas.microsoft.com/office/powerpoint/2010/main" val="2655361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10976</Words>
  <Application>Microsoft Office PowerPoint</Application>
  <PresentationFormat>Ευρεία οθόνη</PresentationFormat>
  <Paragraphs>987</Paragraphs>
  <Slides>89</Slides>
  <Notes>41</Notes>
  <HiddenSlides>0</HiddenSlides>
  <MMClips>1</MMClips>
  <ScaleCrop>false</ScaleCrop>
  <HeadingPairs>
    <vt:vector size="8" baseType="variant">
      <vt:variant>
        <vt:lpstr>Γραμματοσειρές που χρησιμοποιούνται</vt:lpstr>
      </vt:variant>
      <vt:variant>
        <vt:i4>22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89</vt:i4>
      </vt:variant>
    </vt:vector>
  </HeadingPairs>
  <TitlesOfParts>
    <vt:vector size="113" baseType="lpstr">
      <vt:lpstr>-apple-system</vt:lpstr>
      <vt:lpstr>Calibri </vt:lpstr>
      <vt:lpstr>Cormorant Garamond</vt:lpstr>
      <vt:lpstr>Lato Regular</vt:lpstr>
      <vt:lpstr>ReithSans</vt:lpstr>
      <vt:lpstr>source-serif-pro</vt:lpstr>
      <vt:lpstr>Arial</vt:lpstr>
      <vt:lpstr>Calibri</vt:lpstr>
      <vt:lpstr>Calibri Light</vt:lpstr>
      <vt:lpstr>Lato Light</vt:lpstr>
      <vt:lpstr>Montserrat</vt:lpstr>
      <vt:lpstr>Montserrat Light</vt:lpstr>
      <vt:lpstr>Montserrat Medium</vt:lpstr>
      <vt:lpstr>Open Sans</vt:lpstr>
      <vt:lpstr>Poppins</vt:lpstr>
      <vt:lpstr>Quattrocento Sans</vt:lpstr>
      <vt:lpstr>Raleway</vt:lpstr>
      <vt:lpstr>Roboto</vt:lpstr>
      <vt:lpstr>Roboto Bold</vt:lpstr>
      <vt:lpstr>Roboto Light</vt:lpstr>
      <vt:lpstr>Times New Roman</vt:lpstr>
      <vt:lpstr>Wingdings</vt:lpstr>
      <vt:lpstr>Office Theme</vt:lpstr>
      <vt:lpstr>think-cell Folie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docId:3F103472EF57B4FD26463A764E30115D</cp:keywords>
  <cp:lastModifiedBy>Aliki Anagnosti</cp:lastModifiedBy>
  <cp:revision>327</cp:revision>
  <dcterms:created xsi:type="dcterms:W3CDTF">2020-10-14T13:32:04Z</dcterms:created>
  <dcterms:modified xsi:type="dcterms:W3CDTF">2022-11-16T17:33:37Z</dcterms:modified>
</cp:coreProperties>
</file>